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40" r:id="rId5"/>
  </p:sldMasterIdLst>
  <p:notesMasterIdLst>
    <p:notesMasterId r:id="rId40"/>
  </p:notesMasterIdLst>
  <p:handoutMasterIdLst>
    <p:handoutMasterId r:id="rId41"/>
  </p:handoutMasterIdLst>
  <p:sldIdLst>
    <p:sldId id="256" r:id="rId6"/>
    <p:sldId id="294" r:id="rId7"/>
    <p:sldId id="258" r:id="rId8"/>
    <p:sldId id="259" r:id="rId9"/>
    <p:sldId id="260" r:id="rId10"/>
    <p:sldId id="261" r:id="rId11"/>
    <p:sldId id="262" r:id="rId12"/>
    <p:sldId id="263" r:id="rId13"/>
    <p:sldId id="264" r:id="rId14"/>
    <p:sldId id="265" r:id="rId15"/>
    <p:sldId id="266" r:id="rId16"/>
    <p:sldId id="268" r:id="rId17"/>
    <p:sldId id="267" r:id="rId18"/>
    <p:sldId id="269" r:id="rId19"/>
    <p:sldId id="271" r:id="rId20"/>
    <p:sldId id="270"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90"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00176B"/>
    <a:srgbClr val="E3008C"/>
    <a:srgbClr val="FFB900"/>
    <a:srgbClr val="107C10"/>
    <a:srgbClr val="FFFFFF"/>
    <a:srgbClr val="232832"/>
    <a:srgbClr val="525252"/>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232" autoAdjust="0"/>
    <p:restoredTop sz="96323" autoAdjust="0"/>
  </p:normalViewPr>
  <p:slideViewPr>
    <p:cSldViewPr>
      <p:cViewPr varScale="1">
        <p:scale>
          <a:sx n="130" d="100"/>
          <a:sy n="130" d="100"/>
        </p:scale>
        <p:origin x="198" y="120"/>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4/29/2015 4:30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4/29/2015 4:30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83890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609656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949367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30704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5349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875552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52474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814334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524866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612164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17728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1609715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388261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230831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911128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601751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667230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97552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28936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83587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58072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69159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8005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4617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31317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84666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321619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42877754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92903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19091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80981840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188565948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74799515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1157456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159843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84869991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152836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74941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22878748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57554721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272540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8276746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8917207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851378006"/>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 id="2147484352" r:id="rId12"/>
    <p:sldLayoutId id="2147484353" r:id="rId13"/>
    <p:sldLayoutId id="2147484354" r:id="rId14"/>
    <p:sldLayoutId id="2147484355" r:id="rId15"/>
    <p:sldLayoutId id="2147484356"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hyperlink" Target="http://apps.microsoft.com/windows/en-us/app/b668cfe1-e280-4c1e-adc1-09b7981ab084?ocid=Apps_Search_WOL_en-us_search-main_search-results-from_search-win2d_image_win2d-example-gallery" TargetMode="External"/><Relationship Id="rId3" Type="http://schemas.openxmlformats.org/officeDocument/2006/relationships/hyperlink" Target="http://microsoft.github.io/Win2D" TargetMode="External"/><Relationship Id="rId7" Type="http://schemas.openxmlformats.org/officeDocument/2006/relationships/hyperlink" Target="http://blogs.msdn.com/b/win2d/contact.aspx" TargetMode="External"/><Relationship Id="rId2" Type="http://schemas.openxmlformats.org/officeDocument/2006/relationships/hyperlink" Target="http://www.nuget.org/packages/Win2D/" TargetMode="External"/><Relationship Id="rId1" Type="http://schemas.openxmlformats.org/officeDocument/2006/relationships/slideLayout" Target="../slideLayouts/slideLayout3.xml"/><Relationship Id="rId6" Type="http://schemas.openxmlformats.org/officeDocument/2006/relationships/hyperlink" Target="http://blogs.msdn.com/b/win2d/" TargetMode="External"/><Relationship Id="rId5" Type="http://schemas.openxmlformats.org/officeDocument/2006/relationships/hyperlink" Target="https://github.com/Microsoft/Win2D/issues/new" TargetMode="External"/><Relationship Id="rId4" Type="http://schemas.openxmlformats.org/officeDocument/2006/relationships/hyperlink" Target="https://github.com/Microsoft/Win2D" TargetMode="External"/><Relationship Id="rId9" Type="http://schemas.openxmlformats.org/officeDocument/2006/relationships/hyperlink" Target="http://www.windowsphone.com/en-us/store/app/win2d-example-gallery/8797b9cb-1443-475f-9a43-dd959de6fcc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87941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solidFill>
                  <a:schemeClr val="tx1">
                    <a:lumMod val="75000"/>
                  </a:schemeClr>
                </a:solidFill>
              </a:rPr>
              <a:t>It’s easy.</a:t>
            </a:r>
          </a:p>
          <a:p>
            <a:r>
              <a:rPr lang="en-US" dirty="0" smtClean="0">
                <a:solidFill>
                  <a:schemeClr val="tx1">
                    <a:lumMod val="75000"/>
                  </a:schemeClr>
                </a:solidFill>
              </a:rPr>
              <a:t>It’s fast.</a:t>
            </a:r>
          </a:p>
          <a:p>
            <a:r>
              <a:rPr lang="en-US" dirty="0" smtClean="0">
                <a:solidFill>
                  <a:schemeClr val="tx1">
                    <a:lumMod val="75000"/>
                  </a:schemeClr>
                </a:solidFill>
              </a:rPr>
              <a:t>It’s powerful.</a:t>
            </a:r>
          </a:p>
          <a:p>
            <a:r>
              <a:rPr lang="en-US" dirty="0" smtClean="0">
                <a:solidFill>
                  <a:schemeClr val="tx1">
                    <a:lumMod val="75000"/>
                  </a:schemeClr>
                </a:solidFill>
              </a:rPr>
              <a:t>It’s open source.</a:t>
            </a:r>
            <a:endParaRPr lang="en-US" dirty="0">
              <a:solidFill>
                <a:schemeClr val="tx1">
                  <a:lumMod val="75000"/>
                </a:schemeClr>
              </a:solidFill>
            </a:endParaRPr>
          </a:p>
        </p:txBody>
      </p:sp>
      <p:sp>
        <p:nvSpPr>
          <p:cNvPr id="5" name="Title 4"/>
          <p:cNvSpPr>
            <a:spLocks noGrp="1"/>
          </p:cNvSpPr>
          <p:nvPr>
            <p:ph type="ctrTitle"/>
          </p:nvPr>
        </p:nvSpPr>
        <p:spPr>
          <a:solidFill>
            <a:srgbClr val="00188F"/>
          </a:solidFill>
        </p:spPr>
        <p:txBody>
          <a:bodyPr/>
          <a:lstStyle/>
          <a:p>
            <a:r>
              <a:rPr lang="en-US" dirty="0" smtClean="0"/>
              <a:t>Why Win2D?</a:t>
            </a:r>
            <a:endParaRPr lang="en-US" dirty="0"/>
          </a:p>
        </p:txBody>
      </p:sp>
    </p:spTree>
    <p:extLst>
      <p:ext uri="{BB962C8B-B14F-4D97-AF65-F5344CB8AC3E}">
        <p14:creationId xmlns:p14="http://schemas.microsoft.com/office/powerpoint/2010/main" val="334127466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solidFill>
                  <a:schemeClr val="tx1">
                    <a:lumMod val="75000"/>
                  </a:schemeClr>
                </a:solidFill>
              </a:rPr>
              <a:t>It’s easy.</a:t>
            </a:r>
          </a:p>
          <a:p>
            <a:r>
              <a:rPr lang="en-US" dirty="0" smtClean="0">
                <a:solidFill>
                  <a:schemeClr val="bg1">
                    <a:lumMod val="85000"/>
                  </a:schemeClr>
                </a:solidFill>
              </a:rPr>
              <a:t>It’s fast.</a:t>
            </a:r>
          </a:p>
          <a:p>
            <a:r>
              <a:rPr lang="en-US" dirty="0" smtClean="0">
                <a:solidFill>
                  <a:schemeClr val="bg1">
                    <a:lumMod val="85000"/>
                  </a:schemeClr>
                </a:solidFill>
              </a:rPr>
              <a:t>It’s powerful.</a:t>
            </a:r>
          </a:p>
          <a:p>
            <a:r>
              <a:rPr lang="en-US" dirty="0" smtClean="0">
                <a:solidFill>
                  <a:schemeClr val="bg1">
                    <a:lumMod val="85000"/>
                  </a:schemeClr>
                </a:solidFill>
              </a:rPr>
              <a:t>It’s open source.</a:t>
            </a:r>
            <a:endParaRPr lang="en-US" dirty="0">
              <a:solidFill>
                <a:schemeClr val="bg1">
                  <a:lumMod val="85000"/>
                </a:schemeClr>
              </a:solidFill>
            </a:endParaRPr>
          </a:p>
        </p:txBody>
      </p:sp>
      <p:sp>
        <p:nvSpPr>
          <p:cNvPr id="5" name="Title 4"/>
          <p:cNvSpPr>
            <a:spLocks noGrp="1"/>
          </p:cNvSpPr>
          <p:nvPr>
            <p:ph type="ctrTitle"/>
          </p:nvPr>
        </p:nvSpPr>
        <p:spPr>
          <a:solidFill>
            <a:srgbClr val="00188F"/>
          </a:solidFill>
        </p:spPr>
        <p:txBody>
          <a:bodyPr/>
          <a:lstStyle/>
          <a:p>
            <a:r>
              <a:rPr lang="en-US" dirty="0"/>
              <a:t>Why </a:t>
            </a:r>
            <a:r>
              <a:rPr lang="en-US" dirty="0" smtClean="0"/>
              <a:t>Win2D</a:t>
            </a:r>
            <a:r>
              <a:rPr lang="en-US" dirty="0"/>
              <a:t>?</a:t>
            </a:r>
          </a:p>
        </p:txBody>
      </p:sp>
    </p:spTree>
    <p:extLst>
      <p:ext uri="{BB962C8B-B14F-4D97-AF65-F5344CB8AC3E}">
        <p14:creationId xmlns:p14="http://schemas.microsoft.com/office/powerpoint/2010/main" val="41782176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hello world</a:t>
            </a:r>
            <a:endParaRPr lang="en-US" dirty="0"/>
          </a:p>
        </p:txBody>
      </p:sp>
    </p:spTree>
    <p:extLst>
      <p:ext uri="{BB962C8B-B14F-4D97-AF65-F5344CB8AC3E}">
        <p14:creationId xmlns:p14="http://schemas.microsoft.com/office/powerpoint/2010/main" val="94670831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74320" y="3090672"/>
            <a:ext cx="10439400" cy="914400"/>
          </a:xfrm>
        </p:spPr>
        <p:txBody>
          <a:bodyPr/>
          <a:lstStyle/>
          <a:p>
            <a:r>
              <a:rPr lang="en-US" sz="4000" dirty="0" smtClean="0">
                <a:solidFill>
                  <a:schemeClr val="tx1"/>
                </a:solidFill>
              </a:rPr>
              <a:t>Let Win2D handle the heavy lifting</a:t>
            </a:r>
          </a:p>
          <a:p>
            <a:pPr lvl="1"/>
            <a:r>
              <a:rPr lang="en-US" dirty="0" smtClean="0">
                <a:solidFill>
                  <a:schemeClr val="tx1"/>
                </a:solidFill>
              </a:rPr>
              <a:t>GPU pipeline and resource </a:t>
            </a:r>
            <a:r>
              <a:rPr lang="en-US" dirty="0">
                <a:solidFill>
                  <a:schemeClr val="tx1"/>
                </a:solidFill>
              </a:rPr>
              <a:t>management</a:t>
            </a:r>
          </a:p>
          <a:p>
            <a:pPr lvl="1"/>
            <a:r>
              <a:rPr lang="en-US" dirty="0" smtClean="0">
                <a:solidFill>
                  <a:schemeClr val="tx1"/>
                </a:solidFill>
              </a:rPr>
              <a:t>Integration </a:t>
            </a:r>
            <a:r>
              <a:rPr lang="en-US" dirty="0">
                <a:solidFill>
                  <a:schemeClr val="tx1"/>
                </a:solidFill>
              </a:rPr>
              <a:t>with XAML and </a:t>
            </a:r>
            <a:r>
              <a:rPr lang="en-US" dirty="0" err="1">
                <a:solidFill>
                  <a:schemeClr val="tx1"/>
                </a:solidFill>
              </a:rPr>
              <a:t>CoreWindow</a:t>
            </a:r>
            <a:endParaRPr lang="en-US" dirty="0">
              <a:solidFill>
                <a:schemeClr val="tx1"/>
              </a:solidFill>
            </a:endParaRPr>
          </a:p>
          <a:p>
            <a:endParaRPr lang="en-US" sz="4000" dirty="0" smtClean="0">
              <a:solidFill>
                <a:schemeClr val="tx1"/>
              </a:solidFill>
            </a:endParaRPr>
          </a:p>
          <a:p>
            <a:r>
              <a:rPr lang="en-US" sz="4000" dirty="0" smtClean="0">
                <a:solidFill>
                  <a:schemeClr val="tx1"/>
                </a:solidFill>
              </a:rPr>
              <a:t>Get the right </a:t>
            </a:r>
            <a:r>
              <a:rPr lang="en-US" sz="4000" dirty="0">
                <a:solidFill>
                  <a:schemeClr val="tx1"/>
                </a:solidFill>
              </a:rPr>
              <a:t>level of </a:t>
            </a:r>
            <a:r>
              <a:rPr lang="en-US" sz="4000" dirty="0" smtClean="0">
                <a:solidFill>
                  <a:schemeClr val="tx1"/>
                </a:solidFill>
              </a:rPr>
              <a:t>control from Win2D</a:t>
            </a:r>
            <a:endParaRPr lang="en-US" sz="4000" dirty="0">
              <a:solidFill>
                <a:schemeClr val="tx1"/>
              </a:solidFill>
            </a:endParaRPr>
          </a:p>
          <a:p>
            <a:pPr lvl="1"/>
            <a:r>
              <a:rPr lang="en-US" dirty="0">
                <a:solidFill>
                  <a:schemeClr val="tx1"/>
                </a:solidFill>
              </a:rPr>
              <a:t>Layered API and intelligent </a:t>
            </a:r>
            <a:r>
              <a:rPr lang="en-US" dirty="0" smtClean="0">
                <a:solidFill>
                  <a:schemeClr val="tx1"/>
                </a:solidFill>
              </a:rPr>
              <a:t>defaults</a:t>
            </a:r>
            <a:endParaRPr lang="en-US" dirty="0">
              <a:solidFill>
                <a:schemeClr val="tx1"/>
              </a:solidFill>
            </a:endParaRPr>
          </a:p>
        </p:txBody>
      </p:sp>
      <p:sp>
        <p:nvSpPr>
          <p:cNvPr id="4" name="Text Placeholder 3"/>
          <p:cNvSpPr>
            <a:spLocks noGrp="1"/>
          </p:cNvSpPr>
          <p:nvPr>
            <p:ph type="body" sz="quarter" idx="16"/>
          </p:nvPr>
        </p:nvSpPr>
        <p:spPr/>
        <p:txBody>
          <a:bodyPr/>
          <a:lstStyle/>
          <a:p>
            <a:r>
              <a:rPr lang="en-US" dirty="0"/>
              <a:t>Win2D </a:t>
            </a:r>
            <a:r>
              <a:rPr lang="en-US" dirty="0" smtClean="0"/>
              <a:t>is easy to use</a:t>
            </a:r>
            <a:endParaRPr lang="en-US" dirty="0"/>
          </a:p>
        </p:txBody>
      </p:sp>
    </p:spTree>
    <p:extLst>
      <p:ext uri="{BB962C8B-B14F-4D97-AF65-F5344CB8AC3E}">
        <p14:creationId xmlns:p14="http://schemas.microsoft.com/office/powerpoint/2010/main" val="356654299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solidFill>
                  <a:schemeClr val="bg1">
                    <a:lumMod val="85000"/>
                  </a:schemeClr>
                </a:solidFill>
              </a:rPr>
              <a:t>It’s easy.</a:t>
            </a:r>
          </a:p>
          <a:p>
            <a:r>
              <a:rPr lang="en-US" dirty="0" smtClean="0">
                <a:solidFill>
                  <a:schemeClr val="tx1">
                    <a:lumMod val="75000"/>
                  </a:schemeClr>
                </a:solidFill>
              </a:rPr>
              <a:t>It’s fast.</a:t>
            </a:r>
          </a:p>
          <a:p>
            <a:r>
              <a:rPr lang="en-US" dirty="0" smtClean="0">
                <a:solidFill>
                  <a:schemeClr val="bg1">
                    <a:lumMod val="85000"/>
                  </a:schemeClr>
                </a:solidFill>
              </a:rPr>
              <a:t>It’s powerful.</a:t>
            </a:r>
          </a:p>
          <a:p>
            <a:r>
              <a:rPr lang="en-US" dirty="0" smtClean="0">
                <a:solidFill>
                  <a:schemeClr val="bg1">
                    <a:lumMod val="85000"/>
                  </a:schemeClr>
                </a:solidFill>
              </a:rPr>
              <a:t>It’s open source.</a:t>
            </a:r>
            <a:endParaRPr lang="en-US" dirty="0">
              <a:solidFill>
                <a:schemeClr val="bg1">
                  <a:lumMod val="85000"/>
                </a:schemeClr>
              </a:solidFill>
            </a:endParaRPr>
          </a:p>
        </p:txBody>
      </p:sp>
      <p:sp>
        <p:nvSpPr>
          <p:cNvPr id="5" name="Title 4"/>
          <p:cNvSpPr>
            <a:spLocks noGrp="1"/>
          </p:cNvSpPr>
          <p:nvPr>
            <p:ph type="ctrTitle"/>
          </p:nvPr>
        </p:nvSpPr>
        <p:spPr>
          <a:solidFill>
            <a:srgbClr val="00188F"/>
          </a:solidFill>
        </p:spPr>
        <p:txBody>
          <a:bodyPr/>
          <a:lstStyle/>
          <a:p>
            <a:r>
              <a:rPr lang="en-US" dirty="0"/>
              <a:t>Why </a:t>
            </a:r>
            <a:r>
              <a:rPr lang="en-US" dirty="0" smtClean="0"/>
              <a:t>Win2D</a:t>
            </a:r>
            <a:r>
              <a:rPr lang="en-US" dirty="0"/>
              <a:t>?</a:t>
            </a:r>
          </a:p>
        </p:txBody>
      </p:sp>
    </p:spTree>
    <p:extLst>
      <p:ext uri="{BB962C8B-B14F-4D97-AF65-F5344CB8AC3E}">
        <p14:creationId xmlns:p14="http://schemas.microsoft.com/office/powerpoint/2010/main" val="112781189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performance scaling</a:t>
            </a:r>
            <a:endParaRPr lang="en-US" dirty="0"/>
          </a:p>
        </p:txBody>
      </p:sp>
    </p:spTree>
    <p:extLst>
      <p:ext uri="{BB962C8B-B14F-4D97-AF65-F5344CB8AC3E}">
        <p14:creationId xmlns:p14="http://schemas.microsoft.com/office/powerpoint/2010/main" val="185429918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6634" y="1705765"/>
            <a:ext cx="11887200" cy="3594830"/>
          </a:xfrm>
        </p:spPr>
        <p:txBody>
          <a:bodyPr anchor="ctr"/>
          <a:lstStyle/>
          <a:p>
            <a:pPr marL="0" indent="0">
              <a:buNone/>
            </a:pPr>
            <a:r>
              <a:rPr lang="en-US" dirty="0" smtClean="0"/>
              <a:t>Built entirely on DirectX</a:t>
            </a:r>
          </a:p>
          <a:p>
            <a:pPr lvl="1"/>
            <a:r>
              <a:rPr lang="en-US" dirty="0" smtClean="0"/>
              <a:t>Foundational graphics layer in Windows</a:t>
            </a:r>
            <a:endParaRPr lang="en-US" dirty="0"/>
          </a:p>
          <a:p>
            <a:pPr lvl="1"/>
            <a:r>
              <a:rPr lang="en-US" dirty="0" smtClean="0"/>
              <a:t>Significant platform investments since Windows 7</a:t>
            </a:r>
          </a:p>
          <a:p>
            <a:pPr marL="0" indent="0">
              <a:buNone/>
            </a:pPr>
            <a:r>
              <a:rPr lang="en-US" dirty="0" smtClean="0"/>
              <a:t/>
            </a:r>
            <a:br>
              <a:rPr lang="en-US" dirty="0" smtClean="0"/>
            </a:br>
            <a:r>
              <a:rPr lang="en-US" dirty="0" smtClean="0"/>
              <a:t>A thin layer on the native platform</a:t>
            </a:r>
            <a:endParaRPr lang="en-US" dirty="0"/>
          </a:p>
          <a:p>
            <a:pPr lvl="1"/>
            <a:r>
              <a:rPr lang="en-US" dirty="0" smtClean="0"/>
              <a:t>Exclusively focused on 2D rendering</a:t>
            </a:r>
          </a:p>
          <a:p>
            <a:pPr lvl="1"/>
            <a:r>
              <a:rPr lang="en-US" dirty="0" smtClean="0"/>
              <a:t>Very low overhead compared to Direct2D</a:t>
            </a:r>
          </a:p>
        </p:txBody>
      </p:sp>
      <p:sp>
        <p:nvSpPr>
          <p:cNvPr id="3" name="Title 2"/>
          <p:cNvSpPr>
            <a:spLocks noGrp="1"/>
          </p:cNvSpPr>
          <p:nvPr>
            <p:ph type="title"/>
          </p:nvPr>
        </p:nvSpPr>
        <p:spPr>
          <a:xfrm>
            <a:off x="274639" y="301752"/>
            <a:ext cx="11889564" cy="917575"/>
          </a:xfrm>
        </p:spPr>
        <p:txBody>
          <a:bodyPr lIns="182880" tIns="146304" rIns="182880" bIns="146304"/>
          <a:lstStyle/>
          <a:p>
            <a:r>
              <a:rPr lang="en-US" dirty="0" smtClean="0"/>
              <a:t>Win2D is high performance</a:t>
            </a:r>
            <a:endParaRPr lang="en-US" dirty="0"/>
          </a:p>
        </p:txBody>
      </p:sp>
    </p:spTree>
    <p:extLst>
      <p:ext uri="{BB962C8B-B14F-4D97-AF65-F5344CB8AC3E}">
        <p14:creationId xmlns:p14="http://schemas.microsoft.com/office/powerpoint/2010/main" val="151262272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solidFill>
                  <a:schemeClr val="bg1">
                    <a:lumMod val="85000"/>
                  </a:schemeClr>
                </a:solidFill>
              </a:rPr>
              <a:t>It’s easy.</a:t>
            </a:r>
          </a:p>
          <a:p>
            <a:r>
              <a:rPr lang="en-US" dirty="0" smtClean="0">
                <a:solidFill>
                  <a:schemeClr val="bg1">
                    <a:lumMod val="85000"/>
                  </a:schemeClr>
                </a:solidFill>
              </a:rPr>
              <a:t>It’s fast.</a:t>
            </a:r>
          </a:p>
          <a:p>
            <a:r>
              <a:rPr lang="en-US" dirty="0" smtClean="0">
                <a:solidFill>
                  <a:schemeClr val="tx1">
                    <a:lumMod val="75000"/>
                  </a:schemeClr>
                </a:solidFill>
              </a:rPr>
              <a:t>It’s powerful.</a:t>
            </a:r>
          </a:p>
          <a:p>
            <a:r>
              <a:rPr lang="en-US" dirty="0" smtClean="0">
                <a:solidFill>
                  <a:schemeClr val="bg1">
                    <a:lumMod val="85000"/>
                  </a:schemeClr>
                </a:solidFill>
              </a:rPr>
              <a:t>It’s open source.</a:t>
            </a:r>
            <a:endParaRPr lang="en-US" dirty="0">
              <a:solidFill>
                <a:schemeClr val="bg1">
                  <a:lumMod val="85000"/>
                </a:schemeClr>
              </a:solidFill>
            </a:endParaRPr>
          </a:p>
        </p:txBody>
      </p:sp>
      <p:sp>
        <p:nvSpPr>
          <p:cNvPr id="5" name="Title 4"/>
          <p:cNvSpPr>
            <a:spLocks noGrp="1"/>
          </p:cNvSpPr>
          <p:nvPr>
            <p:ph type="ctrTitle"/>
          </p:nvPr>
        </p:nvSpPr>
        <p:spPr>
          <a:solidFill>
            <a:srgbClr val="00188F"/>
          </a:solidFill>
        </p:spPr>
        <p:txBody>
          <a:bodyPr/>
          <a:lstStyle/>
          <a:p>
            <a:r>
              <a:rPr lang="en-US" dirty="0"/>
              <a:t>Why </a:t>
            </a:r>
            <a:r>
              <a:rPr lang="en-US" dirty="0" smtClean="0"/>
              <a:t>Win2D</a:t>
            </a:r>
            <a:r>
              <a:rPr lang="en-US" dirty="0"/>
              <a:t>?</a:t>
            </a:r>
          </a:p>
        </p:txBody>
      </p:sp>
    </p:spTree>
    <p:extLst>
      <p:ext uri="{BB962C8B-B14F-4D97-AF65-F5344CB8AC3E}">
        <p14:creationId xmlns:p14="http://schemas.microsoft.com/office/powerpoint/2010/main" val="23804637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9437" y="3094761"/>
            <a:ext cx="7315203" cy="914400"/>
          </a:xfrm>
        </p:spPr>
        <p:txBody>
          <a:bodyPr/>
          <a:lstStyle/>
          <a:p>
            <a:r>
              <a:rPr lang="en-US" dirty="0" smtClean="0">
                <a:solidFill>
                  <a:schemeClr val="tx1"/>
                </a:solidFill>
              </a:rPr>
              <a:t>Built on Direct2D </a:t>
            </a:r>
            <a:r>
              <a:rPr lang="en-US" dirty="0">
                <a:solidFill>
                  <a:schemeClr val="tx1"/>
                </a:solidFill>
              </a:rPr>
              <a:t>and </a:t>
            </a:r>
            <a:r>
              <a:rPr lang="en-US" dirty="0" err="1" smtClean="0">
                <a:solidFill>
                  <a:schemeClr val="tx1"/>
                </a:solidFill>
              </a:rPr>
              <a:t>DirectWrite</a:t>
            </a:r>
            <a:endParaRPr lang="en-US" dirty="0" smtClean="0">
              <a:solidFill>
                <a:schemeClr val="tx1"/>
              </a:solidFill>
            </a:endParaRPr>
          </a:p>
          <a:p>
            <a:pPr lvl="1"/>
            <a:r>
              <a:rPr lang="en-US" dirty="0" smtClean="0">
                <a:solidFill>
                  <a:schemeClr val="tx1"/>
                </a:solidFill>
              </a:rPr>
              <a:t>Powers industrial scale apps</a:t>
            </a:r>
          </a:p>
          <a:p>
            <a:r>
              <a:rPr lang="en-US" dirty="0" smtClean="0">
                <a:solidFill>
                  <a:schemeClr val="tx1"/>
                </a:solidFill>
              </a:rPr>
              <a:t>Win2D is a comprehensive wrapper</a:t>
            </a:r>
          </a:p>
          <a:p>
            <a:pPr lvl="1"/>
            <a:r>
              <a:rPr lang="en-US" dirty="0" smtClean="0">
                <a:solidFill>
                  <a:schemeClr val="tx1"/>
                </a:solidFill>
              </a:rPr>
              <a:t>Exposes almost every rendering-related API in D2D and </a:t>
            </a:r>
            <a:r>
              <a:rPr lang="en-US" dirty="0" err="1" smtClean="0">
                <a:solidFill>
                  <a:schemeClr val="tx1"/>
                </a:solidFill>
              </a:rPr>
              <a:t>DWrite</a:t>
            </a:r>
            <a:endParaRPr lang="en-US" dirty="0" smtClean="0">
              <a:solidFill>
                <a:schemeClr val="tx1"/>
              </a:solidFill>
            </a:endParaRPr>
          </a:p>
        </p:txBody>
      </p:sp>
      <p:sp>
        <p:nvSpPr>
          <p:cNvPr id="4" name="Text Placeholder 3"/>
          <p:cNvSpPr>
            <a:spLocks noGrp="1"/>
          </p:cNvSpPr>
          <p:nvPr>
            <p:ph type="body" sz="quarter" idx="16"/>
          </p:nvPr>
        </p:nvSpPr>
        <p:spPr/>
        <p:txBody>
          <a:bodyPr/>
          <a:lstStyle/>
          <a:p>
            <a:r>
              <a:rPr lang="en-US" dirty="0"/>
              <a:t>Win2D has powerful functionality</a:t>
            </a:r>
          </a:p>
        </p:txBody>
      </p:sp>
      <p:sp>
        <p:nvSpPr>
          <p:cNvPr id="3" name="Title 2"/>
          <p:cNvSpPr>
            <a:spLocks noGrp="1"/>
          </p:cNvSpPr>
          <p:nvPr>
            <p:ph type="ctrTitle"/>
          </p:nvPr>
        </p:nvSpPr>
        <p:spPr>
          <a:xfrm flipH="1">
            <a:off x="8229899" y="1592262"/>
            <a:ext cx="3931941" cy="3919398"/>
          </a:xfrm>
          <a:solidFill>
            <a:srgbClr val="FF8C00"/>
          </a:solidFill>
        </p:spPr>
        <p:txBody>
          <a:bodyPr/>
          <a:lstStyle/>
          <a:p>
            <a:r>
              <a:rPr lang="en-US" dirty="0" smtClean="0"/>
              <a:t>Enterprise-grade technology</a:t>
            </a:r>
            <a:endParaRPr lang="en-US" dirty="0"/>
          </a:p>
        </p:txBody>
      </p:sp>
    </p:spTree>
    <p:extLst>
      <p:ext uri="{BB962C8B-B14F-4D97-AF65-F5344CB8AC3E}">
        <p14:creationId xmlns:p14="http://schemas.microsoft.com/office/powerpoint/2010/main" val="293978241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US" dirty="0"/>
              <a:t>Win2D has powerful </a:t>
            </a:r>
            <a:r>
              <a:rPr lang="en-US" dirty="0" smtClean="0"/>
              <a:t>functionality</a:t>
            </a:r>
            <a:endParaRPr lang="en-US" dirty="0"/>
          </a:p>
        </p:txBody>
      </p:sp>
      <p:sp>
        <p:nvSpPr>
          <p:cNvPr id="3" name="Title 2"/>
          <p:cNvSpPr>
            <a:spLocks noGrp="1"/>
          </p:cNvSpPr>
          <p:nvPr>
            <p:ph type="ctrTitle"/>
          </p:nvPr>
        </p:nvSpPr>
        <p:spPr>
          <a:solidFill>
            <a:srgbClr val="BAD80A"/>
          </a:solidFill>
        </p:spPr>
        <p:txBody>
          <a:bodyPr/>
          <a:lstStyle/>
          <a:p>
            <a:r>
              <a:rPr lang="en-US" dirty="0" smtClean="0">
                <a:solidFill>
                  <a:schemeClr val="tx1"/>
                </a:solidFill>
              </a:rPr>
              <a:t>Image effects</a:t>
            </a:r>
            <a:endParaRPr lang="en-US" dirty="0">
              <a:solidFill>
                <a:schemeClr val="tx1"/>
              </a:solidFill>
            </a:endParaRPr>
          </a:p>
        </p:txBody>
      </p:sp>
      <p:grpSp>
        <p:nvGrpSpPr>
          <p:cNvPr id="15" name="Group 14"/>
          <p:cNvGrpSpPr/>
          <p:nvPr/>
        </p:nvGrpSpPr>
        <p:grpSpPr>
          <a:xfrm>
            <a:off x="4808300" y="1537564"/>
            <a:ext cx="6362937" cy="4367404"/>
            <a:chOff x="4474649" y="1412650"/>
            <a:chExt cx="6362937" cy="4367404"/>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649" y="2676461"/>
              <a:ext cx="1828800" cy="1828800"/>
            </a:xfrm>
            <a:prstGeom prst="rect">
              <a:avLst/>
            </a:prstGeom>
          </p:spPr>
        </p:pic>
        <p:sp>
          <p:nvSpPr>
            <p:cNvPr id="11" name="Right Arrow 10"/>
            <p:cNvSpPr/>
            <p:nvPr/>
          </p:nvSpPr>
          <p:spPr bwMode="auto">
            <a:xfrm>
              <a:off x="6532051" y="1662990"/>
              <a:ext cx="2705335" cy="870919"/>
            </a:xfrm>
            <a:prstGeom prs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lIns="91440" tIns="91440" rIns="34294" bIns="34294" rtlCol="0" anchor="t" anchorCtr="0"/>
            <a:lstStyle/>
            <a:p>
              <a:pPr algn="ctr" defTabSz="932406"/>
              <a:r>
                <a:rPr lang="en-US" sz="2000" dirty="0" smtClean="0">
                  <a:gradFill>
                    <a:gsLst>
                      <a:gs pos="0">
                        <a:srgbClr val="FFFFFF"/>
                      </a:gs>
                      <a:gs pos="100000">
                        <a:srgbClr val="FFFFFF"/>
                      </a:gs>
                    </a:gsLst>
                    <a:lin ang="5400000" scaled="0"/>
                  </a:gradFill>
                  <a:ea typeface="Segoe UI" pitchFamily="34" charset="0"/>
                  <a:cs typeface="Segoe UI" pitchFamily="34" charset="0"/>
                </a:rPr>
                <a:t>Discrete transfer</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ight Arrow 11"/>
            <p:cNvSpPr/>
            <p:nvPr/>
          </p:nvSpPr>
          <p:spPr bwMode="auto">
            <a:xfrm>
              <a:off x="6532050" y="3152712"/>
              <a:ext cx="2705335" cy="876299"/>
            </a:xfrm>
            <a:prstGeom prst="rightArrow">
              <a:avLst/>
            </a:prstGeom>
            <a:solidFill>
              <a:srgbClr val="0078D7"/>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40" tIns="91440" rIns="34294" bIns="34294" rtlCol="0" anchor="t" anchorCtr="0"/>
            <a:lstStyle/>
            <a:p>
              <a:pPr algn="ctr" defTabSz="932406"/>
              <a:r>
                <a:rPr lang="en-US" sz="2000" dirty="0" smtClean="0">
                  <a:gradFill>
                    <a:gsLst>
                      <a:gs pos="0">
                        <a:srgbClr val="FFFFFF"/>
                      </a:gs>
                      <a:gs pos="100000">
                        <a:srgbClr val="FFFFFF"/>
                      </a:gs>
                    </a:gsLst>
                    <a:lin ang="5400000" scaled="0"/>
                  </a:gradFill>
                  <a:ea typeface="Segoe UI" pitchFamily="34" charset="0"/>
                  <a:cs typeface="Segoe UI" pitchFamily="34" charset="0"/>
                </a:rPr>
                <a:t>Morphology</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ight Arrow 12"/>
            <p:cNvSpPr/>
            <p:nvPr/>
          </p:nvSpPr>
          <p:spPr bwMode="auto">
            <a:xfrm>
              <a:off x="6532050" y="4642434"/>
              <a:ext cx="2705335" cy="903639"/>
            </a:xfrm>
            <a:prstGeom prst="right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t" anchorCtr="0"/>
            <a:lstStyle/>
            <a:p>
              <a:pPr algn="ctr" defTabSz="932406"/>
              <a:r>
                <a:rPr lang="en-US" sz="2000" dirty="0" smtClean="0">
                  <a:solidFill>
                    <a:srgbClr val="FFFFFF"/>
                  </a:solidFill>
                  <a:ea typeface="Segoe UI" pitchFamily="34" charset="0"/>
                  <a:cs typeface="Segoe UI" pitchFamily="34" charset="0"/>
                </a:rPr>
                <a:t>Gaussian blur</a:t>
              </a:r>
              <a:endParaRPr lang="en-US" sz="2000" dirty="0">
                <a:solidFill>
                  <a:srgbClr val="FFFFFF"/>
                </a:solidFill>
                <a:ea typeface="Segoe UI" pitchFamily="34" charset="0"/>
                <a:cs typeface="Segoe UI"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5986" y="1412650"/>
              <a:ext cx="1371600" cy="1371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1808" y="4408454"/>
              <a:ext cx="1371600" cy="13716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5986" y="2910552"/>
              <a:ext cx="1371600" cy="1371600"/>
            </a:xfrm>
            <a:prstGeom prst="rect">
              <a:avLst/>
            </a:prstGeom>
          </p:spPr>
        </p:pic>
      </p:grpSp>
    </p:spTree>
    <p:extLst>
      <p:ext uri="{BB962C8B-B14F-4D97-AF65-F5344CB8AC3E}">
        <p14:creationId xmlns:p14="http://schemas.microsoft.com/office/powerpoint/2010/main" val="218196770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a:lstStyle/>
          <a:p>
            <a:r>
              <a:rPr lang="en-US" dirty="0"/>
              <a:t>Simon Tao</a:t>
            </a:r>
          </a:p>
          <a:p>
            <a:r>
              <a:rPr lang="en-US" dirty="0"/>
              <a:t>Program Manager, Windows Graphics</a:t>
            </a:r>
          </a:p>
        </p:txBody>
      </p:sp>
      <p:sp>
        <p:nvSpPr>
          <p:cNvPr id="2" name="Title 1"/>
          <p:cNvSpPr>
            <a:spLocks noGrp="1"/>
          </p:cNvSpPr>
          <p:nvPr>
            <p:ph type="ctrTitle"/>
          </p:nvPr>
        </p:nvSpPr>
        <p:spPr/>
        <p:txBody>
          <a:bodyPr/>
          <a:lstStyle/>
          <a:p>
            <a:r>
              <a:rPr lang="en-US" dirty="0"/>
              <a:t>Introducing Win2D:</a:t>
            </a:r>
            <a:br>
              <a:rPr lang="en-US" dirty="0"/>
            </a:br>
            <a:r>
              <a:rPr lang="en-US" dirty="0"/>
              <a:t>DirectX-powered drawing in C#</a:t>
            </a:r>
          </a:p>
        </p:txBody>
      </p:sp>
      <p:sp>
        <p:nvSpPr>
          <p:cNvPr id="6" name="Text Placeholder 5"/>
          <p:cNvSpPr>
            <a:spLocks noGrp="1"/>
          </p:cNvSpPr>
          <p:nvPr>
            <p:ph type="body" sz="quarter" idx="13"/>
          </p:nvPr>
        </p:nvSpPr>
        <p:spPr/>
        <p:txBody>
          <a:bodyPr/>
          <a:lstStyle/>
          <a:p>
            <a:r>
              <a:rPr lang="en-US" dirty="0"/>
              <a:t>2-631</a:t>
            </a:r>
          </a:p>
        </p:txBody>
      </p:sp>
    </p:spTree>
    <p:extLst>
      <p:ext uri="{BB962C8B-B14F-4D97-AF65-F5344CB8AC3E}">
        <p14:creationId xmlns:p14="http://schemas.microsoft.com/office/powerpoint/2010/main" val="365880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image effects</a:t>
            </a:r>
            <a:endParaRPr lang="en-US" dirty="0"/>
          </a:p>
        </p:txBody>
      </p:sp>
    </p:spTree>
    <p:extLst>
      <p:ext uri="{BB962C8B-B14F-4D97-AF65-F5344CB8AC3E}">
        <p14:creationId xmlns:p14="http://schemas.microsoft.com/office/powerpoint/2010/main" val="272974190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tIns="146304" rIns="182880" bIns="146304"/>
          <a:lstStyle/>
          <a:p>
            <a:r>
              <a:rPr lang="en-US" dirty="0"/>
              <a:t>Win2D has powerful </a:t>
            </a:r>
            <a:r>
              <a:rPr lang="en-US" dirty="0" smtClean="0"/>
              <a:t>functionality</a:t>
            </a:r>
            <a:endParaRPr lang="en-US" dirty="0"/>
          </a:p>
        </p:txBody>
      </p:sp>
      <p:sp>
        <p:nvSpPr>
          <p:cNvPr id="5" name="Rectangle 4"/>
          <p:cNvSpPr/>
          <p:nvPr/>
        </p:nvSpPr>
        <p:spPr bwMode="auto">
          <a:xfrm>
            <a:off x="884237" y="4314384"/>
            <a:ext cx="1882110" cy="1562347"/>
          </a:xfrm>
          <a:prstGeom prst="rect">
            <a:avLst/>
          </a:prstGeom>
          <a:solidFill>
            <a:srgbClr val="00188F"/>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40" tIns="91440" rIns="34294" bIns="34294" rtlCol="0" anchor="ctr" anchorCtr="0"/>
          <a:lstStyle/>
          <a:p>
            <a:pPr algn="ctr" defTabSz="932406"/>
            <a:r>
              <a:rPr lang="en-US" sz="2400" dirty="0" smtClean="0">
                <a:solidFill>
                  <a:srgbClr val="FFFFFF"/>
                </a:solidFill>
                <a:ea typeface="Segoe UI" pitchFamily="34" charset="0"/>
                <a:cs typeface="Segoe UI" pitchFamily="34" charset="0"/>
              </a:rPr>
              <a:t>Turbulence effect</a:t>
            </a:r>
            <a:endParaRPr lang="en-US" sz="2400" dirty="0">
              <a:solidFill>
                <a:srgbClr val="FFFFFF"/>
              </a:solidFill>
              <a:ea typeface="Segoe UI" pitchFamily="34" charset="0"/>
              <a:cs typeface="Segoe UI" pitchFamily="34" charset="0"/>
            </a:endParaRPr>
          </a:p>
        </p:txBody>
      </p:sp>
      <p:grpSp>
        <p:nvGrpSpPr>
          <p:cNvPr id="9" name="Group 8"/>
          <p:cNvGrpSpPr/>
          <p:nvPr/>
        </p:nvGrpSpPr>
        <p:grpSpPr>
          <a:xfrm>
            <a:off x="1961333" y="1830952"/>
            <a:ext cx="2361471" cy="2416318"/>
            <a:chOff x="978941" y="1934777"/>
            <a:chExt cx="2361471" cy="2416318"/>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276" y="1934777"/>
              <a:ext cx="1828800" cy="1828800"/>
            </a:xfrm>
            <a:prstGeom prst="rect">
              <a:avLst/>
            </a:prstGeom>
          </p:spPr>
        </p:pic>
        <p:sp>
          <p:nvSpPr>
            <p:cNvPr id="8" name="TextBox 7"/>
            <p:cNvSpPr txBox="1"/>
            <p:nvPr/>
          </p:nvSpPr>
          <p:spPr>
            <a:xfrm>
              <a:off x="978941" y="3763577"/>
              <a:ext cx="2361471" cy="587518"/>
            </a:xfrm>
            <a:prstGeom prst="rect">
              <a:avLst/>
            </a:prstGeom>
            <a:ln>
              <a:noFill/>
            </a:ln>
          </p:spPr>
          <p:style>
            <a:lnRef idx="2">
              <a:schemeClr val="dk1"/>
            </a:lnRef>
            <a:fillRef idx="1">
              <a:schemeClr val="lt1"/>
            </a:fillRef>
            <a:effectRef idx="0">
              <a:schemeClr val="dk1"/>
            </a:effectRef>
            <a:fontRef idx="minor">
              <a:schemeClr val="dk1"/>
            </a:fontRef>
          </p:style>
          <p:txBody>
            <a:bodyPr wrap="square" lIns="182880" tIns="146304" rIns="182880" bIns="146304" rtlCol="0">
              <a:spAutoFit/>
            </a:bodyPr>
            <a:lstStyle/>
            <a:p>
              <a:pPr algn="ctr">
                <a:lnSpc>
                  <a:spcPct val="90000"/>
                </a:lnSpc>
                <a:spcAft>
                  <a:spcPts val="600"/>
                </a:spcAft>
              </a:pPr>
              <a:r>
                <a:rPr lang="en-US" sz="2000" dirty="0" smtClean="0">
                  <a:gradFill>
                    <a:gsLst>
                      <a:gs pos="2917">
                        <a:srgbClr val="404040"/>
                      </a:gs>
                      <a:gs pos="30000">
                        <a:srgbClr val="404040"/>
                      </a:gs>
                    </a:gsLst>
                    <a:lin ang="5400000" scaled="0"/>
                  </a:gradFill>
                </a:rPr>
                <a:t>Source image</a:t>
              </a:r>
            </a:p>
          </p:txBody>
        </p:sp>
      </p:grpSp>
      <p:grpSp>
        <p:nvGrpSpPr>
          <p:cNvPr id="18" name="Group 17"/>
          <p:cNvGrpSpPr/>
          <p:nvPr/>
        </p:nvGrpSpPr>
        <p:grpSpPr>
          <a:xfrm>
            <a:off x="9190551" y="2806309"/>
            <a:ext cx="2361471" cy="2517849"/>
            <a:chOff x="9324189" y="1662058"/>
            <a:chExt cx="2361471" cy="2517849"/>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8099" y="1662058"/>
              <a:ext cx="2011680" cy="2011680"/>
            </a:xfrm>
            <a:prstGeom prst="rect">
              <a:avLst/>
            </a:prstGeom>
          </p:spPr>
        </p:pic>
        <p:sp>
          <p:nvSpPr>
            <p:cNvPr id="14" name="TextBox 13"/>
            <p:cNvSpPr txBox="1"/>
            <p:nvPr/>
          </p:nvSpPr>
          <p:spPr>
            <a:xfrm>
              <a:off x="9324189" y="3592389"/>
              <a:ext cx="2361471" cy="587518"/>
            </a:xfrm>
            <a:prstGeom prst="rect">
              <a:avLst/>
            </a:prstGeom>
            <a:ln>
              <a:noFill/>
            </a:ln>
          </p:spPr>
          <p:style>
            <a:lnRef idx="2">
              <a:schemeClr val="dk1"/>
            </a:lnRef>
            <a:fillRef idx="1">
              <a:schemeClr val="lt1"/>
            </a:fillRef>
            <a:effectRef idx="0">
              <a:schemeClr val="dk1"/>
            </a:effectRef>
            <a:fontRef idx="minor">
              <a:schemeClr val="dk1"/>
            </a:fontRef>
          </p:style>
          <p:txBody>
            <a:bodyPr wrap="square" lIns="182880" tIns="146304" rIns="182880" bIns="146304" rtlCol="0">
              <a:spAutoFit/>
            </a:bodyPr>
            <a:lstStyle/>
            <a:p>
              <a:pPr algn="ctr">
                <a:lnSpc>
                  <a:spcPct val="90000"/>
                </a:lnSpc>
                <a:spcAft>
                  <a:spcPts val="600"/>
                </a:spcAft>
              </a:pPr>
              <a:r>
                <a:rPr lang="en-US" sz="2000" dirty="0" smtClean="0">
                  <a:gradFill>
                    <a:gsLst>
                      <a:gs pos="2917">
                        <a:srgbClr val="404040"/>
                      </a:gs>
                      <a:gs pos="30000">
                        <a:srgbClr val="404040"/>
                      </a:gs>
                    </a:gsLst>
                    <a:lin ang="5400000" scaled="0"/>
                  </a:gradFill>
                </a:rPr>
                <a:t>Output image</a:t>
              </a:r>
            </a:p>
          </p:txBody>
        </p:sp>
      </p:grpSp>
      <p:sp>
        <p:nvSpPr>
          <p:cNvPr id="17" name="Right Arrow 16"/>
          <p:cNvSpPr/>
          <p:nvPr/>
        </p:nvSpPr>
        <p:spPr bwMode="auto">
          <a:xfrm>
            <a:off x="2936518" y="4866958"/>
            <a:ext cx="419464" cy="4572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ight Arrow 18"/>
          <p:cNvSpPr/>
          <p:nvPr/>
        </p:nvSpPr>
        <p:spPr bwMode="auto">
          <a:xfrm>
            <a:off x="5596983" y="4866958"/>
            <a:ext cx="419464" cy="4572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Right Arrow 19"/>
          <p:cNvSpPr/>
          <p:nvPr/>
        </p:nvSpPr>
        <p:spPr bwMode="auto">
          <a:xfrm>
            <a:off x="4441199" y="2435033"/>
            <a:ext cx="1515810" cy="4572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ight Arrow 20"/>
          <p:cNvSpPr/>
          <p:nvPr/>
        </p:nvSpPr>
        <p:spPr bwMode="auto">
          <a:xfrm>
            <a:off x="8657151" y="3587028"/>
            <a:ext cx="533400" cy="4572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nvGrpSpPr>
          <p:cNvPr id="3" name="Group 2"/>
          <p:cNvGrpSpPr/>
          <p:nvPr/>
        </p:nvGrpSpPr>
        <p:grpSpPr>
          <a:xfrm>
            <a:off x="6193799" y="1897062"/>
            <a:ext cx="2286000" cy="3984481"/>
            <a:chOff x="6218237" y="1973262"/>
            <a:chExt cx="2286000" cy="3984481"/>
          </a:xfrm>
        </p:grpSpPr>
        <p:sp>
          <p:nvSpPr>
            <p:cNvPr id="10" name="Rectangle 9"/>
            <p:cNvSpPr/>
            <p:nvPr/>
          </p:nvSpPr>
          <p:spPr bwMode="auto">
            <a:xfrm>
              <a:off x="6218237" y="1973262"/>
              <a:ext cx="2286000" cy="3984481"/>
            </a:xfrm>
            <a:prstGeom prst="rect">
              <a:avLst/>
            </a:prstGeom>
            <a:solidFill>
              <a:srgbClr val="FFB9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40" tIns="91440" rIns="34294" bIns="34294" rtlCol="0" anchor="ctr" anchorCtr="0"/>
            <a:lstStyle/>
            <a:p>
              <a:pPr algn="ctr" defTabSz="932406"/>
              <a:r>
                <a:rPr lang="en-US" sz="2400" dirty="0" smtClean="0">
                  <a:solidFill>
                    <a:srgbClr val="404040"/>
                  </a:solidFill>
                  <a:ea typeface="Segoe UI" pitchFamily="34" charset="0"/>
                  <a:cs typeface="Segoe UI" pitchFamily="34" charset="0"/>
                </a:rPr>
                <a:t>Displacement map effect</a:t>
              </a:r>
              <a:endParaRPr lang="en-US" sz="2400" dirty="0">
                <a:solidFill>
                  <a:srgbClr val="404040"/>
                </a:solidFill>
                <a:ea typeface="Segoe UI" pitchFamily="34" charset="0"/>
                <a:cs typeface="Segoe UI" pitchFamily="34" charset="0"/>
              </a:endParaRPr>
            </a:p>
          </p:txBody>
        </p:sp>
        <p:grpSp>
          <p:nvGrpSpPr>
            <p:cNvPr id="26" name="Group 1"/>
            <p:cNvGrpSpPr/>
            <p:nvPr/>
          </p:nvGrpSpPr>
          <p:grpSpPr>
            <a:xfrm>
              <a:off x="6218237" y="2515846"/>
              <a:ext cx="1371599" cy="2884515"/>
              <a:chOff x="5989637" y="2515847"/>
              <a:chExt cx="1371599" cy="2884515"/>
            </a:xfrm>
          </p:grpSpPr>
          <p:sp>
            <p:nvSpPr>
              <p:cNvPr id="23" name="Rectangle 3"/>
              <p:cNvSpPr/>
              <p:nvPr/>
            </p:nvSpPr>
            <p:spPr bwMode="auto">
              <a:xfrm>
                <a:off x="5989638" y="2515847"/>
                <a:ext cx="838200" cy="4572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40" tIns="91440" rIns="34294" bIns="34294" rtlCol="0" anchor="t" anchorCtr="0"/>
              <a:lstStyle/>
              <a:p>
                <a:pPr defTabSz="932406"/>
                <a:r>
                  <a:rPr lang="en-US" sz="1600" dirty="0" smtClean="0">
                    <a:gradFill>
                      <a:gsLst>
                        <a:gs pos="0">
                          <a:srgbClr val="FFFFFF"/>
                        </a:gs>
                        <a:gs pos="100000">
                          <a:srgbClr val="FFFFFF"/>
                        </a:gs>
                      </a:gsLst>
                      <a:lin ang="5400000" scaled="0"/>
                    </a:gradFill>
                    <a:ea typeface="Segoe UI" pitchFamily="34" charset="0"/>
                    <a:cs typeface="Segoe UI" pitchFamily="34" charset="0"/>
                  </a:rPr>
                  <a:t>Source</a:t>
                </a:r>
                <a:endParaRPr 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14"/>
              <p:cNvSpPr/>
              <p:nvPr/>
            </p:nvSpPr>
            <p:spPr bwMode="auto">
              <a:xfrm>
                <a:off x="5989637" y="4943162"/>
                <a:ext cx="1371599" cy="4572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40" tIns="91440" rIns="34294" bIns="34294" rtlCol="0" anchor="t" anchorCtr="0"/>
              <a:lstStyle/>
              <a:p>
                <a:pPr defTabSz="932406"/>
                <a:r>
                  <a:rPr lang="en-US" sz="1600" dirty="0" smtClean="0">
                    <a:gradFill>
                      <a:gsLst>
                        <a:gs pos="0">
                          <a:srgbClr val="FFFFFF"/>
                        </a:gs>
                        <a:gs pos="100000">
                          <a:srgbClr val="FFFFFF"/>
                        </a:gs>
                      </a:gsLst>
                      <a:lin ang="5400000" scaled="0"/>
                    </a:gradFill>
                    <a:ea typeface="Segoe UI" pitchFamily="34" charset="0"/>
                    <a:cs typeface="Segoe UI" pitchFamily="34" charset="0"/>
                  </a:rPr>
                  <a:t>Displacement</a:t>
                </a:r>
                <a:endParaRPr lang="en-US" sz="1600"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2" name="Rectangle 21"/>
          <p:cNvSpPr/>
          <p:nvPr/>
        </p:nvSpPr>
        <p:spPr bwMode="auto">
          <a:xfrm>
            <a:off x="3526799" y="4314385"/>
            <a:ext cx="1897595" cy="1562347"/>
          </a:xfrm>
          <a:prstGeom prst="rect">
            <a:avLst/>
          </a:prstGeom>
          <a:solidFill>
            <a:srgbClr val="B4A0FF"/>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40" tIns="91440" rIns="34294" bIns="34294" rtlCol="0" anchor="ctr" anchorCtr="0"/>
          <a:lstStyle/>
          <a:p>
            <a:pPr algn="ctr" defTabSz="932406"/>
            <a:r>
              <a:rPr lang="en-US" sz="2400" dirty="0" smtClean="0">
                <a:solidFill>
                  <a:srgbClr val="404040"/>
                </a:solidFill>
                <a:ea typeface="Segoe UI" pitchFamily="34" charset="0"/>
                <a:cs typeface="Segoe UI" pitchFamily="34" charset="0"/>
              </a:rPr>
              <a:t>2D transform effect</a:t>
            </a:r>
            <a:endParaRPr lang="en-US" sz="2400" dirty="0">
              <a:solidFill>
                <a:srgbClr val="404040"/>
              </a:solidFill>
              <a:ea typeface="Segoe UI" pitchFamily="34" charset="0"/>
              <a:cs typeface="Segoe UI" pitchFamily="34" charset="0"/>
            </a:endParaRPr>
          </a:p>
        </p:txBody>
      </p:sp>
    </p:spTree>
    <p:extLst>
      <p:ext uri="{BB962C8B-B14F-4D97-AF65-F5344CB8AC3E}">
        <p14:creationId xmlns:p14="http://schemas.microsoft.com/office/powerpoint/2010/main" val="401090323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burning text</a:t>
            </a:r>
            <a:endParaRPr lang="en-US" dirty="0"/>
          </a:p>
        </p:txBody>
      </p:sp>
    </p:spTree>
    <p:extLst>
      <p:ext uri="{BB962C8B-B14F-4D97-AF65-F5344CB8AC3E}">
        <p14:creationId xmlns:p14="http://schemas.microsoft.com/office/powerpoint/2010/main" val="150187794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9437" y="3094761"/>
            <a:ext cx="7315203" cy="914400"/>
          </a:xfrm>
        </p:spPr>
        <p:txBody>
          <a:bodyPr/>
          <a:lstStyle/>
          <a:p>
            <a:r>
              <a:rPr lang="en-US" dirty="0" smtClean="0">
                <a:solidFill>
                  <a:schemeClr val="tx1"/>
                </a:solidFill>
              </a:rPr>
              <a:t>Easily convert between Win2D and DirectX objects</a:t>
            </a:r>
          </a:p>
          <a:p>
            <a:pPr lvl="1"/>
            <a:r>
              <a:rPr lang="en-US" dirty="0" smtClean="0">
                <a:solidFill>
                  <a:schemeClr val="tx1"/>
                </a:solidFill>
              </a:rPr>
              <a:t>Win2D “wrapper” </a:t>
            </a:r>
            <a:r>
              <a:rPr lang="en-US" dirty="0" smtClean="0"/>
              <a:t>↔ </a:t>
            </a:r>
            <a:r>
              <a:rPr lang="en-US" dirty="0" smtClean="0">
                <a:solidFill>
                  <a:schemeClr val="tx1"/>
                </a:solidFill>
              </a:rPr>
              <a:t>underlying DirectX core</a:t>
            </a:r>
          </a:p>
          <a:p>
            <a:r>
              <a:rPr lang="en-US" dirty="0" smtClean="0">
                <a:solidFill>
                  <a:schemeClr val="tx1"/>
                </a:solidFill>
              </a:rPr>
              <a:t>Mix your Win2D and DirectX code</a:t>
            </a:r>
          </a:p>
          <a:p>
            <a:pPr lvl="1"/>
            <a:r>
              <a:rPr lang="en-US" dirty="0" smtClean="0">
                <a:solidFill>
                  <a:schemeClr val="tx1"/>
                </a:solidFill>
              </a:rPr>
              <a:t>Get access to any DirectX API</a:t>
            </a:r>
          </a:p>
          <a:p>
            <a:pPr lvl="1"/>
            <a:r>
              <a:rPr lang="en-US" sz="2400" dirty="0" smtClean="0">
                <a:solidFill>
                  <a:schemeClr val="tx1"/>
                </a:solidFill>
              </a:rPr>
              <a:t>Leverage your existing codebase</a:t>
            </a:r>
          </a:p>
        </p:txBody>
      </p:sp>
      <p:sp>
        <p:nvSpPr>
          <p:cNvPr id="4" name="Text Placeholder 3"/>
          <p:cNvSpPr>
            <a:spLocks noGrp="1"/>
          </p:cNvSpPr>
          <p:nvPr>
            <p:ph type="body" sz="quarter" idx="16"/>
          </p:nvPr>
        </p:nvSpPr>
        <p:spPr/>
        <p:txBody>
          <a:bodyPr/>
          <a:lstStyle/>
          <a:p>
            <a:r>
              <a:rPr lang="en-US" dirty="0"/>
              <a:t>Win2D has powerful functionality</a:t>
            </a:r>
          </a:p>
        </p:txBody>
      </p:sp>
      <p:sp>
        <p:nvSpPr>
          <p:cNvPr id="3" name="Title 2"/>
          <p:cNvSpPr>
            <a:spLocks noGrp="1"/>
          </p:cNvSpPr>
          <p:nvPr>
            <p:ph type="ctrTitle"/>
          </p:nvPr>
        </p:nvSpPr>
        <p:spPr>
          <a:xfrm flipH="1">
            <a:off x="8229899" y="1592262"/>
            <a:ext cx="3931941" cy="3919398"/>
          </a:xfrm>
          <a:solidFill>
            <a:srgbClr val="00B294"/>
          </a:solidFill>
        </p:spPr>
        <p:txBody>
          <a:bodyPr/>
          <a:lstStyle/>
          <a:p>
            <a:r>
              <a:rPr lang="en-US" dirty="0" smtClean="0"/>
              <a:t>First-class DirectX interoperability</a:t>
            </a:r>
            <a:endParaRPr lang="en-US" dirty="0"/>
          </a:p>
        </p:txBody>
      </p:sp>
    </p:spTree>
    <p:extLst>
      <p:ext uri="{BB962C8B-B14F-4D97-AF65-F5344CB8AC3E}">
        <p14:creationId xmlns:p14="http://schemas.microsoft.com/office/powerpoint/2010/main" val="122284735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Win2D teapot</a:t>
            </a:r>
            <a:endParaRPr lang="en-US" dirty="0"/>
          </a:p>
        </p:txBody>
      </p:sp>
    </p:spTree>
    <p:extLst>
      <p:ext uri="{BB962C8B-B14F-4D97-AF65-F5344CB8AC3E}">
        <p14:creationId xmlns:p14="http://schemas.microsoft.com/office/powerpoint/2010/main" val="411134514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err="1">
                <a:solidFill>
                  <a:schemeClr val="tx1"/>
                </a:solidFill>
              </a:rPr>
              <a:t>Windows.UI.Composition</a:t>
            </a:r>
            <a:endParaRPr lang="en-US" dirty="0">
              <a:solidFill>
                <a:schemeClr val="tx1"/>
              </a:solidFill>
            </a:endParaRPr>
          </a:p>
          <a:p>
            <a:pPr lvl="1"/>
            <a:r>
              <a:rPr lang="en-US" dirty="0" smtClean="0">
                <a:solidFill>
                  <a:schemeClr val="tx1"/>
                </a:solidFill>
              </a:rPr>
              <a:t>Use Win2D with the UI visual layer</a:t>
            </a:r>
          </a:p>
          <a:p>
            <a:r>
              <a:rPr lang="en-US" dirty="0" err="1" smtClean="0">
                <a:solidFill>
                  <a:schemeClr val="tx1"/>
                </a:solidFill>
              </a:rPr>
              <a:t>Windows.Media.Effects</a:t>
            </a:r>
            <a:endParaRPr lang="en-US" dirty="0" smtClean="0">
              <a:solidFill>
                <a:schemeClr val="tx1"/>
              </a:solidFill>
            </a:endParaRPr>
          </a:p>
          <a:p>
            <a:pPr lvl="1"/>
            <a:r>
              <a:rPr lang="en-US" dirty="0" smtClean="0">
                <a:solidFill>
                  <a:schemeClr val="tx1"/>
                </a:solidFill>
              </a:rPr>
              <a:t>Use Win2D to process live video</a:t>
            </a:r>
          </a:p>
        </p:txBody>
      </p:sp>
      <p:sp>
        <p:nvSpPr>
          <p:cNvPr id="8" name="Text Placeholder 7"/>
          <p:cNvSpPr>
            <a:spLocks noGrp="1"/>
          </p:cNvSpPr>
          <p:nvPr>
            <p:ph type="body" sz="quarter" idx="16"/>
          </p:nvPr>
        </p:nvSpPr>
        <p:spPr/>
        <p:txBody>
          <a:bodyPr/>
          <a:lstStyle/>
          <a:p>
            <a:r>
              <a:rPr lang="en-US" dirty="0"/>
              <a:t>Win2D has powerful functionality</a:t>
            </a:r>
          </a:p>
        </p:txBody>
      </p:sp>
      <p:sp>
        <p:nvSpPr>
          <p:cNvPr id="3" name="Title 2"/>
          <p:cNvSpPr>
            <a:spLocks noGrp="1"/>
          </p:cNvSpPr>
          <p:nvPr>
            <p:ph type="ctrTitle"/>
          </p:nvPr>
        </p:nvSpPr>
        <p:spPr>
          <a:solidFill>
            <a:srgbClr val="00BCF2"/>
          </a:solidFill>
          <a:ln>
            <a:noFill/>
          </a:ln>
        </p:spPr>
        <p:style>
          <a:lnRef idx="1">
            <a:schemeClr val="accent5"/>
          </a:lnRef>
          <a:fillRef idx="3">
            <a:schemeClr val="accent5"/>
          </a:fillRef>
          <a:effectRef idx="2">
            <a:schemeClr val="accent5"/>
          </a:effectRef>
          <a:fontRef idx="minor">
            <a:schemeClr val="lt1"/>
          </a:fontRef>
        </p:style>
        <p:txBody>
          <a:bodyPr/>
          <a:lstStyle/>
          <a:p>
            <a:r>
              <a:rPr lang="en-US" dirty="0" smtClean="0"/>
              <a:t>Integration with video and composition</a:t>
            </a:r>
            <a:endParaRPr lang="en-US" dirty="0"/>
          </a:p>
        </p:txBody>
      </p:sp>
    </p:spTree>
    <p:extLst>
      <p:ext uri="{BB962C8B-B14F-4D97-AF65-F5344CB8AC3E}">
        <p14:creationId xmlns:p14="http://schemas.microsoft.com/office/powerpoint/2010/main" val="103488883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real-time video effects</a:t>
            </a:r>
            <a:endParaRPr lang="en-US" dirty="0"/>
          </a:p>
        </p:txBody>
      </p:sp>
    </p:spTree>
    <p:extLst>
      <p:ext uri="{BB962C8B-B14F-4D97-AF65-F5344CB8AC3E}">
        <p14:creationId xmlns:p14="http://schemas.microsoft.com/office/powerpoint/2010/main" val="305866800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solidFill>
                  <a:schemeClr val="bg1">
                    <a:lumMod val="85000"/>
                  </a:schemeClr>
                </a:solidFill>
              </a:rPr>
              <a:t>It’s easy.</a:t>
            </a:r>
          </a:p>
          <a:p>
            <a:r>
              <a:rPr lang="en-US" dirty="0" smtClean="0">
                <a:solidFill>
                  <a:schemeClr val="bg1">
                    <a:lumMod val="85000"/>
                  </a:schemeClr>
                </a:solidFill>
              </a:rPr>
              <a:t>It’s fast.</a:t>
            </a:r>
          </a:p>
          <a:p>
            <a:r>
              <a:rPr lang="en-US" dirty="0" smtClean="0">
                <a:solidFill>
                  <a:schemeClr val="bg1">
                    <a:lumMod val="85000"/>
                  </a:schemeClr>
                </a:solidFill>
              </a:rPr>
              <a:t>It’s powerful.</a:t>
            </a:r>
          </a:p>
          <a:p>
            <a:r>
              <a:rPr lang="en-US" dirty="0" smtClean="0">
                <a:solidFill>
                  <a:schemeClr val="tx1">
                    <a:lumMod val="75000"/>
                  </a:schemeClr>
                </a:solidFill>
              </a:rPr>
              <a:t>It’s open source.</a:t>
            </a:r>
            <a:endParaRPr lang="en-US" dirty="0">
              <a:solidFill>
                <a:schemeClr val="tx1">
                  <a:lumMod val="75000"/>
                </a:schemeClr>
              </a:solidFill>
            </a:endParaRPr>
          </a:p>
        </p:txBody>
      </p:sp>
      <p:sp>
        <p:nvSpPr>
          <p:cNvPr id="5" name="Title 4"/>
          <p:cNvSpPr>
            <a:spLocks noGrp="1"/>
          </p:cNvSpPr>
          <p:nvPr>
            <p:ph type="ctrTitle"/>
          </p:nvPr>
        </p:nvSpPr>
        <p:spPr>
          <a:solidFill>
            <a:srgbClr val="00188F"/>
          </a:solidFill>
        </p:spPr>
        <p:txBody>
          <a:bodyPr/>
          <a:lstStyle/>
          <a:p>
            <a:r>
              <a:rPr lang="en-US" dirty="0"/>
              <a:t>Why </a:t>
            </a:r>
            <a:r>
              <a:rPr lang="en-US" dirty="0" smtClean="0"/>
              <a:t>Win2D</a:t>
            </a:r>
            <a:r>
              <a:rPr lang="en-US" dirty="0"/>
              <a:t>?</a:t>
            </a:r>
          </a:p>
        </p:txBody>
      </p:sp>
    </p:spTree>
    <p:extLst>
      <p:ext uri="{BB962C8B-B14F-4D97-AF65-F5344CB8AC3E}">
        <p14:creationId xmlns:p14="http://schemas.microsoft.com/office/powerpoint/2010/main" val="256600786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74638" y="3040063"/>
            <a:ext cx="7315203" cy="914400"/>
          </a:xfrm>
        </p:spPr>
        <p:txBody>
          <a:bodyPr/>
          <a:lstStyle/>
          <a:p>
            <a:r>
              <a:rPr lang="en-US" dirty="0" smtClean="0">
                <a:solidFill>
                  <a:schemeClr val="tx1"/>
                </a:solidFill>
              </a:rPr>
              <a:t>Uses the </a:t>
            </a:r>
            <a:r>
              <a:rPr lang="en-US" dirty="0">
                <a:solidFill>
                  <a:schemeClr val="tx1"/>
                </a:solidFill>
              </a:rPr>
              <a:t>Apache 2.0 License</a:t>
            </a:r>
            <a:endParaRPr lang="en-US" b="1" dirty="0">
              <a:solidFill>
                <a:schemeClr val="tx1"/>
              </a:solidFill>
            </a:endParaRPr>
          </a:p>
          <a:p>
            <a:r>
              <a:rPr lang="en-US" dirty="0" smtClean="0">
                <a:solidFill>
                  <a:schemeClr val="tx1"/>
                </a:solidFill>
              </a:rPr>
              <a:t>Download the source code</a:t>
            </a:r>
          </a:p>
          <a:p>
            <a:r>
              <a:rPr lang="en-US" dirty="0" smtClean="0">
                <a:solidFill>
                  <a:schemeClr val="tx1"/>
                </a:solidFill>
              </a:rPr>
              <a:t>View our backlog</a:t>
            </a:r>
          </a:p>
        </p:txBody>
      </p:sp>
      <p:sp>
        <p:nvSpPr>
          <p:cNvPr id="4" name="Text Placeholder 3"/>
          <p:cNvSpPr>
            <a:spLocks noGrp="1"/>
          </p:cNvSpPr>
          <p:nvPr>
            <p:ph type="body" sz="quarter" idx="16"/>
          </p:nvPr>
        </p:nvSpPr>
        <p:spPr/>
        <p:txBody>
          <a:bodyPr/>
          <a:lstStyle/>
          <a:p>
            <a:r>
              <a:rPr lang="en-US" dirty="0" smtClean="0"/>
              <a:t>Win2D is open source</a:t>
            </a:r>
            <a:endParaRPr lang="en-US" dirty="0"/>
          </a:p>
        </p:txBody>
      </p:sp>
      <p:sp>
        <p:nvSpPr>
          <p:cNvPr id="3" name="Title 2"/>
          <p:cNvSpPr>
            <a:spLocks noGrp="1"/>
          </p:cNvSpPr>
          <p:nvPr>
            <p:ph type="ctrTitle"/>
          </p:nvPr>
        </p:nvSpPr>
        <p:spPr>
          <a:xfrm flipH="1">
            <a:off x="8217321" y="1537564"/>
            <a:ext cx="3931941" cy="3919398"/>
          </a:xfrm>
          <a:solidFill>
            <a:srgbClr val="E3008C"/>
          </a:solidFill>
        </p:spPr>
        <p:txBody>
          <a:bodyPr/>
          <a:lstStyle/>
          <a:p>
            <a:r>
              <a:rPr lang="en-US" dirty="0" smtClean="0">
                <a:solidFill>
                  <a:schemeClr val="bg1"/>
                </a:solidFill>
              </a:rPr>
              <a:t>Everything</a:t>
            </a:r>
            <a:br>
              <a:rPr lang="en-US" dirty="0" smtClean="0">
                <a:solidFill>
                  <a:schemeClr val="bg1"/>
                </a:solidFill>
              </a:rPr>
            </a:br>
            <a:r>
              <a:rPr lang="en-US" dirty="0" smtClean="0">
                <a:solidFill>
                  <a:schemeClr val="bg1"/>
                </a:solidFill>
              </a:rPr>
              <a:t>is available</a:t>
            </a:r>
            <a:br>
              <a:rPr lang="en-US" dirty="0" smtClean="0">
                <a:solidFill>
                  <a:schemeClr val="bg1"/>
                </a:solidFill>
              </a:rPr>
            </a:br>
            <a:r>
              <a:rPr lang="en-US" dirty="0" smtClean="0">
                <a:solidFill>
                  <a:schemeClr val="bg1"/>
                </a:solidFill>
              </a:rPr>
              <a:t>on GitHub</a:t>
            </a:r>
            <a:endParaRPr lang="en-US" dirty="0">
              <a:solidFill>
                <a:schemeClr val="bg1"/>
              </a:solidFill>
            </a:endParaRPr>
          </a:p>
        </p:txBody>
      </p:sp>
    </p:spTree>
    <p:extLst>
      <p:ext uri="{BB962C8B-B14F-4D97-AF65-F5344CB8AC3E}">
        <p14:creationId xmlns:p14="http://schemas.microsoft.com/office/powerpoint/2010/main" val="402186658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gradFill>
                  <a:gsLst>
                    <a:gs pos="1250">
                      <a:srgbClr val="404040"/>
                    </a:gs>
                    <a:gs pos="100000">
                      <a:srgbClr val="404040"/>
                    </a:gs>
                  </a:gsLst>
                  <a:lin ang="5400000" scaled="0"/>
                </a:gradFill>
              </a:rPr>
              <a:t>Contact us on our </a:t>
            </a:r>
            <a:r>
              <a:rPr lang="en-US" dirty="0">
                <a:gradFill>
                  <a:gsLst>
                    <a:gs pos="1250">
                      <a:srgbClr val="404040"/>
                    </a:gs>
                    <a:gs pos="100000">
                      <a:srgbClr val="404040"/>
                    </a:gs>
                  </a:gsLst>
                  <a:lin ang="5400000" scaled="0"/>
                </a:gradFill>
              </a:rPr>
              <a:t>blog</a:t>
            </a:r>
            <a:endParaRPr lang="en-US" dirty="0"/>
          </a:p>
          <a:p>
            <a:r>
              <a:rPr lang="en-US" dirty="0" smtClean="0">
                <a:solidFill>
                  <a:schemeClr val="tx1"/>
                </a:solidFill>
              </a:rPr>
              <a:t>File bugs and ask questions</a:t>
            </a:r>
          </a:p>
          <a:p>
            <a:r>
              <a:rPr lang="en-US" dirty="0" smtClean="0">
                <a:solidFill>
                  <a:schemeClr val="tx1"/>
                </a:solidFill>
              </a:rPr>
              <a:t>Submit patches</a:t>
            </a:r>
            <a:endParaRPr lang="en-US" dirty="0">
              <a:solidFill>
                <a:schemeClr val="tx1"/>
              </a:solidFill>
            </a:endParaRPr>
          </a:p>
        </p:txBody>
      </p:sp>
      <p:sp>
        <p:nvSpPr>
          <p:cNvPr id="3" name="Text Placeholder 2"/>
          <p:cNvSpPr>
            <a:spLocks noGrp="1"/>
          </p:cNvSpPr>
          <p:nvPr>
            <p:ph type="body" sz="quarter" idx="16"/>
          </p:nvPr>
        </p:nvSpPr>
        <p:spPr/>
        <p:txBody>
          <a:bodyPr/>
          <a:lstStyle/>
          <a:p>
            <a:r>
              <a:rPr lang="en-US" dirty="0" smtClean="0"/>
              <a:t>Win2D is open source</a:t>
            </a:r>
            <a:endParaRPr lang="en-US" dirty="0"/>
          </a:p>
        </p:txBody>
      </p:sp>
      <p:sp>
        <p:nvSpPr>
          <p:cNvPr id="4" name="Title 3"/>
          <p:cNvSpPr>
            <a:spLocks noGrp="1"/>
          </p:cNvSpPr>
          <p:nvPr>
            <p:ph type="ctrTitle"/>
          </p:nvPr>
        </p:nvSpPr>
        <p:spPr>
          <a:solidFill>
            <a:srgbClr val="BAD80A"/>
          </a:solidFill>
        </p:spPr>
        <p:txBody>
          <a:bodyPr/>
          <a:lstStyle/>
          <a:p>
            <a:r>
              <a:rPr lang="en-US" dirty="0">
                <a:solidFill>
                  <a:schemeClr val="tx1"/>
                </a:solidFill>
              </a:rPr>
              <a:t>We want </a:t>
            </a:r>
            <a:r>
              <a:rPr lang="en-US" dirty="0" smtClean="0">
                <a:solidFill>
                  <a:schemeClr val="tx1"/>
                </a:solidFill>
              </a:rPr>
              <a:t>to hear </a:t>
            </a:r>
            <a:r>
              <a:rPr lang="en-US" dirty="0">
                <a:solidFill>
                  <a:schemeClr val="tx1"/>
                </a:solidFill>
              </a:rPr>
              <a:t>from you</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78407913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back: Direct2D and </a:t>
            </a:r>
            <a:r>
              <a:rPr lang="en-US" dirty="0" err="1"/>
              <a:t>DirectWrite</a:t>
            </a:r>
            <a:endParaRPr lang="en-US" dirty="0"/>
          </a:p>
        </p:txBody>
      </p:sp>
    </p:spTree>
    <p:extLst>
      <p:ext uri="{BB962C8B-B14F-4D97-AF65-F5344CB8AC3E}">
        <p14:creationId xmlns:p14="http://schemas.microsoft.com/office/powerpoint/2010/main" val="394641239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8" y="3040063"/>
            <a:ext cx="7467599" cy="914400"/>
          </a:xfrm>
        </p:spPr>
        <p:txBody>
          <a:bodyPr/>
          <a:lstStyle/>
          <a:p>
            <a:pPr marL="742950" indent="-742950">
              <a:buFont typeface="+mj-lt"/>
              <a:buAutoNum type="arabicPeriod"/>
            </a:pPr>
            <a:r>
              <a:rPr lang="en-US" dirty="0" smtClean="0">
                <a:solidFill>
                  <a:schemeClr val="tx1"/>
                </a:solidFill>
              </a:rPr>
              <a:t>Finish UWP support</a:t>
            </a:r>
          </a:p>
          <a:p>
            <a:pPr marL="742950" indent="-742950">
              <a:buFont typeface="+mj-lt"/>
              <a:buAutoNum type="arabicPeriod"/>
            </a:pPr>
            <a:r>
              <a:rPr lang="en-US" dirty="0" smtClean="0">
                <a:solidFill>
                  <a:schemeClr val="tx1"/>
                </a:solidFill>
              </a:rPr>
              <a:t>Reach API-stable V1 release</a:t>
            </a:r>
          </a:p>
          <a:p>
            <a:pPr marL="742950" indent="-742950">
              <a:buFont typeface="+mj-lt"/>
              <a:buAutoNum type="arabicPeriod"/>
            </a:pPr>
            <a:r>
              <a:rPr lang="en-US" dirty="0" smtClean="0">
                <a:solidFill>
                  <a:schemeClr val="tx1"/>
                </a:solidFill>
              </a:rPr>
              <a:t>Expose new Windows 10 features</a:t>
            </a:r>
          </a:p>
          <a:p>
            <a:pPr marL="0" indent="0">
              <a:buNone/>
            </a:pPr>
            <a:r>
              <a:rPr lang="en-US" dirty="0">
                <a:solidFill>
                  <a:schemeClr val="tx1"/>
                </a:solidFill>
              </a:rPr>
              <a:t>Tell us what you want us to </a:t>
            </a:r>
            <a:r>
              <a:rPr lang="en-US" dirty="0" smtClean="0">
                <a:solidFill>
                  <a:schemeClr val="tx1"/>
                </a:solidFill>
              </a:rPr>
              <a:t>do</a:t>
            </a:r>
            <a:r>
              <a:rPr lang="en-US" dirty="0" smtClean="0"/>
              <a:t>!</a:t>
            </a:r>
            <a:endParaRPr lang="en-US" dirty="0"/>
          </a:p>
        </p:txBody>
      </p:sp>
      <p:sp>
        <p:nvSpPr>
          <p:cNvPr id="4" name="Text Placeholder 3"/>
          <p:cNvSpPr>
            <a:spLocks noGrp="1"/>
          </p:cNvSpPr>
          <p:nvPr>
            <p:ph type="body" sz="quarter" idx="16"/>
          </p:nvPr>
        </p:nvSpPr>
        <p:spPr/>
        <p:txBody>
          <a:bodyPr/>
          <a:lstStyle/>
          <a:p>
            <a:r>
              <a:rPr lang="en-US" dirty="0" smtClean="0"/>
              <a:t>Win2D is open source</a:t>
            </a:r>
            <a:endParaRPr lang="en-US" dirty="0"/>
          </a:p>
        </p:txBody>
      </p:sp>
      <p:sp>
        <p:nvSpPr>
          <p:cNvPr id="3" name="Title 2"/>
          <p:cNvSpPr>
            <a:spLocks noGrp="1"/>
          </p:cNvSpPr>
          <p:nvPr>
            <p:ph type="ctrTitle"/>
          </p:nvPr>
        </p:nvSpPr>
        <p:spPr>
          <a:solidFill>
            <a:srgbClr val="B4A0FF"/>
          </a:solidFill>
        </p:spPr>
        <p:txBody>
          <a:bodyPr lIns="182880" tIns="146304" rIns="182880" bIns="146304"/>
          <a:lstStyle/>
          <a:p>
            <a:r>
              <a:rPr lang="en-US" dirty="0" smtClean="0">
                <a:solidFill>
                  <a:schemeClr val="tx1"/>
                </a:solidFill>
              </a:rPr>
              <a:t>What’s next</a:t>
            </a:r>
            <a:br>
              <a:rPr lang="en-US" dirty="0" smtClean="0">
                <a:solidFill>
                  <a:schemeClr val="tx1"/>
                </a:solidFill>
              </a:rPr>
            </a:br>
            <a:r>
              <a:rPr lang="en-US" dirty="0" smtClean="0">
                <a:solidFill>
                  <a:schemeClr val="tx1"/>
                </a:solidFill>
              </a:rPr>
              <a:t>for Win2D?</a:t>
            </a:r>
            <a:endParaRPr lang="en-US" dirty="0">
              <a:solidFill>
                <a:schemeClr val="tx1"/>
              </a:solidFill>
            </a:endParaRPr>
          </a:p>
        </p:txBody>
      </p:sp>
    </p:spTree>
    <p:extLst>
      <p:ext uri="{BB962C8B-B14F-4D97-AF65-F5344CB8AC3E}">
        <p14:creationId xmlns:p14="http://schemas.microsoft.com/office/powerpoint/2010/main" val="388778954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solidFill>
                  <a:schemeClr val="tx1">
                    <a:lumMod val="75000"/>
                  </a:schemeClr>
                </a:solidFill>
              </a:rPr>
              <a:t>It’s easy.</a:t>
            </a:r>
          </a:p>
          <a:p>
            <a:r>
              <a:rPr lang="en-US" dirty="0" smtClean="0">
                <a:solidFill>
                  <a:schemeClr val="tx1">
                    <a:lumMod val="75000"/>
                  </a:schemeClr>
                </a:solidFill>
              </a:rPr>
              <a:t>It’s fast.</a:t>
            </a:r>
          </a:p>
          <a:p>
            <a:r>
              <a:rPr lang="en-US" dirty="0" smtClean="0">
                <a:solidFill>
                  <a:schemeClr val="tx1">
                    <a:lumMod val="75000"/>
                  </a:schemeClr>
                </a:solidFill>
              </a:rPr>
              <a:t>It’s powerful.</a:t>
            </a:r>
          </a:p>
          <a:p>
            <a:r>
              <a:rPr lang="en-US" dirty="0" smtClean="0">
                <a:solidFill>
                  <a:schemeClr val="tx1">
                    <a:lumMod val="75000"/>
                  </a:schemeClr>
                </a:solidFill>
              </a:rPr>
              <a:t>It’s open source.</a:t>
            </a:r>
            <a:endParaRPr lang="en-US" dirty="0">
              <a:solidFill>
                <a:schemeClr val="tx1">
                  <a:lumMod val="75000"/>
                </a:schemeClr>
              </a:solidFill>
            </a:endParaRPr>
          </a:p>
        </p:txBody>
      </p:sp>
      <p:sp>
        <p:nvSpPr>
          <p:cNvPr id="5" name="Title 4"/>
          <p:cNvSpPr>
            <a:spLocks noGrp="1"/>
          </p:cNvSpPr>
          <p:nvPr>
            <p:ph type="ctrTitle"/>
          </p:nvPr>
        </p:nvSpPr>
        <p:spPr>
          <a:solidFill>
            <a:srgbClr val="00188F"/>
          </a:solidFill>
        </p:spPr>
        <p:txBody>
          <a:bodyPr/>
          <a:lstStyle/>
          <a:p>
            <a:r>
              <a:rPr lang="en-US" dirty="0" smtClean="0"/>
              <a:t>Why Win2D?</a:t>
            </a:r>
            <a:endParaRPr lang="en-US" dirty="0"/>
          </a:p>
        </p:txBody>
      </p:sp>
    </p:spTree>
    <p:extLst>
      <p:ext uri="{BB962C8B-B14F-4D97-AF65-F5344CB8AC3E}">
        <p14:creationId xmlns:p14="http://schemas.microsoft.com/office/powerpoint/2010/main" val="30891389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5"/>
          </p:nvPr>
        </p:nvSpPr>
        <p:spPr>
          <a:xfrm>
            <a:off x="503237" y="3040063"/>
            <a:ext cx="8915404" cy="914400"/>
          </a:xfrm>
          <a:prstGeom prst="rect">
            <a:avLst/>
          </a:prstGeom>
        </p:spPr>
        <p:txBody>
          <a:bodyPr anchor="ctr"/>
          <a:lstStyle/>
          <a:p>
            <a:pPr marL="0" lvl="0" indent="0">
              <a:lnSpc>
                <a:spcPct val="100000"/>
              </a:lnSpc>
              <a:spcBef>
                <a:spcPct val="20000"/>
              </a:spcBef>
              <a:spcAft>
                <a:spcPts val="0"/>
              </a:spcAft>
              <a:buNone/>
            </a:pPr>
            <a:r>
              <a:rPr lang="en-US" sz="3600" dirty="0">
                <a:gradFill>
                  <a:gsLst>
                    <a:gs pos="1299">
                      <a:schemeClr val="tx1"/>
                    </a:gs>
                    <a:gs pos="100000">
                      <a:schemeClr val="tx1"/>
                    </a:gs>
                  </a:gsLst>
                  <a:lin ang="5400000" scaled="0"/>
                </a:gradFill>
              </a:rPr>
              <a:t>Win2D is DirectX for </a:t>
            </a:r>
            <a:r>
              <a:rPr lang="en-US" sz="3600" dirty="0" smtClean="0">
                <a:gradFill>
                  <a:gsLst>
                    <a:gs pos="1299">
                      <a:schemeClr val="tx1"/>
                    </a:gs>
                    <a:gs pos="100000">
                      <a:schemeClr val="tx1"/>
                    </a:gs>
                  </a:gsLst>
                  <a:lin ang="5400000" scaled="0"/>
                </a:gradFill>
              </a:rPr>
              <a:t>the rest of us</a:t>
            </a:r>
            <a:endParaRPr lang="en-US" sz="3600" dirty="0">
              <a:gradFill>
                <a:gsLst>
                  <a:gs pos="1299">
                    <a:schemeClr val="tx1"/>
                  </a:gs>
                  <a:gs pos="100000">
                    <a:schemeClr val="tx1"/>
                  </a:gs>
                </a:gsLst>
                <a:lin ang="5400000" scaled="0"/>
              </a:gradFill>
            </a:endParaRPr>
          </a:p>
          <a:p>
            <a:pPr marL="0" lvl="0" indent="0">
              <a:lnSpc>
                <a:spcPct val="100000"/>
              </a:lnSpc>
              <a:spcBef>
                <a:spcPct val="20000"/>
              </a:spcBef>
              <a:spcAft>
                <a:spcPts val="0"/>
              </a:spcAft>
              <a:buNone/>
            </a:pPr>
            <a:r>
              <a:rPr lang="en-US" sz="3600" dirty="0">
                <a:gradFill>
                  <a:gsLst>
                    <a:gs pos="1299">
                      <a:schemeClr val="tx1"/>
                    </a:gs>
                    <a:gs pos="100000">
                      <a:schemeClr val="tx1"/>
                    </a:gs>
                  </a:gsLst>
                  <a:lin ang="5400000" scaled="0"/>
                </a:gradFill>
              </a:rPr>
              <a:t>Build </a:t>
            </a:r>
            <a:r>
              <a:rPr lang="en-US" sz="3600" dirty="0" smtClean="0">
                <a:gradFill>
                  <a:gsLst>
                    <a:gs pos="1299">
                      <a:schemeClr val="tx1"/>
                    </a:gs>
                    <a:gs pos="100000">
                      <a:schemeClr val="tx1"/>
                    </a:gs>
                  </a:gsLst>
                  <a:lin ang="5400000" scaled="0"/>
                </a:gradFill>
              </a:rPr>
              <a:t>cool Win2D </a:t>
            </a:r>
            <a:r>
              <a:rPr lang="en-US" sz="3600" dirty="0">
                <a:gradFill>
                  <a:gsLst>
                    <a:gs pos="1299">
                      <a:schemeClr val="tx1"/>
                    </a:gs>
                    <a:gs pos="100000">
                      <a:schemeClr val="tx1"/>
                    </a:gs>
                  </a:gsLst>
                  <a:lin ang="5400000" scaled="0"/>
                </a:gradFill>
              </a:rPr>
              <a:t>Windows </a:t>
            </a:r>
            <a:r>
              <a:rPr lang="en-US" sz="3600" dirty="0" smtClean="0">
                <a:gradFill>
                  <a:gsLst>
                    <a:gs pos="1299">
                      <a:schemeClr val="tx1"/>
                    </a:gs>
                    <a:gs pos="100000">
                      <a:schemeClr val="tx1"/>
                    </a:gs>
                  </a:gsLst>
                  <a:lin ang="5400000" scaled="0"/>
                </a:gradFill>
              </a:rPr>
              <a:t>apps today</a:t>
            </a:r>
            <a:endParaRPr lang="en-US" sz="3600" dirty="0">
              <a:gradFill>
                <a:gsLst>
                  <a:gs pos="1299">
                    <a:schemeClr val="tx1"/>
                  </a:gs>
                  <a:gs pos="100000">
                    <a:schemeClr val="tx1"/>
                  </a:gs>
                </a:gsLst>
                <a:lin ang="5400000" scaled="0"/>
              </a:gradFill>
            </a:endParaRPr>
          </a:p>
          <a:p>
            <a:pPr marL="0" lvl="0" indent="0">
              <a:lnSpc>
                <a:spcPct val="100000"/>
              </a:lnSpc>
              <a:spcBef>
                <a:spcPct val="20000"/>
              </a:spcBef>
              <a:spcAft>
                <a:spcPts val="0"/>
              </a:spcAft>
              <a:buNone/>
            </a:pPr>
            <a:r>
              <a:rPr lang="en-US" sz="3600" dirty="0" smtClean="0">
                <a:gradFill>
                  <a:gsLst>
                    <a:gs pos="1299">
                      <a:schemeClr val="tx1"/>
                    </a:gs>
                    <a:gs pos="100000">
                      <a:schemeClr val="tx1"/>
                    </a:gs>
                  </a:gsLst>
                  <a:lin ang="5400000" scaled="0"/>
                </a:gradFill>
              </a:rPr>
              <a:t>Help contribute </a:t>
            </a:r>
            <a:r>
              <a:rPr lang="en-US" sz="3600" dirty="0">
                <a:gradFill>
                  <a:gsLst>
                    <a:gs pos="1299">
                      <a:schemeClr val="tx1"/>
                    </a:gs>
                    <a:gs pos="100000">
                      <a:schemeClr val="tx1"/>
                    </a:gs>
                  </a:gsLst>
                  <a:lin ang="5400000" scaled="0"/>
                </a:gradFill>
              </a:rPr>
              <a:t>to the future of </a:t>
            </a:r>
            <a:r>
              <a:rPr lang="en-US" sz="3600" dirty="0" smtClean="0">
                <a:gradFill>
                  <a:gsLst>
                    <a:gs pos="1299">
                      <a:schemeClr val="tx1"/>
                    </a:gs>
                    <a:gs pos="100000">
                      <a:schemeClr val="tx1"/>
                    </a:gs>
                  </a:gsLst>
                  <a:lin ang="5400000" scaled="0"/>
                </a:gradFill>
              </a:rPr>
              <a:t>Win2D</a:t>
            </a:r>
            <a:endParaRPr lang="en-US" sz="3600" dirty="0">
              <a:gradFill>
                <a:gsLst>
                  <a:gs pos="1299">
                    <a:schemeClr val="tx1"/>
                  </a:gs>
                  <a:gs pos="100000">
                    <a:schemeClr val="tx1"/>
                  </a:gs>
                </a:gsLst>
                <a:lin ang="5400000" scaled="0"/>
              </a:gradFill>
            </a:endParaRPr>
          </a:p>
        </p:txBody>
      </p:sp>
      <p:sp>
        <p:nvSpPr>
          <p:cNvPr id="3" name="Title 2"/>
          <p:cNvSpPr>
            <a:spLocks noGrp="1"/>
          </p:cNvSpPr>
          <p:nvPr>
            <p:ph type="title"/>
          </p:nvPr>
        </p:nvSpPr>
        <p:spPr/>
        <p:txBody>
          <a:bodyPr lIns="182880" tIns="146304" rIns="182880" bIns="146304"/>
          <a:lstStyle/>
          <a:p>
            <a:r>
              <a:rPr lang="en-US" dirty="0" smtClean="0"/>
              <a:t>In conclusion</a:t>
            </a:r>
            <a:endParaRPr lang="en-US" dirty="0"/>
          </a:p>
        </p:txBody>
      </p:sp>
      <p:pic>
        <p:nvPicPr>
          <p:cNvPr id="6"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09037" y="1535113"/>
            <a:ext cx="3032413" cy="39243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pic>
    </p:spTree>
    <p:extLst>
      <p:ext uri="{BB962C8B-B14F-4D97-AF65-F5344CB8AC3E}">
        <p14:creationId xmlns:p14="http://schemas.microsoft.com/office/powerpoint/2010/main" val="412669364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157788"/>
          </a:xfrm>
        </p:spPr>
        <p:txBody>
          <a:bodyPr/>
          <a:lstStyle/>
          <a:p>
            <a:pPr marL="0" indent="0">
              <a:buNone/>
            </a:pPr>
            <a:r>
              <a:rPr lang="en-US" sz="2400" dirty="0" smtClean="0"/>
              <a:t>Nuget</a:t>
            </a:r>
            <a:r>
              <a:rPr lang="en-US" sz="2400" dirty="0"/>
              <a:t>: </a:t>
            </a:r>
            <a:r>
              <a:rPr lang="en-US" sz="2400" dirty="0" smtClean="0">
                <a:hlinkClick r:id="rId2"/>
              </a:rPr>
              <a:t>http://www.nuget.org/packages/Win2D</a:t>
            </a:r>
            <a:endParaRPr lang="en-US" sz="2400" dirty="0" smtClean="0"/>
          </a:p>
          <a:p>
            <a:pPr marL="0" indent="0">
              <a:buNone/>
            </a:pPr>
            <a:r>
              <a:rPr lang="en-US" sz="2400" dirty="0"/>
              <a:t>Documentation: </a:t>
            </a:r>
            <a:r>
              <a:rPr lang="en-US" sz="2400" dirty="0">
                <a:hlinkClick r:id="rId3"/>
              </a:rPr>
              <a:t>http://microsoft.github.io/Win2D</a:t>
            </a:r>
            <a:endParaRPr lang="en-US" sz="2400" dirty="0"/>
          </a:p>
          <a:p>
            <a:pPr marL="0" indent="0">
              <a:buNone/>
            </a:pPr>
            <a:r>
              <a:rPr lang="en-US" sz="2400" dirty="0" smtClean="0"/>
              <a:t>GitHub: </a:t>
            </a:r>
            <a:r>
              <a:rPr lang="en-US" sz="2400" dirty="0" smtClean="0">
                <a:hlinkClick r:id="rId4"/>
              </a:rPr>
              <a:t>https://github.com/Microsoft/Win2D</a:t>
            </a:r>
            <a:r>
              <a:rPr lang="en-US" sz="2400" dirty="0" smtClean="0"/>
              <a:t> | </a:t>
            </a:r>
            <a:r>
              <a:rPr lang="en-US" sz="2400" dirty="0" smtClean="0">
                <a:hlinkClick r:id="rId5"/>
              </a:rPr>
              <a:t>File an issue</a:t>
            </a:r>
            <a:endParaRPr lang="en-US" sz="2400" dirty="0" smtClean="0"/>
          </a:p>
          <a:p>
            <a:pPr marL="0" indent="0">
              <a:buNone/>
            </a:pPr>
            <a:r>
              <a:rPr lang="en-US" sz="2400" dirty="0" smtClean="0"/>
              <a:t>Blog</a:t>
            </a:r>
            <a:r>
              <a:rPr lang="en-US" sz="2400" dirty="0"/>
              <a:t>: </a:t>
            </a:r>
            <a:r>
              <a:rPr lang="en-US" sz="2400" dirty="0">
                <a:hlinkClick r:id="rId6"/>
              </a:rPr>
              <a:t>http://</a:t>
            </a:r>
            <a:r>
              <a:rPr lang="en-US" sz="2400" dirty="0" smtClean="0">
                <a:hlinkClick r:id="rId6"/>
              </a:rPr>
              <a:t>blogs.msdn.com/b/win2d</a:t>
            </a:r>
            <a:r>
              <a:rPr lang="en-US" sz="2400" dirty="0" smtClean="0"/>
              <a:t> | </a:t>
            </a:r>
            <a:r>
              <a:rPr lang="en-US" sz="2400" dirty="0" smtClean="0">
                <a:hlinkClick r:id="rId7"/>
              </a:rPr>
              <a:t>Email us</a:t>
            </a:r>
            <a:endParaRPr lang="en-US" sz="2400" dirty="0" smtClean="0"/>
          </a:p>
          <a:p>
            <a:pPr marL="0" indent="0">
              <a:buNone/>
            </a:pPr>
            <a:r>
              <a:rPr lang="en-US" sz="2400" dirty="0" smtClean="0"/>
              <a:t>Win2D Example Gallery: </a:t>
            </a:r>
            <a:r>
              <a:rPr lang="en-US" sz="2400" dirty="0" smtClean="0">
                <a:hlinkClick r:id="rId8"/>
              </a:rPr>
              <a:t>Windows Store</a:t>
            </a:r>
            <a:r>
              <a:rPr lang="en-US" sz="2400" dirty="0" smtClean="0"/>
              <a:t> | </a:t>
            </a:r>
            <a:r>
              <a:rPr lang="en-US" sz="2400" dirty="0" smtClean="0">
                <a:hlinkClick r:id="rId9"/>
              </a:rPr>
              <a:t>Windows Phone Store</a:t>
            </a:r>
            <a:endParaRPr lang="en-US" sz="2400" dirty="0" smtClean="0"/>
          </a:p>
          <a:p>
            <a:pPr marL="0" indent="0">
              <a:buNone/>
            </a:pPr>
            <a:endParaRPr lang="en-US" sz="2400" dirty="0" smtClean="0"/>
          </a:p>
          <a:p>
            <a:pPr marL="0" indent="0">
              <a:buNone/>
            </a:pPr>
            <a:r>
              <a:rPr lang="en-US" sz="3600" dirty="0" smtClean="0"/>
              <a:t>Related sessions</a:t>
            </a:r>
          </a:p>
        </p:txBody>
      </p:sp>
      <p:sp>
        <p:nvSpPr>
          <p:cNvPr id="3" name="Title 2"/>
          <p:cNvSpPr>
            <a:spLocks noGrp="1"/>
          </p:cNvSpPr>
          <p:nvPr>
            <p:ph type="title"/>
          </p:nvPr>
        </p:nvSpPr>
        <p:spPr>
          <a:xfrm>
            <a:off x="274639" y="301752"/>
            <a:ext cx="11889564" cy="917575"/>
          </a:xfrm>
        </p:spPr>
        <p:txBody>
          <a:bodyPr lIns="182880" tIns="146304" rIns="182880" bIns="146304"/>
          <a:lstStyle/>
          <a:p>
            <a:r>
              <a:rPr lang="en-US" dirty="0" smtClean="0"/>
              <a:t>Resources</a:t>
            </a:r>
            <a:endParaRPr lang="en-US" dirty="0"/>
          </a:p>
        </p:txBody>
      </p:sp>
      <p:graphicFrame>
        <p:nvGraphicFramePr>
          <p:cNvPr id="4" name="Table 3"/>
          <p:cNvGraphicFramePr>
            <a:graphicFrameLocks noGrp="1"/>
          </p:cNvGraphicFramePr>
          <p:nvPr>
            <p:extLst/>
          </p:nvPr>
        </p:nvGraphicFramePr>
        <p:xfrm>
          <a:off x="579436" y="4411662"/>
          <a:ext cx="11353801" cy="2230120"/>
        </p:xfrm>
        <a:graphic>
          <a:graphicData uri="http://schemas.openxmlformats.org/drawingml/2006/table">
            <a:tbl>
              <a:tblPr firstRow="1" bandRow="1">
                <a:tableStyleId>{5C22544A-7EE6-4342-B048-85BDC9FD1C3A}</a:tableStyleId>
              </a:tblPr>
              <a:tblGrid>
                <a:gridCol w="533400">
                  <a:extLst>
                    <a:ext uri="{9D8B030D-6E8A-4147-A177-3AD203B41FA5}">
                      <a16:colId xmlns="" xmlns:a16="http://schemas.microsoft.com/office/drawing/2014/main" val="3369614829"/>
                    </a:ext>
                  </a:extLst>
                </a:gridCol>
                <a:gridCol w="5795949">
                  <a:extLst>
                    <a:ext uri="{9D8B030D-6E8A-4147-A177-3AD203B41FA5}">
                      <a16:colId xmlns="" xmlns:a16="http://schemas.microsoft.com/office/drawing/2014/main" val="1161417887"/>
                    </a:ext>
                  </a:extLst>
                </a:gridCol>
                <a:gridCol w="3424251">
                  <a:extLst>
                    <a:ext uri="{9D8B030D-6E8A-4147-A177-3AD203B41FA5}">
                      <a16:colId xmlns="" xmlns:a16="http://schemas.microsoft.com/office/drawing/2014/main" val="2747798962"/>
                    </a:ext>
                  </a:extLst>
                </a:gridCol>
                <a:gridCol w="1600201">
                  <a:extLst>
                    <a:ext uri="{9D8B030D-6E8A-4147-A177-3AD203B41FA5}">
                      <a16:colId xmlns="" xmlns:a16="http://schemas.microsoft.com/office/drawing/2014/main" val="288605585"/>
                    </a:ext>
                  </a:extLst>
                </a:gridCol>
              </a:tblGrid>
              <a:tr h="370840">
                <a:tc>
                  <a:txBody>
                    <a:bodyPr/>
                    <a:lstStyle/>
                    <a:p>
                      <a:r>
                        <a:rPr lang="en-US" sz="1800" dirty="0" smtClean="0"/>
                        <a:t>#</a:t>
                      </a:r>
                      <a:endParaRPr lang="en-US" sz="1800" dirty="0"/>
                    </a:p>
                  </a:txBody>
                  <a:tcPr/>
                </a:tc>
                <a:tc>
                  <a:txBody>
                    <a:bodyPr/>
                    <a:lstStyle/>
                    <a:p>
                      <a:r>
                        <a:rPr lang="en-US" sz="1800" dirty="0" smtClean="0"/>
                        <a:t>Title</a:t>
                      </a:r>
                      <a:endParaRPr lang="en-US" sz="1800" dirty="0"/>
                    </a:p>
                  </a:txBody>
                  <a:tcPr/>
                </a:tc>
                <a:tc>
                  <a:txBody>
                    <a:bodyPr/>
                    <a:lstStyle/>
                    <a:p>
                      <a:r>
                        <a:rPr lang="en-US" sz="1800" dirty="0" smtClean="0"/>
                        <a:t>Speakers</a:t>
                      </a:r>
                      <a:endParaRPr lang="en-US" sz="1800" dirty="0"/>
                    </a:p>
                  </a:txBody>
                  <a:tcPr/>
                </a:tc>
                <a:tc>
                  <a:txBody>
                    <a:bodyPr/>
                    <a:lstStyle/>
                    <a:p>
                      <a:r>
                        <a:rPr lang="en-US" sz="1800" dirty="0" smtClean="0"/>
                        <a:t>Time</a:t>
                      </a:r>
                      <a:endParaRPr lang="en-US" sz="1800" dirty="0"/>
                    </a:p>
                  </a:txBody>
                  <a:tcPr/>
                </a:tc>
                <a:extLst>
                  <a:ext uri="{0D108BD9-81ED-4DB2-BD59-A6C34878D82A}">
                    <a16:rowId xmlns="" xmlns:a16="http://schemas.microsoft.com/office/drawing/2014/main" val="3918582389"/>
                  </a:ext>
                </a:extLst>
              </a:tr>
              <a:tr h="370840">
                <a:tc>
                  <a:txBody>
                    <a:bodyPr/>
                    <a:lstStyle/>
                    <a:p>
                      <a:r>
                        <a:rPr lang="en-US" sz="1400" dirty="0" smtClean="0"/>
                        <a:t>634</a:t>
                      </a:r>
                      <a:endParaRPr lang="en-US" sz="1400" dirty="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dirty="0" smtClean="0"/>
                        <a:t>A Studio in the Palm of your Hand: Developing Audio and Video Creation Apps for Windows 10</a:t>
                      </a:r>
                    </a:p>
                  </a:txBody>
                  <a:tcPr/>
                </a:tc>
                <a:tc>
                  <a:txBody>
                    <a:bodyPr/>
                    <a:lstStyle/>
                    <a:p>
                      <a:r>
                        <a:rPr lang="en-US" sz="1400" dirty="0" smtClean="0"/>
                        <a:t>Bala Sivakumar; Daniele </a:t>
                      </a:r>
                      <a:r>
                        <a:rPr lang="en-US" sz="1400" dirty="0" err="1" smtClean="0"/>
                        <a:t>Bosa</a:t>
                      </a:r>
                      <a:r>
                        <a:rPr lang="en-US" sz="1400" dirty="0" smtClean="0"/>
                        <a:t>; David Lorenzin; Jason Olson</a:t>
                      </a:r>
                      <a:endParaRPr lang="en-US" sz="1400" dirty="0"/>
                    </a:p>
                  </a:txBody>
                  <a:tcPr/>
                </a:tc>
                <a:tc>
                  <a:txBody>
                    <a:bodyPr/>
                    <a:lstStyle/>
                    <a:p>
                      <a:r>
                        <a:rPr lang="en-US" sz="1400" dirty="0" smtClean="0"/>
                        <a:t>Wed 3:30 – 4:30</a:t>
                      </a:r>
                      <a:endParaRPr lang="en-US" sz="1400" dirty="0"/>
                    </a:p>
                  </a:txBody>
                  <a:tcPr/>
                </a:tc>
                <a:extLst>
                  <a:ext uri="{0D108BD9-81ED-4DB2-BD59-A6C34878D82A}">
                    <a16:rowId xmlns="" xmlns:a16="http://schemas.microsoft.com/office/drawing/2014/main" val="4108518257"/>
                  </a:ext>
                </a:extLst>
              </a:tr>
              <a:tr h="254000">
                <a:tc>
                  <a:txBody>
                    <a:bodyPr/>
                    <a:lstStyle/>
                    <a:p>
                      <a:r>
                        <a:rPr lang="en-US" sz="1400" dirty="0" smtClean="0"/>
                        <a:t>672</a:t>
                      </a:r>
                      <a:endParaRPr lang="en-US" sz="1400" dirty="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dirty="0" smtClean="0"/>
                        <a:t>Bring fluid, responsive, and highly scalable UI experiences to your app with the new Visual layer</a:t>
                      </a:r>
                    </a:p>
                  </a:txBody>
                  <a:tcPr/>
                </a:tc>
                <a:tc>
                  <a:txBody>
                    <a:bodyPr/>
                    <a:lstStyle/>
                    <a:p>
                      <a:r>
                        <a:rPr lang="en-US" sz="1400" dirty="0" smtClean="0"/>
                        <a:t>James Clarke</a:t>
                      </a:r>
                      <a:endParaRPr lang="en-US" sz="1400" dirty="0"/>
                    </a:p>
                  </a:txBody>
                  <a:tcPr/>
                </a:tc>
                <a:tc>
                  <a:txBody>
                    <a:bodyPr/>
                    <a:lstStyle/>
                    <a:p>
                      <a:r>
                        <a:rPr lang="en-US" sz="1400" dirty="0" smtClean="0"/>
                        <a:t>Thu </a:t>
                      </a:r>
                      <a:r>
                        <a:rPr lang="en-US" sz="1400" baseline="0" dirty="0" smtClean="0"/>
                        <a:t>11:30 – 12:30</a:t>
                      </a:r>
                      <a:endParaRPr lang="en-US" sz="1400" dirty="0"/>
                    </a:p>
                  </a:txBody>
                  <a:tcPr/>
                </a:tc>
                <a:extLst>
                  <a:ext uri="{0D108BD9-81ED-4DB2-BD59-A6C34878D82A}">
                    <a16:rowId xmlns="" xmlns:a16="http://schemas.microsoft.com/office/drawing/2014/main" val="1006165822"/>
                  </a:ext>
                </a:extLst>
              </a:tr>
              <a:tr h="0">
                <a:tc>
                  <a:txBody>
                    <a:bodyPr/>
                    <a:lstStyle/>
                    <a:p>
                      <a:r>
                        <a:rPr lang="en-US" sz="1400" dirty="0" smtClean="0"/>
                        <a:t>775</a:t>
                      </a:r>
                      <a:endParaRPr lang="en-US" sz="1400" dirty="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dirty="0" smtClean="0"/>
                        <a:t>What’s New in Direct2D and </a:t>
                      </a:r>
                      <a:r>
                        <a:rPr lang="en-US" sz="1400" dirty="0" err="1" smtClean="0"/>
                        <a:t>DirectWrite</a:t>
                      </a:r>
                      <a:r>
                        <a:rPr lang="en-US" sz="1400" dirty="0" smtClean="0"/>
                        <a:t> for Windows 10</a:t>
                      </a:r>
                    </a:p>
                  </a:txBody>
                  <a:tcPr/>
                </a:tc>
                <a:tc>
                  <a:txBody>
                    <a:bodyPr/>
                    <a:lstStyle/>
                    <a:p>
                      <a:r>
                        <a:rPr lang="en-US" sz="1400" dirty="0" smtClean="0"/>
                        <a:t>Anthony Hodsdon</a:t>
                      </a:r>
                      <a:endParaRPr lang="en-US" sz="1400" dirty="0"/>
                    </a:p>
                  </a:txBody>
                  <a:tcPr/>
                </a:tc>
                <a:tc>
                  <a:txBody>
                    <a:bodyPr/>
                    <a:lstStyle/>
                    <a:p>
                      <a:r>
                        <a:rPr lang="en-US" sz="1400" dirty="0" smtClean="0"/>
                        <a:t>Fri</a:t>
                      </a:r>
                      <a:r>
                        <a:rPr lang="en-US" sz="1400" baseline="0" dirty="0" smtClean="0"/>
                        <a:t> 2</a:t>
                      </a:r>
                      <a:r>
                        <a:rPr lang="en-US" sz="1400" dirty="0" smtClean="0"/>
                        <a:t>:00</a:t>
                      </a:r>
                      <a:r>
                        <a:rPr lang="en-US" sz="1400" baseline="0" dirty="0" smtClean="0"/>
                        <a:t> – 3:00</a:t>
                      </a:r>
                      <a:endParaRPr lang="en-US" sz="1400" dirty="0"/>
                    </a:p>
                  </a:txBody>
                  <a:tcPr/>
                </a:tc>
                <a:extLst>
                  <a:ext uri="{0D108BD9-81ED-4DB2-BD59-A6C34878D82A}">
                    <a16:rowId xmlns="" xmlns:a16="http://schemas.microsoft.com/office/drawing/2014/main" val="736818854"/>
                  </a:ext>
                </a:extLst>
              </a:tr>
              <a:tr h="370840">
                <a:tc>
                  <a:txBody>
                    <a:bodyPr/>
                    <a:lstStyle/>
                    <a:p>
                      <a:r>
                        <a:rPr lang="en-US" sz="1400" dirty="0" smtClean="0"/>
                        <a:t>737</a:t>
                      </a:r>
                      <a:endParaRPr lang="en-US" sz="1400" dirty="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dirty="0" smtClean="0"/>
                        <a:t>Use new Motion and Effects features to captivate users and truly bring your app to life</a:t>
                      </a:r>
                    </a:p>
                  </a:txBody>
                  <a:tcPr/>
                </a:tc>
                <a:tc>
                  <a:txBody>
                    <a:bodyPr/>
                    <a:lstStyle/>
                    <a:p>
                      <a:r>
                        <a:rPr lang="en-US" sz="1400" dirty="0" smtClean="0"/>
                        <a:t>Nick Waggoner; Jeff Stall</a:t>
                      </a:r>
                      <a:endParaRPr lang="en-US" sz="1400" dirty="0"/>
                    </a:p>
                  </a:txBody>
                  <a:tcPr/>
                </a:tc>
                <a:tc>
                  <a:txBody>
                    <a:bodyPr/>
                    <a:lstStyle/>
                    <a:p>
                      <a:r>
                        <a:rPr lang="en-US" sz="1400" dirty="0" smtClean="0"/>
                        <a:t>Fri 9:00 – 10:00</a:t>
                      </a:r>
                      <a:endParaRPr lang="en-US" sz="1400" dirty="0"/>
                    </a:p>
                  </a:txBody>
                  <a:tcPr/>
                </a:tc>
                <a:extLst>
                  <a:ext uri="{0D108BD9-81ED-4DB2-BD59-A6C34878D82A}">
                    <a16:rowId xmlns="" xmlns:a16="http://schemas.microsoft.com/office/drawing/2014/main" val="796984972"/>
                  </a:ext>
                </a:extLst>
              </a:tr>
            </a:tbl>
          </a:graphicData>
        </a:graphic>
      </p:graphicFrame>
    </p:spTree>
    <p:extLst>
      <p:ext uri="{BB962C8B-B14F-4D97-AF65-F5344CB8AC3E}">
        <p14:creationId xmlns:p14="http://schemas.microsoft.com/office/powerpoint/2010/main" val="353143657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55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draw beautiful, high-performance 2D graphics without needing to be a expert in DirectX?”</a:t>
            </a:r>
            <a:endParaRPr lang="en-US" dirty="0"/>
          </a:p>
        </p:txBody>
      </p:sp>
    </p:spTree>
    <p:extLst>
      <p:ext uri="{BB962C8B-B14F-4D97-AF65-F5344CB8AC3E}">
        <p14:creationId xmlns:p14="http://schemas.microsoft.com/office/powerpoint/2010/main" val="4370556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Win2D brings the power of DirectX and the convenience of .NET to your Universal </a:t>
            </a:r>
            <a:r>
              <a:rPr lang="en-US" dirty="0"/>
              <a:t>Windows </a:t>
            </a:r>
            <a:r>
              <a:rPr lang="en-US" dirty="0" smtClean="0"/>
              <a:t>apps.</a:t>
            </a:r>
            <a:endParaRPr lang="en-US" dirty="0"/>
          </a:p>
        </p:txBody>
      </p:sp>
    </p:spTree>
    <p:extLst>
      <p:ext uri="{BB962C8B-B14F-4D97-AF65-F5344CB8AC3E}">
        <p14:creationId xmlns:p14="http://schemas.microsoft.com/office/powerpoint/2010/main" val="241290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marL="0" indent="0">
              <a:buNone/>
            </a:pPr>
            <a:r>
              <a:rPr lang="en-US" dirty="0" smtClean="0">
                <a:solidFill>
                  <a:schemeClr val="tx1"/>
                </a:solidFill>
              </a:rPr>
              <a:t>2D </a:t>
            </a:r>
            <a:r>
              <a:rPr lang="en-US" dirty="0">
                <a:solidFill>
                  <a:schemeClr val="tx1"/>
                </a:solidFill>
              </a:rPr>
              <a:t>drawing </a:t>
            </a:r>
            <a:r>
              <a:rPr lang="en-US" dirty="0" smtClean="0">
                <a:solidFill>
                  <a:schemeClr val="tx1"/>
                </a:solidFill>
              </a:rPr>
              <a:t>library</a:t>
            </a:r>
          </a:p>
          <a:p>
            <a:pPr lvl="1"/>
            <a:r>
              <a:rPr lang="en-US" dirty="0" smtClean="0">
                <a:solidFill>
                  <a:schemeClr val="tx1"/>
                </a:solidFill>
              </a:rPr>
              <a:t>2D geometry, text, images, effects, etc…</a:t>
            </a:r>
          </a:p>
          <a:p>
            <a:pPr lvl="1"/>
            <a:endParaRPr lang="en-US" sz="1200" dirty="0">
              <a:solidFill>
                <a:schemeClr val="tx1"/>
              </a:solidFill>
            </a:endParaRPr>
          </a:p>
          <a:p>
            <a:r>
              <a:rPr lang="en-US" dirty="0" smtClean="0">
                <a:solidFill>
                  <a:schemeClr val="tx1"/>
                </a:solidFill>
              </a:rPr>
              <a:t>For the Universal Windows Platform</a:t>
            </a:r>
          </a:p>
          <a:p>
            <a:pPr lvl="1"/>
            <a:r>
              <a:rPr lang="en-US" dirty="0" smtClean="0">
                <a:solidFill>
                  <a:schemeClr val="tx1"/>
                </a:solidFill>
              </a:rPr>
              <a:t>Windows 10 and Windows/Phone 8.1</a:t>
            </a:r>
          </a:p>
          <a:p>
            <a:pPr lvl="1"/>
            <a:r>
              <a:rPr lang="en-US" dirty="0" smtClean="0">
                <a:solidFill>
                  <a:schemeClr val="tx1"/>
                </a:solidFill>
              </a:rPr>
              <a:t>C++, C# and CLR languages</a:t>
            </a:r>
          </a:p>
          <a:p>
            <a:pPr marL="342900" lvl="1" indent="0">
              <a:buNone/>
            </a:pPr>
            <a:endParaRPr lang="en-US" sz="1200" dirty="0" smtClean="0">
              <a:solidFill>
                <a:schemeClr val="tx1"/>
              </a:solidFill>
            </a:endParaRPr>
          </a:p>
          <a:p>
            <a:r>
              <a:rPr lang="en-US" dirty="0" smtClean="0">
                <a:solidFill>
                  <a:schemeClr val="tx1"/>
                </a:solidFill>
              </a:rPr>
              <a:t>Available today on Nuget.org</a:t>
            </a:r>
            <a:endParaRPr lang="en-US" dirty="0" smtClean="0"/>
          </a:p>
        </p:txBody>
      </p:sp>
      <p:pic>
        <p:nvPicPr>
          <p:cNvPr id="10" name="Picture Placeholder 9"/>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8915" r="8915"/>
          <a:stretch>
            <a:fillRect/>
          </a:stretch>
        </p:blipFill>
        <p:spPr/>
      </p:pic>
      <p:sp>
        <p:nvSpPr>
          <p:cNvPr id="5" name="Title 4"/>
          <p:cNvSpPr>
            <a:spLocks noGrp="1"/>
          </p:cNvSpPr>
          <p:nvPr>
            <p:ph type="title"/>
          </p:nvPr>
        </p:nvSpPr>
        <p:spPr/>
        <p:txBody>
          <a:bodyPr/>
          <a:lstStyle/>
          <a:p>
            <a:r>
              <a:rPr lang="en-US" dirty="0" smtClean="0"/>
              <a:t>Introducing Win2D</a:t>
            </a:r>
            <a:endParaRPr lang="en-US" dirty="0"/>
          </a:p>
        </p:txBody>
      </p:sp>
    </p:spTree>
    <p:extLst>
      <p:ext uri="{BB962C8B-B14F-4D97-AF65-F5344CB8AC3E}">
        <p14:creationId xmlns:p14="http://schemas.microsoft.com/office/powerpoint/2010/main" val="411462617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example gallery</a:t>
            </a:r>
            <a:endParaRPr lang="en-US" dirty="0"/>
          </a:p>
        </p:txBody>
      </p:sp>
    </p:spTree>
    <p:extLst>
      <p:ext uri="{BB962C8B-B14F-4D97-AF65-F5344CB8AC3E}">
        <p14:creationId xmlns:p14="http://schemas.microsoft.com/office/powerpoint/2010/main" val="167536191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solidFill>
                  <a:srgbClr val="404040"/>
                </a:solidFill>
              </a:rPr>
              <a:t>Data visualization</a:t>
            </a:r>
          </a:p>
          <a:p>
            <a:r>
              <a:rPr lang="en-US" dirty="0" smtClean="0">
                <a:solidFill>
                  <a:srgbClr val="404040"/>
                </a:solidFill>
              </a:rPr>
              <a:t>Creative </a:t>
            </a:r>
            <a:r>
              <a:rPr lang="en-US" dirty="0">
                <a:solidFill>
                  <a:srgbClr val="404040"/>
                </a:solidFill>
              </a:rPr>
              <a:t>apps</a:t>
            </a:r>
          </a:p>
          <a:p>
            <a:r>
              <a:rPr lang="en-US" dirty="0" smtClean="0">
                <a:solidFill>
                  <a:srgbClr val="404040"/>
                </a:solidFill>
              </a:rPr>
              <a:t>Custom controls</a:t>
            </a:r>
          </a:p>
          <a:p>
            <a:r>
              <a:rPr lang="en-US" dirty="0" smtClean="0">
                <a:solidFill>
                  <a:srgbClr val="404040"/>
                </a:solidFill>
              </a:rPr>
              <a:t>Much more…</a:t>
            </a:r>
            <a:endParaRPr lang="en-US" dirty="0">
              <a:solidFill>
                <a:srgbClr val="404040"/>
              </a:solidFill>
            </a:endParaRPr>
          </a:p>
        </p:txBody>
      </p:sp>
      <p:sp>
        <p:nvSpPr>
          <p:cNvPr id="3" name="Text Placeholder 2"/>
          <p:cNvSpPr>
            <a:spLocks noGrp="1"/>
          </p:cNvSpPr>
          <p:nvPr>
            <p:ph type="body" sz="quarter" idx="16"/>
          </p:nvPr>
        </p:nvSpPr>
        <p:spPr/>
        <p:txBody>
          <a:bodyPr/>
          <a:lstStyle/>
          <a:p>
            <a:r>
              <a:rPr lang="en-US" dirty="0" smtClean="0"/>
              <a:t>Introducing Win2D</a:t>
            </a:r>
            <a:endParaRPr lang="en-US" dirty="0"/>
          </a:p>
        </p:txBody>
      </p:sp>
      <p:sp>
        <p:nvSpPr>
          <p:cNvPr id="4" name="Title 3"/>
          <p:cNvSpPr>
            <a:spLocks noGrp="1"/>
          </p:cNvSpPr>
          <p:nvPr>
            <p:ph type="ctrTitle"/>
          </p:nvPr>
        </p:nvSpPr>
        <p:spPr>
          <a:solidFill>
            <a:srgbClr val="E81123"/>
          </a:solidFill>
        </p:spPr>
        <p:txBody>
          <a:bodyPr/>
          <a:lstStyle/>
          <a:p>
            <a:r>
              <a:rPr lang="en-US" dirty="0" smtClean="0"/>
              <a:t>Example scenarios</a:t>
            </a:r>
            <a:endParaRPr lang="en-US" dirty="0"/>
          </a:p>
        </p:txBody>
      </p:sp>
    </p:spTree>
    <p:extLst>
      <p:ext uri="{BB962C8B-B14F-4D97-AF65-F5344CB8AC3E}">
        <p14:creationId xmlns:p14="http://schemas.microsoft.com/office/powerpoint/2010/main" val="31647038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Win2D?</a:t>
            </a:r>
            <a:endParaRPr lang="en-US" dirty="0"/>
          </a:p>
        </p:txBody>
      </p:sp>
    </p:spTree>
    <p:extLst>
      <p:ext uri="{BB962C8B-B14F-4D97-AF65-F5344CB8AC3E}">
        <p14:creationId xmlns:p14="http://schemas.microsoft.com/office/powerpoint/2010/main" val="414442859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2.potx" id="{AE6B0D47-3488-4D7E-AEFE-4DBC34C239F2}" vid="{FE055DFB-2179-4F25-980C-29B98161779E}"/>
    </a:ext>
  </a:extLst>
</a:theme>
</file>

<file path=ppt/theme/theme2.xml><?xml version="1.0" encoding="utf-8"?>
<a:theme xmlns:a="http://schemas.openxmlformats.org/drawingml/2006/main" name="LIGHT COLOR TEMPLA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peaker PPT Template Feb12" id="{1F62F72E-3156-4F93-9453-C2255272D65F}" vid="{F8866550-0401-492C-A312-58A8C0666A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2015-04-29T00:00:00-07:00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 Simon Tao</External_x0020_Speaker>
    <Session_x0020_Code xmlns="12a172fe-0250-434a-85cf-03b10810c5e5">2-631</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www.w3.org/XML/1998/namespace"/>
    <ds:schemaRef ds:uri="http://schemas.microsoft.com/office/2006/documentManagement/types"/>
    <ds:schemaRef ds:uri="http://schemas.openxmlformats.org/package/2006/metadata/core-properties"/>
    <ds:schemaRef ds:uri="12a172fe-0250-434a-85cf-03b10810c5e5"/>
    <ds:schemaRef ds:uri="http://purl.org/dc/terms/"/>
    <ds:schemaRef ds:uri="http://purl.org/dc/elements/1.1/"/>
    <ds:schemaRef ds:uri="http://purl.org/dc/dcmitype/"/>
    <ds:schemaRef ds:uri="http://schemas.microsoft.com/office/infopath/2007/PartnerControls"/>
    <ds:schemaRef ds:uri="230e9df3-be65-4c73-a93b-d1236ebd677e"/>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Build_2015_Template_v03</Template>
  <TotalTime>27</TotalTime>
  <Words>1593</Words>
  <Application>Microsoft Office PowerPoint</Application>
  <PresentationFormat>Custom</PresentationFormat>
  <Paragraphs>262</Paragraphs>
  <Slides>34</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ＭＳ Ｐゴシック</vt:lpstr>
      <vt:lpstr>Arial</vt:lpstr>
      <vt:lpstr>Avenir LT Pro 45 Book</vt:lpstr>
      <vt:lpstr>Consolas</vt:lpstr>
      <vt:lpstr>Segoe UI</vt:lpstr>
      <vt:lpstr>Segoe UI Light</vt:lpstr>
      <vt:lpstr>5-30629_Build_Template_WHITE</vt:lpstr>
      <vt:lpstr>LIGHT COLOR TEMPLATE</vt:lpstr>
      <vt:lpstr>PowerPoint Presentation</vt:lpstr>
      <vt:lpstr>Introducing Win2D: DirectX-powered drawing in C#</vt:lpstr>
      <vt:lpstr>Looking back: Direct2D and DirectWrite</vt:lpstr>
      <vt:lpstr>“How do I draw beautiful, high-performance 2D graphics without needing to be a expert in DirectX?”</vt:lpstr>
      <vt:lpstr>Win2D brings the power of DirectX and the convenience of .NET to your Universal Windows apps.</vt:lpstr>
      <vt:lpstr>Introducing Win2D</vt:lpstr>
      <vt:lpstr>Demo: example gallery</vt:lpstr>
      <vt:lpstr>Example scenarios</vt:lpstr>
      <vt:lpstr>Why Win2D?</vt:lpstr>
      <vt:lpstr>Why Win2D?</vt:lpstr>
      <vt:lpstr>Why Win2D?</vt:lpstr>
      <vt:lpstr>Demo: hello world</vt:lpstr>
      <vt:lpstr>PowerPoint Presentation</vt:lpstr>
      <vt:lpstr>Why Win2D?</vt:lpstr>
      <vt:lpstr>Demo: performance scaling</vt:lpstr>
      <vt:lpstr>Win2D is high performance</vt:lpstr>
      <vt:lpstr>Why Win2D?</vt:lpstr>
      <vt:lpstr>Enterprise-grade technology</vt:lpstr>
      <vt:lpstr>Image effects</vt:lpstr>
      <vt:lpstr>Demo: image effects</vt:lpstr>
      <vt:lpstr>Win2D has powerful functionality</vt:lpstr>
      <vt:lpstr>Demo: burning text</vt:lpstr>
      <vt:lpstr>First-class DirectX interoperability</vt:lpstr>
      <vt:lpstr>Demo: Win2D teapot</vt:lpstr>
      <vt:lpstr>Integration with video and composition</vt:lpstr>
      <vt:lpstr>Demo: real-time video effects</vt:lpstr>
      <vt:lpstr>Why Win2D?</vt:lpstr>
      <vt:lpstr>Everything is available on GitHub</vt:lpstr>
      <vt:lpstr>We want to hear from you!</vt:lpstr>
      <vt:lpstr>What’s next for Win2D?</vt:lpstr>
      <vt:lpstr>Why Win2D?</vt:lpstr>
      <vt:lpstr>In conclusion</vt:lpstr>
      <vt:lpstr>Resources</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Win2D:DirectX-powered drawing in C#</dc:title>
  <dc:subject>Build 2015</dc:subject>
  <dc:creator>Shows</dc:creator>
  <cp:keywords>Build 2015</cp:keywords>
  <dc:description>Template: Mitchell Derrey, Silver Fox Productions
Formatting: 
Audience Type:</dc:description>
  <cp:lastModifiedBy>Amber Templeton</cp:lastModifiedBy>
  <cp:revision>6</cp:revision>
  <dcterms:created xsi:type="dcterms:W3CDTF">2015-04-28T18:27:48Z</dcterms:created>
  <dcterms:modified xsi:type="dcterms:W3CDTF">2015-04-29T23:30:26Z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