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29" r:id="rId4"/>
    <p:sldMasterId id="2147484278" r:id="rId5"/>
    <p:sldMasterId id="2147484308" r:id="rId6"/>
    <p:sldMasterId id="2147484325" r:id="rId7"/>
  </p:sldMasterIdLst>
  <p:notesMasterIdLst>
    <p:notesMasterId r:id="rId37"/>
  </p:notesMasterIdLst>
  <p:handoutMasterIdLst>
    <p:handoutMasterId r:id="rId38"/>
  </p:handoutMasterIdLst>
  <p:sldIdLst>
    <p:sldId id="308" r:id="rId8"/>
    <p:sldId id="309" r:id="rId9"/>
    <p:sldId id="341" r:id="rId10"/>
    <p:sldId id="342" r:id="rId11"/>
    <p:sldId id="343" r:id="rId12"/>
    <p:sldId id="344" r:id="rId13"/>
    <p:sldId id="345" r:id="rId14"/>
    <p:sldId id="347" r:id="rId15"/>
    <p:sldId id="348" r:id="rId16"/>
    <p:sldId id="349" r:id="rId17"/>
    <p:sldId id="350" r:id="rId18"/>
    <p:sldId id="352" r:id="rId19"/>
    <p:sldId id="353" r:id="rId20"/>
    <p:sldId id="355" r:id="rId21"/>
    <p:sldId id="356" r:id="rId22"/>
    <p:sldId id="357" r:id="rId23"/>
    <p:sldId id="358" r:id="rId24"/>
    <p:sldId id="360" r:id="rId25"/>
    <p:sldId id="361" r:id="rId26"/>
    <p:sldId id="362" r:id="rId27"/>
    <p:sldId id="364" r:id="rId28"/>
    <p:sldId id="365" r:id="rId29"/>
    <p:sldId id="366" r:id="rId30"/>
    <p:sldId id="367" r:id="rId31"/>
    <p:sldId id="368" r:id="rId32"/>
    <p:sldId id="369" r:id="rId33"/>
    <p:sldId id="370" r:id="rId34"/>
    <p:sldId id="371" r:id="rId35"/>
    <p:sldId id="339" r:id="rId3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uild 2015 Breakout Template" id="{D75A0D65-BF15-4822-BC6D-74C66FDCD9EE}">
          <p14:sldIdLst>
            <p14:sldId id="308"/>
            <p14:sldId id="309"/>
            <p14:sldId id="341"/>
            <p14:sldId id="342"/>
            <p14:sldId id="343"/>
            <p14:sldId id="344"/>
            <p14:sldId id="345"/>
            <p14:sldId id="347"/>
            <p14:sldId id="348"/>
            <p14:sldId id="349"/>
            <p14:sldId id="350"/>
            <p14:sldId id="352"/>
            <p14:sldId id="353"/>
            <p14:sldId id="355"/>
            <p14:sldId id="356"/>
            <p14:sldId id="357"/>
            <p14:sldId id="358"/>
            <p14:sldId id="360"/>
            <p14:sldId id="361"/>
            <p14:sldId id="362"/>
            <p14:sldId id="364"/>
            <p14:sldId id="365"/>
            <p14:sldId id="366"/>
            <p14:sldId id="367"/>
            <p14:sldId id="368"/>
            <p14:sldId id="369"/>
            <p14:sldId id="370"/>
            <p14:sldId id="371"/>
            <p14:sldId id="339"/>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extLst>
      <p:ext uri="{19B8F6BF-5375-455C-9EA6-DF929625EA0E}">
        <p15:presenceInfo xmlns:p15="http://schemas.microsoft.com/office/powerpoint/2012/main" userId="S-1-5-21-2127521184-1604012920-1887927527-2598260" providerId="AD"/>
      </p:ext>
    </p:extLst>
  </p:cmAuthor>
  <p:cmAuthor id="3" name="Mary Feil-Jacobs" initials="MF" lastIdx="22" clrIdx="3">
    <p:extLst>
      <p:ext uri="{19B8F6BF-5375-455C-9EA6-DF929625EA0E}">
        <p15:presenceInfo xmlns:p15="http://schemas.microsoft.com/office/powerpoint/2012/main" userId="S-1-5-21-2127521184-1604012920-1887927527-650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88F"/>
    <a:srgbClr val="00176B"/>
    <a:srgbClr val="E3008C"/>
    <a:srgbClr val="FFB900"/>
    <a:srgbClr val="107C10"/>
    <a:srgbClr val="FFFFFF"/>
    <a:srgbClr val="232832"/>
    <a:srgbClr val="525252"/>
    <a:srgbClr val="000000"/>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8391" autoAdjust="0"/>
    <p:restoredTop sz="96323" autoAdjust="0"/>
  </p:normalViewPr>
  <p:slideViewPr>
    <p:cSldViewPr>
      <p:cViewPr varScale="1">
        <p:scale>
          <a:sx n="130" d="100"/>
          <a:sy n="130" d="100"/>
        </p:scale>
        <p:origin x="198" y="120"/>
      </p:cViewPr>
      <p:guideLst/>
    </p:cSldViewPr>
  </p:slideViewPr>
  <p:outlineViewPr>
    <p:cViewPr>
      <p:scale>
        <a:sx n="33" d="100"/>
        <a:sy n="33" d="100"/>
      </p:scale>
      <p:origin x="0" y="-852"/>
    </p:cViewPr>
  </p:outlineViewPr>
  <p:notesTextViewPr>
    <p:cViewPr>
      <p:scale>
        <a:sx n="100" d="100"/>
        <a:sy n="100" d="100"/>
      </p:scale>
      <p:origin x="0" y="0"/>
    </p:cViewPr>
  </p:notesTextViewPr>
  <p:sorterViewPr>
    <p:cViewPr>
      <p:scale>
        <a:sx n="75" d="100"/>
        <a:sy n="75" d="100"/>
      </p:scale>
      <p:origin x="0" y="0"/>
    </p:cViewPr>
  </p:sorterViewPr>
  <p:notesViewPr>
    <p:cSldViewPr showGuides="1">
      <p:cViewPr varScale="1">
        <p:scale>
          <a:sx n="83" d="100"/>
          <a:sy n="83" d="100"/>
        </p:scale>
        <p:origin x="299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commentAuthors" Target="commentAuthors.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ableStyles" Target="tableStyles.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rPr>
              <a:t>Build 2015</a:t>
            </a:r>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4/29/2015 6:20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latin typeface="Segoe UI" pitchFamily="34" charset="0"/>
              </a:rPr>
              <a:t>Build 2015</a:t>
            </a:r>
            <a:endParaRPr lang="en-US" dirty="0">
              <a:latin typeface="Segoe UI" pitchFamily="34" charset="0"/>
            </a:endParaRPr>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4/29/2015 6:20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4/29/2015</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36430825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40800521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3100841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28620615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2884579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38842909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32189800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42002033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22244065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14913877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975095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C6996B83-60CF-42A8-BA06-F99D0BEC30B3}" type="datetime1">
              <a:rPr lang="en-US" smtClean="0">
                <a:solidFill>
                  <a:prstClr val="black"/>
                </a:solidFill>
              </a:rPr>
              <a:pPr/>
              <a:t>4/29/2015</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7" name="Header Placeholder 6"/>
          <p:cNvSpPr>
            <a:spLocks noGrp="1"/>
          </p:cNvSpPr>
          <p:nvPr>
            <p:ph type="hdr" sz="quarter" idx="13"/>
          </p:nvPr>
        </p:nvSpPr>
        <p:spPr/>
        <p:txBody>
          <a:bodyPr/>
          <a:lstStyle/>
          <a:p>
            <a:r>
              <a:rPr lang="en-US" dirty="0" smtClean="0">
                <a:solidFill>
                  <a:prstClr val="black"/>
                </a:solidFill>
              </a:rPr>
              <a:t>Build 2014</a:t>
            </a:r>
            <a:endParaRPr lang="en-US" dirty="0">
              <a:solidFill>
                <a:prstClr val="black"/>
              </a:solidFill>
            </a:endParaRPr>
          </a:p>
        </p:txBody>
      </p:sp>
    </p:spTree>
    <p:extLst>
      <p:ext uri="{BB962C8B-B14F-4D97-AF65-F5344CB8AC3E}">
        <p14:creationId xmlns:p14="http://schemas.microsoft.com/office/powerpoint/2010/main" val="11903226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16675265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24359055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37914979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951282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B079C3B8-7366-4A44-A34B-3977080C19E7}" type="datetime1">
              <a:rPr lang="en-US" smtClean="0">
                <a:solidFill>
                  <a:prstClr val="black"/>
                </a:solidFill>
              </a:rPr>
              <a:pPr/>
              <a:t>4/29/2015</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7" name="Header Placeholder 6"/>
          <p:cNvSpPr>
            <a:spLocks noGrp="1"/>
          </p:cNvSpPr>
          <p:nvPr>
            <p:ph type="hdr" sz="quarter" idx="13"/>
          </p:nvPr>
        </p:nvSpPr>
        <p:spPr/>
        <p:txBody>
          <a:bodyPr/>
          <a:lstStyle/>
          <a:p>
            <a:r>
              <a:rPr lang="en-US" smtClean="0">
                <a:solidFill>
                  <a:prstClr val="black"/>
                </a:solidFill>
              </a:rPr>
              <a:t>Build 2014</a:t>
            </a:r>
            <a:endParaRPr lang="en-US" dirty="0">
              <a:solidFill>
                <a:prstClr val="black"/>
              </a:solidFill>
            </a:endParaRPr>
          </a:p>
        </p:txBody>
      </p:sp>
    </p:spTree>
    <p:extLst>
      <p:ext uri="{BB962C8B-B14F-4D97-AF65-F5344CB8AC3E}">
        <p14:creationId xmlns:p14="http://schemas.microsoft.com/office/powerpoint/2010/main" val="61616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810486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852013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805911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570356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262654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4/29/2015 6:20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17293757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
        <p:nvSpPr>
          <p:cNvPr id="3"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39834113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indent="-2413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indent="-3429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smtClean="0"/>
              <a:t>Click to edit Master text styles</a:t>
            </a:r>
          </a:p>
          <a:p>
            <a:pPr marL="0" lvl="1" indent="0" algn="l" defTabSz="914166" rtl="0" eaLnBrk="1" latinLnBrk="0" hangingPunct="1">
              <a:spcBef>
                <a:spcPct val="20000"/>
              </a:spcBef>
              <a:spcAft>
                <a:spcPts val="816"/>
              </a:spcAft>
              <a:buFont typeface="Arial" pitchFamily="34" charset="0"/>
              <a:buNone/>
            </a:pPr>
            <a:r>
              <a:rPr lang="en-US" smtClean="0"/>
              <a:t>Second level</a:t>
            </a:r>
          </a:p>
          <a:p>
            <a:pPr marL="0" lvl="2" indent="0" algn="l" defTabSz="914166" rtl="0" eaLnBrk="1" latinLnBrk="0" hangingPunct="1">
              <a:spcBef>
                <a:spcPct val="20000"/>
              </a:spcBef>
              <a:spcAft>
                <a:spcPts val="816"/>
              </a:spcAft>
              <a:buFont typeface="Arial" pitchFamily="34" charset="0"/>
              <a:buNone/>
            </a:pPr>
            <a:r>
              <a:rPr lang="en-US"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8446005"/>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bg bwMode="gray">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345222"/>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alk-in">
    <p:bg>
      <p:bgPr>
        <a:solidFill>
          <a:schemeClr val="bg1"/>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1952510109"/>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2015 </a:t>
            </a:r>
            <a:r>
              <a:rPr lang="en-US" sz="700" dirty="0">
                <a:gradFill>
                  <a:gsLst>
                    <a:gs pos="0">
                      <a:schemeClr val="tx1"/>
                    </a:gs>
                    <a:gs pos="100000">
                      <a:schemeClr val="tx1"/>
                    </a:gs>
                  </a:gsLst>
                  <a:lin ang="5400000" scaled="0"/>
                </a:gradFill>
                <a:cs typeface="Segoe UI" pitchFamily="34" charset="0"/>
              </a:rPr>
              <a:t>Microsoft Corporation. All rights reserved. </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9232" y="3147122"/>
            <a:ext cx="3291840" cy="701671"/>
          </a:xfrm>
          <a:prstGeom prst="rect">
            <a:avLst/>
          </a:prstGeom>
        </p:spPr>
      </p:pic>
    </p:spTree>
    <p:extLst>
      <p:ext uri="{BB962C8B-B14F-4D97-AF65-F5344CB8AC3E}">
        <p14:creationId xmlns:p14="http://schemas.microsoft.com/office/powerpoint/2010/main" val="291092407"/>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651294812"/>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8296964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6933025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118852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174272324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6"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67052796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7268126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6"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26782781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 Master text styles</a:t>
            </a:r>
          </a:p>
        </p:txBody>
      </p:sp>
    </p:spTree>
    <p:extLst>
      <p:ext uri="{BB962C8B-B14F-4D97-AF65-F5344CB8AC3E}">
        <p14:creationId xmlns:p14="http://schemas.microsoft.com/office/powerpoint/2010/main" val="3175341158"/>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3480475423"/>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a:defRPr kumimoji="0" lang="en-US" sz="2400" b="0" i="0" u="none" strike="noStrike" kern="1200" cap="none" spc="0" normalizeH="0" baseline="0" dirty="0" smtClean="0">
                <a:ln>
                  <a:noFill/>
                </a:ln>
                <a:gradFill>
                  <a:gsLst>
                    <a:gs pos="92208">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buFont typeface="Arial" pitchFamily="34" charset="0"/>
              <a:buNone/>
              <a:tabLst/>
              <a:defRPr/>
            </a:pPr>
            <a:r>
              <a:rPr lang="en-US" dirty="0" smtClean="0"/>
              <a:t>Click to edit Master text styles</a:t>
            </a:r>
          </a:p>
        </p:txBody>
      </p:sp>
    </p:spTree>
    <p:extLst>
      <p:ext uri="{BB962C8B-B14F-4D97-AF65-F5344CB8AC3E}">
        <p14:creationId xmlns:p14="http://schemas.microsoft.com/office/powerpoint/2010/main" val="3035042549"/>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66484423"/>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823488561"/>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dirty="0"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dirty="0" smtClean="0"/>
              <a:t>Click to edit Master title style</a:t>
            </a:r>
            <a:endParaRPr lang="en-US" dirty="0"/>
          </a:p>
        </p:txBody>
      </p:sp>
    </p:spTree>
    <p:extLst>
      <p:ext uri="{BB962C8B-B14F-4D97-AF65-F5344CB8AC3E}">
        <p14:creationId xmlns:p14="http://schemas.microsoft.com/office/powerpoint/2010/main" val="62707096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1pPr>
            <a:lvl2pPr marL="584200" indent="-2413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2pPr>
            <a:lvl3pPr marL="571441" indent="-3429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dirty="0" smtClean="0"/>
              <a:t>Click to edit Master text styles</a:t>
            </a:r>
          </a:p>
          <a:p>
            <a:pPr marL="0" marR="0" lvl="1" indent="0" algn="l" defTabSz="914166" rtl="0" eaLnBrk="1" fontAlgn="auto" latinLnBrk="0" hangingPunct="1">
              <a:lnSpc>
                <a:spcPct val="90000"/>
              </a:lnSpc>
              <a:spcBef>
                <a:spcPct val="20000"/>
              </a:spcBef>
              <a:spcAft>
                <a:spcPts val="816"/>
              </a:spcAft>
              <a:buClr>
                <a:schemeClr val="tx1"/>
              </a:buClr>
              <a:buSzPct val="90000"/>
              <a:buFont typeface="Arial" pitchFamily="34" charset="0"/>
              <a:buNone/>
              <a:tabLst/>
            </a:pPr>
            <a:r>
              <a:rPr lang="en-US" dirty="0" smtClean="0"/>
              <a:t>Second level</a:t>
            </a:r>
          </a:p>
          <a:p>
            <a:pPr marL="457082" lvl="2" indent="-228541" algn="l" defTabSz="914166" rtl="0" eaLnBrk="1" latinLnBrk="0" hangingPunct="1">
              <a:spcBef>
                <a:spcPct val="20000"/>
              </a:spcBef>
              <a:spcAft>
                <a:spcPts val="816"/>
              </a:spcAft>
              <a:buFont typeface="Arial" pitchFamily="34" charset="0"/>
              <a:buChar char="•"/>
            </a:pPr>
            <a:r>
              <a:rPr lang="en-US" dirty="0"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44361490"/>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51226347"/>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7679095"/>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19914465"/>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41704966"/>
      </p:ext>
    </p:extLst>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
        <p:nvSpPr>
          <p:cNvPr id="3"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173316587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6"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365721151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5303647"/>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smtClean="0"/>
              <a:t>Click to edit Master text styles</a:t>
            </a:r>
          </a:p>
        </p:txBody>
      </p:sp>
    </p:spTree>
    <p:extLst>
      <p:ext uri="{BB962C8B-B14F-4D97-AF65-F5344CB8AC3E}">
        <p14:creationId xmlns:p14="http://schemas.microsoft.com/office/powerpoint/2010/main" val="2061563959"/>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smtClean="0"/>
              <a:t>Click to edit Master title style</a:t>
            </a:r>
            <a:endParaRPr lang="en-US" dirty="0"/>
          </a:p>
        </p:txBody>
      </p:sp>
    </p:spTree>
    <p:extLst>
      <p:ext uri="{BB962C8B-B14F-4D97-AF65-F5344CB8AC3E}">
        <p14:creationId xmlns:p14="http://schemas.microsoft.com/office/powerpoint/2010/main" val="3536171517"/>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hasCustomPrompt="1"/>
          </p:nvPr>
        </p:nvSpPr>
        <p:spPr>
          <a:xfrm>
            <a:off x="283148" y="1668463"/>
            <a:ext cx="2743200" cy="5029200"/>
          </a:xfrm>
        </p:spPr>
        <p:txBody>
          <a:bodyPr>
            <a:noAutofit/>
          </a:bodyPr>
          <a:lstStyle>
            <a:lvl1pPr marL="342900" indent="-34290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a:t>
            </a:r>
            <a:br>
              <a:rPr lang="en-US" dirty="0" smtClean="0"/>
            </a:br>
            <a:r>
              <a:rPr lang="en-US" dirty="0" smtClean="0"/>
              <a:t>Master text styles</a:t>
            </a:r>
          </a:p>
        </p:txBody>
      </p:sp>
    </p:spTree>
    <p:extLst>
      <p:ext uri="{BB962C8B-B14F-4D97-AF65-F5344CB8AC3E}">
        <p14:creationId xmlns:p14="http://schemas.microsoft.com/office/powerpoint/2010/main" val="1635099390"/>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marL="0" indent="0">
              <a:lnSpc>
                <a:spcPct val="95000"/>
              </a:lnSpc>
              <a:spcBef>
                <a:spcPts val="0"/>
              </a:spcBef>
              <a:spcAft>
                <a:spcPts val="1632"/>
              </a:spcAft>
              <a:buNone/>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3623966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None/>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170684645"/>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Font typeface="Arial" panose="020B0604020202020204" pitchFamily="34" charset="0"/>
              <a:buNone/>
              <a:defRPr lang="en-US" sz="3600" kern="1200" dirty="0" smtClean="0">
                <a:gradFill>
                  <a:gsLst>
                    <a:gs pos="1299">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smtClean="0"/>
              <a:t>Click to edit Master title style</a:t>
            </a:r>
            <a:endParaRPr lang="en-US" dirty="0"/>
          </a:p>
        </p:txBody>
      </p:sp>
    </p:spTree>
    <p:extLst>
      <p:ext uri="{BB962C8B-B14F-4D97-AF65-F5344CB8AC3E}">
        <p14:creationId xmlns:p14="http://schemas.microsoft.com/office/powerpoint/2010/main" val="388981403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indent="-2413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indent="-3429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smtClean="0"/>
              <a:t>Click to edit Master text styles</a:t>
            </a:r>
          </a:p>
          <a:p>
            <a:pPr marL="0" lvl="1" indent="0" algn="l" defTabSz="914166" rtl="0" eaLnBrk="1" latinLnBrk="0" hangingPunct="1">
              <a:spcBef>
                <a:spcPct val="20000"/>
              </a:spcBef>
              <a:spcAft>
                <a:spcPts val="816"/>
              </a:spcAft>
              <a:buFont typeface="Arial" pitchFamily="34" charset="0"/>
              <a:buNone/>
            </a:pPr>
            <a:r>
              <a:rPr lang="en-US" smtClean="0"/>
              <a:t>Second level</a:t>
            </a:r>
          </a:p>
          <a:p>
            <a:pPr marL="0" lvl="2" indent="0" algn="l" defTabSz="914166" rtl="0" eaLnBrk="1" latinLnBrk="0" hangingPunct="1">
              <a:spcBef>
                <a:spcPct val="20000"/>
              </a:spcBef>
              <a:spcAft>
                <a:spcPts val="816"/>
              </a:spcAft>
              <a:buFont typeface="Arial" pitchFamily="34" charset="0"/>
              <a:buNone/>
            </a:pPr>
            <a:r>
              <a:rPr lang="en-US"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31596644"/>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smtClean="0"/>
              <a:t>Click to edit Master text styles</a:t>
            </a:r>
          </a:p>
        </p:txBody>
      </p:sp>
    </p:spTree>
    <p:extLst>
      <p:ext uri="{BB962C8B-B14F-4D97-AF65-F5344CB8AC3E}">
        <p14:creationId xmlns:p14="http://schemas.microsoft.com/office/powerpoint/2010/main" val="3792484346"/>
      </p:ext>
    </p:extLst>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bg bwMode="gray">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0286510"/>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Walk-in">
    <p:bg>
      <p:bgPr>
        <a:solidFill>
          <a:schemeClr val="bg1"/>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906892128"/>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404040"/>
                    </a:gs>
                    <a:gs pos="100000">
                      <a:srgbClr val="404040"/>
                    </a:gs>
                  </a:gsLst>
                  <a:lin ang="5400000" scaled="0"/>
                </a:gradFill>
                <a:cs typeface="Segoe UI" pitchFamily="34" charset="0"/>
              </a:rPr>
              <a:t>© </a:t>
            </a:r>
            <a:r>
              <a:rPr lang="en-US" sz="700" dirty="0" smtClean="0">
                <a:gradFill>
                  <a:gsLst>
                    <a:gs pos="0">
                      <a:srgbClr val="404040"/>
                    </a:gs>
                    <a:gs pos="100000">
                      <a:srgbClr val="404040"/>
                    </a:gs>
                  </a:gsLst>
                  <a:lin ang="5400000" scaled="0"/>
                </a:gradFill>
                <a:cs typeface="Segoe UI" pitchFamily="34" charset="0"/>
              </a:rPr>
              <a:t>2015 </a:t>
            </a:r>
            <a:r>
              <a:rPr lang="en-US" sz="700" dirty="0">
                <a:gradFill>
                  <a:gsLst>
                    <a:gs pos="0">
                      <a:srgbClr val="404040"/>
                    </a:gs>
                    <a:gs pos="100000">
                      <a:srgbClr val="404040"/>
                    </a:gs>
                  </a:gsLst>
                  <a:lin ang="5400000" scaled="0"/>
                </a:gradFill>
                <a:cs typeface="Segoe UI" pitchFamily="34" charset="0"/>
              </a:rPr>
              <a:t>Microsoft Corporation. All rights reserved. </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9232" y="3147122"/>
            <a:ext cx="3291840" cy="701671"/>
          </a:xfrm>
          <a:prstGeom prst="rect">
            <a:avLst/>
          </a:prstGeom>
        </p:spPr>
      </p:pic>
    </p:spTree>
    <p:extLst>
      <p:ext uri="{BB962C8B-B14F-4D97-AF65-F5344CB8AC3E}">
        <p14:creationId xmlns:p14="http://schemas.microsoft.com/office/powerpoint/2010/main" val="1360126638"/>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840966511"/>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31263076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47175344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118852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413639916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6"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33440582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56817007"/>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 Master text styles</a:t>
            </a:r>
          </a:p>
        </p:txBody>
      </p:sp>
    </p:spTree>
    <p:extLst>
      <p:ext uri="{BB962C8B-B14F-4D97-AF65-F5344CB8AC3E}">
        <p14:creationId xmlns:p14="http://schemas.microsoft.com/office/powerpoint/2010/main" val="594147676"/>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smtClean="0"/>
              <a:t>Click to edit Master title style</a:t>
            </a:r>
            <a:endParaRPr lang="en-US" dirty="0"/>
          </a:p>
        </p:txBody>
      </p:sp>
    </p:spTree>
    <p:extLst>
      <p:ext uri="{BB962C8B-B14F-4D97-AF65-F5344CB8AC3E}">
        <p14:creationId xmlns:p14="http://schemas.microsoft.com/office/powerpoint/2010/main" val="2611748254"/>
      </p:ext>
    </p:extLst>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3764011622"/>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a:defRPr kumimoji="0" lang="en-US" sz="2400" b="0" i="0" u="none" strike="noStrike" kern="1200" cap="none" spc="0" normalizeH="0" baseline="0" dirty="0" smtClean="0">
                <a:ln>
                  <a:noFill/>
                </a:ln>
                <a:gradFill>
                  <a:gsLst>
                    <a:gs pos="92208">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buFont typeface="Arial" pitchFamily="34" charset="0"/>
              <a:buNone/>
              <a:tabLst/>
              <a:defRPr/>
            </a:pPr>
            <a:r>
              <a:rPr lang="en-US" dirty="0" smtClean="0"/>
              <a:t>Click to edit Master text styles</a:t>
            </a:r>
          </a:p>
        </p:txBody>
      </p:sp>
    </p:spTree>
    <p:extLst>
      <p:ext uri="{BB962C8B-B14F-4D97-AF65-F5344CB8AC3E}">
        <p14:creationId xmlns:p14="http://schemas.microsoft.com/office/powerpoint/2010/main" val="3493927762"/>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5278064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72123743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dirty="0"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dirty="0" smtClean="0"/>
              <a:t>Click to edit Master title style</a:t>
            </a:r>
            <a:endParaRPr lang="en-US" dirty="0"/>
          </a:p>
        </p:txBody>
      </p:sp>
    </p:spTree>
    <p:extLst>
      <p:ext uri="{BB962C8B-B14F-4D97-AF65-F5344CB8AC3E}">
        <p14:creationId xmlns:p14="http://schemas.microsoft.com/office/powerpoint/2010/main" val="2413995493"/>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1pPr>
            <a:lvl2pPr marL="584200" indent="-2413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2pPr>
            <a:lvl3pPr marL="571441" indent="-3429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dirty="0" smtClean="0"/>
              <a:t>Click to edit Master text styles</a:t>
            </a:r>
          </a:p>
          <a:p>
            <a:pPr marL="0" marR="0" lvl="1" indent="0" algn="l" defTabSz="914166" rtl="0" eaLnBrk="1" fontAlgn="auto" latinLnBrk="0" hangingPunct="1">
              <a:lnSpc>
                <a:spcPct val="90000"/>
              </a:lnSpc>
              <a:spcBef>
                <a:spcPct val="20000"/>
              </a:spcBef>
              <a:spcAft>
                <a:spcPts val="816"/>
              </a:spcAft>
              <a:buClr>
                <a:schemeClr val="tx1"/>
              </a:buClr>
              <a:buSzPct val="90000"/>
              <a:buFont typeface="Arial" pitchFamily="34" charset="0"/>
              <a:buNone/>
              <a:tabLst/>
            </a:pPr>
            <a:r>
              <a:rPr lang="en-US" dirty="0" smtClean="0"/>
              <a:t>Second level</a:t>
            </a:r>
          </a:p>
          <a:p>
            <a:pPr marL="457082" lvl="2" indent="-228541" algn="l" defTabSz="914166" rtl="0" eaLnBrk="1" latinLnBrk="0" hangingPunct="1">
              <a:spcBef>
                <a:spcPct val="20000"/>
              </a:spcBef>
              <a:spcAft>
                <a:spcPts val="816"/>
              </a:spcAft>
              <a:buFont typeface="Arial" pitchFamily="34" charset="0"/>
              <a:buChar char="•"/>
            </a:pPr>
            <a:r>
              <a:rPr lang="en-US" dirty="0"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47621917"/>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88811901"/>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4878291"/>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3242581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hasCustomPrompt="1"/>
          </p:nvPr>
        </p:nvSpPr>
        <p:spPr>
          <a:xfrm>
            <a:off x="283148" y="1668463"/>
            <a:ext cx="2743200" cy="5029200"/>
          </a:xfrm>
        </p:spPr>
        <p:txBody>
          <a:bodyPr>
            <a:noAutofit/>
          </a:bodyPr>
          <a:lstStyle>
            <a:lvl1pPr marL="342900" indent="-34290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a:t>
            </a:r>
            <a:br>
              <a:rPr lang="en-US" dirty="0" smtClean="0"/>
            </a:br>
            <a:r>
              <a:rPr lang="en-US" dirty="0" smtClean="0"/>
              <a:t>Master text styles</a:t>
            </a:r>
          </a:p>
        </p:txBody>
      </p:sp>
    </p:spTree>
    <p:extLst>
      <p:ext uri="{BB962C8B-B14F-4D97-AF65-F5344CB8AC3E}">
        <p14:creationId xmlns:p14="http://schemas.microsoft.com/office/powerpoint/2010/main" val="1281390374"/>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marL="0" indent="0">
              <a:lnSpc>
                <a:spcPct val="95000"/>
              </a:lnSpc>
              <a:spcBef>
                <a:spcPts val="0"/>
              </a:spcBef>
              <a:spcAft>
                <a:spcPts val="1632"/>
              </a:spcAft>
              <a:buNone/>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206287181"/>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None/>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879280334"/>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Font typeface="Arial" panose="020B0604020202020204" pitchFamily="34" charset="0"/>
              <a:buNone/>
              <a:defRPr lang="en-US" sz="3600" kern="1200" dirty="0" smtClean="0">
                <a:gradFill>
                  <a:gsLst>
                    <a:gs pos="1299">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smtClean="0"/>
              <a:t>Click to edit Master title style</a:t>
            </a:r>
            <a:endParaRPr lang="en-US" dirty="0"/>
          </a:p>
        </p:txBody>
      </p:sp>
    </p:spTree>
    <p:extLst>
      <p:ext uri="{BB962C8B-B14F-4D97-AF65-F5344CB8AC3E}">
        <p14:creationId xmlns:p14="http://schemas.microsoft.com/office/powerpoint/2010/main" val="3652874421"/>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image" Target="../media/image1.png"/><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image" Target="../media/image1.png"/><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theme" Target="../theme/theme3.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image" Target="../media/image1.png"/><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18"/>
          <a:stretch>
            <a:fillRect/>
          </a:stretch>
        </p:blipFill>
        <p:spPr>
          <a:xfrm rot="5400000">
            <a:off x="9393899" y="3050513"/>
            <a:ext cx="6995160" cy="894134"/>
          </a:xfrm>
          <a:prstGeom prst="rect">
            <a:avLst/>
          </a:prstGeom>
        </p:spPr>
      </p:pic>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4" r:id="rId1"/>
    <p:sldLayoutId id="2147484265" r:id="rId2"/>
    <p:sldLayoutId id="2147484266" r:id="rId3"/>
    <p:sldLayoutId id="2147484267" r:id="rId4"/>
    <p:sldLayoutId id="2147484268" r:id="rId5"/>
    <p:sldLayoutId id="2147484269" r:id="rId6"/>
    <p:sldLayoutId id="2147484270" r:id="rId7"/>
    <p:sldLayoutId id="2147484271" r:id="rId8"/>
    <p:sldLayoutId id="2147484272" r:id="rId9"/>
    <p:sldLayoutId id="2147484273" r:id="rId10"/>
    <p:sldLayoutId id="2147484274" r:id="rId11"/>
    <p:sldLayoutId id="2147484275" r:id="rId12"/>
    <p:sldLayoutId id="2147484276" r:id="rId13"/>
    <p:sldLayoutId id="2147484277" r:id="rId14"/>
    <p:sldLayoutId id="2147484263" r:id="rId15"/>
    <p:sldLayoutId id="2147484307" r:id="rId16"/>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15"/>
          <a:stretch>
            <a:fillRect/>
          </a:stretch>
        </p:blipFill>
        <p:spPr>
          <a:xfrm rot="5400000">
            <a:off x="9393899" y="3050513"/>
            <a:ext cx="6995160" cy="894134"/>
          </a:xfrm>
          <a:prstGeom prst="rect">
            <a:avLst/>
          </a:prstGeom>
        </p:spPr>
      </p:pic>
    </p:spTree>
    <p:extLst>
      <p:ext uri="{BB962C8B-B14F-4D97-AF65-F5344CB8AC3E}">
        <p14:creationId xmlns:p14="http://schemas.microsoft.com/office/powerpoint/2010/main" val="1553714132"/>
      </p:ext>
    </p:extLst>
  </p:cSld>
  <p:clrMap bg1="dk1" tx1="lt1" bg2="dk2" tx2="lt2" accent1="accent1" accent2="accent2" accent3="accent3" accent4="accent4" accent5="accent5" accent6="accent6" hlink="hlink" folHlink="folHlink"/>
  <p:sldLayoutIdLst>
    <p:sldLayoutId id="2147484294" r:id="rId1"/>
    <p:sldLayoutId id="2147484295" r:id="rId2"/>
    <p:sldLayoutId id="2147484296" r:id="rId3"/>
    <p:sldLayoutId id="2147484297" r:id="rId4"/>
    <p:sldLayoutId id="2147484298" r:id="rId5"/>
    <p:sldLayoutId id="2147484299" r:id="rId6"/>
    <p:sldLayoutId id="2147484300" r:id="rId7"/>
    <p:sldLayoutId id="2147484301" r:id="rId8"/>
    <p:sldLayoutId id="2147484302" r:id="rId9"/>
    <p:sldLayoutId id="2147484303" r:id="rId10"/>
    <p:sldLayoutId id="2147484306" r:id="rId11"/>
    <p:sldLayoutId id="2147484304" r:id="rId12"/>
    <p:sldLayoutId id="2147484305" r:id="rId1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18"/>
          <a:stretch>
            <a:fillRect/>
          </a:stretch>
        </p:blipFill>
        <p:spPr>
          <a:xfrm rot="5400000">
            <a:off x="9393899" y="3050513"/>
            <a:ext cx="6995160" cy="894134"/>
          </a:xfrm>
          <a:prstGeom prst="rect">
            <a:avLst/>
          </a:prstGeom>
        </p:spPr>
      </p:pic>
    </p:spTree>
    <p:extLst>
      <p:ext uri="{BB962C8B-B14F-4D97-AF65-F5344CB8AC3E}">
        <p14:creationId xmlns:p14="http://schemas.microsoft.com/office/powerpoint/2010/main" val="2283619620"/>
      </p:ext>
    </p:extLst>
  </p:cSld>
  <p:clrMap bg1="lt1" tx1="dk1" bg2="lt2" tx2="dk2" accent1="accent1" accent2="accent2" accent3="accent3" accent4="accent4" accent5="accent5" accent6="accent6" hlink="hlink" folHlink="folHlink"/>
  <p:sldLayoutIdLst>
    <p:sldLayoutId id="2147484309" r:id="rId1"/>
    <p:sldLayoutId id="2147484310" r:id="rId2"/>
    <p:sldLayoutId id="2147484311" r:id="rId3"/>
    <p:sldLayoutId id="2147484312" r:id="rId4"/>
    <p:sldLayoutId id="2147484313" r:id="rId5"/>
    <p:sldLayoutId id="2147484314" r:id="rId6"/>
    <p:sldLayoutId id="2147484315" r:id="rId7"/>
    <p:sldLayoutId id="2147484316" r:id="rId8"/>
    <p:sldLayoutId id="2147484317" r:id="rId9"/>
    <p:sldLayoutId id="2147484318" r:id="rId10"/>
    <p:sldLayoutId id="2147484319" r:id="rId11"/>
    <p:sldLayoutId id="2147484320" r:id="rId12"/>
    <p:sldLayoutId id="2147484321" r:id="rId13"/>
    <p:sldLayoutId id="2147484322" r:id="rId14"/>
    <p:sldLayoutId id="2147484323" r:id="rId15"/>
    <p:sldLayoutId id="2147484324" r:id="rId16"/>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15"/>
          <a:stretch>
            <a:fillRect/>
          </a:stretch>
        </p:blipFill>
        <p:spPr>
          <a:xfrm rot="5400000">
            <a:off x="9393899" y="3050513"/>
            <a:ext cx="6995160" cy="894134"/>
          </a:xfrm>
          <a:prstGeom prst="rect">
            <a:avLst/>
          </a:prstGeom>
        </p:spPr>
      </p:pic>
    </p:spTree>
    <p:extLst>
      <p:ext uri="{BB962C8B-B14F-4D97-AF65-F5344CB8AC3E}">
        <p14:creationId xmlns:p14="http://schemas.microsoft.com/office/powerpoint/2010/main" val="2460501063"/>
      </p:ext>
    </p:extLst>
  </p:cSld>
  <p:clrMap bg1="dk1" tx1="lt1" bg2="dk2" tx2="lt2" accent1="accent1" accent2="accent2" accent3="accent3" accent4="accent4" accent5="accent5" accent6="accent6" hlink="hlink" folHlink="folHlink"/>
  <p:sldLayoutIdLst>
    <p:sldLayoutId id="2147484326" r:id="rId1"/>
    <p:sldLayoutId id="2147484327" r:id="rId2"/>
    <p:sldLayoutId id="2147484328" r:id="rId3"/>
    <p:sldLayoutId id="2147484329" r:id="rId4"/>
    <p:sldLayoutId id="2147484330" r:id="rId5"/>
    <p:sldLayoutId id="2147484331" r:id="rId6"/>
    <p:sldLayoutId id="2147484332" r:id="rId7"/>
    <p:sldLayoutId id="2147484333" r:id="rId8"/>
    <p:sldLayoutId id="2147484334" r:id="rId9"/>
    <p:sldLayoutId id="2147484335" r:id="rId10"/>
    <p:sldLayoutId id="2147484336" r:id="rId11"/>
    <p:sldLayoutId id="2147484337" r:id="rId12"/>
    <p:sldLayoutId id="2147484338" r:id="rId1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5.xml"/><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jpeg"/><Relationship Id="rId2" Type="http://schemas.openxmlformats.org/officeDocument/2006/relationships/notesSlide" Target="../notesSlides/notesSlide16.xml"/><Relationship Id="rId16" Type="http://schemas.openxmlformats.org/officeDocument/2006/relationships/image" Target="../media/image18.png"/><Relationship Id="rId1" Type="http://schemas.openxmlformats.org/officeDocument/2006/relationships/slideLayout" Target="../slideLayouts/slideLayout32.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11.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image" Target="../media/image32.emf"/><Relationship Id="rId7" Type="http://schemas.openxmlformats.org/officeDocument/2006/relationships/image" Target="../media/image36.emf"/><Relationship Id="rId2" Type="http://schemas.openxmlformats.org/officeDocument/2006/relationships/notesSlide" Target="../notesSlides/notesSlide18.xml"/><Relationship Id="rId1" Type="http://schemas.openxmlformats.org/officeDocument/2006/relationships/slideLayout" Target="../slideLayouts/slideLayout34.xml"/><Relationship Id="rId6" Type="http://schemas.openxmlformats.org/officeDocument/2006/relationships/image" Target="../media/image35.emf"/><Relationship Id="rId5" Type="http://schemas.openxmlformats.org/officeDocument/2006/relationships/image" Target="../media/image34.emf"/><Relationship Id="rId4" Type="http://schemas.openxmlformats.org/officeDocument/2006/relationships/image" Target="../media/image33.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1.xml"/><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32.xml"/><Relationship Id="rId4" Type="http://schemas.openxmlformats.org/officeDocument/2006/relationships/image" Target="../media/image4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7.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3" Type="http://schemas.openxmlformats.org/officeDocument/2006/relationships/hyperlink" Target="http://blogs.windows.com/bloggingwindows/" TargetMode="External"/><Relationship Id="rId2" Type="http://schemas.openxmlformats.org/officeDocument/2006/relationships/notesSlide" Target="../notesSlides/notesSlide23.xml"/><Relationship Id="rId1" Type="http://schemas.openxmlformats.org/officeDocument/2006/relationships/slideLayout" Target="../slideLayouts/slideLayout3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emf"/><Relationship Id="rId7"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34.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3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emf"/><Relationship Id="rId7"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34.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3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294698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822037"/>
          </a:xfrm>
        </p:spPr>
        <p:txBody>
          <a:bodyPr/>
          <a:lstStyle/>
          <a:p>
            <a:r>
              <a:rPr lang="en-US" dirty="0" smtClean="0"/>
              <a:t>Microsoft just announced partnership for tools</a:t>
            </a:r>
          </a:p>
          <a:p>
            <a:r>
              <a:rPr lang="en-US" dirty="0" smtClean="0"/>
              <a:t>Visual Studio will be an option </a:t>
            </a:r>
            <a:r>
              <a:rPr lang="en-US" b="1" dirty="0" smtClean="0"/>
              <a:t>during Unity Install</a:t>
            </a:r>
          </a:p>
          <a:p>
            <a:pPr lvl="1"/>
            <a:r>
              <a:rPr lang="en-US" dirty="0" smtClean="0"/>
              <a:t>Community Edition</a:t>
            </a:r>
            <a:endParaRPr lang="en-US" dirty="0"/>
          </a:p>
        </p:txBody>
      </p:sp>
      <p:sp>
        <p:nvSpPr>
          <p:cNvPr id="3" name="Title 2"/>
          <p:cNvSpPr>
            <a:spLocks noGrp="1"/>
          </p:cNvSpPr>
          <p:nvPr>
            <p:ph type="title"/>
          </p:nvPr>
        </p:nvSpPr>
        <p:spPr/>
        <p:txBody>
          <a:bodyPr/>
          <a:lstStyle/>
          <a:p>
            <a:r>
              <a:rPr lang="en-US" dirty="0" smtClean="0"/>
              <a:t>Partnerships</a:t>
            </a:r>
            <a:endParaRPr lang="en-US" dirty="0"/>
          </a:p>
        </p:txBody>
      </p:sp>
      <p:pic>
        <p:nvPicPr>
          <p:cNvPr id="5" name="Picture 2" descr="Visual Studio 2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837" y="3344862"/>
            <a:ext cx="4048635" cy="67091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8037" y="3344862"/>
            <a:ext cx="2314068" cy="842101"/>
          </a:xfrm>
          <a:prstGeom prst="rect">
            <a:avLst/>
          </a:prstGeom>
        </p:spPr>
      </p:pic>
    </p:spTree>
    <p:extLst>
      <p:ext uri="{BB962C8B-B14F-4D97-AF65-F5344CB8AC3E}">
        <p14:creationId xmlns:p14="http://schemas.microsoft.com/office/powerpoint/2010/main" val="10040437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smtClean="0"/>
              <a:t>VS tooling w/Unity </a:t>
            </a:r>
            <a:endParaRPr lang="en-US" dirty="0"/>
          </a:p>
        </p:txBody>
      </p:sp>
      <p:sp>
        <p:nvSpPr>
          <p:cNvPr id="3" name="Title 2"/>
          <p:cNvSpPr>
            <a:spLocks noGrp="1"/>
          </p:cNvSpPr>
          <p:nvPr>
            <p:ph type="ctrTitle"/>
          </p:nvPr>
        </p:nvSpPr>
        <p:spPr/>
        <p:txBody>
          <a:bodyPr/>
          <a:lstStyle/>
          <a:p>
            <a:r>
              <a:rPr lang="en-US" dirty="0" smtClean="0"/>
              <a:t>Demo	</a:t>
            </a:r>
            <a:endParaRPr lang="en-US" dirty="0"/>
          </a:p>
        </p:txBody>
      </p:sp>
    </p:spTree>
    <p:extLst>
      <p:ext uri="{BB962C8B-B14F-4D97-AF65-F5344CB8AC3E}">
        <p14:creationId xmlns:p14="http://schemas.microsoft.com/office/powerpoint/2010/main" val="312998915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3988784"/>
          </a:xfrm>
        </p:spPr>
        <p:txBody>
          <a:bodyPr/>
          <a:lstStyle/>
          <a:p>
            <a:r>
              <a:rPr lang="en-US" dirty="0" smtClean="0"/>
              <a:t>Visual Studio Graphics Debugger</a:t>
            </a:r>
          </a:p>
          <a:p>
            <a:r>
              <a:rPr lang="en-US" dirty="0" smtClean="0"/>
              <a:t>Now with full Unity support</a:t>
            </a:r>
          </a:p>
          <a:p>
            <a:r>
              <a:rPr lang="en-US" dirty="0" smtClean="0"/>
              <a:t>Supports</a:t>
            </a:r>
          </a:p>
          <a:p>
            <a:pPr lvl="1"/>
            <a:r>
              <a:rPr lang="en-US" dirty="0"/>
              <a:t>Single or multi frame capture</a:t>
            </a:r>
          </a:p>
          <a:p>
            <a:pPr lvl="1"/>
            <a:r>
              <a:rPr lang="en-US" dirty="0" smtClean="0"/>
              <a:t>Frame level debugging</a:t>
            </a:r>
          </a:p>
          <a:p>
            <a:pPr lvl="1"/>
            <a:r>
              <a:rPr lang="en-US" dirty="0" smtClean="0"/>
              <a:t>Memory profiling</a:t>
            </a:r>
          </a:p>
          <a:p>
            <a:r>
              <a:rPr lang="en-US" dirty="0" smtClean="0"/>
              <a:t>Visual Studio 2013 CTP5 and above</a:t>
            </a:r>
            <a:endParaRPr lang="en-US" dirty="0"/>
          </a:p>
        </p:txBody>
      </p:sp>
      <p:sp>
        <p:nvSpPr>
          <p:cNvPr id="3" name="Title 2"/>
          <p:cNvSpPr>
            <a:spLocks noGrp="1"/>
          </p:cNvSpPr>
          <p:nvPr>
            <p:ph type="title"/>
          </p:nvPr>
        </p:nvSpPr>
        <p:spPr/>
        <p:txBody>
          <a:bodyPr/>
          <a:lstStyle/>
          <a:p>
            <a:r>
              <a:rPr lang="en-US" dirty="0" smtClean="0"/>
              <a:t>Diagnostics</a:t>
            </a:r>
            <a:endParaRPr lang="en-US" dirty="0"/>
          </a:p>
        </p:txBody>
      </p:sp>
    </p:spTree>
    <p:extLst>
      <p:ext uri="{BB962C8B-B14F-4D97-AF65-F5344CB8AC3E}">
        <p14:creationId xmlns:p14="http://schemas.microsoft.com/office/powerpoint/2010/main" val="29200183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fade">
                                      <p:cBhvr>
                                        <p:cTn id="20" dur="500"/>
                                        <p:tgtEl>
                                          <p:spTgt spid="4">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animEffect transition="in" filter="fade">
                                      <p:cBhvr>
                                        <p:cTn id="26" dur="500"/>
                                        <p:tgtEl>
                                          <p:spTgt spid="4">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Effect transition="in" filter="fade">
                                      <p:cBhvr>
                                        <p:cTn id="31"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smtClean="0"/>
              <a:t>Visual Studio Graphics Debugger</a:t>
            </a:r>
            <a:endParaRPr lang="en-US" dirty="0"/>
          </a:p>
        </p:txBody>
      </p:sp>
      <p:sp>
        <p:nvSpPr>
          <p:cNvPr id="3" name="Title 2"/>
          <p:cNvSpPr>
            <a:spLocks noGrp="1"/>
          </p:cNvSpPr>
          <p:nvPr>
            <p:ph type="ctrTitle"/>
          </p:nvPr>
        </p:nvSpPr>
        <p:spPr/>
        <p:txBody>
          <a:bodyPr/>
          <a:lstStyle/>
          <a:p>
            <a:r>
              <a:rPr lang="en-US" dirty="0" smtClean="0"/>
              <a:t>Demo	</a:t>
            </a:r>
            <a:endParaRPr lang="en-US" dirty="0"/>
          </a:p>
        </p:txBody>
      </p:sp>
    </p:spTree>
    <p:extLst>
      <p:ext uri="{BB962C8B-B14F-4D97-AF65-F5344CB8AC3E}">
        <p14:creationId xmlns:p14="http://schemas.microsoft.com/office/powerpoint/2010/main" val="145315660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936736"/>
          </a:xfrm>
        </p:spPr>
        <p:txBody>
          <a:bodyPr/>
          <a:lstStyle/>
          <a:p>
            <a:r>
              <a:rPr lang="en-US" dirty="0" smtClean="0"/>
              <a:t>Every Unity edition can use Visual Studio</a:t>
            </a:r>
          </a:p>
          <a:p>
            <a:pPr lvl="1"/>
            <a:r>
              <a:rPr lang="en-US" dirty="0" smtClean="0"/>
              <a:t>Free &amp; Professional (on Windows of course)</a:t>
            </a:r>
          </a:p>
          <a:p>
            <a:endParaRPr lang="en-US" dirty="0" smtClean="0"/>
          </a:p>
          <a:p>
            <a:r>
              <a:rPr lang="en-US" dirty="0" smtClean="0"/>
              <a:t>Visual Studio Tools for Unity</a:t>
            </a:r>
          </a:p>
          <a:p>
            <a:pPr lvl="1"/>
            <a:r>
              <a:rPr lang="en-US" dirty="0" smtClean="0"/>
              <a:t>Control-Shift-M is your friend</a:t>
            </a:r>
          </a:p>
          <a:p>
            <a:endParaRPr lang="en-US" dirty="0"/>
          </a:p>
          <a:p>
            <a:r>
              <a:rPr lang="en-US" dirty="0"/>
              <a:t>Graphics debugger for lower level diagnostics</a:t>
            </a:r>
          </a:p>
          <a:p>
            <a:endParaRPr lang="en-US" dirty="0"/>
          </a:p>
        </p:txBody>
      </p:sp>
      <p:sp>
        <p:nvSpPr>
          <p:cNvPr id="3" name="Title 2"/>
          <p:cNvSpPr>
            <a:spLocks noGrp="1"/>
          </p:cNvSpPr>
          <p:nvPr>
            <p:ph type="title"/>
          </p:nvPr>
        </p:nvSpPr>
        <p:spPr/>
        <p:txBody>
          <a:bodyPr/>
          <a:lstStyle/>
          <a:p>
            <a:r>
              <a:rPr lang="en-US" dirty="0" smtClean="0"/>
              <a:t>Tooling recap </a:t>
            </a:r>
            <a:endParaRPr lang="en-US" dirty="0"/>
          </a:p>
        </p:txBody>
      </p:sp>
    </p:spTree>
    <p:extLst>
      <p:ext uri="{BB962C8B-B14F-4D97-AF65-F5344CB8AC3E}">
        <p14:creationId xmlns:p14="http://schemas.microsoft.com/office/powerpoint/2010/main" val="363169424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0" y="0"/>
            <a:ext cx="12436475" cy="6994525"/>
          </a:xfrm>
          <a:prstGeom prst="rect">
            <a:avLst/>
          </a:prstGeom>
          <a:solidFill>
            <a:schemeClr val="accent4">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itle 3"/>
          <p:cNvSpPr>
            <a:spLocks noGrp="1"/>
          </p:cNvSpPr>
          <p:nvPr>
            <p:ph type="title"/>
          </p:nvPr>
        </p:nvSpPr>
        <p:spPr>
          <a:xfrm>
            <a:off x="1112837" y="1287462"/>
            <a:ext cx="4495799" cy="1371599"/>
          </a:xfrm>
        </p:spPr>
        <p:txBody>
          <a:bodyPr/>
          <a:lstStyle/>
          <a:p>
            <a:r>
              <a:rPr lang="en-US" sz="8800" dirty="0" smtClean="0"/>
              <a:t>Universal</a:t>
            </a:r>
            <a:endParaRPr lang="en-US" sz="8800" dirty="0"/>
          </a:p>
        </p:txBody>
      </p:sp>
      <p:sp>
        <p:nvSpPr>
          <p:cNvPr id="6" name="Title 3"/>
          <p:cNvSpPr txBox="1">
            <a:spLocks/>
          </p:cNvSpPr>
          <p:nvPr/>
        </p:nvSpPr>
        <p:spPr>
          <a:xfrm>
            <a:off x="2865437" y="2573738"/>
            <a:ext cx="4495799" cy="1371599"/>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4800" b="0" kern="1200" cap="none" spc="-102" baseline="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800" dirty="0" smtClean="0">
                <a:gradFill>
                  <a:gsLst>
                    <a:gs pos="1250">
                      <a:srgbClr val="404040"/>
                    </a:gs>
                    <a:gs pos="100000">
                      <a:srgbClr val="404040"/>
                    </a:gs>
                  </a:gsLst>
                  <a:lin ang="5400000" scaled="0"/>
                </a:gradFill>
              </a:rPr>
              <a:t>Windows</a:t>
            </a:r>
            <a:endParaRPr sz="8800" dirty="0">
              <a:gradFill>
                <a:gsLst>
                  <a:gs pos="1250">
                    <a:srgbClr val="404040"/>
                  </a:gs>
                  <a:gs pos="100000">
                    <a:srgbClr val="404040"/>
                  </a:gs>
                </a:gsLst>
                <a:lin ang="5400000" scaled="0"/>
              </a:gradFill>
            </a:endParaRPr>
          </a:p>
        </p:txBody>
      </p:sp>
      <p:sp>
        <p:nvSpPr>
          <p:cNvPr id="8" name="Title 3"/>
          <p:cNvSpPr txBox="1">
            <a:spLocks/>
          </p:cNvSpPr>
          <p:nvPr/>
        </p:nvSpPr>
        <p:spPr>
          <a:xfrm>
            <a:off x="3970337" y="3945337"/>
            <a:ext cx="4495799" cy="1371599"/>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4800" b="0" kern="1200" cap="none" spc="-102" baseline="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800" dirty="0" smtClean="0">
                <a:gradFill>
                  <a:gsLst>
                    <a:gs pos="1250">
                      <a:srgbClr val="404040"/>
                    </a:gs>
                    <a:gs pos="100000">
                      <a:srgbClr val="404040"/>
                    </a:gs>
                  </a:gsLst>
                  <a:lin ang="5400000" scaled="0"/>
                </a:gradFill>
              </a:rPr>
              <a:t>Platform</a:t>
            </a:r>
            <a:endParaRPr sz="8800" dirty="0">
              <a:gradFill>
                <a:gsLst>
                  <a:gs pos="1250">
                    <a:srgbClr val="404040"/>
                  </a:gs>
                  <a:gs pos="100000">
                    <a:srgbClr val="404040"/>
                  </a:gs>
                </a:gsLst>
                <a:lin ang="5400000" scaled="0"/>
              </a:gradFill>
            </a:endParaRPr>
          </a:p>
        </p:txBody>
      </p:sp>
      <p:pic>
        <p:nvPicPr>
          <p:cNvPr id="9" name="Picture 8"/>
          <p:cNvPicPr>
            <a:picLocks noChangeAspect="1"/>
          </p:cNvPicPr>
          <p:nvPr/>
        </p:nvPicPr>
        <p:blipFill>
          <a:blip r:embed="rId3"/>
          <a:stretch>
            <a:fillRect/>
          </a:stretch>
        </p:blipFill>
        <p:spPr>
          <a:xfrm>
            <a:off x="10561637" y="5173662"/>
            <a:ext cx="1372351" cy="1652423"/>
          </a:xfrm>
          <a:prstGeom prst="rect">
            <a:avLst/>
          </a:prstGeom>
        </p:spPr>
      </p:pic>
    </p:spTree>
    <p:extLst>
      <p:ext uri="{BB962C8B-B14F-4D97-AF65-F5344CB8AC3E}">
        <p14:creationId xmlns:p14="http://schemas.microsoft.com/office/powerpoint/2010/main" val="11569374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p:cNvSpPr/>
          <p:nvPr/>
        </p:nvSpPr>
        <p:spPr bwMode="auto">
          <a:xfrm>
            <a:off x="122237" y="508"/>
            <a:ext cx="12039601" cy="39624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endParaRPr lang="en-US" sz="800" dirty="0">
              <a:gradFill>
                <a:gsLst>
                  <a:gs pos="0">
                    <a:srgbClr val="FFFFFF"/>
                  </a:gs>
                  <a:gs pos="100000">
                    <a:srgbClr val="FFFFFF"/>
                  </a:gs>
                </a:gsLst>
                <a:lin ang="5400000" scaled="0"/>
              </a:gradFill>
              <a:ea typeface="Segoe UI" pitchFamily="34" charset="0"/>
              <a:cs typeface="Segoe UI" pitchFamily="34" charset="0"/>
            </a:endParaRPr>
          </a:p>
        </p:txBody>
      </p:sp>
      <p:sp>
        <p:nvSpPr>
          <p:cNvPr id="40" name="TextBox 39"/>
          <p:cNvSpPr txBox="1"/>
          <p:nvPr/>
        </p:nvSpPr>
        <p:spPr>
          <a:xfrm>
            <a:off x="664877" y="456519"/>
            <a:ext cx="666429" cy="217175"/>
          </a:xfrm>
          <a:prstGeom prst="rect">
            <a:avLst/>
          </a:prstGeom>
          <a:noFill/>
        </p:spPr>
        <p:txBody>
          <a:bodyPr wrap="square" lIns="0" tIns="0" rIns="0" bIns="0" rtlCol="0">
            <a:spAutoFit/>
          </a:bodyPr>
          <a:lstStyle/>
          <a:p>
            <a:pPr algn="ctr" defTabSz="896068">
              <a:lnSpc>
                <a:spcPct val="90000"/>
              </a:lnSpc>
              <a:spcAft>
                <a:spcPts val="588"/>
              </a:spcAft>
            </a:pPr>
            <a:r>
              <a:rPr lang="en-US" sz="1568" dirty="0">
                <a:solidFill>
                  <a:srgbClr val="4F4F4F"/>
                </a:solidFill>
                <a:cs typeface="Segoe UI" panose="020B0502040204020203" pitchFamily="34" charset="0"/>
              </a:rPr>
              <a:t>Phone</a:t>
            </a:r>
          </a:p>
        </p:txBody>
      </p:sp>
      <p:sp>
        <p:nvSpPr>
          <p:cNvPr id="41" name="TextBox 40"/>
          <p:cNvSpPr txBox="1"/>
          <p:nvPr/>
        </p:nvSpPr>
        <p:spPr>
          <a:xfrm>
            <a:off x="2848064" y="456519"/>
            <a:ext cx="1165530" cy="217175"/>
          </a:xfrm>
          <a:prstGeom prst="rect">
            <a:avLst/>
          </a:prstGeom>
          <a:noFill/>
        </p:spPr>
        <p:txBody>
          <a:bodyPr wrap="square" lIns="0" tIns="0" rIns="0" bIns="0" rtlCol="0">
            <a:spAutoFit/>
          </a:bodyPr>
          <a:lstStyle/>
          <a:p>
            <a:pPr algn="ctr" defTabSz="896068">
              <a:lnSpc>
                <a:spcPct val="90000"/>
              </a:lnSpc>
              <a:spcAft>
                <a:spcPts val="588"/>
              </a:spcAft>
            </a:pPr>
            <a:r>
              <a:rPr lang="en-US" sz="1568" dirty="0">
                <a:solidFill>
                  <a:srgbClr val="4F4F4F"/>
                </a:solidFill>
                <a:cs typeface="Segoe UI" panose="020B0502040204020203" pitchFamily="34" charset="0"/>
              </a:rPr>
              <a:t>Small </a:t>
            </a:r>
            <a:r>
              <a:rPr lang="en-US" sz="1568" dirty="0" smtClean="0">
                <a:solidFill>
                  <a:srgbClr val="4F4F4F"/>
                </a:solidFill>
                <a:cs typeface="Segoe UI" panose="020B0502040204020203" pitchFamily="34" charset="0"/>
              </a:rPr>
              <a:t>Tablet</a:t>
            </a:r>
            <a:endParaRPr lang="en-US" sz="1568" dirty="0">
              <a:solidFill>
                <a:srgbClr val="4F4F4F"/>
              </a:solidFill>
              <a:cs typeface="Segoe UI" panose="020B0502040204020203" pitchFamily="34" charset="0"/>
            </a:endParaRPr>
          </a:p>
        </p:txBody>
      </p:sp>
      <p:sp>
        <p:nvSpPr>
          <p:cNvPr id="42" name="TextBox 41"/>
          <p:cNvSpPr txBox="1"/>
          <p:nvPr/>
        </p:nvSpPr>
        <p:spPr>
          <a:xfrm>
            <a:off x="6028474" y="239344"/>
            <a:ext cx="1968751" cy="434350"/>
          </a:xfrm>
          <a:prstGeom prst="rect">
            <a:avLst/>
          </a:prstGeom>
          <a:noFill/>
        </p:spPr>
        <p:txBody>
          <a:bodyPr wrap="square" lIns="0" tIns="0" rIns="0" bIns="0" rtlCol="0">
            <a:spAutoFit/>
          </a:bodyPr>
          <a:lstStyle>
            <a:defPPr>
              <a:defRPr lang="en-US"/>
            </a:defPPr>
            <a:lvl1pPr algn="ctr" defTabSz="914367">
              <a:lnSpc>
                <a:spcPct val="90000"/>
              </a:lnSpc>
              <a:spcAft>
                <a:spcPts val="600"/>
              </a:spcAft>
              <a:defRPr sz="1200">
                <a:gradFill>
                  <a:gsLst>
                    <a:gs pos="2917">
                      <a:srgbClr val="FFFFFF"/>
                    </a:gs>
                    <a:gs pos="30000">
                      <a:srgbClr val="FFFFFF"/>
                    </a:gs>
                  </a:gsLst>
                  <a:lin ang="5400000" scaled="0"/>
                </a:gradFill>
                <a:cs typeface="Segoe UI" panose="020B0502040204020203" pitchFamily="34" charset="0"/>
              </a:defRPr>
            </a:lvl1pPr>
          </a:lstStyle>
          <a:p>
            <a:r>
              <a:rPr lang="en-US" sz="1568" dirty="0">
                <a:solidFill>
                  <a:srgbClr val="4F4F4F"/>
                </a:solidFill>
              </a:rPr>
              <a:t>2-in-1s</a:t>
            </a:r>
            <a:br>
              <a:rPr lang="en-US" sz="1568" dirty="0">
                <a:solidFill>
                  <a:srgbClr val="4F4F4F"/>
                </a:solidFill>
              </a:rPr>
            </a:br>
            <a:r>
              <a:rPr lang="en-US" sz="1568" dirty="0">
                <a:solidFill>
                  <a:srgbClr val="4F4F4F"/>
                </a:solidFill>
              </a:rPr>
              <a:t>(Tablet or Laptop)</a:t>
            </a:r>
          </a:p>
        </p:txBody>
      </p:sp>
      <p:sp>
        <p:nvSpPr>
          <p:cNvPr id="43" name="TextBox 42"/>
          <p:cNvSpPr txBox="1"/>
          <p:nvPr/>
        </p:nvSpPr>
        <p:spPr>
          <a:xfrm>
            <a:off x="9942505" y="239344"/>
            <a:ext cx="1919945" cy="434350"/>
          </a:xfrm>
          <a:prstGeom prst="rect">
            <a:avLst/>
          </a:prstGeom>
          <a:noFill/>
        </p:spPr>
        <p:txBody>
          <a:bodyPr wrap="square" lIns="0" tIns="0" rIns="0" bIns="0" rtlCol="0">
            <a:spAutoFit/>
          </a:bodyPr>
          <a:lstStyle/>
          <a:p>
            <a:pPr algn="ctr" defTabSz="896068">
              <a:lnSpc>
                <a:spcPct val="90000"/>
              </a:lnSpc>
              <a:spcAft>
                <a:spcPts val="588"/>
              </a:spcAft>
            </a:pPr>
            <a:r>
              <a:rPr lang="en-US" sz="1568" dirty="0">
                <a:solidFill>
                  <a:srgbClr val="4F4F4F"/>
                </a:solidFill>
                <a:cs typeface="Segoe UI" panose="020B0502040204020203" pitchFamily="34" charset="0"/>
              </a:rPr>
              <a:t>Desktops </a:t>
            </a:r>
            <a:br>
              <a:rPr lang="en-US" sz="1568" dirty="0">
                <a:solidFill>
                  <a:srgbClr val="4F4F4F"/>
                </a:solidFill>
                <a:cs typeface="Segoe UI" panose="020B0502040204020203" pitchFamily="34" charset="0"/>
              </a:rPr>
            </a:br>
            <a:r>
              <a:rPr lang="en-US" sz="1568" dirty="0">
                <a:solidFill>
                  <a:srgbClr val="4F4F4F"/>
                </a:solidFill>
                <a:cs typeface="Segoe UI" panose="020B0502040204020203" pitchFamily="34" charset="0"/>
              </a:rPr>
              <a:t>&amp; All-in-Ones</a:t>
            </a:r>
          </a:p>
        </p:txBody>
      </p:sp>
      <p:sp>
        <p:nvSpPr>
          <p:cNvPr id="44" name="TextBox 43"/>
          <p:cNvSpPr txBox="1"/>
          <p:nvPr/>
        </p:nvSpPr>
        <p:spPr>
          <a:xfrm>
            <a:off x="1724539" y="456519"/>
            <a:ext cx="841789" cy="217175"/>
          </a:xfrm>
          <a:prstGeom prst="rect">
            <a:avLst/>
          </a:prstGeom>
          <a:noFill/>
        </p:spPr>
        <p:txBody>
          <a:bodyPr wrap="square" lIns="0" tIns="0" rIns="0" bIns="0" rtlCol="0">
            <a:spAutoFit/>
          </a:bodyPr>
          <a:lstStyle/>
          <a:p>
            <a:pPr algn="ctr" defTabSz="896068">
              <a:lnSpc>
                <a:spcPct val="90000"/>
              </a:lnSpc>
              <a:spcAft>
                <a:spcPts val="588"/>
              </a:spcAft>
            </a:pPr>
            <a:r>
              <a:rPr lang="en-US" sz="1568" dirty="0">
                <a:solidFill>
                  <a:srgbClr val="4F4F4F"/>
                </a:solidFill>
                <a:cs typeface="Segoe UI" panose="020B0502040204020203" pitchFamily="34" charset="0"/>
              </a:rPr>
              <a:t>Phablet</a:t>
            </a:r>
          </a:p>
        </p:txBody>
      </p:sp>
      <p:sp>
        <p:nvSpPr>
          <p:cNvPr id="45" name="TextBox 44"/>
          <p:cNvSpPr txBox="1"/>
          <p:nvPr/>
        </p:nvSpPr>
        <p:spPr>
          <a:xfrm>
            <a:off x="4089507" y="456519"/>
            <a:ext cx="1946060" cy="217175"/>
          </a:xfrm>
          <a:prstGeom prst="rect">
            <a:avLst/>
          </a:prstGeom>
          <a:noFill/>
        </p:spPr>
        <p:txBody>
          <a:bodyPr wrap="square" lIns="0" tIns="0" rIns="0" bIns="0" rtlCol="0">
            <a:spAutoFit/>
          </a:bodyPr>
          <a:lstStyle/>
          <a:p>
            <a:pPr algn="ctr" defTabSz="896068">
              <a:lnSpc>
                <a:spcPct val="90000"/>
              </a:lnSpc>
              <a:spcAft>
                <a:spcPts val="588"/>
              </a:spcAft>
            </a:pPr>
            <a:r>
              <a:rPr lang="en-US" sz="1568" dirty="0" smtClean="0">
                <a:solidFill>
                  <a:srgbClr val="4F4F4F"/>
                </a:solidFill>
                <a:cs typeface="Segoe UI" panose="020B0502040204020203" pitchFamily="34" charset="0"/>
              </a:rPr>
              <a:t>Large Tablet</a:t>
            </a:r>
            <a:endParaRPr lang="en-US" sz="1568" dirty="0">
              <a:solidFill>
                <a:srgbClr val="4F4F4F"/>
              </a:solidFill>
              <a:cs typeface="Segoe UI" panose="020B0502040204020203" pitchFamily="34" charset="0"/>
            </a:endParaRPr>
          </a:p>
        </p:txBody>
      </p:sp>
      <p:sp>
        <p:nvSpPr>
          <p:cNvPr id="46" name="TextBox 45"/>
          <p:cNvSpPr txBox="1"/>
          <p:nvPr/>
        </p:nvSpPr>
        <p:spPr>
          <a:xfrm>
            <a:off x="8512682" y="239344"/>
            <a:ext cx="954581" cy="434350"/>
          </a:xfrm>
          <a:prstGeom prst="rect">
            <a:avLst/>
          </a:prstGeom>
          <a:noFill/>
        </p:spPr>
        <p:txBody>
          <a:bodyPr wrap="square" lIns="0" tIns="0" rIns="0" bIns="0" rtlCol="0">
            <a:spAutoFit/>
          </a:bodyPr>
          <a:lstStyle/>
          <a:p>
            <a:pPr algn="ctr" defTabSz="896068">
              <a:lnSpc>
                <a:spcPct val="90000"/>
              </a:lnSpc>
              <a:spcAft>
                <a:spcPts val="588"/>
              </a:spcAft>
            </a:pPr>
            <a:r>
              <a:rPr lang="en-US" sz="1568" dirty="0">
                <a:solidFill>
                  <a:srgbClr val="4F4F4F"/>
                </a:solidFill>
                <a:cs typeface="Segoe UI" panose="020B0502040204020203" pitchFamily="34" charset="0"/>
              </a:rPr>
              <a:t>Classic </a:t>
            </a:r>
            <a:br>
              <a:rPr lang="en-US" sz="1568" dirty="0">
                <a:solidFill>
                  <a:srgbClr val="4F4F4F"/>
                </a:solidFill>
                <a:cs typeface="Segoe UI" panose="020B0502040204020203" pitchFamily="34" charset="0"/>
              </a:rPr>
            </a:br>
            <a:r>
              <a:rPr lang="en-US" sz="1568" dirty="0">
                <a:solidFill>
                  <a:srgbClr val="4F4F4F"/>
                </a:solidFill>
                <a:cs typeface="Segoe UI" panose="020B0502040204020203" pitchFamily="34" charset="0"/>
              </a:rPr>
              <a:t>Laptop</a:t>
            </a:r>
          </a:p>
        </p:txBody>
      </p:sp>
      <p:pic>
        <p:nvPicPr>
          <p:cNvPr id="47" name="Picture 46"/>
          <p:cNvPicPr>
            <a:picLocks noChangeAspect="1"/>
          </p:cNvPicPr>
          <p:nvPr/>
        </p:nvPicPr>
        <p:blipFill rotWithShape="1">
          <a:blip r:embed="rId3">
            <a:extLst>
              <a:ext uri="{28A0092B-C50C-407E-A947-70E740481C1C}">
                <a14:useLocalDpi xmlns:a14="http://schemas.microsoft.com/office/drawing/2010/main" val="0"/>
              </a:ext>
            </a:extLst>
          </a:blip>
          <a:srcRect r="10956" b="15432"/>
          <a:stretch/>
        </p:blipFill>
        <p:spPr>
          <a:xfrm>
            <a:off x="6277081" y="762508"/>
            <a:ext cx="1548552" cy="984968"/>
          </a:xfrm>
          <a:prstGeom prst="rect">
            <a:avLst/>
          </a:prstGeom>
        </p:spPr>
      </p:pic>
      <p:pic>
        <p:nvPicPr>
          <p:cNvPr id="48" name="Picture 4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74431" y="762508"/>
            <a:ext cx="1526022" cy="1122656"/>
          </a:xfrm>
          <a:prstGeom prst="rect">
            <a:avLst/>
          </a:prstGeom>
        </p:spPr>
      </p:pic>
      <p:pic>
        <p:nvPicPr>
          <p:cNvPr id="49" name="Picture 4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13237" y="762508"/>
            <a:ext cx="1498600" cy="958121"/>
          </a:xfrm>
          <a:prstGeom prst="rect">
            <a:avLst/>
          </a:prstGeom>
        </p:spPr>
      </p:pic>
      <p:pic>
        <p:nvPicPr>
          <p:cNvPr id="50" name="Picture 4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96783" y="762508"/>
            <a:ext cx="870079" cy="668096"/>
          </a:xfrm>
          <a:prstGeom prst="rect">
            <a:avLst/>
          </a:prstGeom>
        </p:spPr>
      </p:pic>
      <p:pic>
        <p:nvPicPr>
          <p:cNvPr id="51" name="Picture 5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8986" y="762508"/>
            <a:ext cx="595589" cy="580053"/>
          </a:xfrm>
          <a:prstGeom prst="rect">
            <a:avLst/>
          </a:prstGeom>
        </p:spPr>
      </p:pic>
      <p:pic>
        <p:nvPicPr>
          <p:cNvPr id="52" name="Picture 51"/>
          <p:cNvPicPr>
            <a:picLocks noChangeAspect="1"/>
          </p:cNvPicPr>
          <p:nvPr/>
        </p:nvPicPr>
        <p:blipFill rotWithShape="1">
          <a:blip r:embed="rId8">
            <a:extLst>
              <a:ext uri="{28A0092B-C50C-407E-A947-70E740481C1C}">
                <a14:useLocalDpi xmlns:a14="http://schemas.microsoft.com/office/drawing/2010/main" val="0"/>
              </a:ext>
            </a:extLst>
          </a:blip>
          <a:srcRect l="6535" r="9044"/>
          <a:stretch/>
        </p:blipFill>
        <p:spPr>
          <a:xfrm>
            <a:off x="2998698" y="762508"/>
            <a:ext cx="853043" cy="849703"/>
          </a:xfrm>
          <a:prstGeom prst="rect">
            <a:avLst/>
          </a:prstGeom>
        </p:spPr>
      </p:pic>
      <p:pic>
        <p:nvPicPr>
          <p:cNvPr id="53" name="Picture 52"/>
          <p:cNvPicPr>
            <a:picLocks noChangeAspect="1"/>
          </p:cNvPicPr>
          <p:nvPr/>
        </p:nvPicPr>
        <p:blipFill rotWithShape="1">
          <a:blip r:embed="rId9">
            <a:extLst>
              <a:ext uri="{28A0092B-C50C-407E-A947-70E740481C1C}">
                <a14:useLocalDpi xmlns:a14="http://schemas.microsoft.com/office/drawing/2010/main" val="0"/>
              </a:ext>
            </a:extLst>
          </a:blip>
          <a:srcRect r="12153"/>
          <a:stretch/>
        </p:blipFill>
        <p:spPr>
          <a:xfrm>
            <a:off x="8264350" y="762508"/>
            <a:ext cx="1578245" cy="1016751"/>
          </a:xfrm>
          <a:prstGeom prst="rect">
            <a:avLst/>
          </a:prstGeom>
        </p:spPr>
      </p:pic>
      <p:sp>
        <p:nvSpPr>
          <p:cNvPr id="55" name="TextBox 54"/>
          <p:cNvSpPr txBox="1"/>
          <p:nvPr/>
        </p:nvSpPr>
        <p:spPr>
          <a:xfrm>
            <a:off x="6267136" y="1945746"/>
            <a:ext cx="666429" cy="217175"/>
          </a:xfrm>
          <a:prstGeom prst="rect">
            <a:avLst/>
          </a:prstGeom>
          <a:noFill/>
        </p:spPr>
        <p:txBody>
          <a:bodyPr wrap="square" lIns="0" tIns="0" rIns="0" bIns="0" rtlCol="0">
            <a:spAutoFit/>
          </a:bodyPr>
          <a:lstStyle/>
          <a:p>
            <a:pPr algn="ctr" defTabSz="896068">
              <a:lnSpc>
                <a:spcPct val="90000"/>
              </a:lnSpc>
              <a:spcAft>
                <a:spcPts val="588"/>
              </a:spcAft>
            </a:pPr>
            <a:r>
              <a:rPr lang="en-US" sz="1568" dirty="0">
                <a:solidFill>
                  <a:srgbClr val="4F4F4F"/>
                </a:solidFill>
                <a:cs typeface="Segoe UI" panose="020B0502040204020203" pitchFamily="34" charset="0"/>
              </a:rPr>
              <a:t>Xbox</a:t>
            </a:r>
          </a:p>
        </p:txBody>
      </p:sp>
      <p:sp>
        <p:nvSpPr>
          <p:cNvPr id="57" name="TextBox 56"/>
          <p:cNvSpPr txBox="1"/>
          <p:nvPr/>
        </p:nvSpPr>
        <p:spPr>
          <a:xfrm>
            <a:off x="2064412" y="1783124"/>
            <a:ext cx="1143403" cy="217175"/>
          </a:xfrm>
          <a:prstGeom prst="rect">
            <a:avLst/>
          </a:prstGeom>
          <a:noFill/>
        </p:spPr>
        <p:txBody>
          <a:bodyPr wrap="square" lIns="0" tIns="0" rIns="0" bIns="0" rtlCol="0">
            <a:spAutoFit/>
          </a:bodyPr>
          <a:lstStyle/>
          <a:p>
            <a:pPr algn="ctr" defTabSz="896068">
              <a:lnSpc>
                <a:spcPct val="90000"/>
              </a:lnSpc>
              <a:spcAft>
                <a:spcPts val="588"/>
              </a:spcAft>
            </a:pPr>
            <a:r>
              <a:rPr lang="en-US" sz="1568" dirty="0">
                <a:solidFill>
                  <a:srgbClr val="4F4F4F"/>
                </a:solidFill>
                <a:cs typeface="Segoe UI" panose="020B0502040204020203" pitchFamily="34" charset="0"/>
              </a:rPr>
              <a:t>Surface Hub</a:t>
            </a:r>
          </a:p>
        </p:txBody>
      </p:sp>
      <p:grpSp>
        <p:nvGrpSpPr>
          <p:cNvPr id="58" name="Xbox"/>
          <p:cNvGrpSpPr/>
          <p:nvPr/>
        </p:nvGrpSpPr>
        <p:grpSpPr bwMode="ltGray">
          <a:xfrm>
            <a:off x="5608782" y="2209913"/>
            <a:ext cx="1991309" cy="1432638"/>
            <a:chOff x="8610991" y="1992417"/>
            <a:chExt cx="3186889" cy="2292792"/>
          </a:xfrm>
        </p:grpSpPr>
        <p:pic>
          <p:nvPicPr>
            <p:cNvPr id="59" name="Picture 58"/>
            <p:cNvPicPr>
              <a:picLocks noChangeAspect="1"/>
            </p:cNvPicPr>
            <p:nvPr/>
          </p:nvPicPr>
          <p:blipFill rotWithShape="1">
            <a:blip r:embed="rId10" cstate="print">
              <a:extLst>
                <a:ext uri="{28A0092B-C50C-407E-A947-70E740481C1C}">
                  <a14:useLocalDpi xmlns:a14="http://schemas.microsoft.com/office/drawing/2010/main" val="0"/>
                </a:ext>
              </a:extLst>
            </a:blip>
            <a:srcRect b="13180"/>
            <a:stretch/>
          </p:blipFill>
          <p:spPr bwMode="ltGray">
            <a:xfrm>
              <a:off x="8610991" y="1992417"/>
              <a:ext cx="3186889" cy="1956172"/>
            </a:xfrm>
            <a:prstGeom prst="rect">
              <a:avLst/>
            </a:prstGeom>
          </p:spPr>
        </p:pic>
        <p:pic>
          <p:nvPicPr>
            <p:cNvPr id="60"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ltGray">
            <a:xfrm>
              <a:off x="9566830" y="3952379"/>
              <a:ext cx="1275210" cy="332830"/>
            </a:xfrm>
            <a:prstGeom prst="rect">
              <a:avLst/>
            </a:prstGeom>
          </p:spPr>
        </p:pic>
        <p:pic>
          <p:nvPicPr>
            <p:cNvPr id="61" name="Picture 2"/>
            <p:cNvPicPr>
              <a:picLocks noChangeAspect="1" noChangeArrowheads="1"/>
            </p:cNvPicPr>
            <p:nvPr/>
          </p:nvPicPr>
          <p:blipFill>
            <a:blip r:embed="rId12" cstate="print">
              <a:extLst>
                <a:ext uri="{28A0092B-C50C-407E-A947-70E740481C1C}">
                  <a14:useLocalDpi xmlns:a14="http://schemas.microsoft.com/office/drawing/2010/main" val="0"/>
                </a:ext>
              </a:extLst>
            </a:blip>
            <a:stretch>
              <a:fillRect/>
            </a:stretch>
          </p:blipFill>
          <p:spPr bwMode="ltGray">
            <a:xfrm>
              <a:off x="8656422" y="2030494"/>
              <a:ext cx="3101655" cy="17318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pic>
        <p:nvPicPr>
          <p:cNvPr id="62" name="PPI"/>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bwMode="ltGray">
          <a:xfrm>
            <a:off x="1199585" y="2054334"/>
            <a:ext cx="2873059" cy="1752816"/>
          </a:xfrm>
          <a:prstGeom prst="rect">
            <a:avLst/>
          </a:prstGeom>
        </p:spPr>
      </p:pic>
      <p:pic>
        <p:nvPicPr>
          <p:cNvPr id="66" name="Picture 65" descr="141215_B-hero_01.png"/>
          <p:cNvPicPr>
            <a:picLocks noChangeAspect="1"/>
          </p:cNvPicPr>
          <p:nvPr/>
        </p:nvPicPr>
        <p:blipFill rotWithShape="1">
          <a:blip r:embed="rId14" cstate="print">
            <a:extLst>
              <a:ext uri="{28A0092B-C50C-407E-A947-70E740481C1C}">
                <a14:useLocalDpi xmlns:a14="http://schemas.microsoft.com/office/drawing/2010/main" val="0"/>
              </a:ext>
            </a:extLst>
          </a:blip>
          <a:srcRect l="12333" t="23140" r="7378" b="17105"/>
          <a:stretch/>
        </p:blipFill>
        <p:spPr>
          <a:xfrm>
            <a:off x="8843689" y="2515108"/>
            <a:ext cx="2197632" cy="867225"/>
          </a:xfrm>
          <a:prstGeom prst="rect">
            <a:avLst/>
          </a:prstGeom>
          <a:noFill/>
          <a:ln>
            <a:noFill/>
          </a:ln>
        </p:spPr>
      </p:pic>
      <p:sp>
        <p:nvSpPr>
          <p:cNvPr id="67" name="TextBox 66"/>
          <p:cNvSpPr txBox="1"/>
          <p:nvPr/>
        </p:nvSpPr>
        <p:spPr>
          <a:xfrm>
            <a:off x="9388269" y="2252549"/>
            <a:ext cx="1108471" cy="217175"/>
          </a:xfrm>
          <a:prstGeom prst="rect">
            <a:avLst/>
          </a:prstGeom>
          <a:noFill/>
        </p:spPr>
        <p:txBody>
          <a:bodyPr wrap="square" lIns="0" tIns="0" rIns="0" bIns="0" rtlCol="0">
            <a:spAutoFit/>
          </a:bodyPr>
          <a:lstStyle/>
          <a:p>
            <a:pPr algn="ctr" defTabSz="896068">
              <a:lnSpc>
                <a:spcPct val="90000"/>
              </a:lnSpc>
              <a:spcAft>
                <a:spcPts val="588"/>
              </a:spcAft>
            </a:pPr>
            <a:r>
              <a:rPr lang="en-US" sz="1568" dirty="0">
                <a:solidFill>
                  <a:srgbClr val="4F4F4F"/>
                </a:solidFill>
                <a:cs typeface="Segoe UI" panose="020B0502040204020203" pitchFamily="34" charset="0"/>
              </a:rPr>
              <a:t>Holographic</a:t>
            </a:r>
          </a:p>
        </p:txBody>
      </p:sp>
      <p:sp>
        <p:nvSpPr>
          <p:cNvPr id="30" name="Title 3"/>
          <p:cNvSpPr>
            <a:spLocks noGrp="1"/>
          </p:cNvSpPr>
          <p:nvPr>
            <p:ph type="title"/>
          </p:nvPr>
        </p:nvSpPr>
        <p:spPr>
          <a:xfrm>
            <a:off x="1095508" y="4030663"/>
            <a:ext cx="10687616" cy="1371599"/>
          </a:xfrm>
        </p:spPr>
        <p:txBody>
          <a:bodyPr/>
          <a:lstStyle/>
          <a:p>
            <a:r>
              <a:rPr lang="en-US" sz="8800" dirty="0" smtClean="0"/>
              <a:t>How do we get there?</a:t>
            </a:r>
            <a:endParaRPr lang="en-US" sz="8800" dirty="0"/>
          </a:p>
        </p:txBody>
      </p:sp>
      <p:pic>
        <p:nvPicPr>
          <p:cNvPr id="32" name="Picture 31"/>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746494" y="4259262"/>
            <a:ext cx="2233743" cy="812871"/>
          </a:xfrm>
          <a:prstGeom prst="rect">
            <a:avLst/>
          </a:prstGeom>
        </p:spPr>
      </p:pic>
      <p:pic>
        <p:nvPicPr>
          <p:cNvPr id="33" name="Picture 2" descr="Visual Studio 201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410659" y="5942661"/>
            <a:ext cx="3636378" cy="602601"/>
          </a:xfrm>
          <a:prstGeom prst="rect">
            <a:avLst/>
          </a:prstGeom>
          <a:noFill/>
          <a:extLst>
            <a:ext uri="{909E8E84-426E-40DD-AFC4-6F175D3DCCD1}">
              <a14:hiddenFill xmlns:a14="http://schemas.microsoft.com/office/drawing/2010/main">
                <a:solidFill>
                  <a:srgbClr val="FFFFFF"/>
                </a:solidFill>
              </a14:hiddenFill>
            </a:ext>
          </a:extLst>
        </p:spPr>
      </p:pic>
      <p:sp>
        <p:nvSpPr>
          <p:cNvPr id="34" name="Down Arrow 33"/>
          <p:cNvSpPr/>
          <p:nvPr/>
        </p:nvSpPr>
        <p:spPr bwMode="auto">
          <a:xfrm>
            <a:off x="5822185" y="5249862"/>
            <a:ext cx="559788" cy="568023"/>
          </a:xfrm>
          <a:prstGeom prst="downArrow">
            <a:avLst/>
          </a:prstGeom>
          <a:solidFill>
            <a:schemeClr val="bg1">
              <a:lumMod val="95000"/>
            </a:schemeClr>
          </a:solidFill>
          <a:ln>
            <a:solidFill>
              <a:schemeClr val="bg1">
                <a:lumMod val="7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endParaRPr lang="en-US" sz="800" dirty="0">
              <a:gradFill>
                <a:gsLst>
                  <a:gs pos="0">
                    <a:srgbClr val="FFFFFF"/>
                  </a:gs>
                  <a:gs pos="100000">
                    <a:srgbClr val="FFFFFF"/>
                  </a:gs>
                </a:gsLst>
                <a:lin ang="5400000" scaled="0"/>
              </a:gradFill>
              <a:ea typeface="Segoe UI" pitchFamily="34" charset="0"/>
              <a:cs typeface="Segoe UI" pitchFamily="34" charset="0"/>
            </a:endParaRPr>
          </a:p>
        </p:txBody>
      </p:sp>
      <p:sp>
        <p:nvSpPr>
          <p:cNvPr id="35" name="TextBox 34"/>
          <p:cNvSpPr txBox="1"/>
          <p:nvPr/>
        </p:nvSpPr>
        <p:spPr>
          <a:xfrm>
            <a:off x="4524287" y="5196168"/>
            <a:ext cx="3533340" cy="369332"/>
          </a:xfrm>
          <a:prstGeom prst="rect">
            <a:avLst/>
          </a:prstGeom>
          <a:noFill/>
        </p:spPr>
        <p:txBody>
          <a:bodyPr wrap="none" rtlCol="0">
            <a:spAutoFit/>
          </a:bodyPr>
          <a:lstStyle/>
          <a:p>
            <a:r>
              <a:rPr lang="en-US" i="1" dirty="0" smtClean="0">
                <a:solidFill>
                  <a:srgbClr val="404040">
                    <a:lumMod val="60000"/>
                    <a:lumOff val="40000"/>
                  </a:srgbClr>
                </a:solidFill>
                <a:latin typeface="Segoe UI Semilight" panose="020B0402040204020203" pitchFamily="34" charset="0"/>
                <a:cs typeface="Segoe UI Semilight" panose="020B0402040204020203" pitchFamily="34" charset="0"/>
              </a:rPr>
              <a:t>Windows 10 Visual Studio Solution</a:t>
            </a:r>
            <a:endParaRPr lang="en-US" i="1" dirty="0">
              <a:solidFill>
                <a:srgbClr val="404040">
                  <a:lumMod val="60000"/>
                  <a:lumOff val="40000"/>
                </a:srgbClr>
              </a:soli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4709434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par>
                                <p:cTn id="12" presetID="42" presetClass="path" presetSubtype="0" decel="100000" fill="hold" nodeType="withEffect">
                                  <p:stCondLst>
                                    <p:cond delay="0"/>
                                  </p:stCondLst>
                                  <p:childTnLst>
                                    <p:animMotion origin="layout" path="M -0.03945 -0.00046 L 4.82512E-6 3.37721E-6 " pathEditMode="relative" rAng="0" ptsTypes="AA">
                                      <p:cBhvr>
                                        <p:cTn id="13" dur="600" fill="hold"/>
                                        <p:tgtEl>
                                          <p:spTgt spid="51"/>
                                        </p:tgtEl>
                                        <p:attrNameLst>
                                          <p:attrName>ppt_x</p:attrName>
                                          <p:attrName>ppt_y</p:attrName>
                                        </p:attrNameLst>
                                      </p:cBhvr>
                                      <p:rCtr x="1966" y="23"/>
                                    </p:animMotion>
                                  </p:childTnLst>
                                </p:cTn>
                              </p:par>
                              <p:par>
                                <p:cTn id="14" presetID="10" presetClass="entr" presetSubtype="0"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par>
                                <p:cTn id="17" presetID="10" presetClass="entr" presetSubtype="0" fill="hold" nodeType="withEffect">
                                  <p:stCondLst>
                                    <p:cond delay="10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par>
                                <p:cTn id="20" presetID="42" presetClass="path" presetSubtype="0" decel="100000" fill="hold" nodeType="withEffect">
                                  <p:stCondLst>
                                    <p:cond delay="100"/>
                                  </p:stCondLst>
                                  <p:childTnLst>
                                    <p:animMotion origin="layout" path="M -0.03944 -0.00045 L -2.21853E-6 -4.63005E-6 " pathEditMode="relative" rAng="0" ptsTypes="AA">
                                      <p:cBhvr>
                                        <p:cTn id="21" dur="600" fill="hold"/>
                                        <p:tgtEl>
                                          <p:spTgt spid="50"/>
                                        </p:tgtEl>
                                        <p:attrNameLst>
                                          <p:attrName>ppt_x</p:attrName>
                                          <p:attrName>ppt_y</p:attrName>
                                        </p:attrNameLst>
                                      </p:cBhvr>
                                      <p:rCtr x="1966" y="23"/>
                                    </p:animMotion>
                                  </p:childTnLst>
                                </p:cTn>
                              </p:par>
                              <p:par>
                                <p:cTn id="22" presetID="10" presetClass="entr" presetSubtype="0" fill="hold" grpId="0" nodeType="withEffect">
                                  <p:stCondLst>
                                    <p:cond delay="10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500"/>
                                        <p:tgtEl>
                                          <p:spTgt spid="44"/>
                                        </p:tgtEl>
                                      </p:cBhvr>
                                    </p:animEffect>
                                  </p:childTnLst>
                                </p:cTn>
                              </p:par>
                              <p:par>
                                <p:cTn id="25" presetID="10" presetClass="entr" presetSubtype="0" fill="hold" nodeType="withEffect">
                                  <p:stCondLst>
                                    <p:cond delay="200"/>
                                  </p:stCondLst>
                                  <p:childTnLst>
                                    <p:set>
                                      <p:cBhvr>
                                        <p:cTn id="26" dur="1" fill="hold">
                                          <p:stCondLst>
                                            <p:cond delay="0"/>
                                          </p:stCondLst>
                                        </p:cTn>
                                        <p:tgtEl>
                                          <p:spTgt spid="52"/>
                                        </p:tgtEl>
                                        <p:attrNameLst>
                                          <p:attrName>style.visibility</p:attrName>
                                        </p:attrNameLst>
                                      </p:cBhvr>
                                      <p:to>
                                        <p:strVal val="visible"/>
                                      </p:to>
                                    </p:set>
                                    <p:animEffect transition="in" filter="fade">
                                      <p:cBhvr>
                                        <p:cTn id="27" dur="500"/>
                                        <p:tgtEl>
                                          <p:spTgt spid="52"/>
                                        </p:tgtEl>
                                      </p:cBhvr>
                                    </p:animEffect>
                                  </p:childTnLst>
                                </p:cTn>
                              </p:par>
                              <p:par>
                                <p:cTn id="28" presetID="42" presetClass="path" presetSubtype="0" decel="100000" fill="hold" nodeType="withEffect">
                                  <p:stCondLst>
                                    <p:cond delay="200"/>
                                  </p:stCondLst>
                                  <p:childTnLst>
                                    <p:animMotion origin="layout" path="M -0.03945 -0.00046 L 1.73092E-6 1.5025E-6 " pathEditMode="relative" rAng="0" ptsTypes="AA">
                                      <p:cBhvr>
                                        <p:cTn id="29" dur="600" fill="hold"/>
                                        <p:tgtEl>
                                          <p:spTgt spid="52"/>
                                        </p:tgtEl>
                                        <p:attrNameLst>
                                          <p:attrName>ppt_x</p:attrName>
                                          <p:attrName>ppt_y</p:attrName>
                                        </p:attrNameLst>
                                      </p:cBhvr>
                                      <p:rCtr x="1966" y="23"/>
                                    </p:animMotion>
                                  </p:childTnLst>
                                </p:cTn>
                              </p:par>
                              <p:par>
                                <p:cTn id="30" presetID="10" presetClass="entr" presetSubtype="0" fill="hold" grpId="0" nodeType="withEffect">
                                  <p:stCondLst>
                                    <p:cond delay="20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childTnLst>
                                </p:cTn>
                              </p:par>
                              <p:par>
                                <p:cTn id="33" presetID="10" presetClass="entr" presetSubtype="0" fill="hold" nodeType="withEffect">
                                  <p:stCondLst>
                                    <p:cond delay="40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500"/>
                                        <p:tgtEl>
                                          <p:spTgt spid="49"/>
                                        </p:tgtEl>
                                      </p:cBhvr>
                                    </p:animEffect>
                                  </p:childTnLst>
                                </p:cTn>
                              </p:par>
                              <p:par>
                                <p:cTn id="36" presetID="42" presetClass="path" presetSubtype="0" decel="100000" fill="hold" nodeType="withEffect">
                                  <p:stCondLst>
                                    <p:cond delay="400"/>
                                  </p:stCondLst>
                                  <p:childTnLst>
                                    <p:animMotion origin="layout" path="M -0.03944 -0.00046 L -1.73858E-6 4.75261E-6 " pathEditMode="relative" rAng="0" ptsTypes="AA">
                                      <p:cBhvr>
                                        <p:cTn id="37" dur="600" fill="hold"/>
                                        <p:tgtEl>
                                          <p:spTgt spid="49"/>
                                        </p:tgtEl>
                                        <p:attrNameLst>
                                          <p:attrName>ppt_x</p:attrName>
                                          <p:attrName>ppt_y</p:attrName>
                                        </p:attrNameLst>
                                      </p:cBhvr>
                                      <p:rCtr x="1966" y="23"/>
                                    </p:animMotion>
                                  </p:childTnLst>
                                </p:cTn>
                              </p:par>
                              <p:par>
                                <p:cTn id="38" presetID="10" presetClass="entr" presetSubtype="0" fill="hold" grpId="0" nodeType="withEffect">
                                  <p:stCondLst>
                                    <p:cond delay="400"/>
                                  </p:stCondLst>
                                  <p:childTnLst>
                                    <p:set>
                                      <p:cBhvr>
                                        <p:cTn id="39" dur="1" fill="hold">
                                          <p:stCondLst>
                                            <p:cond delay="0"/>
                                          </p:stCondLst>
                                        </p:cTn>
                                        <p:tgtEl>
                                          <p:spTgt spid="45"/>
                                        </p:tgtEl>
                                        <p:attrNameLst>
                                          <p:attrName>style.visibility</p:attrName>
                                        </p:attrNameLst>
                                      </p:cBhvr>
                                      <p:to>
                                        <p:strVal val="visible"/>
                                      </p:to>
                                    </p:set>
                                    <p:animEffect transition="in" filter="fade">
                                      <p:cBhvr>
                                        <p:cTn id="40" dur="500"/>
                                        <p:tgtEl>
                                          <p:spTgt spid="45"/>
                                        </p:tgtEl>
                                      </p:cBhvr>
                                    </p:animEffect>
                                  </p:childTnLst>
                                </p:cTn>
                              </p:par>
                              <p:par>
                                <p:cTn id="41" presetID="10" presetClass="entr" presetSubtype="0" fill="hold" nodeType="withEffect">
                                  <p:stCondLst>
                                    <p:cond delay="500"/>
                                  </p:stCondLst>
                                  <p:childTnLst>
                                    <p:set>
                                      <p:cBhvr>
                                        <p:cTn id="42" dur="1" fill="hold">
                                          <p:stCondLst>
                                            <p:cond delay="0"/>
                                          </p:stCondLst>
                                        </p:cTn>
                                        <p:tgtEl>
                                          <p:spTgt spid="47"/>
                                        </p:tgtEl>
                                        <p:attrNameLst>
                                          <p:attrName>style.visibility</p:attrName>
                                        </p:attrNameLst>
                                      </p:cBhvr>
                                      <p:to>
                                        <p:strVal val="visible"/>
                                      </p:to>
                                    </p:set>
                                    <p:animEffect transition="in" filter="fade">
                                      <p:cBhvr>
                                        <p:cTn id="43" dur="500"/>
                                        <p:tgtEl>
                                          <p:spTgt spid="47"/>
                                        </p:tgtEl>
                                      </p:cBhvr>
                                    </p:animEffect>
                                  </p:childTnLst>
                                </p:cTn>
                              </p:par>
                              <p:par>
                                <p:cTn id="44" presetID="42" presetClass="path" presetSubtype="0" decel="100000" fill="hold" nodeType="withEffect">
                                  <p:stCondLst>
                                    <p:cond delay="500"/>
                                  </p:stCondLst>
                                  <p:childTnLst>
                                    <p:animMotion origin="layout" path="M -0.03945 -0.00045 L 4.42686E-6 -9.53246E-7 " pathEditMode="relative" rAng="0" ptsTypes="AA">
                                      <p:cBhvr>
                                        <p:cTn id="45" dur="600" fill="hold"/>
                                        <p:tgtEl>
                                          <p:spTgt spid="47"/>
                                        </p:tgtEl>
                                        <p:attrNameLst>
                                          <p:attrName>ppt_x</p:attrName>
                                          <p:attrName>ppt_y</p:attrName>
                                        </p:attrNameLst>
                                      </p:cBhvr>
                                      <p:rCtr x="1966" y="23"/>
                                    </p:animMotion>
                                  </p:childTnLst>
                                </p:cTn>
                              </p:par>
                              <p:par>
                                <p:cTn id="46" presetID="10" presetClass="entr" presetSubtype="0" fill="hold" grpId="0" nodeType="withEffect">
                                  <p:stCondLst>
                                    <p:cond delay="50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500"/>
                                        <p:tgtEl>
                                          <p:spTgt spid="42"/>
                                        </p:tgtEl>
                                      </p:cBhvr>
                                    </p:animEffect>
                                  </p:childTnLst>
                                </p:cTn>
                              </p:par>
                              <p:par>
                                <p:cTn id="49" presetID="10" presetClass="entr" presetSubtype="0" fill="hold" nodeType="withEffect">
                                  <p:stCondLst>
                                    <p:cond delay="60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par>
                                <p:cTn id="52" presetID="42" presetClass="path" presetSubtype="0" decel="100000" fill="hold" nodeType="withEffect">
                                  <p:stCondLst>
                                    <p:cond delay="600"/>
                                  </p:stCondLst>
                                  <p:childTnLst>
                                    <p:animMotion origin="layout" path="M -0.03944 -0.00045 L -5.97396E-7 -5.85565E-7 " pathEditMode="relative" rAng="0" ptsTypes="AA">
                                      <p:cBhvr>
                                        <p:cTn id="53" dur="600" fill="hold"/>
                                        <p:tgtEl>
                                          <p:spTgt spid="53"/>
                                        </p:tgtEl>
                                        <p:attrNameLst>
                                          <p:attrName>ppt_x</p:attrName>
                                          <p:attrName>ppt_y</p:attrName>
                                        </p:attrNameLst>
                                      </p:cBhvr>
                                      <p:rCtr x="1966" y="23"/>
                                    </p:animMotion>
                                  </p:childTnLst>
                                </p:cTn>
                              </p:par>
                              <p:par>
                                <p:cTn id="54" presetID="10" presetClass="entr" presetSubtype="0" fill="hold" grpId="0" nodeType="withEffect">
                                  <p:stCondLst>
                                    <p:cond delay="60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par>
                                <p:cTn id="57" presetID="10" presetClass="entr" presetSubtype="0" fill="hold" nodeType="withEffect">
                                  <p:stCondLst>
                                    <p:cond delay="70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par>
                                <p:cTn id="60" presetID="42" presetClass="path" presetSubtype="0" decel="100000" fill="hold" nodeType="withEffect">
                                  <p:stCondLst>
                                    <p:cond delay="700"/>
                                  </p:stCondLst>
                                  <p:childTnLst>
                                    <p:animMotion origin="layout" path="M -0.03944 -0.00046 L -3.83712E-6 2.66455E-6 " pathEditMode="relative" rAng="0" ptsTypes="AA">
                                      <p:cBhvr>
                                        <p:cTn id="61" dur="600" fill="hold"/>
                                        <p:tgtEl>
                                          <p:spTgt spid="48"/>
                                        </p:tgtEl>
                                        <p:attrNameLst>
                                          <p:attrName>ppt_x</p:attrName>
                                          <p:attrName>ppt_y</p:attrName>
                                        </p:attrNameLst>
                                      </p:cBhvr>
                                      <p:rCtr x="1966" y="23"/>
                                    </p:animMotion>
                                  </p:childTnLst>
                                </p:cTn>
                              </p:par>
                              <p:par>
                                <p:cTn id="62" presetID="10" presetClass="entr" presetSubtype="0" fill="hold" grpId="0" nodeType="withEffect">
                                  <p:stCondLst>
                                    <p:cond delay="700"/>
                                  </p:stCondLst>
                                  <p:childTnLst>
                                    <p:set>
                                      <p:cBhvr>
                                        <p:cTn id="63" dur="1" fill="hold">
                                          <p:stCondLst>
                                            <p:cond delay="0"/>
                                          </p:stCondLst>
                                        </p:cTn>
                                        <p:tgtEl>
                                          <p:spTgt spid="43"/>
                                        </p:tgtEl>
                                        <p:attrNameLst>
                                          <p:attrName>style.visibility</p:attrName>
                                        </p:attrNameLst>
                                      </p:cBhvr>
                                      <p:to>
                                        <p:strVal val="visible"/>
                                      </p:to>
                                    </p:set>
                                    <p:animEffect transition="in" filter="fade">
                                      <p:cBhvr>
                                        <p:cTn id="64" dur="500"/>
                                        <p:tgtEl>
                                          <p:spTgt spid="43"/>
                                        </p:tgtEl>
                                      </p:cBhvr>
                                    </p:animEffect>
                                  </p:childTnLst>
                                </p:cTn>
                              </p:par>
                              <p:par>
                                <p:cTn id="65" presetID="10" presetClass="entr" presetSubtype="0" fill="hold" nodeType="withEffect">
                                  <p:stCondLst>
                                    <p:cond delay="700"/>
                                  </p:stCondLst>
                                  <p:childTnLst>
                                    <p:set>
                                      <p:cBhvr>
                                        <p:cTn id="66" dur="1" fill="hold">
                                          <p:stCondLst>
                                            <p:cond delay="0"/>
                                          </p:stCondLst>
                                        </p:cTn>
                                        <p:tgtEl>
                                          <p:spTgt spid="62"/>
                                        </p:tgtEl>
                                        <p:attrNameLst>
                                          <p:attrName>style.visibility</p:attrName>
                                        </p:attrNameLst>
                                      </p:cBhvr>
                                      <p:to>
                                        <p:strVal val="visible"/>
                                      </p:to>
                                    </p:set>
                                    <p:animEffect transition="in" filter="fade">
                                      <p:cBhvr>
                                        <p:cTn id="67" dur="500"/>
                                        <p:tgtEl>
                                          <p:spTgt spid="62"/>
                                        </p:tgtEl>
                                      </p:cBhvr>
                                    </p:animEffect>
                                  </p:childTnLst>
                                </p:cTn>
                              </p:par>
                              <p:par>
                                <p:cTn id="68" presetID="42" presetClass="path" presetSubtype="0" decel="30000" fill="hold" nodeType="withEffect">
                                  <p:stCondLst>
                                    <p:cond delay="500"/>
                                  </p:stCondLst>
                                  <p:childTnLst>
                                    <p:animMotion origin="layout" path="M -0.04915 0.00023 L 3.14016E-6 -4.12619E-6 " pathEditMode="relative" rAng="0" ptsTypes="AA">
                                      <p:cBhvr>
                                        <p:cTn id="69" dur="600" fill="hold"/>
                                        <p:tgtEl>
                                          <p:spTgt spid="62"/>
                                        </p:tgtEl>
                                        <p:attrNameLst>
                                          <p:attrName>ppt_x</p:attrName>
                                          <p:attrName>ppt_y</p:attrName>
                                        </p:attrNameLst>
                                      </p:cBhvr>
                                      <p:rCtr x="2451" y="-23"/>
                                    </p:animMotion>
                                  </p:childTnLst>
                                </p:cTn>
                              </p:par>
                              <p:par>
                                <p:cTn id="70" presetID="10" presetClass="entr" presetSubtype="0" fill="hold" grpId="0" nodeType="withEffect">
                                  <p:stCondLst>
                                    <p:cond delay="700"/>
                                  </p:stCondLst>
                                  <p:childTnLst>
                                    <p:set>
                                      <p:cBhvr>
                                        <p:cTn id="71" dur="1" fill="hold">
                                          <p:stCondLst>
                                            <p:cond delay="0"/>
                                          </p:stCondLst>
                                        </p:cTn>
                                        <p:tgtEl>
                                          <p:spTgt spid="57"/>
                                        </p:tgtEl>
                                        <p:attrNameLst>
                                          <p:attrName>style.visibility</p:attrName>
                                        </p:attrNameLst>
                                      </p:cBhvr>
                                      <p:to>
                                        <p:strVal val="visible"/>
                                      </p:to>
                                    </p:set>
                                    <p:animEffect transition="in" filter="fade">
                                      <p:cBhvr>
                                        <p:cTn id="72" dur="500"/>
                                        <p:tgtEl>
                                          <p:spTgt spid="57"/>
                                        </p:tgtEl>
                                      </p:cBhvr>
                                    </p:animEffect>
                                  </p:childTnLst>
                                </p:cTn>
                              </p:par>
                              <p:par>
                                <p:cTn id="73" presetID="10" presetClass="entr" presetSubtype="0" fill="hold" nodeType="withEffect">
                                  <p:stCondLst>
                                    <p:cond delay="700"/>
                                  </p:stCondLst>
                                  <p:childTnLst>
                                    <p:set>
                                      <p:cBhvr>
                                        <p:cTn id="74" dur="1" fill="hold">
                                          <p:stCondLst>
                                            <p:cond delay="0"/>
                                          </p:stCondLst>
                                        </p:cTn>
                                        <p:tgtEl>
                                          <p:spTgt spid="58"/>
                                        </p:tgtEl>
                                        <p:attrNameLst>
                                          <p:attrName>style.visibility</p:attrName>
                                        </p:attrNameLst>
                                      </p:cBhvr>
                                      <p:to>
                                        <p:strVal val="visible"/>
                                      </p:to>
                                    </p:set>
                                    <p:animEffect transition="in" filter="fade">
                                      <p:cBhvr>
                                        <p:cTn id="75" dur="500"/>
                                        <p:tgtEl>
                                          <p:spTgt spid="58"/>
                                        </p:tgtEl>
                                      </p:cBhvr>
                                    </p:animEffect>
                                  </p:childTnLst>
                                </p:cTn>
                              </p:par>
                              <p:par>
                                <p:cTn id="76" presetID="42" presetClass="path" presetSubtype="0" decel="100000" fill="hold" nodeType="withEffect">
                                  <p:stCondLst>
                                    <p:cond delay="700"/>
                                  </p:stCondLst>
                                  <p:childTnLst>
                                    <p:animMotion origin="layout" path="M -0.03944 -0.00022 L 1.36329E-6 -3.2365E-6 " pathEditMode="relative" rAng="0" ptsTypes="AA">
                                      <p:cBhvr>
                                        <p:cTn id="77" dur="600" fill="hold"/>
                                        <p:tgtEl>
                                          <p:spTgt spid="58"/>
                                        </p:tgtEl>
                                        <p:attrNameLst>
                                          <p:attrName>ppt_x</p:attrName>
                                          <p:attrName>ppt_y</p:attrName>
                                        </p:attrNameLst>
                                      </p:cBhvr>
                                      <p:rCtr x="1966" y="0"/>
                                    </p:animMotion>
                                  </p:childTnLst>
                                </p:cTn>
                              </p:par>
                              <p:par>
                                <p:cTn id="78" presetID="10" presetClass="entr" presetSubtype="0" fill="hold" grpId="0" nodeType="withEffect">
                                  <p:stCondLst>
                                    <p:cond delay="700"/>
                                  </p:stCondLst>
                                  <p:childTnLst>
                                    <p:set>
                                      <p:cBhvr>
                                        <p:cTn id="79" dur="1" fill="hold">
                                          <p:stCondLst>
                                            <p:cond delay="0"/>
                                          </p:stCondLst>
                                        </p:cTn>
                                        <p:tgtEl>
                                          <p:spTgt spid="55"/>
                                        </p:tgtEl>
                                        <p:attrNameLst>
                                          <p:attrName>style.visibility</p:attrName>
                                        </p:attrNameLst>
                                      </p:cBhvr>
                                      <p:to>
                                        <p:strVal val="visible"/>
                                      </p:to>
                                    </p:set>
                                    <p:animEffect transition="in" filter="fade">
                                      <p:cBhvr>
                                        <p:cTn id="80" dur="500"/>
                                        <p:tgtEl>
                                          <p:spTgt spid="55"/>
                                        </p:tgtEl>
                                      </p:cBhvr>
                                    </p:animEffect>
                                  </p:childTnLst>
                                </p:cTn>
                              </p:par>
                              <p:par>
                                <p:cTn id="81" presetID="10" presetClass="entr" presetSubtype="0" fill="hold" grpId="0" nodeType="withEffect">
                                  <p:stCondLst>
                                    <p:cond delay="700"/>
                                  </p:stCondLst>
                                  <p:childTnLst>
                                    <p:set>
                                      <p:cBhvr>
                                        <p:cTn id="82" dur="1" fill="hold">
                                          <p:stCondLst>
                                            <p:cond delay="0"/>
                                          </p:stCondLst>
                                        </p:cTn>
                                        <p:tgtEl>
                                          <p:spTgt spid="67"/>
                                        </p:tgtEl>
                                        <p:attrNameLst>
                                          <p:attrName>style.visibility</p:attrName>
                                        </p:attrNameLst>
                                      </p:cBhvr>
                                      <p:to>
                                        <p:strVal val="visible"/>
                                      </p:to>
                                    </p:set>
                                    <p:animEffect transition="in" filter="fade">
                                      <p:cBhvr>
                                        <p:cTn id="83" dur="500"/>
                                        <p:tgtEl>
                                          <p:spTgt spid="67"/>
                                        </p:tgtEl>
                                      </p:cBhvr>
                                    </p:animEffect>
                                  </p:childTnLst>
                                </p:cTn>
                              </p:par>
                              <p:par>
                                <p:cTn id="84" presetID="10" presetClass="entr" presetSubtype="0" fill="hold" nodeType="withEffect">
                                  <p:stCondLst>
                                    <p:cond delay="700"/>
                                  </p:stCondLst>
                                  <p:childTnLst>
                                    <p:set>
                                      <p:cBhvr>
                                        <p:cTn id="85" dur="1" fill="hold">
                                          <p:stCondLst>
                                            <p:cond delay="0"/>
                                          </p:stCondLst>
                                        </p:cTn>
                                        <p:tgtEl>
                                          <p:spTgt spid="66"/>
                                        </p:tgtEl>
                                        <p:attrNameLst>
                                          <p:attrName>style.visibility</p:attrName>
                                        </p:attrNameLst>
                                      </p:cBhvr>
                                      <p:to>
                                        <p:strVal val="visible"/>
                                      </p:to>
                                    </p:set>
                                    <p:animEffect transition="in" filter="fade">
                                      <p:cBhvr>
                                        <p:cTn id="86" dur="500"/>
                                        <p:tgtEl>
                                          <p:spTgt spid="66"/>
                                        </p:tgtEl>
                                      </p:cBhvr>
                                    </p:animEffect>
                                  </p:childTnLst>
                                </p:cTn>
                              </p:par>
                              <p:par>
                                <p:cTn id="87" presetID="42" presetClass="path" presetSubtype="0" decel="100000" fill="hold" nodeType="withEffect">
                                  <p:stCondLst>
                                    <p:cond delay="700"/>
                                  </p:stCondLst>
                                  <p:childTnLst>
                                    <p:animMotion origin="layout" path="M -0.03944 -0.00023 L -3.87541E-6 -7.21743E-7 " pathEditMode="relative" rAng="0" ptsTypes="AA">
                                      <p:cBhvr>
                                        <p:cTn id="88" dur="600" fill="hold"/>
                                        <p:tgtEl>
                                          <p:spTgt spid="66"/>
                                        </p:tgtEl>
                                        <p:attrNameLst>
                                          <p:attrName>ppt_x</p:attrName>
                                          <p:attrName>ppt_y</p:attrName>
                                        </p:attrNameLst>
                                      </p:cBhvr>
                                      <p:rCtr x="1966" y="0"/>
                                    </p:animMotion>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1" nodeType="click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fade">
                                      <p:cBhvr>
                                        <p:cTn id="93" dur="500"/>
                                        <p:tgtEl>
                                          <p:spTgt spid="30"/>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xit" presetSubtype="0" fill="hold" grpId="0" nodeType="clickEffect">
                                  <p:stCondLst>
                                    <p:cond delay="0"/>
                                  </p:stCondLst>
                                  <p:childTnLst>
                                    <p:animEffect transition="out" filter="fade">
                                      <p:cBhvr>
                                        <p:cTn id="97" dur="500"/>
                                        <p:tgtEl>
                                          <p:spTgt spid="30"/>
                                        </p:tgtEl>
                                      </p:cBhvr>
                                    </p:animEffect>
                                    <p:set>
                                      <p:cBhvr>
                                        <p:cTn id="98" dur="1" fill="hold">
                                          <p:stCondLst>
                                            <p:cond delay="499"/>
                                          </p:stCondLst>
                                        </p:cTn>
                                        <p:tgtEl>
                                          <p:spTgt spid="30"/>
                                        </p:tgtEl>
                                        <p:attrNameLst>
                                          <p:attrName>style.visibility</p:attrName>
                                        </p:attrNameLst>
                                      </p:cBhvr>
                                      <p:to>
                                        <p:strVal val="hidden"/>
                                      </p:to>
                                    </p:set>
                                  </p:childTnLst>
                                </p:cTn>
                              </p:par>
                            </p:childTnLst>
                          </p:cTn>
                        </p:par>
                        <p:par>
                          <p:cTn id="99" fill="hold">
                            <p:stCondLst>
                              <p:cond delay="500"/>
                            </p:stCondLst>
                            <p:childTnLst>
                              <p:par>
                                <p:cTn id="100" presetID="10" presetClass="entr" presetSubtype="0" fill="hold" nodeType="afterEffect">
                                  <p:stCondLst>
                                    <p:cond delay="0"/>
                                  </p:stCondLst>
                                  <p:childTnLst>
                                    <p:set>
                                      <p:cBhvr>
                                        <p:cTn id="101" dur="1" fill="hold">
                                          <p:stCondLst>
                                            <p:cond delay="0"/>
                                          </p:stCondLst>
                                        </p:cTn>
                                        <p:tgtEl>
                                          <p:spTgt spid="32"/>
                                        </p:tgtEl>
                                        <p:attrNameLst>
                                          <p:attrName>style.visibility</p:attrName>
                                        </p:attrNameLst>
                                      </p:cBhvr>
                                      <p:to>
                                        <p:strVal val="visible"/>
                                      </p:to>
                                    </p:set>
                                    <p:animEffect transition="in" filter="fade">
                                      <p:cBhvr>
                                        <p:cTn id="102" dur="500"/>
                                        <p:tgtEl>
                                          <p:spTgt spid="32"/>
                                        </p:tgtEl>
                                      </p:cBhvr>
                                    </p:animEffect>
                                  </p:childTnLst>
                                </p:cTn>
                              </p:par>
                            </p:childTnLst>
                          </p:cTn>
                        </p:par>
                        <p:par>
                          <p:cTn id="103" fill="hold">
                            <p:stCondLst>
                              <p:cond delay="1000"/>
                            </p:stCondLst>
                            <p:childTnLst>
                              <p:par>
                                <p:cTn id="104" presetID="10" presetClass="entr" presetSubtype="0" fill="hold" grpId="0" nodeType="afterEffect">
                                  <p:stCondLst>
                                    <p:cond delay="0"/>
                                  </p:stCondLst>
                                  <p:childTnLst>
                                    <p:set>
                                      <p:cBhvr>
                                        <p:cTn id="105" dur="1" fill="hold">
                                          <p:stCondLst>
                                            <p:cond delay="0"/>
                                          </p:stCondLst>
                                        </p:cTn>
                                        <p:tgtEl>
                                          <p:spTgt spid="34"/>
                                        </p:tgtEl>
                                        <p:attrNameLst>
                                          <p:attrName>style.visibility</p:attrName>
                                        </p:attrNameLst>
                                      </p:cBhvr>
                                      <p:to>
                                        <p:strVal val="visible"/>
                                      </p:to>
                                    </p:set>
                                    <p:animEffect transition="in" filter="fade">
                                      <p:cBhvr>
                                        <p:cTn id="106" dur="500"/>
                                        <p:tgtEl>
                                          <p:spTgt spid="34"/>
                                        </p:tgtEl>
                                      </p:cBhvr>
                                    </p:animEffect>
                                  </p:childTnLst>
                                </p:cTn>
                              </p:par>
                              <p:par>
                                <p:cTn id="107" presetID="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 calcmode="lin" valueType="num">
                                      <p:cBhvr additive="base">
                                        <p:cTn id="109" dur="500" fill="hold"/>
                                        <p:tgtEl>
                                          <p:spTgt spid="35"/>
                                        </p:tgtEl>
                                        <p:attrNameLst>
                                          <p:attrName>ppt_x</p:attrName>
                                        </p:attrNameLst>
                                      </p:cBhvr>
                                      <p:tavLst>
                                        <p:tav tm="0">
                                          <p:val>
                                            <p:strVal val="0-#ppt_w/2"/>
                                          </p:val>
                                        </p:tav>
                                        <p:tav tm="100000">
                                          <p:val>
                                            <p:strVal val="#ppt_x"/>
                                          </p:val>
                                        </p:tav>
                                      </p:tavLst>
                                    </p:anim>
                                    <p:anim calcmode="lin" valueType="num">
                                      <p:cBhvr additive="base">
                                        <p:cTn id="110" dur="500" fill="hold"/>
                                        <p:tgtEl>
                                          <p:spTgt spid="35"/>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10" presetClass="entr" presetSubtype="0" fill="hold" nodeType="afterEffect">
                                  <p:stCondLst>
                                    <p:cond delay="0"/>
                                  </p:stCondLst>
                                  <p:childTnLst>
                                    <p:set>
                                      <p:cBhvr>
                                        <p:cTn id="113" dur="1" fill="hold">
                                          <p:stCondLst>
                                            <p:cond delay="0"/>
                                          </p:stCondLst>
                                        </p:cTn>
                                        <p:tgtEl>
                                          <p:spTgt spid="33"/>
                                        </p:tgtEl>
                                        <p:attrNameLst>
                                          <p:attrName>style.visibility</p:attrName>
                                        </p:attrNameLst>
                                      </p:cBhvr>
                                      <p:to>
                                        <p:strVal val="visible"/>
                                      </p:to>
                                    </p:set>
                                    <p:animEffect transition="in" filter="fade">
                                      <p:cBhvr>
                                        <p:cTn id="1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40" grpId="0"/>
      <p:bldP spid="41" grpId="0"/>
      <p:bldP spid="42" grpId="0"/>
      <p:bldP spid="43" grpId="0"/>
      <p:bldP spid="44" grpId="0"/>
      <p:bldP spid="45" grpId="0"/>
      <p:bldP spid="46" grpId="0"/>
      <p:bldP spid="55" grpId="0"/>
      <p:bldP spid="57" grpId="0"/>
      <p:bldP spid="67" grpId="0"/>
      <p:bldP spid="30" grpId="0"/>
      <p:bldP spid="30" grpId="1"/>
      <p:bldP spid="34" grpId="0" animBg="1"/>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smtClean="0"/>
              <a:t>Unity – Building for UWP</a:t>
            </a:r>
          </a:p>
          <a:p>
            <a:r>
              <a:rPr lang="en-US" dirty="0" smtClean="0"/>
              <a:t>(Windows, Mobile)  </a:t>
            </a:r>
            <a:endParaRPr lang="en-US" dirty="0"/>
          </a:p>
        </p:txBody>
      </p:sp>
      <p:sp>
        <p:nvSpPr>
          <p:cNvPr id="3" name="Title 2"/>
          <p:cNvSpPr>
            <a:spLocks noGrp="1"/>
          </p:cNvSpPr>
          <p:nvPr>
            <p:ph type="ctrTitle"/>
          </p:nvPr>
        </p:nvSpPr>
        <p:spPr/>
        <p:txBody>
          <a:bodyPr/>
          <a:lstStyle/>
          <a:p>
            <a:r>
              <a:rPr lang="en-US" dirty="0" smtClean="0"/>
              <a:t>Demo	</a:t>
            </a:r>
            <a:endParaRPr lang="en-US" dirty="0"/>
          </a:p>
        </p:txBody>
      </p:sp>
    </p:spTree>
    <p:extLst>
      <p:ext uri="{BB962C8B-B14F-4D97-AF65-F5344CB8AC3E}">
        <p14:creationId xmlns:p14="http://schemas.microsoft.com/office/powerpoint/2010/main" val="35815742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0" y="0"/>
            <a:ext cx="12436475" cy="6994525"/>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itle 3"/>
          <p:cNvSpPr>
            <a:spLocks noGrp="1"/>
          </p:cNvSpPr>
          <p:nvPr>
            <p:ph type="title"/>
          </p:nvPr>
        </p:nvSpPr>
        <p:spPr>
          <a:xfrm>
            <a:off x="884237" y="982662"/>
            <a:ext cx="4495799" cy="1371599"/>
          </a:xfrm>
        </p:spPr>
        <p:txBody>
          <a:bodyPr/>
          <a:lstStyle/>
          <a:p>
            <a:r>
              <a:rPr lang="en-US" sz="8800" dirty="0" smtClean="0"/>
              <a:t>Cross</a:t>
            </a:r>
            <a:endParaRPr lang="en-US" sz="8800" dirty="0"/>
          </a:p>
        </p:txBody>
      </p:sp>
      <p:sp>
        <p:nvSpPr>
          <p:cNvPr id="6" name="Title 3"/>
          <p:cNvSpPr txBox="1">
            <a:spLocks/>
          </p:cNvSpPr>
          <p:nvPr/>
        </p:nvSpPr>
        <p:spPr>
          <a:xfrm>
            <a:off x="2636837" y="2268938"/>
            <a:ext cx="4495799" cy="1371599"/>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4800" b="0" kern="1200" cap="none" spc="-102" baseline="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800" dirty="0" smtClean="0">
                <a:gradFill>
                  <a:gsLst>
                    <a:gs pos="1250">
                      <a:srgbClr val="404040"/>
                    </a:gs>
                    <a:gs pos="100000">
                      <a:srgbClr val="404040"/>
                    </a:gs>
                  </a:gsLst>
                  <a:lin ang="5400000" scaled="0"/>
                </a:gradFill>
              </a:rPr>
              <a:t>Device</a:t>
            </a:r>
            <a:endParaRPr sz="8800" dirty="0">
              <a:gradFill>
                <a:gsLst>
                  <a:gs pos="1250">
                    <a:srgbClr val="404040"/>
                  </a:gs>
                  <a:gs pos="100000">
                    <a:srgbClr val="404040"/>
                  </a:gs>
                </a:gsLst>
                <a:lin ang="5400000" scaled="0"/>
              </a:gradFill>
            </a:endParaRPr>
          </a:p>
        </p:txBody>
      </p:sp>
      <p:sp>
        <p:nvSpPr>
          <p:cNvPr id="8" name="Title 3"/>
          <p:cNvSpPr txBox="1">
            <a:spLocks/>
          </p:cNvSpPr>
          <p:nvPr/>
        </p:nvSpPr>
        <p:spPr>
          <a:xfrm>
            <a:off x="3817938" y="3640537"/>
            <a:ext cx="4762499" cy="1371599"/>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4800" b="0" kern="1200" cap="none" spc="-102" baseline="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800" dirty="0" smtClean="0">
                <a:gradFill>
                  <a:gsLst>
                    <a:gs pos="1250">
                      <a:srgbClr val="404040"/>
                    </a:gs>
                    <a:gs pos="100000">
                      <a:srgbClr val="404040"/>
                    </a:gs>
                  </a:gsLst>
                  <a:lin ang="5400000" scaled="0"/>
                </a:gradFill>
              </a:rPr>
              <a:t>Strategies</a:t>
            </a:r>
            <a:endParaRPr sz="8800" dirty="0">
              <a:gradFill>
                <a:gsLst>
                  <a:gs pos="1250">
                    <a:srgbClr val="404040"/>
                  </a:gs>
                  <a:gs pos="100000">
                    <a:srgbClr val="404040"/>
                  </a:gs>
                </a:gsLst>
                <a:lin ang="5400000" scaled="0"/>
              </a:gradFill>
            </a:endParaRPr>
          </a:p>
        </p:txBody>
      </p:sp>
      <p:pic>
        <p:nvPicPr>
          <p:cNvPr id="7" name="Picture 6"/>
          <p:cNvPicPr>
            <a:picLocks noChangeAspect="1"/>
          </p:cNvPicPr>
          <p:nvPr/>
        </p:nvPicPr>
        <p:blipFill>
          <a:blip r:embed="rId3"/>
          <a:stretch>
            <a:fillRect/>
          </a:stretch>
        </p:blipFill>
        <p:spPr>
          <a:xfrm>
            <a:off x="6605128" y="5402262"/>
            <a:ext cx="468450" cy="848274"/>
          </a:xfrm>
          <a:prstGeom prst="rect">
            <a:avLst/>
          </a:prstGeom>
        </p:spPr>
      </p:pic>
      <p:pic>
        <p:nvPicPr>
          <p:cNvPr id="10" name="Picture 9"/>
          <p:cNvPicPr>
            <a:picLocks noChangeAspect="1"/>
          </p:cNvPicPr>
          <p:nvPr/>
        </p:nvPicPr>
        <p:blipFill>
          <a:blip r:embed="rId4"/>
          <a:stretch>
            <a:fillRect/>
          </a:stretch>
        </p:blipFill>
        <p:spPr>
          <a:xfrm>
            <a:off x="5989637" y="6044227"/>
            <a:ext cx="443128" cy="848273"/>
          </a:xfrm>
          <a:prstGeom prst="rect">
            <a:avLst/>
          </a:prstGeom>
        </p:spPr>
      </p:pic>
      <p:pic>
        <p:nvPicPr>
          <p:cNvPr id="12" name="Picture 11"/>
          <p:cNvPicPr>
            <a:picLocks noChangeAspect="1"/>
          </p:cNvPicPr>
          <p:nvPr/>
        </p:nvPicPr>
        <p:blipFill>
          <a:blip r:embed="rId5"/>
          <a:stretch>
            <a:fillRect/>
          </a:stretch>
        </p:blipFill>
        <p:spPr>
          <a:xfrm>
            <a:off x="8153536" y="5331286"/>
            <a:ext cx="1417501" cy="1458787"/>
          </a:xfrm>
          <a:prstGeom prst="rect">
            <a:avLst/>
          </a:prstGeom>
        </p:spPr>
      </p:pic>
      <p:pic>
        <p:nvPicPr>
          <p:cNvPr id="13" name="Picture 12"/>
          <p:cNvPicPr>
            <a:picLocks noChangeAspect="1"/>
          </p:cNvPicPr>
          <p:nvPr/>
        </p:nvPicPr>
        <p:blipFill>
          <a:blip r:embed="rId6"/>
          <a:stretch>
            <a:fillRect/>
          </a:stretch>
        </p:blipFill>
        <p:spPr>
          <a:xfrm>
            <a:off x="10449914" y="5336182"/>
            <a:ext cx="1753986" cy="1399970"/>
          </a:xfrm>
          <a:prstGeom prst="rect">
            <a:avLst/>
          </a:prstGeom>
        </p:spPr>
      </p:pic>
      <p:pic>
        <p:nvPicPr>
          <p:cNvPr id="15" name="Picture 14"/>
          <p:cNvPicPr>
            <a:picLocks noChangeAspect="1"/>
          </p:cNvPicPr>
          <p:nvPr/>
        </p:nvPicPr>
        <p:blipFill>
          <a:blip r:embed="rId7"/>
          <a:stretch>
            <a:fillRect/>
          </a:stretch>
        </p:blipFill>
        <p:spPr>
          <a:xfrm>
            <a:off x="574667" y="5410689"/>
            <a:ext cx="2290770" cy="1353028"/>
          </a:xfrm>
          <a:prstGeom prst="rect">
            <a:avLst/>
          </a:prstGeom>
        </p:spPr>
      </p:pic>
      <p:pic>
        <p:nvPicPr>
          <p:cNvPr id="16" name="Picture 15"/>
          <p:cNvPicPr>
            <a:picLocks noChangeAspect="1"/>
          </p:cNvPicPr>
          <p:nvPr/>
        </p:nvPicPr>
        <p:blipFill>
          <a:blip r:embed="rId8"/>
          <a:stretch>
            <a:fillRect/>
          </a:stretch>
        </p:blipFill>
        <p:spPr>
          <a:xfrm>
            <a:off x="3417706" y="5387926"/>
            <a:ext cx="2047102" cy="1160024"/>
          </a:xfrm>
          <a:prstGeom prst="rect">
            <a:avLst/>
          </a:prstGeom>
        </p:spPr>
      </p:pic>
    </p:spTree>
    <p:extLst>
      <p:ext uri="{BB962C8B-B14F-4D97-AF65-F5344CB8AC3E}">
        <p14:creationId xmlns:p14="http://schemas.microsoft.com/office/powerpoint/2010/main" val="7863775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ppt_x"/>
                                          </p:val>
                                        </p:tav>
                                        <p:tav tm="100000">
                                          <p:val>
                                            <p:strVal val="#ppt_x"/>
                                          </p:val>
                                        </p:tav>
                                      </p:tavLst>
                                    </p:anim>
                                    <p:anim calcmode="lin" valueType="num">
                                      <p:cBhvr additive="base">
                                        <p:cTn id="46" dur="500" fill="hold"/>
                                        <p:tgtEl>
                                          <p:spTgt spid="7"/>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ppt_x"/>
                                          </p:val>
                                        </p:tav>
                                        <p:tav tm="100000">
                                          <p:val>
                                            <p:strVal val="#ppt_x"/>
                                          </p:val>
                                        </p:tav>
                                      </p:tavLst>
                                    </p:anim>
                                    <p:anim calcmode="lin" valueType="num">
                                      <p:cBhvr additive="base">
                                        <p:cTn id="5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478423"/>
          </a:xfrm>
        </p:spPr>
        <p:txBody>
          <a:bodyPr/>
          <a:lstStyle/>
          <a:p>
            <a:pPr marL="0" indent="0">
              <a:buNone/>
            </a:pPr>
            <a:r>
              <a:rPr lang="en-US" dirty="0" smtClean="0"/>
              <a:t>Unity tooling can handle</a:t>
            </a:r>
            <a:endParaRPr lang="en-US" b="1" dirty="0" smtClean="0"/>
          </a:p>
          <a:p>
            <a:r>
              <a:rPr lang="en-US" dirty="0" smtClean="0"/>
              <a:t>Multiple resolutions &amp; screen resizing</a:t>
            </a:r>
          </a:p>
          <a:p>
            <a:r>
              <a:rPr lang="en-US" dirty="0" smtClean="0"/>
              <a:t>Device capabilities</a:t>
            </a:r>
            <a:endParaRPr lang="en-US" dirty="0"/>
          </a:p>
          <a:p>
            <a:r>
              <a:rPr lang="en-US" dirty="0" smtClean="0"/>
              <a:t>Aspect ratios</a:t>
            </a:r>
          </a:p>
          <a:p>
            <a:pPr marL="0" indent="0">
              <a:buNone/>
            </a:pPr>
            <a:endParaRPr lang="en-US" dirty="0" smtClean="0"/>
          </a:p>
          <a:p>
            <a:pPr marL="0" indent="0">
              <a:buNone/>
            </a:pPr>
            <a:r>
              <a:rPr lang="en-US" dirty="0" smtClean="0"/>
              <a:t>By using</a:t>
            </a:r>
            <a:endParaRPr lang="en-US" dirty="0"/>
          </a:p>
          <a:p>
            <a:r>
              <a:rPr lang="en-US" dirty="0" smtClean="0"/>
              <a:t>Unity UI</a:t>
            </a:r>
          </a:p>
          <a:p>
            <a:r>
              <a:rPr lang="en-US" dirty="0" smtClean="0"/>
              <a:t>Asset Bundles</a:t>
            </a:r>
          </a:p>
        </p:txBody>
      </p:sp>
      <p:sp>
        <p:nvSpPr>
          <p:cNvPr id="3" name="Title 2"/>
          <p:cNvSpPr>
            <a:spLocks noGrp="1"/>
          </p:cNvSpPr>
          <p:nvPr>
            <p:ph type="title"/>
          </p:nvPr>
        </p:nvSpPr>
        <p:spPr/>
        <p:txBody>
          <a:bodyPr/>
          <a:lstStyle/>
          <a:p>
            <a:r>
              <a:rPr lang="en-US" dirty="0" smtClean="0"/>
              <a:t>Designing for different screens </a:t>
            </a:r>
            <a:endParaRPr lang="en-US" dirty="0"/>
          </a:p>
        </p:txBody>
      </p:sp>
    </p:spTree>
    <p:extLst>
      <p:ext uri="{BB962C8B-B14F-4D97-AF65-F5344CB8AC3E}">
        <p14:creationId xmlns:p14="http://schemas.microsoft.com/office/powerpoint/2010/main" val="3953378311"/>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2"/>
          </p:nvPr>
        </p:nvSpPr>
        <p:spPr>
          <a:xfrm>
            <a:off x="276540" y="5859462"/>
            <a:ext cx="3960497" cy="902608"/>
          </a:xfrm>
        </p:spPr>
        <p:txBody>
          <a:bodyPr/>
          <a:lstStyle/>
          <a:p>
            <a:r>
              <a:rPr lang="en-US" dirty="0" smtClean="0"/>
              <a:t>Adam Tuliper</a:t>
            </a:r>
          </a:p>
          <a:p>
            <a:r>
              <a:rPr lang="en-US" dirty="0" smtClean="0"/>
              <a:t>Senior Technical Evangelist</a:t>
            </a:r>
          </a:p>
          <a:p>
            <a:r>
              <a:rPr lang="en-US" dirty="0" smtClean="0"/>
              <a:t>Microsoft</a:t>
            </a:r>
          </a:p>
        </p:txBody>
      </p:sp>
      <p:sp>
        <p:nvSpPr>
          <p:cNvPr id="2" name="Title 1"/>
          <p:cNvSpPr>
            <a:spLocks noGrp="1"/>
          </p:cNvSpPr>
          <p:nvPr>
            <p:ph type="ctrTitle"/>
          </p:nvPr>
        </p:nvSpPr>
        <p:spPr/>
        <p:txBody>
          <a:bodyPr/>
          <a:lstStyle/>
          <a:p>
            <a:r>
              <a:rPr lang="en-US" dirty="0" smtClean="0"/>
              <a:t>Building </a:t>
            </a:r>
            <a:r>
              <a:rPr lang="en-US" smtClean="0"/>
              <a:t>Windows Universal </a:t>
            </a:r>
            <a:r>
              <a:rPr lang="en-US" dirty="0" smtClean="0"/>
              <a:t>Games with Unity</a:t>
            </a:r>
            <a:endParaRPr lang="en-US" dirty="0"/>
          </a:p>
        </p:txBody>
      </p:sp>
      <p:sp>
        <p:nvSpPr>
          <p:cNvPr id="6" name="Text Placeholder 5"/>
          <p:cNvSpPr>
            <a:spLocks noGrp="1"/>
          </p:cNvSpPr>
          <p:nvPr>
            <p:ph type="body" sz="quarter" idx="13"/>
          </p:nvPr>
        </p:nvSpPr>
        <p:spPr/>
        <p:txBody>
          <a:bodyPr/>
          <a:lstStyle/>
          <a:p>
            <a:r>
              <a:rPr lang="en-US" dirty="0" smtClean="0"/>
              <a:t>2-648</a:t>
            </a:r>
            <a:endParaRPr lang="en-US" dirty="0"/>
          </a:p>
        </p:txBody>
      </p:sp>
    </p:spTree>
    <p:extLst>
      <p:ext uri="{BB962C8B-B14F-4D97-AF65-F5344CB8AC3E}">
        <p14:creationId xmlns:p14="http://schemas.microsoft.com/office/powerpoint/2010/main" val="4239467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smtClean="0"/>
              <a:t>Multi screen UI layouts</a:t>
            </a:r>
            <a:endParaRPr lang="en-US" dirty="0"/>
          </a:p>
        </p:txBody>
      </p:sp>
      <p:sp>
        <p:nvSpPr>
          <p:cNvPr id="3" name="Title 2"/>
          <p:cNvSpPr>
            <a:spLocks noGrp="1"/>
          </p:cNvSpPr>
          <p:nvPr>
            <p:ph type="ctrTitle"/>
          </p:nvPr>
        </p:nvSpPr>
        <p:spPr/>
        <p:txBody>
          <a:bodyPr/>
          <a:lstStyle/>
          <a:p>
            <a:r>
              <a:rPr lang="en-US" dirty="0" smtClean="0"/>
              <a:t>Demo	</a:t>
            </a:r>
            <a:endParaRPr lang="en-US" dirty="0"/>
          </a:p>
        </p:txBody>
      </p:sp>
    </p:spTree>
    <p:extLst>
      <p:ext uri="{BB962C8B-B14F-4D97-AF65-F5344CB8AC3E}">
        <p14:creationId xmlns:p14="http://schemas.microsoft.com/office/powerpoint/2010/main" val="2077707577"/>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109416"/>
          </a:xfrm>
        </p:spPr>
        <p:txBody>
          <a:bodyPr/>
          <a:lstStyle/>
          <a:p>
            <a:pPr marL="0" indent="0">
              <a:buNone/>
            </a:pPr>
            <a:r>
              <a:rPr lang="en-US" dirty="0" smtClean="0"/>
              <a:t>Pre-processors directives </a:t>
            </a:r>
          </a:p>
          <a:p>
            <a:pPr marL="0" indent="0">
              <a:buNone/>
            </a:pPr>
            <a:r>
              <a:rPr lang="en-US" dirty="0"/>
              <a:t>	</a:t>
            </a:r>
            <a:endParaRPr lang="en-US" dirty="0" smtClean="0"/>
          </a:p>
          <a:p>
            <a:pPr marL="0" indent="0">
              <a:buNone/>
            </a:pPr>
            <a:endParaRPr lang="en-US" dirty="0"/>
          </a:p>
          <a:p>
            <a:pPr marL="0" indent="0">
              <a:buNone/>
            </a:pPr>
            <a:endParaRPr lang="en-US" dirty="0" smtClean="0"/>
          </a:p>
          <a:p>
            <a:pPr marL="0" indent="0">
              <a:buNone/>
            </a:pPr>
            <a:endParaRPr lang="en-US" b="1" dirty="0"/>
          </a:p>
          <a:p>
            <a:pPr marL="0" indent="0">
              <a:buNone/>
            </a:pPr>
            <a:endParaRPr lang="en-US" dirty="0"/>
          </a:p>
        </p:txBody>
      </p:sp>
      <p:sp>
        <p:nvSpPr>
          <p:cNvPr id="3" name="Title 2"/>
          <p:cNvSpPr>
            <a:spLocks noGrp="1"/>
          </p:cNvSpPr>
          <p:nvPr>
            <p:ph type="title"/>
          </p:nvPr>
        </p:nvSpPr>
        <p:spPr/>
        <p:txBody>
          <a:bodyPr/>
          <a:lstStyle/>
          <a:p>
            <a:r>
              <a:rPr lang="en-US" dirty="0" smtClean="0"/>
              <a:t>Sharing code </a:t>
            </a:r>
            <a:endParaRPr lang="en-US" dirty="0"/>
          </a:p>
        </p:txBody>
      </p:sp>
      <p:pic>
        <p:nvPicPr>
          <p:cNvPr id="4" name="Picture 3"/>
          <p:cNvPicPr>
            <a:picLocks noChangeAspect="1"/>
          </p:cNvPicPr>
          <p:nvPr/>
        </p:nvPicPr>
        <p:blipFill>
          <a:blip r:embed="rId2"/>
          <a:stretch>
            <a:fillRect/>
          </a:stretch>
        </p:blipFill>
        <p:spPr>
          <a:xfrm>
            <a:off x="8199437" y="4259262"/>
            <a:ext cx="4038600" cy="2510102"/>
          </a:xfrm>
          <a:prstGeom prst="rect">
            <a:avLst/>
          </a:prstGeom>
        </p:spPr>
      </p:pic>
      <p:pic>
        <p:nvPicPr>
          <p:cNvPr id="5" name="Picture 4"/>
          <p:cNvPicPr>
            <a:picLocks noChangeAspect="1"/>
          </p:cNvPicPr>
          <p:nvPr/>
        </p:nvPicPr>
        <p:blipFill>
          <a:blip r:embed="rId3"/>
          <a:stretch>
            <a:fillRect/>
          </a:stretch>
        </p:blipFill>
        <p:spPr>
          <a:xfrm>
            <a:off x="1570037" y="1973262"/>
            <a:ext cx="5562600" cy="1283677"/>
          </a:xfrm>
          <a:prstGeom prst="rect">
            <a:avLst/>
          </a:prstGeom>
        </p:spPr>
      </p:pic>
      <p:sp>
        <p:nvSpPr>
          <p:cNvPr id="6" name="Rectangle 5"/>
          <p:cNvSpPr/>
          <p:nvPr/>
        </p:nvSpPr>
        <p:spPr bwMode="auto">
          <a:xfrm>
            <a:off x="808037" y="4792662"/>
            <a:ext cx="2590800"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000" dirty="0" smtClean="0">
                <a:solidFill>
                  <a:srgbClr val="404040"/>
                </a:solidFill>
                <a:ea typeface="Segoe UI" pitchFamily="34" charset="0"/>
                <a:cs typeface="Segoe UI" pitchFamily="34" charset="0"/>
              </a:rPr>
              <a:t>MyLib.dll</a:t>
            </a:r>
          </a:p>
          <a:p>
            <a:pPr algn="ctr" defTabSz="932406"/>
            <a:r>
              <a:rPr lang="en-US" sz="2000" dirty="0" smtClean="0">
                <a:gradFill>
                  <a:gsLst>
                    <a:gs pos="0">
                      <a:srgbClr val="FFFFFF"/>
                    </a:gs>
                    <a:gs pos="100000">
                      <a:srgbClr val="FFFFFF"/>
                    </a:gs>
                  </a:gsLst>
                  <a:lin ang="5400000" scaled="0"/>
                </a:gradFill>
                <a:ea typeface="Segoe UI" pitchFamily="34" charset="0"/>
                <a:cs typeface="Segoe UI" pitchFamily="34" charset="0"/>
              </a:rPr>
              <a:t>Windows Store Library</a:t>
            </a: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4631660" y="4792662"/>
            <a:ext cx="2590800" cy="18288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000" dirty="0" smtClean="0">
                <a:solidFill>
                  <a:srgbClr val="404040"/>
                </a:solidFill>
                <a:ea typeface="Segoe UI" pitchFamily="34" charset="0"/>
                <a:cs typeface="Segoe UI" pitchFamily="34" charset="0"/>
              </a:rPr>
              <a:t>MyLib.dll</a:t>
            </a:r>
          </a:p>
          <a:p>
            <a:pPr algn="ctr" defTabSz="932406"/>
            <a:r>
              <a:rPr lang="en-US" sz="2000" dirty="0" smtClean="0">
                <a:gradFill>
                  <a:gsLst>
                    <a:gs pos="0">
                      <a:srgbClr val="FFFFFF"/>
                    </a:gs>
                    <a:gs pos="100000">
                      <a:srgbClr val="FFFFFF"/>
                    </a:gs>
                  </a:gsLst>
                  <a:lin ang="5400000" scaled="0"/>
                </a:gradFill>
                <a:ea typeface="Segoe UI" pitchFamily="34" charset="0"/>
                <a:cs typeface="Segoe UI" pitchFamily="34" charset="0"/>
              </a:rPr>
              <a:t>Stub Library</a:t>
            </a: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cxnSp>
        <p:nvCxnSpPr>
          <p:cNvPr id="11" name="Straight Arrow Connector 10"/>
          <p:cNvCxnSpPr>
            <a:stCxn id="15" idx="2"/>
          </p:cNvCxnSpPr>
          <p:nvPr/>
        </p:nvCxnSpPr>
        <p:spPr>
          <a:xfrm flipH="1">
            <a:off x="2120018" y="4266650"/>
            <a:ext cx="1018578" cy="526011"/>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5875929" y="4146262"/>
            <a:ext cx="1081244" cy="64640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963954" y="3527986"/>
            <a:ext cx="2349283" cy="738664"/>
          </a:xfrm>
          <a:prstGeom prst="rect">
            <a:avLst/>
          </a:prstGeom>
          <a:noFill/>
        </p:spPr>
        <p:txBody>
          <a:bodyPr wrap="square" lIns="182880" tIns="146304" rIns="182880" bIns="146304" rtlCol="0">
            <a:spAutoFit/>
          </a:bodyPr>
          <a:lstStyle/>
          <a:p>
            <a:pPr>
              <a:lnSpc>
                <a:spcPct val="90000"/>
              </a:lnSpc>
              <a:spcAft>
                <a:spcPts val="600"/>
              </a:spcAft>
            </a:pPr>
            <a:r>
              <a:rPr lang="en-US" sz="1600" dirty="0" smtClean="0">
                <a:gradFill>
                  <a:gsLst>
                    <a:gs pos="2917">
                      <a:srgbClr val="404040"/>
                    </a:gs>
                    <a:gs pos="30000">
                      <a:srgbClr val="404040"/>
                    </a:gs>
                  </a:gsLst>
                  <a:lin ang="5400000" scaled="0"/>
                </a:gradFill>
              </a:rPr>
              <a:t>Used at build time, contains real API </a:t>
            </a:r>
          </a:p>
        </p:txBody>
      </p:sp>
      <p:sp>
        <p:nvSpPr>
          <p:cNvPr id="16" name="TextBox 15"/>
          <p:cNvSpPr txBox="1"/>
          <p:nvPr/>
        </p:nvSpPr>
        <p:spPr>
          <a:xfrm>
            <a:off x="4846637" y="3629196"/>
            <a:ext cx="4267200" cy="517065"/>
          </a:xfrm>
          <a:prstGeom prst="rect">
            <a:avLst/>
          </a:prstGeom>
          <a:noFill/>
        </p:spPr>
        <p:txBody>
          <a:bodyPr wrap="square" lIns="182880" tIns="146304" rIns="182880" bIns="146304" rtlCol="0">
            <a:spAutoFit/>
          </a:bodyPr>
          <a:lstStyle/>
          <a:p>
            <a:pPr>
              <a:lnSpc>
                <a:spcPct val="90000"/>
              </a:lnSpc>
              <a:spcAft>
                <a:spcPts val="600"/>
              </a:spcAft>
            </a:pPr>
            <a:r>
              <a:rPr lang="en-US" sz="1600" dirty="0" smtClean="0">
                <a:gradFill>
                  <a:gsLst>
                    <a:gs pos="2917">
                      <a:srgbClr val="404040"/>
                    </a:gs>
                    <a:gs pos="30000">
                      <a:srgbClr val="404040"/>
                    </a:gs>
                  </a:gsLst>
                  <a:lin ang="5400000" scaled="0"/>
                </a:gradFill>
              </a:rPr>
              <a:t>Used in the Editor (has stub functionality)</a:t>
            </a:r>
          </a:p>
        </p:txBody>
      </p:sp>
      <p:sp>
        <p:nvSpPr>
          <p:cNvPr id="13" name="Text Placeholder 1"/>
          <p:cNvSpPr txBox="1">
            <a:spLocks/>
          </p:cNvSpPr>
          <p:nvPr/>
        </p:nvSpPr>
        <p:spPr>
          <a:xfrm>
            <a:off x="350837" y="3790764"/>
            <a:ext cx="11887200" cy="3447098"/>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gradFill>
                  <a:gsLst>
                    <a:gs pos="1250">
                      <a:srgbClr val="404040"/>
                    </a:gs>
                    <a:gs pos="100000">
                      <a:srgbClr val="404040"/>
                    </a:gs>
                  </a:gsLst>
                  <a:lin ang="5400000" scaled="0"/>
                </a:gradFill>
              </a:rPr>
              <a:t>Plugins </a:t>
            </a:r>
          </a:p>
          <a:p>
            <a:pPr marL="0" indent="0">
              <a:buFont typeface="Arial" pitchFamily="34" charset="0"/>
              <a:buNone/>
            </a:pPr>
            <a:r>
              <a:rPr lang="en-US" dirty="0" smtClean="0">
                <a:gradFill>
                  <a:gsLst>
                    <a:gs pos="1250">
                      <a:srgbClr val="404040"/>
                    </a:gs>
                    <a:gs pos="100000">
                      <a:srgbClr val="404040"/>
                    </a:gs>
                  </a:gsLst>
                  <a:lin ang="5400000" scaled="0"/>
                </a:gradFill>
              </a:rPr>
              <a:t>	</a:t>
            </a:r>
          </a:p>
          <a:p>
            <a:pPr marL="0" indent="0">
              <a:buFont typeface="Arial" pitchFamily="34" charset="0"/>
              <a:buNone/>
            </a:pPr>
            <a:endParaRPr lang="en-US" dirty="0" smtClean="0">
              <a:gradFill>
                <a:gsLst>
                  <a:gs pos="1250">
                    <a:srgbClr val="404040"/>
                  </a:gs>
                  <a:gs pos="100000">
                    <a:srgbClr val="404040"/>
                  </a:gs>
                </a:gsLst>
                <a:lin ang="5400000" scaled="0"/>
              </a:gradFill>
            </a:endParaRPr>
          </a:p>
          <a:p>
            <a:pPr marL="0" indent="0">
              <a:buFont typeface="Arial" pitchFamily="34" charset="0"/>
              <a:buNone/>
            </a:pPr>
            <a:endParaRPr lang="en-US" b="1" dirty="0" smtClean="0">
              <a:gradFill>
                <a:gsLst>
                  <a:gs pos="1250">
                    <a:srgbClr val="404040"/>
                  </a:gs>
                  <a:gs pos="100000">
                    <a:srgbClr val="404040"/>
                  </a:gs>
                </a:gsLst>
                <a:lin ang="5400000" scaled="0"/>
              </a:gradFill>
            </a:endParaRPr>
          </a:p>
          <a:p>
            <a:pPr marL="0" indent="0">
              <a:buFont typeface="Arial" pitchFamily="34" charset="0"/>
              <a:buNone/>
            </a:pPr>
            <a:endParaRPr lang="en-US" dirty="0">
              <a:gradFill>
                <a:gsLst>
                  <a:gs pos="1250">
                    <a:srgbClr val="404040"/>
                  </a:gs>
                  <a:gs pos="100000">
                    <a:srgbClr val="404040"/>
                  </a:gs>
                </a:gsLst>
                <a:lin ang="5400000" scaled="0"/>
              </a:gradFill>
            </a:endParaRPr>
          </a:p>
        </p:txBody>
      </p:sp>
    </p:spTree>
    <p:extLst>
      <p:ext uri="{BB962C8B-B14F-4D97-AF65-F5344CB8AC3E}">
        <p14:creationId xmlns:p14="http://schemas.microsoft.com/office/powerpoint/2010/main" val="20857322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6" grpId="0" animBg="1"/>
      <p:bldP spid="7" grpId="0" animBg="1"/>
      <p:bldP spid="15" grpId="0"/>
      <p:bldP spid="16"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smtClean="0"/>
              <a:t>UWP Unity Plugin</a:t>
            </a:r>
            <a:endParaRPr lang="en-US" dirty="0"/>
          </a:p>
        </p:txBody>
      </p:sp>
      <p:sp>
        <p:nvSpPr>
          <p:cNvPr id="3" name="Title 2"/>
          <p:cNvSpPr>
            <a:spLocks noGrp="1"/>
          </p:cNvSpPr>
          <p:nvPr>
            <p:ph type="ctrTitle"/>
          </p:nvPr>
        </p:nvSpPr>
        <p:spPr/>
        <p:txBody>
          <a:bodyPr/>
          <a:lstStyle/>
          <a:p>
            <a:r>
              <a:rPr lang="en-US" dirty="0" smtClean="0"/>
              <a:t>Demo	</a:t>
            </a:r>
            <a:endParaRPr lang="en-US" dirty="0"/>
          </a:p>
        </p:txBody>
      </p:sp>
    </p:spTree>
    <p:extLst>
      <p:ext uri="{BB962C8B-B14F-4D97-AF65-F5344CB8AC3E}">
        <p14:creationId xmlns:p14="http://schemas.microsoft.com/office/powerpoint/2010/main" val="2017183464"/>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0" y="0"/>
            <a:ext cx="12436475" cy="6994525"/>
          </a:xfrm>
          <a:prstGeom prst="rect">
            <a:avLst/>
          </a:prstGeom>
          <a:solidFill>
            <a:schemeClr val="accent4">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itle 3"/>
          <p:cNvSpPr>
            <a:spLocks noGrp="1"/>
          </p:cNvSpPr>
          <p:nvPr>
            <p:ph type="title"/>
          </p:nvPr>
        </p:nvSpPr>
        <p:spPr>
          <a:xfrm>
            <a:off x="1493837" y="2582862"/>
            <a:ext cx="9829800" cy="1371599"/>
          </a:xfrm>
        </p:spPr>
        <p:txBody>
          <a:bodyPr/>
          <a:lstStyle/>
          <a:p>
            <a:r>
              <a:rPr lang="en-US" sz="8800" dirty="0" smtClean="0"/>
              <a:t>Where are we going</a:t>
            </a:r>
            <a:endParaRPr lang="en-US" sz="8800" dirty="0"/>
          </a:p>
        </p:txBody>
      </p:sp>
      <p:pic>
        <p:nvPicPr>
          <p:cNvPr id="9" name="Picture 8"/>
          <p:cNvPicPr>
            <a:picLocks noChangeAspect="1"/>
          </p:cNvPicPr>
          <p:nvPr/>
        </p:nvPicPr>
        <p:blipFill>
          <a:blip r:embed="rId3"/>
          <a:stretch>
            <a:fillRect/>
          </a:stretch>
        </p:blipFill>
        <p:spPr>
          <a:xfrm>
            <a:off x="10561637" y="5173662"/>
            <a:ext cx="1372351" cy="1652423"/>
          </a:xfrm>
          <a:prstGeom prst="rect">
            <a:avLst/>
          </a:prstGeom>
        </p:spPr>
      </p:pic>
    </p:spTree>
    <p:extLst>
      <p:ext uri="{BB962C8B-B14F-4D97-AF65-F5344CB8AC3E}">
        <p14:creationId xmlns:p14="http://schemas.microsoft.com/office/powerpoint/2010/main" val="6780371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176254"/>
          </a:xfrm>
        </p:spPr>
        <p:txBody>
          <a:bodyPr/>
          <a:lstStyle/>
          <a:p>
            <a:r>
              <a:rPr lang="en-US" dirty="0" smtClean="0"/>
              <a:t>Unity 5.2</a:t>
            </a:r>
          </a:p>
          <a:p>
            <a:r>
              <a:rPr lang="en-US" dirty="0" smtClean="0"/>
              <a:t>Coming months</a:t>
            </a:r>
          </a:p>
          <a:p>
            <a:r>
              <a:rPr lang="en-US" dirty="0" smtClean="0"/>
              <a:t>Unity Pro gets access to future betas</a:t>
            </a:r>
          </a:p>
          <a:p>
            <a:r>
              <a:rPr lang="en-US" dirty="0" smtClean="0"/>
              <a:t>Windows 10 – One Store</a:t>
            </a:r>
          </a:p>
          <a:p>
            <a:pPr lvl="1"/>
            <a:r>
              <a:rPr lang="en-US" dirty="0" smtClean="0"/>
              <a:t>Target one to many device families – Mobile, Desktop, Xbox, and more</a:t>
            </a:r>
          </a:p>
        </p:txBody>
      </p:sp>
      <p:sp>
        <p:nvSpPr>
          <p:cNvPr id="3" name="Title 2"/>
          <p:cNvSpPr>
            <a:spLocks noGrp="1"/>
          </p:cNvSpPr>
          <p:nvPr>
            <p:ph type="title"/>
          </p:nvPr>
        </p:nvSpPr>
        <p:spPr/>
        <p:txBody>
          <a:bodyPr/>
          <a:lstStyle/>
          <a:p>
            <a:r>
              <a:rPr lang="en-US" dirty="0" smtClean="0"/>
              <a:t>How? When?</a:t>
            </a:r>
            <a:endParaRPr lang="en-US" dirty="0"/>
          </a:p>
        </p:txBody>
      </p:sp>
    </p:spTree>
    <p:extLst>
      <p:ext uri="{BB962C8B-B14F-4D97-AF65-F5344CB8AC3E}">
        <p14:creationId xmlns:p14="http://schemas.microsoft.com/office/powerpoint/2010/main" val="30461530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Effect transition="in" filter="fade">
                                      <p:cBhvr>
                                        <p:cTn id="25"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else runs Windows 10?</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406" y="1363662"/>
            <a:ext cx="11515432" cy="5224594"/>
          </a:xfrm>
          <a:prstGeom prst="rect">
            <a:avLst/>
          </a:prstGeom>
        </p:spPr>
      </p:pic>
      <p:pic>
        <p:nvPicPr>
          <p:cNvPr id="2" name="Picture 1"/>
          <p:cNvPicPr>
            <a:picLocks noChangeAspect="1"/>
          </p:cNvPicPr>
          <p:nvPr/>
        </p:nvPicPr>
        <p:blipFill>
          <a:blip r:embed="rId4"/>
          <a:stretch>
            <a:fillRect/>
          </a:stretch>
        </p:blipFill>
        <p:spPr>
          <a:xfrm>
            <a:off x="8968365" y="4193000"/>
            <a:ext cx="3468110" cy="2788144"/>
          </a:xfrm>
          <a:prstGeom prst="rect">
            <a:avLst/>
          </a:prstGeom>
        </p:spPr>
      </p:pic>
    </p:spTree>
    <p:extLst>
      <p:ext uri="{BB962C8B-B14F-4D97-AF65-F5344CB8AC3E}">
        <p14:creationId xmlns:p14="http://schemas.microsoft.com/office/powerpoint/2010/main" val="32300915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530471"/>
          </a:xfrm>
        </p:spPr>
        <p:txBody>
          <a:bodyPr/>
          <a:lstStyle/>
          <a:p>
            <a:r>
              <a:rPr lang="en-US" dirty="0" smtClean="0"/>
              <a:t>UWP allows single package</a:t>
            </a:r>
          </a:p>
          <a:p>
            <a:r>
              <a:rPr lang="en-US" dirty="0" smtClean="0"/>
              <a:t>Unity bits coming in 5.2</a:t>
            </a:r>
          </a:p>
          <a:p>
            <a:r>
              <a:rPr lang="en-US" dirty="0" smtClean="0"/>
              <a:t>Write, testing using different resolutions</a:t>
            </a:r>
          </a:p>
          <a:p>
            <a:r>
              <a:rPr lang="en-US" dirty="0" smtClean="0"/>
              <a:t>Use plugins for platform specific code</a:t>
            </a:r>
          </a:p>
          <a:p>
            <a:r>
              <a:rPr lang="en-US" dirty="0" smtClean="0"/>
              <a:t>Take advantage of free Microsoft tooling</a:t>
            </a:r>
          </a:p>
          <a:p>
            <a:pPr lvl="1"/>
            <a:r>
              <a:rPr lang="en-US" dirty="0" smtClean="0"/>
              <a:t>VSTU, Visual Studio Graphics Debugger</a:t>
            </a:r>
          </a:p>
          <a:p>
            <a:endParaRPr lang="en-US" dirty="0"/>
          </a:p>
        </p:txBody>
      </p:sp>
      <p:sp>
        <p:nvSpPr>
          <p:cNvPr id="3" name="Title 2"/>
          <p:cNvSpPr>
            <a:spLocks noGrp="1"/>
          </p:cNvSpPr>
          <p:nvPr>
            <p:ph type="title"/>
          </p:nvPr>
        </p:nvSpPr>
        <p:spPr/>
        <p:txBody>
          <a:bodyPr/>
          <a:lstStyle/>
          <a:p>
            <a:r>
              <a:rPr lang="en-US" dirty="0" smtClean="0"/>
              <a:t>Building Windows 10 Games (conclusion) </a:t>
            </a:r>
            <a:endParaRPr lang="en-US" dirty="0"/>
          </a:p>
        </p:txBody>
      </p:sp>
    </p:spTree>
    <p:extLst>
      <p:ext uri="{BB962C8B-B14F-4D97-AF65-F5344CB8AC3E}">
        <p14:creationId xmlns:p14="http://schemas.microsoft.com/office/powerpoint/2010/main" val="1315676279"/>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0" y="0"/>
            <a:ext cx="12436475" cy="6994525"/>
          </a:xfrm>
          <a:prstGeom prst="rect">
            <a:avLst/>
          </a:prstGeom>
          <a:solidFill>
            <a:srgbClr val="FFB9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itle 3"/>
          <p:cNvSpPr>
            <a:spLocks noGrp="1"/>
          </p:cNvSpPr>
          <p:nvPr>
            <p:ph type="title"/>
          </p:nvPr>
        </p:nvSpPr>
        <p:spPr>
          <a:xfrm>
            <a:off x="3970337" y="2811462"/>
            <a:ext cx="4495799" cy="1371599"/>
          </a:xfrm>
        </p:spPr>
        <p:txBody>
          <a:bodyPr/>
          <a:lstStyle/>
          <a:p>
            <a:r>
              <a:rPr lang="en-US" sz="8800" dirty="0" smtClean="0"/>
              <a:t>Thanks!</a:t>
            </a:r>
            <a:br>
              <a:rPr lang="en-US" sz="8800" dirty="0" smtClean="0"/>
            </a:br>
            <a:r>
              <a:rPr lang="en-US" sz="8800" dirty="0" smtClean="0"/>
              <a:t> </a:t>
            </a:r>
            <a:r>
              <a:rPr lang="en-US" sz="2400" dirty="0" smtClean="0"/>
              <a:t>Stay tuned for resources</a:t>
            </a:r>
            <a:endParaRPr lang="en-US" sz="8800" dirty="0"/>
          </a:p>
        </p:txBody>
      </p:sp>
      <p:pic>
        <p:nvPicPr>
          <p:cNvPr id="10" name="Picture 9"/>
          <p:cNvPicPr>
            <a:picLocks noChangeAspect="1"/>
          </p:cNvPicPr>
          <p:nvPr/>
        </p:nvPicPr>
        <p:blipFill>
          <a:blip r:embed="rId2"/>
          <a:stretch>
            <a:fillRect/>
          </a:stretch>
        </p:blipFill>
        <p:spPr>
          <a:xfrm>
            <a:off x="9190037" y="4564062"/>
            <a:ext cx="2981250" cy="2047500"/>
          </a:xfrm>
          <a:prstGeom prst="rect">
            <a:avLst/>
          </a:prstGeom>
        </p:spPr>
      </p:pic>
    </p:spTree>
    <p:extLst>
      <p:ext uri="{BB962C8B-B14F-4D97-AF65-F5344CB8AC3E}">
        <p14:creationId xmlns:p14="http://schemas.microsoft.com/office/powerpoint/2010/main" val="601041330"/>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219891"/>
          </a:xfrm>
        </p:spPr>
        <p:txBody>
          <a:bodyPr/>
          <a:lstStyle/>
          <a:p>
            <a:r>
              <a:rPr lang="en-US" dirty="0" smtClean="0"/>
              <a:t>Windows Developer blog</a:t>
            </a:r>
          </a:p>
          <a:p>
            <a:pPr lvl="1"/>
            <a:r>
              <a:rPr lang="en-US" dirty="0" smtClean="0">
                <a:hlinkClick r:id="rId3"/>
              </a:rPr>
              <a:t>http</a:t>
            </a:r>
            <a:r>
              <a:rPr lang="en-US" dirty="0">
                <a:hlinkClick r:id="rId3"/>
              </a:rPr>
              <a:t>://blogs.windows.com/bloggingwindows</a:t>
            </a:r>
            <a:r>
              <a:rPr lang="en-US" dirty="0" smtClean="0">
                <a:hlinkClick r:id="rId3"/>
              </a:rPr>
              <a:t>/</a:t>
            </a:r>
            <a:endParaRPr lang="en-US" dirty="0" smtClean="0"/>
          </a:p>
          <a:p>
            <a:r>
              <a:rPr lang="en-US" dirty="0"/>
              <a:t>2-637 </a:t>
            </a:r>
            <a:r>
              <a:rPr lang="en-US" dirty="0" smtClean="0"/>
              <a:t>- Game </a:t>
            </a:r>
            <a:r>
              <a:rPr lang="en-US" dirty="0"/>
              <a:t>Developers: Get the Most Out of Windows 10</a:t>
            </a:r>
            <a:endParaRPr lang="en-US" dirty="0" smtClean="0"/>
          </a:p>
          <a:p>
            <a:r>
              <a:rPr lang="en-US" dirty="0" smtClean="0"/>
              <a:t>Image generation tool for store apps</a:t>
            </a:r>
          </a:p>
          <a:p>
            <a:pPr lvl="1"/>
            <a:r>
              <a:rPr lang="en-US" dirty="0" smtClean="0"/>
              <a:t>http</a:t>
            </a:r>
            <a:r>
              <a:rPr lang="en-US" dirty="0"/>
              <a:t>://</a:t>
            </a:r>
            <a:r>
              <a:rPr lang="en-US" dirty="0" smtClean="0"/>
              <a:t>wat-docs.azurewebsites.net/Tools</a:t>
            </a:r>
          </a:p>
          <a:p>
            <a:r>
              <a:rPr lang="en-US" dirty="0"/>
              <a:t>unity3d.com</a:t>
            </a:r>
            <a:endParaRPr lang="en-US" dirty="0" smtClean="0"/>
          </a:p>
          <a:p>
            <a:r>
              <a:rPr lang="en-US" dirty="0" smtClean="0"/>
              <a:t>Microsoft Virtual Academy</a:t>
            </a:r>
          </a:p>
          <a:p>
            <a:pPr lvl="1"/>
            <a:r>
              <a:rPr lang="en-US" dirty="0" smtClean="0"/>
              <a:t>Hours of free Unity training</a:t>
            </a:r>
          </a:p>
        </p:txBody>
      </p:sp>
      <p:sp>
        <p:nvSpPr>
          <p:cNvPr id="5" name="Title 4"/>
          <p:cNvSpPr>
            <a:spLocks noGrp="1"/>
          </p:cNvSpPr>
          <p:nvPr>
            <p:ph type="title"/>
          </p:nvPr>
        </p:nvSpPr>
        <p:spPr/>
        <p:txBody>
          <a:bodyPr/>
          <a:lstStyle/>
          <a:p>
            <a:r>
              <a:rPr lang="en-US" dirty="0" smtClean="0"/>
              <a:t>Resources</a:t>
            </a:r>
            <a:endParaRPr lang="en-US" dirty="0"/>
          </a:p>
        </p:txBody>
      </p:sp>
    </p:spTree>
    <p:extLst>
      <p:ext uri="{BB962C8B-B14F-4D97-AF65-F5344CB8AC3E}">
        <p14:creationId xmlns:p14="http://schemas.microsoft.com/office/powerpoint/2010/main" val="230508112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4450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4847412" y="3040063"/>
            <a:ext cx="7315203" cy="914400"/>
          </a:xfrm>
        </p:spPr>
        <p:txBody>
          <a:bodyPr/>
          <a:lstStyle/>
          <a:p>
            <a:r>
              <a:rPr lang="en-US" sz="3200" dirty="0"/>
              <a:t>Unity </a:t>
            </a:r>
            <a:r>
              <a:rPr lang="en-US" sz="3200" dirty="0" smtClean="0"/>
              <a:t>Overview</a:t>
            </a:r>
            <a:endParaRPr lang="en-US" sz="3200" dirty="0"/>
          </a:p>
          <a:p>
            <a:r>
              <a:rPr lang="en-US" sz="3200" dirty="0" smtClean="0"/>
              <a:t>Tooling</a:t>
            </a:r>
          </a:p>
          <a:p>
            <a:r>
              <a:rPr lang="en-US" sz="3200" dirty="0" smtClean="0"/>
              <a:t>UWA / UWP</a:t>
            </a:r>
          </a:p>
          <a:p>
            <a:r>
              <a:rPr lang="en-US" sz="3200" dirty="0" smtClean="0"/>
              <a:t>Cross Device Strategies</a:t>
            </a:r>
          </a:p>
          <a:p>
            <a:r>
              <a:rPr lang="en-US" sz="3200" dirty="0" smtClean="0"/>
              <a:t>Roadmap</a:t>
            </a:r>
          </a:p>
        </p:txBody>
      </p:sp>
      <p:pic>
        <p:nvPicPr>
          <p:cNvPr id="4" name="Picture Placeholder 3"/>
          <p:cNvPicPr>
            <a:picLocks noGrp="1" noChangeAspect="1"/>
          </p:cNvPicPr>
          <p:nvPr>
            <p:ph type="pic" sz="quarter" idx="16"/>
          </p:nvPr>
        </p:nvPicPr>
        <p:blipFill>
          <a:blip r:embed="rId3">
            <a:extLst>
              <a:ext uri="{28A0092B-C50C-407E-A947-70E740481C1C}">
                <a14:useLocalDpi xmlns:a14="http://schemas.microsoft.com/office/drawing/2010/main" val="0"/>
              </a:ext>
            </a:extLst>
          </a:blip>
          <a:stretch>
            <a:fillRect/>
          </a:stretch>
        </p:blipFill>
        <p:spPr>
          <a:xfrm>
            <a:off x="244476" y="2202201"/>
            <a:ext cx="3931920" cy="2642476"/>
          </a:xfrm>
        </p:spPr>
      </p:pic>
      <p:sp>
        <p:nvSpPr>
          <p:cNvPr id="5" name="Title 4"/>
          <p:cNvSpPr>
            <a:spLocks noGrp="1"/>
          </p:cNvSpPr>
          <p:nvPr>
            <p:ph type="title"/>
          </p:nvPr>
        </p:nvSpPr>
        <p:spPr/>
        <p:txBody>
          <a:bodyPr/>
          <a:lstStyle/>
          <a:p>
            <a:r>
              <a:rPr lang="en-US" dirty="0" smtClean="0"/>
              <a:t>Agenda slide</a:t>
            </a:r>
            <a:br>
              <a:rPr lang="en-US" dirty="0" smtClean="0"/>
            </a:br>
            <a:endParaRPr lang="en-US" dirty="0"/>
          </a:p>
        </p:txBody>
      </p:sp>
    </p:spTree>
    <p:extLst>
      <p:ext uri="{BB962C8B-B14F-4D97-AF65-F5344CB8AC3E}">
        <p14:creationId xmlns:p14="http://schemas.microsoft.com/office/powerpoint/2010/main" val="2543608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0" y="0"/>
            <a:ext cx="12436475" cy="6994525"/>
          </a:xfrm>
          <a:prstGeom prst="rect">
            <a:avLst/>
          </a:prstGeom>
          <a:solidFill>
            <a:schemeClr val="bg2">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5" name="Picture 14"/>
          <p:cNvPicPr>
            <a:picLocks noChangeAspect="1"/>
          </p:cNvPicPr>
          <p:nvPr/>
        </p:nvPicPr>
        <p:blipFill>
          <a:blip r:embed="rId3"/>
          <a:stretch>
            <a:fillRect/>
          </a:stretch>
        </p:blipFill>
        <p:spPr>
          <a:xfrm>
            <a:off x="9804844" y="4664672"/>
            <a:ext cx="494456" cy="1635508"/>
          </a:xfrm>
          <a:prstGeom prst="rect">
            <a:avLst/>
          </a:prstGeom>
        </p:spPr>
      </p:pic>
      <p:pic>
        <p:nvPicPr>
          <p:cNvPr id="16" name="Picture 15"/>
          <p:cNvPicPr>
            <a:picLocks noChangeAspect="1"/>
          </p:cNvPicPr>
          <p:nvPr/>
        </p:nvPicPr>
        <p:blipFill>
          <a:blip r:embed="rId4"/>
          <a:stretch>
            <a:fillRect/>
          </a:stretch>
        </p:blipFill>
        <p:spPr>
          <a:xfrm>
            <a:off x="10485437" y="4664672"/>
            <a:ext cx="475439" cy="1654525"/>
          </a:xfrm>
          <a:prstGeom prst="rect">
            <a:avLst/>
          </a:prstGeom>
        </p:spPr>
      </p:pic>
      <p:pic>
        <p:nvPicPr>
          <p:cNvPr id="17" name="Picture 16"/>
          <p:cNvPicPr>
            <a:picLocks noChangeAspect="1"/>
          </p:cNvPicPr>
          <p:nvPr/>
        </p:nvPicPr>
        <p:blipFill>
          <a:blip r:embed="rId5"/>
          <a:stretch>
            <a:fillRect/>
          </a:stretch>
        </p:blipFill>
        <p:spPr>
          <a:xfrm>
            <a:off x="11147013" y="4664672"/>
            <a:ext cx="342315" cy="1160069"/>
          </a:xfrm>
          <a:prstGeom prst="rect">
            <a:avLst/>
          </a:prstGeom>
        </p:spPr>
      </p:pic>
      <p:pic>
        <p:nvPicPr>
          <p:cNvPr id="18" name="Picture 17"/>
          <p:cNvPicPr>
            <a:picLocks noChangeAspect="1"/>
          </p:cNvPicPr>
          <p:nvPr/>
        </p:nvPicPr>
        <p:blipFill>
          <a:blip r:embed="rId6"/>
          <a:stretch>
            <a:fillRect/>
          </a:stretch>
        </p:blipFill>
        <p:spPr>
          <a:xfrm>
            <a:off x="11088205" y="6178338"/>
            <a:ext cx="494456" cy="437405"/>
          </a:xfrm>
          <a:prstGeom prst="rect">
            <a:avLst/>
          </a:prstGeom>
        </p:spPr>
      </p:pic>
      <p:pic>
        <p:nvPicPr>
          <p:cNvPr id="19" name="Picture 18"/>
          <p:cNvPicPr>
            <a:picLocks noChangeAspect="1"/>
          </p:cNvPicPr>
          <p:nvPr/>
        </p:nvPicPr>
        <p:blipFill>
          <a:blip r:embed="rId7"/>
          <a:stretch>
            <a:fillRect/>
          </a:stretch>
        </p:blipFill>
        <p:spPr>
          <a:xfrm>
            <a:off x="11675464" y="6178338"/>
            <a:ext cx="456420" cy="437404"/>
          </a:xfrm>
          <a:prstGeom prst="rect">
            <a:avLst/>
          </a:prstGeom>
        </p:spPr>
      </p:pic>
      <p:pic>
        <p:nvPicPr>
          <p:cNvPr id="20" name="Picture 19"/>
          <p:cNvPicPr>
            <a:picLocks noChangeAspect="1"/>
          </p:cNvPicPr>
          <p:nvPr/>
        </p:nvPicPr>
        <p:blipFill>
          <a:blip r:embed="rId8"/>
          <a:stretch>
            <a:fillRect/>
          </a:stretch>
        </p:blipFill>
        <p:spPr>
          <a:xfrm>
            <a:off x="11675464" y="4664672"/>
            <a:ext cx="361334" cy="798736"/>
          </a:xfrm>
          <a:prstGeom prst="rect">
            <a:avLst/>
          </a:prstGeom>
        </p:spPr>
      </p:pic>
      <p:pic>
        <p:nvPicPr>
          <p:cNvPr id="10" name="Picture Placeholder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475037" y="2354262"/>
            <a:ext cx="5025483" cy="1828800"/>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pic>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83886151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Major Components in Unity 5</a:t>
            </a:r>
            <a:endParaRPr lang="en-US" dirty="0"/>
          </a:p>
        </p:txBody>
      </p:sp>
      <p:pic>
        <p:nvPicPr>
          <p:cNvPr id="7" name="Picture 6"/>
          <p:cNvPicPr>
            <a:picLocks noChangeAspect="1"/>
          </p:cNvPicPr>
          <p:nvPr/>
        </p:nvPicPr>
        <p:blipFill>
          <a:blip r:embed="rId3"/>
          <a:stretch>
            <a:fillRect/>
          </a:stretch>
        </p:blipFill>
        <p:spPr>
          <a:xfrm>
            <a:off x="541290" y="1592262"/>
            <a:ext cx="11622913" cy="4267200"/>
          </a:xfrm>
          <a:prstGeom prst="rect">
            <a:avLst/>
          </a:prstGeom>
        </p:spPr>
      </p:pic>
      <p:pic>
        <p:nvPicPr>
          <p:cNvPr id="1026" name="Picture 2" descr="http://unity3d.com/profiles/unity3d/themes/unity/images/unity/overview/feature-mecanim.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437" y="2315330"/>
            <a:ext cx="2667000" cy="186069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unity3d.com/profiles/unity3d/themes/unity/images/unity/overview/feature-profile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0637" y="2324620"/>
            <a:ext cx="2667000" cy="186069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unity3d.com/profiles/unity3d/themes/unity/images/unity/overview/feature-shadin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75037" y="2324620"/>
            <a:ext cx="2667000" cy="186069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unity3d.com/profiles/unity3d/themes/unity/images/unity/overview/feature-ui.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66237" y="2324620"/>
            <a:ext cx="2667000" cy="18606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75638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 calcmode="lin" valueType="num">
                                      <p:cBhvr additive="base">
                                        <p:cTn id="11" dur="500" fill="hold"/>
                                        <p:tgtEl>
                                          <p:spTgt spid="1026"/>
                                        </p:tgtEl>
                                        <p:attrNameLst>
                                          <p:attrName>ppt_x</p:attrName>
                                        </p:attrNameLst>
                                      </p:cBhvr>
                                      <p:tavLst>
                                        <p:tav tm="0">
                                          <p:val>
                                            <p:strVal val="#ppt_x"/>
                                          </p:val>
                                        </p:tav>
                                        <p:tav tm="100000">
                                          <p:val>
                                            <p:strVal val="#ppt_x"/>
                                          </p:val>
                                        </p:tav>
                                      </p:tavLst>
                                    </p:anim>
                                    <p:anim calcmode="lin" valueType="num">
                                      <p:cBhvr additive="base">
                                        <p:cTn id="12" dur="500" fill="hold"/>
                                        <p:tgtEl>
                                          <p:spTgt spid="102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030"/>
                                        </p:tgtEl>
                                        <p:attrNameLst>
                                          <p:attrName>style.visibility</p:attrName>
                                        </p:attrNameLst>
                                      </p:cBhvr>
                                      <p:to>
                                        <p:strVal val="visible"/>
                                      </p:to>
                                    </p:set>
                                    <p:anim calcmode="lin" valueType="num">
                                      <p:cBhvr additive="base">
                                        <p:cTn id="16" dur="500" fill="hold"/>
                                        <p:tgtEl>
                                          <p:spTgt spid="1030"/>
                                        </p:tgtEl>
                                        <p:attrNameLst>
                                          <p:attrName>ppt_x</p:attrName>
                                        </p:attrNameLst>
                                      </p:cBhvr>
                                      <p:tavLst>
                                        <p:tav tm="0">
                                          <p:val>
                                            <p:strVal val="#ppt_x"/>
                                          </p:val>
                                        </p:tav>
                                        <p:tav tm="100000">
                                          <p:val>
                                            <p:strVal val="#ppt_x"/>
                                          </p:val>
                                        </p:tav>
                                      </p:tavLst>
                                    </p:anim>
                                    <p:anim calcmode="lin" valueType="num">
                                      <p:cBhvr additive="base">
                                        <p:cTn id="17" dur="500" fill="hold"/>
                                        <p:tgtEl>
                                          <p:spTgt spid="1030"/>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1028"/>
                                        </p:tgtEl>
                                        <p:attrNameLst>
                                          <p:attrName>style.visibility</p:attrName>
                                        </p:attrNameLst>
                                      </p:cBhvr>
                                      <p:to>
                                        <p:strVal val="visible"/>
                                      </p:to>
                                    </p:set>
                                    <p:anim calcmode="lin" valueType="num">
                                      <p:cBhvr additive="base">
                                        <p:cTn id="21" dur="500" fill="hold"/>
                                        <p:tgtEl>
                                          <p:spTgt spid="1028"/>
                                        </p:tgtEl>
                                        <p:attrNameLst>
                                          <p:attrName>ppt_x</p:attrName>
                                        </p:attrNameLst>
                                      </p:cBhvr>
                                      <p:tavLst>
                                        <p:tav tm="0">
                                          <p:val>
                                            <p:strVal val="#ppt_x"/>
                                          </p:val>
                                        </p:tav>
                                        <p:tav tm="100000">
                                          <p:val>
                                            <p:strVal val="#ppt_x"/>
                                          </p:val>
                                        </p:tav>
                                      </p:tavLst>
                                    </p:anim>
                                    <p:anim calcmode="lin" valueType="num">
                                      <p:cBhvr additive="base">
                                        <p:cTn id="22" dur="500" fill="hold"/>
                                        <p:tgtEl>
                                          <p:spTgt spid="1028"/>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1032"/>
                                        </p:tgtEl>
                                        <p:attrNameLst>
                                          <p:attrName>style.visibility</p:attrName>
                                        </p:attrNameLst>
                                      </p:cBhvr>
                                      <p:to>
                                        <p:strVal val="visible"/>
                                      </p:to>
                                    </p:set>
                                    <p:anim calcmode="lin" valueType="num">
                                      <p:cBhvr additive="base">
                                        <p:cTn id="26" dur="500" fill="hold"/>
                                        <p:tgtEl>
                                          <p:spTgt spid="1032"/>
                                        </p:tgtEl>
                                        <p:attrNameLst>
                                          <p:attrName>ppt_x</p:attrName>
                                        </p:attrNameLst>
                                      </p:cBhvr>
                                      <p:tavLst>
                                        <p:tav tm="0">
                                          <p:val>
                                            <p:strVal val="#ppt_x"/>
                                          </p:val>
                                        </p:tav>
                                        <p:tav tm="100000">
                                          <p:val>
                                            <p:strVal val="#ppt_x"/>
                                          </p:val>
                                        </p:tav>
                                      </p:tavLst>
                                    </p:anim>
                                    <p:anim calcmode="lin" valueType="num">
                                      <p:cBhvr additive="base">
                                        <p:cTn id="27" dur="500" fill="hold"/>
                                        <p:tgtEl>
                                          <p:spTgt spid="10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Is it right for you?</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4837" y="2430462"/>
            <a:ext cx="8335515" cy="2743200"/>
          </a:xfrm>
          <a:prstGeom prst="rect">
            <a:avLst/>
          </a:prstGeom>
        </p:spPr>
      </p:pic>
      <p:sp>
        <p:nvSpPr>
          <p:cNvPr id="2" name="TextBox 1"/>
          <p:cNvSpPr txBox="1"/>
          <p:nvPr/>
        </p:nvSpPr>
        <p:spPr>
          <a:xfrm>
            <a:off x="3742921" y="5554662"/>
            <a:ext cx="4953000"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a:solidFill>
                  <a:srgbClr val="404040"/>
                </a:solidFill>
              </a:rPr>
              <a:t>Global game engine market share</a:t>
            </a:r>
            <a:endParaRPr lang="en-US" sz="2400" dirty="0" smtClean="0">
              <a:gradFill>
                <a:gsLst>
                  <a:gs pos="2917">
                    <a:srgbClr val="404040"/>
                  </a:gs>
                  <a:gs pos="30000">
                    <a:srgbClr val="404040"/>
                  </a:gs>
                </a:gsLst>
                <a:lin ang="5400000" scaled="0"/>
              </a:gradFill>
            </a:endParaRPr>
          </a:p>
        </p:txBody>
      </p:sp>
    </p:spTree>
    <p:extLst>
      <p:ext uri="{BB962C8B-B14F-4D97-AF65-F5344CB8AC3E}">
        <p14:creationId xmlns:p14="http://schemas.microsoft.com/office/powerpoint/2010/main" val="103689018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smtClean="0"/>
              <a:t>Unity Walkthrough &amp; Game Demo</a:t>
            </a:r>
            <a:endParaRPr lang="en-US" dirty="0"/>
          </a:p>
        </p:txBody>
      </p:sp>
      <p:sp>
        <p:nvSpPr>
          <p:cNvPr id="3" name="Title 2"/>
          <p:cNvSpPr>
            <a:spLocks noGrp="1"/>
          </p:cNvSpPr>
          <p:nvPr>
            <p:ph type="ctrTitle"/>
          </p:nvPr>
        </p:nvSpPr>
        <p:spPr/>
        <p:txBody>
          <a:bodyPr/>
          <a:lstStyle/>
          <a:p>
            <a:r>
              <a:rPr lang="en-US" dirty="0" smtClean="0"/>
              <a:t>Demo</a:t>
            </a:r>
            <a:endParaRPr lang="en-US" dirty="0"/>
          </a:p>
        </p:txBody>
      </p:sp>
    </p:spTree>
    <p:extLst>
      <p:ext uri="{BB962C8B-B14F-4D97-AF65-F5344CB8AC3E}">
        <p14:creationId xmlns:p14="http://schemas.microsoft.com/office/powerpoint/2010/main" val="223739971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0" y="0"/>
            <a:ext cx="12436475" cy="6994525"/>
          </a:xfrm>
          <a:prstGeom prst="rect">
            <a:avLst/>
          </a:prstGeom>
          <a:solidFill>
            <a:srgbClr val="FFB9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itle 3"/>
          <p:cNvSpPr>
            <a:spLocks noGrp="1"/>
          </p:cNvSpPr>
          <p:nvPr>
            <p:ph type="title"/>
          </p:nvPr>
        </p:nvSpPr>
        <p:spPr>
          <a:xfrm>
            <a:off x="3970337" y="2811462"/>
            <a:ext cx="4495799" cy="1371599"/>
          </a:xfrm>
        </p:spPr>
        <p:txBody>
          <a:bodyPr/>
          <a:lstStyle/>
          <a:p>
            <a:r>
              <a:rPr lang="en-US" sz="8800" dirty="0" smtClean="0"/>
              <a:t>tooling</a:t>
            </a:r>
            <a:endParaRPr lang="en-US" sz="8800" dirty="0"/>
          </a:p>
        </p:txBody>
      </p:sp>
      <p:pic>
        <p:nvPicPr>
          <p:cNvPr id="15" name="Picture 14"/>
          <p:cNvPicPr>
            <a:picLocks noChangeAspect="1"/>
          </p:cNvPicPr>
          <p:nvPr/>
        </p:nvPicPr>
        <p:blipFill>
          <a:blip r:embed="rId3"/>
          <a:stretch>
            <a:fillRect/>
          </a:stretch>
        </p:blipFill>
        <p:spPr>
          <a:xfrm>
            <a:off x="9804844" y="4664672"/>
            <a:ext cx="494456" cy="1635508"/>
          </a:xfrm>
          <a:prstGeom prst="rect">
            <a:avLst/>
          </a:prstGeom>
        </p:spPr>
      </p:pic>
      <p:pic>
        <p:nvPicPr>
          <p:cNvPr id="16" name="Picture 15"/>
          <p:cNvPicPr>
            <a:picLocks noChangeAspect="1"/>
          </p:cNvPicPr>
          <p:nvPr/>
        </p:nvPicPr>
        <p:blipFill>
          <a:blip r:embed="rId4"/>
          <a:stretch>
            <a:fillRect/>
          </a:stretch>
        </p:blipFill>
        <p:spPr>
          <a:xfrm>
            <a:off x="10485437" y="4664672"/>
            <a:ext cx="475439" cy="1654525"/>
          </a:xfrm>
          <a:prstGeom prst="rect">
            <a:avLst/>
          </a:prstGeom>
        </p:spPr>
      </p:pic>
      <p:pic>
        <p:nvPicPr>
          <p:cNvPr id="17" name="Picture 16"/>
          <p:cNvPicPr>
            <a:picLocks noChangeAspect="1"/>
          </p:cNvPicPr>
          <p:nvPr/>
        </p:nvPicPr>
        <p:blipFill>
          <a:blip r:embed="rId5"/>
          <a:stretch>
            <a:fillRect/>
          </a:stretch>
        </p:blipFill>
        <p:spPr>
          <a:xfrm>
            <a:off x="11147013" y="4664672"/>
            <a:ext cx="342315" cy="1160069"/>
          </a:xfrm>
          <a:prstGeom prst="rect">
            <a:avLst/>
          </a:prstGeom>
        </p:spPr>
      </p:pic>
      <p:pic>
        <p:nvPicPr>
          <p:cNvPr id="18" name="Picture 17"/>
          <p:cNvPicPr>
            <a:picLocks noChangeAspect="1"/>
          </p:cNvPicPr>
          <p:nvPr/>
        </p:nvPicPr>
        <p:blipFill>
          <a:blip r:embed="rId6"/>
          <a:stretch>
            <a:fillRect/>
          </a:stretch>
        </p:blipFill>
        <p:spPr>
          <a:xfrm>
            <a:off x="11088205" y="6178338"/>
            <a:ext cx="494456" cy="437405"/>
          </a:xfrm>
          <a:prstGeom prst="rect">
            <a:avLst/>
          </a:prstGeom>
        </p:spPr>
      </p:pic>
      <p:pic>
        <p:nvPicPr>
          <p:cNvPr id="19" name="Picture 18"/>
          <p:cNvPicPr>
            <a:picLocks noChangeAspect="1"/>
          </p:cNvPicPr>
          <p:nvPr/>
        </p:nvPicPr>
        <p:blipFill>
          <a:blip r:embed="rId7"/>
          <a:stretch>
            <a:fillRect/>
          </a:stretch>
        </p:blipFill>
        <p:spPr>
          <a:xfrm>
            <a:off x="11675464" y="6178338"/>
            <a:ext cx="456420" cy="437404"/>
          </a:xfrm>
          <a:prstGeom prst="rect">
            <a:avLst/>
          </a:prstGeom>
        </p:spPr>
      </p:pic>
      <p:pic>
        <p:nvPicPr>
          <p:cNvPr id="20" name="Picture 19"/>
          <p:cNvPicPr>
            <a:picLocks noChangeAspect="1"/>
          </p:cNvPicPr>
          <p:nvPr/>
        </p:nvPicPr>
        <p:blipFill>
          <a:blip r:embed="rId8"/>
          <a:stretch>
            <a:fillRect/>
          </a:stretch>
        </p:blipFill>
        <p:spPr>
          <a:xfrm>
            <a:off x="11675464" y="4664672"/>
            <a:ext cx="361334" cy="798736"/>
          </a:xfrm>
          <a:prstGeom prst="rect">
            <a:avLst/>
          </a:prstGeom>
        </p:spPr>
      </p:pic>
    </p:spTree>
    <p:extLst>
      <p:ext uri="{BB962C8B-B14F-4D97-AF65-F5344CB8AC3E}">
        <p14:creationId xmlns:p14="http://schemas.microsoft.com/office/powerpoint/2010/main" val="427126704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81958" y="1212849"/>
            <a:ext cx="11887200" cy="4801314"/>
          </a:xfrm>
        </p:spPr>
        <p:txBody>
          <a:bodyPr/>
          <a:lstStyle/>
          <a:p>
            <a:r>
              <a:rPr lang="en-US" dirty="0" smtClean="0"/>
              <a:t>Its Free</a:t>
            </a:r>
          </a:p>
          <a:p>
            <a:r>
              <a:rPr lang="en-US" dirty="0" smtClean="0"/>
              <a:t>Use Visual Studio to edit &amp; debug code</a:t>
            </a:r>
          </a:p>
          <a:p>
            <a:r>
              <a:rPr lang="en-US" dirty="0" smtClean="0"/>
              <a:t>Integrates VS with Unity</a:t>
            </a:r>
          </a:p>
          <a:p>
            <a:r>
              <a:rPr lang="en-US" dirty="0" smtClean="0"/>
              <a:t>Provides</a:t>
            </a:r>
          </a:p>
          <a:p>
            <a:pPr lvl="1"/>
            <a:r>
              <a:rPr lang="en-US" dirty="0" err="1" smtClean="0"/>
              <a:t>Shader</a:t>
            </a:r>
            <a:r>
              <a:rPr lang="en-US" dirty="0" smtClean="0"/>
              <a:t> syntax highlighting</a:t>
            </a:r>
          </a:p>
          <a:p>
            <a:pPr lvl="1"/>
            <a:r>
              <a:rPr lang="en-US" dirty="0" smtClean="0"/>
              <a:t>Code templates</a:t>
            </a:r>
          </a:p>
          <a:p>
            <a:pPr lvl="1"/>
            <a:r>
              <a:rPr lang="en-US" dirty="0" err="1" smtClean="0"/>
              <a:t>Intellisense</a:t>
            </a:r>
            <a:endParaRPr lang="en-US" dirty="0" smtClean="0"/>
          </a:p>
          <a:p>
            <a:pPr lvl="1"/>
            <a:r>
              <a:rPr lang="en-US" dirty="0" smtClean="0"/>
              <a:t>Full debugging support</a:t>
            </a:r>
          </a:p>
          <a:p>
            <a:pPr lvl="1"/>
            <a:endParaRPr lang="en-US" dirty="0" smtClean="0"/>
          </a:p>
        </p:txBody>
      </p:sp>
      <p:sp>
        <p:nvSpPr>
          <p:cNvPr id="4" name="Title 3"/>
          <p:cNvSpPr>
            <a:spLocks noGrp="1"/>
          </p:cNvSpPr>
          <p:nvPr>
            <p:ph type="title"/>
          </p:nvPr>
        </p:nvSpPr>
        <p:spPr/>
        <p:txBody>
          <a:bodyPr/>
          <a:lstStyle/>
          <a:p>
            <a:r>
              <a:rPr lang="en-US" dirty="0" smtClean="0"/>
              <a:t>Visual Studio Tools for Unity</a:t>
            </a:r>
            <a:endParaRPr lang="en-US" dirty="0"/>
          </a:p>
        </p:txBody>
      </p:sp>
      <p:sp>
        <p:nvSpPr>
          <p:cNvPr id="6" name="Rectangle 5"/>
          <p:cNvSpPr/>
          <p:nvPr/>
        </p:nvSpPr>
        <p:spPr bwMode="auto">
          <a:xfrm>
            <a:off x="1265237" y="5610638"/>
            <a:ext cx="3886201" cy="1087024"/>
          </a:xfrm>
          <a:prstGeom prst="rect">
            <a:avLst/>
          </a:prstGeom>
          <a:solidFill>
            <a:schemeClr val="bg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endParaRPr lang="en-US" sz="8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7285036" y="5602700"/>
            <a:ext cx="3886201" cy="1087024"/>
          </a:xfrm>
          <a:prstGeom prst="rect">
            <a:avLst/>
          </a:prstGeom>
          <a:solidFill>
            <a:schemeClr val="bg1"/>
          </a:solidFill>
          <a:ln>
            <a:solidFill>
              <a:schemeClr val="accent3">
                <a:lumMod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endParaRPr lang="en-US" sz="800" dirty="0">
              <a:gradFill>
                <a:gsLst>
                  <a:gs pos="0">
                    <a:srgbClr val="FFFFFF"/>
                  </a:gs>
                  <a:gs pos="100000">
                    <a:srgbClr val="FFFFFF"/>
                  </a:gs>
                </a:gsLst>
                <a:lin ang="5400000" scaled="0"/>
              </a:gradFill>
              <a:ea typeface="Segoe UI" pitchFamily="34" charset="0"/>
              <a:cs typeface="Segoe UI" pitchFamily="34" charset="0"/>
            </a:endParaRPr>
          </a:p>
        </p:txBody>
      </p:sp>
      <p:pic>
        <p:nvPicPr>
          <p:cNvPr id="2050" name="Picture 2" descr="Visual Studio 2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0136" y="5877924"/>
            <a:ext cx="3333750" cy="55245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9637" y="5783262"/>
            <a:ext cx="1924182" cy="700220"/>
          </a:xfrm>
          <a:prstGeom prst="rect">
            <a:avLst/>
          </a:prstGeom>
        </p:spPr>
      </p:pic>
      <p:sp>
        <p:nvSpPr>
          <p:cNvPr id="12" name="Right Arrow 11"/>
          <p:cNvSpPr/>
          <p:nvPr/>
        </p:nvSpPr>
        <p:spPr bwMode="auto">
          <a:xfrm>
            <a:off x="5456538" y="5859462"/>
            <a:ext cx="1600499" cy="258016"/>
          </a:xfrm>
          <a:prstGeom prst="rightArrow">
            <a:avLst/>
          </a:prstGeom>
          <a:solidFill>
            <a:schemeClr val="bg1">
              <a:lumMod val="95000"/>
            </a:schemeClr>
          </a:solidFill>
          <a:ln>
            <a:solidFill>
              <a:schemeClr val="tx1">
                <a:lumMod val="60000"/>
                <a:lumOff val="4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endParaRPr lang="en-US" sz="800" dirty="0">
              <a:gradFill>
                <a:gsLst>
                  <a:gs pos="0">
                    <a:srgbClr val="FFFFFF"/>
                  </a:gs>
                  <a:gs pos="100000">
                    <a:srgbClr val="FFFFFF"/>
                  </a:gs>
                </a:gsLst>
                <a:lin ang="5400000" scaled="0"/>
              </a:gradFill>
              <a:ea typeface="Segoe UI" pitchFamily="34" charset="0"/>
              <a:cs typeface="Segoe UI" pitchFamily="34" charset="0"/>
            </a:endParaRPr>
          </a:p>
        </p:txBody>
      </p:sp>
      <p:sp>
        <p:nvSpPr>
          <p:cNvPr id="14" name="Right Arrow 13"/>
          <p:cNvSpPr/>
          <p:nvPr/>
        </p:nvSpPr>
        <p:spPr bwMode="auto">
          <a:xfrm rot="10800000">
            <a:off x="5403709" y="6265793"/>
            <a:ext cx="1600499" cy="258016"/>
          </a:xfrm>
          <a:prstGeom prst="rightArrow">
            <a:avLst/>
          </a:prstGeom>
          <a:solidFill>
            <a:schemeClr val="bg1">
              <a:lumMod val="95000"/>
            </a:schemeClr>
          </a:solidFill>
          <a:ln>
            <a:solidFill>
              <a:schemeClr val="tx1">
                <a:lumMod val="60000"/>
                <a:lumOff val="4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endParaRPr lang="en-US" sz="800" dirty="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p:nvSpPr>
        <p:spPr bwMode="auto">
          <a:xfrm>
            <a:off x="5837237" y="5733818"/>
            <a:ext cx="837752" cy="863176"/>
          </a:xfrm>
          <a:prstGeom prst="rect">
            <a:avLst/>
          </a:prstGeom>
          <a:solidFill>
            <a:schemeClr val="bg1">
              <a:lumMod val="95000"/>
              <a:alpha val="77000"/>
            </a:schemeClr>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000" dirty="0" smtClean="0">
                <a:solidFill>
                  <a:srgbClr val="404040"/>
                </a:solidFill>
                <a:ea typeface="Segoe UI" pitchFamily="34" charset="0"/>
                <a:cs typeface="Segoe UI" pitchFamily="34" charset="0"/>
              </a:rPr>
              <a:t>VSTU</a:t>
            </a:r>
            <a:endParaRPr lang="en-US" sz="2000" dirty="0">
              <a:solidFill>
                <a:srgbClr val="404040"/>
              </a:solidFill>
              <a:ea typeface="Segoe UI" pitchFamily="34" charset="0"/>
              <a:cs typeface="Segoe UI" pitchFamily="34" charset="0"/>
            </a:endParaRPr>
          </a:p>
        </p:txBody>
      </p:sp>
    </p:spTree>
    <p:extLst>
      <p:ext uri="{BB962C8B-B14F-4D97-AF65-F5344CB8AC3E}">
        <p14:creationId xmlns:p14="http://schemas.microsoft.com/office/powerpoint/2010/main" val="22793747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Effect transition="in" filter="fade">
                                      <p:cBhvr>
                                        <p:cTn id="25" dur="500"/>
                                        <p:tgtEl>
                                          <p:spTgt spid="5">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fade">
                                      <p:cBhvr>
                                        <p:cTn id="28" dur="500"/>
                                        <p:tgtEl>
                                          <p:spTgt spid="5">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Effect transition="in" filter="fade">
                                      <p:cBhvr>
                                        <p:cTn id="31" dur="500"/>
                                        <p:tgtEl>
                                          <p:spTgt spid="5">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txEl>
                                              <p:pRg st="7" end="7"/>
                                            </p:txEl>
                                          </p:spTgt>
                                        </p:tgtEl>
                                        <p:attrNameLst>
                                          <p:attrName>style.visibility</p:attrName>
                                        </p:attrNameLst>
                                      </p:cBhvr>
                                      <p:to>
                                        <p:strVal val="visible"/>
                                      </p:to>
                                    </p:set>
                                    <p:animEffect transition="in" filter="fade">
                                      <p:cBhvr>
                                        <p:cTn id="34" dur="500"/>
                                        <p:tgtEl>
                                          <p:spTgt spid="5">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par>
                                <p:cTn id="40" presetID="10" presetClass="entr" presetSubtype="0" fill="hold" nodeType="with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500"/>
                                        <p:tgtEl>
                                          <p:spTgt spid="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050"/>
                                        </p:tgtEl>
                                        <p:attrNameLst>
                                          <p:attrName>style.visibility</p:attrName>
                                        </p:attrNameLst>
                                      </p:cBhvr>
                                      <p:to>
                                        <p:strVal val="visible"/>
                                      </p:to>
                                    </p:set>
                                    <p:animEffect transition="in" filter="fade">
                                      <p:cBhvr>
                                        <p:cTn id="47" dur="500"/>
                                        <p:tgtEl>
                                          <p:spTgt spid="205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childTnLst>
                                </p:cTn>
                              </p:par>
                            </p:childTnLst>
                          </p:cTn>
                        </p:par>
                        <p:par>
                          <p:cTn id="58" fill="hold">
                            <p:stCondLst>
                              <p:cond delay="500"/>
                            </p:stCondLst>
                            <p:childTnLst>
                              <p:par>
                                <p:cTn id="59" presetID="53" presetClass="entr" presetSubtype="16"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Effect transition="in" filter="fade">
                                      <p:cBhvr>
                                        <p:cTn id="63" dur="500"/>
                                        <p:tgtEl>
                                          <p:spTgt spid="14"/>
                                        </p:tgtEl>
                                      </p:cBhvr>
                                    </p:animEffect>
                                  </p:childTnLst>
                                </p:cTn>
                              </p:par>
                            </p:childTnLst>
                          </p:cTn>
                        </p:par>
                        <p:par>
                          <p:cTn id="64" fill="hold">
                            <p:stCondLst>
                              <p:cond delay="10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animBg="1"/>
      <p:bldP spid="8" grpId="0" animBg="1"/>
      <p:bldP spid="12" grpId="0" animBg="1"/>
      <p:bldP spid="14" grpId="0" animBg="1"/>
      <p:bldP spid="16" grpId="0" animBg="1"/>
    </p:bldLst>
  </p:timing>
</p:sld>
</file>

<file path=ppt/theme/theme1.xml><?xml version="1.0" encoding="utf-8"?>
<a:theme xmlns:a="http://schemas.openxmlformats.org/drawingml/2006/main" name="5-30629_Build_Template_WHITE">
  <a:themeElements>
    <a:clrScheme name="Build 2015">
      <a:dk1>
        <a:srgbClr val="404040"/>
      </a:dk1>
      <a:lt1>
        <a:srgbClr val="FFFFFF"/>
      </a:lt1>
      <a:dk2>
        <a:srgbClr val="00188F"/>
      </a:dk2>
      <a:lt2>
        <a:srgbClr val="FFFFFF"/>
      </a:lt2>
      <a:accent1>
        <a:srgbClr val="00188F"/>
      </a:accent1>
      <a:accent2>
        <a:srgbClr val="00BCF2"/>
      </a:accent2>
      <a:accent3>
        <a:srgbClr val="B4A0FF"/>
      </a:accent3>
      <a:accent4>
        <a:srgbClr val="BAD80A"/>
      </a:accent4>
      <a:accent5>
        <a:srgbClr val="FF8C00"/>
      </a:accent5>
      <a:accent6>
        <a:srgbClr val="00B294"/>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lIns="91440" tIns="91440" rIns="34294" bIns="34294" anchor="b" anchorCtr="0"/>
      <a:lstStyle>
        <a:defPPr defTabSz="932406">
          <a:defRPr sz="800"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5_Template_v03.potx" id="{60010040-FB05-4F4C-8C92-987A22EFC14F}" vid="{8A0926CE-FFCE-40A6-A065-050108FA5500}"/>
    </a:ext>
  </a:extLst>
</a:theme>
</file>

<file path=ppt/theme/theme2.xml><?xml version="1.0" encoding="utf-8"?>
<a:theme xmlns:a="http://schemas.openxmlformats.org/drawingml/2006/main" name="5-30629_Build_Template_DARK BLUE">
  <a:themeElements>
    <a:clrScheme name="Build 2015">
      <a:dk1>
        <a:srgbClr val="404040"/>
      </a:dk1>
      <a:lt1>
        <a:srgbClr val="FFFFFF"/>
      </a:lt1>
      <a:dk2>
        <a:srgbClr val="00188F"/>
      </a:dk2>
      <a:lt2>
        <a:srgbClr val="FFFFFF"/>
      </a:lt2>
      <a:accent1>
        <a:srgbClr val="00188F"/>
      </a:accent1>
      <a:accent2>
        <a:srgbClr val="00BCF2"/>
      </a:accent2>
      <a:accent3>
        <a:srgbClr val="B4A0FF"/>
      </a:accent3>
      <a:accent4>
        <a:srgbClr val="BAD80A"/>
      </a:accent4>
      <a:accent5>
        <a:srgbClr val="FF8C00"/>
      </a:accent5>
      <a:accent6>
        <a:srgbClr val="00B294"/>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5_Template_v03.potx" id="{60010040-FB05-4F4C-8C92-987A22EFC14F}" vid="{1BB892BA-1BEF-4F90-996E-46A05CEF1994}"/>
    </a:ext>
  </a:extLst>
</a:theme>
</file>

<file path=ppt/theme/theme3.xml><?xml version="1.0" encoding="utf-8"?>
<a:theme xmlns:a="http://schemas.openxmlformats.org/drawingml/2006/main" name="1_5-30629_Build_Template_WHITE">
  <a:themeElements>
    <a:clrScheme name="Build 2015">
      <a:dk1>
        <a:srgbClr val="404040"/>
      </a:dk1>
      <a:lt1>
        <a:srgbClr val="FFFFFF"/>
      </a:lt1>
      <a:dk2>
        <a:srgbClr val="00188F"/>
      </a:dk2>
      <a:lt2>
        <a:srgbClr val="FFFFFF"/>
      </a:lt2>
      <a:accent1>
        <a:srgbClr val="00188F"/>
      </a:accent1>
      <a:accent2>
        <a:srgbClr val="00BCF2"/>
      </a:accent2>
      <a:accent3>
        <a:srgbClr val="B4A0FF"/>
      </a:accent3>
      <a:accent4>
        <a:srgbClr val="BAD80A"/>
      </a:accent4>
      <a:accent5>
        <a:srgbClr val="FF8C00"/>
      </a:accent5>
      <a:accent6>
        <a:srgbClr val="00B294"/>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lIns="91440" tIns="91440" rIns="34294" bIns="34294" anchor="b" anchorCtr="0"/>
      <a:lstStyle>
        <a:defPPr defTabSz="932406">
          <a:defRPr sz="800"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Unity (2).potx [Read-Only]" id="{6BAD9774-7D08-424D-93F6-6B3DBE64A40E}" vid="{58D5D2F9-4D75-4BAD-83CD-8625A330CD99}"/>
    </a:ext>
  </a:extLst>
</a:theme>
</file>

<file path=ppt/theme/theme4.xml><?xml version="1.0" encoding="utf-8"?>
<a:theme xmlns:a="http://schemas.openxmlformats.org/drawingml/2006/main" name="1_5-30629_Build_Template_DARK BLUE">
  <a:themeElements>
    <a:clrScheme name="Build 2015">
      <a:dk1>
        <a:srgbClr val="404040"/>
      </a:dk1>
      <a:lt1>
        <a:srgbClr val="FFFFFF"/>
      </a:lt1>
      <a:dk2>
        <a:srgbClr val="00188F"/>
      </a:dk2>
      <a:lt2>
        <a:srgbClr val="FFFFFF"/>
      </a:lt2>
      <a:accent1>
        <a:srgbClr val="00188F"/>
      </a:accent1>
      <a:accent2>
        <a:srgbClr val="00BCF2"/>
      </a:accent2>
      <a:accent3>
        <a:srgbClr val="B4A0FF"/>
      </a:accent3>
      <a:accent4>
        <a:srgbClr val="BAD80A"/>
      </a:accent4>
      <a:accent5>
        <a:srgbClr val="FF8C00"/>
      </a:accent5>
      <a:accent6>
        <a:srgbClr val="00B294"/>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Unity (2).potx [Read-Only]" id="{6BAD9774-7D08-424D-93F6-6B3DBE64A40E}" vid="{C3AE6A31-106B-498B-94A7-A8E7741B9BB0}"/>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46EBBE4F454C2C47A5E89CD935B1FC7800E83BCD34BAE21044A0567CF64FDFDE54" ma:contentTypeVersion="5" ma:contentTypeDescription="Create a new document." ma:contentTypeScope="" ma:versionID="9f49739d1da212619d044bf1bfa27251">
  <xsd:schema xmlns:xsd="http://www.w3.org/2001/XMLSchema" xmlns:xs="http://www.w3.org/2001/XMLSchema" xmlns:p="http://schemas.microsoft.com/office/2006/metadata/properties" xmlns:ns1="http://schemas.microsoft.com/sharepoint/v3" xmlns:ns2="12a172fe-0250-434a-85cf-03b10810c5e5" xmlns:ns3="230e9df3-be65-4c73-a93b-d1236ebd677e" targetNamespace="http://schemas.microsoft.com/office/2006/metadata/properties" ma:root="true" ma:fieldsID="d1ec06fbcf9feb71c233288b468d8e39" ns1:_="" ns2:_="" ns3:_="">
    <xsd:import namespace="http://schemas.microsoft.com/sharepoint/v3"/>
    <xsd:import namespace="12a172fe-0250-434a-85cf-03b10810c5e5"/>
    <xsd:import namespace="230e9df3-be65-4c73-a93b-d1236ebd677e"/>
    <xsd:element name="properties">
      <xsd:complexType>
        <xsd:sequence>
          <xsd:element name="documentManagement">
            <xsd:complexType>
              <xsd:all>
                <xsd:element ref="ns2:k62f7d35b80b40fb8c27985e50b34fcd" minOccurs="0"/>
                <xsd:element ref="ns3:TaxCatchAll" minOccurs="0"/>
                <xsd:element ref="ns3:TaxCatchAllLabel" minOccurs="0"/>
                <xsd:element ref="ns2:pfbfa50075a04958bd8757dc155d3e08" minOccurs="0"/>
                <xsd:element ref="ns2:h9a868b2ee15488883f623ae5237ecae"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72fbe6ee5ae4131af0832c08ec51202" minOccurs="0"/>
                <xsd:element ref="ns2:eb9cf3a3af7b473faa5c9c98148a90a4" minOccurs="0"/>
                <xsd:element ref="ns2:Session_x0020_Code" minOccurs="0"/>
                <xsd:element ref="ns2:MS_x0020_Content_x0020_Owner" minOccurs="0"/>
                <xsd:element ref="ns2:le8386062bd54e24a95c83b32ccbdb34" minOccurs="0"/>
                <xsd:element ref="ns2:j4d4d959795b4220a289a041ed046605" minOccurs="0"/>
                <xsd:element ref="ns3:TaxKeywordTaxHTField" minOccurs="0"/>
                <xsd:element ref="ns1:AverageRating" minOccurs="0"/>
                <xsd:element ref="ns1:RatingCount" minOccurs="0"/>
                <xsd:element ref="ns1:LikesCount" minOccurs="0"/>
                <xsd:element ref="ns2:SharedWithUsers" minOccurs="0"/>
                <xsd:element ref="ns2: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3" nillable="true" ma:displayName="Rating (0-5)" ma:decimals="2" ma:description="Average value of all the ratings that have been submitted" ma:internalName="AverageRating" ma:readOnly="true">
      <xsd:simpleType>
        <xsd:restriction base="dms:Number"/>
      </xsd:simpleType>
    </xsd:element>
    <xsd:element name="RatingCount" ma:index="34" nillable="true" ma:displayName="Number of Ratings" ma:decimals="0" ma:description="Number of ratings submitted" ma:internalName="RatingCount" ma:readOnly="true">
      <xsd:simpleType>
        <xsd:restriction base="dms:Number"/>
      </xsd:simpleType>
    </xsd:element>
    <xsd:element name="LikesCount" ma:index="35" nillable="true" ma:displayName="Number of Likes" ma:internalName="LikesCount">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2a172fe-0250-434a-85cf-03b10810c5e5" elementFormDefault="qualified">
    <xsd:import namespace="http://schemas.microsoft.com/office/2006/documentManagement/types"/>
    <xsd:import namespace="http://schemas.microsoft.com/office/infopath/2007/PartnerControls"/>
    <xsd:element name="k62f7d35b80b40fb8c27985e50b34fcd" ma:index="8" nillable="true" ma:taxonomy="true" ma:internalName="k62f7d35b80b40fb8c27985e50b34fcd" ma:taxonomyFieldName="Event_x0020_Name" ma:displayName="Event Name" ma:default="" ma:fieldId="{462f7d35-b80b-40fb-8c27-985e50b34fcd}"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pfbfa50075a04958bd8757dc155d3e08" ma:index="12" nillable="true" ma:taxonomy="true" ma:internalName="pfbfa50075a04958bd8757dc155d3e08" ma:taxonomyFieldName="Event_x0020_Location" ma:displayName="Event Location" ma:default="" ma:fieldId="{9fbfa500-75a0-4958-bd87-57dc155d3e08}"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h9a868b2ee15488883f623ae5237ecae" ma:index="14" nillable="true" ma:taxonomy="true" ma:internalName="h9a868b2ee15488883f623ae5237ecae" ma:taxonomyFieldName="Event_x0020_Venue" ma:displayName="Event Venue" ma:default="" ma:fieldId="{19a868b2-ee15-4888-83f6-23ae5237ecae}"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72fbe6ee5ae4131af0832c08ec51202" ma:index="21" nillable="true" ma:taxonomy="true" ma:internalName="o72fbe6ee5ae4131af0832c08ec51202" ma:taxonomyFieldName="Product" ma:displayName="Product" ma:default="" ma:fieldId="{872fbe6e-e5ae-4131-af08-32c08ec51202}"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eb9cf3a3af7b473faa5c9c98148a90a4" ma:index="23" nillable="true" ma:taxonomy="true" ma:internalName="eb9cf3a3af7b473faa5c9c98148a90a4" ma:taxonomyFieldName="Campaign" ma:displayName="Campaign" ma:default="" ma:fieldId="{eb9cf3a3-af7b-473f-aa5c-9c98148a90a4}"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Session_x0020_Code" ma:index="25" nillable="true" ma:displayName="Session Code" ma:internalName="Session_x0020_Code">
      <xsd:simpleType>
        <xsd:restriction base="dms:Text">
          <xsd:maxLength value="255"/>
        </xsd:restriction>
      </xsd:simpleType>
    </xsd:element>
    <xsd:element name="MS_x0020_Content_x0020_Owner" ma:index="26"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le8386062bd54e24a95c83b32ccbdb34" ma:index="27" nillable="true" ma:taxonomy="true" ma:internalName="le8386062bd54e24a95c83b32ccbdb34" ma:taxonomyFieldName="Track" ma:displayName="Track" ma:default="" ma:fieldId="{5e838606-2bd5-4e24-a95c-83b32ccbdb34}" ma:sspId="e385fb40-52d4-4fae-9c5b-3e8ff8a5878e" ma:termSetId="043e2b11-12ce-49cc-a347-2f73f2b7fe4b" ma:anchorId="00000000-0000-0000-0000-000000000000" ma:open="false" ma:isKeyword="false">
      <xsd:complexType>
        <xsd:sequence>
          <xsd:element ref="pc:Terms" minOccurs="0" maxOccurs="1"/>
        </xsd:sequence>
      </xsd:complexType>
    </xsd:element>
    <xsd:element name="j4d4d959795b4220a289a041ed046605" ma:index="29" nillable="true" ma:taxonomy="true" ma:internalName="j4d4d959795b4220a289a041ed046605" ma:taxonomyFieldName="Audience1" ma:displayName="Audience" ma:default="" ma:fieldId="{34d4d959-795b-4220-a289-a041ed046605}"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SharedWithUsers" ma:index="3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38" nillable="true" ma:displayName="Sharing Hint Hash"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5b797c71-5459-41dc-9095-63a63c56aa91}" ma:internalName="TaxCatchAll" ma:showField="CatchAllData" ma:web="12a172fe-0250-434a-85cf-03b10810c5e5">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b797c71-5459-41dc-9095-63a63c56aa91}" ma:internalName="TaxCatchAllLabel" ma:readOnly="true" ma:showField="CatchAllDataLabel" ma:web="12a172fe-0250-434a-85cf-03b10810c5e5">
      <xsd:complexType>
        <xsd:complexContent>
          <xsd:extension base="dms:MultiChoiceLookup">
            <xsd:sequence>
              <xsd:element name="Value" type="dms:Lookup" maxOccurs="unbounded" minOccurs="0" nillable="true"/>
            </xsd:sequence>
          </xsd:extension>
        </xsd:complexContent>
      </xsd:complexType>
    </xsd:element>
    <xsd:element name="TaxKeywordTaxHTField" ma:index="31"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36"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h9a868b2ee15488883f623ae5237ecae xmlns="12a172fe-0250-434a-85cf-03b10810c5e5">
      <Terms xmlns="http://schemas.microsoft.com/office/infopath/2007/PartnerControls">
        <TermInfo xmlns="http://schemas.microsoft.com/office/infopath/2007/PartnerControls">
          <TermName xmlns="http://schemas.microsoft.com/office/infopath/2007/PartnerControls">Moscone Center</TermName>
          <TermId xmlns="http://schemas.microsoft.com/office/infopath/2007/PartnerControls">d4f36a2e-dd0d-4424-990f-7c93b4e9f063</TermId>
        </TermInfo>
      </Terms>
    </h9a868b2ee15488883f623ae5237ecae>
    <k62f7d35b80b40fb8c27985e50b34fcd xmlns="12a172fe-0250-434a-85cf-03b10810c5e5">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k62f7d35b80b40fb8c27985e50b34fcd>
    <LikesCount xmlns="http://schemas.microsoft.com/sharepoint/v3" xsi:nil="true"/>
    <pfbfa50075a04958bd8757dc155d3e08 xmlns="12a172fe-0250-434a-85cf-03b10810c5e5">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pfbfa50075a04958bd8757dc155d3e08>
    <Presentation_x0020_Date xmlns="12a172fe-0250-434a-85cf-03b10810c5e5">2015-04-29T00:00:00-07:00</Presentation_x0020_Date>
    <o72fbe6ee5ae4131af0832c08ec51202 xmlns="12a172fe-0250-434a-85cf-03b10810c5e5">
      <Terms xmlns="http://schemas.microsoft.com/office/infopath/2007/PartnerControls"/>
    </o72fbe6ee5ae4131af0832c08ec51202>
    <Event_x0020_Start_x0020_Date xmlns="12a172fe-0250-434a-85cf-03b10810c5e5">2015-04-29T07:00:00+00:00</Event_x0020_Start_x0020_Date>
    <MS_x0020_Content_x0020_Owner xmlns="12a172fe-0250-434a-85cf-03b10810c5e5">
      <UserInfo>
        <DisplayName/>
        <AccountId xsi:nil="true"/>
        <AccountType/>
      </UserInfo>
    </MS_x0020_Content_x0020_Owner>
    <MS_x0020_Speaker xmlns="12a172fe-0250-434a-85cf-03b10810c5e5">
      <UserInfo>
        <DisplayName/>
        <AccountId xsi:nil="true"/>
        <AccountType/>
      </UserInfo>
    </MS_x0020_Speaker>
    <External_x0020_Speaker xmlns="12a172fe-0250-434a-85cf-03b10810c5e5">Adam Tuliper;Jaime Rodriguez</External_x0020_Speaker>
    <Session_x0020_Code xmlns="12a172fe-0250-434a-85cf-03b10810c5e5">2-648</Session_x0020_Code>
    <le8386062bd54e24a95c83b32ccbdb34 xmlns="12a172fe-0250-434a-85cf-03b10810c5e5">
      <Terms xmlns="http://schemas.microsoft.com/office/infopath/2007/PartnerControls"/>
    </le8386062bd54e24a95c83b32ccbdb34>
    <j4d4d959795b4220a289a041ed046605 xmlns="12a172fe-0250-434a-85cf-03b10810c5e5">
      <Terms xmlns="http://schemas.microsoft.com/office/infopath/2007/PartnerControls"/>
    </j4d4d959795b4220a289a041ed046605>
    <Event_x0020_End_x0020_Date xmlns="12a172fe-0250-434a-85cf-03b10810c5e5">2015-05-01T07:00:00+00:00</Event_x0020_End_x0020_Date>
    <TaxKeywordTaxHTField xmlns="230e9df3-be65-4c73-a93b-d1236ebd677e">
      <Terms xmlns="http://schemas.microsoft.com/office/infopath/2007/PartnerControls">
        <TermInfo xmlns="http://schemas.microsoft.com/office/infopath/2007/PartnerControls">
          <TermName xmlns="http://schemas.microsoft.com/office/infopath/2007/PartnerControls">Build 2015</TermName>
          <TermId xmlns="http://schemas.microsoft.com/office/infopath/2007/PartnerControls">54419920-0a06-43b0-b2df-79127b266d93</TermId>
        </TermInfo>
      </Terms>
    </TaxKeywordTaxHTField>
    <TaxCatchAll xmlns="230e9df3-be65-4c73-a93b-d1236ebd677e">
      <Value>173</Value>
      <Value>172</Value>
      <Value>171</Value>
      <Value>170</Value>
    </TaxCatchAll>
    <eb9cf3a3af7b473faa5c9c98148a90a4 xmlns="12a172fe-0250-434a-85cf-03b10810c5e5">
      <Terms xmlns="http://schemas.microsoft.com/office/infopath/2007/PartnerControls"/>
    </eb9cf3a3af7b473faa5c9c98148a90a4>
    <SharingHintHash xmlns="12a172fe-0250-434a-85cf-03b10810c5e5">-103767253</SharingHintHash>
    <SharedWithUsers xmlns="12a172fe-0250-434a-85cf-03b10810c5e5">
      <UserInfo>
        <DisplayName/>
        <AccountId xsi:nil="true"/>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9E0065C-627B-42FD-A7AD-D2ABAFAC7E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2a172fe-0250-434a-85cf-03b10810c5e5"/>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schemas.microsoft.com/sharepoint/v3"/>
    <ds:schemaRef ds:uri="http://schemas.microsoft.com/office/2006/documentManagement/types"/>
    <ds:schemaRef ds:uri="http://purl.org/dc/dcmitype/"/>
    <ds:schemaRef ds:uri="http://purl.org/dc/elements/1.1/"/>
    <ds:schemaRef ds:uri="http://schemas.microsoft.com/office/2006/metadata/properties"/>
    <ds:schemaRef ds:uri="http://www.w3.org/XML/1998/namespace"/>
    <ds:schemaRef ds:uri="http://schemas.microsoft.com/office/infopath/2007/PartnerControls"/>
    <ds:schemaRef ds:uri="http://schemas.openxmlformats.org/package/2006/metadata/core-properties"/>
    <ds:schemaRef ds:uri="230e9df3-be65-4c73-a93b-d1236ebd677e"/>
    <ds:schemaRef ds:uri="12a172fe-0250-434a-85cf-03b10810c5e5"/>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Build_2015_Template_v03</Template>
  <TotalTime>4</TotalTime>
  <Words>1306</Words>
  <Application>Microsoft Office PowerPoint</Application>
  <PresentationFormat>Custom</PresentationFormat>
  <Paragraphs>216</Paragraphs>
  <Slides>29</Slides>
  <Notes>23</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29</vt:i4>
      </vt:variant>
    </vt:vector>
  </HeadingPairs>
  <TitlesOfParts>
    <vt:vector size="40" baseType="lpstr">
      <vt:lpstr>ＭＳ Ｐゴシック</vt:lpstr>
      <vt:lpstr>Arial</vt:lpstr>
      <vt:lpstr>Avenir LT Pro 45 Book</vt:lpstr>
      <vt:lpstr>Consolas</vt:lpstr>
      <vt:lpstr>Segoe UI</vt:lpstr>
      <vt:lpstr>Segoe UI Light</vt:lpstr>
      <vt:lpstr>Segoe UI Semilight</vt:lpstr>
      <vt:lpstr>5-30629_Build_Template_WHITE</vt:lpstr>
      <vt:lpstr>5-30629_Build_Template_DARK BLUE</vt:lpstr>
      <vt:lpstr>1_5-30629_Build_Template_WHITE</vt:lpstr>
      <vt:lpstr>1_5-30629_Build_Template_DARK BLUE</vt:lpstr>
      <vt:lpstr>PowerPoint Presentation</vt:lpstr>
      <vt:lpstr>Building Windows Universal Games with Unity</vt:lpstr>
      <vt:lpstr>Agenda slide </vt:lpstr>
      <vt:lpstr>PowerPoint Presentation</vt:lpstr>
      <vt:lpstr>Major Components in Unity 5</vt:lpstr>
      <vt:lpstr>Is it right for you?</vt:lpstr>
      <vt:lpstr>Demo</vt:lpstr>
      <vt:lpstr>tooling</vt:lpstr>
      <vt:lpstr>Visual Studio Tools for Unity</vt:lpstr>
      <vt:lpstr>Partnerships</vt:lpstr>
      <vt:lpstr>Demo </vt:lpstr>
      <vt:lpstr>Diagnostics</vt:lpstr>
      <vt:lpstr>Demo </vt:lpstr>
      <vt:lpstr>Tooling recap </vt:lpstr>
      <vt:lpstr>Universal</vt:lpstr>
      <vt:lpstr>How do we get there?</vt:lpstr>
      <vt:lpstr>Demo </vt:lpstr>
      <vt:lpstr>Cross</vt:lpstr>
      <vt:lpstr>Designing for different screens </vt:lpstr>
      <vt:lpstr>Demo </vt:lpstr>
      <vt:lpstr>Sharing code </vt:lpstr>
      <vt:lpstr>Demo </vt:lpstr>
      <vt:lpstr>Where are we going</vt:lpstr>
      <vt:lpstr>How? When?</vt:lpstr>
      <vt:lpstr>What else runs Windows 10?</vt:lpstr>
      <vt:lpstr>Building Windows 10 Games (conclusion) </vt:lpstr>
      <vt:lpstr>Thanks!  Stay tuned for resources</vt:lpstr>
      <vt:lpstr>Resources</vt:lpstr>
      <vt:lpstr>PowerPoint Presentation</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Universal Windows Games with Unity</dc:title>
  <dc:subject>Build 2015</dc:subject>
  <dc:creator>Kate Kuzel (Silver Fox)</dc:creator>
  <cp:keywords>Build 2015</cp:keywords>
  <dc:description>Template: Mitchell Derrey, Silver Fox Productions
Formatting: 
Audience Type:</dc:description>
  <cp:lastModifiedBy>Amber Templeton</cp:lastModifiedBy>
  <cp:revision>6</cp:revision>
  <dcterms:created xsi:type="dcterms:W3CDTF">2015-04-28T17:46:28Z</dcterms:created>
  <dcterms:modified xsi:type="dcterms:W3CDTF">2015-04-30T01:21:24Z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0x01010046EBBE4F454C2C47A5E89CD935B1FC7800E83BCD34BAE21044A0567CF64FDFDE54</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173;#Moscone Center|d4f36a2e-dd0d-4424-990f-7c93b4e9f063</vt:lpwstr>
  </property>
  <property fmtid="{D5CDD505-2E9C-101B-9397-08002B2CF9AE}" pid="7" name="Track">
    <vt:lpwstr/>
  </property>
  <property fmtid="{D5CDD505-2E9C-101B-9397-08002B2CF9AE}" pid="8" name="Event Location">
    <vt:lpwstr>172;#San Francisco|84dfcb53-432b-499d-8965-93d483d36b4a</vt:lpwstr>
  </property>
  <property fmtid="{D5CDD505-2E9C-101B-9397-08002B2CF9AE}" pid="9" name="Campaign">
    <vt:lpwstr/>
  </property>
  <property fmtid="{D5CDD505-2E9C-101B-9397-08002B2CF9AE}" pid="10" name="IsMyDocuments">
    <vt:bool>true</vt:bool>
  </property>
  <property fmtid="{D5CDD505-2E9C-101B-9397-08002B2CF9AE}" pid="11" name="Audience1">
    <vt:lpwstr/>
  </property>
  <property fmtid="{D5CDD505-2E9C-101B-9397-08002B2CF9AE}" pid="12" name="TaxKeyword">
    <vt:lpwstr>170;#Build 2015|54419920-0a06-43b0-b2df-79127b266d93</vt:lpwstr>
  </property>
  <property fmtid="{D5CDD505-2E9C-101B-9397-08002B2CF9AE}" pid="13" name="Event Name">
    <vt:lpwstr>171;#BUILD|58542b36-5bf5-46a6-a53f-a41fb7a73785</vt:lpwstr>
  </property>
</Properties>
</file>