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8" r:id="rId5"/>
    <p:sldMasterId id="2147484308" r:id="rId6"/>
  </p:sldMasterIdLst>
  <p:notesMasterIdLst>
    <p:notesMasterId r:id="rId32"/>
  </p:notesMasterIdLst>
  <p:handoutMasterIdLst>
    <p:handoutMasterId r:id="rId33"/>
  </p:handoutMasterIdLst>
  <p:sldIdLst>
    <p:sldId id="309" r:id="rId7"/>
    <p:sldId id="310" r:id="rId8"/>
    <p:sldId id="311" r:id="rId9"/>
    <p:sldId id="314" r:id="rId10"/>
    <p:sldId id="312" r:id="rId11"/>
    <p:sldId id="313"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4" r:id="rId30"/>
    <p:sldId id="335"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2015 Breakout Template" id="{D75A0D65-BF15-4822-BC6D-74C66FDCD9EE}">
          <p14:sldIdLst>
            <p14:sldId id="309"/>
            <p14:sldId id="310"/>
            <p14:sldId id="311"/>
            <p14:sldId id="314"/>
            <p14:sldId id="312"/>
            <p14:sldId id="313"/>
            <p14:sldId id="315"/>
            <p14:sldId id="316"/>
            <p14:sldId id="317"/>
            <p14:sldId id="318"/>
            <p14:sldId id="319"/>
            <p14:sldId id="320"/>
            <p14:sldId id="321"/>
            <p14:sldId id="322"/>
            <p14:sldId id="323"/>
            <p14:sldId id="324"/>
            <p14:sldId id="325"/>
            <p14:sldId id="326"/>
            <p14:sldId id="327"/>
            <p14:sldId id="328"/>
            <p14:sldId id="329"/>
            <p14:sldId id="330"/>
            <p14:sldId id="331"/>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8F"/>
    <a:srgbClr val="00176B"/>
    <a:srgbClr val="E3008C"/>
    <a:srgbClr val="FFB900"/>
    <a:srgbClr val="107C10"/>
    <a:srgbClr val="FFFFFF"/>
    <a:srgbClr val="232832"/>
    <a:srgbClr val="525252"/>
    <a:srgbClr val="00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23" autoAdjust="0"/>
    <p:restoredTop sz="96323" autoAdjust="0"/>
  </p:normalViewPr>
  <p:slideViewPr>
    <p:cSldViewPr>
      <p:cViewPr varScale="1">
        <p:scale>
          <a:sx n="130" d="100"/>
          <a:sy n="130" d="100"/>
        </p:scale>
        <p:origin x="198" y="120"/>
      </p:cViewPr>
      <p:guideLst/>
    </p:cSldViewPr>
  </p:slideViewPr>
  <p:outlineViewPr>
    <p:cViewPr>
      <p:scale>
        <a:sx n="33" d="100"/>
        <a:sy n="33" d="100"/>
      </p:scale>
      <p:origin x="0" y="-85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7509-5BC1-4E4A-96D8-803B7A4F2E6B}" type="doc">
      <dgm:prSet loTypeId="urn:microsoft.com/office/officeart/2005/8/layout/chart3" loCatId="cycle" qsTypeId="urn:microsoft.com/office/officeart/2005/8/quickstyle/simple1" qsCatId="simple" csTypeId="urn:microsoft.com/office/officeart/2005/8/colors/accent1_5" csCatId="accent1" phldr="1"/>
      <dgm:spPr/>
    </dgm:pt>
    <dgm:pt modelId="{31450FA7-78DF-4C10-8DDC-FC7AE70E22B7}">
      <dgm:prSet phldrT="[Text]"/>
      <dgm:spPr/>
      <dgm:t>
        <a:bodyPr/>
        <a:lstStyle/>
        <a:p>
          <a:endParaRPr lang="en-US" dirty="0"/>
        </a:p>
      </dgm:t>
    </dgm:pt>
    <dgm:pt modelId="{4031678B-DAA3-4014-BEDE-93CC4A4DE557}" type="parTrans" cxnId="{868FD789-A30F-4D17-ABF3-31D3F5B44788}">
      <dgm:prSet/>
      <dgm:spPr/>
      <dgm:t>
        <a:bodyPr/>
        <a:lstStyle/>
        <a:p>
          <a:endParaRPr lang="en-US"/>
        </a:p>
      </dgm:t>
    </dgm:pt>
    <dgm:pt modelId="{E41D74DC-4F96-4946-AF96-A1005EAEDD42}" type="sibTrans" cxnId="{868FD789-A30F-4D17-ABF3-31D3F5B44788}">
      <dgm:prSet/>
      <dgm:spPr/>
      <dgm:t>
        <a:bodyPr/>
        <a:lstStyle/>
        <a:p>
          <a:endParaRPr lang="en-US"/>
        </a:p>
      </dgm:t>
    </dgm:pt>
    <dgm:pt modelId="{CBC0E0F5-938D-46D3-A268-FB6EAAA84864}">
      <dgm:prSet phldrT="[Text]"/>
      <dgm:spPr/>
      <dgm:t>
        <a:bodyPr/>
        <a:lstStyle/>
        <a:p>
          <a:endParaRPr lang="en-US" dirty="0"/>
        </a:p>
      </dgm:t>
    </dgm:pt>
    <dgm:pt modelId="{3D03719B-8DDC-4540-9522-2850CEFF7DA7}" type="parTrans" cxnId="{10318B33-7CA2-4136-9187-2A9E9FDA398A}">
      <dgm:prSet/>
      <dgm:spPr/>
      <dgm:t>
        <a:bodyPr/>
        <a:lstStyle/>
        <a:p>
          <a:endParaRPr lang="en-US"/>
        </a:p>
      </dgm:t>
    </dgm:pt>
    <dgm:pt modelId="{212EE44B-5235-4DC7-83BA-40D9D357BF9F}" type="sibTrans" cxnId="{10318B33-7CA2-4136-9187-2A9E9FDA398A}">
      <dgm:prSet/>
      <dgm:spPr/>
      <dgm:t>
        <a:bodyPr/>
        <a:lstStyle/>
        <a:p>
          <a:endParaRPr lang="en-US"/>
        </a:p>
      </dgm:t>
    </dgm:pt>
    <dgm:pt modelId="{1332526E-A2A5-4ABF-83EE-856915AEA525}">
      <dgm:prSet phldrT="[Text]"/>
      <dgm:spPr/>
      <dgm:t>
        <a:bodyPr/>
        <a:lstStyle/>
        <a:p>
          <a:endParaRPr lang="en-US" dirty="0"/>
        </a:p>
      </dgm:t>
    </dgm:pt>
    <dgm:pt modelId="{4AAA8F84-E9F1-4E01-97B2-76A38B74138F}" type="parTrans" cxnId="{464CBD54-EE1D-4AF5-B8DB-F77DD1DA7556}">
      <dgm:prSet/>
      <dgm:spPr/>
      <dgm:t>
        <a:bodyPr/>
        <a:lstStyle/>
        <a:p>
          <a:endParaRPr lang="en-US"/>
        </a:p>
      </dgm:t>
    </dgm:pt>
    <dgm:pt modelId="{FE60DA7A-36AA-4BB5-A04F-B191BEF7CBDF}" type="sibTrans" cxnId="{464CBD54-EE1D-4AF5-B8DB-F77DD1DA7556}">
      <dgm:prSet/>
      <dgm:spPr/>
      <dgm:t>
        <a:bodyPr/>
        <a:lstStyle/>
        <a:p>
          <a:endParaRPr lang="en-US"/>
        </a:p>
      </dgm:t>
    </dgm:pt>
    <dgm:pt modelId="{82C3D154-9931-40BB-8E1F-08234A5BCF9B}">
      <dgm:prSet phldrT="[Text]"/>
      <dgm:spPr/>
      <dgm:t>
        <a:bodyPr/>
        <a:lstStyle/>
        <a:p>
          <a:endParaRPr lang="en-US" dirty="0"/>
        </a:p>
      </dgm:t>
    </dgm:pt>
    <dgm:pt modelId="{479B62D7-019F-4819-B79C-6E271D0C033A}" type="parTrans" cxnId="{2CAC23AC-DD2D-4900-ACFF-9C9DDDC8FB5B}">
      <dgm:prSet/>
      <dgm:spPr/>
      <dgm:t>
        <a:bodyPr/>
        <a:lstStyle/>
        <a:p>
          <a:endParaRPr lang="en-US"/>
        </a:p>
      </dgm:t>
    </dgm:pt>
    <dgm:pt modelId="{EB2B8946-3A69-403A-AB74-0D6C8E913E9F}" type="sibTrans" cxnId="{2CAC23AC-DD2D-4900-ACFF-9C9DDDC8FB5B}">
      <dgm:prSet/>
      <dgm:spPr/>
      <dgm:t>
        <a:bodyPr/>
        <a:lstStyle/>
        <a:p>
          <a:endParaRPr lang="en-US"/>
        </a:p>
      </dgm:t>
    </dgm:pt>
    <dgm:pt modelId="{4ED783A4-12AC-4EA1-9ADA-2D6ED031B3CF}">
      <dgm:prSet phldrT="[Text]"/>
      <dgm:spPr/>
      <dgm:t>
        <a:bodyPr/>
        <a:lstStyle/>
        <a:p>
          <a:endParaRPr lang="en-US" dirty="0"/>
        </a:p>
      </dgm:t>
    </dgm:pt>
    <dgm:pt modelId="{A4A83A6A-14CC-48F8-BA5D-279C69F1E9CC}" type="sibTrans" cxnId="{979E32BF-EB08-4356-854D-C8577B099361}">
      <dgm:prSet/>
      <dgm:spPr/>
      <dgm:t>
        <a:bodyPr/>
        <a:lstStyle/>
        <a:p>
          <a:endParaRPr lang="en-US"/>
        </a:p>
      </dgm:t>
    </dgm:pt>
    <dgm:pt modelId="{086B14AC-3730-4660-B625-4B9B13144D45}" type="parTrans" cxnId="{979E32BF-EB08-4356-854D-C8577B099361}">
      <dgm:prSet/>
      <dgm:spPr/>
      <dgm:t>
        <a:bodyPr/>
        <a:lstStyle/>
        <a:p>
          <a:endParaRPr lang="en-US"/>
        </a:p>
      </dgm:t>
    </dgm:pt>
    <dgm:pt modelId="{A8793DB5-CD17-44B6-B3EE-C361D941EE5B}">
      <dgm:prSet phldrT="[Text]"/>
      <dgm:spPr/>
      <dgm:t>
        <a:bodyPr/>
        <a:lstStyle/>
        <a:p>
          <a:endParaRPr lang="en-US" dirty="0"/>
        </a:p>
      </dgm:t>
    </dgm:pt>
    <dgm:pt modelId="{24860D9B-F414-49A9-86C5-3BB66A69F189}" type="parTrans" cxnId="{1892EF5C-EA38-4A23-985D-D26F3CEA4555}">
      <dgm:prSet/>
      <dgm:spPr/>
      <dgm:t>
        <a:bodyPr/>
        <a:lstStyle/>
        <a:p>
          <a:endParaRPr lang="en-US"/>
        </a:p>
      </dgm:t>
    </dgm:pt>
    <dgm:pt modelId="{018DEB59-33E7-4431-988C-AC072FFAA1DE}" type="sibTrans" cxnId="{1892EF5C-EA38-4A23-985D-D26F3CEA4555}">
      <dgm:prSet/>
      <dgm:spPr/>
      <dgm:t>
        <a:bodyPr/>
        <a:lstStyle/>
        <a:p>
          <a:endParaRPr lang="en-US"/>
        </a:p>
      </dgm:t>
    </dgm:pt>
    <dgm:pt modelId="{E8D7E571-1B69-4553-931B-9C71F837AFF1}" type="pres">
      <dgm:prSet presAssocID="{F9557509-5BC1-4E4A-96D8-803B7A4F2E6B}" presName="compositeShape" presStyleCnt="0">
        <dgm:presLayoutVars>
          <dgm:chMax val="7"/>
          <dgm:dir/>
          <dgm:resizeHandles val="exact"/>
        </dgm:presLayoutVars>
      </dgm:prSet>
      <dgm:spPr/>
    </dgm:pt>
    <dgm:pt modelId="{A6D4CCA4-C53C-4F05-BA39-AB62D4D49967}" type="pres">
      <dgm:prSet presAssocID="{F9557509-5BC1-4E4A-96D8-803B7A4F2E6B}" presName="wedge1" presStyleLbl="node1" presStyleIdx="0" presStyleCnt="6" custLinFactNeighborX="-3391" custLinFactNeighborY="4860"/>
      <dgm:spPr/>
      <dgm:t>
        <a:bodyPr/>
        <a:lstStyle/>
        <a:p>
          <a:endParaRPr lang="en-US"/>
        </a:p>
      </dgm:t>
    </dgm:pt>
    <dgm:pt modelId="{177E0B9A-BEDE-45F4-B3C0-2AFA2B06C85E}" type="pres">
      <dgm:prSet presAssocID="{F9557509-5BC1-4E4A-96D8-803B7A4F2E6B}" presName="wedge1Tx" presStyleLbl="node1" presStyleIdx="0" presStyleCnt="6">
        <dgm:presLayoutVars>
          <dgm:chMax val="0"/>
          <dgm:chPref val="0"/>
          <dgm:bulletEnabled val="1"/>
        </dgm:presLayoutVars>
      </dgm:prSet>
      <dgm:spPr/>
      <dgm:t>
        <a:bodyPr/>
        <a:lstStyle/>
        <a:p>
          <a:endParaRPr lang="en-US"/>
        </a:p>
      </dgm:t>
    </dgm:pt>
    <dgm:pt modelId="{D8A27DA7-C8B5-4804-8A27-23E18449662B}" type="pres">
      <dgm:prSet presAssocID="{F9557509-5BC1-4E4A-96D8-803B7A4F2E6B}" presName="wedge2" presStyleLbl="node1" presStyleIdx="1" presStyleCnt="6"/>
      <dgm:spPr/>
      <dgm:t>
        <a:bodyPr/>
        <a:lstStyle/>
        <a:p>
          <a:endParaRPr lang="en-US"/>
        </a:p>
      </dgm:t>
    </dgm:pt>
    <dgm:pt modelId="{A1C5005E-0DC7-47FF-A7F7-38A46AED8C08}" type="pres">
      <dgm:prSet presAssocID="{F9557509-5BC1-4E4A-96D8-803B7A4F2E6B}" presName="wedge2Tx" presStyleLbl="node1" presStyleIdx="1" presStyleCnt="6">
        <dgm:presLayoutVars>
          <dgm:chMax val="0"/>
          <dgm:chPref val="0"/>
          <dgm:bulletEnabled val="1"/>
        </dgm:presLayoutVars>
      </dgm:prSet>
      <dgm:spPr/>
      <dgm:t>
        <a:bodyPr/>
        <a:lstStyle/>
        <a:p>
          <a:endParaRPr lang="en-US"/>
        </a:p>
      </dgm:t>
    </dgm:pt>
    <dgm:pt modelId="{BE544001-B459-4917-9771-2E188FEA5DF6}" type="pres">
      <dgm:prSet presAssocID="{F9557509-5BC1-4E4A-96D8-803B7A4F2E6B}" presName="wedge3" presStyleLbl="node1" presStyleIdx="2" presStyleCnt="6"/>
      <dgm:spPr/>
      <dgm:t>
        <a:bodyPr/>
        <a:lstStyle/>
        <a:p>
          <a:endParaRPr lang="en-US"/>
        </a:p>
      </dgm:t>
    </dgm:pt>
    <dgm:pt modelId="{0E3B1684-5843-48CC-8EE5-1003A7CD23A2}" type="pres">
      <dgm:prSet presAssocID="{F9557509-5BC1-4E4A-96D8-803B7A4F2E6B}" presName="wedge3Tx" presStyleLbl="node1" presStyleIdx="2" presStyleCnt="6">
        <dgm:presLayoutVars>
          <dgm:chMax val="0"/>
          <dgm:chPref val="0"/>
          <dgm:bulletEnabled val="1"/>
        </dgm:presLayoutVars>
      </dgm:prSet>
      <dgm:spPr/>
      <dgm:t>
        <a:bodyPr/>
        <a:lstStyle/>
        <a:p>
          <a:endParaRPr lang="en-US"/>
        </a:p>
      </dgm:t>
    </dgm:pt>
    <dgm:pt modelId="{96A2ABAB-D0C6-4681-AE89-C571B45A61E2}" type="pres">
      <dgm:prSet presAssocID="{F9557509-5BC1-4E4A-96D8-803B7A4F2E6B}" presName="wedge4" presStyleLbl="node1" presStyleIdx="3" presStyleCnt="6"/>
      <dgm:spPr/>
      <dgm:t>
        <a:bodyPr/>
        <a:lstStyle/>
        <a:p>
          <a:endParaRPr lang="en-US"/>
        </a:p>
      </dgm:t>
    </dgm:pt>
    <dgm:pt modelId="{CB464710-BD87-4006-A435-1F1F4FD3DAA8}" type="pres">
      <dgm:prSet presAssocID="{F9557509-5BC1-4E4A-96D8-803B7A4F2E6B}" presName="wedge4Tx" presStyleLbl="node1" presStyleIdx="3" presStyleCnt="6">
        <dgm:presLayoutVars>
          <dgm:chMax val="0"/>
          <dgm:chPref val="0"/>
          <dgm:bulletEnabled val="1"/>
        </dgm:presLayoutVars>
      </dgm:prSet>
      <dgm:spPr/>
      <dgm:t>
        <a:bodyPr/>
        <a:lstStyle/>
        <a:p>
          <a:endParaRPr lang="en-US"/>
        </a:p>
      </dgm:t>
    </dgm:pt>
    <dgm:pt modelId="{70FF1515-2BB5-4F57-AF7D-2FB03F0C9FEE}" type="pres">
      <dgm:prSet presAssocID="{F9557509-5BC1-4E4A-96D8-803B7A4F2E6B}" presName="wedge5" presStyleLbl="node1" presStyleIdx="4" presStyleCnt="6"/>
      <dgm:spPr/>
      <dgm:t>
        <a:bodyPr/>
        <a:lstStyle/>
        <a:p>
          <a:endParaRPr lang="en-US"/>
        </a:p>
      </dgm:t>
    </dgm:pt>
    <dgm:pt modelId="{1924E8FF-9FB7-4724-8466-EB40D4973D25}" type="pres">
      <dgm:prSet presAssocID="{F9557509-5BC1-4E4A-96D8-803B7A4F2E6B}" presName="wedge5Tx" presStyleLbl="node1" presStyleIdx="4" presStyleCnt="6">
        <dgm:presLayoutVars>
          <dgm:chMax val="0"/>
          <dgm:chPref val="0"/>
          <dgm:bulletEnabled val="1"/>
        </dgm:presLayoutVars>
      </dgm:prSet>
      <dgm:spPr/>
      <dgm:t>
        <a:bodyPr/>
        <a:lstStyle/>
        <a:p>
          <a:endParaRPr lang="en-US"/>
        </a:p>
      </dgm:t>
    </dgm:pt>
    <dgm:pt modelId="{407EF6B5-974D-4F77-A2C4-293FD72EBE79}" type="pres">
      <dgm:prSet presAssocID="{F9557509-5BC1-4E4A-96D8-803B7A4F2E6B}" presName="wedge6" presStyleLbl="node1" presStyleIdx="5" presStyleCnt="6"/>
      <dgm:spPr/>
      <dgm:t>
        <a:bodyPr/>
        <a:lstStyle/>
        <a:p>
          <a:endParaRPr lang="en-US"/>
        </a:p>
      </dgm:t>
    </dgm:pt>
    <dgm:pt modelId="{52D7CA66-9C3E-496F-9AD1-90177EB6AA2F}" type="pres">
      <dgm:prSet presAssocID="{F9557509-5BC1-4E4A-96D8-803B7A4F2E6B}" presName="wedge6Tx" presStyleLbl="node1" presStyleIdx="5" presStyleCnt="6">
        <dgm:presLayoutVars>
          <dgm:chMax val="0"/>
          <dgm:chPref val="0"/>
          <dgm:bulletEnabled val="1"/>
        </dgm:presLayoutVars>
      </dgm:prSet>
      <dgm:spPr/>
      <dgm:t>
        <a:bodyPr/>
        <a:lstStyle/>
        <a:p>
          <a:endParaRPr lang="en-US"/>
        </a:p>
      </dgm:t>
    </dgm:pt>
  </dgm:ptLst>
  <dgm:cxnLst>
    <dgm:cxn modelId="{BE30F15F-1EF2-489C-83CF-351FF15C5D05}" type="presOf" srcId="{A8793DB5-CD17-44B6-B3EE-C361D941EE5B}" destId="{1924E8FF-9FB7-4724-8466-EB40D4973D25}" srcOrd="1" destOrd="0" presId="urn:microsoft.com/office/officeart/2005/8/layout/chart3"/>
    <dgm:cxn modelId="{1892EF5C-EA38-4A23-985D-D26F3CEA4555}" srcId="{F9557509-5BC1-4E4A-96D8-803B7A4F2E6B}" destId="{A8793DB5-CD17-44B6-B3EE-C361D941EE5B}" srcOrd="4" destOrd="0" parTransId="{24860D9B-F414-49A9-86C5-3BB66A69F189}" sibTransId="{018DEB59-33E7-4431-988C-AC072FFAA1DE}"/>
    <dgm:cxn modelId="{0026A813-113B-49B5-B171-69A71312B7EB}" type="presOf" srcId="{F9557509-5BC1-4E4A-96D8-803B7A4F2E6B}" destId="{E8D7E571-1B69-4553-931B-9C71F837AFF1}" srcOrd="0" destOrd="0" presId="urn:microsoft.com/office/officeart/2005/8/layout/chart3"/>
    <dgm:cxn modelId="{2CAC23AC-DD2D-4900-ACFF-9C9DDDC8FB5B}" srcId="{F9557509-5BC1-4E4A-96D8-803B7A4F2E6B}" destId="{82C3D154-9931-40BB-8E1F-08234A5BCF9B}" srcOrd="5" destOrd="0" parTransId="{479B62D7-019F-4819-B79C-6E271D0C033A}" sibTransId="{EB2B8946-3A69-403A-AB74-0D6C8E913E9F}"/>
    <dgm:cxn modelId="{464CBD54-EE1D-4AF5-B8DB-F77DD1DA7556}" srcId="{F9557509-5BC1-4E4A-96D8-803B7A4F2E6B}" destId="{1332526E-A2A5-4ABF-83EE-856915AEA525}" srcOrd="2" destOrd="0" parTransId="{4AAA8F84-E9F1-4E01-97B2-76A38B74138F}" sibTransId="{FE60DA7A-36AA-4BB5-A04F-B191BEF7CBDF}"/>
    <dgm:cxn modelId="{10318B33-7CA2-4136-9187-2A9E9FDA398A}" srcId="{F9557509-5BC1-4E4A-96D8-803B7A4F2E6B}" destId="{CBC0E0F5-938D-46D3-A268-FB6EAAA84864}" srcOrd="1" destOrd="0" parTransId="{3D03719B-8DDC-4540-9522-2850CEFF7DA7}" sibTransId="{212EE44B-5235-4DC7-83BA-40D9D357BF9F}"/>
    <dgm:cxn modelId="{CF1DB6C5-5D5C-4797-819E-4F980661BB39}" type="presOf" srcId="{31450FA7-78DF-4C10-8DDC-FC7AE70E22B7}" destId="{A6D4CCA4-C53C-4F05-BA39-AB62D4D49967}" srcOrd="0" destOrd="0" presId="urn:microsoft.com/office/officeart/2005/8/layout/chart3"/>
    <dgm:cxn modelId="{C3370E5C-471E-421A-986F-73A05BF527E1}" type="presOf" srcId="{31450FA7-78DF-4C10-8DDC-FC7AE70E22B7}" destId="{177E0B9A-BEDE-45F4-B3C0-2AFA2B06C85E}" srcOrd="1" destOrd="0" presId="urn:microsoft.com/office/officeart/2005/8/layout/chart3"/>
    <dgm:cxn modelId="{F5D63318-12F3-492A-B86F-C108C47A49D9}" type="presOf" srcId="{1332526E-A2A5-4ABF-83EE-856915AEA525}" destId="{BE544001-B459-4917-9771-2E188FEA5DF6}" srcOrd="0" destOrd="0" presId="urn:microsoft.com/office/officeart/2005/8/layout/chart3"/>
    <dgm:cxn modelId="{868FD789-A30F-4D17-ABF3-31D3F5B44788}" srcId="{F9557509-5BC1-4E4A-96D8-803B7A4F2E6B}" destId="{31450FA7-78DF-4C10-8DDC-FC7AE70E22B7}" srcOrd="0" destOrd="0" parTransId="{4031678B-DAA3-4014-BEDE-93CC4A4DE557}" sibTransId="{E41D74DC-4F96-4946-AF96-A1005EAEDD42}"/>
    <dgm:cxn modelId="{CC4F272A-B4EE-48E1-8CF7-974791A7BE04}" type="presOf" srcId="{A8793DB5-CD17-44B6-B3EE-C361D941EE5B}" destId="{70FF1515-2BB5-4F57-AF7D-2FB03F0C9FEE}" srcOrd="0" destOrd="0" presId="urn:microsoft.com/office/officeart/2005/8/layout/chart3"/>
    <dgm:cxn modelId="{7F9A58D6-ECFA-4E5C-AA10-12DF913A14B4}" type="presOf" srcId="{4ED783A4-12AC-4EA1-9ADA-2D6ED031B3CF}" destId="{96A2ABAB-D0C6-4681-AE89-C571B45A61E2}" srcOrd="0" destOrd="0" presId="urn:microsoft.com/office/officeart/2005/8/layout/chart3"/>
    <dgm:cxn modelId="{6F03AB00-F313-4BFC-9E3C-3611F763DF71}" type="presOf" srcId="{CBC0E0F5-938D-46D3-A268-FB6EAAA84864}" destId="{A1C5005E-0DC7-47FF-A7F7-38A46AED8C08}" srcOrd="1" destOrd="0" presId="urn:microsoft.com/office/officeart/2005/8/layout/chart3"/>
    <dgm:cxn modelId="{E91CCF03-B4C5-4CFB-AA2A-2D6AE87C90C8}" type="presOf" srcId="{82C3D154-9931-40BB-8E1F-08234A5BCF9B}" destId="{407EF6B5-974D-4F77-A2C4-293FD72EBE79}" srcOrd="0" destOrd="0" presId="urn:microsoft.com/office/officeart/2005/8/layout/chart3"/>
    <dgm:cxn modelId="{979E32BF-EB08-4356-854D-C8577B099361}" srcId="{F9557509-5BC1-4E4A-96D8-803B7A4F2E6B}" destId="{4ED783A4-12AC-4EA1-9ADA-2D6ED031B3CF}" srcOrd="3" destOrd="0" parTransId="{086B14AC-3730-4660-B625-4B9B13144D45}" sibTransId="{A4A83A6A-14CC-48F8-BA5D-279C69F1E9CC}"/>
    <dgm:cxn modelId="{452EA72F-D762-43EE-8BB6-7E4AEDA47E82}" type="presOf" srcId="{1332526E-A2A5-4ABF-83EE-856915AEA525}" destId="{0E3B1684-5843-48CC-8EE5-1003A7CD23A2}" srcOrd="1" destOrd="0" presId="urn:microsoft.com/office/officeart/2005/8/layout/chart3"/>
    <dgm:cxn modelId="{A8532A37-7C2C-45B8-A95C-D1E5DA5E5557}" type="presOf" srcId="{CBC0E0F5-938D-46D3-A268-FB6EAAA84864}" destId="{D8A27DA7-C8B5-4804-8A27-23E18449662B}" srcOrd="0" destOrd="0" presId="urn:microsoft.com/office/officeart/2005/8/layout/chart3"/>
    <dgm:cxn modelId="{D794942C-CB40-424B-88E1-8B8AB2D211A3}" type="presOf" srcId="{82C3D154-9931-40BB-8E1F-08234A5BCF9B}" destId="{52D7CA66-9C3E-496F-9AD1-90177EB6AA2F}" srcOrd="1" destOrd="0" presId="urn:microsoft.com/office/officeart/2005/8/layout/chart3"/>
    <dgm:cxn modelId="{FE2B7E02-0140-453F-97E8-631A4CD66594}" type="presOf" srcId="{4ED783A4-12AC-4EA1-9ADA-2D6ED031B3CF}" destId="{CB464710-BD87-4006-A435-1F1F4FD3DAA8}" srcOrd="1" destOrd="0" presId="urn:microsoft.com/office/officeart/2005/8/layout/chart3"/>
    <dgm:cxn modelId="{39078A52-B234-4E4D-845F-A58EC7BB3BFD}" type="presParOf" srcId="{E8D7E571-1B69-4553-931B-9C71F837AFF1}" destId="{A6D4CCA4-C53C-4F05-BA39-AB62D4D49967}" srcOrd="0" destOrd="0" presId="urn:microsoft.com/office/officeart/2005/8/layout/chart3"/>
    <dgm:cxn modelId="{208D8774-77A4-428F-B201-FEBD0DB39FE6}" type="presParOf" srcId="{E8D7E571-1B69-4553-931B-9C71F837AFF1}" destId="{177E0B9A-BEDE-45F4-B3C0-2AFA2B06C85E}" srcOrd="1" destOrd="0" presId="urn:microsoft.com/office/officeart/2005/8/layout/chart3"/>
    <dgm:cxn modelId="{67DCBC25-4232-4923-BD74-C493EED7887B}" type="presParOf" srcId="{E8D7E571-1B69-4553-931B-9C71F837AFF1}" destId="{D8A27DA7-C8B5-4804-8A27-23E18449662B}" srcOrd="2" destOrd="0" presId="urn:microsoft.com/office/officeart/2005/8/layout/chart3"/>
    <dgm:cxn modelId="{385034A8-BA05-433D-AA14-178A53FF795C}" type="presParOf" srcId="{E8D7E571-1B69-4553-931B-9C71F837AFF1}" destId="{A1C5005E-0DC7-47FF-A7F7-38A46AED8C08}" srcOrd="3" destOrd="0" presId="urn:microsoft.com/office/officeart/2005/8/layout/chart3"/>
    <dgm:cxn modelId="{2857B077-6014-4192-9353-607649F2C50C}" type="presParOf" srcId="{E8D7E571-1B69-4553-931B-9C71F837AFF1}" destId="{BE544001-B459-4917-9771-2E188FEA5DF6}" srcOrd="4" destOrd="0" presId="urn:microsoft.com/office/officeart/2005/8/layout/chart3"/>
    <dgm:cxn modelId="{556530AC-520B-4579-BF63-EDBA61D80409}" type="presParOf" srcId="{E8D7E571-1B69-4553-931B-9C71F837AFF1}" destId="{0E3B1684-5843-48CC-8EE5-1003A7CD23A2}" srcOrd="5" destOrd="0" presId="urn:microsoft.com/office/officeart/2005/8/layout/chart3"/>
    <dgm:cxn modelId="{A6838EC0-0F87-4D03-B20A-8A9100690DA4}" type="presParOf" srcId="{E8D7E571-1B69-4553-931B-9C71F837AFF1}" destId="{96A2ABAB-D0C6-4681-AE89-C571B45A61E2}" srcOrd="6" destOrd="0" presId="urn:microsoft.com/office/officeart/2005/8/layout/chart3"/>
    <dgm:cxn modelId="{16F90695-085D-4358-85D2-7ADE484867F4}" type="presParOf" srcId="{E8D7E571-1B69-4553-931B-9C71F837AFF1}" destId="{CB464710-BD87-4006-A435-1F1F4FD3DAA8}" srcOrd="7" destOrd="0" presId="urn:microsoft.com/office/officeart/2005/8/layout/chart3"/>
    <dgm:cxn modelId="{90557121-A3A2-4961-B90E-68321CF459B6}" type="presParOf" srcId="{E8D7E571-1B69-4553-931B-9C71F837AFF1}" destId="{70FF1515-2BB5-4F57-AF7D-2FB03F0C9FEE}" srcOrd="8" destOrd="0" presId="urn:microsoft.com/office/officeart/2005/8/layout/chart3"/>
    <dgm:cxn modelId="{D50D4EDE-B787-432E-B05B-00D5003FD3D5}" type="presParOf" srcId="{E8D7E571-1B69-4553-931B-9C71F837AFF1}" destId="{1924E8FF-9FB7-4724-8466-EB40D4973D25}" srcOrd="9" destOrd="0" presId="urn:microsoft.com/office/officeart/2005/8/layout/chart3"/>
    <dgm:cxn modelId="{3E706387-0D12-4FD5-ADDC-84361DE3C3A1}" type="presParOf" srcId="{E8D7E571-1B69-4553-931B-9C71F837AFF1}" destId="{407EF6B5-974D-4F77-A2C4-293FD72EBE79}" srcOrd="10" destOrd="0" presId="urn:microsoft.com/office/officeart/2005/8/layout/chart3"/>
    <dgm:cxn modelId="{EC34BAD6-206B-41CD-939A-8668A9A7AA5F}" type="presParOf" srcId="{E8D7E571-1B69-4553-931B-9C71F837AFF1}" destId="{52D7CA66-9C3E-496F-9AD1-90177EB6AA2F}"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4CCA4-C53C-4F05-BA39-AB62D4D49967}">
      <dsp:nvSpPr>
        <dsp:cNvPr id="0" name=""/>
        <dsp:cNvSpPr/>
      </dsp:nvSpPr>
      <dsp:spPr>
        <a:xfrm>
          <a:off x="799252" y="460369"/>
          <a:ext cx="3899315" cy="3899315"/>
        </a:xfrm>
        <a:prstGeom prst="pie">
          <a:avLst>
            <a:gd name="adj1" fmla="val 16200000"/>
            <a:gd name="adj2" fmla="val 19800000"/>
          </a:avLst>
        </a:prstGeom>
        <a:solidFill>
          <a:schemeClr val="accent1">
            <a:alpha val="9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2790688" y="878153"/>
        <a:ext cx="1137300" cy="835567"/>
      </dsp:txXfrm>
    </dsp:sp>
    <dsp:sp modelId="{D8A27DA7-C8B5-4804-8A27-23E18449662B}">
      <dsp:nvSpPr>
        <dsp:cNvPr id="0" name=""/>
        <dsp:cNvSpPr/>
      </dsp:nvSpPr>
      <dsp:spPr>
        <a:xfrm>
          <a:off x="815427" y="471863"/>
          <a:ext cx="3899315" cy="3899315"/>
        </a:xfrm>
        <a:prstGeom prst="pie">
          <a:avLst>
            <a:gd name="adj1" fmla="val 19800000"/>
            <a:gd name="adj2" fmla="val 1800000"/>
          </a:avLst>
        </a:prstGeom>
        <a:solidFill>
          <a:schemeClr val="accent1">
            <a:alpha val="90000"/>
            <a:hueOff val="0"/>
            <a:satOff val="0"/>
            <a:lumOff val="0"/>
            <a:alphaOff val="-8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3484601" y="2026947"/>
        <a:ext cx="1179078" cy="789147"/>
      </dsp:txXfrm>
    </dsp:sp>
    <dsp:sp modelId="{BE544001-B459-4917-9771-2E188FEA5DF6}">
      <dsp:nvSpPr>
        <dsp:cNvPr id="0" name=""/>
        <dsp:cNvSpPr/>
      </dsp:nvSpPr>
      <dsp:spPr>
        <a:xfrm>
          <a:off x="815427" y="471863"/>
          <a:ext cx="3899315" cy="3899315"/>
        </a:xfrm>
        <a:prstGeom prst="pie">
          <a:avLst>
            <a:gd name="adj1" fmla="val 1800000"/>
            <a:gd name="adj2" fmla="val 5400000"/>
          </a:avLst>
        </a:prstGeom>
        <a:solidFill>
          <a:schemeClr val="accent1">
            <a:alpha val="90000"/>
            <a:hueOff val="0"/>
            <a:satOff val="0"/>
            <a:lumOff val="0"/>
            <a:alphaOff val="-16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2806863" y="3117827"/>
        <a:ext cx="1137300" cy="835567"/>
      </dsp:txXfrm>
    </dsp:sp>
    <dsp:sp modelId="{96A2ABAB-D0C6-4681-AE89-C571B45A61E2}">
      <dsp:nvSpPr>
        <dsp:cNvPr id="0" name=""/>
        <dsp:cNvSpPr/>
      </dsp:nvSpPr>
      <dsp:spPr>
        <a:xfrm>
          <a:off x="815427" y="471863"/>
          <a:ext cx="3899315" cy="3899315"/>
        </a:xfrm>
        <a:prstGeom prst="pie">
          <a:avLst>
            <a:gd name="adj1" fmla="val 5400000"/>
            <a:gd name="adj2" fmla="val 9000000"/>
          </a:avLst>
        </a:prstGeom>
        <a:solidFill>
          <a:schemeClr val="accent1">
            <a:alpha val="90000"/>
            <a:hueOff val="0"/>
            <a:satOff val="0"/>
            <a:lumOff val="0"/>
            <a:alphaOff val="-24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586006" y="3117827"/>
        <a:ext cx="1137300" cy="835567"/>
      </dsp:txXfrm>
    </dsp:sp>
    <dsp:sp modelId="{70FF1515-2BB5-4F57-AF7D-2FB03F0C9FEE}">
      <dsp:nvSpPr>
        <dsp:cNvPr id="0" name=""/>
        <dsp:cNvSpPr/>
      </dsp:nvSpPr>
      <dsp:spPr>
        <a:xfrm>
          <a:off x="815427" y="471863"/>
          <a:ext cx="3899315" cy="3899315"/>
        </a:xfrm>
        <a:prstGeom prst="pie">
          <a:avLst>
            <a:gd name="adj1" fmla="val 9000000"/>
            <a:gd name="adj2" fmla="val 12600000"/>
          </a:avLst>
        </a:prstGeom>
        <a:solidFill>
          <a:schemeClr val="accent1">
            <a:alpha val="90000"/>
            <a:hueOff val="0"/>
            <a:satOff val="0"/>
            <a:lumOff val="0"/>
            <a:alphaOff val="-32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875773" y="2026947"/>
        <a:ext cx="1179078" cy="789147"/>
      </dsp:txXfrm>
    </dsp:sp>
    <dsp:sp modelId="{407EF6B5-974D-4F77-A2C4-293FD72EBE79}">
      <dsp:nvSpPr>
        <dsp:cNvPr id="0" name=""/>
        <dsp:cNvSpPr/>
      </dsp:nvSpPr>
      <dsp:spPr>
        <a:xfrm>
          <a:off x="815427" y="471863"/>
          <a:ext cx="3899315" cy="3899315"/>
        </a:xfrm>
        <a:prstGeom prst="pie">
          <a:avLst>
            <a:gd name="adj1" fmla="val 12600000"/>
            <a:gd name="adj2" fmla="val 16200000"/>
          </a:avLst>
        </a:prstGeom>
        <a:solidFill>
          <a:schemeClr val="accent1">
            <a:alpha val="90000"/>
            <a:hueOff val="0"/>
            <a:satOff val="0"/>
            <a:lumOff val="0"/>
            <a:alpha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1586006" y="889647"/>
        <a:ext cx="1137300" cy="83556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4/29/2015 4:31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latin typeface="Segoe UI" pitchFamily="34" charset="0"/>
              </a:rPr>
              <a:t>Build 2015</a:t>
            </a:r>
            <a:endParaRPr lang="en-US" dirty="0">
              <a:latin typeface="Segoe UI" pitchFamily="34" charset="0"/>
            </a:endParaRP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4/29/2015 4:31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57591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265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4780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0616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029583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1379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7860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84383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1505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89361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96955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1821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93039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4/29/2015 4:31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7423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4241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085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1589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88706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5179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2070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4/29/2015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281844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98341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4600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4522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95251010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2015 </a:t>
            </a:r>
            <a:r>
              <a:rPr lang="en-US" sz="700"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29109240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5129481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6933025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742723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670527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68126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78278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1753411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8047542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303504254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64844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234885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62707096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36149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122634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67909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991446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170496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219017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6323808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924261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19044357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138119829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26264888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4466391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8982066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069619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906373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792484346"/>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3045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15506320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gs>
                    <a:gs pos="100000">
                      <a:srgbClr val="404040"/>
                    </a:gs>
                  </a:gsLst>
                  <a:lin ang="5400000" scaled="0"/>
                </a:gradFill>
                <a:cs typeface="Segoe UI" pitchFamily="34" charset="0"/>
              </a:rPr>
              <a:t>© </a:t>
            </a:r>
            <a:r>
              <a:rPr lang="en-US" sz="700" dirty="0" smtClean="0">
                <a:gradFill>
                  <a:gsLst>
                    <a:gs pos="0">
                      <a:srgbClr val="404040"/>
                    </a:gs>
                    <a:gs pos="100000">
                      <a:srgbClr val="404040"/>
                    </a:gs>
                  </a:gsLst>
                  <a:lin ang="5400000" scaled="0"/>
                </a:gradFill>
                <a:cs typeface="Segoe UI" pitchFamily="34" charset="0"/>
              </a:rPr>
              <a:t>2015 </a:t>
            </a:r>
            <a:r>
              <a:rPr lang="en-US" sz="700" dirty="0">
                <a:gradFill>
                  <a:gsLst>
                    <a:gs pos="0">
                      <a:srgbClr val="404040"/>
                    </a:gs>
                    <a:gs pos="100000">
                      <a:srgbClr val="404040"/>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47122"/>
            <a:ext cx="3291840" cy="701671"/>
          </a:xfrm>
          <a:prstGeom prst="rect">
            <a:avLst/>
          </a:prstGeom>
        </p:spPr>
      </p:pic>
    </p:spTree>
    <p:extLst>
      <p:ext uri="{BB962C8B-B14F-4D97-AF65-F5344CB8AC3E}">
        <p14:creationId xmlns:p14="http://schemas.microsoft.com/office/powerpoint/2010/main" val="76731911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752701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360382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682919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9657921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1174825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28139037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2062871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792803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65287442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63" r:id="rId15"/>
    <p:sldLayoutId id="2147484307" r:id="rId1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53714132"/>
      </p:ext>
    </p:extLst>
  </p:cSld>
  <p:clrMap bg1="dk1" tx1="lt1" bg2="dk2" tx2="lt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6" r:id="rId11"/>
    <p:sldLayoutId id="2147484304" r:id="rId12"/>
    <p:sldLayoutId id="2147484305"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586819122"/>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6"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hyperlink" Target="mailto:navits@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Microsoft/Windows-universal-samples" TargetMode="External"/><Relationship Id="rId2" Type="http://schemas.openxmlformats.org/officeDocument/2006/relationships/hyperlink" Target="http://aka.ms/devassistant" TargetMode="Externa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navits@microsoft.com" TargetMode="Externa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insider.windows.com" TargetMode="External"/><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hyperlink" Target="http://www.visualstudi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Microsoft/Windows-universal-samples"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5610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54634" y="1820862"/>
            <a:ext cx="6070339" cy="4038600"/>
          </a:xfrm>
          <a:prstGeom prst="rect">
            <a:avLst/>
          </a:prstGeom>
        </p:spPr>
      </p:pic>
      <p:sp>
        <p:nvSpPr>
          <p:cNvPr id="3" name="Title 2"/>
          <p:cNvSpPr>
            <a:spLocks noGrp="1"/>
          </p:cNvSpPr>
          <p:nvPr>
            <p:ph type="title"/>
          </p:nvPr>
        </p:nvSpPr>
        <p:spPr>
          <a:xfrm>
            <a:off x="274639" y="220662"/>
            <a:ext cx="12039598" cy="917575"/>
          </a:xfrm>
        </p:spPr>
        <p:txBody>
          <a:bodyPr/>
          <a:lstStyle/>
          <a:p>
            <a:r>
              <a:rPr lang="en-US" dirty="0" smtClean="0"/>
              <a:t>Project Properties</a:t>
            </a:r>
            <a:endParaRPr lang="en-US" dirty="0"/>
          </a:p>
        </p:txBody>
      </p:sp>
      <p:sp>
        <p:nvSpPr>
          <p:cNvPr id="4" name="Text Placeholder 1"/>
          <p:cNvSpPr>
            <a:spLocks noGrp="1"/>
          </p:cNvSpPr>
          <p:nvPr>
            <p:ph type="body" sz="quarter" idx="10"/>
          </p:nvPr>
        </p:nvSpPr>
        <p:spPr>
          <a:xfrm>
            <a:off x="274639" y="1411620"/>
            <a:ext cx="6172198" cy="5209841"/>
          </a:xfrm>
        </p:spPr>
        <p:txBody>
          <a:bodyPr/>
          <a:lstStyle/>
          <a:p>
            <a:pPr marL="0" indent="0">
              <a:buNone/>
            </a:pPr>
            <a:r>
              <a:rPr lang="en-US" sz="2400" b="1" dirty="0" smtClean="0"/>
              <a:t>Target version </a:t>
            </a:r>
            <a:r>
              <a:rPr lang="en-US" sz="2000" b="1" dirty="0" smtClean="0"/>
              <a:t>(TargetPlatformVersion)</a:t>
            </a:r>
          </a:p>
          <a:p>
            <a:pPr lvl="1"/>
            <a:endParaRPr lang="en-US" sz="2000" dirty="0" smtClean="0">
              <a:latin typeface="+mj-lt"/>
            </a:endParaRPr>
          </a:p>
          <a:p>
            <a:pPr lvl="1"/>
            <a:r>
              <a:rPr lang="en-US" sz="2000" dirty="0" smtClean="0">
                <a:latin typeface="+mj-lt"/>
              </a:rPr>
              <a:t>Defines the version of Universal Windows SDK being targeted by project</a:t>
            </a:r>
          </a:p>
          <a:p>
            <a:pPr lvl="1"/>
            <a:endParaRPr lang="en-US" sz="2000" dirty="0">
              <a:latin typeface="+mj-lt"/>
            </a:endParaRPr>
          </a:p>
          <a:p>
            <a:pPr lvl="1"/>
            <a:r>
              <a:rPr lang="en-US" sz="2000" dirty="0" smtClean="0">
                <a:latin typeface="+mj-lt"/>
              </a:rPr>
              <a:t>Defines the available API surface for the application</a:t>
            </a:r>
          </a:p>
          <a:p>
            <a:pPr marL="342900" lvl="1" indent="0">
              <a:buNone/>
            </a:pPr>
            <a:endParaRPr lang="en-US" sz="2000" dirty="0">
              <a:latin typeface="+mj-lt"/>
            </a:endParaRPr>
          </a:p>
          <a:p>
            <a:pPr lvl="1"/>
            <a:r>
              <a:rPr lang="en-US" sz="2000" dirty="0" smtClean="0">
                <a:latin typeface="+mj-lt"/>
              </a:rPr>
              <a:t>Is stamped as </a:t>
            </a:r>
            <a:r>
              <a:rPr lang="en-US" sz="1800" b="1" dirty="0" smtClean="0">
                <a:latin typeface="+mj-lt"/>
              </a:rPr>
              <a:t>TargetDeviceFamily.MaxVersionTested</a:t>
            </a:r>
            <a:r>
              <a:rPr lang="en-US" sz="2000" dirty="0" smtClean="0">
                <a:latin typeface="+mj-lt"/>
              </a:rPr>
              <a:t> property in the AppX manifest file as part of the build process</a:t>
            </a:r>
          </a:p>
          <a:p>
            <a:pPr marL="342900" lvl="1" indent="0">
              <a:buNone/>
            </a:pPr>
            <a:endParaRPr lang="en-US" sz="2000" dirty="0">
              <a:latin typeface="+mj-lt"/>
            </a:endParaRPr>
          </a:p>
          <a:p>
            <a:pPr marL="457200" lvl="2" indent="0">
              <a:buNone/>
            </a:pPr>
            <a:r>
              <a:rPr lang="en-US" sz="1600" dirty="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Dependencies</a:t>
            </a:r>
            <a:r>
              <a:rPr lang="en-US" sz="1600" dirty="0">
                <a:solidFill>
                  <a:srgbClr val="0000FF"/>
                </a:solidFill>
                <a:highlight>
                  <a:srgbClr val="FFFFFF"/>
                </a:highlight>
                <a:latin typeface="Consolas" panose="020B0609020204030204" pitchFamily="49" charset="0"/>
              </a:rPr>
              <a:t>&gt;</a:t>
            </a:r>
          </a:p>
          <a:p>
            <a:pPr marL="457200" lvl="2" indent="0">
              <a:buNone/>
            </a:pPr>
            <a:r>
              <a:rPr lang="en-US" sz="1600" dirty="0" smtClean="0">
                <a:solidFill>
                  <a:srgbClr val="0000FF"/>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TargetDeviceFamily</a:t>
            </a:r>
            <a:r>
              <a:rPr lang="en-US" sz="1600" dirty="0">
                <a:solidFill>
                  <a:srgbClr val="0000FF"/>
                </a:solidFill>
                <a:highlight>
                  <a:srgbClr val="FFFFFF"/>
                </a:highlight>
                <a:latin typeface="Consolas" panose="020B0609020204030204" pitchFamily="49" charset="0"/>
              </a:rPr>
              <a:t> </a:t>
            </a:r>
            <a:endParaRPr lang="en-US" sz="1600" dirty="0" smtClean="0">
              <a:solidFill>
                <a:srgbClr val="0000FF"/>
              </a:solidFill>
              <a:highlight>
                <a:srgbClr val="FFFFFF"/>
              </a:highlight>
              <a:latin typeface="Consolas" panose="020B0609020204030204" pitchFamily="49" charset="0"/>
            </a:endParaRPr>
          </a:p>
          <a:p>
            <a:pPr marL="457200" lvl="2" indent="0">
              <a:buNone/>
            </a:pPr>
            <a:r>
              <a:rPr lang="en-US" sz="1600" dirty="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Name</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Windows.Universal</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MinVersion</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10.0.10069.0</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MaxVersionTested</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10.0.10069.0</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/&gt;</a:t>
            </a:r>
            <a:endParaRPr lang="en-US" sz="1600" dirty="0" smtClean="0">
              <a:solidFill>
                <a:srgbClr val="000000"/>
              </a:solidFill>
              <a:highlight>
                <a:srgbClr val="FFFFFF"/>
              </a:highlight>
              <a:latin typeface="Consolas" panose="020B0609020204030204" pitchFamily="49" charset="0"/>
            </a:endParaRPr>
          </a:p>
          <a:p>
            <a:pPr marL="457200" lvl="2" indent="0">
              <a:buNone/>
            </a:pPr>
            <a:r>
              <a:rPr lang="en-US" sz="1600" dirty="0" smtClean="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Dependencies</a:t>
            </a:r>
            <a:r>
              <a:rPr lang="en-US" sz="1600" dirty="0">
                <a:solidFill>
                  <a:srgbClr val="0000FF"/>
                </a:solidFill>
                <a:highlight>
                  <a:srgbClr val="FFFFFF"/>
                </a:highlight>
                <a:latin typeface="Consolas" panose="020B0609020204030204" pitchFamily="49" charset="0"/>
              </a:rPr>
              <a:t>&gt;</a:t>
            </a:r>
            <a:endParaRPr lang="en-US" sz="13800" dirty="0" smtClean="0">
              <a:latin typeface="+mj-lt"/>
            </a:endParaRPr>
          </a:p>
          <a:p>
            <a:pPr marL="0" indent="0">
              <a:buNone/>
            </a:pPr>
            <a:endParaRPr lang="en-US" sz="2800" b="1" dirty="0" smtClean="0"/>
          </a:p>
          <a:p>
            <a:pPr marL="0" indent="0">
              <a:buNone/>
            </a:pPr>
            <a:endParaRPr lang="en-US" sz="2000" dirty="0">
              <a:latin typeface="+mj-lt"/>
            </a:endParaRPr>
          </a:p>
        </p:txBody>
      </p:sp>
      <p:sp>
        <p:nvSpPr>
          <p:cNvPr id="5" name="Rectangle 4"/>
          <p:cNvSpPr/>
          <p:nvPr/>
        </p:nvSpPr>
        <p:spPr bwMode="auto">
          <a:xfrm>
            <a:off x="7668587" y="2612691"/>
            <a:ext cx="4756386" cy="1522412"/>
          </a:xfrm>
          <a:prstGeom prst="rect">
            <a:avLst/>
          </a:prstGeom>
          <a:solidFill>
            <a:srgbClr val="F0F0F0">
              <a:alpha val="70000"/>
            </a:srgbClr>
          </a:solidFill>
          <a:ln>
            <a:solidFill>
              <a:srgbClr val="F0F0F0">
                <a:alpha val="1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650044" y="4592303"/>
            <a:ext cx="4572000" cy="809959"/>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Tree>
    <p:extLst>
      <p:ext uri="{BB962C8B-B14F-4D97-AF65-F5344CB8AC3E}">
        <p14:creationId xmlns:p14="http://schemas.microsoft.com/office/powerpoint/2010/main" val="312554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54634" y="1820862"/>
            <a:ext cx="6070339" cy="4038600"/>
          </a:xfrm>
          <a:prstGeom prst="rect">
            <a:avLst/>
          </a:prstGeom>
        </p:spPr>
      </p:pic>
      <p:sp>
        <p:nvSpPr>
          <p:cNvPr id="3" name="Title 2"/>
          <p:cNvSpPr>
            <a:spLocks noGrp="1"/>
          </p:cNvSpPr>
          <p:nvPr>
            <p:ph type="title"/>
          </p:nvPr>
        </p:nvSpPr>
        <p:spPr>
          <a:xfrm>
            <a:off x="274639" y="220662"/>
            <a:ext cx="12039598" cy="917575"/>
          </a:xfrm>
        </p:spPr>
        <p:txBody>
          <a:bodyPr/>
          <a:lstStyle/>
          <a:p>
            <a:r>
              <a:rPr lang="en-US" dirty="0" smtClean="0"/>
              <a:t>Project Properties</a:t>
            </a:r>
            <a:endParaRPr lang="en-US" dirty="0"/>
          </a:p>
        </p:txBody>
      </p:sp>
      <p:sp>
        <p:nvSpPr>
          <p:cNvPr id="4" name="Text Placeholder 1"/>
          <p:cNvSpPr>
            <a:spLocks noGrp="1"/>
          </p:cNvSpPr>
          <p:nvPr>
            <p:ph type="body" sz="quarter" idx="10"/>
          </p:nvPr>
        </p:nvSpPr>
        <p:spPr>
          <a:xfrm>
            <a:off x="274639" y="1411620"/>
            <a:ext cx="6095998" cy="5209841"/>
          </a:xfrm>
        </p:spPr>
        <p:txBody>
          <a:bodyPr/>
          <a:lstStyle/>
          <a:p>
            <a:pPr marL="0" indent="0">
              <a:buNone/>
            </a:pPr>
            <a:r>
              <a:rPr lang="en-US" sz="2400" b="1" dirty="0"/>
              <a:t>Min version (</a:t>
            </a:r>
            <a:r>
              <a:rPr lang="en-US" sz="2000" b="1" dirty="0"/>
              <a:t>TargetPlatformMinVersion)</a:t>
            </a:r>
          </a:p>
          <a:p>
            <a:pPr lvl="1"/>
            <a:endParaRPr lang="en-US" sz="2000" dirty="0" smtClean="0"/>
          </a:p>
          <a:p>
            <a:pPr lvl="1"/>
            <a:r>
              <a:rPr lang="en-US" sz="2000" dirty="0">
                <a:latin typeface="+mj-lt"/>
              </a:rPr>
              <a:t>Defines the minimum version of Universal Windows platform being supported by the project (adaptive application package)</a:t>
            </a:r>
          </a:p>
          <a:p>
            <a:pPr lvl="1"/>
            <a:endParaRPr lang="en-US" sz="2000" dirty="0">
              <a:latin typeface="+mj-lt"/>
            </a:endParaRPr>
          </a:p>
          <a:p>
            <a:pPr lvl="1"/>
            <a:r>
              <a:rPr lang="en-US" sz="2000" dirty="0" smtClean="0">
                <a:latin typeface="+mj-lt"/>
              </a:rPr>
              <a:t>Is stamped as </a:t>
            </a:r>
            <a:r>
              <a:rPr lang="en-US" sz="2000" b="1" dirty="0" smtClean="0">
                <a:latin typeface="+mj-lt"/>
              </a:rPr>
              <a:t>TargetDeviceFamily.MinVersion</a:t>
            </a:r>
            <a:r>
              <a:rPr lang="en-US" sz="2000" dirty="0" smtClean="0">
                <a:latin typeface="+mj-lt"/>
              </a:rPr>
              <a:t> property in the AppX manifest as part of the build process</a:t>
            </a:r>
          </a:p>
          <a:p>
            <a:pPr marL="342900" lvl="1" indent="0">
              <a:buNone/>
            </a:pPr>
            <a:endParaRPr lang="en-US" sz="2000" dirty="0">
              <a:latin typeface="+mj-lt"/>
            </a:endParaRPr>
          </a:p>
          <a:p>
            <a:pPr marL="457200" lvl="2" indent="0">
              <a:buNone/>
            </a:pPr>
            <a:r>
              <a:rPr lang="en-US" sz="1600" dirty="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Dependencies</a:t>
            </a:r>
            <a:r>
              <a:rPr lang="en-US" sz="1600" dirty="0">
                <a:solidFill>
                  <a:srgbClr val="0000FF"/>
                </a:solidFill>
                <a:highlight>
                  <a:srgbClr val="FFFFFF"/>
                </a:highlight>
                <a:latin typeface="Consolas" panose="020B0609020204030204" pitchFamily="49" charset="0"/>
              </a:rPr>
              <a:t>&gt;</a:t>
            </a:r>
          </a:p>
          <a:p>
            <a:pPr marL="457200" lvl="2" indent="0">
              <a:buNone/>
            </a:pPr>
            <a:r>
              <a:rPr lang="en-US" sz="1600" dirty="0" smtClean="0">
                <a:solidFill>
                  <a:srgbClr val="0000FF"/>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TargetDeviceFamily</a:t>
            </a:r>
            <a:r>
              <a:rPr lang="en-US" sz="1600" dirty="0">
                <a:solidFill>
                  <a:srgbClr val="0000FF"/>
                </a:solidFill>
                <a:highlight>
                  <a:srgbClr val="FFFFFF"/>
                </a:highlight>
                <a:latin typeface="Consolas" panose="020B0609020204030204" pitchFamily="49" charset="0"/>
              </a:rPr>
              <a:t> </a:t>
            </a:r>
            <a:endParaRPr lang="en-US" sz="1600" dirty="0" smtClean="0">
              <a:solidFill>
                <a:srgbClr val="0000FF"/>
              </a:solidFill>
              <a:highlight>
                <a:srgbClr val="FFFFFF"/>
              </a:highlight>
              <a:latin typeface="Consolas" panose="020B0609020204030204" pitchFamily="49" charset="0"/>
            </a:endParaRPr>
          </a:p>
          <a:p>
            <a:pPr marL="457200" lvl="2" indent="0">
              <a:buNone/>
            </a:pPr>
            <a:r>
              <a:rPr lang="en-US" sz="1600" dirty="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Name</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Windows.Universal</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MinVersion</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10.0.10069.0</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	</a:t>
            </a:r>
            <a:r>
              <a:rPr lang="en-US" sz="1600" dirty="0" smtClean="0">
                <a:solidFill>
                  <a:srgbClr val="FF0000"/>
                </a:solidFill>
                <a:highlight>
                  <a:srgbClr val="FFFFFF"/>
                </a:highlight>
                <a:latin typeface="Consolas" panose="020B0609020204030204" pitchFamily="49" charset="0"/>
              </a:rPr>
              <a:t>MaxVersionTested</a:t>
            </a:r>
            <a:r>
              <a:rPr lang="en-US" sz="1600" dirty="0">
                <a:solidFill>
                  <a:srgbClr val="0000FF"/>
                </a:solidFill>
                <a:highlight>
                  <a:srgbClr val="FFFFFF"/>
                </a:highlight>
                <a:latin typeface="Consolas" panose="020B0609020204030204" pitchFamily="49" charset="0"/>
              </a:rPr>
              <a:t>=</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10.0.10069.0</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 </a:t>
            </a:r>
            <a:r>
              <a:rPr lang="en-US" sz="1600" dirty="0" smtClean="0">
                <a:solidFill>
                  <a:srgbClr val="0000FF"/>
                </a:solidFill>
                <a:highlight>
                  <a:srgbClr val="FFFFFF"/>
                </a:highlight>
                <a:latin typeface="Consolas" panose="020B0609020204030204" pitchFamily="49" charset="0"/>
              </a:rPr>
              <a:t>/&gt;</a:t>
            </a:r>
            <a:endParaRPr lang="en-US" sz="1600" dirty="0" smtClean="0">
              <a:solidFill>
                <a:srgbClr val="000000"/>
              </a:solidFill>
              <a:highlight>
                <a:srgbClr val="FFFFFF"/>
              </a:highlight>
              <a:latin typeface="Consolas" panose="020B0609020204030204" pitchFamily="49" charset="0"/>
            </a:endParaRPr>
          </a:p>
          <a:p>
            <a:pPr marL="457200" lvl="2" indent="0">
              <a:buNone/>
            </a:pPr>
            <a:r>
              <a:rPr lang="en-US" sz="1600" dirty="0" smtClean="0">
                <a:solidFill>
                  <a:srgbClr val="0000FF"/>
                </a:solidFill>
                <a:highlight>
                  <a:srgbClr val="FFFFFF"/>
                </a:highlight>
                <a:latin typeface="Consolas" panose="020B0609020204030204" pitchFamily="49" charset="0"/>
              </a:rPr>
              <a:t>&lt;/</a:t>
            </a:r>
            <a:r>
              <a:rPr lang="en-US" sz="1600" dirty="0">
                <a:solidFill>
                  <a:srgbClr val="A31515"/>
                </a:solidFill>
                <a:highlight>
                  <a:srgbClr val="FFFFFF"/>
                </a:highlight>
                <a:latin typeface="Consolas" panose="020B0609020204030204" pitchFamily="49" charset="0"/>
              </a:rPr>
              <a:t>Dependencies</a:t>
            </a:r>
            <a:r>
              <a:rPr lang="en-US" sz="1600" dirty="0">
                <a:solidFill>
                  <a:srgbClr val="0000FF"/>
                </a:solidFill>
                <a:highlight>
                  <a:srgbClr val="FFFFFF"/>
                </a:highlight>
                <a:latin typeface="Consolas" panose="020B0609020204030204" pitchFamily="49" charset="0"/>
              </a:rPr>
              <a:t>&gt;</a:t>
            </a:r>
            <a:endParaRPr lang="en-US" sz="13800" dirty="0" smtClean="0">
              <a:latin typeface="+mj-lt"/>
            </a:endParaRPr>
          </a:p>
          <a:p>
            <a:pPr marL="0" indent="0">
              <a:buNone/>
            </a:pPr>
            <a:endParaRPr lang="en-US" sz="2800" b="1" dirty="0" smtClean="0"/>
          </a:p>
          <a:p>
            <a:pPr marL="0" indent="0">
              <a:buNone/>
            </a:pPr>
            <a:endParaRPr lang="en-US" sz="2000" dirty="0">
              <a:latin typeface="+mj-lt"/>
            </a:endParaRPr>
          </a:p>
        </p:txBody>
      </p:sp>
      <p:sp>
        <p:nvSpPr>
          <p:cNvPr id="5" name="Rectangle 4"/>
          <p:cNvSpPr/>
          <p:nvPr/>
        </p:nvSpPr>
        <p:spPr bwMode="auto">
          <a:xfrm>
            <a:off x="7668587" y="2612691"/>
            <a:ext cx="4756386" cy="1522412"/>
          </a:xfrm>
          <a:prstGeom prst="rect">
            <a:avLst/>
          </a:prstGeom>
          <a:solidFill>
            <a:srgbClr val="F0F0F0">
              <a:alpha val="70000"/>
            </a:srgbClr>
          </a:solidFill>
          <a:ln>
            <a:solidFill>
              <a:srgbClr val="F0F0F0">
                <a:alpha val="10000"/>
              </a:srgb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650044" y="4592303"/>
            <a:ext cx="4572000" cy="809959"/>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Tree>
    <p:extLst>
      <p:ext uri="{BB962C8B-B14F-4D97-AF65-F5344CB8AC3E}">
        <p14:creationId xmlns:p14="http://schemas.microsoft.com/office/powerpoint/2010/main" val="70994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20662"/>
            <a:ext cx="12039598" cy="917575"/>
          </a:xfrm>
        </p:spPr>
        <p:txBody>
          <a:bodyPr/>
          <a:lstStyle/>
          <a:p>
            <a:r>
              <a:rPr lang="en-US" dirty="0" smtClean="0"/>
              <a:t>Windows Device Family Extension SDKs</a:t>
            </a:r>
            <a:endParaRPr lang="en-US" dirty="0"/>
          </a:p>
        </p:txBody>
      </p:sp>
      <p:sp>
        <p:nvSpPr>
          <p:cNvPr id="4" name="Text Placeholder 1"/>
          <p:cNvSpPr>
            <a:spLocks noGrp="1"/>
          </p:cNvSpPr>
          <p:nvPr>
            <p:ph type="body" sz="quarter" idx="10"/>
          </p:nvPr>
        </p:nvSpPr>
        <p:spPr>
          <a:xfrm>
            <a:off x="350837" y="2887662"/>
            <a:ext cx="5257800" cy="1597025"/>
          </a:xfrm>
        </p:spPr>
        <p:txBody>
          <a:bodyPr/>
          <a:lstStyle/>
          <a:p>
            <a:pPr marL="0" indent="0" algn="just">
              <a:buNone/>
            </a:pPr>
            <a:r>
              <a:rPr lang="en-US" sz="2400" b="1" dirty="0" smtClean="0"/>
              <a:t>Use device family specific APIs by adding references to Windows Device Family Extension SDKs</a:t>
            </a:r>
            <a:endParaRPr lang="en-US" sz="2400" dirty="0"/>
          </a:p>
        </p:txBody>
      </p:sp>
      <p:pic>
        <p:nvPicPr>
          <p:cNvPr id="2" name="Picture 1"/>
          <p:cNvPicPr>
            <a:picLocks noChangeAspect="1"/>
          </p:cNvPicPr>
          <p:nvPr/>
        </p:nvPicPr>
        <p:blipFill>
          <a:blip r:embed="rId3"/>
          <a:stretch>
            <a:fillRect/>
          </a:stretch>
        </p:blipFill>
        <p:spPr>
          <a:xfrm>
            <a:off x="5720734" y="1668462"/>
            <a:ext cx="6619875" cy="4429125"/>
          </a:xfrm>
          <a:prstGeom prst="rect">
            <a:avLst/>
          </a:prstGeom>
        </p:spPr>
      </p:pic>
    </p:spTree>
    <p:extLst>
      <p:ext uri="{BB962C8B-B14F-4D97-AF65-F5344CB8AC3E}">
        <p14:creationId xmlns:p14="http://schemas.microsoft.com/office/powerpoint/2010/main" val="36576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Adaptive Code</a:t>
            </a:r>
            <a:endParaRPr lang="en-US" dirty="0"/>
          </a:p>
        </p:txBody>
      </p:sp>
      <p:sp>
        <p:nvSpPr>
          <p:cNvPr id="6" name="Text Placeholder 5"/>
          <p:cNvSpPr>
            <a:spLocks noGrp="1"/>
          </p:cNvSpPr>
          <p:nvPr>
            <p:ph type="body" sz="quarter" idx="11"/>
          </p:nvPr>
        </p:nvSpPr>
        <p:spPr>
          <a:xfrm>
            <a:off x="272185" y="1668462"/>
            <a:ext cx="12042052" cy="1066800"/>
          </a:xfrm>
        </p:spPr>
        <p:txBody>
          <a:bodyPr/>
          <a:lstStyle/>
          <a:p>
            <a:r>
              <a:rPr lang="en-US" dirty="0">
                <a:latin typeface="+mj-lt"/>
              </a:rPr>
              <a:t>Use </a:t>
            </a:r>
            <a:r>
              <a:rPr lang="en-US" b="1" dirty="0">
                <a:latin typeface="+mj-lt"/>
              </a:rPr>
              <a:t>Windows.Foundation.Metadata.ApiInformation</a:t>
            </a:r>
            <a:r>
              <a:rPr lang="en-US" dirty="0">
                <a:latin typeface="+mj-lt"/>
              </a:rPr>
              <a:t> APIs to write adaptive code across different Universal Windows versions or different target device </a:t>
            </a:r>
            <a:r>
              <a:rPr lang="en-US" dirty="0" smtClean="0">
                <a:latin typeface="+mj-lt"/>
              </a:rPr>
              <a:t>families</a:t>
            </a:r>
            <a:endParaRPr lang="en-US" dirty="0">
              <a:latin typeface="+mj-lt"/>
            </a:endParaRPr>
          </a:p>
        </p:txBody>
      </p:sp>
      <p:sp>
        <p:nvSpPr>
          <p:cNvPr id="2" name="Rectangle 1"/>
          <p:cNvSpPr/>
          <p:nvPr/>
        </p:nvSpPr>
        <p:spPr>
          <a:xfrm>
            <a:off x="503237" y="2887662"/>
            <a:ext cx="12617450" cy="1477328"/>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if</a:t>
            </a:r>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Windows.Foundation.Metadata.</a:t>
            </a:r>
            <a:r>
              <a:rPr lang="en-US" dirty="0" smtClean="0">
                <a:solidFill>
                  <a:srgbClr val="2B91AF"/>
                </a:solidFill>
                <a:highlight>
                  <a:srgbClr val="FFFFFF"/>
                </a:highlight>
                <a:latin typeface="Consolas" panose="020B0609020204030204" pitchFamily="49" charset="0"/>
              </a:rPr>
              <a:t>ApiInformation</a:t>
            </a:r>
            <a:r>
              <a:rPr lang="en-US" dirty="0" smtClean="0">
                <a:solidFill>
                  <a:srgbClr val="000000"/>
                </a:solidFill>
                <a:highlight>
                  <a:srgbClr val="FFFFFF"/>
                </a:highlight>
                <a:latin typeface="Consolas" panose="020B0609020204030204" pitchFamily="49" charset="0"/>
              </a:rPr>
              <a:t>.IsTypePresent</a:t>
            </a: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r>
              <a:rPr lang="en-US" dirty="0" smtClean="0">
                <a:solidFill>
                  <a:srgbClr val="A31515"/>
                </a:solidFill>
                <a:highlight>
                  <a:srgbClr val="FFFFFF"/>
                </a:highlight>
                <a:latin typeface="Consolas" panose="020B0609020204030204" pitchFamily="49" charset="0"/>
              </a:rPr>
              <a:t>"Windows.Phone.UI.HardwareButtons"</a:t>
            </a:r>
            <a:r>
              <a:rPr lang="en-US" dirty="0" smtClean="0">
                <a:solidFill>
                  <a:srgbClr val="000000"/>
                </a:solidFill>
                <a:highlight>
                  <a:srgbClr val="FFFFFF"/>
                </a:highlight>
                <a:latin typeface="Consolas" panose="020B0609020204030204" pitchFamily="49" charset="0"/>
              </a:rPr>
              <a:t>))</a:t>
            </a:r>
          </a:p>
          <a:p>
            <a:r>
              <a:rPr lang="en-US" dirty="0" smtClean="0">
                <a:solidFill>
                  <a:srgbClr val="000000"/>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     </a:t>
            </a:r>
            <a:r>
              <a:rPr lang="en-US" dirty="0">
                <a:solidFill>
                  <a:srgbClr val="000000"/>
                </a:solidFill>
                <a:highlight>
                  <a:srgbClr val="FFFFFF"/>
                </a:highlight>
                <a:latin typeface="Consolas" panose="020B0609020204030204" pitchFamily="49" charset="0"/>
              </a:rPr>
              <a:t>Windows.Phone.UI.Input.HardwareButtons.BackPressed</a:t>
            </a:r>
            <a:r>
              <a:rPr lang="en-US" dirty="0">
                <a:solidFill>
                  <a:srgbClr val="404040"/>
                </a:solidFill>
              </a:rPr>
              <a:t> += </a:t>
            </a:r>
            <a:r>
              <a:rPr lang="en-US" dirty="0">
                <a:solidFill>
                  <a:srgbClr val="000000"/>
                </a:solidFill>
                <a:highlight>
                  <a:srgbClr val="FFFFFF"/>
                </a:highlight>
                <a:latin typeface="Consolas" panose="020B0609020204030204" pitchFamily="49" charset="0"/>
              </a:rPr>
              <a:t>HardwareButtons_BackPressed</a:t>
            </a:r>
            <a:r>
              <a:rPr lang="en-US" dirty="0">
                <a:solidFill>
                  <a:srgbClr val="404040"/>
                </a:solidFill>
              </a:rPr>
              <a:t>;</a:t>
            </a:r>
            <a:endParaRPr lang="en-US" dirty="0">
              <a:solidFill>
                <a:srgbClr val="000000"/>
              </a:solidFill>
              <a:highlight>
                <a:srgbClr val="FFFFFF"/>
              </a:highlight>
              <a:latin typeface="Consolas" panose="020B0609020204030204" pitchFamily="49" charset="0"/>
            </a:endParaRPr>
          </a:p>
          <a:p>
            <a:r>
              <a:rPr lang="en-US" dirty="0">
                <a:solidFill>
                  <a:srgbClr val="000000"/>
                </a:solidFill>
                <a:highlight>
                  <a:srgbClr val="FFFFFF"/>
                </a:highlight>
                <a:latin typeface="Consolas" panose="020B0609020204030204" pitchFamily="49" charset="0"/>
              </a:rPr>
              <a:t>          </a:t>
            </a:r>
            <a:r>
              <a:rPr lang="en-US" dirty="0" smtClean="0">
                <a:solidFill>
                  <a:srgbClr val="000000"/>
                </a:solidFill>
                <a:highlight>
                  <a:srgbClr val="FFFFFF"/>
                </a:highlight>
                <a:latin typeface="Consolas" panose="020B0609020204030204" pitchFamily="49" charset="0"/>
              </a:rPr>
              <a:t>}</a:t>
            </a:r>
            <a:endParaRPr lang="en-US" dirty="0">
              <a:solidFill>
                <a:srgbClr val="404040"/>
              </a:solidFill>
            </a:endParaRPr>
          </a:p>
        </p:txBody>
      </p:sp>
      <p:graphicFrame>
        <p:nvGraphicFramePr>
          <p:cNvPr id="5" name="Table 4"/>
          <p:cNvGraphicFramePr>
            <a:graphicFrameLocks noGrp="1"/>
          </p:cNvGraphicFramePr>
          <p:nvPr>
            <p:extLst/>
          </p:nvPr>
        </p:nvGraphicFramePr>
        <p:xfrm>
          <a:off x="427037" y="5021262"/>
          <a:ext cx="11737166" cy="1114408"/>
        </p:xfrm>
        <a:graphic>
          <a:graphicData uri="http://schemas.openxmlformats.org/drawingml/2006/table">
            <a:tbl>
              <a:tblPr firstRow="1" bandRow="1">
                <a:tableStyleId>{9DCAF9ED-07DC-4A11-8D7F-57B35C25682E}</a:tableStyleId>
              </a:tblPr>
              <a:tblGrid>
                <a:gridCol w="978097"/>
                <a:gridCol w="8276207"/>
                <a:gridCol w="2482862"/>
              </a:tblGrid>
              <a:tr h="440669">
                <a:tc>
                  <a:txBody>
                    <a:bodyPr/>
                    <a:lstStyle/>
                    <a:p>
                      <a:r>
                        <a:rPr lang="en-US" sz="1600" dirty="0" smtClean="0"/>
                        <a:t>Code</a:t>
                      </a:r>
                      <a:endParaRPr lang="en-US" sz="1600" dirty="0"/>
                    </a:p>
                  </a:txBody>
                  <a:tcPr/>
                </a:tc>
                <a:tc>
                  <a:txBody>
                    <a:bodyPr/>
                    <a:lstStyle/>
                    <a:p>
                      <a:r>
                        <a:rPr lang="en-US" sz="1600" dirty="0" smtClean="0"/>
                        <a:t>Title</a:t>
                      </a:r>
                      <a:endParaRPr lang="en-US" sz="1600" b="1" dirty="0"/>
                    </a:p>
                  </a:txBody>
                  <a:tcPr/>
                </a:tc>
                <a:tc>
                  <a:txBody>
                    <a:bodyPr/>
                    <a:lstStyle/>
                    <a:p>
                      <a:r>
                        <a:rPr lang="en-US" sz="1600" dirty="0" smtClean="0"/>
                        <a:t>Speaker</a:t>
                      </a:r>
                      <a:endParaRPr lang="en-US" sz="1600" dirty="0"/>
                    </a:p>
                  </a:txBody>
                  <a:tcPr/>
                </a:tc>
              </a:tr>
              <a:tr h="673739">
                <a:tc>
                  <a:txBody>
                    <a:bodyPr/>
                    <a:lstStyle/>
                    <a:p>
                      <a:r>
                        <a:rPr lang="en-US" sz="1600" dirty="0" smtClean="0"/>
                        <a:t>679</a:t>
                      </a:r>
                      <a:endParaRPr lang="en-US" sz="1600" dirty="0"/>
                    </a:p>
                  </a:txBody>
                  <a:tcPr/>
                </a:tc>
                <a:tc>
                  <a:txBody>
                    <a:bodyPr/>
                    <a:lstStyle/>
                    <a:p>
                      <a:r>
                        <a:rPr lang="en-US" sz="1600" dirty="0" smtClean="0"/>
                        <a:t>From the Small Screen to the Big Screen: Building Universal Windows App Experiences with XAML</a:t>
                      </a:r>
                      <a:endParaRPr lang="en-US" sz="1600" b="1" dirty="0"/>
                    </a:p>
                  </a:txBody>
                  <a:tcPr/>
                </a:tc>
                <a:tc>
                  <a:txBody>
                    <a:bodyPr/>
                    <a:lstStyle/>
                    <a:p>
                      <a:r>
                        <a:rPr lang="en-US" sz="1600" dirty="0" smtClean="0"/>
                        <a:t>Tim Heuer</a:t>
                      </a:r>
                    </a:p>
                    <a:p>
                      <a:r>
                        <a:rPr lang="en-US" sz="1600" dirty="0" smtClean="0"/>
                        <a:t>Harini Kannan</a:t>
                      </a:r>
                      <a:endParaRPr lang="en-US" sz="1600" dirty="0"/>
                    </a:p>
                  </a:txBody>
                  <a:tcPr/>
                </a:tc>
              </a:tr>
            </a:tbl>
          </a:graphicData>
        </a:graphic>
      </p:graphicFrame>
    </p:spTree>
    <p:extLst>
      <p:ext uri="{BB962C8B-B14F-4D97-AF65-F5344CB8AC3E}">
        <p14:creationId xmlns:p14="http://schemas.microsoft.com/office/powerpoint/2010/main" val="9673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a:t>3</a:t>
            </a:r>
            <a:r>
              <a:rPr lang="en-US" baseline="30000" dirty="0"/>
              <a:t>rd</a:t>
            </a:r>
            <a:r>
              <a:rPr lang="en-US" dirty="0"/>
              <a:t> Party</a:t>
            </a:r>
            <a:r>
              <a:rPr lang="en-US" dirty="0" smtClean="0"/>
              <a:t> Extension SDKs</a:t>
            </a:r>
            <a:endParaRPr lang="en-US" dirty="0"/>
          </a:p>
        </p:txBody>
      </p:sp>
      <p:sp>
        <p:nvSpPr>
          <p:cNvPr id="5" name="Text Placeholder 1"/>
          <p:cNvSpPr>
            <a:spLocks noGrp="1"/>
          </p:cNvSpPr>
          <p:nvPr>
            <p:ph type="body" sz="quarter" idx="10"/>
          </p:nvPr>
        </p:nvSpPr>
        <p:spPr>
          <a:xfrm>
            <a:off x="411528" y="1287462"/>
            <a:ext cx="11902709" cy="5484813"/>
          </a:xfrm>
        </p:spPr>
        <p:txBody>
          <a:bodyPr/>
          <a:lstStyle/>
          <a:p>
            <a:r>
              <a:rPr lang="en-US" sz="2800" dirty="0" smtClean="0"/>
              <a:t>Developers can reference Windows 8.1 Extension SDKs in a Universal Windows app</a:t>
            </a:r>
          </a:p>
          <a:p>
            <a:endParaRPr lang="en-US" sz="2800" dirty="0" smtClean="0"/>
          </a:p>
          <a:p>
            <a:r>
              <a:rPr lang="en-US" sz="2800" dirty="0" smtClean="0"/>
              <a:t>Referencing a native Windows 8.1 Extension SDK requires referencing </a:t>
            </a:r>
            <a:r>
              <a:rPr lang="en-US" sz="2800" i="1" dirty="0" smtClean="0"/>
              <a:t>“Microsoft Visual C++ 2013 Runtime Package for Windows Universal” </a:t>
            </a:r>
            <a:r>
              <a:rPr lang="en-US" sz="2800" dirty="0" smtClean="0"/>
              <a:t>SDK</a:t>
            </a:r>
          </a:p>
          <a:p>
            <a:endParaRPr lang="en-US" sz="2800" dirty="0" smtClean="0"/>
          </a:p>
          <a:p>
            <a:r>
              <a:rPr lang="en-US" sz="2800" dirty="0" smtClean="0"/>
              <a:t>Developers can build Extension SDKs for Universal Windows platform and write adaptive code against platform APIs</a:t>
            </a:r>
          </a:p>
          <a:p>
            <a:endParaRPr lang="en-US" sz="2800" dirty="0"/>
          </a:p>
          <a:p>
            <a:r>
              <a:rPr lang="en-US" sz="2800" dirty="0" smtClean="0"/>
              <a:t>Universal Windows Extension SDKs are installed under:</a:t>
            </a:r>
          </a:p>
          <a:p>
            <a:pPr marL="0" indent="0">
              <a:buNone/>
            </a:pPr>
            <a:r>
              <a:rPr lang="en-US" sz="2800" dirty="0"/>
              <a:t>	</a:t>
            </a:r>
            <a:r>
              <a:rPr lang="en-US" sz="2800" b="1" dirty="0" smtClean="0"/>
              <a:t>\</a:t>
            </a:r>
            <a:r>
              <a:rPr lang="en-US" sz="2800" b="1" dirty="0"/>
              <a:t>Program </a:t>
            </a:r>
            <a:r>
              <a:rPr lang="en-US" sz="2800" b="1" dirty="0" smtClean="0"/>
              <a:t>Files\Microsoft </a:t>
            </a:r>
            <a:r>
              <a:rPr lang="en-US" sz="2800" b="1" dirty="0"/>
              <a:t>SDKs\Windows Kits\10\ExtensionSDKs</a:t>
            </a:r>
            <a:endParaRPr lang="en-US" sz="2800" b="1" dirty="0" smtClean="0"/>
          </a:p>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sz="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41894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3</a:t>
            </a:r>
            <a:r>
              <a:rPr lang="en-US" baseline="30000" dirty="0" smtClean="0"/>
              <a:t>rd</a:t>
            </a:r>
            <a:r>
              <a:rPr lang="en-US" dirty="0" smtClean="0"/>
              <a:t> Party Extension SDKManifest.xml</a:t>
            </a:r>
            <a:endParaRPr lang="en-US" dirty="0"/>
          </a:p>
        </p:txBody>
      </p:sp>
      <p:sp>
        <p:nvSpPr>
          <p:cNvPr id="6" name="Text Placeholder 5"/>
          <p:cNvSpPr>
            <a:spLocks noGrp="1"/>
          </p:cNvSpPr>
          <p:nvPr>
            <p:ph type="body" sz="quarter" idx="11"/>
          </p:nvPr>
        </p:nvSpPr>
        <p:spPr>
          <a:xfrm>
            <a:off x="350837" y="1363662"/>
            <a:ext cx="11650089" cy="5029200"/>
          </a:xfrm>
        </p:spPr>
        <p:txBody>
          <a:bodyPr/>
          <a:lstStyle/>
          <a:p>
            <a:r>
              <a:rPr lang="en-US" dirty="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FileList</a:t>
            </a:r>
            <a:r>
              <a:rPr lang="en-US" dirty="0">
                <a:solidFill>
                  <a:srgbClr val="0000FF"/>
                </a:solidFill>
                <a:highlight>
                  <a:srgbClr val="FFFFFF"/>
                </a:highlight>
                <a:latin typeface="Consolas" panose="020B0609020204030204" pitchFamily="49" charset="0"/>
              </a:rPr>
              <a:t> </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TargetPlatform</a:t>
            </a:r>
            <a:r>
              <a:rPr lang="en-US" dirty="0" smtClean="0">
                <a:solidFill>
                  <a:srgbClr val="0000FF"/>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UAP</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MinVSVersion</a:t>
            </a:r>
            <a:r>
              <a:rPr lang="en-US" dirty="0" smtClean="0">
                <a:solidFill>
                  <a:srgbClr val="0000FF"/>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14.0</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smtClean="0">
                <a:solidFill>
                  <a:srgbClr val="000000"/>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SDKType</a:t>
            </a:r>
            <a:r>
              <a:rPr lang="en-US" dirty="0" smtClean="0">
                <a:solidFill>
                  <a:srgbClr val="0000FF"/>
                </a:solidFill>
                <a:highlight>
                  <a:srgbClr val="FFFFFF"/>
                </a:highlight>
                <a:latin typeface="Consolas" panose="020B0609020204030204" pitchFamily="49" charset="0"/>
              </a:rPr>
              <a:t>=</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External</a:t>
            </a:r>
            <a:r>
              <a:rPr lang="en-US" dirty="0" smtClean="0">
                <a:solidFill>
                  <a:srgbClr val="000000"/>
                </a:solidFill>
                <a:highlight>
                  <a:srgbClr val="FFFFFF"/>
                </a:highlight>
                <a:latin typeface="Consolas" panose="020B0609020204030204" pitchFamily="49" charset="0"/>
              </a:rPr>
              <a: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TargetPlatformMinVersion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10.0.10069.0</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TargetPlatformVersion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10.0.10069.0</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DisplayName</a:t>
            </a:r>
            <a:r>
              <a:rPr lang="en-US" dirty="0">
                <a:solidFill>
                  <a:srgbClr val="0000FF"/>
                </a:solidFill>
                <a:highlight>
                  <a:srgbClr val="FFFFFF"/>
                </a:highlight>
                <a:latin typeface="Consolas" panose="020B0609020204030204" pitchFamily="49" charset="0"/>
              </a:rPr>
              <a:t> = </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Sample Extension SDK</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AppliesTo</a:t>
            </a:r>
            <a:r>
              <a:rPr lang="en-US" dirty="0">
                <a:solidFill>
                  <a:srgbClr val="0000FF"/>
                </a:solidFill>
                <a:highlight>
                  <a:srgbClr val="FFFFFF"/>
                </a:highlight>
                <a:latin typeface="Consolas" panose="020B0609020204030204" pitchFamily="49" charset="0"/>
              </a:rPr>
              <a:t> = </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WindowsAppContainer + (Managed | Javascript)</a:t>
            </a:r>
            <a:r>
              <a:rPr lang="en-US" dirty="0">
                <a:solidFill>
                  <a:srgbClr val="000000"/>
                </a:solidFill>
                <a:highlight>
                  <a:srgbClr val="FFFFFF"/>
                </a:highlight>
                <a:latin typeface="Consolas" panose="020B0609020204030204" pitchFamily="49" charset="0"/>
              </a:rPr>
              <a:t>"</a:t>
            </a:r>
          </a:p>
          <a:p>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SupportsMultipleVersions</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Error</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File</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Reference</a:t>
            </a:r>
            <a:r>
              <a:rPr lang="en-US" dirty="0">
                <a:solidFill>
                  <a:srgbClr val="0000FF"/>
                </a:solidFill>
                <a:highlight>
                  <a:srgbClr val="FFFFFF"/>
                </a:highlight>
                <a:latin typeface="Consolas" panose="020B0609020204030204" pitchFamily="49" charset="0"/>
              </a:rPr>
              <a:t> = </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Sample.winmd</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ToolboxItems</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VSCategory</a:t>
            </a:r>
            <a:r>
              <a:rPr lang="en-US" dirty="0">
                <a:solidFill>
                  <a:srgbClr val="0000FF"/>
                </a:solidFill>
                <a:highlight>
                  <a:srgbClr val="FFFFFF"/>
                </a:highlight>
                <a:latin typeface="Consolas" panose="020B0609020204030204" pitchFamily="49" charset="0"/>
              </a:rPr>
              <a:t> = </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Toolbox.Default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File</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FileList</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p:txBody>
      </p:sp>
      <p:sp>
        <p:nvSpPr>
          <p:cNvPr id="2" name="Rectangle 1"/>
          <p:cNvSpPr>
            <a:spLocks noChangeArrowheads="1"/>
          </p:cNvSpPr>
          <p:nvPr/>
        </p:nvSpPr>
        <p:spPr bwMode="auto">
          <a:xfrm>
            <a:off x="0"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400" eaLnBrk="0" fontAlgn="base" hangingPunct="0">
              <a:spcBef>
                <a:spcPct val="0"/>
              </a:spcBef>
              <a:spcAft>
                <a:spcPct val="0"/>
              </a:spcAft>
            </a:pPr>
            <a:endParaRPr lang="en-US" altLang="en-US" dirty="0" smtClean="0">
              <a:solidFill>
                <a:srgbClr val="404040"/>
              </a:solidFill>
              <a:latin typeface="Arial" panose="020B0604020202020204" pitchFamily="34" charset="0"/>
            </a:endParaRPr>
          </a:p>
        </p:txBody>
      </p:sp>
      <p:sp>
        <p:nvSpPr>
          <p:cNvPr id="7" name="Rectangle 6"/>
          <p:cNvSpPr/>
          <p:nvPr/>
        </p:nvSpPr>
        <p:spPr bwMode="auto">
          <a:xfrm>
            <a:off x="655637" y="1834279"/>
            <a:ext cx="3657600" cy="338291"/>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
        <p:nvSpPr>
          <p:cNvPr id="8" name="Rectangle 7"/>
          <p:cNvSpPr/>
          <p:nvPr/>
        </p:nvSpPr>
        <p:spPr bwMode="auto">
          <a:xfrm>
            <a:off x="660643" y="2659062"/>
            <a:ext cx="7005394" cy="1143000"/>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Tree>
    <p:extLst>
      <p:ext uri="{BB962C8B-B14F-4D97-AF65-F5344CB8AC3E}">
        <p14:creationId xmlns:p14="http://schemas.microsoft.com/office/powerpoint/2010/main" val="388804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37" y="257658"/>
            <a:ext cx="12039598" cy="917575"/>
          </a:xfrm>
        </p:spPr>
        <p:txBody>
          <a:bodyPr/>
          <a:lstStyle/>
          <a:p>
            <a:r>
              <a:rPr lang="en-US" dirty="0" smtClean="0"/>
              <a:t>VSIX Manifest</a:t>
            </a:r>
            <a:endParaRPr lang="en-US" dirty="0"/>
          </a:p>
        </p:txBody>
      </p:sp>
      <p:sp>
        <p:nvSpPr>
          <p:cNvPr id="2" name="Rectangle 1"/>
          <p:cNvSpPr>
            <a:spLocks noChangeArrowheads="1"/>
          </p:cNvSpPr>
          <p:nvPr/>
        </p:nvSpPr>
        <p:spPr bwMode="auto">
          <a:xfrm>
            <a:off x="0" y="90100"/>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914400" eaLnBrk="0" fontAlgn="base" hangingPunct="0">
              <a:spcBef>
                <a:spcPct val="0"/>
              </a:spcBef>
              <a:spcAft>
                <a:spcPct val="0"/>
              </a:spcAft>
            </a:pPr>
            <a:endParaRPr lang="en-US" altLang="en-US" dirty="0" smtClean="0">
              <a:solidFill>
                <a:srgbClr val="404040"/>
              </a:solidFill>
              <a:latin typeface="Arial" panose="020B0604020202020204" pitchFamily="34" charset="0"/>
            </a:endParaRPr>
          </a:p>
        </p:txBody>
      </p:sp>
      <p:sp>
        <p:nvSpPr>
          <p:cNvPr id="9" name="Rectangle 8"/>
          <p:cNvSpPr/>
          <p:nvPr/>
        </p:nvSpPr>
        <p:spPr>
          <a:xfrm>
            <a:off x="274637" y="1222980"/>
            <a:ext cx="12276267" cy="5632311"/>
          </a:xfrm>
          <a:prstGeom prst="rect">
            <a:avLst/>
          </a:prstGeom>
        </p:spPr>
        <p:txBody>
          <a:bodyPr wrap="square">
            <a:spAutoFit/>
          </a:bodyPr>
          <a:lstStyle/>
          <a:p>
            <a:r>
              <a:rPr lang="en-US" dirty="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PackageManifest</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2.0.0</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xmlns</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http://schemas.microsoft.com/developer/vsx-schema/2011</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Metadata</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Identity</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Id</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Microsoft.PlayerFramework.Win10.XAML.f1f3ff2b-1658-456c-9862-0ce64eda4130</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r>
              <a:rPr lang="en-US" dirty="0" smtClean="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1.0</a:t>
            </a:r>
            <a:r>
              <a:rPr lang="en-US" dirty="0" smtClean="0">
                <a:solidFill>
                  <a:srgbClr val="000000"/>
                </a:solidFill>
                <a:highlight>
                  <a:srgbClr val="FFFFFF"/>
                </a:highlight>
                <a:latin typeface="Consolas" panose="020B0609020204030204" pitchFamily="49" charset="0"/>
              </a:rPr>
              <a:t>“</a:t>
            </a:r>
          </a:p>
          <a:p>
            <a:r>
              <a:rPr lang="en-US" dirty="0">
                <a:solidFill>
                  <a:srgbClr val="000000"/>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Language</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en-US</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endParaRPr lang="en-US" dirty="0" smtClean="0">
              <a:solidFill>
                <a:srgbClr val="0000FF"/>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Publisher</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DisplayName</a:t>
            </a:r>
            <a:r>
              <a:rPr lang="en-US" dirty="0">
                <a:solidFill>
                  <a:srgbClr val="0000FF"/>
                </a:solidFill>
                <a:highlight>
                  <a:srgbClr val="FFFFFF"/>
                </a:highlight>
                <a:latin typeface="Consolas" panose="020B0609020204030204" pitchFamily="49" charset="0"/>
              </a:rPr>
              <a:t>&gt;</a:t>
            </a:r>
            <a:r>
              <a:rPr lang="en-US" dirty="0">
                <a:solidFill>
                  <a:srgbClr val="000000"/>
                </a:solidFill>
                <a:highlight>
                  <a:srgbClr val="FFFFFF"/>
                </a:highlight>
                <a:latin typeface="Consolas" panose="020B0609020204030204" pitchFamily="49" charset="0"/>
              </a:rPr>
              <a:t>Microsoft Player Framework for Windows 10 XAML UAP</a:t>
            </a:r>
            <a:r>
              <a:rPr lang="en-US" dirty="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DisplayName</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Metadata</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Installation</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AllUsers</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true</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Scope</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Global</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InstallationTarget</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Id</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Microsoft.ExtensionSDK</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p>
          <a:p>
            <a:r>
              <a:rPr lang="en-US" dirty="0" smtClean="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TargetPlatformIdentifier</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Windows Kits</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endParaRPr lang="en-US" dirty="0" smtClean="0">
              <a:solidFill>
                <a:srgbClr val="0000FF"/>
              </a:solidFill>
              <a:highlight>
                <a:srgbClr val="FFFFFF"/>
              </a:highlight>
              <a:latin typeface="Consolas" panose="020B0609020204030204" pitchFamily="49" charset="0"/>
            </a:endParaRPr>
          </a:p>
          <a:p>
            <a:r>
              <a:rPr lang="en-US" dirty="0" smtClean="0">
                <a:solidFill>
                  <a:srgbClr val="FF0000"/>
                </a:solidFill>
                <a:highlight>
                  <a:srgbClr val="FFFFFF"/>
                </a:highlight>
                <a:latin typeface="Consolas" panose="020B0609020204030204" pitchFamily="49" charset="0"/>
              </a:rPr>
              <a:t>	TargetPlatformVersion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10</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endParaRPr lang="en-US" dirty="0" smtClean="0">
              <a:solidFill>
                <a:srgbClr val="0000FF"/>
              </a:solidFill>
              <a:highlight>
                <a:srgbClr val="FFFFFF"/>
              </a:highlight>
              <a:latin typeface="Consolas" panose="020B0609020204030204" pitchFamily="49" charset="0"/>
            </a:endParaRPr>
          </a:p>
          <a:p>
            <a:r>
              <a:rPr lang="en-US" dirty="0" smtClean="0">
                <a:solidFill>
                  <a:srgbClr val="FF0000"/>
                </a:solidFill>
                <a:highlight>
                  <a:srgbClr val="FFFFFF"/>
                </a:highlight>
                <a:latin typeface="Consolas" panose="020B0609020204030204" pitchFamily="49" charset="0"/>
              </a:rPr>
              <a:t>	SdkName</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Microsoft.PlayerFramework.Xaml</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SdkVersion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1.0</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Installation</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Dependencies</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Dependency</a:t>
            </a:r>
            <a:r>
              <a:rPr lang="en-US" dirty="0">
                <a:solidFill>
                  <a:srgbClr val="0000FF"/>
                </a:solidFill>
                <a:highlight>
                  <a:srgbClr val="FFFFFF"/>
                </a:highlight>
                <a:latin typeface="Consolas" panose="020B0609020204030204" pitchFamily="49" charset="0"/>
              </a:rPr>
              <a:t> </a:t>
            </a:r>
            <a:r>
              <a:rPr lang="en-US" dirty="0">
                <a:solidFill>
                  <a:srgbClr val="FF0000"/>
                </a:solidFill>
                <a:highlight>
                  <a:srgbClr val="FFFFFF"/>
                </a:highlight>
                <a:latin typeface="Consolas" panose="020B0609020204030204" pitchFamily="49" charset="0"/>
              </a:rPr>
              <a:t>Id</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Microsoft.Framework.NDP</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a:t>
            </a:r>
            <a:endParaRPr lang="en-US" dirty="0" smtClean="0">
              <a:solidFill>
                <a:srgbClr val="0000FF"/>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DisplayName</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Microsoft .NET </a:t>
            </a:r>
            <a:r>
              <a:rPr lang="en-US" dirty="0" smtClean="0">
                <a:solidFill>
                  <a:srgbClr val="0000FF"/>
                </a:solidFill>
                <a:highlight>
                  <a:srgbClr val="FFFFFF"/>
                </a:highlight>
                <a:latin typeface="Consolas" panose="020B0609020204030204" pitchFamily="49" charset="0"/>
              </a:rPr>
              <a:t>Framework</a:t>
            </a:r>
            <a:r>
              <a:rPr lang="en-US" dirty="0" smtClean="0">
                <a:solidFill>
                  <a:srgbClr val="000000"/>
                </a:solidFill>
                <a:highlight>
                  <a:srgbClr val="FFFFFF"/>
                </a:highlight>
                <a:latin typeface="Consolas" panose="020B0609020204030204" pitchFamily="49" charset="0"/>
              </a:rPr>
              <a:t>"</a:t>
            </a:r>
            <a:r>
              <a:rPr lang="en-US" dirty="0" smtClean="0">
                <a:solidFill>
                  <a:srgbClr val="0000FF"/>
                </a:solidFill>
                <a:highlight>
                  <a:srgbClr val="FFFFFF"/>
                </a:highlight>
                <a:latin typeface="Consolas" panose="020B0609020204030204" pitchFamily="49" charset="0"/>
              </a:rPr>
              <a:t> </a:t>
            </a:r>
          </a:p>
          <a:p>
            <a:r>
              <a:rPr lang="en-US" dirty="0">
                <a:solidFill>
                  <a:srgbClr val="0000FF"/>
                </a:solidFill>
                <a:highlight>
                  <a:srgbClr val="FFFFFF"/>
                </a:highlight>
                <a:latin typeface="Consolas" panose="020B0609020204030204" pitchFamily="49" charset="0"/>
              </a:rPr>
              <a:t>	</a:t>
            </a:r>
            <a:r>
              <a:rPr lang="en-US" dirty="0" smtClean="0">
                <a:solidFill>
                  <a:srgbClr val="FF0000"/>
                </a:solidFill>
                <a:highlight>
                  <a:srgbClr val="FFFFFF"/>
                </a:highlight>
                <a:latin typeface="Consolas" panose="020B0609020204030204" pitchFamily="49" charset="0"/>
              </a:rPr>
              <a:t>Version</a:t>
            </a:r>
            <a:r>
              <a:rPr lang="en-US" dirty="0">
                <a:solidFill>
                  <a:srgbClr val="0000FF"/>
                </a:solidFill>
                <a:highlight>
                  <a:srgbClr val="FFFFFF"/>
                </a:highlight>
                <a:latin typeface="Consolas" panose="020B0609020204030204" pitchFamily="49" charset="0"/>
              </a:rPr>
              <a:t>=</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[4.5,)</a:t>
            </a:r>
            <a:r>
              <a:rPr lang="en-US" dirty="0">
                <a:solidFill>
                  <a:srgbClr val="000000"/>
                </a:solidFill>
                <a:highlight>
                  <a:srgbClr val="FFFFFF"/>
                </a:highlight>
                <a:latin typeface="Consolas" panose="020B0609020204030204" pitchFamily="49" charset="0"/>
              </a:rPr>
              <a:t>"</a:t>
            </a:r>
            <a:r>
              <a:rPr lang="en-US" dirty="0">
                <a:solidFill>
                  <a:srgbClr val="0000FF"/>
                </a:solidFill>
                <a:highlight>
                  <a:srgbClr val="FFFFFF"/>
                </a:highlight>
                <a:latin typeface="Consolas" panose="020B0609020204030204" pitchFamily="49" charset="0"/>
              </a:rPr>
              <a:t> /&gt;</a:t>
            </a:r>
            <a:endParaRPr lang="en-US" dirty="0">
              <a:solidFill>
                <a:srgbClr val="000000"/>
              </a:solidFill>
              <a:highlight>
                <a:srgbClr val="FFFFFF"/>
              </a:highlight>
              <a:latin typeface="Consolas" panose="020B0609020204030204" pitchFamily="49" charset="0"/>
            </a:endParaRPr>
          </a:p>
          <a:p>
            <a:r>
              <a:rPr lang="en-US" dirty="0">
                <a:solidFill>
                  <a:srgbClr val="0000FF"/>
                </a:solidFill>
                <a:highlight>
                  <a:srgbClr val="FFFFFF"/>
                </a:highlight>
                <a:latin typeface="Consolas" panose="020B0609020204030204" pitchFamily="49" charset="0"/>
              </a:rPr>
              <a:t>  &lt;/</a:t>
            </a:r>
            <a:r>
              <a:rPr lang="en-US" dirty="0">
                <a:solidFill>
                  <a:srgbClr val="A31515"/>
                </a:solidFill>
                <a:highlight>
                  <a:srgbClr val="FFFFFF"/>
                </a:highlight>
                <a:latin typeface="Consolas" panose="020B0609020204030204" pitchFamily="49" charset="0"/>
              </a:rPr>
              <a:t>Dependencies</a:t>
            </a:r>
            <a:r>
              <a:rPr lang="en-US" dirty="0">
                <a:solidFill>
                  <a:srgbClr val="0000FF"/>
                </a:solidFill>
                <a:highlight>
                  <a:srgbClr val="FFFFFF"/>
                </a:highlight>
                <a:latin typeface="Consolas" panose="020B0609020204030204" pitchFamily="49" charset="0"/>
              </a:rPr>
              <a:t>&gt;</a:t>
            </a:r>
            <a:endParaRPr lang="en-US" dirty="0">
              <a:solidFill>
                <a:srgbClr val="000000"/>
              </a:solidFill>
              <a:highlight>
                <a:srgbClr val="FFFFFF"/>
              </a:highlight>
              <a:latin typeface="Consolas" panose="020B0609020204030204" pitchFamily="49" charset="0"/>
            </a:endParaRPr>
          </a:p>
          <a:p>
            <a:r>
              <a:rPr lang="en-US" dirty="0" smtClean="0">
                <a:solidFill>
                  <a:srgbClr val="0000FF"/>
                </a:solidFill>
                <a:highlight>
                  <a:srgbClr val="FFFFFF"/>
                </a:highlight>
                <a:latin typeface="Consolas" panose="020B0609020204030204" pitchFamily="49" charset="0"/>
              </a:rPr>
              <a:t>&lt;/</a:t>
            </a:r>
            <a:r>
              <a:rPr lang="en-US" dirty="0">
                <a:solidFill>
                  <a:srgbClr val="A31515"/>
                </a:solidFill>
                <a:highlight>
                  <a:srgbClr val="FFFFFF"/>
                </a:highlight>
                <a:latin typeface="Consolas" panose="020B0609020204030204" pitchFamily="49" charset="0"/>
              </a:rPr>
              <a:t>PackageManifest</a:t>
            </a:r>
            <a:r>
              <a:rPr lang="en-US" dirty="0">
                <a:solidFill>
                  <a:srgbClr val="0000FF"/>
                </a:solidFill>
                <a:highlight>
                  <a:srgbClr val="FFFFFF"/>
                </a:highlight>
                <a:latin typeface="Consolas" panose="020B0609020204030204" pitchFamily="49" charset="0"/>
              </a:rPr>
              <a:t>&gt;</a:t>
            </a:r>
            <a:endParaRPr lang="en-US" dirty="0">
              <a:solidFill>
                <a:srgbClr val="404040"/>
              </a:solidFill>
            </a:endParaRPr>
          </a:p>
        </p:txBody>
      </p:sp>
      <p:sp>
        <p:nvSpPr>
          <p:cNvPr id="11" name="Rectangle 10"/>
          <p:cNvSpPr/>
          <p:nvPr/>
        </p:nvSpPr>
        <p:spPr bwMode="auto">
          <a:xfrm>
            <a:off x="274637" y="1222980"/>
            <a:ext cx="12161838" cy="2807682"/>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274637" y="4564062"/>
            <a:ext cx="11049000" cy="2667000"/>
          </a:xfrm>
          <a:prstGeom prst="rect">
            <a:avLst/>
          </a:prstGeom>
          <a:solidFill>
            <a:srgbClr val="FFFFFF">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3312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NuGet</a:t>
            </a:r>
            <a:endParaRPr lang="en-US" dirty="0"/>
          </a:p>
        </p:txBody>
      </p:sp>
      <p:sp>
        <p:nvSpPr>
          <p:cNvPr id="4" name="Text Placeholder 1"/>
          <p:cNvSpPr>
            <a:spLocks noGrp="1"/>
          </p:cNvSpPr>
          <p:nvPr>
            <p:ph type="body" sz="quarter" idx="10"/>
          </p:nvPr>
        </p:nvSpPr>
        <p:spPr>
          <a:xfrm>
            <a:off x="411528" y="1287462"/>
            <a:ext cx="11902709" cy="5484813"/>
          </a:xfrm>
        </p:spPr>
        <p:txBody>
          <a:bodyPr/>
          <a:lstStyle/>
          <a:p>
            <a:r>
              <a:rPr lang="en-US" sz="2800" dirty="0" smtClean="0"/>
              <a:t>Universal Windows apps support referencing Windows 8.1 NuGet packages</a:t>
            </a:r>
            <a:endParaRPr lang="en-US" sz="2800" dirty="0"/>
          </a:p>
          <a:p>
            <a:endParaRPr lang="en-US" sz="2800" dirty="0" smtClean="0"/>
          </a:p>
          <a:p>
            <a:endParaRPr lang="en-US" sz="2800" dirty="0" smtClean="0"/>
          </a:p>
          <a:p>
            <a:endParaRPr lang="en-US" sz="2800" dirty="0"/>
          </a:p>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sz="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pic>
        <p:nvPicPr>
          <p:cNvPr id="2" name="Picture 1"/>
          <p:cNvPicPr>
            <a:picLocks noChangeAspect="1"/>
          </p:cNvPicPr>
          <p:nvPr/>
        </p:nvPicPr>
        <p:blipFill>
          <a:blip r:embed="rId3"/>
          <a:stretch>
            <a:fillRect/>
          </a:stretch>
        </p:blipFill>
        <p:spPr>
          <a:xfrm>
            <a:off x="1646237" y="2049462"/>
            <a:ext cx="8966805" cy="4285699"/>
          </a:xfrm>
          <a:prstGeom prst="rect">
            <a:avLst/>
          </a:prstGeom>
        </p:spPr>
      </p:pic>
    </p:spTree>
    <p:extLst>
      <p:ext uri="{BB962C8B-B14F-4D97-AF65-F5344CB8AC3E}">
        <p14:creationId xmlns:p14="http://schemas.microsoft.com/office/powerpoint/2010/main" val="227894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6862"/>
            <a:ext cx="12039598" cy="917575"/>
          </a:xfrm>
        </p:spPr>
        <p:txBody>
          <a:bodyPr/>
          <a:lstStyle/>
          <a:p>
            <a:r>
              <a:rPr lang="en-US" dirty="0" smtClean="0"/>
              <a:t>NuGet – RTM</a:t>
            </a:r>
            <a:endParaRPr lang="en-US" dirty="0"/>
          </a:p>
        </p:txBody>
      </p:sp>
      <p:sp>
        <p:nvSpPr>
          <p:cNvPr id="4" name="Text Placeholder 1"/>
          <p:cNvSpPr>
            <a:spLocks noGrp="1"/>
          </p:cNvSpPr>
          <p:nvPr>
            <p:ph type="body" sz="quarter" idx="10"/>
          </p:nvPr>
        </p:nvSpPr>
        <p:spPr>
          <a:xfrm>
            <a:off x="411528" y="1509712"/>
            <a:ext cx="11902709" cy="5484813"/>
          </a:xfrm>
        </p:spPr>
        <p:txBody>
          <a:bodyPr/>
          <a:lstStyle/>
          <a:p>
            <a:r>
              <a:rPr lang="en-US" sz="2800" dirty="0" smtClean="0"/>
              <a:t>Universal Windows apps will support referencing Windows Phone 8.1 NuGet packages</a:t>
            </a:r>
            <a:endParaRPr lang="en-US" sz="2800" dirty="0"/>
          </a:p>
          <a:p>
            <a:endParaRPr lang="en-US" sz="2800" dirty="0" smtClean="0"/>
          </a:p>
          <a:p>
            <a:r>
              <a:rPr lang="en-US" sz="2800" dirty="0" smtClean="0"/>
              <a:t>Developers will be able to author NuGet packages specific to Universal Windows platform</a:t>
            </a:r>
          </a:p>
          <a:p>
            <a:endParaRPr lang="en-US" sz="2800" dirty="0"/>
          </a:p>
          <a:p>
            <a:r>
              <a:rPr lang="en-US" sz="2800" dirty="0" smtClean="0"/>
              <a:t>If you want an early preview of NuGet bits for Universal Windows platform, send me an email: </a:t>
            </a:r>
            <a:r>
              <a:rPr lang="en-US" sz="2800" dirty="0" smtClean="0">
                <a:hlinkClick r:id="rId3"/>
              </a:rPr>
              <a:t>navits@microsoft.com</a:t>
            </a:r>
            <a:r>
              <a:rPr lang="en-US" sz="2800" dirty="0" smtClean="0"/>
              <a:t> </a:t>
            </a:r>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sz="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250162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App Insights</a:t>
            </a:r>
            <a:endParaRPr lang="en-US" dirty="0"/>
          </a:p>
        </p:txBody>
      </p:sp>
      <p:sp>
        <p:nvSpPr>
          <p:cNvPr id="4" name="Text Placeholder 1"/>
          <p:cNvSpPr>
            <a:spLocks noGrp="1"/>
          </p:cNvSpPr>
          <p:nvPr>
            <p:ph type="body" sz="quarter" idx="10"/>
          </p:nvPr>
        </p:nvSpPr>
        <p:spPr>
          <a:xfrm>
            <a:off x="411528" y="1287462"/>
            <a:ext cx="11902709" cy="5484813"/>
          </a:xfrm>
        </p:spPr>
        <p:txBody>
          <a:bodyPr/>
          <a:lstStyle/>
          <a:p>
            <a:r>
              <a:rPr lang="en-US" sz="2800" dirty="0" smtClean="0"/>
              <a:t>App Insights enable developers to monitor app’s performance and usage statistics</a:t>
            </a:r>
          </a:p>
          <a:p>
            <a:endParaRPr lang="en-US" sz="2800" dirty="0" smtClean="0"/>
          </a:p>
          <a:p>
            <a:r>
              <a:rPr lang="en-US" sz="2800" dirty="0" smtClean="0"/>
              <a:t>Universal Windows project templates are enabled for App Insights and monitors app </a:t>
            </a:r>
            <a:r>
              <a:rPr lang="en-US" sz="2800" b="1" dirty="0" smtClean="0"/>
              <a:t>users, sessions, page view, crashes and real time usage </a:t>
            </a:r>
            <a:r>
              <a:rPr lang="en-US" sz="2800" dirty="0" smtClean="0"/>
              <a:t>without writing any additional code</a:t>
            </a:r>
          </a:p>
          <a:p>
            <a:endParaRPr lang="en-US" sz="2800" dirty="0" smtClean="0"/>
          </a:p>
          <a:p>
            <a:r>
              <a:rPr lang="en-US" sz="2800" dirty="0" smtClean="0"/>
              <a:t>Developers can easily add custom events to collect additional telemetry data for the app</a:t>
            </a:r>
          </a:p>
          <a:p>
            <a:endParaRPr lang="en-US" sz="2800" dirty="0"/>
          </a:p>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sz="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3324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p:txBody>
          <a:bodyPr/>
          <a:lstStyle/>
          <a:p>
            <a:r>
              <a:rPr lang="en-US" dirty="0" smtClean="0"/>
              <a:t>Navit Saxena</a:t>
            </a:r>
          </a:p>
          <a:p>
            <a:r>
              <a:rPr lang="en-US" dirty="0" smtClean="0"/>
              <a:t>Senior Program Manager – Visual Studio</a:t>
            </a:r>
          </a:p>
        </p:txBody>
      </p:sp>
      <p:sp>
        <p:nvSpPr>
          <p:cNvPr id="2" name="Title 1"/>
          <p:cNvSpPr>
            <a:spLocks noGrp="1"/>
          </p:cNvSpPr>
          <p:nvPr>
            <p:ph type="ctrTitle"/>
          </p:nvPr>
        </p:nvSpPr>
        <p:spPr/>
        <p:txBody>
          <a:bodyPr/>
          <a:lstStyle/>
          <a:p>
            <a:r>
              <a:rPr lang="en-US" dirty="0"/>
              <a:t>Developing </a:t>
            </a:r>
            <a:r>
              <a:rPr lang="en-US" dirty="0" smtClean="0"/>
              <a:t>Universal Windows Apps </a:t>
            </a:r>
            <a:br>
              <a:rPr lang="en-US" dirty="0" smtClean="0"/>
            </a:br>
            <a:r>
              <a:rPr lang="en-US" dirty="0" smtClean="0"/>
              <a:t>in </a:t>
            </a:r>
            <a:r>
              <a:rPr lang="en-US" dirty="0"/>
              <a:t>Visual Studio 2015 </a:t>
            </a:r>
          </a:p>
        </p:txBody>
      </p:sp>
      <p:sp>
        <p:nvSpPr>
          <p:cNvPr id="6" name="Text Placeholder 5"/>
          <p:cNvSpPr>
            <a:spLocks noGrp="1"/>
          </p:cNvSpPr>
          <p:nvPr>
            <p:ph type="body" sz="quarter" idx="13"/>
          </p:nvPr>
        </p:nvSpPr>
        <p:spPr/>
        <p:txBody>
          <a:bodyPr/>
          <a:lstStyle/>
          <a:p>
            <a:r>
              <a:rPr lang="en-US" dirty="0" smtClean="0"/>
              <a:t>2-650</a:t>
            </a:r>
            <a:endParaRPr lang="en-US" dirty="0"/>
          </a:p>
        </p:txBody>
      </p:sp>
    </p:spTree>
    <p:extLst>
      <p:ext uri="{BB962C8B-B14F-4D97-AF65-F5344CB8AC3E}">
        <p14:creationId xmlns:p14="http://schemas.microsoft.com/office/powerpoint/2010/main" val="293556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2313" y="2048039"/>
            <a:ext cx="2269924" cy="593118"/>
          </a:xfrm>
        </p:spPr>
        <p:txBody>
          <a:bodyPr/>
          <a:lstStyle/>
          <a:p>
            <a:r>
              <a:rPr lang="en-US" sz="2400" b="1" dirty="0"/>
              <a:t>Universal 8.1 App </a:t>
            </a:r>
            <a:r>
              <a:rPr lang="en-US" sz="2400" b="1" dirty="0" smtClean="0"/>
              <a:t>	</a:t>
            </a:r>
            <a:endParaRPr lang="en-US" sz="2400" b="1" dirty="0"/>
          </a:p>
        </p:txBody>
      </p:sp>
      <p:pic>
        <p:nvPicPr>
          <p:cNvPr id="9" name="Picture 8"/>
          <p:cNvPicPr>
            <a:picLocks noChangeAspect="1"/>
          </p:cNvPicPr>
          <p:nvPr/>
        </p:nvPicPr>
        <p:blipFill>
          <a:blip r:embed="rId3"/>
          <a:stretch>
            <a:fillRect/>
          </a:stretch>
        </p:blipFill>
        <p:spPr>
          <a:xfrm>
            <a:off x="7808479" y="1601687"/>
            <a:ext cx="3809999" cy="1343269"/>
          </a:xfrm>
          <a:prstGeom prst="rect">
            <a:avLst/>
          </a:prstGeom>
        </p:spPr>
      </p:pic>
      <p:sp>
        <p:nvSpPr>
          <p:cNvPr id="15" name="Left Brace 14"/>
          <p:cNvSpPr/>
          <p:nvPr/>
        </p:nvSpPr>
        <p:spPr>
          <a:xfrm rot="16200000">
            <a:off x="8576017" y="54546"/>
            <a:ext cx="237440" cy="6629400"/>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04040"/>
              </a:solidFill>
            </a:endParaRPr>
          </a:p>
        </p:txBody>
      </p:sp>
      <p:sp>
        <p:nvSpPr>
          <p:cNvPr id="2" name="TextBox 1"/>
          <p:cNvSpPr txBox="1"/>
          <p:nvPr/>
        </p:nvSpPr>
        <p:spPr>
          <a:xfrm>
            <a:off x="6128701" y="3791765"/>
            <a:ext cx="5715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1: Single Universal Windows Project</a:t>
            </a:r>
          </a:p>
        </p:txBody>
      </p:sp>
      <p:sp>
        <p:nvSpPr>
          <p:cNvPr id="19" name="Content Placeholder 3"/>
          <p:cNvSpPr>
            <a:spLocks noGrp="1"/>
          </p:cNvSpPr>
          <p:nvPr>
            <p:ph type="body" sz="quarter" idx="4294967295"/>
          </p:nvPr>
        </p:nvSpPr>
        <p:spPr>
          <a:xfrm>
            <a:off x="321744" y="1630620"/>
            <a:ext cx="4969076" cy="4609842"/>
          </a:xfrm>
          <a:prstGeom prst="rect">
            <a:avLst/>
          </a:prstGeom>
        </p:spPr>
        <p:txBody>
          <a:bodyPr/>
          <a:lstStyle/>
          <a:p>
            <a:r>
              <a:rPr lang="en-US" sz="2000" dirty="0" smtClean="0"/>
              <a:t>Add single Universal Windows project to target different Windows 10 devices</a:t>
            </a:r>
          </a:p>
          <a:p>
            <a:endParaRPr lang="en-US" sz="2000" dirty="0" smtClean="0"/>
          </a:p>
          <a:p>
            <a:r>
              <a:rPr lang="en-US" sz="2000" dirty="0" smtClean="0"/>
              <a:t>Use Adaptive code for device family specific APIs</a:t>
            </a:r>
          </a:p>
          <a:p>
            <a:endParaRPr lang="en-US" sz="2000" dirty="0"/>
          </a:p>
          <a:p>
            <a:r>
              <a:rPr lang="en-US" sz="2000" dirty="0" smtClean="0"/>
              <a:t>Use Adaptive UI to support different form factors</a:t>
            </a:r>
          </a:p>
          <a:p>
            <a:endParaRPr lang="en-US" sz="2000" dirty="0"/>
          </a:p>
          <a:p>
            <a:r>
              <a:rPr lang="en-US" sz="2000" dirty="0" smtClean="0"/>
              <a:t>Use Shared projects, WinRT components, PCLs to share code between Universal Windows, Windows 8.1 and WP 8.1 projects</a:t>
            </a:r>
            <a:endParaRPr lang="en-US" sz="2000" dirty="0"/>
          </a:p>
          <a:p>
            <a:endParaRPr lang="en-US" sz="2000" dirty="0" smtClean="0"/>
          </a:p>
          <a:p>
            <a:endParaRPr lang="en-US" sz="2000" dirty="0"/>
          </a:p>
          <a:p>
            <a:endParaRPr lang="en-US" sz="2000" dirty="0"/>
          </a:p>
        </p:txBody>
      </p:sp>
      <p:pic>
        <p:nvPicPr>
          <p:cNvPr id="21" name="Picture 20"/>
          <p:cNvPicPr>
            <a:picLocks noChangeAspect="1"/>
          </p:cNvPicPr>
          <p:nvPr/>
        </p:nvPicPr>
        <p:blipFill>
          <a:blip r:embed="rId4"/>
          <a:stretch>
            <a:fillRect/>
          </a:stretch>
        </p:blipFill>
        <p:spPr>
          <a:xfrm>
            <a:off x="6973347" y="4626614"/>
            <a:ext cx="3442780" cy="1499275"/>
          </a:xfrm>
          <a:prstGeom prst="rect">
            <a:avLst/>
          </a:prstGeom>
          <a:ln>
            <a:solidFill>
              <a:schemeClr val="tx1"/>
            </a:solidFill>
          </a:ln>
        </p:spPr>
      </p:pic>
      <p:sp>
        <p:nvSpPr>
          <p:cNvPr id="11" name="Rectangle 10"/>
          <p:cNvSpPr/>
          <p:nvPr/>
        </p:nvSpPr>
        <p:spPr>
          <a:xfrm>
            <a:off x="182358" y="81270"/>
            <a:ext cx="12285406" cy="830997"/>
          </a:xfrm>
          <a:prstGeom prst="rect">
            <a:avLst/>
          </a:prstGeom>
        </p:spPr>
        <p:txBody>
          <a:bodyPr wrap="square">
            <a:spAutoFit/>
          </a:bodyPr>
          <a:lstStyle/>
          <a:p>
            <a:r>
              <a:rPr lang="en-US" sz="4800" spc="-102" dirty="0">
                <a:ln w="3175">
                  <a:noFill/>
                </a:ln>
                <a:gradFill>
                  <a:gsLst>
                    <a:gs pos="1250">
                      <a:srgbClr val="404040"/>
                    </a:gs>
                    <a:gs pos="100000">
                      <a:srgbClr val="404040"/>
                    </a:gs>
                  </a:gsLst>
                  <a:lin ang="5400000" scaled="0"/>
                </a:gradFill>
                <a:latin typeface="Segoe UI Light"/>
                <a:cs typeface="Segoe UI" pitchFamily="34" charset="0"/>
              </a:rPr>
              <a:t>Upgrade Windows/Windows Phone 8.1 projects</a:t>
            </a:r>
            <a:endParaRPr lang="en-US" dirty="0">
              <a:solidFill>
                <a:srgbClr val="404040"/>
              </a:solidFill>
            </a:endParaRPr>
          </a:p>
        </p:txBody>
      </p:sp>
    </p:spTree>
    <p:extLst>
      <p:ext uri="{BB962C8B-B14F-4D97-AF65-F5344CB8AC3E}">
        <p14:creationId xmlns:p14="http://schemas.microsoft.com/office/powerpoint/2010/main" val="2761902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4373" y="1668462"/>
            <a:ext cx="2269924" cy="593118"/>
          </a:xfrm>
        </p:spPr>
        <p:txBody>
          <a:bodyPr/>
          <a:lstStyle/>
          <a:p>
            <a:r>
              <a:rPr lang="en-US" sz="2400" b="1" dirty="0"/>
              <a:t>Universal 8.1 App </a:t>
            </a:r>
            <a:r>
              <a:rPr lang="en-US" sz="2400" b="1" dirty="0" smtClean="0"/>
              <a:t>	</a:t>
            </a:r>
            <a:endParaRPr lang="en-US" sz="2400" b="1" dirty="0"/>
          </a:p>
        </p:txBody>
      </p:sp>
      <p:pic>
        <p:nvPicPr>
          <p:cNvPr id="9" name="Picture 8"/>
          <p:cNvPicPr>
            <a:picLocks noChangeAspect="1"/>
          </p:cNvPicPr>
          <p:nvPr/>
        </p:nvPicPr>
        <p:blipFill>
          <a:blip r:embed="rId3"/>
          <a:stretch>
            <a:fillRect/>
          </a:stretch>
        </p:blipFill>
        <p:spPr>
          <a:xfrm>
            <a:off x="8020539" y="1222110"/>
            <a:ext cx="3809999" cy="1343269"/>
          </a:xfrm>
          <a:prstGeom prst="rect">
            <a:avLst/>
          </a:prstGeom>
        </p:spPr>
      </p:pic>
      <p:sp>
        <p:nvSpPr>
          <p:cNvPr id="15" name="Left Brace 14"/>
          <p:cNvSpPr/>
          <p:nvPr/>
        </p:nvSpPr>
        <p:spPr>
          <a:xfrm rot="16200000">
            <a:off x="8788077" y="-325031"/>
            <a:ext cx="237440" cy="6629400"/>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404040"/>
              </a:solidFill>
            </a:endParaRPr>
          </a:p>
        </p:txBody>
      </p:sp>
      <p:sp>
        <p:nvSpPr>
          <p:cNvPr id="2" name="TextBox 1"/>
          <p:cNvSpPr txBox="1"/>
          <p:nvPr/>
        </p:nvSpPr>
        <p:spPr>
          <a:xfrm>
            <a:off x="5608637" y="3336245"/>
            <a:ext cx="67056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rgbClr val="404040"/>
                    </a:gs>
                    <a:gs pos="30000">
                      <a:srgbClr val="404040"/>
                    </a:gs>
                  </a:gsLst>
                  <a:lin ang="5400000" scaled="0"/>
                </a:gradFill>
              </a:rPr>
              <a:t>2</a:t>
            </a:r>
            <a:r>
              <a:rPr lang="en-US" sz="2400" dirty="0" smtClean="0">
                <a:gradFill>
                  <a:gsLst>
                    <a:gs pos="2917">
                      <a:srgbClr val="404040"/>
                    </a:gs>
                    <a:gs pos="30000">
                      <a:srgbClr val="404040"/>
                    </a:gs>
                  </a:gsLst>
                  <a:lin ang="5400000" scaled="0"/>
                </a:gradFill>
              </a:rPr>
              <a:t>: Different project/package for a device family</a:t>
            </a:r>
          </a:p>
        </p:txBody>
      </p:sp>
      <p:sp>
        <p:nvSpPr>
          <p:cNvPr id="19" name="Content Placeholder 3"/>
          <p:cNvSpPr>
            <a:spLocks noGrp="1"/>
          </p:cNvSpPr>
          <p:nvPr>
            <p:ph type="body" sz="quarter" idx="4294967295"/>
          </p:nvPr>
        </p:nvSpPr>
        <p:spPr>
          <a:xfrm>
            <a:off x="114411" y="296863"/>
            <a:ext cx="5646626" cy="7205049"/>
          </a:xfrm>
          <a:prstGeom prst="rect">
            <a:avLst/>
          </a:prstGeom>
        </p:spPr>
        <p:txBody>
          <a:bodyPr/>
          <a:lstStyle/>
          <a:p>
            <a:r>
              <a:rPr lang="en-US" sz="2000" dirty="0" smtClean="0"/>
              <a:t>Add a new Universal Windows project to target a specific Windows 10 device (ex: Mobile)</a:t>
            </a:r>
          </a:p>
          <a:p>
            <a:endParaRPr lang="en-US" sz="2000" dirty="0" smtClean="0"/>
          </a:p>
          <a:p>
            <a:r>
              <a:rPr lang="en-US" sz="2000" dirty="0" smtClean="0"/>
              <a:t>Update Package.appxmanifest to include “Windows.Mobile” device family with matching MinVersion/MaxVersionTested</a:t>
            </a:r>
          </a:p>
          <a:p>
            <a:endParaRPr lang="en-US" sz="2000" dirty="0" smtClean="0"/>
          </a:p>
          <a:p>
            <a:pPr marL="0" indent="0">
              <a:buNone/>
            </a:pPr>
            <a:r>
              <a:rPr lang="en-US" sz="1400" dirty="0" smtClean="0">
                <a:solidFill>
                  <a:srgbClr val="0000FF"/>
                </a:solidFill>
                <a:highlight>
                  <a:srgbClr val="FFFFFF"/>
                </a:highlight>
                <a:latin typeface="Consolas" panose="020B0609020204030204" pitchFamily="49" charset="0"/>
              </a:rPr>
              <a:t>   &lt;</a:t>
            </a:r>
            <a:r>
              <a:rPr lang="en-US" sz="1200" dirty="0" smtClean="0">
                <a:solidFill>
                  <a:srgbClr val="A31515"/>
                </a:solidFill>
                <a:highlight>
                  <a:srgbClr val="FFFFFF"/>
                </a:highlight>
                <a:latin typeface="Consolas" panose="020B0609020204030204" pitchFamily="49" charset="0"/>
              </a:rPr>
              <a:t>Dependencies</a:t>
            </a:r>
            <a:r>
              <a:rPr lang="en-US" sz="1200" dirty="0">
                <a:solidFill>
                  <a:srgbClr val="0000FF"/>
                </a:solidFill>
                <a:highlight>
                  <a:srgbClr val="FFFFFF"/>
                </a:highlight>
                <a:latin typeface="Consolas" panose="020B0609020204030204" pitchFamily="49" charset="0"/>
              </a:rPr>
              <a:t>&gt;</a:t>
            </a:r>
            <a:endParaRPr lang="en-US" sz="1200" dirty="0">
              <a:solidFill>
                <a:srgbClr val="000000"/>
              </a:solidFill>
              <a:highlight>
                <a:srgbClr val="FFFFFF"/>
              </a:highlight>
              <a:latin typeface="Consolas" panose="020B0609020204030204" pitchFamily="49" charset="0"/>
            </a:endParaRPr>
          </a:p>
          <a:p>
            <a:pPr marL="0" indent="0">
              <a:buNone/>
            </a:pPr>
            <a:r>
              <a:rPr lang="en-US" sz="1200" dirty="0" smtClean="0">
                <a:solidFill>
                  <a:srgbClr val="0000FF"/>
                </a:solidFill>
                <a:highlight>
                  <a:srgbClr val="FFFFFF"/>
                </a:highlight>
                <a:latin typeface="Consolas" panose="020B0609020204030204" pitchFamily="49" charset="0"/>
              </a:rPr>
              <a:t>      &lt;</a:t>
            </a:r>
            <a:r>
              <a:rPr lang="en-US" sz="1200" dirty="0" smtClean="0">
                <a:solidFill>
                  <a:srgbClr val="A31515"/>
                </a:solidFill>
                <a:highlight>
                  <a:srgbClr val="FFFFFF"/>
                </a:highlight>
                <a:latin typeface="Consolas" panose="020B0609020204030204" pitchFamily="49" charset="0"/>
              </a:rPr>
              <a:t>TargetDeviceFamily</a:t>
            </a:r>
            <a:r>
              <a:rPr lang="en-US" sz="1200" dirty="0" smtClean="0">
                <a:solidFill>
                  <a:srgbClr val="0000FF"/>
                </a:solidFill>
                <a:highlight>
                  <a:srgbClr val="FFFFFF"/>
                </a:highlight>
                <a:latin typeface="Consolas" panose="020B0609020204030204" pitchFamily="49" charset="0"/>
              </a:rPr>
              <a:t> </a:t>
            </a:r>
          </a:p>
          <a:p>
            <a:pPr marL="0" indent="0">
              <a:buNone/>
            </a:pPr>
            <a:r>
              <a:rPr lang="en-US" sz="1200" dirty="0">
                <a:solidFill>
                  <a:srgbClr val="0000FF"/>
                </a:solidFill>
                <a:highlight>
                  <a:srgbClr val="FFFFFF"/>
                </a:highlight>
                <a:latin typeface="Consolas" panose="020B0609020204030204" pitchFamily="49" charset="0"/>
              </a:rPr>
              <a:t> </a:t>
            </a:r>
            <a:r>
              <a:rPr lang="en-US" sz="1200" dirty="0" smtClean="0">
                <a:solidFill>
                  <a:srgbClr val="0000FF"/>
                </a:solidFill>
                <a:highlight>
                  <a:srgbClr val="FFFFFF"/>
                </a:highlight>
                <a:latin typeface="Consolas" panose="020B0609020204030204" pitchFamily="49" charset="0"/>
              </a:rPr>
              <a:t>       </a:t>
            </a:r>
            <a:r>
              <a:rPr lang="en-US" sz="1200" dirty="0" smtClean="0">
                <a:solidFill>
                  <a:srgbClr val="FF0000"/>
                </a:solidFill>
                <a:highlight>
                  <a:srgbClr val="FFFFFF"/>
                </a:highlight>
                <a:latin typeface="Consolas" panose="020B0609020204030204" pitchFamily="49" charset="0"/>
              </a:rPr>
              <a:t>Name</a:t>
            </a:r>
            <a:r>
              <a:rPr lang="en-US" sz="1200" dirty="0" smtClean="0">
                <a:solidFill>
                  <a:srgbClr val="0000FF"/>
                </a:solidFill>
                <a:highlight>
                  <a:srgbClr val="FFFFFF"/>
                </a:highlight>
                <a:latin typeface="Consolas" panose="020B0609020204030204" pitchFamily="49" charset="0"/>
              </a:rPr>
              <a:t>=</a:t>
            </a:r>
            <a:r>
              <a:rPr lang="en-US" sz="1200" dirty="0" smtClean="0">
                <a:solidFill>
                  <a:srgbClr val="000000"/>
                </a:solidFill>
                <a:highlight>
                  <a:srgbClr val="FFFFFF"/>
                </a:highlight>
                <a:latin typeface="Consolas" panose="020B0609020204030204" pitchFamily="49" charset="0"/>
              </a:rPr>
              <a:t>"</a:t>
            </a:r>
            <a:r>
              <a:rPr lang="en-US" sz="1200" dirty="0" smtClean="0">
                <a:solidFill>
                  <a:srgbClr val="0000FF"/>
                </a:solidFill>
                <a:highlight>
                  <a:srgbClr val="FFFFFF"/>
                </a:highlight>
                <a:latin typeface="Consolas" panose="020B0609020204030204" pitchFamily="49" charset="0"/>
              </a:rPr>
              <a:t>Windows.Mobile</a:t>
            </a:r>
            <a:r>
              <a:rPr lang="en-US" sz="1200" dirty="0" smtClean="0">
                <a:solidFill>
                  <a:srgbClr val="000000"/>
                </a:solidFill>
                <a:highlight>
                  <a:srgbClr val="FFFFFF"/>
                </a:highlight>
                <a:latin typeface="Consolas" panose="020B0609020204030204" pitchFamily="49" charset="0"/>
              </a:rPr>
              <a:t>"</a:t>
            </a:r>
            <a:r>
              <a:rPr lang="en-US" sz="1200" dirty="0" smtClean="0">
                <a:solidFill>
                  <a:srgbClr val="0000FF"/>
                </a:solidFill>
                <a:highlight>
                  <a:srgbClr val="FFFFFF"/>
                </a:highlight>
                <a:latin typeface="Consolas" panose="020B0609020204030204" pitchFamily="49" charset="0"/>
              </a:rPr>
              <a:t>    </a:t>
            </a:r>
          </a:p>
          <a:p>
            <a:pPr marL="0" indent="0">
              <a:buNone/>
            </a:pPr>
            <a:r>
              <a:rPr lang="en-US" sz="1200" dirty="0">
                <a:solidFill>
                  <a:srgbClr val="0000FF"/>
                </a:solidFill>
                <a:highlight>
                  <a:srgbClr val="FFFFFF"/>
                </a:highlight>
                <a:latin typeface="Consolas" panose="020B0609020204030204" pitchFamily="49" charset="0"/>
              </a:rPr>
              <a:t> </a:t>
            </a:r>
            <a:r>
              <a:rPr lang="en-US" sz="1200" dirty="0" smtClean="0">
                <a:solidFill>
                  <a:srgbClr val="0000FF"/>
                </a:solidFill>
                <a:highlight>
                  <a:srgbClr val="FFFFFF"/>
                </a:highlight>
                <a:latin typeface="Consolas" panose="020B0609020204030204" pitchFamily="49" charset="0"/>
              </a:rPr>
              <a:t>       </a:t>
            </a:r>
            <a:r>
              <a:rPr lang="en-US" sz="1200" dirty="0" smtClean="0">
                <a:solidFill>
                  <a:srgbClr val="FF0000"/>
                </a:solidFill>
                <a:highlight>
                  <a:srgbClr val="FFFFFF"/>
                </a:highlight>
                <a:latin typeface="Consolas" panose="020B0609020204030204" pitchFamily="49" charset="0"/>
              </a:rPr>
              <a:t>MinVersion</a:t>
            </a:r>
            <a:r>
              <a:rPr lang="en-US" sz="1200" dirty="0" smtClean="0">
                <a:solidFill>
                  <a:srgbClr val="0000FF"/>
                </a:solidFill>
                <a:highlight>
                  <a:srgbClr val="FFFFFF"/>
                </a:highlight>
                <a:latin typeface="Consolas" panose="020B0609020204030204" pitchFamily="49" charset="0"/>
              </a:rPr>
              <a:t>=</a:t>
            </a:r>
            <a:r>
              <a:rPr lang="en-US" sz="1200" dirty="0" smtClean="0">
                <a:solidFill>
                  <a:srgbClr val="000000"/>
                </a:solidFill>
                <a:highlight>
                  <a:srgbClr val="FFFFFF"/>
                </a:highlight>
                <a:latin typeface="Consolas" panose="020B0609020204030204" pitchFamily="49" charset="0"/>
              </a:rPr>
              <a:t>“&lt;</a:t>
            </a:r>
            <a:r>
              <a:rPr lang="en-US" sz="1200" dirty="0" err="1" smtClean="0">
                <a:solidFill>
                  <a:srgbClr val="0000FF"/>
                </a:solidFill>
                <a:highlight>
                  <a:srgbClr val="FFFFFF"/>
                </a:highlight>
                <a:latin typeface="Consolas" panose="020B0609020204030204" pitchFamily="49" charset="0"/>
              </a:rPr>
              <a:t>Windows.Mobile</a:t>
            </a:r>
            <a:r>
              <a:rPr lang="en-US" sz="1200" dirty="0" smtClean="0">
                <a:solidFill>
                  <a:srgbClr val="0000FF"/>
                </a:solidFill>
                <a:highlight>
                  <a:srgbClr val="FFFFFF"/>
                </a:highlight>
                <a:latin typeface="Consolas" panose="020B0609020204030204" pitchFamily="49" charset="0"/>
              </a:rPr>
              <a:t> MinVersion&gt;</a:t>
            </a:r>
            <a:r>
              <a:rPr lang="en-US" sz="1200" dirty="0" smtClean="0">
                <a:solidFill>
                  <a:srgbClr val="000000"/>
                </a:solidFill>
                <a:highlight>
                  <a:srgbClr val="FFFFFF"/>
                </a:highlight>
                <a:latin typeface="Consolas" panose="020B0609020204030204" pitchFamily="49" charset="0"/>
              </a:rPr>
              <a:t>“</a:t>
            </a:r>
          </a:p>
          <a:p>
            <a:pPr marL="0" indent="0">
              <a:buNone/>
            </a:pPr>
            <a:r>
              <a:rPr lang="en-US" sz="1200" dirty="0" smtClean="0">
                <a:solidFill>
                  <a:srgbClr val="000000"/>
                </a:solidFill>
                <a:highlight>
                  <a:srgbClr val="FFFFFF"/>
                </a:highlight>
                <a:latin typeface="Consolas" panose="020B0609020204030204" pitchFamily="49" charset="0"/>
              </a:rPr>
              <a:t>        </a:t>
            </a:r>
            <a:r>
              <a:rPr lang="en-US" sz="1200" dirty="0" smtClean="0">
                <a:solidFill>
                  <a:srgbClr val="FF0000"/>
                </a:solidFill>
                <a:highlight>
                  <a:srgbClr val="FFFFFF"/>
                </a:highlight>
                <a:latin typeface="Consolas" panose="020B0609020204030204" pitchFamily="49" charset="0"/>
              </a:rPr>
              <a:t>MaxVersionTested</a:t>
            </a:r>
            <a:r>
              <a:rPr lang="en-US" sz="1200" dirty="0" smtClean="0">
                <a:solidFill>
                  <a:srgbClr val="0000FF"/>
                </a:solidFill>
                <a:highlight>
                  <a:srgbClr val="FFFFFF"/>
                </a:highlight>
                <a:latin typeface="Consolas" panose="020B0609020204030204" pitchFamily="49" charset="0"/>
              </a:rPr>
              <a:t>=</a:t>
            </a:r>
            <a:r>
              <a:rPr lang="en-US" sz="1200" dirty="0" smtClean="0">
                <a:solidFill>
                  <a:srgbClr val="000000"/>
                </a:solidFill>
                <a:highlight>
                  <a:srgbClr val="FFFFFF"/>
                </a:highlight>
                <a:latin typeface="Consolas" panose="020B0609020204030204" pitchFamily="49" charset="0"/>
              </a:rPr>
              <a:t>“&lt;</a:t>
            </a:r>
            <a:r>
              <a:rPr lang="en-US" sz="1200" dirty="0" err="1" smtClean="0">
                <a:solidFill>
                  <a:srgbClr val="0000FF"/>
                </a:solidFill>
                <a:highlight>
                  <a:srgbClr val="FFFFFF"/>
                </a:highlight>
                <a:latin typeface="Consolas" panose="020B0609020204030204" pitchFamily="49" charset="0"/>
              </a:rPr>
              <a:t>Windows.Mobile</a:t>
            </a:r>
            <a:r>
              <a:rPr lang="en-US" sz="1200" dirty="0" smtClean="0">
                <a:solidFill>
                  <a:srgbClr val="0000FF"/>
                </a:solidFill>
                <a:highlight>
                  <a:srgbClr val="FFFFFF"/>
                </a:highlight>
                <a:latin typeface="Consolas" panose="020B0609020204030204" pitchFamily="49" charset="0"/>
              </a:rPr>
              <a:t> MaxVersionTested&gt;</a:t>
            </a:r>
            <a:r>
              <a:rPr lang="en-US" sz="1200" dirty="0" smtClean="0">
                <a:solidFill>
                  <a:srgbClr val="000000"/>
                </a:solidFill>
                <a:highlight>
                  <a:srgbClr val="FFFFFF"/>
                </a:highlight>
                <a:latin typeface="Consolas" panose="020B0609020204030204" pitchFamily="49" charset="0"/>
              </a:rPr>
              <a:t>"</a:t>
            </a:r>
            <a:r>
              <a:rPr lang="en-US" sz="1200" dirty="0" smtClean="0">
                <a:solidFill>
                  <a:srgbClr val="0000FF"/>
                </a:solidFill>
                <a:highlight>
                  <a:srgbClr val="FFFFFF"/>
                </a:highlight>
                <a:latin typeface="Consolas" panose="020B0609020204030204" pitchFamily="49" charset="0"/>
              </a:rPr>
              <a:t>/&gt;</a:t>
            </a:r>
            <a:endParaRPr lang="en-US" sz="1200" dirty="0">
              <a:solidFill>
                <a:srgbClr val="000000"/>
              </a:solidFill>
              <a:highlight>
                <a:srgbClr val="FFFFFF"/>
              </a:highlight>
              <a:latin typeface="Consolas" panose="020B0609020204030204" pitchFamily="49" charset="0"/>
            </a:endParaRPr>
          </a:p>
          <a:p>
            <a:pPr marL="0" indent="0">
              <a:buNone/>
            </a:pPr>
            <a:r>
              <a:rPr lang="en-US" sz="1200" dirty="0" smtClean="0">
                <a:solidFill>
                  <a:srgbClr val="0000FF"/>
                </a:solidFill>
                <a:highlight>
                  <a:srgbClr val="FFFFFF"/>
                </a:highlight>
                <a:latin typeface="Consolas" panose="020B0609020204030204" pitchFamily="49" charset="0"/>
              </a:rPr>
              <a:t>   &lt;/</a:t>
            </a:r>
            <a:r>
              <a:rPr lang="en-US" sz="1200" dirty="0">
                <a:solidFill>
                  <a:srgbClr val="A31515"/>
                </a:solidFill>
                <a:highlight>
                  <a:srgbClr val="FFFFFF"/>
                </a:highlight>
                <a:latin typeface="Consolas" panose="020B0609020204030204" pitchFamily="49" charset="0"/>
              </a:rPr>
              <a:t>Dependencies</a:t>
            </a:r>
            <a:r>
              <a:rPr lang="en-US" sz="1200" dirty="0">
                <a:solidFill>
                  <a:srgbClr val="0000FF"/>
                </a:solidFill>
                <a:highlight>
                  <a:srgbClr val="FFFFFF"/>
                </a:highlight>
                <a:latin typeface="Consolas" panose="020B0609020204030204" pitchFamily="49" charset="0"/>
              </a:rPr>
              <a:t>&gt;</a:t>
            </a:r>
            <a:endParaRPr lang="en-US" sz="1200" dirty="0" smtClean="0"/>
          </a:p>
          <a:p>
            <a:endParaRPr lang="en-US" sz="2000" dirty="0"/>
          </a:p>
          <a:p>
            <a:r>
              <a:rPr lang="en-US" sz="2000" dirty="0" smtClean="0"/>
              <a:t>Add a new Universal Windows project to target other Windows 10 devices</a:t>
            </a:r>
          </a:p>
          <a:p>
            <a:endParaRPr lang="en-US" sz="2000" dirty="0" smtClean="0"/>
          </a:p>
          <a:p>
            <a:r>
              <a:rPr lang="en-US" sz="2000" dirty="0"/>
              <a:t>Use Shared projects, WinRT components, PCLs to share code between Universal Windows, Windows 8.1 and WP 8.1 projects</a:t>
            </a:r>
          </a:p>
          <a:p>
            <a:endParaRPr lang="en-US" sz="2000" dirty="0" smtClean="0"/>
          </a:p>
          <a:p>
            <a:endParaRPr lang="en-US" sz="2000" dirty="0"/>
          </a:p>
          <a:p>
            <a:endParaRPr lang="en-US" sz="2000" dirty="0"/>
          </a:p>
        </p:txBody>
      </p:sp>
      <p:pic>
        <p:nvPicPr>
          <p:cNvPr id="8" name="Picture 7"/>
          <p:cNvPicPr>
            <a:picLocks noChangeAspect="1"/>
          </p:cNvPicPr>
          <p:nvPr/>
        </p:nvPicPr>
        <p:blipFill>
          <a:blip r:embed="rId4"/>
          <a:stretch>
            <a:fillRect/>
          </a:stretch>
        </p:blipFill>
        <p:spPr>
          <a:xfrm>
            <a:off x="7344697" y="4124722"/>
            <a:ext cx="3413582" cy="1652086"/>
          </a:xfrm>
          <a:prstGeom prst="rect">
            <a:avLst/>
          </a:prstGeom>
          <a:ln>
            <a:solidFill>
              <a:schemeClr val="tx1"/>
            </a:solidFill>
          </a:ln>
        </p:spPr>
      </p:pic>
    </p:spTree>
    <p:extLst>
      <p:ext uri="{BB962C8B-B14F-4D97-AF65-F5344CB8AC3E}">
        <p14:creationId xmlns:p14="http://schemas.microsoft.com/office/powerpoint/2010/main" val="778643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aphicFrame>
        <p:nvGraphicFramePr>
          <p:cNvPr id="5" name="Table 4"/>
          <p:cNvGraphicFramePr>
            <a:graphicFrameLocks noGrp="1"/>
          </p:cNvGraphicFramePr>
          <p:nvPr>
            <p:extLst/>
          </p:nvPr>
        </p:nvGraphicFramePr>
        <p:xfrm>
          <a:off x="2941637" y="8145462"/>
          <a:ext cx="11506199" cy="2590800"/>
        </p:xfrm>
        <a:graphic>
          <a:graphicData uri="http://schemas.openxmlformats.org/drawingml/2006/table">
            <a:tbl>
              <a:tblPr firstRow="1" bandRow="1">
                <a:tableStyleId>{21E4AEA4-8DFA-4A89-87EB-49C32662AFE0}</a:tableStyleId>
              </a:tblPr>
              <a:tblGrid>
                <a:gridCol w="8077199"/>
                <a:gridCol w="2209800"/>
                <a:gridCol w="1219200"/>
              </a:tblGrid>
              <a:tr h="121779">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 Placeholder 1"/>
          <p:cNvSpPr>
            <a:spLocks noGrp="1"/>
          </p:cNvSpPr>
          <p:nvPr>
            <p:ph type="body" sz="quarter" idx="10"/>
          </p:nvPr>
        </p:nvSpPr>
        <p:spPr>
          <a:xfrm>
            <a:off x="411528" y="1509712"/>
            <a:ext cx="11902709" cy="12557284"/>
          </a:xfrm>
        </p:spPr>
        <p:txBody>
          <a:bodyPr/>
          <a:lstStyle/>
          <a:p>
            <a:r>
              <a:rPr lang="en-US" sz="2800" dirty="0" smtClean="0"/>
              <a:t>Windows 10 Samples </a:t>
            </a:r>
            <a:endParaRPr lang="en-US" sz="2800" dirty="0"/>
          </a:p>
          <a:p>
            <a:endParaRPr lang="en-US" sz="2800" dirty="0"/>
          </a:p>
          <a:p>
            <a:endParaRPr lang="en-US" sz="2800" dirty="0" smtClean="0"/>
          </a:p>
          <a:p>
            <a:r>
              <a:rPr lang="en-US" sz="2800" dirty="0" smtClean="0"/>
              <a:t>Developer Assistant for Visual Studio </a:t>
            </a:r>
          </a:p>
          <a:p>
            <a:pPr marL="0" indent="0">
              <a:buNone/>
            </a:pPr>
            <a:r>
              <a:rPr lang="en-US" sz="2800" dirty="0"/>
              <a:t> </a:t>
            </a:r>
            <a:r>
              <a:rPr lang="en-US" sz="2800" dirty="0" smtClean="0"/>
              <a:t>  </a:t>
            </a:r>
            <a:r>
              <a:rPr lang="en-US" sz="2800" dirty="0" smtClean="0">
                <a:hlinkClick r:id="rId2"/>
              </a:rPr>
              <a:t>http</a:t>
            </a:r>
            <a:r>
              <a:rPr lang="en-US" sz="2800" dirty="0">
                <a:hlinkClick r:id="rId2"/>
              </a:rPr>
              <a:t>://</a:t>
            </a:r>
            <a:r>
              <a:rPr lang="en-US" sz="2800" dirty="0" smtClean="0">
                <a:hlinkClick r:id="rId2"/>
              </a:rPr>
              <a:t>aka.ms/devassistant</a:t>
            </a:r>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pPr lvl="1"/>
            <a:endParaRPr lang="en-US" sz="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endParaRPr lang="en-US" sz="2800" dirty="0"/>
          </a:p>
        </p:txBody>
      </p:sp>
      <p:sp>
        <p:nvSpPr>
          <p:cNvPr id="8" name="Rectangle 7"/>
          <p:cNvSpPr/>
          <p:nvPr/>
        </p:nvSpPr>
        <p:spPr>
          <a:xfrm>
            <a:off x="808037" y="1897062"/>
            <a:ext cx="8814785" cy="523220"/>
          </a:xfrm>
          <a:prstGeom prst="rect">
            <a:avLst/>
          </a:prstGeom>
        </p:spPr>
        <p:txBody>
          <a:bodyPr wrap="none">
            <a:spAutoFit/>
          </a:bodyPr>
          <a:lstStyle/>
          <a:p>
            <a:r>
              <a:rPr lang="en-US" sz="2800" dirty="0">
                <a:gradFill>
                  <a:gsLst>
                    <a:gs pos="1250">
                      <a:srgbClr val="404040"/>
                    </a:gs>
                    <a:gs pos="100000">
                      <a:srgbClr val="404040"/>
                    </a:gs>
                  </a:gsLst>
                  <a:lin ang="5400000" scaled="0"/>
                </a:gradFill>
                <a:latin typeface="Segoe UI Light"/>
                <a:hlinkClick r:id="rId3"/>
              </a:rPr>
              <a:t>https://github.com/Microsoft/Windows-universal-samples</a:t>
            </a:r>
            <a:endParaRPr lang="en-US" sz="2800" dirty="0">
              <a:gradFill>
                <a:gsLst>
                  <a:gs pos="1250">
                    <a:srgbClr val="404040"/>
                  </a:gs>
                  <a:gs pos="100000">
                    <a:srgbClr val="404040"/>
                  </a:gs>
                </a:gsLst>
                <a:lin ang="5400000" scaled="0"/>
              </a:gradFill>
              <a:latin typeface="Segoe UI Light"/>
            </a:endParaRPr>
          </a:p>
        </p:txBody>
      </p:sp>
    </p:spTree>
    <p:extLst>
      <p:ext uri="{BB962C8B-B14F-4D97-AF65-F5344CB8AC3E}">
        <p14:creationId xmlns:p14="http://schemas.microsoft.com/office/powerpoint/2010/main" val="11068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graphicFrame>
        <p:nvGraphicFramePr>
          <p:cNvPr id="5" name="Table 4"/>
          <p:cNvGraphicFramePr>
            <a:graphicFrameLocks noGrp="1"/>
          </p:cNvGraphicFramePr>
          <p:nvPr>
            <p:extLst/>
          </p:nvPr>
        </p:nvGraphicFramePr>
        <p:xfrm>
          <a:off x="2941637" y="8145462"/>
          <a:ext cx="11506199" cy="2590800"/>
        </p:xfrm>
        <a:graphic>
          <a:graphicData uri="http://schemas.openxmlformats.org/drawingml/2006/table">
            <a:tbl>
              <a:tblPr firstRow="1" bandRow="1">
                <a:tableStyleId>{21E4AEA4-8DFA-4A89-87EB-49C32662AFE0}</a:tableStyleId>
              </a:tblPr>
              <a:tblGrid>
                <a:gridCol w="8077199"/>
                <a:gridCol w="2209800"/>
                <a:gridCol w="1219200"/>
              </a:tblGrid>
              <a:tr h="121779">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graphicFrame>
        <p:nvGraphicFramePr>
          <p:cNvPr id="6" name="Table 5"/>
          <p:cNvGraphicFramePr>
            <a:graphicFrameLocks noGrp="1"/>
          </p:cNvGraphicFramePr>
          <p:nvPr>
            <p:extLst/>
          </p:nvPr>
        </p:nvGraphicFramePr>
        <p:xfrm>
          <a:off x="427037" y="1193553"/>
          <a:ext cx="11737166" cy="5621647"/>
        </p:xfrm>
        <a:graphic>
          <a:graphicData uri="http://schemas.openxmlformats.org/drawingml/2006/table">
            <a:tbl>
              <a:tblPr firstRow="1" bandRow="1">
                <a:tableStyleId>{9DCAF9ED-07DC-4A11-8D7F-57B35C25682E}</a:tableStyleId>
              </a:tblPr>
              <a:tblGrid>
                <a:gridCol w="978097"/>
                <a:gridCol w="8276207"/>
                <a:gridCol w="2482862"/>
              </a:tblGrid>
              <a:tr h="440669">
                <a:tc>
                  <a:txBody>
                    <a:bodyPr/>
                    <a:lstStyle/>
                    <a:p>
                      <a:r>
                        <a:rPr lang="en-US" sz="1600" dirty="0" smtClean="0"/>
                        <a:t>Code</a:t>
                      </a:r>
                      <a:endParaRPr lang="en-US" sz="1600" dirty="0"/>
                    </a:p>
                  </a:txBody>
                  <a:tcPr/>
                </a:tc>
                <a:tc>
                  <a:txBody>
                    <a:bodyPr/>
                    <a:lstStyle/>
                    <a:p>
                      <a:r>
                        <a:rPr lang="en-US" sz="1600" dirty="0" smtClean="0"/>
                        <a:t>Title</a:t>
                      </a:r>
                      <a:endParaRPr lang="en-US" sz="1600" b="1" dirty="0"/>
                    </a:p>
                  </a:txBody>
                  <a:tcPr/>
                </a:tc>
                <a:tc>
                  <a:txBody>
                    <a:bodyPr/>
                    <a:lstStyle/>
                    <a:p>
                      <a:r>
                        <a:rPr lang="en-US" sz="1600" dirty="0" smtClean="0"/>
                        <a:t>Speaker</a:t>
                      </a:r>
                      <a:endParaRPr lang="en-US" sz="1600" dirty="0"/>
                    </a:p>
                  </a:txBody>
                  <a:tcPr/>
                </a:tc>
              </a:tr>
              <a:tr h="567640">
                <a:tc>
                  <a:txBody>
                    <a:bodyPr/>
                    <a:lstStyle/>
                    <a:p>
                      <a:r>
                        <a:rPr lang="en-US" sz="1600" kern="1200" dirty="0" smtClean="0">
                          <a:solidFill>
                            <a:schemeClr val="dk1"/>
                          </a:solidFill>
                          <a:latin typeface="+mn-lt"/>
                          <a:ea typeface="+mn-ea"/>
                          <a:cs typeface="+mn-cs"/>
                        </a:rPr>
                        <a:t>749</a:t>
                      </a:r>
                      <a:endParaRPr lang="en-US" sz="1600" kern="1200" dirty="0">
                        <a:solidFill>
                          <a:schemeClr val="dk1"/>
                        </a:solidFill>
                        <a:latin typeface="+mn-lt"/>
                        <a:ea typeface="+mn-ea"/>
                        <a:cs typeface="+mn-cs"/>
                      </a:endParaRPr>
                    </a:p>
                  </a:txBody>
                  <a:tcPr marT="0" marB="0" anchor="ctr"/>
                </a:tc>
                <a:tc>
                  <a:txBody>
                    <a:bodyPr/>
                    <a:lstStyle/>
                    <a:p>
                      <a:r>
                        <a:rPr lang="en-US" sz="1600" kern="1200" dirty="0" smtClean="0">
                          <a:solidFill>
                            <a:schemeClr val="dk1"/>
                          </a:solidFill>
                          <a:latin typeface="+mn-lt"/>
                          <a:ea typeface="+mn-ea"/>
                          <a:cs typeface="+mn-cs"/>
                        </a:rPr>
                        <a:t>Deep dive into XAML &amp; .NET Universal Windows app development</a:t>
                      </a:r>
                      <a:endParaRPr lang="en-US" sz="1600" kern="1200" dirty="0">
                        <a:solidFill>
                          <a:schemeClr val="dk1"/>
                        </a:solidFill>
                        <a:latin typeface="+mn-lt"/>
                        <a:ea typeface="+mn-ea"/>
                        <a:cs typeface="+mn-cs"/>
                      </a:endParaRPr>
                    </a:p>
                  </a:txBody>
                  <a:tcPr marT="0" marB="0" anchor="ctr"/>
                </a:tc>
                <a:tc>
                  <a:txBody>
                    <a:bodyPr/>
                    <a:lstStyle/>
                    <a:p>
                      <a:r>
                        <a:rPr lang="en-US" sz="1600" kern="1200" dirty="0" smtClean="0">
                          <a:solidFill>
                            <a:schemeClr val="dk1"/>
                          </a:solidFill>
                          <a:latin typeface="+mn-lt"/>
                          <a:ea typeface="+mn-ea"/>
                          <a:cs typeface="+mn-cs"/>
                        </a:rPr>
                        <a:t>Unni Ravindranathan</a:t>
                      </a:r>
                      <a:endParaRPr lang="en-US" sz="1600" kern="1200" dirty="0">
                        <a:solidFill>
                          <a:schemeClr val="dk1"/>
                        </a:solidFill>
                        <a:latin typeface="+mn-lt"/>
                        <a:ea typeface="+mn-ea"/>
                        <a:cs typeface="+mn-cs"/>
                      </a:endParaRPr>
                    </a:p>
                  </a:txBody>
                  <a:tcPr marT="0" marB="0" anchor="ctr"/>
                </a:tc>
              </a:tr>
              <a:tr h="609600">
                <a:tc>
                  <a:txBody>
                    <a:bodyPr/>
                    <a:lstStyle/>
                    <a:p>
                      <a:r>
                        <a:rPr lang="en-US" sz="1600" kern="1200" dirty="0" smtClean="0"/>
                        <a:t>697</a:t>
                      </a:r>
                      <a:endParaRPr lang="en-US" sz="1600" kern="1200" dirty="0">
                        <a:solidFill>
                          <a:schemeClr val="dk1"/>
                        </a:solidFill>
                        <a:latin typeface="+mn-lt"/>
                        <a:ea typeface="+mn-ea"/>
                        <a:cs typeface="+mn-cs"/>
                      </a:endParaRPr>
                    </a:p>
                  </a:txBody>
                  <a:tcPr marT="0" marB="0" anchor="ctr"/>
                </a:tc>
                <a:tc>
                  <a:txBody>
                    <a:bodyPr/>
                    <a:lstStyle/>
                    <a:p>
                      <a:r>
                        <a:rPr lang="en-US" sz="1600" kern="1200" dirty="0" smtClean="0"/>
                        <a:t>New XAML Tools in Visual Studio 2015</a:t>
                      </a:r>
                      <a:endParaRPr lang="en-US" sz="1600" kern="1200" dirty="0">
                        <a:solidFill>
                          <a:schemeClr val="dk1"/>
                        </a:solidFill>
                        <a:latin typeface="+mn-lt"/>
                        <a:ea typeface="+mn-ea"/>
                        <a:cs typeface="+mn-cs"/>
                      </a:endParaRPr>
                    </a:p>
                  </a:txBody>
                  <a:tcPr marT="0" marB="0" anchor="ctr"/>
                </a:tc>
                <a:tc>
                  <a:txBody>
                    <a:bodyPr/>
                    <a:lstStyle/>
                    <a:p>
                      <a:r>
                        <a:rPr lang="en-US" sz="1600" kern="1200" dirty="0" smtClean="0"/>
                        <a:t>Unni Ravindranathan</a:t>
                      </a:r>
                      <a:endParaRPr lang="en-US" sz="1600" kern="1200" dirty="0">
                        <a:solidFill>
                          <a:schemeClr val="dk1"/>
                        </a:solidFill>
                        <a:latin typeface="+mn-lt"/>
                        <a:ea typeface="+mn-ea"/>
                        <a:cs typeface="+mn-cs"/>
                      </a:endParaRPr>
                    </a:p>
                  </a:txBody>
                  <a:tcPr marT="0" marB="0" anchor="ctr"/>
                </a:tc>
              </a:tr>
              <a:tr h="641166">
                <a:tc>
                  <a:txBody>
                    <a:bodyPr/>
                    <a:lstStyle/>
                    <a:p>
                      <a:r>
                        <a:rPr lang="en-US" sz="1600" kern="1200" dirty="0" smtClean="0">
                          <a:solidFill>
                            <a:schemeClr val="dk1"/>
                          </a:solidFill>
                          <a:latin typeface="+mn-lt"/>
                          <a:ea typeface="+mn-ea"/>
                          <a:cs typeface="+mn-cs"/>
                        </a:rPr>
                        <a:t>719</a:t>
                      </a:r>
                      <a:endParaRPr lang="en-US" sz="1600" kern="1200" dirty="0">
                        <a:solidFill>
                          <a:schemeClr val="dk1"/>
                        </a:solidFill>
                        <a:latin typeface="+mn-lt"/>
                        <a:ea typeface="+mn-ea"/>
                        <a:cs typeface="+mn-cs"/>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Fast and Powerful Diagnostics, and Problem Solving with Application Insights </a:t>
                      </a:r>
                    </a:p>
                    <a:p>
                      <a:endParaRPr lang="en-US" sz="1600" kern="1200" dirty="0">
                        <a:solidFill>
                          <a:schemeClr val="dk1"/>
                        </a:solidFill>
                        <a:latin typeface="+mn-lt"/>
                        <a:ea typeface="+mn-ea"/>
                        <a:cs typeface="+mn-cs"/>
                      </a:endParaRPr>
                    </a:p>
                  </a:txBody>
                  <a:tcPr/>
                </a:tc>
                <a:tc>
                  <a:txBody>
                    <a:bodyPr/>
                    <a:lstStyle/>
                    <a:p>
                      <a:r>
                        <a:rPr lang="en-US" sz="1600" kern="1200" dirty="0" smtClean="0">
                          <a:solidFill>
                            <a:schemeClr val="dk1"/>
                          </a:solidFill>
                          <a:effectLst/>
                          <a:latin typeface="+mn-lt"/>
                          <a:ea typeface="+mn-ea"/>
                          <a:cs typeface="+mn-cs"/>
                        </a:rPr>
                        <a:t>Victor Mushkatin </a:t>
                      </a:r>
                      <a:endParaRPr lang="en-US" sz="1600" dirty="0"/>
                    </a:p>
                  </a:txBody>
                  <a:tcPr/>
                </a:tc>
              </a:tr>
              <a:tr h="641166">
                <a:tc>
                  <a:txBody>
                    <a:bodyPr/>
                    <a:lstStyle/>
                    <a:p>
                      <a:r>
                        <a:rPr lang="en-US" sz="1600" dirty="0" smtClean="0"/>
                        <a:t>617</a:t>
                      </a:r>
                      <a:endParaRPr lang="en-US" sz="1600" dirty="0"/>
                    </a:p>
                  </a:txBody>
                  <a:tcPr/>
                </a:tc>
                <a:tc>
                  <a:txBody>
                    <a:bodyPr/>
                    <a:lstStyle/>
                    <a:p>
                      <a:r>
                        <a:rPr lang="en-US" sz="1600" dirty="0" smtClean="0"/>
                        <a:t>Introducing the App Model for the Universal Windows Platform (UWP)</a:t>
                      </a:r>
                      <a:endParaRPr lang="en-US" sz="1600" b="1" dirty="0"/>
                    </a:p>
                  </a:txBody>
                  <a:tcPr/>
                </a:tc>
                <a:tc>
                  <a:txBody>
                    <a:bodyPr/>
                    <a:lstStyle/>
                    <a:p>
                      <a:r>
                        <a:rPr lang="en-US" sz="1600" dirty="0" smtClean="0"/>
                        <a:t>Andrew Clinick</a:t>
                      </a:r>
                    </a:p>
                    <a:p>
                      <a:r>
                        <a:rPr lang="en-US" sz="1600" dirty="0" smtClean="0"/>
                        <a:t>Matt Hidinger</a:t>
                      </a:r>
                      <a:endParaRPr lang="en-US" sz="1600" dirty="0"/>
                    </a:p>
                  </a:txBody>
                  <a:tcPr/>
                </a:tc>
              </a:tr>
              <a:tr h="673739">
                <a:tc>
                  <a:txBody>
                    <a:bodyPr/>
                    <a:lstStyle/>
                    <a:p>
                      <a:r>
                        <a:rPr lang="en-US" sz="1600" kern="1200" dirty="0" smtClean="0"/>
                        <a:t>629</a:t>
                      </a:r>
                      <a:endParaRPr lang="en-US" sz="1600" kern="1200" dirty="0">
                        <a:solidFill>
                          <a:schemeClr val="dk1"/>
                        </a:solidFill>
                        <a:latin typeface="+mn-lt"/>
                        <a:ea typeface="+mn-ea"/>
                        <a:cs typeface="+mn-cs"/>
                      </a:endParaRPr>
                    </a:p>
                  </a:txBody>
                  <a:tcPr/>
                </a:tc>
                <a:tc>
                  <a:txBody>
                    <a:bodyPr/>
                    <a:lstStyle/>
                    <a:p>
                      <a:r>
                        <a:rPr lang="en-US" sz="1600" kern="1200" dirty="0" smtClean="0"/>
                        <a:t>What's New in XAML for Universal Windows Apps</a:t>
                      </a:r>
                      <a:endParaRPr lang="en-US" sz="1600" kern="1200" dirty="0">
                        <a:solidFill>
                          <a:schemeClr val="dk1"/>
                        </a:solidFill>
                        <a:latin typeface="+mn-lt"/>
                        <a:ea typeface="+mn-ea"/>
                        <a:cs typeface="+mn-cs"/>
                      </a:endParaRPr>
                    </a:p>
                  </a:txBody>
                  <a:tcPr/>
                </a:tc>
                <a:tc>
                  <a:txBody>
                    <a:bodyPr/>
                    <a:lstStyle/>
                    <a:p>
                      <a:r>
                        <a:rPr lang="en-US" sz="1600" kern="1200" dirty="0" smtClean="0"/>
                        <a:t>Joe Stegman</a:t>
                      </a:r>
                      <a:endParaRPr lang="en-US" sz="1600" kern="1200" dirty="0">
                        <a:solidFill>
                          <a:schemeClr val="dk1"/>
                        </a:solidFill>
                        <a:latin typeface="+mn-lt"/>
                        <a:ea typeface="+mn-ea"/>
                        <a:cs typeface="+mn-cs"/>
                      </a:endParaRPr>
                    </a:p>
                  </a:txBody>
                  <a:tcPr/>
                </a:tc>
              </a:tr>
              <a:tr h="673739">
                <a:tc>
                  <a:txBody>
                    <a:bodyPr/>
                    <a:lstStyle/>
                    <a:p>
                      <a:r>
                        <a:rPr lang="en-US" sz="1600" dirty="0" smtClean="0"/>
                        <a:t>679</a:t>
                      </a:r>
                      <a:endParaRPr lang="en-US" sz="1600" dirty="0"/>
                    </a:p>
                  </a:txBody>
                  <a:tcPr/>
                </a:tc>
                <a:tc>
                  <a:txBody>
                    <a:bodyPr/>
                    <a:lstStyle/>
                    <a:p>
                      <a:r>
                        <a:rPr lang="en-US" sz="1600" dirty="0" smtClean="0"/>
                        <a:t>From the Small Screen to the Big Screen: Building Universal Windows App Experiences with XAML</a:t>
                      </a:r>
                      <a:endParaRPr lang="en-US" sz="1600" b="1" dirty="0"/>
                    </a:p>
                  </a:txBody>
                  <a:tcPr/>
                </a:tc>
                <a:tc>
                  <a:txBody>
                    <a:bodyPr/>
                    <a:lstStyle/>
                    <a:p>
                      <a:r>
                        <a:rPr lang="en-US" sz="1600" dirty="0" smtClean="0"/>
                        <a:t>Tim Heuer</a:t>
                      </a:r>
                    </a:p>
                    <a:p>
                      <a:r>
                        <a:rPr lang="en-US" sz="1600" dirty="0" smtClean="0"/>
                        <a:t>Harini Kannan</a:t>
                      </a:r>
                      <a:endParaRPr lang="en-US" sz="1600" dirty="0"/>
                    </a:p>
                  </a:txBody>
                  <a:tcPr/>
                </a:tc>
              </a:tr>
              <a:tr h="686964">
                <a:tc>
                  <a:txBody>
                    <a:bodyPr/>
                    <a:lstStyle/>
                    <a:p>
                      <a:r>
                        <a:rPr lang="en-US" sz="1600" dirty="0" smtClean="0"/>
                        <a:t>741</a:t>
                      </a:r>
                      <a:endParaRPr lang="en-US" sz="1600" dirty="0"/>
                    </a:p>
                  </a:txBody>
                  <a:tcPr/>
                </a:tc>
                <a:tc>
                  <a:txBody>
                    <a:bodyPr/>
                    <a:lstStyle/>
                    <a:p>
                      <a:r>
                        <a:rPr lang="en-US" sz="1600" dirty="0" smtClean="0">
                          <a:effectLst/>
                        </a:rPr>
                        <a:t>Moving to the Universal Windows Platform: Porting an App from Windows 8.1 XAML or Windows Phone Silverlight to Windows 10</a:t>
                      </a:r>
                      <a:endParaRPr lang="en-US" sz="1600" b="1" dirty="0"/>
                    </a:p>
                  </a:txBody>
                  <a:tcPr/>
                </a:tc>
                <a:tc>
                  <a:txBody>
                    <a:bodyPr/>
                    <a:lstStyle/>
                    <a:p>
                      <a:r>
                        <a:rPr lang="en-US" sz="1600" dirty="0" smtClean="0"/>
                        <a:t>Sam Jarawan</a:t>
                      </a:r>
                      <a:endParaRPr lang="en-US" sz="1600" dirty="0"/>
                    </a:p>
                  </a:txBody>
                  <a:tcPr/>
                </a:tc>
              </a:tr>
              <a:tr h="686964">
                <a:tc>
                  <a:txBody>
                    <a:bodyPr/>
                    <a:lstStyle/>
                    <a:p>
                      <a:r>
                        <a:rPr lang="en-US" sz="1600" dirty="0" smtClean="0"/>
                        <a:t>733</a:t>
                      </a:r>
                      <a:endParaRPr lang="en-US" sz="1600" dirty="0"/>
                    </a:p>
                  </a:txBody>
                  <a:tcPr/>
                </a:tc>
                <a:tc>
                  <a:txBody>
                    <a:bodyPr/>
                    <a:lstStyle/>
                    <a:p>
                      <a:r>
                        <a:rPr lang="en-US" sz="1600" dirty="0" smtClean="0"/>
                        <a:t>API Contracts (or How I Learned to Stop Checking OS Versions and Love Feature Detection)</a:t>
                      </a:r>
                      <a:endParaRPr lang="en-US" sz="1600" b="1" dirty="0"/>
                    </a:p>
                  </a:txBody>
                  <a:tcPr/>
                </a:tc>
                <a:tc>
                  <a:txBody>
                    <a:bodyPr/>
                    <a:lstStyle/>
                    <a:p>
                      <a:r>
                        <a:rPr lang="en-US" sz="1600" dirty="0" smtClean="0"/>
                        <a:t>Brent</a:t>
                      </a:r>
                      <a:r>
                        <a:rPr lang="en-US" sz="1600" baseline="0" dirty="0" smtClean="0"/>
                        <a:t> Rector</a:t>
                      </a:r>
                      <a:endParaRPr lang="en-US" sz="1600" dirty="0"/>
                    </a:p>
                  </a:txBody>
                  <a:tcPr/>
                </a:tc>
              </a:tr>
            </a:tbl>
          </a:graphicData>
        </a:graphic>
      </p:graphicFrame>
    </p:spTree>
    <p:extLst>
      <p:ext uri="{BB962C8B-B14F-4D97-AF65-F5344CB8AC3E}">
        <p14:creationId xmlns:p14="http://schemas.microsoft.com/office/powerpoint/2010/main" val="333058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Subtitle 2"/>
          <p:cNvSpPr txBox="1">
            <a:spLocks/>
          </p:cNvSpPr>
          <p:nvPr/>
        </p:nvSpPr>
        <p:spPr>
          <a:xfrm>
            <a:off x="7208837" y="449262"/>
            <a:ext cx="7315199" cy="914400"/>
          </a:xfrm>
          <a:prstGeom prst="rect">
            <a:avLst/>
          </a:prstGeom>
        </p:spPr>
        <p:txBody>
          <a:bodyPr/>
          <a:lst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66981">
                      <a:srgbClr val="000000">
                        <a:lumMod val="75000"/>
                        <a:lumOff val="25000"/>
                      </a:srgbClr>
                    </a:gs>
                    <a:gs pos="0">
                      <a:srgbClr val="000000">
                        <a:lumMod val="75000"/>
                        <a:lumOff val="25000"/>
                      </a:srgbClr>
                    </a:gs>
                  </a:gsLst>
                  <a:lin ang="5400000" scaled="0"/>
                </a:gradFill>
              </a:rPr>
              <a:t>Navit Saxena</a:t>
            </a:r>
          </a:p>
          <a:p>
            <a:r>
              <a:rPr lang="en-US" dirty="0" smtClean="0">
                <a:gradFill>
                  <a:gsLst>
                    <a:gs pos="66981">
                      <a:srgbClr val="000000">
                        <a:lumMod val="75000"/>
                        <a:lumOff val="25000"/>
                      </a:srgbClr>
                    </a:gs>
                    <a:gs pos="0">
                      <a:srgbClr val="000000">
                        <a:lumMod val="75000"/>
                        <a:lumOff val="25000"/>
                      </a:srgbClr>
                    </a:gs>
                  </a:gsLst>
                  <a:lin ang="5400000" scaled="0"/>
                </a:gradFill>
              </a:rPr>
              <a:t>Program Manager</a:t>
            </a:r>
          </a:p>
          <a:p>
            <a:r>
              <a:rPr lang="en-US" dirty="0" smtClean="0">
                <a:gradFill>
                  <a:gsLst>
                    <a:gs pos="66981">
                      <a:srgbClr val="000000">
                        <a:lumMod val="75000"/>
                        <a:lumOff val="25000"/>
                      </a:srgbClr>
                    </a:gs>
                    <a:gs pos="0">
                      <a:srgbClr val="000000">
                        <a:lumMod val="75000"/>
                        <a:lumOff val="25000"/>
                      </a:srgbClr>
                    </a:gs>
                  </a:gsLst>
                  <a:lin ang="5400000" scaled="0"/>
                </a:gradFill>
                <a:hlinkClick r:id="rId2"/>
              </a:rPr>
              <a:t>navits@microsoft.com</a:t>
            </a:r>
            <a:endParaRPr lang="en-US" dirty="0" smtClean="0">
              <a:gradFill>
                <a:gsLst>
                  <a:gs pos="66981">
                    <a:srgbClr val="000000">
                      <a:lumMod val="75000"/>
                      <a:lumOff val="25000"/>
                    </a:srgbClr>
                  </a:gs>
                  <a:gs pos="0">
                    <a:srgbClr val="000000">
                      <a:lumMod val="75000"/>
                      <a:lumOff val="25000"/>
                    </a:srgbClr>
                  </a:gs>
                </a:gsLst>
                <a:lin ang="5400000" scaled="0"/>
              </a:gradFill>
            </a:endParaRPr>
          </a:p>
          <a:p>
            <a:r>
              <a:rPr lang="en-US" dirty="0" smtClean="0">
                <a:gradFill>
                  <a:gsLst>
                    <a:gs pos="66981">
                      <a:srgbClr val="000000">
                        <a:lumMod val="75000"/>
                        <a:lumOff val="25000"/>
                      </a:srgbClr>
                    </a:gs>
                    <a:gs pos="0">
                      <a:srgbClr val="000000">
                        <a:lumMod val="75000"/>
                        <a:lumOff val="25000"/>
                      </a:srgbClr>
                    </a:gs>
                  </a:gsLst>
                  <a:lin ang="5400000" scaled="0"/>
                </a:gradFill>
              </a:rPr>
              <a:t>     @saxenanavit</a:t>
            </a:r>
            <a:endParaRPr lang="en-US" dirty="0">
              <a:gradFill>
                <a:gsLst>
                  <a:gs pos="66981">
                    <a:srgbClr val="000000">
                      <a:lumMod val="75000"/>
                      <a:lumOff val="25000"/>
                    </a:srgbClr>
                  </a:gs>
                  <a:gs pos="0">
                    <a:srgbClr val="000000">
                      <a:lumMod val="75000"/>
                      <a:lumOff val="25000"/>
                    </a:srgbClr>
                  </a:gs>
                </a:gsLst>
                <a:lin ang="5400000" scaled="0"/>
              </a:gra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5037" y="2594068"/>
            <a:ext cx="457200" cy="369794"/>
          </a:xfrm>
          <a:prstGeom prst="rect">
            <a:avLst/>
          </a:prstGeom>
        </p:spPr>
      </p:pic>
    </p:spTree>
    <p:extLst>
      <p:ext uri="{BB962C8B-B14F-4D97-AF65-F5344CB8AC3E}">
        <p14:creationId xmlns:p14="http://schemas.microsoft.com/office/powerpoint/2010/main" val="327766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42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241" y="3120087"/>
            <a:ext cx="11125200" cy="917575"/>
          </a:xfrm>
        </p:spPr>
        <p:txBody>
          <a:bodyPr/>
          <a:lstStyle/>
          <a:p>
            <a:r>
              <a:rPr lang="en-US" b="1" dirty="0" smtClean="0"/>
              <a:t>Universal Windows App Development Tools</a:t>
            </a:r>
            <a:endParaRPr lang="en-US" b="1" dirty="0"/>
          </a:p>
        </p:txBody>
      </p:sp>
      <p:sp>
        <p:nvSpPr>
          <p:cNvPr id="8" name="Title 2"/>
          <p:cNvSpPr txBox="1">
            <a:spLocks/>
          </p:cNvSpPr>
          <p:nvPr/>
        </p:nvSpPr>
        <p:spPr>
          <a:xfrm>
            <a:off x="3475037" y="858206"/>
            <a:ext cx="4953000"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gradFill>
                  <a:gsLst>
                    <a:gs pos="1250">
                      <a:srgbClr val="404040"/>
                    </a:gs>
                    <a:gs pos="100000">
                      <a:srgbClr val="404040"/>
                    </a:gs>
                  </a:gsLst>
                  <a:lin ang="5400000" scaled="0"/>
                </a:gradFill>
              </a:rPr>
              <a:t>Download Now !!!</a:t>
            </a:r>
          </a:p>
        </p:txBody>
      </p:sp>
      <p:sp>
        <p:nvSpPr>
          <p:cNvPr id="9" name="Title 2"/>
          <p:cNvSpPr txBox="1">
            <a:spLocks/>
          </p:cNvSpPr>
          <p:nvPr/>
        </p:nvSpPr>
        <p:spPr>
          <a:xfrm>
            <a:off x="2865436" y="2223883"/>
            <a:ext cx="6705600"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b="1">
                <a:gradFill>
                  <a:gsLst>
                    <a:gs pos="1250">
                      <a:srgbClr val="404040"/>
                    </a:gs>
                    <a:gs pos="100000">
                      <a:srgbClr val="404040"/>
                    </a:gs>
                  </a:gsLst>
                  <a:lin ang="5400000" scaled="0"/>
                </a:gradFill>
              </a:rPr>
              <a:t>Visual Studio 2015 RC with</a:t>
            </a:r>
          </a:p>
        </p:txBody>
      </p:sp>
      <p:sp>
        <p:nvSpPr>
          <p:cNvPr id="12" name="Freeform 11"/>
          <p:cNvSpPr/>
          <p:nvPr/>
        </p:nvSpPr>
        <p:spPr>
          <a:xfrm>
            <a:off x="503237" y="4930041"/>
            <a:ext cx="3996123" cy="1330880"/>
          </a:xfrm>
          <a:custGeom>
            <a:avLst/>
            <a:gdLst>
              <a:gd name="connsiteX0" fmla="*/ 0 w 3767523"/>
              <a:gd name="connsiteY0" fmla="*/ 0 h 1330880"/>
              <a:gd name="connsiteX1" fmla="*/ 3102083 w 3767523"/>
              <a:gd name="connsiteY1" fmla="*/ 0 h 1330880"/>
              <a:gd name="connsiteX2" fmla="*/ 3767523 w 3767523"/>
              <a:gd name="connsiteY2" fmla="*/ 665440 h 1330880"/>
              <a:gd name="connsiteX3" fmla="*/ 3102083 w 3767523"/>
              <a:gd name="connsiteY3" fmla="*/ 1330880 h 1330880"/>
              <a:gd name="connsiteX4" fmla="*/ 0 w 3767523"/>
              <a:gd name="connsiteY4" fmla="*/ 1330880 h 1330880"/>
              <a:gd name="connsiteX5" fmla="*/ 665440 w 3767523"/>
              <a:gd name="connsiteY5" fmla="*/ 665440 h 1330880"/>
              <a:gd name="connsiteX6" fmla="*/ 0 w 3767523"/>
              <a:gd name="connsiteY6" fmla="*/ 0 h 13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67523" h="1330880">
                <a:moveTo>
                  <a:pt x="0" y="0"/>
                </a:moveTo>
                <a:lnTo>
                  <a:pt x="3102083" y="0"/>
                </a:lnTo>
                <a:lnTo>
                  <a:pt x="3767523" y="665440"/>
                </a:lnTo>
                <a:lnTo>
                  <a:pt x="3102083" y="1330880"/>
                </a:lnTo>
                <a:lnTo>
                  <a:pt x="0" y="1330880"/>
                </a:lnTo>
                <a:lnTo>
                  <a:pt x="665440" y="66544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49" tIns="24003" rIns="689443" bIns="24003" numCol="1" spcCol="1270" anchor="ctr" anchorCtr="0">
            <a:noAutofit/>
          </a:bodyPr>
          <a:lstStyle/>
          <a:p>
            <a:pPr algn="ctr" defTabSz="800100">
              <a:lnSpc>
                <a:spcPct val="90000"/>
              </a:lnSpc>
              <a:spcBef>
                <a:spcPct val="0"/>
              </a:spcBef>
              <a:spcAft>
                <a:spcPct val="35000"/>
              </a:spcAft>
            </a:pPr>
            <a:r>
              <a:rPr lang="en-US" dirty="0" smtClean="0">
                <a:solidFill>
                  <a:srgbClr val="FFFFFF"/>
                </a:solidFill>
              </a:rPr>
              <a:t>Install latest Windows 10 OS (10.0.10075.0)</a:t>
            </a:r>
          </a:p>
          <a:p>
            <a:pPr algn="ctr" defTabSz="800100">
              <a:lnSpc>
                <a:spcPct val="90000"/>
              </a:lnSpc>
              <a:spcBef>
                <a:spcPct val="0"/>
              </a:spcBef>
              <a:spcAft>
                <a:spcPct val="35000"/>
              </a:spcAft>
            </a:pPr>
            <a:r>
              <a:rPr lang="en-US" dirty="0" smtClean="0">
                <a:solidFill>
                  <a:srgbClr val="FFFFFF"/>
                </a:solidFill>
                <a:hlinkClick r:id="rId3" action="ppaction://hlinkfile"/>
              </a:rPr>
              <a:t>insider.windows.com</a:t>
            </a:r>
            <a:endParaRPr lang="en-US" dirty="0">
              <a:solidFill>
                <a:srgbClr val="FFFFFF"/>
              </a:solidFill>
            </a:endParaRPr>
          </a:p>
        </p:txBody>
      </p:sp>
      <p:sp>
        <p:nvSpPr>
          <p:cNvPr id="13" name="Freeform 12"/>
          <p:cNvSpPr/>
          <p:nvPr/>
        </p:nvSpPr>
        <p:spPr>
          <a:xfrm>
            <a:off x="4008438" y="4930041"/>
            <a:ext cx="4572000" cy="1330880"/>
          </a:xfrm>
          <a:custGeom>
            <a:avLst/>
            <a:gdLst>
              <a:gd name="connsiteX0" fmla="*/ 0 w 4092757"/>
              <a:gd name="connsiteY0" fmla="*/ 0 h 1330880"/>
              <a:gd name="connsiteX1" fmla="*/ 3427317 w 4092757"/>
              <a:gd name="connsiteY1" fmla="*/ 0 h 1330880"/>
              <a:gd name="connsiteX2" fmla="*/ 4092757 w 4092757"/>
              <a:gd name="connsiteY2" fmla="*/ 665440 h 1330880"/>
              <a:gd name="connsiteX3" fmla="*/ 3427317 w 4092757"/>
              <a:gd name="connsiteY3" fmla="*/ 1330880 h 1330880"/>
              <a:gd name="connsiteX4" fmla="*/ 0 w 4092757"/>
              <a:gd name="connsiteY4" fmla="*/ 1330880 h 1330880"/>
              <a:gd name="connsiteX5" fmla="*/ 665440 w 4092757"/>
              <a:gd name="connsiteY5" fmla="*/ 665440 h 1330880"/>
              <a:gd name="connsiteX6" fmla="*/ 0 w 4092757"/>
              <a:gd name="connsiteY6" fmla="*/ 0 h 13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2757" h="1330880">
                <a:moveTo>
                  <a:pt x="0" y="0"/>
                </a:moveTo>
                <a:lnTo>
                  <a:pt x="3427317" y="0"/>
                </a:lnTo>
                <a:lnTo>
                  <a:pt x="4092757" y="665440"/>
                </a:lnTo>
                <a:lnTo>
                  <a:pt x="3427317" y="1330880"/>
                </a:lnTo>
                <a:lnTo>
                  <a:pt x="0" y="1330880"/>
                </a:lnTo>
                <a:lnTo>
                  <a:pt x="665440" y="66544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49" tIns="24003" rIns="689443" bIns="24003" numCol="1" spcCol="1270" anchor="ctr" anchorCtr="0">
            <a:noAutofit/>
          </a:bodyPr>
          <a:lstStyle/>
          <a:p>
            <a:pPr algn="ctr" defTabSz="800100">
              <a:lnSpc>
                <a:spcPct val="90000"/>
              </a:lnSpc>
              <a:spcBef>
                <a:spcPct val="0"/>
              </a:spcBef>
              <a:spcAft>
                <a:spcPct val="35000"/>
              </a:spcAft>
            </a:pPr>
            <a:r>
              <a:rPr lang="en-US" dirty="0" smtClean="0">
                <a:solidFill>
                  <a:srgbClr val="FFFFFF"/>
                </a:solidFill>
              </a:rPr>
              <a:t>Install VS 2015 RC w/ Universal Windows SDK &amp; Tools</a:t>
            </a:r>
          </a:p>
          <a:p>
            <a:pPr algn="ctr" defTabSz="800100">
              <a:lnSpc>
                <a:spcPct val="90000"/>
              </a:lnSpc>
              <a:spcBef>
                <a:spcPct val="0"/>
              </a:spcBef>
              <a:spcAft>
                <a:spcPct val="35000"/>
              </a:spcAft>
            </a:pPr>
            <a:r>
              <a:rPr lang="en-US" dirty="0">
                <a:solidFill>
                  <a:srgbClr val="FFFFFF"/>
                </a:solidFill>
                <a:hlinkClick r:id="rId4"/>
              </a:rPr>
              <a:t>www.visualstudio.com</a:t>
            </a:r>
            <a:endParaRPr lang="en-US" dirty="0">
              <a:solidFill>
                <a:srgbClr val="FFFFFF"/>
              </a:solidFill>
            </a:endParaRPr>
          </a:p>
        </p:txBody>
      </p:sp>
      <p:sp>
        <p:nvSpPr>
          <p:cNvPr id="14" name="Freeform 13"/>
          <p:cNvSpPr/>
          <p:nvPr/>
        </p:nvSpPr>
        <p:spPr>
          <a:xfrm>
            <a:off x="8112526" y="4930041"/>
            <a:ext cx="3771316" cy="1330880"/>
          </a:xfrm>
          <a:custGeom>
            <a:avLst/>
            <a:gdLst>
              <a:gd name="connsiteX0" fmla="*/ 0 w 3771316"/>
              <a:gd name="connsiteY0" fmla="*/ 0 h 1330880"/>
              <a:gd name="connsiteX1" fmla="*/ 3105876 w 3771316"/>
              <a:gd name="connsiteY1" fmla="*/ 0 h 1330880"/>
              <a:gd name="connsiteX2" fmla="*/ 3771316 w 3771316"/>
              <a:gd name="connsiteY2" fmla="*/ 665440 h 1330880"/>
              <a:gd name="connsiteX3" fmla="*/ 3105876 w 3771316"/>
              <a:gd name="connsiteY3" fmla="*/ 1330880 h 1330880"/>
              <a:gd name="connsiteX4" fmla="*/ 0 w 3771316"/>
              <a:gd name="connsiteY4" fmla="*/ 1330880 h 1330880"/>
              <a:gd name="connsiteX5" fmla="*/ 665440 w 3771316"/>
              <a:gd name="connsiteY5" fmla="*/ 665440 h 1330880"/>
              <a:gd name="connsiteX6" fmla="*/ 0 w 3771316"/>
              <a:gd name="connsiteY6" fmla="*/ 0 h 13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316" h="1330880">
                <a:moveTo>
                  <a:pt x="0" y="0"/>
                </a:moveTo>
                <a:lnTo>
                  <a:pt x="3105876" y="0"/>
                </a:lnTo>
                <a:lnTo>
                  <a:pt x="3771316" y="665440"/>
                </a:lnTo>
                <a:lnTo>
                  <a:pt x="3105876" y="1330880"/>
                </a:lnTo>
                <a:lnTo>
                  <a:pt x="0" y="1330880"/>
                </a:lnTo>
                <a:lnTo>
                  <a:pt x="665440" y="66544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7449" tIns="24003" rIns="689443" bIns="24003" numCol="1" spcCol="1270" anchor="ctr" anchorCtr="0">
            <a:noAutofit/>
          </a:bodyPr>
          <a:lstStyle/>
          <a:p>
            <a:pPr algn="ctr" defTabSz="800100">
              <a:lnSpc>
                <a:spcPct val="90000"/>
              </a:lnSpc>
              <a:spcBef>
                <a:spcPct val="0"/>
              </a:spcBef>
              <a:spcAft>
                <a:spcPct val="35000"/>
              </a:spcAft>
            </a:pPr>
            <a:r>
              <a:rPr lang="en-US" dirty="0" smtClean="0">
                <a:solidFill>
                  <a:srgbClr val="FFFFFF"/>
                </a:solidFill>
              </a:rPr>
              <a:t>Build your first Universal Windows App</a:t>
            </a:r>
            <a:endParaRPr lang="en-US" dirty="0">
              <a:solidFill>
                <a:srgbClr val="FFFFFF"/>
              </a:solidFill>
            </a:endParaRPr>
          </a:p>
        </p:txBody>
      </p:sp>
    </p:spTree>
    <p:extLst>
      <p:ext uri="{BB962C8B-B14F-4D97-AF65-F5344CB8AC3E}">
        <p14:creationId xmlns:p14="http://schemas.microsoft.com/office/powerpoint/2010/main" val="13982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2039598" cy="917575"/>
          </a:xfrm>
        </p:spPr>
        <p:txBody>
          <a:bodyPr/>
          <a:lstStyle/>
          <a:p>
            <a:r>
              <a:rPr lang="en-US" dirty="0" smtClean="0"/>
              <a:t>Acquiring Windows 10 Tools/SDKs/Emulators</a:t>
            </a:r>
            <a:endParaRPr lang="en-US" dirty="0"/>
          </a:p>
        </p:txBody>
      </p:sp>
      <p:sp>
        <p:nvSpPr>
          <p:cNvPr id="7" name="Content Placeholder 3"/>
          <p:cNvSpPr>
            <a:spLocks noGrp="1"/>
          </p:cNvSpPr>
          <p:nvPr>
            <p:ph type="body" sz="quarter" idx="11"/>
          </p:nvPr>
        </p:nvSpPr>
        <p:spPr>
          <a:xfrm>
            <a:off x="312738" y="3344863"/>
            <a:ext cx="7124699" cy="914400"/>
          </a:xfrm>
        </p:spPr>
        <p:txBody>
          <a:bodyPr/>
          <a:lstStyle/>
          <a:p>
            <a:pPr algn="just"/>
            <a:r>
              <a:rPr lang="en-US" dirty="0">
                <a:latin typeface="+mj-lt"/>
              </a:rPr>
              <a:t>Select </a:t>
            </a:r>
            <a:r>
              <a:rPr lang="en-US" dirty="0" smtClean="0">
                <a:latin typeface="+mj-lt"/>
              </a:rPr>
              <a:t>“</a:t>
            </a:r>
            <a:r>
              <a:rPr lang="en-US" b="1" i="1" dirty="0" smtClean="0">
                <a:latin typeface="+mj-lt"/>
              </a:rPr>
              <a:t>Universal </a:t>
            </a:r>
            <a:r>
              <a:rPr lang="en-US" b="1" i="1" dirty="0">
                <a:latin typeface="+mj-lt"/>
              </a:rPr>
              <a:t>Windows App Development </a:t>
            </a:r>
            <a:r>
              <a:rPr lang="en-US" b="1" i="1" dirty="0" smtClean="0">
                <a:latin typeface="+mj-lt"/>
              </a:rPr>
              <a:t>Tools”</a:t>
            </a:r>
            <a:r>
              <a:rPr lang="en-US" dirty="0" smtClean="0">
                <a:latin typeface="+mj-lt"/>
              </a:rPr>
              <a:t> </a:t>
            </a:r>
            <a:r>
              <a:rPr lang="en-US" dirty="0">
                <a:latin typeface="+mj-lt"/>
              </a:rPr>
              <a:t>using </a:t>
            </a:r>
            <a:r>
              <a:rPr lang="en-US" b="1" dirty="0">
                <a:latin typeface="+mj-lt"/>
              </a:rPr>
              <a:t>Custom </a:t>
            </a:r>
            <a:r>
              <a:rPr lang="en-US" dirty="0">
                <a:latin typeface="+mj-lt"/>
              </a:rPr>
              <a:t>setup option</a:t>
            </a:r>
          </a:p>
        </p:txBody>
      </p:sp>
      <p:pic>
        <p:nvPicPr>
          <p:cNvPr id="5" name="Picture 4"/>
          <p:cNvPicPr>
            <a:picLocks noChangeAspect="1"/>
          </p:cNvPicPr>
          <p:nvPr/>
        </p:nvPicPr>
        <p:blipFill>
          <a:blip r:embed="rId3"/>
          <a:stretch>
            <a:fillRect/>
          </a:stretch>
        </p:blipFill>
        <p:spPr>
          <a:xfrm>
            <a:off x="7666037" y="1160218"/>
            <a:ext cx="4191000" cy="5867400"/>
          </a:xfrm>
          <a:prstGeom prst="rect">
            <a:avLst/>
          </a:prstGeom>
        </p:spPr>
      </p:pic>
      <p:sp>
        <p:nvSpPr>
          <p:cNvPr id="4" name="Rectangle 3"/>
          <p:cNvSpPr/>
          <p:nvPr/>
        </p:nvSpPr>
        <p:spPr bwMode="auto">
          <a:xfrm>
            <a:off x="7742237" y="4411662"/>
            <a:ext cx="3962400" cy="685800"/>
          </a:xfrm>
          <a:prstGeom prst="rect">
            <a:avLst/>
          </a:prstGeom>
          <a:noFill/>
          <a:ln w="22225">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endParaRPr lang="en-US" sz="800" dirty="0">
              <a:solidFill>
                <a:srgbClr val="00188F"/>
              </a:solidFill>
              <a:ea typeface="Segoe UI" pitchFamily="34" charset="0"/>
              <a:cs typeface="Segoe UI" pitchFamily="34" charset="0"/>
            </a:endParaRPr>
          </a:p>
        </p:txBody>
      </p:sp>
    </p:spTree>
    <p:extLst>
      <p:ext uri="{BB962C8B-B14F-4D97-AF65-F5344CB8AC3E}">
        <p14:creationId xmlns:p14="http://schemas.microsoft.com/office/powerpoint/2010/main" val="109359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435475" y="449262"/>
            <a:ext cx="8001000" cy="6400800"/>
          </a:xfrm>
        </p:spPr>
        <p:txBody>
          <a:bodyPr/>
          <a:lstStyle/>
          <a:p>
            <a:pPr marL="457200" indent="-457200">
              <a:buFont typeface="Arial" panose="020B0604020202020204" pitchFamily="34" charset="0"/>
              <a:buChar char="•"/>
            </a:pPr>
            <a:r>
              <a:rPr lang="en-US" sz="2800" b="1" dirty="0">
                <a:gradFill>
                  <a:gsLst>
                    <a:gs pos="1250">
                      <a:schemeClr val="tx1"/>
                    </a:gs>
                    <a:gs pos="100000">
                      <a:schemeClr val="tx1"/>
                    </a:gs>
                  </a:gsLst>
                  <a:lin ang="5400000" scaled="0"/>
                </a:gradFill>
              </a:rPr>
              <a:t>Introduction to Universal Windows Platform</a:t>
            </a:r>
          </a:p>
          <a:p>
            <a:pPr marL="457200" indent="-457200">
              <a:buFont typeface="Arial" panose="020B0604020202020204" pitchFamily="34" charset="0"/>
              <a:buChar char="•"/>
            </a:pPr>
            <a:r>
              <a:rPr lang="en-US" sz="2800" b="1" dirty="0">
                <a:gradFill>
                  <a:gsLst>
                    <a:gs pos="1250">
                      <a:schemeClr val="tx1"/>
                    </a:gs>
                    <a:gs pos="100000">
                      <a:schemeClr val="tx1"/>
                    </a:gs>
                  </a:gsLst>
                  <a:lin ang="5400000" scaled="0"/>
                </a:gradFill>
              </a:rPr>
              <a:t>Universal Windows Tooling</a:t>
            </a:r>
          </a:p>
          <a:p>
            <a:pPr marL="457200" indent="-457200">
              <a:buFont typeface="Arial" panose="020B0604020202020204" pitchFamily="34" charset="0"/>
              <a:buChar char="•"/>
            </a:pPr>
            <a:r>
              <a:rPr lang="en-US" sz="2800" b="1" dirty="0">
                <a:gradFill>
                  <a:gsLst>
                    <a:gs pos="1250">
                      <a:schemeClr val="tx1"/>
                    </a:gs>
                    <a:gs pos="100000">
                      <a:schemeClr val="tx1"/>
                    </a:gs>
                  </a:gsLst>
                  <a:lin ang="5400000" scaled="0"/>
                </a:gradFill>
              </a:rPr>
              <a:t>Q&amp;A</a:t>
            </a:r>
          </a:p>
          <a:p>
            <a:pPr marL="457200" indent="-457200">
              <a:buFont typeface="Arial" panose="020B0604020202020204" pitchFamily="34" charset="0"/>
              <a:buChar char="•"/>
            </a:pPr>
            <a:endParaRPr lang="en-US" sz="2400" dirty="0" smtClean="0"/>
          </a:p>
        </p:txBody>
      </p:sp>
      <p:sp>
        <p:nvSpPr>
          <p:cNvPr id="5" name="Title 4"/>
          <p:cNvSpPr>
            <a:spLocks noGrp="1"/>
          </p:cNvSpPr>
          <p:nvPr>
            <p:ph type="ctrTitle"/>
          </p:nvPr>
        </p:nvSpPr>
        <p:spPr>
          <a:xfrm>
            <a:off x="274638" y="1559064"/>
            <a:ext cx="3931941" cy="3919398"/>
          </a:xfrm>
        </p:spPr>
        <p:txBody>
          <a:bodyPr/>
          <a:lstStyle/>
          <a:p>
            <a:r>
              <a:rPr lang="en-US" dirty="0" smtClean="0"/>
              <a:t>Agenda</a:t>
            </a:r>
            <a:endParaRPr lang="en-US" dirty="0"/>
          </a:p>
        </p:txBody>
      </p:sp>
    </p:spTree>
    <p:extLst>
      <p:ext uri="{BB962C8B-B14F-4D97-AF65-F5344CB8AC3E}">
        <p14:creationId xmlns:p14="http://schemas.microsoft.com/office/powerpoint/2010/main" val="428392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963398" cy="917575"/>
          </a:xfrm>
        </p:spPr>
        <p:txBody>
          <a:bodyPr/>
          <a:lstStyle/>
          <a:p>
            <a:r>
              <a:rPr lang="en-US" dirty="0" smtClean="0"/>
              <a:t>Universal Windows Platform</a:t>
            </a:r>
            <a:endParaRPr lang="en-US" dirty="0"/>
          </a:p>
        </p:txBody>
      </p:sp>
      <p:sp>
        <p:nvSpPr>
          <p:cNvPr id="2" name="Text Placeholder 1"/>
          <p:cNvSpPr>
            <a:spLocks noGrp="1"/>
          </p:cNvSpPr>
          <p:nvPr>
            <p:ph type="body" sz="quarter" idx="10"/>
          </p:nvPr>
        </p:nvSpPr>
        <p:spPr>
          <a:xfrm>
            <a:off x="5768946" y="2311615"/>
            <a:ext cx="6248401" cy="3352800"/>
          </a:xfrm>
        </p:spPr>
        <p:txBody>
          <a:bodyPr/>
          <a:lstStyle/>
          <a:p>
            <a:r>
              <a:rPr lang="en-US" sz="3200" dirty="0" smtClean="0"/>
              <a:t>Unified </a:t>
            </a:r>
            <a:r>
              <a:rPr lang="en-US" sz="3200" dirty="0"/>
              <a:t>D</a:t>
            </a:r>
            <a:r>
              <a:rPr lang="en-US" sz="3200" dirty="0" smtClean="0"/>
              <a:t>eveloper Platform</a:t>
            </a:r>
          </a:p>
          <a:p>
            <a:endParaRPr lang="en-US" sz="3200" dirty="0" smtClean="0"/>
          </a:p>
          <a:p>
            <a:r>
              <a:rPr lang="en-US" sz="3200" dirty="0" smtClean="0"/>
              <a:t>Single Application Package </a:t>
            </a:r>
          </a:p>
          <a:p>
            <a:endParaRPr lang="en-US" sz="3200" dirty="0" smtClean="0"/>
          </a:p>
          <a:p>
            <a:r>
              <a:rPr lang="en-US" sz="3200" dirty="0" smtClean="0"/>
              <a:t>Adaptive Code</a:t>
            </a:r>
            <a:endParaRPr lang="en-US" sz="3200" dirty="0"/>
          </a:p>
        </p:txBody>
      </p:sp>
      <p:grpSp>
        <p:nvGrpSpPr>
          <p:cNvPr id="40" name="UWP with Device Families"/>
          <p:cNvGrpSpPr/>
          <p:nvPr/>
        </p:nvGrpSpPr>
        <p:grpSpPr>
          <a:xfrm>
            <a:off x="350837" y="1363662"/>
            <a:ext cx="5646221" cy="4642042"/>
            <a:chOff x="3476817" y="1632154"/>
            <a:chExt cx="5646221" cy="4642042"/>
          </a:xfrm>
        </p:grpSpPr>
        <p:grpSp>
          <p:nvGrpSpPr>
            <p:cNvPr id="41" name="Group 40"/>
            <p:cNvGrpSpPr/>
            <p:nvPr/>
          </p:nvGrpSpPr>
          <p:grpSpPr>
            <a:xfrm>
              <a:off x="3476817" y="1632154"/>
              <a:ext cx="5646221" cy="4642042"/>
              <a:chOff x="3111336" y="1235347"/>
              <a:chExt cx="5646221" cy="4642042"/>
            </a:xfrm>
          </p:grpSpPr>
          <p:graphicFrame>
            <p:nvGraphicFramePr>
              <p:cNvPr id="45" name="Diagram 44"/>
              <p:cNvGraphicFramePr/>
              <p:nvPr>
                <p:extLst/>
              </p:nvPr>
            </p:nvGraphicFramePr>
            <p:xfrm>
              <a:off x="3111336" y="1235347"/>
              <a:ext cx="5646221" cy="4642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TextBox 27"/>
              <p:cNvSpPr txBox="1"/>
              <p:nvPr/>
            </p:nvSpPr>
            <p:spPr>
              <a:xfrm rot="1705757">
                <a:off x="5728465" y="2113184"/>
                <a:ext cx="198024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Desktop</a:t>
                </a:r>
                <a:endParaRPr lang="en-US" sz="1400" dirty="0">
                  <a:solidFill>
                    <a:srgbClr val="FFFFFF"/>
                  </a:solidFill>
                  <a:cs typeface="Segoe UI" panose="020B0502040204020203" pitchFamily="34" charset="0"/>
                </a:endParaRPr>
              </a:p>
            </p:txBody>
          </p:sp>
          <p:sp>
            <p:nvSpPr>
              <p:cNvPr id="47" name="TextBox 28"/>
              <p:cNvSpPr txBox="1"/>
              <p:nvPr/>
            </p:nvSpPr>
            <p:spPr>
              <a:xfrm rot="19603187">
                <a:off x="4229284" y="2146347"/>
                <a:ext cx="16215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Mobile</a:t>
                </a:r>
                <a:endParaRPr lang="en-US" sz="1400" dirty="0">
                  <a:solidFill>
                    <a:srgbClr val="FFFFFF"/>
                  </a:solidFill>
                  <a:cs typeface="Segoe UI" panose="020B0502040204020203" pitchFamily="34" charset="0"/>
                </a:endParaRPr>
              </a:p>
            </p:txBody>
          </p:sp>
          <p:sp>
            <p:nvSpPr>
              <p:cNvPr id="48" name="TextBox 29"/>
              <p:cNvSpPr txBox="1"/>
              <p:nvPr/>
            </p:nvSpPr>
            <p:spPr>
              <a:xfrm>
                <a:off x="7103658" y="3551923"/>
                <a:ext cx="9300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Xbox</a:t>
                </a:r>
                <a:endParaRPr lang="en-US" sz="1400" dirty="0">
                  <a:solidFill>
                    <a:srgbClr val="FFFFFF"/>
                  </a:solidFill>
                  <a:cs typeface="Segoe UI" panose="020B0502040204020203" pitchFamily="34" charset="0"/>
                </a:endParaRPr>
              </a:p>
            </p:txBody>
          </p:sp>
          <p:sp>
            <p:nvSpPr>
              <p:cNvPr id="49" name="TextBox 30"/>
              <p:cNvSpPr txBox="1"/>
              <p:nvPr/>
            </p:nvSpPr>
            <p:spPr>
              <a:xfrm>
                <a:off x="3791115" y="3555492"/>
                <a:ext cx="93003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IoT</a:t>
                </a:r>
                <a:endParaRPr lang="en-US" sz="1400" dirty="0">
                  <a:solidFill>
                    <a:srgbClr val="FFFFFF"/>
                  </a:solidFill>
                  <a:cs typeface="Segoe UI" panose="020B0502040204020203" pitchFamily="34" charset="0"/>
                </a:endParaRPr>
              </a:p>
            </p:txBody>
          </p:sp>
          <p:sp>
            <p:nvSpPr>
              <p:cNvPr id="50" name="TextBox 31"/>
              <p:cNvSpPr txBox="1"/>
              <p:nvPr/>
            </p:nvSpPr>
            <p:spPr>
              <a:xfrm rot="1818755">
                <a:off x="4115526" y="4883253"/>
                <a:ext cx="195143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Holographic</a:t>
                </a:r>
                <a:endParaRPr lang="en-US" sz="1400" dirty="0">
                  <a:solidFill>
                    <a:srgbClr val="FFFFFF"/>
                  </a:solidFill>
                  <a:cs typeface="Segoe UI" panose="020B0502040204020203" pitchFamily="34" charset="0"/>
                </a:endParaRPr>
              </a:p>
            </p:txBody>
          </p:sp>
          <p:sp>
            <p:nvSpPr>
              <p:cNvPr id="51" name="TextBox 32"/>
              <p:cNvSpPr txBox="1"/>
              <p:nvPr/>
            </p:nvSpPr>
            <p:spPr>
              <a:xfrm rot="19849316">
                <a:off x="5864330" y="4927222"/>
                <a:ext cx="167746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rgbClr val="FFFFFF"/>
                    </a:solidFill>
                    <a:cs typeface="Segoe UI" panose="020B0502040204020203" pitchFamily="34" charset="0"/>
                  </a:rPr>
                  <a:t>Surface Hub</a:t>
                </a:r>
                <a:endParaRPr lang="en-US" sz="1400" dirty="0">
                  <a:solidFill>
                    <a:srgbClr val="FFFFFF"/>
                  </a:solidFill>
                  <a:cs typeface="Segoe UI" panose="020B0502040204020203" pitchFamily="34" charset="0"/>
                </a:endParaRPr>
              </a:p>
            </p:txBody>
          </p:sp>
        </p:grpSp>
        <p:grpSp>
          <p:nvGrpSpPr>
            <p:cNvPr id="42" name="Group 41"/>
            <p:cNvGrpSpPr/>
            <p:nvPr/>
          </p:nvGrpSpPr>
          <p:grpSpPr>
            <a:xfrm>
              <a:off x="4913729" y="2712495"/>
              <a:ext cx="2743200" cy="2743200"/>
              <a:chOff x="4548248" y="2315688"/>
              <a:chExt cx="2743200" cy="2743200"/>
            </a:xfrm>
          </p:grpSpPr>
          <p:sp>
            <p:nvSpPr>
              <p:cNvPr id="43" name="Oval 42"/>
              <p:cNvSpPr/>
              <p:nvPr/>
            </p:nvSpPr>
            <p:spPr>
              <a:xfrm>
                <a:off x="4548248" y="2315688"/>
                <a:ext cx="2743200" cy="27432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pPr>
                <a:endParaRPr lang="en-US" sz="2000" dirty="0" smtClean="0">
                  <a:ln w="38100">
                    <a:noFill/>
                  </a:ln>
                  <a:solidFill>
                    <a:srgbClr val="FFFFFF"/>
                  </a:solidFill>
                </a:endParaRPr>
              </a:p>
            </p:txBody>
          </p:sp>
          <p:sp>
            <p:nvSpPr>
              <p:cNvPr id="44" name="TextBox 43"/>
              <p:cNvSpPr txBox="1"/>
              <p:nvPr/>
            </p:nvSpPr>
            <p:spPr>
              <a:xfrm>
                <a:off x="4548248" y="3060379"/>
                <a:ext cx="2743200" cy="1283428"/>
              </a:xfrm>
              <a:prstGeom prst="rect">
                <a:avLst/>
              </a:prstGeom>
              <a:noFill/>
            </p:spPr>
            <p:txBody>
              <a:bodyPr wrap="square" lIns="137160" tIns="109728" rIns="137160" bIns="109728" rtlCol="0" anchor="ctr">
                <a:spAutoFit/>
              </a:bodyPr>
              <a:lstStyle/>
              <a:p>
                <a:pPr algn="ctr">
                  <a:lnSpc>
                    <a:spcPct val="90000"/>
                  </a:lnSpc>
                  <a:spcBef>
                    <a:spcPts val="600"/>
                  </a:spcBef>
                  <a:spcAft>
                    <a:spcPts val="1200"/>
                  </a:spcAft>
                </a:pPr>
                <a:r>
                  <a:rPr lang="en-US" sz="2000" dirty="0" smtClean="0">
                    <a:solidFill>
                      <a:srgbClr val="FFFFFF"/>
                    </a:solidFill>
                    <a:latin typeface="Segoe Pro Semibold" panose="020B0702040504020203" pitchFamily="34" charset="0"/>
                  </a:rPr>
                  <a:t>Universal </a:t>
                </a:r>
                <a:br>
                  <a:rPr lang="en-US" sz="2000" dirty="0" smtClean="0">
                    <a:solidFill>
                      <a:srgbClr val="FFFFFF"/>
                    </a:solidFill>
                    <a:latin typeface="Segoe Pro Semibold" panose="020B0702040504020203" pitchFamily="34" charset="0"/>
                  </a:rPr>
                </a:br>
                <a:r>
                  <a:rPr lang="en-US" sz="2000" dirty="0" smtClean="0">
                    <a:solidFill>
                      <a:srgbClr val="FFFFFF"/>
                    </a:solidFill>
                    <a:latin typeface="Segoe Pro Semibold" panose="020B0702040504020203" pitchFamily="34" charset="0"/>
                  </a:rPr>
                  <a:t>Windows Platform</a:t>
                </a:r>
              </a:p>
              <a:p>
                <a:pPr algn="ctr">
                  <a:lnSpc>
                    <a:spcPct val="90000"/>
                  </a:lnSpc>
                  <a:spcBef>
                    <a:spcPts val="600"/>
                  </a:spcBef>
                  <a:spcAft>
                    <a:spcPts val="1200"/>
                  </a:spcAft>
                </a:pPr>
                <a:r>
                  <a:rPr lang="en-US" sz="2000" dirty="0" smtClean="0">
                    <a:solidFill>
                      <a:srgbClr val="FFFFFF"/>
                    </a:solidFill>
                    <a:latin typeface="Segoe UI Light"/>
                  </a:rPr>
                  <a:t>Core APIs</a:t>
                </a:r>
              </a:p>
            </p:txBody>
          </p:sp>
        </p:grpSp>
      </p:grpSp>
    </p:spTree>
    <p:extLst>
      <p:ext uri="{BB962C8B-B14F-4D97-AF65-F5344CB8AC3E}">
        <p14:creationId xmlns:p14="http://schemas.microsoft.com/office/powerpoint/2010/main" val="414408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237" y="295274"/>
            <a:ext cx="12115800" cy="816961"/>
          </a:xfrm>
        </p:spPr>
        <p:txBody>
          <a:bodyPr/>
          <a:lstStyle/>
          <a:p>
            <a:r>
              <a:rPr lang="en-US" sz="4400" dirty="0" smtClean="0"/>
              <a:t>Supported OS for Universal Windows development</a:t>
            </a:r>
            <a:endParaRPr lang="en-US" sz="4400" dirty="0"/>
          </a:p>
        </p:txBody>
      </p:sp>
      <p:sp>
        <p:nvSpPr>
          <p:cNvPr id="2" name="Text Placeholder 1"/>
          <p:cNvSpPr>
            <a:spLocks noGrp="1"/>
          </p:cNvSpPr>
          <p:nvPr>
            <p:ph type="body" sz="quarter" idx="10"/>
          </p:nvPr>
        </p:nvSpPr>
        <p:spPr>
          <a:xfrm>
            <a:off x="1063226" y="2165990"/>
            <a:ext cx="1926809" cy="493072"/>
          </a:xfrm>
        </p:spPr>
        <p:txBody>
          <a:bodyPr/>
          <a:lstStyle/>
          <a:p>
            <a:pPr marL="0" indent="0">
              <a:buNone/>
            </a:pPr>
            <a:r>
              <a:rPr lang="en-US" sz="2400" b="1" dirty="0" smtClean="0">
                <a:solidFill>
                  <a:schemeClr val="tx1"/>
                </a:solidFill>
              </a:rPr>
              <a:t>Windows 10</a:t>
            </a:r>
            <a:endParaRPr lang="en-US" sz="2400" b="1" dirty="0">
              <a:solidFill>
                <a:schemeClr val="tx1"/>
              </a:solidFill>
            </a:endParaRPr>
          </a:p>
        </p:txBody>
      </p:sp>
      <p:sp>
        <p:nvSpPr>
          <p:cNvPr id="13" name="Freeform 12"/>
          <p:cNvSpPr/>
          <p:nvPr/>
        </p:nvSpPr>
        <p:spPr>
          <a:xfrm rot="16200000">
            <a:off x="575704" y="2601251"/>
            <a:ext cx="2901854" cy="3199187"/>
          </a:xfrm>
          <a:custGeom>
            <a:avLst/>
            <a:gdLst>
              <a:gd name="connsiteX0" fmla="*/ 0 w 3037680"/>
              <a:gd name="connsiteY0" fmla="*/ 151884 h 3645216"/>
              <a:gd name="connsiteX1" fmla="*/ 151884 w 3037680"/>
              <a:gd name="connsiteY1" fmla="*/ 0 h 3645216"/>
              <a:gd name="connsiteX2" fmla="*/ 2885796 w 3037680"/>
              <a:gd name="connsiteY2" fmla="*/ 0 h 3645216"/>
              <a:gd name="connsiteX3" fmla="*/ 3037680 w 3037680"/>
              <a:gd name="connsiteY3" fmla="*/ 151884 h 3645216"/>
              <a:gd name="connsiteX4" fmla="*/ 3037680 w 3037680"/>
              <a:gd name="connsiteY4" fmla="*/ 3493332 h 3645216"/>
              <a:gd name="connsiteX5" fmla="*/ 2885796 w 3037680"/>
              <a:gd name="connsiteY5" fmla="*/ 3645216 h 3645216"/>
              <a:gd name="connsiteX6" fmla="*/ 151884 w 3037680"/>
              <a:gd name="connsiteY6" fmla="*/ 3645216 h 3645216"/>
              <a:gd name="connsiteX7" fmla="*/ 0 w 3037680"/>
              <a:gd name="connsiteY7" fmla="*/ 3493332 h 3645216"/>
              <a:gd name="connsiteX8" fmla="*/ 0 w 3037680"/>
              <a:gd name="connsiteY8" fmla="*/ 151884 h 364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680" h="3645216">
                <a:moveTo>
                  <a:pt x="2911110" y="1"/>
                </a:moveTo>
                <a:cubicBezTo>
                  <a:pt x="2981012" y="1"/>
                  <a:pt x="3037680" y="81602"/>
                  <a:pt x="3037680" y="182261"/>
                </a:cubicBezTo>
                <a:lnTo>
                  <a:pt x="3037680" y="3462955"/>
                </a:lnTo>
                <a:cubicBezTo>
                  <a:pt x="3037680" y="3563614"/>
                  <a:pt x="2981012" y="3645215"/>
                  <a:pt x="2911110" y="3645215"/>
                </a:cubicBezTo>
                <a:lnTo>
                  <a:pt x="126570" y="3645215"/>
                </a:lnTo>
                <a:cubicBezTo>
                  <a:pt x="56668" y="3645215"/>
                  <a:pt x="0" y="3563614"/>
                  <a:pt x="0" y="3462955"/>
                </a:cubicBezTo>
                <a:lnTo>
                  <a:pt x="0" y="182261"/>
                </a:lnTo>
                <a:cubicBezTo>
                  <a:pt x="0" y="81602"/>
                  <a:pt x="56668" y="1"/>
                  <a:pt x="126570" y="1"/>
                </a:cubicBezTo>
                <a:lnTo>
                  <a:pt x="2911110" y="1"/>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138" tIns="109729" rIns="142241" bIns="2430143" numCol="1" spcCol="1270" anchor="t" anchorCtr="0">
            <a:noAutofit/>
          </a:bodyPr>
          <a:lstStyle/>
          <a:p>
            <a:pPr algn="r" defTabSz="1422400">
              <a:lnSpc>
                <a:spcPct val="90000"/>
              </a:lnSpc>
              <a:spcBef>
                <a:spcPct val="0"/>
              </a:spcBef>
              <a:spcAft>
                <a:spcPct val="35000"/>
              </a:spcAft>
            </a:pPr>
            <a:endParaRPr lang="en-US" sz="3200" dirty="0">
              <a:solidFill>
                <a:srgbClr val="FFFFFF"/>
              </a:solidFill>
            </a:endParaRPr>
          </a:p>
        </p:txBody>
      </p:sp>
      <p:sp>
        <p:nvSpPr>
          <p:cNvPr id="15" name="Freeform 14"/>
          <p:cNvSpPr/>
          <p:nvPr/>
        </p:nvSpPr>
        <p:spPr>
          <a:xfrm rot="16200000">
            <a:off x="4700697" y="2571716"/>
            <a:ext cx="2901854" cy="3258258"/>
          </a:xfrm>
          <a:custGeom>
            <a:avLst/>
            <a:gdLst>
              <a:gd name="connsiteX0" fmla="*/ 0 w 3037680"/>
              <a:gd name="connsiteY0" fmla="*/ 151884 h 3645216"/>
              <a:gd name="connsiteX1" fmla="*/ 151884 w 3037680"/>
              <a:gd name="connsiteY1" fmla="*/ 0 h 3645216"/>
              <a:gd name="connsiteX2" fmla="*/ 2885796 w 3037680"/>
              <a:gd name="connsiteY2" fmla="*/ 0 h 3645216"/>
              <a:gd name="connsiteX3" fmla="*/ 3037680 w 3037680"/>
              <a:gd name="connsiteY3" fmla="*/ 151884 h 3645216"/>
              <a:gd name="connsiteX4" fmla="*/ 3037680 w 3037680"/>
              <a:gd name="connsiteY4" fmla="*/ 3493332 h 3645216"/>
              <a:gd name="connsiteX5" fmla="*/ 2885796 w 3037680"/>
              <a:gd name="connsiteY5" fmla="*/ 3645216 h 3645216"/>
              <a:gd name="connsiteX6" fmla="*/ 151884 w 3037680"/>
              <a:gd name="connsiteY6" fmla="*/ 3645216 h 3645216"/>
              <a:gd name="connsiteX7" fmla="*/ 0 w 3037680"/>
              <a:gd name="connsiteY7" fmla="*/ 3493332 h 3645216"/>
              <a:gd name="connsiteX8" fmla="*/ 0 w 3037680"/>
              <a:gd name="connsiteY8" fmla="*/ 151884 h 364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680" h="3645216">
                <a:moveTo>
                  <a:pt x="2911110" y="1"/>
                </a:moveTo>
                <a:cubicBezTo>
                  <a:pt x="2981012" y="1"/>
                  <a:pt x="3037680" y="81602"/>
                  <a:pt x="3037680" y="182261"/>
                </a:cubicBezTo>
                <a:lnTo>
                  <a:pt x="3037680" y="3462955"/>
                </a:lnTo>
                <a:cubicBezTo>
                  <a:pt x="3037680" y="3563614"/>
                  <a:pt x="2981012" y="3645215"/>
                  <a:pt x="2911110" y="3645215"/>
                </a:cubicBezTo>
                <a:lnTo>
                  <a:pt x="126570" y="3645215"/>
                </a:lnTo>
                <a:cubicBezTo>
                  <a:pt x="56668" y="3645215"/>
                  <a:pt x="0" y="3563614"/>
                  <a:pt x="0" y="3462955"/>
                </a:cubicBezTo>
                <a:lnTo>
                  <a:pt x="0" y="182261"/>
                </a:lnTo>
                <a:cubicBezTo>
                  <a:pt x="0" y="81602"/>
                  <a:pt x="56668" y="1"/>
                  <a:pt x="126570" y="1"/>
                </a:cubicBezTo>
                <a:lnTo>
                  <a:pt x="2911110" y="1"/>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139" tIns="109727" rIns="142239" bIns="2430145" numCol="1" spcCol="1270" anchor="t" anchorCtr="0">
            <a:noAutofit/>
          </a:bodyPr>
          <a:lstStyle/>
          <a:p>
            <a:pPr algn="r" defTabSz="1422400">
              <a:lnSpc>
                <a:spcPct val="90000"/>
              </a:lnSpc>
              <a:spcBef>
                <a:spcPct val="0"/>
              </a:spcBef>
              <a:spcAft>
                <a:spcPct val="35000"/>
              </a:spcAft>
            </a:pPr>
            <a:endParaRPr lang="en-US" sz="3200" dirty="0">
              <a:solidFill>
                <a:srgbClr val="FFFFFF"/>
              </a:solidFill>
            </a:endParaRPr>
          </a:p>
        </p:txBody>
      </p:sp>
      <p:sp>
        <p:nvSpPr>
          <p:cNvPr id="18" name="Freeform 17"/>
          <p:cNvSpPr/>
          <p:nvPr/>
        </p:nvSpPr>
        <p:spPr>
          <a:xfrm rot="16200000">
            <a:off x="8890067" y="2609817"/>
            <a:ext cx="2901853" cy="3182056"/>
          </a:xfrm>
          <a:custGeom>
            <a:avLst/>
            <a:gdLst>
              <a:gd name="connsiteX0" fmla="*/ 0 w 3037680"/>
              <a:gd name="connsiteY0" fmla="*/ 151884 h 3645216"/>
              <a:gd name="connsiteX1" fmla="*/ 151884 w 3037680"/>
              <a:gd name="connsiteY1" fmla="*/ 0 h 3645216"/>
              <a:gd name="connsiteX2" fmla="*/ 2885796 w 3037680"/>
              <a:gd name="connsiteY2" fmla="*/ 0 h 3645216"/>
              <a:gd name="connsiteX3" fmla="*/ 3037680 w 3037680"/>
              <a:gd name="connsiteY3" fmla="*/ 151884 h 3645216"/>
              <a:gd name="connsiteX4" fmla="*/ 3037680 w 3037680"/>
              <a:gd name="connsiteY4" fmla="*/ 3493332 h 3645216"/>
              <a:gd name="connsiteX5" fmla="*/ 2885796 w 3037680"/>
              <a:gd name="connsiteY5" fmla="*/ 3645216 h 3645216"/>
              <a:gd name="connsiteX6" fmla="*/ 151884 w 3037680"/>
              <a:gd name="connsiteY6" fmla="*/ 3645216 h 3645216"/>
              <a:gd name="connsiteX7" fmla="*/ 0 w 3037680"/>
              <a:gd name="connsiteY7" fmla="*/ 3493332 h 3645216"/>
              <a:gd name="connsiteX8" fmla="*/ 0 w 3037680"/>
              <a:gd name="connsiteY8" fmla="*/ 151884 h 364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680" h="3645216">
                <a:moveTo>
                  <a:pt x="2911110" y="1"/>
                </a:moveTo>
                <a:cubicBezTo>
                  <a:pt x="2981012" y="1"/>
                  <a:pt x="3037680" y="81602"/>
                  <a:pt x="3037680" y="182261"/>
                </a:cubicBezTo>
                <a:lnTo>
                  <a:pt x="3037680" y="3462955"/>
                </a:lnTo>
                <a:cubicBezTo>
                  <a:pt x="3037680" y="3563614"/>
                  <a:pt x="2981012" y="3645215"/>
                  <a:pt x="2911110" y="3645215"/>
                </a:cubicBezTo>
                <a:lnTo>
                  <a:pt x="126570" y="3645215"/>
                </a:lnTo>
                <a:cubicBezTo>
                  <a:pt x="56668" y="3645215"/>
                  <a:pt x="0" y="3563614"/>
                  <a:pt x="0" y="3462955"/>
                </a:cubicBezTo>
                <a:lnTo>
                  <a:pt x="0" y="182261"/>
                </a:lnTo>
                <a:cubicBezTo>
                  <a:pt x="0" y="81602"/>
                  <a:pt x="56668" y="1"/>
                  <a:pt x="126570" y="1"/>
                </a:cubicBezTo>
                <a:lnTo>
                  <a:pt x="2911110" y="1"/>
                </a:lnTo>
                <a:close/>
              </a:path>
            </a:pathLst>
          </a:custGeom>
          <a:solidFill>
            <a:schemeClr val="accent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56139" tIns="109727" rIns="142239" bIns="2430145" numCol="1" spcCol="1270" anchor="t" anchorCtr="0">
            <a:noAutofit/>
          </a:bodyPr>
          <a:lstStyle/>
          <a:p>
            <a:pPr algn="r" defTabSz="1422400">
              <a:lnSpc>
                <a:spcPct val="90000"/>
              </a:lnSpc>
              <a:spcBef>
                <a:spcPct val="0"/>
              </a:spcBef>
              <a:spcAft>
                <a:spcPct val="35000"/>
              </a:spcAft>
            </a:pPr>
            <a:endParaRPr lang="en-US" sz="3200" dirty="0">
              <a:solidFill>
                <a:srgbClr val="FFFFFF"/>
              </a:solidFill>
            </a:endParaRPr>
          </a:p>
        </p:txBody>
      </p:sp>
      <p:sp>
        <p:nvSpPr>
          <p:cNvPr id="21" name="Text Placeholder 1"/>
          <p:cNvSpPr>
            <a:spLocks noGrp="1"/>
          </p:cNvSpPr>
          <p:nvPr>
            <p:ph type="body" sz="quarter" idx="10"/>
          </p:nvPr>
        </p:nvSpPr>
        <p:spPr>
          <a:xfrm>
            <a:off x="4428077" y="2165990"/>
            <a:ext cx="3999960" cy="493072"/>
          </a:xfrm>
        </p:spPr>
        <p:txBody>
          <a:bodyPr/>
          <a:lstStyle/>
          <a:p>
            <a:pPr marL="0" indent="0">
              <a:buNone/>
            </a:pPr>
            <a:r>
              <a:rPr lang="en-US" sz="2400" b="1" dirty="0" smtClean="0">
                <a:solidFill>
                  <a:schemeClr val="tx1"/>
                </a:solidFill>
              </a:rPr>
              <a:t>Windows Server 2012 R2</a:t>
            </a:r>
            <a:endParaRPr lang="en-US" sz="2400" b="1" dirty="0">
              <a:solidFill>
                <a:schemeClr val="tx1"/>
              </a:solidFill>
            </a:endParaRPr>
          </a:p>
        </p:txBody>
      </p:sp>
      <p:sp>
        <p:nvSpPr>
          <p:cNvPr id="22" name="Text Placeholder 1"/>
          <p:cNvSpPr>
            <a:spLocks noGrp="1"/>
          </p:cNvSpPr>
          <p:nvPr>
            <p:ph type="body" sz="quarter" idx="10"/>
          </p:nvPr>
        </p:nvSpPr>
        <p:spPr>
          <a:xfrm>
            <a:off x="9183428" y="2146574"/>
            <a:ext cx="2014610" cy="493072"/>
          </a:xfrm>
        </p:spPr>
        <p:txBody>
          <a:bodyPr/>
          <a:lstStyle/>
          <a:p>
            <a:pPr marL="0" indent="0">
              <a:buNone/>
            </a:pPr>
            <a:r>
              <a:rPr lang="en-US" sz="2400" b="1" dirty="0" smtClean="0">
                <a:solidFill>
                  <a:schemeClr val="tx1"/>
                </a:solidFill>
              </a:rPr>
              <a:t>*Windows 7</a:t>
            </a:r>
            <a:endParaRPr lang="en-US" sz="2400" b="1" dirty="0">
              <a:solidFill>
                <a:schemeClr val="tx1"/>
              </a:solidFill>
            </a:endParaRPr>
          </a:p>
        </p:txBody>
      </p:sp>
      <p:sp>
        <p:nvSpPr>
          <p:cNvPr id="24" name="Text Placeholder 1"/>
          <p:cNvSpPr>
            <a:spLocks noGrp="1"/>
          </p:cNvSpPr>
          <p:nvPr>
            <p:ph type="body" sz="quarter" idx="10"/>
          </p:nvPr>
        </p:nvSpPr>
        <p:spPr>
          <a:xfrm>
            <a:off x="5183468" y="1708942"/>
            <a:ext cx="2184329" cy="493072"/>
          </a:xfrm>
        </p:spPr>
        <p:txBody>
          <a:bodyPr/>
          <a:lstStyle/>
          <a:p>
            <a:pPr marL="0" indent="0">
              <a:buNone/>
            </a:pPr>
            <a:r>
              <a:rPr lang="en-US" sz="2400" b="1" dirty="0" smtClean="0">
                <a:solidFill>
                  <a:schemeClr val="tx1"/>
                </a:solidFill>
              </a:rPr>
              <a:t>Windows 8.1</a:t>
            </a:r>
            <a:endParaRPr lang="en-US" sz="2400" b="1" dirty="0">
              <a:solidFill>
                <a:schemeClr val="tx1"/>
              </a:solidFill>
            </a:endParaRPr>
          </a:p>
        </p:txBody>
      </p:sp>
      <p:sp>
        <p:nvSpPr>
          <p:cNvPr id="25" name="TextBox 24"/>
          <p:cNvSpPr txBox="1"/>
          <p:nvPr/>
        </p:nvSpPr>
        <p:spPr>
          <a:xfrm>
            <a:off x="382559" y="2832375"/>
            <a:ext cx="3288144" cy="2711512"/>
          </a:xfrm>
          <a:prstGeom prst="rect">
            <a:avLst/>
          </a:prstGeom>
          <a:noFill/>
        </p:spPr>
        <p:txBody>
          <a:bodyPr wrap="square" lIns="182880" tIns="146304" rIns="182880" bIns="146304" rtlCol="0">
            <a:spAutoFit/>
          </a:bodyPr>
          <a:lstStyle/>
          <a:p>
            <a:pPr marL="285750" indent="-285750">
              <a:lnSpc>
                <a:spcPct val="90000"/>
              </a:lnSpc>
              <a:spcAft>
                <a:spcPts val="600"/>
              </a:spcAft>
              <a:buFont typeface="Arial" panose="020B0604020202020204" pitchFamily="34" charset="0"/>
              <a:buChar char="•"/>
            </a:pPr>
            <a:r>
              <a:rPr lang="en-US" sz="1400" dirty="0" smtClean="0">
                <a:solidFill>
                  <a:srgbClr val="FFFFFF"/>
                </a:solidFill>
              </a:rPr>
              <a:t>Best developer experience for building Universal Windows apps</a:t>
            </a:r>
          </a:p>
          <a:p>
            <a:pPr>
              <a:lnSpc>
                <a:spcPct val="90000"/>
              </a:lnSpc>
              <a:spcAft>
                <a:spcPts val="600"/>
              </a:spcAft>
            </a:pPr>
            <a:endParaRPr lang="en-US" sz="1400" dirty="0" smtClean="0">
              <a:solidFill>
                <a:srgbClr val="FFFFFF"/>
              </a:solidFill>
            </a:endParaRPr>
          </a:p>
          <a:p>
            <a:pPr marL="285750" indent="-285750">
              <a:lnSpc>
                <a:spcPct val="90000"/>
              </a:lnSpc>
              <a:spcAft>
                <a:spcPts val="600"/>
              </a:spcAft>
              <a:buFont typeface="Arial" panose="020B0604020202020204" pitchFamily="34" charset="0"/>
              <a:buChar char="•"/>
            </a:pPr>
            <a:r>
              <a:rPr lang="en-US" sz="1400" dirty="0" smtClean="0">
                <a:solidFill>
                  <a:srgbClr val="FFFFFF"/>
                </a:solidFill>
              </a:rPr>
              <a:t>Deploy/Debug/Profile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Simulator</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Local Machine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Mobile Emulators</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Remote Machine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Device</a:t>
            </a:r>
          </a:p>
          <a:p>
            <a:pPr marL="285750" indent="-285750">
              <a:lnSpc>
                <a:spcPct val="90000"/>
              </a:lnSpc>
              <a:spcAft>
                <a:spcPts val="600"/>
              </a:spcAft>
              <a:buFont typeface="Arial" panose="020B0604020202020204" pitchFamily="34" charset="0"/>
              <a:buChar char="•"/>
            </a:pPr>
            <a:r>
              <a:rPr lang="en-US" sz="1400" dirty="0" smtClean="0">
                <a:solidFill>
                  <a:srgbClr val="FFFFFF"/>
                </a:solidFill>
              </a:rPr>
              <a:t>XAML Designer/Intellisense</a:t>
            </a:r>
          </a:p>
        </p:txBody>
      </p:sp>
      <p:sp>
        <p:nvSpPr>
          <p:cNvPr id="29" name="TextBox 28"/>
          <p:cNvSpPr txBox="1"/>
          <p:nvPr/>
        </p:nvSpPr>
        <p:spPr>
          <a:xfrm>
            <a:off x="8885237" y="2832375"/>
            <a:ext cx="3108843" cy="2252924"/>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rgbClr val="FFFFFF"/>
                </a:solidFill>
              </a:rPr>
              <a:t>All other features work at parity with Windows 10, except:</a:t>
            </a:r>
          </a:p>
          <a:p>
            <a:pPr marL="285750" indent="-285750">
              <a:lnSpc>
                <a:spcPct val="90000"/>
              </a:lnSpc>
              <a:spcAft>
                <a:spcPts val="600"/>
              </a:spcAft>
              <a:buFont typeface="Arial" panose="020B0604020202020204" pitchFamily="34" charset="0"/>
              <a:buChar char="•"/>
            </a:pPr>
            <a:endParaRPr lang="en-US" sz="1400" dirty="0" smtClean="0">
              <a:solidFill>
                <a:srgbClr val="FFFFFF"/>
              </a:solidFill>
            </a:endParaRPr>
          </a:p>
          <a:p>
            <a:pPr marL="285750" indent="-285750">
              <a:lnSpc>
                <a:spcPct val="90000"/>
              </a:lnSpc>
              <a:spcAft>
                <a:spcPts val="600"/>
              </a:spcAft>
              <a:buFont typeface="Arial" panose="020B0604020202020204" pitchFamily="34" charset="0"/>
              <a:buChar char="•"/>
            </a:pPr>
            <a:r>
              <a:rPr lang="en-US" sz="1400" dirty="0" smtClean="0">
                <a:solidFill>
                  <a:srgbClr val="FFFFFF"/>
                </a:solidFill>
              </a:rPr>
              <a:t>Deploy/Debug/Profile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Remote Machine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Device</a:t>
            </a:r>
          </a:p>
          <a:p>
            <a:pPr marL="285750" indent="-285750">
              <a:lnSpc>
                <a:spcPct val="90000"/>
              </a:lnSpc>
              <a:spcAft>
                <a:spcPts val="600"/>
              </a:spcAft>
              <a:buFont typeface="Arial" panose="020B0604020202020204" pitchFamily="34" charset="0"/>
              <a:buChar char="•"/>
            </a:pPr>
            <a:r>
              <a:rPr lang="en-US" sz="1400" dirty="0" smtClean="0">
                <a:solidFill>
                  <a:srgbClr val="FFFFFF"/>
                </a:solidFill>
              </a:rPr>
              <a:t>XAML Intellisense</a:t>
            </a:r>
          </a:p>
          <a:p>
            <a:pPr>
              <a:lnSpc>
                <a:spcPct val="90000"/>
              </a:lnSpc>
              <a:spcAft>
                <a:spcPts val="600"/>
              </a:spcAft>
            </a:pPr>
            <a:endParaRPr lang="en-US" sz="1400" dirty="0" smtClean="0">
              <a:solidFill>
                <a:srgbClr val="FFFFFF"/>
              </a:solidFill>
            </a:endParaRPr>
          </a:p>
        </p:txBody>
      </p:sp>
      <p:sp>
        <p:nvSpPr>
          <p:cNvPr id="30" name="TextBox 29"/>
          <p:cNvSpPr txBox="1"/>
          <p:nvPr/>
        </p:nvSpPr>
        <p:spPr>
          <a:xfrm>
            <a:off x="4628694" y="2832375"/>
            <a:ext cx="3152056" cy="2766911"/>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rgbClr val="FFFFFF"/>
                </a:solidFill>
              </a:rPr>
              <a:t>All other features work at parity with Windows </a:t>
            </a:r>
            <a:r>
              <a:rPr lang="en-US" sz="1400" dirty="0" smtClean="0">
                <a:solidFill>
                  <a:srgbClr val="FFFFFF"/>
                </a:solidFill>
              </a:rPr>
              <a:t>10, except:</a:t>
            </a:r>
            <a:endParaRPr lang="en-US" sz="1400" dirty="0">
              <a:solidFill>
                <a:srgbClr val="FFFFFF"/>
              </a:solidFill>
            </a:endParaRPr>
          </a:p>
          <a:p>
            <a:pPr marL="285750" indent="-285750">
              <a:lnSpc>
                <a:spcPct val="90000"/>
              </a:lnSpc>
              <a:spcAft>
                <a:spcPts val="600"/>
              </a:spcAft>
              <a:buFont typeface="Arial" panose="020B0604020202020204" pitchFamily="34" charset="0"/>
              <a:buChar char="•"/>
            </a:pPr>
            <a:endParaRPr lang="en-US" sz="1400" dirty="0" smtClean="0">
              <a:solidFill>
                <a:srgbClr val="FFFFFF"/>
              </a:solidFill>
            </a:endParaRPr>
          </a:p>
          <a:p>
            <a:pPr marL="285750" indent="-285750">
              <a:lnSpc>
                <a:spcPct val="90000"/>
              </a:lnSpc>
              <a:spcAft>
                <a:spcPts val="600"/>
              </a:spcAft>
              <a:buFont typeface="Arial" panose="020B0604020202020204" pitchFamily="34" charset="0"/>
              <a:buChar char="•"/>
            </a:pPr>
            <a:r>
              <a:rPr lang="en-US" sz="1400" dirty="0" smtClean="0">
                <a:solidFill>
                  <a:srgbClr val="FFFFFF"/>
                </a:solidFill>
              </a:rPr>
              <a:t>Deploy/Debug/Profile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Mobile Emulators</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Remote Machine</a:t>
            </a:r>
          </a:p>
          <a:p>
            <a:pPr marL="752121" lvl="1" indent="-285750">
              <a:lnSpc>
                <a:spcPct val="90000"/>
              </a:lnSpc>
              <a:spcAft>
                <a:spcPts val="600"/>
              </a:spcAft>
              <a:buFont typeface="Arial" panose="020B0604020202020204" pitchFamily="34" charset="0"/>
              <a:buChar char="•"/>
            </a:pPr>
            <a:r>
              <a:rPr lang="en-US" sz="1200" dirty="0" smtClean="0">
                <a:solidFill>
                  <a:srgbClr val="FFFFFF"/>
                </a:solidFill>
              </a:rPr>
              <a:t>Device</a:t>
            </a:r>
          </a:p>
          <a:p>
            <a:pPr marL="285750" indent="-285750">
              <a:lnSpc>
                <a:spcPct val="90000"/>
              </a:lnSpc>
              <a:spcAft>
                <a:spcPts val="600"/>
              </a:spcAft>
              <a:buFont typeface="Arial" panose="020B0604020202020204" pitchFamily="34" charset="0"/>
              <a:buChar char="•"/>
            </a:pPr>
            <a:r>
              <a:rPr lang="en-US" sz="1400" dirty="0" smtClean="0">
                <a:solidFill>
                  <a:srgbClr val="FFFFFF"/>
                </a:solidFill>
              </a:rPr>
              <a:t>XAML Intellisense</a:t>
            </a:r>
          </a:p>
          <a:p>
            <a:pPr marL="285750" indent="-285750">
              <a:lnSpc>
                <a:spcPct val="90000"/>
              </a:lnSpc>
              <a:spcAft>
                <a:spcPts val="600"/>
              </a:spcAft>
              <a:buFont typeface="Arial" panose="020B0604020202020204" pitchFamily="34" charset="0"/>
              <a:buChar char="•"/>
            </a:pPr>
            <a:r>
              <a:rPr lang="en-US" sz="1400" dirty="0" smtClean="0">
                <a:solidFill>
                  <a:srgbClr val="FFFFFF"/>
                </a:solidFill>
              </a:rPr>
              <a:t>No WACK (Server R2)</a:t>
            </a:r>
          </a:p>
          <a:p>
            <a:pPr>
              <a:lnSpc>
                <a:spcPct val="90000"/>
              </a:lnSpc>
              <a:spcAft>
                <a:spcPts val="600"/>
              </a:spcAft>
            </a:pPr>
            <a:endParaRPr lang="en-US" sz="1400" i="1" dirty="0" smtClean="0">
              <a:solidFill>
                <a:srgbClr val="FFFFFF"/>
              </a:solidFill>
            </a:endParaRPr>
          </a:p>
        </p:txBody>
      </p:sp>
      <p:sp>
        <p:nvSpPr>
          <p:cNvPr id="4" name="Rectangle 3"/>
          <p:cNvSpPr/>
          <p:nvPr/>
        </p:nvSpPr>
        <p:spPr>
          <a:xfrm>
            <a:off x="8833292" y="5859462"/>
            <a:ext cx="3212732" cy="369332"/>
          </a:xfrm>
          <a:prstGeom prst="rect">
            <a:avLst/>
          </a:prstGeom>
        </p:spPr>
        <p:txBody>
          <a:bodyPr wrap="square">
            <a:spAutoFit/>
          </a:bodyPr>
          <a:lstStyle/>
          <a:p>
            <a:r>
              <a:rPr lang="en-US" dirty="0" smtClean="0">
                <a:solidFill>
                  <a:srgbClr val="404040"/>
                </a:solidFill>
              </a:rPr>
              <a:t>*will be supported at RTM</a:t>
            </a:r>
            <a:endParaRPr lang="en-US" dirty="0">
              <a:solidFill>
                <a:srgbClr val="404040"/>
              </a:solidFill>
            </a:endParaRPr>
          </a:p>
        </p:txBody>
      </p:sp>
    </p:spTree>
    <p:extLst>
      <p:ext uri="{BB962C8B-B14F-4D97-AF65-F5344CB8AC3E}">
        <p14:creationId xmlns:p14="http://schemas.microsoft.com/office/powerpoint/2010/main" val="403411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animBg="1"/>
      <p:bldP spid="15" grpId="0" animBg="1"/>
      <p:bldP spid="18" grpId="0" animBg="1"/>
      <p:bldP spid="21" grpId="0" build="p"/>
      <p:bldP spid="22" grpId="0" build="p"/>
      <p:bldP spid="24" grpId="0" build="p"/>
      <p:bldP spid="25" grpId="0"/>
      <p:bldP spid="29" grpId="0"/>
      <p:bldP spid="30"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20662"/>
            <a:ext cx="12039598" cy="917575"/>
          </a:xfrm>
        </p:spPr>
        <p:txBody>
          <a:bodyPr/>
          <a:lstStyle/>
          <a:p>
            <a:r>
              <a:rPr lang="en-US" dirty="0" smtClean="0"/>
              <a:t>Project Templates</a:t>
            </a:r>
            <a:endParaRPr lang="en-US" dirty="0"/>
          </a:p>
        </p:txBody>
      </p:sp>
      <p:pic>
        <p:nvPicPr>
          <p:cNvPr id="9" name="Picture 8"/>
          <p:cNvPicPr>
            <a:picLocks noChangeAspect="1"/>
          </p:cNvPicPr>
          <p:nvPr/>
        </p:nvPicPr>
        <p:blipFill>
          <a:blip r:embed="rId3"/>
          <a:stretch>
            <a:fillRect/>
          </a:stretch>
        </p:blipFill>
        <p:spPr>
          <a:xfrm>
            <a:off x="2764513" y="1138237"/>
            <a:ext cx="7059850" cy="4890355"/>
          </a:xfrm>
          <a:prstGeom prst="rect">
            <a:avLst/>
          </a:prstGeom>
        </p:spPr>
      </p:pic>
    </p:spTree>
    <p:extLst>
      <p:ext uri="{BB962C8B-B14F-4D97-AF65-F5344CB8AC3E}">
        <p14:creationId xmlns:p14="http://schemas.microsoft.com/office/powerpoint/2010/main" val="3763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20662"/>
            <a:ext cx="12039598" cy="917575"/>
          </a:xfrm>
        </p:spPr>
        <p:txBody>
          <a:bodyPr/>
          <a:lstStyle/>
          <a:p>
            <a:r>
              <a:rPr lang="en-US" dirty="0" smtClean="0"/>
              <a:t>Universal Windows Samples</a:t>
            </a:r>
            <a:endParaRPr lang="en-US" dirty="0"/>
          </a:p>
        </p:txBody>
      </p:sp>
      <p:sp>
        <p:nvSpPr>
          <p:cNvPr id="10" name="Rectangle 9"/>
          <p:cNvSpPr/>
          <p:nvPr/>
        </p:nvSpPr>
        <p:spPr>
          <a:xfrm>
            <a:off x="1189037" y="3116262"/>
            <a:ext cx="10688952" cy="584775"/>
          </a:xfrm>
          <a:prstGeom prst="rect">
            <a:avLst/>
          </a:prstGeom>
        </p:spPr>
        <p:txBody>
          <a:bodyPr wrap="none">
            <a:spAutoFit/>
          </a:bodyPr>
          <a:lstStyle/>
          <a:p>
            <a:r>
              <a:rPr lang="en-US" sz="3200" dirty="0">
                <a:solidFill>
                  <a:srgbClr val="404040"/>
                </a:solidFill>
                <a:hlinkClick r:id="rId3"/>
              </a:rPr>
              <a:t>https://github.com/Microsoft/Windows-universal-samples</a:t>
            </a:r>
            <a:endParaRPr lang="en-US" sz="3200" dirty="0">
              <a:solidFill>
                <a:srgbClr val="404040"/>
              </a:solidFill>
            </a:endParaRPr>
          </a:p>
        </p:txBody>
      </p:sp>
    </p:spTree>
    <p:extLst>
      <p:ext uri="{BB962C8B-B14F-4D97-AF65-F5344CB8AC3E}">
        <p14:creationId xmlns:p14="http://schemas.microsoft.com/office/powerpoint/2010/main" val="339180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8A0926CE-FFCE-40A6-A065-050108FA5500}"/>
    </a:ext>
  </a:extLst>
</a:theme>
</file>

<file path=ppt/theme/theme2.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_v03.potx" id="{60010040-FB05-4F4C-8C92-987A22EFC14F}" vid="{1BB892BA-1BEF-4F90-996E-46A05CEF1994}"/>
    </a:ext>
  </a:extLst>
</a:theme>
</file>

<file path=ppt/theme/theme3.xml><?xml version="1.0" encoding="utf-8"?>
<a:theme xmlns:a="http://schemas.openxmlformats.org/drawingml/2006/main" name="1_5-30629_Build_Template_WHIT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lIns="91440" tIns="91440" rIns="34294" bIns="34294" anchor="b" anchorCtr="0"/>
      <a:lstStyle>
        <a:defPPr defTabSz="932406">
          <a:defRPr sz="800"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E3F4DD5B-E91A-4E2E-A066-DD68F9821E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5" ma:contentTypeDescription="Create a new document." ma:contentTypeScope="" ma:versionID="9f49739d1da212619d044bf1bfa27251">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1ec06fbcf9feb71c233288b468d8e39"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pfbfa50075a04958bd8757dc155d3e08>
    <Presentation_x0020_Date xmlns="12a172fe-0250-434a-85cf-03b10810c5e5">2015-04-29T00:00:00-07:00</Presentation_x0020_Date>
    <o72fbe6ee5ae4131af0832c08ec51202 xmlns="12a172fe-0250-434a-85cf-03b10810c5e5">
      <Terms xmlns="http://schemas.microsoft.com/office/infopath/2007/PartnerControls"/>
    </o72fbe6ee5ae4131af0832c08ec51202>
    <Event_x0020_Start_x0020_Date xmlns="12a172fe-0250-434a-85cf-03b10810c5e5">2015-04-29T07:00:00+00:00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Navit Saxena</External_x0020_Speaker>
    <Session_x0020_Code xmlns="12a172fe-0250-434a-85cf-03b10810c5e5">2-650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2015-05-01T07:00:00+00:00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Build 2015</TermName>
          <TermId xmlns="http://schemas.microsoft.com/office/infopath/2007/PartnerControls">54419920-0a06-43b0-b2df-79127b266d93</TermId>
        </TermInfo>
      </Terms>
    </TaxKeywordTaxHTField>
    <TaxCatchAll xmlns="230e9df3-be65-4c73-a93b-d1236ebd677e">
      <Value>173</Value>
      <Value>172</Value>
      <Value>171</Value>
      <Value>170</Value>
    </TaxCatchAll>
    <eb9cf3a3af7b473faa5c9c98148a90a4 xmlns="12a172fe-0250-434a-85cf-03b10810c5e5">
      <Terms xmlns="http://schemas.microsoft.com/office/infopath/2007/PartnerControls"/>
    </eb9cf3a3af7b473faa5c9c98148a90a4>
    <SharingHintHash xmlns="12a172fe-0250-434a-85cf-03b10810c5e5">-103767253</SharingHintHash>
    <SharedWithUsers xmlns="12a172fe-0250-434a-85cf-03b10810c5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E0065C-627B-42FD-A7AD-D2ABAFAC7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schemas.microsoft.com/office/2006/documentManagement/types"/>
    <ds:schemaRef ds:uri="http://purl.org/dc/dcmitype/"/>
    <ds:schemaRef ds:uri="http://purl.org/dc/terms/"/>
    <ds:schemaRef ds:uri="230e9df3-be65-4c73-a93b-d1236ebd677e"/>
    <ds:schemaRef ds:uri="http://purl.org/dc/elements/1.1/"/>
    <ds:schemaRef ds:uri="http://schemas.microsoft.com/office/2006/metadata/properties"/>
    <ds:schemaRef ds:uri="http://schemas.microsoft.com/sharepoint/v3"/>
    <ds:schemaRef ds:uri="http://www.w3.org/XML/1998/namespace"/>
    <ds:schemaRef ds:uri="http://schemas.openxmlformats.org/package/2006/metadata/core-properties"/>
    <ds:schemaRef ds:uri="12a172fe-0250-434a-85cf-03b10810c5e5"/>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Build_2015_Template_v03</Template>
  <TotalTime>1</TotalTime>
  <Words>3228</Words>
  <Application>Microsoft Office PowerPoint</Application>
  <PresentationFormat>Custom</PresentationFormat>
  <Paragraphs>401</Paragraphs>
  <Slides>25</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ＭＳ Ｐゴシック</vt:lpstr>
      <vt:lpstr>Arial</vt:lpstr>
      <vt:lpstr>Avenir LT Pro 45 Book</vt:lpstr>
      <vt:lpstr>Consolas</vt:lpstr>
      <vt:lpstr>Segoe Pro Semibold</vt:lpstr>
      <vt:lpstr>Segoe UI</vt:lpstr>
      <vt:lpstr>Segoe UI Light</vt:lpstr>
      <vt:lpstr>5-30629_Build_Template_WHITE</vt:lpstr>
      <vt:lpstr>5-30629_Build_Template_DARK BLUE</vt:lpstr>
      <vt:lpstr>1_5-30629_Build_Template_WHITE</vt:lpstr>
      <vt:lpstr>PowerPoint Presentation</vt:lpstr>
      <vt:lpstr>Developing Universal Windows Apps  in Visual Studio 2015 </vt:lpstr>
      <vt:lpstr>Universal Windows App Development Tools</vt:lpstr>
      <vt:lpstr>Acquiring Windows 10 Tools/SDKs/Emulators</vt:lpstr>
      <vt:lpstr>Agenda</vt:lpstr>
      <vt:lpstr>Universal Windows Platform</vt:lpstr>
      <vt:lpstr>Supported OS for Universal Windows development</vt:lpstr>
      <vt:lpstr>Project Templates</vt:lpstr>
      <vt:lpstr>Universal Windows Samples</vt:lpstr>
      <vt:lpstr>Project Properties</vt:lpstr>
      <vt:lpstr>Project Properties</vt:lpstr>
      <vt:lpstr>Windows Device Family Extension SDKs</vt:lpstr>
      <vt:lpstr>Adaptive Code</vt:lpstr>
      <vt:lpstr>3rd Party Extension SDKs</vt:lpstr>
      <vt:lpstr>3rd Party Extension SDKManifest.xml</vt:lpstr>
      <vt:lpstr>VSIX Manifest</vt:lpstr>
      <vt:lpstr>NuGet</vt:lpstr>
      <vt:lpstr>NuGet – RTM</vt:lpstr>
      <vt:lpstr>App Insights</vt:lpstr>
      <vt:lpstr>Universal 8.1 App  </vt:lpstr>
      <vt:lpstr>Universal 8.1 App  </vt:lpstr>
      <vt:lpstr>Resources</vt:lpstr>
      <vt:lpstr>Related Sessions</vt:lpstr>
      <vt:lpstr>Questions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Universal Windows Apps in Visual Studio 2015</dc:title>
  <dc:subject>Build 2015</dc:subject>
  <dc:creator>Kate Kuzel (Silver Fox)</dc:creator>
  <cp:keywords>Build 2015</cp:keywords>
  <dc:description>Template: Mitchell Derrey, Silver Fox Productions
Formatting: 
Audience Type:</dc:description>
  <cp:lastModifiedBy>Amber Templeton</cp:lastModifiedBy>
  <cp:revision>5</cp:revision>
  <dcterms:created xsi:type="dcterms:W3CDTF">2015-04-28T17:50:33Z</dcterms:created>
  <dcterms:modified xsi:type="dcterms:W3CDTF">2015-04-29T23:32:25Z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173;#Moscone Center|d4f36a2e-dd0d-4424-990f-7c93b4e9f063</vt:lpwstr>
  </property>
  <property fmtid="{D5CDD505-2E9C-101B-9397-08002B2CF9AE}" pid="7" name="Track">
    <vt:lpwstr/>
  </property>
  <property fmtid="{D5CDD505-2E9C-101B-9397-08002B2CF9AE}" pid="8" name="Event Location">
    <vt:lpwstr>172;#San Francisco|84dfcb53-432b-499d-8965-93d483d36b4a</vt:lpwstr>
  </property>
  <property fmtid="{D5CDD505-2E9C-101B-9397-08002B2CF9AE}" pid="9" name="Campaign">
    <vt:lpwstr/>
  </property>
  <property fmtid="{D5CDD505-2E9C-101B-9397-08002B2CF9AE}" pid="10" name="IsMyDocuments">
    <vt:bool>true</vt:bool>
  </property>
  <property fmtid="{D5CDD505-2E9C-101B-9397-08002B2CF9AE}" pid="11" name="Audience1">
    <vt:lpwstr/>
  </property>
  <property fmtid="{D5CDD505-2E9C-101B-9397-08002B2CF9AE}" pid="12" name="TaxKeyword">
    <vt:lpwstr>170;#Build 2015|54419920-0a06-43b0-b2df-79127b266d93</vt:lpwstr>
  </property>
  <property fmtid="{D5CDD505-2E9C-101B-9397-08002B2CF9AE}" pid="13" name="Event Name">
    <vt:lpwstr>171;#BUILD|58542b36-5bf5-46a6-a53f-a41fb7a73785</vt:lpwstr>
  </property>
</Properties>
</file>