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4.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5.xml" ContentType="application/vnd.openxmlformats-officedocument.theme+xml"/>
  <Override PartName="/ppt/tags/tag2.xml" ContentType="application/vnd.openxmlformats-officedocument.presentationml.tags+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6.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7.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8.xml" ContentType="application/vnd.openxmlformats-officedocument.theme+xml"/>
  <Override PartName="/ppt/tags/tag15.xml" ContentType="application/vnd.openxmlformats-officedocument.presentationml.tags+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7.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8.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9.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0.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1.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57.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278" r:id="rId5"/>
    <p:sldMasterId id="2147484308" r:id="rId6"/>
    <p:sldMasterId id="2147484340" r:id="rId7"/>
    <p:sldMasterId id="2147484354" r:id="rId8"/>
    <p:sldMasterId id="2147484379" r:id="rId9"/>
    <p:sldMasterId id="2147484387" r:id="rId10"/>
    <p:sldMasterId id="2147484394" r:id="rId11"/>
  </p:sldMasterIdLst>
  <p:notesMasterIdLst>
    <p:notesMasterId r:id="rId69"/>
  </p:notesMasterIdLst>
  <p:handoutMasterIdLst>
    <p:handoutMasterId r:id="rId70"/>
  </p:handoutMasterIdLst>
  <p:sldIdLst>
    <p:sldId id="309" r:id="rId12"/>
    <p:sldId id="310" r:id="rId13"/>
    <p:sldId id="311" r:id="rId14"/>
    <p:sldId id="312" r:id="rId15"/>
    <p:sldId id="313" r:id="rId16"/>
    <p:sldId id="314" r:id="rId17"/>
    <p:sldId id="315" r:id="rId18"/>
    <p:sldId id="316" r:id="rId19"/>
    <p:sldId id="317" r:id="rId20"/>
    <p:sldId id="318" r:id="rId21"/>
    <p:sldId id="319" r:id="rId22"/>
    <p:sldId id="320" r:id="rId23"/>
    <p:sldId id="321" r:id="rId24"/>
    <p:sldId id="322" r:id="rId25"/>
    <p:sldId id="323" r:id="rId26"/>
    <p:sldId id="324" r:id="rId27"/>
    <p:sldId id="325" r:id="rId28"/>
    <p:sldId id="326" r:id="rId29"/>
    <p:sldId id="327"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341" r:id="rId44"/>
    <p:sldId id="342" r:id="rId45"/>
    <p:sldId id="343" r:id="rId46"/>
    <p:sldId id="346" r:id="rId47"/>
    <p:sldId id="307" r:id="rId48"/>
    <p:sldId id="347" r:id="rId49"/>
    <p:sldId id="348" r:id="rId50"/>
    <p:sldId id="349" r:id="rId51"/>
    <p:sldId id="350" r:id="rId52"/>
    <p:sldId id="351" r:id="rId53"/>
    <p:sldId id="352" r:id="rId54"/>
    <p:sldId id="353" r:id="rId55"/>
    <p:sldId id="354" r:id="rId56"/>
    <p:sldId id="355" r:id="rId57"/>
    <p:sldId id="356" r:id="rId58"/>
    <p:sldId id="357" r:id="rId59"/>
    <p:sldId id="358" r:id="rId60"/>
    <p:sldId id="359" r:id="rId61"/>
    <p:sldId id="360" r:id="rId62"/>
    <p:sldId id="361" r:id="rId63"/>
    <p:sldId id="362" r:id="rId64"/>
    <p:sldId id="363" r:id="rId65"/>
    <p:sldId id="364" r:id="rId66"/>
    <p:sldId id="365" r:id="rId67"/>
    <p:sldId id="366" r:id="rId6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5 Breakout Template" id="{D75A0D65-BF15-4822-BC6D-74C66FDCD9EE}">
          <p14:sldIdLst>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6"/>
            <p14:sldId id="307"/>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176B"/>
    <a:srgbClr val="E3008C"/>
    <a:srgbClr val="FFB900"/>
    <a:srgbClr val="107C10"/>
    <a:srgbClr val="FFFFFF"/>
    <a:srgbClr val="232832"/>
    <a:srgbClr val="525252"/>
    <a:srgbClr val="00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6323" autoAdjust="0"/>
  </p:normalViewPr>
  <p:slideViewPr>
    <p:cSldViewPr>
      <p:cViewPr varScale="1">
        <p:scale>
          <a:sx n="130" d="100"/>
          <a:sy n="130" d="100"/>
        </p:scale>
        <p:origin x="198" y="120"/>
      </p:cViewPr>
      <p:guideLst/>
    </p:cSldViewPr>
  </p:slideViewPr>
  <p:outlineViewPr>
    <p:cViewPr>
      <p:scale>
        <a:sx n="33" d="100"/>
        <a:sy n="33" d="100"/>
      </p:scale>
      <p:origin x="0" y="-852"/>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3" d="100"/>
          <a:sy n="83" d="100"/>
        </p:scale>
        <p:origin x="299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0.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 Type="http://schemas.openxmlformats.org/officeDocument/2006/relationships/slideMaster" Target="slideMasters/slideMaster4.xml"/><Relationship Id="rId71"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37D525-531E-422F-8A99-0DF7A462A49B}" type="doc">
      <dgm:prSet loTypeId="urn:microsoft.com/office/officeart/2005/8/layout/default" loCatId="list" qsTypeId="urn:microsoft.com/office/officeart/2005/8/quickstyle/simple1" qsCatId="simple" csTypeId="urn:microsoft.com/office/officeart/2005/8/colors/accent6_2" csCatId="accent6" phldr="1"/>
      <dgm:spPr/>
      <dgm:t>
        <a:bodyPr/>
        <a:lstStyle/>
        <a:p>
          <a:endParaRPr lang="en-US"/>
        </a:p>
      </dgm:t>
    </dgm:pt>
    <dgm:pt modelId="{1DDDF83F-4626-40B4-9519-D43E0DD38951}">
      <dgm:prSet/>
      <dgm:spPr/>
      <dgm:t>
        <a:bodyPr/>
        <a:lstStyle/>
        <a:p>
          <a:pPr rtl="0"/>
          <a:r>
            <a:rPr lang="en-US" dirty="0" smtClean="0"/>
            <a:t>Discovery</a:t>
          </a:r>
          <a:endParaRPr lang="en-US" dirty="0"/>
        </a:p>
      </dgm:t>
    </dgm:pt>
    <dgm:pt modelId="{0594209C-3D0F-42B2-AA73-BEDA9768D41B}" type="parTrans" cxnId="{5D9C63BE-9116-4A6A-8BF7-3257CE1C5B63}">
      <dgm:prSet/>
      <dgm:spPr/>
      <dgm:t>
        <a:bodyPr/>
        <a:lstStyle/>
        <a:p>
          <a:endParaRPr lang="en-US"/>
        </a:p>
      </dgm:t>
    </dgm:pt>
    <dgm:pt modelId="{CD84F1DF-B924-488F-BEB2-066447F62795}" type="sibTrans" cxnId="{5D9C63BE-9116-4A6A-8BF7-3257CE1C5B63}">
      <dgm:prSet/>
      <dgm:spPr/>
      <dgm:t>
        <a:bodyPr/>
        <a:lstStyle/>
        <a:p>
          <a:endParaRPr lang="en-US"/>
        </a:p>
      </dgm:t>
    </dgm:pt>
    <dgm:pt modelId="{F171F746-DE68-439A-A44E-CB3EF3CC655C}">
      <dgm:prSet/>
      <dgm:spPr/>
      <dgm:t>
        <a:bodyPr/>
        <a:lstStyle/>
        <a:p>
          <a:pPr rtl="0"/>
          <a:r>
            <a:rPr lang="en-US" dirty="0" smtClean="0"/>
            <a:t>Cross Platform</a:t>
          </a:r>
          <a:endParaRPr lang="en-US" dirty="0"/>
        </a:p>
      </dgm:t>
    </dgm:pt>
    <dgm:pt modelId="{BAC335A0-6F5B-4923-8D20-1FF412E1210C}" type="parTrans" cxnId="{35C8929F-43E8-4F8B-8D72-77062E6858FE}">
      <dgm:prSet/>
      <dgm:spPr/>
      <dgm:t>
        <a:bodyPr/>
        <a:lstStyle/>
        <a:p>
          <a:endParaRPr lang="en-US"/>
        </a:p>
      </dgm:t>
    </dgm:pt>
    <dgm:pt modelId="{3CAC9656-9708-4332-8AFC-C0B242B3295B}" type="sibTrans" cxnId="{35C8929F-43E8-4F8B-8D72-77062E6858FE}">
      <dgm:prSet/>
      <dgm:spPr/>
      <dgm:t>
        <a:bodyPr/>
        <a:lstStyle/>
        <a:p>
          <a:endParaRPr lang="en-US"/>
        </a:p>
      </dgm:t>
    </dgm:pt>
    <dgm:pt modelId="{A7776727-7702-4B0D-8DD0-404F517E5E60}">
      <dgm:prSet/>
      <dgm:spPr/>
      <dgm:t>
        <a:bodyPr/>
        <a:lstStyle/>
        <a:p>
          <a:pPr rtl="0"/>
          <a:r>
            <a:rPr lang="en-US" dirty="0" smtClean="0"/>
            <a:t>Management</a:t>
          </a:r>
          <a:endParaRPr lang="en-US" dirty="0"/>
        </a:p>
      </dgm:t>
    </dgm:pt>
    <dgm:pt modelId="{C756B5A0-BE07-4046-8405-F7C70E5FB719}" type="parTrans" cxnId="{FD9507DC-20BD-42D5-A2CB-BFB8D96B2EA2}">
      <dgm:prSet/>
      <dgm:spPr/>
      <dgm:t>
        <a:bodyPr/>
        <a:lstStyle/>
        <a:p>
          <a:endParaRPr lang="en-US"/>
        </a:p>
      </dgm:t>
    </dgm:pt>
    <dgm:pt modelId="{22472826-2696-4F7B-800D-8B0A9410F219}" type="sibTrans" cxnId="{FD9507DC-20BD-42D5-A2CB-BFB8D96B2EA2}">
      <dgm:prSet/>
      <dgm:spPr/>
      <dgm:t>
        <a:bodyPr/>
        <a:lstStyle/>
        <a:p>
          <a:endParaRPr lang="en-US"/>
        </a:p>
      </dgm:t>
    </dgm:pt>
    <dgm:pt modelId="{8D05A383-2284-4098-827A-287E68ADE3A9}">
      <dgm:prSet/>
      <dgm:spPr/>
      <dgm:t>
        <a:bodyPr/>
        <a:lstStyle/>
        <a:p>
          <a:pPr rtl="0"/>
          <a:r>
            <a:rPr lang="en-US" dirty="0" smtClean="0"/>
            <a:t>Interoperability</a:t>
          </a:r>
          <a:endParaRPr lang="en-US" dirty="0"/>
        </a:p>
      </dgm:t>
    </dgm:pt>
    <dgm:pt modelId="{30C59604-EF4E-49A8-A903-4F272E2611A5}" type="parTrans" cxnId="{0891E7E6-3E63-4D45-B4A5-EC39B9E54CD2}">
      <dgm:prSet/>
      <dgm:spPr/>
      <dgm:t>
        <a:bodyPr/>
        <a:lstStyle/>
        <a:p>
          <a:endParaRPr lang="en-US"/>
        </a:p>
      </dgm:t>
    </dgm:pt>
    <dgm:pt modelId="{CB18BDA9-734F-4B68-9059-2BBF7AB99F4E}" type="sibTrans" cxnId="{0891E7E6-3E63-4D45-B4A5-EC39B9E54CD2}">
      <dgm:prSet/>
      <dgm:spPr/>
      <dgm:t>
        <a:bodyPr/>
        <a:lstStyle/>
        <a:p>
          <a:endParaRPr lang="en-US"/>
        </a:p>
      </dgm:t>
    </dgm:pt>
    <dgm:pt modelId="{3218A567-6262-4AA2-9B7C-0CC682206A99}">
      <dgm:prSet/>
      <dgm:spPr/>
      <dgm:t>
        <a:bodyPr/>
        <a:lstStyle/>
        <a:p>
          <a:pPr rtl="0"/>
          <a:r>
            <a:rPr lang="en-US" dirty="0" smtClean="0"/>
            <a:t>Security</a:t>
          </a:r>
          <a:endParaRPr lang="en-US" dirty="0"/>
        </a:p>
      </dgm:t>
    </dgm:pt>
    <dgm:pt modelId="{F4F2FAE8-91F0-4C47-A4A4-4DA82C8AE646}" type="parTrans" cxnId="{A15F6A2C-7DE3-4039-9387-96749B80C770}">
      <dgm:prSet/>
      <dgm:spPr/>
      <dgm:t>
        <a:bodyPr/>
        <a:lstStyle/>
        <a:p>
          <a:endParaRPr lang="en-US"/>
        </a:p>
      </dgm:t>
    </dgm:pt>
    <dgm:pt modelId="{09F56914-62D3-4833-B9A8-C1DAED61D498}" type="sibTrans" cxnId="{A15F6A2C-7DE3-4039-9387-96749B80C770}">
      <dgm:prSet/>
      <dgm:spPr/>
      <dgm:t>
        <a:bodyPr/>
        <a:lstStyle/>
        <a:p>
          <a:endParaRPr lang="en-US"/>
        </a:p>
      </dgm:t>
    </dgm:pt>
    <dgm:pt modelId="{BFFEB291-5A34-4405-86F5-096B1AFA6CF6}">
      <dgm:prSet/>
      <dgm:spPr/>
      <dgm:t>
        <a:bodyPr/>
        <a:lstStyle/>
        <a:p>
          <a:pPr rtl="0"/>
          <a:r>
            <a:rPr lang="en-US" dirty="0" smtClean="0"/>
            <a:t>Open Source</a:t>
          </a:r>
          <a:endParaRPr lang="en-US" dirty="0"/>
        </a:p>
      </dgm:t>
    </dgm:pt>
    <dgm:pt modelId="{768C94D0-8ED2-4E2B-8B88-A9DD3F2764B0}" type="sibTrans" cxnId="{3A8CCDC4-4CD3-4D96-BCC0-95C5D0AF3EA0}">
      <dgm:prSet/>
      <dgm:spPr/>
      <dgm:t>
        <a:bodyPr/>
        <a:lstStyle/>
        <a:p>
          <a:endParaRPr lang="en-US"/>
        </a:p>
      </dgm:t>
    </dgm:pt>
    <dgm:pt modelId="{656EE735-4D2E-41C5-AB15-25D9CCBDC447}" type="parTrans" cxnId="{3A8CCDC4-4CD3-4D96-BCC0-95C5D0AF3EA0}">
      <dgm:prSet/>
      <dgm:spPr/>
      <dgm:t>
        <a:bodyPr/>
        <a:lstStyle/>
        <a:p>
          <a:endParaRPr lang="en-US"/>
        </a:p>
      </dgm:t>
    </dgm:pt>
    <dgm:pt modelId="{FD2D346B-DEF1-45DA-A905-CA582CF2D8E0}" type="pres">
      <dgm:prSet presAssocID="{C937D525-531E-422F-8A99-0DF7A462A49B}" presName="diagram" presStyleCnt="0">
        <dgm:presLayoutVars>
          <dgm:dir/>
          <dgm:resizeHandles val="exact"/>
        </dgm:presLayoutVars>
      </dgm:prSet>
      <dgm:spPr/>
      <dgm:t>
        <a:bodyPr/>
        <a:lstStyle/>
        <a:p>
          <a:endParaRPr lang="en-US"/>
        </a:p>
      </dgm:t>
    </dgm:pt>
    <dgm:pt modelId="{8D04313A-3100-414F-967B-C23CE8A7659A}" type="pres">
      <dgm:prSet presAssocID="{1DDDF83F-4626-40B4-9519-D43E0DD38951}" presName="node" presStyleLbl="node1" presStyleIdx="0" presStyleCnt="6">
        <dgm:presLayoutVars>
          <dgm:bulletEnabled val="1"/>
        </dgm:presLayoutVars>
      </dgm:prSet>
      <dgm:spPr/>
      <dgm:t>
        <a:bodyPr/>
        <a:lstStyle/>
        <a:p>
          <a:endParaRPr lang="en-US"/>
        </a:p>
      </dgm:t>
    </dgm:pt>
    <dgm:pt modelId="{839B99BE-AA9B-45D4-ADC5-C46191D74376}" type="pres">
      <dgm:prSet presAssocID="{CD84F1DF-B924-488F-BEB2-066447F62795}" presName="sibTrans" presStyleCnt="0"/>
      <dgm:spPr/>
      <dgm:t>
        <a:bodyPr/>
        <a:lstStyle/>
        <a:p>
          <a:endParaRPr lang="en-US"/>
        </a:p>
      </dgm:t>
    </dgm:pt>
    <dgm:pt modelId="{C14D04B2-892F-4A06-A5C9-ECD78B4D5B85}" type="pres">
      <dgm:prSet presAssocID="{F171F746-DE68-439A-A44E-CB3EF3CC655C}" presName="node" presStyleLbl="node1" presStyleIdx="1" presStyleCnt="6" custLinFactY="200000" custLinFactNeighborX="-3373" custLinFactNeighborY="266869">
        <dgm:presLayoutVars>
          <dgm:bulletEnabled val="1"/>
        </dgm:presLayoutVars>
      </dgm:prSet>
      <dgm:spPr/>
      <dgm:t>
        <a:bodyPr/>
        <a:lstStyle/>
        <a:p>
          <a:endParaRPr lang="en-US"/>
        </a:p>
      </dgm:t>
    </dgm:pt>
    <dgm:pt modelId="{9649296E-20C6-4AD2-855C-C478D1B96AD1}" type="pres">
      <dgm:prSet presAssocID="{3CAC9656-9708-4332-8AFC-C0B242B3295B}" presName="sibTrans" presStyleCnt="0"/>
      <dgm:spPr/>
      <dgm:t>
        <a:bodyPr/>
        <a:lstStyle/>
        <a:p>
          <a:endParaRPr lang="en-US"/>
        </a:p>
      </dgm:t>
    </dgm:pt>
    <dgm:pt modelId="{3B426BA3-7800-4966-84EC-FC3302BB94D1}" type="pres">
      <dgm:prSet presAssocID="{A7776727-7702-4B0D-8DD0-404F517E5E60}" presName="node" presStyleLbl="node1" presStyleIdx="2" presStyleCnt="6">
        <dgm:presLayoutVars>
          <dgm:bulletEnabled val="1"/>
        </dgm:presLayoutVars>
      </dgm:prSet>
      <dgm:spPr/>
      <dgm:t>
        <a:bodyPr/>
        <a:lstStyle/>
        <a:p>
          <a:endParaRPr lang="en-US"/>
        </a:p>
      </dgm:t>
    </dgm:pt>
    <dgm:pt modelId="{83F80109-9DB2-435B-AC1C-CB1FD9038FE2}" type="pres">
      <dgm:prSet presAssocID="{22472826-2696-4F7B-800D-8B0A9410F219}" presName="sibTrans" presStyleCnt="0"/>
      <dgm:spPr/>
      <dgm:t>
        <a:bodyPr/>
        <a:lstStyle/>
        <a:p>
          <a:endParaRPr lang="en-US"/>
        </a:p>
      </dgm:t>
    </dgm:pt>
    <dgm:pt modelId="{5444F34D-D89A-4EBE-8A16-38F4AEBBF2A7}" type="pres">
      <dgm:prSet presAssocID="{8D05A383-2284-4098-827A-287E68ADE3A9}" presName="node" presStyleLbl="node1" presStyleIdx="3" presStyleCnt="6">
        <dgm:presLayoutVars>
          <dgm:bulletEnabled val="1"/>
        </dgm:presLayoutVars>
      </dgm:prSet>
      <dgm:spPr/>
      <dgm:t>
        <a:bodyPr/>
        <a:lstStyle/>
        <a:p>
          <a:endParaRPr lang="en-US"/>
        </a:p>
      </dgm:t>
    </dgm:pt>
    <dgm:pt modelId="{E1289057-F091-4CE1-874B-FF77710F9D2E}" type="pres">
      <dgm:prSet presAssocID="{CB18BDA9-734F-4B68-9059-2BBF7AB99F4E}" presName="sibTrans" presStyleCnt="0"/>
      <dgm:spPr/>
      <dgm:t>
        <a:bodyPr/>
        <a:lstStyle/>
        <a:p>
          <a:endParaRPr lang="en-US"/>
        </a:p>
      </dgm:t>
    </dgm:pt>
    <dgm:pt modelId="{2A8F5C07-D9A6-4C16-BAA3-5FDA4FBFE128}" type="pres">
      <dgm:prSet presAssocID="{BFFEB291-5A34-4405-86F5-096B1AFA6CF6}" presName="node" presStyleLbl="node1" presStyleIdx="4" presStyleCnt="6">
        <dgm:presLayoutVars>
          <dgm:bulletEnabled val="1"/>
        </dgm:presLayoutVars>
      </dgm:prSet>
      <dgm:spPr/>
      <dgm:t>
        <a:bodyPr/>
        <a:lstStyle/>
        <a:p>
          <a:endParaRPr lang="en-US"/>
        </a:p>
      </dgm:t>
    </dgm:pt>
    <dgm:pt modelId="{EB9DB69B-2D9B-4EA4-A477-2DEAEECF3809}" type="pres">
      <dgm:prSet presAssocID="{768C94D0-8ED2-4E2B-8B88-A9DD3F2764B0}" presName="sibTrans" presStyleCnt="0"/>
      <dgm:spPr/>
      <dgm:t>
        <a:bodyPr/>
        <a:lstStyle/>
        <a:p>
          <a:endParaRPr lang="en-US"/>
        </a:p>
      </dgm:t>
    </dgm:pt>
    <dgm:pt modelId="{9FE88027-9444-4149-8E95-E98B27669D1A}" type="pres">
      <dgm:prSet presAssocID="{3218A567-6262-4AA2-9B7C-0CC682206A99}" presName="node" presStyleLbl="node1" presStyleIdx="5" presStyleCnt="6" custLinFactY="-200000" custLinFactNeighborY="-265101">
        <dgm:presLayoutVars>
          <dgm:bulletEnabled val="1"/>
        </dgm:presLayoutVars>
      </dgm:prSet>
      <dgm:spPr/>
      <dgm:t>
        <a:bodyPr/>
        <a:lstStyle/>
        <a:p>
          <a:endParaRPr lang="en-US"/>
        </a:p>
      </dgm:t>
    </dgm:pt>
  </dgm:ptLst>
  <dgm:cxnLst>
    <dgm:cxn modelId="{5D9C63BE-9116-4A6A-8BF7-3257CE1C5B63}" srcId="{C937D525-531E-422F-8A99-0DF7A462A49B}" destId="{1DDDF83F-4626-40B4-9519-D43E0DD38951}" srcOrd="0" destOrd="0" parTransId="{0594209C-3D0F-42B2-AA73-BEDA9768D41B}" sibTransId="{CD84F1DF-B924-488F-BEB2-066447F62795}"/>
    <dgm:cxn modelId="{3A8CCDC4-4CD3-4D96-BCC0-95C5D0AF3EA0}" srcId="{C937D525-531E-422F-8A99-0DF7A462A49B}" destId="{BFFEB291-5A34-4405-86F5-096B1AFA6CF6}" srcOrd="4" destOrd="0" parTransId="{656EE735-4D2E-41C5-AB15-25D9CCBDC447}" sibTransId="{768C94D0-8ED2-4E2B-8B88-A9DD3F2764B0}"/>
    <dgm:cxn modelId="{892318A3-D874-447F-8599-5C626B67177B}" type="presOf" srcId="{BFFEB291-5A34-4405-86F5-096B1AFA6CF6}" destId="{2A8F5C07-D9A6-4C16-BAA3-5FDA4FBFE128}" srcOrd="0" destOrd="0" presId="urn:microsoft.com/office/officeart/2005/8/layout/default"/>
    <dgm:cxn modelId="{A403400E-E910-4396-851C-40A1F5F92835}" type="presOf" srcId="{C937D525-531E-422F-8A99-0DF7A462A49B}" destId="{FD2D346B-DEF1-45DA-A905-CA582CF2D8E0}" srcOrd="0" destOrd="0" presId="urn:microsoft.com/office/officeart/2005/8/layout/default"/>
    <dgm:cxn modelId="{5C0FA10A-29D0-4C37-B381-053BABA24791}" type="presOf" srcId="{3218A567-6262-4AA2-9B7C-0CC682206A99}" destId="{9FE88027-9444-4149-8E95-E98B27669D1A}" srcOrd="0" destOrd="0" presId="urn:microsoft.com/office/officeart/2005/8/layout/default"/>
    <dgm:cxn modelId="{A15F6A2C-7DE3-4039-9387-96749B80C770}" srcId="{C937D525-531E-422F-8A99-0DF7A462A49B}" destId="{3218A567-6262-4AA2-9B7C-0CC682206A99}" srcOrd="5" destOrd="0" parTransId="{F4F2FAE8-91F0-4C47-A4A4-4DA82C8AE646}" sibTransId="{09F56914-62D3-4833-B9A8-C1DAED61D498}"/>
    <dgm:cxn modelId="{B0E1AE73-EB64-4636-8F33-581385FF66E4}" type="presOf" srcId="{A7776727-7702-4B0D-8DD0-404F517E5E60}" destId="{3B426BA3-7800-4966-84EC-FC3302BB94D1}" srcOrd="0" destOrd="0" presId="urn:microsoft.com/office/officeart/2005/8/layout/default"/>
    <dgm:cxn modelId="{0891E7E6-3E63-4D45-B4A5-EC39B9E54CD2}" srcId="{C937D525-531E-422F-8A99-0DF7A462A49B}" destId="{8D05A383-2284-4098-827A-287E68ADE3A9}" srcOrd="3" destOrd="0" parTransId="{30C59604-EF4E-49A8-A903-4F272E2611A5}" sibTransId="{CB18BDA9-734F-4B68-9059-2BBF7AB99F4E}"/>
    <dgm:cxn modelId="{AFC4A681-131C-44BB-825D-BA08D1ADF0BE}" type="presOf" srcId="{1DDDF83F-4626-40B4-9519-D43E0DD38951}" destId="{8D04313A-3100-414F-967B-C23CE8A7659A}" srcOrd="0" destOrd="0" presId="urn:microsoft.com/office/officeart/2005/8/layout/default"/>
    <dgm:cxn modelId="{FD9507DC-20BD-42D5-A2CB-BFB8D96B2EA2}" srcId="{C937D525-531E-422F-8A99-0DF7A462A49B}" destId="{A7776727-7702-4B0D-8DD0-404F517E5E60}" srcOrd="2" destOrd="0" parTransId="{C756B5A0-BE07-4046-8405-F7C70E5FB719}" sibTransId="{22472826-2696-4F7B-800D-8B0A9410F219}"/>
    <dgm:cxn modelId="{93A1AF7D-1E58-4DF0-9962-678643F7DF7E}" type="presOf" srcId="{8D05A383-2284-4098-827A-287E68ADE3A9}" destId="{5444F34D-D89A-4EBE-8A16-38F4AEBBF2A7}" srcOrd="0" destOrd="0" presId="urn:microsoft.com/office/officeart/2005/8/layout/default"/>
    <dgm:cxn modelId="{35C8929F-43E8-4F8B-8D72-77062E6858FE}" srcId="{C937D525-531E-422F-8A99-0DF7A462A49B}" destId="{F171F746-DE68-439A-A44E-CB3EF3CC655C}" srcOrd="1" destOrd="0" parTransId="{BAC335A0-6F5B-4923-8D20-1FF412E1210C}" sibTransId="{3CAC9656-9708-4332-8AFC-C0B242B3295B}"/>
    <dgm:cxn modelId="{5ADD49B7-B009-4626-8BC9-987BF56FD2AD}" type="presOf" srcId="{F171F746-DE68-439A-A44E-CB3EF3CC655C}" destId="{C14D04B2-892F-4A06-A5C9-ECD78B4D5B85}" srcOrd="0" destOrd="0" presId="urn:microsoft.com/office/officeart/2005/8/layout/default"/>
    <dgm:cxn modelId="{911E9BFF-8B6B-4380-915C-FE665F272F12}" type="presParOf" srcId="{FD2D346B-DEF1-45DA-A905-CA582CF2D8E0}" destId="{8D04313A-3100-414F-967B-C23CE8A7659A}" srcOrd="0" destOrd="0" presId="urn:microsoft.com/office/officeart/2005/8/layout/default"/>
    <dgm:cxn modelId="{88CAAC6F-0699-4112-869C-DE43A11A904E}" type="presParOf" srcId="{FD2D346B-DEF1-45DA-A905-CA582CF2D8E0}" destId="{839B99BE-AA9B-45D4-ADC5-C46191D74376}" srcOrd="1" destOrd="0" presId="urn:microsoft.com/office/officeart/2005/8/layout/default"/>
    <dgm:cxn modelId="{6AB550A9-DEFC-4010-BBF0-FA0F0852154C}" type="presParOf" srcId="{FD2D346B-DEF1-45DA-A905-CA582CF2D8E0}" destId="{C14D04B2-892F-4A06-A5C9-ECD78B4D5B85}" srcOrd="2" destOrd="0" presId="urn:microsoft.com/office/officeart/2005/8/layout/default"/>
    <dgm:cxn modelId="{544AEBB0-751E-4F5C-B3A5-FB827C3382E2}" type="presParOf" srcId="{FD2D346B-DEF1-45DA-A905-CA582CF2D8E0}" destId="{9649296E-20C6-4AD2-855C-C478D1B96AD1}" srcOrd="3" destOrd="0" presId="urn:microsoft.com/office/officeart/2005/8/layout/default"/>
    <dgm:cxn modelId="{0B231F67-638F-4AA6-A3D1-51C13715B9CE}" type="presParOf" srcId="{FD2D346B-DEF1-45DA-A905-CA582CF2D8E0}" destId="{3B426BA3-7800-4966-84EC-FC3302BB94D1}" srcOrd="4" destOrd="0" presId="urn:microsoft.com/office/officeart/2005/8/layout/default"/>
    <dgm:cxn modelId="{C3ED3EDA-8115-4E69-8F8C-A91883BA5593}" type="presParOf" srcId="{FD2D346B-DEF1-45DA-A905-CA582CF2D8E0}" destId="{83F80109-9DB2-435B-AC1C-CB1FD9038FE2}" srcOrd="5" destOrd="0" presId="urn:microsoft.com/office/officeart/2005/8/layout/default"/>
    <dgm:cxn modelId="{66B81082-CE02-4A68-9A0F-9A5B3BEBE92B}" type="presParOf" srcId="{FD2D346B-DEF1-45DA-A905-CA582CF2D8E0}" destId="{5444F34D-D89A-4EBE-8A16-38F4AEBBF2A7}" srcOrd="6" destOrd="0" presId="urn:microsoft.com/office/officeart/2005/8/layout/default"/>
    <dgm:cxn modelId="{144D5D74-36FF-43EE-A7B4-2814194DAE80}" type="presParOf" srcId="{FD2D346B-DEF1-45DA-A905-CA582CF2D8E0}" destId="{E1289057-F091-4CE1-874B-FF77710F9D2E}" srcOrd="7" destOrd="0" presId="urn:microsoft.com/office/officeart/2005/8/layout/default"/>
    <dgm:cxn modelId="{59C1C9B0-FE1A-426E-8448-361B7C31DD88}" type="presParOf" srcId="{FD2D346B-DEF1-45DA-A905-CA582CF2D8E0}" destId="{2A8F5C07-D9A6-4C16-BAA3-5FDA4FBFE128}" srcOrd="8" destOrd="0" presId="urn:microsoft.com/office/officeart/2005/8/layout/default"/>
    <dgm:cxn modelId="{70BD3396-1FFE-410B-9B54-001097E5D33D}" type="presParOf" srcId="{FD2D346B-DEF1-45DA-A905-CA582CF2D8E0}" destId="{EB9DB69B-2D9B-4EA4-A477-2DEAEECF3809}" srcOrd="9" destOrd="0" presId="urn:microsoft.com/office/officeart/2005/8/layout/default"/>
    <dgm:cxn modelId="{C5901A86-C238-4012-9FDD-98E4F702CA54}" type="presParOf" srcId="{FD2D346B-DEF1-45DA-A905-CA582CF2D8E0}" destId="{9FE88027-9444-4149-8E95-E98B27669D1A}" srcOrd="10" destOrd="0" presId="urn:microsoft.com/office/officeart/2005/8/layout/defaul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CCBF9F3-DDC3-423C-88C4-F4E13F6048B3}" type="doc">
      <dgm:prSet loTypeId="urn:microsoft.com/office/officeart/2005/8/layout/hProcess9" loCatId="process" qsTypeId="urn:microsoft.com/office/officeart/2005/8/quickstyle/simple1" qsCatId="simple" csTypeId="urn:microsoft.com/office/officeart/2005/8/colors/accent1_2" csCatId="accent1"/>
      <dgm:spPr/>
      <dgm:t>
        <a:bodyPr/>
        <a:lstStyle/>
        <a:p>
          <a:endParaRPr lang="en-US"/>
        </a:p>
      </dgm:t>
    </dgm:pt>
    <dgm:pt modelId="{D50323BC-85E2-46AF-B1C8-E97C6EB05E5E}">
      <dgm:prSet/>
      <dgm:spPr/>
      <dgm:t>
        <a:bodyPr/>
        <a:lstStyle/>
        <a:p>
          <a:pPr rtl="0"/>
          <a:r>
            <a:rPr lang="en-US" b="0" dirty="0" smtClean="0"/>
            <a:t>Operational efficiency</a:t>
          </a:r>
          <a:endParaRPr lang="en-US" dirty="0"/>
        </a:p>
      </dgm:t>
    </dgm:pt>
    <dgm:pt modelId="{E3312A75-293F-4270-812A-7F1BBBC3DA4B}" type="parTrans" cxnId="{2CCB3EAB-2797-4B77-B43C-42AF74F77D2C}">
      <dgm:prSet/>
      <dgm:spPr/>
      <dgm:t>
        <a:bodyPr/>
        <a:lstStyle/>
        <a:p>
          <a:endParaRPr lang="en-US"/>
        </a:p>
      </dgm:t>
    </dgm:pt>
    <dgm:pt modelId="{54690E5F-48DD-480F-BE77-8905C75308C8}" type="sibTrans" cxnId="{2CCB3EAB-2797-4B77-B43C-42AF74F77D2C}">
      <dgm:prSet/>
      <dgm:spPr/>
      <dgm:t>
        <a:bodyPr/>
        <a:lstStyle/>
        <a:p>
          <a:endParaRPr lang="en-US"/>
        </a:p>
      </dgm:t>
    </dgm:pt>
    <dgm:pt modelId="{593224D7-0C15-4C16-B28B-2D9A76DC8EB4}">
      <dgm:prSet/>
      <dgm:spPr/>
      <dgm:t>
        <a:bodyPr/>
        <a:lstStyle/>
        <a:p>
          <a:pPr rtl="0"/>
          <a:r>
            <a:rPr lang="en-US" b="0" dirty="0" smtClean="0"/>
            <a:t>Connect devices, flow data</a:t>
          </a:r>
          <a:endParaRPr lang="en-US" dirty="0"/>
        </a:p>
      </dgm:t>
    </dgm:pt>
    <dgm:pt modelId="{1825E514-3941-4BCA-AC6C-4BB98AC69E0F}" type="parTrans" cxnId="{541E0FE9-AA91-4F12-9ABA-EDDA1753114E}">
      <dgm:prSet/>
      <dgm:spPr/>
      <dgm:t>
        <a:bodyPr/>
        <a:lstStyle/>
        <a:p>
          <a:endParaRPr lang="en-US"/>
        </a:p>
      </dgm:t>
    </dgm:pt>
    <dgm:pt modelId="{8FD09871-0C77-429E-913E-36677529DF7C}" type="sibTrans" cxnId="{541E0FE9-AA91-4F12-9ABA-EDDA1753114E}">
      <dgm:prSet/>
      <dgm:spPr/>
      <dgm:t>
        <a:bodyPr/>
        <a:lstStyle/>
        <a:p>
          <a:endParaRPr lang="en-US"/>
        </a:p>
      </dgm:t>
    </dgm:pt>
    <dgm:pt modelId="{DA43FA09-9427-4A1F-BD8B-B3908E52AA31}">
      <dgm:prSet/>
      <dgm:spPr/>
      <dgm:t>
        <a:bodyPr/>
        <a:lstStyle/>
        <a:p>
          <a:pPr rtl="0"/>
          <a:r>
            <a:rPr lang="en-US" b="0" dirty="0" smtClean="0"/>
            <a:t>Rules and alerts</a:t>
          </a:r>
          <a:endParaRPr lang="en-US" dirty="0"/>
        </a:p>
      </dgm:t>
    </dgm:pt>
    <dgm:pt modelId="{4491F978-CC1C-409C-8E4D-0CA7047D94C5}" type="parTrans" cxnId="{613402A9-245E-4207-AFA3-28B1A749B9E2}">
      <dgm:prSet/>
      <dgm:spPr/>
      <dgm:t>
        <a:bodyPr/>
        <a:lstStyle/>
        <a:p>
          <a:endParaRPr lang="en-US"/>
        </a:p>
      </dgm:t>
    </dgm:pt>
    <dgm:pt modelId="{58506612-FD96-47B5-90C7-E24962063101}" type="sibTrans" cxnId="{613402A9-245E-4207-AFA3-28B1A749B9E2}">
      <dgm:prSet/>
      <dgm:spPr/>
      <dgm:t>
        <a:bodyPr/>
        <a:lstStyle/>
        <a:p>
          <a:endParaRPr lang="en-US"/>
        </a:p>
      </dgm:t>
    </dgm:pt>
    <dgm:pt modelId="{9E167F46-B46A-4A98-984D-9BD1D390CDFE}">
      <dgm:prSet/>
      <dgm:spPr/>
      <dgm:t>
        <a:bodyPr/>
        <a:lstStyle/>
        <a:p>
          <a:pPr rtl="0"/>
          <a:r>
            <a:rPr lang="en-US" b="0" dirty="0" smtClean="0"/>
            <a:t>Optimize resource usage</a:t>
          </a:r>
          <a:endParaRPr lang="en-US" dirty="0"/>
        </a:p>
      </dgm:t>
    </dgm:pt>
    <dgm:pt modelId="{F0CE7835-561B-49C3-9CDD-2FDDA6C83A9E}" type="parTrans" cxnId="{B535816A-9B5C-481A-BA14-50432B0391C9}">
      <dgm:prSet/>
      <dgm:spPr/>
      <dgm:t>
        <a:bodyPr/>
        <a:lstStyle/>
        <a:p>
          <a:endParaRPr lang="en-US"/>
        </a:p>
      </dgm:t>
    </dgm:pt>
    <dgm:pt modelId="{C4B51248-D4F2-49A4-8A70-08A81D446A1A}" type="sibTrans" cxnId="{B535816A-9B5C-481A-BA14-50432B0391C9}">
      <dgm:prSet/>
      <dgm:spPr/>
      <dgm:t>
        <a:bodyPr/>
        <a:lstStyle/>
        <a:p>
          <a:endParaRPr lang="en-US"/>
        </a:p>
      </dgm:t>
    </dgm:pt>
    <dgm:pt modelId="{49BC21FC-AAB8-465A-977E-1332A81B68D9}">
      <dgm:prSet/>
      <dgm:spPr/>
      <dgm:t>
        <a:bodyPr/>
        <a:lstStyle/>
        <a:p>
          <a:pPr rtl="0"/>
          <a:r>
            <a:rPr lang="en-US" b="0" smtClean="0"/>
            <a:t>Business intelligence</a:t>
          </a:r>
          <a:endParaRPr lang="en-US"/>
        </a:p>
      </dgm:t>
    </dgm:pt>
    <dgm:pt modelId="{B30E6B17-4B0A-42DB-9BDA-B45A8130024B}" type="parTrans" cxnId="{BD0C9498-4057-4B69-8B8D-52D625CE175F}">
      <dgm:prSet/>
      <dgm:spPr/>
      <dgm:t>
        <a:bodyPr/>
        <a:lstStyle/>
        <a:p>
          <a:endParaRPr lang="en-US"/>
        </a:p>
      </dgm:t>
    </dgm:pt>
    <dgm:pt modelId="{8091E0EF-7083-481D-9E10-92D228024DED}" type="sibTrans" cxnId="{BD0C9498-4057-4B69-8B8D-52D625CE175F}">
      <dgm:prSet/>
      <dgm:spPr/>
      <dgm:t>
        <a:bodyPr/>
        <a:lstStyle/>
        <a:p>
          <a:endParaRPr lang="en-US"/>
        </a:p>
      </dgm:t>
    </dgm:pt>
    <dgm:pt modelId="{15C045AB-267A-4BB7-922B-F64AF12D83CB}">
      <dgm:prSet/>
      <dgm:spPr/>
      <dgm:t>
        <a:bodyPr/>
        <a:lstStyle/>
        <a:p>
          <a:pPr rtl="0"/>
          <a:r>
            <a:rPr lang="en-US" b="0" smtClean="0"/>
            <a:t>Analyze and visualize data</a:t>
          </a:r>
          <a:endParaRPr lang="en-US"/>
        </a:p>
      </dgm:t>
    </dgm:pt>
    <dgm:pt modelId="{64C129EC-3B24-4013-A0C5-DF64F647B2FD}" type="parTrans" cxnId="{CFDD792D-F375-406E-B9CF-46488F72BBFD}">
      <dgm:prSet/>
      <dgm:spPr/>
      <dgm:t>
        <a:bodyPr/>
        <a:lstStyle/>
        <a:p>
          <a:endParaRPr lang="en-US"/>
        </a:p>
      </dgm:t>
    </dgm:pt>
    <dgm:pt modelId="{E488B79C-B6CF-44BA-8B9A-36BAC365BA15}" type="sibTrans" cxnId="{CFDD792D-F375-406E-B9CF-46488F72BBFD}">
      <dgm:prSet/>
      <dgm:spPr/>
      <dgm:t>
        <a:bodyPr/>
        <a:lstStyle/>
        <a:p>
          <a:endParaRPr lang="en-US"/>
        </a:p>
      </dgm:t>
    </dgm:pt>
    <dgm:pt modelId="{A48D11A4-CC09-4DF2-853E-C6FB73DA5EDE}">
      <dgm:prSet/>
      <dgm:spPr/>
      <dgm:t>
        <a:bodyPr/>
        <a:lstStyle/>
        <a:p>
          <a:pPr rtl="0"/>
          <a:r>
            <a:rPr lang="en-US" b="0" dirty="0" smtClean="0"/>
            <a:t>Discover patterns with big data, predictive analytics</a:t>
          </a:r>
          <a:endParaRPr lang="en-US" dirty="0"/>
        </a:p>
      </dgm:t>
    </dgm:pt>
    <dgm:pt modelId="{31E3A376-A39E-4120-BB86-0E6A56F5AA44}" type="parTrans" cxnId="{51471CB7-B8DB-4EE8-8D93-091EF6EEFF48}">
      <dgm:prSet/>
      <dgm:spPr/>
      <dgm:t>
        <a:bodyPr/>
        <a:lstStyle/>
        <a:p>
          <a:endParaRPr lang="en-US"/>
        </a:p>
      </dgm:t>
    </dgm:pt>
    <dgm:pt modelId="{60BB96CA-0E06-437B-A33A-CA02B293E60D}" type="sibTrans" cxnId="{51471CB7-B8DB-4EE8-8D93-091EF6EEFF48}">
      <dgm:prSet/>
      <dgm:spPr/>
      <dgm:t>
        <a:bodyPr/>
        <a:lstStyle/>
        <a:p>
          <a:endParaRPr lang="en-US"/>
        </a:p>
      </dgm:t>
    </dgm:pt>
    <dgm:pt modelId="{D914F7FF-89B0-4955-8FAF-B7861670317F}">
      <dgm:prSet/>
      <dgm:spPr/>
      <dgm:t>
        <a:bodyPr/>
        <a:lstStyle/>
        <a:p>
          <a:pPr rtl="0"/>
          <a:r>
            <a:rPr lang="en-US" b="0" smtClean="0"/>
            <a:t>Mash up related data sets</a:t>
          </a:r>
          <a:endParaRPr lang="en-US"/>
        </a:p>
      </dgm:t>
    </dgm:pt>
    <dgm:pt modelId="{2C20ABD8-C404-4281-963E-212FA0410A46}" type="parTrans" cxnId="{5215579F-ADA3-44EC-B7D5-658A00246673}">
      <dgm:prSet/>
      <dgm:spPr/>
      <dgm:t>
        <a:bodyPr/>
        <a:lstStyle/>
        <a:p>
          <a:endParaRPr lang="en-US"/>
        </a:p>
      </dgm:t>
    </dgm:pt>
    <dgm:pt modelId="{A80012FE-D615-41D5-913F-E69664C595B5}" type="sibTrans" cxnId="{5215579F-ADA3-44EC-B7D5-658A00246673}">
      <dgm:prSet/>
      <dgm:spPr/>
      <dgm:t>
        <a:bodyPr/>
        <a:lstStyle/>
        <a:p>
          <a:endParaRPr lang="en-US"/>
        </a:p>
      </dgm:t>
    </dgm:pt>
    <dgm:pt modelId="{885C7E9A-EA3B-46BE-A0FC-444E79179854}">
      <dgm:prSet/>
      <dgm:spPr/>
      <dgm:t>
        <a:bodyPr/>
        <a:lstStyle/>
        <a:p>
          <a:pPr rtl="0"/>
          <a:r>
            <a:rPr lang="en-US" b="0" smtClean="0"/>
            <a:t>Business transformation</a:t>
          </a:r>
          <a:endParaRPr lang="en-US"/>
        </a:p>
      </dgm:t>
    </dgm:pt>
    <dgm:pt modelId="{9A1AE12A-EB72-47D9-89AA-1F355B639289}" type="parTrans" cxnId="{991DE330-29CE-4D97-A421-AAD43CB1C894}">
      <dgm:prSet/>
      <dgm:spPr/>
      <dgm:t>
        <a:bodyPr/>
        <a:lstStyle/>
        <a:p>
          <a:endParaRPr lang="en-US"/>
        </a:p>
      </dgm:t>
    </dgm:pt>
    <dgm:pt modelId="{E4AB965C-E919-421D-A935-D2623C94013D}" type="sibTrans" cxnId="{991DE330-29CE-4D97-A421-AAD43CB1C894}">
      <dgm:prSet/>
      <dgm:spPr/>
      <dgm:t>
        <a:bodyPr/>
        <a:lstStyle/>
        <a:p>
          <a:endParaRPr lang="en-US"/>
        </a:p>
      </dgm:t>
    </dgm:pt>
    <dgm:pt modelId="{1C18253F-F7F7-4BDE-8029-85F0CE6BE80B}">
      <dgm:prSet/>
      <dgm:spPr/>
      <dgm:t>
        <a:bodyPr/>
        <a:lstStyle/>
        <a:p>
          <a:pPr rtl="0"/>
          <a:r>
            <a:rPr lang="en-US" b="0" smtClean="0"/>
            <a:t>New revenue models based on insights</a:t>
          </a:r>
          <a:endParaRPr lang="en-US"/>
        </a:p>
      </dgm:t>
    </dgm:pt>
    <dgm:pt modelId="{A5A042E7-2177-475F-B9AD-392E7F9D1870}" type="parTrans" cxnId="{06DAC3FF-8F90-4DA4-9C5D-6EBE0C41ADE4}">
      <dgm:prSet/>
      <dgm:spPr/>
      <dgm:t>
        <a:bodyPr/>
        <a:lstStyle/>
        <a:p>
          <a:endParaRPr lang="en-US"/>
        </a:p>
      </dgm:t>
    </dgm:pt>
    <dgm:pt modelId="{058AAF0E-FEDE-4EAA-ADB9-C55D2E49EDCA}" type="sibTrans" cxnId="{06DAC3FF-8F90-4DA4-9C5D-6EBE0C41ADE4}">
      <dgm:prSet/>
      <dgm:spPr/>
      <dgm:t>
        <a:bodyPr/>
        <a:lstStyle/>
        <a:p>
          <a:endParaRPr lang="en-US"/>
        </a:p>
      </dgm:t>
    </dgm:pt>
    <dgm:pt modelId="{BA007D8E-28D8-4E68-963B-1AF2FEB2B7CA}">
      <dgm:prSet/>
      <dgm:spPr/>
      <dgm:t>
        <a:bodyPr/>
        <a:lstStyle/>
        <a:p>
          <a:pPr rtl="0"/>
          <a:r>
            <a:rPr lang="en-US" b="0" smtClean="0"/>
            <a:t>Scale to adjacent businesses</a:t>
          </a:r>
          <a:endParaRPr lang="en-US"/>
        </a:p>
      </dgm:t>
    </dgm:pt>
    <dgm:pt modelId="{0E81B70B-701C-45A2-AA9C-BA3ECE76953E}" type="parTrans" cxnId="{360D8817-219A-49D8-83C9-800549965626}">
      <dgm:prSet/>
      <dgm:spPr/>
      <dgm:t>
        <a:bodyPr/>
        <a:lstStyle/>
        <a:p>
          <a:endParaRPr lang="en-US"/>
        </a:p>
      </dgm:t>
    </dgm:pt>
    <dgm:pt modelId="{23225A8D-5BE3-46A6-AC8D-269C8D9E84B2}" type="sibTrans" cxnId="{360D8817-219A-49D8-83C9-800549965626}">
      <dgm:prSet/>
      <dgm:spPr/>
      <dgm:t>
        <a:bodyPr/>
        <a:lstStyle/>
        <a:p>
          <a:endParaRPr lang="en-US"/>
        </a:p>
      </dgm:t>
    </dgm:pt>
    <dgm:pt modelId="{0E3727FD-E4AD-451F-80C4-75199BA3D458}" type="pres">
      <dgm:prSet presAssocID="{1CCBF9F3-DDC3-423C-88C4-F4E13F6048B3}" presName="CompostProcess" presStyleCnt="0">
        <dgm:presLayoutVars>
          <dgm:dir/>
          <dgm:resizeHandles val="exact"/>
        </dgm:presLayoutVars>
      </dgm:prSet>
      <dgm:spPr/>
      <dgm:t>
        <a:bodyPr/>
        <a:lstStyle/>
        <a:p>
          <a:endParaRPr lang="en-US"/>
        </a:p>
      </dgm:t>
    </dgm:pt>
    <dgm:pt modelId="{89D8A9ED-1AD4-4C39-9D0D-6BE13F27C6BB}" type="pres">
      <dgm:prSet presAssocID="{1CCBF9F3-DDC3-423C-88C4-F4E13F6048B3}" presName="arrow" presStyleLbl="bgShp" presStyleIdx="0" presStyleCnt="1" custLinFactNeighborY="1048"/>
      <dgm:spPr/>
      <dgm:t>
        <a:bodyPr/>
        <a:lstStyle/>
        <a:p>
          <a:endParaRPr lang="en-US"/>
        </a:p>
      </dgm:t>
    </dgm:pt>
    <dgm:pt modelId="{E66C5A1F-5B4B-49F4-9133-F3B6884A38DB}" type="pres">
      <dgm:prSet presAssocID="{1CCBF9F3-DDC3-423C-88C4-F4E13F6048B3}" presName="linearProcess" presStyleCnt="0"/>
      <dgm:spPr/>
    </dgm:pt>
    <dgm:pt modelId="{5AA4807E-82DF-4D40-BC66-50612049E613}" type="pres">
      <dgm:prSet presAssocID="{D50323BC-85E2-46AF-B1C8-E97C6EB05E5E}" presName="textNode" presStyleLbl="node1" presStyleIdx="0" presStyleCnt="3" custLinFactNeighborY="-655">
        <dgm:presLayoutVars>
          <dgm:bulletEnabled val="1"/>
        </dgm:presLayoutVars>
      </dgm:prSet>
      <dgm:spPr/>
      <dgm:t>
        <a:bodyPr/>
        <a:lstStyle/>
        <a:p>
          <a:endParaRPr lang="en-US"/>
        </a:p>
      </dgm:t>
    </dgm:pt>
    <dgm:pt modelId="{6114EFB9-CBD4-4E35-934C-03E176C4AA5A}" type="pres">
      <dgm:prSet presAssocID="{54690E5F-48DD-480F-BE77-8905C75308C8}" presName="sibTrans" presStyleCnt="0"/>
      <dgm:spPr/>
    </dgm:pt>
    <dgm:pt modelId="{B9EC7204-C12C-47F6-B5B5-2ABD5680907B}" type="pres">
      <dgm:prSet presAssocID="{49BC21FC-AAB8-465A-977E-1332A81B68D9}" presName="textNode" presStyleLbl="node1" presStyleIdx="1" presStyleCnt="3" custLinFactNeighborY="-655">
        <dgm:presLayoutVars>
          <dgm:bulletEnabled val="1"/>
        </dgm:presLayoutVars>
      </dgm:prSet>
      <dgm:spPr/>
      <dgm:t>
        <a:bodyPr/>
        <a:lstStyle/>
        <a:p>
          <a:endParaRPr lang="en-US"/>
        </a:p>
      </dgm:t>
    </dgm:pt>
    <dgm:pt modelId="{DB818E18-5E12-4789-97B3-57ACF70B83B8}" type="pres">
      <dgm:prSet presAssocID="{8091E0EF-7083-481D-9E10-92D228024DED}" presName="sibTrans" presStyleCnt="0"/>
      <dgm:spPr/>
    </dgm:pt>
    <dgm:pt modelId="{595B0C8B-380A-425E-B16F-5B9CFF32AE88}" type="pres">
      <dgm:prSet presAssocID="{885C7E9A-EA3B-46BE-A0FC-444E79179854}" presName="textNode" presStyleLbl="node1" presStyleIdx="2" presStyleCnt="3" custLinFactNeighborY="-655">
        <dgm:presLayoutVars>
          <dgm:bulletEnabled val="1"/>
        </dgm:presLayoutVars>
      </dgm:prSet>
      <dgm:spPr/>
      <dgm:t>
        <a:bodyPr/>
        <a:lstStyle/>
        <a:p>
          <a:endParaRPr lang="en-US"/>
        </a:p>
      </dgm:t>
    </dgm:pt>
  </dgm:ptLst>
  <dgm:cxnLst>
    <dgm:cxn modelId="{06DAC3FF-8F90-4DA4-9C5D-6EBE0C41ADE4}" srcId="{885C7E9A-EA3B-46BE-A0FC-444E79179854}" destId="{1C18253F-F7F7-4BDE-8029-85F0CE6BE80B}" srcOrd="0" destOrd="0" parTransId="{A5A042E7-2177-475F-B9AD-392E7F9D1870}" sibTransId="{058AAF0E-FEDE-4EAA-ADB9-C55D2E49EDCA}"/>
    <dgm:cxn modelId="{A53F20BC-F523-4103-B4F4-159179EDED69}" type="presOf" srcId="{DA43FA09-9427-4A1F-BD8B-B3908E52AA31}" destId="{5AA4807E-82DF-4D40-BC66-50612049E613}" srcOrd="0" destOrd="2" presId="urn:microsoft.com/office/officeart/2005/8/layout/hProcess9"/>
    <dgm:cxn modelId="{D548060C-40F2-4EB6-B036-115AADFE385E}" type="presOf" srcId="{BA007D8E-28D8-4E68-963B-1AF2FEB2B7CA}" destId="{595B0C8B-380A-425E-B16F-5B9CFF32AE88}" srcOrd="0" destOrd="2" presId="urn:microsoft.com/office/officeart/2005/8/layout/hProcess9"/>
    <dgm:cxn modelId="{42D0C258-07E6-4A75-A070-A523A204DF41}" type="presOf" srcId="{15C045AB-267A-4BB7-922B-F64AF12D83CB}" destId="{B9EC7204-C12C-47F6-B5B5-2ABD5680907B}" srcOrd="0" destOrd="1" presId="urn:microsoft.com/office/officeart/2005/8/layout/hProcess9"/>
    <dgm:cxn modelId="{ECC92401-FFCC-46B5-B7A4-BD33FC51E756}" type="presOf" srcId="{49BC21FC-AAB8-465A-977E-1332A81B68D9}" destId="{B9EC7204-C12C-47F6-B5B5-2ABD5680907B}" srcOrd="0" destOrd="0" presId="urn:microsoft.com/office/officeart/2005/8/layout/hProcess9"/>
    <dgm:cxn modelId="{9C7A931F-AF9C-4271-8DB8-9E707F9DF453}" type="presOf" srcId="{D914F7FF-89B0-4955-8FAF-B7861670317F}" destId="{B9EC7204-C12C-47F6-B5B5-2ABD5680907B}" srcOrd="0" destOrd="3" presId="urn:microsoft.com/office/officeart/2005/8/layout/hProcess9"/>
    <dgm:cxn modelId="{86414F26-C1A6-4849-B21D-66D28B45EA6D}" type="presOf" srcId="{9E167F46-B46A-4A98-984D-9BD1D390CDFE}" destId="{5AA4807E-82DF-4D40-BC66-50612049E613}" srcOrd="0" destOrd="3" presId="urn:microsoft.com/office/officeart/2005/8/layout/hProcess9"/>
    <dgm:cxn modelId="{5215579F-ADA3-44EC-B7D5-658A00246673}" srcId="{49BC21FC-AAB8-465A-977E-1332A81B68D9}" destId="{D914F7FF-89B0-4955-8FAF-B7861670317F}" srcOrd="2" destOrd="0" parTransId="{2C20ABD8-C404-4281-963E-212FA0410A46}" sibTransId="{A80012FE-D615-41D5-913F-E69664C595B5}"/>
    <dgm:cxn modelId="{360D8817-219A-49D8-83C9-800549965626}" srcId="{885C7E9A-EA3B-46BE-A0FC-444E79179854}" destId="{BA007D8E-28D8-4E68-963B-1AF2FEB2B7CA}" srcOrd="1" destOrd="0" parTransId="{0E81B70B-701C-45A2-AA9C-BA3ECE76953E}" sibTransId="{23225A8D-5BE3-46A6-AC8D-269C8D9E84B2}"/>
    <dgm:cxn modelId="{B7C84457-8971-44FC-85C0-C718C61FC7EF}" type="presOf" srcId="{A48D11A4-CC09-4DF2-853E-C6FB73DA5EDE}" destId="{B9EC7204-C12C-47F6-B5B5-2ABD5680907B}" srcOrd="0" destOrd="2" presId="urn:microsoft.com/office/officeart/2005/8/layout/hProcess9"/>
    <dgm:cxn modelId="{B4F84458-68C1-4955-8575-A1CDF8FE76B8}" type="presOf" srcId="{1CCBF9F3-DDC3-423C-88C4-F4E13F6048B3}" destId="{0E3727FD-E4AD-451F-80C4-75199BA3D458}" srcOrd="0" destOrd="0" presId="urn:microsoft.com/office/officeart/2005/8/layout/hProcess9"/>
    <dgm:cxn modelId="{CFDD792D-F375-406E-B9CF-46488F72BBFD}" srcId="{49BC21FC-AAB8-465A-977E-1332A81B68D9}" destId="{15C045AB-267A-4BB7-922B-F64AF12D83CB}" srcOrd="0" destOrd="0" parTransId="{64C129EC-3B24-4013-A0C5-DF64F647B2FD}" sibTransId="{E488B79C-B6CF-44BA-8B9A-36BAC365BA15}"/>
    <dgm:cxn modelId="{51471CB7-B8DB-4EE8-8D93-091EF6EEFF48}" srcId="{49BC21FC-AAB8-465A-977E-1332A81B68D9}" destId="{A48D11A4-CC09-4DF2-853E-C6FB73DA5EDE}" srcOrd="1" destOrd="0" parTransId="{31E3A376-A39E-4120-BB86-0E6A56F5AA44}" sibTransId="{60BB96CA-0E06-437B-A33A-CA02B293E60D}"/>
    <dgm:cxn modelId="{CB7F4A81-82A7-42F8-8AF2-1A6AEB9CB3F5}" type="presOf" srcId="{1C18253F-F7F7-4BDE-8029-85F0CE6BE80B}" destId="{595B0C8B-380A-425E-B16F-5B9CFF32AE88}" srcOrd="0" destOrd="1" presId="urn:microsoft.com/office/officeart/2005/8/layout/hProcess9"/>
    <dgm:cxn modelId="{BD0C9498-4057-4B69-8B8D-52D625CE175F}" srcId="{1CCBF9F3-DDC3-423C-88C4-F4E13F6048B3}" destId="{49BC21FC-AAB8-465A-977E-1332A81B68D9}" srcOrd="1" destOrd="0" parTransId="{B30E6B17-4B0A-42DB-9BDA-B45A8130024B}" sibTransId="{8091E0EF-7083-481D-9E10-92D228024DED}"/>
    <dgm:cxn modelId="{613402A9-245E-4207-AFA3-28B1A749B9E2}" srcId="{D50323BC-85E2-46AF-B1C8-E97C6EB05E5E}" destId="{DA43FA09-9427-4A1F-BD8B-B3908E52AA31}" srcOrd="1" destOrd="0" parTransId="{4491F978-CC1C-409C-8E4D-0CA7047D94C5}" sibTransId="{58506612-FD96-47B5-90C7-E24962063101}"/>
    <dgm:cxn modelId="{B535816A-9B5C-481A-BA14-50432B0391C9}" srcId="{D50323BC-85E2-46AF-B1C8-E97C6EB05E5E}" destId="{9E167F46-B46A-4A98-984D-9BD1D390CDFE}" srcOrd="2" destOrd="0" parTransId="{F0CE7835-561B-49C3-9CDD-2FDDA6C83A9E}" sibTransId="{C4B51248-D4F2-49A4-8A70-08A81D446A1A}"/>
    <dgm:cxn modelId="{68CA78FC-F250-4045-AD82-4BF759FDD0F8}" type="presOf" srcId="{885C7E9A-EA3B-46BE-A0FC-444E79179854}" destId="{595B0C8B-380A-425E-B16F-5B9CFF32AE88}" srcOrd="0" destOrd="0" presId="urn:microsoft.com/office/officeart/2005/8/layout/hProcess9"/>
    <dgm:cxn modelId="{991DE330-29CE-4D97-A421-AAD43CB1C894}" srcId="{1CCBF9F3-DDC3-423C-88C4-F4E13F6048B3}" destId="{885C7E9A-EA3B-46BE-A0FC-444E79179854}" srcOrd="2" destOrd="0" parTransId="{9A1AE12A-EB72-47D9-89AA-1F355B639289}" sibTransId="{E4AB965C-E919-421D-A935-D2623C94013D}"/>
    <dgm:cxn modelId="{2CCB3EAB-2797-4B77-B43C-42AF74F77D2C}" srcId="{1CCBF9F3-DDC3-423C-88C4-F4E13F6048B3}" destId="{D50323BC-85E2-46AF-B1C8-E97C6EB05E5E}" srcOrd="0" destOrd="0" parTransId="{E3312A75-293F-4270-812A-7F1BBBC3DA4B}" sibTransId="{54690E5F-48DD-480F-BE77-8905C75308C8}"/>
    <dgm:cxn modelId="{8E0AE859-CBEA-480C-BC91-B587962D6054}" type="presOf" srcId="{D50323BC-85E2-46AF-B1C8-E97C6EB05E5E}" destId="{5AA4807E-82DF-4D40-BC66-50612049E613}" srcOrd="0" destOrd="0" presId="urn:microsoft.com/office/officeart/2005/8/layout/hProcess9"/>
    <dgm:cxn modelId="{541E0FE9-AA91-4F12-9ABA-EDDA1753114E}" srcId="{D50323BC-85E2-46AF-B1C8-E97C6EB05E5E}" destId="{593224D7-0C15-4C16-B28B-2D9A76DC8EB4}" srcOrd="0" destOrd="0" parTransId="{1825E514-3941-4BCA-AC6C-4BB98AC69E0F}" sibTransId="{8FD09871-0C77-429E-913E-36677529DF7C}"/>
    <dgm:cxn modelId="{CBDFB7EB-042B-42B7-A838-381B3185CA85}" type="presOf" srcId="{593224D7-0C15-4C16-B28B-2D9A76DC8EB4}" destId="{5AA4807E-82DF-4D40-BC66-50612049E613}" srcOrd="0" destOrd="1" presId="urn:microsoft.com/office/officeart/2005/8/layout/hProcess9"/>
    <dgm:cxn modelId="{044A3103-0C77-4945-B44D-88DC6EDCD08C}" type="presParOf" srcId="{0E3727FD-E4AD-451F-80C4-75199BA3D458}" destId="{89D8A9ED-1AD4-4C39-9D0D-6BE13F27C6BB}" srcOrd="0" destOrd="0" presId="urn:microsoft.com/office/officeart/2005/8/layout/hProcess9"/>
    <dgm:cxn modelId="{01A39AE5-5F49-4E8E-AA8F-E0E9FF17F157}" type="presParOf" srcId="{0E3727FD-E4AD-451F-80C4-75199BA3D458}" destId="{E66C5A1F-5B4B-49F4-9133-F3B6884A38DB}" srcOrd="1" destOrd="0" presId="urn:microsoft.com/office/officeart/2005/8/layout/hProcess9"/>
    <dgm:cxn modelId="{1E8268EF-E03B-46BA-A5D6-0499A0C20AD0}" type="presParOf" srcId="{E66C5A1F-5B4B-49F4-9133-F3B6884A38DB}" destId="{5AA4807E-82DF-4D40-BC66-50612049E613}" srcOrd="0" destOrd="0" presId="urn:microsoft.com/office/officeart/2005/8/layout/hProcess9"/>
    <dgm:cxn modelId="{80263B2B-3E43-450C-AC79-DA9811DAC5CF}" type="presParOf" srcId="{E66C5A1F-5B4B-49F4-9133-F3B6884A38DB}" destId="{6114EFB9-CBD4-4E35-934C-03E176C4AA5A}" srcOrd="1" destOrd="0" presId="urn:microsoft.com/office/officeart/2005/8/layout/hProcess9"/>
    <dgm:cxn modelId="{778248E0-A566-48D8-AE98-3A41A9F71AB9}" type="presParOf" srcId="{E66C5A1F-5B4B-49F4-9133-F3B6884A38DB}" destId="{B9EC7204-C12C-47F6-B5B5-2ABD5680907B}" srcOrd="2" destOrd="0" presId="urn:microsoft.com/office/officeart/2005/8/layout/hProcess9"/>
    <dgm:cxn modelId="{B4A60D17-FF36-4321-95AB-F8F0719D2984}" type="presParOf" srcId="{E66C5A1F-5B4B-49F4-9133-F3B6884A38DB}" destId="{DB818E18-5E12-4789-97B3-57ACF70B83B8}" srcOrd="3" destOrd="0" presId="urn:microsoft.com/office/officeart/2005/8/layout/hProcess9"/>
    <dgm:cxn modelId="{CB4A60BB-CC11-4909-AAC2-EBDB1E56901F}" type="presParOf" srcId="{E66C5A1F-5B4B-49F4-9133-F3B6884A38DB}" destId="{595B0C8B-380A-425E-B16F-5B9CFF32AE88}"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5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Build 2015</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4/29/2015 6:21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latin typeface="Segoe UI" pitchFamily="34" charset="0"/>
              </a:rPr>
              <a:t>Build 2015</a:t>
            </a:r>
            <a:endParaRPr lang="en-US" dirty="0">
              <a:latin typeface="Segoe UI" pitchFamily="34" charset="0"/>
            </a:endParaRP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4/29/2015 6:21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Build 2015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535942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7D55269-7644-44F4-812F-4C5E39B4A111}"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826621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7D55269-7644-44F4-812F-4C5E39B4A111}"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789231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7D55269-7644-44F4-812F-4C5E39B4A111}"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862005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195" rtl="0" eaLnBrk="1" fontAlgn="auto" latinLnBrk="0" hangingPunct="1">
              <a:lnSpc>
                <a:spcPct val="90000"/>
              </a:lnSpc>
              <a:spcBef>
                <a:spcPts val="0"/>
              </a:spcBef>
              <a:spcAft>
                <a:spcPts val="34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0E0F7949-8AE9-4E5C-A2B1-913685B47E3F}"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1979362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58BABA-CB4E-47D7-8069-5C01B9418E8B}"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793382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778838">
              <a:spcBef>
                <a:spcPts val="682"/>
              </a:spcBef>
              <a:buSzPct val="90000"/>
              <a:tabLst>
                <a:tab pos="536826" algn="l"/>
              </a:tabLst>
              <a:defRPr/>
            </a:pPr>
            <a:endParaRPr lang="en-US" dirty="0"/>
          </a:p>
        </p:txBody>
      </p:sp>
      <p:sp>
        <p:nvSpPr>
          <p:cNvPr id="4" name="Slide Number Placeholder 3"/>
          <p:cNvSpPr>
            <a:spLocks noGrp="1"/>
          </p:cNvSpPr>
          <p:nvPr>
            <p:ph type="sldNum" sz="quarter" idx="10"/>
          </p:nvPr>
        </p:nvSpPr>
        <p:spPr/>
        <p:txBody>
          <a:bodyPr/>
          <a:lstStyle/>
          <a:p>
            <a:fld id="{1758BABA-CB4E-47D7-8069-5C01B9418E8B}"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691006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58BABA-CB4E-47D7-8069-5C01B9418E8B}"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528966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700" kern="1200" dirty="0" smtClean="0">
              <a:solidFill>
                <a:schemeClr val="tx1"/>
              </a:solidFill>
              <a:effectLst/>
              <a:latin typeface="Segoe UI" panose="020B0502040204020203" pitchFamily="34" charset="0"/>
              <a:ea typeface="+mn-ea"/>
              <a:cs typeface="Segoe UI" panose="020B0502040204020203" pitchFamily="34" charset="0"/>
            </a:endParaRPr>
          </a:p>
        </p:txBody>
      </p:sp>
      <p:sp>
        <p:nvSpPr>
          <p:cNvPr id="4" name="Slide Number Placeholder 3"/>
          <p:cNvSpPr>
            <a:spLocks noGrp="1"/>
          </p:cNvSpPr>
          <p:nvPr>
            <p:ph type="sldNum" sz="quarter" idx="10"/>
          </p:nvPr>
        </p:nvSpPr>
        <p:spPr/>
        <p:txBody>
          <a:bodyPr/>
          <a:lstStyle/>
          <a:p>
            <a:fld id="{25F0CDAB-E170-47AB-9E88-E22CD26CBC5B}"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35415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WinHEC 2015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4/29/2015 6:21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42285587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934316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4/29/2015</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3272853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WinHEC 2015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4/29/2015 6:21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646706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4/29/2015 6:21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3050084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8426332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3D26AD9-0225-4B31-9207-D3264993DD07}"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037134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5F27D4-9122-47BC-9AC6-5C9D2E3822B3}"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3229723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3D26AD9-0225-4B31-9207-D3264993DD07}"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1741549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5425074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WinHEC 2015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4/29/2015 6:21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899289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5F27D4-9122-47BC-9AC6-5C9D2E3822B3}"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554498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287572B-4882-432D-8FBF-D254F398B3AA}"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2591829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5F27D4-9122-47BC-9AC6-5C9D2E3822B3}"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5423881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WinHEC 2015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4/29/2015 6:21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1523261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4/29/2015</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4645452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normAutofit/>
          </a:bodyPr>
          <a:lstStyle/>
          <a:p>
            <a:endParaRPr lang="en-US" dirty="0"/>
          </a:p>
        </p:txBody>
      </p:sp>
      <p:sp>
        <p:nvSpPr>
          <p:cNvPr id="5" name="Footer Placeholder 4"/>
          <p:cNvSpPr>
            <a:spLocks noGrp="1"/>
          </p:cNvSpPr>
          <p:nvPr>
            <p:ph type="ftr" sz="quarter" idx="4"/>
          </p:nvPr>
        </p:nvSpPr>
        <p:spPr>
          <a:xfrm>
            <a:off x="0" y="8964871"/>
            <a:ext cx="3094096" cy="473559"/>
          </a:xfrm>
          <a:prstGeom prst="rect">
            <a:avLst/>
          </a:prstGeom>
        </p:spPr>
        <p:txBody>
          <a:bodyPr lIns="92958" tIns="46479" rIns="92958" bIns="46479"/>
          <a:lstStyle/>
          <a:p>
            <a:pPr defTabSz="950051" eaLnBrk="0" hangingPunct="0">
              <a:defRPr/>
            </a:pP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0051" eaLnBrk="0" hangingPunct="0">
              <a:defRPr/>
            </a:pP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1444" name="Date Placeholder 5"/>
          <p:cNvSpPr>
            <a:spLocks noGrp="1"/>
          </p:cNvSpPr>
          <p:nvPr>
            <p:ph type="dt" sz="quarter" idx="1"/>
          </p:nvPr>
        </p:nvSpPr>
        <p:spPr bwMode="auto">
          <a:xfrm>
            <a:off x="3956550" y="0"/>
            <a:ext cx="3026833" cy="46418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958" tIns="46479" rIns="92958" bIns="46479" numCol="1" anchor="t" anchorCtr="0" compatLnSpc="1">
            <a:prstTxWarp prst="textNoShape">
              <a:avLst/>
            </a:prstTxWarp>
          </a:bodyPr>
          <a:lstStyle>
            <a:lvl1pPr>
              <a:defRPr>
                <a:solidFill>
                  <a:schemeClr val="tx1"/>
                </a:solidFill>
                <a:latin typeface="Segoe UI" charset="0"/>
                <a:ea typeface="ＭＳ Ｐゴシック" charset="0"/>
                <a:cs typeface="ＭＳ Ｐゴシック" charset="0"/>
              </a:defRPr>
            </a:lvl1pPr>
            <a:lvl2pPr marL="755283" indent="-290493">
              <a:defRPr>
                <a:solidFill>
                  <a:schemeClr val="tx1"/>
                </a:solidFill>
                <a:latin typeface="Segoe UI" charset="0"/>
                <a:ea typeface="ＭＳ Ｐゴシック" charset="0"/>
              </a:defRPr>
            </a:lvl2pPr>
            <a:lvl3pPr marL="1161974" indent="-232395">
              <a:defRPr>
                <a:solidFill>
                  <a:schemeClr val="tx1"/>
                </a:solidFill>
                <a:latin typeface="Segoe UI" charset="0"/>
                <a:ea typeface="ＭＳ Ｐゴシック" charset="0"/>
              </a:defRPr>
            </a:lvl3pPr>
            <a:lvl4pPr marL="1626763" indent="-232395">
              <a:defRPr>
                <a:solidFill>
                  <a:schemeClr val="tx1"/>
                </a:solidFill>
                <a:latin typeface="Segoe UI" charset="0"/>
                <a:ea typeface="ＭＳ Ｐゴシック" charset="0"/>
              </a:defRPr>
            </a:lvl4pPr>
            <a:lvl5pPr marL="2091553" indent="-232395">
              <a:defRPr>
                <a:solidFill>
                  <a:schemeClr val="tx1"/>
                </a:solidFill>
                <a:latin typeface="Segoe UI" charset="0"/>
                <a:ea typeface="ＭＳ Ｐゴシック" charset="0"/>
              </a:defRPr>
            </a:lvl5pPr>
            <a:lvl6pPr marL="2556342" indent="-232395" defTabSz="947332" fontAlgn="base">
              <a:spcBef>
                <a:spcPct val="0"/>
              </a:spcBef>
              <a:spcAft>
                <a:spcPct val="0"/>
              </a:spcAft>
              <a:defRPr>
                <a:solidFill>
                  <a:schemeClr val="tx1"/>
                </a:solidFill>
                <a:latin typeface="Segoe UI" charset="0"/>
                <a:ea typeface="ＭＳ Ｐゴシック" charset="0"/>
              </a:defRPr>
            </a:lvl6pPr>
            <a:lvl7pPr marL="3021132" indent="-232395" defTabSz="947332" fontAlgn="base">
              <a:spcBef>
                <a:spcPct val="0"/>
              </a:spcBef>
              <a:spcAft>
                <a:spcPct val="0"/>
              </a:spcAft>
              <a:defRPr>
                <a:solidFill>
                  <a:schemeClr val="tx1"/>
                </a:solidFill>
                <a:latin typeface="Segoe UI" charset="0"/>
                <a:ea typeface="ＭＳ Ｐゴシック" charset="0"/>
              </a:defRPr>
            </a:lvl7pPr>
            <a:lvl8pPr marL="3485921" indent="-232395" defTabSz="947332" fontAlgn="base">
              <a:spcBef>
                <a:spcPct val="0"/>
              </a:spcBef>
              <a:spcAft>
                <a:spcPct val="0"/>
              </a:spcAft>
              <a:defRPr>
                <a:solidFill>
                  <a:schemeClr val="tx1"/>
                </a:solidFill>
                <a:latin typeface="Segoe UI" charset="0"/>
                <a:ea typeface="ＭＳ Ｐゴシック" charset="0"/>
              </a:defRPr>
            </a:lvl8pPr>
            <a:lvl9pPr marL="3950711" indent="-232395" defTabSz="947332" fontAlgn="base">
              <a:spcBef>
                <a:spcPct val="0"/>
              </a:spcBef>
              <a:spcAft>
                <a:spcPct val="0"/>
              </a:spcAft>
              <a:defRPr>
                <a:solidFill>
                  <a:schemeClr val="tx1"/>
                </a:solidFill>
                <a:latin typeface="Segoe UI" charset="0"/>
                <a:ea typeface="ＭＳ Ｐゴシック" charset="0"/>
              </a:defRPr>
            </a:lvl9pPr>
          </a:lstStyle>
          <a:p>
            <a:pPr defTabSz="947332" fontAlgn="base">
              <a:spcBef>
                <a:spcPct val="0"/>
              </a:spcBef>
              <a:spcAft>
                <a:spcPct val="0"/>
              </a:spcAft>
            </a:pPr>
            <a:fld id="{77B339E5-2C5A-964E-A324-80E05A226C75}" type="datetime1">
              <a:rPr lang="en-US">
                <a:solidFill>
                  <a:srgbClr val="000000"/>
                </a:solidFill>
                <a:latin typeface="Calibri" charset="0"/>
              </a:rPr>
              <a:pPr defTabSz="947332" fontAlgn="base">
                <a:spcBef>
                  <a:spcPct val="0"/>
                </a:spcBef>
                <a:spcAft>
                  <a:spcPct val="0"/>
                </a:spcAft>
              </a:pPr>
              <a:t>4/29/2015</a:t>
            </a:fld>
            <a:endParaRPr lang="en-US" dirty="0">
              <a:solidFill>
                <a:srgbClr val="000000"/>
              </a:solidFill>
              <a:latin typeface="Calibri" charset="0"/>
            </a:endParaRPr>
          </a:p>
        </p:txBody>
      </p:sp>
      <p:sp>
        <p:nvSpPr>
          <p:cNvPr id="61445" name="Slide Number Placeholder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charset="0"/>
                <a:ea typeface="ＭＳ Ｐゴシック" charset="0"/>
                <a:cs typeface="ＭＳ Ｐゴシック" charset="0"/>
              </a:defRPr>
            </a:lvl1pPr>
            <a:lvl2pPr marL="755283" indent="-290493">
              <a:defRPr>
                <a:solidFill>
                  <a:schemeClr val="tx1"/>
                </a:solidFill>
                <a:latin typeface="Segoe UI" charset="0"/>
                <a:ea typeface="ＭＳ Ｐゴシック" charset="0"/>
              </a:defRPr>
            </a:lvl2pPr>
            <a:lvl3pPr marL="1161974" indent="-232395">
              <a:defRPr>
                <a:solidFill>
                  <a:schemeClr val="tx1"/>
                </a:solidFill>
                <a:latin typeface="Segoe UI" charset="0"/>
                <a:ea typeface="ＭＳ Ｐゴシック" charset="0"/>
              </a:defRPr>
            </a:lvl3pPr>
            <a:lvl4pPr marL="1626763" indent="-232395">
              <a:defRPr>
                <a:solidFill>
                  <a:schemeClr val="tx1"/>
                </a:solidFill>
                <a:latin typeface="Segoe UI" charset="0"/>
                <a:ea typeface="ＭＳ Ｐゴシック" charset="0"/>
              </a:defRPr>
            </a:lvl4pPr>
            <a:lvl5pPr marL="2091553" indent="-232395">
              <a:defRPr>
                <a:solidFill>
                  <a:schemeClr val="tx1"/>
                </a:solidFill>
                <a:latin typeface="Segoe UI" charset="0"/>
                <a:ea typeface="ＭＳ Ｐゴシック" charset="0"/>
              </a:defRPr>
            </a:lvl5pPr>
            <a:lvl6pPr marL="2556342" indent="-232395" defTabSz="947332" fontAlgn="base">
              <a:spcBef>
                <a:spcPct val="0"/>
              </a:spcBef>
              <a:spcAft>
                <a:spcPct val="0"/>
              </a:spcAft>
              <a:defRPr>
                <a:solidFill>
                  <a:schemeClr val="tx1"/>
                </a:solidFill>
                <a:latin typeface="Segoe UI" charset="0"/>
                <a:ea typeface="ＭＳ Ｐゴシック" charset="0"/>
              </a:defRPr>
            </a:lvl6pPr>
            <a:lvl7pPr marL="3021132" indent="-232395" defTabSz="947332" fontAlgn="base">
              <a:spcBef>
                <a:spcPct val="0"/>
              </a:spcBef>
              <a:spcAft>
                <a:spcPct val="0"/>
              </a:spcAft>
              <a:defRPr>
                <a:solidFill>
                  <a:schemeClr val="tx1"/>
                </a:solidFill>
                <a:latin typeface="Segoe UI" charset="0"/>
                <a:ea typeface="ＭＳ Ｐゴシック" charset="0"/>
              </a:defRPr>
            </a:lvl7pPr>
            <a:lvl8pPr marL="3485921" indent="-232395" defTabSz="947332" fontAlgn="base">
              <a:spcBef>
                <a:spcPct val="0"/>
              </a:spcBef>
              <a:spcAft>
                <a:spcPct val="0"/>
              </a:spcAft>
              <a:defRPr>
                <a:solidFill>
                  <a:schemeClr val="tx1"/>
                </a:solidFill>
                <a:latin typeface="Segoe UI" charset="0"/>
                <a:ea typeface="ＭＳ Ｐゴシック" charset="0"/>
              </a:defRPr>
            </a:lvl8pPr>
            <a:lvl9pPr marL="3950711" indent="-232395" defTabSz="947332" fontAlgn="base">
              <a:spcBef>
                <a:spcPct val="0"/>
              </a:spcBef>
              <a:spcAft>
                <a:spcPct val="0"/>
              </a:spcAft>
              <a:defRPr>
                <a:solidFill>
                  <a:schemeClr val="tx1"/>
                </a:solidFill>
                <a:latin typeface="Segoe UI" charset="0"/>
                <a:ea typeface="ＭＳ Ｐゴシック" charset="0"/>
              </a:defRPr>
            </a:lvl9pPr>
          </a:lstStyle>
          <a:p>
            <a:pPr defTabSz="947332" fontAlgn="base">
              <a:spcBef>
                <a:spcPct val="0"/>
              </a:spcBef>
              <a:spcAft>
                <a:spcPct val="0"/>
              </a:spcAft>
            </a:pPr>
            <a:fld id="{1A6394F6-822C-1448-96C9-DC8FB41C7165}" type="slidenum">
              <a:rPr lang="en-US">
                <a:solidFill>
                  <a:srgbClr val="000000"/>
                </a:solidFill>
                <a:latin typeface="Calibri" charset="0"/>
              </a:rPr>
              <a:pPr defTabSz="947332" fontAlgn="base">
                <a:spcBef>
                  <a:spcPct val="0"/>
                </a:spcBef>
                <a:spcAft>
                  <a:spcPct val="0"/>
                </a:spcAft>
              </a:pPr>
              <a:t>51</a:t>
            </a:fld>
            <a:endParaRPr lang="en-US" dirty="0">
              <a:solidFill>
                <a:srgbClr val="000000"/>
              </a:solidFill>
              <a:latin typeface="Calibri" charset="0"/>
            </a:endParaRPr>
          </a:p>
        </p:txBody>
      </p:sp>
    </p:spTree>
    <p:extLst>
      <p:ext uri="{BB962C8B-B14F-4D97-AF65-F5344CB8AC3E}">
        <p14:creationId xmlns:p14="http://schemas.microsoft.com/office/powerpoint/2010/main" val="18135788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normAutofit/>
          </a:bodyPr>
          <a:lstStyle/>
          <a:p>
            <a:endParaRPr lang="en-US" dirty="0"/>
          </a:p>
        </p:txBody>
      </p:sp>
      <p:sp>
        <p:nvSpPr>
          <p:cNvPr id="5" name="Footer Placeholder 4"/>
          <p:cNvSpPr>
            <a:spLocks noGrp="1"/>
          </p:cNvSpPr>
          <p:nvPr>
            <p:ph type="ftr" sz="quarter" idx="4"/>
          </p:nvPr>
        </p:nvSpPr>
        <p:spPr>
          <a:xfrm>
            <a:off x="0" y="8964871"/>
            <a:ext cx="3094096" cy="473559"/>
          </a:xfrm>
          <a:prstGeom prst="rect">
            <a:avLst/>
          </a:prstGeom>
        </p:spPr>
        <p:txBody>
          <a:bodyPr lIns="92958" tIns="46479" rIns="92958" bIns="46479"/>
          <a:lstStyle/>
          <a:p>
            <a:pPr defTabSz="950051" eaLnBrk="0" hangingPunct="0">
              <a:defRPr/>
            </a:pP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0051" eaLnBrk="0" hangingPunct="0">
              <a:defRPr/>
            </a:pP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1444" name="Date Placeholder 5"/>
          <p:cNvSpPr>
            <a:spLocks noGrp="1"/>
          </p:cNvSpPr>
          <p:nvPr>
            <p:ph type="dt" sz="quarter" idx="1"/>
          </p:nvPr>
        </p:nvSpPr>
        <p:spPr bwMode="auto">
          <a:xfrm>
            <a:off x="3956550" y="0"/>
            <a:ext cx="3026833" cy="46418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958" tIns="46479" rIns="92958" bIns="46479" numCol="1" anchor="t" anchorCtr="0" compatLnSpc="1">
            <a:prstTxWarp prst="textNoShape">
              <a:avLst/>
            </a:prstTxWarp>
          </a:bodyPr>
          <a:lstStyle>
            <a:lvl1pPr>
              <a:defRPr>
                <a:solidFill>
                  <a:schemeClr val="tx1"/>
                </a:solidFill>
                <a:latin typeface="Segoe UI" charset="0"/>
                <a:ea typeface="ＭＳ Ｐゴシック" charset="0"/>
                <a:cs typeface="ＭＳ Ｐゴシック" charset="0"/>
              </a:defRPr>
            </a:lvl1pPr>
            <a:lvl2pPr marL="755283" indent="-290493">
              <a:defRPr>
                <a:solidFill>
                  <a:schemeClr val="tx1"/>
                </a:solidFill>
                <a:latin typeface="Segoe UI" charset="0"/>
                <a:ea typeface="ＭＳ Ｐゴシック" charset="0"/>
              </a:defRPr>
            </a:lvl2pPr>
            <a:lvl3pPr marL="1161974" indent="-232395">
              <a:defRPr>
                <a:solidFill>
                  <a:schemeClr val="tx1"/>
                </a:solidFill>
                <a:latin typeface="Segoe UI" charset="0"/>
                <a:ea typeface="ＭＳ Ｐゴシック" charset="0"/>
              </a:defRPr>
            </a:lvl3pPr>
            <a:lvl4pPr marL="1626763" indent="-232395">
              <a:defRPr>
                <a:solidFill>
                  <a:schemeClr val="tx1"/>
                </a:solidFill>
                <a:latin typeface="Segoe UI" charset="0"/>
                <a:ea typeface="ＭＳ Ｐゴシック" charset="0"/>
              </a:defRPr>
            </a:lvl4pPr>
            <a:lvl5pPr marL="2091553" indent="-232395">
              <a:defRPr>
                <a:solidFill>
                  <a:schemeClr val="tx1"/>
                </a:solidFill>
                <a:latin typeface="Segoe UI" charset="0"/>
                <a:ea typeface="ＭＳ Ｐゴシック" charset="0"/>
              </a:defRPr>
            </a:lvl5pPr>
            <a:lvl6pPr marL="2556342" indent="-232395" defTabSz="947332" fontAlgn="base">
              <a:spcBef>
                <a:spcPct val="0"/>
              </a:spcBef>
              <a:spcAft>
                <a:spcPct val="0"/>
              </a:spcAft>
              <a:defRPr>
                <a:solidFill>
                  <a:schemeClr val="tx1"/>
                </a:solidFill>
                <a:latin typeface="Segoe UI" charset="0"/>
                <a:ea typeface="ＭＳ Ｐゴシック" charset="0"/>
              </a:defRPr>
            </a:lvl6pPr>
            <a:lvl7pPr marL="3021132" indent="-232395" defTabSz="947332" fontAlgn="base">
              <a:spcBef>
                <a:spcPct val="0"/>
              </a:spcBef>
              <a:spcAft>
                <a:spcPct val="0"/>
              </a:spcAft>
              <a:defRPr>
                <a:solidFill>
                  <a:schemeClr val="tx1"/>
                </a:solidFill>
                <a:latin typeface="Segoe UI" charset="0"/>
                <a:ea typeface="ＭＳ Ｐゴシック" charset="0"/>
              </a:defRPr>
            </a:lvl7pPr>
            <a:lvl8pPr marL="3485921" indent="-232395" defTabSz="947332" fontAlgn="base">
              <a:spcBef>
                <a:spcPct val="0"/>
              </a:spcBef>
              <a:spcAft>
                <a:spcPct val="0"/>
              </a:spcAft>
              <a:defRPr>
                <a:solidFill>
                  <a:schemeClr val="tx1"/>
                </a:solidFill>
                <a:latin typeface="Segoe UI" charset="0"/>
                <a:ea typeface="ＭＳ Ｐゴシック" charset="0"/>
              </a:defRPr>
            </a:lvl8pPr>
            <a:lvl9pPr marL="3950711" indent="-232395" defTabSz="947332" fontAlgn="base">
              <a:spcBef>
                <a:spcPct val="0"/>
              </a:spcBef>
              <a:spcAft>
                <a:spcPct val="0"/>
              </a:spcAft>
              <a:defRPr>
                <a:solidFill>
                  <a:schemeClr val="tx1"/>
                </a:solidFill>
                <a:latin typeface="Segoe UI" charset="0"/>
                <a:ea typeface="ＭＳ Ｐゴシック" charset="0"/>
              </a:defRPr>
            </a:lvl9pPr>
          </a:lstStyle>
          <a:p>
            <a:pPr defTabSz="947332" fontAlgn="base">
              <a:spcBef>
                <a:spcPct val="0"/>
              </a:spcBef>
              <a:spcAft>
                <a:spcPct val="0"/>
              </a:spcAft>
            </a:pPr>
            <a:fld id="{77B339E5-2C5A-964E-A324-80E05A226C75}" type="datetime1">
              <a:rPr lang="en-US">
                <a:solidFill>
                  <a:srgbClr val="000000"/>
                </a:solidFill>
                <a:latin typeface="Calibri" charset="0"/>
              </a:rPr>
              <a:pPr defTabSz="947332" fontAlgn="base">
                <a:spcBef>
                  <a:spcPct val="0"/>
                </a:spcBef>
                <a:spcAft>
                  <a:spcPct val="0"/>
                </a:spcAft>
              </a:pPr>
              <a:t>4/29/2015</a:t>
            </a:fld>
            <a:endParaRPr lang="en-US" dirty="0">
              <a:solidFill>
                <a:srgbClr val="000000"/>
              </a:solidFill>
              <a:latin typeface="Calibri" charset="0"/>
            </a:endParaRPr>
          </a:p>
        </p:txBody>
      </p:sp>
      <p:sp>
        <p:nvSpPr>
          <p:cNvPr id="61445" name="Slide Number Placeholder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charset="0"/>
                <a:ea typeface="ＭＳ Ｐゴシック" charset="0"/>
                <a:cs typeface="ＭＳ Ｐゴシック" charset="0"/>
              </a:defRPr>
            </a:lvl1pPr>
            <a:lvl2pPr marL="755283" indent="-290493">
              <a:defRPr>
                <a:solidFill>
                  <a:schemeClr val="tx1"/>
                </a:solidFill>
                <a:latin typeface="Segoe UI" charset="0"/>
                <a:ea typeface="ＭＳ Ｐゴシック" charset="0"/>
              </a:defRPr>
            </a:lvl2pPr>
            <a:lvl3pPr marL="1161974" indent="-232395">
              <a:defRPr>
                <a:solidFill>
                  <a:schemeClr val="tx1"/>
                </a:solidFill>
                <a:latin typeface="Segoe UI" charset="0"/>
                <a:ea typeface="ＭＳ Ｐゴシック" charset="0"/>
              </a:defRPr>
            </a:lvl3pPr>
            <a:lvl4pPr marL="1626763" indent="-232395">
              <a:defRPr>
                <a:solidFill>
                  <a:schemeClr val="tx1"/>
                </a:solidFill>
                <a:latin typeface="Segoe UI" charset="0"/>
                <a:ea typeface="ＭＳ Ｐゴシック" charset="0"/>
              </a:defRPr>
            </a:lvl4pPr>
            <a:lvl5pPr marL="2091553" indent="-232395">
              <a:defRPr>
                <a:solidFill>
                  <a:schemeClr val="tx1"/>
                </a:solidFill>
                <a:latin typeface="Segoe UI" charset="0"/>
                <a:ea typeface="ＭＳ Ｐゴシック" charset="0"/>
              </a:defRPr>
            </a:lvl5pPr>
            <a:lvl6pPr marL="2556342" indent="-232395" defTabSz="947332" fontAlgn="base">
              <a:spcBef>
                <a:spcPct val="0"/>
              </a:spcBef>
              <a:spcAft>
                <a:spcPct val="0"/>
              </a:spcAft>
              <a:defRPr>
                <a:solidFill>
                  <a:schemeClr val="tx1"/>
                </a:solidFill>
                <a:latin typeface="Segoe UI" charset="0"/>
                <a:ea typeface="ＭＳ Ｐゴシック" charset="0"/>
              </a:defRPr>
            </a:lvl6pPr>
            <a:lvl7pPr marL="3021132" indent="-232395" defTabSz="947332" fontAlgn="base">
              <a:spcBef>
                <a:spcPct val="0"/>
              </a:spcBef>
              <a:spcAft>
                <a:spcPct val="0"/>
              </a:spcAft>
              <a:defRPr>
                <a:solidFill>
                  <a:schemeClr val="tx1"/>
                </a:solidFill>
                <a:latin typeface="Segoe UI" charset="0"/>
                <a:ea typeface="ＭＳ Ｐゴシック" charset="0"/>
              </a:defRPr>
            </a:lvl7pPr>
            <a:lvl8pPr marL="3485921" indent="-232395" defTabSz="947332" fontAlgn="base">
              <a:spcBef>
                <a:spcPct val="0"/>
              </a:spcBef>
              <a:spcAft>
                <a:spcPct val="0"/>
              </a:spcAft>
              <a:defRPr>
                <a:solidFill>
                  <a:schemeClr val="tx1"/>
                </a:solidFill>
                <a:latin typeface="Segoe UI" charset="0"/>
                <a:ea typeface="ＭＳ Ｐゴシック" charset="0"/>
              </a:defRPr>
            </a:lvl8pPr>
            <a:lvl9pPr marL="3950711" indent="-232395" defTabSz="947332" fontAlgn="base">
              <a:spcBef>
                <a:spcPct val="0"/>
              </a:spcBef>
              <a:spcAft>
                <a:spcPct val="0"/>
              </a:spcAft>
              <a:defRPr>
                <a:solidFill>
                  <a:schemeClr val="tx1"/>
                </a:solidFill>
                <a:latin typeface="Segoe UI" charset="0"/>
                <a:ea typeface="ＭＳ Ｐゴシック" charset="0"/>
              </a:defRPr>
            </a:lvl9pPr>
          </a:lstStyle>
          <a:p>
            <a:pPr defTabSz="947332" fontAlgn="base">
              <a:spcBef>
                <a:spcPct val="0"/>
              </a:spcBef>
              <a:spcAft>
                <a:spcPct val="0"/>
              </a:spcAft>
            </a:pPr>
            <a:fld id="{1A6394F6-822C-1448-96C9-DC8FB41C7165}" type="slidenum">
              <a:rPr lang="en-US">
                <a:solidFill>
                  <a:srgbClr val="000000"/>
                </a:solidFill>
                <a:latin typeface="Calibri" charset="0"/>
              </a:rPr>
              <a:pPr defTabSz="947332" fontAlgn="base">
                <a:spcBef>
                  <a:spcPct val="0"/>
                </a:spcBef>
                <a:spcAft>
                  <a:spcPct val="0"/>
                </a:spcAft>
              </a:pPr>
              <a:t>52</a:t>
            </a:fld>
            <a:endParaRPr lang="en-US" dirty="0">
              <a:solidFill>
                <a:srgbClr val="000000"/>
              </a:solidFill>
              <a:latin typeface="Calibri" charset="0"/>
            </a:endParaRPr>
          </a:p>
        </p:txBody>
      </p:sp>
    </p:spTree>
    <p:extLst>
      <p:ext uri="{BB962C8B-B14F-4D97-AF65-F5344CB8AC3E}">
        <p14:creationId xmlns:p14="http://schemas.microsoft.com/office/powerpoint/2010/main" val="27761401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5F27D4-9122-47BC-9AC6-5C9D2E3822B3}"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695506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197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97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7D55269-7644-44F4-812F-4C5E39B4A111}"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41349081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91AE8CF-25C5-47D8-B770-9703DC946C25}" type="datetime8">
              <a:rPr lang="en-US" smtClean="0">
                <a:solidFill>
                  <a:prstClr val="black"/>
                </a:solidFill>
              </a:rPr>
              <a:pPr/>
              <a:t>4/29/2015 6:21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647340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D294F3-8A2E-4851-BD5F-191102E8A25C}"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522695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1E1D8D-1204-4C11-9A99-DC3CBA832A7C}"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167593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659">
              <a:defRPr/>
            </a:pPr>
            <a:endParaRPr lang="en-US" dirty="0"/>
          </a:p>
        </p:txBody>
      </p:sp>
      <p:sp>
        <p:nvSpPr>
          <p:cNvPr id="4" name="Slide Number Placeholder 3"/>
          <p:cNvSpPr>
            <a:spLocks noGrp="1"/>
          </p:cNvSpPr>
          <p:nvPr>
            <p:ph type="sldNum" sz="quarter" idx="10"/>
          </p:nvPr>
        </p:nvSpPr>
        <p:spPr/>
        <p:txBody>
          <a:bodyPr/>
          <a:lstStyle/>
          <a:p>
            <a:fld id="{05977271-ECE5-4812-A79D-0C8F6032CADD}"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805824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4/29/2015 6:21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889998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7D55269-7644-44F4-812F-4C5E39B4A111}"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779435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7D55269-7644-44F4-812F-4C5E39B4A111}"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506548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97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7D55269-7644-44F4-812F-4C5E39B4A111}" type="datetime1">
              <a:rPr lang="en-US" smtClean="0">
                <a:solidFill>
                  <a:prstClr val="black"/>
                </a:solidFill>
              </a:rPr>
              <a:pPr/>
              <a:t>4/29/2015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9867536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5.xml"/><Relationship Id="rId1" Type="http://schemas.openxmlformats.org/officeDocument/2006/relationships/vmlDrawing" Target="../drawings/vmlDrawing5.vml"/><Relationship Id="rId6" Type="http://schemas.openxmlformats.org/officeDocument/2006/relationships/image" Target="../media/image8.jpg"/><Relationship Id="rId5" Type="http://schemas.openxmlformats.org/officeDocument/2006/relationships/image" Target="../media/image6.emf"/><Relationship Id="rId4" Type="http://schemas.openxmlformats.org/officeDocument/2006/relationships/oleObject" Target="../embeddings/oleObject5.bin"/></Relationships>
</file>

<file path=ppt/slideLayouts/_rels/slideLayout101.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xml"/><Relationship Id="rId1" Type="http://schemas.openxmlformats.org/officeDocument/2006/relationships/vmlDrawing" Target="../drawings/vmlDrawing6.vml"/><Relationship Id="rId5" Type="http://schemas.openxmlformats.org/officeDocument/2006/relationships/image" Target="../media/image6.emf"/><Relationship Id="rId4" Type="http://schemas.openxmlformats.org/officeDocument/2006/relationships/oleObject" Target="../embeddings/oleObject6.bin"/></Relationships>
</file>

<file path=ppt/slideLayouts/_rels/slideLayout102.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7.xml"/><Relationship Id="rId1" Type="http://schemas.openxmlformats.org/officeDocument/2006/relationships/vmlDrawing" Target="../drawings/vmlDrawing7.vml"/><Relationship Id="rId5" Type="http://schemas.openxmlformats.org/officeDocument/2006/relationships/image" Target="../media/image6.emf"/><Relationship Id="rId4" Type="http://schemas.openxmlformats.org/officeDocument/2006/relationships/oleObject" Target="../embeddings/oleObject7.bin"/></Relationships>
</file>

<file path=ppt/slideLayouts/_rels/slideLayout103.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8.xml"/><Relationship Id="rId1" Type="http://schemas.openxmlformats.org/officeDocument/2006/relationships/vmlDrawing" Target="../drawings/vmlDrawing8.vml"/><Relationship Id="rId5" Type="http://schemas.openxmlformats.org/officeDocument/2006/relationships/image" Target="../media/image6.emf"/><Relationship Id="rId4" Type="http://schemas.openxmlformats.org/officeDocument/2006/relationships/oleObject" Target="../embeddings/oleObject8.bin"/></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9.png"/><Relationship Id="rId2" Type="http://schemas.openxmlformats.org/officeDocument/2006/relationships/tags" Target="../tags/tag10.xml"/><Relationship Id="rId1" Type="http://schemas.openxmlformats.org/officeDocument/2006/relationships/vmlDrawing" Target="../drawings/vmlDrawing10.vml"/><Relationship Id="rId6" Type="http://schemas.openxmlformats.org/officeDocument/2006/relationships/image" Target="../media/image6.emf"/><Relationship Id="rId5" Type="http://schemas.openxmlformats.org/officeDocument/2006/relationships/oleObject" Target="../embeddings/oleObject10.bin"/><Relationship Id="rId4" Type="http://schemas.openxmlformats.org/officeDocument/2006/relationships/image" Target="../media/image8.jpg"/></Relationships>
</file>

<file path=ppt/slideLayouts/_rels/slideLayout107.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1.xml"/><Relationship Id="rId1" Type="http://schemas.openxmlformats.org/officeDocument/2006/relationships/vmlDrawing" Target="../drawings/vmlDrawing11.vml"/><Relationship Id="rId6" Type="http://schemas.openxmlformats.org/officeDocument/2006/relationships/image" Target="../media/image8.jpg"/><Relationship Id="rId5" Type="http://schemas.openxmlformats.org/officeDocument/2006/relationships/image" Target="../media/image6.emf"/><Relationship Id="rId4" Type="http://schemas.openxmlformats.org/officeDocument/2006/relationships/oleObject" Target="../embeddings/oleObject11.bin"/></Relationships>
</file>

<file path=ppt/slideLayouts/_rels/slideLayout108.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2.xml"/><Relationship Id="rId1" Type="http://schemas.openxmlformats.org/officeDocument/2006/relationships/vmlDrawing" Target="../drawings/vmlDrawing12.vml"/><Relationship Id="rId5" Type="http://schemas.openxmlformats.org/officeDocument/2006/relationships/image" Target="../media/image6.emf"/><Relationship Id="rId4" Type="http://schemas.openxmlformats.org/officeDocument/2006/relationships/oleObject" Target="../embeddings/oleObject12.bin"/></Relationships>
</file>

<file path=ppt/slideLayouts/_rels/slideLayout109.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xml"/><Relationship Id="rId1" Type="http://schemas.openxmlformats.org/officeDocument/2006/relationships/vmlDrawing" Target="../drawings/vmlDrawing13.vml"/><Relationship Id="rId5" Type="http://schemas.openxmlformats.org/officeDocument/2006/relationships/image" Target="../media/image6.emf"/><Relationship Id="rId4" Type="http://schemas.openxmlformats.org/officeDocument/2006/relationships/oleObject" Target="../embeddings/oleObject13.bin"/></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4.xml"/><Relationship Id="rId1" Type="http://schemas.openxmlformats.org/officeDocument/2006/relationships/vmlDrawing" Target="../drawings/vmlDrawing14.vml"/><Relationship Id="rId5" Type="http://schemas.openxmlformats.org/officeDocument/2006/relationships/image" Target="../media/image6.emf"/><Relationship Id="rId4" Type="http://schemas.openxmlformats.org/officeDocument/2006/relationships/oleObject" Target="../embeddings/oleObject14.bin"/></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3" Type="http://schemas.openxmlformats.org/officeDocument/2006/relationships/slideMaster" Target="../slideMasters/slideMaster8.xml"/><Relationship Id="rId7" Type="http://schemas.openxmlformats.org/officeDocument/2006/relationships/image" Target="../media/image12.png"/><Relationship Id="rId2" Type="http://schemas.openxmlformats.org/officeDocument/2006/relationships/tags" Target="../tags/tag15.xml"/><Relationship Id="rId1" Type="http://schemas.openxmlformats.org/officeDocument/2006/relationships/vmlDrawing" Target="../drawings/vmlDrawing15.vml"/><Relationship Id="rId6" Type="http://schemas.openxmlformats.org/officeDocument/2006/relationships/image" Target="../media/image6.emf"/><Relationship Id="rId5" Type="http://schemas.openxmlformats.org/officeDocument/2006/relationships/oleObject" Target="../embeddings/oleObject15.bin"/><Relationship Id="rId4" Type="http://schemas.openxmlformats.org/officeDocument/2006/relationships/image" Target="../media/image11.png"/></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oleObject" Target="../embeddings/oleObject2.bin"/></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3" Type="http://schemas.openxmlformats.org/officeDocument/2006/relationships/slideMaster" Target="../slideMasters/slideMaster6.xml"/><Relationship Id="rId7" Type="http://schemas.openxmlformats.org/officeDocument/2006/relationships/image" Target="../media/image9.png"/><Relationship Id="rId2" Type="http://schemas.openxmlformats.org/officeDocument/2006/relationships/tags" Target="../tags/tag4.xml"/><Relationship Id="rId1" Type="http://schemas.openxmlformats.org/officeDocument/2006/relationships/vmlDrawing" Target="../drawings/vmlDrawing4.vml"/><Relationship Id="rId6" Type="http://schemas.openxmlformats.org/officeDocument/2006/relationships/image" Target="../media/image6.emf"/><Relationship Id="rId5" Type="http://schemas.openxmlformats.org/officeDocument/2006/relationships/oleObject" Target="../embeddings/oleObject4.bin"/><Relationship Id="rId4" Type="http://schemas.openxmlformats.org/officeDocument/2006/relationships/image" Target="../media/image8.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983411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446005"/>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9_Title Slide 4">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512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pic>
        <p:nvPicPr>
          <p:cNvPr id="3" name="Picture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2479"/>
            <a:ext cx="12436475" cy="6989566"/>
          </a:xfrm>
          <a:prstGeom prst="rect">
            <a:avLst/>
          </a:prstGeom>
        </p:spPr>
      </p:pic>
    </p:spTree>
    <p:extLst>
      <p:ext uri="{BB962C8B-B14F-4D97-AF65-F5344CB8AC3E}">
        <p14:creationId xmlns:p14="http://schemas.microsoft.com/office/powerpoint/2010/main" val="3967294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614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0076564"/>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717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Tree>
    <p:extLst>
      <p:ext uri="{BB962C8B-B14F-4D97-AF65-F5344CB8AC3E}">
        <p14:creationId xmlns:p14="http://schemas.microsoft.com/office/powerpoint/2010/main" val="3495198796"/>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819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5" name="Title 4"/>
          <p:cNvSpPr>
            <a:spLocks noGrp="1"/>
          </p:cNvSpPr>
          <p:nvPr>
            <p:ph type="title"/>
          </p:nvPr>
        </p:nvSpPr>
        <p:spPr/>
        <p:txBody>
          <a:bodyPr anchor="t"/>
          <a:lstStyle>
            <a:lvl1pPr>
              <a:defRPr sz="5200">
                <a:solidFill>
                  <a:schemeClr val="tx2"/>
                </a:solidFill>
              </a:defRPr>
            </a:lvl1pPr>
          </a:lstStyle>
          <a:p>
            <a:r>
              <a:rPr lang="en-US" smtClean="0"/>
              <a:t>Click to edit Master title style</a:t>
            </a:r>
            <a:endParaRPr lang="en-IN" dirty="0"/>
          </a:p>
        </p:txBody>
      </p:sp>
    </p:spTree>
    <p:extLst>
      <p:ext uri="{BB962C8B-B14F-4D97-AF65-F5344CB8AC3E}">
        <p14:creationId xmlns:p14="http://schemas.microsoft.com/office/powerpoint/2010/main" val="3382681455"/>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1" y="5104776"/>
            <a:ext cx="12436475" cy="188975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r" defTabSz="932290" fontAlgn="base">
              <a:spcBef>
                <a:spcPct val="0"/>
              </a:spcBef>
              <a:spcAft>
                <a:spcPct val="0"/>
              </a:spcAft>
            </a:pPr>
            <a:endParaRPr lang="en-US" sz="1836" dirty="0">
              <a:solidFill>
                <a:prstClr val="white"/>
              </a:solidFill>
            </a:endParaRPr>
          </a:p>
        </p:txBody>
      </p:sp>
      <p:sp>
        <p:nvSpPr>
          <p:cNvPr id="2" name="TextBox 1"/>
          <p:cNvSpPr txBox="1"/>
          <p:nvPr userDrawn="1"/>
        </p:nvSpPr>
        <p:spPr>
          <a:xfrm>
            <a:off x="237274" y="5892670"/>
            <a:ext cx="6887790" cy="574443"/>
          </a:xfrm>
          <a:prstGeom prst="rect">
            <a:avLst/>
          </a:prstGeom>
          <a:noFill/>
        </p:spPr>
        <p:txBody>
          <a:bodyPr wrap="square" rtlCol="0">
            <a:spAutoFit/>
          </a:bodyPr>
          <a:lstStyle/>
          <a:p>
            <a:pPr defTabSz="1109758"/>
            <a:r>
              <a:rPr lang="en-US" sz="3060" dirty="0" smtClean="0">
                <a:solidFill>
                  <a:prstClr val="white"/>
                </a:solidFill>
                <a:latin typeface="Segoe UI Light" panose="020B0502040204020203" pitchFamily="34" charset="0"/>
                <a:ea typeface="Segoe UI" panose="020B0502040204020203" pitchFamily="34" charset="0"/>
                <a:cs typeface="Segoe UI" panose="020B0502040204020203" pitchFamily="34" charset="0"/>
              </a:rPr>
              <a:t>Create the Internet of Your Things</a:t>
            </a:r>
          </a:p>
        </p:txBody>
      </p:sp>
      <p:sp>
        <p:nvSpPr>
          <p:cNvPr id="5" name="Text Placeholder 41"/>
          <p:cNvSpPr txBox="1">
            <a:spLocks/>
          </p:cNvSpPr>
          <p:nvPr userDrawn="1"/>
        </p:nvSpPr>
        <p:spPr>
          <a:xfrm>
            <a:off x="273941" y="6397635"/>
            <a:ext cx="2718417" cy="247615"/>
          </a:xfrm>
          <a:prstGeom prst="rect">
            <a:avLst/>
          </a:prstGeom>
        </p:spPr>
        <p:txBody>
          <a:bodyPr/>
          <a:lstStyle>
            <a:lvl1pPr marL="0" marR="0" indent="0" algn="l" defTabSz="685835" rtl="0" eaLnBrk="1" fontAlgn="auto" latinLnBrk="0" hangingPunct="1">
              <a:lnSpc>
                <a:spcPct val="100000"/>
              </a:lnSpc>
              <a:spcBef>
                <a:spcPts val="0"/>
              </a:spcBef>
              <a:spcAft>
                <a:spcPts val="0"/>
              </a:spcAft>
              <a:buClrTx/>
              <a:buSzTx/>
              <a:buFontTx/>
              <a:buNone/>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020" dirty="0">
                <a:solidFill>
                  <a:prstClr val="white"/>
                </a:solidFill>
              </a:rPr>
              <a:t>www.InternetofYourThings.com</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518" y="5230386"/>
            <a:ext cx="1842898" cy="677802"/>
          </a:xfrm>
          <a:prstGeom prst="rect">
            <a:avLst/>
          </a:prstGeom>
        </p:spPr>
      </p:pic>
    </p:spTree>
    <p:extLst>
      <p:ext uri="{BB962C8B-B14F-4D97-AF65-F5344CB8AC3E}">
        <p14:creationId xmlns:p14="http://schemas.microsoft.com/office/powerpoint/2010/main" val="499594277"/>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cSld name="2_Title Only">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20" y="292081"/>
            <a:ext cx="11887202" cy="946413"/>
          </a:xfrm>
        </p:spPr>
        <p:txBody>
          <a:bodyPr/>
          <a:lstStyle>
            <a:lvl1pPr>
              <a:defRPr>
                <a:gradFill>
                  <a:gsLst>
                    <a:gs pos="1250">
                      <a:schemeClr val="tx1"/>
                    </a:gs>
                    <a:gs pos="100000">
                      <a:schemeClr val="tx1"/>
                    </a:gs>
                  </a:gsLst>
                  <a:lin ang="5400000" scaled="0"/>
                </a:gradFill>
              </a:defRPr>
            </a:lvl1pPr>
          </a:lstStyle>
          <a:p>
            <a:r>
              <a:rPr lang="en-US" dirty="0" smtClean="0"/>
              <a:t>Click to edit master title style</a:t>
            </a:r>
            <a:endParaRPr lang="en-US" dirty="0"/>
          </a:p>
        </p:txBody>
      </p:sp>
      <p:sp>
        <p:nvSpPr>
          <p:cNvPr id="8" name="Slide Number Placeholder 7"/>
          <p:cNvSpPr>
            <a:spLocks noGrp="1"/>
          </p:cNvSpPr>
          <p:nvPr>
            <p:ph type="sldNum" sz="quarter" idx="11"/>
          </p:nvPr>
        </p:nvSpPr>
        <p:spPr>
          <a:xfrm>
            <a:off x="11595102" y="6565902"/>
            <a:ext cx="566738" cy="136525"/>
          </a:xfrm>
          <a:prstGeom prst="rect">
            <a:avLst/>
          </a:prstGeom>
        </p:spPr>
        <p:txBody>
          <a:bodyPr/>
          <a:lstStyle/>
          <a:p>
            <a:pPr defTabSz="932509">
              <a:lnSpc>
                <a:spcPct val="90000"/>
              </a:lnSpc>
            </a:pPr>
            <a:fld id="{1BC86A1F-E589-44B2-A543-2EC98F5547A7}" type="slidenum">
              <a:rPr lang="en-US" sz="1836" smtClean="0">
                <a:solidFill>
                  <a:srgbClr val="D2D2D2"/>
                </a:solidFill>
              </a:rPr>
              <a:pPr defTabSz="932509">
                <a:lnSpc>
                  <a:spcPct val="90000"/>
                </a:lnSpc>
              </a:pPr>
              <a:t>‹#›</a:t>
            </a:fld>
            <a:endParaRPr lang="en-US" sz="1836" dirty="0">
              <a:solidFill>
                <a:srgbClr val="D2D2D2"/>
              </a:solidFill>
            </a:endParaRPr>
          </a:p>
        </p:txBody>
      </p:sp>
    </p:spTree>
    <p:extLst>
      <p:ext uri="{BB962C8B-B14F-4D97-AF65-F5344CB8AC3E}">
        <p14:creationId xmlns:p14="http://schemas.microsoft.com/office/powerpoint/2010/main" val="18294484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8_Title Slide 4">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2480"/>
            <a:ext cx="12436475" cy="6989566"/>
          </a:xfrm>
          <a:prstGeom prst="rect">
            <a:avLst/>
          </a:prstGeom>
        </p:spPr>
      </p:pic>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0243"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9"/>
                        <a:ext cx="1587" cy="1587"/>
                      </a:xfrm>
                      <a:prstGeom prst="rect">
                        <a:avLst/>
                      </a:prstGeom>
                    </p:spPr>
                  </p:pic>
                </p:oleObj>
              </mc:Fallback>
            </mc:AlternateContent>
          </a:graphicData>
        </a:graphic>
      </p:graphicFrame>
      <p:sp>
        <p:nvSpPr>
          <p:cNvPr id="9" name="Rectangle 8"/>
          <p:cNvSpPr/>
          <p:nvPr userDrawn="1"/>
        </p:nvSpPr>
        <p:spPr bwMode="auto">
          <a:xfrm>
            <a:off x="277814" y="296867"/>
            <a:ext cx="6397624" cy="6400799"/>
          </a:xfrm>
          <a:prstGeom prst="rect">
            <a:avLst/>
          </a:prstGeom>
          <a:solidFill>
            <a:srgbClr val="0078D7">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a:spLocks noGrp="1"/>
          </p:cNvSpPr>
          <p:nvPr>
            <p:ph type="ctrTitle" hasCustomPrompt="1"/>
          </p:nvPr>
        </p:nvSpPr>
        <p:spPr>
          <a:xfrm>
            <a:off x="326012" y="1456839"/>
            <a:ext cx="5486399" cy="897427"/>
          </a:xfrm>
          <a:prstGeom prst="rect">
            <a:avLst/>
          </a:prstGeom>
        </p:spPr>
        <p:txBody>
          <a:bodyPr/>
          <a:lstStyle>
            <a:lvl1pPr>
              <a:defRPr sz="5096" baseline="0">
                <a:solidFill>
                  <a:schemeClr val="bg1"/>
                </a:solidFill>
              </a:defRPr>
            </a:lvl1pPr>
          </a:lstStyle>
          <a:p>
            <a:r>
              <a:rPr lang="en-US" dirty="0" smtClean="0"/>
              <a:t>Headline here, second line here</a:t>
            </a:r>
            <a:endParaRPr lang="en-US" dirty="0"/>
          </a:p>
        </p:txBody>
      </p:sp>
      <p:sp>
        <p:nvSpPr>
          <p:cNvPr id="11" name="Subtitle 2"/>
          <p:cNvSpPr>
            <a:spLocks noGrp="1"/>
          </p:cNvSpPr>
          <p:nvPr>
            <p:ph type="subTitle" idx="1" hasCustomPrompt="1"/>
          </p:nvPr>
        </p:nvSpPr>
        <p:spPr>
          <a:xfrm>
            <a:off x="326072" y="4440119"/>
            <a:ext cx="5486336" cy="1055382"/>
          </a:xfrm>
          <a:prstGeom prst="rect">
            <a:avLst/>
          </a:prstGeom>
        </p:spPr>
        <p:txBody>
          <a:bodyPr/>
          <a:lstStyle>
            <a:lvl1pPr marL="0" indent="0" algn="l">
              <a:lnSpc>
                <a:spcPts val="2647"/>
              </a:lnSpc>
              <a:buNone/>
              <a:defRPr sz="2157">
                <a:solidFill>
                  <a:schemeClr val="bg1"/>
                </a:solidFill>
                <a:latin typeface="+mj-lt"/>
              </a:defRPr>
            </a:lvl1pPr>
            <a:lvl2pPr marL="448021" indent="0" algn="ctr">
              <a:buNone/>
              <a:defRPr>
                <a:solidFill>
                  <a:schemeClr val="tx1">
                    <a:tint val="75000"/>
                  </a:schemeClr>
                </a:solidFill>
              </a:defRPr>
            </a:lvl2pPr>
            <a:lvl3pPr marL="896042" indent="0" algn="ctr">
              <a:buNone/>
              <a:defRPr>
                <a:solidFill>
                  <a:schemeClr val="tx1">
                    <a:tint val="75000"/>
                  </a:schemeClr>
                </a:solidFill>
              </a:defRPr>
            </a:lvl3pPr>
            <a:lvl4pPr marL="1344063" indent="0" algn="ctr">
              <a:buNone/>
              <a:defRPr>
                <a:solidFill>
                  <a:schemeClr val="tx1">
                    <a:tint val="75000"/>
                  </a:schemeClr>
                </a:solidFill>
              </a:defRPr>
            </a:lvl4pPr>
            <a:lvl5pPr marL="1792085" indent="0" algn="ctr">
              <a:buNone/>
              <a:defRPr>
                <a:solidFill>
                  <a:schemeClr val="tx1">
                    <a:tint val="75000"/>
                  </a:schemeClr>
                </a:solidFill>
              </a:defRPr>
            </a:lvl5pPr>
            <a:lvl6pPr marL="2240104" indent="0" algn="ctr">
              <a:buNone/>
              <a:defRPr>
                <a:solidFill>
                  <a:schemeClr val="tx1">
                    <a:tint val="75000"/>
                  </a:schemeClr>
                </a:solidFill>
              </a:defRPr>
            </a:lvl6pPr>
            <a:lvl7pPr marL="2688126" indent="0" algn="ctr">
              <a:buNone/>
              <a:defRPr>
                <a:solidFill>
                  <a:schemeClr val="tx1">
                    <a:tint val="75000"/>
                  </a:schemeClr>
                </a:solidFill>
              </a:defRPr>
            </a:lvl7pPr>
            <a:lvl8pPr marL="3136147" indent="0" algn="ctr">
              <a:buNone/>
              <a:defRPr>
                <a:solidFill>
                  <a:schemeClr val="tx1">
                    <a:tint val="75000"/>
                  </a:schemeClr>
                </a:solidFill>
              </a:defRPr>
            </a:lvl8pPr>
            <a:lvl9pPr marL="3584167" indent="0" algn="ctr">
              <a:buNone/>
              <a:defRPr>
                <a:solidFill>
                  <a:schemeClr val="tx1">
                    <a:tint val="75000"/>
                  </a:schemeClr>
                </a:solidFill>
              </a:defRPr>
            </a:lvl9pPr>
          </a:lstStyle>
          <a:p>
            <a:r>
              <a:rPr lang="en-US" dirty="0" smtClean="0"/>
              <a:t>Speaker Name</a:t>
            </a:r>
            <a:br>
              <a:rPr lang="en-US" dirty="0" smtClean="0"/>
            </a:br>
            <a:r>
              <a:rPr lang="en-US" dirty="0" smtClean="0"/>
              <a:t>Date</a:t>
            </a:r>
          </a:p>
        </p:txBody>
      </p:sp>
      <p:pic>
        <p:nvPicPr>
          <p:cNvPr id="13" name="Picture 12"/>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473327" y="479775"/>
            <a:ext cx="1304123" cy="285764"/>
          </a:xfrm>
          <a:prstGeom prst="rect">
            <a:avLst/>
          </a:prstGeom>
        </p:spPr>
      </p:pic>
      <p:sp>
        <p:nvSpPr>
          <p:cNvPr id="14" name="Text Placeholder 7"/>
          <p:cNvSpPr>
            <a:spLocks noGrp="1"/>
          </p:cNvSpPr>
          <p:nvPr>
            <p:ph type="body" sz="quarter" idx="10" hasCustomPrompt="1"/>
          </p:nvPr>
        </p:nvSpPr>
        <p:spPr>
          <a:xfrm>
            <a:off x="329186" y="3056731"/>
            <a:ext cx="5500687" cy="881063"/>
          </a:xfrm>
          <a:prstGeom prst="rect">
            <a:avLst/>
          </a:prstGeom>
        </p:spPr>
        <p:txBody>
          <a:bodyPr/>
          <a:lstStyle>
            <a:lvl1pPr marL="0" indent="0">
              <a:buNone/>
              <a:defRPr sz="2745" baseline="0">
                <a:solidFill>
                  <a:schemeClr val="bg1"/>
                </a:solidFill>
                <a:latin typeface="+mj-lt"/>
              </a:defRPr>
            </a:lvl1pPr>
            <a:lvl2pPr marL="336015" indent="0">
              <a:buNone/>
              <a:defRPr sz="1567">
                <a:solidFill>
                  <a:schemeClr val="bg1"/>
                </a:solidFill>
                <a:latin typeface="+mj-lt"/>
              </a:defRPr>
            </a:lvl2pPr>
            <a:lvl3pPr marL="560026" indent="0">
              <a:buNone/>
              <a:defRPr sz="1371">
                <a:solidFill>
                  <a:schemeClr val="bg1"/>
                </a:solidFill>
                <a:latin typeface="+mj-lt"/>
              </a:defRPr>
            </a:lvl3pPr>
            <a:lvl4pPr marL="784037" indent="0">
              <a:buNone/>
              <a:defRPr sz="1175">
                <a:solidFill>
                  <a:schemeClr val="bg1"/>
                </a:solidFill>
                <a:latin typeface="+mj-lt"/>
              </a:defRPr>
            </a:lvl4pPr>
            <a:lvl5pPr marL="1008048" indent="0">
              <a:buNone/>
              <a:defRPr sz="1175">
                <a:solidFill>
                  <a:schemeClr val="bg1"/>
                </a:solidFill>
                <a:latin typeface="+mj-lt"/>
              </a:defRPr>
            </a:lvl5pPr>
          </a:lstStyle>
          <a:p>
            <a:pPr lvl="0"/>
            <a:r>
              <a:rPr lang="en-US" dirty="0" smtClean="0"/>
              <a:t>Sub header here</a:t>
            </a:r>
            <a:endParaRPr lang="en-US" dirty="0"/>
          </a:p>
        </p:txBody>
      </p:sp>
    </p:spTree>
    <p:extLst>
      <p:ext uri="{BB962C8B-B14F-4D97-AF65-F5344CB8AC3E}">
        <p14:creationId xmlns:p14="http://schemas.microsoft.com/office/powerpoint/2010/main" val="10863493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9_Title Slide 4">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126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pic>
        <p:nvPicPr>
          <p:cNvPr id="3" name="Picture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2480"/>
            <a:ext cx="12436475" cy="6989566"/>
          </a:xfrm>
          <a:prstGeom prst="rect">
            <a:avLst/>
          </a:prstGeom>
        </p:spPr>
      </p:pic>
    </p:spTree>
    <p:extLst>
      <p:ext uri="{BB962C8B-B14F-4D97-AF65-F5344CB8AC3E}">
        <p14:creationId xmlns:p14="http://schemas.microsoft.com/office/powerpoint/2010/main" val="34505527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229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07436514"/>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331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Tree>
    <p:extLst>
      <p:ext uri="{BB962C8B-B14F-4D97-AF65-F5344CB8AC3E}">
        <p14:creationId xmlns:p14="http://schemas.microsoft.com/office/powerpoint/2010/main" val="22175138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45222"/>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433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5" name="Title 4"/>
          <p:cNvSpPr>
            <a:spLocks noGrp="1"/>
          </p:cNvSpPr>
          <p:nvPr>
            <p:ph type="title"/>
          </p:nvPr>
        </p:nvSpPr>
        <p:spPr/>
        <p:txBody>
          <a:bodyPr anchor="t"/>
          <a:lstStyle>
            <a:lvl1pPr>
              <a:defRPr sz="5199">
                <a:solidFill>
                  <a:schemeClr val="tx2"/>
                </a:solidFill>
              </a:defRPr>
            </a:lvl1pPr>
          </a:lstStyle>
          <a:p>
            <a:r>
              <a:rPr lang="en-US" smtClean="0"/>
              <a:t>Click to edit Master title style</a:t>
            </a:r>
            <a:endParaRPr lang="en-IN" dirty="0"/>
          </a:p>
        </p:txBody>
      </p:sp>
    </p:spTree>
    <p:extLst>
      <p:ext uri="{BB962C8B-B14F-4D97-AF65-F5344CB8AC3E}">
        <p14:creationId xmlns:p14="http://schemas.microsoft.com/office/powerpoint/2010/main" val="3528282430"/>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lored Non-Bulleted Content">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4CED8391-71CF-4FD3-A093-40D26DE2D47C}" type="slidenum">
              <a:rPr lang="en-US" smtClean="0">
                <a:solidFill>
                  <a:srgbClr val="00188F"/>
                </a:solidFill>
              </a:rPr>
              <a:pPr/>
              <a:t>‹#›</a:t>
            </a:fld>
            <a:endParaRPr lang="en-US">
              <a:solidFill>
                <a:srgbClr val="00188F"/>
              </a:solidFill>
            </a:endParaRPr>
          </a:p>
        </p:txBody>
      </p:sp>
      <p:sp>
        <p:nvSpPr>
          <p:cNvPr id="4" name="Title 3"/>
          <p:cNvSpPr>
            <a:spLocks noGrp="1"/>
          </p:cNvSpPr>
          <p:nvPr>
            <p:ph type="title"/>
          </p:nvPr>
        </p:nvSpPr>
        <p:spPr/>
        <p:txBody>
          <a:bodyPr/>
          <a:lstStyle/>
          <a:p>
            <a:r>
              <a:rPr lang="en-US" dirty="0" smtClean="0"/>
              <a:t>Click to edit Master title style</a:t>
            </a:r>
            <a:endParaRPr lang="en-US" dirty="0"/>
          </a:p>
        </p:txBody>
      </p:sp>
      <p:sp>
        <p:nvSpPr>
          <p:cNvPr id="7" name="Text Placeholder 6"/>
          <p:cNvSpPr>
            <a:spLocks noGrp="1"/>
          </p:cNvSpPr>
          <p:nvPr>
            <p:ph type="body" sz="quarter" idx="12"/>
          </p:nvPr>
        </p:nvSpPr>
        <p:spPr>
          <a:xfrm>
            <a:off x="391878" y="1204613"/>
            <a:ext cx="11460018" cy="172034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8802250"/>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with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641" y="233152"/>
            <a:ext cx="11516556" cy="565027"/>
          </a:xfrm>
          <a:prstGeom prst="rect">
            <a:avLst/>
          </a:prstGeom>
        </p:spPr>
        <p:txBody>
          <a:bodyPr/>
          <a:lstStyle/>
          <a:p>
            <a:r>
              <a:rPr lang="en-US" dirty="0" smtClean="0"/>
              <a:t>Title and content</a:t>
            </a:r>
            <a:endParaRPr lang="en-US" dirty="0"/>
          </a:p>
        </p:txBody>
      </p:sp>
      <p:sp>
        <p:nvSpPr>
          <p:cNvPr id="8" name="Text Placeholder 7"/>
          <p:cNvSpPr>
            <a:spLocks noGrp="1"/>
          </p:cNvSpPr>
          <p:nvPr>
            <p:ph type="body" sz="quarter" idx="10"/>
          </p:nvPr>
        </p:nvSpPr>
        <p:spPr>
          <a:xfrm>
            <a:off x="388640" y="1636008"/>
            <a:ext cx="11586326" cy="172034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1"/>
          </p:nvPr>
        </p:nvSpPr>
        <p:spPr>
          <a:xfrm>
            <a:off x="388640" y="798218"/>
            <a:ext cx="11516694" cy="433187"/>
          </a:xfrm>
        </p:spPr>
        <p:txBody>
          <a:bodyPr/>
          <a:lstStyle>
            <a:lvl1pPr>
              <a:defRPr sz="2448">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181024488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with Sub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641" y="233152"/>
            <a:ext cx="11516556" cy="565027"/>
          </a:xfrm>
          <a:prstGeom prst="rect">
            <a:avLst/>
          </a:prstGeom>
        </p:spPr>
        <p:txBody>
          <a:bodyPr/>
          <a:lstStyle/>
          <a:p>
            <a:r>
              <a:rPr lang="en-US" dirty="0" smtClean="0"/>
              <a:t>Title and content</a:t>
            </a:r>
            <a:endParaRPr lang="en-US" dirty="0"/>
          </a:p>
        </p:txBody>
      </p:sp>
      <p:sp>
        <p:nvSpPr>
          <p:cNvPr id="10" name="Text Placeholder 9"/>
          <p:cNvSpPr>
            <a:spLocks noGrp="1"/>
          </p:cNvSpPr>
          <p:nvPr>
            <p:ph type="body" sz="quarter" idx="11"/>
          </p:nvPr>
        </p:nvSpPr>
        <p:spPr>
          <a:xfrm>
            <a:off x="388640" y="798218"/>
            <a:ext cx="11516694" cy="433187"/>
          </a:xfrm>
        </p:spPr>
        <p:txBody>
          <a:bodyPr/>
          <a:lstStyle>
            <a:lvl1pPr>
              <a:defRPr sz="2448">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236643501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BLUE 2 COLUMN">
    <p:bg>
      <p:bgPr>
        <a:solidFill>
          <a:schemeClr val="bg1"/>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4"/>
          </p:nvPr>
        </p:nvSpPr>
        <p:spPr/>
        <p:txBody>
          <a:bodyPr/>
          <a:lstStyle/>
          <a:p>
            <a:fld id="{4CED8391-71CF-4FD3-A093-40D26DE2D47C}" type="slidenum">
              <a:rPr lang="en-US" smtClean="0">
                <a:solidFill>
                  <a:srgbClr val="00188F"/>
                </a:solidFill>
              </a:rPr>
              <a:pPr/>
              <a:t>‹#›</a:t>
            </a:fld>
            <a:endParaRPr lang="en-US">
              <a:solidFill>
                <a:srgbClr val="00188F"/>
              </a:solidFill>
            </a:endParaRPr>
          </a:p>
        </p:txBody>
      </p:sp>
      <p:sp>
        <p:nvSpPr>
          <p:cNvPr id="9" name="Text Placeholder 8"/>
          <p:cNvSpPr>
            <a:spLocks noGrp="1"/>
          </p:cNvSpPr>
          <p:nvPr>
            <p:ph type="body" sz="quarter" idx="15"/>
          </p:nvPr>
        </p:nvSpPr>
        <p:spPr>
          <a:xfrm>
            <a:off x="388640" y="1215585"/>
            <a:ext cx="5288498" cy="1720343"/>
          </a:xfrm>
          <a:prstGeom prst="rect">
            <a:avLst/>
          </a:prstGeo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6"/>
          </p:nvPr>
        </p:nvSpPr>
        <p:spPr>
          <a:xfrm>
            <a:off x="6218238" y="1215585"/>
            <a:ext cx="4664893" cy="2172454"/>
          </a:xfrm>
          <a:prstGeom prst="rect">
            <a:avLst/>
          </a:prstGeo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83861892"/>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BLUE 3 COLUMN">
    <p:bg>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388640" y="1632056"/>
            <a:ext cx="3731915" cy="1932388"/>
          </a:xfrm>
          <a:prstGeom prst="rect">
            <a:avLst/>
          </a:prstGeo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a:defRPr sz="1632"/>
            </a:lvl2pPr>
            <a:lvl3pPr>
              <a:defRPr sz="1224"/>
            </a:lvl3pPr>
            <a:lvl4pPr>
              <a:defRPr sz="1071"/>
            </a:lvl4pPr>
            <a:lvl5pPr>
              <a:defRPr sz="107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1"/>
          </p:nvPr>
        </p:nvSpPr>
        <p:spPr>
          <a:xfrm>
            <a:off x="4353800" y="1632056"/>
            <a:ext cx="3731915" cy="1904176"/>
          </a:xfrm>
          <a:prstGeom prst="rect">
            <a:avLst/>
          </a:prstGeo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a:defRPr lang="en-US" sz="1632" kern="4000" spc="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a:defRPr sz="1122"/>
            </a:lvl3pPr>
            <a:lvl4pPr>
              <a:defRPr sz="1020"/>
            </a:lvl4pPr>
            <a:lvl5pPr>
              <a:defRPr sz="102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2"/>
          </p:nvPr>
        </p:nvSpPr>
        <p:spPr>
          <a:xfrm>
            <a:off x="8318958" y="1632056"/>
            <a:ext cx="3731915" cy="1904176"/>
          </a:xfrm>
          <a:prstGeom prst="rect">
            <a:avLst/>
          </a:prstGeo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a:defRPr lang="en-US" sz="1632" kern="4000" spc="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a:defRPr sz="1122"/>
            </a:lvl3pPr>
            <a:lvl4pPr>
              <a:defRPr sz="1020"/>
            </a:lvl4pPr>
            <a:lvl5pPr>
              <a:defRPr sz="102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Slide Number Placeholder 2"/>
          <p:cNvSpPr>
            <a:spLocks noGrp="1"/>
          </p:cNvSpPr>
          <p:nvPr>
            <p:ph type="sldNum" sz="quarter" idx="13"/>
          </p:nvPr>
        </p:nvSpPr>
        <p:spPr/>
        <p:txBody>
          <a:bodyPr/>
          <a:lstStyle/>
          <a:p>
            <a:fld id="{4CED8391-71CF-4FD3-A093-40D26DE2D47C}" type="slidenum">
              <a:rPr lang="en-US" smtClean="0">
                <a:solidFill>
                  <a:srgbClr val="00188F"/>
                </a:solidFill>
              </a:rPr>
              <a:pPr/>
              <a:t>‹#›</a:t>
            </a:fld>
            <a:endParaRPr lang="en-US">
              <a:solidFill>
                <a:srgbClr val="00188F"/>
              </a:solidFill>
            </a:endParaRP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9099388"/>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BLUE | SIDE">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311105" y="233152"/>
            <a:ext cx="6594090" cy="565027"/>
          </a:xfrm>
          <a:prstGeom prst="rect">
            <a:avLst/>
          </a:prstGeom>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311106" y="1204613"/>
            <a:ext cx="6594091" cy="1480277"/>
          </a:xfrm>
          <a:prstGeom prst="rect">
            <a:avLst/>
          </a:prstGeo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a:defRPr lang="en-US" sz="1632" kern="4000" spc="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a:defRPr sz="1224"/>
            </a:lvl3pPr>
            <a:lvl4pPr>
              <a:defRPr sz="1071"/>
            </a:lvl4pPr>
            <a:lvl5pPr>
              <a:defRPr sz="107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Slide Number Placeholder 1"/>
          <p:cNvSpPr>
            <a:spLocks noGrp="1"/>
          </p:cNvSpPr>
          <p:nvPr>
            <p:ph type="sldNum" sz="quarter" idx="11"/>
          </p:nvPr>
        </p:nvSpPr>
        <p:spPr/>
        <p:txBody>
          <a:bodyPr/>
          <a:lstStyle/>
          <a:p>
            <a:fld id="{4CED8391-71CF-4FD3-A093-40D26DE2D47C}" type="slidenum">
              <a:rPr lang="en-US" smtClean="0">
                <a:solidFill>
                  <a:srgbClr val="00188F"/>
                </a:solidFill>
              </a:rPr>
              <a:pPr/>
              <a:t>‹#›</a:t>
            </a:fld>
            <a:endParaRPr lang="en-US">
              <a:solidFill>
                <a:srgbClr val="00188F"/>
              </a:solidFill>
            </a:endParaRPr>
          </a:p>
        </p:txBody>
      </p:sp>
    </p:spTree>
    <p:extLst>
      <p:ext uri="{BB962C8B-B14F-4D97-AF65-F5344CB8AC3E}">
        <p14:creationId xmlns:p14="http://schemas.microsoft.com/office/powerpoint/2010/main" val="2485564003"/>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 GREY Non-Bulleted Content">
    <p:bg>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388640" y="1215585"/>
            <a:ext cx="11773365" cy="1522725"/>
          </a:xfrm>
          <a:prstGeom prst="rect">
            <a:avLst/>
          </a:prstGeom>
        </p:spPr>
        <p:txBody>
          <a:bodyPr/>
          <a:lstStyle>
            <a:lvl1pPr>
              <a:defRPr lang="en-US" sz="3264" b="0" kern="400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vl2pPr>
              <a:defRPr sz="1632"/>
            </a:lvl2pPr>
            <a:lvl3pPr>
              <a:defRPr sz="1428"/>
            </a:lvl3pPr>
            <a:lvl4pPr>
              <a:defRPr sz="1122"/>
            </a:lvl4pPr>
            <a:lvl5pPr>
              <a:defRPr sz="1122"/>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388641" y="233152"/>
            <a:ext cx="11516556" cy="565027"/>
          </a:xfrm>
          <a:prstGeom prst="rect">
            <a:avLst/>
          </a:prstGeom>
        </p:spPr>
        <p:txBody>
          <a:bodyPr/>
          <a:lstStyle/>
          <a:p>
            <a:r>
              <a:rPr lang="en-US" smtClean="0"/>
              <a:t>Click to edit Master title style</a:t>
            </a:r>
            <a:endParaRPr lang="en-US" dirty="0"/>
          </a:p>
        </p:txBody>
      </p:sp>
      <p:sp>
        <p:nvSpPr>
          <p:cNvPr id="3" name="Slide Number Placeholder 2"/>
          <p:cNvSpPr>
            <a:spLocks noGrp="1"/>
          </p:cNvSpPr>
          <p:nvPr>
            <p:ph type="sldNum" sz="quarter" idx="11"/>
          </p:nvPr>
        </p:nvSpPr>
        <p:spPr/>
        <p:txBody>
          <a:bodyPr/>
          <a:lstStyle/>
          <a:p>
            <a:fld id="{4CED8391-71CF-4FD3-A093-40D26DE2D47C}" type="slidenum">
              <a:rPr lang="en-US" smtClean="0">
                <a:solidFill>
                  <a:srgbClr val="00188F"/>
                </a:solidFill>
              </a:rPr>
              <a:pPr/>
              <a:t>‹#›</a:t>
            </a:fld>
            <a:endParaRPr lang="en-US">
              <a:solidFill>
                <a:srgbClr val="00188F"/>
              </a:solidFill>
            </a:endParaRPr>
          </a:p>
        </p:txBody>
      </p:sp>
    </p:spTree>
    <p:extLst>
      <p:ext uri="{BB962C8B-B14F-4D97-AF65-F5344CB8AC3E}">
        <p14:creationId xmlns:p14="http://schemas.microsoft.com/office/powerpoint/2010/main" val="3131108122"/>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4CED8391-71CF-4FD3-A093-40D26DE2D47C}" type="slidenum">
              <a:rPr lang="en-US" smtClean="0">
                <a:solidFill>
                  <a:srgbClr val="00188F"/>
                </a:solidFill>
              </a:rPr>
              <a:pPr/>
              <a:t>‹#›</a:t>
            </a:fld>
            <a:endParaRPr lang="en-US">
              <a:solidFill>
                <a:srgbClr val="00188F"/>
              </a:solidFill>
            </a:endParaRP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6195608"/>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2pt Sentance Headline">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4CED8391-71CF-4FD3-A093-40D26DE2D47C}" type="slidenum">
              <a:rPr lang="en-US" smtClean="0">
                <a:solidFill>
                  <a:srgbClr val="00188F"/>
                </a:solidFill>
              </a:rPr>
              <a:pPr/>
              <a:t>‹#›</a:t>
            </a:fld>
            <a:endParaRPr lang="en-US">
              <a:solidFill>
                <a:srgbClr val="00188F"/>
              </a:solidFill>
            </a:endParaRPr>
          </a:p>
        </p:txBody>
      </p:sp>
      <p:sp>
        <p:nvSpPr>
          <p:cNvPr id="4" name="Title 3"/>
          <p:cNvSpPr>
            <a:spLocks noGrp="1"/>
          </p:cNvSpPr>
          <p:nvPr>
            <p:ph type="title"/>
          </p:nvPr>
        </p:nvSpPr>
        <p:spPr>
          <a:xfrm>
            <a:off x="392526" y="233151"/>
            <a:ext cx="11659011" cy="452021"/>
          </a:xfrm>
        </p:spPr>
        <p:txBody>
          <a:bodyPr/>
          <a:lstStyle>
            <a:lvl1pPr>
              <a:defRPr sz="3264"/>
            </a:lvl1pPr>
          </a:lstStyle>
          <a:p>
            <a:r>
              <a:rPr lang="en-US" smtClean="0"/>
              <a:t>Click to edit Master title style</a:t>
            </a:r>
            <a:endParaRPr lang="en-US"/>
          </a:p>
        </p:txBody>
      </p:sp>
    </p:spTree>
    <p:extLst>
      <p:ext uri="{BB962C8B-B14F-4D97-AF65-F5344CB8AC3E}">
        <p14:creationId xmlns:p14="http://schemas.microsoft.com/office/powerpoint/2010/main" val="2437134326"/>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952510109"/>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4CED8391-71CF-4FD3-A093-40D26DE2D47C}" type="slidenum">
              <a:rPr lang="en-US" smtClean="0">
                <a:solidFill>
                  <a:srgbClr val="00188F"/>
                </a:solidFill>
              </a:rPr>
              <a:pPr/>
              <a:t>‹#›</a:t>
            </a:fld>
            <a:endParaRPr lang="en-US">
              <a:solidFill>
                <a:srgbClr val="00188F"/>
              </a:solidFill>
            </a:endParaRPr>
          </a:p>
        </p:txBody>
      </p:sp>
    </p:spTree>
    <p:extLst>
      <p:ext uri="{BB962C8B-B14F-4D97-AF65-F5344CB8AC3E}">
        <p14:creationId xmlns:p14="http://schemas.microsoft.com/office/powerpoint/2010/main" val="2395583813"/>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If Bullets are required ">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00295" y="1215585"/>
            <a:ext cx="11428988" cy="1726993"/>
          </a:xfrm>
        </p:spPr>
        <p:txBody>
          <a:bodyPr/>
          <a:lstStyle>
            <a:lvl2pPr marL="296294" indent="-296294">
              <a:buFont typeface="Arial" panose="020B0604020202020204" pitchFamily="34" charset="0"/>
              <a:buChar char="•"/>
              <a:defRPr/>
            </a:lvl2pPr>
            <a:lvl3pPr marL="581254" indent="-291436">
              <a:buFont typeface="Arial" panose="020B0604020202020204" pitchFamily="34" charset="0"/>
              <a:buChar char="•"/>
              <a:defRPr/>
            </a:lvl3pPr>
            <a:lvl4pPr marL="811165" indent="-291436">
              <a:buFont typeface="Arial" panose="020B0604020202020204" pitchFamily="34" charset="0"/>
              <a:buChar char="•"/>
              <a:defRPr/>
            </a:lvl4pPr>
            <a:lvl5pPr marL="1054029" indent="-291436">
              <a:buFont typeface="Arial" panose="020B0604020202020204"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Slide Number Placeholder 1"/>
          <p:cNvSpPr>
            <a:spLocks noGrp="1"/>
          </p:cNvSpPr>
          <p:nvPr>
            <p:ph type="sldNum" sz="quarter" idx="11"/>
          </p:nvPr>
        </p:nvSpPr>
        <p:spPr/>
        <p:txBody>
          <a:bodyPr/>
          <a:lstStyle/>
          <a:p>
            <a:fld id="{4CED8391-71CF-4FD3-A093-40D26DE2D47C}" type="slidenum">
              <a:rPr lang="en-US" smtClean="0">
                <a:solidFill>
                  <a:srgbClr val="DC3C00"/>
                </a:solidFill>
              </a:rPr>
              <a:pPr/>
              <a:t>‹#›</a:t>
            </a:fld>
            <a:endParaRPr lang="en-US">
              <a:solidFill>
                <a:srgbClr val="DC3C00"/>
              </a:solidFill>
            </a:endParaRP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03898272"/>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ub head Bullets are required ">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00238" y="1642369"/>
            <a:ext cx="11428988" cy="1726993"/>
          </a:xfrm>
        </p:spPr>
        <p:txBody>
          <a:bodyPr/>
          <a:lstStyle>
            <a:lvl2pPr marL="296294" indent="-296294">
              <a:buFont typeface="Arial" panose="020B0604020202020204" pitchFamily="34" charset="0"/>
              <a:buChar char="•"/>
              <a:defRPr/>
            </a:lvl2pPr>
            <a:lvl3pPr marL="581254" indent="-291436">
              <a:buFont typeface="Arial" panose="020B0604020202020204" pitchFamily="34" charset="0"/>
              <a:buChar char="•"/>
              <a:defRPr/>
            </a:lvl3pPr>
            <a:lvl4pPr marL="811165" indent="-291436">
              <a:buFont typeface="Arial" panose="020B0604020202020204" pitchFamily="34" charset="0"/>
              <a:buChar char="•"/>
              <a:defRPr/>
            </a:lvl4pPr>
            <a:lvl5pPr marL="1054029" indent="-291436">
              <a:buFont typeface="Arial" panose="020B0604020202020204"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Slide Number Placeholder 1"/>
          <p:cNvSpPr>
            <a:spLocks noGrp="1"/>
          </p:cNvSpPr>
          <p:nvPr>
            <p:ph type="sldNum" sz="quarter" idx="11"/>
          </p:nvPr>
        </p:nvSpPr>
        <p:spPr/>
        <p:txBody>
          <a:bodyPr/>
          <a:lstStyle/>
          <a:p>
            <a:fld id="{4CED8391-71CF-4FD3-A093-40D26DE2D47C}" type="slidenum">
              <a:rPr lang="en-US" smtClean="0">
                <a:solidFill>
                  <a:srgbClr val="DC3C00"/>
                </a:solidFill>
              </a:rPr>
              <a:pPr/>
              <a:t>‹#›</a:t>
            </a:fld>
            <a:endParaRPr lang="en-US">
              <a:solidFill>
                <a:srgbClr val="DC3C00"/>
              </a:solidFill>
            </a:endParaRPr>
          </a:p>
        </p:txBody>
      </p:sp>
      <p:sp>
        <p:nvSpPr>
          <p:cNvPr id="4" name="Title 3"/>
          <p:cNvSpPr>
            <a:spLocks noGrp="1"/>
          </p:cNvSpPr>
          <p:nvPr>
            <p:ph type="title"/>
          </p:nvPr>
        </p:nvSpPr>
        <p:spPr/>
        <p:txBody>
          <a:bodyPr/>
          <a:lstStyle/>
          <a:p>
            <a:r>
              <a:rPr lang="en-US" smtClean="0"/>
              <a:t>Click to edit Master title style</a:t>
            </a:r>
            <a:endParaRPr lang="en-US"/>
          </a:p>
        </p:txBody>
      </p:sp>
      <p:sp>
        <p:nvSpPr>
          <p:cNvPr id="6" name="Text Placeholder 5"/>
          <p:cNvSpPr>
            <a:spLocks noGrp="1"/>
          </p:cNvSpPr>
          <p:nvPr>
            <p:ph type="body" sz="quarter" idx="12"/>
          </p:nvPr>
        </p:nvSpPr>
        <p:spPr>
          <a:xfrm>
            <a:off x="388640" y="798218"/>
            <a:ext cx="11440586" cy="433187"/>
          </a:xfrm>
        </p:spPr>
        <p:txBody>
          <a:bodyPr/>
          <a:lstStyle>
            <a:lvl1pPr>
              <a:defRPr sz="2448">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3553645485"/>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109713" y="2083046"/>
            <a:ext cx="10586477" cy="1618135"/>
          </a:xfrm>
          <a:prstGeom prst="rect">
            <a:avLst/>
          </a:prstGeom>
        </p:spPr>
        <p:txBody>
          <a:bodyPr/>
          <a:lstStyle>
            <a:lvl1pPr marL="0" indent="0" defTabSz="685783">
              <a:spcBef>
                <a:spcPts val="1800"/>
              </a:spcBef>
              <a:buSzPct val="90000"/>
              <a:buNone/>
              <a:defRPr lang="en-US" spc="0" dirty="0">
                <a:solidFill>
                  <a:schemeClr val="accent1"/>
                </a:solidFill>
              </a:defRPr>
            </a:lvl1pPr>
          </a:lstStyle>
          <a:p>
            <a:pPr defTabSz="672402">
              <a:spcBef>
                <a:spcPts val="1765"/>
              </a:spcBef>
              <a:buSzPct val="90000"/>
            </a:pPr>
            <a:r>
              <a:rPr lang="en-US" sz="3672" kern="4000" dirty="0" smtClean="0">
                <a:solidFill>
                  <a:srgbClr val="DC3C00"/>
                </a:solidFill>
                <a:latin typeface="+mj-lt"/>
              </a:rPr>
              <a:t>The network of physical objects that contain embedded technology to communicate and interact with their internal states or the external environment.</a:t>
            </a:r>
            <a:endParaRPr lang="en-US" sz="3672" kern="4000" dirty="0">
              <a:solidFill>
                <a:srgbClr val="DC3C00"/>
              </a:solidFill>
              <a:latin typeface="+mj-lt"/>
            </a:endParaRPr>
          </a:p>
        </p:txBody>
      </p:sp>
      <p:sp>
        <p:nvSpPr>
          <p:cNvPr id="10" name="Text Placeholder 9"/>
          <p:cNvSpPr>
            <a:spLocks noGrp="1"/>
          </p:cNvSpPr>
          <p:nvPr>
            <p:ph type="body" sz="quarter" idx="11" hasCustomPrompt="1"/>
          </p:nvPr>
        </p:nvSpPr>
        <p:spPr>
          <a:xfrm>
            <a:off x="7060041" y="5771383"/>
            <a:ext cx="4636149" cy="459826"/>
          </a:xfrm>
          <a:prstGeom prst="rect">
            <a:avLst/>
          </a:prstGeom>
        </p:spPr>
        <p:txBody>
          <a:bodyPr>
            <a:normAutofit/>
          </a:bodyPr>
          <a:lstStyle>
            <a:lvl1pPr marL="0" indent="0" algn="r">
              <a:buNone/>
              <a:defRPr sz="1224">
                <a:solidFill>
                  <a:srgbClr val="000000"/>
                </a:solidFill>
              </a:defRPr>
            </a:lvl1pPr>
          </a:lstStyle>
          <a:p>
            <a:pPr lvl="0"/>
            <a:r>
              <a:rPr lang="en-US" dirty="0" smtClean="0"/>
              <a:t>Source</a:t>
            </a:r>
            <a:endParaRPr lang="en-US" dirty="0"/>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978548595"/>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BLUE | SIDE TEXT">
    <p:bg>
      <p:bgPr>
        <a:solidFill>
          <a:schemeClr val="accent1"/>
        </a:solidFill>
        <a:effectLst/>
      </p:bgPr>
    </p:bg>
    <p:spTree>
      <p:nvGrpSpPr>
        <p:cNvPr id="1" name=""/>
        <p:cNvGrpSpPr/>
        <p:nvPr/>
      </p:nvGrpSpPr>
      <p:grpSpPr>
        <a:xfrm>
          <a:off x="0" y="0"/>
          <a:ext cx="0" cy="0"/>
          <a:chOff x="0" y="0"/>
          <a:chExt cx="0" cy="0"/>
        </a:xfrm>
      </p:grpSpPr>
      <p:sp>
        <p:nvSpPr>
          <p:cNvPr id="18" name="Text Placeholder 3"/>
          <p:cNvSpPr>
            <a:spLocks noGrp="1"/>
          </p:cNvSpPr>
          <p:nvPr>
            <p:ph type="body" sz="quarter" idx="13"/>
          </p:nvPr>
        </p:nvSpPr>
        <p:spPr>
          <a:xfrm>
            <a:off x="4352284" y="1398906"/>
            <a:ext cx="7619324" cy="1741642"/>
          </a:xfrm>
          <a:prstGeom prst="rect">
            <a:avLst/>
          </a:prstGeom>
        </p:spPr>
        <p:txBody>
          <a:bodyPr rIns="91440"/>
          <a:lstStyle>
            <a:lvl1pPr marL="0" indent="0">
              <a:spcBef>
                <a:spcPts val="1836"/>
              </a:spcBef>
              <a:buFont typeface="Arial" pitchFamily="34" charset="0"/>
              <a:buNone/>
              <a:defRPr lang="en-US" sz="3264" kern="4000" spc="-102" baseline="0" dirty="0" smtClean="0">
                <a:gradFill>
                  <a:gsLst>
                    <a:gs pos="0">
                      <a:schemeClr val="bg1">
                        <a:lumMod val="65000"/>
                        <a:lumOff val="35000"/>
                      </a:schemeClr>
                    </a:gs>
                    <a:gs pos="86000">
                      <a:schemeClr val="bg1">
                        <a:lumMod val="65000"/>
                        <a:lumOff val="35000"/>
                      </a:schemeClr>
                    </a:gs>
                  </a:gsLst>
                  <a:path path="circle">
                    <a:fillToRect r="100000" b="100000"/>
                  </a:path>
                </a:gradFill>
                <a:latin typeface="+mj-lt"/>
                <a:ea typeface="+mn-ea"/>
                <a:cs typeface="+mn-cs"/>
              </a:defRPr>
            </a:lvl1pPr>
            <a:lvl2pPr marL="1620" indent="0">
              <a:spcBef>
                <a:spcPts val="510"/>
              </a:spcBef>
              <a:buFont typeface="Arial" pitchFamily="34" charset="0"/>
              <a:buNone/>
              <a:tabLst/>
              <a:defRPr sz="1836">
                <a:gradFill>
                  <a:gsLst>
                    <a:gs pos="0">
                      <a:schemeClr val="bg1">
                        <a:lumMod val="65000"/>
                        <a:lumOff val="35000"/>
                      </a:schemeClr>
                    </a:gs>
                    <a:gs pos="86000">
                      <a:schemeClr val="bg1">
                        <a:lumMod val="65000"/>
                        <a:lumOff val="35000"/>
                      </a:schemeClr>
                    </a:gs>
                  </a:gsLst>
                  <a:path path="circle">
                    <a:fillToRect r="100000" b="100000"/>
                  </a:path>
                </a:gradFill>
              </a:defRPr>
            </a:lvl2pPr>
            <a:lvl3pPr marL="0" indent="0">
              <a:spcBef>
                <a:spcPts val="510"/>
              </a:spcBef>
              <a:buFont typeface="Arial" pitchFamily="34" charset="0"/>
              <a:buNone/>
              <a:defRPr sz="1428">
                <a:gradFill>
                  <a:gsLst>
                    <a:gs pos="0">
                      <a:schemeClr val="bg1">
                        <a:lumMod val="65000"/>
                        <a:lumOff val="35000"/>
                      </a:schemeClr>
                    </a:gs>
                    <a:gs pos="86000">
                      <a:schemeClr val="bg1">
                        <a:lumMod val="65000"/>
                        <a:lumOff val="35000"/>
                      </a:schemeClr>
                    </a:gs>
                  </a:gsLst>
                  <a:path path="circle">
                    <a:fillToRect r="100000" b="100000"/>
                  </a:path>
                </a:gradFill>
              </a:defRPr>
            </a:lvl3pPr>
            <a:lvl4pPr marL="0" indent="0">
              <a:spcBef>
                <a:spcPts val="51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4pPr>
            <a:lvl5pPr marL="0" indent="0">
              <a:spcBef>
                <a:spcPts val="51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5pPr>
          </a:lstStyle>
          <a:p>
            <a:pPr marL="0" lvl="0" indent="0" algn="l" defTabSz="699699" rtl="0" eaLnBrk="1" latinLnBrk="0" hangingPunct="1">
              <a:lnSpc>
                <a:spcPct val="90000"/>
              </a:lnSpc>
              <a:spcBef>
                <a:spcPct val="20000"/>
              </a:spcBef>
              <a:buSzPct val="90000"/>
              <a:buFont typeface="Arial" pitchFamily="34" charset="0"/>
              <a:buNone/>
            </a:pPr>
            <a:r>
              <a:rPr lang="en-US" smtClean="0"/>
              <a:t>Click to edit Master text styles</a:t>
            </a:r>
          </a:p>
          <a:p>
            <a:pPr marL="0" lvl="1" indent="0" algn="l" defTabSz="699699" rtl="0" eaLnBrk="1" latinLnBrk="0" hangingPunct="1">
              <a:lnSpc>
                <a:spcPct val="90000"/>
              </a:lnSpc>
              <a:spcBef>
                <a:spcPct val="20000"/>
              </a:spcBef>
              <a:buSzPct val="90000"/>
              <a:buFont typeface="Arial" pitchFamily="34" charset="0"/>
              <a:buNone/>
            </a:pPr>
            <a:r>
              <a:rPr lang="en-US" smtClean="0"/>
              <a:t>Second level</a:t>
            </a:r>
          </a:p>
          <a:p>
            <a:pPr marL="0" lvl="2" indent="0" algn="l" defTabSz="699699" rtl="0" eaLnBrk="1" latinLnBrk="0" hangingPunct="1">
              <a:lnSpc>
                <a:spcPct val="90000"/>
              </a:lnSpc>
              <a:spcBef>
                <a:spcPct val="20000"/>
              </a:spcBef>
              <a:buSzPct val="90000"/>
              <a:buFont typeface="Arial" pitchFamily="34" charset="0"/>
              <a:buNone/>
            </a:pPr>
            <a:r>
              <a:rPr lang="en-US" smtClean="0"/>
              <a:t>Third level</a:t>
            </a:r>
          </a:p>
          <a:p>
            <a:pPr marL="0" lvl="3" indent="0" algn="l" defTabSz="699699" rtl="0" eaLnBrk="1" latinLnBrk="0" hangingPunct="1">
              <a:lnSpc>
                <a:spcPct val="90000"/>
              </a:lnSpc>
              <a:spcBef>
                <a:spcPct val="20000"/>
              </a:spcBef>
              <a:buSzPct val="90000"/>
              <a:buFont typeface="Arial" pitchFamily="34" charset="0"/>
              <a:buNone/>
            </a:pPr>
            <a:r>
              <a:rPr lang="en-US" smtClean="0"/>
              <a:t>Fourth level</a:t>
            </a:r>
          </a:p>
          <a:p>
            <a:pPr marL="0" lvl="4" indent="0" algn="l" defTabSz="699699" rtl="0" eaLnBrk="1" latinLnBrk="0" hangingPunct="1">
              <a:lnSpc>
                <a:spcPct val="90000"/>
              </a:lnSpc>
              <a:spcBef>
                <a:spcPct val="20000"/>
              </a:spcBef>
              <a:buSzPct val="90000"/>
              <a:buFont typeface="Arial" pitchFamily="34" charset="0"/>
              <a:buNone/>
            </a:pPr>
            <a:r>
              <a:rPr lang="en-US" smtClean="0"/>
              <a:t>Fifth level</a:t>
            </a:r>
            <a:endParaRPr lang="en-US" dirty="0"/>
          </a:p>
        </p:txBody>
      </p:sp>
      <p:sp>
        <p:nvSpPr>
          <p:cNvPr id="2" name="Title 1"/>
          <p:cNvSpPr>
            <a:spLocks noGrp="1"/>
          </p:cNvSpPr>
          <p:nvPr>
            <p:ph type="title"/>
          </p:nvPr>
        </p:nvSpPr>
        <p:spPr>
          <a:xfrm>
            <a:off x="4352283" y="233152"/>
            <a:ext cx="7552915" cy="621530"/>
          </a:xfrm>
          <a:prstGeom prst="rect">
            <a:avLst/>
          </a:prstGeom>
        </p:spPr>
        <p:txBody>
          <a:bodyPr/>
          <a:lstStyle>
            <a:lvl1pPr>
              <a:defRPr lang="en-US" sz="4488" b="0" kern="1200" cap="none" spc="-102" baseline="0" dirty="0">
                <a:ln w="3175">
                  <a:noFill/>
                </a:ln>
                <a:gradFill>
                  <a:gsLst>
                    <a:gs pos="0">
                      <a:schemeClr val="bg1">
                        <a:lumMod val="65000"/>
                        <a:lumOff val="35000"/>
                      </a:schemeClr>
                    </a:gs>
                    <a:gs pos="86000">
                      <a:schemeClr val="bg1">
                        <a:lumMod val="65000"/>
                        <a:lumOff val="35000"/>
                      </a:schemeClr>
                    </a:gs>
                  </a:gsLst>
                  <a:path path="circle">
                    <a:fillToRect r="100000" b="100000"/>
                  </a:path>
                </a:gradFill>
                <a:effectLst/>
                <a:latin typeface="Segoe UI Light" pitchFamily="34" charset="0"/>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54149251"/>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Red | SIDE TEXT">
    <p:bg>
      <p:bgPr>
        <a:solidFill>
          <a:schemeClr val="accent2"/>
        </a:solidFill>
        <a:effectLst/>
      </p:bgPr>
    </p:bg>
    <p:spTree>
      <p:nvGrpSpPr>
        <p:cNvPr id="1" name=""/>
        <p:cNvGrpSpPr/>
        <p:nvPr/>
      </p:nvGrpSpPr>
      <p:grpSpPr>
        <a:xfrm>
          <a:off x="0" y="0"/>
          <a:ext cx="0" cy="0"/>
          <a:chOff x="0" y="0"/>
          <a:chExt cx="0" cy="0"/>
        </a:xfrm>
      </p:grpSpPr>
      <p:sp>
        <p:nvSpPr>
          <p:cNvPr id="18" name="Text Placeholder 3"/>
          <p:cNvSpPr>
            <a:spLocks noGrp="1"/>
          </p:cNvSpPr>
          <p:nvPr>
            <p:ph type="body" sz="quarter" idx="13"/>
          </p:nvPr>
        </p:nvSpPr>
        <p:spPr>
          <a:xfrm>
            <a:off x="4352284" y="1398906"/>
            <a:ext cx="7541576" cy="1741642"/>
          </a:xfrm>
          <a:prstGeom prst="rect">
            <a:avLst/>
          </a:prstGeom>
        </p:spPr>
        <p:txBody>
          <a:bodyPr rIns="91440"/>
          <a:lstStyle>
            <a:lvl1pPr marL="0" indent="0">
              <a:spcBef>
                <a:spcPts val="1836"/>
              </a:spcBef>
              <a:buFont typeface="Arial" pitchFamily="34" charset="0"/>
              <a:buNone/>
              <a:defRPr lang="en-US" sz="3264" kern="4000" spc="-102" baseline="0" dirty="0" smtClean="0">
                <a:gradFill>
                  <a:gsLst>
                    <a:gs pos="0">
                      <a:schemeClr val="bg1">
                        <a:lumMod val="65000"/>
                        <a:lumOff val="35000"/>
                      </a:schemeClr>
                    </a:gs>
                    <a:gs pos="86000">
                      <a:schemeClr val="bg1">
                        <a:lumMod val="65000"/>
                        <a:lumOff val="35000"/>
                      </a:schemeClr>
                    </a:gs>
                  </a:gsLst>
                  <a:path path="circle">
                    <a:fillToRect r="100000" b="100000"/>
                  </a:path>
                </a:gradFill>
                <a:latin typeface="+mj-lt"/>
                <a:ea typeface="+mn-ea"/>
                <a:cs typeface="+mn-cs"/>
              </a:defRPr>
            </a:lvl1pPr>
            <a:lvl2pPr marL="1620" indent="0">
              <a:spcBef>
                <a:spcPts val="510"/>
              </a:spcBef>
              <a:buFont typeface="Arial" pitchFamily="34" charset="0"/>
              <a:buNone/>
              <a:tabLst/>
              <a:defRPr lang="en-US" sz="1836" kern="4000" spc="0" baseline="0" dirty="0" smtClean="0">
                <a:gradFill>
                  <a:gsLst>
                    <a:gs pos="0">
                      <a:schemeClr val="bg1">
                        <a:lumMod val="65000"/>
                        <a:lumOff val="35000"/>
                      </a:schemeClr>
                    </a:gs>
                    <a:gs pos="86000">
                      <a:schemeClr val="bg1">
                        <a:lumMod val="65000"/>
                        <a:lumOff val="35000"/>
                      </a:schemeClr>
                    </a:gs>
                  </a:gsLst>
                  <a:path path="circle">
                    <a:fillToRect r="100000" b="100000"/>
                  </a:path>
                </a:gradFill>
                <a:latin typeface="+mn-lt"/>
                <a:ea typeface="+mn-ea"/>
                <a:cs typeface="+mn-cs"/>
              </a:defRPr>
            </a:lvl2pPr>
            <a:lvl3pPr marL="0" indent="0">
              <a:spcBef>
                <a:spcPts val="510"/>
              </a:spcBef>
              <a:buFont typeface="Arial" pitchFamily="34" charset="0"/>
              <a:buNone/>
              <a:defRPr sz="1428">
                <a:gradFill>
                  <a:gsLst>
                    <a:gs pos="0">
                      <a:schemeClr val="bg1">
                        <a:lumMod val="65000"/>
                        <a:lumOff val="35000"/>
                      </a:schemeClr>
                    </a:gs>
                    <a:gs pos="86000">
                      <a:schemeClr val="bg1">
                        <a:lumMod val="65000"/>
                        <a:lumOff val="35000"/>
                      </a:schemeClr>
                    </a:gs>
                  </a:gsLst>
                  <a:path path="circle">
                    <a:fillToRect r="100000" b="100000"/>
                  </a:path>
                </a:gradFill>
              </a:defRPr>
            </a:lvl3pPr>
            <a:lvl4pPr marL="0" indent="0">
              <a:spcBef>
                <a:spcPts val="51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4pPr>
            <a:lvl5pPr marL="0" indent="0">
              <a:spcBef>
                <a:spcPts val="51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5pPr>
          </a:lstStyle>
          <a:p>
            <a:pPr marL="0" lvl="0" indent="0" algn="l" defTabSz="699699" rtl="0" eaLnBrk="1" latinLnBrk="0" hangingPunct="1">
              <a:lnSpc>
                <a:spcPct val="90000"/>
              </a:lnSpc>
              <a:spcBef>
                <a:spcPct val="20000"/>
              </a:spcBef>
              <a:buSzPct val="90000"/>
              <a:buFont typeface="Arial" pitchFamily="34" charset="0"/>
              <a:buNone/>
            </a:pPr>
            <a:r>
              <a:rPr lang="en-US" smtClean="0"/>
              <a:t>Click to edit Master text styles</a:t>
            </a:r>
          </a:p>
          <a:p>
            <a:pPr marL="0" lvl="1" indent="0" algn="l" defTabSz="699699" rtl="0" eaLnBrk="1" latinLnBrk="0" hangingPunct="1">
              <a:lnSpc>
                <a:spcPct val="90000"/>
              </a:lnSpc>
              <a:spcBef>
                <a:spcPct val="20000"/>
              </a:spcBef>
              <a:buSzPct val="90000"/>
              <a:buFont typeface="Arial" pitchFamily="34" charset="0"/>
              <a:buNone/>
            </a:pPr>
            <a:r>
              <a:rPr lang="en-US" smtClean="0"/>
              <a:t>Second level</a:t>
            </a:r>
          </a:p>
          <a:p>
            <a:pPr marL="0" lvl="2" indent="0" algn="l" defTabSz="699699" rtl="0" eaLnBrk="1" latinLnBrk="0" hangingPunct="1">
              <a:lnSpc>
                <a:spcPct val="90000"/>
              </a:lnSpc>
              <a:spcBef>
                <a:spcPct val="20000"/>
              </a:spcBef>
              <a:buSzPct val="90000"/>
              <a:buFont typeface="Arial" pitchFamily="34" charset="0"/>
              <a:buNone/>
            </a:pPr>
            <a:r>
              <a:rPr lang="en-US" smtClean="0"/>
              <a:t>Third level</a:t>
            </a:r>
          </a:p>
          <a:p>
            <a:pPr marL="0" lvl="3" indent="0" algn="l" defTabSz="699699" rtl="0" eaLnBrk="1" latinLnBrk="0" hangingPunct="1">
              <a:lnSpc>
                <a:spcPct val="90000"/>
              </a:lnSpc>
              <a:spcBef>
                <a:spcPct val="20000"/>
              </a:spcBef>
              <a:buSzPct val="90000"/>
              <a:buFont typeface="Arial" pitchFamily="34" charset="0"/>
              <a:buNone/>
            </a:pPr>
            <a:r>
              <a:rPr lang="en-US" smtClean="0"/>
              <a:t>Fourth level</a:t>
            </a:r>
          </a:p>
          <a:p>
            <a:pPr marL="0" lvl="4" indent="0" algn="l" defTabSz="699699" rtl="0" eaLnBrk="1" latinLnBrk="0" hangingPunct="1">
              <a:lnSpc>
                <a:spcPct val="90000"/>
              </a:lnSpc>
              <a:spcBef>
                <a:spcPct val="20000"/>
              </a:spcBef>
              <a:buSzPct val="90000"/>
              <a:buFont typeface="Arial" pitchFamily="34" charset="0"/>
              <a:buNone/>
            </a:pPr>
            <a:r>
              <a:rPr lang="en-US" smtClean="0"/>
              <a:t>Fifth level</a:t>
            </a:r>
            <a:endParaRPr lang="en-US" dirty="0"/>
          </a:p>
        </p:txBody>
      </p:sp>
      <p:sp>
        <p:nvSpPr>
          <p:cNvPr id="2" name="Title 1"/>
          <p:cNvSpPr>
            <a:spLocks noGrp="1"/>
          </p:cNvSpPr>
          <p:nvPr>
            <p:ph type="title"/>
          </p:nvPr>
        </p:nvSpPr>
        <p:spPr>
          <a:xfrm>
            <a:off x="4352283" y="233152"/>
            <a:ext cx="7552915" cy="621530"/>
          </a:xfrm>
          <a:prstGeom prst="rect">
            <a:avLst/>
          </a:prstGeom>
        </p:spPr>
        <p:txBody>
          <a:bodyPr/>
          <a:lstStyle>
            <a:lvl1pPr>
              <a:defRPr lang="en-US" sz="4488" b="0" kern="1200" cap="none" spc="-102" baseline="0" dirty="0">
                <a:ln w="3175">
                  <a:noFill/>
                </a:ln>
                <a:gradFill>
                  <a:gsLst>
                    <a:gs pos="0">
                      <a:schemeClr val="bg1">
                        <a:lumMod val="65000"/>
                        <a:lumOff val="35000"/>
                      </a:schemeClr>
                    </a:gs>
                    <a:gs pos="86000">
                      <a:schemeClr val="bg1">
                        <a:lumMod val="65000"/>
                        <a:lumOff val="35000"/>
                      </a:schemeClr>
                    </a:gs>
                  </a:gsLst>
                  <a:path path="circle">
                    <a:fillToRect r="100000" b="100000"/>
                  </a:path>
                </a:gradFill>
                <a:effectLst/>
                <a:latin typeface="Segoe UI Light" pitchFamily="34" charset="0"/>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81183580"/>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GREEN | SIDE TEXT">
    <p:bg>
      <p:bgPr>
        <a:solidFill>
          <a:schemeClr val="accent3"/>
        </a:solidFill>
        <a:effectLst/>
      </p:bgPr>
    </p:bg>
    <p:spTree>
      <p:nvGrpSpPr>
        <p:cNvPr id="1" name=""/>
        <p:cNvGrpSpPr/>
        <p:nvPr/>
      </p:nvGrpSpPr>
      <p:grpSpPr>
        <a:xfrm>
          <a:off x="0" y="0"/>
          <a:ext cx="0" cy="0"/>
          <a:chOff x="0" y="0"/>
          <a:chExt cx="0" cy="0"/>
        </a:xfrm>
      </p:grpSpPr>
      <p:sp>
        <p:nvSpPr>
          <p:cNvPr id="18" name="Text Placeholder 3"/>
          <p:cNvSpPr>
            <a:spLocks noGrp="1"/>
          </p:cNvSpPr>
          <p:nvPr>
            <p:ph type="body" sz="quarter" idx="13"/>
          </p:nvPr>
        </p:nvSpPr>
        <p:spPr>
          <a:xfrm>
            <a:off x="4352284" y="1398906"/>
            <a:ext cx="7619324" cy="1741642"/>
          </a:xfrm>
          <a:prstGeom prst="rect">
            <a:avLst/>
          </a:prstGeom>
        </p:spPr>
        <p:txBody>
          <a:bodyPr rIns="91440"/>
          <a:lstStyle>
            <a:lvl1pPr marL="0" indent="0">
              <a:spcBef>
                <a:spcPts val="1836"/>
              </a:spcBef>
              <a:buFont typeface="Arial" pitchFamily="34" charset="0"/>
              <a:buNone/>
              <a:defRPr lang="en-US" sz="3264" kern="4000" spc="-102" baseline="0" dirty="0" smtClean="0">
                <a:gradFill>
                  <a:gsLst>
                    <a:gs pos="0">
                      <a:schemeClr val="bg1">
                        <a:lumMod val="65000"/>
                        <a:lumOff val="35000"/>
                      </a:schemeClr>
                    </a:gs>
                    <a:gs pos="86000">
                      <a:schemeClr val="bg1">
                        <a:lumMod val="65000"/>
                        <a:lumOff val="35000"/>
                      </a:schemeClr>
                    </a:gs>
                  </a:gsLst>
                  <a:path path="circle">
                    <a:fillToRect r="100000" b="100000"/>
                  </a:path>
                </a:gradFill>
                <a:latin typeface="+mj-lt"/>
                <a:ea typeface="+mn-ea"/>
                <a:cs typeface="+mn-cs"/>
              </a:defRPr>
            </a:lvl1pPr>
            <a:lvl2pPr marL="1620" indent="0">
              <a:spcBef>
                <a:spcPts val="510"/>
              </a:spcBef>
              <a:buFont typeface="Arial" pitchFamily="34" charset="0"/>
              <a:buNone/>
              <a:tabLst/>
              <a:defRPr sz="1836">
                <a:gradFill>
                  <a:gsLst>
                    <a:gs pos="0">
                      <a:schemeClr val="bg1">
                        <a:lumMod val="65000"/>
                        <a:lumOff val="35000"/>
                      </a:schemeClr>
                    </a:gs>
                    <a:gs pos="86000">
                      <a:schemeClr val="bg1">
                        <a:lumMod val="65000"/>
                        <a:lumOff val="35000"/>
                      </a:schemeClr>
                    </a:gs>
                  </a:gsLst>
                  <a:path path="circle">
                    <a:fillToRect r="100000" b="100000"/>
                  </a:path>
                </a:gradFill>
              </a:defRPr>
            </a:lvl2pPr>
            <a:lvl3pPr marL="0" indent="0">
              <a:spcBef>
                <a:spcPts val="510"/>
              </a:spcBef>
              <a:buFont typeface="Arial" pitchFamily="34" charset="0"/>
              <a:buNone/>
              <a:defRPr sz="1428">
                <a:gradFill>
                  <a:gsLst>
                    <a:gs pos="0">
                      <a:schemeClr val="bg1">
                        <a:lumMod val="65000"/>
                        <a:lumOff val="35000"/>
                      </a:schemeClr>
                    </a:gs>
                    <a:gs pos="86000">
                      <a:schemeClr val="bg1">
                        <a:lumMod val="65000"/>
                        <a:lumOff val="35000"/>
                      </a:schemeClr>
                    </a:gs>
                  </a:gsLst>
                  <a:path path="circle">
                    <a:fillToRect r="100000" b="100000"/>
                  </a:path>
                </a:gradFill>
              </a:defRPr>
            </a:lvl3pPr>
            <a:lvl4pPr marL="0" indent="0">
              <a:spcBef>
                <a:spcPts val="51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4pPr>
            <a:lvl5pPr marL="0" indent="0">
              <a:spcBef>
                <a:spcPts val="51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5pPr>
          </a:lstStyle>
          <a:p>
            <a:pPr marL="0" lvl="0" indent="0" algn="l" defTabSz="699699" rtl="0" eaLnBrk="1" latinLnBrk="0" hangingPunct="1">
              <a:lnSpc>
                <a:spcPct val="90000"/>
              </a:lnSpc>
              <a:spcBef>
                <a:spcPct val="20000"/>
              </a:spcBef>
              <a:buSzPct val="90000"/>
              <a:buFont typeface="Arial" pitchFamily="34" charset="0"/>
              <a:buNone/>
            </a:pPr>
            <a:r>
              <a:rPr lang="en-US" smtClean="0"/>
              <a:t>Click to edit Master text styles</a:t>
            </a:r>
          </a:p>
          <a:p>
            <a:pPr marL="0" lvl="1" indent="0" algn="l" defTabSz="699699" rtl="0" eaLnBrk="1" latinLnBrk="0" hangingPunct="1">
              <a:lnSpc>
                <a:spcPct val="90000"/>
              </a:lnSpc>
              <a:spcBef>
                <a:spcPct val="20000"/>
              </a:spcBef>
              <a:buSzPct val="90000"/>
              <a:buFont typeface="Arial" pitchFamily="34" charset="0"/>
              <a:buNone/>
            </a:pPr>
            <a:r>
              <a:rPr lang="en-US" smtClean="0"/>
              <a:t>Second level</a:t>
            </a:r>
          </a:p>
          <a:p>
            <a:pPr marL="0" lvl="2" indent="0" algn="l" defTabSz="699699" rtl="0" eaLnBrk="1" latinLnBrk="0" hangingPunct="1">
              <a:lnSpc>
                <a:spcPct val="90000"/>
              </a:lnSpc>
              <a:spcBef>
                <a:spcPct val="20000"/>
              </a:spcBef>
              <a:buSzPct val="90000"/>
              <a:buFont typeface="Arial" pitchFamily="34" charset="0"/>
              <a:buNone/>
            </a:pPr>
            <a:r>
              <a:rPr lang="en-US" smtClean="0"/>
              <a:t>Third level</a:t>
            </a:r>
          </a:p>
          <a:p>
            <a:pPr marL="0" lvl="3" indent="0" algn="l" defTabSz="699699" rtl="0" eaLnBrk="1" latinLnBrk="0" hangingPunct="1">
              <a:lnSpc>
                <a:spcPct val="90000"/>
              </a:lnSpc>
              <a:spcBef>
                <a:spcPct val="20000"/>
              </a:spcBef>
              <a:buSzPct val="90000"/>
              <a:buFont typeface="Arial" pitchFamily="34" charset="0"/>
              <a:buNone/>
            </a:pPr>
            <a:r>
              <a:rPr lang="en-US" smtClean="0"/>
              <a:t>Fourth level</a:t>
            </a:r>
          </a:p>
          <a:p>
            <a:pPr marL="0" lvl="4" indent="0" algn="l" defTabSz="699699" rtl="0" eaLnBrk="1" latinLnBrk="0" hangingPunct="1">
              <a:lnSpc>
                <a:spcPct val="90000"/>
              </a:lnSpc>
              <a:spcBef>
                <a:spcPct val="20000"/>
              </a:spcBef>
              <a:buSzPct val="90000"/>
              <a:buFont typeface="Arial" pitchFamily="34" charset="0"/>
              <a:buNone/>
            </a:pPr>
            <a:r>
              <a:rPr lang="en-US" smtClean="0"/>
              <a:t>Fifth level</a:t>
            </a:r>
            <a:endParaRPr lang="en-US" dirty="0"/>
          </a:p>
        </p:txBody>
      </p:sp>
      <p:sp>
        <p:nvSpPr>
          <p:cNvPr id="2" name="Title 1"/>
          <p:cNvSpPr>
            <a:spLocks noGrp="1"/>
          </p:cNvSpPr>
          <p:nvPr>
            <p:ph type="title"/>
          </p:nvPr>
        </p:nvSpPr>
        <p:spPr>
          <a:xfrm>
            <a:off x="4352283" y="233152"/>
            <a:ext cx="7552915" cy="621530"/>
          </a:xfrm>
          <a:prstGeom prst="rect">
            <a:avLst/>
          </a:prstGeom>
        </p:spPr>
        <p:txBody>
          <a:bodyPr/>
          <a:lstStyle>
            <a:lvl1pPr>
              <a:defRPr lang="en-US" sz="4488" b="0" kern="1200" cap="none" spc="-102" baseline="0" dirty="0">
                <a:ln w="3175">
                  <a:noFill/>
                </a:ln>
                <a:gradFill>
                  <a:gsLst>
                    <a:gs pos="0">
                      <a:schemeClr val="bg1">
                        <a:lumMod val="65000"/>
                        <a:lumOff val="35000"/>
                      </a:schemeClr>
                    </a:gs>
                    <a:gs pos="86000">
                      <a:schemeClr val="bg1">
                        <a:lumMod val="65000"/>
                        <a:lumOff val="35000"/>
                      </a:schemeClr>
                    </a:gs>
                  </a:gsLst>
                  <a:path path="circle">
                    <a:fillToRect r="100000" b="100000"/>
                  </a:path>
                </a:gradFill>
                <a:effectLst/>
                <a:latin typeface="Segoe UI Light" pitchFamily="34" charset="0"/>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29072695"/>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Purple | SIDE TEXT">
    <p:bg>
      <p:bgPr>
        <a:solidFill>
          <a:schemeClr val="accent4"/>
        </a:solidFill>
        <a:effectLst/>
      </p:bgPr>
    </p:bg>
    <p:spTree>
      <p:nvGrpSpPr>
        <p:cNvPr id="1" name=""/>
        <p:cNvGrpSpPr/>
        <p:nvPr/>
      </p:nvGrpSpPr>
      <p:grpSpPr>
        <a:xfrm>
          <a:off x="0" y="0"/>
          <a:ext cx="0" cy="0"/>
          <a:chOff x="0" y="0"/>
          <a:chExt cx="0" cy="0"/>
        </a:xfrm>
      </p:grpSpPr>
      <p:sp>
        <p:nvSpPr>
          <p:cNvPr id="18" name="Text Placeholder 3"/>
          <p:cNvSpPr>
            <a:spLocks noGrp="1"/>
          </p:cNvSpPr>
          <p:nvPr>
            <p:ph type="body" sz="quarter" idx="13"/>
          </p:nvPr>
        </p:nvSpPr>
        <p:spPr>
          <a:xfrm>
            <a:off x="4352284" y="1398906"/>
            <a:ext cx="7619324" cy="1741642"/>
          </a:xfrm>
          <a:prstGeom prst="rect">
            <a:avLst/>
          </a:prstGeom>
        </p:spPr>
        <p:txBody>
          <a:bodyPr rIns="91440"/>
          <a:lstStyle>
            <a:lvl1pPr marL="0" indent="0">
              <a:spcBef>
                <a:spcPts val="1836"/>
              </a:spcBef>
              <a:buFont typeface="Arial" pitchFamily="34" charset="0"/>
              <a:buNone/>
              <a:defRPr lang="en-US" sz="3264" kern="4000" spc="-102" baseline="0" dirty="0" smtClean="0">
                <a:gradFill>
                  <a:gsLst>
                    <a:gs pos="0">
                      <a:schemeClr val="bg1">
                        <a:lumMod val="65000"/>
                        <a:lumOff val="35000"/>
                      </a:schemeClr>
                    </a:gs>
                    <a:gs pos="86000">
                      <a:schemeClr val="bg1">
                        <a:lumMod val="65000"/>
                        <a:lumOff val="35000"/>
                      </a:schemeClr>
                    </a:gs>
                  </a:gsLst>
                  <a:path path="circle">
                    <a:fillToRect r="100000" b="100000"/>
                  </a:path>
                </a:gradFill>
                <a:latin typeface="+mj-lt"/>
                <a:ea typeface="+mn-ea"/>
                <a:cs typeface="+mn-cs"/>
              </a:defRPr>
            </a:lvl1pPr>
            <a:lvl2pPr marL="1620" indent="0">
              <a:spcBef>
                <a:spcPts val="510"/>
              </a:spcBef>
              <a:buFont typeface="Arial" pitchFamily="34" charset="0"/>
              <a:buNone/>
              <a:tabLst/>
              <a:defRPr sz="1836">
                <a:gradFill>
                  <a:gsLst>
                    <a:gs pos="0">
                      <a:schemeClr val="bg1">
                        <a:lumMod val="65000"/>
                        <a:lumOff val="35000"/>
                      </a:schemeClr>
                    </a:gs>
                    <a:gs pos="86000">
                      <a:schemeClr val="bg1">
                        <a:lumMod val="65000"/>
                        <a:lumOff val="35000"/>
                      </a:schemeClr>
                    </a:gs>
                  </a:gsLst>
                  <a:path path="circle">
                    <a:fillToRect r="100000" b="100000"/>
                  </a:path>
                </a:gradFill>
              </a:defRPr>
            </a:lvl2pPr>
            <a:lvl3pPr marL="0" indent="0">
              <a:spcBef>
                <a:spcPts val="510"/>
              </a:spcBef>
              <a:buFont typeface="Arial" pitchFamily="34" charset="0"/>
              <a:buNone/>
              <a:defRPr sz="1428">
                <a:gradFill>
                  <a:gsLst>
                    <a:gs pos="0">
                      <a:schemeClr val="bg1">
                        <a:lumMod val="65000"/>
                        <a:lumOff val="35000"/>
                      </a:schemeClr>
                    </a:gs>
                    <a:gs pos="86000">
                      <a:schemeClr val="bg1">
                        <a:lumMod val="65000"/>
                        <a:lumOff val="35000"/>
                      </a:schemeClr>
                    </a:gs>
                  </a:gsLst>
                  <a:path path="circle">
                    <a:fillToRect r="100000" b="100000"/>
                  </a:path>
                </a:gradFill>
              </a:defRPr>
            </a:lvl3pPr>
            <a:lvl4pPr marL="0" indent="0">
              <a:spcBef>
                <a:spcPts val="51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4pPr>
            <a:lvl5pPr marL="0" indent="0">
              <a:spcBef>
                <a:spcPts val="51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5pPr>
          </a:lstStyle>
          <a:p>
            <a:pPr marL="0" lvl="0" indent="0" algn="l" defTabSz="699699" rtl="0" eaLnBrk="1" latinLnBrk="0" hangingPunct="1">
              <a:lnSpc>
                <a:spcPct val="90000"/>
              </a:lnSpc>
              <a:spcBef>
                <a:spcPct val="20000"/>
              </a:spcBef>
              <a:buSzPct val="90000"/>
              <a:buFont typeface="Arial" pitchFamily="34" charset="0"/>
              <a:buNone/>
            </a:pPr>
            <a:r>
              <a:rPr lang="en-US" smtClean="0"/>
              <a:t>Click to edit Master text styles</a:t>
            </a:r>
          </a:p>
          <a:p>
            <a:pPr marL="0" lvl="1" indent="0" algn="l" defTabSz="699699" rtl="0" eaLnBrk="1" latinLnBrk="0" hangingPunct="1">
              <a:lnSpc>
                <a:spcPct val="90000"/>
              </a:lnSpc>
              <a:spcBef>
                <a:spcPct val="20000"/>
              </a:spcBef>
              <a:buSzPct val="90000"/>
              <a:buFont typeface="Arial" pitchFamily="34" charset="0"/>
              <a:buNone/>
            </a:pPr>
            <a:r>
              <a:rPr lang="en-US" smtClean="0"/>
              <a:t>Second level</a:t>
            </a:r>
          </a:p>
          <a:p>
            <a:pPr marL="0" lvl="2" indent="0" algn="l" defTabSz="699699" rtl="0" eaLnBrk="1" latinLnBrk="0" hangingPunct="1">
              <a:lnSpc>
                <a:spcPct val="90000"/>
              </a:lnSpc>
              <a:spcBef>
                <a:spcPct val="20000"/>
              </a:spcBef>
              <a:buSzPct val="90000"/>
              <a:buFont typeface="Arial" pitchFamily="34" charset="0"/>
              <a:buNone/>
            </a:pPr>
            <a:r>
              <a:rPr lang="en-US" smtClean="0"/>
              <a:t>Third level</a:t>
            </a:r>
          </a:p>
          <a:p>
            <a:pPr marL="0" lvl="3" indent="0" algn="l" defTabSz="699699" rtl="0" eaLnBrk="1" latinLnBrk="0" hangingPunct="1">
              <a:lnSpc>
                <a:spcPct val="90000"/>
              </a:lnSpc>
              <a:spcBef>
                <a:spcPct val="20000"/>
              </a:spcBef>
              <a:buSzPct val="90000"/>
              <a:buFont typeface="Arial" pitchFamily="34" charset="0"/>
              <a:buNone/>
            </a:pPr>
            <a:r>
              <a:rPr lang="en-US" smtClean="0"/>
              <a:t>Fourth level</a:t>
            </a:r>
          </a:p>
          <a:p>
            <a:pPr marL="0" lvl="4" indent="0" algn="l" defTabSz="699699" rtl="0" eaLnBrk="1" latinLnBrk="0" hangingPunct="1">
              <a:lnSpc>
                <a:spcPct val="90000"/>
              </a:lnSpc>
              <a:spcBef>
                <a:spcPct val="20000"/>
              </a:spcBef>
              <a:buSzPct val="90000"/>
              <a:buFont typeface="Arial" pitchFamily="34" charset="0"/>
              <a:buNone/>
            </a:pPr>
            <a:r>
              <a:rPr lang="en-US" smtClean="0"/>
              <a:t>Fifth level</a:t>
            </a:r>
            <a:endParaRPr lang="en-US" dirty="0"/>
          </a:p>
        </p:txBody>
      </p:sp>
      <p:sp>
        <p:nvSpPr>
          <p:cNvPr id="2" name="Title 1"/>
          <p:cNvSpPr>
            <a:spLocks noGrp="1"/>
          </p:cNvSpPr>
          <p:nvPr>
            <p:ph type="title"/>
          </p:nvPr>
        </p:nvSpPr>
        <p:spPr>
          <a:xfrm>
            <a:off x="4352283" y="233152"/>
            <a:ext cx="7552915" cy="621530"/>
          </a:xfrm>
          <a:prstGeom prst="rect">
            <a:avLst/>
          </a:prstGeom>
        </p:spPr>
        <p:txBody>
          <a:bodyPr/>
          <a:lstStyle>
            <a:lvl1pPr>
              <a:defRPr lang="en-US" sz="4488" b="0" kern="1200" cap="none" spc="-102" baseline="0" dirty="0">
                <a:ln w="3175">
                  <a:noFill/>
                </a:ln>
                <a:gradFill>
                  <a:gsLst>
                    <a:gs pos="0">
                      <a:schemeClr val="bg1">
                        <a:lumMod val="65000"/>
                        <a:lumOff val="35000"/>
                      </a:schemeClr>
                    </a:gs>
                    <a:gs pos="86000">
                      <a:schemeClr val="bg1">
                        <a:lumMod val="65000"/>
                        <a:lumOff val="35000"/>
                      </a:schemeClr>
                    </a:gs>
                  </a:gsLst>
                  <a:path path="circle">
                    <a:fillToRect r="100000" b="100000"/>
                  </a:path>
                </a:gradFill>
                <a:effectLst/>
                <a:latin typeface="Segoe UI Light" pitchFamily="34" charset="0"/>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10093075"/>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403323" y="233152"/>
            <a:ext cx="11501873" cy="565027"/>
          </a:xfrm>
          <a:prstGeom prst="rect">
            <a:avLst/>
          </a:prstGeom>
        </p:spPr>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8641" y="1476624"/>
            <a:ext cx="11516560" cy="1720343"/>
          </a:xfrm>
          <a:prstGeom prst="rect">
            <a:avLst/>
          </a:prstGeom>
        </p:spPr>
        <p:txBody>
          <a:bodyPr/>
          <a:lstStyle>
            <a:lvl1pPr>
              <a:buClr>
                <a:srgbClr val="FFFFFF"/>
              </a:buClr>
              <a:buSzPct val="70000"/>
              <a:buFont typeface="Wingdings" pitchFamily="2" charset="2"/>
              <a:buNone/>
              <a:defRPr>
                <a:gradFill>
                  <a:gsLst>
                    <a:gs pos="0">
                      <a:srgbClr val="FFFFFF"/>
                    </a:gs>
                    <a:gs pos="86000">
                      <a:srgbClr val="FFFFFF"/>
                    </a:gs>
                  </a:gsLst>
                  <a:lin ang="5400000" scaled="0"/>
                </a:gradFill>
              </a:defRPr>
            </a:lvl1pPr>
            <a:lvl2pPr>
              <a:buClr>
                <a:srgbClr val="FFFFFF"/>
              </a:buClr>
              <a:buSzPct val="70000"/>
              <a:buFont typeface="Wingdings" pitchFamily="2" charset="2"/>
              <a:buNone/>
              <a:defRPr>
                <a:gradFill>
                  <a:gsLst>
                    <a:gs pos="0">
                      <a:srgbClr val="FFFFFF"/>
                    </a:gs>
                    <a:gs pos="86000">
                      <a:srgbClr val="FFFFFF"/>
                    </a:gs>
                  </a:gsLst>
                  <a:lin ang="5400000" scaled="0"/>
                </a:gradFill>
              </a:defRPr>
            </a:lvl2pPr>
            <a:lvl3pPr>
              <a:buClr>
                <a:srgbClr val="FFFFFF"/>
              </a:buClr>
              <a:buSzPct val="70000"/>
              <a:buFont typeface="Wingdings" pitchFamily="2" charset="2"/>
              <a:buNone/>
              <a:defRPr>
                <a:gradFill>
                  <a:gsLst>
                    <a:gs pos="0">
                      <a:srgbClr val="FFFFFF"/>
                    </a:gs>
                    <a:gs pos="86000">
                      <a:srgbClr val="FFFFFF"/>
                    </a:gs>
                  </a:gsLst>
                  <a:lin ang="5400000" scaled="0"/>
                </a:gradFill>
              </a:defRPr>
            </a:lvl3pPr>
            <a:lvl4pPr>
              <a:buClr>
                <a:srgbClr val="FFFFFF"/>
              </a:buClr>
              <a:buSzPct val="70000"/>
              <a:buFont typeface="Wingdings" pitchFamily="2" charset="2"/>
              <a:buNone/>
              <a:defRPr>
                <a:gradFill>
                  <a:gsLst>
                    <a:gs pos="0">
                      <a:srgbClr val="FFFFFF"/>
                    </a:gs>
                    <a:gs pos="86000">
                      <a:srgbClr val="FFFFFF"/>
                    </a:gs>
                  </a:gsLst>
                  <a:lin ang="5400000" scaled="0"/>
                </a:gradFill>
              </a:defRPr>
            </a:lvl4pPr>
            <a:lvl5pPr>
              <a:buClr>
                <a:srgbClr val="FFFFFF"/>
              </a:buClr>
              <a:buSzPct val="70000"/>
              <a:buFont typeface="Wingdings" pitchFamily="2" charset="2"/>
              <a:buNone/>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 y="6363086"/>
            <a:ext cx="12436476" cy="631450"/>
          </a:xfrm>
          <a:prstGeom prst="rect">
            <a:avLst/>
          </a:prstGeom>
          <a:solidFill>
            <a:srgbClr val="FFFF99"/>
          </a:solidFill>
        </p:spPr>
        <p:txBody>
          <a:bodyPr wrap="square" lIns="114341" tIns="57171" rIns="114341" bIns="57171"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019072749"/>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6_Blank Color 1 Layou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8640" y="2144879"/>
            <a:ext cx="10683709" cy="2081181"/>
          </a:xfrm>
        </p:spPr>
        <p:txBody>
          <a:bodyPr/>
          <a:lstStyle>
            <a:lvl1pPr>
              <a:defRPr sz="7343">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23520842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2015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291092407"/>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5_Blank Color 1 Layou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8640" y="2144879"/>
            <a:ext cx="10683709" cy="2081181"/>
          </a:xfrm>
        </p:spPr>
        <p:txBody>
          <a:bodyPr/>
          <a:lstStyle>
            <a:lvl1pPr>
              <a:defRPr sz="7343">
                <a:solidFill>
                  <a:schemeClr val="bg1"/>
                </a:solidFill>
              </a:defRPr>
            </a:lvl1pPr>
          </a:lstStyle>
          <a:p>
            <a:r>
              <a:rPr lang="en-US" smtClean="0"/>
              <a:t>Click to edit Master title style</a:t>
            </a:r>
            <a:endParaRPr lang="en-US"/>
          </a:p>
        </p:txBody>
      </p:sp>
    </p:spTree>
    <p:extLst>
      <p:ext uri="{BB962C8B-B14F-4D97-AF65-F5344CB8AC3E}">
        <p14:creationId xmlns:p14="http://schemas.microsoft.com/office/powerpoint/2010/main" val="3724389441"/>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7_Blank Color 1 Layou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8640" y="2144879"/>
            <a:ext cx="10683709" cy="2081181"/>
          </a:xfrm>
        </p:spPr>
        <p:txBody>
          <a:bodyPr/>
          <a:lstStyle>
            <a:lvl1pPr>
              <a:defRPr sz="7343">
                <a:solidFill>
                  <a:schemeClr val="bg1"/>
                </a:solidFill>
              </a:defRPr>
            </a:lvl1pPr>
          </a:lstStyle>
          <a:p>
            <a:r>
              <a:rPr lang="en-US" smtClean="0"/>
              <a:t>Click to edit Master title style</a:t>
            </a:r>
            <a:endParaRPr lang="en-US"/>
          </a:p>
        </p:txBody>
      </p:sp>
    </p:spTree>
    <p:extLst>
      <p:ext uri="{BB962C8B-B14F-4D97-AF65-F5344CB8AC3E}">
        <p14:creationId xmlns:p14="http://schemas.microsoft.com/office/powerpoint/2010/main" val="1743799050"/>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8_Blank Color 1 Layou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8640" y="2144879"/>
            <a:ext cx="10683709" cy="2081181"/>
          </a:xfrm>
        </p:spPr>
        <p:txBody>
          <a:bodyPr/>
          <a:lstStyle>
            <a:lvl1pPr>
              <a:defRPr sz="7343">
                <a:solidFill>
                  <a:schemeClr val="bg1"/>
                </a:solidFill>
              </a:defRPr>
            </a:lvl1pPr>
          </a:lstStyle>
          <a:p>
            <a:r>
              <a:rPr lang="en-US" smtClean="0"/>
              <a:t>Click to edit Master title style</a:t>
            </a:r>
            <a:endParaRPr lang="en-US"/>
          </a:p>
        </p:txBody>
      </p:sp>
    </p:spTree>
    <p:extLst>
      <p:ext uri="{BB962C8B-B14F-4D97-AF65-F5344CB8AC3E}">
        <p14:creationId xmlns:p14="http://schemas.microsoft.com/office/powerpoint/2010/main" val="3156671924"/>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accent1"/>
        </a:solidFill>
        <a:effectLst/>
      </p:bgPr>
    </p:bg>
    <p:spTree>
      <p:nvGrpSpPr>
        <p:cNvPr id="1" name=""/>
        <p:cNvGrpSpPr/>
        <p:nvPr/>
      </p:nvGrpSpPr>
      <p:grpSpPr>
        <a:xfrm>
          <a:off x="0" y="0"/>
          <a:ext cx="0" cy="0"/>
          <a:chOff x="0" y="0"/>
          <a:chExt cx="0" cy="0"/>
        </a:xfrm>
      </p:grpSpPr>
      <p:sp>
        <p:nvSpPr>
          <p:cNvPr id="3" name="Rectangle 2"/>
          <p:cNvSpPr/>
          <p:nvPr/>
        </p:nvSpPr>
        <p:spPr>
          <a:xfrm>
            <a:off x="438388" y="5985683"/>
            <a:ext cx="11589167" cy="606357"/>
          </a:xfrm>
          <a:prstGeom prst="rect">
            <a:avLst/>
          </a:prstGeom>
        </p:spPr>
        <p:txBody>
          <a:bodyPr wrap="square">
            <a:spAutoFit/>
          </a:bodyPr>
          <a:lstStyle/>
          <a:p>
            <a:pPr defTabSz="932290" eaLnBrk="0" hangingPunct="0"/>
            <a:r>
              <a:rPr lang="en-US" sz="816" dirty="0" smtClean="0">
                <a:gradFill>
                  <a:gsLst>
                    <a:gs pos="0">
                      <a:srgbClr val="FFFFFF"/>
                    </a:gs>
                    <a:gs pos="100000">
                      <a:srgbClr val="FFFFFF"/>
                    </a:gs>
                  </a:gsLst>
                  <a:lin ang="5400000" scaled="0"/>
                </a:gradFill>
                <a:cs typeface="Arial" charset="0"/>
              </a:rPr>
              <a:t>© 2015 Microsoft Corporation. All rights reserved. Microsoft, Windows, Windows Vista and other product names are or may be registered trademarks and/or trademarks in the U.S. and/or other countries.</a:t>
            </a:r>
          </a:p>
          <a:p>
            <a:pPr defTabSz="932290" eaLnBrk="0" hangingPunct="0"/>
            <a:r>
              <a:rPr lang="en-US" sz="816" dirty="0" smtClean="0">
                <a:gradFill>
                  <a:gsLst>
                    <a:gs pos="0">
                      <a:srgbClr val="FFFFFF"/>
                    </a:gs>
                    <a:gs pos="100000">
                      <a:srgbClr val="FFFFFF"/>
                    </a:gs>
                  </a:gsLst>
                  <a:lin ang="5400000" scaled="0"/>
                </a:gra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816" dirty="0">
              <a:gradFill>
                <a:gsLst>
                  <a:gs pos="0">
                    <a:srgbClr val="FFFFFF"/>
                  </a:gs>
                  <a:gs pos="100000">
                    <a:srgbClr val="FFFFFF"/>
                  </a:gs>
                </a:gsLst>
                <a:lin ang="5400000" scaled="0"/>
              </a:gradFill>
              <a:cs typeface="Arial" charset="0"/>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41447" y="2708004"/>
            <a:ext cx="5106082" cy="1106597"/>
          </a:xfrm>
          <a:prstGeom prst="rect">
            <a:avLst/>
          </a:prstGeom>
        </p:spPr>
      </p:pic>
    </p:spTree>
    <p:extLst>
      <p:ext uri="{BB962C8B-B14F-4D97-AF65-F5344CB8AC3E}">
        <p14:creationId xmlns:p14="http://schemas.microsoft.com/office/powerpoint/2010/main" val="791321191"/>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cSld name="5_PresentationTitle_Manufacturing1">
    <p:bg>
      <p:bgPr>
        <a:solidFill>
          <a:schemeClr val="bg1"/>
        </a:solidFill>
        <a:effectLst/>
      </p:bgPr>
    </p:bg>
    <p:spTree>
      <p:nvGrpSpPr>
        <p:cNvPr id="1" name=""/>
        <p:cNvGrpSpPr/>
        <p:nvPr/>
      </p:nvGrpSpPr>
      <p:grpSpPr>
        <a:xfrm>
          <a:off x="0" y="0"/>
          <a:ext cx="0" cy="0"/>
          <a:chOff x="0" y="0"/>
          <a:chExt cx="0" cy="0"/>
        </a:xfrm>
      </p:grpSpPr>
      <p:pic>
        <p:nvPicPr>
          <p:cNvPr id="10" name="Picture 9" descr="STB13_SolarFarm_02.png"/>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2" y="-1"/>
            <a:ext cx="12434856" cy="6994526"/>
          </a:xfrm>
          <a:prstGeom prst="rect">
            <a:avLst/>
          </a:prstGeom>
        </p:spPr>
      </p:pic>
      <p:graphicFrame>
        <p:nvGraphicFramePr>
          <p:cNvPr id="2" name="Object 1" hidden="1"/>
          <p:cNvGraphicFramePr>
            <a:graphicFrameLocks noChangeAspect="1"/>
          </p:cNvGraphicFramePr>
          <p:nvPr>
            <p:custDataLst>
              <p:tags r:id="rId2"/>
            </p:custDataLst>
            <p:extLst/>
          </p:nvPr>
        </p:nvGraphicFramePr>
        <p:xfrm>
          <a:off x="1589" y="1590"/>
          <a:ext cx="1587" cy="1587"/>
        </p:xfrm>
        <a:graphic>
          <a:graphicData uri="http://schemas.openxmlformats.org/presentationml/2006/ole">
            <mc:AlternateContent xmlns:mc="http://schemas.openxmlformats.org/markup-compatibility/2006">
              <mc:Choice xmlns:v="urn:schemas-microsoft-com:vml" Requires="v">
                <p:oleObj spid="_x0000_s15363"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9" y="1590"/>
                        <a:ext cx="1587" cy="1587"/>
                      </a:xfrm>
                      <a:prstGeom prst="rect">
                        <a:avLst/>
                      </a:prstGeom>
                    </p:spPr>
                  </p:pic>
                </p:oleObj>
              </mc:Fallback>
            </mc:AlternateContent>
          </a:graphicData>
        </a:graphic>
      </p:graphicFrame>
      <p:sp>
        <p:nvSpPr>
          <p:cNvPr id="9" name="Rectangle 8"/>
          <p:cNvSpPr/>
          <p:nvPr/>
        </p:nvSpPr>
        <p:spPr bwMode="auto">
          <a:xfrm>
            <a:off x="0" y="559287"/>
            <a:ext cx="8115762" cy="3894027"/>
          </a:xfrm>
          <a:prstGeom prst="rect">
            <a:avLst/>
          </a:prstGeom>
          <a:solidFill>
            <a:schemeClr val="accent2">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96" tIns="146237" rIns="182796" bIns="146237" numCol="1" spcCol="0" rtlCol="0" fromWordArt="0" anchor="t" anchorCtr="0" forceAA="0" compatLnSpc="1">
            <a:prstTxWarp prst="textNoShape">
              <a:avLst/>
            </a:prstTxWarp>
            <a:noAutofit/>
          </a:bodyPr>
          <a:lstStyle/>
          <a:p>
            <a:pPr algn="ctr" defTabSz="931912"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p:cNvSpPr>
            <a:spLocks noGrp="1"/>
          </p:cNvSpPr>
          <p:nvPr>
            <p:ph type="ctrTitle" hasCustomPrompt="1"/>
          </p:nvPr>
        </p:nvSpPr>
        <p:spPr>
          <a:xfrm>
            <a:off x="466369" y="1574006"/>
            <a:ext cx="7418143" cy="1864588"/>
          </a:xfrm>
          <a:prstGeom prst="rect">
            <a:avLst/>
          </a:prstGeom>
        </p:spPr>
        <p:txBody>
          <a:bodyPr wrap="square" lIns="146304" tIns="0" rIns="146304" bIns="0" anchor="ctr" anchorCtr="0">
            <a:spAutoFit/>
          </a:bodyPr>
          <a:lstStyle>
            <a:lvl1pPr>
              <a:lnSpc>
                <a:spcPct val="90000"/>
              </a:lnSpc>
              <a:spcBef>
                <a:spcPts val="0"/>
              </a:spcBef>
              <a:defRPr sz="6729" baseline="0">
                <a:solidFill>
                  <a:schemeClr val="bg1"/>
                </a:solidFill>
              </a:defRPr>
            </a:lvl1pPr>
          </a:lstStyle>
          <a:p>
            <a:r>
              <a:rPr lang="en-US" dirty="0" smtClean="0"/>
              <a:t>Headline here, second line here</a:t>
            </a:r>
            <a:endParaRPr lang="en-US" dirty="0"/>
          </a:p>
        </p:txBody>
      </p:sp>
      <p:pic>
        <p:nvPicPr>
          <p:cNvPr id="20" name="Picture 19"/>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0780057" y="6530039"/>
            <a:ext cx="1304123" cy="285765"/>
          </a:xfrm>
          <a:prstGeom prst="rect">
            <a:avLst/>
          </a:prstGeom>
        </p:spPr>
      </p:pic>
    </p:spTree>
    <p:extLst>
      <p:ext uri="{BB962C8B-B14F-4D97-AF65-F5344CB8AC3E}">
        <p14:creationId xmlns:p14="http://schemas.microsoft.com/office/powerpoint/2010/main" val="11864672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Main Slide Template">
    <p:bg>
      <p:bgPr>
        <a:solidFill>
          <a:srgbClr val="00AEEF"/>
        </a:solidFill>
        <a:effectLst/>
      </p:bgPr>
    </p:bg>
    <p:spTree>
      <p:nvGrpSpPr>
        <p:cNvPr id="1" name=""/>
        <p:cNvGrpSpPr/>
        <p:nvPr/>
      </p:nvGrpSpPr>
      <p:grpSpPr>
        <a:xfrm>
          <a:off x="0" y="0"/>
          <a:ext cx="0" cy="0"/>
          <a:chOff x="0" y="0"/>
          <a:chExt cx="0" cy="0"/>
        </a:xfrm>
      </p:grpSpPr>
      <p:pic>
        <p:nvPicPr>
          <p:cNvPr id="7" name="Picture 6" descr="WinAzure_rgb_Wht_S.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104" y="6423318"/>
            <a:ext cx="1737341" cy="416792"/>
          </a:xfrm>
          <a:prstGeom prst="rect">
            <a:avLst/>
          </a:prstGeom>
        </p:spPr>
      </p:pic>
      <p:sp>
        <p:nvSpPr>
          <p:cNvPr id="11" name="Slide Number Placeholder 5"/>
          <p:cNvSpPr txBox="1">
            <a:spLocks/>
          </p:cNvSpPr>
          <p:nvPr/>
        </p:nvSpPr>
        <p:spPr>
          <a:xfrm>
            <a:off x="11762710" y="7368877"/>
            <a:ext cx="438755" cy="232711"/>
          </a:xfrm>
          <a:prstGeom prst="rect">
            <a:avLst/>
          </a:prstGeom>
        </p:spPr>
        <p:txBody>
          <a:bodyPr lIns="91419" tIns="45708" rIns="91419" bIns="457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r>
              <a:rPr lang="en-US" sz="800" dirty="0" smtClean="0">
                <a:solidFill>
                  <a:srgbClr val="FFFFFF"/>
                </a:solidFill>
              </a:rPr>
              <a:t>3</a:t>
            </a:r>
            <a:endParaRPr lang="en-US" sz="800" dirty="0">
              <a:solidFill>
                <a:srgbClr val="FFFFFF"/>
              </a:solidFill>
            </a:endParaRPr>
          </a:p>
        </p:txBody>
      </p:sp>
      <p:sp>
        <p:nvSpPr>
          <p:cNvPr id="16" name="Title 1"/>
          <p:cNvSpPr>
            <a:spLocks noGrp="1"/>
          </p:cNvSpPr>
          <p:nvPr>
            <p:ph type="title" hasCustomPrompt="1"/>
          </p:nvPr>
        </p:nvSpPr>
        <p:spPr>
          <a:xfrm>
            <a:off x="272274" y="295274"/>
            <a:ext cx="11889564" cy="565027"/>
          </a:xfrm>
        </p:spPr>
        <p:txBody>
          <a:bodyPr/>
          <a:lstStyle>
            <a:lvl1pPr>
              <a:defRPr>
                <a:solidFill>
                  <a:schemeClr val="bg1">
                    <a:alpha val="99000"/>
                  </a:schemeClr>
                </a:solidFill>
              </a:defRPr>
            </a:lvl1pPr>
          </a:lstStyle>
          <a:p>
            <a:r>
              <a:rPr lang="en-US" dirty="0" smtClean="0"/>
              <a:t>Slide title</a:t>
            </a:r>
            <a:endParaRPr lang="en-US" dirty="0"/>
          </a:p>
        </p:txBody>
      </p:sp>
      <p:sp>
        <p:nvSpPr>
          <p:cNvPr id="17" name="Text Placeholder 4"/>
          <p:cNvSpPr>
            <a:spLocks noGrp="1"/>
          </p:cNvSpPr>
          <p:nvPr>
            <p:ph type="body" sz="quarter" idx="15" hasCustomPrompt="1"/>
          </p:nvPr>
        </p:nvSpPr>
        <p:spPr>
          <a:xfrm>
            <a:off x="272279" y="1028702"/>
            <a:ext cx="11889559" cy="732769"/>
          </a:xfrm>
          <a:noFill/>
        </p:spPr>
        <p:txBody>
          <a:bodyPr lIns="146290" tIns="109717" rIns="146290" bIns="109717">
            <a:noAutofit/>
          </a:bodyPr>
          <a:lstStyle>
            <a:lvl1pPr marL="0" indent="0">
              <a:spcBef>
                <a:spcPts val="0"/>
              </a:spcBef>
              <a:buNone/>
              <a:defRPr sz="2800" spc="0" baseline="0">
                <a:solidFill>
                  <a:srgbClr val="0054A6">
                    <a:alpha val="99000"/>
                  </a:srgbClr>
                </a:solidFill>
                <a:latin typeface="+mj-lt"/>
              </a:defRPr>
            </a:lvl1pPr>
          </a:lstStyle>
          <a:p>
            <a:pPr lvl="0"/>
            <a:r>
              <a:rPr lang="en-US" dirty="0" smtClean="0"/>
              <a:t>Secondary title</a:t>
            </a:r>
          </a:p>
        </p:txBody>
      </p:sp>
    </p:spTree>
    <p:extLst>
      <p:ext uri="{BB962C8B-B14F-4D97-AF65-F5344CB8AC3E}">
        <p14:creationId xmlns:p14="http://schemas.microsoft.com/office/powerpoint/2010/main" val="2005944124"/>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5129481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693302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7427232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6705279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268126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678278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317534115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48047542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3035042549"/>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6648442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2348856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62707096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4361490"/>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1226347"/>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67909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991446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41704966"/>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0213259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7756802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2192922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marL="0" indent="0">
              <a:spcBef>
                <a:spcPts val="1800"/>
              </a:spcBef>
              <a:buNone/>
              <a:defRPr/>
            </a:lvl1pPr>
            <a:lvl2pPr marL="0" indent="0">
              <a:buNone/>
              <a:defRPr>
                <a:solidFill>
                  <a:schemeClr val="accent2">
                    <a:lumMod val="75000"/>
                  </a:schemeClr>
                </a:solidFill>
              </a:defRPr>
            </a:lvl2pPr>
            <a:lvl3pPr marL="0" indent="0">
              <a:buNone/>
              <a:defRPr sz="2400"/>
            </a:lvl3pPr>
            <a:lvl4pPr marL="0" indent="0">
              <a:buNone/>
              <a:defRPr sz="2000"/>
            </a:lvl4pPr>
            <a:lvl5pPr marL="0"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1190459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968400124"/>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7589838" y="1668463"/>
            <a:ext cx="457200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7590514" y="295274"/>
            <a:ext cx="4573689" cy="917575"/>
          </a:xfrm>
        </p:spPr>
        <p:txBody>
          <a:bodyPr/>
          <a:lstStyle/>
          <a:p>
            <a:r>
              <a:rPr lang="en-US" dirty="0" smtClean="0"/>
              <a:t>Click to edit Master title</a:t>
            </a:r>
            <a:endParaRPr lang="en-US" dirty="0"/>
          </a:p>
        </p:txBody>
      </p:sp>
    </p:spTree>
    <p:extLst>
      <p:ext uri="{BB962C8B-B14F-4D97-AF65-F5344CB8AC3E}">
        <p14:creationId xmlns:p14="http://schemas.microsoft.com/office/powerpoint/2010/main" val="1015833009"/>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761038" y="1668463"/>
            <a:ext cx="6400800" cy="5029200"/>
          </a:xfrm>
        </p:spPr>
        <p:txBody>
          <a:bodyPr wrap="square">
            <a:noAutofit/>
          </a:bodyPr>
          <a:lstStyle>
            <a:lvl1pPr marL="0" indent="0">
              <a:buNone/>
              <a:defRPr/>
            </a:lvl1pPr>
            <a:lvl2pPr marL="0" indent="0">
              <a:buNone/>
              <a:defRPr/>
            </a:lvl2pPr>
            <a:lvl3pPr marL="0" indent="0">
              <a:buNone/>
              <a:defRPr sz="2400"/>
            </a:lvl3pPr>
            <a:lvl4pPr marL="0" indent="0">
              <a:buNone/>
              <a:defRPr sz="2000"/>
            </a:lvl4pPr>
            <a:lvl5pPr marL="0"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5761038" y="295274"/>
            <a:ext cx="6403165" cy="917575"/>
          </a:xfrm>
        </p:spPr>
        <p:txBody>
          <a:bodyPr/>
          <a:lstStyle/>
          <a:p>
            <a:r>
              <a:rPr lang="en-US" dirty="0" smtClean="0"/>
              <a:t>Click to edit Master title</a:t>
            </a:r>
            <a:endParaRPr lang="en-US" dirty="0"/>
          </a:p>
        </p:txBody>
      </p:sp>
    </p:spTree>
    <p:extLst>
      <p:ext uri="{BB962C8B-B14F-4D97-AF65-F5344CB8AC3E}">
        <p14:creationId xmlns:p14="http://schemas.microsoft.com/office/powerpoint/2010/main" val="2378629171"/>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761038" y="1668463"/>
            <a:ext cx="6400800" cy="5029200"/>
          </a:xfrm>
        </p:spPr>
        <p:txBody>
          <a:bodyPr wrap="square">
            <a:noAutofit/>
          </a:bodyPr>
          <a:lstStyle>
            <a:lvl1pPr marL="0" indent="0">
              <a:buNone/>
              <a:defRPr/>
            </a:lvl1pPr>
            <a:lvl2pPr marL="0" indent="0">
              <a:buNone/>
              <a:defRPr/>
            </a:lvl2pPr>
            <a:lvl3pPr marL="0" indent="0">
              <a:buNone/>
              <a:defRPr sz="2400"/>
            </a:lvl3pPr>
            <a:lvl4pPr marL="0" indent="0">
              <a:buNone/>
              <a:defRPr sz="2000"/>
            </a:lvl4pPr>
            <a:lvl5pPr marL="0"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53788823"/>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38926842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8302168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3792484346"/>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45436537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a:solidFill>
            <a:schemeClr val="tx2"/>
          </a:solidFill>
        </p:spPr>
        <p:txBody>
          <a:bodyPr lIns="182880" tIns="146304" rIns="182880" bIns="146304" anchor="ctr" anchorCtr="1">
            <a:noAutofit/>
          </a:bodyPr>
          <a:lstStyle>
            <a:lvl1pPr marL="0" indent="0">
              <a:buNone/>
              <a:defRPr>
                <a:solidFill>
                  <a:schemeClr val="bg1"/>
                </a:solidFill>
              </a:defRPr>
            </a:lvl1pPr>
          </a:lstStyle>
          <a:p>
            <a:r>
              <a:rPr lang="en-US" smtClean="0"/>
              <a:t>Click icon to add picture</a:t>
            </a:r>
            <a:endParaRPr lang="en-US" dirty="0"/>
          </a:p>
        </p:txBody>
      </p:sp>
    </p:spTree>
    <p:extLst>
      <p:ext uri="{BB962C8B-B14F-4D97-AF65-F5344CB8AC3E}">
        <p14:creationId xmlns:p14="http://schemas.microsoft.com/office/powerpoint/2010/main" val="419902321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3111559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7329438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658263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28074284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gs>
                    <a:gs pos="100000">
                      <a:srgbClr val="404040"/>
                    </a:gs>
                  </a:gsLst>
                  <a:lin ang="5400000" scaled="0"/>
                </a:gradFill>
                <a:cs typeface="Segoe UI" pitchFamily="34" charset="0"/>
              </a:rPr>
              <a:t>© </a:t>
            </a:r>
            <a:r>
              <a:rPr lang="en-US" sz="700" dirty="0" smtClean="0">
                <a:gradFill>
                  <a:gsLst>
                    <a:gs pos="0">
                      <a:srgbClr val="404040"/>
                    </a:gs>
                    <a:gs pos="100000">
                      <a:srgbClr val="404040"/>
                    </a:gs>
                  </a:gsLst>
                  <a:lin ang="5400000" scaled="0"/>
                </a:gradFill>
                <a:cs typeface="Segoe UI" pitchFamily="34" charset="0"/>
              </a:rPr>
              <a:t>2015 </a:t>
            </a:r>
            <a:r>
              <a:rPr lang="en-US" sz="700" dirty="0">
                <a:gradFill>
                  <a:gsLst>
                    <a:gs pos="0">
                      <a:srgbClr val="404040"/>
                    </a:gs>
                    <a:gs pos="100000">
                      <a:srgbClr val="404040"/>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366568462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8041888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052820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4610449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611748254"/>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3429102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8" y="1058862"/>
            <a:ext cx="11887200" cy="572464"/>
          </a:xfrm>
        </p:spPr>
        <p:txBody>
          <a:bodyPr/>
          <a:lstStyle>
            <a:lvl1pPr marL="0" indent="0">
              <a:buNone/>
              <a:defRPr sz="2800">
                <a:solidFill>
                  <a:schemeClr val="tx2"/>
                </a:solidFill>
              </a:defRPr>
            </a:lvl1pPr>
          </a:lstStyle>
          <a:p>
            <a:pPr lvl="0"/>
            <a:r>
              <a:rPr lang="en-US" dirty="0" smtClean="0"/>
              <a:t>Click to edit Master text styles</a:t>
            </a:r>
          </a:p>
        </p:txBody>
      </p:sp>
    </p:spTree>
    <p:extLst>
      <p:ext uri="{BB962C8B-B14F-4D97-AF65-F5344CB8AC3E}">
        <p14:creationId xmlns:p14="http://schemas.microsoft.com/office/powerpoint/2010/main" val="412760669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684776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hasCustomPrompt="1"/>
          </p:nvPr>
        </p:nvSpPr>
        <p:spPr/>
        <p:txBody>
          <a:bodyPr/>
          <a:lstStyle/>
          <a:p>
            <a:r>
              <a:rPr lang="en-US" dirty="0" smtClean="0"/>
              <a:t>Click to edit title</a:t>
            </a:r>
            <a:endParaRPr lang="en-US" dirty="0"/>
          </a:p>
        </p:txBody>
      </p:sp>
      <p:sp>
        <p:nvSpPr>
          <p:cNvPr id="8" name="Text Placeholder 2"/>
          <p:cNvSpPr>
            <a:spLocks noGrp="1"/>
          </p:cNvSpPr>
          <p:nvPr>
            <p:ph type="body" sz="quarter" idx="13" hasCustomPrompt="1"/>
          </p:nvPr>
        </p:nvSpPr>
        <p:spPr>
          <a:xfrm>
            <a:off x="274210" y="6398966"/>
            <a:ext cx="11888061" cy="297646"/>
          </a:xfrm>
        </p:spPr>
        <p:txBody>
          <a:bodyPr anchor="b" anchorCtr="0">
            <a:spAutoFit/>
          </a:bodyPr>
          <a:lstStyle>
            <a:lvl1pPr>
              <a:spcBef>
                <a:spcPts val="0"/>
              </a:spcBef>
              <a:defRPr sz="816" b="0">
                <a:solidFill>
                  <a:schemeClr val="tx1"/>
                </a:solidFill>
                <a:latin typeface="+mn-lt"/>
              </a:defRPr>
            </a:lvl1pPr>
            <a:lvl2pPr>
              <a:defRPr sz="816" b="0">
                <a:solidFill>
                  <a:schemeClr val="tx1"/>
                </a:solidFill>
              </a:defRPr>
            </a:lvl2pPr>
            <a:lvl3pPr>
              <a:defRPr sz="816" b="0">
                <a:solidFill>
                  <a:schemeClr val="tx1"/>
                </a:solidFill>
              </a:defRPr>
            </a:lvl3pPr>
            <a:lvl4pPr>
              <a:defRPr sz="816" b="0">
                <a:solidFill>
                  <a:schemeClr val="tx1"/>
                </a:solidFill>
              </a:defRPr>
            </a:lvl4pPr>
            <a:lvl5pPr>
              <a:defRPr sz="816" b="0">
                <a:solidFill>
                  <a:schemeClr val="tx1"/>
                </a:solidFill>
              </a:defRPr>
            </a:lvl5pPr>
          </a:lstStyle>
          <a:p>
            <a:pPr lvl="0"/>
            <a:r>
              <a:rPr lang="en-US" dirty="0" smtClean="0"/>
              <a:t>Footnote</a:t>
            </a:r>
          </a:p>
        </p:txBody>
      </p:sp>
    </p:spTree>
    <p:extLst>
      <p:ext uri="{BB962C8B-B14F-4D97-AF65-F5344CB8AC3E}">
        <p14:creationId xmlns:p14="http://schemas.microsoft.com/office/powerpoint/2010/main" val="406600436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6629391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6487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02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5" name="Title 4"/>
          <p:cNvSpPr>
            <a:spLocks noGrp="1"/>
          </p:cNvSpPr>
          <p:nvPr>
            <p:ph type="title"/>
          </p:nvPr>
        </p:nvSpPr>
        <p:spPr/>
        <p:txBody>
          <a:bodyPr anchor="t"/>
          <a:lstStyle>
            <a:lvl1pPr>
              <a:defRPr sz="5200">
                <a:solidFill>
                  <a:schemeClr val="tx2"/>
                </a:solidFill>
              </a:defRPr>
            </a:lvl1pPr>
          </a:lstStyle>
          <a:p>
            <a:r>
              <a:rPr lang="en-US" smtClean="0"/>
              <a:t>Click to edit Master title style</a:t>
            </a:r>
            <a:endParaRPr lang="en-IN" dirty="0"/>
          </a:p>
        </p:txBody>
      </p:sp>
    </p:spTree>
    <p:extLst>
      <p:ext uri="{BB962C8B-B14F-4D97-AF65-F5344CB8AC3E}">
        <p14:creationId xmlns:p14="http://schemas.microsoft.com/office/powerpoint/2010/main" val="4130636317"/>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olored Non-Bulleted Content">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11739604" y="6673146"/>
            <a:ext cx="501211" cy="372394"/>
          </a:xfrm>
          <a:prstGeom prst="rect">
            <a:avLst/>
          </a:prstGeom>
        </p:spPr>
        <p:txBody>
          <a:bodyPr/>
          <a:lstStyle/>
          <a:p>
            <a:fld id="{4CED8391-71CF-4FD3-A093-40D26DE2D47C}" type="slidenum">
              <a:rPr lang="en-US" smtClean="0">
                <a:solidFill>
                  <a:srgbClr val="00188F"/>
                </a:solidFill>
              </a:rPr>
              <a:pPr/>
              <a:t>‹#›</a:t>
            </a:fld>
            <a:endParaRPr lang="en-US">
              <a:solidFill>
                <a:srgbClr val="00188F"/>
              </a:solidFill>
            </a:endParaRPr>
          </a:p>
        </p:txBody>
      </p:sp>
      <p:sp>
        <p:nvSpPr>
          <p:cNvPr id="4" name="Title 3"/>
          <p:cNvSpPr>
            <a:spLocks noGrp="1"/>
          </p:cNvSpPr>
          <p:nvPr>
            <p:ph type="title"/>
          </p:nvPr>
        </p:nvSpPr>
        <p:spPr/>
        <p:txBody>
          <a:bodyPr/>
          <a:lstStyle/>
          <a:p>
            <a:r>
              <a:rPr lang="en-US" dirty="0" smtClean="0"/>
              <a:t>Click to edit Master title style</a:t>
            </a:r>
            <a:endParaRPr lang="en-US" dirty="0"/>
          </a:p>
        </p:txBody>
      </p:sp>
      <p:sp>
        <p:nvSpPr>
          <p:cNvPr id="7" name="Text Placeholder 6"/>
          <p:cNvSpPr>
            <a:spLocks noGrp="1"/>
          </p:cNvSpPr>
          <p:nvPr>
            <p:ph type="body" sz="quarter" idx="12"/>
          </p:nvPr>
        </p:nvSpPr>
        <p:spPr>
          <a:xfrm>
            <a:off x="391878" y="1204613"/>
            <a:ext cx="11460018" cy="172034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860577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3"/>
          <p:cNvSpPr/>
          <p:nvPr userDrawn="1"/>
        </p:nvSpPr>
        <p:spPr bwMode="auto">
          <a:xfrm>
            <a:off x="0" y="5104776"/>
            <a:ext cx="12436475" cy="188975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r" defTabSz="932290" fontAlgn="base">
              <a:spcBef>
                <a:spcPct val="0"/>
              </a:spcBef>
              <a:spcAft>
                <a:spcPct val="0"/>
              </a:spcAft>
            </a:pPr>
            <a:endParaRPr lang="en-US" sz="1836" dirty="0">
              <a:solidFill>
                <a:srgbClr val="FFFFFF"/>
              </a:solidFill>
            </a:endParaRPr>
          </a:p>
        </p:txBody>
      </p:sp>
      <p:sp>
        <p:nvSpPr>
          <p:cNvPr id="2" name="TextBox 1"/>
          <p:cNvSpPr txBox="1"/>
          <p:nvPr userDrawn="1"/>
        </p:nvSpPr>
        <p:spPr>
          <a:xfrm>
            <a:off x="237275" y="5892670"/>
            <a:ext cx="6887789" cy="574443"/>
          </a:xfrm>
          <a:prstGeom prst="rect">
            <a:avLst/>
          </a:prstGeom>
          <a:noFill/>
        </p:spPr>
        <p:txBody>
          <a:bodyPr wrap="square" rtlCol="0">
            <a:spAutoFit/>
          </a:bodyPr>
          <a:lstStyle/>
          <a:p>
            <a:r>
              <a:rPr lang="en-US" sz="3060" dirty="0" smtClean="0">
                <a:solidFill>
                  <a:srgbClr val="FFFFFF"/>
                </a:solidFill>
                <a:latin typeface="Segoe UI Light" panose="020B0502040204020203" pitchFamily="34" charset="0"/>
                <a:ea typeface="Segoe UI" panose="020B0502040204020203" pitchFamily="34" charset="0"/>
                <a:cs typeface="Segoe UI" panose="020B0502040204020203" pitchFamily="34" charset="0"/>
              </a:rPr>
              <a:t>Create the Internet of Your Things</a:t>
            </a:r>
          </a:p>
        </p:txBody>
      </p:sp>
      <p:sp>
        <p:nvSpPr>
          <p:cNvPr id="5" name="Text Placeholder 41"/>
          <p:cNvSpPr txBox="1">
            <a:spLocks/>
          </p:cNvSpPr>
          <p:nvPr userDrawn="1"/>
        </p:nvSpPr>
        <p:spPr>
          <a:xfrm>
            <a:off x="273940" y="6397635"/>
            <a:ext cx="2718417" cy="247615"/>
          </a:xfrm>
          <a:prstGeom prst="rect">
            <a:avLst/>
          </a:prstGeom>
        </p:spPr>
        <p:txBody>
          <a:bodyPr/>
          <a:lstStyle>
            <a:lvl1pPr marL="0" marR="0" indent="0" algn="l" defTabSz="685835" rtl="0" eaLnBrk="1" fontAlgn="auto" latinLnBrk="0" hangingPunct="1">
              <a:lnSpc>
                <a:spcPct val="100000"/>
              </a:lnSpc>
              <a:spcBef>
                <a:spcPts val="0"/>
              </a:spcBef>
              <a:spcAft>
                <a:spcPts val="0"/>
              </a:spcAft>
              <a:buClrTx/>
              <a:buSzTx/>
              <a:buFontTx/>
              <a:buNone/>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020" dirty="0">
                <a:solidFill>
                  <a:srgbClr val="FFFFFF"/>
                </a:solidFill>
              </a:rPr>
              <a:t>www.InternetofYourThings.com</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519" y="5230386"/>
            <a:ext cx="1842897" cy="677802"/>
          </a:xfrm>
          <a:prstGeom prst="rect">
            <a:avLst/>
          </a:prstGeom>
        </p:spPr>
      </p:pic>
    </p:spTree>
    <p:extLst>
      <p:ext uri="{BB962C8B-B14F-4D97-AF65-F5344CB8AC3E}">
        <p14:creationId xmlns:p14="http://schemas.microsoft.com/office/powerpoint/2010/main" val="415219435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3"/>
          <p:cNvSpPr/>
          <p:nvPr userDrawn="1"/>
        </p:nvSpPr>
        <p:spPr bwMode="auto">
          <a:xfrm>
            <a:off x="0" y="5104776"/>
            <a:ext cx="12436475" cy="188975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r" defTabSz="932290" fontAlgn="base">
              <a:spcBef>
                <a:spcPct val="0"/>
              </a:spcBef>
              <a:spcAft>
                <a:spcPct val="0"/>
              </a:spcAft>
            </a:pPr>
            <a:endParaRPr lang="en-US" sz="1836" dirty="0">
              <a:solidFill>
                <a:srgbClr val="FFFFFF"/>
              </a:solidFill>
            </a:endParaRPr>
          </a:p>
        </p:txBody>
      </p:sp>
      <p:sp>
        <p:nvSpPr>
          <p:cNvPr id="2" name="TextBox 1"/>
          <p:cNvSpPr txBox="1"/>
          <p:nvPr userDrawn="1"/>
        </p:nvSpPr>
        <p:spPr>
          <a:xfrm>
            <a:off x="237275" y="5892670"/>
            <a:ext cx="6887789" cy="574443"/>
          </a:xfrm>
          <a:prstGeom prst="rect">
            <a:avLst/>
          </a:prstGeom>
          <a:noFill/>
        </p:spPr>
        <p:txBody>
          <a:bodyPr wrap="square" rtlCol="0">
            <a:spAutoFit/>
          </a:bodyPr>
          <a:lstStyle/>
          <a:p>
            <a:r>
              <a:rPr lang="en-US" sz="3060" dirty="0" smtClean="0">
                <a:solidFill>
                  <a:srgbClr val="FFFFFF"/>
                </a:solidFill>
                <a:latin typeface="Segoe UI Light" panose="020B0502040204020203" pitchFamily="34" charset="0"/>
                <a:ea typeface="Segoe UI" panose="020B0502040204020203" pitchFamily="34" charset="0"/>
                <a:cs typeface="Segoe UI" panose="020B0502040204020203" pitchFamily="34" charset="0"/>
              </a:rPr>
              <a:t>Create the Internet of Your Things</a:t>
            </a:r>
          </a:p>
        </p:txBody>
      </p:sp>
      <p:sp>
        <p:nvSpPr>
          <p:cNvPr id="5" name="Text Placeholder 41"/>
          <p:cNvSpPr txBox="1">
            <a:spLocks/>
          </p:cNvSpPr>
          <p:nvPr userDrawn="1"/>
        </p:nvSpPr>
        <p:spPr>
          <a:xfrm>
            <a:off x="273940" y="6397635"/>
            <a:ext cx="2718417" cy="247615"/>
          </a:xfrm>
          <a:prstGeom prst="rect">
            <a:avLst/>
          </a:prstGeom>
        </p:spPr>
        <p:txBody>
          <a:bodyPr/>
          <a:lstStyle>
            <a:lvl1pPr marL="0" marR="0" indent="0" algn="l" defTabSz="685835" rtl="0" eaLnBrk="1" fontAlgn="auto" latinLnBrk="0" hangingPunct="1">
              <a:lnSpc>
                <a:spcPct val="100000"/>
              </a:lnSpc>
              <a:spcBef>
                <a:spcPts val="0"/>
              </a:spcBef>
              <a:spcAft>
                <a:spcPts val="0"/>
              </a:spcAft>
              <a:buClrTx/>
              <a:buSzTx/>
              <a:buFontTx/>
              <a:buNone/>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020" dirty="0">
                <a:solidFill>
                  <a:srgbClr val="FFFFFF"/>
                </a:solidFill>
              </a:rPr>
              <a:t>www.InternetofYourThings.com</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519" y="5230386"/>
            <a:ext cx="1842897" cy="677802"/>
          </a:xfrm>
          <a:prstGeom prst="rect">
            <a:avLst/>
          </a:prstGeom>
        </p:spPr>
      </p:pic>
    </p:spTree>
    <p:extLst>
      <p:ext uri="{BB962C8B-B14F-4D97-AF65-F5344CB8AC3E}">
        <p14:creationId xmlns:p14="http://schemas.microsoft.com/office/powerpoint/2010/main" val="15849359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1281390374"/>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4" name="Rectangle 3"/>
          <p:cNvSpPr/>
          <p:nvPr userDrawn="1"/>
        </p:nvSpPr>
        <p:spPr bwMode="auto">
          <a:xfrm>
            <a:off x="0" y="5104776"/>
            <a:ext cx="12436475" cy="188975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r" defTabSz="932290" fontAlgn="base">
              <a:spcBef>
                <a:spcPct val="0"/>
              </a:spcBef>
              <a:spcAft>
                <a:spcPct val="0"/>
              </a:spcAft>
            </a:pPr>
            <a:endParaRPr lang="en-US" sz="1836" dirty="0">
              <a:solidFill>
                <a:srgbClr val="FFFFFF"/>
              </a:solidFill>
            </a:endParaRPr>
          </a:p>
        </p:txBody>
      </p:sp>
      <p:sp>
        <p:nvSpPr>
          <p:cNvPr id="2" name="TextBox 1"/>
          <p:cNvSpPr txBox="1"/>
          <p:nvPr userDrawn="1"/>
        </p:nvSpPr>
        <p:spPr>
          <a:xfrm>
            <a:off x="237275" y="5892670"/>
            <a:ext cx="6887789" cy="574443"/>
          </a:xfrm>
          <a:prstGeom prst="rect">
            <a:avLst/>
          </a:prstGeom>
          <a:noFill/>
        </p:spPr>
        <p:txBody>
          <a:bodyPr wrap="square" rtlCol="0">
            <a:spAutoFit/>
          </a:bodyPr>
          <a:lstStyle/>
          <a:p>
            <a:r>
              <a:rPr lang="en-US" sz="3060" dirty="0" smtClean="0">
                <a:solidFill>
                  <a:srgbClr val="FFFFFF"/>
                </a:solidFill>
                <a:latin typeface="Segoe UI Light" panose="020B0502040204020203" pitchFamily="34" charset="0"/>
                <a:ea typeface="Segoe UI" panose="020B0502040204020203" pitchFamily="34" charset="0"/>
                <a:cs typeface="Segoe UI" panose="020B0502040204020203" pitchFamily="34" charset="0"/>
              </a:rPr>
              <a:t>Create the Internet of Your Things</a:t>
            </a:r>
          </a:p>
        </p:txBody>
      </p:sp>
      <p:sp>
        <p:nvSpPr>
          <p:cNvPr id="5" name="Text Placeholder 41"/>
          <p:cNvSpPr txBox="1">
            <a:spLocks/>
          </p:cNvSpPr>
          <p:nvPr userDrawn="1"/>
        </p:nvSpPr>
        <p:spPr>
          <a:xfrm>
            <a:off x="273940" y="6397635"/>
            <a:ext cx="2718417" cy="247615"/>
          </a:xfrm>
          <a:prstGeom prst="rect">
            <a:avLst/>
          </a:prstGeom>
        </p:spPr>
        <p:txBody>
          <a:bodyPr/>
          <a:lstStyle>
            <a:lvl1pPr marL="0" marR="0" indent="0" algn="l" defTabSz="685835" rtl="0" eaLnBrk="1" fontAlgn="auto" latinLnBrk="0" hangingPunct="1">
              <a:lnSpc>
                <a:spcPct val="100000"/>
              </a:lnSpc>
              <a:spcBef>
                <a:spcPts val="0"/>
              </a:spcBef>
              <a:spcAft>
                <a:spcPts val="0"/>
              </a:spcAft>
              <a:buClrTx/>
              <a:buSzTx/>
              <a:buFontTx/>
              <a:buNone/>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020" dirty="0">
                <a:solidFill>
                  <a:srgbClr val="FFFFFF"/>
                </a:solidFill>
              </a:rPr>
              <a:t>www.InternetofYourThings.com</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519" y="5230386"/>
            <a:ext cx="1842897" cy="677802"/>
          </a:xfrm>
          <a:prstGeom prst="rect">
            <a:avLst/>
          </a:prstGeom>
        </p:spPr>
      </p:pic>
    </p:spTree>
    <p:extLst>
      <p:ext uri="{BB962C8B-B14F-4D97-AF65-F5344CB8AC3E}">
        <p14:creationId xmlns:p14="http://schemas.microsoft.com/office/powerpoint/2010/main" val="12790762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6642641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6484311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9367424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35814503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83875760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8044278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55014922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08928777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187003155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20628718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701609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6346220"/>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74445"/>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58077268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2732185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736907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370713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1345025005"/>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323839618"/>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239245387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7928033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9112078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7259603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424586770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100869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8705387"/>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768516828"/>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gs>
                    <a:gs pos="100000">
                      <a:srgbClr val="404040"/>
                    </a:gs>
                  </a:gsLst>
                  <a:lin ang="5400000" scaled="0"/>
                </a:gradFill>
                <a:cs typeface="Segoe UI" pitchFamily="34" charset="0"/>
              </a:rPr>
              <a:t>© </a:t>
            </a:r>
            <a:r>
              <a:rPr lang="en-US" sz="700" dirty="0" smtClean="0">
                <a:gradFill>
                  <a:gsLst>
                    <a:gs pos="0">
                      <a:srgbClr val="404040"/>
                    </a:gs>
                    <a:gs pos="100000">
                      <a:srgbClr val="404040"/>
                    </a:gs>
                  </a:gsLst>
                  <a:lin ang="5400000" scaled="0"/>
                </a:gradFill>
                <a:cs typeface="Segoe UI" pitchFamily="34" charset="0"/>
              </a:rPr>
              <a:t>2015 </a:t>
            </a:r>
            <a:r>
              <a:rPr lang="en-US" sz="700" dirty="0">
                <a:gradFill>
                  <a:gsLst>
                    <a:gs pos="0">
                      <a:srgbClr val="404040"/>
                    </a:gs>
                    <a:gs pos="100000">
                      <a:srgbClr val="404040"/>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3211506371"/>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0716427"/>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518818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428414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65287442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201775370"/>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660699"/>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hasCustomPrompt="1"/>
          </p:nvPr>
        </p:nvSpPr>
        <p:spPr/>
        <p:txBody>
          <a:bodyPr/>
          <a:lstStyle/>
          <a:p>
            <a:r>
              <a:rPr lang="en-US" dirty="0" smtClean="0"/>
              <a:t>Click to edit title</a:t>
            </a:r>
            <a:endParaRPr lang="en-US" dirty="0"/>
          </a:p>
        </p:txBody>
      </p:sp>
      <p:sp>
        <p:nvSpPr>
          <p:cNvPr id="8" name="Text Placeholder 2"/>
          <p:cNvSpPr>
            <a:spLocks noGrp="1"/>
          </p:cNvSpPr>
          <p:nvPr>
            <p:ph type="body" sz="quarter" idx="13" hasCustomPrompt="1"/>
          </p:nvPr>
        </p:nvSpPr>
        <p:spPr>
          <a:xfrm>
            <a:off x="274210" y="6398966"/>
            <a:ext cx="11888061" cy="297646"/>
          </a:xfrm>
        </p:spPr>
        <p:txBody>
          <a:bodyPr anchor="b" anchorCtr="0">
            <a:spAutoFit/>
          </a:bodyPr>
          <a:lstStyle>
            <a:lvl1pPr>
              <a:spcBef>
                <a:spcPts val="0"/>
              </a:spcBef>
              <a:defRPr sz="816" b="0">
                <a:solidFill>
                  <a:schemeClr val="tx1"/>
                </a:solidFill>
                <a:latin typeface="+mn-lt"/>
              </a:defRPr>
            </a:lvl1pPr>
            <a:lvl2pPr>
              <a:defRPr sz="816" b="0">
                <a:solidFill>
                  <a:schemeClr val="tx1"/>
                </a:solidFill>
              </a:defRPr>
            </a:lvl2pPr>
            <a:lvl3pPr>
              <a:defRPr sz="816" b="0">
                <a:solidFill>
                  <a:schemeClr val="tx1"/>
                </a:solidFill>
              </a:defRPr>
            </a:lvl3pPr>
            <a:lvl4pPr>
              <a:defRPr sz="816" b="0">
                <a:solidFill>
                  <a:schemeClr val="tx1"/>
                </a:solidFill>
              </a:defRPr>
            </a:lvl4pPr>
            <a:lvl5pPr>
              <a:defRPr sz="816" b="0">
                <a:solidFill>
                  <a:schemeClr val="tx1"/>
                </a:solidFill>
              </a:defRPr>
            </a:lvl5pPr>
          </a:lstStyle>
          <a:p>
            <a:pPr lvl="0"/>
            <a:r>
              <a:rPr lang="en-US" dirty="0" smtClean="0"/>
              <a:t>Footnote</a:t>
            </a:r>
          </a:p>
        </p:txBody>
      </p:sp>
    </p:spTree>
    <p:extLst>
      <p:ext uri="{BB962C8B-B14F-4D97-AF65-F5344CB8AC3E}">
        <p14:creationId xmlns:p14="http://schemas.microsoft.com/office/powerpoint/2010/main" val="2483147370"/>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83527361"/>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18268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205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5" name="Title 4"/>
          <p:cNvSpPr>
            <a:spLocks noGrp="1"/>
          </p:cNvSpPr>
          <p:nvPr>
            <p:ph type="title"/>
          </p:nvPr>
        </p:nvSpPr>
        <p:spPr/>
        <p:txBody>
          <a:bodyPr anchor="t"/>
          <a:lstStyle>
            <a:lvl1pPr>
              <a:defRPr sz="5200">
                <a:solidFill>
                  <a:schemeClr val="tx2"/>
                </a:solidFill>
              </a:defRPr>
            </a:lvl1pPr>
          </a:lstStyle>
          <a:p>
            <a:r>
              <a:rPr lang="en-US" smtClean="0"/>
              <a:t>Click to edit Master title style</a:t>
            </a:r>
            <a:endParaRPr lang="en-IN" dirty="0"/>
          </a:p>
        </p:txBody>
      </p:sp>
    </p:spTree>
    <p:extLst>
      <p:ext uri="{BB962C8B-B14F-4D97-AF65-F5344CB8AC3E}">
        <p14:creationId xmlns:p14="http://schemas.microsoft.com/office/powerpoint/2010/main" val="3711039257"/>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Colored Non-Bulleted Content">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11739604" y="6673146"/>
            <a:ext cx="501211" cy="372394"/>
          </a:xfrm>
          <a:prstGeom prst="rect">
            <a:avLst/>
          </a:prstGeom>
        </p:spPr>
        <p:txBody>
          <a:bodyPr/>
          <a:lstStyle/>
          <a:p>
            <a:fld id="{4CED8391-71CF-4FD3-A093-40D26DE2D47C}" type="slidenum">
              <a:rPr lang="en-US" smtClean="0">
                <a:solidFill>
                  <a:srgbClr val="00188F"/>
                </a:solidFill>
              </a:rPr>
              <a:pPr/>
              <a:t>‹#›</a:t>
            </a:fld>
            <a:endParaRPr lang="en-US">
              <a:solidFill>
                <a:srgbClr val="00188F"/>
              </a:solidFill>
            </a:endParaRPr>
          </a:p>
        </p:txBody>
      </p:sp>
      <p:sp>
        <p:nvSpPr>
          <p:cNvPr id="4" name="Title 3"/>
          <p:cNvSpPr>
            <a:spLocks noGrp="1"/>
          </p:cNvSpPr>
          <p:nvPr>
            <p:ph type="title"/>
          </p:nvPr>
        </p:nvSpPr>
        <p:spPr/>
        <p:txBody>
          <a:bodyPr/>
          <a:lstStyle/>
          <a:p>
            <a:r>
              <a:rPr lang="en-US" dirty="0" smtClean="0"/>
              <a:t>Click to edit Master title style</a:t>
            </a:r>
            <a:endParaRPr lang="en-US" dirty="0"/>
          </a:p>
        </p:txBody>
      </p:sp>
      <p:sp>
        <p:nvSpPr>
          <p:cNvPr id="7" name="Text Placeholder 6"/>
          <p:cNvSpPr>
            <a:spLocks noGrp="1"/>
          </p:cNvSpPr>
          <p:nvPr>
            <p:ph type="body" sz="quarter" idx="12"/>
          </p:nvPr>
        </p:nvSpPr>
        <p:spPr>
          <a:xfrm>
            <a:off x="391878" y="1204613"/>
            <a:ext cx="11460018" cy="172034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5492763"/>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marL="0" indent="0">
              <a:spcBef>
                <a:spcPts val="1800"/>
              </a:spcBef>
              <a:buNone/>
              <a:defRPr/>
            </a:lvl1pPr>
            <a:lvl2pPr marL="0" indent="0">
              <a:buNone/>
              <a:defRPr>
                <a:solidFill>
                  <a:schemeClr val="accent2">
                    <a:lumMod val="75000"/>
                  </a:schemeClr>
                </a:solidFill>
              </a:defRPr>
            </a:lvl2pPr>
            <a:lvl3pPr marL="0" indent="0">
              <a:buNone/>
              <a:defRPr sz="2400"/>
            </a:lvl3pPr>
            <a:lvl4pPr marL="0" indent="0">
              <a:buNone/>
              <a:defRPr sz="2000"/>
            </a:lvl4pPr>
            <a:lvl5pPr marL="0"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47536473"/>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cSld name="2_Title Only">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20" y="292081"/>
            <a:ext cx="11887202" cy="946413"/>
          </a:xfrm>
        </p:spPr>
        <p:txBody>
          <a:bodyPr/>
          <a:lstStyle>
            <a:lvl1pPr>
              <a:defRPr>
                <a:gradFill>
                  <a:gsLst>
                    <a:gs pos="1250">
                      <a:schemeClr val="tx1"/>
                    </a:gs>
                    <a:gs pos="100000">
                      <a:schemeClr val="tx1"/>
                    </a:gs>
                  </a:gsLst>
                  <a:lin ang="5400000" scaled="0"/>
                </a:gradFill>
              </a:defRPr>
            </a:lvl1pPr>
          </a:lstStyle>
          <a:p>
            <a:r>
              <a:rPr lang="en-US" dirty="0" smtClean="0"/>
              <a:t>Click to edit master title style</a:t>
            </a:r>
            <a:endParaRPr lang="en-US" dirty="0"/>
          </a:p>
        </p:txBody>
      </p:sp>
      <p:sp>
        <p:nvSpPr>
          <p:cNvPr id="8" name="Slide Number Placeholder 7"/>
          <p:cNvSpPr>
            <a:spLocks noGrp="1"/>
          </p:cNvSpPr>
          <p:nvPr>
            <p:ph type="sldNum" sz="quarter" idx="11"/>
          </p:nvPr>
        </p:nvSpPr>
        <p:spPr>
          <a:xfrm>
            <a:off x="11595101" y="6565901"/>
            <a:ext cx="566738" cy="136525"/>
          </a:xfrm>
          <a:prstGeom prst="rect">
            <a:avLst/>
          </a:prstGeom>
        </p:spPr>
        <p:txBody>
          <a:bodyPr/>
          <a:lstStyle/>
          <a:p>
            <a:pPr defTabSz="932688">
              <a:lnSpc>
                <a:spcPct val="90000"/>
              </a:lnSpc>
            </a:pPr>
            <a:fld id="{1BC86A1F-E589-44B2-A543-2EC98F5547A7}" type="slidenum">
              <a:rPr sz="1836">
                <a:solidFill>
                  <a:srgbClr val="D2D2D2"/>
                </a:solidFill>
              </a:rPr>
              <a:pPr defTabSz="932688">
                <a:lnSpc>
                  <a:spcPct val="90000"/>
                </a:lnSpc>
              </a:pPr>
              <a:t>‹#›</a:t>
            </a:fld>
            <a:endParaRPr sz="1836" dirty="0">
              <a:solidFill>
                <a:srgbClr val="D2D2D2"/>
              </a:solidFill>
            </a:endParaRPr>
          </a:p>
        </p:txBody>
      </p:sp>
    </p:spTree>
    <p:extLst>
      <p:ext uri="{BB962C8B-B14F-4D97-AF65-F5344CB8AC3E}">
        <p14:creationId xmlns:p14="http://schemas.microsoft.com/office/powerpoint/2010/main" val="15862809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8_Title Slide 4">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2479"/>
            <a:ext cx="12436475" cy="6989566"/>
          </a:xfrm>
          <a:prstGeom prst="rect">
            <a:avLst/>
          </a:prstGeom>
        </p:spPr>
      </p:pic>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4099"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9"/>
                        <a:ext cx="1587" cy="1587"/>
                      </a:xfrm>
                      <a:prstGeom prst="rect">
                        <a:avLst/>
                      </a:prstGeom>
                    </p:spPr>
                  </p:pic>
                </p:oleObj>
              </mc:Fallback>
            </mc:AlternateContent>
          </a:graphicData>
        </a:graphic>
      </p:graphicFrame>
      <p:sp>
        <p:nvSpPr>
          <p:cNvPr id="9" name="Rectangle 8"/>
          <p:cNvSpPr/>
          <p:nvPr userDrawn="1"/>
        </p:nvSpPr>
        <p:spPr bwMode="auto">
          <a:xfrm>
            <a:off x="277814" y="296866"/>
            <a:ext cx="6397624" cy="6400799"/>
          </a:xfrm>
          <a:prstGeom prst="rect">
            <a:avLst/>
          </a:prstGeom>
          <a:solidFill>
            <a:srgbClr val="0078D7">
              <a:alpha val="94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a:spLocks noGrp="1"/>
          </p:cNvSpPr>
          <p:nvPr>
            <p:ph type="ctrTitle" hasCustomPrompt="1"/>
          </p:nvPr>
        </p:nvSpPr>
        <p:spPr>
          <a:xfrm>
            <a:off x="326011" y="1456838"/>
            <a:ext cx="5486399" cy="897427"/>
          </a:xfrm>
          <a:prstGeom prst="rect">
            <a:avLst/>
          </a:prstGeom>
        </p:spPr>
        <p:txBody>
          <a:bodyPr/>
          <a:lstStyle>
            <a:lvl1pPr>
              <a:defRPr sz="5097" baseline="0">
                <a:solidFill>
                  <a:schemeClr val="bg1"/>
                </a:solidFill>
              </a:defRPr>
            </a:lvl1pPr>
          </a:lstStyle>
          <a:p>
            <a:r>
              <a:rPr lang="en-US" dirty="0" smtClean="0"/>
              <a:t>Headline here, second line here</a:t>
            </a:r>
            <a:endParaRPr lang="en-US" dirty="0"/>
          </a:p>
        </p:txBody>
      </p:sp>
      <p:sp>
        <p:nvSpPr>
          <p:cNvPr id="11" name="Subtitle 2"/>
          <p:cNvSpPr>
            <a:spLocks noGrp="1"/>
          </p:cNvSpPr>
          <p:nvPr>
            <p:ph type="subTitle" idx="1" hasCustomPrompt="1"/>
          </p:nvPr>
        </p:nvSpPr>
        <p:spPr>
          <a:xfrm>
            <a:off x="326072" y="4440119"/>
            <a:ext cx="5486336" cy="1055382"/>
          </a:xfrm>
          <a:prstGeom prst="rect">
            <a:avLst/>
          </a:prstGeom>
        </p:spPr>
        <p:txBody>
          <a:bodyPr/>
          <a:lstStyle>
            <a:lvl1pPr marL="0" indent="0" algn="l">
              <a:lnSpc>
                <a:spcPts val="2647"/>
              </a:lnSpc>
              <a:buNone/>
              <a:defRPr sz="2157">
                <a:solidFill>
                  <a:schemeClr val="bg1"/>
                </a:solidFill>
                <a:latin typeface="+mj-lt"/>
              </a:defRPr>
            </a:lvl1pPr>
            <a:lvl2pPr marL="448107" indent="0" algn="ctr">
              <a:buNone/>
              <a:defRPr>
                <a:solidFill>
                  <a:schemeClr val="tx1">
                    <a:tint val="75000"/>
                  </a:schemeClr>
                </a:solidFill>
              </a:defRPr>
            </a:lvl2pPr>
            <a:lvl3pPr marL="896214" indent="0" algn="ctr">
              <a:buNone/>
              <a:defRPr>
                <a:solidFill>
                  <a:schemeClr val="tx1">
                    <a:tint val="75000"/>
                  </a:schemeClr>
                </a:solidFill>
              </a:defRPr>
            </a:lvl3pPr>
            <a:lvl4pPr marL="1344321" indent="0" algn="ctr">
              <a:buNone/>
              <a:defRPr>
                <a:solidFill>
                  <a:schemeClr val="tx1">
                    <a:tint val="75000"/>
                  </a:schemeClr>
                </a:solidFill>
              </a:defRPr>
            </a:lvl4pPr>
            <a:lvl5pPr marL="1792429" indent="0" algn="ctr">
              <a:buNone/>
              <a:defRPr>
                <a:solidFill>
                  <a:schemeClr val="tx1">
                    <a:tint val="75000"/>
                  </a:schemeClr>
                </a:solidFill>
              </a:defRPr>
            </a:lvl5pPr>
            <a:lvl6pPr marL="2240535" indent="0" algn="ctr">
              <a:buNone/>
              <a:defRPr>
                <a:solidFill>
                  <a:schemeClr val="tx1">
                    <a:tint val="75000"/>
                  </a:schemeClr>
                </a:solidFill>
              </a:defRPr>
            </a:lvl6pPr>
            <a:lvl7pPr marL="2688642" indent="0" algn="ctr">
              <a:buNone/>
              <a:defRPr>
                <a:solidFill>
                  <a:schemeClr val="tx1">
                    <a:tint val="75000"/>
                  </a:schemeClr>
                </a:solidFill>
              </a:defRPr>
            </a:lvl7pPr>
            <a:lvl8pPr marL="3136749" indent="0" algn="ctr">
              <a:buNone/>
              <a:defRPr>
                <a:solidFill>
                  <a:schemeClr val="tx1">
                    <a:tint val="75000"/>
                  </a:schemeClr>
                </a:solidFill>
              </a:defRPr>
            </a:lvl8pPr>
            <a:lvl9pPr marL="3584856" indent="0" algn="ctr">
              <a:buNone/>
              <a:defRPr>
                <a:solidFill>
                  <a:schemeClr val="tx1">
                    <a:tint val="75000"/>
                  </a:schemeClr>
                </a:solidFill>
              </a:defRPr>
            </a:lvl9pPr>
          </a:lstStyle>
          <a:p>
            <a:r>
              <a:rPr lang="en-US" dirty="0" smtClean="0"/>
              <a:t>Speaker Name</a:t>
            </a:r>
            <a:br>
              <a:rPr lang="en-US" dirty="0" smtClean="0"/>
            </a:br>
            <a:r>
              <a:rPr lang="en-US" dirty="0" smtClean="0"/>
              <a:t>Date</a:t>
            </a:r>
          </a:p>
        </p:txBody>
      </p:sp>
      <p:pic>
        <p:nvPicPr>
          <p:cNvPr id="13" name="Picture 12"/>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473326" y="479775"/>
            <a:ext cx="1304123" cy="285764"/>
          </a:xfrm>
          <a:prstGeom prst="rect">
            <a:avLst/>
          </a:prstGeom>
        </p:spPr>
      </p:pic>
      <p:sp>
        <p:nvSpPr>
          <p:cNvPr id="14" name="Text Placeholder 7"/>
          <p:cNvSpPr>
            <a:spLocks noGrp="1"/>
          </p:cNvSpPr>
          <p:nvPr>
            <p:ph type="body" sz="quarter" idx="10" hasCustomPrompt="1"/>
          </p:nvPr>
        </p:nvSpPr>
        <p:spPr>
          <a:xfrm>
            <a:off x="329185" y="3056731"/>
            <a:ext cx="5500687" cy="881063"/>
          </a:xfrm>
          <a:prstGeom prst="rect">
            <a:avLst/>
          </a:prstGeom>
        </p:spPr>
        <p:txBody>
          <a:bodyPr/>
          <a:lstStyle>
            <a:lvl1pPr marL="0" indent="0">
              <a:buNone/>
              <a:defRPr sz="2745" baseline="0">
                <a:solidFill>
                  <a:schemeClr val="bg1"/>
                </a:solidFill>
                <a:latin typeface="+mj-lt"/>
              </a:defRPr>
            </a:lvl1pPr>
            <a:lvl2pPr marL="336080" indent="0">
              <a:buNone/>
              <a:defRPr sz="1567">
                <a:solidFill>
                  <a:schemeClr val="bg1"/>
                </a:solidFill>
                <a:latin typeface="+mj-lt"/>
              </a:defRPr>
            </a:lvl2pPr>
            <a:lvl3pPr marL="560134" indent="0">
              <a:buNone/>
              <a:defRPr sz="1371">
                <a:solidFill>
                  <a:schemeClr val="bg1"/>
                </a:solidFill>
                <a:latin typeface="+mj-lt"/>
              </a:defRPr>
            </a:lvl3pPr>
            <a:lvl4pPr marL="784187" indent="0">
              <a:buNone/>
              <a:defRPr sz="1175">
                <a:solidFill>
                  <a:schemeClr val="bg1"/>
                </a:solidFill>
                <a:latin typeface="+mj-lt"/>
              </a:defRPr>
            </a:lvl4pPr>
            <a:lvl5pPr marL="1008241" indent="0">
              <a:buNone/>
              <a:defRPr sz="1175">
                <a:solidFill>
                  <a:schemeClr val="bg1"/>
                </a:solidFill>
                <a:latin typeface="+mj-lt"/>
              </a:defRPr>
            </a:lvl5pPr>
          </a:lstStyle>
          <a:p>
            <a:pPr lvl="0"/>
            <a:r>
              <a:rPr lang="en-US" dirty="0" smtClean="0"/>
              <a:t>Sub header here</a:t>
            </a:r>
            <a:endParaRPr lang="en-US" dirty="0"/>
          </a:p>
        </p:txBody>
      </p:sp>
    </p:spTree>
    <p:extLst>
      <p:ext uri="{BB962C8B-B14F-4D97-AF65-F5344CB8AC3E}">
        <p14:creationId xmlns:p14="http://schemas.microsoft.com/office/powerpoint/2010/main" val="28238833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1.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33" Type="http://schemas.openxmlformats.org/officeDocument/2006/relationships/image" Target="../media/image4.png"/><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slideLayout" Target="../slideLayouts/slideLayout58.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32" Type="http://schemas.openxmlformats.org/officeDocument/2006/relationships/theme" Target="../theme/theme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slideLayout" Target="../slideLayouts/slideLayout57.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31" Type="http://schemas.openxmlformats.org/officeDocument/2006/relationships/slideLayout" Target="../slideLayouts/slideLayout60.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 Id="rId30" Type="http://schemas.openxmlformats.org/officeDocument/2006/relationships/slideLayout" Target="../slideLayouts/slideLayout59.xml"/><Relationship Id="rId8"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image" Target="../media/image4.png"/><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18" Type="http://schemas.openxmlformats.org/officeDocument/2006/relationships/slideLayout" Target="../slideLayouts/slideLayout91.xml"/><Relationship Id="rId26" Type="http://schemas.openxmlformats.org/officeDocument/2006/relationships/image" Target="../media/image1.png"/><Relationship Id="rId3" Type="http://schemas.openxmlformats.org/officeDocument/2006/relationships/slideLayout" Target="../slideLayouts/slideLayout76.xml"/><Relationship Id="rId21" Type="http://schemas.openxmlformats.org/officeDocument/2006/relationships/slideLayout" Target="../slideLayouts/slideLayout94.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slideLayout" Target="../slideLayouts/slideLayout90.xml"/><Relationship Id="rId25" Type="http://schemas.openxmlformats.org/officeDocument/2006/relationships/theme" Target="../theme/theme5.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20" Type="http://schemas.openxmlformats.org/officeDocument/2006/relationships/slideLayout" Target="../slideLayouts/slideLayout93.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24" Type="http://schemas.openxmlformats.org/officeDocument/2006/relationships/slideLayout" Target="../slideLayouts/slideLayout97.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23" Type="http://schemas.openxmlformats.org/officeDocument/2006/relationships/slideLayout" Target="../slideLayouts/slideLayout96.xml"/><Relationship Id="rId10" Type="http://schemas.openxmlformats.org/officeDocument/2006/relationships/slideLayout" Target="../slideLayouts/slideLayout83.xml"/><Relationship Id="rId19" Type="http://schemas.openxmlformats.org/officeDocument/2006/relationships/slideLayout" Target="../slideLayouts/slideLayout92.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 Id="rId22" Type="http://schemas.openxmlformats.org/officeDocument/2006/relationships/slideLayout" Target="../slideLayouts/slideLayout95.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image" Target="../media/image6.emf"/><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oleObject" Target="../embeddings/oleObject3.bin"/><Relationship Id="rId5" Type="http://schemas.openxmlformats.org/officeDocument/2006/relationships/slideLayout" Target="../slideLayouts/slideLayout102.xml"/><Relationship Id="rId10" Type="http://schemas.openxmlformats.org/officeDocument/2006/relationships/tags" Target="../tags/tag3.xml"/><Relationship Id="rId4" Type="http://schemas.openxmlformats.org/officeDocument/2006/relationships/slideLayout" Target="../slideLayouts/slideLayout101.xml"/><Relationship Id="rId9" Type="http://schemas.openxmlformats.org/officeDocument/2006/relationships/vmlDrawing" Target="../drawings/vmlDrawing3.vml"/></Relationships>
</file>

<file path=ppt/slideMasters/_rels/slideMaster7.xml.rels><?xml version="1.0" encoding="UTF-8" standalone="yes"?>
<Relationships xmlns="http://schemas.openxmlformats.org/package/2006/relationships"><Relationship Id="rId8" Type="http://schemas.openxmlformats.org/officeDocument/2006/relationships/vmlDrawing" Target="../drawings/vmlDrawing9.vml"/><Relationship Id="rId3" Type="http://schemas.openxmlformats.org/officeDocument/2006/relationships/slideLayout" Target="../slideLayouts/slideLayout107.xml"/><Relationship Id="rId7" Type="http://schemas.openxmlformats.org/officeDocument/2006/relationships/theme" Target="../theme/theme7.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image" Target="../media/image6.emf"/><Relationship Id="rId5" Type="http://schemas.openxmlformats.org/officeDocument/2006/relationships/slideLayout" Target="../slideLayouts/slideLayout109.xml"/><Relationship Id="rId10" Type="http://schemas.openxmlformats.org/officeDocument/2006/relationships/oleObject" Target="../embeddings/oleObject9.bin"/><Relationship Id="rId4" Type="http://schemas.openxmlformats.org/officeDocument/2006/relationships/slideLayout" Target="../slideLayouts/slideLayout108.xml"/><Relationship Id="rId9" Type="http://schemas.openxmlformats.org/officeDocument/2006/relationships/tags" Target="../tags/tag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18" Type="http://schemas.openxmlformats.org/officeDocument/2006/relationships/slideLayout" Target="../slideLayouts/slideLayout128.xml"/><Relationship Id="rId26" Type="http://schemas.openxmlformats.org/officeDocument/2006/relationships/theme" Target="../theme/theme8.xml"/><Relationship Id="rId3" Type="http://schemas.openxmlformats.org/officeDocument/2006/relationships/slideLayout" Target="../slideLayouts/slideLayout113.xml"/><Relationship Id="rId21" Type="http://schemas.openxmlformats.org/officeDocument/2006/relationships/slideLayout" Target="../slideLayouts/slideLayout131.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17" Type="http://schemas.openxmlformats.org/officeDocument/2006/relationships/slideLayout" Target="../slideLayouts/slideLayout127.xml"/><Relationship Id="rId25" Type="http://schemas.openxmlformats.org/officeDocument/2006/relationships/slideLayout" Target="../slideLayouts/slideLayout135.xml"/><Relationship Id="rId2" Type="http://schemas.openxmlformats.org/officeDocument/2006/relationships/slideLayout" Target="../slideLayouts/slideLayout112.xml"/><Relationship Id="rId16" Type="http://schemas.openxmlformats.org/officeDocument/2006/relationships/slideLayout" Target="../slideLayouts/slideLayout126.xml"/><Relationship Id="rId20" Type="http://schemas.openxmlformats.org/officeDocument/2006/relationships/slideLayout" Target="../slideLayouts/slideLayout130.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24" Type="http://schemas.openxmlformats.org/officeDocument/2006/relationships/slideLayout" Target="../slideLayouts/slideLayout134.xml"/><Relationship Id="rId5" Type="http://schemas.openxmlformats.org/officeDocument/2006/relationships/slideLayout" Target="../slideLayouts/slideLayout115.xml"/><Relationship Id="rId15" Type="http://schemas.openxmlformats.org/officeDocument/2006/relationships/slideLayout" Target="../slideLayouts/slideLayout125.xml"/><Relationship Id="rId23" Type="http://schemas.openxmlformats.org/officeDocument/2006/relationships/slideLayout" Target="../slideLayouts/slideLayout133.xml"/><Relationship Id="rId10" Type="http://schemas.openxmlformats.org/officeDocument/2006/relationships/slideLayout" Target="../slideLayouts/slideLayout120.xml"/><Relationship Id="rId19" Type="http://schemas.openxmlformats.org/officeDocument/2006/relationships/slideLayout" Target="../slideLayouts/slideLayout129.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 Id="rId22" Type="http://schemas.openxmlformats.org/officeDocument/2006/relationships/slideLayout" Target="../slideLayouts/slideLayout1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1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 id="2147484263" r:id="rId15"/>
    <p:sldLayoutId id="2147484307" r:id="rId1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5"/>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53714132"/>
      </p:ext>
    </p:extLst>
  </p:cSld>
  <p:clrMap bg1="dk1" tx1="lt1" bg2="dk2" tx2="lt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6" r:id="rId11"/>
    <p:sldLayoutId id="2147484304" r:id="rId12"/>
    <p:sldLayoutId id="2147484305"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541927031"/>
      </p:ext>
    </p:extLst>
  </p:cSld>
  <p:clrMap bg1="lt1" tx1="dk1" bg2="lt2" tx2="dk2" accent1="accent1" accent2="accent2" accent3="accent3" accent4="accent4" accent5="accent5" accent6="accent6" hlink="hlink" folHlink="folHlink"/>
  <p:sldLayoutIdLst>
    <p:sldLayoutId id="2147484309" r:id="rId1"/>
    <p:sldLayoutId id="2147484310" r:id="rId2"/>
    <p:sldLayoutId id="2147484311" r:id="rId3"/>
    <p:sldLayoutId id="2147484312" r:id="rId4"/>
    <p:sldLayoutId id="2147484313" r:id="rId5"/>
    <p:sldLayoutId id="2147484314" r:id="rId6"/>
    <p:sldLayoutId id="2147484315" r:id="rId7"/>
    <p:sldLayoutId id="2147484316" r:id="rId8"/>
    <p:sldLayoutId id="2147484317" r:id="rId9"/>
    <p:sldLayoutId id="2147484318" r:id="rId10"/>
    <p:sldLayoutId id="2147484319" r:id="rId11"/>
    <p:sldLayoutId id="2147484320" r:id="rId12"/>
    <p:sldLayoutId id="2147484321" r:id="rId13"/>
    <p:sldLayoutId id="2147484322" r:id="rId14"/>
    <p:sldLayoutId id="2147484323" r:id="rId15"/>
    <p:sldLayoutId id="2147484324" r:id="rId16"/>
    <p:sldLayoutId id="2147484325" r:id="rId17"/>
    <p:sldLayoutId id="2147484326" r:id="rId18"/>
    <p:sldLayoutId id="2147484327" r:id="rId19"/>
    <p:sldLayoutId id="2147484328" r:id="rId20"/>
    <p:sldLayoutId id="2147484329" r:id="rId21"/>
    <p:sldLayoutId id="2147484330" r:id="rId22"/>
    <p:sldLayoutId id="2147484331" r:id="rId23"/>
    <p:sldLayoutId id="2147484332" r:id="rId24"/>
    <p:sldLayoutId id="2147484333" r:id="rId25"/>
    <p:sldLayoutId id="2147484334" r:id="rId26"/>
    <p:sldLayoutId id="2147484335" r:id="rId27"/>
    <p:sldLayoutId id="2147484336" r:id="rId28"/>
    <p:sldLayoutId id="2147484337" r:id="rId29"/>
    <p:sldLayoutId id="2147484338" r:id="rId30"/>
    <p:sldLayoutId id="2147484339"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223639055"/>
      </p:ext>
    </p:extLst>
  </p:cSld>
  <p:clrMap bg1="dk1" tx1="lt1" bg2="dk2" tx2="lt2" accent1="accent1" accent2="accent2" accent3="accent3" accent4="accent4" accent5="accent5" accent6="accent6" hlink="hlink" folHlink="folHlink"/>
  <p:sldLayoutIdLst>
    <p:sldLayoutId id="2147484341" r:id="rId1"/>
    <p:sldLayoutId id="2147484342" r:id="rId2"/>
    <p:sldLayoutId id="2147484343" r:id="rId3"/>
    <p:sldLayoutId id="2147484344" r:id="rId4"/>
    <p:sldLayoutId id="2147484345" r:id="rId5"/>
    <p:sldLayoutId id="2147484346" r:id="rId6"/>
    <p:sldLayoutId id="2147484347" r:id="rId7"/>
    <p:sldLayoutId id="2147484348" r:id="rId8"/>
    <p:sldLayoutId id="2147484349" r:id="rId9"/>
    <p:sldLayoutId id="2147484350" r:id="rId10"/>
    <p:sldLayoutId id="2147484351" r:id="rId11"/>
    <p:sldLayoutId id="2147484352" r:id="rId12"/>
    <p:sldLayoutId id="214748435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6"/>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608620133"/>
      </p:ext>
    </p:extLst>
  </p:cSld>
  <p:clrMap bg1="lt1" tx1="dk1" bg2="lt2" tx2="dk2" accent1="accent1" accent2="accent2" accent3="accent3" accent4="accent4" accent5="accent5" accent6="accent6" hlink="hlink" folHlink="folHlink"/>
  <p:sldLayoutIdLst>
    <p:sldLayoutId id="2147484355" r:id="rId1"/>
    <p:sldLayoutId id="2147484356" r:id="rId2"/>
    <p:sldLayoutId id="2147484357" r:id="rId3"/>
    <p:sldLayoutId id="2147484358" r:id="rId4"/>
    <p:sldLayoutId id="2147484359" r:id="rId5"/>
    <p:sldLayoutId id="2147484360" r:id="rId6"/>
    <p:sldLayoutId id="2147484361" r:id="rId7"/>
    <p:sldLayoutId id="2147484362" r:id="rId8"/>
    <p:sldLayoutId id="2147484363" r:id="rId9"/>
    <p:sldLayoutId id="2147484364" r:id="rId10"/>
    <p:sldLayoutId id="2147484365" r:id="rId11"/>
    <p:sldLayoutId id="2147484366" r:id="rId12"/>
    <p:sldLayoutId id="2147484367" r:id="rId13"/>
    <p:sldLayoutId id="2147484368" r:id="rId14"/>
    <p:sldLayoutId id="2147484369" r:id="rId15"/>
    <p:sldLayoutId id="2147484370" r:id="rId16"/>
    <p:sldLayoutId id="2147484371" r:id="rId17"/>
    <p:sldLayoutId id="2147484372" r:id="rId18"/>
    <p:sldLayoutId id="2147484373" r:id="rId19"/>
    <p:sldLayoutId id="2147484374" r:id="rId20"/>
    <p:sldLayoutId id="2147484375" r:id="rId21"/>
    <p:sldLayoutId id="2147484376" r:id="rId22"/>
    <p:sldLayoutId id="2147484377" r:id="rId23"/>
    <p:sldLayoutId id="2147484378"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0078D7"/>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0"/>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3075" name="think-cell Slide" r:id="rId11" imgW="270" imgH="270" progId="TCLayout.ActiveDocument.1">
                  <p:embed/>
                </p:oleObj>
              </mc:Choice>
              <mc:Fallback>
                <p:oleObj name="think-cell Slide" r:id="rId11" imgW="270" imgH="270" progId="TCLayout.ActiveDocument.1">
                  <p:embed/>
                  <p:pic>
                    <p:nvPicPr>
                      <p:cNvPr id="0" name=""/>
                      <p:cNvPicPr/>
                      <p:nvPr/>
                    </p:nvPicPr>
                    <p:blipFill>
                      <a:blip r:embed="rId12"/>
                      <a:stretch>
                        <a:fillRect/>
                      </a:stretch>
                    </p:blipFill>
                    <p:spPr>
                      <a:xfrm>
                        <a:off x="1588" y="1589"/>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279821" y="279400"/>
            <a:ext cx="11191875" cy="116681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79821" y="1631950"/>
            <a:ext cx="11191875" cy="46164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4385437"/>
      </p:ext>
    </p:extLst>
  </p:cSld>
  <p:clrMap bg1="lt1" tx1="dk1" bg2="lt2" tx2="dk2" accent1="accent1" accent2="accent2" accent3="accent3" accent4="accent4" accent5="accent5" accent6="accent6" hlink="hlink" folHlink="folHlink"/>
  <p:sldLayoutIdLst>
    <p:sldLayoutId id="2147484380" r:id="rId1"/>
    <p:sldLayoutId id="2147484381" r:id="rId2"/>
    <p:sldLayoutId id="2147484382" r:id="rId3"/>
    <p:sldLayoutId id="2147484383" r:id="rId4"/>
    <p:sldLayoutId id="2147484384" r:id="rId5"/>
    <p:sldLayoutId id="2147484385" r:id="rId6"/>
    <p:sldLayoutId id="2147484386" r:id="rId7"/>
  </p:sldLayoutIdLst>
  <p:timing>
    <p:tnLst>
      <p:par>
        <p:cTn id="1" dur="indefinite" restart="never" nodeType="tmRoot"/>
      </p:par>
    </p:tnLst>
  </p:timing>
  <p:hf hdr="0" ftr="0" dt="0"/>
  <p:txStyles>
    <p:titleStyle>
      <a:lvl1pPr algn="l" defTabSz="896214" rtl="0" eaLnBrk="1" latinLnBrk="0" hangingPunct="1">
        <a:spcBef>
          <a:spcPct val="0"/>
        </a:spcBef>
        <a:buNone/>
        <a:defRPr sz="4312" kern="1200">
          <a:solidFill>
            <a:schemeClr val="bg1"/>
          </a:solidFill>
          <a:latin typeface="Segoe UI Light" pitchFamily="34" charset="0"/>
          <a:ea typeface="+mj-ea"/>
          <a:cs typeface="+mj-cs"/>
        </a:defRPr>
      </a:lvl1pPr>
    </p:titleStyle>
    <p:bodyStyle>
      <a:lvl1pPr marL="336080" indent="-336080" algn="l" defTabSz="896214" rtl="0" eaLnBrk="1" latinLnBrk="0" hangingPunct="1">
        <a:spcBef>
          <a:spcPct val="20000"/>
        </a:spcBef>
        <a:buFont typeface="Arial" pitchFamily="34" charset="0"/>
        <a:buChar char="•"/>
        <a:defRPr sz="3136" kern="1200">
          <a:solidFill>
            <a:schemeClr val="bg1"/>
          </a:solidFill>
          <a:latin typeface="Segoe UI" pitchFamily="34" charset="0"/>
          <a:ea typeface="Segoe UI" pitchFamily="34" charset="0"/>
          <a:cs typeface="Segoe UI" pitchFamily="34" charset="0"/>
        </a:defRPr>
      </a:lvl1pPr>
      <a:lvl2pPr marL="728174" indent="-280067" algn="l" defTabSz="896214" rtl="0" eaLnBrk="1" latinLnBrk="0" hangingPunct="1">
        <a:spcBef>
          <a:spcPct val="20000"/>
        </a:spcBef>
        <a:buFont typeface="Arial" pitchFamily="34" charset="0"/>
        <a:buChar char="–"/>
        <a:defRPr sz="2745" kern="1200">
          <a:solidFill>
            <a:schemeClr val="bg1"/>
          </a:solidFill>
          <a:latin typeface="Segoe UI" pitchFamily="34" charset="0"/>
          <a:ea typeface="Segoe UI" pitchFamily="34" charset="0"/>
          <a:cs typeface="Segoe UI" pitchFamily="34" charset="0"/>
        </a:defRPr>
      </a:lvl2pPr>
      <a:lvl3pPr marL="1120268" indent="-224054" algn="l" defTabSz="896214" rtl="0" eaLnBrk="1" latinLnBrk="0" hangingPunct="1">
        <a:spcBef>
          <a:spcPct val="20000"/>
        </a:spcBef>
        <a:buFont typeface="Arial" pitchFamily="34" charset="0"/>
        <a:buChar char="•"/>
        <a:defRPr sz="2353" kern="1200">
          <a:solidFill>
            <a:schemeClr val="bg1"/>
          </a:solidFill>
          <a:latin typeface="Segoe UI" pitchFamily="34" charset="0"/>
          <a:ea typeface="Segoe UI" pitchFamily="34" charset="0"/>
          <a:cs typeface="Segoe UI" pitchFamily="34" charset="0"/>
        </a:defRPr>
      </a:lvl3pPr>
      <a:lvl4pPr marL="1568375" indent="-224054" algn="l" defTabSz="896214" rtl="0" eaLnBrk="1" latinLnBrk="0" hangingPunct="1">
        <a:spcBef>
          <a:spcPct val="20000"/>
        </a:spcBef>
        <a:buFont typeface="Arial" pitchFamily="34" charset="0"/>
        <a:buChar char="–"/>
        <a:defRPr sz="1961" kern="1200">
          <a:solidFill>
            <a:schemeClr val="bg1"/>
          </a:solidFill>
          <a:latin typeface="Segoe UI" pitchFamily="34" charset="0"/>
          <a:ea typeface="Segoe UI" pitchFamily="34" charset="0"/>
          <a:cs typeface="Segoe UI" pitchFamily="34" charset="0"/>
        </a:defRPr>
      </a:lvl4pPr>
      <a:lvl5pPr marL="2016482" indent="-224054" algn="l" defTabSz="896214" rtl="0" eaLnBrk="1" latinLnBrk="0" hangingPunct="1">
        <a:spcBef>
          <a:spcPct val="20000"/>
        </a:spcBef>
        <a:buFont typeface="Arial" pitchFamily="34" charset="0"/>
        <a:buChar char="»"/>
        <a:defRPr sz="1961" kern="1200">
          <a:solidFill>
            <a:schemeClr val="bg1"/>
          </a:solidFill>
          <a:latin typeface="Segoe UI" pitchFamily="34" charset="0"/>
          <a:ea typeface="Segoe UI" pitchFamily="34" charset="0"/>
          <a:cs typeface="Segoe UI" pitchFamily="34" charset="0"/>
        </a:defRPr>
      </a:lvl5pPr>
      <a:lvl6pPr marL="2464589" indent="-224054" algn="l" defTabSz="896214"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12697" indent="-224054" algn="l" defTabSz="896214"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360804" indent="-224054" algn="l" defTabSz="896214"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08911" indent="-224054" algn="l" defTabSz="896214"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896214" rtl="0" eaLnBrk="1" latinLnBrk="0" hangingPunct="1">
        <a:defRPr sz="1765" kern="1200">
          <a:solidFill>
            <a:schemeClr val="tx1"/>
          </a:solidFill>
          <a:latin typeface="+mn-lt"/>
          <a:ea typeface="+mn-ea"/>
          <a:cs typeface="+mn-cs"/>
        </a:defRPr>
      </a:lvl1pPr>
      <a:lvl2pPr marL="448107" algn="l" defTabSz="896214" rtl="0" eaLnBrk="1" latinLnBrk="0" hangingPunct="1">
        <a:defRPr sz="1765" kern="1200">
          <a:solidFill>
            <a:schemeClr val="tx1"/>
          </a:solidFill>
          <a:latin typeface="+mn-lt"/>
          <a:ea typeface="+mn-ea"/>
          <a:cs typeface="+mn-cs"/>
        </a:defRPr>
      </a:lvl2pPr>
      <a:lvl3pPr marL="896214" algn="l" defTabSz="896214" rtl="0" eaLnBrk="1" latinLnBrk="0" hangingPunct="1">
        <a:defRPr sz="1765" kern="1200">
          <a:solidFill>
            <a:schemeClr val="tx1"/>
          </a:solidFill>
          <a:latin typeface="+mn-lt"/>
          <a:ea typeface="+mn-ea"/>
          <a:cs typeface="+mn-cs"/>
        </a:defRPr>
      </a:lvl3pPr>
      <a:lvl4pPr marL="1344321" algn="l" defTabSz="896214" rtl="0" eaLnBrk="1" latinLnBrk="0" hangingPunct="1">
        <a:defRPr sz="1765" kern="1200">
          <a:solidFill>
            <a:schemeClr val="tx1"/>
          </a:solidFill>
          <a:latin typeface="+mn-lt"/>
          <a:ea typeface="+mn-ea"/>
          <a:cs typeface="+mn-cs"/>
        </a:defRPr>
      </a:lvl4pPr>
      <a:lvl5pPr marL="1792429" algn="l" defTabSz="896214" rtl="0" eaLnBrk="1" latinLnBrk="0" hangingPunct="1">
        <a:defRPr sz="1765" kern="1200">
          <a:solidFill>
            <a:schemeClr val="tx1"/>
          </a:solidFill>
          <a:latin typeface="+mn-lt"/>
          <a:ea typeface="+mn-ea"/>
          <a:cs typeface="+mn-cs"/>
        </a:defRPr>
      </a:lvl5pPr>
      <a:lvl6pPr marL="2240535" algn="l" defTabSz="896214" rtl="0" eaLnBrk="1" latinLnBrk="0" hangingPunct="1">
        <a:defRPr sz="1765" kern="1200">
          <a:solidFill>
            <a:schemeClr val="tx1"/>
          </a:solidFill>
          <a:latin typeface="+mn-lt"/>
          <a:ea typeface="+mn-ea"/>
          <a:cs typeface="+mn-cs"/>
        </a:defRPr>
      </a:lvl6pPr>
      <a:lvl7pPr marL="2688642" algn="l" defTabSz="896214" rtl="0" eaLnBrk="1" latinLnBrk="0" hangingPunct="1">
        <a:defRPr sz="1765" kern="1200">
          <a:solidFill>
            <a:schemeClr val="tx1"/>
          </a:solidFill>
          <a:latin typeface="+mn-lt"/>
          <a:ea typeface="+mn-ea"/>
          <a:cs typeface="+mn-cs"/>
        </a:defRPr>
      </a:lvl7pPr>
      <a:lvl8pPr marL="3136749" algn="l" defTabSz="896214" rtl="0" eaLnBrk="1" latinLnBrk="0" hangingPunct="1">
        <a:defRPr sz="1765" kern="1200">
          <a:solidFill>
            <a:schemeClr val="tx1"/>
          </a:solidFill>
          <a:latin typeface="+mn-lt"/>
          <a:ea typeface="+mn-ea"/>
          <a:cs typeface="+mn-cs"/>
        </a:defRPr>
      </a:lvl8pPr>
      <a:lvl9pPr marL="3584856" algn="l" defTabSz="896214" rtl="0" eaLnBrk="1" latinLnBrk="0" hangingPunct="1">
        <a:defRPr sz="176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0078D7"/>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9"/>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9219" name="think-cell Slide" r:id="rId10" imgW="270" imgH="270" progId="TCLayout.ActiveDocument.1">
                  <p:embed/>
                </p:oleObj>
              </mc:Choice>
              <mc:Fallback>
                <p:oleObj name="think-cell Slide" r:id="rId10" imgW="270" imgH="270" progId="TCLayout.ActiveDocument.1">
                  <p:embed/>
                  <p:pic>
                    <p:nvPicPr>
                      <p:cNvPr id="0" name=""/>
                      <p:cNvPicPr/>
                      <p:nvPr/>
                    </p:nvPicPr>
                    <p:blipFill>
                      <a:blip r:embed="rId11"/>
                      <a:stretch>
                        <a:fillRect/>
                      </a:stretch>
                    </p:blipFill>
                    <p:spPr>
                      <a:xfrm>
                        <a:off x="1588" y="1589"/>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279822" y="279400"/>
            <a:ext cx="11191875" cy="116681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79822" y="1631950"/>
            <a:ext cx="11191875" cy="46164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55322406"/>
      </p:ext>
    </p:extLst>
  </p:cSld>
  <p:clrMap bg1="lt1" tx1="dk1" bg2="lt2" tx2="dk2" accent1="accent1" accent2="accent2" accent3="accent3" accent4="accent4" accent5="accent5" accent6="accent6" hlink="hlink" folHlink="folHlink"/>
  <p:sldLayoutIdLst>
    <p:sldLayoutId id="2147484388" r:id="rId1"/>
    <p:sldLayoutId id="2147484389" r:id="rId2"/>
    <p:sldLayoutId id="2147484390" r:id="rId3"/>
    <p:sldLayoutId id="2147484391" r:id="rId4"/>
    <p:sldLayoutId id="2147484392" r:id="rId5"/>
    <p:sldLayoutId id="2147484393" r:id="rId6"/>
  </p:sldLayoutIdLst>
  <p:timing>
    <p:tnLst>
      <p:par>
        <p:cTn id="1" dur="indefinite" restart="never" nodeType="tmRoot"/>
      </p:par>
    </p:tnLst>
  </p:timing>
  <p:hf hdr="0" ftr="0" dt="0"/>
  <p:txStyles>
    <p:titleStyle>
      <a:lvl1pPr algn="l" defTabSz="896042" rtl="0" eaLnBrk="1" latinLnBrk="0" hangingPunct="1">
        <a:spcBef>
          <a:spcPct val="0"/>
        </a:spcBef>
        <a:buNone/>
        <a:defRPr sz="4311" kern="1200">
          <a:solidFill>
            <a:schemeClr val="bg1"/>
          </a:solidFill>
          <a:latin typeface="Segoe UI Light" pitchFamily="34" charset="0"/>
          <a:ea typeface="+mj-ea"/>
          <a:cs typeface="+mj-cs"/>
        </a:defRPr>
      </a:lvl1pPr>
    </p:titleStyle>
    <p:bodyStyle>
      <a:lvl1pPr marL="336015" indent="-336015" algn="l" defTabSz="896042" rtl="0" eaLnBrk="1" latinLnBrk="0" hangingPunct="1">
        <a:spcBef>
          <a:spcPct val="20000"/>
        </a:spcBef>
        <a:buFont typeface="Arial" pitchFamily="34" charset="0"/>
        <a:buChar char="•"/>
        <a:defRPr sz="3135" kern="1200">
          <a:solidFill>
            <a:schemeClr val="bg1"/>
          </a:solidFill>
          <a:latin typeface="Segoe UI" pitchFamily="34" charset="0"/>
          <a:ea typeface="Segoe UI" pitchFamily="34" charset="0"/>
          <a:cs typeface="Segoe UI" pitchFamily="34" charset="0"/>
        </a:defRPr>
      </a:lvl1pPr>
      <a:lvl2pPr marL="728034" indent="-280014" algn="l" defTabSz="896042" rtl="0" eaLnBrk="1" latinLnBrk="0" hangingPunct="1">
        <a:spcBef>
          <a:spcPct val="20000"/>
        </a:spcBef>
        <a:buFont typeface="Arial" pitchFamily="34" charset="0"/>
        <a:buChar char="–"/>
        <a:defRPr sz="2745" kern="1200">
          <a:solidFill>
            <a:schemeClr val="bg1"/>
          </a:solidFill>
          <a:latin typeface="Segoe UI" pitchFamily="34" charset="0"/>
          <a:ea typeface="Segoe UI" pitchFamily="34" charset="0"/>
          <a:cs typeface="Segoe UI" pitchFamily="34" charset="0"/>
        </a:defRPr>
      </a:lvl2pPr>
      <a:lvl3pPr marL="1120053" indent="-224011" algn="l" defTabSz="896042" rtl="0" eaLnBrk="1" latinLnBrk="0" hangingPunct="1">
        <a:spcBef>
          <a:spcPct val="20000"/>
        </a:spcBef>
        <a:buFont typeface="Arial" pitchFamily="34" charset="0"/>
        <a:buChar char="•"/>
        <a:defRPr sz="2353" kern="1200">
          <a:solidFill>
            <a:schemeClr val="bg1"/>
          </a:solidFill>
          <a:latin typeface="Segoe UI" pitchFamily="34" charset="0"/>
          <a:ea typeface="Segoe UI" pitchFamily="34" charset="0"/>
          <a:cs typeface="Segoe UI" pitchFamily="34" charset="0"/>
        </a:defRPr>
      </a:lvl3pPr>
      <a:lvl4pPr marL="1568074" indent="-224011" algn="l" defTabSz="896042" rtl="0" eaLnBrk="1" latinLnBrk="0" hangingPunct="1">
        <a:spcBef>
          <a:spcPct val="20000"/>
        </a:spcBef>
        <a:buFont typeface="Arial" pitchFamily="34" charset="0"/>
        <a:buChar char="–"/>
        <a:defRPr sz="1960" kern="1200">
          <a:solidFill>
            <a:schemeClr val="bg1"/>
          </a:solidFill>
          <a:latin typeface="Segoe UI" pitchFamily="34" charset="0"/>
          <a:ea typeface="Segoe UI" pitchFamily="34" charset="0"/>
          <a:cs typeface="Segoe UI" pitchFamily="34" charset="0"/>
        </a:defRPr>
      </a:lvl4pPr>
      <a:lvl5pPr marL="2016094" indent="-224011" algn="l" defTabSz="896042" rtl="0" eaLnBrk="1" latinLnBrk="0" hangingPunct="1">
        <a:spcBef>
          <a:spcPct val="20000"/>
        </a:spcBef>
        <a:buFont typeface="Arial" pitchFamily="34" charset="0"/>
        <a:buChar char="»"/>
        <a:defRPr sz="1960" kern="1200">
          <a:solidFill>
            <a:schemeClr val="bg1"/>
          </a:solidFill>
          <a:latin typeface="Segoe UI" pitchFamily="34" charset="0"/>
          <a:ea typeface="Segoe UI" pitchFamily="34" charset="0"/>
          <a:cs typeface="Segoe UI" pitchFamily="34" charset="0"/>
        </a:defRPr>
      </a:lvl5pPr>
      <a:lvl6pPr marL="2464116" indent="-224011" algn="l" defTabSz="896042"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12138" indent="-224011" algn="l" defTabSz="896042"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360158" indent="-224011" algn="l" defTabSz="896042"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08179" indent="-224011" algn="l" defTabSz="896042"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896042" rtl="0" eaLnBrk="1" latinLnBrk="0" hangingPunct="1">
        <a:defRPr sz="1764" kern="1200">
          <a:solidFill>
            <a:schemeClr val="tx1"/>
          </a:solidFill>
          <a:latin typeface="+mn-lt"/>
          <a:ea typeface="+mn-ea"/>
          <a:cs typeface="+mn-cs"/>
        </a:defRPr>
      </a:lvl1pPr>
      <a:lvl2pPr marL="448021" algn="l" defTabSz="896042" rtl="0" eaLnBrk="1" latinLnBrk="0" hangingPunct="1">
        <a:defRPr sz="1764" kern="1200">
          <a:solidFill>
            <a:schemeClr val="tx1"/>
          </a:solidFill>
          <a:latin typeface="+mn-lt"/>
          <a:ea typeface="+mn-ea"/>
          <a:cs typeface="+mn-cs"/>
        </a:defRPr>
      </a:lvl2pPr>
      <a:lvl3pPr marL="896042" algn="l" defTabSz="896042" rtl="0" eaLnBrk="1" latinLnBrk="0" hangingPunct="1">
        <a:defRPr sz="1764" kern="1200">
          <a:solidFill>
            <a:schemeClr val="tx1"/>
          </a:solidFill>
          <a:latin typeface="+mn-lt"/>
          <a:ea typeface="+mn-ea"/>
          <a:cs typeface="+mn-cs"/>
        </a:defRPr>
      </a:lvl3pPr>
      <a:lvl4pPr marL="1344063" algn="l" defTabSz="896042" rtl="0" eaLnBrk="1" latinLnBrk="0" hangingPunct="1">
        <a:defRPr sz="1764" kern="1200">
          <a:solidFill>
            <a:schemeClr val="tx1"/>
          </a:solidFill>
          <a:latin typeface="+mn-lt"/>
          <a:ea typeface="+mn-ea"/>
          <a:cs typeface="+mn-cs"/>
        </a:defRPr>
      </a:lvl4pPr>
      <a:lvl5pPr marL="1792085" algn="l" defTabSz="896042" rtl="0" eaLnBrk="1" latinLnBrk="0" hangingPunct="1">
        <a:defRPr sz="1764" kern="1200">
          <a:solidFill>
            <a:schemeClr val="tx1"/>
          </a:solidFill>
          <a:latin typeface="+mn-lt"/>
          <a:ea typeface="+mn-ea"/>
          <a:cs typeface="+mn-cs"/>
        </a:defRPr>
      </a:lvl5pPr>
      <a:lvl6pPr marL="2240104" algn="l" defTabSz="896042" rtl="0" eaLnBrk="1" latinLnBrk="0" hangingPunct="1">
        <a:defRPr sz="1764" kern="1200">
          <a:solidFill>
            <a:schemeClr val="tx1"/>
          </a:solidFill>
          <a:latin typeface="+mn-lt"/>
          <a:ea typeface="+mn-ea"/>
          <a:cs typeface="+mn-cs"/>
        </a:defRPr>
      </a:lvl6pPr>
      <a:lvl7pPr marL="2688126" algn="l" defTabSz="896042" rtl="0" eaLnBrk="1" latinLnBrk="0" hangingPunct="1">
        <a:defRPr sz="1764" kern="1200">
          <a:solidFill>
            <a:schemeClr val="tx1"/>
          </a:solidFill>
          <a:latin typeface="+mn-lt"/>
          <a:ea typeface="+mn-ea"/>
          <a:cs typeface="+mn-cs"/>
        </a:defRPr>
      </a:lvl7pPr>
      <a:lvl8pPr marL="3136147" algn="l" defTabSz="896042" rtl="0" eaLnBrk="1" latinLnBrk="0" hangingPunct="1">
        <a:defRPr sz="1764" kern="1200">
          <a:solidFill>
            <a:schemeClr val="tx1"/>
          </a:solidFill>
          <a:latin typeface="+mn-lt"/>
          <a:ea typeface="+mn-ea"/>
          <a:cs typeface="+mn-cs"/>
        </a:defRPr>
      </a:lvl8pPr>
      <a:lvl9pPr marL="3584167" algn="l" defTabSz="896042" rtl="0" eaLnBrk="1" latinLnBrk="0" hangingPunct="1">
        <a:defRPr sz="1764"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TextBox 4"/>
          <p:cNvSpPr txBox="1"/>
          <p:nvPr/>
        </p:nvSpPr>
        <p:spPr>
          <a:xfrm>
            <a:off x="11681669" y="6819142"/>
            <a:ext cx="233245" cy="86454"/>
          </a:xfrm>
          <a:prstGeom prst="rect">
            <a:avLst/>
          </a:prstGeom>
          <a:noFill/>
        </p:spPr>
        <p:txBody>
          <a:bodyPr wrap="square" lIns="0" tIns="0" rIns="0" bIns="0" rtlCol="0">
            <a:spAutoFit/>
          </a:bodyPr>
          <a:lstStyle/>
          <a:p>
            <a:pPr algn="ctr" defTabSz="932559">
              <a:lnSpc>
                <a:spcPct val="90000"/>
              </a:lnSpc>
            </a:pPr>
            <a:r>
              <a:rPr lang="en-US" sz="918" spc="-20" baseline="10000" dirty="0">
                <a:gradFill>
                  <a:gsLst>
                    <a:gs pos="0">
                      <a:srgbClr val="00188F"/>
                    </a:gs>
                    <a:gs pos="100000">
                      <a:srgbClr val="00188F"/>
                    </a:gs>
                  </a:gsLst>
                  <a:lin ang="5400000" scaled="0"/>
                </a:gradFill>
                <a:latin typeface="Segoe UI Light"/>
              </a:rPr>
              <a:t>||</a:t>
            </a:r>
          </a:p>
        </p:txBody>
      </p:sp>
      <p:sp>
        <p:nvSpPr>
          <p:cNvPr id="7" name="TextBox 6"/>
          <p:cNvSpPr txBox="1"/>
          <p:nvPr/>
        </p:nvSpPr>
        <p:spPr>
          <a:xfrm>
            <a:off x="11681669" y="6819142"/>
            <a:ext cx="233245" cy="86454"/>
          </a:xfrm>
          <a:prstGeom prst="rect">
            <a:avLst/>
          </a:prstGeom>
          <a:noFill/>
        </p:spPr>
        <p:txBody>
          <a:bodyPr wrap="square" lIns="0" tIns="0" rIns="0" bIns="0" rtlCol="0">
            <a:spAutoFit/>
          </a:bodyPr>
          <a:lstStyle/>
          <a:p>
            <a:pPr algn="ctr" defTabSz="932559">
              <a:lnSpc>
                <a:spcPct val="90000"/>
              </a:lnSpc>
            </a:pPr>
            <a:r>
              <a:rPr lang="en-US" sz="918" spc="-20" baseline="10000" dirty="0">
                <a:gradFill>
                  <a:gsLst>
                    <a:gs pos="0">
                      <a:srgbClr val="00188F"/>
                    </a:gs>
                    <a:gs pos="100000">
                      <a:srgbClr val="00188F"/>
                    </a:gs>
                  </a:gsLst>
                  <a:lin ang="5400000" scaled="0"/>
                </a:gradFill>
                <a:latin typeface="Segoe UI Light"/>
              </a:rPr>
              <a:t>||</a:t>
            </a:r>
          </a:p>
        </p:txBody>
      </p:sp>
      <p:sp>
        <p:nvSpPr>
          <p:cNvPr id="4" name="Slide Number Placeholder 3"/>
          <p:cNvSpPr>
            <a:spLocks noGrp="1"/>
          </p:cNvSpPr>
          <p:nvPr>
            <p:ph type="sldNum" sz="quarter" idx="4"/>
          </p:nvPr>
        </p:nvSpPr>
        <p:spPr>
          <a:xfrm>
            <a:off x="11739604" y="6673146"/>
            <a:ext cx="501211" cy="372394"/>
          </a:xfrm>
          <a:prstGeom prst="rect">
            <a:avLst/>
          </a:prstGeom>
        </p:spPr>
        <p:txBody>
          <a:bodyPr vert="horz" lIns="91440" tIns="45720" rIns="91440" bIns="45720" rtlCol="0" anchor="ctr"/>
          <a:lstStyle>
            <a:lvl1pPr algn="r">
              <a:defRPr sz="1224">
                <a:solidFill>
                  <a:schemeClr val="accent2"/>
                </a:solidFill>
              </a:defRPr>
            </a:lvl1pPr>
          </a:lstStyle>
          <a:p>
            <a:pPr defTabSz="932597"/>
            <a:fld id="{4CED8391-71CF-4FD3-A093-40D26DE2D47C}" type="slidenum">
              <a:rPr lang="en-US" smtClean="0">
                <a:solidFill>
                  <a:srgbClr val="00188F"/>
                </a:solidFill>
              </a:rPr>
              <a:pPr defTabSz="932597"/>
              <a:t>‹#›</a:t>
            </a:fld>
            <a:endParaRPr lang="en-US">
              <a:solidFill>
                <a:srgbClr val="00188F"/>
              </a:solidFill>
            </a:endParaRPr>
          </a:p>
        </p:txBody>
      </p:sp>
      <p:sp>
        <p:nvSpPr>
          <p:cNvPr id="6" name="Title Placeholder 5"/>
          <p:cNvSpPr>
            <a:spLocks noGrp="1"/>
          </p:cNvSpPr>
          <p:nvPr>
            <p:ph type="title"/>
          </p:nvPr>
        </p:nvSpPr>
        <p:spPr>
          <a:xfrm>
            <a:off x="392526" y="233151"/>
            <a:ext cx="11436757" cy="565027"/>
          </a:xfrm>
          <a:prstGeom prst="rect">
            <a:avLst/>
          </a:prstGeom>
        </p:spPr>
        <p:txBody>
          <a:bodyPr vert="horz" wrap="square" lIns="146304" tIns="0" rIns="146304" bIns="0" rtlCol="0" anchor="t">
            <a:spAutoFit/>
          </a:bodyPr>
          <a:lstStyle/>
          <a:p>
            <a:r>
              <a:rPr lang="en-US" smtClean="0"/>
              <a:t>Click to edit Master title style</a:t>
            </a:r>
            <a:endParaRPr lang="en-US" dirty="0"/>
          </a:p>
        </p:txBody>
      </p:sp>
      <p:sp>
        <p:nvSpPr>
          <p:cNvPr id="8" name="Text Placeholder 7"/>
          <p:cNvSpPr>
            <a:spLocks noGrp="1"/>
          </p:cNvSpPr>
          <p:nvPr>
            <p:ph type="body" idx="1"/>
          </p:nvPr>
        </p:nvSpPr>
        <p:spPr>
          <a:xfrm>
            <a:off x="392526" y="1204613"/>
            <a:ext cx="11436757" cy="1726993"/>
          </a:xfrm>
          <a:prstGeom prst="rect">
            <a:avLst/>
          </a:prstGeom>
        </p:spPr>
        <p:txBody>
          <a:bodyPr vert="horz" wrap="square" lIns="146304" tIns="45720" rIns="146304"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9109983"/>
      </p:ext>
    </p:extLst>
  </p:cSld>
  <p:clrMap bg1="lt1" tx1="dk1" bg2="lt2" tx2="dk2" accent1="accent1" accent2="accent2" accent3="accent3" accent4="accent4" accent5="accent5" accent6="accent6" hlink="hlink" folHlink="folHlink"/>
  <p:sldLayoutIdLst>
    <p:sldLayoutId id="2147484395" r:id="rId1"/>
    <p:sldLayoutId id="2147484396" r:id="rId2"/>
    <p:sldLayoutId id="2147484397" r:id="rId3"/>
    <p:sldLayoutId id="2147484398" r:id="rId4"/>
    <p:sldLayoutId id="2147484399" r:id="rId5"/>
    <p:sldLayoutId id="2147484400" r:id="rId6"/>
    <p:sldLayoutId id="2147484401" r:id="rId7"/>
    <p:sldLayoutId id="2147484402" r:id="rId8"/>
    <p:sldLayoutId id="2147484403" r:id="rId9"/>
    <p:sldLayoutId id="2147484404" r:id="rId10"/>
    <p:sldLayoutId id="2147484405" r:id="rId11"/>
    <p:sldLayoutId id="2147484406" r:id="rId12"/>
    <p:sldLayoutId id="2147484407" r:id="rId13"/>
    <p:sldLayoutId id="2147484408" r:id="rId14"/>
    <p:sldLayoutId id="2147484409" r:id="rId15"/>
    <p:sldLayoutId id="2147484410" r:id="rId16"/>
    <p:sldLayoutId id="2147484411" r:id="rId17"/>
    <p:sldLayoutId id="2147484412" r:id="rId18"/>
    <p:sldLayoutId id="2147484413" r:id="rId19"/>
    <p:sldLayoutId id="2147484414" r:id="rId20"/>
    <p:sldLayoutId id="2147484415" r:id="rId21"/>
    <p:sldLayoutId id="2147484416" r:id="rId22"/>
    <p:sldLayoutId id="2147484417" r:id="rId23"/>
    <p:sldLayoutId id="2147484418" r:id="rId24"/>
    <p:sldLayoutId id="2147484419" r:id="rId25"/>
  </p:sldLayoutIdLst>
  <p:transition>
    <p:fade/>
  </p:transition>
  <p:timing>
    <p:tnLst>
      <p:par>
        <p:cTn id="1" dur="indefinite" restart="never" nodeType="tmRoot"/>
      </p:par>
    </p:tnLst>
  </p:timing>
  <p:txStyles>
    <p:titleStyle>
      <a:lvl1pPr algn="l" defTabSz="699699" rtl="0" eaLnBrk="1" latinLnBrk="0" hangingPunct="1">
        <a:lnSpc>
          <a:spcPct val="90000"/>
        </a:lnSpc>
        <a:spcBef>
          <a:spcPct val="0"/>
        </a:spcBef>
        <a:buNone/>
        <a:defRPr lang="en-US" sz="4080" b="0" kern="120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0" indent="0" algn="l" defTabSz="699699" rtl="0" eaLnBrk="1" latinLnBrk="0" hangingPunct="1">
        <a:lnSpc>
          <a:spcPct val="90000"/>
        </a:lnSpc>
        <a:spcBef>
          <a:spcPts val="1836"/>
        </a:spcBef>
        <a:buSzPct val="90000"/>
        <a:buFont typeface="Wingdings" pitchFamily="2" charset="2"/>
        <a:buNone/>
        <a:defRPr sz="3264" kern="4000" spc="-102" baseline="0">
          <a:solidFill>
            <a:schemeClr val="accent1"/>
          </a:solidFill>
          <a:latin typeface="+mj-lt"/>
          <a:ea typeface="+mn-ea"/>
          <a:cs typeface="+mn-cs"/>
        </a:defRPr>
      </a:lvl1pPr>
      <a:lvl2pPr marL="0" indent="0" algn="l" defTabSz="699699" rtl="0" eaLnBrk="1" latinLnBrk="0" hangingPunct="1">
        <a:lnSpc>
          <a:spcPct val="90000"/>
        </a:lnSpc>
        <a:spcBef>
          <a:spcPts val="102"/>
        </a:spcBef>
        <a:spcAft>
          <a:spcPts val="612"/>
        </a:spcAft>
        <a:buSzPct val="90000"/>
        <a:buFont typeface="Arial" pitchFamily="34" charset="0"/>
        <a:buNone/>
        <a:tabLst>
          <a:tab pos="482278" algn="l"/>
        </a:tabLst>
        <a:defRPr sz="2040" kern="4000" spc="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699699" rtl="0" eaLnBrk="1" latinLnBrk="0" hangingPunct="1">
        <a:lnSpc>
          <a:spcPct val="90000"/>
        </a:lnSpc>
        <a:spcBef>
          <a:spcPts val="0"/>
        </a:spcBef>
        <a:spcAft>
          <a:spcPts val="612"/>
        </a:spcAft>
        <a:buSzPct val="90000"/>
        <a:buFont typeface="Arial" pitchFamily="34" charset="0"/>
        <a:buNone/>
        <a:defRPr sz="1836" kern="4000" spc="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699699" rtl="0" eaLnBrk="1" latinLnBrk="0" hangingPunct="1">
        <a:lnSpc>
          <a:spcPct val="90000"/>
        </a:lnSpc>
        <a:spcBef>
          <a:spcPts val="0"/>
        </a:spcBef>
        <a:spcAft>
          <a:spcPts val="612"/>
        </a:spcAft>
        <a:buSzPct val="90000"/>
        <a:buFont typeface="Arial" pitchFamily="34" charset="0"/>
        <a:buNone/>
        <a:tabLst>
          <a:tab pos="699727" algn="l"/>
        </a:tabLst>
        <a:defRPr sz="1428" kern="4000" spc="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699699" rtl="0" eaLnBrk="1" latinLnBrk="0" hangingPunct="1">
        <a:lnSpc>
          <a:spcPct val="90000"/>
        </a:lnSpc>
        <a:spcBef>
          <a:spcPts val="0"/>
        </a:spcBef>
        <a:spcAft>
          <a:spcPts val="612"/>
        </a:spcAft>
        <a:buSzPct val="90000"/>
        <a:buFont typeface="Arial" pitchFamily="34" charset="0"/>
        <a:buNone/>
        <a:defRPr sz="1428" kern="4000" spc="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924173" indent="-174925" algn="l" defTabSz="699699" rtl="0" eaLnBrk="1" latinLnBrk="0" hangingPunct="1">
        <a:spcBef>
          <a:spcPct val="20000"/>
        </a:spcBef>
        <a:buFont typeface="Arial" pitchFamily="34" charset="0"/>
        <a:buChar char="•"/>
        <a:defRPr sz="1530" kern="1200">
          <a:solidFill>
            <a:schemeClr val="tx1"/>
          </a:solidFill>
          <a:latin typeface="+mn-lt"/>
          <a:ea typeface="+mn-ea"/>
          <a:cs typeface="+mn-cs"/>
        </a:defRPr>
      </a:lvl6pPr>
      <a:lvl7pPr marL="2274022" indent="-174925" algn="l" defTabSz="699699" rtl="0" eaLnBrk="1" latinLnBrk="0" hangingPunct="1">
        <a:spcBef>
          <a:spcPct val="20000"/>
        </a:spcBef>
        <a:buFont typeface="Arial" pitchFamily="34" charset="0"/>
        <a:buChar char="•"/>
        <a:defRPr sz="1530" kern="1200">
          <a:solidFill>
            <a:schemeClr val="tx1"/>
          </a:solidFill>
          <a:latin typeface="+mn-lt"/>
          <a:ea typeface="+mn-ea"/>
          <a:cs typeface="+mn-cs"/>
        </a:defRPr>
      </a:lvl7pPr>
      <a:lvl8pPr marL="2623872" indent="-174925" algn="l" defTabSz="699699" rtl="0" eaLnBrk="1" latinLnBrk="0" hangingPunct="1">
        <a:spcBef>
          <a:spcPct val="20000"/>
        </a:spcBef>
        <a:buFont typeface="Arial" pitchFamily="34" charset="0"/>
        <a:buChar char="•"/>
        <a:defRPr sz="1530" kern="1200">
          <a:solidFill>
            <a:schemeClr val="tx1"/>
          </a:solidFill>
          <a:latin typeface="+mn-lt"/>
          <a:ea typeface="+mn-ea"/>
          <a:cs typeface="+mn-cs"/>
        </a:defRPr>
      </a:lvl8pPr>
      <a:lvl9pPr marL="2973722" indent="-174925" algn="l" defTabSz="699699" rtl="0" eaLnBrk="1" latinLnBrk="0" hangingPunct="1">
        <a:spcBef>
          <a:spcPct val="20000"/>
        </a:spcBef>
        <a:buFont typeface="Arial" pitchFamily="34" charset="0"/>
        <a:buChar char="•"/>
        <a:defRPr sz="1530" kern="1200">
          <a:solidFill>
            <a:schemeClr val="tx1"/>
          </a:solidFill>
          <a:latin typeface="+mn-lt"/>
          <a:ea typeface="+mn-ea"/>
          <a:cs typeface="+mn-cs"/>
        </a:defRPr>
      </a:lvl9pPr>
    </p:bodyStyle>
    <p:otherStyle>
      <a:defPPr>
        <a:defRPr lang="en-US"/>
      </a:defPPr>
      <a:lvl1pPr marL="0" algn="l" defTabSz="699699" rtl="0" eaLnBrk="1" latinLnBrk="0" hangingPunct="1">
        <a:defRPr sz="1428" kern="1200">
          <a:solidFill>
            <a:schemeClr val="tx1"/>
          </a:solidFill>
          <a:latin typeface="+mn-lt"/>
          <a:ea typeface="+mn-ea"/>
          <a:cs typeface="+mn-cs"/>
        </a:defRPr>
      </a:lvl1pPr>
      <a:lvl2pPr marL="349850" algn="l" defTabSz="699699" rtl="0" eaLnBrk="1" latinLnBrk="0" hangingPunct="1">
        <a:defRPr sz="1428" kern="1200">
          <a:solidFill>
            <a:schemeClr val="tx1"/>
          </a:solidFill>
          <a:latin typeface="+mn-lt"/>
          <a:ea typeface="+mn-ea"/>
          <a:cs typeface="+mn-cs"/>
        </a:defRPr>
      </a:lvl2pPr>
      <a:lvl3pPr marL="699699" algn="l" defTabSz="699699" rtl="0" eaLnBrk="1" latinLnBrk="0" hangingPunct="1">
        <a:defRPr sz="1428" kern="1200">
          <a:solidFill>
            <a:schemeClr val="tx1"/>
          </a:solidFill>
          <a:latin typeface="+mn-lt"/>
          <a:ea typeface="+mn-ea"/>
          <a:cs typeface="+mn-cs"/>
        </a:defRPr>
      </a:lvl3pPr>
      <a:lvl4pPr marL="1049548" algn="l" defTabSz="699699" rtl="0" eaLnBrk="1" latinLnBrk="0" hangingPunct="1">
        <a:defRPr sz="1428" kern="1200">
          <a:solidFill>
            <a:schemeClr val="tx1"/>
          </a:solidFill>
          <a:latin typeface="+mn-lt"/>
          <a:ea typeface="+mn-ea"/>
          <a:cs typeface="+mn-cs"/>
        </a:defRPr>
      </a:lvl4pPr>
      <a:lvl5pPr marL="1399399" algn="l" defTabSz="699699" rtl="0" eaLnBrk="1" latinLnBrk="0" hangingPunct="1">
        <a:defRPr sz="1428" kern="1200">
          <a:solidFill>
            <a:schemeClr val="tx1"/>
          </a:solidFill>
          <a:latin typeface="+mn-lt"/>
          <a:ea typeface="+mn-ea"/>
          <a:cs typeface="+mn-cs"/>
        </a:defRPr>
      </a:lvl5pPr>
      <a:lvl6pPr marL="1749249" algn="l" defTabSz="699699" rtl="0" eaLnBrk="1" latinLnBrk="0" hangingPunct="1">
        <a:defRPr sz="1428" kern="1200">
          <a:solidFill>
            <a:schemeClr val="tx1"/>
          </a:solidFill>
          <a:latin typeface="+mn-lt"/>
          <a:ea typeface="+mn-ea"/>
          <a:cs typeface="+mn-cs"/>
        </a:defRPr>
      </a:lvl6pPr>
      <a:lvl7pPr marL="2099097" algn="l" defTabSz="699699" rtl="0" eaLnBrk="1" latinLnBrk="0" hangingPunct="1">
        <a:defRPr sz="1428" kern="1200">
          <a:solidFill>
            <a:schemeClr val="tx1"/>
          </a:solidFill>
          <a:latin typeface="+mn-lt"/>
          <a:ea typeface="+mn-ea"/>
          <a:cs typeface="+mn-cs"/>
        </a:defRPr>
      </a:lvl7pPr>
      <a:lvl8pPr marL="2448947" algn="l" defTabSz="699699" rtl="0" eaLnBrk="1" latinLnBrk="0" hangingPunct="1">
        <a:defRPr sz="1428" kern="1200">
          <a:solidFill>
            <a:schemeClr val="tx1"/>
          </a:solidFill>
          <a:latin typeface="+mn-lt"/>
          <a:ea typeface="+mn-ea"/>
          <a:cs typeface="+mn-cs"/>
        </a:defRPr>
      </a:lvl8pPr>
      <a:lvl9pPr marL="2798797" algn="l" defTabSz="699699" rtl="0" eaLnBrk="1" latinLnBrk="0" hangingPunct="1">
        <a:defRPr sz="142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
          <p15:clr>
            <a:srgbClr val="F26B43"/>
          </p15:clr>
        </p15:guide>
        <p15:guide id="2" pos="336">
          <p15:clr>
            <a:srgbClr val="F26B43"/>
          </p15:clr>
        </p15:guide>
        <p15:guide id="3" orient="horz" pos="744">
          <p15:clr>
            <a:srgbClr val="F26B43"/>
          </p15:clr>
        </p15:guide>
        <p15:guide id="4" pos="240">
          <p15:clr>
            <a:srgbClr val="F26B43"/>
          </p15:clr>
        </p15:guide>
        <p15:guide id="5" orient="horz" pos="742">
          <p15:clr>
            <a:srgbClr val="F26B43"/>
          </p15:clr>
        </p15:guide>
        <p15:guide id="6" orient="horz" pos="10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hemeOverride" Target="../theme/themeOverride1.xml"/></Relationships>
</file>

<file path=ppt/slides/_rels/slide11.xml.rels><?xml version="1.0" encoding="UTF-8" standalone="yes"?>
<Relationships xmlns="http://schemas.openxmlformats.org/package/2006/relationships"><Relationship Id="rId2" Type="http://schemas.openxmlformats.org/officeDocument/2006/relationships/image" Target="../media/image124.emf"/><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18.xml"/><Relationship Id="rId7" Type="http://schemas.openxmlformats.org/officeDocument/2006/relationships/slideLayout" Target="../slideLayouts/slideLayout50.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24.xml"/><Relationship Id="rId7" Type="http://schemas.openxmlformats.org/officeDocument/2006/relationships/slideLayout" Target="../slideLayouts/slideLayout50.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30.xml"/><Relationship Id="rId7" Type="http://schemas.openxmlformats.org/officeDocument/2006/relationships/slideLayout" Target="../slideLayouts/slideLayout5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36.xml"/><Relationship Id="rId7" Type="http://schemas.openxmlformats.org/officeDocument/2006/relationships/slideLayout" Target="../slideLayouts/slideLayout5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42.xml"/><Relationship Id="rId7" Type="http://schemas.openxmlformats.org/officeDocument/2006/relationships/slideLayout" Target="../slideLayouts/slideLayout50.xml"/><Relationship Id="rId12" Type="http://schemas.openxmlformats.org/officeDocument/2006/relationships/image" Target="../media/image128.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image" Target="../media/image127.png"/><Relationship Id="rId5" Type="http://schemas.openxmlformats.org/officeDocument/2006/relationships/tags" Target="../tags/tag44.xml"/><Relationship Id="rId10" Type="http://schemas.openxmlformats.org/officeDocument/2006/relationships/image" Target="../media/image126.png"/><Relationship Id="rId4" Type="http://schemas.openxmlformats.org/officeDocument/2006/relationships/tags" Target="../tags/tag43.xml"/><Relationship Id="rId9" Type="http://schemas.openxmlformats.org/officeDocument/2006/relationships/image" Target="../media/image125.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2.xml"/><Relationship Id="rId13" Type="http://schemas.openxmlformats.org/officeDocument/2006/relationships/image" Target="../media/image128.png"/><Relationship Id="rId3" Type="http://schemas.openxmlformats.org/officeDocument/2006/relationships/tags" Target="../tags/tag48.xml"/><Relationship Id="rId7" Type="http://schemas.openxmlformats.org/officeDocument/2006/relationships/slideLayout" Target="../slideLayouts/slideLayout50.xml"/><Relationship Id="rId12" Type="http://schemas.openxmlformats.org/officeDocument/2006/relationships/image" Target="../media/image129.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127.png"/><Relationship Id="rId5" Type="http://schemas.openxmlformats.org/officeDocument/2006/relationships/tags" Target="../tags/tag50.xml"/><Relationship Id="rId10" Type="http://schemas.openxmlformats.org/officeDocument/2006/relationships/image" Target="../media/image126.png"/><Relationship Id="rId4" Type="http://schemas.openxmlformats.org/officeDocument/2006/relationships/tags" Target="../tags/tag49.xml"/><Relationship Id="rId9" Type="http://schemas.openxmlformats.org/officeDocument/2006/relationships/image" Target="../media/image125.png"/></Relationships>
</file>

<file path=ppt/slides/_rels/slide19.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emf"/><Relationship Id="rId18" Type="http://schemas.openxmlformats.org/officeDocument/2006/relationships/image" Target="../media/image145.png"/><Relationship Id="rId3" Type="http://schemas.openxmlformats.org/officeDocument/2006/relationships/image" Target="../media/image130.png"/><Relationship Id="rId21" Type="http://schemas.openxmlformats.org/officeDocument/2006/relationships/image" Target="../media/image148.png"/><Relationship Id="rId7" Type="http://schemas.openxmlformats.org/officeDocument/2006/relationships/image" Target="../media/image134.png"/><Relationship Id="rId12" Type="http://schemas.openxmlformats.org/officeDocument/2006/relationships/image" Target="../media/image139.png"/><Relationship Id="rId17" Type="http://schemas.openxmlformats.org/officeDocument/2006/relationships/image" Target="../media/image144.png"/><Relationship Id="rId2" Type="http://schemas.openxmlformats.org/officeDocument/2006/relationships/notesSlide" Target="../notesSlides/notesSlide13.xml"/><Relationship Id="rId16" Type="http://schemas.openxmlformats.org/officeDocument/2006/relationships/image" Target="../media/image143.png"/><Relationship Id="rId20" Type="http://schemas.openxmlformats.org/officeDocument/2006/relationships/image" Target="../media/image147.png"/><Relationship Id="rId1" Type="http://schemas.openxmlformats.org/officeDocument/2006/relationships/slideLayout" Target="../slideLayouts/slideLayout50.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5" Type="http://schemas.openxmlformats.org/officeDocument/2006/relationships/image" Target="../media/image142.png"/><Relationship Id="rId10" Type="http://schemas.openxmlformats.org/officeDocument/2006/relationships/image" Target="../media/image137.emf"/><Relationship Id="rId19" Type="http://schemas.openxmlformats.org/officeDocument/2006/relationships/image" Target="../media/image146.png"/><Relationship Id="rId4" Type="http://schemas.openxmlformats.org/officeDocument/2006/relationships/image" Target="../media/image131.png"/><Relationship Id="rId9" Type="http://schemas.openxmlformats.org/officeDocument/2006/relationships/image" Target="../media/image136.emf"/><Relationship Id="rId14" Type="http://schemas.openxmlformats.org/officeDocument/2006/relationships/image" Target="../media/image141.emf"/><Relationship Id="rId22" Type="http://schemas.openxmlformats.org/officeDocument/2006/relationships/image" Target="../media/image14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14.xml"/><Relationship Id="rId1" Type="http://schemas.openxmlformats.org/officeDocument/2006/relationships/slideLayout" Target="../slideLayouts/slideLayout59.xml"/><Relationship Id="rId5" Type="http://schemas.openxmlformats.org/officeDocument/2006/relationships/image" Target="../media/image151.png"/><Relationship Id="rId4" Type="http://schemas.openxmlformats.org/officeDocument/2006/relationships/hyperlink" Target="http://www.microsoft.com/en-us/server-cloud/customer-stories/rockwell-automation.aspx"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news.microsoft.com/features/from-atoms-to-quarks-to-the-cosmos-internet-of-things-helps-lab-explore-the-origins-of-the-universe/" TargetMode="External"/><Relationship Id="rId2" Type="http://schemas.openxmlformats.org/officeDocument/2006/relationships/notesSlide" Target="../notesSlides/notesSlide15.xml"/><Relationship Id="rId1" Type="http://schemas.openxmlformats.org/officeDocument/2006/relationships/slideLayout" Target="../slideLayouts/slideLayout58.xml"/><Relationship Id="rId5" Type="http://schemas.openxmlformats.org/officeDocument/2006/relationships/image" Target="../media/image153.png"/><Relationship Id="rId4" Type="http://schemas.openxmlformats.org/officeDocument/2006/relationships/image" Target="../media/image152.jpeg"/></Relationships>
</file>

<file path=ppt/slides/_rels/slide22.xml.rels><?xml version="1.0" encoding="UTF-8" standalone="yes"?>
<Relationships xmlns="http://schemas.openxmlformats.org/package/2006/relationships"><Relationship Id="rId3" Type="http://schemas.openxmlformats.org/officeDocument/2006/relationships/image" Target="../media/image154.jpg"/><Relationship Id="rId2" Type="http://schemas.openxmlformats.org/officeDocument/2006/relationships/notesSlide" Target="../notesSlides/notesSlide16.xml"/><Relationship Id="rId1" Type="http://schemas.openxmlformats.org/officeDocument/2006/relationships/slideLayout" Target="../slideLayouts/slideLayout60.xml"/><Relationship Id="rId5" Type="http://schemas.openxmlformats.org/officeDocument/2006/relationships/hyperlink" Target="http://images.fineartamerica.com/images-medium-large/county-cork-ireland-dairy-cattle-the-irish-image-collection.jpg" TargetMode="External"/><Relationship Id="rId4" Type="http://schemas.openxmlformats.org/officeDocument/2006/relationships/image" Target="../media/image15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8" Type="http://schemas.openxmlformats.org/officeDocument/2006/relationships/image" Target="../media/image158.png"/><Relationship Id="rId13" Type="http://schemas.openxmlformats.org/officeDocument/2006/relationships/image" Target="../media/image162.png"/><Relationship Id="rId18" Type="http://schemas.openxmlformats.org/officeDocument/2006/relationships/image" Target="../media/image167.emf"/><Relationship Id="rId3" Type="http://schemas.openxmlformats.org/officeDocument/2006/relationships/slideLayout" Target="../slideLayouts/slideLayout51.xml"/><Relationship Id="rId7" Type="http://schemas.openxmlformats.org/officeDocument/2006/relationships/image" Target="../media/image157.png"/><Relationship Id="rId12" Type="http://schemas.openxmlformats.org/officeDocument/2006/relationships/image" Target="../media/image129.png"/><Relationship Id="rId17" Type="http://schemas.openxmlformats.org/officeDocument/2006/relationships/image" Target="../media/image166.emf"/><Relationship Id="rId2" Type="http://schemas.openxmlformats.org/officeDocument/2006/relationships/tags" Target="../tags/tag52.xml"/><Relationship Id="rId16" Type="http://schemas.openxmlformats.org/officeDocument/2006/relationships/image" Target="../media/image165.emf"/><Relationship Id="rId20" Type="http://schemas.openxmlformats.org/officeDocument/2006/relationships/image" Target="../media/image169.emf"/><Relationship Id="rId1" Type="http://schemas.openxmlformats.org/officeDocument/2006/relationships/vmlDrawing" Target="../drawings/vmlDrawing16.vml"/><Relationship Id="rId6" Type="http://schemas.openxmlformats.org/officeDocument/2006/relationships/image" Target="../media/image156.emf"/><Relationship Id="rId11" Type="http://schemas.openxmlformats.org/officeDocument/2006/relationships/image" Target="../media/image161.png"/><Relationship Id="rId5" Type="http://schemas.openxmlformats.org/officeDocument/2006/relationships/oleObject" Target="../embeddings/oleObject16.bin"/><Relationship Id="rId15" Type="http://schemas.openxmlformats.org/officeDocument/2006/relationships/image" Target="../media/image164.png"/><Relationship Id="rId10" Type="http://schemas.openxmlformats.org/officeDocument/2006/relationships/image" Target="../media/image160.png"/><Relationship Id="rId19" Type="http://schemas.openxmlformats.org/officeDocument/2006/relationships/image" Target="../media/image168.emf"/><Relationship Id="rId4" Type="http://schemas.openxmlformats.org/officeDocument/2006/relationships/notesSlide" Target="../notesSlides/notesSlide17.xml"/><Relationship Id="rId9" Type="http://schemas.openxmlformats.org/officeDocument/2006/relationships/image" Target="../media/image159.png"/><Relationship Id="rId14" Type="http://schemas.openxmlformats.org/officeDocument/2006/relationships/image" Target="../media/image16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8.xml"/><Relationship Id="rId1" Type="http://schemas.openxmlformats.org/officeDocument/2006/relationships/slideLayout" Target="../slideLayouts/slideLayout91.xml"/></Relationships>
</file>

<file path=ppt/slides/_rels/slide29.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9.xml"/><Relationship Id="rId1" Type="http://schemas.openxmlformats.org/officeDocument/2006/relationships/slideLayout" Target="../slideLayouts/slideLayout92.xml"/></Relationships>
</file>

<file path=ppt/slides/_rels/slide3.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20.xml"/><Relationship Id="rId1" Type="http://schemas.openxmlformats.org/officeDocument/2006/relationships/slideLayout" Target="../slideLayouts/slideLayout90.xml"/><Relationship Id="rId6" Type="http://schemas.openxmlformats.org/officeDocument/2006/relationships/image" Target="../media/image174.png"/><Relationship Id="rId5" Type="http://schemas.openxmlformats.org/officeDocument/2006/relationships/image" Target="../media/image173.png"/><Relationship Id="rId4" Type="http://schemas.microsoft.com/office/2007/relationships/hdphoto" Target="../media/hdphoto6.wdp"/></Relationships>
</file>

<file path=ppt/slides/_rels/slide31.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80.xml"/></Relationships>
</file>

<file path=ppt/slides/_rels/slide32.xml.rels><?xml version="1.0" encoding="UTF-8" standalone="yes"?>
<Relationships xmlns="http://schemas.openxmlformats.org/package/2006/relationships"><Relationship Id="rId3" Type="http://schemas.openxmlformats.org/officeDocument/2006/relationships/image" Target="../media/image177.jpg"/><Relationship Id="rId2" Type="http://schemas.openxmlformats.org/officeDocument/2006/relationships/notesSlide" Target="../notesSlides/notesSlide21.xml"/><Relationship Id="rId1" Type="http://schemas.openxmlformats.org/officeDocument/2006/relationships/slideLayout" Target="../slideLayouts/slideLayout82.xml"/></Relationships>
</file>

<file path=ppt/slides/_rels/slide33.xml.rels><?xml version="1.0" encoding="UTF-8" standalone="yes"?>
<Relationships xmlns="http://schemas.openxmlformats.org/package/2006/relationships"><Relationship Id="rId8" Type="http://schemas.openxmlformats.org/officeDocument/2006/relationships/image" Target="../media/image183.png"/><Relationship Id="rId13" Type="http://schemas.openxmlformats.org/officeDocument/2006/relationships/diagramData" Target="../diagrams/data1.xml"/><Relationship Id="rId3" Type="http://schemas.openxmlformats.org/officeDocument/2006/relationships/image" Target="../media/image178.png"/><Relationship Id="rId7" Type="http://schemas.openxmlformats.org/officeDocument/2006/relationships/image" Target="../media/image182.png"/><Relationship Id="rId12" Type="http://schemas.microsoft.com/office/2007/relationships/hdphoto" Target="../media/hdphoto7.wdp"/><Relationship Id="rId17" Type="http://schemas.microsoft.com/office/2007/relationships/diagramDrawing" Target="../diagrams/drawing1.xml"/><Relationship Id="rId2" Type="http://schemas.openxmlformats.org/officeDocument/2006/relationships/notesSlide" Target="../notesSlides/notesSlide22.xml"/><Relationship Id="rId16" Type="http://schemas.openxmlformats.org/officeDocument/2006/relationships/diagramColors" Target="../diagrams/colors1.xml"/><Relationship Id="rId1" Type="http://schemas.openxmlformats.org/officeDocument/2006/relationships/slideLayout" Target="../slideLayouts/slideLayout91.xml"/><Relationship Id="rId6" Type="http://schemas.openxmlformats.org/officeDocument/2006/relationships/image" Target="../media/image181.png"/><Relationship Id="rId11" Type="http://schemas.openxmlformats.org/officeDocument/2006/relationships/image" Target="../media/image186.png"/><Relationship Id="rId5" Type="http://schemas.openxmlformats.org/officeDocument/2006/relationships/image" Target="../media/image180.png"/><Relationship Id="rId15" Type="http://schemas.openxmlformats.org/officeDocument/2006/relationships/diagramQuickStyle" Target="../diagrams/quickStyle1.xml"/><Relationship Id="rId10" Type="http://schemas.openxmlformats.org/officeDocument/2006/relationships/image" Target="../media/image185.png"/><Relationship Id="rId4" Type="http://schemas.openxmlformats.org/officeDocument/2006/relationships/image" Target="../media/image179.png"/><Relationship Id="rId9" Type="http://schemas.openxmlformats.org/officeDocument/2006/relationships/image" Target="../media/image184.png"/><Relationship Id="rId1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0.xml"/></Relationships>
</file>

<file path=ppt/slides/_rels/slide35.xml.rels><?xml version="1.0" encoding="UTF-8" standalone="yes"?>
<Relationships xmlns="http://schemas.openxmlformats.org/package/2006/relationships"><Relationship Id="rId2" Type="http://schemas.openxmlformats.org/officeDocument/2006/relationships/hyperlink" Target="http://www.windowsondevices.com/" TargetMode="External"/><Relationship Id="rId1" Type="http://schemas.openxmlformats.org/officeDocument/2006/relationships/slideLayout" Target="../slideLayouts/slideLayout9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3.xml"/></Relationships>
</file>

<file path=ppt/slides/_rels/slide37.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image" Target="../media/image187.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0.xml"/></Relationships>
</file>

<file path=ppt/slides/_rels/slide41.xml.rels><?xml version="1.0" encoding="UTF-8" standalone="yes"?>
<Relationships xmlns="http://schemas.openxmlformats.org/package/2006/relationships"><Relationship Id="rId8" Type="http://schemas.openxmlformats.org/officeDocument/2006/relationships/image" Target="../media/image191.png"/><Relationship Id="rId3" Type="http://schemas.openxmlformats.org/officeDocument/2006/relationships/tags" Target="../tags/tag55.xml"/><Relationship Id="rId7" Type="http://schemas.openxmlformats.org/officeDocument/2006/relationships/image" Target="../media/image190.jpeg"/><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189.png"/><Relationship Id="rId5" Type="http://schemas.openxmlformats.org/officeDocument/2006/relationships/slideLayout" Target="../slideLayouts/slideLayout94.xml"/><Relationship Id="rId4" Type="http://schemas.openxmlformats.org/officeDocument/2006/relationships/tags" Target="../tags/tag56.xml"/><Relationship Id="rId9" Type="http://schemas.openxmlformats.org/officeDocument/2006/relationships/image" Target="../media/image19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3.xml"/></Relationships>
</file>

<file path=ppt/slides/_rels/slide43.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27.xml"/><Relationship Id="rId1" Type="http://schemas.openxmlformats.org/officeDocument/2006/relationships/slideLayout" Target="../slideLayouts/slideLayout91.xml"/></Relationships>
</file>

<file path=ppt/slides/_rels/slide44.xml.rels><?xml version="1.0" encoding="UTF-8" standalone="yes"?>
<Relationships xmlns="http://schemas.openxmlformats.org/package/2006/relationships"><Relationship Id="rId8" Type="http://schemas.openxmlformats.org/officeDocument/2006/relationships/image" Target="../media/image200.emf"/><Relationship Id="rId13" Type="http://schemas.openxmlformats.org/officeDocument/2006/relationships/image" Target="../media/image205.emf"/><Relationship Id="rId3" Type="http://schemas.openxmlformats.org/officeDocument/2006/relationships/image" Target="../media/image195.emf"/><Relationship Id="rId7" Type="http://schemas.openxmlformats.org/officeDocument/2006/relationships/image" Target="../media/image199.png"/><Relationship Id="rId12" Type="http://schemas.openxmlformats.org/officeDocument/2006/relationships/image" Target="../media/image204.emf"/><Relationship Id="rId2" Type="http://schemas.openxmlformats.org/officeDocument/2006/relationships/image" Target="../media/image194.gif"/><Relationship Id="rId1" Type="http://schemas.openxmlformats.org/officeDocument/2006/relationships/slideLayout" Target="../slideLayouts/slideLayout33.xml"/><Relationship Id="rId6" Type="http://schemas.openxmlformats.org/officeDocument/2006/relationships/image" Target="../media/image198.png"/><Relationship Id="rId11" Type="http://schemas.openxmlformats.org/officeDocument/2006/relationships/image" Target="../media/image203.emf"/><Relationship Id="rId5" Type="http://schemas.openxmlformats.org/officeDocument/2006/relationships/image" Target="../media/image197.emf"/><Relationship Id="rId10" Type="http://schemas.openxmlformats.org/officeDocument/2006/relationships/image" Target="../media/image202.png"/><Relationship Id="rId4" Type="http://schemas.openxmlformats.org/officeDocument/2006/relationships/image" Target="../media/image196.emf"/><Relationship Id="rId9" Type="http://schemas.openxmlformats.org/officeDocument/2006/relationships/image" Target="../media/image201.emf"/><Relationship Id="rId14" Type="http://schemas.openxmlformats.org/officeDocument/2006/relationships/image" Target="../media/image206.emf"/></Relationships>
</file>

<file path=ppt/slides/_rels/slide45.xml.rels><?xml version="1.0" encoding="UTF-8" standalone="yes"?>
<Relationships xmlns="http://schemas.openxmlformats.org/package/2006/relationships"><Relationship Id="rId3" Type="http://schemas.openxmlformats.org/officeDocument/2006/relationships/image" Target="../media/image207.jpeg"/><Relationship Id="rId2" Type="http://schemas.openxmlformats.org/officeDocument/2006/relationships/notesSlide" Target="../notesSlides/notesSlide28.xml"/><Relationship Id="rId1" Type="http://schemas.openxmlformats.org/officeDocument/2006/relationships/slideLayout" Target="../slideLayouts/slideLayout103.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03.xml"/><Relationship Id="rId7" Type="http://schemas.openxmlformats.org/officeDocument/2006/relationships/image" Target="../media/image208.png"/><Relationship Id="rId2" Type="http://schemas.openxmlformats.org/officeDocument/2006/relationships/tags" Target="../tags/tag57.xml"/><Relationship Id="rId1" Type="http://schemas.openxmlformats.org/officeDocument/2006/relationships/vmlDrawing" Target="../drawings/vmlDrawing17.vml"/><Relationship Id="rId6" Type="http://schemas.openxmlformats.org/officeDocument/2006/relationships/image" Target="../media/image6.emf"/><Relationship Id="rId5" Type="http://schemas.openxmlformats.org/officeDocument/2006/relationships/oleObject" Target="../embeddings/oleObject17.bin"/><Relationship Id="rId4" Type="http://schemas.openxmlformats.org/officeDocument/2006/relationships/notesSlide" Target="../notesSlides/notesSlide29.xml"/></Relationships>
</file>

<file path=ppt/slides/_rels/slide47.xml.rels><?xml version="1.0" encoding="UTF-8" standalone="yes"?>
<Relationships xmlns="http://schemas.openxmlformats.org/package/2006/relationships"><Relationship Id="rId3" Type="http://schemas.openxmlformats.org/officeDocument/2006/relationships/image" Target="../media/image210.jpg"/><Relationship Id="rId2" Type="http://schemas.openxmlformats.org/officeDocument/2006/relationships/image" Target="../media/image209.jpeg"/><Relationship Id="rId1" Type="http://schemas.openxmlformats.org/officeDocument/2006/relationships/slideLayout" Target="../slideLayouts/slideLayout90.xml"/><Relationship Id="rId5" Type="http://schemas.openxmlformats.org/officeDocument/2006/relationships/image" Target="../media/image212.png"/><Relationship Id="rId4" Type="http://schemas.openxmlformats.org/officeDocument/2006/relationships/image" Target="../media/image211.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49.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30.xml"/><Relationship Id="rId1" Type="http://schemas.openxmlformats.org/officeDocument/2006/relationships/slideLayout" Target="../slideLayouts/slideLayout90.xml"/><Relationship Id="rId6" Type="http://schemas.openxmlformats.org/officeDocument/2006/relationships/image" Target="../media/image216.jpeg"/><Relationship Id="rId5" Type="http://schemas.openxmlformats.org/officeDocument/2006/relationships/image" Target="../media/image215.jpeg"/><Relationship Id="rId4" Type="http://schemas.openxmlformats.org/officeDocument/2006/relationships/image" Target="../media/image21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5.xml"/></Relationships>
</file>

<file path=ppt/slides/_rels/slide53.xml.rels><?xml version="1.0" encoding="UTF-8" standalone="yes"?>
<Relationships xmlns="http://schemas.openxmlformats.org/package/2006/relationships"><Relationship Id="rId3" Type="http://schemas.openxmlformats.org/officeDocument/2006/relationships/image" Target="../media/image217.jpeg"/><Relationship Id="rId7" Type="http://schemas.openxmlformats.org/officeDocument/2006/relationships/image" Target="../media/image221.png"/><Relationship Id="rId2" Type="http://schemas.openxmlformats.org/officeDocument/2006/relationships/notesSlide" Target="../notesSlides/notesSlide34.xml"/><Relationship Id="rId1" Type="http://schemas.openxmlformats.org/officeDocument/2006/relationships/slideLayout" Target="../slideLayouts/slideLayout110.xml"/><Relationship Id="rId6" Type="http://schemas.openxmlformats.org/officeDocument/2006/relationships/image" Target="../media/image220.png"/><Relationship Id="rId5" Type="http://schemas.openxmlformats.org/officeDocument/2006/relationships/image" Target="../media/image219.png"/><Relationship Id="rId4" Type="http://schemas.openxmlformats.org/officeDocument/2006/relationships/image" Target="../media/image218.png"/></Relationships>
</file>

<file path=ppt/slides/_rels/slide54.xml.rels><?xml version="1.0" encoding="UTF-8" standalone="yes"?>
<Relationships xmlns="http://schemas.openxmlformats.org/package/2006/relationships"><Relationship Id="rId8" Type="http://schemas.openxmlformats.org/officeDocument/2006/relationships/image" Target="../media/image191.png"/><Relationship Id="rId3" Type="http://schemas.openxmlformats.org/officeDocument/2006/relationships/tags" Target="../tags/tag60.xml"/><Relationship Id="rId7" Type="http://schemas.openxmlformats.org/officeDocument/2006/relationships/image" Target="../media/image190.jpeg"/><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89.png"/><Relationship Id="rId5" Type="http://schemas.openxmlformats.org/officeDocument/2006/relationships/slideLayout" Target="../slideLayouts/slideLayout94.xml"/><Relationship Id="rId4" Type="http://schemas.openxmlformats.org/officeDocument/2006/relationships/tags" Target="../tags/tag61.xml"/><Relationship Id="rId9" Type="http://schemas.openxmlformats.org/officeDocument/2006/relationships/image" Target="../media/image192.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0.xml"/></Relationships>
</file>

<file path=ppt/slides/_rels/slide56.xml.rels><?xml version="1.0" encoding="UTF-8" standalone="yes"?>
<Relationships xmlns="http://schemas.openxmlformats.org/package/2006/relationships"><Relationship Id="rId3" Type="http://schemas.openxmlformats.org/officeDocument/2006/relationships/image" Target="../media/image222.emf"/><Relationship Id="rId2" Type="http://schemas.openxmlformats.org/officeDocument/2006/relationships/notesSlide" Target="../notesSlides/notesSlide36.xml"/><Relationship Id="rId1" Type="http://schemas.openxmlformats.org/officeDocument/2006/relationships/slideLayout" Target="../slideLayouts/slideLayout120.xml"/><Relationship Id="rId4" Type="http://schemas.openxmlformats.org/officeDocument/2006/relationships/image" Target="../media/image223.emf"/></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7.xml"/><Relationship Id="rId1" Type="http://schemas.openxmlformats.org/officeDocument/2006/relationships/slideLayout" Target="../slideLayouts/slideLayout9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6" Type="http://schemas.openxmlformats.org/officeDocument/2006/relationships/image" Target="../media/image39.png"/><Relationship Id="rId21" Type="http://schemas.openxmlformats.org/officeDocument/2006/relationships/image" Target="../media/image34.jpeg"/><Relationship Id="rId42" Type="http://schemas.openxmlformats.org/officeDocument/2006/relationships/image" Target="../media/image54.png"/><Relationship Id="rId47" Type="http://schemas.openxmlformats.org/officeDocument/2006/relationships/image" Target="../media/image59.png"/><Relationship Id="rId63" Type="http://schemas.openxmlformats.org/officeDocument/2006/relationships/image" Target="../media/image74.png"/><Relationship Id="rId68" Type="http://schemas.openxmlformats.org/officeDocument/2006/relationships/image" Target="../media/image79.png"/><Relationship Id="rId84" Type="http://schemas.openxmlformats.org/officeDocument/2006/relationships/image" Target="../media/image94.jpeg"/><Relationship Id="rId89" Type="http://schemas.openxmlformats.org/officeDocument/2006/relationships/image" Target="../media/image99.png"/><Relationship Id="rId16" Type="http://schemas.openxmlformats.org/officeDocument/2006/relationships/image" Target="../media/image29.jpeg"/><Relationship Id="rId107" Type="http://schemas.openxmlformats.org/officeDocument/2006/relationships/image" Target="../media/image115.jpeg"/><Relationship Id="rId11" Type="http://schemas.openxmlformats.org/officeDocument/2006/relationships/image" Target="../media/image24.jpg"/><Relationship Id="rId32" Type="http://schemas.openxmlformats.org/officeDocument/2006/relationships/image" Target="../media/image45.png"/><Relationship Id="rId37" Type="http://schemas.openxmlformats.org/officeDocument/2006/relationships/image" Target="../media/image49.png"/><Relationship Id="rId53" Type="http://schemas.openxmlformats.org/officeDocument/2006/relationships/image" Target="../media/image65.jpeg"/><Relationship Id="rId58" Type="http://schemas.openxmlformats.org/officeDocument/2006/relationships/image" Target="../media/image69.png"/><Relationship Id="rId74" Type="http://schemas.openxmlformats.org/officeDocument/2006/relationships/image" Target="../media/image85.png"/><Relationship Id="rId79" Type="http://schemas.openxmlformats.org/officeDocument/2006/relationships/image" Target="../media/image89.png"/><Relationship Id="rId102" Type="http://schemas.openxmlformats.org/officeDocument/2006/relationships/image" Target="../media/image110.jpeg"/><Relationship Id="rId5" Type="http://schemas.openxmlformats.org/officeDocument/2006/relationships/image" Target="../media/image18.jpeg"/><Relationship Id="rId90" Type="http://schemas.openxmlformats.org/officeDocument/2006/relationships/image" Target="../media/image100.png"/><Relationship Id="rId95" Type="http://schemas.openxmlformats.org/officeDocument/2006/relationships/image" Target="../media/image104.png"/><Relationship Id="rId22" Type="http://schemas.openxmlformats.org/officeDocument/2006/relationships/image" Target="../media/image35.png"/><Relationship Id="rId27" Type="http://schemas.openxmlformats.org/officeDocument/2006/relationships/image" Target="../media/image40.jpeg"/><Relationship Id="rId43" Type="http://schemas.openxmlformats.org/officeDocument/2006/relationships/image" Target="../media/image55.jpeg"/><Relationship Id="rId48" Type="http://schemas.openxmlformats.org/officeDocument/2006/relationships/image" Target="../media/image60.png"/><Relationship Id="rId64" Type="http://schemas.openxmlformats.org/officeDocument/2006/relationships/image" Target="../media/image75.jpeg"/><Relationship Id="rId69" Type="http://schemas.openxmlformats.org/officeDocument/2006/relationships/image" Target="../media/image80.jpg"/><Relationship Id="rId80" Type="http://schemas.openxmlformats.org/officeDocument/2006/relationships/image" Target="../media/image90.jpeg"/><Relationship Id="rId85" Type="http://schemas.openxmlformats.org/officeDocument/2006/relationships/image" Target="../media/image95.jpeg"/><Relationship Id="rId12" Type="http://schemas.openxmlformats.org/officeDocument/2006/relationships/image" Target="../media/image25.jpeg"/><Relationship Id="rId17" Type="http://schemas.openxmlformats.org/officeDocument/2006/relationships/image" Target="../media/image30.jpeg"/><Relationship Id="rId33" Type="http://schemas.microsoft.com/office/2007/relationships/hdphoto" Target="../media/hdphoto1.wdp"/><Relationship Id="rId38" Type="http://schemas.openxmlformats.org/officeDocument/2006/relationships/image" Target="../media/image50.jpeg"/><Relationship Id="rId59" Type="http://schemas.openxmlformats.org/officeDocument/2006/relationships/image" Target="../media/image70.jpeg"/><Relationship Id="rId103" Type="http://schemas.openxmlformats.org/officeDocument/2006/relationships/image" Target="../media/image111.png"/><Relationship Id="rId108" Type="http://schemas.openxmlformats.org/officeDocument/2006/relationships/image" Target="../media/image116.jpeg"/><Relationship Id="rId54" Type="http://schemas.openxmlformats.org/officeDocument/2006/relationships/image" Target="../media/image66.jpeg"/><Relationship Id="rId70" Type="http://schemas.openxmlformats.org/officeDocument/2006/relationships/image" Target="../media/image81.jpeg"/><Relationship Id="rId75" Type="http://schemas.openxmlformats.org/officeDocument/2006/relationships/image" Target="../media/image86.jpeg"/><Relationship Id="rId91" Type="http://schemas.openxmlformats.org/officeDocument/2006/relationships/image" Target="../media/image101.png"/><Relationship Id="rId96" Type="http://schemas.openxmlformats.org/officeDocument/2006/relationships/image" Target="../media/image105.png"/><Relationship Id="rId1" Type="http://schemas.openxmlformats.org/officeDocument/2006/relationships/slideLayout" Target="../slideLayouts/slideLayout50.xml"/><Relationship Id="rId6" Type="http://schemas.openxmlformats.org/officeDocument/2006/relationships/image" Target="../media/image19.jpeg"/><Relationship Id="rId15" Type="http://schemas.openxmlformats.org/officeDocument/2006/relationships/image" Target="../media/image28.png"/><Relationship Id="rId23" Type="http://schemas.openxmlformats.org/officeDocument/2006/relationships/image" Target="../media/image36.png"/><Relationship Id="rId28" Type="http://schemas.openxmlformats.org/officeDocument/2006/relationships/image" Target="../media/image41.png"/><Relationship Id="rId36" Type="http://schemas.openxmlformats.org/officeDocument/2006/relationships/image" Target="../media/image48.png"/><Relationship Id="rId49" Type="http://schemas.openxmlformats.org/officeDocument/2006/relationships/image" Target="../media/image61.png"/><Relationship Id="rId57" Type="http://schemas.openxmlformats.org/officeDocument/2006/relationships/image" Target="../media/image68.png"/><Relationship Id="rId106" Type="http://schemas.openxmlformats.org/officeDocument/2006/relationships/image" Target="../media/image114.png"/><Relationship Id="rId10" Type="http://schemas.openxmlformats.org/officeDocument/2006/relationships/image" Target="../media/image23.jpeg"/><Relationship Id="rId31" Type="http://schemas.openxmlformats.org/officeDocument/2006/relationships/image" Target="../media/image44.jpeg"/><Relationship Id="rId44" Type="http://schemas.openxmlformats.org/officeDocument/2006/relationships/image" Target="../media/image56.jpeg"/><Relationship Id="rId52" Type="http://schemas.openxmlformats.org/officeDocument/2006/relationships/image" Target="../media/image64.jpeg"/><Relationship Id="rId60" Type="http://schemas.openxmlformats.org/officeDocument/2006/relationships/image" Target="../media/image71.png"/><Relationship Id="rId65" Type="http://schemas.openxmlformats.org/officeDocument/2006/relationships/image" Target="../media/image76.png"/><Relationship Id="rId73" Type="http://schemas.openxmlformats.org/officeDocument/2006/relationships/image" Target="../media/image84.jpeg"/><Relationship Id="rId78" Type="http://schemas.openxmlformats.org/officeDocument/2006/relationships/image" Target="../media/image88.png"/><Relationship Id="rId81" Type="http://schemas.openxmlformats.org/officeDocument/2006/relationships/image" Target="../media/image91.jpeg"/><Relationship Id="rId86" Type="http://schemas.openxmlformats.org/officeDocument/2006/relationships/image" Target="../media/image96.png"/><Relationship Id="rId94" Type="http://schemas.openxmlformats.org/officeDocument/2006/relationships/image" Target="../media/image103.jpeg"/><Relationship Id="rId99" Type="http://schemas.openxmlformats.org/officeDocument/2006/relationships/image" Target="../media/image107.jpeg"/><Relationship Id="rId101" Type="http://schemas.openxmlformats.org/officeDocument/2006/relationships/image" Target="../media/image109.png"/><Relationship Id="rId4" Type="http://schemas.openxmlformats.org/officeDocument/2006/relationships/image" Target="../media/image17.jpeg"/><Relationship Id="rId9" Type="http://schemas.openxmlformats.org/officeDocument/2006/relationships/image" Target="../media/image22.png"/><Relationship Id="rId13" Type="http://schemas.openxmlformats.org/officeDocument/2006/relationships/image" Target="../media/image26.png"/><Relationship Id="rId18" Type="http://schemas.openxmlformats.org/officeDocument/2006/relationships/image" Target="../media/image31.jpeg"/><Relationship Id="rId39" Type="http://schemas.openxmlformats.org/officeDocument/2006/relationships/image" Target="../media/image51.png"/><Relationship Id="rId109" Type="http://schemas.openxmlformats.org/officeDocument/2006/relationships/image" Target="../media/image117.jpeg"/><Relationship Id="rId34" Type="http://schemas.openxmlformats.org/officeDocument/2006/relationships/image" Target="../media/image46.png"/><Relationship Id="rId50" Type="http://schemas.openxmlformats.org/officeDocument/2006/relationships/image" Target="../media/image62.jpeg"/><Relationship Id="rId55" Type="http://schemas.openxmlformats.org/officeDocument/2006/relationships/image" Target="../media/image67.png"/><Relationship Id="rId76" Type="http://schemas.openxmlformats.org/officeDocument/2006/relationships/image" Target="../media/image87.png"/><Relationship Id="rId97" Type="http://schemas.openxmlformats.org/officeDocument/2006/relationships/image" Target="../media/image106.png"/><Relationship Id="rId104" Type="http://schemas.openxmlformats.org/officeDocument/2006/relationships/image" Target="../media/image112.jpeg"/><Relationship Id="rId7" Type="http://schemas.openxmlformats.org/officeDocument/2006/relationships/image" Target="../media/image20.png"/><Relationship Id="rId71" Type="http://schemas.openxmlformats.org/officeDocument/2006/relationships/image" Target="../media/image82.png"/><Relationship Id="rId92" Type="http://schemas.microsoft.com/office/2007/relationships/hdphoto" Target="../media/hdphoto4.wdp"/><Relationship Id="rId2" Type="http://schemas.openxmlformats.org/officeDocument/2006/relationships/image" Target="../media/image15.jpeg"/><Relationship Id="rId29" Type="http://schemas.openxmlformats.org/officeDocument/2006/relationships/image" Target="../media/image42.jpeg"/><Relationship Id="rId24" Type="http://schemas.openxmlformats.org/officeDocument/2006/relationships/image" Target="../media/image37.png"/><Relationship Id="rId40" Type="http://schemas.openxmlformats.org/officeDocument/2006/relationships/image" Target="../media/image52.png"/><Relationship Id="rId45" Type="http://schemas.openxmlformats.org/officeDocument/2006/relationships/image" Target="../media/image57.png"/><Relationship Id="rId66" Type="http://schemas.openxmlformats.org/officeDocument/2006/relationships/image" Target="../media/image77.jpeg"/><Relationship Id="rId87" Type="http://schemas.openxmlformats.org/officeDocument/2006/relationships/image" Target="../media/image97.jpeg"/><Relationship Id="rId61" Type="http://schemas.openxmlformats.org/officeDocument/2006/relationships/image" Target="../media/image72.png"/><Relationship Id="rId82" Type="http://schemas.openxmlformats.org/officeDocument/2006/relationships/image" Target="../media/image92.png"/><Relationship Id="rId19" Type="http://schemas.openxmlformats.org/officeDocument/2006/relationships/image" Target="../media/image32.jpeg"/><Relationship Id="rId14" Type="http://schemas.openxmlformats.org/officeDocument/2006/relationships/image" Target="../media/image27.jpeg"/><Relationship Id="rId30" Type="http://schemas.openxmlformats.org/officeDocument/2006/relationships/image" Target="../media/image43.jpeg"/><Relationship Id="rId35" Type="http://schemas.openxmlformats.org/officeDocument/2006/relationships/image" Target="../media/image47.png"/><Relationship Id="rId56" Type="http://schemas.microsoft.com/office/2007/relationships/hdphoto" Target="../media/hdphoto2.wdp"/><Relationship Id="rId77" Type="http://schemas.microsoft.com/office/2007/relationships/hdphoto" Target="../media/hdphoto3.wdp"/><Relationship Id="rId100" Type="http://schemas.openxmlformats.org/officeDocument/2006/relationships/image" Target="../media/image108.png"/><Relationship Id="rId105" Type="http://schemas.openxmlformats.org/officeDocument/2006/relationships/image" Target="../media/image113.jpeg"/><Relationship Id="rId8" Type="http://schemas.openxmlformats.org/officeDocument/2006/relationships/image" Target="../media/image21.png"/><Relationship Id="rId51" Type="http://schemas.openxmlformats.org/officeDocument/2006/relationships/image" Target="../media/image63.png"/><Relationship Id="rId72" Type="http://schemas.openxmlformats.org/officeDocument/2006/relationships/image" Target="../media/image83.png"/><Relationship Id="rId93" Type="http://schemas.openxmlformats.org/officeDocument/2006/relationships/image" Target="../media/image102.jpeg"/><Relationship Id="rId98" Type="http://schemas.microsoft.com/office/2007/relationships/hdphoto" Target="../media/hdphoto5.wdp"/><Relationship Id="rId3" Type="http://schemas.openxmlformats.org/officeDocument/2006/relationships/image" Target="../media/image16.jpeg"/><Relationship Id="rId25" Type="http://schemas.openxmlformats.org/officeDocument/2006/relationships/image" Target="../media/image38.png"/><Relationship Id="rId46" Type="http://schemas.openxmlformats.org/officeDocument/2006/relationships/image" Target="../media/image58.jpeg"/><Relationship Id="rId67" Type="http://schemas.openxmlformats.org/officeDocument/2006/relationships/image" Target="../media/image78.jpeg"/><Relationship Id="rId20" Type="http://schemas.openxmlformats.org/officeDocument/2006/relationships/image" Target="../media/image33.jpeg"/><Relationship Id="rId41" Type="http://schemas.openxmlformats.org/officeDocument/2006/relationships/image" Target="../media/image53.jpeg"/><Relationship Id="rId62" Type="http://schemas.openxmlformats.org/officeDocument/2006/relationships/image" Target="../media/image73.png"/><Relationship Id="rId83" Type="http://schemas.openxmlformats.org/officeDocument/2006/relationships/image" Target="../media/image93.png"/><Relationship Id="rId88" Type="http://schemas.openxmlformats.org/officeDocument/2006/relationships/image" Target="../media/image98.png"/></Relationships>
</file>

<file path=ppt/slides/_rels/slide7.xml.rels><?xml version="1.0" encoding="UTF-8" standalone="yes"?>
<Relationships xmlns="http://schemas.openxmlformats.org/package/2006/relationships"><Relationship Id="rId3" Type="http://schemas.openxmlformats.org/officeDocument/2006/relationships/image" Target="../media/image118.emf"/><Relationship Id="rId7" Type="http://schemas.openxmlformats.org/officeDocument/2006/relationships/image" Target="../media/image122.png"/><Relationship Id="rId2" Type="http://schemas.openxmlformats.org/officeDocument/2006/relationships/notesSlide" Target="../notesSlides/notesSlide4.xml"/><Relationship Id="rId1" Type="http://schemas.openxmlformats.org/officeDocument/2006/relationships/slideLayout" Target="../slideLayouts/slideLayout50.xml"/><Relationship Id="rId6" Type="http://schemas.openxmlformats.org/officeDocument/2006/relationships/image" Target="../media/image121.emf"/><Relationship Id="rId5" Type="http://schemas.openxmlformats.org/officeDocument/2006/relationships/image" Target="../media/image120.emf"/><Relationship Id="rId4" Type="http://schemas.openxmlformats.org/officeDocument/2006/relationships/image" Target="../media/image119.emf"/></Relationships>
</file>

<file path=ppt/slides/_rels/slide8.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24843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2"/>
          </p:nvPr>
        </p:nvSpPr>
        <p:spPr/>
        <p:txBody>
          <a:bodyPr/>
          <a:lstStyle/>
          <a:p>
            <a:endParaRPr lang="en-US"/>
          </a:p>
        </p:txBody>
      </p:sp>
      <p:sp>
        <p:nvSpPr>
          <p:cNvPr id="7" name="Text Placeholder 6"/>
          <p:cNvSpPr>
            <a:spLocks noGrp="1"/>
          </p:cNvSpPr>
          <p:nvPr>
            <p:ph type="body" sz="quarter" idx="13"/>
          </p:nvPr>
        </p:nvSpPr>
        <p:spPr/>
        <p:txBody>
          <a:bodyPr/>
          <a:lstStyle/>
          <a:p>
            <a:endParaRPr lang="en-US"/>
          </a:p>
        </p:txBody>
      </p:sp>
      <p:grpSp>
        <p:nvGrpSpPr>
          <p:cNvPr id="8" name="Group 7"/>
          <p:cNvGrpSpPr>
            <a:grpSpLocks noChangeAspect="1"/>
          </p:cNvGrpSpPr>
          <p:nvPr/>
        </p:nvGrpSpPr>
        <p:grpSpPr>
          <a:xfrm>
            <a:off x="457200" y="1264881"/>
            <a:ext cx="5303838" cy="3603982"/>
            <a:chOff x="2409325" y="103896"/>
            <a:chExt cx="2437314" cy="1656166"/>
          </a:xfrm>
        </p:grpSpPr>
        <p:sp>
          <p:nvSpPr>
            <p:cNvPr id="9" name="Freeform 8"/>
            <p:cNvSpPr>
              <a:spLocks noChangeAspect="1"/>
            </p:cNvSpPr>
            <p:nvPr/>
          </p:nvSpPr>
          <p:spPr>
            <a:xfrm>
              <a:off x="2409325" y="103896"/>
              <a:ext cx="2437314" cy="1656166"/>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463040" rtlCol="0" anchor="ctr"/>
            <a:lstStyle/>
            <a:p>
              <a:pPr algn="ctr">
                <a:lnSpc>
                  <a:spcPct val="80000"/>
                </a:lnSpc>
              </a:pPr>
              <a:endParaRPr lang="en-US" sz="6000" dirty="0">
                <a:solidFill>
                  <a:prstClr val="white"/>
                </a:solidFill>
                <a:latin typeface="Segoe UI Semibold" panose="020B0702040204020203" pitchFamily="34" charset="0"/>
              </a:endParaRPr>
            </a:p>
          </p:txBody>
        </p:sp>
        <p:sp>
          <p:nvSpPr>
            <p:cNvPr id="10" name="Freeform 9"/>
            <p:cNvSpPr/>
            <p:nvPr/>
          </p:nvSpPr>
          <p:spPr>
            <a:xfrm>
              <a:off x="2464758" y="189392"/>
              <a:ext cx="2238266" cy="1485174"/>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gradFill>
              <a:gsLst>
                <a:gs pos="50000">
                  <a:srgbClr val="5EB6DA"/>
                </a:gs>
                <a:gs pos="50000">
                  <a:srgbClr val="3999C6"/>
                </a:gs>
              </a:gsLst>
              <a:lin ang="81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r>
                <a:rPr lang="en-US" sz="6600" spc="-150" dirty="0">
                  <a:solidFill>
                    <a:prstClr val="white"/>
                  </a:solidFill>
                  <a:latin typeface="Segoe UI Light"/>
                </a:rPr>
                <a:t>Azure </a:t>
              </a:r>
              <a:r>
                <a:rPr lang="en-US" sz="6600" spc="-150" dirty="0" err="1">
                  <a:solidFill>
                    <a:prstClr val="white"/>
                  </a:solidFill>
                  <a:latin typeface="Segoe UI Light"/>
                </a:rPr>
                <a:t>IoT</a:t>
              </a:r>
              <a:endParaRPr lang="en-US" sz="6600" spc="-150" dirty="0">
                <a:solidFill>
                  <a:prstClr val="white"/>
                </a:solidFill>
                <a:latin typeface="Segoe UI Light"/>
              </a:endParaRPr>
            </a:p>
          </p:txBody>
        </p:sp>
      </p:grpSp>
    </p:spTree>
    <p:extLst>
      <p:ext uri="{BB962C8B-B14F-4D97-AF65-F5344CB8AC3E}">
        <p14:creationId xmlns:p14="http://schemas.microsoft.com/office/powerpoint/2010/main" val="11449330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bwMode="auto">
          <a:xfrm>
            <a:off x="0" y="-3819"/>
            <a:ext cx="4846638" cy="6994525"/>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0"/>
          </p:nvPr>
        </p:nvSpPr>
        <p:spPr>
          <a:xfrm>
            <a:off x="5151437" y="2875093"/>
            <a:ext cx="6001693" cy="4387961"/>
          </a:xfrm>
        </p:spPr>
        <p:txBody>
          <a:bodyPr/>
          <a:lstStyle/>
          <a:p>
            <a:pPr>
              <a:spcBef>
                <a:spcPts val="1200"/>
              </a:spcBef>
              <a:spcAft>
                <a:spcPts val="1200"/>
              </a:spcAft>
            </a:pPr>
            <a:r>
              <a:rPr lang="en-US" sz="2800" dirty="0"/>
              <a:t>Cloud based </a:t>
            </a:r>
            <a:r>
              <a:rPr lang="en-US" sz="2800"/>
              <a:t>IoT </a:t>
            </a:r>
            <a:r>
              <a:rPr lang="en-US" sz="2800" smtClean="0"/>
              <a:t>Solutions</a:t>
            </a:r>
            <a:endParaRPr lang="en-US" sz="2800" dirty="0"/>
          </a:p>
          <a:p>
            <a:pPr>
              <a:spcBef>
                <a:spcPts val="1200"/>
              </a:spcBef>
              <a:spcAft>
                <a:spcPts val="1200"/>
              </a:spcAft>
            </a:pPr>
            <a:r>
              <a:rPr lang="en-US" sz="2800" smtClean="0"/>
              <a:t>IoT </a:t>
            </a:r>
            <a:r>
              <a:rPr lang="en-US" sz="2800" dirty="0"/>
              <a:t>Device</a:t>
            </a:r>
            <a:r>
              <a:rPr lang="en-US" sz="2800"/>
              <a:t> &amp; Cloud </a:t>
            </a:r>
            <a:r>
              <a:rPr lang="en-US" sz="2800" smtClean="0"/>
              <a:t>Patterns</a:t>
            </a:r>
            <a:endParaRPr lang="en-US" sz="2800" dirty="0"/>
          </a:p>
          <a:p>
            <a:pPr>
              <a:spcBef>
                <a:spcPts val="1200"/>
              </a:spcBef>
              <a:spcAft>
                <a:spcPts val="1200"/>
              </a:spcAft>
            </a:pPr>
            <a:r>
              <a:rPr lang="en-US" sz="2800" dirty="0"/>
              <a:t>Azure </a:t>
            </a:r>
            <a:r>
              <a:rPr lang="en-US" sz="2800" err="1"/>
              <a:t>IoT</a:t>
            </a:r>
            <a:r>
              <a:rPr lang="en-US" sz="2800"/>
              <a:t> </a:t>
            </a:r>
            <a:r>
              <a:rPr lang="en-US" sz="2800" smtClean="0"/>
              <a:t>services</a:t>
            </a:r>
            <a:endParaRPr lang="en-US" sz="2800" dirty="0"/>
          </a:p>
          <a:p>
            <a:pPr>
              <a:spcBef>
                <a:spcPts val="1200"/>
              </a:spcBef>
              <a:spcAft>
                <a:spcPts val="1200"/>
              </a:spcAft>
            </a:pPr>
            <a:r>
              <a:rPr lang="en-US" sz="2800" dirty="0"/>
              <a:t>Azure </a:t>
            </a:r>
            <a:r>
              <a:rPr lang="en-US" sz="2800" err="1"/>
              <a:t>IoT</a:t>
            </a:r>
            <a:r>
              <a:rPr lang="en-US" sz="2800"/>
              <a:t> </a:t>
            </a:r>
            <a:r>
              <a:rPr lang="en-US" sz="2800" smtClean="0"/>
              <a:t>Suite</a:t>
            </a:r>
            <a:endParaRPr lang="en-US" sz="2800" dirty="0"/>
          </a:p>
        </p:txBody>
      </p:sp>
      <p:pic>
        <p:nvPicPr>
          <p:cNvPr id="10" name="Picture 9"/>
          <p:cNvPicPr>
            <a:picLocks noChangeAspect="1"/>
          </p:cNvPicPr>
          <p:nvPr/>
        </p:nvPicPr>
        <p:blipFill rotWithShape="1">
          <a:blip r:embed="rId2" cstate="screen">
            <a:extLst>
              <a:ext uri="{28A0092B-C50C-407E-A947-70E740481C1C}">
                <a14:useLocalDpi xmlns:a14="http://schemas.microsoft.com/office/drawing/2010/main"/>
              </a:ext>
            </a:extLst>
          </a:blip>
          <a:srcRect l="14925" t="10442" r="14925" b="10990"/>
          <a:stretch/>
        </p:blipFill>
        <p:spPr>
          <a:xfrm>
            <a:off x="808402" y="2734568"/>
            <a:ext cx="3276600" cy="3669793"/>
          </a:xfrm>
          <a:prstGeom prst="rect">
            <a:avLst/>
          </a:prstGeom>
        </p:spPr>
      </p:pic>
      <p:grpSp>
        <p:nvGrpSpPr>
          <p:cNvPr id="68" name="Group 67"/>
          <p:cNvGrpSpPr>
            <a:grpSpLocks noChangeAspect="1"/>
          </p:cNvGrpSpPr>
          <p:nvPr/>
        </p:nvGrpSpPr>
        <p:grpSpPr>
          <a:xfrm>
            <a:off x="3566572" y="12427"/>
            <a:ext cx="4006067" cy="2722141"/>
            <a:chOff x="2409325" y="103896"/>
            <a:chExt cx="2437314" cy="1656166"/>
          </a:xfrm>
        </p:grpSpPr>
        <p:sp>
          <p:nvSpPr>
            <p:cNvPr id="66" name="Freeform 65"/>
            <p:cNvSpPr>
              <a:spLocks noChangeAspect="1"/>
            </p:cNvSpPr>
            <p:nvPr/>
          </p:nvSpPr>
          <p:spPr>
            <a:xfrm>
              <a:off x="2409325" y="103896"/>
              <a:ext cx="2437314" cy="1656166"/>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4400" dirty="0">
                <a:solidFill>
                  <a:srgbClr val="FFFFFF"/>
                </a:solidFill>
                <a:latin typeface="Segoe UI Semibold" panose="020B0702040204020203" pitchFamily="34" charset="0"/>
              </a:endParaRPr>
            </a:p>
          </p:txBody>
        </p:sp>
        <p:sp>
          <p:nvSpPr>
            <p:cNvPr id="67" name="Freeform 66"/>
            <p:cNvSpPr/>
            <p:nvPr/>
          </p:nvSpPr>
          <p:spPr>
            <a:xfrm>
              <a:off x="2464758" y="189392"/>
              <a:ext cx="2238266" cy="1485174"/>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gradFill>
              <a:gsLst>
                <a:gs pos="50000">
                  <a:srgbClr val="5EB6DA"/>
                </a:gs>
                <a:gs pos="50000">
                  <a:srgbClr val="3999C6"/>
                </a:gs>
              </a:gsLst>
              <a:lin ang="81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r>
                <a:rPr lang="en-US" sz="4400" spc="-150" dirty="0">
                  <a:solidFill>
                    <a:srgbClr val="FFFFFF"/>
                  </a:solidFill>
                  <a:latin typeface="Segoe UI Light"/>
                </a:rPr>
                <a:t>Azure </a:t>
              </a:r>
              <a:r>
                <a:rPr lang="en-US" sz="4400" spc="-150" dirty="0" err="1">
                  <a:solidFill>
                    <a:srgbClr val="FFFFFF"/>
                  </a:solidFill>
                  <a:latin typeface="Segoe UI Light"/>
                </a:rPr>
                <a:t>IoT</a:t>
              </a:r>
              <a:endParaRPr lang="en-US" sz="4400" spc="-150" dirty="0">
                <a:solidFill>
                  <a:srgbClr val="FFFFFF"/>
                </a:solidFill>
                <a:latin typeface="Segoe UI Light"/>
              </a:endParaRPr>
            </a:p>
          </p:txBody>
        </p:sp>
      </p:grpSp>
      <p:sp>
        <p:nvSpPr>
          <p:cNvPr id="2" name="Title 1"/>
          <p:cNvSpPr>
            <a:spLocks noGrp="1"/>
          </p:cNvSpPr>
          <p:nvPr>
            <p:ph type="title"/>
          </p:nvPr>
        </p:nvSpPr>
        <p:spPr>
          <a:xfrm>
            <a:off x="7208837" y="295274"/>
            <a:ext cx="4955366" cy="917575"/>
          </a:xfrm>
        </p:spPr>
        <p:txBody>
          <a:bodyPr/>
          <a:lstStyle/>
          <a:p>
            <a:r>
              <a:rPr lang="en-US" dirty="0" smtClean="0"/>
              <a:t>What I’ll Cover</a:t>
            </a:r>
            <a:endParaRPr lang="en-US" dirty="0"/>
          </a:p>
        </p:txBody>
      </p:sp>
    </p:spTree>
    <p:extLst>
      <p:ext uri="{BB962C8B-B14F-4D97-AF65-F5344CB8AC3E}">
        <p14:creationId xmlns:p14="http://schemas.microsoft.com/office/powerpoint/2010/main" val="1285064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additive="base">
                                        <p:cTn id="12"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 calcmode="lin" valueType="num">
                                      <p:cBhvr additive="base">
                                        <p:cTn id="22" dur="500" fill="hold"/>
                                        <p:tgtEl>
                                          <p:spTgt spid="4">
                                            <p:txEl>
                                              <p:pRg st="3" end="3"/>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50959" y="6687193"/>
            <a:ext cx="11887200" cy="323165"/>
          </a:xfrm>
        </p:spPr>
        <p:txBody>
          <a:bodyPr/>
          <a:lstStyle/>
          <a:p>
            <a:pPr marL="0" indent="0">
              <a:buNone/>
            </a:pPr>
            <a:endParaRPr lang="en-US" sz="1000" dirty="0" smtClean="0"/>
          </a:p>
        </p:txBody>
      </p:sp>
      <p:sp>
        <p:nvSpPr>
          <p:cNvPr id="3" name="Title 2"/>
          <p:cNvSpPr>
            <a:spLocks noGrp="1"/>
          </p:cNvSpPr>
          <p:nvPr>
            <p:ph type="title"/>
          </p:nvPr>
        </p:nvSpPr>
        <p:spPr/>
        <p:txBody>
          <a:bodyPr/>
          <a:lstStyle/>
          <a:p>
            <a:r>
              <a:rPr lang="en-US" dirty="0" smtClean="0"/>
              <a:t>Cloud Based IoT Solutions</a:t>
            </a:r>
            <a:endParaRPr lang="en-US" dirty="0"/>
          </a:p>
        </p:txBody>
      </p:sp>
      <p:graphicFrame>
        <p:nvGraphicFramePr>
          <p:cNvPr id="5" name="Table 1"/>
          <p:cNvGraphicFramePr>
            <a:graphicFrameLocks noGrp="1"/>
          </p:cNvGraphicFramePr>
          <p:nvPr>
            <p:extLst/>
          </p:nvPr>
        </p:nvGraphicFramePr>
        <p:xfrm>
          <a:off x="6675438" y="2123903"/>
          <a:ext cx="5212292" cy="3931920"/>
        </p:xfrm>
        <a:graphic>
          <a:graphicData uri="http://schemas.openxmlformats.org/drawingml/2006/table">
            <a:tbl>
              <a:tblPr firstRow="1" bandRow="1">
                <a:tableStyleId>{5C22544A-7EE6-4342-B048-85BDC9FD1C3A}</a:tableStyleId>
              </a:tblPr>
              <a:tblGrid>
                <a:gridCol w="533399"/>
                <a:gridCol w="4678893"/>
              </a:tblGrid>
              <a:tr h="91440">
                <a:tc gridSpan="2">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sz="800" b="0" dirty="0" smtClean="0">
                        <a:latin typeface="+mj-lt"/>
                      </a:endParaRPr>
                    </a:p>
                  </a:txBody>
                  <a:tcPr marL="0" marR="0" marT="0" marB="0">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r>
              <a:tr h="584552">
                <a:tc gridSpan="2">
                  <a:txBody>
                    <a:bodyPr/>
                    <a:lstStyle/>
                    <a:p>
                      <a:pPr marL="0" indent="0">
                        <a:buNone/>
                      </a:pPr>
                      <a:r>
                        <a:rPr lang="en-US" sz="3200" kern="1200" dirty="0" smtClean="0">
                          <a:solidFill>
                            <a:schemeClr val="tx2"/>
                          </a:solidFill>
                          <a:latin typeface="+mj-lt"/>
                          <a:ea typeface="+mn-ea"/>
                          <a:cs typeface="+mn-cs"/>
                        </a:rPr>
                        <a:t>Three parts of an</a:t>
                      </a:r>
                      <a:r>
                        <a:rPr lang="en-US" sz="3200" kern="1200" baseline="0" dirty="0" smtClean="0">
                          <a:solidFill>
                            <a:schemeClr val="tx2"/>
                          </a:solidFill>
                          <a:latin typeface="+mj-lt"/>
                          <a:ea typeface="+mn-ea"/>
                          <a:cs typeface="+mn-cs"/>
                        </a:rPr>
                        <a:t> </a:t>
                      </a:r>
                      <a:r>
                        <a:rPr lang="en-US" sz="3200" kern="1200" dirty="0" smtClean="0">
                          <a:solidFill>
                            <a:schemeClr val="tx2"/>
                          </a:solidFill>
                          <a:latin typeface="+mj-lt"/>
                          <a:ea typeface="+mn-ea"/>
                          <a:cs typeface="+mn-cs"/>
                        </a:rPr>
                        <a:t>IoT solution</a:t>
                      </a:r>
                    </a:p>
                    <a:p>
                      <a:pPr marL="0" indent="0">
                        <a:buNone/>
                      </a:pPr>
                      <a:endParaRPr lang="en-US" sz="3200" kern="1200" dirty="0" smtClean="0">
                        <a:solidFill>
                          <a:schemeClr val="tx2"/>
                        </a:solidFill>
                        <a:latin typeface="+mj-lt"/>
                        <a:ea typeface="+mn-ea"/>
                        <a:cs typeface="+mn-cs"/>
                      </a:endParaRPr>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r>
              <a:tr h="914400">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400" dirty="0" smtClean="0">
                          <a:solidFill>
                            <a:schemeClr val="bg2"/>
                          </a:solidFill>
                        </a:rPr>
                        <a:t>1</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FBA00"/>
                    </a:solidFill>
                  </a:tcPr>
                </a:tc>
                <a:tc>
                  <a:txBody>
                    <a:bodyPr/>
                    <a:lstStyle/>
                    <a:p>
                      <a:pPr marL="0" marR="0" indent="0" algn="l" defTabSz="932742" rtl="0" eaLnBrk="1" fontAlgn="auto" latinLnBrk="0" hangingPunct="1">
                        <a:lnSpc>
                          <a:spcPct val="90000"/>
                        </a:lnSpc>
                        <a:spcBef>
                          <a:spcPts val="0"/>
                        </a:spcBef>
                        <a:spcAft>
                          <a:spcPts val="0"/>
                        </a:spcAft>
                        <a:buClrTx/>
                        <a:buSzTx/>
                        <a:buFontTx/>
                        <a:buNone/>
                        <a:tabLst/>
                        <a:defRPr/>
                      </a:pPr>
                      <a:r>
                        <a:rPr lang="en-US" sz="2400" dirty="0" smtClean="0"/>
                        <a:t>Device connectivity &amp; management</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914400">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400" dirty="0" smtClean="0">
                          <a:solidFill>
                            <a:schemeClr val="bg2"/>
                          </a:solidFill>
                        </a:rPr>
                        <a:t>2</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FBA00"/>
                    </a:solidFill>
                  </a:tcPr>
                </a:tc>
                <a:tc>
                  <a:txBody>
                    <a:bodyPr/>
                    <a:lstStyle/>
                    <a:p>
                      <a:pPr marL="0" marR="0" indent="0" algn="l" defTabSz="932742" rtl="0" eaLnBrk="1" fontAlgn="auto" latinLnBrk="0" hangingPunct="1">
                        <a:lnSpc>
                          <a:spcPct val="90000"/>
                        </a:lnSpc>
                        <a:spcBef>
                          <a:spcPts val="0"/>
                        </a:spcBef>
                        <a:spcAft>
                          <a:spcPts val="0"/>
                        </a:spcAft>
                        <a:buClrTx/>
                        <a:buSzTx/>
                        <a:buFontTx/>
                        <a:buNone/>
                        <a:tabLst/>
                        <a:defRPr/>
                      </a:pPr>
                      <a:r>
                        <a:rPr lang="en-US" sz="2400" dirty="0" smtClean="0"/>
                        <a:t>Analytics &amp; operationalized insights</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914400">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400" dirty="0" smtClean="0">
                          <a:solidFill>
                            <a:schemeClr val="bg2"/>
                          </a:solidFill>
                        </a:rPr>
                        <a:t>3</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FBA00"/>
                    </a:solidFill>
                  </a:tcPr>
                </a:tc>
                <a:tc>
                  <a:txBody>
                    <a:bodyPr/>
                    <a:lstStyle/>
                    <a:p>
                      <a:pPr marL="0" marR="0" indent="0" algn="l" defTabSz="932742" rtl="0" eaLnBrk="1" fontAlgn="auto" latinLnBrk="0" hangingPunct="1">
                        <a:lnSpc>
                          <a:spcPct val="90000"/>
                        </a:lnSpc>
                        <a:spcBef>
                          <a:spcPts val="0"/>
                        </a:spcBef>
                        <a:spcAft>
                          <a:spcPts val="0"/>
                        </a:spcAft>
                        <a:buClrTx/>
                        <a:buSzTx/>
                        <a:buFontTx/>
                        <a:buNone/>
                        <a:tabLst/>
                        <a:defRPr/>
                      </a:pPr>
                      <a:r>
                        <a:rPr lang="en-US" sz="2400" dirty="0" smtClean="0"/>
                        <a:t>Presentation &amp; business connectivity</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7" name="Table 6"/>
          <p:cNvGraphicFramePr>
            <a:graphicFrameLocks noGrp="1"/>
          </p:cNvGraphicFramePr>
          <p:nvPr>
            <p:extLst/>
          </p:nvPr>
        </p:nvGraphicFramePr>
        <p:xfrm>
          <a:off x="884237" y="2125663"/>
          <a:ext cx="5212291" cy="3940703"/>
        </p:xfrm>
        <a:graphic>
          <a:graphicData uri="http://schemas.openxmlformats.org/drawingml/2006/table">
            <a:tbl>
              <a:tblPr firstRow="1" bandRow="1">
                <a:tableStyleId>{5C22544A-7EE6-4342-B048-85BDC9FD1C3A}</a:tableStyleId>
              </a:tblPr>
              <a:tblGrid>
                <a:gridCol w="5212291"/>
              </a:tblGrid>
              <a:tr h="133224">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sz="800" b="0" dirty="0" smtClean="0">
                        <a:latin typeface="+mj-lt"/>
                      </a:endParaRPr>
                    </a:p>
                  </a:txBody>
                  <a:tcPr marL="0" marR="0" marT="0" marB="0">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EB6DA"/>
                    </a:solidFill>
                  </a:tcPr>
                </a:tc>
              </a:tr>
              <a:tr h="1009775">
                <a:tc>
                  <a:txBody>
                    <a:bodyPr/>
                    <a:lstStyle/>
                    <a:p>
                      <a:endParaRPr lang="en-US" dirty="0"/>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69942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Easy to provision, use and manage</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69942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Pay as you go, scale as you need</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69942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Global reach, hyper scale</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69942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End to end security &amp; privacy</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pSp>
        <p:nvGrpSpPr>
          <p:cNvPr id="8" name="Group 7"/>
          <p:cNvGrpSpPr>
            <a:grpSpLocks noChangeAspect="1"/>
          </p:cNvGrpSpPr>
          <p:nvPr/>
        </p:nvGrpSpPr>
        <p:grpSpPr>
          <a:xfrm>
            <a:off x="457200" y="1211263"/>
            <a:ext cx="2935999" cy="1971315"/>
            <a:chOff x="5913437" y="1818520"/>
            <a:chExt cx="2285999" cy="1534886"/>
          </a:xfrm>
        </p:grpSpPr>
        <p:sp>
          <p:nvSpPr>
            <p:cNvPr id="9" name="Freeform 8"/>
            <p:cNvSpPr/>
            <p:nvPr/>
          </p:nvSpPr>
          <p:spPr>
            <a:xfrm>
              <a:off x="5940605" y="1818520"/>
              <a:ext cx="2258831" cy="1534886"/>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4400" spc="-150" dirty="0">
                <a:solidFill>
                  <a:srgbClr val="FFFFFF"/>
                </a:solidFill>
                <a:latin typeface="Segoe UI Light"/>
              </a:endParaRPr>
            </a:p>
          </p:txBody>
        </p:sp>
        <p:sp>
          <p:nvSpPr>
            <p:cNvPr id="10" name="Freeform 9"/>
            <p:cNvSpPr/>
            <p:nvPr/>
          </p:nvSpPr>
          <p:spPr>
            <a:xfrm>
              <a:off x="5913437" y="1843376"/>
              <a:ext cx="2238266" cy="1485174"/>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gradFill>
              <a:gsLst>
                <a:gs pos="50000">
                  <a:srgbClr val="5EB6DA"/>
                </a:gs>
                <a:gs pos="50000">
                  <a:srgbClr val="3999C6"/>
                </a:gs>
              </a:gsLst>
              <a:lin ang="81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r>
                <a:rPr lang="en-US" sz="4400" spc="-150" dirty="0">
                  <a:solidFill>
                    <a:srgbClr val="FFFFFF"/>
                  </a:solidFill>
                  <a:latin typeface="Segoe UI Light"/>
                </a:rPr>
                <a:t>Azure </a:t>
              </a:r>
              <a:r>
                <a:rPr lang="en-US" sz="4400" spc="-150" dirty="0" err="1">
                  <a:solidFill>
                    <a:srgbClr val="FFFFFF"/>
                  </a:solidFill>
                  <a:latin typeface="Segoe UI Light"/>
                </a:rPr>
                <a:t>IoT</a:t>
              </a:r>
              <a:endParaRPr lang="en-US" sz="4400" spc="-150" dirty="0">
                <a:solidFill>
                  <a:srgbClr val="FFFFFF"/>
                </a:solidFill>
                <a:latin typeface="Segoe UI Light"/>
              </a:endParaRPr>
            </a:p>
          </p:txBody>
        </p:sp>
      </p:grpSp>
    </p:spTree>
    <p:extLst>
      <p:ext uri="{BB962C8B-B14F-4D97-AF65-F5344CB8AC3E}">
        <p14:creationId xmlns:p14="http://schemas.microsoft.com/office/powerpoint/2010/main" val="173850184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cloud"/>
          <p:cNvSpPr>
            <a:spLocks noChangeAspect="1"/>
          </p:cNvSpPr>
          <p:nvPr/>
        </p:nvSpPr>
        <p:spPr bwMode="black">
          <a:xfrm>
            <a:off x="3133179" y="982662"/>
            <a:ext cx="9197743" cy="545074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2">
              <a:lumMod val="20000"/>
              <a:lumOff val="80000"/>
            </a:schemeClr>
          </a:solidFill>
          <a:ln w="76200">
            <a:gradFill flip="none" rotWithShape="1">
              <a:gsLst>
                <a:gs pos="50000">
                  <a:srgbClr val="5EB6DA"/>
                </a:gs>
                <a:gs pos="50000">
                  <a:srgbClr val="3999C6"/>
                </a:gs>
              </a:gsLst>
              <a:lin ang="8100000" scaled="1"/>
              <a:tileRect/>
            </a:gradFill>
          </a:ln>
          <a:extLst/>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4400" spc="-150" dirty="0">
              <a:solidFill>
                <a:srgbClr val="FFFFFF"/>
              </a:solidFill>
              <a:latin typeface="Segoe UI Light"/>
            </a:endParaRPr>
          </a:p>
        </p:txBody>
      </p:sp>
      <p:cxnSp>
        <p:nvCxnSpPr>
          <p:cNvPr id="227" name="2 fg"/>
          <p:cNvCxnSpPr/>
          <p:nvPr/>
        </p:nvCxnSpPr>
        <p:spPr>
          <a:xfrm>
            <a:off x="1005627" y="5160033"/>
            <a:ext cx="338743" cy="10454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9" name="2   Arrow fg"/>
          <p:cNvCxnSpPr/>
          <p:nvPr/>
        </p:nvCxnSpPr>
        <p:spPr>
          <a:xfrm>
            <a:off x="2179637" y="5495042"/>
            <a:ext cx="1593360" cy="3174"/>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3" name="2 Arrow"/>
          <p:cNvCxnSpPr/>
          <p:nvPr/>
        </p:nvCxnSpPr>
        <p:spPr>
          <a:xfrm>
            <a:off x="1010114" y="2267026"/>
            <a:ext cx="2780886" cy="1305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9" name="2 Field Gateway"/>
          <p:cNvGrpSpPr/>
          <p:nvPr/>
        </p:nvGrpSpPr>
        <p:grpSpPr>
          <a:xfrm>
            <a:off x="1386312" y="4957895"/>
            <a:ext cx="769091" cy="1063609"/>
            <a:chOff x="1547306" y="5067599"/>
            <a:chExt cx="769091" cy="1063609"/>
          </a:xfrm>
        </p:grpSpPr>
        <p:sp>
          <p:nvSpPr>
            <p:cNvPr id="15" name="Rectangle 14"/>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75"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sp>
        <p:nvSpPr>
          <p:cNvPr id="28" name="Rectangle 27"/>
          <p:cNvSpPr/>
          <p:nvPr/>
        </p:nvSpPr>
        <p:spPr bwMode="auto">
          <a:xfrm>
            <a:off x="1" y="1768156"/>
            <a:ext cx="1004696" cy="433257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2 Device"/>
          <p:cNvSpPr txBox="1"/>
          <p:nvPr/>
        </p:nvSpPr>
        <p:spPr>
          <a:xfrm>
            <a:off x="1367461" y="6100731"/>
            <a:ext cx="3583925" cy="677108"/>
          </a:xfrm>
          <a:prstGeom prst="rect">
            <a:avLst/>
          </a:prstGeom>
          <a:gradFill>
            <a:gsLst>
              <a:gs pos="28000">
                <a:srgbClr val="5EB6DA"/>
              </a:gs>
              <a:gs pos="28000">
                <a:srgbClr val="3999C6"/>
              </a:gs>
            </a:gsLst>
            <a:lin ang="8100000" scaled="1"/>
          </a:gradFill>
        </p:spPr>
        <p:txBody>
          <a:bodyPr wrap="square" lIns="91440" tIns="91440" rIns="0" bIns="91440" rtlCol="0">
            <a:spAutoFit/>
          </a:bodyPr>
          <a:lstStyle>
            <a:defPPr>
              <a:defRPr lang="en-US"/>
            </a:defPPr>
            <a:lvl1pPr defTabSz="932597">
              <a:defRPr sz="1600">
                <a:solidFill>
                  <a:schemeClr val="bg2"/>
                </a:solidFill>
              </a:defRPr>
            </a:lvl1pPr>
          </a:lstStyle>
          <a:p>
            <a:r>
              <a:rPr lang="en-US" dirty="0">
                <a:solidFill>
                  <a:srgbClr val="FFFFFF"/>
                </a:solidFill>
              </a:rPr>
              <a:t>Device </a:t>
            </a:r>
          </a:p>
          <a:p>
            <a:r>
              <a:rPr lang="en-US" dirty="0">
                <a:solidFill>
                  <a:srgbClr val="FFFFFF"/>
                </a:solidFill>
              </a:rPr>
              <a:t>Connectivity &amp; Management</a:t>
            </a:r>
          </a:p>
        </p:txBody>
      </p:sp>
      <p:sp>
        <p:nvSpPr>
          <p:cNvPr id="5" name="Title 4"/>
          <p:cNvSpPr>
            <a:spLocks noGrp="1"/>
          </p:cNvSpPr>
          <p:nvPr>
            <p:ph type="title"/>
          </p:nvPr>
        </p:nvSpPr>
        <p:spPr>
          <a:xfrm>
            <a:off x="274639" y="295274"/>
            <a:ext cx="11889564" cy="917575"/>
          </a:xfrm>
        </p:spPr>
        <p:txBody>
          <a:bodyPr/>
          <a:lstStyle/>
          <a:p>
            <a:pPr lvl="0"/>
            <a:r>
              <a:rPr lang="en-US" dirty="0">
                <a:gradFill>
                  <a:gsLst>
                    <a:gs pos="1250">
                      <a:srgbClr val="404040"/>
                    </a:gs>
                    <a:gs pos="100000">
                      <a:srgbClr val="404040"/>
                    </a:gs>
                  </a:gsLst>
                  <a:lin ang="5400000" scaled="0"/>
                </a:gradFill>
              </a:rPr>
              <a:t>IoT Device &amp; Cloud </a:t>
            </a:r>
            <a:r>
              <a:rPr lang="en-US" dirty="0" smtClean="0">
                <a:gradFill>
                  <a:gsLst>
                    <a:gs pos="1250">
                      <a:srgbClr val="404040"/>
                    </a:gs>
                    <a:gs pos="100000">
                      <a:srgbClr val="404040"/>
                    </a:gs>
                  </a:gsLst>
                  <a:lin ang="5400000" scaled="0"/>
                </a:gradFill>
              </a:rPr>
              <a:t>Patterns</a:t>
            </a:r>
            <a:endParaRPr lang="en-US" dirty="0"/>
          </a:p>
        </p:txBody>
      </p:sp>
      <p:grpSp>
        <p:nvGrpSpPr>
          <p:cNvPr id="228" name="1 Devices - sensors"/>
          <p:cNvGrpSpPr/>
          <p:nvPr/>
        </p:nvGrpSpPr>
        <p:grpSpPr>
          <a:xfrm>
            <a:off x="115914" y="2043077"/>
            <a:ext cx="871159" cy="3991585"/>
            <a:chOff x="276909" y="1995490"/>
            <a:chExt cx="871159" cy="3991585"/>
          </a:xfrm>
        </p:grpSpPr>
        <p:sp>
          <p:nvSpPr>
            <p:cNvPr id="230" name="Rectangle 229"/>
            <p:cNvSpPr/>
            <p:nvPr/>
          </p:nvSpPr>
          <p:spPr bwMode="auto">
            <a:xfrm>
              <a:off x="814417" y="20556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2" name="TextBox 231"/>
            <p:cNvSpPr txBox="1"/>
            <p:nvPr/>
          </p:nvSpPr>
          <p:spPr>
            <a:xfrm rot="16200000">
              <a:off x="-1511456" y="3783855"/>
              <a:ext cx="3976839" cy="400110"/>
            </a:xfrm>
            <a:prstGeom prst="rect">
              <a:avLst/>
            </a:prstGeom>
            <a:noFill/>
            <a:ln>
              <a:noFill/>
              <a:headEnd type="none" w="med" len="med"/>
              <a:tailEnd type="none" w="med" len="med"/>
            </a:ln>
          </p:spPr>
          <p:txBody>
            <a:bodyPr wrap="square" lIns="0" tIns="0" rIns="0" bIns="0" rtlCol="0">
              <a:spAutoFit/>
            </a:bodyPr>
            <a:lstStyle/>
            <a:p>
              <a:pPr algn="ctr" defTabSz="932384"/>
              <a:r>
                <a:rPr lang="en-US" sz="1400" spc="-38"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rPr>
                <a:t>Devices</a:t>
              </a:r>
            </a:p>
            <a:p>
              <a:pPr algn="ctr" defTabSz="932384"/>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RTOS,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Linux</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Windows, Android</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iOS </a:t>
              </a:r>
              <a:endPar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endParaRPr>
            </a:p>
          </p:txBody>
        </p:sp>
        <p:sp>
          <p:nvSpPr>
            <p:cNvPr id="234" name="Frame 5"/>
            <p:cNvSpPr>
              <a:spLocks noChangeAspect="1"/>
            </p:cNvSpPr>
            <p:nvPr/>
          </p:nvSpPr>
          <p:spPr bwMode="auto">
            <a:xfrm>
              <a:off x="856938" y="209186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a:off x="814417" y="2417580"/>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6" name="Frame 5"/>
            <p:cNvSpPr>
              <a:spLocks noChangeAspect="1"/>
            </p:cNvSpPr>
            <p:nvPr/>
          </p:nvSpPr>
          <p:spPr bwMode="auto">
            <a:xfrm>
              <a:off x="856938" y="2453809"/>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0" name="Rectangle 239"/>
            <p:cNvSpPr/>
            <p:nvPr/>
          </p:nvSpPr>
          <p:spPr bwMode="auto">
            <a:xfrm>
              <a:off x="814417" y="278322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1" name="Frame 5"/>
            <p:cNvSpPr>
              <a:spLocks noChangeAspect="1"/>
            </p:cNvSpPr>
            <p:nvPr/>
          </p:nvSpPr>
          <p:spPr bwMode="auto">
            <a:xfrm>
              <a:off x="856938" y="281945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2" name="Rectangle 241"/>
            <p:cNvSpPr/>
            <p:nvPr/>
          </p:nvSpPr>
          <p:spPr bwMode="auto">
            <a:xfrm>
              <a:off x="814417" y="3148898"/>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3" name="Frame 5"/>
            <p:cNvSpPr>
              <a:spLocks noChangeAspect="1"/>
            </p:cNvSpPr>
            <p:nvPr/>
          </p:nvSpPr>
          <p:spPr bwMode="auto">
            <a:xfrm>
              <a:off x="856938" y="3185127"/>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4" name="Rectangle 243"/>
            <p:cNvSpPr/>
            <p:nvPr/>
          </p:nvSpPr>
          <p:spPr bwMode="auto">
            <a:xfrm>
              <a:off x="814417" y="35118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5" name="Frame 5"/>
            <p:cNvSpPr>
              <a:spLocks noChangeAspect="1"/>
            </p:cNvSpPr>
            <p:nvPr/>
          </p:nvSpPr>
          <p:spPr bwMode="auto">
            <a:xfrm>
              <a:off x="856938" y="354806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6" name="Rectangle 245"/>
            <p:cNvSpPr/>
            <p:nvPr/>
          </p:nvSpPr>
          <p:spPr bwMode="auto">
            <a:xfrm>
              <a:off x="814417" y="3873444"/>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7" name="Frame 5"/>
            <p:cNvSpPr>
              <a:spLocks noChangeAspect="1"/>
            </p:cNvSpPr>
            <p:nvPr/>
          </p:nvSpPr>
          <p:spPr bwMode="auto">
            <a:xfrm>
              <a:off x="856938" y="3909673"/>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8" name="Rectangle 247"/>
            <p:cNvSpPr/>
            <p:nvPr/>
          </p:nvSpPr>
          <p:spPr bwMode="auto">
            <a:xfrm>
              <a:off x="814417" y="422799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2" name="Frame 5"/>
            <p:cNvSpPr>
              <a:spLocks noChangeAspect="1"/>
            </p:cNvSpPr>
            <p:nvPr/>
          </p:nvSpPr>
          <p:spPr bwMode="auto">
            <a:xfrm>
              <a:off x="856938" y="426422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3" name="Rectangle 252"/>
            <p:cNvSpPr/>
            <p:nvPr/>
          </p:nvSpPr>
          <p:spPr bwMode="auto">
            <a:xfrm>
              <a:off x="814417" y="458840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4" name="Frame 5"/>
            <p:cNvSpPr>
              <a:spLocks noChangeAspect="1"/>
            </p:cNvSpPr>
            <p:nvPr/>
          </p:nvSpPr>
          <p:spPr bwMode="auto">
            <a:xfrm>
              <a:off x="856938" y="462463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5" name="Rectangle 254"/>
            <p:cNvSpPr/>
            <p:nvPr/>
          </p:nvSpPr>
          <p:spPr bwMode="auto">
            <a:xfrm>
              <a:off x="814417" y="494886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6" name="Frame 5"/>
            <p:cNvSpPr>
              <a:spLocks noChangeAspect="1"/>
            </p:cNvSpPr>
            <p:nvPr/>
          </p:nvSpPr>
          <p:spPr bwMode="auto">
            <a:xfrm>
              <a:off x="856938" y="498509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7" name="Rectangle 256"/>
            <p:cNvSpPr/>
            <p:nvPr/>
          </p:nvSpPr>
          <p:spPr bwMode="auto">
            <a:xfrm>
              <a:off x="814417" y="530704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8" name="Frame 5"/>
            <p:cNvSpPr>
              <a:spLocks noChangeAspect="1"/>
            </p:cNvSpPr>
            <p:nvPr/>
          </p:nvSpPr>
          <p:spPr bwMode="auto">
            <a:xfrm>
              <a:off x="856938" y="534327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9" name="Rectangle 258"/>
            <p:cNvSpPr/>
            <p:nvPr/>
          </p:nvSpPr>
          <p:spPr bwMode="auto">
            <a:xfrm>
              <a:off x="814417" y="566517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60" name="Frame 5"/>
            <p:cNvSpPr>
              <a:spLocks noChangeAspect="1"/>
            </p:cNvSpPr>
            <p:nvPr/>
          </p:nvSpPr>
          <p:spPr bwMode="auto">
            <a:xfrm>
              <a:off x="856938" y="570140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59" name="2 Cloud Gateway"/>
          <p:cNvGrpSpPr/>
          <p:nvPr/>
        </p:nvGrpSpPr>
        <p:grpSpPr>
          <a:xfrm>
            <a:off x="3793359" y="2009904"/>
            <a:ext cx="1150668" cy="3976839"/>
            <a:chOff x="3791485" y="2035023"/>
            <a:chExt cx="1150668" cy="3976839"/>
          </a:xfrm>
        </p:grpSpPr>
        <p:sp>
          <p:nvSpPr>
            <p:cNvPr id="18" name="Rectangle 17"/>
            <p:cNvSpPr/>
            <p:nvPr/>
          </p:nvSpPr>
          <p:spPr bwMode="auto">
            <a:xfrm>
              <a:off x="3791485" y="2035023"/>
              <a:ext cx="1150668" cy="3976839"/>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Cloud </a:t>
              </a:r>
              <a:r>
                <a:rPr lang="en-US" sz="1100" dirty="0" smtClean="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Gateway</a:t>
              </a:r>
            </a:p>
            <a:p>
              <a:pPr defTabSz="913748" fontAlgn="base">
                <a:lnSpc>
                  <a:spcPct val="90000"/>
                </a:lnSpc>
                <a:spcBef>
                  <a:spcPct val="0"/>
                </a:spcBef>
              </a:pPr>
              <a:endParaRPr lang="en-US" sz="8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Event Hubs</a:t>
              </a:r>
            </a:p>
            <a:p>
              <a:pPr defTabSz="913748" fontAlgn="base">
                <a:lnSpc>
                  <a:spcPct val="90000"/>
                </a:lnSpc>
                <a:spcBef>
                  <a:spcPct val="0"/>
                </a:spcBef>
              </a:pP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pPr>
              <a:endParaRPr lang="en-US" sz="1100" dirty="0" smtClean="0">
                <a:solidFill>
                  <a:srgbClr val="404040">
                    <a:lumMod val="50000"/>
                  </a:srgbClr>
                </a:solidFill>
                <a:latin typeface="Segoe UI Semibold" panose="020B0702040204020203" pitchFamily="34" charset="0"/>
                <a:ea typeface="Segoe UI" pitchFamily="34" charset="0"/>
                <a:cs typeface="Segoe UI" pitchFamily="34" charset="0"/>
              </a:endParaRPr>
            </a:p>
          </p:txBody>
        </p:sp>
        <p:grpSp>
          <p:nvGrpSpPr>
            <p:cNvPr id="158" name="Group 157"/>
            <p:cNvGrpSpPr/>
            <p:nvPr/>
          </p:nvGrpSpPr>
          <p:grpSpPr>
            <a:xfrm>
              <a:off x="3937962" y="4220314"/>
              <a:ext cx="828566" cy="927456"/>
              <a:chOff x="3889804" y="5487538"/>
              <a:chExt cx="981581" cy="1503220"/>
            </a:xfrm>
          </p:grpSpPr>
          <p:grpSp>
            <p:nvGrpSpPr>
              <p:cNvPr id="23" name="Group 22"/>
              <p:cNvGrpSpPr/>
              <p:nvPr/>
            </p:nvGrpSpPr>
            <p:grpSpPr>
              <a:xfrm>
                <a:off x="4088812" y="5729791"/>
                <a:ext cx="640699" cy="978963"/>
                <a:chOff x="3994659" y="7008702"/>
                <a:chExt cx="745465" cy="1374671"/>
              </a:xfrm>
            </p:grpSpPr>
            <p:sp>
              <p:nvSpPr>
                <p:cNvPr id="192" name="Rectangle 191"/>
                <p:cNvSpPr/>
                <p:nvPr>
                  <p:custDataLst>
                    <p:tags r:id="rId1"/>
                  </p:custDataLst>
                </p:nvPr>
              </p:nvSpPr>
              <p:spPr bwMode="auto">
                <a:xfrm>
                  <a:off x="3994660" y="7008702"/>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3" name="Rectangle 192"/>
                <p:cNvSpPr/>
                <p:nvPr>
                  <p:custDataLst>
                    <p:tags r:id="rId2"/>
                  </p:custDataLst>
                </p:nvPr>
              </p:nvSpPr>
              <p:spPr bwMode="auto">
                <a:xfrm>
                  <a:off x="4285367" y="7262718"/>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4" name="Rectangle 193"/>
                <p:cNvSpPr/>
                <p:nvPr>
                  <p:custDataLst>
                    <p:tags r:id="rId3"/>
                  </p:custDataLst>
                </p:nvPr>
              </p:nvSpPr>
              <p:spPr bwMode="auto">
                <a:xfrm>
                  <a:off x="3994660" y="7513156"/>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5" name="Rectangle 194"/>
                <p:cNvSpPr/>
                <p:nvPr>
                  <p:custDataLst>
                    <p:tags r:id="rId4"/>
                  </p:custDataLst>
                </p:nvPr>
              </p:nvSpPr>
              <p:spPr bwMode="auto">
                <a:xfrm>
                  <a:off x="4285367" y="7799834"/>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6" name="Rectangle 195"/>
                <p:cNvSpPr/>
                <p:nvPr>
                  <p:custDataLst>
                    <p:tags r:id="rId5"/>
                  </p:custDataLst>
                </p:nvPr>
              </p:nvSpPr>
              <p:spPr bwMode="auto">
                <a:xfrm>
                  <a:off x="3994659" y="8017615"/>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200" name="Rectangle 199"/>
                <p:cNvSpPr/>
                <p:nvPr>
                  <p:custDataLst>
                    <p:tags r:id="rId6"/>
                  </p:custDataLst>
                </p:nvPr>
              </p:nvSpPr>
              <p:spPr bwMode="auto">
                <a:xfrm>
                  <a:off x="4557245" y="7511743"/>
                  <a:ext cx="182879"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grpSp>
          <p:sp>
            <p:nvSpPr>
              <p:cNvPr id="329" name="Freeform 328"/>
              <p:cNvSpPr/>
              <p:nvPr/>
            </p:nvSpPr>
            <p:spPr bwMode="auto">
              <a:xfrm rot="5400000">
                <a:off x="4215158" y="5164754"/>
                <a:ext cx="333444" cy="979011"/>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30" name="Freeform 329"/>
              <p:cNvSpPr/>
              <p:nvPr/>
            </p:nvSpPr>
            <p:spPr bwMode="auto">
              <a:xfrm rot="16200000" flipV="1">
                <a:off x="4212590" y="6334528"/>
                <a:ext cx="333444" cy="979015"/>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189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grpSp>
      </p:grpSp>
      <p:cxnSp>
        <p:nvCxnSpPr>
          <p:cNvPr id="138" name="2 fg"/>
          <p:cNvCxnSpPr/>
          <p:nvPr/>
        </p:nvCxnSpPr>
        <p:spPr>
          <a:xfrm flipV="1">
            <a:off x="1001852" y="5515260"/>
            <a:ext cx="345623" cy="3572"/>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9" name="2 fg"/>
          <p:cNvCxnSpPr/>
          <p:nvPr/>
        </p:nvCxnSpPr>
        <p:spPr>
          <a:xfrm flipV="1">
            <a:off x="996283" y="5764545"/>
            <a:ext cx="340045" cy="11241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1" name="2 fg"/>
          <p:cNvCxnSpPr/>
          <p:nvPr/>
        </p:nvCxnSpPr>
        <p:spPr>
          <a:xfrm flipV="1">
            <a:off x="1003336" y="4597486"/>
            <a:ext cx="333731" cy="20013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7" name="2 Field Gateway"/>
          <p:cNvGrpSpPr/>
          <p:nvPr/>
        </p:nvGrpSpPr>
        <p:grpSpPr>
          <a:xfrm>
            <a:off x="1384343" y="3692659"/>
            <a:ext cx="769091" cy="1063609"/>
            <a:chOff x="1547306" y="5067599"/>
            <a:chExt cx="769091" cy="1063609"/>
          </a:xfrm>
        </p:grpSpPr>
        <p:sp>
          <p:nvSpPr>
            <p:cNvPr id="188" name="Rectangle 187"/>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189"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grpSp>
        <p:nvGrpSpPr>
          <p:cNvPr id="191" name="3 Protocol Adaptation"/>
          <p:cNvGrpSpPr/>
          <p:nvPr/>
        </p:nvGrpSpPr>
        <p:grpSpPr>
          <a:xfrm>
            <a:off x="2149195" y="3694038"/>
            <a:ext cx="808360" cy="1062230"/>
            <a:chOff x="2505117" y="3539000"/>
            <a:chExt cx="877565" cy="1062230"/>
          </a:xfrm>
        </p:grpSpPr>
        <p:sp>
          <p:nvSpPr>
            <p:cNvPr id="197" name="Rectangle 196"/>
            <p:cNvSpPr/>
            <p:nvPr/>
          </p:nvSpPr>
          <p:spPr bwMode="auto">
            <a:xfrm>
              <a:off x="2505117" y="3539000"/>
              <a:ext cx="877565" cy="1062230"/>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52"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Protocol Adaptation</a:t>
              </a:r>
            </a:p>
          </p:txBody>
        </p:sp>
        <p:sp>
          <p:nvSpPr>
            <p:cNvPr id="198" name="Rectangle 31"/>
            <p:cNvSpPr>
              <a:spLocks noChangeArrowheads="1"/>
            </p:cNvSpPr>
            <p:nvPr/>
          </p:nvSpPr>
          <p:spPr bwMode="auto">
            <a:xfrm>
              <a:off x="2715594" y="3656543"/>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1" name="Rectangle 32"/>
            <p:cNvSpPr>
              <a:spLocks noChangeArrowheads="1"/>
            </p:cNvSpPr>
            <p:nvPr/>
          </p:nvSpPr>
          <p:spPr bwMode="auto">
            <a:xfrm>
              <a:off x="2715594" y="3784262"/>
              <a:ext cx="170000" cy="88896"/>
            </a:xfrm>
            <a:prstGeom prst="rect">
              <a:avLst/>
            </a:prstGeom>
            <a:solidFill>
              <a:srgbClr val="00B29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3" name="Rectangle 33"/>
            <p:cNvSpPr>
              <a:spLocks noChangeArrowheads="1"/>
            </p:cNvSpPr>
            <p:nvPr/>
          </p:nvSpPr>
          <p:spPr bwMode="auto">
            <a:xfrm>
              <a:off x="2715594" y="3919601"/>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4" name="Rectangle 35"/>
            <p:cNvSpPr>
              <a:spLocks noChangeArrowheads="1"/>
            </p:cNvSpPr>
            <p:nvPr/>
          </p:nvSpPr>
          <p:spPr bwMode="auto">
            <a:xfrm>
              <a:off x="3073158" y="3837173"/>
              <a:ext cx="168521" cy="86356"/>
            </a:xfrm>
            <a:prstGeom prst="rect">
              <a:avLst/>
            </a:prstGeom>
            <a:solidFill>
              <a:schemeClr val="accent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5" name="Rectangle 38"/>
            <p:cNvSpPr>
              <a:spLocks noChangeArrowheads="1"/>
            </p:cNvSpPr>
            <p:nvPr/>
          </p:nvSpPr>
          <p:spPr bwMode="auto">
            <a:xfrm>
              <a:off x="2718874" y="4047320"/>
              <a:ext cx="170000" cy="86356"/>
            </a:xfrm>
            <a:prstGeom prst="rect">
              <a:avLst/>
            </a:prstGeom>
            <a:solidFill>
              <a:srgbClr val="FF8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cxnSp>
          <p:nvCxnSpPr>
            <p:cNvPr id="206" name="Elbow Connector 205"/>
            <p:cNvCxnSpPr>
              <a:stCxn id="198" idx="3"/>
              <a:endCxn id="204" idx="1"/>
            </p:cNvCxnSpPr>
            <p:nvPr/>
          </p:nvCxnSpPr>
          <p:spPr>
            <a:xfrm>
              <a:off x="2885594" y="3697181"/>
              <a:ext cx="187563" cy="183170"/>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7" name="Elbow Connector 206"/>
            <p:cNvCxnSpPr>
              <a:stCxn id="201" idx="3"/>
              <a:endCxn id="204" idx="1"/>
            </p:cNvCxnSpPr>
            <p:nvPr/>
          </p:nvCxnSpPr>
          <p:spPr>
            <a:xfrm>
              <a:off x="2885594" y="3828710"/>
              <a:ext cx="187563" cy="51641"/>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8" name="Elbow Connector 207"/>
            <p:cNvCxnSpPr>
              <a:stCxn id="203" idx="3"/>
              <a:endCxn id="204" idx="1"/>
            </p:cNvCxnSpPr>
            <p:nvPr/>
          </p:nvCxnSpPr>
          <p:spPr>
            <a:xfrm flipV="1">
              <a:off x="2885594" y="3880351"/>
              <a:ext cx="187563" cy="79888"/>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9" name="Elbow Connector 208"/>
            <p:cNvCxnSpPr>
              <a:stCxn id="205" idx="3"/>
              <a:endCxn id="204" idx="1"/>
            </p:cNvCxnSpPr>
            <p:nvPr/>
          </p:nvCxnSpPr>
          <p:spPr>
            <a:xfrm flipV="1">
              <a:off x="2888874" y="3880351"/>
              <a:ext cx="184284" cy="210147"/>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10" name="2   Arrow fg"/>
          <p:cNvCxnSpPr/>
          <p:nvPr/>
        </p:nvCxnSpPr>
        <p:spPr>
          <a:xfrm>
            <a:off x="2976172" y="4229247"/>
            <a:ext cx="765584" cy="221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5" name="2 fg"/>
          <p:cNvCxnSpPr/>
          <p:nvPr/>
        </p:nvCxnSpPr>
        <p:spPr>
          <a:xfrm>
            <a:off x="1005901" y="3719760"/>
            <a:ext cx="325659" cy="16009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6" name="2 fg"/>
          <p:cNvCxnSpPr/>
          <p:nvPr/>
        </p:nvCxnSpPr>
        <p:spPr>
          <a:xfrm>
            <a:off x="1009301" y="4092932"/>
            <a:ext cx="327027" cy="5814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7" name="2 fg"/>
          <p:cNvCxnSpPr/>
          <p:nvPr/>
        </p:nvCxnSpPr>
        <p:spPr>
          <a:xfrm flipV="1">
            <a:off x="1011809" y="4373170"/>
            <a:ext cx="319751" cy="86945"/>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761037" y="2009904"/>
            <a:ext cx="6096000" cy="3902607"/>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gradFill>
                  <a:gsLst>
                    <a:gs pos="2917">
                      <a:srgbClr val="404040"/>
                    </a:gs>
                    <a:gs pos="30000">
                      <a:srgbClr val="404040"/>
                    </a:gs>
                  </a:gsLst>
                  <a:lin ang="5400000" scaled="0"/>
                </a:gradFill>
                <a:ea typeface="Segoe UI Black" panose="020B0A02040204020203" pitchFamily="34" charset="0"/>
                <a:cs typeface="Segoe UI Black" panose="020B0A02040204020203" pitchFamily="34" charset="0"/>
              </a:rPr>
              <a:t>Event Hubs</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High scale telemetry ingestion service</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HTTP/AMQP protocol support</a:t>
            </a:r>
            <a:endParaRPr lang="en-US" sz="2400" dirty="0">
              <a:gradFill>
                <a:gsLst>
                  <a:gs pos="2917">
                    <a:srgbClr val="404040"/>
                  </a:gs>
                  <a:gs pos="30000">
                    <a:srgbClr val="404040"/>
                  </a:gs>
                </a:gsLst>
                <a:lin ang="5400000" scaled="0"/>
              </a:gradFill>
              <a:cs typeface="Segoe UI Semibold" panose="020B0702040204020203" pitchFamily="34" charset="0"/>
            </a:endParaRP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Each Event Hub supports</a:t>
            </a:r>
          </a:p>
          <a:p>
            <a:pPr marL="809271" lvl="1"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1 million publishers</a:t>
            </a:r>
          </a:p>
          <a:p>
            <a:pPr marL="809271" lvl="1"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1GB/s ingress</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Generally available worldwide</a:t>
            </a:r>
          </a:p>
          <a:p>
            <a:pPr marL="809271" lvl="1"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18 Billion messages per day</a:t>
            </a:r>
          </a:p>
          <a:p>
            <a:pPr marL="809271" lvl="1"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60+ TB ingested per day</a:t>
            </a:r>
          </a:p>
        </p:txBody>
      </p:sp>
    </p:spTree>
    <p:extLst>
      <p:ext uri="{BB962C8B-B14F-4D97-AF65-F5344CB8AC3E}">
        <p14:creationId xmlns:p14="http://schemas.microsoft.com/office/powerpoint/2010/main" val="400993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3"/>
                                        </p:tgtEl>
                                        <p:attrNameLst>
                                          <p:attrName>style.visibility</p:attrName>
                                        </p:attrNameLst>
                                      </p:cBhvr>
                                      <p:to>
                                        <p:strVal val="visible"/>
                                      </p:to>
                                    </p:set>
                                    <p:animEffect transition="in" filter="fade">
                                      <p:cBhvr>
                                        <p:cTn id="12" dur="500"/>
                                        <p:tgtEl>
                                          <p:spTgt spid="233"/>
                                        </p:tgtEl>
                                      </p:cBhvr>
                                    </p:animEffect>
                                  </p:childTnLst>
                                </p:cTn>
                              </p:par>
                              <p:par>
                                <p:cTn id="13" presetID="10" presetClass="entr" presetSubtype="0" fill="hold" nodeType="with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fade">
                                      <p:cBhvr>
                                        <p:cTn id="15" dur="500"/>
                                        <p:tgtEl>
                                          <p:spTgt spid="15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27"/>
                                        </p:tgtEl>
                                        <p:attrNameLst>
                                          <p:attrName>style.visibility</p:attrName>
                                        </p:attrNameLst>
                                      </p:cBhvr>
                                      <p:to>
                                        <p:strVal val="visible"/>
                                      </p:to>
                                    </p:set>
                                    <p:animEffect transition="in" filter="fade">
                                      <p:cBhvr>
                                        <p:cTn id="23" dur="500"/>
                                        <p:tgtEl>
                                          <p:spTgt spid="227"/>
                                        </p:tgtEl>
                                      </p:cBhvr>
                                    </p:animEffect>
                                  </p:childTnLst>
                                </p:cTn>
                              </p:par>
                              <p:par>
                                <p:cTn id="24" presetID="10" presetClass="entr" presetSubtype="0" fill="hold" nodeType="withEffect">
                                  <p:stCondLst>
                                    <p:cond delay="0"/>
                                  </p:stCondLst>
                                  <p:childTnLst>
                                    <p:set>
                                      <p:cBhvr>
                                        <p:cTn id="25" dur="1" fill="hold">
                                          <p:stCondLst>
                                            <p:cond delay="0"/>
                                          </p:stCondLst>
                                        </p:cTn>
                                        <p:tgtEl>
                                          <p:spTgt spid="138"/>
                                        </p:tgtEl>
                                        <p:attrNameLst>
                                          <p:attrName>style.visibility</p:attrName>
                                        </p:attrNameLst>
                                      </p:cBhvr>
                                      <p:to>
                                        <p:strVal val="visible"/>
                                      </p:to>
                                    </p:set>
                                    <p:animEffect transition="in" filter="fade">
                                      <p:cBhvr>
                                        <p:cTn id="26" dur="500"/>
                                        <p:tgtEl>
                                          <p:spTgt spid="138"/>
                                        </p:tgtEl>
                                      </p:cBhvr>
                                    </p:animEffect>
                                  </p:childTnLst>
                                </p:cTn>
                              </p:par>
                              <p:par>
                                <p:cTn id="27" presetID="10" presetClass="entr" presetSubtype="0" fill="hold" nodeType="withEffect">
                                  <p:stCondLst>
                                    <p:cond delay="0"/>
                                  </p:stCondLst>
                                  <p:childTnLst>
                                    <p:set>
                                      <p:cBhvr>
                                        <p:cTn id="28" dur="1" fill="hold">
                                          <p:stCondLst>
                                            <p:cond delay="0"/>
                                          </p:stCondLst>
                                        </p:cTn>
                                        <p:tgtEl>
                                          <p:spTgt spid="139"/>
                                        </p:tgtEl>
                                        <p:attrNameLst>
                                          <p:attrName>style.visibility</p:attrName>
                                        </p:attrNameLst>
                                      </p:cBhvr>
                                      <p:to>
                                        <p:strVal val="visible"/>
                                      </p:to>
                                    </p:set>
                                    <p:animEffect transition="in" filter="fade">
                                      <p:cBhvr>
                                        <p:cTn id="29" dur="500"/>
                                        <p:tgtEl>
                                          <p:spTgt spid="139"/>
                                        </p:tgtEl>
                                      </p:cBhvr>
                                    </p:animEffect>
                                  </p:childTnLst>
                                </p:cTn>
                              </p:par>
                              <p:par>
                                <p:cTn id="30" presetID="10"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nodeType="withEffect">
                                  <p:stCondLst>
                                    <p:cond delay="0"/>
                                  </p:stCondLst>
                                  <p:childTnLst>
                                    <p:set>
                                      <p:cBhvr>
                                        <p:cTn id="34" dur="1" fill="hold">
                                          <p:stCondLst>
                                            <p:cond delay="0"/>
                                          </p:stCondLst>
                                        </p:cTn>
                                        <p:tgtEl>
                                          <p:spTgt spid="229"/>
                                        </p:tgtEl>
                                        <p:attrNameLst>
                                          <p:attrName>style.visibility</p:attrName>
                                        </p:attrNameLst>
                                      </p:cBhvr>
                                      <p:to>
                                        <p:strVal val="visible"/>
                                      </p:to>
                                    </p:set>
                                    <p:animEffect transition="in" filter="fade">
                                      <p:cBhvr>
                                        <p:cTn id="35" dur="500"/>
                                        <p:tgtEl>
                                          <p:spTgt spid="22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41"/>
                                        </p:tgtEl>
                                        <p:attrNameLst>
                                          <p:attrName>style.visibility</p:attrName>
                                        </p:attrNameLst>
                                      </p:cBhvr>
                                      <p:to>
                                        <p:strVal val="visible"/>
                                      </p:to>
                                    </p:set>
                                    <p:animEffect transition="in" filter="fade">
                                      <p:cBhvr>
                                        <p:cTn id="40" dur="500"/>
                                        <p:tgtEl>
                                          <p:spTgt spid="141"/>
                                        </p:tgtEl>
                                      </p:cBhvr>
                                    </p:animEffect>
                                  </p:childTnLst>
                                </p:cTn>
                              </p:par>
                              <p:par>
                                <p:cTn id="41" presetID="10" presetClass="entr" presetSubtype="0" fill="hold" nodeType="withEffect">
                                  <p:stCondLst>
                                    <p:cond delay="0"/>
                                  </p:stCondLst>
                                  <p:childTnLst>
                                    <p:set>
                                      <p:cBhvr>
                                        <p:cTn id="42" dur="1" fill="hold">
                                          <p:stCondLst>
                                            <p:cond delay="0"/>
                                          </p:stCondLst>
                                        </p:cTn>
                                        <p:tgtEl>
                                          <p:spTgt spid="217"/>
                                        </p:tgtEl>
                                        <p:attrNameLst>
                                          <p:attrName>style.visibility</p:attrName>
                                        </p:attrNameLst>
                                      </p:cBhvr>
                                      <p:to>
                                        <p:strVal val="visible"/>
                                      </p:to>
                                    </p:set>
                                    <p:animEffect transition="in" filter="fade">
                                      <p:cBhvr>
                                        <p:cTn id="43" dur="500"/>
                                        <p:tgtEl>
                                          <p:spTgt spid="217"/>
                                        </p:tgtEl>
                                      </p:cBhvr>
                                    </p:animEffect>
                                  </p:childTnLst>
                                </p:cTn>
                              </p:par>
                              <p:par>
                                <p:cTn id="44" presetID="10" presetClass="entr" presetSubtype="0" fill="hold" nodeType="withEffect">
                                  <p:stCondLst>
                                    <p:cond delay="0"/>
                                  </p:stCondLst>
                                  <p:childTnLst>
                                    <p:set>
                                      <p:cBhvr>
                                        <p:cTn id="45" dur="1" fill="hold">
                                          <p:stCondLst>
                                            <p:cond delay="0"/>
                                          </p:stCondLst>
                                        </p:cTn>
                                        <p:tgtEl>
                                          <p:spTgt spid="216"/>
                                        </p:tgtEl>
                                        <p:attrNameLst>
                                          <p:attrName>style.visibility</p:attrName>
                                        </p:attrNameLst>
                                      </p:cBhvr>
                                      <p:to>
                                        <p:strVal val="visible"/>
                                      </p:to>
                                    </p:set>
                                    <p:animEffect transition="in" filter="fade">
                                      <p:cBhvr>
                                        <p:cTn id="46" dur="500"/>
                                        <p:tgtEl>
                                          <p:spTgt spid="216"/>
                                        </p:tgtEl>
                                      </p:cBhvr>
                                    </p:animEffect>
                                  </p:childTnLst>
                                </p:cTn>
                              </p:par>
                              <p:par>
                                <p:cTn id="47" presetID="10" presetClass="entr" presetSubtype="0" fill="hold" nodeType="withEffect">
                                  <p:stCondLst>
                                    <p:cond delay="0"/>
                                  </p:stCondLst>
                                  <p:childTnLst>
                                    <p:set>
                                      <p:cBhvr>
                                        <p:cTn id="48" dur="1" fill="hold">
                                          <p:stCondLst>
                                            <p:cond delay="0"/>
                                          </p:stCondLst>
                                        </p:cTn>
                                        <p:tgtEl>
                                          <p:spTgt spid="215"/>
                                        </p:tgtEl>
                                        <p:attrNameLst>
                                          <p:attrName>style.visibility</p:attrName>
                                        </p:attrNameLst>
                                      </p:cBhvr>
                                      <p:to>
                                        <p:strVal val="visible"/>
                                      </p:to>
                                    </p:set>
                                    <p:animEffect transition="in" filter="fade">
                                      <p:cBhvr>
                                        <p:cTn id="49" dur="500"/>
                                        <p:tgtEl>
                                          <p:spTgt spid="215"/>
                                        </p:tgtEl>
                                      </p:cBhvr>
                                    </p:animEffect>
                                  </p:childTnLst>
                                </p:cTn>
                              </p:par>
                              <p:par>
                                <p:cTn id="50" presetID="10" presetClass="entr" presetSubtype="0" fill="hold" nodeType="withEffect">
                                  <p:stCondLst>
                                    <p:cond delay="0"/>
                                  </p:stCondLst>
                                  <p:childTnLst>
                                    <p:set>
                                      <p:cBhvr>
                                        <p:cTn id="51" dur="1" fill="hold">
                                          <p:stCondLst>
                                            <p:cond delay="0"/>
                                          </p:stCondLst>
                                        </p:cTn>
                                        <p:tgtEl>
                                          <p:spTgt spid="187"/>
                                        </p:tgtEl>
                                        <p:attrNameLst>
                                          <p:attrName>style.visibility</p:attrName>
                                        </p:attrNameLst>
                                      </p:cBhvr>
                                      <p:to>
                                        <p:strVal val="visible"/>
                                      </p:to>
                                    </p:set>
                                    <p:animEffect transition="in" filter="fade">
                                      <p:cBhvr>
                                        <p:cTn id="52" dur="500"/>
                                        <p:tgtEl>
                                          <p:spTgt spid="187"/>
                                        </p:tgtEl>
                                      </p:cBhvr>
                                    </p:animEffect>
                                  </p:childTnLst>
                                </p:cTn>
                              </p:par>
                              <p:par>
                                <p:cTn id="53" presetID="10" presetClass="entr" presetSubtype="0" fill="hold" nodeType="withEffect">
                                  <p:stCondLst>
                                    <p:cond delay="0"/>
                                  </p:stCondLst>
                                  <p:childTnLst>
                                    <p:set>
                                      <p:cBhvr>
                                        <p:cTn id="54" dur="1" fill="hold">
                                          <p:stCondLst>
                                            <p:cond delay="0"/>
                                          </p:stCondLst>
                                        </p:cTn>
                                        <p:tgtEl>
                                          <p:spTgt spid="191"/>
                                        </p:tgtEl>
                                        <p:attrNameLst>
                                          <p:attrName>style.visibility</p:attrName>
                                        </p:attrNameLst>
                                      </p:cBhvr>
                                      <p:to>
                                        <p:strVal val="visible"/>
                                      </p:to>
                                    </p:set>
                                    <p:animEffect transition="in" filter="fade">
                                      <p:cBhvr>
                                        <p:cTn id="55" dur="500"/>
                                        <p:tgtEl>
                                          <p:spTgt spid="191"/>
                                        </p:tgtEl>
                                      </p:cBhvr>
                                    </p:animEffect>
                                  </p:childTnLst>
                                </p:cTn>
                              </p:par>
                              <p:par>
                                <p:cTn id="56" presetID="10" presetClass="entr" presetSubtype="0" fill="hold" nodeType="withEffect">
                                  <p:stCondLst>
                                    <p:cond delay="0"/>
                                  </p:stCondLst>
                                  <p:childTnLst>
                                    <p:set>
                                      <p:cBhvr>
                                        <p:cTn id="57" dur="1" fill="hold">
                                          <p:stCondLst>
                                            <p:cond delay="0"/>
                                          </p:stCondLst>
                                        </p:cTn>
                                        <p:tgtEl>
                                          <p:spTgt spid="210"/>
                                        </p:tgtEl>
                                        <p:attrNameLst>
                                          <p:attrName>style.visibility</p:attrName>
                                        </p:attrNameLst>
                                      </p:cBhvr>
                                      <p:to>
                                        <p:strVal val="visible"/>
                                      </p:to>
                                    </p:set>
                                    <p:animEffect transition="in" filter="fade">
                                      <p:cBhvr>
                                        <p:cTn id="58"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cloud"/>
          <p:cNvSpPr>
            <a:spLocks noChangeAspect="1"/>
          </p:cNvSpPr>
          <p:nvPr/>
        </p:nvSpPr>
        <p:spPr bwMode="black">
          <a:xfrm>
            <a:off x="3133179" y="982662"/>
            <a:ext cx="9197743" cy="545074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2">
              <a:lumMod val="20000"/>
              <a:lumOff val="80000"/>
            </a:schemeClr>
          </a:solidFill>
          <a:ln w="76200">
            <a:gradFill flip="none" rotWithShape="1">
              <a:gsLst>
                <a:gs pos="50000">
                  <a:srgbClr val="5EB6DA"/>
                </a:gs>
                <a:gs pos="50000">
                  <a:srgbClr val="3999C6"/>
                </a:gs>
              </a:gsLst>
              <a:lin ang="8100000" scaled="1"/>
              <a:tileRect/>
            </a:gradFill>
          </a:ln>
          <a:extLst/>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4400" spc="-150" dirty="0">
              <a:solidFill>
                <a:srgbClr val="FFFFFF"/>
              </a:solidFill>
              <a:latin typeface="Segoe UI Light"/>
            </a:endParaRPr>
          </a:p>
        </p:txBody>
      </p:sp>
      <p:cxnSp>
        <p:nvCxnSpPr>
          <p:cNvPr id="227" name="2 fg"/>
          <p:cNvCxnSpPr/>
          <p:nvPr/>
        </p:nvCxnSpPr>
        <p:spPr>
          <a:xfrm>
            <a:off x="1005627" y="5160033"/>
            <a:ext cx="338743" cy="10454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9" name="2   Arrow fg"/>
          <p:cNvCxnSpPr/>
          <p:nvPr/>
        </p:nvCxnSpPr>
        <p:spPr>
          <a:xfrm>
            <a:off x="2179637" y="5495042"/>
            <a:ext cx="1593360" cy="3174"/>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3" name="2 Arrow"/>
          <p:cNvCxnSpPr/>
          <p:nvPr/>
        </p:nvCxnSpPr>
        <p:spPr>
          <a:xfrm>
            <a:off x="1010114" y="2267026"/>
            <a:ext cx="2780886" cy="1305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9" name="2 Field Gateway"/>
          <p:cNvGrpSpPr/>
          <p:nvPr/>
        </p:nvGrpSpPr>
        <p:grpSpPr>
          <a:xfrm>
            <a:off x="1386312" y="4957895"/>
            <a:ext cx="769091" cy="1063609"/>
            <a:chOff x="1547306" y="5067599"/>
            <a:chExt cx="769091" cy="1063609"/>
          </a:xfrm>
        </p:grpSpPr>
        <p:sp>
          <p:nvSpPr>
            <p:cNvPr id="15" name="Rectangle 14"/>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75"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sp>
        <p:nvSpPr>
          <p:cNvPr id="28" name="Rectangle 27"/>
          <p:cNvSpPr/>
          <p:nvPr/>
        </p:nvSpPr>
        <p:spPr bwMode="auto">
          <a:xfrm>
            <a:off x="1" y="1768156"/>
            <a:ext cx="1004696" cy="433257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2 Device"/>
          <p:cNvSpPr txBox="1"/>
          <p:nvPr/>
        </p:nvSpPr>
        <p:spPr>
          <a:xfrm>
            <a:off x="1367461" y="6100731"/>
            <a:ext cx="3583925" cy="677108"/>
          </a:xfrm>
          <a:prstGeom prst="rect">
            <a:avLst/>
          </a:prstGeom>
          <a:gradFill>
            <a:gsLst>
              <a:gs pos="28000">
                <a:srgbClr val="5EB6DA"/>
              </a:gs>
              <a:gs pos="28000">
                <a:srgbClr val="3999C6"/>
              </a:gs>
            </a:gsLst>
            <a:lin ang="8100000" scaled="1"/>
          </a:gradFill>
        </p:spPr>
        <p:txBody>
          <a:bodyPr wrap="square" lIns="91440" tIns="91440" rIns="0" bIns="91440" rtlCol="0">
            <a:spAutoFit/>
          </a:bodyPr>
          <a:lstStyle>
            <a:defPPr>
              <a:defRPr lang="en-US"/>
            </a:defPPr>
            <a:lvl1pPr defTabSz="932597">
              <a:defRPr sz="1600">
                <a:solidFill>
                  <a:schemeClr val="bg2"/>
                </a:solidFill>
              </a:defRPr>
            </a:lvl1pPr>
          </a:lstStyle>
          <a:p>
            <a:r>
              <a:rPr lang="en-US" dirty="0">
                <a:solidFill>
                  <a:srgbClr val="FFFFFF"/>
                </a:solidFill>
              </a:rPr>
              <a:t>Device </a:t>
            </a:r>
          </a:p>
          <a:p>
            <a:r>
              <a:rPr lang="en-US" dirty="0">
                <a:solidFill>
                  <a:srgbClr val="FFFFFF"/>
                </a:solidFill>
              </a:rPr>
              <a:t>Connectivity &amp; Management</a:t>
            </a:r>
          </a:p>
        </p:txBody>
      </p:sp>
      <p:sp>
        <p:nvSpPr>
          <p:cNvPr id="5" name="Title 4"/>
          <p:cNvSpPr>
            <a:spLocks noGrp="1"/>
          </p:cNvSpPr>
          <p:nvPr>
            <p:ph type="title"/>
          </p:nvPr>
        </p:nvSpPr>
        <p:spPr>
          <a:xfrm>
            <a:off x="274639" y="295274"/>
            <a:ext cx="11889564" cy="917575"/>
          </a:xfrm>
        </p:spPr>
        <p:txBody>
          <a:bodyPr/>
          <a:lstStyle/>
          <a:p>
            <a:pPr lvl="0"/>
            <a:r>
              <a:rPr lang="en-US" dirty="0">
                <a:gradFill>
                  <a:gsLst>
                    <a:gs pos="1250">
                      <a:srgbClr val="404040"/>
                    </a:gs>
                    <a:gs pos="100000">
                      <a:srgbClr val="404040"/>
                    </a:gs>
                  </a:gsLst>
                  <a:lin ang="5400000" scaled="0"/>
                </a:gradFill>
              </a:rPr>
              <a:t>IoT Device &amp; Cloud </a:t>
            </a:r>
            <a:r>
              <a:rPr lang="en-US" dirty="0" smtClean="0">
                <a:gradFill>
                  <a:gsLst>
                    <a:gs pos="1250">
                      <a:srgbClr val="404040"/>
                    </a:gs>
                    <a:gs pos="100000">
                      <a:srgbClr val="404040"/>
                    </a:gs>
                  </a:gsLst>
                  <a:lin ang="5400000" scaled="0"/>
                </a:gradFill>
              </a:rPr>
              <a:t>Patterns</a:t>
            </a:r>
            <a:endParaRPr lang="en-US" dirty="0"/>
          </a:p>
        </p:txBody>
      </p:sp>
      <p:grpSp>
        <p:nvGrpSpPr>
          <p:cNvPr id="228" name="1 Devices - sensors"/>
          <p:cNvGrpSpPr/>
          <p:nvPr/>
        </p:nvGrpSpPr>
        <p:grpSpPr>
          <a:xfrm>
            <a:off x="115914" y="2043077"/>
            <a:ext cx="871159" cy="3991585"/>
            <a:chOff x="276909" y="1995490"/>
            <a:chExt cx="871159" cy="3991585"/>
          </a:xfrm>
        </p:grpSpPr>
        <p:sp>
          <p:nvSpPr>
            <p:cNvPr id="230" name="Rectangle 229"/>
            <p:cNvSpPr/>
            <p:nvPr/>
          </p:nvSpPr>
          <p:spPr bwMode="auto">
            <a:xfrm>
              <a:off x="814417" y="20556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2" name="TextBox 231"/>
            <p:cNvSpPr txBox="1"/>
            <p:nvPr/>
          </p:nvSpPr>
          <p:spPr>
            <a:xfrm rot="16200000">
              <a:off x="-1511456" y="3783855"/>
              <a:ext cx="3976839" cy="400110"/>
            </a:xfrm>
            <a:prstGeom prst="rect">
              <a:avLst/>
            </a:prstGeom>
            <a:noFill/>
            <a:ln>
              <a:noFill/>
              <a:headEnd type="none" w="med" len="med"/>
              <a:tailEnd type="none" w="med" len="med"/>
            </a:ln>
          </p:spPr>
          <p:txBody>
            <a:bodyPr wrap="square" lIns="0" tIns="0" rIns="0" bIns="0" rtlCol="0">
              <a:spAutoFit/>
            </a:bodyPr>
            <a:lstStyle/>
            <a:p>
              <a:pPr algn="ctr" defTabSz="932384"/>
              <a:r>
                <a:rPr lang="en-US" sz="1400" spc="-38"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rPr>
                <a:t>Devices</a:t>
              </a:r>
            </a:p>
            <a:p>
              <a:pPr algn="ctr" defTabSz="932384"/>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RTOS,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Linux</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Windows, Android</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iOS </a:t>
              </a:r>
              <a:endPar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endParaRPr>
            </a:p>
          </p:txBody>
        </p:sp>
        <p:sp>
          <p:nvSpPr>
            <p:cNvPr id="234" name="Frame 5"/>
            <p:cNvSpPr>
              <a:spLocks noChangeAspect="1"/>
            </p:cNvSpPr>
            <p:nvPr/>
          </p:nvSpPr>
          <p:spPr bwMode="auto">
            <a:xfrm>
              <a:off x="856938" y="209186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a:off x="814417" y="2417580"/>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6" name="Frame 5"/>
            <p:cNvSpPr>
              <a:spLocks noChangeAspect="1"/>
            </p:cNvSpPr>
            <p:nvPr/>
          </p:nvSpPr>
          <p:spPr bwMode="auto">
            <a:xfrm>
              <a:off x="856938" y="2453809"/>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0" name="Rectangle 239"/>
            <p:cNvSpPr/>
            <p:nvPr/>
          </p:nvSpPr>
          <p:spPr bwMode="auto">
            <a:xfrm>
              <a:off x="814417" y="278322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1" name="Frame 5"/>
            <p:cNvSpPr>
              <a:spLocks noChangeAspect="1"/>
            </p:cNvSpPr>
            <p:nvPr/>
          </p:nvSpPr>
          <p:spPr bwMode="auto">
            <a:xfrm>
              <a:off x="856938" y="281945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2" name="Rectangle 241"/>
            <p:cNvSpPr/>
            <p:nvPr/>
          </p:nvSpPr>
          <p:spPr bwMode="auto">
            <a:xfrm>
              <a:off x="814417" y="3148898"/>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3" name="Frame 5"/>
            <p:cNvSpPr>
              <a:spLocks noChangeAspect="1"/>
            </p:cNvSpPr>
            <p:nvPr/>
          </p:nvSpPr>
          <p:spPr bwMode="auto">
            <a:xfrm>
              <a:off x="856938" y="3185127"/>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4" name="Rectangle 243"/>
            <p:cNvSpPr/>
            <p:nvPr/>
          </p:nvSpPr>
          <p:spPr bwMode="auto">
            <a:xfrm>
              <a:off x="814417" y="35118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5" name="Frame 5"/>
            <p:cNvSpPr>
              <a:spLocks noChangeAspect="1"/>
            </p:cNvSpPr>
            <p:nvPr/>
          </p:nvSpPr>
          <p:spPr bwMode="auto">
            <a:xfrm>
              <a:off x="856938" y="354806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6" name="Rectangle 245"/>
            <p:cNvSpPr/>
            <p:nvPr/>
          </p:nvSpPr>
          <p:spPr bwMode="auto">
            <a:xfrm>
              <a:off x="814417" y="3873444"/>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7" name="Frame 5"/>
            <p:cNvSpPr>
              <a:spLocks noChangeAspect="1"/>
            </p:cNvSpPr>
            <p:nvPr/>
          </p:nvSpPr>
          <p:spPr bwMode="auto">
            <a:xfrm>
              <a:off x="856938" y="3909673"/>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8" name="Rectangle 247"/>
            <p:cNvSpPr/>
            <p:nvPr/>
          </p:nvSpPr>
          <p:spPr bwMode="auto">
            <a:xfrm>
              <a:off x="814417" y="422799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2" name="Frame 5"/>
            <p:cNvSpPr>
              <a:spLocks noChangeAspect="1"/>
            </p:cNvSpPr>
            <p:nvPr/>
          </p:nvSpPr>
          <p:spPr bwMode="auto">
            <a:xfrm>
              <a:off x="856938" y="426422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3" name="Rectangle 252"/>
            <p:cNvSpPr/>
            <p:nvPr/>
          </p:nvSpPr>
          <p:spPr bwMode="auto">
            <a:xfrm>
              <a:off x="814417" y="458840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4" name="Frame 5"/>
            <p:cNvSpPr>
              <a:spLocks noChangeAspect="1"/>
            </p:cNvSpPr>
            <p:nvPr/>
          </p:nvSpPr>
          <p:spPr bwMode="auto">
            <a:xfrm>
              <a:off x="856938" y="462463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5" name="Rectangle 254"/>
            <p:cNvSpPr/>
            <p:nvPr/>
          </p:nvSpPr>
          <p:spPr bwMode="auto">
            <a:xfrm>
              <a:off x="814417" y="494886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6" name="Frame 5"/>
            <p:cNvSpPr>
              <a:spLocks noChangeAspect="1"/>
            </p:cNvSpPr>
            <p:nvPr/>
          </p:nvSpPr>
          <p:spPr bwMode="auto">
            <a:xfrm>
              <a:off x="856938" y="498509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7" name="Rectangle 256"/>
            <p:cNvSpPr/>
            <p:nvPr/>
          </p:nvSpPr>
          <p:spPr bwMode="auto">
            <a:xfrm>
              <a:off x="814417" y="530704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8" name="Frame 5"/>
            <p:cNvSpPr>
              <a:spLocks noChangeAspect="1"/>
            </p:cNvSpPr>
            <p:nvPr/>
          </p:nvSpPr>
          <p:spPr bwMode="auto">
            <a:xfrm>
              <a:off x="856938" y="534327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9" name="Rectangle 258"/>
            <p:cNvSpPr/>
            <p:nvPr/>
          </p:nvSpPr>
          <p:spPr bwMode="auto">
            <a:xfrm>
              <a:off x="814417" y="566517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60" name="Frame 5"/>
            <p:cNvSpPr>
              <a:spLocks noChangeAspect="1"/>
            </p:cNvSpPr>
            <p:nvPr/>
          </p:nvSpPr>
          <p:spPr bwMode="auto">
            <a:xfrm>
              <a:off x="856938" y="570140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59" name="2 Cloud Gateway"/>
          <p:cNvGrpSpPr/>
          <p:nvPr/>
        </p:nvGrpSpPr>
        <p:grpSpPr>
          <a:xfrm>
            <a:off x="3793359" y="2009904"/>
            <a:ext cx="1150668" cy="3976839"/>
            <a:chOff x="3791485" y="2035023"/>
            <a:chExt cx="1150668" cy="3976839"/>
          </a:xfrm>
        </p:grpSpPr>
        <p:sp>
          <p:nvSpPr>
            <p:cNvPr id="18" name="Rectangle 17"/>
            <p:cNvSpPr/>
            <p:nvPr/>
          </p:nvSpPr>
          <p:spPr bwMode="auto">
            <a:xfrm>
              <a:off x="3791485" y="2035023"/>
              <a:ext cx="1150668" cy="3976839"/>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Cloud </a:t>
              </a:r>
              <a:r>
                <a:rPr lang="en-US" sz="1100" dirty="0" smtClean="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Gateway</a:t>
              </a:r>
            </a:p>
            <a:p>
              <a:pPr defTabSz="913748" fontAlgn="base">
                <a:lnSpc>
                  <a:spcPct val="90000"/>
                </a:lnSpc>
                <a:spcBef>
                  <a:spcPct val="0"/>
                </a:spcBef>
              </a:pPr>
              <a:endParaRPr lang="en-US" sz="8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Event Hubs</a:t>
              </a:r>
            </a:p>
            <a:p>
              <a:pPr defTabSz="913748" fontAlgn="base">
                <a:lnSpc>
                  <a:spcPct val="90000"/>
                </a:lnSpc>
                <a:spcBef>
                  <a:spcPct val="0"/>
                </a:spcBef>
              </a:pP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pPr>
              <a:endParaRPr lang="en-US" sz="1100" dirty="0" smtClean="0">
                <a:solidFill>
                  <a:srgbClr val="404040">
                    <a:lumMod val="50000"/>
                  </a:srgbClr>
                </a:solidFill>
                <a:latin typeface="Segoe UI Semibold" panose="020B0702040204020203" pitchFamily="34" charset="0"/>
                <a:ea typeface="Segoe UI" pitchFamily="34" charset="0"/>
                <a:cs typeface="Segoe UI" pitchFamily="34" charset="0"/>
              </a:endParaRPr>
            </a:p>
          </p:txBody>
        </p:sp>
        <p:grpSp>
          <p:nvGrpSpPr>
            <p:cNvPr id="158" name="Group 157"/>
            <p:cNvGrpSpPr/>
            <p:nvPr/>
          </p:nvGrpSpPr>
          <p:grpSpPr>
            <a:xfrm>
              <a:off x="3937962" y="4220314"/>
              <a:ext cx="828566" cy="927456"/>
              <a:chOff x="3889804" y="5487538"/>
              <a:chExt cx="981581" cy="1503220"/>
            </a:xfrm>
          </p:grpSpPr>
          <p:grpSp>
            <p:nvGrpSpPr>
              <p:cNvPr id="23" name="Group 22"/>
              <p:cNvGrpSpPr/>
              <p:nvPr/>
            </p:nvGrpSpPr>
            <p:grpSpPr>
              <a:xfrm>
                <a:off x="4088812" y="5729791"/>
                <a:ext cx="640699" cy="978963"/>
                <a:chOff x="3994659" y="7008702"/>
                <a:chExt cx="745465" cy="1374671"/>
              </a:xfrm>
            </p:grpSpPr>
            <p:sp>
              <p:nvSpPr>
                <p:cNvPr id="192" name="Rectangle 191"/>
                <p:cNvSpPr/>
                <p:nvPr>
                  <p:custDataLst>
                    <p:tags r:id="rId1"/>
                  </p:custDataLst>
                </p:nvPr>
              </p:nvSpPr>
              <p:spPr bwMode="auto">
                <a:xfrm>
                  <a:off x="3994660" y="7008702"/>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3" name="Rectangle 192"/>
                <p:cNvSpPr/>
                <p:nvPr>
                  <p:custDataLst>
                    <p:tags r:id="rId2"/>
                  </p:custDataLst>
                </p:nvPr>
              </p:nvSpPr>
              <p:spPr bwMode="auto">
                <a:xfrm>
                  <a:off x="4285367" y="7262718"/>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4" name="Rectangle 193"/>
                <p:cNvSpPr/>
                <p:nvPr>
                  <p:custDataLst>
                    <p:tags r:id="rId3"/>
                  </p:custDataLst>
                </p:nvPr>
              </p:nvSpPr>
              <p:spPr bwMode="auto">
                <a:xfrm>
                  <a:off x="3994660" y="7513156"/>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5" name="Rectangle 194"/>
                <p:cNvSpPr/>
                <p:nvPr>
                  <p:custDataLst>
                    <p:tags r:id="rId4"/>
                  </p:custDataLst>
                </p:nvPr>
              </p:nvSpPr>
              <p:spPr bwMode="auto">
                <a:xfrm>
                  <a:off x="4285367" y="7799834"/>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6" name="Rectangle 195"/>
                <p:cNvSpPr/>
                <p:nvPr>
                  <p:custDataLst>
                    <p:tags r:id="rId5"/>
                  </p:custDataLst>
                </p:nvPr>
              </p:nvSpPr>
              <p:spPr bwMode="auto">
                <a:xfrm>
                  <a:off x="3994659" y="8017615"/>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200" name="Rectangle 199"/>
                <p:cNvSpPr/>
                <p:nvPr>
                  <p:custDataLst>
                    <p:tags r:id="rId6"/>
                  </p:custDataLst>
                </p:nvPr>
              </p:nvSpPr>
              <p:spPr bwMode="auto">
                <a:xfrm>
                  <a:off x="4557245" y="7511743"/>
                  <a:ext cx="182879"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grpSp>
          <p:sp>
            <p:nvSpPr>
              <p:cNvPr id="329" name="Freeform 328"/>
              <p:cNvSpPr/>
              <p:nvPr/>
            </p:nvSpPr>
            <p:spPr bwMode="auto">
              <a:xfrm rot="5400000">
                <a:off x="4215158" y="5164754"/>
                <a:ext cx="333444" cy="979011"/>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30" name="Freeform 329"/>
              <p:cNvSpPr/>
              <p:nvPr/>
            </p:nvSpPr>
            <p:spPr bwMode="auto">
              <a:xfrm rot="16200000" flipV="1">
                <a:off x="4212590" y="6334528"/>
                <a:ext cx="333444" cy="979015"/>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189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grpSp>
      </p:grpSp>
      <p:cxnSp>
        <p:nvCxnSpPr>
          <p:cNvPr id="138" name="2 fg"/>
          <p:cNvCxnSpPr/>
          <p:nvPr/>
        </p:nvCxnSpPr>
        <p:spPr>
          <a:xfrm flipV="1">
            <a:off x="1001852" y="5515260"/>
            <a:ext cx="345623" cy="3572"/>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9" name="2 fg"/>
          <p:cNvCxnSpPr/>
          <p:nvPr/>
        </p:nvCxnSpPr>
        <p:spPr>
          <a:xfrm flipV="1">
            <a:off x="996283" y="5764545"/>
            <a:ext cx="340045" cy="11241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1" name="2 fg"/>
          <p:cNvCxnSpPr/>
          <p:nvPr/>
        </p:nvCxnSpPr>
        <p:spPr>
          <a:xfrm flipV="1">
            <a:off x="1003336" y="4597486"/>
            <a:ext cx="333731" cy="20013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7" name="2 Field Gateway"/>
          <p:cNvGrpSpPr/>
          <p:nvPr/>
        </p:nvGrpSpPr>
        <p:grpSpPr>
          <a:xfrm>
            <a:off x="1384343" y="3692659"/>
            <a:ext cx="769091" cy="1063609"/>
            <a:chOff x="1547306" y="5067599"/>
            <a:chExt cx="769091" cy="1063609"/>
          </a:xfrm>
        </p:grpSpPr>
        <p:sp>
          <p:nvSpPr>
            <p:cNvPr id="188" name="Rectangle 187"/>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189"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grpSp>
        <p:nvGrpSpPr>
          <p:cNvPr id="191" name="3 Protocol Adaptation"/>
          <p:cNvGrpSpPr/>
          <p:nvPr/>
        </p:nvGrpSpPr>
        <p:grpSpPr>
          <a:xfrm>
            <a:off x="2149195" y="3694038"/>
            <a:ext cx="808360" cy="1062230"/>
            <a:chOff x="2505117" y="3539000"/>
            <a:chExt cx="877565" cy="1062230"/>
          </a:xfrm>
        </p:grpSpPr>
        <p:sp>
          <p:nvSpPr>
            <p:cNvPr id="197" name="Rectangle 196"/>
            <p:cNvSpPr/>
            <p:nvPr/>
          </p:nvSpPr>
          <p:spPr bwMode="auto">
            <a:xfrm>
              <a:off x="2505117" y="3539000"/>
              <a:ext cx="877565" cy="1062230"/>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52"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Protocol Adaptation</a:t>
              </a:r>
            </a:p>
          </p:txBody>
        </p:sp>
        <p:sp>
          <p:nvSpPr>
            <p:cNvPr id="198" name="Rectangle 31"/>
            <p:cNvSpPr>
              <a:spLocks noChangeArrowheads="1"/>
            </p:cNvSpPr>
            <p:nvPr/>
          </p:nvSpPr>
          <p:spPr bwMode="auto">
            <a:xfrm>
              <a:off x="2715594" y="3656543"/>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1" name="Rectangle 32"/>
            <p:cNvSpPr>
              <a:spLocks noChangeArrowheads="1"/>
            </p:cNvSpPr>
            <p:nvPr/>
          </p:nvSpPr>
          <p:spPr bwMode="auto">
            <a:xfrm>
              <a:off x="2715594" y="3784262"/>
              <a:ext cx="170000" cy="88896"/>
            </a:xfrm>
            <a:prstGeom prst="rect">
              <a:avLst/>
            </a:prstGeom>
            <a:solidFill>
              <a:srgbClr val="00B29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3" name="Rectangle 33"/>
            <p:cNvSpPr>
              <a:spLocks noChangeArrowheads="1"/>
            </p:cNvSpPr>
            <p:nvPr/>
          </p:nvSpPr>
          <p:spPr bwMode="auto">
            <a:xfrm>
              <a:off x="2715594" y="3919601"/>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4" name="Rectangle 35"/>
            <p:cNvSpPr>
              <a:spLocks noChangeArrowheads="1"/>
            </p:cNvSpPr>
            <p:nvPr/>
          </p:nvSpPr>
          <p:spPr bwMode="auto">
            <a:xfrm>
              <a:off x="3073158" y="3837173"/>
              <a:ext cx="168521" cy="86356"/>
            </a:xfrm>
            <a:prstGeom prst="rect">
              <a:avLst/>
            </a:prstGeom>
            <a:solidFill>
              <a:schemeClr val="accent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5" name="Rectangle 38"/>
            <p:cNvSpPr>
              <a:spLocks noChangeArrowheads="1"/>
            </p:cNvSpPr>
            <p:nvPr/>
          </p:nvSpPr>
          <p:spPr bwMode="auto">
            <a:xfrm>
              <a:off x="2718874" y="4047320"/>
              <a:ext cx="170000" cy="86356"/>
            </a:xfrm>
            <a:prstGeom prst="rect">
              <a:avLst/>
            </a:prstGeom>
            <a:solidFill>
              <a:srgbClr val="FF8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cxnSp>
          <p:nvCxnSpPr>
            <p:cNvPr id="206" name="Elbow Connector 205"/>
            <p:cNvCxnSpPr>
              <a:stCxn id="198" idx="3"/>
              <a:endCxn id="204" idx="1"/>
            </p:cNvCxnSpPr>
            <p:nvPr/>
          </p:nvCxnSpPr>
          <p:spPr>
            <a:xfrm>
              <a:off x="2885594" y="3697181"/>
              <a:ext cx="187563" cy="183170"/>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7" name="Elbow Connector 206"/>
            <p:cNvCxnSpPr>
              <a:stCxn id="201" idx="3"/>
              <a:endCxn id="204" idx="1"/>
            </p:cNvCxnSpPr>
            <p:nvPr/>
          </p:nvCxnSpPr>
          <p:spPr>
            <a:xfrm>
              <a:off x="2885594" y="3828710"/>
              <a:ext cx="187563" cy="51641"/>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8" name="Elbow Connector 207"/>
            <p:cNvCxnSpPr>
              <a:stCxn id="203" idx="3"/>
              <a:endCxn id="204" idx="1"/>
            </p:cNvCxnSpPr>
            <p:nvPr/>
          </p:nvCxnSpPr>
          <p:spPr>
            <a:xfrm flipV="1">
              <a:off x="2885594" y="3880351"/>
              <a:ext cx="187563" cy="79888"/>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9" name="Elbow Connector 208"/>
            <p:cNvCxnSpPr>
              <a:stCxn id="205" idx="3"/>
              <a:endCxn id="204" idx="1"/>
            </p:cNvCxnSpPr>
            <p:nvPr/>
          </p:nvCxnSpPr>
          <p:spPr>
            <a:xfrm flipV="1">
              <a:off x="2888874" y="3880351"/>
              <a:ext cx="184284" cy="210147"/>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10" name="2   Arrow fg"/>
          <p:cNvCxnSpPr/>
          <p:nvPr/>
        </p:nvCxnSpPr>
        <p:spPr>
          <a:xfrm>
            <a:off x="2976172" y="4229247"/>
            <a:ext cx="765584" cy="221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5" name="2 fg"/>
          <p:cNvCxnSpPr/>
          <p:nvPr/>
        </p:nvCxnSpPr>
        <p:spPr>
          <a:xfrm>
            <a:off x="1005901" y="3719760"/>
            <a:ext cx="325659" cy="16009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6" name="2 fg"/>
          <p:cNvCxnSpPr/>
          <p:nvPr/>
        </p:nvCxnSpPr>
        <p:spPr>
          <a:xfrm>
            <a:off x="1009301" y="4092932"/>
            <a:ext cx="327027" cy="5814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7" name="2 fg"/>
          <p:cNvCxnSpPr/>
          <p:nvPr/>
        </p:nvCxnSpPr>
        <p:spPr>
          <a:xfrm flipV="1">
            <a:off x="1011809" y="4373170"/>
            <a:ext cx="319751" cy="86945"/>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761037" y="2009904"/>
            <a:ext cx="6096000" cy="2265236"/>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gradFill>
                  <a:gsLst>
                    <a:gs pos="2917">
                      <a:srgbClr val="404040"/>
                    </a:gs>
                    <a:gs pos="30000">
                      <a:srgbClr val="404040"/>
                    </a:gs>
                  </a:gsLst>
                  <a:lin ang="5400000" scaled="0"/>
                </a:gradFill>
                <a:ea typeface="Segoe UI Black" panose="020B0A02040204020203" pitchFamily="34" charset="0"/>
                <a:cs typeface="Segoe UI Black" panose="020B0A02040204020203" pitchFamily="34" charset="0"/>
              </a:rPr>
              <a:t>Additional IoT Needs</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Command &amp; control</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Device identity</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Device registry</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Device management</a:t>
            </a:r>
          </a:p>
        </p:txBody>
      </p:sp>
      <p:sp>
        <p:nvSpPr>
          <p:cNvPr id="70" name="TextBox 69"/>
          <p:cNvSpPr txBox="1"/>
          <p:nvPr/>
        </p:nvSpPr>
        <p:spPr>
          <a:xfrm>
            <a:off x="5761037" y="4462121"/>
            <a:ext cx="6096000"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gradFill>
                  <a:gsLst>
                    <a:gs pos="2917">
                      <a:srgbClr val="404040"/>
                    </a:gs>
                    <a:gs pos="30000">
                      <a:srgbClr val="404040"/>
                    </a:gs>
                  </a:gsLst>
                  <a:lin ang="5400000" scaled="0"/>
                </a:gradFill>
                <a:ea typeface="Segoe UI Black" panose="020B0A02040204020203" pitchFamily="34" charset="0"/>
                <a:cs typeface="Segoe UI Black" panose="020B0A02040204020203" pitchFamily="34" charset="0"/>
              </a:rPr>
              <a:t>Coming with the Azure IoT Suite…</a:t>
            </a:r>
          </a:p>
        </p:txBody>
      </p:sp>
    </p:spTree>
    <p:extLst>
      <p:ext uri="{BB962C8B-B14F-4D97-AF65-F5344CB8AC3E}">
        <p14:creationId xmlns:p14="http://schemas.microsoft.com/office/powerpoint/2010/main" val="1362844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cloud"/>
          <p:cNvSpPr>
            <a:spLocks noChangeAspect="1"/>
          </p:cNvSpPr>
          <p:nvPr/>
        </p:nvSpPr>
        <p:spPr bwMode="black">
          <a:xfrm>
            <a:off x="3133179" y="982662"/>
            <a:ext cx="9197743" cy="545074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2">
              <a:lumMod val="20000"/>
              <a:lumOff val="80000"/>
            </a:schemeClr>
          </a:solidFill>
          <a:ln w="76200">
            <a:gradFill flip="none" rotWithShape="1">
              <a:gsLst>
                <a:gs pos="50000">
                  <a:srgbClr val="5EB6DA"/>
                </a:gs>
                <a:gs pos="50000">
                  <a:srgbClr val="3999C6"/>
                </a:gs>
              </a:gsLst>
              <a:lin ang="8100000" scaled="1"/>
              <a:tileRect/>
            </a:gradFill>
          </a:ln>
          <a:extLst/>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4400" spc="-150" dirty="0">
              <a:solidFill>
                <a:srgbClr val="FFFFFF"/>
              </a:solidFill>
              <a:latin typeface="Segoe UI Light"/>
            </a:endParaRPr>
          </a:p>
        </p:txBody>
      </p:sp>
      <p:cxnSp>
        <p:nvCxnSpPr>
          <p:cNvPr id="227" name="2 fg"/>
          <p:cNvCxnSpPr/>
          <p:nvPr/>
        </p:nvCxnSpPr>
        <p:spPr>
          <a:xfrm>
            <a:off x="1005627" y="5160033"/>
            <a:ext cx="338743" cy="10454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9" name="2   Arrow fg"/>
          <p:cNvCxnSpPr/>
          <p:nvPr/>
        </p:nvCxnSpPr>
        <p:spPr>
          <a:xfrm>
            <a:off x="2179637" y="5495042"/>
            <a:ext cx="1593360" cy="3174"/>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3" name="2 Arrow"/>
          <p:cNvCxnSpPr/>
          <p:nvPr/>
        </p:nvCxnSpPr>
        <p:spPr>
          <a:xfrm>
            <a:off x="1010114" y="2267026"/>
            <a:ext cx="2780886" cy="1305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9" name="2 Field Gateway"/>
          <p:cNvGrpSpPr/>
          <p:nvPr/>
        </p:nvGrpSpPr>
        <p:grpSpPr>
          <a:xfrm>
            <a:off x="1386312" y="4957895"/>
            <a:ext cx="769091" cy="1063609"/>
            <a:chOff x="1547306" y="5067599"/>
            <a:chExt cx="769091" cy="1063609"/>
          </a:xfrm>
        </p:grpSpPr>
        <p:sp>
          <p:nvSpPr>
            <p:cNvPr id="15" name="Rectangle 14"/>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75"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sp>
        <p:nvSpPr>
          <p:cNvPr id="28" name="Rectangle 27"/>
          <p:cNvSpPr/>
          <p:nvPr/>
        </p:nvSpPr>
        <p:spPr bwMode="auto">
          <a:xfrm>
            <a:off x="1" y="1768156"/>
            <a:ext cx="1004696" cy="433257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2 Device"/>
          <p:cNvSpPr txBox="1"/>
          <p:nvPr/>
        </p:nvSpPr>
        <p:spPr>
          <a:xfrm>
            <a:off x="1367461" y="6100731"/>
            <a:ext cx="3583925" cy="677108"/>
          </a:xfrm>
          <a:prstGeom prst="rect">
            <a:avLst/>
          </a:prstGeom>
          <a:gradFill>
            <a:gsLst>
              <a:gs pos="28000">
                <a:srgbClr val="5EB6DA"/>
              </a:gs>
              <a:gs pos="28000">
                <a:srgbClr val="3999C6"/>
              </a:gs>
            </a:gsLst>
            <a:lin ang="8100000" scaled="1"/>
          </a:gradFill>
        </p:spPr>
        <p:txBody>
          <a:bodyPr wrap="square" lIns="91440" tIns="91440" rIns="0" bIns="91440" rtlCol="0">
            <a:spAutoFit/>
          </a:bodyPr>
          <a:lstStyle>
            <a:defPPr>
              <a:defRPr lang="en-US"/>
            </a:defPPr>
            <a:lvl1pPr defTabSz="932597">
              <a:defRPr sz="1600">
                <a:solidFill>
                  <a:schemeClr val="bg2"/>
                </a:solidFill>
              </a:defRPr>
            </a:lvl1pPr>
          </a:lstStyle>
          <a:p>
            <a:r>
              <a:rPr lang="en-US" dirty="0">
                <a:solidFill>
                  <a:srgbClr val="FFFFFF"/>
                </a:solidFill>
              </a:rPr>
              <a:t>Device </a:t>
            </a:r>
          </a:p>
          <a:p>
            <a:r>
              <a:rPr lang="en-US" dirty="0">
                <a:solidFill>
                  <a:srgbClr val="FFFFFF"/>
                </a:solidFill>
              </a:rPr>
              <a:t>Connectivity &amp; Management</a:t>
            </a:r>
          </a:p>
        </p:txBody>
      </p:sp>
      <p:sp>
        <p:nvSpPr>
          <p:cNvPr id="5" name="Title 4"/>
          <p:cNvSpPr>
            <a:spLocks noGrp="1"/>
          </p:cNvSpPr>
          <p:nvPr>
            <p:ph type="title"/>
          </p:nvPr>
        </p:nvSpPr>
        <p:spPr>
          <a:xfrm>
            <a:off x="274639" y="295274"/>
            <a:ext cx="11889564" cy="917575"/>
          </a:xfrm>
        </p:spPr>
        <p:txBody>
          <a:bodyPr/>
          <a:lstStyle/>
          <a:p>
            <a:pPr lvl="0"/>
            <a:r>
              <a:rPr lang="en-US" dirty="0">
                <a:gradFill>
                  <a:gsLst>
                    <a:gs pos="1250">
                      <a:srgbClr val="404040"/>
                    </a:gs>
                    <a:gs pos="100000">
                      <a:srgbClr val="404040"/>
                    </a:gs>
                  </a:gsLst>
                  <a:lin ang="5400000" scaled="0"/>
                </a:gradFill>
              </a:rPr>
              <a:t>IoT Device &amp; Cloud </a:t>
            </a:r>
            <a:r>
              <a:rPr lang="en-US" dirty="0" smtClean="0">
                <a:gradFill>
                  <a:gsLst>
                    <a:gs pos="1250">
                      <a:srgbClr val="404040"/>
                    </a:gs>
                    <a:gs pos="100000">
                      <a:srgbClr val="404040"/>
                    </a:gs>
                  </a:gsLst>
                  <a:lin ang="5400000" scaled="0"/>
                </a:gradFill>
              </a:rPr>
              <a:t>Patterns</a:t>
            </a:r>
            <a:endParaRPr lang="en-US" dirty="0"/>
          </a:p>
        </p:txBody>
      </p:sp>
      <p:grpSp>
        <p:nvGrpSpPr>
          <p:cNvPr id="228" name="1 Devices - sensors"/>
          <p:cNvGrpSpPr/>
          <p:nvPr/>
        </p:nvGrpSpPr>
        <p:grpSpPr>
          <a:xfrm>
            <a:off x="115914" y="2043077"/>
            <a:ext cx="871159" cy="3991585"/>
            <a:chOff x="276909" y="1995490"/>
            <a:chExt cx="871159" cy="3991585"/>
          </a:xfrm>
        </p:grpSpPr>
        <p:sp>
          <p:nvSpPr>
            <p:cNvPr id="230" name="Rectangle 229"/>
            <p:cNvSpPr/>
            <p:nvPr/>
          </p:nvSpPr>
          <p:spPr bwMode="auto">
            <a:xfrm>
              <a:off x="814417" y="20556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2" name="TextBox 231"/>
            <p:cNvSpPr txBox="1"/>
            <p:nvPr/>
          </p:nvSpPr>
          <p:spPr>
            <a:xfrm rot="16200000">
              <a:off x="-1511456" y="3783855"/>
              <a:ext cx="3976839" cy="400110"/>
            </a:xfrm>
            <a:prstGeom prst="rect">
              <a:avLst/>
            </a:prstGeom>
            <a:noFill/>
            <a:ln>
              <a:noFill/>
              <a:headEnd type="none" w="med" len="med"/>
              <a:tailEnd type="none" w="med" len="med"/>
            </a:ln>
          </p:spPr>
          <p:txBody>
            <a:bodyPr wrap="square" lIns="0" tIns="0" rIns="0" bIns="0" rtlCol="0">
              <a:spAutoFit/>
            </a:bodyPr>
            <a:lstStyle/>
            <a:p>
              <a:pPr algn="ctr" defTabSz="932384"/>
              <a:r>
                <a:rPr lang="en-US" sz="1400" spc="-38"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rPr>
                <a:t>Devices</a:t>
              </a:r>
            </a:p>
            <a:p>
              <a:pPr algn="ctr" defTabSz="932384"/>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RTOS,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Linux</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Windows, Android</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iOS </a:t>
              </a:r>
              <a:endPar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endParaRPr>
            </a:p>
          </p:txBody>
        </p:sp>
        <p:sp>
          <p:nvSpPr>
            <p:cNvPr id="234" name="Frame 5"/>
            <p:cNvSpPr>
              <a:spLocks noChangeAspect="1"/>
            </p:cNvSpPr>
            <p:nvPr/>
          </p:nvSpPr>
          <p:spPr bwMode="auto">
            <a:xfrm>
              <a:off x="856938" y="209186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a:off x="814417" y="2417580"/>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6" name="Frame 5"/>
            <p:cNvSpPr>
              <a:spLocks noChangeAspect="1"/>
            </p:cNvSpPr>
            <p:nvPr/>
          </p:nvSpPr>
          <p:spPr bwMode="auto">
            <a:xfrm>
              <a:off x="856938" y="2453809"/>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0" name="Rectangle 239"/>
            <p:cNvSpPr/>
            <p:nvPr/>
          </p:nvSpPr>
          <p:spPr bwMode="auto">
            <a:xfrm>
              <a:off x="814417" y="278322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1" name="Frame 5"/>
            <p:cNvSpPr>
              <a:spLocks noChangeAspect="1"/>
            </p:cNvSpPr>
            <p:nvPr/>
          </p:nvSpPr>
          <p:spPr bwMode="auto">
            <a:xfrm>
              <a:off x="856938" y="281945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2" name="Rectangle 241"/>
            <p:cNvSpPr/>
            <p:nvPr/>
          </p:nvSpPr>
          <p:spPr bwMode="auto">
            <a:xfrm>
              <a:off x="814417" y="3148898"/>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3" name="Frame 5"/>
            <p:cNvSpPr>
              <a:spLocks noChangeAspect="1"/>
            </p:cNvSpPr>
            <p:nvPr/>
          </p:nvSpPr>
          <p:spPr bwMode="auto">
            <a:xfrm>
              <a:off x="856938" y="3185127"/>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4" name="Rectangle 243"/>
            <p:cNvSpPr/>
            <p:nvPr/>
          </p:nvSpPr>
          <p:spPr bwMode="auto">
            <a:xfrm>
              <a:off x="814417" y="35118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5" name="Frame 5"/>
            <p:cNvSpPr>
              <a:spLocks noChangeAspect="1"/>
            </p:cNvSpPr>
            <p:nvPr/>
          </p:nvSpPr>
          <p:spPr bwMode="auto">
            <a:xfrm>
              <a:off x="856938" y="354806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6" name="Rectangle 245"/>
            <p:cNvSpPr/>
            <p:nvPr/>
          </p:nvSpPr>
          <p:spPr bwMode="auto">
            <a:xfrm>
              <a:off x="814417" y="3873444"/>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7" name="Frame 5"/>
            <p:cNvSpPr>
              <a:spLocks noChangeAspect="1"/>
            </p:cNvSpPr>
            <p:nvPr/>
          </p:nvSpPr>
          <p:spPr bwMode="auto">
            <a:xfrm>
              <a:off x="856938" y="3909673"/>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8" name="Rectangle 247"/>
            <p:cNvSpPr/>
            <p:nvPr/>
          </p:nvSpPr>
          <p:spPr bwMode="auto">
            <a:xfrm>
              <a:off x="814417" y="422799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2" name="Frame 5"/>
            <p:cNvSpPr>
              <a:spLocks noChangeAspect="1"/>
            </p:cNvSpPr>
            <p:nvPr/>
          </p:nvSpPr>
          <p:spPr bwMode="auto">
            <a:xfrm>
              <a:off x="856938" y="426422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3" name="Rectangle 252"/>
            <p:cNvSpPr/>
            <p:nvPr/>
          </p:nvSpPr>
          <p:spPr bwMode="auto">
            <a:xfrm>
              <a:off x="814417" y="458840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4" name="Frame 5"/>
            <p:cNvSpPr>
              <a:spLocks noChangeAspect="1"/>
            </p:cNvSpPr>
            <p:nvPr/>
          </p:nvSpPr>
          <p:spPr bwMode="auto">
            <a:xfrm>
              <a:off x="856938" y="462463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5" name="Rectangle 254"/>
            <p:cNvSpPr/>
            <p:nvPr/>
          </p:nvSpPr>
          <p:spPr bwMode="auto">
            <a:xfrm>
              <a:off x="814417" y="494886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6" name="Frame 5"/>
            <p:cNvSpPr>
              <a:spLocks noChangeAspect="1"/>
            </p:cNvSpPr>
            <p:nvPr/>
          </p:nvSpPr>
          <p:spPr bwMode="auto">
            <a:xfrm>
              <a:off x="856938" y="498509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7" name="Rectangle 256"/>
            <p:cNvSpPr/>
            <p:nvPr/>
          </p:nvSpPr>
          <p:spPr bwMode="auto">
            <a:xfrm>
              <a:off x="814417" y="530704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8" name="Frame 5"/>
            <p:cNvSpPr>
              <a:spLocks noChangeAspect="1"/>
            </p:cNvSpPr>
            <p:nvPr/>
          </p:nvSpPr>
          <p:spPr bwMode="auto">
            <a:xfrm>
              <a:off x="856938" y="534327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9" name="Rectangle 258"/>
            <p:cNvSpPr/>
            <p:nvPr/>
          </p:nvSpPr>
          <p:spPr bwMode="auto">
            <a:xfrm>
              <a:off x="814417" y="566517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60" name="Frame 5"/>
            <p:cNvSpPr>
              <a:spLocks noChangeAspect="1"/>
            </p:cNvSpPr>
            <p:nvPr/>
          </p:nvSpPr>
          <p:spPr bwMode="auto">
            <a:xfrm>
              <a:off x="856938" y="570140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63" name="3 Protocol Adaptation"/>
          <p:cNvGrpSpPr/>
          <p:nvPr/>
        </p:nvGrpSpPr>
        <p:grpSpPr>
          <a:xfrm>
            <a:off x="2957554" y="2430462"/>
            <a:ext cx="830388" cy="1062230"/>
            <a:chOff x="2503269" y="3539000"/>
            <a:chExt cx="901479" cy="1062230"/>
          </a:xfrm>
        </p:grpSpPr>
        <p:sp>
          <p:nvSpPr>
            <p:cNvPr id="17" name="Rectangle 16"/>
            <p:cNvSpPr/>
            <p:nvPr/>
          </p:nvSpPr>
          <p:spPr bwMode="auto">
            <a:xfrm>
              <a:off x="2503269" y="3539000"/>
              <a:ext cx="901479" cy="1062230"/>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52"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Protocol Adaptation</a:t>
              </a:r>
            </a:p>
          </p:txBody>
        </p:sp>
        <p:sp>
          <p:nvSpPr>
            <p:cNvPr id="167" name="Rectangle 31"/>
            <p:cNvSpPr>
              <a:spLocks noChangeArrowheads="1"/>
            </p:cNvSpPr>
            <p:nvPr/>
          </p:nvSpPr>
          <p:spPr bwMode="auto">
            <a:xfrm>
              <a:off x="2715594" y="3656543"/>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68" name="Rectangle 32"/>
            <p:cNvSpPr>
              <a:spLocks noChangeArrowheads="1"/>
            </p:cNvSpPr>
            <p:nvPr/>
          </p:nvSpPr>
          <p:spPr bwMode="auto">
            <a:xfrm>
              <a:off x="2715594" y="3784262"/>
              <a:ext cx="170000" cy="88896"/>
            </a:xfrm>
            <a:prstGeom prst="rect">
              <a:avLst/>
            </a:prstGeom>
            <a:solidFill>
              <a:srgbClr val="00B29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69" name="Rectangle 33"/>
            <p:cNvSpPr>
              <a:spLocks noChangeArrowheads="1"/>
            </p:cNvSpPr>
            <p:nvPr/>
          </p:nvSpPr>
          <p:spPr bwMode="auto">
            <a:xfrm>
              <a:off x="2715594" y="3919601"/>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71" name="Rectangle 35"/>
            <p:cNvSpPr>
              <a:spLocks noChangeArrowheads="1"/>
            </p:cNvSpPr>
            <p:nvPr/>
          </p:nvSpPr>
          <p:spPr bwMode="auto">
            <a:xfrm>
              <a:off x="3073158" y="3837173"/>
              <a:ext cx="168521" cy="86356"/>
            </a:xfrm>
            <a:prstGeom prst="rect">
              <a:avLst/>
            </a:prstGeom>
            <a:solidFill>
              <a:schemeClr val="accent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74" name="Rectangle 38"/>
            <p:cNvSpPr>
              <a:spLocks noChangeArrowheads="1"/>
            </p:cNvSpPr>
            <p:nvPr/>
          </p:nvSpPr>
          <p:spPr bwMode="auto">
            <a:xfrm>
              <a:off x="2718874" y="4047320"/>
              <a:ext cx="170000" cy="86356"/>
            </a:xfrm>
            <a:prstGeom prst="rect">
              <a:avLst/>
            </a:prstGeom>
            <a:solidFill>
              <a:srgbClr val="FF8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cxnSp>
          <p:nvCxnSpPr>
            <p:cNvPr id="16" name="Elbow Connector 15"/>
            <p:cNvCxnSpPr>
              <a:stCxn id="167" idx="3"/>
              <a:endCxn id="171" idx="1"/>
            </p:cNvCxnSpPr>
            <p:nvPr/>
          </p:nvCxnSpPr>
          <p:spPr>
            <a:xfrm>
              <a:off x="2885594" y="3697181"/>
              <a:ext cx="187563" cy="183170"/>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9" name="Elbow Connector 198"/>
            <p:cNvCxnSpPr>
              <a:stCxn id="168" idx="3"/>
              <a:endCxn id="171" idx="1"/>
            </p:cNvCxnSpPr>
            <p:nvPr/>
          </p:nvCxnSpPr>
          <p:spPr>
            <a:xfrm>
              <a:off x="2885594" y="3828710"/>
              <a:ext cx="187563" cy="51641"/>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1" name="Elbow Connector 260"/>
            <p:cNvCxnSpPr>
              <a:stCxn id="169" idx="3"/>
              <a:endCxn id="171" idx="1"/>
            </p:cNvCxnSpPr>
            <p:nvPr/>
          </p:nvCxnSpPr>
          <p:spPr>
            <a:xfrm flipV="1">
              <a:off x="2885594" y="3880351"/>
              <a:ext cx="187563" cy="79888"/>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2" name="Elbow Connector 261"/>
            <p:cNvCxnSpPr>
              <a:stCxn id="174" idx="3"/>
              <a:endCxn id="171" idx="1"/>
            </p:cNvCxnSpPr>
            <p:nvPr/>
          </p:nvCxnSpPr>
          <p:spPr>
            <a:xfrm flipV="1">
              <a:off x="2888874" y="3880351"/>
              <a:ext cx="184284" cy="210147"/>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59" name="2 Cloud Gateway"/>
          <p:cNvGrpSpPr/>
          <p:nvPr/>
        </p:nvGrpSpPr>
        <p:grpSpPr>
          <a:xfrm>
            <a:off x="3793359" y="2009904"/>
            <a:ext cx="1150668" cy="3976839"/>
            <a:chOff x="3791485" y="2035023"/>
            <a:chExt cx="1150668" cy="3976839"/>
          </a:xfrm>
        </p:grpSpPr>
        <p:sp>
          <p:nvSpPr>
            <p:cNvPr id="18" name="Rectangle 17"/>
            <p:cNvSpPr/>
            <p:nvPr/>
          </p:nvSpPr>
          <p:spPr bwMode="auto">
            <a:xfrm>
              <a:off x="3791485" y="2035023"/>
              <a:ext cx="1150668" cy="3976839"/>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Cloud </a:t>
              </a:r>
              <a:r>
                <a:rPr lang="en-US" sz="1100" dirty="0" smtClean="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Gateway</a:t>
              </a:r>
            </a:p>
            <a:p>
              <a:pPr defTabSz="913748" fontAlgn="base">
                <a:lnSpc>
                  <a:spcPct val="90000"/>
                </a:lnSpc>
                <a:spcBef>
                  <a:spcPct val="0"/>
                </a:spcBef>
              </a:pPr>
              <a:endParaRPr lang="en-US" sz="8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Event Hubs</a:t>
              </a: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&amp;</a:t>
              </a: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IoT Hub</a:t>
              </a: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p:txBody>
        </p:sp>
        <p:grpSp>
          <p:nvGrpSpPr>
            <p:cNvPr id="158" name="Group 157"/>
            <p:cNvGrpSpPr/>
            <p:nvPr/>
          </p:nvGrpSpPr>
          <p:grpSpPr>
            <a:xfrm>
              <a:off x="3937962" y="4220314"/>
              <a:ext cx="828566" cy="927456"/>
              <a:chOff x="3889804" y="5487538"/>
              <a:chExt cx="981581" cy="1503220"/>
            </a:xfrm>
          </p:grpSpPr>
          <p:grpSp>
            <p:nvGrpSpPr>
              <p:cNvPr id="23" name="Group 22"/>
              <p:cNvGrpSpPr/>
              <p:nvPr/>
            </p:nvGrpSpPr>
            <p:grpSpPr>
              <a:xfrm>
                <a:off x="4088812" y="5729791"/>
                <a:ext cx="640699" cy="978963"/>
                <a:chOff x="3994659" y="7008702"/>
                <a:chExt cx="745465" cy="1374671"/>
              </a:xfrm>
            </p:grpSpPr>
            <p:sp>
              <p:nvSpPr>
                <p:cNvPr id="192" name="Rectangle 191"/>
                <p:cNvSpPr/>
                <p:nvPr>
                  <p:custDataLst>
                    <p:tags r:id="rId1"/>
                  </p:custDataLst>
                </p:nvPr>
              </p:nvSpPr>
              <p:spPr bwMode="auto">
                <a:xfrm>
                  <a:off x="3994660" y="7008702"/>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3" name="Rectangle 192"/>
                <p:cNvSpPr/>
                <p:nvPr>
                  <p:custDataLst>
                    <p:tags r:id="rId2"/>
                  </p:custDataLst>
                </p:nvPr>
              </p:nvSpPr>
              <p:spPr bwMode="auto">
                <a:xfrm>
                  <a:off x="4285367" y="7262718"/>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4" name="Rectangle 193"/>
                <p:cNvSpPr/>
                <p:nvPr>
                  <p:custDataLst>
                    <p:tags r:id="rId3"/>
                  </p:custDataLst>
                </p:nvPr>
              </p:nvSpPr>
              <p:spPr bwMode="auto">
                <a:xfrm>
                  <a:off x="3994660" y="7513156"/>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5" name="Rectangle 194"/>
                <p:cNvSpPr/>
                <p:nvPr>
                  <p:custDataLst>
                    <p:tags r:id="rId4"/>
                  </p:custDataLst>
                </p:nvPr>
              </p:nvSpPr>
              <p:spPr bwMode="auto">
                <a:xfrm>
                  <a:off x="4285367" y="7799834"/>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6" name="Rectangle 195"/>
                <p:cNvSpPr/>
                <p:nvPr>
                  <p:custDataLst>
                    <p:tags r:id="rId5"/>
                  </p:custDataLst>
                </p:nvPr>
              </p:nvSpPr>
              <p:spPr bwMode="auto">
                <a:xfrm>
                  <a:off x="3994659" y="8017615"/>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200" name="Rectangle 199"/>
                <p:cNvSpPr/>
                <p:nvPr>
                  <p:custDataLst>
                    <p:tags r:id="rId6"/>
                  </p:custDataLst>
                </p:nvPr>
              </p:nvSpPr>
              <p:spPr bwMode="auto">
                <a:xfrm>
                  <a:off x="4557245" y="7511743"/>
                  <a:ext cx="182879"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grpSp>
          <p:sp>
            <p:nvSpPr>
              <p:cNvPr id="329" name="Freeform 328"/>
              <p:cNvSpPr/>
              <p:nvPr/>
            </p:nvSpPr>
            <p:spPr bwMode="auto">
              <a:xfrm rot="5400000">
                <a:off x="4215158" y="5164754"/>
                <a:ext cx="333444" cy="979011"/>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30" name="Freeform 329"/>
              <p:cNvSpPr/>
              <p:nvPr/>
            </p:nvSpPr>
            <p:spPr bwMode="auto">
              <a:xfrm rot="16200000" flipV="1">
                <a:off x="4212590" y="6334528"/>
                <a:ext cx="333444" cy="979015"/>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189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grpSp>
      </p:grpSp>
      <p:cxnSp>
        <p:nvCxnSpPr>
          <p:cNvPr id="138" name="2 fg"/>
          <p:cNvCxnSpPr/>
          <p:nvPr/>
        </p:nvCxnSpPr>
        <p:spPr>
          <a:xfrm flipV="1">
            <a:off x="1001852" y="5515260"/>
            <a:ext cx="345623" cy="3572"/>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9" name="2 fg"/>
          <p:cNvCxnSpPr/>
          <p:nvPr/>
        </p:nvCxnSpPr>
        <p:spPr>
          <a:xfrm flipV="1">
            <a:off x="996283" y="5764545"/>
            <a:ext cx="340045" cy="11241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1" name="2 fg"/>
          <p:cNvCxnSpPr/>
          <p:nvPr/>
        </p:nvCxnSpPr>
        <p:spPr>
          <a:xfrm flipV="1">
            <a:off x="1003336" y="4597486"/>
            <a:ext cx="333731" cy="20013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7" name="2 Field Gateway"/>
          <p:cNvGrpSpPr/>
          <p:nvPr/>
        </p:nvGrpSpPr>
        <p:grpSpPr>
          <a:xfrm>
            <a:off x="1384343" y="3692659"/>
            <a:ext cx="769091" cy="1063609"/>
            <a:chOff x="1547306" y="5067599"/>
            <a:chExt cx="769091" cy="1063609"/>
          </a:xfrm>
        </p:grpSpPr>
        <p:sp>
          <p:nvSpPr>
            <p:cNvPr id="188" name="Rectangle 187"/>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189"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grpSp>
        <p:nvGrpSpPr>
          <p:cNvPr id="191" name="3 Protocol Adaptation"/>
          <p:cNvGrpSpPr/>
          <p:nvPr/>
        </p:nvGrpSpPr>
        <p:grpSpPr>
          <a:xfrm>
            <a:off x="2149195" y="3694038"/>
            <a:ext cx="808360" cy="1062230"/>
            <a:chOff x="2505117" y="3539000"/>
            <a:chExt cx="877565" cy="1062230"/>
          </a:xfrm>
        </p:grpSpPr>
        <p:sp>
          <p:nvSpPr>
            <p:cNvPr id="197" name="Rectangle 196"/>
            <p:cNvSpPr/>
            <p:nvPr/>
          </p:nvSpPr>
          <p:spPr bwMode="auto">
            <a:xfrm>
              <a:off x="2505117" y="3539000"/>
              <a:ext cx="877565" cy="1062230"/>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52"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Protocol Adaptation</a:t>
              </a:r>
            </a:p>
          </p:txBody>
        </p:sp>
        <p:sp>
          <p:nvSpPr>
            <p:cNvPr id="198" name="Rectangle 31"/>
            <p:cNvSpPr>
              <a:spLocks noChangeArrowheads="1"/>
            </p:cNvSpPr>
            <p:nvPr/>
          </p:nvSpPr>
          <p:spPr bwMode="auto">
            <a:xfrm>
              <a:off x="2715594" y="3656543"/>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1" name="Rectangle 32"/>
            <p:cNvSpPr>
              <a:spLocks noChangeArrowheads="1"/>
            </p:cNvSpPr>
            <p:nvPr/>
          </p:nvSpPr>
          <p:spPr bwMode="auto">
            <a:xfrm>
              <a:off x="2715594" y="3784262"/>
              <a:ext cx="170000" cy="88896"/>
            </a:xfrm>
            <a:prstGeom prst="rect">
              <a:avLst/>
            </a:prstGeom>
            <a:solidFill>
              <a:srgbClr val="00B29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3" name="Rectangle 33"/>
            <p:cNvSpPr>
              <a:spLocks noChangeArrowheads="1"/>
            </p:cNvSpPr>
            <p:nvPr/>
          </p:nvSpPr>
          <p:spPr bwMode="auto">
            <a:xfrm>
              <a:off x="2715594" y="3919601"/>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4" name="Rectangle 35"/>
            <p:cNvSpPr>
              <a:spLocks noChangeArrowheads="1"/>
            </p:cNvSpPr>
            <p:nvPr/>
          </p:nvSpPr>
          <p:spPr bwMode="auto">
            <a:xfrm>
              <a:off x="3073158" y="3837173"/>
              <a:ext cx="168521" cy="86356"/>
            </a:xfrm>
            <a:prstGeom prst="rect">
              <a:avLst/>
            </a:prstGeom>
            <a:solidFill>
              <a:schemeClr val="accent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5" name="Rectangle 38"/>
            <p:cNvSpPr>
              <a:spLocks noChangeArrowheads="1"/>
            </p:cNvSpPr>
            <p:nvPr/>
          </p:nvSpPr>
          <p:spPr bwMode="auto">
            <a:xfrm>
              <a:off x="2718874" y="4047320"/>
              <a:ext cx="170000" cy="86356"/>
            </a:xfrm>
            <a:prstGeom prst="rect">
              <a:avLst/>
            </a:prstGeom>
            <a:solidFill>
              <a:srgbClr val="FF8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cxnSp>
          <p:nvCxnSpPr>
            <p:cNvPr id="206" name="Elbow Connector 205"/>
            <p:cNvCxnSpPr>
              <a:stCxn id="198" idx="3"/>
              <a:endCxn id="204" idx="1"/>
            </p:cNvCxnSpPr>
            <p:nvPr/>
          </p:nvCxnSpPr>
          <p:spPr>
            <a:xfrm>
              <a:off x="2885594" y="3697181"/>
              <a:ext cx="187563" cy="183170"/>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7" name="Elbow Connector 206"/>
            <p:cNvCxnSpPr>
              <a:stCxn id="201" idx="3"/>
              <a:endCxn id="204" idx="1"/>
            </p:cNvCxnSpPr>
            <p:nvPr/>
          </p:nvCxnSpPr>
          <p:spPr>
            <a:xfrm>
              <a:off x="2885594" y="3828710"/>
              <a:ext cx="187563" cy="51641"/>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8" name="Elbow Connector 207"/>
            <p:cNvCxnSpPr>
              <a:stCxn id="203" idx="3"/>
              <a:endCxn id="204" idx="1"/>
            </p:cNvCxnSpPr>
            <p:nvPr/>
          </p:nvCxnSpPr>
          <p:spPr>
            <a:xfrm flipV="1">
              <a:off x="2885594" y="3880351"/>
              <a:ext cx="187563" cy="79888"/>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9" name="Elbow Connector 208"/>
            <p:cNvCxnSpPr>
              <a:stCxn id="205" idx="3"/>
              <a:endCxn id="204" idx="1"/>
            </p:cNvCxnSpPr>
            <p:nvPr/>
          </p:nvCxnSpPr>
          <p:spPr>
            <a:xfrm flipV="1">
              <a:off x="2888874" y="3880351"/>
              <a:ext cx="184284" cy="210147"/>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10" name="2   Arrow fg"/>
          <p:cNvCxnSpPr/>
          <p:nvPr/>
        </p:nvCxnSpPr>
        <p:spPr>
          <a:xfrm>
            <a:off x="2976172" y="4229247"/>
            <a:ext cx="765584" cy="221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1" name="2   Arrow fg"/>
          <p:cNvCxnSpPr/>
          <p:nvPr/>
        </p:nvCxnSpPr>
        <p:spPr>
          <a:xfrm flipV="1">
            <a:off x="1010050" y="2998611"/>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2   Arrow fg"/>
          <p:cNvCxnSpPr/>
          <p:nvPr/>
        </p:nvCxnSpPr>
        <p:spPr>
          <a:xfrm flipV="1">
            <a:off x="1010049" y="2643742"/>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4" name="2   Arrow fg"/>
          <p:cNvCxnSpPr/>
          <p:nvPr/>
        </p:nvCxnSpPr>
        <p:spPr>
          <a:xfrm flipV="1">
            <a:off x="1010049" y="3344893"/>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5" name="2 fg"/>
          <p:cNvCxnSpPr/>
          <p:nvPr/>
        </p:nvCxnSpPr>
        <p:spPr>
          <a:xfrm>
            <a:off x="1005901" y="3719760"/>
            <a:ext cx="325659" cy="16009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6" name="2 fg"/>
          <p:cNvCxnSpPr/>
          <p:nvPr/>
        </p:nvCxnSpPr>
        <p:spPr>
          <a:xfrm>
            <a:off x="1009301" y="4092932"/>
            <a:ext cx="327027" cy="5814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7" name="2 fg"/>
          <p:cNvCxnSpPr/>
          <p:nvPr/>
        </p:nvCxnSpPr>
        <p:spPr>
          <a:xfrm flipV="1">
            <a:off x="1011809" y="4373170"/>
            <a:ext cx="319751" cy="86945"/>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761036" y="2009904"/>
            <a:ext cx="6569885" cy="5130635"/>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gradFill>
                  <a:gsLst>
                    <a:gs pos="2917">
                      <a:srgbClr val="404040"/>
                    </a:gs>
                    <a:gs pos="30000">
                      <a:srgbClr val="404040"/>
                    </a:gs>
                  </a:gsLst>
                  <a:lin ang="5400000" scaled="0"/>
                </a:gradFill>
                <a:ea typeface="Segoe UI Black" panose="020B0A02040204020203" pitchFamily="34" charset="0"/>
                <a:cs typeface="Segoe UI Black" panose="020B0A02040204020203" pitchFamily="34" charset="0"/>
              </a:rPr>
              <a:t>IoT Hub</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Capability of the Azure IoT Suite</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Bi-directional device &lt;-&gt; cloud </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Up to 10 million devices</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Telemetry ingestion</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Command &amp; control</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Device registry &amp; identity</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Device Management</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HTTP/AMQP</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Extensible protocol support / MQTT</a:t>
            </a:r>
          </a:p>
          <a:p>
            <a:pPr marL="342900" indent="-342900">
              <a:lnSpc>
                <a:spcPct val="90000"/>
              </a:lnSpc>
              <a:spcAft>
                <a:spcPts val="600"/>
              </a:spcAft>
              <a:buFont typeface="Arial" panose="020B0604020202020204" pitchFamily="34" charset="0"/>
              <a:buChar char="•"/>
            </a:pPr>
            <a:endParaRPr lang="en-US" sz="2400" dirty="0" smtClean="0">
              <a:gradFill>
                <a:gsLst>
                  <a:gs pos="2917">
                    <a:srgbClr val="404040"/>
                  </a:gs>
                  <a:gs pos="30000">
                    <a:srgbClr val="404040"/>
                  </a:gs>
                </a:gsLst>
                <a:lin ang="5400000" scaled="0"/>
              </a:gradFill>
              <a:cs typeface="Segoe UI Semibold" panose="020B0702040204020203" pitchFamily="34" charset="0"/>
            </a:endParaRPr>
          </a:p>
          <a:p>
            <a:pPr marL="809271" lvl="1" indent="-342900">
              <a:lnSpc>
                <a:spcPct val="90000"/>
              </a:lnSpc>
              <a:spcAft>
                <a:spcPts val="600"/>
              </a:spcAft>
              <a:buFont typeface="Arial" panose="020B0604020202020204" pitchFamily="34" charset="0"/>
              <a:buChar char="•"/>
            </a:pPr>
            <a:endParaRPr lang="en-US" sz="2400" dirty="0" smtClean="0">
              <a:gradFill>
                <a:gsLst>
                  <a:gs pos="2917">
                    <a:srgbClr val="404040"/>
                  </a:gs>
                  <a:gs pos="30000">
                    <a:srgbClr val="404040"/>
                  </a:gs>
                </a:gsLst>
                <a:lin ang="5400000" scaled="0"/>
              </a:gradFill>
              <a:cs typeface="Segoe UI Semibold" panose="020B0702040204020203" pitchFamily="34" charset="0"/>
            </a:endParaRPr>
          </a:p>
        </p:txBody>
      </p:sp>
    </p:spTree>
    <p:extLst>
      <p:ext uri="{BB962C8B-B14F-4D97-AF65-F5344CB8AC3E}">
        <p14:creationId xmlns:p14="http://schemas.microsoft.com/office/powerpoint/2010/main" val="3152191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cloud"/>
          <p:cNvSpPr>
            <a:spLocks noChangeAspect="1"/>
          </p:cNvSpPr>
          <p:nvPr/>
        </p:nvSpPr>
        <p:spPr bwMode="black">
          <a:xfrm>
            <a:off x="3133179" y="982662"/>
            <a:ext cx="9197743" cy="545074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2">
              <a:lumMod val="20000"/>
              <a:lumOff val="80000"/>
            </a:schemeClr>
          </a:solidFill>
          <a:ln w="76200">
            <a:gradFill flip="none" rotWithShape="1">
              <a:gsLst>
                <a:gs pos="50000">
                  <a:srgbClr val="5EB6DA"/>
                </a:gs>
                <a:gs pos="50000">
                  <a:srgbClr val="3999C6"/>
                </a:gs>
              </a:gsLst>
              <a:lin ang="8100000" scaled="1"/>
              <a:tileRect/>
            </a:gradFill>
          </a:ln>
          <a:extLst/>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4400" spc="-150" dirty="0">
              <a:solidFill>
                <a:srgbClr val="FFFFFF"/>
              </a:solidFill>
              <a:latin typeface="Segoe UI Light"/>
            </a:endParaRPr>
          </a:p>
        </p:txBody>
      </p:sp>
      <p:cxnSp>
        <p:nvCxnSpPr>
          <p:cNvPr id="227" name="2 fg"/>
          <p:cNvCxnSpPr/>
          <p:nvPr/>
        </p:nvCxnSpPr>
        <p:spPr>
          <a:xfrm>
            <a:off x="1005627" y="5160033"/>
            <a:ext cx="338743" cy="10454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9" name="2   Arrow fg"/>
          <p:cNvCxnSpPr/>
          <p:nvPr/>
        </p:nvCxnSpPr>
        <p:spPr>
          <a:xfrm>
            <a:off x="2179637" y="5495042"/>
            <a:ext cx="1593360" cy="3174"/>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3" name="2 Arrow"/>
          <p:cNvCxnSpPr/>
          <p:nvPr/>
        </p:nvCxnSpPr>
        <p:spPr>
          <a:xfrm>
            <a:off x="1010114" y="2267026"/>
            <a:ext cx="2780886" cy="1305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9" name="2 Field Gateway"/>
          <p:cNvGrpSpPr/>
          <p:nvPr/>
        </p:nvGrpSpPr>
        <p:grpSpPr>
          <a:xfrm>
            <a:off x="1386312" y="4957895"/>
            <a:ext cx="769091" cy="1063609"/>
            <a:chOff x="1547306" y="5067599"/>
            <a:chExt cx="769091" cy="1063609"/>
          </a:xfrm>
        </p:grpSpPr>
        <p:sp>
          <p:nvSpPr>
            <p:cNvPr id="15" name="Rectangle 14"/>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75"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sp>
        <p:nvSpPr>
          <p:cNvPr id="28" name="Rectangle 27"/>
          <p:cNvSpPr/>
          <p:nvPr/>
        </p:nvSpPr>
        <p:spPr bwMode="auto">
          <a:xfrm>
            <a:off x="1" y="1768156"/>
            <a:ext cx="1004696" cy="433257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2 Device"/>
          <p:cNvSpPr txBox="1"/>
          <p:nvPr/>
        </p:nvSpPr>
        <p:spPr>
          <a:xfrm>
            <a:off x="1367461" y="6100731"/>
            <a:ext cx="3583925" cy="677108"/>
          </a:xfrm>
          <a:prstGeom prst="rect">
            <a:avLst/>
          </a:prstGeom>
          <a:gradFill>
            <a:gsLst>
              <a:gs pos="28000">
                <a:srgbClr val="5EB6DA"/>
              </a:gs>
              <a:gs pos="28000">
                <a:srgbClr val="3999C6"/>
              </a:gs>
            </a:gsLst>
            <a:lin ang="8100000" scaled="1"/>
          </a:gradFill>
        </p:spPr>
        <p:txBody>
          <a:bodyPr wrap="square" lIns="91440" tIns="91440" rIns="0" bIns="91440" rtlCol="0">
            <a:spAutoFit/>
          </a:bodyPr>
          <a:lstStyle>
            <a:defPPr>
              <a:defRPr lang="en-US"/>
            </a:defPPr>
            <a:lvl1pPr defTabSz="932597">
              <a:defRPr sz="1600">
                <a:solidFill>
                  <a:schemeClr val="bg2"/>
                </a:solidFill>
              </a:defRPr>
            </a:lvl1pPr>
          </a:lstStyle>
          <a:p>
            <a:r>
              <a:rPr lang="en-US" dirty="0">
                <a:solidFill>
                  <a:srgbClr val="FFFFFF"/>
                </a:solidFill>
              </a:rPr>
              <a:t>Device </a:t>
            </a:r>
          </a:p>
          <a:p>
            <a:r>
              <a:rPr lang="en-US" dirty="0">
                <a:solidFill>
                  <a:srgbClr val="FFFFFF"/>
                </a:solidFill>
              </a:rPr>
              <a:t>Connectivity &amp; Management</a:t>
            </a:r>
          </a:p>
        </p:txBody>
      </p:sp>
      <p:sp>
        <p:nvSpPr>
          <p:cNvPr id="5" name="Title 4"/>
          <p:cNvSpPr>
            <a:spLocks noGrp="1"/>
          </p:cNvSpPr>
          <p:nvPr>
            <p:ph type="title"/>
          </p:nvPr>
        </p:nvSpPr>
        <p:spPr>
          <a:xfrm>
            <a:off x="274639" y="295274"/>
            <a:ext cx="11889564" cy="917575"/>
          </a:xfrm>
        </p:spPr>
        <p:txBody>
          <a:bodyPr/>
          <a:lstStyle/>
          <a:p>
            <a:pPr lvl="0"/>
            <a:r>
              <a:rPr lang="en-US" dirty="0">
                <a:gradFill>
                  <a:gsLst>
                    <a:gs pos="1250">
                      <a:srgbClr val="404040"/>
                    </a:gs>
                    <a:gs pos="100000">
                      <a:srgbClr val="404040"/>
                    </a:gs>
                  </a:gsLst>
                  <a:lin ang="5400000" scaled="0"/>
                </a:gradFill>
              </a:rPr>
              <a:t>IoT Device &amp; Cloud </a:t>
            </a:r>
            <a:r>
              <a:rPr lang="en-US" dirty="0" smtClean="0">
                <a:gradFill>
                  <a:gsLst>
                    <a:gs pos="1250">
                      <a:srgbClr val="404040"/>
                    </a:gs>
                    <a:gs pos="100000">
                      <a:srgbClr val="404040"/>
                    </a:gs>
                  </a:gsLst>
                  <a:lin ang="5400000" scaled="0"/>
                </a:gradFill>
              </a:rPr>
              <a:t>Patterns</a:t>
            </a:r>
            <a:endParaRPr lang="en-US" dirty="0"/>
          </a:p>
        </p:txBody>
      </p:sp>
      <p:grpSp>
        <p:nvGrpSpPr>
          <p:cNvPr id="228" name="1 Devices - sensors"/>
          <p:cNvGrpSpPr/>
          <p:nvPr/>
        </p:nvGrpSpPr>
        <p:grpSpPr>
          <a:xfrm>
            <a:off x="115914" y="2043077"/>
            <a:ext cx="871159" cy="3991585"/>
            <a:chOff x="276909" y="1995490"/>
            <a:chExt cx="871159" cy="3991585"/>
          </a:xfrm>
        </p:grpSpPr>
        <p:sp>
          <p:nvSpPr>
            <p:cNvPr id="230" name="Rectangle 229"/>
            <p:cNvSpPr/>
            <p:nvPr/>
          </p:nvSpPr>
          <p:spPr bwMode="auto">
            <a:xfrm>
              <a:off x="814417" y="20556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2" name="TextBox 231"/>
            <p:cNvSpPr txBox="1"/>
            <p:nvPr/>
          </p:nvSpPr>
          <p:spPr>
            <a:xfrm rot="16200000">
              <a:off x="-1511456" y="3783855"/>
              <a:ext cx="3976839" cy="400110"/>
            </a:xfrm>
            <a:prstGeom prst="rect">
              <a:avLst/>
            </a:prstGeom>
            <a:noFill/>
            <a:ln>
              <a:noFill/>
              <a:headEnd type="none" w="med" len="med"/>
              <a:tailEnd type="none" w="med" len="med"/>
            </a:ln>
          </p:spPr>
          <p:txBody>
            <a:bodyPr wrap="square" lIns="0" tIns="0" rIns="0" bIns="0" rtlCol="0">
              <a:spAutoFit/>
            </a:bodyPr>
            <a:lstStyle/>
            <a:p>
              <a:pPr algn="ctr" defTabSz="932384"/>
              <a:r>
                <a:rPr lang="en-US" sz="1400" spc="-38"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rPr>
                <a:t>Devices</a:t>
              </a:r>
            </a:p>
            <a:p>
              <a:pPr algn="ctr" defTabSz="932384"/>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RTOS,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Linux</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Windows, Android</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iOS </a:t>
              </a:r>
              <a:endPar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endParaRPr>
            </a:p>
          </p:txBody>
        </p:sp>
        <p:sp>
          <p:nvSpPr>
            <p:cNvPr id="234" name="Frame 5"/>
            <p:cNvSpPr>
              <a:spLocks noChangeAspect="1"/>
            </p:cNvSpPr>
            <p:nvPr/>
          </p:nvSpPr>
          <p:spPr bwMode="auto">
            <a:xfrm>
              <a:off x="856938" y="209186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a:off x="814417" y="2417580"/>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6" name="Frame 5"/>
            <p:cNvSpPr>
              <a:spLocks noChangeAspect="1"/>
            </p:cNvSpPr>
            <p:nvPr/>
          </p:nvSpPr>
          <p:spPr bwMode="auto">
            <a:xfrm>
              <a:off x="856938" y="2453809"/>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0" name="Rectangle 239"/>
            <p:cNvSpPr/>
            <p:nvPr/>
          </p:nvSpPr>
          <p:spPr bwMode="auto">
            <a:xfrm>
              <a:off x="814417" y="278322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1" name="Frame 5"/>
            <p:cNvSpPr>
              <a:spLocks noChangeAspect="1"/>
            </p:cNvSpPr>
            <p:nvPr/>
          </p:nvSpPr>
          <p:spPr bwMode="auto">
            <a:xfrm>
              <a:off x="856938" y="281945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2" name="Rectangle 241"/>
            <p:cNvSpPr/>
            <p:nvPr/>
          </p:nvSpPr>
          <p:spPr bwMode="auto">
            <a:xfrm>
              <a:off x="814417" y="3148898"/>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3" name="Frame 5"/>
            <p:cNvSpPr>
              <a:spLocks noChangeAspect="1"/>
            </p:cNvSpPr>
            <p:nvPr/>
          </p:nvSpPr>
          <p:spPr bwMode="auto">
            <a:xfrm>
              <a:off x="856938" y="3185127"/>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4" name="Rectangle 243"/>
            <p:cNvSpPr/>
            <p:nvPr/>
          </p:nvSpPr>
          <p:spPr bwMode="auto">
            <a:xfrm>
              <a:off x="814417" y="35118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5" name="Frame 5"/>
            <p:cNvSpPr>
              <a:spLocks noChangeAspect="1"/>
            </p:cNvSpPr>
            <p:nvPr/>
          </p:nvSpPr>
          <p:spPr bwMode="auto">
            <a:xfrm>
              <a:off x="856938" y="354806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6" name="Rectangle 245"/>
            <p:cNvSpPr/>
            <p:nvPr/>
          </p:nvSpPr>
          <p:spPr bwMode="auto">
            <a:xfrm>
              <a:off x="814417" y="3873444"/>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7" name="Frame 5"/>
            <p:cNvSpPr>
              <a:spLocks noChangeAspect="1"/>
            </p:cNvSpPr>
            <p:nvPr/>
          </p:nvSpPr>
          <p:spPr bwMode="auto">
            <a:xfrm>
              <a:off x="856938" y="3909673"/>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8" name="Rectangle 247"/>
            <p:cNvSpPr/>
            <p:nvPr/>
          </p:nvSpPr>
          <p:spPr bwMode="auto">
            <a:xfrm>
              <a:off x="814417" y="422799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2" name="Frame 5"/>
            <p:cNvSpPr>
              <a:spLocks noChangeAspect="1"/>
            </p:cNvSpPr>
            <p:nvPr/>
          </p:nvSpPr>
          <p:spPr bwMode="auto">
            <a:xfrm>
              <a:off x="856938" y="426422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3" name="Rectangle 252"/>
            <p:cNvSpPr/>
            <p:nvPr/>
          </p:nvSpPr>
          <p:spPr bwMode="auto">
            <a:xfrm>
              <a:off x="814417" y="458840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4" name="Frame 5"/>
            <p:cNvSpPr>
              <a:spLocks noChangeAspect="1"/>
            </p:cNvSpPr>
            <p:nvPr/>
          </p:nvSpPr>
          <p:spPr bwMode="auto">
            <a:xfrm>
              <a:off x="856938" y="462463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5" name="Rectangle 254"/>
            <p:cNvSpPr/>
            <p:nvPr/>
          </p:nvSpPr>
          <p:spPr bwMode="auto">
            <a:xfrm>
              <a:off x="814417" y="494886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6" name="Frame 5"/>
            <p:cNvSpPr>
              <a:spLocks noChangeAspect="1"/>
            </p:cNvSpPr>
            <p:nvPr/>
          </p:nvSpPr>
          <p:spPr bwMode="auto">
            <a:xfrm>
              <a:off x="856938" y="498509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7" name="Rectangle 256"/>
            <p:cNvSpPr/>
            <p:nvPr/>
          </p:nvSpPr>
          <p:spPr bwMode="auto">
            <a:xfrm>
              <a:off x="814417" y="530704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8" name="Frame 5"/>
            <p:cNvSpPr>
              <a:spLocks noChangeAspect="1"/>
            </p:cNvSpPr>
            <p:nvPr/>
          </p:nvSpPr>
          <p:spPr bwMode="auto">
            <a:xfrm>
              <a:off x="856938" y="534327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9" name="Rectangle 258"/>
            <p:cNvSpPr/>
            <p:nvPr/>
          </p:nvSpPr>
          <p:spPr bwMode="auto">
            <a:xfrm>
              <a:off x="814417" y="566517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60" name="Frame 5"/>
            <p:cNvSpPr>
              <a:spLocks noChangeAspect="1"/>
            </p:cNvSpPr>
            <p:nvPr/>
          </p:nvSpPr>
          <p:spPr bwMode="auto">
            <a:xfrm>
              <a:off x="856938" y="570140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63" name="3 Protocol Adaptation"/>
          <p:cNvGrpSpPr/>
          <p:nvPr/>
        </p:nvGrpSpPr>
        <p:grpSpPr>
          <a:xfrm>
            <a:off x="2957554" y="2430462"/>
            <a:ext cx="830388" cy="1062230"/>
            <a:chOff x="2503269" y="3539000"/>
            <a:chExt cx="901479" cy="1062230"/>
          </a:xfrm>
        </p:grpSpPr>
        <p:sp>
          <p:nvSpPr>
            <p:cNvPr id="17" name="Rectangle 16"/>
            <p:cNvSpPr/>
            <p:nvPr/>
          </p:nvSpPr>
          <p:spPr bwMode="auto">
            <a:xfrm>
              <a:off x="2503269" y="3539000"/>
              <a:ext cx="901479" cy="1062230"/>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52"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Protocol Adaptation</a:t>
              </a:r>
            </a:p>
          </p:txBody>
        </p:sp>
        <p:sp>
          <p:nvSpPr>
            <p:cNvPr id="167" name="Rectangle 31"/>
            <p:cNvSpPr>
              <a:spLocks noChangeArrowheads="1"/>
            </p:cNvSpPr>
            <p:nvPr/>
          </p:nvSpPr>
          <p:spPr bwMode="auto">
            <a:xfrm>
              <a:off x="2715594" y="3656543"/>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68" name="Rectangle 32"/>
            <p:cNvSpPr>
              <a:spLocks noChangeArrowheads="1"/>
            </p:cNvSpPr>
            <p:nvPr/>
          </p:nvSpPr>
          <p:spPr bwMode="auto">
            <a:xfrm>
              <a:off x="2715594" y="3784262"/>
              <a:ext cx="170000" cy="88896"/>
            </a:xfrm>
            <a:prstGeom prst="rect">
              <a:avLst/>
            </a:prstGeom>
            <a:solidFill>
              <a:srgbClr val="00B29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69" name="Rectangle 33"/>
            <p:cNvSpPr>
              <a:spLocks noChangeArrowheads="1"/>
            </p:cNvSpPr>
            <p:nvPr/>
          </p:nvSpPr>
          <p:spPr bwMode="auto">
            <a:xfrm>
              <a:off x="2715594" y="3919601"/>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71" name="Rectangle 35"/>
            <p:cNvSpPr>
              <a:spLocks noChangeArrowheads="1"/>
            </p:cNvSpPr>
            <p:nvPr/>
          </p:nvSpPr>
          <p:spPr bwMode="auto">
            <a:xfrm>
              <a:off x="3073158" y="3837173"/>
              <a:ext cx="168521" cy="86356"/>
            </a:xfrm>
            <a:prstGeom prst="rect">
              <a:avLst/>
            </a:prstGeom>
            <a:solidFill>
              <a:schemeClr val="accent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74" name="Rectangle 38"/>
            <p:cNvSpPr>
              <a:spLocks noChangeArrowheads="1"/>
            </p:cNvSpPr>
            <p:nvPr/>
          </p:nvSpPr>
          <p:spPr bwMode="auto">
            <a:xfrm>
              <a:off x="2718874" y="4047320"/>
              <a:ext cx="170000" cy="86356"/>
            </a:xfrm>
            <a:prstGeom prst="rect">
              <a:avLst/>
            </a:prstGeom>
            <a:solidFill>
              <a:srgbClr val="FF8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cxnSp>
          <p:nvCxnSpPr>
            <p:cNvPr id="16" name="Elbow Connector 15"/>
            <p:cNvCxnSpPr>
              <a:stCxn id="167" idx="3"/>
              <a:endCxn id="171" idx="1"/>
            </p:cNvCxnSpPr>
            <p:nvPr/>
          </p:nvCxnSpPr>
          <p:spPr>
            <a:xfrm>
              <a:off x="2885594" y="3697181"/>
              <a:ext cx="187563" cy="183170"/>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9" name="Elbow Connector 198"/>
            <p:cNvCxnSpPr>
              <a:stCxn id="168" idx="3"/>
              <a:endCxn id="171" idx="1"/>
            </p:cNvCxnSpPr>
            <p:nvPr/>
          </p:nvCxnSpPr>
          <p:spPr>
            <a:xfrm>
              <a:off x="2885594" y="3828710"/>
              <a:ext cx="187563" cy="51641"/>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1" name="Elbow Connector 260"/>
            <p:cNvCxnSpPr>
              <a:stCxn id="169" idx="3"/>
              <a:endCxn id="171" idx="1"/>
            </p:cNvCxnSpPr>
            <p:nvPr/>
          </p:nvCxnSpPr>
          <p:spPr>
            <a:xfrm flipV="1">
              <a:off x="2885594" y="3880351"/>
              <a:ext cx="187563" cy="79888"/>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2" name="Elbow Connector 261"/>
            <p:cNvCxnSpPr>
              <a:stCxn id="174" idx="3"/>
              <a:endCxn id="171" idx="1"/>
            </p:cNvCxnSpPr>
            <p:nvPr/>
          </p:nvCxnSpPr>
          <p:spPr>
            <a:xfrm flipV="1">
              <a:off x="2888874" y="3880351"/>
              <a:ext cx="184284" cy="210147"/>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59" name="2 Cloud Gateway"/>
          <p:cNvGrpSpPr/>
          <p:nvPr/>
        </p:nvGrpSpPr>
        <p:grpSpPr>
          <a:xfrm>
            <a:off x="3793359" y="2009904"/>
            <a:ext cx="1150668" cy="3976839"/>
            <a:chOff x="3791485" y="2035023"/>
            <a:chExt cx="1150668" cy="3976839"/>
          </a:xfrm>
        </p:grpSpPr>
        <p:sp>
          <p:nvSpPr>
            <p:cNvPr id="18" name="Rectangle 17"/>
            <p:cNvSpPr/>
            <p:nvPr/>
          </p:nvSpPr>
          <p:spPr bwMode="auto">
            <a:xfrm>
              <a:off x="3791485" y="2035023"/>
              <a:ext cx="1150668" cy="3976839"/>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Cloud </a:t>
              </a:r>
              <a:r>
                <a:rPr lang="en-US" sz="1100" dirty="0" smtClean="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Gateway</a:t>
              </a:r>
            </a:p>
            <a:p>
              <a:pPr defTabSz="913748" fontAlgn="base">
                <a:lnSpc>
                  <a:spcPct val="90000"/>
                </a:lnSpc>
                <a:spcBef>
                  <a:spcPct val="0"/>
                </a:spcBef>
              </a:pPr>
              <a:endParaRPr lang="en-US" sz="8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Event Hubs</a:t>
              </a: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&amp;</a:t>
              </a: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IoT Hub</a:t>
              </a: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p:txBody>
        </p:sp>
        <p:grpSp>
          <p:nvGrpSpPr>
            <p:cNvPr id="158" name="Group 157"/>
            <p:cNvGrpSpPr/>
            <p:nvPr/>
          </p:nvGrpSpPr>
          <p:grpSpPr>
            <a:xfrm>
              <a:off x="3937962" y="4220314"/>
              <a:ext cx="828566" cy="927456"/>
              <a:chOff x="3889804" y="5487538"/>
              <a:chExt cx="981581" cy="1503220"/>
            </a:xfrm>
          </p:grpSpPr>
          <p:grpSp>
            <p:nvGrpSpPr>
              <p:cNvPr id="23" name="Group 22"/>
              <p:cNvGrpSpPr/>
              <p:nvPr/>
            </p:nvGrpSpPr>
            <p:grpSpPr>
              <a:xfrm>
                <a:off x="4088812" y="5729791"/>
                <a:ext cx="640699" cy="978963"/>
                <a:chOff x="3994659" y="7008702"/>
                <a:chExt cx="745465" cy="1374671"/>
              </a:xfrm>
            </p:grpSpPr>
            <p:sp>
              <p:nvSpPr>
                <p:cNvPr id="192" name="Rectangle 191"/>
                <p:cNvSpPr/>
                <p:nvPr>
                  <p:custDataLst>
                    <p:tags r:id="rId1"/>
                  </p:custDataLst>
                </p:nvPr>
              </p:nvSpPr>
              <p:spPr bwMode="auto">
                <a:xfrm>
                  <a:off x="3994660" y="7008702"/>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3" name="Rectangle 192"/>
                <p:cNvSpPr/>
                <p:nvPr>
                  <p:custDataLst>
                    <p:tags r:id="rId2"/>
                  </p:custDataLst>
                </p:nvPr>
              </p:nvSpPr>
              <p:spPr bwMode="auto">
                <a:xfrm>
                  <a:off x="4285367" y="7262718"/>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4" name="Rectangle 193"/>
                <p:cNvSpPr/>
                <p:nvPr>
                  <p:custDataLst>
                    <p:tags r:id="rId3"/>
                  </p:custDataLst>
                </p:nvPr>
              </p:nvSpPr>
              <p:spPr bwMode="auto">
                <a:xfrm>
                  <a:off x="3994660" y="7513156"/>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5" name="Rectangle 194"/>
                <p:cNvSpPr/>
                <p:nvPr>
                  <p:custDataLst>
                    <p:tags r:id="rId4"/>
                  </p:custDataLst>
                </p:nvPr>
              </p:nvSpPr>
              <p:spPr bwMode="auto">
                <a:xfrm>
                  <a:off x="4285367" y="7799834"/>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6" name="Rectangle 195"/>
                <p:cNvSpPr/>
                <p:nvPr>
                  <p:custDataLst>
                    <p:tags r:id="rId5"/>
                  </p:custDataLst>
                </p:nvPr>
              </p:nvSpPr>
              <p:spPr bwMode="auto">
                <a:xfrm>
                  <a:off x="3994659" y="8017615"/>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200" name="Rectangle 199"/>
                <p:cNvSpPr/>
                <p:nvPr>
                  <p:custDataLst>
                    <p:tags r:id="rId6"/>
                  </p:custDataLst>
                </p:nvPr>
              </p:nvSpPr>
              <p:spPr bwMode="auto">
                <a:xfrm>
                  <a:off x="4557245" y="7511743"/>
                  <a:ext cx="182879"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grpSp>
          <p:sp>
            <p:nvSpPr>
              <p:cNvPr id="329" name="Freeform 328"/>
              <p:cNvSpPr/>
              <p:nvPr/>
            </p:nvSpPr>
            <p:spPr bwMode="auto">
              <a:xfrm rot="5400000">
                <a:off x="4215158" y="5164754"/>
                <a:ext cx="333444" cy="979011"/>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30" name="Freeform 329"/>
              <p:cNvSpPr/>
              <p:nvPr/>
            </p:nvSpPr>
            <p:spPr bwMode="auto">
              <a:xfrm rot="16200000" flipV="1">
                <a:off x="4212590" y="6334528"/>
                <a:ext cx="333444" cy="979015"/>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189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grpSp>
      </p:grpSp>
      <p:cxnSp>
        <p:nvCxnSpPr>
          <p:cNvPr id="138" name="2 fg"/>
          <p:cNvCxnSpPr/>
          <p:nvPr/>
        </p:nvCxnSpPr>
        <p:spPr>
          <a:xfrm flipV="1">
            <a:off x="1001852" y="5515260"/>
            <a:ext cx="345623" cy="3572"/>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9" name="2 fg"/>
          <p:cNvCxnSpPr/>
          <p:nvPr/>
        </p:nvCxnSpPr>
        <p:spPr>
          <a:xfrm flipV="1">
            <a:off x="996283" y="5764545"/>
            <a:ext cx="340045" cy="11241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1" name="2 fg"/>
          <p:cNvCxnSpPr/>
          <p:nvPr/>
        </p:nvCxnSpPr>
        <p:spPr>
          <a:xfrm flipV="1">
            <a:off x="1003336" y="4597486"/>
            <a:ext cx="333731" cy="20013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7" name="2 Field Gateway"/>
          <p:cNvGrpSpPr/>
          <p:nvPr/>
        </p:nvGrpSpPr>
        <p:grpSpPr>
          <a:xfrm>
            <a:off x="1384343" y="3692659"/>
            <a:ext cx="769091" cy="1063609"/>
            <a:chOff x="1547306" y="5067599"/>
            <a:chExt cx="769091" cy="1063609"/>
          </a:xfrm>
        </p:grpSpPr>
        <p:sp>
          <p:nvSpPr>
            <p:cNvPr id="188" name="Rectangle 187"/>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189"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grpSp>
        <p:nvGrpSpPr>
          <p:cNvPr id="191" name="3 Protocol Adaptation"/>
          <p:cNvGrpSpPr/>
          <p:nvPr/>
        </p:nvGrpSpPr>
        <p:grpSpPr>
          <a:xfrm>
            <a:off x="2149195" y="3694038"/>
            <a:ext cx="808360" cy="1062230"/>
            <a:chOff x="2505117" y="3539000"/>
            <a:chExt cx="877565" cy="1062230"/>
          </a:xfrm>
        </p:grpSpPr>
        <p:sp>
          <p:nvSpPr>
            <p:cNvPr id="197" name="Rectangle 196"/>
            <p:cNvSpPr/>
            <p:nvPr/>
          </p:nvSpPr>
          <p:spPr bwMode="auto">
            <a:xfrm>
              <a:off x="2505117" y="3539000"/>
              <a:ext cx="877565" cy="1062230"/>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52"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Protocol Adaptation</a:t>
              </a:r>
            </a:p>
          </p:txBody>
        </p:sp>
        <p:sp>
          <p:nvSpPr>
            <p:cNvPr id="198" name="Rectangle 31"/>
            <p:cNvSpPr>
              <a:spLocks noChangeArrowheads="1"/>
            </p:cNvSpPr>
            <p:nvPr/>
          </p:nvSpPr>
          <p:spPr bwMode="auto">
            <a:xfrm>
              <a:off x="2715594" y="3656543"/>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1" name="Rectangle 32"/>
            <p:cNvSpPr>
              <a:spLocks noChangeArrowheads="1"/>
            </p:cNvSpPr>
            <p:nvPr/>
          </p:nvSpPr>
          <p:spPr bwMode="auto">
            <a:xfrm>
              <a:off x="2715594" y="3784262"/>
              <a:ext cx="170000" cy="88896"/>
            </a:xfrm>
            <a:prstGeom prst="rect">
              <a:avLst/>
            </a:prstGeom>
            <a:solidFill>
              <a:srgbClr val="00B29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3" name="Rectangle 33"/>
            <p:cNvSpPr>
              <a:spLocks noChangeArrowheads="1"/>
            </p:cNvSpPr>
            <p:nvPr/>
          </p:nvSpPr>
          <p:spPr bwMode="auto">
            <a:xfrm>
              <a:off x="2715594" y="3919601"/>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4" name="Rectangle 35"/>
            <p:cNvSpPr>
              <a:spLocks noChangeArrowheads="1"/>
            </p:cNvSpPr>
            <p:nvPr/>
          </p:nvSpPr>
          <p:spPr bwMode="auto">
            <a:xfrm>
              <a:off x="3073158" y="3837173"/>
              <a:ext cx="168521" cy="86356"/>
            </a:xfrm>
            <a:prstGeom prst="rect">
              <a:avLst/>
            </a:prstGeom>
            <a:solidFill>
              <a:schemeClr val="accent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5" name="Rectangle 38"/>
            <p:cNvSpPr>
              <a:spLocks noChangeArrowheads="1"/>
            </p:cNvSpPr>
            <p:nvPr/>
          </p:nvSpPr>
          <p:spPr bwMode="auto">
            <a:xfrm>
              <a:off x="2718874" y="4047320"/>
              <a:ext cx="170000" cy="86356"/>
            </a:xfrm>
            <a:prstGeom prst="rect">
              <a:avLst/>
            </a:prstGeom>
            <a:solidFill>
              <a:srgbClr val="FF8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cxnSp>
          <p:nvCxnSpPr>
            <p:cNvPr id="206" name="Elbow Connector 205"/>
            <p:cNvCxnSpPr>
              <a:stCxn id="198" idx="3"/>
              <a:endCxn id="204" idx="1"/>
            </p:cNvCxnSpPr>
            <p:nvPr/>
          </p:nvCxnSpPr>
          <p:spPr>
            <a:xfrm>
              <a:off x="2885594" y="3697181"/>
              <a:ext cx="187563" cy="183170"/>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7" name="Elbow Connector 206"/>
            <p:cNvCxnSpPr>
              <a:stCxn id="201" idx="3"/>
              <a:endCxn id="204" idx="1"/>
            </p:cNvCxnSpPr>
            <p:nvPr/>
          </p:nvCxnSpPr>
          <p:spPr>
            <a:xfrm>
              <a:off x="2885594" y="3828710"/>
              <a:ext cx="187563" cy="51641"/>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8" name="Elbow Connector 207"/>
            <p:cNvCxnSpPr>
              <a:stCxn id="203" idx="3"/>
              <a:endCxn id="204" idx="1"/>
            </p:cNvCxnSpPr>
            <p:nvPr/>
          </p:nvCxnSpPr>
          <p:spPr>
            <a:xfrm flipV="1">
              <a:off x="2885594" y="3880351"/>
              <a:ext cx="187563" cy="79888"/>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9" name="Elbow Connector 208"/>
            <p:cNvCxnSpPr>
              <a:stCxn id="205" idx="3"/>
              <a:endCxn id="204" idx="1"/>
            </p:cNvCxnSpPr>
            <p:nvPr/>
          </p:nvCxnSpPr>
          <p:spPr>
            <a:xfrm flipV="1">
              <a:off x="2888874" y="3880351"/>
              <a:ext cx="184284" cy="210147"/>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10" name="2   Arrow fg"/>
          <p:cNvCxnSpPr/>
          <p:nvPr/>
        </p:nvCxnSpPr>
        <p:spPr>
          <a:xfrm>
            <a:off x="2976172" y="4229247"/>
            <a:ext cx="765584" cy="221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1" name="2   Arrow fg"/>
          <p:cNvCxnSpPr/>
          <p:nvPr/>
        </p:nvCxnSpPr>
        <p:spPr>
          <a:xfrm flipV="1">
            <a:off x="1010050" y="2998611"/>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2   Arrow fg"/>
          <p:cNvCxnSpPr/>
          <p:nvPr/>
        </p:nvCxnSpPr>
        <p:spPr>
          <a:xfrm flipV="1">
            <a:off x="1010049" y="2643742"/>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4" name="2   Arrow fg"/>
          <p:cNvCxnSpPr/>
          <p:nvPr/>
        </p:nvCxnSpPr>
        <p:spPr>
          <a:xfrm flipV="1">
            <a:off x="1010049" y="3344893"/>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5" name="2 fg"/>
          <p:cNvCxnSpPr/>
          <p:nvPr/>
        </p:nvCxnSpPr>
        <p:spPr>
          <a:xfrm>
            <a:off x="1005901" y="3719760"/>
            <a:ext cx="325659" cy="16009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6" name="2 fg"/>
          <p:cNvCxnSpPr/>
          <p:nvPr/>
        </p:nvCxnSpPr>
        <p:spPr>
          <a:xfrm>
            <a:off x="1009301" y="4092932"/>
            <a:ext cx="327027" cy="5814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7" name="2 fg"/>
          <p:cNvCxnSpPr/>
          <p:nvPr/>
        </p:nvCxnSpPr>
        <p:spPr>
          <a:xfrm flipV="1">
            <a:off x="1011809" y="4373170"/>
            <a:ext cx="319751" cy="86945"/>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761036" y="2009904"/>
            <a:ext cx="6569885" cy="3825663"/>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gradFill>
                  <a:gsLst>
                    <a:gs pos="2917">
                      <a:srgbClr val="404040"/>
                    </a:gs>
                    <a:gs pos="30000">
                      <a:srgbClr val="404040"/>
                    </a:gs>
                  </a:gsLst>
                  <a:lin ang="5400000" scaled="0"/>
                </a:gradFill>
                <a:ea typeface="Segoe UI Black" panose="020B0A02040204020203" pitchFamily="34" charset="0"/>
                <a:cs typeface="Segoe UI Black" panose="020B0A02040204020203" pitchFamily="34" charset="0"/>
              </a:rPr>
              <a:t>Cross-Platform </a:t>
            </a:r>
          </a:p>
          <a:p>
            <a:pPr>
              <a:lnSpc>
                <a:spcPct val="90000"/>
              </a:lnSpc>
              <a:spcAft>
                <a:spcPts val="600"/>
              </a:spcAft>
            </a:pPr>
            <a:r>
              <a:rPr lang="en-US" sz="2400" b="1" dirty="0" smtClean="0">
                <a:gradFill>
                  <a:gsLst>
                    <a:gs pos="2917">
                      <a:srgbClr val="404040"/>
                    </a:gs>
                    <a:gs pos="30000">
                      <a:srgbClr val="404040"/>
                    </a:gs>
                  </a:gsLst>
                  <a:lin ang="5400000" scaled="0"/>
                </a:gradFill>
                <a:ea typeface="Segoe UI Black" panose="020B0A02040204020203" pitchFamily="34" charset="0"/>
                <a:cs typeface="Segoe UI Black" panose="020B0A02040204020203" pitchFamily="34" charset="0"/>
              </a:rPr>
              <a:t>Device Support</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Open source “agent” framework</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Simple, secure device &lt;-&gt; cloud connectivity &amp; management</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RTOS, Linux, Windows, Android, iOS</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Easy to use, not required</a:t>
            </a:r>
          </a:p>
          <a:p>
            <a:pPr marL="342900" indent="-342900">
              <a:lnSpc>
                <a:spcPct val="90000"/>
              </a:lnSpc>
              <a:spcAft>
                <a:spcPts val="600"/>
              </a:spcAft>
              <a:buFont typeface="Arial" panose="020B0604020202020204" pitchFamily="34" charset="0"/>
              <a:buChar char="•"/>
            </a:pPr>
            <a:endParaRPr lang="en-US" sz="2400" dirty="0" smtClean="0">
              <a:gradFill>
                <a:gsLst>
                  <a:gs pos="2917">
                    <a:srgbClr val="404040"/>
                  </a:gs>
                  <a:gs pos="30000">
                    <a:srgbClr val="404040"/>
                  </a:gs>
                </a:gsLst>
                <a:lin ang="5400000" scaled="0"/>
              </a:gradFill>
              <a:cs typeface="Segoe UI Semibold" panose="020B0702040204020203" pitchFamily="34" charset="0"/>
            </a:endParaRPr>
          </a:p>
          <a:p>
            <a:pPr marL="809271" lvl="1" indent="-342900">
              <a:lnSpc>
                <a:spcPct val="90000"/>
              </a:lnSpc>
              <a:spcAft>
                <a:spcPts val="600"/>
              </a:spcAft>
              <a:buFont typeface="Arial" panose="020B0604020202020204" pitchFamily="34" charset="0"/>
              <a:buChar char="•"/>
            </a:pPr>
            <a:endParaRPr lang="en-US" sz="2400" dirty="0" smtClean="0">
              <a:gradFill>
                <a:gsLst>
                  <a:gs pos="2917">
                    <a:srgbClr val="404040"/>
                  </a:gs>
                  <a:gs pos="30000">
                    <a:srgbClr val="404040"/>
                  </a:gs>
                </a:gsLst>
                <a:lin ang="5400000" scaled="0"/>
              </a:gradFill>
              <a:cs typeface="Segoe UI Semibold" panose="020B0702040204020203" pitchFamily="34" charset="0"/>
            </a:endParaRPr>
          </a:p>
        </p:txBody>
      </p:sp>
      <p:sp>
        <p:nvSpPr>
          <p:cNvPr id="84" name="2 Device"/>
          <p:cNvSpPr txBox="1"/>
          <p:nvPr/>
        </p:nvSpPr>
        <p:spPr>
          <a:xfrm>
            <a:off x="5929161" y="5495042"/>
            <a:ext cx="5997315" cy="806811"/>
          </a:xfrm>
          <a:prstGeom prst="rect">
            <a:avLst/>
          </a:prstGeom>
          <a:solidFill>
            <a:srgbClr val="3999C6"/>
          </a:solidFill>
        </p:spPr>
        <p:txBody>
          <a:bodyPr wrap="square" lIns="91440" tIns="91440" rIns="91440" bIns="91440" rtlCol="0" anchor="ctr">
            <a:noAutofit/>
          </a:bodyPr>
          <a:lstStyle>
            <a:defPPr>
              <a:defRPr lang="en-US"/>
            </a:defPPr>
            <a:lvl1pPr defTabSz="932597">
              <a:defRPr sz="1600">
                <a:solidFill>
                  <a:schemeClr val="bg2"/>
                </a:solidFill>
              </a:defRPr>
            </a:lvl1pPr>
          </a:lstStyle>
          <a:p>
            <a:pPr algn="ctr"/>
            <a:r>
              <a:rPr lang="en-US" dirty="0" smtClean="0">
                <a:solidFill>
                  <a:srgbClr val="FFFFFF"/>
                </a:solidFill>
              </a:rPr>
              <a:t>Cross Platform C Code</a:t>
            </a:r>
            <a:endParaRPr lang="en-US" dirty="0">
              <a:solidFill>
                <a:srgbClr val="FFFFFF"/>
              </a:solidFill>
            </a:endParaRPr>
          </a:p>
        </p:txBody>
      </p:sp>
      <p:sp>
        <p:nvSpPr>
          <p:cNvPr id="85" name="2 Device"/>
          <p:cNvSpPr txBox="1"/>
          <p:nvPr/>
        </p:nvSpPr>
        <p:spPr>
          <a:xfrm>
            <a:off x="5929161" y="6351071"/>
            <a:ext cx="5997315" cy="430887"/>
          </a:xfrm>
          <a:prstGeom prst="rect">
            <a:avLst/>
          </a:prstGeom>
          <a:solidFill>
            <a:srgbClr val="3999C6"/>
          </a:solidFill>
        </p:spPr>
        <p:txBody>
          <a:bodyPr wrap="square" lIns="91440" tIns="91440" rIns="91440" bIns="91440" rtlCol="0">
            <a:spAutoFit/>
          </a:bodyPr>
          <a:lstStyle>
            <a:defPPr>
              <a:defRPr lang="en-US"/>
            </a:defPPr>
            <a:lvl1pPr defTabSz="932597">
              <a:defRPr sz="1600">
                <a:solidFill>
                  <a:srgbClr val="FFFFFF"/>
                </a:solidFill>
              </a:defRPr>
            </a:lvl1pPr>
          </a:lstStyle>
          <a:p>
            <a:pPr algn="ctr"/>
            <a:r>
              <a:rPr lang="en-US" dirty="0" smtClean="0"/>
              <a:t>OS Abstraction Layer / OS Bindings</a:t>
            </a:r>
            <a:endParaRPr lang="en-US" dirty="0"/>
          </a:p>
        </p:txBody>
      </p:sp>
      <p:sp>
        <p:nvSpPr>
          <p:cNvPr id="86" name="2 Device"/>
          <p:cNvSpPr txBox="1"/>
          <p:nvPr/>
        </p:nvSpPr>
        <p:spPr>
          <a:xfrm>
            <a:off x="5921803" y="4994486"/>
            <a:ext cx="1458602" cy="430887"/>
          </a:xfrm>
          <a:prstGeom prst="rect">
            <a:avLst/>
          </a:prstGeom>
          <a:solidFill>
            <a:srgbClr val="3999C6"/>
          </a:solidFill>
        </p:spPr>
        <p:txBody>
          <a:bodyPr wrap="square" lIns="91440" tIns="91440" rIns="91440" bIns="91440" rtlCol="0">
            <a:spAutoFit/>
          </a:bodyPr>
          <a:lstStyle>
            <a:defPPr>
              <a:defRPr lang="en-US"/>
            </a:defPPr>
            <a:lvl1pPr defTabSz="932597">
              <a:defRPr sz="1600">
                <a:solidFill>
                  <a:schemeClr val="bg2"/>
                </a:solidFill>
              </a:defRPr>
            </a:lvl1pPr>
          </a:lstStyle>
          <a:p>
            <a:pPr algn="ctr"/>
            <a:r>
              <a:rPr lang="en-US" dirty="0" smtClean="0">
                <a:solidFill>
                  <a:srgbClr val="FFFFFF"/>
                </a:solidFill>
              </a:rPr>
              <a:t>C API</a:t>
            </a:r>
            <a:endParaRPr lang="en-US" dirty="0">
              <a:solidFill>
                <a:srgbClr val="FFFFFF"/>
              </a:solidFill>
            </a:endParaRPr>
          </a:p>
        </p:txBody>
      </p:sp>
      <p:sp>
        <p:nvSpPr>
          <p:cNvPr id="87" name="2 Device"/>
          <p:cNvSpPr txBox="1"/>
          <p:nvPr/>
        </p:nvSpPr>
        <p:spPr>
          <a:xfrm>
            <a:off x="7445988" y="4993450"/>
            <a:ext cx="1447426" cy="430887"/>
          </a:xfrm>
          <a:prstGeom prst="rect">
            <a:avLst/>
          </a:prstGeom>
          <a:solidFill>
            <a:srgbClr val="3999C6"/>
          </a:solidFill>
        </p:spPr>
        <p:txBody>
          <a:bodyPr wrap="square" lIns="91440" tIns="91440" rIns="91440" bIns="91440" rtlCol="0">
            <a:spAutoFit/>
          </a:bodyPr>
          <a:lstStyle>
            <a:defPPr>
              <a:defRPr lang="en-US"/>
            </a:defPPr>
            <a:lvl1pPr defTabSz="932597">
              <a:defRPr sz="1600">
                <a:solidFill>
                  <a:schemeClr val="bg2"/>
                </a:solidFill>
              </a:defRPr>
            </a:lvl1pPr>
          </a:lstStyle>
          <a:p>
            <a:pPr algn="ctr"/>
            <a:r>
              <a:rPr lang="en-US" dirty="0" smtClean="0">
                <a:solidFill>
                  <a:srgbClr val="FFFFFF"/>
                </a:solidFill>
              </a:rPr>
              <a:t>.NET  API</a:t>
            </a:r>
            <a:endParaRPr lang="en-US" dirty="0">
              <a:solidFill>
                <a:srgbClr val="FFFFFF"/>
              </a:solidFill>
            </a:endParaRPr>
          </a:p>
        </p:txBody>
      </p:sp>
      <p:sp>
        <p:nvSpPr>
          <p:cNvPr id="88" name="2 Device"/>
          <p:cNvSpPr txBox="1"/>
          <p:nvPr/>
        </p:nvSpPr>
        <p:spPr>
          <a:xfrm>
            <a:off x="8958998" y="4992548"/>
            <a:ext cx="1447109" cy="430887"/>
          </a:xfrm>
          <a:prstGeom prst="rect">
            <a:avLst/>
          </a:prstGeom>
          <a:solidFill>
            <a:srgbClr val="3999C6"/>
          </a:solidFill>
        </p:spPr>
        <p:txBody>
          <a:bodyPr wrap="square" lIns="91440" tIns="91440" rIns="91440" bIns="91440" rtlCol="0">
            <a:spAutoFit/>
          </a:bodyPr>
          <a:lstStyle>
            <a:defPPr>
              <a:defRPr lang="en-US"/>
            </a:defPPr>
            <a:lvl1pPr defTabSz="932597">
              <a:defRPr sz="1600">
                <a:solidFill>
                  <a:schemeClr val="bg2"/>
                </a:solidFill>
              </a:defRPr>
            </a:lvl1pPr>
          </a:lstStyle>
          <a:p>
            <a:pPr algn="ctr"/>
            <a:r>
              <a:rPr lang="en-US" dirty="0" smtClean="0">
                <a:solidFill>
                  <a:srgbClr val="FFFFFF"/>
                </a:solidFill>
              </a:rPr>
              <a:t>Java API</a:t>
            </a:r>
            <a:endParaRPr lang="en-US" dirty="0">
              <a:solidFill>
                <a:srgbClr val="FFFFFF"/>
              </a:solidFill>
            </a:endParaRPr>
          </a:p>
        </p:txBody>
      </p:sp>
      <p:sp>
        <p:nvSpPr>
          <p:cNvPr id="89" name="2 Device"/>
          <p:cNvSpPr txBox="1"/>
          <p:nvPr/>
        </p:nvSpPr>
        <p:spPr>
          <a:xfrm>
            <a:off x="10471691" y="4992548"/>
            <a:ext cx="1447426" cy="430887"/>
          </a:xfrm>
          <a:prstGeom prst="rect">
            <a:avLst/>
          </a:prstGeom>
          <a:solidFill>
            <a:srgbClr val="3999C6"/>
          </a:solidFill>
        </p:spPr>
        <p:txBody>
          <a:bodyPr wrap="square" lIns="91440" tIns="91440" rIns="91440" bIns="91440" rtlCol="0">
            <a:spAutoFit/>
          </a:bodyPr>
          <a:lstStyle>
            <a:defPPr>
              <a:defRPr lang="en-US"/>
            </a:defPPr>
            <a:lvl1pPr defTabSz="932597">
              <a:defRPr sz="1600">
                <a:solidFill>
                  <a:schemeClr val="bg2"/>
                </a:solidFill>
              </a:defRPr>
            </a:lvl1pPr>
          </a:lstStyle>
          <a:p>
            <a:pPr algn="ctr"/>
            <a:r>
              <a:rPr lang="en-US" dirty="0" smtClean="0">
                <a:solidFill>
                  <a:srgbClr val="FFFFFF"/>
                </a:solidFill>
              </a:rPr>
              <a:t>Javascript API</a:t>
            </a:r>
            <a:endParaRPr lang="en-US" dirty="0">
              <a:solidFill>
                <a:srgbClr val="FFFFFF"/>
              </a:solidFill>
            </a:endParaRPr>
          </a:p>
        </p:txBody>
      </p:sp>
    </p:spTree>
    <p:extLst>
      <p:ext uri="{BB962C8B-B14F-4D97-AF65-F5344CB8AC3E}">
        <p14:creationId xmlns:p14="http://schemas.microsoft.com/office/powerpoint/2010/main" val="83854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fade">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fade">
                                      <p:cBhvr>
                                        <p:cTn id="17" dur="500"/>
                                        <p:tgtEl>
                                          <p:spTgt spid="8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fade">
                                      <p:cBhvr>
                                        <p:cTn id="26" dur="500"/>
                                        <p:tgtEl>
                                          <p:spTgt spid="87"/>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fade">
                                      <p:cBhvr>
                                        <p:cTn id="30" dur="500"/>
                                        <p:tgtEl>
                                          <p:spTgt spid="88"/>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fade">
                                      <p:cBhvr>
                                        <p:cTn id="34"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4" grpId="0" animBg="1"/>
      <p:bldP spid="85" grpId="0" animBg="1"/>
      <p:bldP spid="86" grpId="0" animBg="1"/>
      <p:bldP spid="87" grpId="0" animBg="1"/>
      <p:bldP spid="88" grpId="0" animBg="1"/>
      <p:bldP spid="8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cloud"/>
          <p:cNvSpPr>
            <a:spLocks noChangeAspect="1"/>
          </p:cNvSpPr>
          <p:nvPr/>
        </p:nvSpPr>
        <p:spPr bwMode="black">
          <a:xfrm>
            <a:off x="3133179" y="982662"/>
            <a:ext cx="9197743" cy="545074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2">
              <a:lumMod val="20000"/>
              <a:lumOff val="80000"/>
            </a:schemeClr>
          </a:solidFill>
          <a:ln w="76200">
            <a:gradFill flip="none" rotWithShape="1">
              <a:gsLst>
                <a:gs pos="50000">
                  <a:srgbClr val="5EB6DA"/>
                </a:gs>
                <a:gs pos="50000">
                  <a:srgbClr val="3999C6"/>
                </a:gs>
              </a:gsLst>
              <a:lin ang="8100000" scaled="1"/>
              <a:tileRect/>
            </a:gradFill>
          </a:ln>
          <a:extLst/>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4400" spc="-150" dirty="0">
              <a:solidFill>
                <a:srgbClr val="FFFFFF"/>
              </a:solidFill>
              <a:latin typeface="Segoe UI Light"/>
            </a:endParaRPr>
          </a:p>
        </p:txBody>
      </p:sp>
      <p:cxnSp>
        <p:nvCxnSpPr>
          <p:cNvPr id="227" name="2 fg"/>
          <p:cNvCxnSpPr/>
          <p:nvPr/>
        </p:nvCxnSpPr>
        <p:spPr>
          <a:xfrm>
            <a:off x="1005627" y="5160033"/>
            <a:ext cx="338743" cy="10454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9" name="2   Arrow fg"/>
          <p:cNvCxnSpPr/>
          <p:nvPr/>
        </p:nvCxnSpPr>
        <p:spPr>
          <a:xfrm>
            <a:off x="2179637" y="5495042"/>
            <a:ext cx="1593360" cy="3174"/>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3" name="2 Arrow"/>
          <p:cNvCxnSpPr/>
          <p:nvPr/>
        </p:nvCxnSpPr>
        <p:spPr>
          <a:xfrm>
            <a:off x="1010114" y="2267026"/>
            <a:ext cx="2780886" cy="1305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9" name="2 Field Gateway"/>
          <p:cNvGrpSpPr/>
          <p:nvPr/>
        </p:nvGrpSpPr>
        <p:grpSpPr>
          <a:xfrm>
            <a:off x="1386312" y="4957895"/>
            <a:ext cx="769091" cy="1063609"/>
            <a:chOff x="1547306" y="5067599"/>
            <a:chExt cx="769091" cy="1063609"/>
          </a:xfrm>
        </p:grpSpPr>
        <p:sp>
          <p:nvSpPr>
            <p:cNvPr id="15" name="Rectangle 14"/>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75"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sp>
        <p:nvSpPr>
          <p:cNvPr id="28" name="Rectangle 27"/>
          <p:cNvSpPr/>
          <p:nvPr/>
        </p:nvSpPr>
        <p:spPr bwMode="auto">
          <a:xfrm>
            <a:off x="1" y="1768156"/>
            <a:ext cx="1004696" cy="433257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2 Device"/>
          <p:cNvSpPr txBox="1"/>
          <p:nvPr/>
        </p:nvSpPr>
        <p:spPr>
          <a:xfrm>
            <a:off x="1367461" y="6100731"/>
            <a:ext cx="3583925" cy="677108"/>
          </a:xfrm>
          <a:prstGeom prst="rect">
            <a:avLst/>
          </a:prstGeom>
          <a:gradFill>
            <a:gsLst>
              <a:gs pos="28000">
                <a:srgbClr val="5EB6DA"/>
              </a:gs>
              <a:gs pos="28000">
                <a:srgbClr val="3999C6"/>
              </a:gs>
            </a:gsLst>
            <a:lin ang="8100000" scaled="1"/>
          </a:gradFill>
        </p:spPr>
        <p:txBody>
          <a:bodyPr wrap="square" lIns="91440" tIns="91440" rIns="0" bIns="91440" rtlCol="0">
            <a:spAutoFit/>
          </a:bodyPr>
          <a:lstStyle>
            <a:defPPr>
              <a:defRPr lang="en-US"/>
            </a:defPPr>
            <a:lvl1pPr defTabSz="932597">
              <a:defRPr sz="1600">
                <a:solidFill>
                  <a:schemeClr val="bg2"/>
                </a:solidFill>
              </a:defRPr>
            </a:lvl1pPr>
          </a:lstStyle>
          <a:p>
            <a:r>
              <a:rPr lang="en-US" dirty="0">
                <a:solidFill>
                  <a:srgbClr val="FFFFFF"/>
                </a:solidFill>
              </a:rPr>
              <a:t>Device </a:t>
            </a:r>
          </a:p>
          <a:p>
            <a:r>
              <a:rPr lang="en-US" dirty="0">
                <a:solidFill>
                  <a:srgbClr val="FFFFFF"/>
                </a:solidFill>
              </a:rPr>
              <a:t>Connectivity &amp; Management</a:t>
            </a:r>
          </a:p>
        </p:txBody>
      </p:sp>
      <p:sp>
        <p:nvSpPr>
          <p:cNvPr id="56" name="3"/>
          <p:cNvSpPr txBox="1"/>
          <p:nvPr/>
        </p:nvSpPr>
        <p:spPr>
          <a:xfrm>
            <a:off x="5450422" y="6100731"/>
            <a:ext cx="3681432" cy="677108"/>
          </a:xfrm>
          <a:prstGeom prst="rect">
            <a:avLst/>
          </a:prstGeom>
          <a:gradFill>
            <a:gsLst>
              <a:gs pos="28000">
                <a:srgbClr val="5EB6DA"/>
              </a:gs>
              <a:gs pos="28000">
                <a:srgbClr val="3999C6"/>
              </a:gs>
            </a:gsLst>
            <a:lin ang="8100000" scaled="1"/>
          </a:gradFill>
        </p:spPr>
        <p:txBody>
          <a:bodyPr wrap="square" lIns="91440" tIns="91440" rIns="0" bIns="91440" rtlCol="0">
            <a:spAutoFit/>
          </a:bodyPr>
          <a:lstStyle/>
          <a:p>
            <a:pPr defTabSz="932597"/>
            <a:r>
              <a:rPr lang="en-US" sz="1600" dirty="0">
                <a:solidFill>
                  <a:srgbClr val="FFFFFF"/>
                </a:solidFill>
              </a:rPr>
              <a:t>Analytics &amp; </a:t>
            </a:r>
          </a:p>
          <a:p>
            <a:pPr defTabSz="932597"/>
            <a:r>
              <a:rPr lang="en-US" sz="1600" dirty="0">
                <a:solidFill>
                  <a:srgbClr val="FFFFFF"/>
                </a:solidFill>
              </a:rPr>
              <a:t>Operationalized Insights</a:t>
            </a:r>
          </a:p>
        </p:txBody>
      </p:sp>
      <p:sp>
        <p:nvSpPr>
          <p:cNvPr id="5" name="Title 4"/>
          <p:cNvSpPr>
            <a:spLocks noGrp="1"/>
          </p:cNvSpPr>
          <p:nvPr>
            <p:ph type="title"/>
          </p:nvPr>
        </p:nvSpPr>
        <p:spPr>
          <a:xfrm>
            <a:off x="274639" y="295274"/>
            <a:ext cx="11889564" cy="917575"/>
          </a:xfrm>
        </p:spPr>
        <p:txBody>
          <a:bodyPr/>
          <a:lstStyle/>
          <a:p>
            <a:pPr lvl="0"/>
            <a:r>
              <a:rPr lang="en-US" dirty="0">
                <a:gradFill>
                  <a:gsLst>
                    <a:gs pos="1250">
                      <a:srgbClr val="404040"/>
                    </a:gs>
                    <a:gs pos="100000">
                      <a:srgbClr val="404040"/>
                    </a:gs>
                  </a:gsLst>
                  <a:lin ang="5400000" scaled="0"/>
                </a:gradFill>
              </a:rPr>
              <a:t>IoT Device &amp; Cloud </a:t>
            </a:r>
            <a:r>
              <a:rPr lang="en-US" dirty="0" smtClean="0">
                <a:gradFill>
                  <a:gsLst>
                    <a:gs pos="1250">
                      <a:srgbClr val="404040"/>
                    </a:gs>
                    <a:gs pos="100000">
                      <a:srgbClr val="404040"/>
                    </a:gs>
                  </a:gsLst>
                  <a:lin ang="5400000" scaled="0"/>
                </a:gradFill>
              </a:rPr>
              <a:t>Patterns</a:t>
            </a:r>
            <a:endParaRPr lang="en-US" dirty="0"/>
          </a:p>
        </p:txBody>
      </p:sp>
      <p:cxnSp>
        <p:nvCxnSpPr>
          <p:cNvPr id="237" name="Straight Arrow Connector 236"/>
          <p:cNvCxnSpPr/>
          <p:nvPr/>
        </p:nvCxnSpPr>
        <p:spPr>
          <a:xfrm>
            <a:off x="4951386" y="5125902"/>
            <a:ext cx="457200" cy="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8" name="Straight Arrow Connector 237"/>
          <p:cNvCxnSpPr/>
          <p:nvPr/>
        </p:nvCxnSpPr>
        <p:spPr>
          <a:xfrm>
            <a:off x="4951386" y="3834906"/>
            <a:ext cx="457200" cy="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9" name="Straight Arrow Connector 238"/>
          <p:cNvCxnSpPr/>
          <p:nvPr/>
        </p:nvCxnSpPr>
        <p:spPr>
          <a:xfrm>
            <a:off x="4951386" y="2620274"/>
            <a:ext cx="457200" cy="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28" name="1 Devices - sensors"/>
          <p:cNvGrpSpPr/>
          <p:nvPr/>
        </p:nvGrpSpPr>
        <p:grpSpPr>
          <a:xfrm>
            <a:off x="115914" y="2043077"/>
            <a:ext cx="871159" cy="3991585"/>
            <a:chOff x="276909" y="1995490"/>
            <a:chExt cx="871159" cy="3991585"/>
          </a:xfrm>
        </p:grpSpPr>
        <p:sp>
          <p:nvSpPr>
            <p:cNvPr id="230" name="Rectangle 229"/>
            <p:cNvSpPr/>
            <p:nvPr/>
          </p:nvSpPr>
          <p:spPr bwMode="auto">
            <a:xfrm>
              <a:off x="814417" y="20556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2" name="TextBox 231"/>
            <p:cNvSpPr txBox="1"/>
            <p:nvPr/>
          </p:nvSpPr>
          <p:spPr>
            <a:xfrm rot="16200000">
              <a:off x="-1511456" y="3783855"/>
              <a:ext cx="3976839" cy="400110"/>
            </a:xfrm>
            <a:prstGeom prst="rect">
              <a:avLst/>
            </a:prstGeom>
            <a:noFill/>
            <a:ln>
              <a:noFill/>
              <a:headEnd type="none" w="med" len="med"/>
              <a:tailEnd type="none" w="med" len="med"/>
            </a:ln>
          </p:spPr>
          <p:txBody>
            <a:bodyPr wrap="square" lIns="0" tIns="0" rIns="0" bIns="0" rtlCol="0">
              <a:spAutoFit/>
            </a:bodyPr>
            <a:lstStyle/>
            <a:p>
              <a:pPr algn="ctr" defTabSz="932384"/>
              <a:r>
                <a:rPr lang="en-US" sz="1400" spc="-38"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rPr>
                <a:t>Devices</a:t>
              </a:r>
            </a:p>
            <a:p>
              <a:pPr algn="ctr" defTabSz="932384"/>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RTOS,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Linux</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Windows, Android</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iOS </a:t>
              </a:r>
              <a:endPar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endParaRPr>
            </a:p>
          </p:txBody>
        </p:sp>
        <p:sp>
          <p:nvSpPr>
            <p:cNvPr id="234" name="Frame 5"/>
            <p:cNvSpPr>
              <a:spLocks noChangeAspect="1"/>
            </p:cNvSpPr>
            <p:nvPr/>
          </p:nvSpPr>
          <p:spPr bwMode="auto">
            <a:xfrm>
              <a:off x="856938" y="209186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a:off x="814417" y="2417580"/>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6" name="Frame 5"/>
            <p:cNvSpPr>
              <a:spLocks noChangeAspect="1"/>
            </p:cNvSpPr>
            <p:nvPr/>
          </p:nvSpPr>
          <p:spPr bwMode="auto">
            <a:xfrm>
              <a:off x="856938" y="2453809"/>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0" name="Rectangle 239"/>
            <p:cNvSpPr/>
            <p:nvPr/>
          </p:nvSpPr>
          <p:spPr bwMode="auto">
            <a:xfrm>
              <a:off x="814417" y="278322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1" name="Frame 5"/>
            <p:cNvSpPr>
              <a:spLocks noChangeAspect="1"/>
            </p:cNvSpPr>
            <p:nvPr/>
          </p:nvSpPr>
          <p:spPr bwMode="auto">
            <a:xfrm>
              <a:off x="856938" y="281945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2" name="Rectangle 241"/>
            <p:cNvSpPr/>
            <p:nvPr/>
          </p:nvSpPr>
          <p:spPr bwMode="auto">
            <a:xfrm>
              <a:off x="814417" y="3148898"/>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3" name="Frame 5"/>
            <p:cNvSpPr>
              <a:spLocks noChangeAspect="1"/>
            </p:cNvSpPr>
            <p:nvPr/>
          </p:nvSpPr>
          <p:spPr bwMode="auto">
            <a:xfrm>
              <a:off x="856938" y="3185127"/>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4" name="Rectangle 243"/>
            <p:cNvSpPr/>
            <p:nvPr/>
          </p:nvSpPr>
          <p:spPr bwMode="auto">
            <a:xfrm>
              <a:off x="814417" y="35118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5" name="Frame 5"/>
            <p:cNvSpPr>
              <a:spLocks noChangeAspect="1"/>
            </p:cNvSpPr>
            <p:nvPr/>
          </p:nvSpPr>
          <p:spPr bwMode="auto">
            <a:xfrm>
              <a:off x="856938" y="354806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6" name="Rectangle 245"/>
            <p:cNvSpPr/>
            <p:nvPr/>
          </p:nvSpPr>
          <p:spPr bwMode="auto">
            <a:xfrm>
              <a:off x="814417" y="3873444"/>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7" name="Frame 5"/>
            <p:cNvSpPr>
              <a:spLocks noChangeAspect="1"/>
            </p:cNvSpPr>
            <p:nvPr/>
          </p:nvSpPr>
          <p:spPr bwMode="auto">
            <a:xfrm>
              <a:off x="856938" y="3909673"/>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8" name="Rectangle 247"/>
            <p:cNvSpPr/>
            <p:nvPr/>
          </p:nvSpPr>
          <p:spPr bwMode="auto">
            <a:xfrm>
              <a:off x="814417" y="422799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2" name="Frame 5"/>
            <p:cNvSpPr>
              <a:spLocks noChangeAspect="1"/>
            </p:cNvSpPr>
            <p:nvPr/>
          </p:nvSpPr>
          <p:spPr bwMode="auto">
            <a:xfrm>
              <a:off x="856938" y="426422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3" name="Rectangle 252"/>
            <p:cNvSpPr/>
            <p:nvPr/>
          </p:nvSpPr>
          <p:spPr bwMode="auto">
            <a:xfrm>
              <a:off x="814417" y="458840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4" name="Frame 5"/>
            <p:cNvSpPr>
              <a:spLocks noChangeAspect="1"/>
            </p:cNvSpPr>
            <p:nvPr/>
          </p:nvSpPr>
          <p:spPr bwMode="auto">
            <a:xfrm>
              <a:off x="856938" y="462463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5" name="Rectangle 254"/>
            <p:cNvSpPr/>
            <p:nvPr/>
          </p:nvSpPr>
          <p:spPr bwMode="auto">
            <a:xfrm>
              <a:off x="814417" y="494886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6" name="Frame 5"/>
            <p:cNvSpPr>
              <a:spLocks noChangeAspect="1"/>
            </p:cNvSpPr>
            <p:nvPr/>
          </p:nvSpPr>
          <p:spPr bwMode="auto">
            <a:xfrm>
              <a:off x="856938" y="498509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7" name="Rectangle 256"/>
            <p:cNvSpPr/>
            <p:nvPr/>
          </p:nvSpPr>
          <p:spPr bwMode="auto">
            <a:xfrm>
              <a:off x="814417" y="530704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8" name="Frame 5"/>
            <p:cNvSpPr>
              <a:spLocks noChangeAspect="1"/>
            </p:cNvSpPr>
            <p:nvPr/>
          </p:nvSpPr>
          <p:spPr bwMode="auto">
            <a:xfrm>
              <a:off x="856938" y="534327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9" name="Rectangle 258"/>
            <p:cNvSpPr/>
            <p:nvPr/>
          </p:nvSpPr>
          <p:spPr bwMode="auto">
            <a:xfrm>
              <a:off x="814417" y="566517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60" name="Frame 5"/>
            <p:cNvSpPr>
              <a:spLocks noChangeAspect="1"/>
            </p:cNvSpPr>
            <p:nvPr/>
          </p:nvSpPr>
          <p:spPr bwMode="auto">
            <a:xfrm>
              <a:off x="856938" y="570140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63" name="3 Protocol Adaptation"/>
          <p:cNvGrpSpPr/>
          <p:nvPr/>
        </p:nvGrpSpPr>
        <p:grpSpPr>
          <a:xfrm>
            <a:off x="2957554" y="2430462"/>
            <a:ext cx="830388" cy="1062230"/>
            <a:chOff x="2503269" y="3539000"/>
            <a:chExt cx="901479" cy="1062230"/>
          </a:xfrm>
        </p:grpSpPr>
        <p:sp>
          <p:nvSpPr>
            <p:cNvPr id="17" name="Rectangle 16"/>
            <p:cNvSpPr/>
            <p:nvPr/>
          </p:nvSpPr>
          <p:spPr bwMode="auto">
            <a:xfrm>
              <a:off x="2503269" y="3539000"/>
              <a:ext cx="901479" cy="1062230"/>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52"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Protocol Adaptation</a:t>
              </a:r>
            </a:p>
          </p:txBody>
        </p:sp>
        <p:sp>
          <p:nvSpPr>
            <p:cNvPr id="167" name="Rectangle 31"/>
            <p:cNvSpPr>
              <a:spLocks noChangeArrowheads="1"/>
            </p:cNvSpPr>
            <p:nvPr/>
          </p:nvSpPr>
          <p:spPr bwMode="auto">
            <a:xfrm>
              <a:off x="2715594" y="3656543"/>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68" name="Rectangle 32"/>
            <p:cNvSpPr>
              <a:spLocks noChangeArrowheads="1"/>
            </p:cNvSpPr>
            <p:nvPr/>
          </p:nvSpPr>
          <p:spPr bwMode="auto">
            <a:xfrm>
              <a:off x="2715594" y="3784262"/>
              <a:ext cx="170000" cy="88896"/>
            </a:xfrm>
            <a:prstGeom prst="rect">
              <a:avLst/>
            </a:prstGeom>
            <a:solidFill>
              <a:srgbClr val="00B29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69" name="Rectangle 33"/>
            <p:cNvSpPr>
              <a:spLocks noChangeArrowheads="1"/>
            </p:cNvSpPr>
            <p:nvPr/>
          </p:nvSpPr>
          <p:spPr bwMode="auto">
            <a:xfrm>
              <a:off x="2715594" y="3919601"/>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71" name="Rectangle 35"/>
            <p:cNvSpPr>
              <a:spLocks noChangeArrowheads="1"/>
            </p:cNvSpPr>
            <p:nvPr/>
          </p:nvSpPr>
          <p:spPr bwMode="auto">
            <a:xfrm>
              <a:off x="3073158" y="3837173"/>
              <a:ext cx="168521" cy="86356"/>
            </a:xfrm>
            <a:prstGeom prst="rect">
              <a:avLst/>
            </a:prstGeom>
            <a:solidFill>
              <a:schemeClr val="accent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74" name="Rectangle 38"/>
            <p:cNvSpPr>
              <a:spLocks noChangeArrowheads="1"/>
            </p:cNvSpPr>
            <p:nvPr/>
          </p:nvSpPr>
          <p:spPr bwMode="auto">
            <a:xfrm>
              <a:off x="2718874" y="4047320"/>
              <a:ext cx="170000" cy="86356"/>
            </a:xfrm>
            <a:prstGeom prst="rect">
              <a:avLst/>
            </a:prstGeom>
            <a:solidFill>
              <a:srgbClr val="FF8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cxnSp>
          <p:nvCxnSpPr>
            <p:cNvPr id="16" name="Elbow Connector 15"/>
            <p:cNvCxnSpPr>
              <a:stCxn id="167" idx="3"/>
              <a:endCxn id="171" idx="1"/>
            </p:cNvCxnSpPr>
            <p:nvPr/>
          </p:nvCxnSpPr>
          <p:spPr>
            <a:xfrm>
              <a:off x="2885594" y="3697181"/>
              <a:ext cx="187563" cy="183170"/>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9" name="Elbow Connector 198"/>
            <p:cNvCxnSpPr>
              <a:stCxn id="168" idx="3"/>
              <a:endCxn id="171" idx="1"/>
            </p:cNvCxnSpPr>
            <p:nvPr/>
          </p:nvCxnSpPr>
          <p:spPr>
            <a:xfrm>
              <a:off x="2885594" y="3828710"/>
              <a:ext cx="187563" cy="51641"/>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1" name="Elbow Connector 260"/>
            <p:cNvCxnSpPr>
              <a:stCxn id="169" idx="3"/>
              <a:endCxn id="171" idx="1"/>
            </p:cNvCxnSpPr>
            <p:nvPr/>
          </p:nvCxnSpPr>
          <p:spPr>
            <a:xfrm flipV="1">
              <a:off x="2885594" y="3880351"/>
              <a:ext cx="187563" cy="79888"/>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2" name="Elbow Connector 261"/>
            <p:cNvCxnSpPr>
              <a:stCxn id="174" idx="3"/>
              <a:endCxn id="171" idx="1"/>
            </p:cNvCxnSpPr>
            <p:nvPr/>
          </p:nvCxnSpPr>
          <p:spPr>
            <a:xfrm flipV="1">
              <a:off x="2888874" y="3880351"/>
              <a:ext cx="184284" cy="210147"/>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31" name="4  Batch Analytics &amp; Visualizations"/>
          <p:cNvGrpSpPr/>
          <p:nvPr/>
        </p:nvGrpSpPr>
        <p:grpSpPr>
          <a:xfrm>
            <a:off x="5450423" y="2008244"/>
            <a:ext cx="3672108" cy="1204299"/>
            <a:chOff x="5450423" y="2008244"/>
            <a:chExt cx="3672108" cy="1204299"/>
          </a:xfrm>
        </p:grpSpPr>
        <p:sp>
          <p:nvSpPr>
            <p:cNvPr id="20" name="Rectangle 19"/>
            <p:cNvSpPr/>
            <p:nvPr/>
          </p:nvSpPr>
          <p:spPr bwMode="auto">
            <a:xfrm rot="16200000">
              <a:off x="6684327" y="774340"/>
              <a:ext cx="1204299" cy="3672108"/>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b="1"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Batch Analytics &amp; Visualizations</a:t>
              </a:r>
            </a:p>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Azure HDInsight, AzureML, Power BI, </a:t>
              </a:r>
            </a:p>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Azure Data Factory</a:t>
              </a:r>
            </a:p>
          </p:txBody>
        </p:sp>
        <p:sp>
          <p:nvSpPr>
            <p:cNvPr id="170" name="Donut 15"/>
            <p:cNvSpPr/>
            <p:nvPr/>
          </p:nvSpPr>
          <p:spPr bwMode="auto">
            <a:xfrm>
              <a:off x="8211129" y="2347651"/>
              <a:ext cx="201211" cy="200210"/>
            </a:xfrm>
            <a:custGeom>
              <a:avLst/>
              <a:gdLst/>
              <a:ahLst/>
              <a:cxnLst/>
              <a:rect l="l" t="t" r="r" b="b"/>
              <a:pathLst>
                <a:path w="786988" h="783276">
                  <a:moveTo>
                    <a:pt x="469995" y="99669"/>
                  </a:moveTo>
                  <a:cubicBezTo>
                    <a:pt x="349970" y="99669"/>
                    <a:pt x="252671" y="196968"/>
                    <a:pt x="252671" y="316993"/>
                  </a:cubicBezTo>
                  <a:cubicBezTo>
                    <a:pt x="252671" y="437018"/>
                    <a:pt x="349970" y="534317"/>
                    <a:pt x="469995" y="534317"/>
                  </a:cubicBezTo>
                  <a:cubicBezTo>
                    <a:pt x="590020" y="534317"/>
                    <a:pt x="687319" y="437018"/>
                    <a:pt x="687319" y="316993"/>
                  </a:cubicBezTo>
                  <a:cubicBezTo>
                    <a:pt x="687319" y="196968"/>
                    <a:pt x="590020" y="99669"/>
                    <a:pt x="469995" y="99669"/>
                  </a:cubicBezTo>
                  <a:close/>
                  <a:moveTo>
                    <a:pt x="469995" y="0"/>
                  </a:moveTo>
                  <a:cubicBezTo>
                    <a:pt x="645065" y="0"/>
                    <a:pt x="786988" y="141923"/>
                    <a:pt x="786988" y="316993"/>
                  </a:cubicBezTo>
                  <a:cubicBezTo>
                    <a:pt x="786988" y="492063"/>
                    <a:pt x="645065" y="633986"/>
                    <a:pt x="469995" y="633986"/>
                  </a:cubicBezTo>
                  <a:cubicBezTo>
                    <a:pt x="406791" y="633986"/>
                    <a:pt x="347908" y="615489"/>
                    <a:pt x="298782" y="583117"/>
                  </a:cubicBezTo>
                  <a:lnTo>
                    <a:pt x="118646" y="762954"/>
                  </a:lnTo>
                  <a:cubicBezTo>
                    <a:pt x="91472" y="790083"/>
                    <a:pt x="47451" y="790046"/>
                    <a:pt x="20322" y="762872"/>
                  </a:cubicBezTo>
                  <a:cubicBezTo>
                    <a:pt x="-6806" y="735698"/>
                    <a:pt x="-6770" y="691678"/>
                    <a:pt x="20404" y="664549"/>
                  </a:cubicBezTo>
                  <a:lnTo>
                    <a:pt x="201471" y="483783"/>
                  </a:lnTo>
                  <a:cubicBezTo>
                    <a:pt x="170460" y="435720"/>
                    <a:pt x="153002" y="378395"/>
                    <a:pt x="153002" y="316993"/>
                  </a:cubicBezTo>
                  <a:cubicBezTo>
                    <a:pt x="153002" y="141923"/>
                    <a:pt x="294925" y="0"/>
                    <a:pt x="469995" y="0"/>
                  </a:cubicBezTo>
                  <a:close/>
                </a:path>
              </a:pathLst>
            </a:custGeom>
            <a:gradFill>
              <a:gsLst>
                <a:gs pos="50000">
                  <a:srgbClr val="5EB6DA"/>
                </a:gs>
                <a:gs pos="50000">
                  <a:srgbClr val="3999C6"/>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600" spc="-5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72" name="Picture 171"/>
            <p:cNvPicPr>
              <a:picLocks noChangeAspect="1"/>
            </p:cNvPicPr>
            <p:nvPr/>
          </p:nvPicPr>
          <p:blipFill rotWithShape="1">
            <a:blip r:embed="rId9"/>
            <a:srcRect l="4124" t="4367" r="3458" b="2343"/>
            <a:stretch/>
          </p:blipFill>
          <p:spPr>
            <a:xfrm>
              <a:off x="8650346" y="2347608"/>
              <a:ext cx="227584" cy="228730"/>
            </a:xfrm>
            <a:prstGeom prst="rect">
              <a:avLst/>
            </a:prstGeom>
          </p:spPr>
        </p:pic>
        <p:pic>
          <p:nvPicPr>
            <p:cNvPr id="68" name="Picture 67"/>
            <p:cNvPicPr>
              <a:picLocks noChangeAspect="1"/>
            </p:cNvPicPr>
            <p:nvPr/>
          </p:nvPicPr>
          <p:blipFill>
            <a:blip r:embed="rId10">
              <a:clrChange>
                <a:clrFrom>
                  <a:srgbClr val="FFFFFF"/>
                </a:clrFrom>
                <a:clrTo>
                  <a:srgbClr val="FFFFFF">
                    <a:alpha val="0"/>
                  </a:srgbClr>
                </a:clrTo>
              </a:clrChange>
            </a:blip>
            <a:stretch>
              <a:fillRect/>
            </a:stretch>
          </p:blipFill>
          <p:spPr>
            <a:xfrm>
              <a:off x="8011778" y="2480749"/>
              <a:ext cx="965079" cy="656115"/>
            </a:xfrm>
            <a:prstGeom prst="rect">
              <a:avLst/>
            </a:prstGeom>
          </p:spPr>
        </p:pic>
      </p:grpSp>
      <p:grpSp>
        <p:nvGrpSpPr>
          <p:cNvPr id="334" name="5 Hot Path Analytics"/>
          <p:cNvGrpSpPr/>
          <p:nvPr/>
        </p:nvGrpSpPr>
        <p:grpSpPr>
          <a:xfrm>
            <a:off x="5450422" y="3328732"/>
            <a:ext cx="3681432" cy="1277142"/>
            <a:chOff x="5450422" y="3278736"/>
            <a:chExt cx="3681432" cy="1184581"/>
          </a:xfrm>
        </p:grpSpPr>
        <p:sp>
          <p:nvSpPr>
            <p:cNvPr id="19" name="Rectangle 18"/>
            <p:cNvSpPr/>
            <p:nvPr/>
          </p:nvSpPr>
          <p:spPr bwMode="auto">
            <a:xfrm rot="16200000">
              <a:off x="6709892" y="2019266"/>
              <a:ext cx="1153167" cy="3672108"/>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Hot Path Analytics</a:t>
              </a:r>
            </a:p>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Azure Stream Analytics, Azure </a:t>
              </a: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HDInsight Storm</a:t>
              </a: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p:txBody>
        </p:sp>
        <p:pic>
          <p:nvPicPr>
            <p:cNvPr id="69" name="Picture 68"/>
            <p:cNvPicPr>
              <a:picLocks noChangeAspect="1"/>
            </p:cNvPicPr>
            <p:nvPr/>
          </p:nvPicPr>
          <p:blipFill>
            <a:blip r:embed="rId11">
              <a:clrChange>
                <a:clrFrom>
                  <a:srgbClr val="FFFFFF"/>
                </a:clrFrom>
                <a:clrTo>
                  <a:srgbClr val="FFFFFF">
                    <a:alpha val="0"/>
                  </a:srgbClr>
                </a:clrTo>
              </a:clrChange>
            </a:blip>
            <a:stretch>
              <a:fillRect/>
            </a:stretch>
          </p:blipFill>
          <p:spPr>
            <a:xfrm>
              <a:off x="8089835" y="3293698"/>
              <a:ext cx="1042019" cy="540305"/>
            </a:xfrm>
            <a:prstGeom prst="rect">
              <a:avLst/>
            </a:prstGeom>
          </p:spPr>
        </p:pic>
        <p:sp>
          <p:nvSpPr>
            <p:cNvPr id="86" name="Freeform 85"/>
            <p:cNvSpPr/>
            <p:nvPr/>
          </p:nvSpPr>
          <p:spPr bwMode="auto">
            <a:xfrm>
              <a:off x="8082643" y="3758837"/>
              <a:ext cx="562569" cy="704480"/>
            </a:xfrm>
            <a:custGeom>
              <a:avLst/>
              <a:gdLst>
                <a:gd name="connsiteX0" fmla="*/ 0 w 562569"/>
                <a:gd name="connsiteY0" fmla="*/ 0 h 704480"/>
                <a:gd name="connsiteX1" fmla="*/ 0 w 562569"/>
                <a:gd name="connsiteY1" fmla="*/ 0 h 704480"/>
                <a:gd name="connsiteX2" fmla="*/ 506186 w 562569"/>
                <a:gd name="connsiteY2" fmla="*/ 568234 h 704480"/>
                <a:gd name="connsiteX3" fmla="*/ 522514 w 562569"/>
                <a:gd name="connsiteY3" fmla="*/ 620486 h 704480"/>
                <a:gd name="connsiteX4" fmla="*/ 535577 w 562569"/>
                <a:gd name="connsiteY4" fmla="*/ 649877 h 704480"/>
                <a:gd name="connsiteX5" fmla="*/ 538843 w 562569"/>
                <a:gd name="connsiteY5" fmla="*/ 666206 h 704480"/>
                <a:gd name="connsiteX6" fmla="*/ 551906 w 562569"/>
                <a:gd name="connsiteY6" fmla="*/ 679269 h 704480"/>
                <a:gd name="connsiteX7" fmla="*/ 551906 w 562569"/>
                <a:gd name="connsiteY7" fmla="*/ 672737 h 70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569" h="704480">
                  <a:moveTo>
                    <a:pt x="0" y="0"/>
                  </a:moveTo>
                  <a:lnTo>
                    <a:pt x="0" y="0"/>
                  </a:lnTo>
                  <a:cubicBezTo>
                    <a:pt x="168729" y="189411"/>
                    <a:pt x="340331" y="376301"/>
                    <a:pt x="506186" y="568234"/>
                  </a:cubicBezTo>
                  <a:cubicBezTo>
                    <a:pt x="525364" y="590428"/>
                    <a:pt x="515255" y="598709"/>
                    <a:pt x="522514" y="620486"/>
                  </a:cubicBezTo>
                  <a:cubicBezTo>
                    <a:pt x="533359" y="653020"/>
                    <a:pt x="530233" y="628504"/>
                    <a:pt x="535577" y="649877"/>
                  </a:cubicBezTo>
                  <a:cubicBezTo>
                    <a:pt x="536923" y="655262"/>
                    <a:pt x="536089" y="661387"/>
                    <a:pt x="538843" y="666206"/>
                  </a:cubicBezTo>
                  <a:cubicBezTo>
                    <a:pt x="601893" y="776543"/>
                    <a:pt x="515111" y="605679"/>
                    <a:pt x="551906" y="679269"/>
                  </a:cubicBezTo>
                  <a:lnTo>
                    <a:pt x="551906" y="672737"/>
                  </a:lnTo>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rgbClr val="FFFFFF"/>
                </a:solidFill>
              </a:endParaRPr>
            </a:p>
          </p:txBody>
        </p:sp>
        <p:grpSp>
          <p:nvGrpSpPr>
            <p:cNvPr id="91" name="Group 90"/>
            <p:cNvGrpSpPr/>
            <p:nvPr/>
          </p:nvGrpSpPr>
          <p:grpSpPr>
            <a:xfrm>
              <a:off x="8351817" y="3852488"/>
              <a:ext cx="490879" cy="404121"/>
              <a:chOff x="7675590" y="3471813"/>
              <a:chExt cx="577669" cy="475570"/>
            </a:xfrm>
          </p:grpSpPr>
          <p:sp>
            <p:nvSpPr>
              <p:cNvPr id="299" name="Freeform 298"/>
              <p:cNvSpPr>
                <a:spLocks noEditPoints="1"/>
              </p:cNvSpPr>
              <p:nvPr/>
            </p:nvSpPr>
            <p:spPr bwMode="auto">
              <a:xfrm>
                <a:off x="7779932" y="3471813"/>
                <a:ext cx="473327" cy="475570"/>
              </a:xfrm>
              <a:custGeom>
                <a:avLst/>
                <a:gdLst>
                  <a:gd name="T0" fmla="*/ 27 w 132"/>
                  <a:gd name="T1" fmla="*/ 32 h 132"/>
                  <a:gd name="T2" fmla="*/ 27 w 132"/>
                  <a:gd name="T3" fmla="*/ 40 h 132"/>
                  <a:gd name="T4" fmla="*/ 17 w 132"/>
                  <a:gd name="T5" fmla="*/ 50 h 132"/>
                  <a:gd name="T6" fmla="*/ 1 w 132"/>
                  <a:gd name="T7" fmla="*/ 53 h 132"/>
                  <a:gd name="T8" fmla="*/ 3 w 132"/>
                  <a:gd name="T9" fmla="*/ 67 h 132"/>
                  <a:gd name="T10" fmla="*/ 20 w 132"/>
                  <a:gd name="T11" fmla="*/ 75 h 132"/>
                  <a:gd name="T12" fmla="*/ 20 w 132"/>
                  <a:gd name="T13" fmla="*/ 89 h 132"/>
                  <a:gd name="T14" fmla="*/ 11 w 132"/>
                  <a:gd name="T15" fmla="*/ 102 h 132"/>
                  <a:gd name="T16" fmla="*/ 22 w 132"/>
                  <a:gd name="T17" fmla="*/ 111 h 132"/>
                  <a:gd name="T18" fmla="*/ 40 w 132"/>
                  <a:gd name="T19" fmla="*/ 104 h 132"/>
                  <a:gd name="T20" fmla="*/ 49 w 132"/>
                  <a:gd name="T21" fmla="*/ 114 h 132"/>
                  <a:gd name="T22" fmla="*/ 52 w 132"/>
                  <a:gd name="T23" fmla="*/ 131 h 132"/>
                  <a:gd name="T24" fmla="*/ 67 w 132"/>
                  <a:gd name="T25" fmla="*/ 129 h 132"/>
                  <a:gd name="T26" fmla="*/ 75 w 132"/>
                  <a:gd name="T27" fmla="*/ 111 h 132"/>
                  <a:gd name="T28" fmla="*/ 81 w 132"/>
                  <a:gd name="T29" fmla="*/ 110 h 132"/>
                  <a:gd name="T30" fmla="*/ 88 w 132"/>
                  <a:gd name="T31" fmla="*/ 112 h 132"/>
                  <a:gd name="T32" fmla="*/ 102 w 132"/>
                  <a:gd name="T33" fmla="*/ 121 h 132"/>
                  <a:gd name="T34" fmla="*/ 111 w 132"/>
                  <a:gd name="T35" fmla="*/ 110 h 132"/>
                  <a:gd name="T36" fmla="*/ 104 w 132"/>
                  <a:gd name="T37" fmla="*/ 92 h 132"/>
                  <a:gd name="T38" fmla="*/ 107 w 132"/>
                  <a:gd name="T39" fmla="*/ 86 h 132"/>
                  <a:gd name="T40" fmla="*/ 114 w 132"/>
                  <a:gd name="T41" fmla="*/ 82 h 132"/>
                  <a:gd name="T42" fmla="*/ 130 w 132"/>
                  <a:gd name="T43" fmla="*/ 79 h 132"/>
                  <a:gd name="T44" fmla="*/ 128 w 132"/>
                  <a:gd name="T45" fmla="*/ 65 h 132"/>
                  <a:gd name="T46" fmla="*/ 111 w 132"/>
                  <a:gd name="T47" fmla="*/ 57 h 132"/>
                  <a:gd name="T48" fmla="*/ 110 w 132"/>
                  <a:gd name="T49" fmla="*/ 51 h 132"/>
                  <a:gd name="T50" fmla="*/ 112 w 132"/>
                  <a:gd name="T51" fmla="*/ 43 h 132"/>
                  <a:gd name="T52" fmla="*/ 121 w 132"/>
                  <a:gd name="T53" fmla="*/ 30 h 132"/>
                  <a:gd name="T54" fmla="*/ 109 w 132"/>
                  <a:gd name="T55" fmla="*/ 21 h 132"/>
                  <a:gd name="T56" fmla="*/ 91 w 132"/>
                  <a:gd name="T57" fmla="*/ 27 h 132"/>
                  <a:gd name="T58" fmla="*/ 86 w 132"/>
                  <a:gd name="T59" fmla="*/ 25 h 132"/>
                  <a:gd name="T60" fmla="*/ 82 w 132"/>
                  <a:gd name="T61" fmla="*/ 18 h 132"/>
                  <a:gd name="T62" fmla="*/ 79 w 132"/>
                  <a:gd name="T63" fmla="*/ 1 h 132"/>
                  <a:gd name="T64" fmla="*/ 65 w 132"/>
                  <a:gd name="T65" fmla="*/ 3 h 132"/>
                  <a:gd name="T66" fmla="*/ 57 w 132"/>
                  <a:gd name="T67" fmla="*/ 21 h 132"/>
                  <a:gd name="T68" fmla="*/ 51 w 132"/>
                  <a:gd name="T69" fmla="*/ 22 h 132"/>
                  <a:gd name="T70" fmla="*/ 43 w 132"/>
                  <a:gd name="T71" fmla="*/ 20 h 132"/>
                  <a:gd name="T72" fmla="*/ 29 w 132"/>
                  <a:gd name="T73" fmla="*/ 11 h 132"/>
                  <a:gd name="T74" fmla="*/ 21 w 132"/>
                  <a:gd name="T75" fmla="*/ 22 h 132"/>
                  <a:gd name="T76" fmla="*/ 80 w 132"/>
                  <a:gd name="T77" fmla="*/ 85 h 132"/>
                  <a:gd name="T78" fmla="*/ 51 w 132"/>
                  <a:gd name="T79" fmla="*/ 4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2" h="132">
                    <a:moveTo>
                      <a:pt x="21" y="22"/>
                    </a:moveTo>
                    <a:cubicBezTo>
                      <a:pt x="27" y="32"/>
                      <a:pt x="27" y="32"/>
                      <a:pt x="27" y="32"/>
                    </a:cubicBezTo>
                    <a:cubicBezTo>
                      <a:pt x="29" y="36"/>
                      <a:pt x="29" y="38"/>
                      <a:pt x="27" y="40"/>
                    </a:cubicBezTo>
                    <a:cubicBezTo>
                      <a:pt x="27" y="40"/>
                      <a:pt x="27" y="40"/>
                      <a:pt x="27" y="40"/>
                    </a:cubicBezTo>
                    <a:cubicBezTo>
                      <a:pt x="26" y="42"/>
                      <a:pt x="25" y="44"/>
                      <a:pt x="24" y="46"/>
                    </a:cubicBezTo>
                    <a:cubicBezTo>
                      <a:pt x="23" y="48"/>
                      <a:pt x="21" y="50"/>
                      <a:pt x="17" y="50"/>
                    </a:cubicBezTo>
                    <a:cubicBezTo>
                      <a:pt x="5" y="49"/>
                      <a:pt x="5" y="49"/>
                      <a:pt x="5" y="49"/>
                    </a:cubicBezTo>
                    <a:cubicBezTo>
                      <a:pt x="3" y="49"/>
                      <a:pt x="1" y="51"/>
                      <a:pt x="1" y="53"/>
                    </a:cubicBezTo>
                    <a:cubicBezTo>
                      <a:pt x="0" y="62"/>
                      <a:pt x="0" y="62"/>
                      <a:pt x="0" y="62"/>
                    </a:cubicBezTo>
                    <a:cubicBezTo>
                      <a:pt x="0" y="64"/>
                      <a:pt x="1" y="66"/>
                      <a:pt x="3" y="67"/>
                    </a:cubicBezTo>
                    <a:cubicBezTo>
                      <a:pt x="15" y="69"/>
                      <a:pt x="15" y="69"/>
                      <a:pt x="15" y="69"/>
                    </a:cubicBezTo>
                    <a:cubicBezTo>
                      <a:pt x="18" y="70"/>
                      <a:pt x="20" y="72"/>
                      <a:pt x="20" y="75"/>
                    </a:cubicBezTo>
                    <a:cubicBezTo>
                      <a:pt x="21" y="77"/>
                      <a:pt x="21" y="79"/>
                      <a:pt x="22" y="82"/>
                    </a:cubicBezTo>
                    <a:cubicBezTo>
                      <a:pt x="23" y="84"/>
                      <a:pt x="23" y="86"/>
                      <a:pt x="20" y="89"/>
                    </a:cubicBezTo>
                    <a:cubicBezTo>
                      <a:pt x="11" y="97"/>
                      <a:pt x="11" y="97"/>
                      <a:pt x="11" y="97"/>
                    </a:cubicBezTo>
                    <a:cubicBezTo>
                      <a:pt x="10" y="98"/>
                      <a:pt x="10" y="101"/>
                      <a:pt x="11" y="102"/>
                    </a:cubicBezTo>
                    <a:cubicBezTo>
                      <a:pt x="17" y="110"/>
                      <a:pt x="17" y="110"/>
                      <a:pt x="17" y="110"/>
                    </a:cubicBezTo>
                    <a:cubicBezTo>
                      <a:pt x="18" y="111"/>
                      <a:pt x="20" y="112"/>
                      <a:pt x="22" y="111"/>
                    </a:cubicBezTo>
                    <a:cubicBezTo>
                      <a:pt x="32" y="105"/>
                      <a:pt x="32" y="105"/>
                      <a:pt x="32" y="105"/>
                    </a:cubicBezTo>
                    <a:cubicBezTo>
                      <a:pt x="36" y="102"/>
                      <a:pt x="38" y="103"/>
                      <a:pt x="40" y="104"/>
                    </a:cubicBezTo>
                    <a:cubicBezTo>
                      <a:pt x="42" y="106"/>
                      <a:pt x="44" y="107"/>
                      <a:pt x="45" y="108"/>
                    </a:cubicBezTo>
                    <a:cubicBezTo>
                      <a:pt x="48" y="108"/>
                      <a:pt x="49" y="110"/>
                      <a:pt x="49" y="114"/>
                    </a:cubicBezTo>
                    <a:cubicBezTo>
                      <a:pt x="49" y="126"/>
                      <a:pt x="49" y="126"/>
                      <a:pt x="49" y="126"/>
                    </a:cubicBezTo>
                    <a:cubicBezTo>
                      <a:pt x="49" y="129"/>
                      <a:pt x="51" y="130"/>
                      <a:pt x="52" y="131"/>
                    </a:cubicBezTo>
                    <a:cubicBezTo>
                      <a:pt x="62" y="132"/>
                      <a:pt x="62" y="132"/>
                      <a:pt x="62" y="132"/>
                    </a:cubicBezTo>
                    <a:cubicBezTo>
                      <a:pt x="64" y="132"/>
                      <a:pt x="66" y="131"/>
                      <a:pt x="67" y="129"/>
                    </a:cubicBezTo>
                    <a:cubicBezTo>
                      <a:pt x="69" y="117"/>
                      <a:pt x="69" y="117"/>
                      <a:pt x="69" y="117"/>
                    </a:cubicBezTo>
                    <a:cubicBezTo>
                      <a:pt x="70" y="113"/>
                      <a:pt x="72" y="112"/>
                      <a:pt x="75" y="111"/>
                    </a:cubicBezTo>
                    <a:cubicBezTo>
                      <a:pt x="75" y="111"/>
                      <a:pt x="75" y="111"/>
                      <a:pt x="75" y="111"/>
                    </a:cubicBezTo>
                    <a:cubicBezTo>
                      <a:pt x="77" y="111"/>
                      <a:pt x="79" y="110"/>
                      <a:pt x="81" y="110"/>
                    </a:cubicBezTo>
                    <a:cubicBezTo>
                      <a:pt x="81" y="110"/>
                      <a:pt x="81" y="110"/>
                      <a:pt x="81" y="110"/>
                    </a:cubicBezTo>
                    <a:cubicBezTo>
                      <a:pt x="83" y="109"/>
                      <a:pt x="85" y="109"/>
                      <a:pt x="88" y="112"/>
                    </a:cubicBezTo>
                    <a:cubicBezTo>
                      <a:pt x="97" y="120"/>
                      <a:pt x="97" y="120"/>
                      <a:pt x="97" y="120"/>
                    </a:cubicBezTo>
                    <a:cubicBezTo>
                      <a:pt x="98" y="122"/>
                      <a:pt x="101" y="122"/>
                      <a:pt x="102" y="121"/>
                    </a:cubicBezTo>
                    <a:cubicBezTo>
                      <a:pt x="110" y="115"/>
                      <a:pt x="110" y="115"/>
                      <a:pt x="110" y="115"/>
                    </a:cubicBezTo>
                    <a:cubicBezTo>
                      <a:pt x="111" y="114"/>
                      <a:pt x="112" y="112"/>
                      <a:pt x="111" y="110"/>
                    </a:cubicBezTo>
                    <a:cubicBezTo>
                      <a:pt x="104" y="100"/>
                      <a:pt x="104" y="100"/>
                      <a:pt x="104" y="100"/>
                    </a:cubicBezTo>
                    <a:cubicBezTo>
                      <a:pt x="102" y="96"/>
                      <a:pt x="103" y="94"/>
                      <a:pt x="104" y="92"/>
                    </a:cubicBezTo>
                    <a:cubicBezTo>
                      <a:pt x="104" y="92"/>
                      <a:pt x="104" y="91"/>
                      <a:pt x="104" y="91"/>
                    </a:cubicBezTo>
                    <a:cubicBezTo>
                      <a:pt x="105" y="90"/>
                      <a:pt x="106" y="88"/>
                      <a:pt x="107" y="86"/>
                    </a:cubicBezTo>
                    <a:cubicBezTo>
                      <a:pt x="107" y="86"/>
                      <a:pt x="107" y="86"/>
                      <a:pt x="107" y="86"/>
                    </a:cubicBezTo>
                    <a:cubicBezTo>
                      <a:pt x="108" y="84"/>
                      <a:pt x="110" y="82"/>
                      <a:pt x="114" y="82"/>
                    </a:cubicBezTo>
                    <a:cubicBezTo>
                      <a:pt x="126" y="83"/>
                      <a:pt x="126" y="83"/>
                      <a:pt x="126" y="83"/>
                    </a:cubicBezTo>
                    <a:cubicBezTo>
                      <a:pt x="128" y="83"/>
                      <a:pt x="130" y="81"/>
                      <a:pt x="130" y="79"/>
                    </a:cubicBezTo>
                    <a:cubicBezTo>
                      <a:pt x="132" y="70"/>
                      <a:pt x="132" y="70"/>
                      <a:pt x="132" y="70"/>
                    </a:cubicBezTo>
                    <a:cubicBezTo>
                      <a:pt x="132" y="68"/>
                      <a:pt x="131" y="66"/>
                      <a:pt x="128" y="65"/>
                    </a:cubicBezTo>
                    <a:cubicBezTo>
                      <a:pt x="117" y="63"/>
                      <a:pt x="117" y="63"/>
                      <a:pt x="117" y="63"/>
                    </a:cubicBezTo>
                    <a:cubicBezTo>
                      <a:pt x="113" y="61"/>
                      <a:pt x="112" y="59"/>
                      <a:pt x="111" y="57"/>
                    </a:cubicBezTo>
                    <a:cubicBezTo>
                      <a:pt x="111" y="57"/>
                      <a:pt x="111" y="57"/>
                      <a:pt x="111" y="57"/>
                    </a:cubicBezTo>
                    <a:cubicBezTo>
                      <a:pt x="111" y="55"/>
                      <a:pt x="110" y="53"/>
                      <a:pt x="110" y="51"/>
                    </a:cubicBezTo>
                    <a:cubicBezTo>
                      <a:pt x="110" y="51"/>
                      <a:pt x="110" y="51"/>
                      <a:pt x="110" y="51"/>
                    </a:cubicBezTo>
                    <a:cubicBezTo>
                      <a:pt x="109" y="49"/>
                      <a:pt x="109" y="46"/>
                      <a:pt x="112" y="43"/>
                    </a:cubicBezTo>
                    <a:cubicBezTo>
                      <a:pt x="120" y="35"/>
                      <a:pt x="120" y="35"/>
                      <a:pt x="120" y="35"/>
                    </a:cubicBezTo>
                    <a:cubicBezTo>
                      <a:pt x="122" y="34"/>
                      <a:pt x="122" y="31"/>
                      <a:pt x="121" y="30"/>
                    </a:cubicBezTo>
                    <a:cubicBezTo>
                      <a:pt x="115" y="22"/>
                      <a:pt x="115" y="22"/>
                      <a:pt x="115" y="22"/>
                    </a:cubicBezTo>
                    <a:cubicBezTo>
                      <a:pt x="114" y="21"/>
                      <a:pt x="112" y="20"/>
                      <a:pt x="109" y="21"/>
                    </a:cubicBezTo>
                    <a:cubicBezTo>
                      <a:pt x="100" y="27"/>
                      <a:pt x="100" y="27"/>
                      <a:pt x="100" y="27"/>
                    </a:cubicBezTo>
                    <a:cubicBezTo>
                      <a:pt x="96" y="30"/>
                      <a:pt x="93" y="29"/>
                      <a:pt x="91" y="27"/>
                    </a:cubicBezTo>
                    <a:cubicBezTo>
                      <a:pt x="91" y="27"/>
                      <a:pt x="91" y="27"/>
                      <a:pt x="91" y="27"/>
                    </a:cubicBezTo>
                    <a:cubicBezTo>
                      <a:pt x="90" y="26"/>
                      <a:pt x="88" y="25"/>
                      <a:pt x="86" y="25"/>
                    </a:cubicBezTo>
                    <a:cubicBezTo>
                      <a:pt x="86" y="25"/>
                      <a:pt x="86" y="24"/>
                      <a:pt x="86" y="24"/>
                    </a:cubicBezTo>
                    <a:cubicBezTo>
                      <a:pt x="84" y="23"/>
                      <a:pt x="82" y="22"/>
                      <a:pt x="82" y="18"/>
                    </a:cubicBezTo>
                    <a:cubicBezTo>
                      <a:pt x="82" y="6"/>
                      <a:pt x="82" y="6"/>
                      <a:pt x="82" y="6"/>
                    </a:cubicBezTo>
                    <a:cubicBezTo>
                      <a:pt x="82" y="3"/>
                      <a:pt x="80" y="1"/>
                      <a:pt x="79" y="1"/>
                    </a:cubicBezTo>
                    <a:cubicBezTo>
                      <a:pt x="69" y="0"/>
                      <a:pt x="69" y="0"/>
                      <a:pt x="69" y="0"/>
                    </a:cubicBezTo>
                    <a:cubicBezTo>
                      <a:pt x="68" y="0"/>
                      <a:pt x="66" y="1"/>
                      <a:pt x="65" y="3"/>
                    </a:cubicBezTo>
                    <a:cubicBezTo>
                      <a:pt x="62" y="15"/>
                      <a:pt x="62" y="15"/>
                      <a:pt x="62" y="15"/>
                    </a:cubicBezTo>
                    <a:cubicBezTo>
                      <a:pt x="61" y="19"/>
                      <a:pt x="59" y="20"/>
                      <a:pt x="57" y="21"/>
                    </a:cubicBezTo>
                    <a:cubicBezTo>
                      <a:pt x="57" y="21"/>
                      <a:pt x="57" y="21"/>
                      <a:pt x="57" y="21"/>
                    </a:cubicBezTo>
                    <a:cubicBezTo>
                      <a:pt x="55" y="21"/>
                      <a:pt x="53" y="22"/>
                      <a:pt x="51" y="22"/>
                    </a:cubicBezTo>
                    <a:cubicBezTo>
                      <a:pt x="51" y="22"/>
                      <a:pt x="51" y="22"/>
                      <a:pt x="51" y="22"/>
                    </a:cubicBezTo>
                    <a:cubicBezTo>
                      <a:pt x="48" y="23"/>
                      <a:pt x="46" y="23"/>
                      <a:pt x="43" y="20"/>
                    </a:cubicBezTo>
                    <a:cubicBezTo>
                      <a:pt x="35" y="12"/>
                      <a:pt x="35" y="12"/>
                      <a:pt x="35" y="12"/>
                    </a:cubicBezTo>
                    <a:cubicBezTo>
                      <a:pt x="33" y="10"/>
                      <a:pt x="31" y="10"/>
                      <a:pt x="29" y="11"/>
                    </a:cubicBezTo>
                    <a:cubicBezTo>
                      <a:pt x="22" y="17"/>
                      <a:pt x="22" y="17"/>
                      <a:pt x="22" y="17"/>
                    </a:cubicBezTo>
                    <a:cubicBezTo>
                      <a:pt x="21" y="18"/>
                      <a:pt x="20" y="20"/>
                      <a:pt x="21" y="22"/>
                    </a:cubicBezTo>
                    <a:close/>
                    <a:moveTo>
                      <a:pt x="85" y="51"/>
                    </a:moveTo>
                    <a:cubicBezTo>
                      <a:pt x="93" y="62"/>
                      <a:pt x="91" y="77"/>
                      <a:pt x="80" y="85"/>
                    </a:cubicBezTo>
                    <a:cubicBezTo>
                      <a:pt x="70" y="93"/>
                      <a:pt x="55" y="91"/>
                      <a:pt x="47" y="81"/>
                    </a:cubicBezTo>
                    <a:cubicBezTo>
                      <a:pt x="38" y="70"/>
                      <a:pt x="40" y="55"/>
                      <a:pt x="51" y="47"/>
                    </a:cubicBezTo>
                    <a:cubicBezTo>
                      <a:pt x="62" y="39"/>
                      <a:pt x="77" y="41"/>
                      <a:pt x="85" y="51"/>
                    </a:cubicBezTo>
                    <a:close/>
                  </a:path>
                </a:pathLst>
              </a:custGeom>
              <a:gradFill>
                <a:gsLst>
                  <a:gs pos="50000">
                    <a:srgbClr val="5EB6DA"/>
                  </a:gs>
                  <a:gs pos="50000">
                    <a:srgbClr val="3999C6"/>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34294" bIns="34294" numCol="1" spcCol="0" rtlCol="0" fromWordArt="0" anchor="b" anchorCtr="0" forceAA="0" compatLnSpc="1">
                <a:prstTxWarp prst="textNoShape">
                  <a:avLst/>
                </a:prstTxWarp>
                <a:noAutofit/>
              </a:bodyPr>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grpSp>
            <p:nvGrpSpPr>
              <p:cNvPr id="89" name="Group 88"/>
              <p:cNvGrpSpPr/>
              <p:nvPr/>
            </p:nvGrpSpPr>
            <p:grpSpPr>
              <a:xfrm>
                <a:off x="7782698" y="3571498"/>
                <a:ext cx="341279" cy="239441"/>
                <a:chOff x="9441838" y="3565088"/>
                <a:chExt cx="1231545" cy="864052"/>
              </a:xfrm>
              <a:solidFill>
                <a:schemeClr val="bg1"/>
              </a:solidFill>
            </p:grpSpPr>
            <p:sp>
              <p:nvSpPr>
                <p:cNvPr id="87" name="Oval 86"/>
                <p:cNvSpPr/>
                <p:nvPr/>
              </p:nvSpPr>
              <p:spPr bwMode="auto">
                <a:xfrm>
                  <a:off x="9916043" y="3671804"/>
                  <a:ext cx="757340" cy="75733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300" name="Oval 299"/>
                <p:cNvSpPr/>
                <p:nvPr/>
              </p:nvSpPr>
              <p:spPr bwMode="auto">
                <a:xfrm>
                  <a:off x="9441838" y="3565088"/>
                  <a:ext cx="971392" cy="574923"/>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81" name="Freeform 80"/>
              <p:cNvSpPr/>
              <p:nvPr/>
            </p:nvSpPr>
            <p:spPr bwMode="auto">
              <a:xfrm>
                <a:off x="7726563" y="3624414"/>
                <a:ext cx="311448" cy="74608"/>
              </a:xfrm>
              <a:custGeom>
                <a:avLst/>
                <a:gdLst>
                  <a:gd name="connsiteX0" fmla="*/ 416719 w 416719"/>
                  <a:gd name="connsiteY0" fmla="*/ 0 h 0"/>
                  <a:gd name="connsiteX1" fmla="*/ 119063 w 416719"/>
                  <a:gd name="connsiteY1" fmla="*/ 0 h 0"/>
                  <a:gd name="connsiteX2" fmla="*/ 0 w 416719"/>
                  <a:gd name="connsiteY2" fmla="*/ 0 h 0"/>
                  <a:gd name="connsiteX0" fmla="*/ 10000 w 10000"/>
                  <a:gd name="connsiteY0" fmla="*/ 12963 h 12963"/>
                  <a:gd name="connsiteX1" fmla="*/ 2857 w 10000"/>
                  <a:gd name="connsiteY1" fmla="*/ 12963 h 12963"/>
                  <a:gd name="connsiteX2" fmla="*/ 0 w 10000"/>
                  <a:gd name="connsiteY2" fmla="*/ 12963 h 12963"/>
                  <a:gd name="connsiteX0" fmla="*/ 10678 w 10678"/>
                  <a:gd name="connsiteY0" fmla="*/ 12735 h 13854"/>
                  <a:gd name="connsiteX1" fmla="*/ 2857 w 10678"/>
                  <a:gd name="connsiteY1" fmla="*/ 13777 h 13854"/>
                  <a:gd name="connsiteX2" fmla="*/ 0 w 10678"/>
                  <a:gd name="connsiteY2" fmla="*/ 13777 h 13854"/>
                  <a:gd name="connsiteX0" fmla="*/ 10678 w 10678"/>
                  <a:gd name="connsiteY0" fmla="*/ 15733 h 17561"/>
                  <a:gd name="connsiteX1" fmla="*/ 2857 w 10678"/>
                  <a:gd name="connsiteY1" fmla="*/ 16775 h 17561"/>
                  <a:gd name="connsiteX2" fmla="*/ 0 w 10678"/>
                  <a:gd name="connsiteY2" fmla="*/ 16775 h 17561"/>
                  <a:gd name="connsiteX0" fmla="*/ 10678 w 10678"/>
                  <a:gd name="connsiteY0" fmla="*/ 14840 h 16205"/>
                  <a:gd name="connsiteX1" fmla="*/ 2857 w 10678"/>
                  <a:gd name="connsiteY1" fmla="*/ 15882 h 16205"/>
                  <a:gd name="connsiteX2" fmla="*/ 0 w 10678"/>
                  <a:gd name="connsiteY2" fmla="*/ 15882 h 16205"/>
                  <a:gd name="connsiteX0" fmla="*/ 10678 w 10678"/>
                  <a:gd name="connsiteY0" fmla="*/ 12856 h 14221"/>
                  <a:gd name="connsiteX1" fmla="*/ 2857 w 10678"/>
                  <a:gd name="connsiteY1" fmla="*/ 13898 h 14221"/>
                  <a:gd name="connsiteX2" fmla="*/ 0 w 10678"/>
                  <a:gd name="connsiteY2" fmla="*/ 13898 h 14221"/>
                  <a:gd name="connsiteX0" fmla="*/ 10678 w 10678"/>
                  <a:gd name="connsiteY0" fmla="*/ 14334 h 18477"/>
                  <a:gd name="connsiteX1" fmla="*/ 2857 w 10678"/>
                  <a:gd name="connsiteY1" fmla="*/ 15376 h 18477"/>
                  <a:gd name="connsiteX2" fmla="*/ 0 w 10678"/>
                  <a:gd name="connsiteY2" fmla="*/ 15376 h 18477"/>
                  <a:gd name="connsiteX0" fmla="*/ 10678 w 10678"/>
                  <a:gd name="connsiteY0" fmla="*/ 14334 h 20152"/>
                  <a:gd name="connsiteX1" fmla="*/ 2857 w 10678"/>
                  <a:gd name="connsiteY1" fmla="*/ 15376 h 20152"/>
                  <a:gd name="connsiteX2" fmla="*/ 0 w 10678"/>
                  <a:gd name="connsiteY2" fmla="*/ 15376 h 20152"/>
                  <a:gd name="connsiteX0" fmla="*/ 10432 w 10432"/>
                  <a:gd name="connsiteY0" fmla="*/ 12680 h 15159"/>
                  <a:gd name="connsiteX1" fmla="*/ 2611 w 10432"/>
                  <a:gd name="connsiteY1" fmla="*/ 13722 h 15159"/>
                  <a:gd name="connsiteX2" fmla="*/ 0 w 10432"/>
                  <a:gd name="connsiteY2" fmla="*/ 12159 h 15159"/>
                  <a:gd name="connsiteX0" fmla="*/ 10432 w 10432"/>
                  <a:gd name="connsiteY0" fmla="*/ 12680 h 17438"/>
                  <a:gd name="connsiteX1" fmla="*/ 2611 w 10432"/>
                  <a:gd name="connsiteY1" fmla="*/ 13722 h 17438"/>
                  <a:gd name="connsiteX2" fmla="*/ 0 w 10432"/>
                  <a:gd name="connsiteY2" fmla="*/ 12159 h 17438"/>
                  <a:gd name="connsiteX0" fmla="*/ 10432 w 10432"/>
                  <a:gd name="connsiteY0" fmla="*/ 16576 h 26751"/>
                  <a:gd name="connsiteX1" fmla="*/ 2611 w 10432"/>
                  <a:gd name="connsiteY1" fmla="*/ 17618 h 26751"/>
                  <a:gd name="connsiteX2" fmla="*/ 0 w 10432"/>
                  <a:gd name="connsiteY2" fmla="*/ 16055 h 26751"/>
                  <a:gd name="connsiteX0" fmla="*/ 10432 w 10432"/>
                  <a:gd name="connsiteY0" fmla="*/ 15512 h 24190"/>
                  <a:gd name="connsiteX1" fmla="*/ 2611 w 10432"/>
                  <a:gd name="connsiteY1" fmla="*/ 16554 h 24190"/>
                  <a:gd name="connsiteX2" fmla="*/ 0 w 10432"/>
                  <a:gd name="connsiteY2" fmla="*/ 14991 h 24190"/>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176"/>
                  <a:gd name="connsiteX1" fmla="*/ 2611 w 10432"/>
                  <a:gd name="connsiteY1" fmla="*/ 16554 h 23176"/>
                  <a:gd name="connsiteX2" fmla="*/ 0 w 10432"/>
                  <a:gd name="connsiteY2" fmla="*/ 14991 h 23176"/>
                  <a:gd name="connsiteX0" fmla="*/ 10432 w 10432"/>
                  <a:gd name="connsiteY0" fmla="*/ 14392 h 20322"/>
                  <a:gd name="connsiteX1" fmla="*/ 2611 w 10432"/>
                  <a:gd name="connsiteY1" fmla="*/ 15434 h 20322"/>
                  <a:gd name="connsiteX2" fmla="*/ 0 w 10432"/>
                  <a:gd name="connsiteY2" fmla="*/ 13871 h 20322"/>
                  <a:gd name="connsiteX0" fmla="*/ 10432 w 10432"/>
                  <a:gd name="connsiteY0" fmla="*/ 14392 h 22269"/>
                  <a:gd name="connsiteX1" fmla="*/ 2611 w 10432"/>
                  <a:gd name="connsiteY1" fmla="*/ 15434 h 22269"/>
                  <a:gd name="connsiteX2" fmla="*/ 0 w 10432"/>
                  <a:gd name="connsiteY2" fmla="*/ 13871 h 22269"/>
                  <a:gd name="connsiteX0" fmla="*/ 10432 w 10432"/>
                  <a:gd name="connsiteY0" fmla="*/ 14392 h 18371"/>
                  <a:gd name="connsiteX1" fmla="*/ 2611 w 10432"/>
                  <a:gd name="connsiteY1" fmla="*/ 15434 h 18371"/>
                  <a:gd name="connsiteX2" fmla="*/ 0 w 10432"/>
                  <a:gd name="connsiteY2" fmla="*/ 13871 h 18371"/>
                  <a:gd name="connsiteX0" fmla="*/ 10432 w 10432"/>
                  <a:gd name="connsiteY0" fmla="*/ 15511 h 21334"/>
                  <a:gd name="connsiteX1" fmla="*/ 2611 w 10432"/>
                  <a:gd name="connsiteY1" fmla="*/ 16553 h 21334"/>
                  <a:gd name="connsiteX2" fmla="*/ 0 w 10432"/>
                  <a:gd name="connsiteY2" fmla="*/ 14990 h 21334"/>
                  <a:gd name="connsiteX0" fmla="*/ 10432 w 10432"/>
                  <a:gd name="connsiteY0" fmla="*/ 14827 h 22294"/>
                  <a:gd name="connsiteX1" fmla="*/ 2919 w 10432"/>
                  <a:gd name="connsiteY1" fmla="*/ 17952 h 22294"/>
                  <a:gd name="connsiteX2" fmla="*/ 0 w 10432"/>
                  <a:gd name="connsiteY2" fmla="*/ 14306 h 22294"/>
                  <a:gd name="connsiteX0" fmla="*/ 10432 w 10432"/>
                  <a:gd name="connsiteY0" fmla="*/ 14993 h 22041"/>
                  <a:gd name="connsiteX1" fmla="*/ 2857 w 10432"/>
                  <a:gd name="connsiteY1" fmla="*/ 17597 h 22041"/>
                  <a:gd name="connsiteX2" fmla="*/ 0 w 10432"/>
                  <a:gd name="connsiteY2" fmla="*/ 14472 h 22041"/>
                  <a:gd name="connsiteX0" fmla="*/ 10432 w 10432"/>
                  <a:gd name="connsiteY0" fmla="*/ 15710 h 23901"/>
                  <a:gd name="connsiteX1" fmla="*/ 2857 w 10432"/>
                  <a:gd name="connsiteY1" fmla="*/ 18314 h 23901"/>
                  <a:gd name="connsiteX2" fmla="*/ 0 w 10432"/>
                  <a:gd name="connsiteY2" fmla="*/ 15189 h 23901"/>
                  <a:gd name="connsiteX0" fmla="*/ 10432 w 10432"/>
                  <a:gd name="connsiteY0" fmla="*/ 14855 h 21675"/>
                  <a:gd name="connsiteX1" fmla="*/ 2857 w 10432"/>
                  <a:gd name="connsiteY1" fmla="*/ 17459 h 21675"/>
                  <a:gd name="connsiteX2" fmla="*/ 0 w 10432"/>
                  <a:gd name="connsiteY2" fmla="*/ 14334 h 21675"/>
                  <a:gd name="connsiteX0" fmla="*/ 10784 w 10784"/>
                  <a:gd name="connsiteY0" fmla="*/ 12672 h 13493"/>
                  <a:gd name="connsiteX1" fmla="*/ 2857 w 10784"/>
                  <a:gd name="connsiteY1" fmla="*/ 13490 h 13493"/>
                  <a:gd name="connsiteX2" fmla="*/ 0 w 10784"/>
                  <a:gd name="connsiteY2" fmla="*/ 10365 h 13493"/>
                  <a:gd name="connsiteX0" fmla="*/ 10784 w 10784"/>
                  <a:gd name="connsiteY0" fmla="*/ 16552 h 17372"/>
                  <a:gd name="connsiteX1" fmla="*/ 2857 w 10784"/>
                  <a:gd name="connsiteY1" fmla="*/ 17370 h 17372"/>
                  <a:gd name="connsiteX2" fmla="*/ 0 w 10784"/>
                  <a:gd name="connsiteY2" fmla="*/ 14245 h 17372"/>
                  <a:gd name="connsiteX0" fmla="*/ 10784 w 10784"/>
                  <a:gd name="connsiteY0" fmla="*/ 19121 h 23929"/>
                  <a:gd name="connsiteX1" fmla="*/ 2857 w 10784"/>
                  <a:gd name="connsiteY1" fmla="*/ 19939 h 23929"/>
                  <a:gd name="connsiteX2" fmla="*/ 0 w 10784"/>
                  <a:gd name="connsiteY2" fmla="*/ 16814 h 23929"/>
                  <a:gd name="connsiteX0" fmla="*/ 10784 w 10784"/>
                  <a:gd name="connsiteY0" fmla="*/ 19121 h 24144"/>
                  <a:gd name="connsiteX1" fmla="*/ 2857 w 10784"/>
                  <a:gd name="connsiteY1" fmla="*/ 19939 h 24144"/>
                  <a:gd name="connsiteX2" fmla="*/ 0 w 10784"/>
                  <a:gd name="connsiteY2" fmla="*/ 16814 h 24144"/>
                  <a:gd name="connsiteX0" fmla="*/ 10784 w 10784"/>
                  <a:gd name="connsiteY0" fmla="*/ 19121 h 24337"/>
                  <a:gd name="connsiteX1" fmla="*/ 2857 w 10784"/>
                  <a:gd name="connsiteY1" fmla="*/ 19939 h 24337"/>
                  <a:gd name="connsiteX2" fmla="*/ 0 w 10784"/>
                  <a:gd name="connsiteY2" fmla="*/ 16814 h 24337"/>
                  <a:gd name="connsiteX0" fmla="*/ 10784 w 10784"/>
                  <a:gd name="connsiteY0" fmla="*/ 19121 h 24337"/>
                  <a:gd name="connsiteX1" fmla="*/ 2974 w 10784"/>
                  <a:gd name="connsiteY1" fmla="*/ 19939 h 24337"/>
                  <a:gd name="connsiteX2" fmla="*/ 0 w 10784"/>
                  <a:gd name="connsiteY2" fmla="*/ 16814 h 24337"/>
                  <a:gd name="connsiteX0" fmla="*/ 10784 w 10784"/>
                  <a:gd name="connsiteY0" fmla="*/ 18811 h 23500"/>
                  <a:gd name="connsiteX1" fmla="*/ 2974 w 10784"/>
                  <a:gd name="connsiteY1" fmla="*/ 19629 h 23500"/>
                  <a:gd name="connsiteX2" fmla="*/ 0 w 10784"/>
                  <a:gd name="connsiteY2" fmla="*/ 16504 h 23500"/>
                  <a:gd name="connsiteX0" fmla="*/ 10784 w 10784"/>
                  <a:gd name="connsiteY0" fmla="*/ 15756 h 20445"/>
                  <a:gd name="connsiteX1" fmla="*/ 2974 w 10784"/>
                  <a:gd name="connsiteY1" fmla="*/ 16574 h 20445"/>
                  <a:gd name="connsiteX2" fmla="*/ 0 w 10784"/>
                  <a:gd name="connsiteY2" fmla="*/ 13449 h 20445"/>
                </a:gdLst>
                <a:ahLst/>
                <a:cxnLst>
                  <a:cxn ang="0">
                    <a:pos x="connsiteX0" y="connsiteY0"/>
                  </a:cxn>
                  <a:cxn ang="0">
                    <a:pos x="connsiteX1" y="connsiteY1"/>
                  </a:cxn>
                  <a:cxn ang="0">
                    <a:pos x="connsiteX2" y="connsiteY2"/>
                  </a:cxn>
                </a:cxnLst>
                <a:rect l="l" t="t" r="r" b="b"/>
                <a:pathLst>
                  <a:path w="10784" h="20445">
                    <a:moveTo>
                      <a:pt x="10784" y="15756"/>
                    </a:moveTo>
                    <a:cubicBezTo>
                      <a:pt x="6939" y="-15198"/>
                      <a:pt x="4490" y="7431"/>
                      <a:pt x="2974" y="16574"/>
                    </a:cubicBezTo>
                    <a:cubicBezTo>
                      <a:pt x="1458" y="25717"/>
                      <a:pt x="393" y="16153"/>
                      <a:pt x="0" y="13449"/>
                    </a:cubicBezTo>
                  </a:path>
                </a:pathLst>
              </a:custGeom>
              <a:noFill/>
              <a:ln w="28575" cap="rnd">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rgbClr val="FFFFFF"/>
                  </a:solidFill>
                </a:endParaRPr>
              </a:p>
            </p:txBody>
          </p:sp>
          <p:sp>
            <p:nvSpPr>
              <p:cNvPr id="297" name="Freeform 296"/>
              <p:cNvSpPr/>
              <p:nvPr/>
            </p:nvSpPr>
            <p:spPr bwMode="auto">
              <a:xfrm>
                <a:off x="7675590" y="3678237"/>
                <a:ext cx="313120" cy="71900"/>
              </a:xfrm>
              <a:custGeom>
                <a:avLst/>
                <a:gdLst>
                  <a:gd name="connsiteX0" fmla="*/ 416719 w 416719"/>
                  <a:gd name="connsiteY0" fmla="*/ 0 h 0"/>
                  <a:gd name="connsiteX1" fmla="*/ 119063 w 416719"/>
                  <a:gd name="connsiteY1" fmla="*/ 0 h 0"/>
                  <a:gd name="connsiteX2" fmla="*/ 0 w 416719"/>
                  <a:gd name="connsiteY2" fmla="*/ 0 h 0"/>
                  <a:gd name="connsiteX0" fmla="*/ 10000 w 10000"/>
                  <a:gd name="connsiteY0" fmla="*/ 12963 h 12963"/>
                  <a:gd name="connsiteX1" fmla="*/ 2857 w 10000"/>
                  <a:gd name="connsiteY1" fmla="*/ 12963 h 12963"/>
                  <a:gd name="connsiteX2" fmla="*/ 0 w 10000"/>
                  <a:gd name="connsiteY2" fmla="*/ 12963 h 12963"/>
                  <a:gd name="connsiteX0" fmla="*/ 10678 w 10678"/>
                  <a:gd name="connsiteY0" fmla="*/ 12735 h 13854"/>
                  <a:gd name="connsiteX1" fmla="*/ 2857 w 10678"/>
                  <a:gd name="connsiteY1" fmla="*/ 13777 h 13854"/>
                  <a:gd name="connsiteX2" fmla="*/ 0 w 10678"/>
                  <a:gd name="connsiteY2" fmla="*/ 13777 h 13854"/>
                  <a:gd name="connsiteX0" fmla="*/ 10678 w 10678"/>
                  <a:gd name="connsiteY0" fmla="*/ 15733 h 17561"/>
                  <a:gd name="connsiteX1" fmla="*/ 2857 w 10678"/>
                  <a:gd name="connsiteY1" fmla="*/ 16775 h 17561"/>
                  <a:gd name="connsiteX2" fmla="*/ 0 w 10678"/>
                  <a:gd name="connsiteY2" fmla="*/ 16775 h 17561"/>
                  <a:gd name="connsiteX0" fmla="*/ 10678 w 10678"/>
                  <a:gd name="connsiteY0" fmla="*/ 14840 h 16205"/>
                  <a:gd name="connsiteX1" fmla="*/ 2857 w 10678"/>
                  <a:gd name="connsiteY1" fmla="*/ 15882 h 16205"/>
                  <a:gd name="connsiteX2" fmla="*/ 0 w 10678"/>
                  <a:gd name="connsiteY2" fmla="*/ 15882 h 16205"/>
                  <a:gd name="connsiteX0" fmla="*/ 10678 w 10678"/>
                  <a:gd name="connsiteY0" fmla="*/ 12856 h 14221"/>
                  <a:gd name="connsiteX1" fmla="*/ 2857 w 10678"/>
                  <a:gd name="connsiteY1" fmla="*/ 13898 h 14221"/>
                  <a:gd name="connsiteX2" fmla="*/ 0 w 10678"/>
                  <a:gd name="connsiteY2" fmla="*/ 13898 h 14221"/>
                  <a:gd name="connsiteX0" fmla="*/ 10678 w 10678"/>
                  <a:gd name="connsiteY0" fmla="*/ 14334 h 18477"/>
                  <a:gd name="connsiteX1" fmla="*/ 2857 w 10678"/>
                  <a:gd name="connsiteY1" fmla="*/ 15376 h 18477"/>
                  <a:gd name="connsiteX2" fmla="*/ 0 w 10678"/>
                  <a:gd name="connsiteY2" fmla="*/ 15376 h 18477"/>
                  <a:gd name="connsiteX0" fmla="*/ 10678 w 10678"/>
                  <a:gd name="connsiteY0" fmla="*/ 14334 h 20152"/>
                  <a:gd name="connsiteX1" fmla="*/ 2857 w 10678"/>
                  <a:gd name="connsiteY1" fmla="*/ 15376 h 20152"/>
                  <a:gd name="connsiteX2" fmla="*/ 0 w 10678"/>
                  <a:gd name="connsiteY2" fmla="*/ 15376 h 20152"/>
                  <a:gd name="connsiteX0" fmla="*/ 10432 w 10432"/>
                  <a:gd name="connsiteY0" fmla="*/ 12680 h 15159"/>
                  <a:gd name="connsiteX1" fmla="*/ 2611 w 10432"/>
                  <a:gd name="connsiteY1" fmla="*/ 13722 h 15159"/>
                  <a:gd name="connsiteX2" fmla="*/ 0 w 10432"/>
                  <a:gd name="connsiteY2" fmla="*/ 12159 h 15159"/>
                  <a:gd name="connsiteX0" fmla="*/ 10432 w 10432"/>
                  <a:gd name="connsiteY0" fmla="*/ 12680 h 17438"/>
                  <a:gd name="connsiteX1" fmla="*/ 2611 w 10432"/>
                  <a:gd name="connsiteY1" fmla="*/ 13722 h 17438"/>
                  <a:gd name="connsiteX2" fmla="*/ 0 w 10432"/>
                  <a:gd name="connsiteY2" fmla="*/ 12159 h 17438"/>
                  <a:gd name="connsiteX0" fmla="*/ 10432 w 10432"/>
                  <a:gd name="connsiteY0" fmla="*/ 16576 h 26751"/>
                  <a:gd name="connsiteX1" fmla="*/ 2611 w 10432"/>
                  <a:gd name="connsiteY1" fmla="*/ 17618 h 26751"/>
                  <a:gd name="connsiteX2" fmla="*/ 0 w 10432"/>
                  <a:gd name="connsiteY2" fmla="*/ 16055 h 26751"/>
                  <a:gd name="connsiteX0" fmla="*/ 10432 w 10432"/>
                  <a:gd name="connsiteY0" fmla="*/ 15512 h 24190"/>
                  <a:gd name="connsiteX1" fmla="*/ 2611 w 10432"/>
                  <a:gd name="connsiteY1" fmla="*/ 16554 h 24190"/>
                  <a:gd name="connsiteX2" fmla="*/ 0 w 10432"/>
                  <a:gd name="connsiteY2" fmla="*/ 14991 h 24190"/>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176"/>
                  <a:gd name="connsiteX1" fmla="*/ 2611 w 10432"/>
                  <a:gd name="connsiteY1" fmla="*/ 16554 h 23176"/>
                  <a:gd name="connsiteX2" fmla="*/ 0 w 10432"/>
                  <a:gd name="connsiteY2" fmla="*/ 14991 h 23176"/>
                  <a:gd name="connsiteX0" fmla="*/ 10432 w 10432"/>
                  <a:gd name="connsiteY0" fmla="*/ 14392 h 20322"/>
                  <a:gd name="connsiteX1" fmla="*/ 2611 w 10432"/>
                  <a:gd name="connsiteY1" fmla="*/ 15434 h 20322"/>
                  <a:gd name="connsiteX2" fmla="*/ 0 w 10432"/>
                  <a:gd name="connsiteY2" fmla="*/ 13871 h 20322"/>
                  <a:gd name="connsiteX0" fmla="*/ 10432 w 10432"/>
                  <a:gd name="connsiteY0" fmla="*/ 14392 h 22269"/>
                  <a:gd name="connsiteX1" fmla="*/ 2611 w 10432"/>
                  <a:gd name="connsiteY1" fmla="*/ 15434 h 22269"/>
                  <a:gd name="connsiteX2" fmla="*/ 0 w 10432"/>
                  <a:gd name="connsiteY2" fmla="*/ 13871 h 22269"/>
                  <a:gd name="connsiteX0" fmla="*/ 10432 w 10432"/>
                  <a:gd name="connsiteY0" fmla="*/ 14392 h 18371"/>
                  <a:gd name="connsiteX1" fmla="*/ 2611 w 10432"/>
                  <a:gd name="connsiteY1" fmla="*/ 15434 h 18371"/>
                  <a:gd name="connsiteX2" fmla="*/ 0 w 10432"/>
                  <a:gd name="connsiteY2" fmla="*/ 13871 h 18371"/>
                  <a:gd name="connsiteX0" fmla="*/ 10432 w 10432"/>
                  <a:gd name="connsiteY0" fmla="*/ 15511 h 21334"/>
                  <a:gd name="connsiteX1" fmla="*/ 2611 w 10432"/>
                  <a:gd name="connsiteY1" fmla="*/ 16553 h 21334"/>
                  <a:gd name="connsiteX2" fmla="*/ 0 w 10432"/>
                  <a:gd name="connsiteY2" fmla="*/ 14990 h 21334"/>
                  <a:gd name="connsiteX0" fmla="*/ 10432 w 10432"/>
                  <a:gd name="connsiteY0" fmla="*/ 14827 h 22294"/>
                  <a:gd name="connsiteX1" fmla="*/ 2919 w 10432"/>
                  <a:gd name="connsiteY1" fmla="*/ 17952 h 22294"/>
                  <a:gd name="connsiteX2" fmla="*/ 0 w 10432"/>
                  <a:gd name="connsiteY2" fmla="*/ 14306 h 22294"/>
                  <a:gd name="connsiteX0" fmla="*/ 10432 w 10432"/>
                  <a:gd name="connsiteY0" fmla="*/ 14993 h 22041"/>
                  <a:gd name="connsiteX1" fmla="*/ 2857 w 10432"/>
                  <a:gd name="connsiteY1" fmla="*/ 17597 h 22041"/>
                  <a:gd name="connsiteX2" fmla="*/ 0 w 10432"/>
                  <a:gd name="connsiteY2" fmla="*/ 14472 h 22041"/>
                  <a:gd name="connsiteX0" fmla="*/ 10432 w 10432"/>
                  <a:gd name="connsiteY0" fmla="*/ 15710 h 23901"/>
                  <a:gd name="connsiteX1" fmla="*/ 2857 w 10432"/>
                  <a:gd name="connsiteY1" fmla="*/ 18314 h 23901"/>
                  <a:gd name="connsiteX2" fmla="*/ 0 w 10432"/>
                  <a:gd name="connsiteY2" fmla="*/ 15189 h 23901"/>
                  <a:gd name="connsiteX0" fmla="*/ 10432 w 10432"/>
                  <a:gd name="connsiteY0" fmla="*/ 14855 h 21675"/>
                  <a:gd name="connsiteX1" fmla="*/ 2857 w 10432"/>
                  <a:gd name="connsiteY1" fmla="*/ 17459 h 21675"/>
                  <a:gd name="connsiteX2" fmla="*/ 0 w 10432"/>
                  <a:gd name="connsiteY2" fmla="*/ 14334 h 21675"/>
                  <a:gd name="connsiteX0" fmla="*/ 10784 w 10784"/>
                  <a:gd name="connsiteY0" fmla="*/ 12672 h 13493"/>
                  <a:gd name="connsiteX1" fmla="*/ 2857 w 10784"/>
                  <a:gd name="connsiteY1" fmla="*/ 13490 h 13493"/>
                  <a:gd name="connsiteX2" fmla="*/ 0 w 10784"/>
                  <a:gd name="connsiteY2" fmla="*/ 10365 h 13493"/>
                  <a:gd name="connsiteX0" fmla="*/ 10784 w 10784"/>
                  <a:gd name="connsiteY0" fmla="*/ 16552 h 17372"/>
                  <a:gd name="connsiteX1" fmla="*/ 2857 w 10784"/>
                  <a:gd name="connsiteY1" fmla="*/ 17370 h 17372"/>
                  <a:gd name="connsiteX2" fmla="*/ 0 w 10784"/>
                  <a:gd name="connsiteY2" fmla="*/ 14245 h 17372"/>
                  <a:gd name="connsiteX0" fmla="*/ 10784 w 10784"/>
                  <a:gd name="connsiteY0" fmla="*/ 19121 h 23929"/>
                  <a:gd name="connsiteX1" fmla="*/ 2857 w 10784"/>
                  <a:gd name="connsiteY1" fmla="*/ 19939 h 23929"/>
                  <a:gd name="connsiteX2" fmla="*/ 0 w 10784"/>
                  <a:gd name="connsiteY2" fmla="*/ 16814 h 23929"/>
                  <a:gd name="connsiteX0" fmla="*/ 10784 w 10784"/>
                  <a:gd name="connsiteY0" fmla="*/ 19121 h 24144"/>
                  <a:gd name="connsiteX1" fmla="*/ 2857 w 10784"/>
                  <a:gd name="connsiteY1" fmla="*/ 19939 h 24144"/>
                  <a:gd name="connsiteX2" fmla="*/ 0 w 10784"/>
                  <a:gd name="connsiteY2" fmla="*/ 16814 h 24144"/>
                  <a:gd name="connsiteX0" fmla="*/ 10784 w 10784"/>
                  <a:gd name="connsiteY0" fmla="*/ 19121 h 24337"/>
                  <a:gd name="connsiteX1" fmla="*/ 2857 w 10784"/>
                  <a:gd name="connsiteY1" fmla="*/ 19939 h 24337"/>
                  <a:gd name="connsiteX2" fmla="*/ 0 w 10784"/>
                  <a:gd name="connsiteY2" fmla="*/ 16814 h 24337"/>
                  <a:gd name="connsiteX0" fmla="*/ 10784 w 10784"/>
                  <a:gd name="connsiteY0" fmla="*/ 19121 h 24337"/>
                  <a:gd name="connsiteX1" fmla="*/ 2974 w 10784"/>
                  <a:gd name="connsiteY1" fmla="*/ 19939 h 24337"/>
                  <a:gd name="connsiteX2" fmla="*/ 0 w 10784"/>
                  <a:gd name="connsiteY2" fmla="*/ 16814 h 24337"/>
                  <a:gd name="connsiteX0" fmla="*/ 10784 w 10784"/>
                  <a:gd name="connsiteY0" fmla="*/ 18811 h 23500"/>
                  <a:gd name="connsiteX1" fmla="*/ 2974 w 10784"/>
                  <a:gd name="connsiteY1" fmla="*/ 19629 h 23500"/>
                  <a:gd name="connsiteX2" fmla="*/ 0 w 10784"/>
                  <a:gd name="connsiteY2" fmla="*/ 16504 h 23500"/>
                  <a:gd name="connsiteX0" fmla="*/ 10784 w 10784"/>
                  <a:gd name="connsiteY0" fmla="*/ 15756 h 20445"/>
                  <a:gd name="connsiteX1" fmla="*/ 2974 w 10784"/>
                  <a:gd name="connsiteY1" fmla="*/ 16574 h 20445"/>
                  <a:gd name="connsiteX2" fmla="*/ 0 w 10784"/>
                  <a:gd name="connsiteY2" fmla="*/ 13449 h 20445"/>
                  <a:gd name="connsiteX0" fmla="*/ 10784 w 10784"/>
                  <a:gd name="connsiteY0" fmla="*/ 15201 h 21304"/>
                  <a:gd name="connsiteX1" fmla="*/ 5063 w 10784"/>
                  <a:gd name="connsiteY1" fmla="*/ 17805 h 21304"/>
                  <a:gd name="connsiteX2" fmla="*/ 0 w 10784"/>
                  <a:gd name="connsiteY2" fmla="*/ 12894 h 21304"/>
                  <a:gd name="connsiteX0" fmla="*/ 10784 w 10784"/>
                  <a:gd name="connsiteY0" fmla="*/ 14472 h 19292"/>
                  <a:gd name="connsiteX1" fmla="*/ 5063 w 10784"/>
                  <a:gd name="connsiteY1" fmla="*/ 17076 h 19292"/>
                  <a:gd name="connsiteX2" fmla="*/ 0 w 10784"/>
                  <a:gd name="connsiteY2" fmla="*/ 12165 h 19292"/>
                  <a:gd name="connsiteX0" fmla="*/ 10784 w 10784"/>
                  <a:gd name="connsiteY0" fmla="*/ 11390 h 16210"/>
                  <a:gd name="connsiteX1" fmla="*/ 5063 w 10784"/>
                  <a:gd name="connsiteY1" fmla="*/ 13994 h 16210"/>
                  <a:gd name="connsiteX2" fmla="*/ 0 w 10784"/>
                  <a:gd name="connsiteY2" fmla="*/ 9083 h 16210"/>
                  <a:gd name="connsiteX0" fmla="*/ 10784 w 10784"/>
                  <a:gd name="connsiteY0" fmla="*/ 11390 h 19703"/>
                  <a:gd name="connsiteX1" fmla="*/ 5063 w 10784"/>
                  <a:gd name="connsiteY1" fmla="*/ 13994 h 19703"/>
                  <a:gd name="connsiteX2" fmla="*/ 0 w 10784"/>
                  <a:gd name="connsiteY2" fmla="*/ 9083 h 19703"/>
                </a:gdLst>
                <a:ahLst/>
                <a:cxnLst>
                  <a:cxn ang="0">
                    <a:pos x="connsiteX0" y="connsiteY0"/>
                  </a:cxn>
                  <a:cxn ang="0">
                    <a:pos x="connsiteX1" y="connsiteY1"/>
                  </a:cxn>
                  <a:cxn ang="0">
                    <a:pos x="connsiteX2" y="connsiteY2"/>
                  </a:cxn>
                </a:cxnLst>
                <a:rect l="l" t="t" r="r" b="b"/>
                <a:pathLst>
                  <a:path w="10784" h="19703">
                    <a:moveTo>
                      <a:pt x="10784" y="11390"/>
                    </a:moveTo>
                    <a:cubicBezTo>
                      <a:pt x="7502" y="-12617"/>
                      <a:pt x="6086" y="7828"/>
                      <a:pt x="5063" y="13994"/>
                    </a:cubicBezTo>
                    <a:cubicBezTo>
                      <a:pt x="4040" y="20160"/>
                      <a:pt x="1731" y="24689"/>
                      <a:pt x="0" y="9083"/>
                    </a:cubicBezTo>
                  </a:path>
                </a:pathLst>
              </a:custGeom>
              <a:noFill/>
              <a:ln w="28575" cap="rnd">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rgbClr val="FFFFFF"/>
                  </a:solidFill>
                </a:endParaRPr>
              </a:p>
            </p:txBody>
          </p:sp>
          <p:sp>
            <p:nvSpPr>
              <p:cNvPr id="298" name="Freeform 297"/>
              <p:cNvSpPr/>
              <p:nvPr/>
            </p:nvSpPr>
            <p:spPr bwMode="auto">
              <a:xfrm>
                <a:off x="7675591" y="3738652"/>
                <a:ext cx="307517" cy="73724"/>
              </a:xfrm>
              <a:custGeom>
                <a:avLst/>
                <a:gdLst>
                  <a:gd name="connsiteX0" fmla="*/ 416719 w 416719"/>
                  <a:gd name="connsiteY0" fmla="*/ 0 h 0"/>
                  <a:gd name="connsiteX1" fmla="*/ 119063 w 416719"/>
                  <a:gd name="connsiteY1" fmla="*/ 0 h 0"/>
                  <a:gd name="connsiteX2" fmla="*/ 0 w 416719"/>
                  <a:gd name="connsiteY2" fmla="*/ 0 h 0"/>
                  <a:gd name="connsiteX0" fmla="*/ 10000 w 10000"/>
                  <a:gd name="connsiteY0" fmla="*/ 12963 h 12963"/>
                  <a:gd name="connsiteX1" fmla="*/ 2857 w 10000"/>
                  <a:gd name="connsiteY1" fmla="*/ 12963 h 12963"/>
                  <a:gd name="connsiteX2" fmla="*/ 0 w 10000"/>
                  <a:gd name="connsiteY2" fmla="*/ 12963 h 12963"/>
                  <a:gd name="connsiteX0" fmla="*/ 10678 w 10678"/>
                  <a:gd name="connsiteY0" fmla="*/ 12735 h 13854"/>
                  <a:gd name="connsiteX1" fmla="*/ 2857 w 10678"/>
                  <a:gd name="connsiteY1" fmla="*/ 13777 h 13854"/>
                  <a:gd name="connsiteX2" fmla="*/ 0 w 10678"/>
                  <a:gd name="connsiteY2" fmla="*/ 13777 h 13854"/>
                  <a:gd name="connsiteX0" fmla="*/ 10678 w 10678"/>
                  <a:gd name="connsiteY0" fmla="*/ 15733 h 17561"/>
                  <a:gd name="connsiteX1" fmla="*/ 2857 w 10678"/>
                  <a:gd name="connsiteY1" fmla="*/ 16775 h 17561"/>
                  <a:gd name="connsiteX2" fmla="*/ 0 w 10678"/>
                  <a:gd name="connsiteY2" fmla="*/ 16775 h 17561"/>
                  <a:gd name="connsiteX0" fmla="*/ 10678 w 10678"/>
                  <a:gd name="connsiteY0" fmla="*/ 14840 h 16205"/>
                  <a:gd name="connsiteX1" fmla="*/ 2857 w 10678"/>
                  <a:gd name="connsiteY1" fmla="*/ 15882 h 16205"/>
                  <a:gd name="connsiteX2" fmla="*/ 0 w 10678"/>
                  <a:gd name="connsiteY2" fmla="*/ 15882 h 16205"/>
                  <a:gd name="connsiteX0" fmla="*/ 10678 w 10678"/>
                  <a:gd name="connsiteY0" fmla="*/ 12856 h 14221"/>
                  <a:gd name="connsiteX1" fmla="*/ 2857 w 10678"/>
                  <a:gd name="connsiteY1" fmla="*/ 13898 h 14221"/>
                  <a:gd name="connsiteX2" fmla="*/ 0 w 10678"/>
                  <a:gd name="connsiteY2" fmla="*/ 13898 h 14221"/>
                  <a:gd name="connsiteX0" fmla="*/ 10678 w 10678"/>
                  <a:gd name="connsiteY0" fmla="*/ 14334 h 18477"/>
                  <a:gd name="connsiteX1" fmla="*/ 2857 w 10678"/>
                  <a:gd name="connsiteY1" fmla="*/ 15376 h 18477"/>
                  <a:gd name="connsiteX2" fmla="*/ 0 w 10678"/>
                  <a:gd name="connsiteY2" fmla="*/ 15376 h 18477"/>
                  <a:gd name="connsiteX0" fmla="*/ 10678 w 10678"/>
                  <a:gd name="connsiteY0" fmla="*/ 14334 h 20152"/>
                  <a:gd name="connsiteX1" fmla="*/ 2857 w 10678"/>
                  <a:gd name="connsiteY1" fmla="*/ 15376 h 20152"/>
                  <a:gd name="connsiteX2" fmla="*/ 0 w 10678"/>
                  <a:gd name="connsiteY2" fmla="*/ 15376 h 20152"/>
                  <a:gd name="connsiteX0" fmla="*/ 10432 w 10432"/>
                  <a:gd name="connsiteY0" fmla="*/ 12680 h 15159"/>
                  <a:gd name="connsiteX1" fmla="*/ 2611 w 10432"/>
                  <a:gd name="connsiteY1" fmla="*/ 13722 h 15159"/>
                  <a:gd name="connsiteX2" fmla="*/ 0 w 10432"/>
                  <a:gd name="connsiteY2" fmla="*/ 12159 h 15159"/>
                  <a:gd name="connsiteX0" fmla="*/ 10432 w 10432"/>
                  <a:gd name="connsiteY0" fmla="*/ 12680 h 17438"/>
                  <a:gd name="connsiteX1" fmla="*/ 2611 w 10432"/>
                  <a:gd name="connsiteY1" fmla="*/ 13722 h 17438"/>
                  <a:gd name="connsiteX2" fmla="*/ 0 w 10432"/>
                  <a:gd name="connsiteY2" fmla="*/ 12159 h 17438"/>
                  <a:gd name="connsiteX0" fmla="*/ 10432 w 10432"/>
                  <a:gd name="connsiteY0" fmla="*/ 16576 h 26751"/>
                  <a:gd name="connsiteX1" fmla="*/ 2611 w 10432"/>
                  <a:gd name="connsiteY1" fmla="*/ 17618 h 26751"/>
                  <a:gd name="connsiteX2" fmla="*/ 0 w 10432"/>
                  <a:gd name="connsiteY2" fmla="*/ 16055 h 26751"/>
                  <a:gd name="connsiteX0" fmla="*/ 10432 w 10432"/>
                  <a:gd name="connsiteY0" fmla="*/ 15512 h 24190"/>
                  <a:gd name="connsiteX1" fmla="*/ 2611 w 10432"/>
                  <a:gd name="connsiteY1" fmla="*/ 16554 h 24190"/>
                  <a:gd name="connsiteX2" fmla="*/ 0 w 10432"/>
                  <a:gd name="connsiteY2" fmla="*/ 14991 h 24190"/>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176"/>
                  <a:gd name="connsiteX1" fmla="*/ 2611 w 10432"/>
                  <a:gd name="connsiteY1" fmla="*/ 16554 h 23176"/>
                  <a:gd name="connsiteX2" fmla="*/ 0 w 10432"/>
                  <a:gd name="connsiteY2" fmla="*/ 14991 h 23176"/>
                  <a:gd name="connsiteX0" fmla="*/ 10432 w 10432"/>
                  <a:gd name="connsiteY0" fmla="*/ 14392 h 20322"/>
                  <a:gd name="connsiteX1" fmla="*/ 2611 w 10432"/>
                  <a:gd name="connsiteY1" fmla="*/ 15434 h 20322"/>
                  <a:gd name="connsiteX2" fmla="*/ 0 w 10432"/>
                  <a:gd name="connsiteY2" fmla="*/ 13871 h 20322"/>
                  <a:gd name="connsiteX0" fmla="*/ 10432 w 10432"/>
                  <a:gd name="connsiteY0" fmla="*/ 14392 h 22269"/>
                  <a:gd name="connsiteX1" fmla="*/ 2611 w 10432"/>
                  <a:gd name="connsiteY1" fmla="*/ 15434 h 22269"/>
                  <a:gd name="connsiteX2" fmla="*/ 0 w 10432"/>
                  <a:gd name="connsiteY2" fmla="*/ 13871 h 22269"/>
                  <a:gd name="connsiteX0" fmla="*/ 10432 w 10432"/>
                  <a:gd name="connsiteY0" fmla="*/ 14392 h 18371"/>
                  <a:gd name="connsiteX1" fmla="*/ 2611 w 10432"/>
                  <a:gd name="connsiteY1" fmla="*/ 15434 h 18371"/>
                  <a:gd name="connsiteX2" fmla="*/ 0 w 10432"/>
                  <a:gd name="connsiteY2" fmla="*/ 13871 h 18371"/>
                  <a:gd name="connsiteX0" fmla="*/ 10432 w 10432"/>
                  <a:gd name="connsiteY0" fmla="*/ 15511 h 21334"/>
                  <a:gd name="connsiteX1" fmla="*/ 2611 w 10432"/>
                  <a:gd name="connsiteY1" fmla="*/ 16553 h 21334"/>
                  <a:gd name="connsiteX2" fmla="*/ 0 w 10432"/>
                  <a:gd name="connsiteY2" fmla="*/ 14990 h 21334"/>
                  <a:gd name="connsiteX0" fmla="*/ 10432 w 10432"/>
                  <a:gd name="connsiteY0" fmla="*/ 14827 h 22294"/>
                  <a:gd name="connsiteX1" fmla="*/ 2919 w 10432"/>
                  <a:gd name="connsiteY1" fmla="*/ 17952 h 22294"/>
                  <a:gd name="connsiteX2" fmla="*/ 0 w 10432"/>
                  <a:gd name="connsiteY2" fmla="*/ 14306 h 22294"/>
                  <a:gd name="connsiteX0" fmla="*/ 10432 w 10432"/>
                  <a:gd name="connsiteY0" fmla="*/ 14993 h 22041"/>
                  <a:gd name="connsiteX1" fmla="*/ 2857 w 10432"/>
                  <a:gd name="connsiteY1" fmla="*/ 17597 h 22041"/>
                  <a:gd name="connsiteX2" fmla="*/ 0 w 10432"/>
                  <a:gd name="connsiteY2" fmla="*/ 14472 h 22041"/>
                  <a:gd name="connsiteX0" fmla="*/ 10432 w 10432"/>
                  <a:gd name="connsiteY0" fmla="*/ 15710 h 23901"/>
                  <a:gd name="connsiteX1" fmla="*/ 2857 w 10432"/>
                  <a:gd name="connsiteY1" fmla="*/ 18314 h 23901"/>
                  <a:gd name="connsiteX2" fmla="*/ 0 w 10432"/>
                  <a:gd name="connsiteY2" fmla="*/ 15189 h 23901"/>
                  <a:gd name="connsiteX0" fmla="*/ 10432 w 10432"/>
                  <a:gd name="connsiteY0" fmla="*/ 14855 h 21675"/>
                  <a:gd name="connsiteX1" fmla="*/ 2857 w 10432"/>
                  <a:gd name="connsiteY1" fmla="*/ 17459 h 21675"/>
                  <a:gd name="connsiteX2" fmla="*/ 0 w 10432"/>
                  <a:gd name="connsiteY2" fmla="*/ 14334 h 21675"/>
                  <a:gd name="connsiteX0" fmla="*/ 10784 w 10784"/>
                  <a:gd name="connsiteY0" fmla="*/ 12672 h 13493"/>
                  <a:gd name="connsiteX1" fmla="*/ 2857 w 10784"/>
                  <a:gd name="connsiteY1" fmla="*/ 13490 h 13493"/>
                  <a:gd name="connsiteX2" fmla="*/ 0 w 10784"/>
                  <a:gd name="connsiteY2" fmla="*/ 10365 h 13493"/>
                  <a:gd name="connsiteX0" fmla="*/ 10784 w 10784"/>
                  <a:gd name="connsiteY0" fmla="*/ 16552 h 17372"/>
                  <a:gd name="connsiteX1" fmla="*/ 2857 w 10784"/>
                  <a:gd name="connsiteY1" fmla="*/ 17370 h 17372"/>
                  <a:gd name="connsiteX2" fmla="*/ 0 w 10784"/>
                  <a:gd name="connsiteY2" fmla="*/ 14245 h 17372"/>
                  <a:gd name="connsiteX0" fmla="*/ 10784 w 10784"/>
                  <a:gd name="connsiteY0" fmla="*/ 19121 h 23929"/>
                  <a:gd name="connsiteX1" fmla="*/ 2857 w 10784"/>
                  <a:gd name="connsiteY1" fmla="*/ 19939 h 23929"/>
                  <a:gd name="connsiteX2" fmla="*/ 0 w 10784"/>
                  <a:gd name="connsiteY2" fmla="*/ 16814 h 23929"/>
                  <a:gd name="connsiteX0" fmla="*/ 10784 w 10784"/>
                  <a:gd name="connsiteY0" fmla="*/ 19121 h 24144"/>
                  <a:gd name="connsiteX1" fmla="*/ 2857 w 10784"/>
                  <a:gd name="connsiteY1" fmla="*/ 19939 h 24144"/>
                  <a:gd name="connsiteX2" fmla="*/ 0 w 10784"/>
                  <a:gd name="connsiteY2" fmla="*/ 16814 h 24144"/>
                  <a:gd name="connsiteX0" fmla="*/ 10784 w 10784"/>
                  <a:gd name="connsiteY0" fmla="*/ 19121 h 24337"/>
                  <a:gd name="connsiteX1" fmla="*/ 2857 w 10784"/>
                  <a:gd name="connsiteY1" fmla="*/ 19939 h 24337"/>
                  <a:gd name="connsiteX2" fmla="*/ 0 w 10784"/>
                  <a:gd name="connsiteY2" fmla="*/ 16814 h 24337"/>
                  <a:gd name="connsiteX0" fmla="*/ 10784 w 10784"/>
                  <a:gd name="connsiteY0" fmla="*/ 19121 h 24337"/>
                  <a:gd name="connsiteX1" fmla="*/ 2974 w 10784"/>
                  <a:gd name="connsiteY1" fmla="*/ 19939 h 24337"/>
                  <a:gd name="connsiteX2" fmla="*/ 0 w 10784"/>
                  <a:gd name="connsiteY2" fmla="*/ 16814 h 24337"/>
                  <a:gd name="connsiteX0" fmla="*/ 10784 w 10784"/>
                  <a:gd name="connsiteY0" fmla="*/ 18811 h 23500"/>
                  <a:gd name="connsiteX1" fmla="*/ 2974 w 10784"/>
                  <a:gd name="connsiteY1" fmla="*/ 19629 h 23500"/>
                  <a:gd name="connsiteX2" fmla="*/ 0 w 10784"/>
                  <a:gd name="connsiteY2" fmla="*/ 16504 h 23500"/>
                  <a:gd name="connsiteX0" fmla="*/ 10784 w 10784"/>
                  <a:gd name="connsiteY0" fmla="*/ 15756 h 20445"/>
                  <a:gd name="connsiteX1" fmla="*/ 2974 w 10784"/>
                  <a:gd name="connsiteY1" fmla="*/ 16574 h 20445"/>
                  <a:gd name="connsiteX2" fmla="*/ 0 w 10784"/>
                  <a:gd name="connsiteY2" fmla="*/ 13449 h 20445"/>
                  <a:gd name="connsiteX0" fmla="*/ 10784 w 10784"/>
                  <a:gd name="connsiteY0" fmla="*/ 13023 h 26368"/>
                  <a:gd name="connsiteX1" fmla="*/ 5204 w 10784"/>
                  <a:gd name="connsiteY1" fmla="*/ 23964 h 26368"/>
                  <a:gd name="connsiteX2" fmla="*/ 0 w 10784"/>
                  <a:gd name="connsiteY2" fmla="*/ 10716 h 26368"/>
                  <a:gd name="connsiteX0" fmla="*/ 10784 w 10784"/>
                  <a:gd name="connsiteY0" fmla="*/ 7155 h 20500"/>
                  <a:gd name="connsiteX1" fmla="*/ 5204 w 10784"/>
                  <a:gd name="connsiteY1" fmla="*/ 18096 h 20500"/>
                  <a:gd name="connsiteX2" fmla="*/ 0 w 10784"/>
                  <a:gd name="connsiteY2" fmla="*/ 4848 h 20500"/>
                  <a:gd name="connsiteX0" fmla="*/ 10784 w 10784"/>
                  <a:gd name="connsiteY0" fmla="*/ 6425 h 18282"/>
                  <a:gd name="connsiteX1" fmla="*/ 5204 w 10784"/>
                  <a:gd name="connsiteY1" fmla="*/ 17366 h 18282"/>
                  <a:gd name="connsiteX2" fmla="*/ 0 w 10784"/>
                  <a:gd name="connsiteY2" fmla="*/ 4118 h 18282"/>
                  <a:gd name="connsiteX0" fmla="*/ 10784 w 10784"/>
                  <a:gd name="connsiteY0" fmla="*/ 6425 h 18593"/>
                  <a:gd name="connsiteX1" fmla="*/ 5204 w 10784"/>
                  <a:gd name="connsiteY1" fmla="*/ 17366 h 18593"/>
                  <a:gd name="connsiteX2" fmla="*/ 0 w 10784"/>
                  <a:gd name="connsiteY2" fmla="*/ 4118 h 18593"/>
                  <a:gd name="connsiteX0" fmla="*/ 10784 w 10784"/>
                  <a:gd name="connsiteY0" fmla="*/ 6773 h 19765"/>
                  <a:gd name="connsiteX1" fmla="*/ 5204 w 10784"/>
                  <a:gd name="connsiteY1" fmla="*/ 17714 h 19765"/>
                  <a:gd name="connsiteX2" fmla="*/ 0 w 10784"/>
                  <a:gd name="connsiteY2" fmla="*/ 4466 h 19765"/>
                  <a:gd name="connsiteX0" fmla="*/ 10784 w 10784"/>
                  <a:gd name="connsiteY0" fmla="*/ 8591 h 21583"/>
                  <a:gd name="connsiteX1" fmla="*/ 5204 w 10784"/>
                  <a:gd name="connsiteY1" fmla="*/ 19532 h 21583"/>
                  <a:gd name="connsiteX2" fmla="*/ 0 w 10784"/>
                  <a:gd name="connsiteY2" fmla="*/ 6284 h 21583"/>
                  <a:gd name="connsiteX0" fmla="*/ 10784 w 10784"/>
                  <a:gd name="connsiteY0" fmla="*/ 7120 h 20112"/>
                  <a:gd name="connsiteX1" fmla="*/ 5204 w 10784"/>
                  <a:gd name="connsiteY1" fmla="*/ 18061 h 20112"/>
                  <a:gd name="connsiteX2" fmla="*/ 0 w 10784"/>
                  <a:gd name="connsiteY2" fmla="*/ 4813 h 20112"/>
                  <a:gd name="connsiteX0" fmla="*/ 10784 w 10784"/>
                  <a:gd name="connsiteY0" fmla="*/ 8331 h 21323"/>
                  <a:gd name="connsiteX1" fmla="*/ 5204 w 10784"/>
                  <a:gd name="connsiteY1" fmla="*/ 19272 h 21323"/>
                  <a:gd name="connsiteX2" fmla="*/ 0 w 10784"/>
                  <a:gd name="connsiteY2" fmla="*/ 6024 h 21323"/>
                  <a:gd name="connsiteX0" fmla="*/ 10784 w 10784"/>
                  <a:gd name="connsiteY0" fmla="*/ 7812 h 20804"/>
                  <a:gd name="connsiteX1" fmla="*/ 5204 w 10784"/>
                  <a:gd name="connsiteY1" fmla="*/ 18753 h 20804"/>
                  <a:gd name="connsiteX2" fmla="*/ 0 w 10784"/>
                  <a:gd name="connsiteY2" fmla="*/ 5505 h 20804"/>
                  <a:gd name="connsiteX0" fmla="*/ 10948 w 10948"/>
                  <a:gd name="connsiteY0" fmla="*/ 6691 h 17636"/>
                  <a:gd name="connsiteX1" fmla="*/ 5368 w 10948"/>
                  <a:gd name="connsiteY1" fmla="*/ 17632 h 17636"/>
                  <a:gd name="connsiteX2" fmla="*/ 0 w 10948"/>
                  <a:gd name="connsiteY2" fmla="*/ 4186 h 17636"/>
                  <a:gd name="connsiteX0" fmla="*/ 10948 w 10948"/>
                  <a:gd name="connsiteY0" fmla="*/ 6691 h 17636"/>
                  <a:gd name="connsiteX1" fmla="*/ 5368 w 10948"/>
                  <a:gd name="connsiteY1" fmla="*/ 17632 h 17636"/>
                  <a:gd name="connsiteX2" fmla="*/ 0 w 10948"/>
                  <a:gd name="connsiteY2" fmla="*/ 4186 h 17636"/>
                  <a:gd name="connsiteX0" fmla="*/ 10971 w 10971"/>
                  <a:gd name="connsiteY0" fmla="*/ 6691 h 17636"/>
                  <a:gd name="connsiteX1" fmla="*/ 5391 w 10971"/>
                  <a:gd name="connsiteY1" fmla="*/ 17632 h 17636"/>
                  <a:gd name="connsiteX2" fmla="*/ 0 w 10971"/>
                  <a:gd name="connsiteY2" fmla="*/ 4186 h 17636"/>
                  <a:gd name="connsiteX0" fmla="*/ 10971 w 10971"/>
                  <a:gd name="connsiteY0" fmla="*/ 6691 h 17636"/>
                  <a:gd name="connsiteX1" fmla="*/ 5391 w 10971"/>
                  <a:gd name="connsiteY1" fmla="*/ 17632 h 17636"/>
                  <a:gd name="connsiteX2" fmla="*/ 0 w 10971"/>
                  <a:gd name="connsiteY2" fmla="*/ 4186 h 17636"/>
                  <a:gd name="connsiteX0" fmla="*/ 10666 w 10666"/>
                  <a:gd name="connsiteY0" fmla="*/ 6761 h 17703"/>
                  <a:gd name="connsiteX1" fmla="*/ 5086 w 10666"/>
                  <a:gd name="connsiteY1" fmla="*/ 17702 h 17703"/>
                  <a:gd name="connsiteX2" fmla="*/ 0 w 10666"/>
                  <a:gd name="connsiteY2" fmla="*/ 7432 h 17703"/>
                  <a:gd name="connsiteX0" fmla="*/ 10877 w 10877"/>
                  <a:gd name="connsiteY0" fmla="*/ 6669 h 17617"/>
                  <a:gd name="connsiteX1" fmla="*/ 5297 w 10877"/>
                  <a:gd name="connsiteY1" fmla="*/ 17610 h 17617"/>
                  <a:gd name="connsiteX2" fmla="*/ 0 w 10877"/>
                  <a:gd name="connsiteY2" fmla="*/ 3172 h 17617"/>
                  <a:gd name="connsiteX0" fmla="*/ 10877 w 10877"/>
                  <a:gd name="connsiteY0" fmla="*/ 6669 h 17617"/>
                  <a:gd name="connsiteX1" fmla="*/ 5297 w 10877"/>
                  <a:gd name="connsiteY1" fmla="*/ 17610 h 17617"/>
                  <a:gd name="connsiteX2" fmla="*/ 0 w 10877"/>
                  <a:gd name="connsiteY2" fmla="*/ 3172 h 17617"/>
                  <a:gd name="connsiteX0" fmla="*/ 10877 w 10877"/>
                  <a:gd name="connsiteY0" fmla="*/ 7417 h 20060"/>
                  <a:gd name="connsiteX1" fmla="*/ 5297 w 10877"/>
                  <a:gd name="connsiteY1" fmla="*/ 18358 h 20060"/>
                  <a:gd name="connsiteX2" fmla="*/ 0 w 10877"/>
                  <a:gd name="connsiteY2" fmla="*/ 3920 h 20060"/>
                  <a:gd name="connsiteX0" fmla="*/ 10971 w 10971"/>
                  <a:gd name="connsiteY0" fmla="*/ 6682 h 17628"/>
                  <a:gd name="connsiteX1" fmla="*/ 5391 w 10971"/>
                  <a:gd name="connsiteY1" fmla="*/ 17623 h 17628"/>
                  <a:gd name="connsiteX2" fmla="*/ 0 w 10971"/>
                  <a:gd name="connsiteY2" fmla="*/ 3780 h 17628"/>
                  <a:gd name="connsiteX0" fmla="*/ 10971 w 10971"/>
                  <a:gd name="connsiteY0" fmla="*/ 6682 h 18885"/>
                  <a:gd name="connsiteX1" fmla="*/ 5391 w 10971"/>
                  <a:gd name="connsiteY1" fmla="*/ 17623 h 18885"/>
                  <a:gd name="connsiteX2" fmla="*/ 0 w 10971"/>
                  <a:gd name="connsiteY2" fmla="*/ 3780 h 18885"/>
                  <a:gd name="connsiteX0" fmla="*/ 10971 w 10971"/>
                  <a:gd name="connsiteY0" fmla="*/ 7726 h 22919"/>
                  <a:gd name="connsiteX1" fmla="*/ 5391 w 10971"/>
                  <a:gd name="connsiteY1" fmla="*/ 18667 h 22919"/>
                  <a:gd name="connsiteX2" fmla="*/ 0 w 10971"/>
                  <a:gd name="connsiteY2" fmla="*/ 4824 h 22919"/>
                  <a:gd name="connsiteX0" fmla="*/ 10971 w 10971"/>
                  <a:gd name="connsiteY0" fmla="*/ 7466 h 21967"/>
                  <a:gd name="connsiteX1" fmla="*/ 5391 w 10971"/>
                  <a:gd name="connsiteY1" fmla="*/ 18407 h 21967"/>
                  <a:gd name="connsiteX2" fmla="*/ 0 w 10971"/>
                  <a:gd name="connsiteY2" fmla="*/ 4564 h 21967"/>
                  <a:gd name="connsiteX0" fmla="*/ 10971 w 10971"/>
                  <a:gd name="connsiteY0" fmla="*/ 7466 h 21070"/>
                  <a:gd name="connsiteX1" fmla="*/ 5391 w 10971"/>
                  <a:gd name="connsiteY1" fmla="*/ 18407 h 21070"/>
                  <a:gd name="connsiteX2" fmla="*/ 0 w 10971"/>
                  <a:gd name="connsiteY2" fmla="*/ 4564 h 21070"/>
                  <a:gd name="connsiteX0" fmla="*/ 10971 w 10971"/>
                  <a:gd name="connsiteY0" fmla="*/ 7466 h 21492"/>
                  <a:gd name="connsiteX1" fmla="*/ 5391 w 10971"/>
                  <a:gd name="connsiteY1" fmla="*/ 18407 h 21492"/>
                  <a:gd name="connsiteX2" fmla="*/ 0 w 10971"/>
                  <a:gd name="connsiteY2" fmla="*/ 4564 h 21492"/>
                  <a:gd name="connsiteX0" fmla="*/ 10971 w 10971"/>
                  <a:gd name="connsiteY0" fmla="*/ 7610 h 21090"/>
                  <a:gd name="connsiteX1" fmla="*/ 5814 w 10971"/>
                  <a:gd name="connsiteY1" fmla="*/ 17757 h 21090"/>
                  <a:gd name="connsiteX2" fmla="*/ 0 w 10971"/>
                  <a:gd name="connsiteY2" fmla="*/ 4708 h 21090"/>
                  <a:gd name="connsiteX0" fmla="*/ 10971 w 10971"/>
                  <a:gd name="connsiteY0" fmla="*/ 7895 h 20418"/>
                  <a:gd name="connsiteX1" fmla="*/ 5814 w 10971"/>
                  <a:gd name="connsiteY1" fmla="*/ 16572 h 20418"/>
                  <a:gd name="connsiteX2" fmla="*/ 0 w 10971"/>
                  <a:gd name="connsiteY2" fmla="*/ 4993 h 20418"/>
                  <a:gd name="connsiteX0" fmla="*/ 10971 w 10971"/>
                  <a:gd name="connsiteY0" fmla="*/ 6825 h 19348"/>
                  <a:gd name="connsiteX1" fmla="*/ 5814 w 10971"/>
                  <a:gd name="connsiteY1" fmla="*/ 15502 h 19348"/>
                  <a:gd name="connsiteX2" fmla="*/ 0 w 10971"/>
                  <a:gd name="connsiteY2" fmla="*/ 3923 h 19348"/>
                  <a:gd name="connsiteX0" fmla="*/ 10971 w 10971"/>
                  <a:gd name="connsiteY0" fmla="*/ 7680 h 20203"/>
                  <a:gd name="connsiteX1" fmla="*/ 5814 w 10971"/>
                  <a:gd name="connsiteY1" fmla="*/ 16357 h 20203"/>
                  <a:gd name="connsiteX2" fmla="*/ 0 w 10971"/>
                  <a:gd name="connsiteY2" fmla="*/ 4778 h 20203"/>
                </a:gdLst>
                <a:ahLst/>
                <a:cxnLst>
                  <a:cxn ang="0">
                    <a:pos x="connsiteX0" y="connsiteY0"/>
                  </a:cxn>
                  <a:cxn ang="0">
                    <a:pos x="connsiteX1" y="connsiteY1"/>
                  </a:cxn>
                  <a:cxn ang="0">
                    <a:pos x="connsiteX2" y="connsiteY2"/>
                  </a:cxn>
                </a:cxnLst>
                <a:rect l="l" t="t" r="r" b="b"/>
                <a:pathLst>
                  <a:path w="10971" h="20203">
                    <a:moveTo>
                      <a:pt x="10971" y="7680"/>
                    </a:moveTo>
                    <a:cubicBezTo>
                      <a:pt x="8294" y="-11867"/>
                      <a:pt x="7267" y="11482"/>
                      <a:pt x="5814" y="16357"/>
                    </a:cubicBezTo>
                    <a:cubicBezTo>
                      <a:pt x="4361" y="21232"/>
                      <a:pt x="2271" y="24950"/>
                      <a:pt x="0" y="4778"/>
                    </a:cubicBezTo>
                  </a:path>
                </a:pathLst>
              </a:custGeom>
              <a:noFill/>
              <a:ln w="28575" cap="rnd">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rgbClr val="FFFFFF"/>
                  </a:solidFill>
                </a:endParaRPr>
              </a:p>
            </p:txBody>
          </p:sp>
        </p:grpSp>
      </p:grpSp>
      <p:grpSp>
        <p:nvGrpSpPr>
          <p:cNvPr id="336" name="6 Hot Path Business Logic"/>
          <p:cNvGrpSpPr/>
          <p:nvPr/>
        </p:nvGrpSpPr>
        <p:grpSpPr>
          <a:xfrm>
            <a:off x="5450422" y="4672203"/>
            <a:ext cx="3673695" cy="1323037"/>
            <a:chOff x="5450422" y="4485437"/>
            <a:chExt cx="3673695" cy="1201144"/>
          </a:xfrm>
        </p:grpSpPr>
        <p:sp>
          <p:nvSpPr>
            <p:cNvPr id="21" name="Rectangle 20"/>
            <p:cNvSpPr/>
            <p:nvPr/>
          </p:nvSpPr>
          <p:spPr bwMode="auto">
            <a:xfrm rot="16200000">
              <a:off x="6685904" y="3249955"/>
              <a:ext cx="1201144" cy="3672108"/>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Hot Path Business Logic</a:t>
              </a:r>
            </a:p>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Service Fabric &amp; Actor Framework</a:t>
              </a:r>
            </a:p>
          </p:txBody>
        </p:sp>
        <p:pic>
          <p:nvPicPr>
            <p:cNvPr id="295" name="Picture 294"/>
            <p:cNvPicPr>
              <a:picLocks noChangeAspect="1"/>
            </p:cNvPicPr>
            <p:nvPr/>
          </p:nvPicPr>
          <p:blipFill>
            <a:blip r:embed="rId11">
              <a:clrChange>
                <a:clrFrom>
                  <a:srgbClr val="FFFFFF"/>
                </a:clrFrom>
                <a:clrTo>
                  <a:srgbClr val="FFFFFF">
                    <a:alpha val="0"/>
                  </a:srgbClr>
                </a:clrTo>
              </a:clrChange>
            </a:blip>
            <a:stretch>
              <a:fillRect/>
            </a:stretch>
          </p:blipFill>
          <p:spPr>
            <a:xfrm>
              <a:off x="8082098" y="4525618"/>
              <a:ext cx="1042019" cy="540305"/>
            </a:xfrm>
            <a:prstGeom prst="rect">
              <a:avLst/>
            </a:prstGeom>
          </p:spPr>
        </p:pic>
      </p:grpSp>
      <p:grpSp>
        <p:nvGrpSpPr>
          <p:cNvPr id="159" name="2 Cloud Gateway"/>
          <p:cNvGrpSpPr/>
          <p:nvPr/>
        </p:nvGrpSpPr>
        <p:grpSpPr>
          <a:xfrm>
            <a:off x="3793359" y="2009904"/>
            <a:ext cx="1150668" cy="3976839"/>
            <a:chOff x="3791485" y="2035023"/>
            <a:chExt cx="1150668" cy="3976839"/>
          </a:xfrm>
        </p:grpSpPr>
        <p:sp>
          <p:nvSpPr>
            <p:cNvPr id="18" name="Rectangle 17"/>
            <p:cNvSpPr/>
            <p:nvPr/>
          </p:nvSpPr>
          <p:spPr bwMode="auto">
            <a:xfrm>
              <a:off x="3791485" y="2035023"/>
              <a:ext cx="1150668" cy="3976839"/>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Cloud </a:t>
              </a:r>
              <a:r>
                <a:rPr lang="en-US" sz="1100" dirty="0" smtClean="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Gateway</a:t>
              </a:r>
            </a:p>
            <a:p>
              <a:pPr defTabSz="913748" fontAlgn="base">
                <a:lnSpc>
                  <a:spcPct val="90000"/>
                </a:lnSpc>
                <a:spcBef>
                  <a:spcPct val="0"/>
                </a:spcBef>
              </a:pPr>
              <a:endParaRPr lang="en-US" sz="8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Event Hubs</a:t>
              </a: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&amp;</a:t>
              </a: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IoT Hub</a:t>
              </a: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p:txBody>
        </p:sp>
        <p:grpSp>
          <p:nvGrpSpPr>
            <p:cNvPr id="158" name="Group 157"/>
            <p:cNvGrpSpPr/>
            <p:nvPr/>
          </p:nvGrpSpPr>
          <p:grpSpPr>
            <a:xfrm>
              <a:off x="3937962" y="4220314"/>
              <a:ext cx="828566" cy="927456"/>
              <a:chOff x="3889804" y="5487538"/>
              <a:chExt cx="981581" cy="1503220"/>
            </a:xfrm>
          </p:grpSpPr>
          <p:grpSp>
            <p:nvGrpSpPr>
              <p:cNvPr id="23" name="Group 22"/>
              <p:cNvGrpSpPr/>
              <p:nvPr/>
            </p:nvGrpSpPr>
            <p:grpSpPr>
              <a:xfrm>
                <a:off x="4088812" y="5729791"/>
                <a:ext cx="640699" cy="978963"/>
                <a:chOff x="3994659" y="7008702"/>
                <a:chExt cx="745465" cy="1374671"/>
              </a:xfrm>
            </p:grpSpPr>
            <p:sp>
              <p:nvSpPr>
                <p:cNvPr id="192" name="Rectangle 191"/>
                <p:cNvSpPr/>
                <p:nvPr>
                  <p:custDataLst>
                    <p:tags r:id="rId1"/>
                  </p:custDataLst>
                </p:nvPr>
              </p:nvSpPr>
              <p:spPr bwMode="auto">
                <a:xfrm>
                  <a:off x="3994660" y="7008702"/>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3" name="Rectangle 192"/>
                <p:cNvSpPr/>
                <p:nvPr>
                  <p:custDataLst>
                    <p:tags r:id="rId2"/>
                  </p:custDataLst>
                </p:nvPr>
              </p:nvSpPr>
              <p:spPr bwMode="auto">
                <a:xfrm>
                  <a:off x="4285367" y="7262718"/>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4" name="Rectangle 193"/>
                <p:cNvSpPr/>
                <p:nvPr>
                  <p:custDataLst>
                    <p:tags r:id="rId3"/>
                  </p:custDataLst>
                </p:nvPr>
              </p:nvSpPr>
              <p:spPr bwMode="auto">
                <a:xfrm>
                  <a:off x="3994660" y="7513156"/>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5" name="Rectangle 194"/>
                <p:cNvSpPr/>
                <p:nvPr>
                  <p:custDataLst>
                    <p:tags r:id="rId4"/>
                  </p:custDataLst>
                </p:nvPr>
              </p:nvSpPr>
              <p:spPr bwMode="auto">
                <a:xfrm>
                  <a:off x="4285367" y="7799834"/>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6" name="Rectangle 195"/>
                <p:cNvSpPr/>
                <p:nvPr>
                  <p:custDataLst>
                    <p:tags r:id="rId5"/>
                  </p:custDataLst>
                </p:nvPr>
              </p:nvSpPr>
              <p:spPr bwMode="auto">
                <a:xfrm>
                  <a:off x="3994659" y="8017615"/>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200" name="Rectangle 199"/>
                <p:cNvSpPr/>
                <p:nvPr>
                  <p:custDataLst>
                    <p:tags r:id="rId6"/>
                  </p:custDataLst>
                </p:nvPr>
              </p:nvSpPr>
              <p:spPr bwMode="auto">
                <a:xfrm>
                  <a:off x="4557245" y="7511743"/>
                  <a:ext cx="182879"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grpSp>
          <p:sp>
            <p:nvSpPr>
              <p:cNvPr id="329" name="Freeform 328"/>
              <p:cNvSpPr/>
              <p:nvPr/>
            </p:nvSpPr>
            <p:spPr bwMode="auto">
              <a:xfrm rot="5400000">
                <a:off x="4215158" y="5164754"/>
                <a:ext cx="333444" cy="979011"/>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30" name="Freeform 329"/>
              <p:cNvSpPr/>
              <p:nvPr/>
            </p:nvSpPr>
            <p:spPr bwMode="auto">
              <a:xfrm rot="16200000" flipV="1">
                <a:off x="4212590" y="6334528"/>
                <a:ext cx="333444" cy="979015"/>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189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grpSp>
      </p:grpSp>
      <p:pic>
        <p:nvPicPr>
          <p:cNvPr id="140" name="Picture 13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466631" y="5399016"/>
            <a:ext cx="384246" cy="384246"/>
          </a:xfrm>
          <a:prstGeom prst="rect">
            <a:avLst/>
          </a:prstGeom>
        </p:spPr>
      </p:pic>
      <p:cxnSp>
        <p:nvCxnSpPr>
          <p:cNvPr id="138" name="2 fg"/>
          <p:cNvCxnSpPr/>
          <p:nvPr/>
        </p:nvCxnSpPr>
        <p:spPr>
          <a:xfrm flipV="1">
            <a:off x="1001852" y="5515260"/>
            <a:ext cx="345623" cy="3572"/>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9" name="2 fg"/>
          <p:cNvCxnSpPr/>
          <p:nvPr/>
        </p:nvCxnSpPr>
        <p:spPr>
          <a:xfrm flipV="1">
            <a:off x="996283" y="5764545"/>
            <a:ext cx="340045" cy="11241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1" name="2 fg"/>
          <p:cNvCxnSpPr/>
          <p:nvPr/>
        </p:nvCxnSpPr>
        <p:spPr>
          <a:xfrm flipV="1">
            <a:off x="1003336" y="4597486"/>
            <a:ext cx="333731" cy="20013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7" name="2 Field Gateway"/>
          <p:cNvGrpSpPr/>
          <p:nvPr/>
        </p:nvGrpSpPr>
        <p:grpSpPr>
          <a:xfrm>
            <a:off x="1384343" y="3692659"/>
            <a:ext cx="769091" cy="1063609"/>
            <a:chOff x="1547306" y="5067599"/>
            <a:chExt cx="769091" cy="1063609"/>
          </a:xfrm>
        </p:grpSpPr>
        <p:sp>
          <p:nvSpPr>
            <p:cNvPr id="188" name="Rectangle 187"/>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189"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grpSp>
        <p:nvGrpSpPr>
          <p:cNvPr id="191" name="3 Protocol Adaptation"/>
          <p:cNvGrpSpPr/>
          <p:nvPr/>
        </p:nvGrpSpPr>
        <p:grpSpPr>
          <a:xfrm>
            <a:off x="2149195" y="3694038"/>
            <a:ext cx="808360" cy="1062230"/>
            <a:chOff x="2505117" y="3539000"/>
            <a:chExt cx="877565" cy="1062230"/>
          </a:xfrm>
        </p:grpSpPr>
        <p:sp>
          <p:nvSpPr>
            <p:cNvPr id="197" name="Rectangle 196"/>
            <p:cNvSpPr/>
            <p:nvPr/>
          </p:nvSpPr>
          <p:spPr bwMode="auto">
            <a:xfrm>
              <a:off x="2505117" y="3539000"/>
              <a:ext cx="877565" cy="1062230"/>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52"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Protocol Adaptation</a:t>
              </a:r>
            </a:p>
          </p:txBody>
        </p:sp>
        <p:sp>
          <p:nvSpPr>
            <p:cNvPr id="198" name="Rectangle 31"/>
            <p:cNvSpPr>
              <a:spLocks noChangeArrowheads="1"/>
            </p:cNvSpPr>
            <p:nvPr/>
          </p:nvSpPr>
          <p:spPr bwMode="auto">
            <a:xfrm>
              <a:off x="2715594" y="3656543"/>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1" name="Rectangle 32"/>
            <p:cNvSpPr>
              <a:spLocks noChangeArrowheads="1"/>
            </p:cNvSpPr>
            <p:nvPr/>
          </p:nvSpPr>
          <p:spPr bwMode="auto">
            <a:xfrm>
              <a:off x="2715594" y="3784262"/>
              <a:ext cx="170000" cy="88896"/>
            </a:xfrm>
            <a:prstGeom prst="rect">
              <a:avLst/>
            </a:prstGeom>
            <a:solidFill>
              <a:srgbClr val="00B29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3" name="Rectangle 33"/>
            <p:cNvSpPr>
              <a:spLocks noChangeArrowheads="1"/>
            </p:cNvSpPr>
            <p:nvPr/>
          </p:nvSpPr>
          <p:spPr bwMode="auto">
            <a:xfrm>
              <a:off x="2715594" y="3919601"/>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4" name="Rectangle 35"/>
            <p:cNvSpPr>
              <a:spLocks noChangeArrowheads="1"/>
            </p:cNvSpPr>
            <p:nvPr/>
          </p:nvSpPr>
          <p:spPr bwMode="auto">
            <a:xfrm>
              <a:off x="3073158" y="3837173"/>
              <a:ext cx="168521" cy="86356"/>
            </a:xfrm>
            <a:prstGeom prst="rect">
              <a:avLst/>
            </a:prstGeom>
            <a:solidFill>
              <a:schemeClr val="accent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5" name="Rectangle 38"/>
            <p:cNvSpPr>
              <a:spLocks noChangeArrowheads="1"/>
            </p:cNvSpPr>
            <p:nvPr/>
          </p:nvSpPr>
          <p:spPr bwMode="auto">
            <a:xfrm>
              <a:off x="2718874" y="4047320"/>
              <a:ext cx="170000" cy="86356"/>
            </a:xfrm>
            <a:prstGeom prst="rect">
              <a:avLst/>
            </a:prstGeom>
            <a:solidFill>
              <a:srgbClr val="FF8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cxnSp>
          <p:nvCxnSpPr>
            <p:cNvPr id="206" name="Elbow Connector 205"/>
            <p:cNvCxnSpPr>
              <a:stCxn id="198" idx="3"/>
              <a:endCxn id="204" idx="1"/>
            </p:cNvCxnSpPr>
            <p:nvPr/>
          </p:nvCxnSpPr>
          <p:spPr>
            <a:xfrm>
              <a:off x="2885594" y="3697181"/>
              <a:ext cx="187563" cy="183170"/>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7" name="Elbow Connector 206"/>
            <p:cNvCxnSpPr>
              <a:stCxn id="201" idx="3"/>
              <a:endCxn id="204" idx="1"/>
            </p:cNvCxnSpPr>
            <p:nvPr/>
          </p:nvCxnSpPr>
          <p:spPr>
            <a:xfrm>
              <a:off x="2885594" y="3828710"/>
              <a:ext cx="187563" cy="51641"/>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8" name="Elbow Connector 207"/>
            <p:cNvCxnSpPr>
              <a:stCxn id="203" idx="3"/>
              <a:endCxn id="204" idx="1"/>
            </p:cNvCxnSpPr>
            <p:nvPr/>
          </p:nvCxnSpPr>
          <p:spPr>
            <a:xfrm flipV="1">
              <a:off x="2885594" y="3880351"/>
              <a:ext cx="187563" cy="79888"/>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9" name="Elbow Connector 208"/>
            <p:cNvCxnSpPr>
              <a:stCxn id="205" idx="3"/>
              <a:endCxn id="204" idx="1"/>
            </p:cNvCxnSpPr>
            <p:nvPr/>
          </p:nvCxnSpPr>
          <p:spPr>
            <a:xfrm flipV="1">
              <a:off x="2888874" y="3880351"/>
              <a:ext cx="184284" cy="210147"/>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10" name="2   Arrow fg"/>
          <p:cNvCxnSpPr/>
          <p:nvPr/>
        </p:nvCxnSpPr>
        <p:spPr>
          <a:xfrm>
            <a:off x="2976172" y="4229247"/>
            <a:ext cx="765584" cy="221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1" name="2   Arrow fg"/>
          <p:cNvCxnSpPr/>
          <p:nvPr/>
        </p:nvCxnSpPr>
        <p:spPr>
          <a:xfrm flipV="1">
            <a:off x="1010050" y="2998611"/>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2   Arrow fg"/>
          <p:cNvCxnSpPr/>
          <p:nvPr/>
        </p:nvCxnSpPr>
        <p:spPr>
          <a:xfrm flipV="1">
            <a:off x="1010049" y="2643742"/>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4" name="2   Arrow fg"/>
          <p:cNvCxnSpPr/>
          <p:nvPr/>
        </p:nvCxnSpPr>
        <p:spPr>
          <a:xfrm flipV="1">
            <a:off x="1010049" y="3344893"/>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5" name="2 fg"/>
          <p:cNvCxnSpPr/>
          <p:nvPr/>
        </p:nvCxnSpPr>
        <p:spPr>
          <a:xfrm>
            <a:off x="1005901" y="3719760"/>
            <a:ext cx="325659" cy="16009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6" name="2 fg"/>
          <p:cNvCxnSpPr/>
          <p:nvPr/>
        </p:nvCxnSpPr>
        <p:spPr>
          <a:xfrm>
            <a:off x="1009301" y="4092932"/>
            <a:ext cx="327027" cy="5814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7" name="2 fg"/>
          <p:cNvCxnSpPr/>
          <p:nvPr/>
        </p:nvCxnSpPr>
        <p:spPr>
          <a:xfrm flipV="1">
            <a:off x="1011809" y="4373170"/>
            <a:ext cx="319751" cy="86945"/>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4" name="TextBox 143"/>
          <p:cNvSpPr txBox="1"/>
          <p:nvPr/>
        </p:nvSpPr>
        <p:spPr>
          <a:xfrm>
            <a:off x="5530606" y="3910421"/>
            <a:ext cx="3970184" cy="2265236"/>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404040"/>
                    </a:gs>
                    <a:gs pos="30000">
                      <a:srgbClr val="404040"/>
                    </a:gs>
                  </a:gsLst>
                  <a:lin ang="5400000" scaled="0"/>
                </a:gradFill>
                <a:cs typeface="Segoe UI Semibold" panose="020B0702040204020203" pitchFamily="34" charset="0"/>
              </a:rPr>
              <a:t>Find insights to</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Power new services</a:t>
            </a:r>
          </a:p>
          <a:p>
            <a:pPr marL="342900" indent="-342900">
              <a:lnSpc>
                <a:spcPct val="90000"/>
              </a:lnSpc>
              <a:spcAft>
                <a:spcPts val="600"/>
              </a:spcAft>
              <a:buFont typeface="Arial" panose="020B0604020202020204" pitchFamily="34" charset="0"/>
              <a:buChar char="•"/>
            </a:pPr>
            <a:r>
              <a:rPr lang="en-US" sz="2400" dirty="0" smtClean="0">
                <a:gradFill>
                  <a:gsLst>
                    <a:gs pos="2917">
                      <a:srgbClr val="404040"/>
                    </a:gs>
                    <a:gs pos="30000">
                      <a:srgbClr val="404040"/>
                    </a:gs>
                  </a:gsLst>
                  <a:lin ang="5400000" scaled="0"/>
                </a:gradFill>
                <a:cs typeface="Segoe UI Semibold" panose="020B0702040204020203" pitchFamily="34" charset="0"/>
              </a:rPr>
              <a:t>Improve your “things”</a:t>
            </a:r>
          </a:p>
          <a:p>
            <a:pPr marL="342900" indent="-342900">
              <a:lnSpc>
                <a:spcPct val="90000"/>
              </a:lnSpc>
              <a:spcAft>
                <a:spcPts val="600"/>
              </a:spcAft>
              <a:buFont typeface="Arial" panose="020B0604020202020204" pitchFamily="34" charset="0"/>
              <a:buChar char="•"/>
            </a:pPr>
            <a:endParaRPr lang="en-US" sz="2400" dirty="0" smtClean="0">
              <a:gradFill>
                <a:gsLst>
                  <a:gs pos="2917">
                    <a:srgbClr val="404040"/>
                  </a:gs>
                  <a:gs pos="30000">
                    <a:srgbClr val="404040"/>
                  </a:gs>
                </a:gsLst>
                <a:lin ang="5400000" scaled="0"/>
              </a:gradFill>
              <a:cs typeface="Segoe UI Semibold" panose="020B0702040204020203" pitchFamily="34" charset="0"/>
            </a:endParaRPr>
          </a:p>
          <a:p>
            <a:pPr marL="809271" lvl="1" indent="-342900">
              <a:lnSpc>
                <a:spcPct val="90000"/>
              </a:lnSpc>
              <a:spcAft>
                <a:spcPts val="600"/>
              </a:spcAft>
              <a:buFont typeface="Arial" panose="020B0604020202020204" pitchFamily="34" charset="0"/>
              <a:buChar char="•"/>
            </a:pPr>
            <a:endParaRPr lang="en-US" sz="2400" dirty="0" smtClean="0">
              <a:gradFill>
                <a:gsLst>
                  <a:gs pos="2917">
                    <a:srgbClr val="404040"/>
                  </a:gs>
                  <a:gs pos="30000">
                    <a:srgbClr val="404040"/>
                  </a:gs>
                </a:gsLst>
                <a:lin ang="5400000" scaled="0"/>
              </a:gradFill>
              <a:cs typeface="Segoe UI Semibold" panose="020B0702040204020203" pitchFamily="34" charset="0"/>
            </a:endParaRPr>
          </a:p>
        </p:txBody>
      </p:sp>
      <p:sp>
        <p:nvSpPr>
          <p:cNvPr id="145" name="TextBox 144"/>
          <p:cNvSpPr txBox="1"/>
          <p:nvPr/>
        </p:nvSpPr>
        <p:spPr>
          <a:xfrm>
            <a:off x="9255102" y="3318728"/>
            <a:ext cx="2401595" cy="2111347"/>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404040"/>
                    </a:gs>
                    <a:gs pos="30000">
                      <a:srgbClr val="404040"/>
                    </a:gs>
                  </a:gsLst>
                  <a:lin ang="5400000" scaled="0"/>
                </a:gradFill>
                <a:cs typeface="Segoe UI Semibold" panose="020B0702040204020203" pitchFamily="34" charset="0"/>
              </a:rPr>
              <a:t>Operationalize your insights in real time</a:t>
            </a:r>
          </a:p>
          <a:p>
            <a:pPr>
              <a:lnSpc>
                <a:spcPct val="90000"/>
              </a:lnSpc>
              <a:spcAft>
                <a:spcPts val="600"/>
              </a:spcAft>
            </a:pPr>
            <a:endParaRPr lang="en-US" sz="2400" dirty="0" smtClean="0">
              <a:gradFill>
                <a:gsLst>
                  <a:gs pos="2917">
                    <a:srgbClr val="404040"/>
                  </a:gs>
                  <a:gs pos="30000">
                    <a:srgbClr val="404040"/>
                  </a:gs>
                </a:gsLst>
                <a:lin ang="5400000" scaled="0"/>
              </a:gradFill>
              <a:cs typeface="Segoe UI Semibold" panose="020B0702040204020203" pitchFamily="34" charset="0"/>
            </a:endParaRPr>
          </a:p>
          <a:p>
            <a:pPr marL="809271" lvl="1" indent="-342900">
              <a:lnSpc>
                <a:spcPct val="90000"/>
              </a:lnSpc>
              <a:spcAft>
                <a:spcPts val="600"/>
              </a:spcAft>
              <a:buFont typeface="Arial" panose="020B0604020202020204" pitchFamily="34" charset="0"/>
              <a:buChar char="•"/>
            </a:pPr>
            <a:endParaRPr lang="en-US" sz="2400" dirty="0" smtClean="0">
              <a:gradFill>
                <a:gsLst>
                  <a:gs pos="2917">
                    <a:srgbClr val="404040"/>
                  </a:gs>
                  <a:gs pos="30000">
                    <a:srgbClr val="404040"/>
                  </a:gs>
                </a:gsLst>
                <a:lin ang="5400000" scaled="0"/>
              </a:gradFill>
              <a:cs typeface="Segoe UI Semibold" panose="020B0702040204020203" pitchFamily="34" charset="0"/>
            </a:endParaRPr>
          </a:p>
        </p:txBody>
      </p:sp>
      <p:sp>
        <p:nvSpPr>
          <p:cNvPr id="110" name="TextBox 109"/>
          <p:cNvSpPr txBox="1"/>
          <p:nvPr/>
        </p:nvSpPr>
        <p:spPr>
          <a:xfrm>
            <a:off x="9211525" y="4597242"/>
            <a:ext cx="2657564" cy="3006977"/>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404040"/>
                    </a:gs>
                    <a:gs pos="30000">
                      <a:srgbClr val="404040"/>
                    </a:gs>
                  </a:gsLst>
                  <a:lin ang="5400000" scaled="0"/>
                </a:gradFill>
                <a:cs typeface="Segoe UI Semibold" panose="020B0702040204020203" pitchFamily="34" charset="0"/>
              </a:rPr>
              <a:t>IoT Scale </a:t>
            </a:r>
          </a:p>
          <a:p>
            <a:pPr>
              <a:lnSpc>
                <a:spcPct val="90000"/>
              </a:lnSpc>
              <a:spcAft>
                <a:spcPts val="600"/>
              </a:spcAft>
            </a:pPr>
            <a:r>
              <a:rPr lang="en-US" sz="2400" dirty="0" smtClean="0">
                <a:gradFill>
                  <a:gsLst>
                    <a:gs pos="2917">
                      <a:srgbClr val="404040"/>
                    </a:gs>
                    <a:gs pos="30000">
                      <a:srgbClr val="404040"/>
                    </a:gs>
                  </a:gsLst>
                  <a:lin ang="5400000" scaled="0"/>
                </a:gradFill>
                <a:cs typeface="Segoe UI Semibold" panose="020B0702040204020203" pitchFamily="34" charset="0"/>
              </a:rPr>
              <a:t>Object Models &amp; Business Logic</a:t>
            </a:r>
          </a:p>
          <a:p>
            <a:pPr>
              <a:lnSpc>
                <a:spcPct val="90000"/>
              </a:lnSpc>
              <a:spcAft>
                <a:spcPts val="600"/>
              </a:spcAft>
            </a:pPr>
            <a:endParaRPr lang="en-US" sz="2400" dirty="0">
              <a:gradFill>
                <a:gsLst>
                  <a:gs pos="2917">
                    <a:srgbClr val="404040"/>
                  </a:gs>
                  <a:gs pos="30000">
                    <a:srgbClr val="404040"/>
                  </a:gs>
                </a:gsLst>
                <a:lin ang="5400000" scaled="0"/>
              </a:gradFill>
              <a:cs typeface="Segoe UI Semibold" panose="020B0702040204020203" pitchFamily="34" charset="0"/>
            </a:endParaRPr>
          </a:p>
          <a:p>
            <a:pPr>
              <a:lnSpc>
                <a:spcPct val="90000"/>
              </a:lnSpc>
              <a:spcAft>
                <a:spcPts val="600"/>
              </a:spcAft>
            </a:pPr>
            <a:endParaRPr lang="en-US" sz="2400" dirty="0" smtClean="0">
              <a:gradFill>
                <a:gsLst>
                  <a:gs pos="2917">
                    <a:srgbClr val="404040"/>
                  </a:gs>
                  <a:gs pos="30000">
                    <a:srgbClr val="404040"/>
                  </a:gs>
                </a:gsLst>
                <a:lin ang="5400000" scaled="0"/>
              </a:gradFill>
              <a:cs typeface="Segoe UI Semibold" panose="020B0702040204020203" pitchFamily="34" charset="0"/>
            </a:endParaRPr>
          </a:p>
          <a:p>
            <a:pPr>
              <a:lnSpc>
                <a:spcPct val="90000"/>
              </a:lnSpc>
              <a:spcAft>
                <a:spcPts val="600"/>
              </a:spcAft>
            </a:pPr>
            <a:endParaRPr lang="en-US" sz="2400" dirty="0" smtClean="0">
              <a:gradFill>
                <a:gsLst>
                  <a:gs pos="2917">
                    <a:srgbClr val="404040"/>
                  </a:gs>
                  <a:gs pos="30000">
                    <a:srgbClr val="404040"/>
                  </a:gs>
                </a:gsLst>
                <a:lin ang="5400000" scaled="0"/>
              </a:gradFill>
              <a:cs typeface="Segoe UI Semibold" panose="020B0702040204020203" pitchFamily="34" charset="0"/>
            </a:endParaRPr>
          </a:p>
          <a:p>
            <a:pPr marL="809271" lvl="1" indent="-342900">
              <a:lnSpc>
                <a:spcPct val="90000"/>
              </a:lnSpc>
              <a:spcAft>
                <a:spcPts val="600"/>
              </a:spcAft>
              <a:buFont typeface="Arial" panose="020B0604020202020204" pitchFamily="34" charset="0"/>
              <a:buChar char="•"/>
            </a:pPr>
            <a:endParaRPr lang="en-US" sz="2400" dirty="0" smtClean="0">
              <a:gradFill>
                <a:gsLst>
                  <a:gs pos="2917">
                    <a:srgbClr val="404040"/>
                  </a:gs>
                  <a:gs pos="30000">
                    <a:srgbClr val="404040"/>
                  </a:gs>
                </a:gsLst>
                <a:lin ang="5400000" scaled="0"/>
              </a:gradFill>
              <a:cs typeface="Segoe UI Semibold" panose="020B0702040204020203" pitchFamily="34" charset="0"/>
            </a:endParaRPr>
          </a:p>
        </p:txBody>
      </p:sp>
    </p:spTree>
    <p:extLst>
      <p:ext uri="{BB962C8B-B14F-4D97-AF65-F5344CB8AC3E}">
        <p14:creationId xmlns:p14="http://schemas.microsoft.com/office/powerpoint/2010/main" val="3623403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9"/>
                                        </p:tgtEl>
                                        <p:attrNameLst>
                                          <p:attrName>style.visibility</p:attrName>
                                        </p:attrNameLst>
                                      </p:cBhvr>
                                      <p:to>
                                        <p:strVal val="visible"/>
                                      </p:to>
                                    </p:set>
                                    <p:animEffect transition="in" filter="fade">
                                      <p:cBhvr>
                                        <p:cTn id="12" dur="500"/>
                                        <p:tgtEl>
                                          <p:spTgt spid="239"/>
                                        </p:tgtEl>
                                      </p:cBhvr>
                                    </p:animEffect>
                                  </p:childTnLst>
                                </p:cTn>
                              </p:par>
                              <p:par>
                                <p:cTn id="13" presetID="10" presetClass="entr" presetSubtype="0" fill="hold" nodeType="withEffect">
                                  <p:stCondLst>
                                    <p:cond delay="0"/>
                                  </p:stCondLst>
                                  <p:childTnLst>
                                    <p:set>
                                      <p:cBhvr>
                                        <p:cTn id="14" dur="1" fill="hold">
                                          <p:stCondLst>
                                            <p:cond delay="0"/>
                                          </p:stCondLst>
                                        </p:cTn>
                                        <p:tgtEl>
                                          <p:spTgt spid="331"/>
                                        </p:tgtEl>
                                        <p:attrNameLst>
                                          <p:attrName>style.visibility</p:attrName>
                                        </p:attrNameLst>
                                      </p:cBhvr>
                                      <p:to>
                                        <p:strVal val="visible"/>
                                      </p:to>
                                    </p:set>
                                    <p:animEffect transition="in" filter="fade">
                                      <p:cBhvr>
                                        <p:cTn id="15" dur="500"/>
                                        <p:tgtEl>
                                          <p:spTgt spid="33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4"/>
                                        </p:tgtEl>
                                        <p:attrNameLst>
                                          <p:attrName>style.visibility</p:attrName>
                                        </p:attrNameLst>
                                      </p:cBhvr>
                                      <p:to>
                                        <p:strVal val="visible"/>
                                      </p:to>
                                    </p:set>
                                    <p:animEffect transition="in" filter="fade">
                                      <p:cBhvr>
                                        <p:cTn id="18" dur="500"/>
                                        <p:tgtEl>
                                          <p:spTgt spid="14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8"/>
                                        </p:tgtEl>
                                        <p:attrNameLst>
                                          <p:attrName>style.visibility</p:attrName>
                                        </p:attrNameLst>
                                      </p:cBhvr>
                                      <p:to>
                                        <p:strVal val="visible"/>
                                      </p:to>
                                    </p:set>
                                    <p:animEffect transition="in" filter="fade">
                                      <p:cBhvr>
                                        <p:cTn id="23" dur="500"/>
                                        <p:tgtEl>
                                          <p:spTgt spid="238"/>
                                        </p:tgtEl>
                                      </p:cBhvr>
                                    </p:animEffect>
                                  </p:childTnLst>
                                </p:cTn>
                              </p:par>
                              <p:par>
                                <p:cTn id="24" presetID="10" presetClass="entr" presetSubtype="0" fill="hold" nodeType="withEffect">
                                  <p:stCondLst>
                                    <p:cond delay="0"/>
                                  </p:stCondLst>
                                  <p:childTnLst>
                                    <p:set>
                                      <p:cBhvr>
                                        <p:cTn id="25" dur="1" fill="hold">
                                          <p:stCondLst>
                                            <p:cond delay="0"/>
                                          </p:stCondLst>
                                        </p:cTn>
                                        <p:tgtEl>
                                          <p:spTgt spid="334"/>
                                        </p:tgtEl>
                                        <p:attrNameLst>
                                          <p:attrName>style.visibility</p:attrName>
                                        </p:attrNameLst>
                                      </p:cBhvr>
                                      <p:to>
                                        <p:strVal val="visible"/>
                                      </p:to>
                                    </p:set>
                                    <p:animEffect transition="in" filter="fade">
                                      <p:cBhvr>
                                        <p:cTn id="26" dur="500"/>
                                        <p:tgtEl>
                                          <p:spTgt spid="334"/>
                                        </p:tgtEl>
                                      </p:cBhvr>
                                    </p:animEffect>
                                  </p:childTnLst>
                                </p:cTn>
                              </p:par>
                              <p:par>
                                <p:cTn id="27" presetID="1" presetClass="exit" presetSubtype="0" fill="hold" grpId="1" nodeType="withEffect">
                                  <p:stCondLst>
                                    <p:cond delay="0"/>
                                  </p:stCondLst>
                                  <p:childTnLst>
                                    <p:set>
                                      <p:cBhvr>
                                        <p:cTn id="28" dur="1" fill="hold">
                                          <p:stCondLst>
                                            <p:cond delay="0"/>
                                          </p:stCondLst>
                                        </p:cTn>
                                        <p:tgtEl>
                                          <p:spTgt spid="144"/>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fade">
                                      <p:cBhvr>
                                        <p:cTn id="31" dur="500"/>
                                        <p:tgtEl>
                                          <p:spTgt spid="14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37"/>
                                        </p:tgtEl>
                                        <p:attrNameLst>
                                          <p:attrName>style.visibility</p:attrName>
                                        </p:attrNameLst>
                                      </p:cBhvr>
                                      <p:to>
                                        <p:strVal val="visible"/>
                                      </p:to>
                                    </p:set>
                                    <p:animEffect transition="in" filter="fade">
                                      <p:cBhvr>
                                        <p:cTn id="36" dur="500"/>
                                        <p:tgtEl>
                                          <p:spTgt spid="237"/>
                                        </p:tgtEl>
                                      </p:cBhvr>
                                    </p:animEffect>
                                  </p:childTnLst>
                                </p:cTn>
                              </p:par>
                              <p:par>
                                <p:cTn id="37" presetID="10" presetClass="entr" presetSubtype="0" fill="hold" nodeType="withEffect">
                                  <p:stCondLst>
                                    <p:cond delay="0"/>
                                  </p:stCondLst>
                                  <p:childTnLst>
                                    <p:set>
                                      <p:cBhvr>
                                        <p:cTn id="38" dur="1" fill="hold">
                                          <p:stCondLst>
                                            <p:cond delay="0"/>
                                          </p:stCondLst>
                                        </p:cTn>
                                        <p:tgtEl>
                                          <p:spTgt spid="336"/>
                                        </p:tgtEl>
                                        <p:attrNameLst>
                                          <p:attrName>style.visibility</p:attrName>
                                        </p:attrNameLst>
                                      </p:cBhvr>
                                      <p:to>
                                        <p:strVal val="visible"/>
                                      </p:to>
                                    </p:set>
                                    <p:animEffect transition="in" filter="fade">
                                      <p:cBhvr>
                                        <p:cTn id="39" dur="500"/>
                                        <p:tgtEl>
                                          <p:spTgt spid="336"/>
                                        </p:tgtEl>
                                      </p:cBhvr>
                                    </p:animEffect>
                                  </p:childTnLst>
                                </p:cTn>
                              </p:par>
                              <p:par>
                                <p:cTn id="40" presetID="10" presetClass="entr" presetSubtype="0" fill="hold" nodeType="withEffect">
                                  <p:stCondLst>
                                    <p:cond delay="0"/>
                                  </p:stCondLst>
                                  <p:childTnLst>
                                    <p:set>
                                      <p:cBhvr>
                                        <p:cTn id="41" dur="1" fill="hold">
                                          <p:stCondLst>
                                            <p:cond delay="0"/>
                                          </p:stCondLst>
                                        </p:cTn>
                                        <p:tgtEl>
                                          <p:spTgt spid="140"/>
                                        </p:tgtEl>
                                        <p:attrNameLst>
                                          <p:attrName>style.visibility</p:attrName>
                                        </p:attrNameLst>
                                      </p:cBhvr>
                                      <p:to>
                                        <p:strVal val="visible"/>
                                      </p:to>
                                    </p:set>
                                    <p:animEffect transition="in" filter="fade">
                                      <p:cBhvr>
                                        <p:cTn id="42" dur="500"/>
                                        <p:tgtEl>
                                          <p:spTgt spid="140"/>
                                        </p:tgtEl>
                                      </p:cBhvr>
                                    </p:animEffect>
                                  </p:childTnLst>
                                </p:cTn>
                              </p:par>
                              <p:par>
                                <p:cTn id="43" presetID="1" presetClass="exit" presetSubtype="0" fill="hold" grpId="1" nodeType="withEffect">
                                  <p:stCondLst>
                                    <p:cond delay="0"/>
                                  </p:stCondLst>
                                  <p:childTnLst>
                                    <p:set>
                                      <p:cBhvr>
                                        <p:cTn id="44" dur="1" fill="hold">
                                          <p:stCondLst>
                                            <p:cond delay="0"/>
                                          </p:stCondLst>
                                        </p:cTn>
                                        <p:tgtEl>
                                          <p:spTgt spid="145"/>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fade">
                                      <p:cBhvr>
                                        <p:cTn id="4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44" grpId="0"/>
      <p:bldP spid="144" grpId="1"/>
      <p:bldP spid="145" grpId="0"/>
      <p:bldP spid="145" grpId="1"/>
      <p:bldP spid="1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cloud"/>
          <p:cNvSpPr>
            <a:spLocks noChangeAspect="1"/>
          </p:cNvSpPr>
          <p:nvPr/>
        </p:nvSpPr>
        <p:spPr bwMode="black">
          <a:xfrm>
            <a:off x="3133179" y="982662"/>
            <a:ext cx="9197743" cy="545074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2">
              <a:lumMod val="20000"/>
              <a:lumOff val="80000"/>
            </a:schemeClr>
          </a:solidFill>
          <a:ln w="76200">
            <a:gradFill flip="none" rotWithShape="1">
              <a:gsLst>
                <a:gs pos="50000">
                  <a:srgbClr val="5EB6DA"/>
                </a:gs>
                <a:gs pos="50000">
                  <a:srgbClr val="3999C6"/>
                </a:gs>
              </a:gsLst>
              <a:lin ang="8100000" scaled="1"/>
              <a:tileRect/>
            </a:gradFill>
          </a:ln>
          <a:extLst/>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4400" spc="-150" dirty="0">
              <a:solidFill>
                <a:srgbClr val="FFFFFF"/>
              </a:solidFill>
              <a:latin typeface="Segoe UI Light"/>
            </a:endParaRPr>
          </a:p>
        </p:txBody>
      </p:sp>
      <p:cxnSp>
        <p:nvCxnSpPr>
          <p:cNvPr id="227" name="2 fg"/>
          <p:cNvCxnSpPr/>
          <p:nvPr/>
        </p:nvCxnSpPr>
        <p:spPr>
          <a:xfrm>
            <a:off x="1005627" y="5160033"/>
            <a:ext cx="338743" cy="10454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9" name="2   Arrow fg"/>
          <p:cNvCxnSpPr/>
          <p:nvPr/>
        </p:nvCxnSpPr>
        <p:spPr>
          <a:xfrm>
            <a:off x="2179637" y="5495042"/>
            <a:ext cx="1593360" cy="3174"/>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3" name="2 Arrow"/>
          <p:cNvCxnSpPr/>
          <p:nvPr/>
        </p:nvCxnSpPr>
        <p:spPr>
          <a:xfrm>
            <a:off x="1010114" y="2267026"/>
            <a:ext cx="2780886" cy="1305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9" name="2 Field Gateway"/>
          <p:cNvGrpSpPr/>
          <p:nvPr/>
        </p:nvGrpSpPr>
        <p:grpSpPr>
          <a:xfrm>
            <a:off x="1386312" y="4957895"/>
            <a:ext cx="769091" cy="1063609"/>
            <a:chOff x="1547306" y="5067599"/>
            <a:chExt cx="769091" cy="1063609"/>
          </a:xfrm>
        </p:grpSpPr>
        <p:sp>
          <p:nvSpPr>
            <p:cNvPr id="15" name="Rectangle 14"/>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75"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sp>
        <p:nvSpPr>
          <p:cNvPr id="28" name="Rectangle 27"/>
          <p:cNvSpPr/>
          <p:nvPr/>
        </p:nvSpPr>
        <p:spPr bwMode="auto">
          <a:xfrm>
            <a:off x="1" y="1768156"/>
            <a:ext cx="1004696" cy="433257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2 Device"/>
          <p:cNvSpPr txBox="1"/>
          <p:nvPr/>
        </p:nvSpPr>
        <p:spPr>
          <a:xfrm>
            <a:off x="1367461" y="6100731"/>
            <a:ext cx="3583925" cy="677108"/>
          </a:xfrm>
          <a:prstGeom prst="rect">
            <a:avLst/>
          </a:prstGeom>
          <a:gradFill>
            <a:gsLst>
              <a:gs pos="28000">
                <a:srgbClr val="5EB6DA"/>
              </a:gs>
              <a:gs pos="28000">
                <a:srgbClr val="3999C6"/>
              </a:gs>
            </a:gsLst>
            <a:lin ang="8100000" scaled="1"/>
          </a:gradFill>
        </p:spPr>
        <p:txBody>
          <a:bodyPr wrap="square" lIns="91440" tIns="91440" rIns="0" bIns="91440" rtlCol="0">
            <a:spAutoFit/>
          </a:bodyPr>
          <a:lstStyle>
            <a:defPPr>
              <a:defRPr lang="en-US"/>
            </a:defPPr>
            <a:lvl1pPr defTabSz="932597">
              <a:defRPr sz="1600">
                <a:solidFill>
                  <a:schemeClr val="bg2"/>
                </a:solidFill>
              </a:defRPr>
            </a:lvl1pPr>
          </a:lstStyle>
          <a:p>
            <a:r>
              <a:rPr lang="en-US" dirty="0">
                <a:solidFill>
                  <a:srgbClr val="FFFFFF"/>
                </a:solidFill>
              </a:rPr>
              <a:t>Device </a:t>
            </a:r>
          </a:p>
          <a:p>
            <a:r>
              <a:rPr lang="en-US" dirty="0">
                <a:solidFill>
                  <a:srgbClr val="FFFFFF"/>
                </a:solidFill>
              </a:rPr>
              <a:t>Connectivity &amp; Management</a:t>
            </a:r>
          </a:p>
        </p:txBody>
      </p:sp>
      <p:sp>
        <p:nvSpPr>
          <p:cNvPr id="56" name="3"/>
          <p:cNvSpPr txBox="1"/>
          <p:nvPr/>
        </p:nvSpPr>
        <p:spPr>
          <a:xfrm>
            <a:off x="5450422" y="6100731"/>
            <a:ext cx="3681432" cy="677108"/>
          </a:xfrm>
          <a:prstGeom prst="rect">
            <a:avLst/>
          </a:prstGeom>
          <a:gradFill>
            <a:gsLst>
              <a:gs pos="28000">
                <a:srgbClr val="5EB6DA"/>
              </a:gs>
              <a:gs pos="28000">
                <a:srgbClr val="3999C6"/>
              </a:gs>
            </a:gsLst>
            <a:lin ang="8100000" scaled="1"/>
          </a:gradFill>
        </p:spPr>
        <p:txBody>
          <a:bodyPr wrap="square" lIns="91440" tIns="91440" rIns="0" bIns="91440" rtlCol="0">
            <a:spAutoFit/>
          </a:bodyPr>
          <a:lstStyle/>
          <a:p>
            <a:pPr defTabSz="932597"/>
            <a:r>
              <a:rPr lang="en-US" sz="1600" dirty="0">
                <a:solidFill>
                  <a:srgbClr val="FFFFFF"/>
                </a:solidFill>
              </a:rPr>
              <a:t>Analytics &amp; </a:t>
            </a:r>
          </a:p>
          <a:p>
            <a:pPr defTabSz="932597"/>
            <a:r>
              <a:rPr lang="en-US" sz="1600" dirty="0">
                <a:solidFill>
                  <a:srgbClr val="FFFFFF"/>
                </a:solidFill>
              </a:rPr>
              <a:t>Operationalized Insights</a:t>
            </a:r>
          </a:p>
        </p:txBody>
      </p:sp>
      <p:sp>
        <p:nvSpPr>
          <p:cNvPr id="58" name="7 Presentation"/>
          <p:cNvSpPr txBox="1"/>
          <p:nvPr/>
        </p:nvSpPr>
        <p:spPr>
          <a:xfrm>
            <a:off x="9715484" y="6100731"/>
            <a:ext cx="2179368" cy="677108"/>
          </a:xfrm>
          <a:prstGeom prst="rect">
            <a:avLst/>
          </a:prstGeom>
          <a:gradFill>
            <a:gsLst>
              <a:gs pos="28000">
                <a:srgbClr val="5EB6DA"/>
              </a:gs>
              <a:gs pos="28000">
                <a:srgbClr val="3999C6"/>
              </a:gs>
            </a:gsLst>
            <a:lin ang="8100000" scaled="1"/>
          </a:gradFill>
        </p:spPr>
        <p:txBody>
          <a:bodyPr wrap="square" lIns="91440" tIns="91440" rIns="0" bIns="91440" rtlCol="0">
            <a:spAutoFit/>
          </a:bodyPr>
          <a:lstStyle>
            <a:defPPr>
              <a:defRPr lang="en-US"/>
            </a:defPPr>
            <a:lvl1pPr defTabSz="932597">
              <a:defRPr sz="1600">
                <a:solidFill>
                  <a:schemeClr val="bg2"/>
                </a:solidFill>
              </a:defRPr>
            </a:lvl1pPr>
          </a:lstStyle>
          <a:p>
            <a:r>
              <a:rPr lang="en-US" dirty="0">
                <a:solidFill>
                  <a:srgbClr val="FFFFFF"/>
                </a:solidFill>
              </a:rPr>
              <a:t>Presentation &amp; </a:t>
            </a:r>
          </a:p>
          <a:p>
            <a:r>
              <a:rPr lang="en-US" dirty="0">
                <a:solidFill>
                  <a:srgbClr val="FFFFFF"/>
                </a:solidFill>
              </a:rPr>
              <a:t>Business Connectivity</a:t>
            </a:r>
          </a:p>
        </p:txBody>
      </p:sp>
      <p:sp>
        <p:nvSpPr>
          <p:cNvPr id="5" name="Title 4"/>
          <p:cNvSpPr>
            <a:spLocks noGrp="1"/>
          </p:cNvSpPr>
          <p:nvPr>
            <p:ph type="title"/>
          </p:nvPr>
        </p:nvSpPr>
        <p:spPr>
          <a:xfrm>
            <a:off x="274639" y="295274"/>
            <a:ext cx="11889564" cy="917575"/>
          </a:xfrm>
        </p:spPr>
        <p:txBody>
          <a:bodyPr/>
          <a:lstStyle/>
          <a:p>
            <a:pPr lvl="0"/>
            <a:r>
              <a:rPr lang="en-US" dirty="0">
                <a:gradFill>
                  <a:gsLst>
                    <a:gs pos="1250">
                      <a:srgbClr val="404040"/>
                    </a:gs>
                    <a:gs pos="100000">
                      <a:srgbClr val="404040"/>
                    </a:gs>
                  </a:gsLst>
                  <a:lin ang="5400000" scaled="0"/>
                </a:gradFill>
              </a:rPr>
              <a:t>IoT Device &amp; Cloud </a:t>
            </a:r>
            <a:r>
              <a:rPr lang="en-US" dirty="0" smtClean="0">
                <a:gradFill>
                  <a:gsLst>
                    <a:gs pos="1250">
                      <a:srgbClr val="404040"/>
                    </a:gs>
                    <a:gs pos="100000">
                      <a:srgbClr val="404040"/>
                    </a:gs>
                  </a:gsLst>
                  <a:lin ang="5400000" scaled="0"/>
                </a:gradFill>
              </a:rPr>
              <a:t>Patterns</a:t>
            </a:r>
            <a:endParaRPr lang="en-US" dirty="0"/>
          </a:p>
        </p:txBody>
      </p:sp>
      <p:cxnSp>
        <p:nvCxnSpPr>
          <p:cNvPr id="237" name="Straight Arrow Connector 236"/>
          <p:cNvCxnSpPr/>
          <p:nvPr/>
        </p:nvCxnSpPr>
        <p:spPr>
          <a:xfrm>
            <a:off x="4951386" y="5125902"/>
            <a:ext cx="457200" cy="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8" name="Straight Arrow Connector 237"/>
          <p:cNvCxnSpPr/>
          <p:nvPr/>
        </p:nvCxnSpPr>
        <p:spPr>
          <a:xfrm>
            <a:off x="4951386" y="3834906"/>
            <a:ext cx="457200" cy="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9" name="Straight Arrow Connector 238"/>
          <p:cNvCxnSpPr/>
          <p:nvPr/>
        </p:nvCxnSpPr>
        <p:spPr>
          <a:xfrm>
            <a:off x="4951386" y="2620274"/>
            <a:ext cx="457200" cy="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9" name="Straight Arrow Connector 248"/>
          <p:cNvCxnSpPr/>
          <p:nvPr/>
        </p:nvCxnSpPr>
        <p:spPr>
          <a:xfrm>
            <a:off x="9254171" y="5125902"/>
            <a:ext cx="365760" cy="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0" name="Straight Arrow Connector 249"/>
          <p:cNvCxnSpPr/>
          <p:nvPr/>
        </p:nvCxnSpPr>
        <p:spPr>
          <a:xfrm>
            <a:off x="9254171" y="3968875"/>
            <a:ext cx="365760" cy="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1" name="Straight Arrow Connector 250"/>
          <p:cNvCxnSpPr/>
          <p:nvPr/>
        </p:nvCxnSpPr>
        <p:spPr>
          <a:xfrm>
            <a:off x="9254171" y="2620274"/>
            <a:ext cx="365760" cy="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28" name="1 Devices - sensors"/>
          <p:cNvGrpSpPr/>
          <p:nvPr/>
        </p:nvGrpSpPr>
        <p:grpSpPr>
          <a:xfrm>
            <a:off x="115914" y="2043077"/>
            <a:ext cx="871159" cy="3991585"/>
            <a:chOff x="276909" y="1995490"/>
            <a:chExt cx="871159" cy="3991585"/>
          </a:xfrm>
        </p:grpSpPr>
        <p:sp>
          <p:nvSpPr>
            <p:cNvPr id="230" name="Rectangle 229"/>
            <p:cNvSpPr/>
            <p:nvPr/>
          </p:nvSpPr>
          <p:spPr bwMode="auto">
            <a:xfrm>
              <a:off x="814417" y="20556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2" name="TextBox 231"/>
            <p:cNvSpPr txBox="1"/>
            <p:nvPr/>
          </p:nvSpPr>
          <p:spPr>
            <a:xfrm rot="16200000">
              <a:off x="-1511456" y="3783855"/>
              <a:ext cx="3976839" cy="400110"/>
            </a:xfrm>
            <a:prstGeom prst="rect">
              <a:avLst/>
            </a:prstGeom>
            <a:noFill/>
            <a:ln>
              <a:noFill/>
              <a:headEnd type="none" w="med" len="med"/>
              <a:tailEnd type="none" w="med" len="med"/>
            </a:ln>
          </p:spPr>
          <p:txBody>
            <a:bodyPr wrap="square" lIns="0" tIns="0" rIns="0" bIns="0" rtlCol="0">
              <a:spAutoFit/>
            </a:bodyPr>
            <a:lstStyle/>
            <a:p>
              <a:pPr algn="ctr" defTabSz="932384"/>
              <a:r>
                <a:rPr lang="en-US" sz="1400" spc="-38"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rPr>
                <a:t>Devices</a:t>
              </a:r>
            </a:p>
            <a:p>
              <a:pPr algn="ctr" defTabSz="932384"/>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RTOS,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Linux</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Windows, Android</a:t>
              </a:r>
              <a:r>
                <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rPr>
                <a:t>, </a:t>
              </a:r>
              <a:r>
                <a:rPr lang="en-US" sz="1200" spc="-38" dirty="0" smtClean="0">
                  <a:solidFill>
                    <a:prstClr val="black"/>
                  </a:solidFill>
                  <a:latin typeface="Segoe UI Semibold" panose="020B0702040204020203" pitchFamily="34" charset="0"/>
                  <a:ea typeface="Segoe UI" pitchFamily="34" charset="0"/>
                  <a:cs typeface="Segoe UI Semibold" panose="020B0702040204020203" pitchFamily="34" charset="0"/>
                </a:rPr>
                <a:t>iOS </a:t>
              </a:r>
              <a:endParaRPr lang="en-US" sz="1200" spc="-38" dirty="0">
                <a:solidFill>
                  <a:prstClr val="black"/>
                </a:solidFill>
                <a:latin typeface="Segoe UI Semibold" panose="020B0702040204020203" pitchFamily="34" charset="0"/>
                <a:ea typeface="Segoe UI" pitchFamily="34" charset="0"/>
                <a:cs typeface="Segoe UI Semibold" panose="020B0702040204020203" pitchFamily="34" charset="0"/>
              </a:endParaRPr>
            </a:p>
          </p:txBody>
        </p:sp>
        <p:sp>
          <p:nvSpPr>
            <p:cNvPr id="234" name="Frame 5"/>
            <p:cNvSpPr>
              <a:spLocks noChangeAspect="1"/>
            </p:cNvSpPr>
            <p:nvPr/>
          </p:nvSpPr>
          <p:spPr bwMode="auto">
            <a:xfrm>
              <a:off x="856938" y="209186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a:off x="814417" y="2417580"/>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36" name="Frame 5"/>
            <p:cNvSpPr>
              <a:spLocks noChangeAspect="1"/>
            </p:cNvSpPr>
            <p:nvPr/>
          </p:nvSpPr>
          <p:spPr bwMode="auto">
            <a:xfrm>
              <a:off x="856938" y="2453809"/>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0" name="Rectangle 239"/>
            <p:cNvSpPr/>
            <p:nvPr/>
          </p:nvSpPr>
          <p:spPr bwMode="auto">
            <a:xfrm>
              <a:off x="814417" y="278322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1" name="Frame 5"/>
            <p:cNvSpPr>
              <a:spLocks noChangeAspect="1"/>
            </p:cNvSpPr>
            <p:nvPr/>
          </p:nvSpPr>
          <p:spPr bwMode="auto">
            <a:xfrm>
              <a:off x="856938" y="281945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2" name="Rectangle 241"/>
            <p:cNvSpPr/>
            <p:nvPr/>
          </p:nvSpPr>
          <p:spPr bwMode="auto">
            <a:xfrm>
              <a:off x="814417" y="3148898"/>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3" name="Frame 5"/>
            <p:cNvSpPr>
              <a:spLocks noChangeAspect="1"/>
            </p:cNvSpPr>
            <p:nvPr/>
          </p:nvSpPr>
          <p:spPr bwMode="auto">
            <a:xfrm>
              <a:off x="856938" y="3185127"/>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4" name="Rectangle 243"/>
            <p:cNvSpPr/>
            <p:nvPr/>
          </p:nvSpPr>
          <p:spPr bwMode="auto">
            <a:xfrm>
              <a:off x="814417" y="3511836"/>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5" name="Frame 5"/>
            <p:cNvSpPr>
              <a:spLocks noChangeAspect="1"/>
            </p:cNvSpPr>
            <p:nvPr/>
          </p:nvSpPr>
          <p:spPr bwMode="auto">
            <a:xfrm>
              <a:off x="856938" y="354806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6" name="Rectangle 245"/>
            <p:cNvSpPr/>
            <p:nvPr/>
          </p:nvSpPr>
          <p:spPr bwMode="auto">
            <a:xfrm>
              <a:off x="814417" y="3873444"/>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47" name="Frame 5"/>
            <p:cNvSpPr>
              <a:spLocks noChangeAspect="1"/>
            </p:cNvSpPr>
            <p:nvPr/>
          </p:nvSpPr>
          <p:spPr bwMode="auto">
            <a:xfrm>
              <a:off x="856938" y="3909673"/>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48" name="Rectangle 247"/>
            <p:cNvSpPr/>
            <p:nvPr/>
          </p:nvSpPr>
          <p:spPr bwMode="auto">
            <a:xfrm>
              <a:off x="814417" y="422799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2" name="Frame 5"/>
            <p:cNvSpPr>
              <a:spLocks noChangeAspect="1"/>
            </p:cNvSpPr>
            <p:nvPr/>
          </p:nvSpPr>
          <p:spPr bwMode="auto">
            <a:xfrm>
              <a:off x="856938" y="426422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3" name="Rectangle 252"/>
            <p:cNvSpPr/>
            <p:nvPr/>
          </p:nvSpPr>
          <p:spPr bwMode="auto">
            <a:xfrm>
              <a:off x="814417" y="4588407"/>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4" name="Frame 5"/>
            <p:cNvSpPr>
              <a:spLocks noChangeAspect="1"/>
            </p:cNvSpPr>
            <p:nvPr/>
          </p:nvSpPr>
          <p:spPr bwMode="auto">
            <a:xfrm>
              <a:off x="856938" y="4624635"/>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5" name="Rectangle 254"/>
            <p:cNvSpPr/>
            <p:nvPr/>
          </p:nvSpPr>
          <p:spPr bwMode="auto">
            <a:xfrm>
              <a:off x="814417" y="4948865"/>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6" name="Frame 5"/>
            <p:cNvSpPr>
              <a:spLocks noChangeAspect="1"/>
            </p:cNvSpPr>
            <p:nvPr/>
          </p:nvSpPr>
          <p:spPr bwMode="auto">
            <a:xfrm>
              <a:off x="856938" y="4985094"/>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7" name="Rectangle 256"/>
            <p:cNvSpPr/>
            <p:nvPr/>
          </p:nvSpPr>
          <p:spPr bwMode="auto">
            <a:xfrm>
              <a:off x="814417" y="530704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58" name="Frame 5"/>
            <p:cNvSpPr>
              <a:spLocks noChangeAspect="1"/>
            </p:cNvSpPr>
            <p:nvPr/>
          </p:nvSpPr>
          <p:spPr bwMode="auto">
            <a:xfrm>
              <a:off x="856938" y="534327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sp>
          <p:nvSpPr>
            <p:cNvPr id="259" name="Rectangle 258"/>
            <p:cNvSpPr/>
            <p:nvPr/>
          </p:nvSpPr>
          <p:spPr bwMode="auto">
            <a:xfrm>
              <a:off x="814417" y="5665173"/>
              <a:ext cx="333651" cy="321902"/>
            </a:xfrm>
            <a:prstGeom prst="rect">
              <a:avLst/>
            </a:pr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sp>
          <p:nvSpPr>
            <p:cNvPr id="260" name="Frame 5"/>
            <p:cNvSpPr>
              <a:spLocks noChangeAspect="1"/>
            </p:cNvSpPr>
            <p:nvPr/>
          </p:nvSpPr>
          <p:spPr bwMode="auto">
            <a:xfrm>
              <a:off x="856938" y="5701402"/>
              <a:ext cx="249509" cy="249443"/>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07540" tIns="53771" rIns="53771" bIns="107540" numCol="1" spcCol="0" rtlCol="0" fromWordArt="0" anchor="b" anchorCtr="0" forceAA="0" compatLnSpc="1">
              <a:prstTxWarp prst="textNoShape">
                <a:avLst/>
              </a:prstTxWarp>
              <a:noAutofit/>
            </a:bodyPr>
            <a:lstStyle/>
            <a:p>
              <a:pPr algn="ctr" defTabSz="1074896" fontAlgn="base">
                <a:spcBef>
                  <a:spcPct val="0"/>
                </a:spcBef>
                <a:spcAft>
                  <a:spcPct val="0"/>
                </a:spcAft>
                <a:defRPr/>
              </a:pPr>
              <a:endParaRPr lang="en-US" sz="2353" kern="0" spc="-5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63" name="3 Protocol Adaptation"/>
          <p:cNvGrpSpPr/>
          <p:nvPr/>
        </p:nvGrpSpPr>
        <p:grpSpPr>
          <a:xfrm>
            <a:off x="2957554" y="2430462"/>
            <a:ext cx="830388" cy="1062230"/>
            <a:chOff x="2503269" y="3539000"/>
            <a:chExt cx="901479" cy="1062230"/>
          </a:xfrm>
        </p:grpSpPr>
        <p:sp>
          <p:nvSpPr>
            <p:cNvPr id="17" name="Rectangle 16"/>
            <p:cNvSpPr/>
            <p:nvPr/>
          </p:nvSpPr>
          <p:spPr bwMode="auto">
            <a:xfrm>
              <a:off x="2503269" y="3539000"/>
              <a:ext cx="901479" cy="1062230"/>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52"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Protocol Adaptation</a:t>
              </a:r>
            </a:p>
          </p:txBody>
        </p:sp>
        <p:sp>
          <p:nvSpPr>
            <p:cNvPr id="167" name="Rectangle 31"/>
            <p:cNvSpPr>
              <a:spLocks noChangeArrowheads="1"/>
            </p:cNvSpPr>
            <p:nvPr/>
          </p:nvSpPr>
          <p:spPr bwMode="auto">
            <a:xfrm>
              <a:off x="2715594" y="3656543"/>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68" name="Rectangle 32"/>
            <p:cNvSpPr>
              <a:spLocks noChangeArrowheads="1"/>
            </p:cNvSpPr>
            <p:nvPr/>
          </p:nvSpPr>
          <p:spPr bwMode="auto">
            <a:xfrm>
              <a:off x="2715594" y="3784262"/>
              <a:ext cx="170000" cy="88896"/>
            </a:xfrm>
            <a:prstGeom prst="rect">
              <a:avLst/>
            </a:prstGeom>
            <a:solidFill>
              <a:srgbClr val="00B29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69" name="Rectangle 33"/>
            <p:cNvSpPr>
              <a:spLocks noChangeArrowheads="1"/>
            </p:cNvSpPr>
            <p:nvPr/>
          </p:nvSpPr>
          <p:spPr bwMode="auto">
            <a:xfrm>
              <a:off x="2715594" y="3919601"/>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71" name="Rectangle 35"/>
            <p:cNvSpPr>
              <a:spLocks noChangeArrowheads="1"/>
            </p:cNvSpPr>
            <p:nvPr/>
          </p:nvSpPr>
          <p:spPr bwMode="auto">
            <a:xfrm>
              <a:off x="3073158" y="3837173"/>
              <a:ext cx="168521" cy="86356"/>
            </a:xfrm>
            <a:prstGeom prst="rect">
              <a:avLst/>
            </a:prstGeom>
            <a:solidFill>
              <a:schemeClr val="accent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74" name="Rectangle 38"/>
            <p:cNvSpPr>
              <a:spLocks noChangeArrowheads="1"/>
            </p:cNvSpPr>
            <p:nvPr/>
          </p:nvSpPr>
          <p:spPr bwMode="auto">
            <a:xfrm>
              <a:off x="2718874" y="4047320"/>
              <a:ext cx="170000" cy="86356"/>
            </a:xfrm>
            <a:prstGeom prst="rect">
              <a:avLst/>
            </a:prstGeom>
            <a:solidFill>
              <a:srgbClr val="FF8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cxnSp>
          <p:nvCxnSpPr>
            <p:cNvPr id="16" name="Elbow Connector 15"/>
            <p:cNvCxnSpPr>
              <a:stCxn id="167" idx="3"/>
              <a:endCxn id="171" idx="1"/>
            </p:cNvCxnSpPr>
            <p:nvPr/>
          </p:nvCxnSpPr>
          <p:spPr>
            <a:xfrm>
              <a:off x="2885594" y="3697181"/>
              <a:ext cx="187563" cy="183170"/>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9" name="Elbow Connector 198"/>
            <p:cNvCxnSpPr>
              <a:stCxn id="168" idx="3"/>
              <a:endCxn id="171" idx="1"/>
            </p:cNvCxnSpPr>
            <p:nvPr/>
          </p:nvCxnSpPr>
          <p:spPr>
            <a:xfrm>
              <a:off x="2885594" y="3828710"/>
              <a:ext cx="187563" cy="51641"/>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1" name="Elbow Connector 260"/>
            <p:cNvCxnSpPr>
              <a:stCxn id="169" idx="3"/>
              <a:endCxn id="171" idx="1"/>
            </p:cNvCxnSpPr>
            <p:nvPr/>
          </p:nvCxnSpPr>
          <p:spPr>
            <a:xfrm flipV="1">
              <a:off x="2885594" y="3880351"/>
              <a:ext cx="187563" cy="79888"/>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2" name="Elbow Connector 261"/>
            <p:cNvCxnSpPr>
              <a:stCxn id="174" idx="3"/>
              <a:endCxn id="171" idx="1"/>
            </p:cNvCxnSpPr>
            <p:nvPr/>
          </p:nvCxnSpPr>
          <p:spPr>
            <a:xfrm flipV="1">
              <a:off x="2888874" y="3880351"/>
              <a:ext cx="184284" cy="210147"/>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31" name="4  Batch Analytics &amp; Visualizations"/>
          <p:cNvGrpSpPr/>
          <p:nvPr/>
        </p:nvGrpSpPr>
        <p:grpSpPr>
          <a:xfrm>
            <a:off x="5450423" y="2008244"/>
            <a:ext cx="3672108" cy="1204299"/>
            <a:chOff x="5450423" y="2008244"/>
            <a:chExt cx="3672108" cy="1204299"/>
          </a:xfrm>
        </p:grpSpPr>
        <p:sp>
          <p:nvSpPr>
            <p:cNvPr id="20" name="Rectangle 19"/>
            <p:cNvSpPr/>
            <p:nvPr/>
          </p:nvSpPr>
          <p:spPr bwMode="auto">
            <a:xfrm rot="16200000">
              <a:off x="6684327" y="774340"/>
              <a:ext cx="1204299" cy="3672108"/>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b="1"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Batch Analytics &amp; Visualizations</a:t>
              </a:r>
            </a:p>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Azure HDInsight, AzureML, Power BI, </a:t>
              </a:r>
            </a:p>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Azure Data Factory</a:t>
              </a:r>
            </a:p>
          </p:txBody>
        </p:sp>
        <p:sp>
          <p:nvSpPr>
            <p:cNvPr id="170" name="Donut 15"/>
            <p:cNvSpPr/>
            <p:nvPr/>
          </p:nvSpPr>
          <p:spPr bwMode="auto">
            <a:xfrm>
              <a:off x="8211129" y="2347651"/>
              <a:ext cx="201211" cy="200210"/>
            </a:xfrm>
            <a:custGeom>
              <a:avLst/>
              <a:gdLst/>
              <a:ahLst/>
              <a:cxnLst/>
              <a:rect l="l" t="t" r="r" b="b"/>
              <a:pathLst>
                <a:path w="786988" h="783276">
                  <a:moveTo>
                    <a:pt x="469995" y="99669"/>
                  </a:moveTo>
                  <a:cubicBezTo>
                    <a:pt x="349970" y="99669"/>
                    <a:pt x="252671" y="196968"/>
                    <a:pt x="252671" y="316993"/>
                  </a:cubicBezTo>
                  <a:cubicBezTo>
                    <a:pt x="252671" y="437018"/>
                    <a:pt x="349970" y="534317"/>
                    <a:pt x="469995" y="534317"/>
                  </a:cubicBezTo>
                  <a:cubicBezTo>
                    <a:pt x="590020" y="534317"/>
                    <a:pt x="687319" y="437018"/>
                    <a:pt x="687319" y="316993"/>
                  </a:cubicBezTo>
                  <a:cubicBezTo>
                    <a:pt x="687319" y="196968"/>
                    <a:pt x="590020" y="99669"/>
                    <a:pt x="469995" y="99669"/>
                  </a:cubicBezTo>
                  <a:close/>
                  <a:moveTo>
                    <a:pt x="469995" y="0"/>
                  </a:moveTo>
                  <a:cubicBezTo>
                    <a:pt x="645065" y="0"/>
                    <a:pt x="786988" y="141923"/>
                    <a:pt x="786988" y="316993"/>
                  </a:cubicBezTo>
                  <a:cubicBezTo>
                    <a:pt x="786988" y="492063"/>
                    <a:pt x="645065" y="633986"/>
                    <a:pt x="469995" y="633986"/>
                  </a:cubicBezTo>
                  <a:cubicBezTo>
                    <a:pt x="406791" y="633986"/>
                    <a:pt x="347908" y="615489"/>
                    <a:pt x="298782" y="583117"/>
                  </a:cubicBezTo>
                  <a:lnTo>
                    <a:pt x="118646" y="762954"/>
                  </a:lnTo>
                  <a:cubicBezTo>
                    <a:pt x="91472" y="790083"/>
                    <a:pt x="47451" y="790046"/>
                    <a:pt x="20322" y="762872"/>
                  </a:cubicBezTo>
                  <a:cubicBezTo>
                    <a:pt x="-6806" y="735698"/>
                    <a:pt x="-6770" y="691678"/>
                    <a:pt x="20404" y="664549"/>
                  </a:cubicBezTo>
                  <a:lnTo>
                    <a:pt x="201471" y="483783"/>
                  </a:lnTo>
                  <a:cubicBezTo>
                    <a:pt x="170460" y="435720"/>
                    <a:pt x="153002" y="378395"/>
                    <a:pt x="153002" y="316993"/>
                  </a:cubicBezTo>
                  <a:cubicBezTo>
                    <a:pt x="153002" y="141923"/>
                    <a:pt x="294925" y="0"/>
                    <a:pt x="469995" y="0"/>
                  </a:cubicBezTo>
                  <a:close/>
                </a:path>
              </a:pathLst>
            </a:custGeom>
            <a:gradFill>
              <a:gsLst>
                <a:gs pos="50000">
                  <a:srgbClr val="5EB6DA"/>
                </a:gs>
                <a:gs pos="50000">
                  <a:srgbClr val="3999C6"/>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600" spc="-5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72" name="Picture 171"/>
            <p:cNvPicPr>
              <a:picLocks noChangeAspect="1"/>
            </p:cNvPicPr>
            <p:nvPr/>
          </p:nvPicPr>
          <p:blipFill rotWithShape="1">
            <a:blip r:embed="rId9"/>
            <a:srcRect l="4124" t="4367" r="3458" b="2343"/>
            <a:stretch/>
          </p:blipFill>
          <p:spPr>
            <a:xfrm>
              <a:off x="8650346" y="2347608"/>
              <a:ext cx="227584" cy="228730"/>
            </a:xfrm>
            <a:prstGeom prst="rect">
              <a:avLst/>
            </a:prstGeom>
          </p:spPr>
        </p:pic>
        <p:pic>
          <p:nvPicPr>
            <p:cNvPr id="68" name="Picture 67"/>
            <p:cNvPicPr>
              <a:picLocks noChangeAspect="1"/>
            </p:cNvPicPr>
            <p:nvPr/>
          </p:nvPicPr>
          <p:blipFill>
            <a:blip r:embed="rId10">
              <a:clrChange>
                <a:clrFrom>
                  <a:srgbClr val="FFFFFF"/>
                </a:clrFrom>
                <a:clrTo>
                  <a:srgbClr val="FFFFFF">
                    <a:alpha val="0"/>
                  </a:srgbClr>
                </a:clrTo>
              </a:clrChange>
            </a:blip>
            <a:stretch>
              <a:fillRect/>
            </a:stretch>
          </p:blipFill>
          <p:spPr>
            <a:xfrm>
              <a:off x="8011778" y="2480749"/>
              <a:ext cx="965079" cy="656115"/>
            </a:xfrm>
            <a:prstGeom prst="rect">
              <a:avLst/>
            </a:prstGeom>
          </p:spPr>
        </p:pic>
      </p:grpSp>
      <p:grpSp>
        <p:nvGrpSpPr>
          <p:cNvPr id="334" name="5 Hot Path Analytics"/>
          <p:cNvGrpSpPr/>
          <p:nvPr/>
        </p:nvGrpSpPr>
        <p:grpSpPr>
          <a:xfrm>
            <a:off x="5450422" y="3328732"/>
            <a:ext cx="3681432" cy="1277142"/>
            <a:chOff x="5450422" y="3278736"/>
            <a:chExt cx="3681432" cy="1184581"/>
          </a:xfrm>
        </p:grpSpPr>
        <p:sp>
          <p:nvSpPr>
            <p:cNvPr id="19" name="Rectangle 18"/>
            <p:cNvSpPr/>
            <p:nvPr/>
          </p:nvSpPr>
          <p:spPr bwMode="auto">
            <a:xfrm rot="16200000">
              <a:off x="6709892" y="2019266"/>
              <a:ext cx="1153167" cy="3672108"/>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Hot Path Analytics</a:t>
              </a:r>
            </a:p>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Azure Stream Analytics, Azure </a:t>
              </a: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HDInsight Storm</a:t>
              </a: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p:txBody>
        </p:sp>
        <p:pic>
          <p:nvPicPr>
            <p:cNvPr id="69" name="Picture 68"/>
            <p:cNvPicPr>
              <a:picLocks noChangeAspect="1"/>
            </p:cNvPicPr>
            <p:nvPr/>
          </p:nvPicPr>
          <p:blipFill>
            <a:blip r:embed="rId11">
              <a:clrChange>
                <a:clrFrom>
                  <a:srgbClr val="FFFFFF"/>
                </a:clrFrom>
                <a:clrTo>
                  <a:srgbClr val="FFFFFF">
                    <a:alpha val="0"/>
                  </a:srgbClr>
                </a:clrTo>
              </a:clrChange>
            </a:blip>
            <a:stretch>
              <a:fillRect/>
            </a:stretch>
          </p:blipFill>
          <p:spPr>
            <a:xfrm>
              <a:off x="8089835" y="3293698"/>
              <a:ext cx="1042019" cy="540305"/>
            </a:xfrm>
            <a:prstGeom prst="rect">
              <a:avLst/>
            </a:prstGeom>
          </p:spPr>
        </p:pic>
        <p:sp>
          <p:nvSpPr>
            <p:cNvPr id="86" name="Freeform 85"/>
            <p:cNvSpPr/>
            <p:nvPr/>
          </p:nvSpPr>
          <p:spPr bwMode="auto">
            <a:xfrm>
              <a:off x="8082643" y="3758837"/>
              <a:ext cx="562569" cy="704480"/>
            </a:xfrm>
            <a:custGeom>
              <a:avLst/>
              <a:gdLst>
                <a:gd name="connsiteX0" fmla="*/ 0 w 562569"/>
                <a:gd name="connsiteY0" fmla="*/ 0 h 704480"/>
                <a:gd name="connsiteX1" fmla="*/ 0 w 562569"/>
                <a:gd name="connsiteY1" fmla="*/ 0 h 704480"/>
                <a:gd name="connsiteX2" fmla="*/ 506186 w 562569"/>
                <a:gd name="connsiteY2" fmla="*/ 568234 h 704480"/>
                <a:gd name="connsiteX3" fmla="*/ 522514 w 562569"/>
                <a:gd name="connsiteY3" fmla="*/ 620486 h 704480"/>
                <a:gd name="connsiteX4" fmla="*/ 535577 w 562569"/>
                <a:gd name="connsiteY4" fmla="*/ 649877 h 704480"/>
                <a:gd name="connsiteX5" fmla="*/ 538843 w 562569"/>
                <a:gd name="connsiteY5" fmla="*/ 666206 h 704480"/>
                <a:gd name="connsiteX6" fmla="*/ 551906 w 562569"/>
                <a:gd name="connsiteY6" fmla="*/ 679269 h 704480"/>
                <a:gd name="connsiteX7" fmla="*/ 551906 w 562569"/>
                <a:gd name="connsiteY7" fmla="*/ 672737 h 70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569" h="704480">
                  <a:moveTo>
                    <a:pt x="0" y="0"/>
                  </a:moveTo>
                  <a:lnTo>
                    <a:pt x="0" y="0"/>
                  </a:lnTo>
                  <a:cubicBezTo>
                    <a:pt x="168729" y="189411"/>
                    <a:pt x="340331" y="376301"/>
                    <a:pt x="506186" y="568234"/>
                  </a:cubicBezTo>
                  <a:cubicBezTo>
                    <a:pt x="525364" y="590428"/>
                    <a:pt x="515255" y="598709"/>
                    <a:pt x="522514" y="620486"/>
                  </a:cubicBezTo>
                  <a:cubicBezTo>
                    <a:pt x="533359" y="653020"/>
                    <a:pt x="530233" y="628504"/>
                    <a:pt x="535577" y="649877"/>
                  </a:cubicBezTo>
                  <a:cubicBezTo>
                    <a:pt x="536923" y="655262"/>
                    <a:pt x="536089" y="661387"/>
                    <a:pt x="538843" y="666206"/>
                  </a:cubicBezTo>
                  <a:cubicBezTo>
                    <a:pt x="601893" y="776543"/>
                    <a:pt x="515111" y="605679"/>
                    <a:pt x="551906" y="679269"/>
                  </a:cubicBezTo>
                  <a:lnTo>
                    <a:pt x="551906" y="672737"/>
                  </a:lnTo>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rgbClr val="FFFFFF"/>
                </a:solidFill>
              </a:endParaRPr>
            </a:p>
          </p:txBody>
        </p:sp>
        <p:grpSp>
          <p:nvGrpSpPr>
            <p:cNvPr id="91" name="Group 90"/>
            <p:cNvGrpSpPr/>
            <p:nvPr/>
          </p:nvGrpSpPr>
          <p:grpSpPr>
            <a:xfrm>
              <a:off x="8351817" y="3852488"/>
              <a:ext cx="490879" cy="404121"/>
              <a:chOff x="7675590" y="3471813"/>
              <a:chExt cx="577669" cy="475570"/>
            </a:xfrm>
          </p:grpSpPr>
          <p:sp>
            <p:nvSpPr>
              <p:cNvPr id="299" name="Freeform 298"/>
              <p:cNvSpPr>
                <a:spLocks noEditPoints="1"/>
              </p:cNvSpPr>
              <p:nvPr/>
            </p:nvSpPr>
            <p:spPr bwMode="auto">
              <a:xfrm>
                <a:off x="7779932" y="3471813"/>
                <a:ext cx="473327" cy="475570"/>
              </a:xfrm>
              <a:custGeom>
                <a:avLst/>
                <a:gdLst>
                  <a:gd name="T0" fmla="*/ 27 w 132"/>
                  <a:gd name="T1" fmla="*/ 32 h 132"/>
                  <a:gd name="T2" fmla="*/ 27 w 132"/>
                  <a:gd name="T3" fmla="*/ 40 h 132"/>
                  <a:gd name="T4" fmla="*/ 17 w 132"/>
                  <a:gd name="T5" fmla="*/ 50 h 132"/>
                  <a:gd name="T6" fmla="*/ 1 w 132"/>
                  <a:gd name="T7" fmla="*/ 53 h 132"/>
                  <a:gd name="T8" fmla="*/ 3 w 132"/>
                  <a:gd name="T9" fmla="*/ 67 h 132"/>
                  <a:gd name="T10" fmla="*/ 20 w 132"/>
                  <a:gd name="T11" fmla="*/ 75 h 132"/>
                  <a:gd name="T12" fmla="*/ 20 w 132"/>
                  <a:gd name="T13" fmla="*/ 89 h 132"/>
                  <a:gd name="T14" fmla="*/ 11 w 132"/>
                  <a:gd name="T15" fmla="*/ 102 h 132"/>
                  <a:gd name="T16" fmla="*/ 22 w 132"/>
                  <a:gd name="T17" fmla="*/ 111 h 132"/>
                  <a:gd name="T18" fmla="*/ 40 w 132"/>
                  <a:gd name="T19" fmla="*/ 104 h 132"/>
                  <a:gd name="T20" fmla="*/ 49 w 132"/>
                  <a:gd name="T21" fmla="*/ 114 h 132"/>
                  <a:gd name="T22" fmla="*/ 52 w 132"/>
                  <a:gd name="T23" fmla="*/ 131 h 132"/>
                  <a:gd name="T24" fmla="*/ 67 w 132"/>
                  <a:gd name="T25" fmla="*/ 129 h 132"/>
                  <a:gd name="T26" fmla="*/ 75 w 132"/>
                  <a:gd name="T27" fmla="*/ 111 h 132"/>
                  <a:gd name="T28" fmla="*/ 81 w 132"/>
                  <a:gd name="T29" fmla="*/ 110 h 132"/>
                  <a:gd name="T30" fmla="*/ 88 w 132"/>
                  <a:gd name="T31" fmla="*/ 112 h 132"/>
                  <a:gd name="T32" fmla="*/ 102 w 132"/>
                  <a:gd name="T33" fmla="*/ 121 h 132"/>
                  <a:gd name="T34" fmla="*/ 111 w 132"/>
                  <a:gd name="T35" fmla="*/ 110 h 132"/>
                  <a:gd name="T36" fmla="*/ 104 w 132"/>
                  <a:gd name="T37" fmla="*/ 92 h 132"/>
                  <a:gd name="T38" fmla="*/ 107 w 132"/>
                  <a:gd name="T39" fmla="*/ 86 h 132"/>
                  <a:gd name="T40" fmla="*/ 114 w 132"/>
                  <a:gd name="T41" fmla="*/ 82 h 132"/>
                  <a:gd name="T42" fmla="*/ 130 w 132"/>
                  <a:gd name="T43" fmla="*/ 79 h 132"/>
                  <a:gd name="T44" fmla="*/ 128 w 132"/>
                  <a:gd name="T45" fmla="*/ 65 h 132"/>
                  <a:gd name="T46" fmla="*/ 111 w 132"/>
                  <a:gd name="T47" fmla="*/ 57 h 132"/>
                  <a:gd name="T48" fmla="*/ 110 w 132"/>
                  <a:gd name="T49" fmla="*/ 51 h 132"/>
                  <a:gd name="T50" fmla="*/ 112 w 132"/>
                  <a:gd name="T51" fmla="*/ 43 h 132"/>
                  <a:gd name="T52" fmla="*/ 121 w 132"/>
                  <a:gd name="T53" fmla="*/ 30 h 132"/>
                  <a:gd name="T54" fmla="*/ 109 w 132"/>
                  <a:gd name="T55" fmla="*/ 21 h 132"/>
                  <a:gd name="T56" fmla="*/ 91 w 132"/>
                  <a:gd name="T57" fmla="*/ 27 h 132"/>
                  <a:gd name="T58" fmla="*/ 86 w 132"/>
                  <a:gd name="T59" fmla="*/ 25 h 132"/>
                  <a:gd name="T60" fmla="*/ 82 w 132"/>
                  <a:gd name="T61" fmla="*/ 18 h 132"/>
                  <a:gd name="T62" fmla="*/ 79 w 132"/>
                  <a:gd name="T63" fmla="*/ 1 h 132"/>
                  <a:gd name="T64" fmla="*/ 65 w 132"/>
                  <a:gd name="T65" fmla="*/ 3 h 132"/>
                  <a:gd name="T66" fmla="*/ 57 w 132"/>
                  <a:gd name="T67" fmla="*/ 21 h 132"/>
                  <a:gd name="T68" fmla="*/ 51 w 132"/>
                  <a:gd name="T69" fmla="*/ 22 h 132"/>
                  <a:gd name="T70" fmla="*/ 43 w 132"/>
                  <a:gd name="T71" fmla="*/ 20 h 132"/>
                  <a:gd name="T72" fmla="*/ 29 w 132"/>
                  <a:gd name="T73" fmla="*/ 11 h 132"/>
                  <a:gd name="T74" fmla="*/ 21 w 132"/>
                  <a:gd name="T75" fmla="*/ 22 h 132"/>
                  <a:gd name="T76" fmla="*/ 80 w 132"/>
                  <a:gd name="T77" fmla="*/ 85 h 132"/>
                  <a:gd name="T78" fmla="*/ 51 w 132"/>
                  <a:gd name="T79" fmla="*/ 4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2" h="132">
                    <a:moveTo>
                      <a:pt x="21" y="22"/>
                    </a:moveTo>
                    <a:cubicBezTo>
                      <a:pt x="27" y="32"/>
                      <a:pt x="27" y="32"/>
                      <a:pt x="27" y="32"/>
                    </a:cubicBezTo>
                    <a:cubicBezTo>
                      <a:pt x="29" y="36"/>
                      <a:pt x="29" y="38"/>
                      <a:pt x="27" y="40"/>
                    </a:cubicBezTo>
                    <a:cubicBezTo>
                      <a:pt x="27" y="40"/>
                      <a:pt x="27" y="40"/>
                      <a:pt x="27" y="40"/>
                    </a:cubicBezTo>
                    <a:cubicBezTo>
                      <a:pt x="26" y="42"/>
                      <a:pt x="25" y="44"/>
                      <a:pt x="24" y="46"/>
                    </a:cubicBezTo>
                    <a:cubicBezTo>
                      <a:pt x="23" y="48"/>
                      <a:pt x="21" y="50"/>
                      <a:pt x="17" y="50"/>
                    </a:cubicBezTo>
                    <a:cubicBezTo>
                      <a:pt x="5" y="49"/>
                      <a:pt x="5" y="49"/>
                      <a:pt x="5" y="49"/>
                    </a:cubicBezTo>
                    <a:cubicBezTo>
                      <a:pt x="3" y="49"/>
                      <a:pt x="1" y="51"/>
                      <a:pt x="1" y="53"/>
                    </a:cubicBezTo>
                    <a:cubicBezTo>
                      <a:pt x="0" y="62"/>
                      <a:pt x="0" y="62"/>
                      <a:pt x="0" y="62"/>
                    </a:cubicBezTo>
                    <a:cubicBezTo>
                      <a:pt x="0" y="64"/>
                      <a:pt x="1" y="66"/>
                      <a:pt x="3" y="67"/>
                    </a:cubicBezTo>
                    <a:cubicBezTo>
                      <a:pt x="15" y="69"/>
                      <a:pt x="15" y="69"/>
                      <a:pt x="15" y="69"/>
                    </a:cubicBezTo>
                    <a:cubicBezTo>
                      <a:pt x="18" y="70"/>
                      <a:pt x="20" y="72"/>
                      <a:pt x="20" y="75"/>
                    </a:cubicBezTo>
                    <a:cubicBezTo>
                      <a:pt x="21" y="77"/>
                      <a:pt x="21" y="79"/>
                      <a:pt x="22" y="82"/>
                    </a:cubicBezTo>
                    <a:cubicBezTo>
                      <a:pt x="23" y="84"/>
                      <a:pt x="23" y="86"/>
                      <a:pt x="20" y="89"/>
                    </a:cubicBezTo>
                    <a:cubicBezTo>
                      <a:pt x="11" y="97"/>
                      <a:pt x="11" y="97"/>
                      <a:pt x="11" y="97"/>
                    </a:cubicBezTo>
                    <a:cubicBezTo>
                      <a:pt x="10" y="98"/>
                      <a:pt x="10" y="101"/>
                      <a:pt x="11" y="102"/>
                    </a:cubicBezTo>
                    <a:cubicBezTo>
                      <a:pt x="17" y="110"/>
                      <a:pt x="17" y="110"/>
                      <a:pt x="17" y="110"/>
                    </a:cubicBezTo>
                    <a:cubicBezTo>
                      <a:pt x="18" y="111"/>
                      <a:pt x="20" y="112"/>
                      <a:pt x="22" y="111"/>
                    </a:cubicBezTo>
                    <a:cubicBezTo>
                      <a:pt x="32" y="105"/>
                      <a:pt x="32" y="105"/>
                      <a:pt x="32" y="105"/>
                    </a:cubicBezTo>
                    <a:cubicBezTo>
                      <a:pt x="36" y="102"/>
                      <a:pt x="38" y="103"/>
                      <a:pt x="40" y="104"/>
                    </a:cubicBezTo>
                    <a:cubicBezTo>
                      <a:pt x="42" y="106"/>
                      <a:pt x="44" y="107"/>
                      <a:pt x="45" y="108"/>
                    </a:cubicBezTo>
                    <a:cubicBezTo>
                      <a:pt x="48" y="108"/>
                      <a:pt x="49" y="110"/>
                      <a:pt x="49" y="114"/>
                    </a:cubicBezTo>
                    <a:cubicBezTo>
                      <a:pt x="49" y="126"/>
                      <a:pt x="49" y="126"/>
                      <a:pt x="49" y="126"/>
                    </a:cubicBezTo>
                    <a:cubicBezTo>
                      <a:pt x="49" y="129"/>
                      <a:pt x="51" y="130"/>
                      <a:pt x="52" y="131"/>
                    </a:cubicBezTo>
                    <a:cubicBezTo>
                      <a:pt x="62" y="132"/>
                      <a:pt x="62" y="132"/>
                      <a:pt x="62" y="132"/>
                    </a:cubicBezTo>
                    <a:cubicBezTo>
                      <a:pt x="64" y="132"/>
                      <a:pt x="66" y="131"/>
                      <a:pt x="67" y="129"/>
                    </a:cubicBezTo>
                    <a:cubicBezTo>
                      <a:pt x="69" y="117"/>
                      <a:pt x="69" y="117"/>
                      <a:pt x="69" y="117"/>
                    </a:cubicBezTo>
                    <a:cubicBezTo>
                      <a:pt x="70" y="113"/>
                      <a:pt x="72" y="112"/>
                      <a:pt x="75" y="111"/>
                    </a:cubicBezTo>
                    <a:cubicBezTo>
                      <a:pt x="75" y="111"/>
                      <a:pt x="75" y="111"/>
                      <a:pt x="75" y="111"/>
                    </a:cubicBezTo>
                    <a:cubicBezTo>
                      <a:pt x="77" y="111"/>
                      <a:pt x="79" y="110"/>
                      <a:pt x="81" y="110"/>
                    </a:cubicBezTo>
                    <a:cubicBezTo>
                      <a:pt x="81" y="110"/>
                      <a:pt x="81" y="110"/>
                      <a:pt x="81" y="110"/>
                    </a:cubicBezTo>
                    <a:cubicBezTo>
                      <a:pt x="83" y="109"/>
                      <a:pt x="85" y="109"/>
                      <a:pt x="88" y="112"/>
                    </a:cubicBezTo>
                    <a:cubicBezTo>
                      <a:pt x="97" y="120"/>
                      <a:pt x="97" y="120"/>
                      <a:pt x="97" y="120"/>
                    </a:cubicBezTo>
                    <a:cubicBezTo>
                      <a:pt x="98" y="122"/>
                      <a:pt x="101" y="122"/>
                      <a:pt x="102" y="121"/>
                    </a:cubicBezTo>
                    <a:cubicBezTo>
                      <a:pt x="110" y="115"/>
                      <a:pt x="110" y="115"/>
                      <a:pt x="110" y="115"/>
                    </a:cubicBezTo>
                    <a:cubicBezTo>
                      <a:pt x="111" y="114"/>
                      <a:pt x="112" y="112"/>
                      <a:pt x="111" y="110"/>
                    </a:cubicBezTo>
                    <a:cubicBezTo>
                      <a:pt x="104" y="100"/>
                      <a:pt x="104" y="100"/>
                      <a:pt x="104" y="100"/>
                    </a:cubicBezTo>
                    <a:cubicBezTo>
                      <a:pt x="102" y="96"/>
                      <a:pt x="103" y="94"/>
                      <a:pt x="104" y="92"/>
                    </a:cubicBezTo>
                    <a:cubicBezTo>
                      <a:pt x="104" y="92"/>
                      <a:pt x="104" y="91"/>
                      <a:pt x="104" y="91"/>
                    </a:cubicBezTo>
                    <a:cubicBezTo>
                      <a:pt x="105" y="90"/>
                      <a:pt x="106" y="88"/>
                      <a:pt x="107" y="86"/>
                    </a:cubicBezTo>
                    <a:cubicBezTo>
                      <a:pt x="107" y="86"/>
                      <a:pt x="107" y="86"/>
                      <a:pt x="107" y="86"/>
                    </a:cubicBezTo>
                    <a:cubicBezTo>
                      <a:pt x="108" y="84"/>
                      <a:pt x="110" y="82"/>
                      <a:pt x="114" y="82"/>
                    </a:cubicBezTo>
                    <a:cubicBezTo>
                      <a:pt x="126" y="83"/>
                      <a:pt x="126" y="83"/>
                      <a:pt x="126" y="83"/>
                    </a:cubicBezTo>
                    <a:cubicBezTo>
                      <a:pt x="128" y="83"/>
                      <a:pt x="130" y="81"/>
                      <a:pt x="130" y="79"/>
                    </a:cubicBezTo>
                    <a:cubicBezTo>
                      <a:pt x="132" y="70"/>
                      <a:pt x="132" y="70"/>
                      <a:pt x="132" y="70"/>
                    </a:cubicBezTo>
                    <a:cubicBezTo>
                      <a:pt x="132" y="68"/>
                      <a:pt x="131" y="66"/>
                      <a:pt x="128" y="65"/>
                    </a:cubicBezTo>
                    <a:cubicBezTo>
                      <a:pt x="117" y="63"/>
                      <a:pt x="117" y="63"/>
                      <a:pt x="117" y="63"/>
                    </a:cubicBezTo>
                    <a:cubicBezTo>
                      <a:pt x="113" y="61"/>
                      <a:pt x="112" y="59"/>
                      <a:pt x="111" y="57"/>
                    </a:cubicBezTo>
                    <a:cubicBezTo>
                      <a:pt x="111" y="57"/>
                      <a:pt x="111" y="57"/>
                      <a:pt x="111" y="57"/>
                    </a:cubicBezTo>
                    <a:cubicBezTo>
                      <a:pt x="111" y="55"/>
                      <a:pt x="110" y="53"/>
                      <a:pt x="110" y="51"/>
                    </a:cubicBezTo>
                    <a:cubicBezTo>
                      <a:pt x="110" y="51"/>
                      <a:pt x="110" y="51"/>
                      <a:pt x="110" y="51"/>
                    </a:cubicBezTo>
                    <a:cubicBezTo>
                      <a:pt x="109" y="49"/>
                      <a:pt x="109" y="46"/>
                      <a:pt x="112" y="43"/>
                    </a:cubicBezTo>
                    <a:cubicBezTo>
                      <a:pt x="120" y="35"/>
                      <a:pt x="120" y="35"/>
                      <a:pt x="120" y="35"/>
                    </a:cubicBezTo>
                    <a:cubicBezTo>
                      <a:pt x="122" y="34"/>
                      <a:pt x="122" y="31"/>
                      <a:pt x="121" y="30"/>
                    </a:cubicBezTo>
                    <a:cubicBezTo>
                      <a:pt x="115" y="22"/>
                      <a:pt x="115" y="22"/>
                      <a:pt x="115" y="22"/>
                    </a:cubicBezTo>
                    <a:cubicBezTo>
                      <a:pt x="114" y="21"/>
                      <a:pt x="112" y="20"/>
                      <a:pt x="109" y="21"/>
                    </a:cubicBezTo>
                    <a:cubicBezTo>
                      <a:pt x="100" y="27"/>
                      <a:pt x="100" y="27"/>
                      <a:pt x="100" y="27"/>
                    </a:cubicBezTo>
                    <a:cubicBezTo>
                      <a:pt x="96" y="30"/>
                      <a:pt x="93" y="29"/>
                      <a:pt x="91" y="27"/>
                    </a:cubicBezTo>
                    <a:cubicBezTo>
                      <a:pt x="91" y="27"/>
                      <a:pt x="91" y="27"/>
                      <a:pt x="91" y="27"/>
                    </a:cubicBezTo>
                    <a:cubicBezTo>
                      <a:pt x="90" y="26"/>
                      <a:pt x="88" y="25"/>
                      <a:pt x="86" y="25"/>
                    </a:cubicBezTo>
                    <a:cubicBezTo>
                      <a:pt x="86" y="25"/>
                      <a:pt x="86" y="24"/>
                      <a:pt x="86" y="24"/>
                    </a:cubicBezTo>
                    <a:cubicBezTo>
                      <a:pt x="84" y="23"/>
                      <a:pt x="82" y="22"/>
                      <a:pt x="82" y="18"/>
                    </a:cubicBezTo>
                    <a:cubicBezTo>
                      <a:pt x="82" y="6"/>
                      <a:pt x="82" y="6"/>
                      <a:pt x="82" y="6"/>
                    </a:cubicBezTo>
                    <a:cubicBezTo>
                      <a:pt x="82" y="3"/>
                      <a:pt x="80" y="1"/>
                      <a:pt x="79" y="1"/>
                    </a:cubicBezTo>
                    <a:cubicBezTo>
                      <a:pt x="69" y="0"/>
                      <a:pt x="69" y="0"/>
                      <a:pt x="69" y="0"/>
                    </a:cubicBezTo>
                    <a:cubicBezTo>
                      <a:pt x="68" y="0"/>
                      <a:pt x="66" y="1"/>
                      <a:pt x="65" y="3"/>
                    </a:cubicBezTo>
                    <a:cubicBezTo>
                      <a:pt x="62" y="15"/>
                      <a:pt x="62" y="15"/>
                      <a:pt x="62" y="15"/>
                    </a:cubicBezTo>
                    <a:cubicBezTo>
                      <a:pt x="61" y="19"/>
                      <a:pt x="59" y="20"/>
                      <a:pt x="57" y="21"/>
                    </a:cubicBezTo>
                    <a:cubicBezTo>
                      <a:pt x="57" y="21"/>
                      <a:pt x="57" y="21"/>
                      <a:pt x="57" y="21"/>
                    </a:cubicBezTo>
                    <a:cubicBezTo>
                      <a:pt x="55" y="21"/>
                      <a:pt x="53" y="22"/>
                      <a:pt x="51" y="22"/>
                    </a:cubicBezTo>
                    <a:cubicBezTo>
                      <a:pt x="51" y="22"/>
                      <a:pt x="51" y="22"/>
                      <a:pt x="51" y="22"/>
                    </a:cubicBezTo>
                    <a:cubicBezTo>
                      <a:pt x="48" y="23"/>
                      <a:pt x="46" y="23"/>
                      <a:pt x="43" y="20"/>
                    </a:cubicBezTo>
                    <a:cubicBezTo>
                      <a:pt x="35" y="12"/>
                      <a:pt x="35" y="12"/>
                      <a:pt x="35" y="12"/>
                    </a:cubicBezTo>
                    <a:cubicBezTo>
                      <a:pt x="33" y="10"/>
                      <a:pt x="31" y="10"/>
                      <a:pt x="29" y="11"/>
                    </a:cubicBezTo>
                    <a:cubicBezTo>
                      <a:pt x="22" y="17"/>
                      <a:pt x="22" y="17"/>
                      <a:pt x="22" y="17"/>
                    </a:cubicBezTo>
                    <a:cubicBezTo>
                      <a:pt x="21" y="18"/>
                      <a:pt x="20" y="20"/>
                      <a:pt x="21" y="22"/>
                    </a:cubicBezTo>
                    <a:close/>
                    <a:moveTo>
                      <a:pt x="85" y="51"/>
                    </a:moveTo>
                    <a:cubicBezTo>
                      <a:pt x="93" y="62"/>
                      <a:pt x="91" y="77"/>
                      <a:pt x="80" y="85"/>
                    </a:cubicBezTo>
                    <a:cubicBezTo>
                      <a:pt x="70" y="93"/>
                      <a:pt x="55" y="91"/>
                      <a:pt x="47" y="81"/>
                    </a:cubicBezTo>
                    <a:cubicBezTo>
                      <a:pt x="38" y="70"/>
                      <a:pt x="40" y="55"/>
                      <a:pt x="51" y="47"/>
                    </a:cubicBezTo>
                    <a:cubicBezTo>
                      <a:pt x="62" y="39"/>
                      <a:pt x="77" y="41"/>
                      <a:pt x="85" y="51"/>
                    </a:cubicBezTo>
                    <a:close/>
                  </a:path>
                </a:pathLst>
              </a:custGeom>
              <a:gradFill>
                <a:gsLst>
                  <a:gs pos="50000">
                    <a:srgbClr val="5EB6DA"/>
                  </a:gs>
                  <a:gs pos="50000">
                    <a:srgbClr val="3999C6"/>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34294" bIns="34294" numCol="1" spcCol="0" rtlCol="0" fromWordArt="0" anchor="b" anchorCtr="0" forceAA="0" compatLnSpc="1">
                <a:prstTxWarp prst="textNoShape">
                  <a:avLst/>
                </a:prstTxWarp>
                <a:noAutofit/>
              </a:bodyPr>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grpSp>
            <p:nvGrpSpPr>
              <p:cNvPr id="89" name="Group 88"/>
              <p:cNvGrpSpPr/>
              <p:nvPr/>
            </p:nvGrpSpPr>
            <p:grpSpPr>
              <a:xfrm>
                <a:off x="7782698" y="3571498"/>
                <a:ext cx="341279" cy="239441"/>
                <a:chOff x="9441838" y="3565088"/>
                <a:chExt cx="1231545" cy="864052"/>
              </a:xfrm>
              <a:solidFill>
                <a:schemeClr val="bg1"/>
              </a:solidFill>
            </p:grpSpPr>
            <p:sp>
              <p:nvSpPr>
                <p:cNvPr id="87" name="Oval 86"/>
                <p:cNvSpPr/>
                <p:nvPr/>
              </p:nvSpPr>
              <p:spPr bwMode="auto">
                <a:xfrm>
                  <a:off x="9916043" y="3671804"/>
                  <a:ext cx="757340" cy="75733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300" name="Oval 299"/>
                <p:cNvSpPr/>
                <p:nvPr/>
              </p:nvSpPr>
              <p:spPr bwMode="auto">
                <a:xfrm>
                  <a:off x="9441838" y="3565088"/>
                  <a:ext cx="971392" cy="574923"/>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81" name="Freeform 80"/>
              <p:cNvSpPr/>
              <p:nvPr/>
            </p:nvSpPr>
            <p:spPr bwMode="auto">
              <a:xfrm>
                <a:off x="7726563" y="3624414"/>
                <a:ext cx="311448" cy="74608"/>
              </a:xfrm>
              <a:custGeom>
                <a:avLst/>
                <a:gdLst>
                  <a:gd name="connsiteX0" fmla="*/ 416719 w 416719"/>
                  <a:gd name="connsiteY0" fmla="*/ 0 h 0"/>
                  <a:gd name="connsiteX1" fmla="*/ 119063 w 416719"/>
                  <a:gd name="connsiteY1" fmla="*/ 0 h 0"/>
                  <a:gd name="connsiteX2" fmla="*/ 0 w 416719"/>
                  <a:gd name="connsiteY2" fmla="*/ 0 h 0"/>
                  <a:gd name="connsiteX0" fmla="*/ 10000 w 10000"/>
                  <a:gd name="connsiteY0" fmla="*/ 12963 h 12963"/>
                  <a:gd name="connsiteX1" fmla="*/ 2857 w 10000"/>
                  <a:gd name="connsiteY1" fmla="*/ 12963 h 12963"/>
                  <a:gd name="connsiteX2" fmla="*/ 0 w 10000"/>
                  <a:gd name="connsiteY2" fmla="*/ 12963 h 12963"/>
                  <a:gd name="connsiteX0" fmla="*/ 10678 w 10678"/>
                  <a:gd name="connsiteY0" fmla="*/ 12735 h 13854"/>
                  <a:gd name="connsiteX1" fmla="*/ 2857 w 10678"/>
                  <a:gd name="connsiteY1" fmla="*/ 13777 h 13854"/>
                  <a:gd name="connsiteX2" fmla="*/ 0 w 10678"/>
                  <a:gd name="connsiteY2" fmla="*/ 13777 h 13854"/>
                  <a:gd name="connsiteX0" fmla="*/ 10678 w 10678"/>
                  <a:gd name="connsiteY0" fmla="*/ 15733 h 17561"/>
                  <a:gd name="connsiteX1" fmla="*/ 2857 w 10678"/>
                  <a:gd name="connsiteY1" fmla="*/ 16775 h 17561"/>
                  <a:gd name="connsiteX2" fmla="*/ 0 w 10678"/>
                  <a:gd name="connsiteY2" fmla="*/ 16775 h 17561"/>
                  <a:gd name="connsiteX0" fmla="*/ 10678 w 10678"/>
                  <a:gd name="connsiteY0" fmla="*/ 14840 h 16205"/>
                  <a:gd name="connsiteX1" fmla="*/ 2857 w 10678"/>
                  <a:gd name="connsiteY1" fmla="*/ 15882 h 16205"/>
                  <a:gd name="connsiteX2" fmla="*/ 0 w 10678"/>
                  <a:gd name="connsiteY2" fmla="*/ 15882 h 16205"/>
                  <a:gd name="connsiteX0" fmla="*/ 10678 w 10678"/>
                  <a:gd name="connsiteY0" fmla="*/ 12856 h 14221"/>
                  <a:gd name="connsiteX1" fmla="*/ 2857 w 10678"/>
                  <a:gd name="connsiteY1" fmla="*/ 13898 h 14221"/>
                  <a:gd name="connsiteX2" fmla="*/ 0 w 10678"/>
                  <a:gd name="connsiteY2" fmla="*/ 13898 h 14221"/>
                  <a:gd name="connsiteX0" fmla="*/ 10678 w 10678"/>
                  <a:gd name="connsiteY0" fmla="*/ 14334 h 18477"/>
                  <a:gd name="connsiteX1" fmla="*/ 2857 w 10678"/>
                  <a:gd name="connsiteY1" fmla="*/ 15376 h 18477"/>
                  <a:gd name="connsiteX2" fmla="*/ 0 w 10678"/>
                  <a:gd name="connsiteY2" fmla="*/ 15376 h 18477"/>
                  <a:gd name="connsiteX0" fmla="*/ 10678 w 10678"/>
                  <a:gd name="connsiteY0" fmla="*/ 14334 h 20152"/>
                  <a:gd name="connsiteX1" fmla="*/ 2857 w 10678"/>
                  <a:gd name="connsiteY1" fmla="*/ 15376 h 20152"/>
                  <a:gd name="connsiteX2" fmla="*/ 0 w 10678"/>
                  <a:gd name="connsiteY2" fmla="*/ 15376 h 20152"/>
                  <a:gd name="connsiteX0" fmla="*/ 10432 w 10432"/>
                  <a:gd name="connsiteY0" fmla="*/ 12680 h 15159"/>
                  <a:gd name="connsiteX1" fmla="*/ 2611 w 10432"/>
                  <a:gd name="connsiteY1" fmla="*/ 13722 h 15159"/>
                  <a:gd name="connsiteX2" fmla="*/ 0 w 10432"/>
                  <a:gd name="connsiteY2" fmla="*/ 12159 h 15159"/>
                  <a:gd name="connsiteX0" fmla="*/ 10432 w 10432"/>
                  <a:gd name="connsiteY0" fmla="*/ 12680 h 17438"/>
                  <a:gd name="connsiteX1" fmla="*/ 2611 w 10432"/>
                  <a:gd name="connsiteY1" fmla="*/ 13722 h 17438"/>
                  <a:gd name="connsiteX2" fmla="*/ 0 w 10432"/>
                  <a:gd name="connsiteY2" fmla="*/ 12159 h 17438"/>
                  <a:gd name="connsiteX0" fmla="*/ 10432 w 10432"/>
                  <a:gd name="connsiteY0" fmla="*/ 16576 h 26751"/>
                  <a:gd name="connsiteX1" fmla="*/ 2611 w 10432"/>
                  <a:gd name="connsiteY1" fmla="*/ 17618 h 26751"/>
                  <a:gd name="connsiteX2" fmla="*/ 0 w 10432"/>
                  <a:gd name="connsiteY2" fmla="*/ 16055 h 26751"/>
                  <a:gd name="connsiteX0" fmla="*/ 10432 w 10432"/>
                  <a:gd name="connsiteY0" fmla="*/ 15512 h 24190"/>
                  <a:gd name="connsiteX1" fmla="*/ 2611 w 10432"/>
                  <a:gd name="connsiteY1" fmla="*/ 16554 h 24190"/>
                  <a:gd name="connsiteX2" fmla="*/ 0 w 10432"/>
                  <a:gd name="connsiteY2" fmla="*/ 14991 h 24190"/>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176"/>
                  <a:gd name="connsiteX1" fmla="*/ 2611 w 10432"/>
                  <a:gd name="connsiteY1" fmla="*/ 16554 h 23176"/>
                  <a:gd name="connsiteX2" fmla="*/ 0 w 10432"/>
                  <a:gd name="connsiteY2" fmla="*/ 14991 h 23176"/>
                  <a:gd name="connsiteX0" fmla="*/ 10432 w 10432"/>
                  <a:gd name="connsiteY0" fmla="*/ 14392 h 20322"/>
                  <a:gd name="connsiteX1" fmla="*/ 2611 w 10432"/>
                  <a:gd name="connsiteY1" fmla="*/ 15434 h 20322"/>
                  <a:gd name="connsiteX2" fmla="*/ 0 w 10432"/>
                  <a:gd name="connsiteY2" fmla="*/ 13871 h 20322"/>
                  <a:gd name="connsiteX0" fmla="*/ 10432 w 10432"/>
                  <a:gd name="connsiteY0" fmla="*/ 14392 h 22269"/>
                  <a:gd name="connsiteX1" fmla="*/ 2611 w 10432"/>
                  <a:gd name="connsiteY1" fmla="*/ 15434 h 22269"/>
                  <a:gd name="connsiteX2" fmla="*/ 0 w 10432"/>
                  <a:gd name="connsiteY2" fmla="*/ 13871 h 22269"/>
                  <a:gd name="connsiteX0" fmla="*/ 10432 w 10432"/>
                  <a:gd name="connsiteY0" fmla="*/ 14392 h 18371"/>
                  <a:gd name="connsiteX1" fmla="*/ 2611 w 10432"/>
                  <a:gd name="connsiteY1" fmla="*/ 15434 h 18371"/>
                  <a:gd name="connsiteX2" fmla="*/ 0 w 10432"/>
                  <a:gd name="connsiteY2" fmla="*/ 13871 h 18371"/>
                  <a:gd name="connsiteX0" fmla="*/ 10432 w 10432"/>
                  <a:gd name="connsiteY0" fmla="*/ 15511 h 21334"/>
                  <a:gd name="connsiteX1" fmla="*/ 2611 w 10432"/>
                  <a:gd name="connsiteY1" fmla="*/ 16553 h 21334"/>
                  <a:gd name="connsiteX2" fmla="*/ 0 w 10432"/>
                  <a:gd name="connsiteY2" fmla="*/ 14990 h 21334"/>
                  <a:gd name="connsiteX0" fmla="*/ 10432 w 10432"/>
                  <a:gd name="connsiteY0" fmla="*/ 14827 h 22294"/>
                  <a:gd name="connsiteX1" fmla="*/ 2919 w 10432"/>
                  <a:gd name="connsiteY1" fmla="*/ 17952 h 22294"/>
                  <a:gd name="connsiteX2" fmla="*/ 0 w 10432"/>
                  <a:gd name="connsiteY2" fmla="*/ 14306 h 22294"/>
                  <a:gd name="connsiteX0" fmla="*/ 10432 w 10432"/>
                  <a:gd name="connsiteY0" fmla="*/ 14993 h 22041"/>
                  <a:gd name="connsiteX1" fmla="*/ 2857 w 10432"/>
                  <a:gd name="connsiteY1" fmla="*/ 17597 h 22041"/>
                  <a:gd name="connsiteX2" fmla="*/ 0 w 10432"/>
                  <a:gd name="connsiteY2" fmla="*/ 14472 h 22041"/>
                  <a:gd name="connsiteX0" fmla="*/ 10432 w 10432"/>
                  <a:gd name="connsiteY0" fmla="*/ 15710 h 23901"/>
                  <a:gd name="connsiteX1" fmla="*/ 2857 w 10432"/>
                  <a:gd name="connsiteY1" fmla="*/ 18314 h 23901"/>
                  <a:gd name="connsiteX2" fmla="*/ 0 w 10432"/>
                  <a:gd name="connsiteY2" fmla="*/ 15189 h 23901"/>
                  <a:gd name="connsiteX0" fmla="*/ 10432 w 10432"/>
                  <a:gd name="connsiteY0" fmla="*/ 14855 h 21675"/>
                  <a:gd name="connsiteX1" fmla="*/ 2857 w 10432"/>
                  <a:gd name="connsiteY1" fmla="*/ 17459 h 21675"/>
                  <a:gd name="connsiteX2" fmla="*/ 0 w 10432"/>
                  <a:gd name="connsiteY2" fmla="*/ 14334 h 21675"/>
                  <a:gd name="connsiteX0" fmla="*/ 10784 w 10784"/>
                  <a:gd name="connsiteY0" fmla="*/ 12672 h 13493"/>
                  <a:gd name="connsiteX1" fmla="*/ 2857 w 10784"/>
                  <a:gd name="connsiteY1" fmla="*/ 13490 h 13493"/>
                  <a:gd name="connsiteX2" fmla="*/ 0 w 10784"/>
                  <a:gd name="connsiteY2" fmla="*/ 10365 h 13493"/>
                  <a:gd name="connsiteX0" fmla="*/ 10784 w 10784"/>
                  <a:gd name="connsiteY0" fmla="*/ 16552 h 17372"/>
                  <a:gd name="connsiteX1" fmla="*/ 2857 w 10784"/>
                  <a:gd name="connsiteY1" fmla="*/ 17370 h 17372"/>
                  <a:gd name="connsiteX2" fmla="*/ 0 w 10784"/>
                  <a:gd name="connsiteY2" fmla="*/ 14245 h 17372"/>
                  <a:gd name="connsiteX0" fmla="*/ 10784 w 10784"/>
                  <a:gd name="connsiteY0" fmla="*/ 19121 h 23929"/>
                  <a:gd name="connsiteX1" fmla="*/ 2857 w 10784"/>
                  <a:gd name="connsiteY1" fmla="*/ 19939 h 23929"/>
                  <a:gd name="connsiteX2" fmla="*/ 0 w 10784"/>
                  <a:gd name="connsiteY2" fmla="*/ 16814 h 23929"/>
                  <a:gd name="connsiteX0" fmla="*/ 10784 w 10784"/>
                  <a:gd name="connsiteY0" fmla="*/ 19121 h 24144"/>
                  <a:gd name="connsiteX1" fmla="*/ 2857 w 10784"/>
                  <a:gd name="connsiteY1" fmla="*/ 19939 h 24144"/>
                  <a:gd name="connsiteX2" fmla="*/ 0 w 10784"/>
                  <a:gd name="connsiteY2" fmla="*/ 16814 h 24144"/>
                  <a:gd name="connsiteX0" fmla="*/ 10784 w 10784"/>
                  <a:gd name="connsiteY0" fmla="*/ 19121 h 24337"/>
                  <a:gd name="connsiteX1" fmla="*/ 2857 w 10784"/>
                  <a:gd name="connsiteY1" fmla="*/ 19939 h 24337"/>
                  <a:gd name="connsiteX2" fmla="*/ 0 w 10784"/>
                  <a:gd name="connsiteY2" fmla="*/ 16814 h 24337"/>
                  <a:gd name="connsiteX0" fmla="*/ 10784 w 10784"/>
                  <a:gd name="connsiteY0" fmla="*/ 19121 h 24337"/>
                  <a:gd name="connsiteX1" fmla="*/ 2974 w 10784"/>
                  <a:gd name="connsiteY1" fmla="*/ 19939 h 24337"/>
                  <a:gd name="connsiteX2" fmla="*/ 0 w 10784"/>
                  <a:gd name="connsiteY2" fmla="*/ 16814 h 24337"/>
                  <a:gd name="connsiteX0" fmla="*/ 10784 w 10784"/>
                  <a:gd name="connsiteY0" fmla="*/ 18811 h 23500"/>
                  <a:gd name="connsiteX1" fmla="*/ 2974 w 10784"/>
                  <a:gd name="connsiteY1" fmla="*/ 19629 h 23500"/>
                  <a:gd name="connsiteX2" fmla="*/ 0 w 10784"/>
                  <a:gd name="connsiteY2" fmla="*/ 16504 h 23500"/>
                  <a:gd name="connsiteX0" fmla="*/ 10784 w 10784"/>
                  <a:gd name="connsiteY0" fmla="*/ 15756 h 20445"/>
                  <a:gd name="connsiteX1" fmla="*/ 2974 w 10784"/>
                  <a:gd name="connsiteY1" fmla="*/ 16574 h 20445"/>
                  <a:gd name="connsiteX2" fmla="*/ 0 w 10784"/>
                  <a:gd name="connsiteY2" fmla="*/ 13449 h 20445"/>
                </a:gdLst>
                <a:ahLst/>
                <a:cxnLst>
                  <a:cxn ang="0">
                    <a:pos x="connsiteX0" y="connsiteY0"/>
                  </a:cxn>
                  <a:cxn ang="0">
                    <a:pos x="connsiteX1" y="connsiteY1"/>
                  </a:cxn>
                  <a:cxn ang="0">
                    <a:pos x="connsiteX2" y="connsiteY2"/>
                  </a:cxn>
                </a:cxnLst>
                <a:rect l="l" t="t" r="r" b="b"/>
                <a:pathLst>
                  <a:path w="10784" h="20445">
                    <a:moveTo>
                      <a:pt x="10784" y="15756"/>
                    </a:moveTo>
                    <a:cubicBezTo>
                      <a:pt x="6939" y="-15198"/>
                      <a:pt x="4490" y="7431"/>
                      <a:pt x="2974" y="16574"/>
                    </a:cubicBezTo>
                    <a:cubicBezTo>
                      <a:pt x="1458" y="25717"/>
                      <a:pt x="393" y="16153"/>
                      <a:pt x="0" y="13449"/>
                    </a:cubicBezTo>
                  </a:path>
                </a:pathLst>
              </a:custGeom>
              <a:noFill/>
              <a:ln w="28575" cap="rnd">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rgbClr val="FFFFFF"/>
                  </a:solidFill>
                </a:endParaRPr>
              </a:p>
            </p:txBody>
          </p:sp>
          <p:sp>
            <p:nvSpPr>
              <p:cNvPr id="297" name="Freeform 296"/>
              <p:cNvSpPr/>
              <p:nvPr/>
            </p:nvSpPr>
            <p:spPr bwMode="auto">
              <a:xfrm>
                <a:off x="7675590" y="3678237"/>
                <a:ext cx="313120" cy="71900"/>
              </a:xfrm>
              <a:custGeom>
                <a:avLst/>
                <a:gdLst>
                  <a:gd name="connsiteX0" fmla="*/ 416719 w 416719"/>
                  <a:gd name="connsiteY0" fmla="*/ 0 h 0"/>
                  <a:gd name="connsiteX1" fmla="*/ 119063 w 416719"/>
                  <a:gd name="connsiteY1" fmla="*/ 0 h 0"/>
                  <a:gd name="connsiteX2" fmla="*/ 0 w 416719"/>
                  <a:gd name="connsiteY2" fmla="*/ 0 h 0"/>
                  <a:gd name="connsiteX0" fmla="*/ 10000 w 10000"/>
                  <a:gd name="connsiteY0" fmla="*/ 12963 h 12963"/>
                  <a:gd name="connsiteX1" fmla="*/ 2857 w 10000"/>
                  <a:gd name="connsiteY1" fmla="*/ 12963 h 12963"/>
                  <a:gd name="connsiteX2" fmla="*/ 0 w 10000"/>
                  <a:gd name="connsiteY2" fmla="*/ 12963 h 12963"/>
                  <a:gd name="connsiteX0" fmla="*/ 10678 w 10678"/>
                  <a:gd name="connsiteY0" fmla="*/ 12735 h 13854"/>
                  <a:gd name="connsiteX1" fmla="*/ 2857 w 10678"/>
                  <a:gd name="connsiteY1" fmla="*/ 13777 h 13854"/>
                  <a:gd name="connsiteX2" fmla="*/ 0 w 10678"/>
                  <a:gd name="connsiteY2" fmla="*/ 13777 h 13854"/>
                  <a:gd name="connsiteX0" fmla="*/ 10678 w 10678"/>
                  <a:gd name="connsiteY0" fmla="*/ 15733 h 17561"/>
                  <a:gd name="connsiteX1" fmla="*/ 2857 w 10678"/>
                  <a:gd name="connsiteY1" fmla="*/ 16775 h 17561"/>
                  <a:gd name="connsiteX2" fmla="*/ 0 w 10678"/>
                  <a:gd name="connsiteY2" fmla="*/ 16775 h 17561"/>
                  <a:gd name="connsiteX0" fmla="*/ 10678 w 10678"/>
                  <a:gd name="connsiteY0" fmla="*/ 14840 h 16205"/>
                  <a:gd name="connsiteX1" fmla="*/ 2857 w 10678"/>
                  <a:gd name="connsiteY1" fmla="*/ 15882 h 16205"/>
                  <a:gd name="connsiteX2" fmla="*/ 0 w 10678"/>
                  <a:gd name="connsiteY2" fmla="*/ 15882 h 16205"/>
                  <a:gd name="connsiteX0" fmla="*/ 10678 w 10678"/>
                  <a:gd name="connsiteY0" fmla="*/ 12856 h 14221"/>
                  <a:gd name="connsiteX1" fmla="*/ 2857 w 10678"/>
                  <a:gd name="connsiteY1" fmla="*/ 13898 h 14221"/>
                  <a:gd name="connsiteX2" fmla="*/ 0 w 10678"/>
                  <a:gd name="connsiteY2" fmla="*/ 13898 h 14221"/>
                  <a:gd name="connsiteX0" fmla="*/ 10678 w 10678"/>
                  <a:gd name="connsiteY0" fmla="*/ 14334 h 18477"/>
                  <a:gd name="connsiteX1" fmla="*/ 2857 w 10678"/>
                  <a:gd name="connsiteY1" fmla="*/ 15376 h 18477"/>
                  <a:gd name="connsiteX2" fmla="*/ 0 w 10678"/>
                  <a:gd name="connsiteY2" fmla="*/ 15376 h 18477"/>
                  <a:gd name="connsiteX0" fmla="*/ 10678 w 10678"/>
                  <a:gd name="connsiteY0" fmla="*/ 14334 h 20152"/>
                  <a:gd name="connsiteX1" fmla="*/ 2857 w 10678"/>
                  <a:gd name="connsiteY1" fmla="*/ 15376 h 20152"/>
                  <a:gd name="connsiteX2" fmla="*/ 0 w 10678"/>
                  <a:gd name="connsiteY2" fmla="*/ 15376 h 20152"/>
                  <a:gd name="connsiteX0" fmla="*/ 10432 w 10432"/>
                  <a:gd name="connsiteY0" fmla="*/ 12680 h 15159"/>
                  <a:gd name="connsiteX1" fmla="*/ 2611 w 10432"/>
                  <a:gd name="connsiteY1" fmla="*/ 13722 h 15159"/>
                  <a:gd name="connsiteX2" fmla="*/ 0 w 10432"/>
                  <a:gd name="connsiteY2" fmla="*/ 12159 h 15159"/>
                  <a:gd name="connsiteX0" fmla="*/ 10432 w 10432"/>
                  <a:gd name="connsiteY0" fmla="*/ 12680 h 17438"/>
                  <a:gd name="connsiteX1" fmla="*/ 2611 w 10432"/>
                  <a:gd name="connsiteY1" fmla="*/ 13722 h 17438"/>
                  <a:gd name="connsiteX2" fmla="*/ 0 w 10432"/>
                  <a:gd name="connsiteY2" fmla="*/ 12159 h 17438"/>
                  <a:gd name="connsiteX0" fmla="*/ 10432 w 10432"/>
                  <a:gd name="connsiteY0" fmla="*/ 16576 h 26751"/>
                  <a:gd name="connsiteX1" fmla="*/ 2611 w 10432"/>
                  <a:gd name="connsiteY1" fmla="*/ 17618 h 26751"/>
                  <a:gd name="connsiteX2" fmla="*/ 0 w 10432"/>
                  <a:gd name="connsiteY2" fmla="*/ 16055 h 26751"/>
                  <a:gd name="connsiteX0" fmla="*/ 10432 w 10432"/>
                  <a:gd name="connsiteY0" fmla="*/ 15512 h 24190"/>
                  <a:gd name="connsiteX1" fmla="*/ 2611 w 10432"/>
                  <a:gd name="connsiteY1" fmla="*/ 16554 h 24190"/>
                  <a:gd name="connsiteX2" fmla="*/ 0 w 10432"/>
                  <a:gd name="connsiteY2" fmla="*/ 14991 h 24190"/>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176"/>
                  <a:gd name="connsiteX1" fmla="*/ 2611 w 10432"/>
                  <a:gd name="connsiteY1" fmla="*/ 16554 h 23176"/>
                  <a:gd name="connsiteX2" fmla="*/ 0 w 10432"/>
                  <a:gd name="connsiteY2" fmla="*/ 14991 h 23176"/>
                  <a:gd name="connsiteX0" fmla="*/ 10432 w 10432"/>
                  <a:gd name="connsiteY0" fmla="*/ 14392 h 20322"/>
                  <a:gd name="connsiteX1" fmla="*/ 2611 w 10432"/>
                  <a:gd name="connsiteY1" fmla="*/ 15434 h 20322"/>
                  <a:gd name="connsiteX2" fmla="*/ 0 w 10432"/>
                  <a:gd name="connsiteY2" fmla="*/ 13871 h 20322"/>
                  <a:gd name="connsiteX0" fmla="*/ 10432 w 10432"/>
                  <a:gd name="connsiteY0" fmla="*/ 14392 h 22269"/>
                  <a:gd name="connsiteX1" fmla="*/ 2611 w 10432"/>
                  <a:gd name="connsiteY1" fmla="*/ 15434 h 22269"/>
                  <a:gd name="connsiteX2" fmla="*/ 0 w 10432"/>
                  <a:gd name="connsiteY2" fmla="*/ 13871 h 22269"/>
                  <a:gd name="connsiteX0" fmla="*/ 10432 w 10432"/>
                  <a:gd name="connsiteY0" fmla="*/ 14392 h 18371"/>
                  <a:gd name="connsiteX1" fmla="*/ 2611 w 10432"/>
                  <a:gd name="connsiteY1" fmla="*/ 15434 h 18371"/>
                  <a:gd name="connsiteX2" fmla="*/ 0 w 10432"/>
                  <a:gd name="connsiteY2" fmla="*/ 13871 h 18371"/>
                  <a:gd name="connsiteX0" fmla="*/ 10432 w 10432"/>
                  <a:gd name="connsiteY0" fmla="*/ 15511 h 21334"/>
                  <a:gd name="connsiteX1" fmla="*/ 2611 w 10432"/>
                  <a:gd name="connsiteY1" fmla="*/ 16553 h 21334"/>
                  <a:gd name="connsiteX2" fmla="*/ 0 w 10432"/>
                  <a:gd name="connsiteY2" fmla="*/ 14990 h 21334"/>
                  <a:gd name="connsiteX0" fmla="*/ 10432 w 10432"/>
                  <a:gd name="connsiteY0" fmla="*/ 14827 h 22294"/>
                  <a:gd name="connsiteX1" fmla="*/ 2919 w 10432"/>
                  <a:gd name="connsiteY1" fmla="*/ 17952 h 22294"/>
                  <a:gd name="connsiteX2" fmla="*/ 0 w 10432"/>
                  <a:gd name="connsiteY2" fmla="*/ 14306 h 22294"/>
                  <a:gd name="connsiteX0" fmla="*/ 10432 w 10432"/>
                  <a:gd name="connsiteY0" fmla="*/ 14993 h 22041"/>
                  <a:gd name="connsiteX1" fmla="*/ 2857 w 10432"/>
                  <a:gd name="connsiteY1" fmla="*/ 17597 h 22041"/>
                  <a:gd name="connsiteX2" fmla="*/ 0 w 10432"/>
                  <a:gd name="connsiteY2" fmla="*/ 14472 h 22041"/>
                  <a:gd name="connsiteX0" fmla="*/ 10432 w 10432"/>
                  <a:gd name="connsiteY0" fmla="*/ 15710 h 23901"/>
                  <a:gd name="connsiteX1" fmla="*/ 2857 w 10432"/>
                  <a:gd name="connsiteY1" fmla="*/ 18314 h 23901"/>
                  <a:gd name="connsiteX2" fmla="*/ 0 w 10432"/>
                  <a:gd name="connsiteY2" fmla="*/ 15189 h 23901"/>
                  <a:gd name="connsiteX0" fmla="*/ 10432 w 10432"/>
                  <a:gd name="connsiteY0" fmla="*/ 14855 h 21675"/>
                  <a:gd name="connsiteX1" fmla="*/ 2857 w 10432"/>
                  <a:gd name="connsiteY1" fmla="*/ 17459 h 21675"/>
                  <a:gd name="connsiteX2" fmla="*/ 0 w 10432"/>
                  <a:gd name="connsiteY2" fmla="*/ 14334 h 21675"/>
                  <a:gd name="connsiteX0" fmla="*/ 10784 w 10784"/>
                  <a:gd name="connsiteY0" fmla="*/ 12672 h 13493"/>
                  <a:gd name="connsiteX1" fmla="*/ 2857 w 10784"/>
                  <a:gd name="connsiteY1" fmla="*/ 13490 h 13493"/>
                  <a:gd name="connsiteX2" fmla="*/ 0 w 10784"/>
                  <a:gd name="connsiteY2" fmla="*/ 10365 h 13493"/>
                  <a:gd name="connsiteX0" fmla="*/ 10784 w 10784"/>
                  <a:gd name="connsiteY0" fmla="*/ 16552 h 17372"/>
                  <a:gd name="connsiteX1" fmla="*/ 2857 w 10784"/>
                  <a:gd name="connsiteY1" fmla="*/ 17370 h 17372"/>
                  <a:gd name="connsiteX2" fmla="*/ 0 w 10784"/>
                  <a:gd name="connsiteY2" fmla="*/ 14245 h 17372"/>
                  <a:gd name="connsiteX0" fmla="*/ 10784 w 10784"/>
                  <a:gd name="connsiteY0" fmla="*/ 19121 h 23929"/>
                  <a:gd name="connsiteX1" fmla="*/ 2857 w 10784"/>
                  <a:gd name="connsiteY1" fmla="*/ 19939 h 23929"/>
                  <a:gd name="connsiteX2" fmla="*/ 0 w 10784"/>
                  <a:gd name="connsiteY2" fmla="*/ 16814 h 23929"/>
                  <a:gd name="connsiteX0" fmla="*/ 10784 w 10784"/>
                  <a:gd name="connsiteY0" fmla="*/ 19121 h 24144"/>
                  <a:gd name="connsiteX1" fmla="*/ 2857 w 10784"/>
                  <a:gd name="connsiteY1" fmla="*/ 19939 h 24144"/>
                  <a:gd name="connsiteX2" fmla="*/ 0 w 10784"/>
                  <a:gd name="connsiteY2" fmla="*/ 16814 h 24144"/>
                  <a:gd name="connsiteX0" fmla="*/ 10784 w 10784"/>
                  <a:gd name="connsiteY0" fmla="*/ 19121 h 24337"/>
                  <a:gd name="connsiteX1" fmla="*/ 2857 w 10784"/>
                  <a:gd name="connsiteY1" fmla="*/ 19939 h 24337"/>
                  <a:gd name="connsiteX2" fmla="*/ 0 w 10784"/>
                  <a:gd name="connsiteY2" fmla="*/ 16814 h 24337"/>
                  <a:gd name="connsiteX0" fmla="*/ 10784 w 10784"/>
                  <a:gd name="connsiteY0" fmla="*/ 19121 h 24337"/>
                  <a:gd name="connsiteX1" fmla="*/ 2974 w 10784"/>
                  <a:gd name="connsiteY1" fmla="*/ 19939 h 24337"/>
                  <a:gd name="connsiteX2" fmla="*/ 0 w 10784"/>
                  <a:gd name="connsiteY2" fmla="*/ 16814 h 24337"/>
                  <a:gd name="connsiteX0" fmla="*/ 10784 w 10784"/>
                  <a:gd name="connsiteY0" fmla="*/ 18811 h 23500"/>
                  <a:gd name="connsiteX1" fmla="*/ 2974 w 10784"/>
                  <a:gd name="connsiteY1" fmla="*/ 19629 h 23500"/>
                  <a:gd name="connsiteX2" fmla="*/ 0 w 10784"/>
                  <a:gd name="connsiteY2" fmla="*/ 16504 h 23500"/>
                  <a:gd name="connsiteX0" fmla="*/ 10784 w 10784"/>
                  <a:gd name="connsiteY0" fmla="*/ 15756 h 20445"/>
                  <a:gd name="connsiteX1" fmla="*/ 2974 w 10784"/>
                  <a:gd name="connsiteY1" fmla="*/ 16574 h 20445"/>
                  <a:gd name="connsiteX2" fmla="*/ 0 w 10784"/>
                  <a:gd name="connsiteY2" fmla="*/ 13449 h 20445"/>
                  <a:gd name="connsiteX0" fmla="*/ 10784 w 10784"/>
                  <a:gd name="connsiteY0" fmla="*/ 15201 h 21304"/>
                  <a:gd name="connsiteX1" fmla="*/ 5063 w 10784"/>
                  <a:gd name="connsiteY1" fmla="*/ 17805 h 21304"/>
                  <a:gd name="connsiteX2" fmla="*/ 0 w 10784"/>
                  <a:gd name="connsiteY2" fmla="*/ 12894 h 21304"/>
                  <a:gd name="connsiteX0" fmla="*/ 10784 w 10784"/>
                  <a:gd name="connsiteY0" fmla="*/ 14472 h 19292"/>
                  <a:gd name="connsiteX1" fmla="*/ 5063 w 10784"/>
                  <a:gd name="connsiteY1" fmla="*/ 17076 h 19292"/>
                  <a:gd name="connsiteX2" fmla="*/ 0 w 10784"/>
                  <a:gd name="connsiteY2" fmla="*/ 12165 h 19292"/>
                  <a:gd name="connsiteX0" fmla="*/ 10784 w 10784"/>
                  <a:gd name="connsiteY0" fmla="*/ 11390 h 16210"/>
                  <a:gd name="connsiteX1" fmla="*/ 5063 w 10784"/>
                  <a:gd name="connsiteY1" fmla="*/ 13994 h 16210"/>
                  <a:gd name="connsiteX2" fmla="*/ 0 w 10784"/>
                  <a:gd name="connsiteY2" fmla="*/ 9083 h 16210"/>
                  <a:gd name="connsiteX0" fmla="*/ 10784 w 10784"/>
                  <a:gd name="connsiteY0" fmla="*/ 11390 h 19703"/>
                  <a:gd name="connsiteX1" fmla="*/ 5063 w 10784"/>
                  <a:gd name="connsiteY1" fmla="*/ 13994 h 19703"/>
                  <a:gd name="connsiteX2" fmla="*/ 0 w 10784"/>
                  <a:gd name="connsiteY2" fmla="*/ 9083 h 19703"/>
                </a:gdLst>
                <a:ahLst/>
                <a:cxnLst>
                  <a:cxn ang="0">
                    <a:pos x="connsiteX0" y="connsiteY0"/>
                  </a:cxn>
                  <a:cxn ang="0">
                    <a:pos x="connsiteX1" y="connsiteY1"/>
                  </a:cxn>
                  <a:cxn ang="0">
                    <a:pos x="connsiteX2" y="connsiteY2"/>
                  </a:cxn>
                </a:cxnLst>
                <a:rect l="l" t="t" r="r" b="b"/>
                <a:pathLst>
                  <a:path w="10784" h="19703">
                    <a:moveTo>
                      <a:pt x="10784" y="11390"/>
                    </a:moveTo>
                    <a:cubicBezTo>
                      <a:pt x="7502" y="-12617"/>
                      <a:pt x="6086" y="7828"/>
                      <a:pt x="5063" y="13994"/>
                    </a:cubicBezTo>
                    <a:cubicBezTo>
                      <a:pt x="4040" y="20160"/>
                      <a:pt x="1731" y="24689"/>
                      <a:pt x="0" y="9083"/>
                    </a:cubicBezTo>
                  </a:path>
                </a:pathLst>
              </a:custGeom>
              <a:noFill/>
              <a:ln w="28575" cap="rnd">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rgbClr val="FFFFFF"/>
                  </a:solidFill>
                </a:endParaRPr>
              </a:p>
            </p:txBody>
          </p:sp>
          <p:sp>
            <p:nvSpPr>
              <p:cNvPr id="298" name="Freeform 297"/>
              <p:cNvSpPr/>
              <p:nvPr/>
            </p:nvSpPr>
            <p:spPr bwMode="auto">
              <a:xfrm>
                <a:off x="7675591" y="3738652"/>
                <a:ext cx="307517" cy="73724"/>
              </a:xfrm>
              <a:custGeom>
                <a:avLst/>
                <a:gdLst>
                  <a:gd name="connsiteX0" fmla="*/ 416719 w 416719"/>
                  <a:gd name="connsiteY0" fmla="*/ 0 h 0"/>
                  <a:gd name="connsiteX1" fmla="*/ 119063 w 416719"/>
                  <a:gd name="connsiteY1" fmla="*/ 0 h 0"/>
                  <a:gd name="connsiteX2" fmla="*/ 0 w 416719"/>
                  <a:gd name="connsiteY2" fmla="*/ 0 h 0"/>
                  <a:gd name="connsiteX0" fmla="*/ 10000 w 10000"/>
                  <a:gd name="connsiteY0" fmla="*/ 12963 h 12963"/>
                  <a:gd name="connsiteX1" fmla="*/ 2857 w 10000"/>
                  <a:gd name="connsiteY1" fmla="*/ 12963 h 12963"/>
                  <a:gd name="connsiteX2" fmla="*/ 0 w 10000"/>
                  <a:gd name="connsiteY2" fmla="*/ 12963 h 12963"/>
                  <a:gd name="connsiteX0" fmla="*/ 10678 w 10678"/>
                  <a:gd name="connsiteY0" fmla="*/ 12735 h 13854"/>
                  <a:gd name="connsiteX1" fmla="*/ 2857 w 10678"/>
                  <a:gd name="connsiteY1" fmla="*/ 13777 h 13854"/>
                  <a:gd name="connsiteX2" fmla="*/ 0 w 10678"/>
                  <a:gd name="connsiteY2" fmla="*/ 13777 h 13854"/>
                  <a:gd name="connsiteX0" fmla="*/ 10678 w 10678"/>
                  <a:gd name="connsiteY0" fmla="*/ 15733 h 17561"/>
                  <a:gd name="connsiteX1" fmla="*/ 2857 w 10678"/>
                  <a:gd name="connsiteY1" fmla="*/ 16775 h 17561"/>
                  <a:gd name="connsiteX2" fmla="*/ 0 w 10678"/>
                  <a:gd name="connsiteY2" fmla="*/ 16775 h 17561"/>
                  <a:gd name="connsiteX0" fmla="*/ 10678 w 10678"/>
                  <a:gd name="connsiteY0" fmla="*/ 14840 h 16205"/>
                  <a:gd name="connsiteX1" fmla="*/ 2857 w 10678"/>
                  <a:gd name="connsiteY1" fmla="*/ 15882 h 16205"/>
                  <a:gd name="connsiteX2" fmla="*/ 0 w 10678"/>
                  <a:gd name="connsiteY2" fmla="*/ 15882 h 16205"/>
                  <a:gd name="connsiteX0" fmla="*/ 10678 w 10678"/>
                  <a:gd name="connsiteY0" fmla="*/ 12856 h 14221"/>
                  <a:gd name="connsiteX1" fmla="*/ 2857 w 10678"/>
                  <a:gd name="connsiteY1" fmla="*/ 13898 h 14221"/>
                  <a:gd name="connsiteX2" fmla="*/ 0 w 10678"/>
                  <a:gd name="connsiteY2" fmla="*/ 13898 h 14221"/>
                  <a:gd name="connsiteX0" fmla="*/ 10678 w 10678"/>
                  <a:gd name="connsiteY0" fmla="*/ 14334 h 18477"/>
                  <a:gd name="connsiteX1" fmla="*/ 2857 w 10678"/>
                  <a:gd name="connsiteY1" fmla="*/ 15376 h 18477"/>
                  <a:gd name="connsiteX2" fmla="*/ 0 w 10678"/>
                  <a:gd name="connsiteY2" fmla="*/ 15376 h 18477"/>
                  <a:gd name="connsiteX0" fmla="*/ 10678 w 10678"/>
                  <a:gd name="connsiteY0" fmla="*/ 14334 h 20152"/>
                  <a:gd name="connsiteX1" fmla="*/ 2857 w 10678"/>
                  <a:gd name="connsiteY1" fmla="*/ 15376 h 20152"/>
                  <a:gd name="connsiteX2" fmla="*/ 0 w 10678"/>
                  <a:gd name="connsiteY2" fmla="*/ 15376 h 20152"/>
                  <a:gd name="connsiteX0" fmla="*/ 10432 w 10432"/>
                  <a:gd name="connsiteY0" fmla="*/ 12680 h 15159"/>
                  <a:gd name="connsiteX1" fmla="*/ 2611 w 10432"/>
                  <a:gd name="connsiteY1" fmla="*/ 13722 h 15159"/>
                  <a:gd name="connsiteX2" fmla="*/ 0 w 10432"/>
                  <a:gd name="connsiteY2" fmla="*/ 12159 h 15159"/>
                  <a:gd name="connsiteX0" fmla="*/ 10432 w 10432"/>
                  <a:gd name="connsiteY0" fmla="*/ 12680 h 17438"/>
                  <a:gd name="connsiteX1" fmla="*/ 2611 w 10432"/>
                  <a:gd name="connsiteY1" fmla="*/ 13722 h 17438"/>
                  <a:gd name="connsiteX2" fmla="*/ 0 w 10432"/>
                  <a:gd name="connsiteY2" fmla="*/ 12159 h 17438"/>
                  <a:gd name="connsiteX0" fmla="*/ 10432 w 10432"/>
                  <a:gd name="connsiteY0" fmla="*/ 16576 h 26751"/>
                  <a:gd name="connsiteX1" fmla="*/ 2611 w 10432"/>
                  <a:gd name="connsiteY1" fmla="*/ 17618 h 26751"/>
                  <a:gd name="connsiteX2" fmla="*/ 0 w 10432"/>
                  <a:gd name="connsiteY2" fmla="*/ 16055 h 26751"/>
                  <a:gd name="connsiteX0" fmla="*/ 10432 w 10432"/>
                  <a:gd name="connsiteY0" fmla="*/ 15512 h 24190"/>
                  <a:gd name="connsiteX1" fmla="*/ 2611 w 10432"/>
                  <a:gd name="connsiteY1" fmla="*/ 16554 h 24190"/>
                  <a:gd name="connsiteX2" fmla="*/ 0 w 10432"/>
                  <a:gd name="connsiteY2" fmla="*/ 14991 h 24190"/>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019"/>
                  <a:gd name="connsiteX1" fmla="*/ 2611 w 10432"/>
                  <a:gd name="connsiteY1" fmla="*/ 16554 h 23019"/>
                  <a:gd name="connsiteX2" fmla="*/ 0 w 10432"/>
                  <a:gd name="connsiteY2" fmla="*/ 14991 h 23019"/>
                  <a:gd name="connsiteX0" fmla="*/ 10432 w 10432"/>
                  <a:gd name="connsiteY0" fmla="*/ 15512 h 23176"/>
                  <a:gd name="connsiteX1" fmla="*/ 2611 w 10432"/>
                  <a:gd name="connsiteY1" fmla="*/ 16554 h 23176"/>
                  <a:gd name="connsiteX2" fmla="*/ 0 w 10432"/>
                  <a:gd name="connsiteY2" fmla="*/ 14991 h 23176"/>
                  <a:gd name="connsiteX0" fmla="*/ 10432 w 10432"/>
                  <a:gd name="connsiteY0" fmla="*/ 14392 h 20322"/>
                  <a:gd name="connsiteX1" fmla="*/ 2611 w 10432"/>
                  <a:gd name="connsiteY1" fmla="*/ 15434 h 20322"/>
                  <a:gd name="connsiteX2" fmla="*/ 0 w 10432"/>
                  <a:gd name="connsiteY2" fmla="*/ 13871 h 20322"/>
                  <a:gd name="connsiteX0" fmla="*/ 10432 w 10432"/>
                  <a:gd name="connsiteY0" fmla="*/ 14392 h 22269"/>
                  <a:gd name="connsiteX1" fmla="*/ 2611 w 10432"/>
                  <a:gd name="connsiteY1" fmla="*/ 15434 h 22269"/>
                  <a:gd name="connsiteX2" fmla="*/ 0 w 10432"/>
                  <a:gd name="connsiteY2" fmla="*/ 13871 h 22269"/>
                  <a:gd name="connsiteX0" fmla="*/ 10432 w 10432"/>
                  <a:gd name="connsiteY0" fmla="*/ 14392 h 18371"/>
                  <a:gd name="connsiteX1" fmla="*/ 2611 w 10432"/>
                  <a:gd name="connsiteY1" fmla="*/ 15434 h 18371"/>
                  <a:gd name="connsiteX2" fmla="*/ 0 w 10432"/>
                  <a:gd name="connsiteY2" fmla="*/ 13871 h 18371"/>
                  <a:gd name="connsiteX0" fmla="*/ 10432 w 10432"/>
                  <a:gd name="connsiteY0" fmla="*/ 15511 h 21334"/>
                  <a:gd name="connsiteX1" fmla="*/ 2611 w 10432"/>
                  <a:gd name="connsiteY1" fmla="*/ 16553 h 21334"/>
                  <a:gd name="connsiteX2" fmla="*/ 0 w 10432"/>
                  <a:gd name="connsiteY2" fmla="*/ 14990 h 21334"/>
                  <a:gd name="connsiteX0" fmla="*/ 10432 w 10432"/>
                  <a:gd name="connsiteY0" fmla="*/ 14827 h 22294"/>
                  <a:gd name="connsiteX1" fmla="*/ 2919 w 10432"/>
                  <a:gd name="connsiteY1" fmla="*/ 17952 h 22294"/>
                  <a:gd name="connsiteX2" fmla="*/ 0 w 10432"/>
                  <a:gd name="connsiteY2" fmla="*/ 14306 h 22294"/>
                  <a:gd name="connsiteX0" fmla="*/ 10432 w 10432"/>
                  <a:gd name="connsiteY0" fmla="*/ 14993 h 22041"/>
                  <a:gd name="connsiteX1" fmla="*/ 2857 w 10432"/>
                  <a:gd name="connsiteY1" fmla="*/ 17597 h 22041"/>
                  <a:gd name="connsiteX2" fmla="*/ 0 w 10432"/>
                  <a:gd name="connsiteY2" fmla="*/ 14472 h 22041"/>
                  <a:gd name="connsiteX0" fmla="*/ 10432 w 10432"/>
                  <a:gd name="connsiteY0" fmla="*/ 15710 h 23901"/>
                  <a:gd name="connsiteX1" fmla="*/ 2857 w 10432"/>
                  <a:gd name="connsiteY1" fmla="*/ 18314 h 23901"/>
                  <a:gd name="connsiteX2" fmla="*/ 0 w 10432"/>
                  <a:gd name="connsiteY2" fmla="*/ 15189 h 23901"/>
                  <a:gd name="connsiteX0" fmla="*/ 10432 w 10432"/>
                  <a:gd name="connsiteY0" fmla="*/ 14855 h 21675"/>
                  <a:gd name="connsiteX1" fmla="*/ 2857 w 10432"/>
                  <a:gd name="connsiteY1" fmla="*/ 17459 h 21675"/>
                  <a:gd name="connsiteX2" fmla="*/ 0 w 10432"/>
                  <a:gd name="connsiteY2" fmla="*/ 14334 h 21675"/>
                  <a:gd name="connsiteX0" fmla="*/ 10784 w 10784"/>
                  <a:gd name="connsiteY0" fmla="*/ 12672 h 13493"/>
                  <a:gd name="connsiteX1" fmla="*/ 2857 w 10784"/>
                  <a:gd name="connsiteY1" fmla="*/ 13490 h 13493"/>
                  <a:gd name="connsiteX2" fmla="*/ 0 w 10784"/>
                  <a:gd name="connsiteY2" fmla="*/ 10365 h 13493"/>
                  <a:gd name="connsiteX0" fmla="*/ 10784 w 10784"/>
                  <a:gd name="connsiteY0" fmla="*/ 16552 h 17372"/>
                  <a:gd name="connsiteX1" fmla="*/ 2857 w 10784"/>
                  <a:gd name="connsiteY1" fmla="*/ 17370 h 17372"/>
                  <a:gd name="connsiteX2" fmla="*/ 0 w 10784"/>
                  <a:gd name="connsiteY2" fmla="*/ 14245 h 17372"/>
                  <a:gd name="connsiteX0" fmla="*/ 10784 w 10784"/>
                  <a:gd name="connsiteY0" fmla="*/ 19121 h 23929"/>
                  <a:gd name="connsiteX1" fmla="*/ 2857 w 10784"/>
                  <a:gd name="connsiteY1" fmla="*/ 19939 h 23929"/>
                  <a:gd name="connsiteX2" fmla="*/ 0 w 10784"/>
                  <a:gd name="connsiteY2" fmla="*/ 16814 h 23929"/>
                  <a:gd name="connsiteX0" fmla="*/ 10784 w 10784"/>
                  <a:gd name="connsiteY0" fmla="*/ 19121 h 24144"/>
                  <a:gd name="connsiteX1" fmla="*/ 2857 w 10784"/>
                  <a:gd name="connsiteY1" fmla="*/ 19939 h 24144"/>
                  <a:gd name="connsiteX2" fmla="*/ 0 w 10784"/>
                  <a:gd name="connsiteY2" fmla="*/ 16814 h 24144"/>
                  <a:gd name="connsiteX0" fmla="*/ 10784 w 10784"/>
                  <a:gd name="connsiteY0" fmla="*/ 19121 h 24337"/>
                  <a:gd name="connsiteX1" fmla="*/ 2857 w 10784"/>
                  <a:gd name="connsiteY1" fmla="*/ 19939 h 24337"/>
                  <a:gd name="connsiteX2" fmla="*/ 0 w 10784"/>
                  <a:gd name="connsiteY2" fmla="*/ 16814 h 24337"/>
                  <a:gd name="connsiteX0" fmla="*/ 10784 w 10784"/>
                  <a:gd name="connsiteY0" fmla="*/ 19121 h 24337"/>
                  <a:gd name="connsiteX1" fmla="*/ 2974 w 10784"/>
                  <a:gd name="connsiteY1" fmla="*/ 19939 h 24337"/>
                  <a:gd name="connsiteX2" fmla="*/ 0 w 10784"/>
                  <a:gd name="connsiteY2" fmla="*/ 16814 h 24337"/>
                  <a:gd name="connsiteX0" fmla="*/ 10784 w 10784"/>
                  <a:gd name="connsiteY0" fmla="*/ 18811 h 23500"/>
                  <a:gd name="connsiteX1" fmla="*/ 2974 w 10784"/>
                  <a:gd name="connsiteY1" fmla="*/ 19629 h 23500"/>
                  <a:gd name="connsiteX2" fmla="*/ 0 w 10784"/>
                  <a:gd name="connsiteY2" fmla="*/ 16504 h 23500"/>
                  <a:gd name="connsiteX0" fmla="*/ 10784 w 10784"/>
                  <a:gd name="connsiteY0" fmla="*/ 15756 h 20445"/>
                  <a:gd name="connsiteX1" fmla="*/ 2974 w 10784"/>
                  <a:gd name="connsiteY1" fmla="*/ 16574 h 20445"/>
                  <a:gd name="connsiteX2" fmla="*/ 0 w 10784"/>
                  <a:gd name="connsiteY2" fmla="*/ 13449 h 20445"/>
                  <a:gd name="connsiteX0" fmla="*/ 10784 w 10784"/>
                  <a:gd name="connsiteY0" fmla="*/ 13023 h 26368"/>
                  <a:gd name="connsiteX1" fmla="*/ 5204 w 10784"/>
                  <a:gd name="connsiteY1" fmla="*/ 23964 h 26368"/>
                  <a:gd name="connsiteX2" fmla="*/ 0 w 10784"/>
                  <a:gd name="connsiteY2" fmla="*/ 10716 h 26368"/>
                  <a:gd name="connsiteX0" fmla="*/ 10784 w 10784"/>
                  <a:gd name="connsiteY0" fmla="*/ 7155 h 20500"/>
                  <a:gd name="connsiteX1" fmla="*/ 5204 w 10784"/>
                  <a:gd name="connsiteY1" fmla="*/ 18096 h 20500"/>
                  <a:gd name="connsiteX2" fmla="*/ 0 w 10784"/>
                  <a:gd name="connsiteY2" fmla="*/ 4848 h 20500"/>
                  <a:gd name="connsiteX0" fmla="*/ 10784 w 10784"/>
                  <a:gd name="connsiteY0" fmla="*/ 6425 h 18282"/>
                  <a:gd name="connsiteX1" fmla="*/ 5204 w 10784"/>
                  <a:gd name="connsiteY1" fmla="*/ 17366 h 18282"/>
                  <a:gd name="connsiteX2" fmla="*/ 0 w 10784"/>
                  <a:gd name="connsiteY2" fmla="*/ 4118 h 18282"/>
                  <a:gd name="connsiteX0" fmla="*/ 10784 w 10784"/>
                  <a:gd name="connsiteY0" fmla="*/ 6425 h 18593"/>
                  <a:gd name="connsiteX1" fmla="*/ 5204 w 10784"/>
                  <a:gd name="connsiteY1" fmla="*/ 17366 h 18593"/>
                  <a:gd name="connsiteX2" fmla="*/ 0 w 10784"/>
                  <a:gd name="connsiteY2" fmla="*/ 4118 h 18593"/>
                  <a:gd name="connsiteX0" fmla="*/ 10784 w 10784"/>
                  <a:gd name="connsiteY0" fmla="*/ 6773 h 19765"/>
                  <a:gd name="connsiteX1" fmla="*/ 5204 w 10784"/>
                  <a:gd name="connsiteY1" fmla="*/ 17714 h 19765"/>
                  <a:gd name="connsiteX2" fmla="*/ 0 w 10784"/>
                  <a:gd name="connsiteY2" fmla="*/ 4466 h 19765"/>
                  <a:gd name="connsiteX0" fmla="*/ 10784 w 10784"/>
                  <a:gd name="connsiteY0" fmla="*/ 8591 h 21583"/>
                  <a:gd name="connsiteX1" fmla="*/ 5204 w 10784"/>
                  <a:gd name="connsiteY1" fmla="*/ 19532 h 21583"/>
                  <a:gd name="connsiteX2" fmla="*/ 0 w 10784"/>
                  <a:gd name="connsiteY2" fmla="*/ 6284 h 21583"/>
                  <a:gd name="connsiteX0" fmla="*/ 10784 w 10784"/>
                  <a:gd name="connsiteY0" fmla="*/ 7120 h 20112"/>
                  <a:gd name="connsiteX1" fmla="*/ 5204 w 10784"/>
                  <a:gd name="connsiteY1" fmla="*/ 18061 h 20112"/>
                  <a:gd name="connsiteX2" fmla="*/ 0 w 10784"/>
                  <a:gd name="connsiteY2" fmla="*/ 4813 h 20112"/>
                  <a:gd name="connsiteX0" fmla="*/ 10784 w 10784"/>
                  <a:gd name="connsiteY0" fmla="*/ 8331 h 21323"/>
                  <a:gd name="connsiteX1" fmla="*/ 5204 w 10784"/>
                  <a:gd name="connsiteY1" fmla="*/ 19272 h 21323"/>
                  <a:gd name="connsiteX2" fmla="*/ 0 w 10784"/>
                  <a:gd name="connsiteY2" fmla="*/ 6024 h 21323"/>
                  <a:gd name="connsiteX0" fmla="*/ 10784 w 10784"/>
                  <a:gd name="connsiteY0" fmla="*/ 7812 h 20804"/>
                  <a:gd name="connsiteX1" fmla="*/ 5204 w 10784"/>
                  <a:gd name="connsiteY1" fmla="*/ 18753 h 20804"/>
                  <a:gd name="connsiteX2" fmla="*/ 0 w 10784"/>
                  <a:gd name="connsiteY2" fmla="*/ 5505 h 20804"/>
                  <a:gd name="connsiteX0" fmla="*/ 10948 w 10948"/>
                  <a:gd name="connsiteY0" fmla="*/ 6691 h 17636"/>
                  <a:gd name="connsiteX1" fmla="*/ 5368 w 10948"/>
                  <a:gd name="connsiteY1" fmla="*/ 17632 h 17636"/>
                  <a:gd name="connsiteX2" fmla="*/ 0 w 10948"/>
                  <a:gd name="connsiteY2" fmla="*/ 4186 h 17636"/>
                  <a:gd name="connsiteX0" fmla="*/ 10948 w 10948"/>
                  <a:gd name="connsiteY0" fmla="*/ 6691 h 17636"/>
                  <a:gd name="connsiteX1" fmla="*/ 5368 w 10948"/>
                  <a:gd name="connsiteY1" fmla="*/ 17632 h 17636"/>
                  <a:gd name="connsiteX2" fmla="*/ 0 w 10948"/>
                  <a:gd name="connsiteY2" fmla="*/ 4186 h 17636"/>
                  <a:gd name="connsiteX0" fmla="*/ 10971 w 10971"/>
                  <a:gd name="connsiteY0" fmla="*/ 6691 h 17636"/>
                  <a:gd name="connsiteX1" fmla="*/ 5391 w 10971"/>
                  <a:gd name="connsiteY1" fmla="*/ 17632 h 17636"/>
                  <a:gd name="connsiteX2" fmla="*/ 0 w 10971"/>
                  <a:gd name="connsiteY2" fmla="*/ 4186 h 17636"/>
                  <a:gd name="connsiteX0" fmla="*/ 10971 w 10971"/>
                  <a:gd name="connsiteY0" fmla="*/ 6691 h 17636"/>
                  <a:gd name="connsiteX1" fmla="*/ 5391 w 10971"/>
                  <a:gd name="connsiteY1" fmla="*/ 17632 h 17636"/>
                  <a:gd name="connsiteX2" fmla="*/ 0 w 10971"/>
                  <a:gd name="connsiteY2" fmla="*/ 4186 h 17636"/>
                  <a:gd name="connsiteX0" fmla="*/ 10666 w 10666"/>
                  <a:gd name="connsiteY0" fmla="*/ 6761 h 17703"/>
                  <a:gd name="connsiteX1" fmla="*/ 5086 w 10666"/>
                  <a:gd name="connsiteY1" fmla="*/ 17702 h 17703"/>
                  <a:gd name="connsiteX2" fmla="*/ 0 w 10666"/>
                  <a:gd name="connsiteY2" fmla="*/ 7432 h 17703"/>
                  <a:gd name="connsiteX0" fmla="*/ 10877 w 10877"/>
                  <a:gd name="connsiteY0" fmla="*/ 6669 h 17617"/>
                  <a:gd name="connsiteX1" fmla="*/ 5297 w 10877"/>
                  <a:gd name="connsiteY1" fmla="*/ 17610 h 17617"/>
                  <a:gd name="connsiteX2" fmla="*/ 0 w 10877"/>
                  <a:gd name="connsiteY2" fmla="*/ 3172 h 17617"/>
                  <a:gd name="connsiteX0" fmla="*/ 10877 w 10877"/>
                  <a:gd name="connsiteY0" fmla="*/ 6669 h 17617"/>
                  <a:gd name="connsiteX1" fmla="*/ 5297 w 10877"/>
                  <a:gd name="connsiteY1" fmla="*/ 17610 h 17617"/>
                  <a:gd name="connsiteX2" fmla="*/ 0 w 10877"/>
                  <a:gd name="connsiteY2" fmla="*/ 3172 h 17617"/>
                  <a:gd name="connsiteX0" fmla="*/ 10877 w 10877"/>
                  <a:gd name="connsiteY0" fmla="*/ 7417 h 20060"/>
                  <a:gd name="connsiteX1" fmla="*/ 5297 w 10877"/>
                  <a:gd name="connsiteY1" fmla="*/ 18358 h 20060"/>
                  <a:gd name="connsiteX2" fmla="*/ 0 w 10877"/>
                  <a:gd name="connsiteY2" fmla="*/ 3920 h 20060"/>
                  <a:gd name="connsiteX0" fmla="*/ 10971 w 10971"/>
                  <a:gd name="connsiteY0" fmla="*/ 6682 h 17628"/>
                  <a:gd name="connsiteX1" fmla="*/ 5391 w 10971"/>
                  <a:gd name="connsiteY1" fmla="*/ 17623 h 17628"/>
                  <a:gd name="connsiteX2" fmla="*/ 0 w 10971"/>
                  <a:gd name="connsiteY2" fmla="*/ 3780 h 17628"/>
                  <a:gd name="connsiteX0" fmla="*/ 10971 w 10971"/>
                  <a:gd name="connsiteY0" fmla="*/ 6682 h 18885"/>
                  <a:gd name="connsiteX1" fmla="*/ 5391 w 10971"/>
                  <a:gd name="connsiteY1" fmla="*/ 17623 h 18885"/>
                  <a:gd name="connsiteX2" fmla="*/ 0 w 10971"/>
                  <a:gd name="connsiteY2" fmla="*/ 3780 h 18885"/>
                  <a:gd name="connsiteX0" fmla="*/ 10971 w 10971"/>
                  <a:gd name="connsiteY0" fmla="*/ 7726 h 22919"/>
                  <a:gd name="connsiteX1" fmla="*/ 5391 w 10971"/>
                  <a:gd name="connsiteY1" fmla="*/ 18667 h 22919"/>
                  <a:gd name="connsiteX2" fmla="*/ 0 w 10971"/>
                  <a:gd name="connsiteY2" fmla="*/ 4824 h 22919"/>
                  <a:gd name="connsiteX0" fmla="*/ 10971 w 10971"/>
                  <a:gd name="connsiteY0" fmla="*/ 7466 h 21967"/>
                  <a:gd name="connsiteX1" fmla="*/ 5391 w 10971"/>
                  <a:gd name="connsiteY1" fmla="*/ 18407 h 21967"/>
                  <a:gd name="connsiteX2" fmla="*/ 0 w 10971"/>
                  <a:gd name="connsiteY2" fmla="*/ 4564 h 21967"/>
                  <a:gd name="connsiteX0" fmla="*/ 10971 w 10971"/>
                  <a:gd name="connsiteY0" fmla="*/ 7466 h 21070"/>
                  <a:gd name="connsiteX1" fmla="*/ 5391 w 10971"/>
                  <a:gd name="connsiteY1" fmla="*/ 18407 h 21070"/>
                  <a:gd name="connsiteX2" fmla="*/ 0 w 10971"/>
                  <a:gd name="connsiteY2" fmla="*/ 4564 h 21070"/>
                  <a:gd name="connsiteX0" fmla="*/ 10971 w 10971"/>
                  <a:gd name="connsiteY0" fmla="*/ 7466 h 21492"/>
                  <a:gd name="connsiteX1" fmla="*/ 5391 w 10971"/>
                  <a:gd name="connsiteY1" fmla="*/ 18407 h 21492"/>
                  <a:gd name="connsiteX2" fmla="*/ 0 w 10971"/>
                  <a:gd name="connsiteY2" fmla="*/ 4564 h 21492"/>
                  <a:gd name="connsiteX0" fmla="*/ 10971 w 10971"/>
                  <a:gd name="connsiteY0" fmla="*/ 7610 h 21090"/>
                  <a:gd name="connsiteX1" fmla="*/ 5814 w 10971"/>
                  <a:gd name="connsiteY1" fmla="*/ 17757 h 21090"/>
                  <a:gd name="connsiteX2" fmla="*/ 0 w 10971"/>
                  <a:gd name="connsiteY2" fmla="*/ 4708 h 21090"/>
                  <a:gd name="connsiteX0" fmla="*/ 10971 w 10971"/>
                  <a:gd name="connsiteY0" fmla="*/ 7895 h 20418"/>
                  <a:gd name="connsiteX1" fmla="*/ 5814 w 10971"/>
                  <a:gd name="connsiteY1" fmla="*/ 16572 h 20418"/>
                  <a:gd name="connsiteX2" fmla="*/ 0 w 10971"/>
                  <a:gd name="connsiteY2" fmla="*/ 4993 h 20418"/>
                  <a:gd name="connsiteX0" fmla="*/ 10971 w 10971"/>
                  <a:gd name="connsiteY0" fmla="*/ 6825 h 19348"/>
                  <a:gd name="connsiteX1" fmla="*/ 5814 w 10971"/>
                  <a:gd name="connsiteY1" fmla="*/ 15502 h 19348"/>
                  <a:gd name="connsiteX2" fmla="*/ 0 w 10971"/>
                  <a:gd name="connsiteY2" fmla="*/ 3923 h 19348"/>
                  <a:gd name="connsiteX0" fmla="*/ 10971 w 10971"/>
                  <a:gd name="connsiteY0" fmla="*/ 7680 h 20203"/>
                  <a:gd name="connsiteX1" fmla="*/ 5814 w 10971"/>
                  <a:gd name="connsiteY1" fmla="*/ 16357 h 20203"/>
                  <a:gd name="connsiteX2" fmla="*/ 0 w 10971"/>
                  <a:gd name="connsiteY2" fmla="*/ 4778 h 20203"/>
                </a:gdLst>
                <a:ahLst/>
                <a:cxnLst>
                  <a:cxn ang="0">
                    <a:pos x="connsiteX0" y="connsiteY0"/>
                  </a:cxn>
                  <a:cxn ang="0">
                    <a:pos x="connsiteX1" y="connsiteY1"/>
                  </a:cxn>
                  <a:cxn ang="0">
                    <a:pos x="connsiteX2" y="connsiteY2"/>
                  </a:cxn>
                </a:cxnLst>
                <a:rect l="l" t="t" r="r" b="b"/>
                <a:pathLst>
                  <a:path w="10971" h="20203">
                    <a:moveTo>
                      <a:pt x="10971" y="7680"/>
                    </a:moveTo>
                    <a:cubicBezTo>
                      <a:pt x="8294" y="-11867"/>
                      <a:pt x="7267" y="11482"/>
                      <a:pt x="5814" y="16357"/>
                    </a:cubicBezTo>
                    <a:cubicBezTo>
                      <a:pt x="4361" y="21232"/>
                      <a:pt x="2271" y="24950"/>
                      <a:pt x="0" y="4778"/>
                    </a:cubicBezTo>
                  </a:path>
                </a:pathLst>
              </a:custGeom>
              <a:noFill/>
              <a:ln w="28575" cap="rnd">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rgbClr val="FFFFFF"/>
                  </a:solidFill>
                </a:endParaRPr>
              </a:p>
            </p:txBody>
          </p:sp>
        </p:grpSp>
      </p:grpSp>
      <p:grpSp>
        <p:nvGrpSpPr>
          <p:cNvPr id="337" name="8"/>
          <p:cNvGrpSpPr/>
          <p:nvPr/>
        </p:nvGrpSpPr>
        <p:grpSpPr>
          <a:xfrm>
            <a:off x="9715484" y="2009904"/>
            <a:ext cx="2185582" cy="3976839"/>
            <a:chOff x="9715484" y="2009904"/>
            <a:chExt cx="2185582" cy="3976839"/>
          </a:xfrm>
        </p:grpSpPr>
        <p:sp>
          <p:nvSpPr>
            <p:cNvPr id="22" name="Rectangle 21"/>
            <p:cNvSpPr/>
            <p:nvPr/>
          </p:nvSpPr>
          <p:spPr bwMode="auto">
            <a:xfrm>
              <a:off x="9715484" y="2009904"/>
              <a:ext cx="2185582" cy="3976839"/>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Presentation &amp; </a:t>
              </a:r>
              <a:endParaRPr lang="en-US" sz="1100" dirty="0" smtClean="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endParaRPr>
            </a:p>
            <a:p>
              <a:pPr defTabSz="913748" fontAlgn="base">
                <a:lnSpc>
                  <a:spcPct val="90000"/>
                </a:lnSpc>
                <a:spcBef>
                  <a:spcPct val="0"/>
                </a:spcBef>
                <a:spcAft>
                  <a:spcPts val="600"/>
                </a:spcAft>
              </a:pPr>
              <a:r>
                <a:rPr lang="en-US" sz="1100" dirty="0" smtClean="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Business Connectivity</a:t>
              </a:r>
              <a:endPar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endParaRPr>
            </a:p>
            <a:p>
              <a:pPr defTabSz="913748" fontAlgn="base">
                <a:lnSpc>
                  <a:spcPct val="90000"/>
                </a:lnSpc>
                <a:spcBef>
                  <a:spcPct val="0"/>
                </a:spcBef>
                <a:spcAft>
                  <a:spcPts val="600"/>
                </a:spcAft>
              </a:pP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spcAft>
                  <a:spcPts val="600"/>
                </a:spcAft>
              </a:pP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spcAft>
                  <a:spcPts val="600"/>
                </a:spcAft>
              </a:pP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spcAft>
                  <a:spcPts val="600"/>
                </a:spcAft>
              </a:pP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spcAft>
                  <a:spcPts val="600"/>
                </a:spcAft>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App Service, Websites</a:t>
              </a: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spcAft>
                  <a:spcPts val="600"/>
                </a:spcAft>
              </a:pPr>
              <a:endParaRPr lang="en-US" sz="1100" dirty="0" smtClean="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spcAft>
                  <a:spcPts val="600"/>
                </a:spcAft>
              </a:pP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spcAft>
                  <a:spcPts val="600"/>
                </a:spcAft>
              </a:pP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spcAft>
                  <a:spcPts val="600"/>
                </a:spcAft>
              </a:pP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spcAft>
                  <a:spcPts val="600"/>
                </a:spcAft>
              </a:pP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Dynamics, BizTalk Services, Notification Hubs</a:t>
              </a:r>
            </a:p>
          </p:txBody>
        </p:sp>
        <p:sp>
          <p:nvSpPr>
            <p:cNvPr id="223" name="Freeform 222"/>
            <p:cNvSpPr>
              <a:spLocks noChangeAspect="1" noEditPoints="1"/>
            </p:cNvSpPr>
            <p:nvPr/>
          </p:nvSpPr>
          <p:spPr bwMode="black">
            <a:xfrm>
              <a:off x="9806884" y="4624635"/>
              <a:ext cx="998284" cy="312942"/>
            </a:xfrm>
            <a:custGeom>
              <a:avLst/>
              <a:gdLst>
                <a:gd name="T0" fmla="*/ 1075 w 1264"/>
                <a:gd name="T1" fmla="*/ 202 h 394"/>
                <a:gd name="T2" fmla="*/ 1075 w 1264"/>
                <a:gd name="T3" fmla="*/ 243 h 394"/>
                <a:gd name="T4" fmla="*/ 595 w 1264"/>
                <a:gd name="T5" fmla="*/ 29 h 394"/>
                <a:gd name="T6" fmla="*/ 480 w 1264"/>
                <a:gd name="T7" fmla="*/ 29 h 394"/>
                <a:gd name="T8" fmla="*/ 486 w 1264"/>
                <a:gd name="T9" fmla="*/ 10 h 394"/>
                <a:gd name="T10" fmla="*/ 611 w 1264"/>
                <a:gd name="T11" fmla="*/ 10 h 394"/>
                <a:gd name="T12" fmla="*/ 677 w 1264"/>
                <a:gd name="T13" fmla="*/ 105 h 394"/>
                <a:gd name="T14" fmla="*/ 704 w 1264"/>
                <a:gd name="T15" fmla="*/ 74 h 394"/>
                <a:gd name="T16" fmla="*/ 827 w 1264"/>
                <a:gd name="T17" fmla="*/ 68 h 394"/>
                <a:gd name="T18" fmla="*/ 773 w 1264"/>
                <a:gd name="T19" fmla="*/ 51 h 394"/>
                <a:gd name="T20" fmla="*/ 827 w 1264"/>
                <a:gd name="T21" fmla="*/ 51 h 394"/>
                <a:gd name="T22" fmla="*/ 829 w 1264"/>
                <a:gd name="T23" fmla="*/ 104 h 394"/>
                <a:gd name="T24" fmla="*/ 905 w 1264"/>
                <a:gd name="T25" fmla="*/ 73 h 394"/>
                <a:gd name="T26" fmla="*/ 905 w 1264"/>
                <a:gd name="T27" fmla="*/ 132 h 394"/>
                <a:gd name="T28" fmla="*/ 943 w 1264"/>
                <a:gd name="T29" fmla="*/ 133 h 394"/>
                <a:gd name="T30" fmla="*/ 943 w 1264"/>
                <a:gd name="T31" fmla="*/ 79 h 394"/>
                <a:gd name="T32" fmla="*/ 965 w 1264"/>
                <a:gd name="T33" fmla="*/ 67 h 394"/>
                <a:gd name="T34" fmla="*/ 1118 w 1264"/>
                <a:gd name="T35" fmla="*/ 102 h 394"/>
                <a:gd name="T36" fmla="*/ 1069 w 1264"/>
                <a:gd name="T37" fmla="*/ 49 h 394"/>
                <a:gd name="T38" fmla="*/ 1043 w 1264"/>
                <a:gd name="T39" fmla="*/ 73 h 394"/>
                <a:gd name="T40" fmla="*/ 1185 w 1264"/>
                <a:gd name="T41" fmla="*/ 16 h 394"/>
                <a:gd name="T42" fmla="*/ 1157 w 1264"/>
                <a:gd name="T43" fmla="*/ 65 h 394"/>
                <a:gd name="T44" fmla="*/ 1140 w 1264"/>
                <a:gd name="T45" fmla="*/ 51 h 394"/>
                <a:gd name="T46" fmla="*/ 1241 w 1264"/>
                <a:gd name="T47" fmla="*/ 153 h 394"/>
                <a:gd name="T48" fmla="*/ 1198 w 1264"/>
                <a:gd name="T49" fmla="*/ 51 h 394"/>
                <a:gd name="T50" fmla="*/ 1215 w 1264"/>
                <a:gd name="T51" fmla="*/ 65 h 394"/>
                <a:gd name="T52" fmla="*/ 682 w 1264"/>
                <a:gd name="T53" fmla="*/ 243 h 394"/>
                <a:gd name="T54" fmla="*/ 617 w 1264"/>
                <a:gd name="T55" fmla="*/ 365 h 394"/>
                <a:gd name="T56" fmla="*/ 634 w 1264"/>
                <a:gd name="T57" fmla="*/ 330 h 394"/>
                <a:gd name="T58" fmla="*/ 763 w 1264"/>
                <a:gd name="T59" fmla="*/ 287 h 394"/>
                <a:gd name="T60" fmla="*/ 694 w 1264"/>
                <a:gd name="T61" fmla="*/ 243 h 394"/>
                <a:gd name="T62" fmla="*/ 779 w 1264"/>
                <a:gd name="T63" fmla="*/ 283 h 394"/>
                <a:gd name="T64" fmla="*/ 829 w 1264"/>
                <a:gd name="T65" fmla="*/ 349 h 394"/>
                <a:gd name="T66" fmla="*/ 807 w 1264"/>
                <a:gd name="T67" fmla="*/ 267 h 394"/>
                <a:gd name="T68" fmla="*/ 861 w 1264"/>
                <a:gd name="T69" fmla="*/ 294 h 394"/>
                <a:gd name="T70" fmla="*/ 853 w 1264"/>
                <a:gd name="T71" fmla="*/ 326 h 394"/>
                <a:gd name="T72" fmla="*/ 1027 w 1264"/>
                <a:gd name="T73" fmla="*/ 262 h 394"/>
                <a:gd name="T74" fmla="*/ 968 w 1264"/>
                <a:gd name="T75" fmla="*/ 285 h 394"/>
                <a:gd name="T76" fmla="*/ 903 w 1264"/>
                <a:gd name="T77" fmla="*/ 243 h 394"/>
                <a:gd name="T78" fmla="*/ 981 w 1264"/>
                <a:gd name="T79" fmla="*/ 262 h 394"/>
                <a:gd name="T80" fmla="*/ 1135 w 1264"/>
                <a:gd name="T81" fmla="*/ 342 h 394"/>
                <a:gd name="T82" fmla="*/ 1188 w 1264"/>
                <a:gd name="T83" fmla="*/ 263 h 394"/>
                <a:gd name="T84" fmla="*/ 1188 w 1264"/>
                <a:gd name="T85" fmla="*/ 326 h 394"/>
                <a:gd name="T86" fmla="*/ 1200 w 1264"/>
                <a:gd name="T87" fmla="*/ 325 h 394"/>
                <a:gd name="T88" fmla="*/ 1201 w 1264"/>
                <a:gd name="T89" fmla="*/ 271 h 394"/>
                <a:gd name="T90" fmla="*/ 1222 w 1264"/>
                <a:gd name="T91" fmla="*/ 259 h 394"/>
                <a:gd name="T92" fmla="*/ 660 w 1264"/>
                <a:gd name="T93" fmla="*/ 17 h 394"/>
                <a:gd name="T94" fmla="*/ 649 w 1264"/>
                <a:gd name="T95" fmla="*/ 7 h 394"/>
                <a:gd name="T96" fmla="*/ 657 w 1264"/>
                <a:gd name="T97" fmla="*/ 51 h 394"/>
                <a:gd name="T98" fmla="*/ 465 w 1264"/>
                <a:gd name="T99" fmla="*/ 346 h 394"/>
                <a:gd name="T100" fmla="*/ 482 w 1264"/>
                <a:gd name="T101" fmla="*/ 217 h 394"/>
                <a:gd name="T102" fmla="*/ 273 w 1264"/>
                <a:gd name="T103" fmla="*/ 67 h 394"/>
                <a:gd name="T104" fmla="*/ 269 w 1264"/>
                <a:gd name="T105" fmla="*/ 306 h 394"/>
                <a:gd name="T106" fmla="*/ 308 w 1264"/>
                <a:gd name="T107" fmla="*/ 172 h 394"/>
                <a:gd name="T108" fmla="*/ 2 w 1264"/>
                <a:gd name="T109" fmla="*/ 348 h 394"/>
                <a:gd name="T110" fmla="*/ 180 w 1264"/>
                <a:gd name="T111" fmla="*/ 10 h 394"/>
                <a:gd name="T112" fmla="*/ 119 w 1264"/>
                <a:gd name="T113" fmla="*/ 154 h 394"/>
                <a:gd name="T114" fmla="*/ 180 w 1264"/>
                <a:gd name="T115" fmla="*/ 1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64" h="394">
                  <a:moveTo>
                    <a:pt x="1094" y="209"/>
                  </a:moveTo>
                  <a:cubicBezTo>
                    <a:pt x="1094" y="213"/>
                    <a:pt x="1093" y="215"/>
                    <a:pt x="1091" y="217"/>
                  </a:cubicBezTo>
                  <a:cubicBezTo>
                    <a:pt x="1089" y="219"/>
                    <a:pt x="1086" y="220"/>
                    <a:pt x="1083" y="220"/>
                  </a:cubicBezTo>
                  <a:cubicBezTo>
                    <a:pt x="1080" y="220"/>
                    <a:pt x="1077" y="219"/>
                    <a:pt x="1075" y="217"/>
                  </a:cubicBezTo>
                  <a:cubicBezTo>
                    <a:pt x="1073" y="215"/>
                    <a:pt x="1072" y="213"/>
                    <a:pt x="1072" y="209"/>
                  </a:cubicBezTo>
                  <a:cubicBezTo>
                    <a:pt x="1072" y="207"/>
                    <a:pt x="1073" y="204"/>
                    <a:pt x="1075" y="202"/>
                  </a:cubicBezTo>
                  <a:cubicBezTo>
                    <a:pt x="1077" y="200"/>
                    <a:pt x="1080" y="199"/>
                    <a:pt x="1083" y="199"/>
                  </a:cubicBezTo>
                  <a:cubicBezTo>
                    <a:pt x="1086" y="199"/>
                    <a:pt x="1089" y="200"/>
                    <a:pt x="1091" y="202"/>
                  </a:cubicBezTo>
                  <a:cubicBezTo>
                    <a:pt x="1093" y="204"/>
                    <a:pt x="1094" y="207"/>
                    <a:pt x="1094" y="209"/>
                  </a:cubicBezTo>
                  <a:close/>
                  <a:moveTo>
                    <a:pt x="1091" y="346"/>
                  </a:moveTo>
                  <a:cubicBezTo>
                    <a:pt x="1075" y="346"/>
                    <a:pt x="1075" y="346"/>
                    <a:pt x="1075" y="346"/>
                  </a:cubicBezTo>
                  <a:cubicBezTo>
                    <a:pt x="1075" y="243"/>
                    <a:pt x="1075" y="243"/>
                    <a:pt x="1075" y="243"/>
                  </a:cubicBezTo>
                  <a:cubicBezTo>
                    <a:pt x="1091" y="243"/>
                    <a:pt x="1091" y="243"/>
                    <a:pt x="1091" y="243"/>
                  </a:cubicBezTo>
                  <a:lnTo>
                    <a:pt x="1091" y="346"/>
                  </a:lnTo>
                  <a:close/>
                  <a:moveTo>
                    <a:pt x="611" y="154"/>
                  </a:moveTo>
                  <a:cubicBezTo>
                    <a:pt x="594" y="154"/>
                    <a:pt x="594" y="154"/>
                    <a:pt x="594" y="154"/>
                  </a:cubicBezTo>
                  <a:cubicBezTo>
                    <a:pt x="594" y="57"/>
                    <a:pt x="594" y="57"/>
                    <a:pt x="594" y="57"/>
                  </a:cubicBezTo>
                  <a:cubicBezTo>
                    <a:pt x="594" y="50"/>
                    <a:pt x="594" y="40"/>
                    <a:pt x="595" y="29"/>
                  </a:cubicBezTo>
                  <a:cubicBezTo>
                    <a:pt x="595" y="29"/>
                    <a:pt x="595" y="29"/>
                    <a:pt x="595" y="29"/>
                  </a:cubicBezTo>
                  <a:cubicBezTo>
                    <a:pt x="593" y="36"/>
                    <a:pt x="592" y="41"/>
                    <a:pt x="590" y="43"/>
                  </a:cubicBezTo>
                  <a:cubicBezTo>
                    <a:pt x="541" y="154"/>
                    <a:pt x="541" y="154"/>
                    <a:pt x="541" y="154"/>
                  </a:cubicBezTo>
                  <a:cubicBezTo>
                    <a:pt x="533" y="154"/>
                    <a:pt x="533" y="154"/>
                    <a:pt x="533" y="154"/>
                  </a:cubicBezTo>
                  <a:cubicBezTo>
                    <a:pt x="484" y="44"/>
                    <a:pt x="484" y="44"/>
                    <a:pt x="484" y="44"/>
                  </a:cubicBezTo>
                  <a:cubicBezTo>
                    <a:pt x="483" y="41"/>
                    <a:pt x="481" y="36"/>
                    <a:pt x="480" y="29"/>
                  </a:cubicBezTo>
                  <a:cubicBezTo>
                    <a:pt x="479" y="29"/>
                    <a:pt x="479" y="29"/>
                    <a:pt x="479" y="29"/>
                  </a:cubicBezTo>
                  <a:cubicBezTo>
                    <a:pt x="480" y="35"/>
                    <a:pt x="480" y="45"/>
                    <a:pt x="480" y="58"/>
                  </a:cubicBezTo>
                  <a:cubicBezTo>
                    <a:pt x="480" y="154"/>
                    <a:pt x="480" y="154"/>
                    <a:pt x="480" y="154"/>
                  </a:cubicBezTo>
                  <a:cubicBezTo>
                    <a:pt x="464" y="154"/>
                    <a:pt x="464" y="154"/>
                    <a:pt x="464" y="154"/>
                  </a:cubicBezTo>
                  <a:cubicBezTo>
                    <a:pt x="464" y="10"/>
                    <a:pt x="464" y="10"/>
                    <a:pt x="464" y="10"/>
                  </a:cubicBezTo>
                  <a:cubicBezTo>
                    <a:pt x="486" y="10"/>
                    <a:pt x="486" y="10"/>
                    <a:pt x="486" y="10"/>
                  </a:cubicBezTo>
                  <a:cubicBezTo>
                    <a:pt x="530" y="110"/>
                    <a:pt x="530" y="110"/>
                    <a:pt x="530" y="110"/>
                  </a:cubicBezTo>
                  <a:cubicBezTo>
                    <a:pt x="534" y="118"/>
                    <a:pt x="536" y="124"/>
                    <a:pt x="537" y="128"/>
                  </a:cubicBezTo>
                  <a:cubicBezTo>
                    <a:pt x="537" y="128"/>
                    <a:pt x="537" y="128"/>
                    <a:pt x="537" y="128"/>
                  </a:cubicBezTo>
                  <a:cubicBezTo>
                    <a:pt x="541" y="119"/>
                    <a:pt x="543" y="113"/>
                    <a:pt x="544" y="110"/>
                  </a:cubicBezTo>
                  <a:cubicBezTo>
                    <a:pt x="589" y="10"/>
                    <a:pt x="589" y="10"/>
                    <a:pt x="589" y="10"/>
                  </a:cubicBezTo>
                  <a:cubicBezTo>
                    <a:pt x="611" y="10"/>
                    <a:pt x="611" y="10"/>
                    <a:pt x="611" y="10"/>
                  </a:cubicBezTo>
                  <a:lnTo>
                    <a:pt x="611" y="154"/>
                  </a:lnTo>
                  <a:close/>
                  <a:moveTo>
                    <a:pt x="754" y="149"/>
                  </a:moveTo>
                  <a:cubicBezTo>
                    <a:pt x="746" y="154"/>
                    <a:pt x="737" y="157"/>
                    <a:pt x="726" y="157"/>
                  </a:cubicBezTo>
                  <a:cubicBezTo>
                    <a:pt x="717" y="157"/>
                    <a:pt x="708" y="154"/>
                    <a:pt x="701" y="150"/>
                  </a:cubicBezTo>
                  <a:cubicBezTo>
                    <a:pt x="693" y="146"/>
                    <a:pt x="687" y="140"/>
                    <a:pt x="683" y="132"/>
                  </a:cubicBezTo>
                  <a:cubicBezTo>
                    <a:pt x="679" y="124"/>
                    <a:pt x="677" y="115"/>
                    <a:pt x="677" y="105"/>
                  </a:cubicBezTo>
                  <a:cubicBezTo>
                    <a:pt x="677" y="88"/>
                    <a:pt x="682" y="75"/>
                    <a:pt x="692" y="64"/>
                  </a:cubicBezTo>
                  <a:cubicBezTo>
                    <a:pt x="701" y="54"/>
                    <a:pt x="714" y="49"/>
                    <a:pt x="731" y="49"/>
                  </a:cubicBezTo>
                  <a:cubicBezTo>
                    <a:pt x="740" y="49"/>
                    <a:pt x="747" y="50"/>
                    <a:pt x="754" y="54"/>
                  </a:cubicBezTo>
                  <a:cubicBezTo>
                    <a:pt x="754" y="71"/>
                    <a:pt x="754" y="71"/>
                    <a:pt x="754" y="71"/>
                  </a:cubicBezTo>
                  <a:cubicBezTo>
                    <a:pt x="747" y="65"/>
                    <a:pt x="738" y="63"/>
                    <a:pt x="730" y="63"/>
                  </a:cubicBezTo>
                  <a:cubicBezTo>
                    <a:pt x="719" y="63"/>
                    <a:pt x="711" y="67"/>
                    <a:pt x="704" y="74"/>
                  </a:cubicBezTo>
                  <a:cubicBezTo>
                    <a:pt x="697" y="82"/>
                    <a:pt x="694" y="92"/>
                    <a:pt x="694" y="104"/>
                  </a:cubicBezTo>
                  <a:cubicBezTo>
                    <a:pt x="694" y="116"/>
                    <a:pt x="697" y="125"/>
                    <a:pt x="703" y="132"/>
                  </a:cubicBezTo>
                  <a:cubicBezTo>
                    <a:pt x="710" y="139"/>
                    <a:pt x="718" y="143"/>
                    <a:pt x="729" y="143"/>
                  </a:cubicBezTo>
                  <a:cubicBezTo>
                    <a:pt x="738" y="143"/>
                    <a:pt x="746" y="140"/>
                    <a:pt x="754" y="134"/>
                  </a:cubicBezTo>
                  <a:lnTo>
                    <a:pt x="754" y="149"/>
                  </a:lnTo>
                  <a:close/>
                  <a:moveTo>
                    <a:pt x="827" y="68"/>
                  </a:moveTo>
                  <a:cubicBezTo>
                    <a:pt x="824" y="66"/>
                    <a:pt x="820" y="65"/>
                    <a:pt x="815" y="65"/>
                  </a:cubicBezTo>
                  <a:cubicBezTo>
                    <a:pt x="807" y="65"/>
                    <a:pt x="801" y="68"/>
                    <a:pt x="797" y="75"/>
                  </a:cubicBezTo>
                  <a:cubicBezTo>
                    <a:pt x="792" y="82"/>
                    <a:pt x="790" y="91"/>
                    <a:pt x="790" y="102"/>
                  </a:cubicBezTo>
                  <a:cubicBezTo>
                    <a:pt x="790" y="154"/>
                    <a:pt x="790" y="154"/>
                    <a:pt x="790" y="154"/>
                  </a:cubicBezTo>
                  <a:cubicBezTo>
                    <a:pt x="773" y="154"/>
                    <a:pt x="773" y="154"/>
                    <a:pt x="773" y="154"/>
                  </a:cubicBezTo>
                  <a:cubicBezTo>
                    <a:pt x="773" y="51"/>
                    <a:pt x="773" y="51"/>
                    <a:pt x="773" y="51"/>
                  </a:cubicBezTo>
                  <a:cubicBezTo>
                    <a:pt x="790" y="51"/>
                    <a:pt x="790" y="51"/>
                    <a:pt x="790" y="51"/>
                  </a:cubicBezTo>
                  <a:cubicBezTo>
                    <a:pt x="790" y="72"/>
                    <a:pt x="790" y="72"/>
                    <a:pt x="790" y="72"/>
                  </a:cubicBezTo>
                  <a:cubicBezTo>
                    <a:pt x="790" y="72"/>
                    <a:pt x="790" y="72"/>
                    <a:pt x="790" y="72"/>
                  </a:cubicBezTo>
                  <a:cubicBezTo>
                    <a:pt x="793" y="65"/>
                    <a:pt x="796" y="60"/>
                    <a:pt x="801" y="56"/>
                  </a:cubicBezTo>
                  <a:cubicBezTo>
                    <a:pt x="806" y="52"/>
                    <a:pt x="811" y="49"/>
                    <a:pt x="817" y="49"/>
                  </a:cubicBezTo>
                  <a:cubicBezTo>
                    <a:pt x="822" y="49"/>
                    <a:pt x="825" y="50"/>
                    <a:pt x="827" y="51"/>
                  </a:cubicBezTo>
                  <a:lnTo>
                    <a:pt x="827" y="68"/>
                  </a:lnTo>
                  <a:close/>
                  <a:moveTo>
                    <a:pt x="930" y="102"/>
                  </a:moveTo>
                  <a:cubicBezTo>
                    <a:pt x="930" y="119"/>
                    <a:pt x="926" y="132"/>
                    <a:pt x="916" y="142"/>
                  </a:cubicBezTo>
                  <a:cubicBezTo>
                    <a:pt x="907" y="152"/>
                    <a:pt x="895" y="157"/>
                    <a:pt x="879" y="157"/>
                  </a:cubicBezTo>
                  <a:cubicBezTo>
                    <a:pt x="864" y="157"/>
                    <a:pt x="852" y="152"/>
                    <a:pt x="843" y="142"/>
                  </a:cubicBezTo>
                  <a:cubicBezTo>
                    <a:pt x="833" y="132"/>
                    <a:pt x="829" y="120"/>
                    <a:pt x="829" y="104"/>
                  </a:cubicBezTo>
                  <a:cubicBezTo>
                    <a:pt x="829" y="87"/>
                    <a:pt x="834" y="73"/>
                    <a:pt x="843" y="64"/>
                  </a:cubicBezTo>
                  <a:cubicBezTo>
                    <a:pt x="852" y="54"/>
                    <a:pt x="865" y="49"/>
                    <a:pt x="881" y="49"/>
                  </a:cubicBezTo>
                  <a:cubicBezTo>
                    <a:pt x="897" y="49"/>
                    <a:pt x="909" y="54"/>
                    <a:pt x="917" y="63"/>
                  </a:cubicBezTo>
                  <a:cubicBezTo>
                    <a:pt x="926" y="73"/>
                    <a:pt x="930" y="86"/>
                    <a:pt x="930" y="102"/>
                  </a:cubicBezTo>
                  <a:close/>
                  <a:moveTo>
                    <a:pt x="913" y="103"/>
                  </a:moveTo>
                  <a:cubicBezTo>
                    <a:pt x="913" y="90"/>
                    <a:pt x="910" y="80"/>
                    <a:pt x="905" y="73"/>
                  </a:cubicBezTo>
                  <a:cubicBezTo>
                    <a:pt x="899" y="66"/>
                    <a:pt x="891" y="63"/>
                    <a:pt x="880" y="63"/>
                  </a:cubicBezTo>
                  <a:cubicBezTo>
                    <a:pt x="870" y="63"/>
                    <a:pt x="861" y="66"/>
                    <a:pt x="855" y="73"/>
                  </a:cubicBezTo>
                  <a:cubicBezTo>
                    <a:pt x="849" y="80"/>
                    <a:pt x="846" y="90"/>
                    <a:pt x="846" y="103"/>
                  </a:cubicBezTo>
                  <a:cubicBezTo>
                    <a:pt x="846" y="116"/>
                    <a:pt x="849" y="125"/>
                    <a:pt x="855" y="132"/>
                  </a:cubicBezTo>
                  <a:cubicBezTo>
                    <a:pt x="861" y="139"/>
                    <a:pt x="870" y="143"/>
                    <a:pt x="880" y="143"/>
                  </a:cubicBezTo>
                  <a:cubicBezTo>
                    <a:pt x="891" y="143"/>
                    <a:pt x="899" y="139"/>
                    <a:pt x="905" y="132"/>
                  </a:cubicBezTo>
                  <a:cubicBezTo>
                    <a:pt x="910" y="125"/>
                    <a:pt x="913" y="116"/>
                    <a:pt x="913" y="103"/>
                  </a:cubicBezTo>
                  <a:close/>
                  <a:moveTo>
                    <a:pt x="1006" y="127"/>
                  </a:moveTo>
                  <a:cubicBezTo>
                    <a:pt x="1006" y="135"/>
                    <a:pt x="1003" y="143"/>
                    <a:pt x="996" y="148"/>
                  </a:cubicBezTo>
                  <a:cubicBezTo>
                    <a:pt x="989" y="154"/>
                    <a:pt x="980" y="157"/>
                    <a:pt x="969" y="157"/>
                  </a:cubicBezTo>
                  <a:cubicBezTo>
                    <a:pt x="959" y="157"/>
                    <a:pt x="950" y="154"/>
                    <a:pt x="943" y="150"/>
                  </a:cubicBezTo>
                  <a:cubicBezTo>
                    <a:pt x="943" y="133"/>
                    <a:pt x="943" y="133"/>
                    <a:pt x="943" y="133"/>
                  </a:cubicBezTo>
                  <a:cubicBezTo>
                    <a:pt x="951" y="139"/>
                    <a:pt x="960" y="143"/>
                    <a:pt x="970" y="143"/>
                  </a:cubicBezTo>
                  <a:cubicBezTo>
                    <a:pt x="983" y="143"/>
                    <a:pt x="989" y="138"/>
                    <a:pt x="989" y="128"/>
                  </a:cubicBezTo>
                  <a:cubicBezTo>
                    <a:pt x="989" y="124"/>
                    <a:pt x="988" y="121"/>
                    <a:pt x="986" y="119"/>
                  </a:cubicBezTo>
                  <a:cubicBezTo>
                    <a:pt x="983" y="116"/>
                    <a:pt x="977" y="113"/>
                    <a:pt x="968" y="109"/>
                  </a:cubicBezTo>
                  <a:cubicBezTo>
                    <a:pt x="959" y="105"/>
                    <a:pt x="953" y="101"/>
                    <a:pt x="949" y="96"/>
                  </a:cubicBezTo>
                  <a:cubicBezTo>
                    <a:pt x="945" y="92"/>
                    <a:pt x="943" y="86"/>
                    <a:pt x="943" y="79"/>
                  </a:cubicBezTo>
                  <a:cubicBezTo>
                    <a:pt x="943" y="70"/>
                    <a:pt x="947" y="63"/>
                    <a:pt x="954" y="57"/>
                  </a:cubicBezTo>
                  <a:cubicBezTo>
                    <a:pt x="960" y="52"/>
                    <a:pt x="969" y="49"/>
                    <a:pt x="980" y="49"/>
                  </a:cubicBezTo>
                  <a:cubicBezTo>
                    <a:pt x="988" y="49"/>
                    <a:pt x="995" y="50"/>
                    <a:pt x="1002" y="54"/>
                  </a:cubicBezTo>
                  <a:cubicBezTo>
                    <a:pt x="1002" y="70"/>
                    <a:pt x="1002" y="70"/>
                    <a:pt x="1002" y="70"/>
                  </a:cubicBezTo>
                  <a:cubicBezTo>
                    <a:pt x="995" y="65"/>
                    <a:pt x="987" y="63"/>
                    <a:pt x="978" y="63"/>
                  </a:cubicBezTo>
                  <a:cubicBezTo>
                    <a:pt x="973" y="63"/>
                    <a:pt x="968" y="64"/>
                    <a:pt x="965" y="67"/>
                  </a:cubicBezTo>
                  <a:cubicBezTo>
                    <a:pt x="962" y="69"/>
                    <a:pt x="960" y="73"/>
                    <a:pt x="960" y="77"/>
                  </a:cubicBezTo>
                  <a:cubicBezTo>
                    <a:pt x="960" y="82"/>
                    <a:pt x="961" y="85"/>
                    <a:pt x="964" y="88"/>
                  </a:cubicBezTo>
                  <a:cubicBezTo>
                    <a:pt x="966" y="90"/>
                    <a:pt x="972" y="93"/>
                    <a:pt x="980" y="96"/>
                  </a:cubicBezTo>
                  <a:cubicBezTo>
                    <a:pt x="989" y="100"/>
                    <a:pt x="996" y="105"/>
                    <a:pt x="1000" y="109"/>
                  </a:cubicBezTo>
                  <a:cubicBezTo>
                    <a:pt x="1004" y="114"/>
                    <a:pt x="1006" y="120"/>
                    <a:pt x="1006" y="127"/>
                  </a:cubicBezTo>
                  <a:close/>
                  <a:moveTo>
                    <a:pt x="1118" y="102"/>
                  </a:moveTo>
                  <a:cubicBezTo>
                    <a:pt x="1118" y="119"/>
                    <a:pt x="1113" y="132"/>
                    <a:pt x="1104" y="142"/>
                  </a:cubicBezTo>
                  <a:cubicBezTo>
                    <a:pt x="1095" y="152"/>
                    <a:pt x="1083" y="157"/>
                    <a:pt x="1067" y="157"/>
                  </a:cubicBezTo>
                  <a:cubicBezTo>
                    <a:pt x="1052" y="157"/>
                    <a:pt x="1040" y="152"/>
                    <a:pt x="1031" y="142"/>
                  </a:cubicBezTo>
                  <a:cubicBezTo>
                    <a:pt x="1021" y="132"/>
                    <a:pt x="1017" y="120"/>
                    <a:pt x="1017" y="104"/>
                  </a:cubicBezTo>
                  <a:cubicBezTo>
                    <a:pt x="1017" y="87"/>
                    <a:pt x="1022" y="73"/>
                    <a:pt x="1031" y="64"/>
                  </a:cubicBezTo>
                  <a:cubicBezTo>
                    <a:pt x="1040" y="54"/>
                    <a:pt x="1053" y="49"/>
                    <a:pt x="1069" y="49"/>
                  </a:cubicBezTo>
                  <a:cubicBezTo>
                    <a:pt x="1085" y="49"/>
                    <a:pt x="1097" y="54"/>
                    <a:pt x="1105" y="63"/>
                  </a:cubicBezTo>
                  <a:cubicBezTo>
                    <a:pt x="1114" y="73"/>
                    <a:pt x="1118" y="86"/>
                    <a:pt x="1118" y="102"/>
                  </a:cubicBezTo>
                  <a:close/>
                  <a:moveTo>
                    <a:pt x="1101" y="103"/>
                  </a:moveTo>
                  <a:cubicBezTo>
                    <a:pt x="1101" y="90"/>
                    <a:pt x="1098" y="80"/>
                    <a:pt x="1093" y="73"/>
                  </a:cubicBezTo>
                  <a:cubicBezTo>
                    <a:pt x="1087" y="66"/>
                    <a:pt x="1079" y="63"/>
                    <a:pt x="1068" y="63"/>
                  </a:cubicBezTo>
                  <a:cubicBezTo>
                    <a:pt x="1058" y="63"/>
                    <a:pt x="1049" y="66"/>
                    <a:pt x="1043" y="73"/>
                  </a:cubicBezTo>
                  <a:cubicBezTo>
                    <a:pt x="1037" y="80"/>
                    <a:pt x="1034" y="90"/>
                    <a:pt x="1034" y="103"/>
                  </a:cubicBezTo>
                  <a:cubicBezTo>
                    <a:pt x="1034" y="116"/>
                    <a:pt x="1037" y="125"/>
                    <a:pt x="1043" y="132"/>
                  </a:cubicBezTo>
                  <a:cubicBezTo>
                    <a:pt x="1049" y="139"/>
                    <a:pt x="1058" y="143"/>
                    <a:pt x="1068" y="143"/>
                  </a:cubicBezTo>
                  <a:cubicBezTo>
                    <a:pt x="1079" y="143"/>
                    <a:pt x="1087" y="139"/>
                    <a:pt x="1093" y="132"/>
                  </a:cubicBezTo>
                  <a:cubicBezTo>
                    <a:pt x="1098" y="125"/>
                    <a:pt x="1101" y="116"/>
                    <a:pt x="1101" y="103"/>
                  </a:cubicBezTo>
                  <a:close/>
                  <a:moveTo>
                    <a:pt x="1185" y="16"/>
                  </a:moveTo>
                  <a:cubicBezTo>
                    <a:pt x="1182" y="15"/>
                    <a:pt x="1178" y="14"/>
                    <a:pt x="1174" y="14"/>
                  </a:cubicBezTo>
                  <a:cubicBezTo>
                    <a:pt x="1163" y="14"/>
                    <a:pt x="1157" y="21"/>
                    <a:pt x="1157" y="35"/>
                  </a:cubicBezTo>
                  <a:cubicBezTo>
                    <a:pt x="1157" y="51"/>
                    <a:pt x="1157" y="51"/>
                    <a:pt x="1157" y="51"/>
                  </a:cubicBezTo>
                  <a:cubicBezTo>
                    <a:pt x="1181" y="51"/>
                    <a:pt x="1181" y="51"/>
                    <a:pt x="1181" y="51"/>
                  </a:cubicBezTo>
                  <a:cubicBezTo>
                    <a:pt x="1181" y="65"/>
                    <a:pt x="1181" y="65"/>
                    <a:pt x="1181" y="65"/>
                  </a:cubicBezTo>
                  <a:cubicBezTo>
                    <a:pt x="1157" y="65"/>
                    <a:pt x="1157" y="65"/>
                    <a:pt x="1157" y="65"/>
                  </a:cubicBezTo>
                  <a:cubicBezTo>
                    <a:pt x="1157" y="154"/>
                    <a:pt x="1157" y="154"/>
                    <a:pt x="1157" y="154"/>
                  </a:cubicBezTo>
                  <a:cubicBezTo>
                    <a:pt x="1140" y="154"/>
                    <a:pt x="1140" y="154"/>
                    <a:pt x="1140" y="154"/>
                  </a:cubicBezTo>
                  <a:cubicBezTo>
                    <a:pt x="1140" y="65"/>
                    <a:pt x="1140" y="65"/>
                    <a:pt x="1140" y="65"/>
                  </a:cubicBezTo>
                  <a:cubicBezTo>
                    <a:pt x="1123" y="65"/>
                    <a:pt x="1123" y="65"/>
                    <a:pt x="1123" y="65"/>
                  </a:cubicBezTo>
                  <a:cubicBezTo>
                    <a:pt x="1123" y="51"/>
                    <a:pt x="1123" y="51"/>
                    <a:pt x="1123" y="51"/>
                  </a:cubicBezTo>
                  <a:cubicBezTo>
                    <a:pt x="1140" y="51"/>
                    <a:pt x="1140" y="51"/>
                    <a:pt x="1140" y="51"/>
                  </a:cubicBezTo>
                  <a:cubicBezTo>
                    <a:pt x="1140" y="35"/>
                    <a:pt x="1140" y="35"/>
                    <a:pt x="1140" y="35"/>
                  </a:cubicBezTo>
                  <a:cubicBezTo>
                    <a:pt x="1140" y="24"/>
                    <a:pt x="1144" y="16"/>
                    <a:pt x="1150" y="9"/>
                  </a:cubicBezTo>
                  <a:cubicBezTo>
                    <a:pt x="1156" y="3"/>
                    <a:pt x="1164" y="0"/>
                    <a:pt x="1173" y="0"/>
                  </a:cubicBezTo>
                  <a:cubicBezTo>
                    <a:pt x="1178" y="0"/>
                    <a:pt x="1182" y="0"/>
                    <a:pt x="1185" y="1"/>
                  </a:cubicBezTo>
                  <a:lnTo>
                    <a:pt x="1185" y="16"/>
                  </a:lnTo>
                  <a:close/>
                  <a:moveTo>
                    <a:pt x="1241" y="153"/>
                  </a:moveTo>
                  <a:cubicBezTo>
                    <a:pt x="1237" y="155"/>
                    <a:pt x="1232" y="156"/>
                    <a:pt x="1225" y="156"/>
                  </a:cubicBezTo>
                  <a:cubicBezTo>
                    <a:pt x="1207" y="156"/>
                    <a:pt x="1198" y="146"/>
                    <a:pt x="1198" y="126"/>
                  </a:cubicBezTo>
                  <a:cubicBezTo>
                    <a:pt x="1198" y="65"/>
                    <a:pt x="1198" y="65"/>
                    <a:pt x="1198" y="65"/>
                  </a:cubicBezTo>
                  <a:cubicBezTo>
                    <a:pt x="1181" y="65"/>
                    <a:pt x="1181" y="65"/>
                    <a:pt x="1181" y="65"/>
                  </a:cubicBezTo>
                  <a:cubicBezTo>
                    <a:pt x="1181" y="51"/>
                    <a:pt x="1181" y="51"/>
                    <a:pt x="1181" y="51"/>
                  </a:cubicBezTo>
                  <a:cubicBezTo>
                    <a:pt x="1198" y="51"/>
                    <a:pt x="1198" y="51"/>
                    <a:pt x="1198" y="51"/>
                  </a:cubicBezTo>
                  <a:cubicBezTo>
                    <a:pt x="1198" y="26"/>
                    <a:pt x="1198" y="26"/>
                    <a:pt x="1198" y="26"/>
                  </a:cubicBezTo>
                  <a:cubicBezTo>
                    <a:pt x="1215" y="21"/>
                    <a:pt x="1215" y="21"/>
                    <a:pt x="1215" y="21"/>
                  </a:cubicBezTo>
                  <a:cubicBezTo>
                    <a:pt x="1215" y="51"/>
                    <a:pt x="1215" y="51"/>
                    <a:pt x="1215" y="51"/>
                  </a:cubicBezTo>
                  <a:cubicBezTo>
                    <a:pt x="1241" y="51"/>
                    <a:pt x="1241" y="51"/>
                    <a:pt x="1241" y="51"/>
                  </a:cubicBezTo>
                  <a:cubicBezTo>
                    <a:pt x="1241" y="65"/>
                    <a:pt x="1241" y="65"/>
                    <a:pt x="1241" y="65"/>
                  </a:cubicBezTo>
                  <a:cubicBezTo>
                    <a:pt x="1215" y="65"/>
                    <a:pt x="1215" y="65"/>
                    <a:pt x="1215" y="65"/>
                  </a:cubicBezTo>
                  <a:cubicBezTo>
                    <a:pt x="1215" y="123"/>
                    <a:pt x="1215" y="123"/>
                    <a:pt x="1215" y="123"/>
                  </a:cubicBezTo>
                  <a:cubicBezTo>
                    <a:pt x="1215" y="130"/>
                    <a:pt x="1216" y="135"/>
                    <a:pt x="1218" y="138"/>
                  </a:cubicBezTo>
                  <a:cubicBezTo>
                    <a:pt x="1221" y="141"/>
                    <a:pt x="1225" y="142"/>
                    <a:pt x="1230" y="142"/>
                  </a:cubicBezTo>
                  <a:cubicBezTo>
                    <a:pt x="1234" y="142"/>
                    <a:pt x="1238" y="141"/>
                    <a:pt x="1241" y="139"/>
                  </a:cubicBezTo>
                  <a:lnTo>
                    <a:pt x="1241" y="153"/>
                  </a:lnTo>
                  <a:close/>
                  <a:moveTo>
                    <a:pt x="682" y="243"/>
                  </a:moveTo>
                  <a:cubicBezTo>
                    <a:pt x="635" y="363"/>
                    <a:pt x="635" y="363"/>
                    <a:pt x="635" y="363"/>
                  </a:cubicBezTo>
                  <a:cubicBezTo>
                    <a:pt x="626" y="384"/>
                    <a:pt x="614" y="394"/>
                    <a:pt x="599" y="394"/>
                  </a:cubicBezTo>
                  <a:cubicBezTo>
                    <a:pt x="595" y="394"/>
                    <a:pt x="591" y="394"/>
                    <a:pt x="588" y="393"/>
                  </a:cubicBezTo>
                  <a:cubicBezTo>
                    <a:pt x="588" y="378"/>
                    <a:pt x="588" y="378"/>
                    <a:pt x="588" y="378"/>
                  </a:cubicBezTo>
                  <a:cubicBezTo>
                    <a:pt x="592" y="380"/>
                    <a:pt x="595" y="380"/>
                    <a:pt x="598" y="380"/>
                  </a:cubicBezTo>
                  <a:cubicBezTo>
                    <a:pt x="606" y="380"/>
                    <a:pt x="613" y="375"/>
                    <a:pt x="617" y="365"/>
                  </a:cubicBezTo>
                  <a:cubicBezTo>
                    <a:pt x="625" y="346"/>
                    <a:pt x="625" y="346"/>
                    <a:pt x="625" y="346"/>
                  </a:cubicBezTo>
                  <a:cubicBezTo>
                    <a:pt x="585" y="243"/>
                    <a:pt x="585" y="243"/>
                    <a:pt x="585" y="243"/>
                  </a:cubicBezTo>
                  <a:cubicBezTo>
                    <a:pt x="603" y="243"/>
                    <a:pt x="603" y="243"/>
                    <a:pt x="603" y="243"/>
                  </a:cubicBezTo>
                  <a:cubicBezTo>
                    <a:pt x="631" y="322"/>
                    <a:pt x="631" y="322"/>
                    <a:pt x="631" y="322"/>
                  </a:cubicBezTo>
                  <a:cubicBezTo>
                    <a:pt x="633" y="330"/>
                    <a:pt x="633" y="330"/>
                    <a:pt x="633" y="330"/>
                  </a:cubicBezTo>
                  <a:cubicBezTo>
                    <a:pt x="634" y="330"/>
                    <a:pt x="634" y="330"/>
                    <a:pt x="634" y="330"/>
                  </a:cubicBezTo>
                  <a:cubicBezTo>
                    <a:pt x="634" y="329"/>
                    <a:pt x="635" y="326"/>
                    <a:pt x="636" y="323"/>
                  </a:cubicBezTo>
                  <a:cubicBezTo>
                    <a:pt x="665" y="243"/>
                    <a:pt x="665" y="243"/>
                    <a:pt x="665" y="243"/>
                  </a:cubicBezTo>
                  <a:lnTo>
                    <a:pt x="682" y="243"/>
                  </a:lnTo>
                  <a:close/>
                  <a:moveTo>
                    <a:pt x="779" y="346"/>
                  </a:moveTo>
                  <a:cubicBezTo>
                    <a:pt x="763" y="346"/>
                    <a:pt x="763" y="346"/>
                    <a:pt x="763" y="346"/>
                  </a:cubicBezTo>
                  <a:cubicBezTo>
                    <a:pt x="763" y="287"/>
                    <a:pt x="763" y="287"/>
                    <a:pt x="763" y="287"/>
                  </a:cubicBezTo>
                  <a:cubicBezTo>
                    <a:pt x="763" y="266"/>
                    <a:pt x="755" y="255"/>
                    <a:pt x="739" y="255"/>
                  </a:cubicBezTo>
                  <a:cubicBezTo>
                    <a:pt x="731" y="255"/>
                    <a:pt x="724" y="258"/>
                    <a:pt x="719" y="264"/>
                  </a:cubicBezTo>
                  <a:cubicBezTo>
                    <a:pt x="713" y="270"/>
                    <a:pt x="711" y="278"/>
                    <a:pt x="711" y="287"/>
                  </a:cubicBezTo>
                  <a:cubicBezTo>
                    <a:pt x="711" y="346"/>
                    <a:pt x="711" y="346"/>
                    <a:pt x="711" y="346"/>
                  </a:cubicBezTo>
                  <a:cubicBezTo>
                    <a:pt x="694" y="346"/>
                    <a:pt x="694" y="346"/>
                    <a:pt x="694" y="346"/>
                  </a:cubicBezTo>
                  <a:cubicBezTo>
                    <a:pt x="694" y="243"/>
                    <a:pt x="694" y="243"/>
                    <a:pt x="694" y="243"/>
                  </a:cubicBezTo>
                  <a:cubicBezTo>
                    <a:pt x="711" y="243"/>
                    <a:pt x="711" y="243"/>
                    <a:pt x="711" y="243"/>
                  </a:cubicBezTo>
                  <a:cubicBezTo>
                    <a:pt x="711" y="260"/>
                    <a:pt x="711" y="260"/>
                    <a:pt x="711" y="260"/>
                  </a:cubicBezTo>
                  <a:cubicBezTo>
                    <a:pt x="711" y="260"/>
                    <a:pt x="711" y="260"/>
                    <a:pt x="711" y="260"/>
                  </a:cubicBezTo>
                  <a:cubicBezTo>
                    <a:pt x="719" y="247"/>
                    <a:pt x="730" y="241"/>
                    <a:pt x="745" y="241"/>
                  </a:cubicBezTo>
                  <a:cubicBezTo>
                    <a:pt x="756" y="241"/>
                    <a:pt x="765" y="244"/>
                    <a:pt x="771" y="252"/>
                  </a:cubicBezTo>
                  <a:cubicBezTo>
                    <a:pt x="776" y="259"/>
                    <a:pt x="779" y="270"/>
                    <a:pt x="779" y="283"/>
                  </a:cubicBezTo>
                  <a:lnTo>
                    <a:pt x="779" y="346"/>
                  </a:lnTo>
                  <a:close/>
                  <a:moveTo>
                    <a:pt x="878" y="346"/>
                  </a:moveTo>
                  <a:cubicBezTo>
                    <a:pt x="861" y="346"/>
                    <a:pt x="861" y="346"/>
                    <a:pt x="861" y="346"/>
                  </a:cubicBezTo>
                  <a:cubicBezTo>
                    <a:pt x="861" y="330"/>
                    <a:pt x="861" y="330"/>
                    <a:pt x="861" y="330"/>
                  </a:cubicBezTo>
                  <a:cubicBezTo>
                    <a:pt x="861" y="330"/>
                    <a:pt x="861" y="330"/>
                    <a:pt x="861" y="330"/>
                  </a:cubicBezTo>
                  <a:cubicBezTo>
                    <a:pt x="854" y="342"/>
                    <a:pt x="843" y="349"/>
                    <a:pt x="829" y="349"/>
                  </a:cubicBezTo>
                  <a:cubicBezTo>
                    <a:pt x="819" y="349"/>
                    <a:pt x="811" y="346"/>
                    <a:pt x="805" y="340"/>
                  </a:cubicBezTo>
                  <a:cubicBezTo>
                    <a:pt x="799" y="335"/>
                    <a:pt x="796" y="328"/>
                    <a:pt x="796" y="319"/>
                  </a:cubicBezTo>
                  <a:cubicBezTo>
                    <a:pt x="796" y="300"/>
                    <a:pt x="808" y="288"/>
                    <a:pt x="830" y="285"/>
                  </a:cubicBezTo>
                  <a:cubicBezTo>
                    <a:pt x="861" y="281"/>
                    <a:pt x="861" y="281"/>
                    <a:pt x="861" y="281"/>
                  </a:cubicBezTo>
                  <a:cubicBezTo>
                    <a:pt x="861" y="264"/>
                    <a:pt x="854" y="255"/>
                    <a:pt x="840" y="255"/>
                  </a:cubicBezTo>
                  <a:cubicBezTo>
                    <a:pt x="828" y="255"/>
                    <a:pt x="816" y="259"/>
                    <a:pt x="807" y="267"/>
                  </a:cubicBezTo>
                  <a:cubicBezTo>
                    <a:pt x="807" y="250"/>
                    <a:pt x="807" y="250"/>
                    <a:pt x="807" y="250"/>
                  </a:cubicBezTo>
                  <a:cubicBezTo>
                    <a:pt x="810" y="248"/>
                    <a:pt x="815" y="246"/>
                    <a:pt x="822" y="244"/>
                  </a:cubicBezTo>
                  <a:cubicBezTo>
                    <a:pt x="829" y="242"/>
                    <a:pt x="836" y="241"/>
                    <a:pt x="841" y="241"/>
                  </a:cubicBezTo>
                  <a:cubicBezTo>
                    <a:pt x="866" y="241"/>
                    <a:pt x="878" y="254"/>
                    <a:pt x="878" y="279"/>
                  </a:cubicBezTo>
                  <a:lnTo>
                    <a:pt x="878" y="346"/>
                  </a:lnTo>
                  <a:close/>
                  <a:moveTo>
                    <a:pt x="861" y="294"/>
                  </a:moveTo>
                  <a:cubicBezTo>
                    <a:pt x="836" y="298"/>
                    <a:pt x="836" y="298"/>
                    <a:pt x="836" y="298"/>
                  </a:cubicBezTo>
                  <a:cubicBezTo>
                    <a:pt x="828" y="299"/>
                    <a:pt x="822" y="301"/>
                    <a:pt x="818" y="304"/>
                  </a:cubicBezTo>
                  <a:cubicBezTo>
                    <a:pt x="815" y="306"/>
                    <a:pt x="813" y="311"/>
                    <a:pt x="813" y="317"/>
                  </a:cubicBezTo>
                  <a:cubicBezTo>
                    <a:pt x="813" y="323"/>
                    <a:pt x="815" y="327"/>
                    <a:pt x="819" y="330"/>
                  </a:cubicBezTo>
                  <a:cubicBezTo>
                    <a:pt x="823" y="333"/>
                    <a:pt x="827" y="335"/>
                    <a:pt x="833" y="335"/>
                  </a:cubicBezTo>
                  <a:cubicBezTo>
                    <a:pt x="841" y="335"/>
                    <a:pt x="848" y="332"/>
                    <a:pt x="853" y="326"/>
                  </a:cubicBezTo>
                  <a:cubicBezTo>
                    <a:pt x="859" y="320"/>
                    <a:pt x="861" y="313"/>
                    <a:pt x="861" y="304"/>
                  </a:cubicBezTo>
                  <a:lnTo>
                    <a:pt x="861" y="294"/>
                  </a:lnTo>
                  <a:close/>
                  <a:moveTo>
                    <a:pt x="1049" y="346"/>
                  </a:moveTo>
                  <a:cubicBezTo>
                    <a:pt x="1033" y="346"/>
                    <a:pt x="1033" y="346"/>
                    <a:pt x="1033" y="346"/>
                  </a:cubicBezTo>
                  <a:cubicBezTo>
                    <a:pt x="1033" y="287"/>
                    <a:pt x="1033" y="287"/>
                    <a:pt x="1033" y="287"/>
                  </a:cubicBezTo>
                  <a:cubicBezTo>
                    <a:pt x="1033" y="276"/>
                    <a:pt x="1031" y="267"/>
                    <a:pt x="1027" y="262"/>
                  </a:cubicBezTo>
                  <a:cubicBezTo>
                    <a:pt x="1024" y="257"/>
                    <a:pt x="1018" y="255"/>
                    <a:pt x="1010" y="255"/>
                  </a:cubicBezTo>
                  <a:cubicBezTo>
                    <a:pt x="1003" y="255"/>
                    <a:pt x="997" y="258"/>
                    <a:pt x="992" y="264"/>
                  </a:cubicBezTo>
                  <a:cubicBezTo>
                    <a:pt x="987" y="271"/>
                    <a:pt x="984" y="279"/>
                    <a:pt x="984" y="287"/>
                  </a:cubicBezTo>
                  <a:cubicBezTo>
                    <a:pt x="984" y="346"/>
                    <a:pt x="984" y="346"/>
                    <a:pt x="984" y="346"/>
                  </a:cubicBezTo>
                  <a:cubicBezTo>
                    <a:pt x="968" y="346"/>
                    <a:pt x="968" y="346"/>
                    <a:pt x="968" y="346"/>
                  </a:cubicBezTo>
                  <a:cubicBezTo>
                    <a:pt x="968" y="285"/>
                    <a:pt x="968" y="285"/>
                    <a:pt x="968" y="285"/>
                  </a:cubicBezTo>
                  <a:cubicBezTo>
                    <a:pt x="968" y="265"/>
                    <a:pt x="960" y="255"/>
                    <a:pt x="945" y="255"/>
                  </a:cubicBezTo>
                  <a:cubicBezTo>
                    <a:pt x="937" y="255"/>
                    <a:pt x="931" y="258"/>
                    <a:pt x="927" y="264"/>
                  </a:cubicBezTo>
                  <a:cubicBezTo>
                    <a:pt x="922" y="270"/>
                    <a:pt x="920" y="278"/>
                    <a:pt x="920" y="287"/>
                  </a:cubicBezTo>
                  <a:cubicBezTo>
                    <a:pt x="920" y="346"/>
                    <a:pt x="920" y="346"/>
                    <a:pt x="920" y="346"/>
                  </a:cubicBezTo>
                  <a:cubicBezTo>
                    <a:pt x="903" y="346"/>
                    <a:pt x="903" y="346"/>
                    <a:pt x="903" y="346"/>
                  </a:cubicBezTo>
                  <a:cubicBezTo>
                    <a:pt x="903" y="243"/>
                    <a:pt x="903" y="243"/>
                    <a:pt x="903" y="243"/>
                  </a:cubicBezTo>
                  <a:cubicBezTo>
                    <a:pt x="920" y="243"/>
                    <a:pt x="920" y="243"/>
                    <a:pt x="920" y="243"/>
                  </a:cubicBezTo>
                  <a:cubicBezTo>
                    <a:pt x="920" y="260"/>
                    <a:pt x="920" y="260"/>
                    <a:pt x="920" y="260"/>
                  </a:cubicBezTo>
                  <a:cubicBezTo>
                    <a:pt x="920" y="260"/>
                    <a:pt x="920" y="260"/>
                    <a:pt x="920" y="260"/>
                  </a:cubicBezTo>
                  <a:cubicBezTo>
                    <a:pt x="927" y="247"/>
                    <a:pt x="938" y="241"/>
                    <a:pt x="952" y="241"/>
                  </a:cubicBezTo>
                  <a:cubicBezTo>
                    <a:pt x="959" y="241"/>
                    <a:pt x="965" y="243"/>
                    <a:pt x="970" y="246"/>
                  </a:cubicBezTo>
                  <a:cubicBezTo>
                    <a:pt x="975" y="250"/>
                    <a:pt x="979" y="255"/>
                    <a:pt x="981" y="262"/>
                  </a:cubicBezTo>
                  <a:cubicBezTo>
                    <a:pt x="989" y="248"/>
                    <a:pt x="1000" y="241"/>
                    <a:pt x="1015" y="241"/>
                  </a:cubicBezTo>
                  <a:cubicBezTo>
                    <a:pt x="1038" y="241"/>
                    <a:pt x="1049" y="255"/>
                    <a:pt x="1049" y="283"/>
                  </a:cubicBezTo>
                  <a:lnTo>
                    <a:pt x="1049" y="346"/>
                  </a:lnTo>
                  <a:close/>
                  <a:moveTo>
                    <a:pt x="1188" y="341"/>
                  </a:moveTo>
                  <a:cubicBezTo>
                    <a:pt x="1180" y="346"/>
                    <a:pt x="1171" y="349"/>
                    <a:pt x="1160" y="349"/>
                  </a:cubicBezTo>
                  <a:cubicBezTo>
                    <a:pt x="1151" y="349"/>
                    <a:pt x="1142" y="346"/>
                    <a:pt x="1135" y="342"/>
                  </a:cubicBezTo>
                  <a:cubicBezTo>
                    <a:pt x="1127" y="338"/>
                    <a:pt x="1121" y="332"/>
                    <a:pt x="1117" y="324"/>
                  </a:cubicBezTo>
                  <a:cubicBezTo>
                    <a:pt x="1113" y="316"/>
                    <a:pt x="1111" y="307"/>
                    <a:pt x="1111" y="297"/>
                  </a:cubicBezTo>
                  <a:cubicBezTo>
                    <a:pt x="1111" y="280"/>
                    <a:pt x="1116" y="267"/>
                    <a:pt x="1126" y="256"/>
                  </a:cubicBezTo>
                  <a:cubicBezTo>
                    <a:pt x="1135" y="246"/>
                    <a:pt x="1148" y="241"/>
                    <a:pt x="1165" y="241"/>
                  </a:cubicBezTo>
                  <a:cubicBezTo>
                    <a:pt x="1173" y="241"/>
                    <a:pt x="1181" y="242"/>
                    <a:pt x="1188" y="246"/>
                  </a:cubicBezTo>
                  <a:cubicBezTo>
                    <a:pt x="1188" y="263"/>
                    <a:pt x="1188" y="263"/>
                    <a:pt x="1188" y="263"/>
                  </a:cubicBezTo>
                  <a:cubicBezTo>
                    <a:pt x="1181" y="257"/>
                    <a:pt x="1172" y="255"/>
                    <a:pt x="1164" y="255"/>
                  </a:cubicBezTo>
                  <a:cubicBezTo>
                    <a:pt x="1153" y="255"/>
                    <a:pt x="1145" y="259"/>
                    <a:pt x="1138" y="266"/>
                  </a:cubicBezTo>
                  <a:cubicBezTo>
                    <a:pt x="1131" y="274"/>
                    <a:pt x="1128" y="284"/>
                    <a:pt x="1128" y="296"/>
                  </a:cubicBezTo>
                  <a:cubicBezTo>
                    <a:pt x="1128" y="308"/>
                    <a:pt x="1131" y="317"/>
                    <a:pt x="1137" y="324"/>
                  </a:cubicBezTo>
                  <a:cubicBezTo>
                    <a:pt x="1144" y="331"/>
                    <a:pt x="1152" y="335"/>
                    <a:pt x="1163" y="335"/>
                  </a:cubicBezTo>
                  <a:cubicBezTo>
                    <a:pt x="1172" y="335"/>
                    <a:pt x="1180" y="332"/>
                    <a:pt x="1188" y="326"/>
                  </a:cubicBezTo>
                  <a:lnTo>
                    <a:pt x="1188" y="341"/>
                  </a:lnTo>
                  <a:close/>
                  <a:moveTo>
                    <a:pt x="1264" y="319"/>
                  </a:moveTo>
                  <a:cubicBezTo>
                    <a:pt x="1264" y="327"/>
                    <a:pt x="1260" y="335"/>
                    <a:pt x="1253" y="340"/>
                  </a:cubicBezTo>
                  <a:cubicBezTo>
                    <a:pt x="1246" y="346"/>
                    <a:pt x="1237" y="349"/>
                    <a:pt x="1226" y="349"/>
                  </a:cubicBezTo>
                  <a:cubicBezTo>
                    <a:pt x="1216" y="349"/>
                    <a:pt x="1208" y="346"/>
                    <a:pt x="1200" y="342"/>
                  </a:cubicBezTo>
                  <a:cubicBezTo>
                    <a:pt x="1200" y="325"/>
                    <a:pt x="1200" y="325"/>
                    <a:pt x="1200" y="325"/>
                  </a:cubicBezTo>
                  <a:cubicBezTo>
                    <a:pt x="1209" y="331"/>
                    <a:pt x="1217" y="335"/>
                    <a:pt x="1227" y="335"/>
                  </a:cubicBezTo>
                  <a:cubicBezTo>
                    <a:pt x="1240" y="335"/>
                    <a:pt x="1247" y="330"/>
                    <a:pt x="1247" y="320"/>
                  </a:cubicBezTo>
                  <a:cubicBezTo>
                    <a:pt x="1247" y="316"/>
                    <a:pt x="1245" y="313"/>
                    <a:pt x="1243" y="311"/>
                  </a:cubicBezTo>
                  <a:cubicBezTo>
                    <a:pt x="1240" y="308"/>
                    <a:pt x="1235" y="305"/>
                    <a:pt x="1226" y="301"/>
                  </a:cubicBezTo>
                  <a:cubicBezTo>
                    <a:pt x="1216" y="297"/>
                    <a:pt x="1210" y="293"/>
                    <a:pt x="1206" y="288"/>
                  </a:cubicBezTo>
                  <a:cubicBezTo>
                    <a:pt x="1202" y="284"/>
                    <a:pt x="1201" y="278"/>
                    <a:pt x="1201" y="271"/>
                  </a:cubicBezTo>
                  <a:cubicBezTo>
                    <a:pt x="1201" y="262"/>
                    <a:pt x="1204" y="255"/>
                    <a:pt x="1211" y="249"/>
                  </a:cubicBezTo>
                  <a:cubicBezTo>
                    <a:pt x="1218" y="244"/>
                    <a:pt x="1226" y="241"/>
                    <a:pt x="1237" y="241"/>
                  </a:cubicBezTo>
                  <a:cubicBezTo>
                    <a:pt x="1245" y="241"/>
                    <a:pt x="1252" y="242"/>
                    <a:pt x="1259" y="246"/>
                  </a:cubicBezTo>
                  <a:cubicBezTo>
                    <a:pt x="1259" y="262"/>
                    <a:pt x="1259" y="262"/>
                    <a:pt x="1259" y="262"/>
                  </a:cubicBezTo>
                  <a:cubicBezTo>
                    <a:pt x="1252" y="257"/>
                    <a:pt x="1244" y="255"/>
                    <a:pt x="1236" y="255"/>
                  </a:cubicBezTo>
                  <a:cubicBezTo>
                    <a:pt x="1230" y="255"/>
                    <a:pt x="1226" y="256"/>
                    <a:pt x="1222" y="259"/>
                  </a:cubicBezTo>
                  <a:cubicBezTo>
                    <a:pt x="1219" y="261"/>
                    <a:pt x="1217" y="265"/>
                    <a:pt x="1217" y="269"/>
                  </a:cubicBezTo>
                  <a:cubicBezTo>
                    <a:pt x="1217" y="274"/>
                    <a:pt x="1219" y="277"/>
                    <a:pt x="1221" y="280"/>
                  </a:cubicBezTo>
                  <a:cubicBezTo>
                    <a:pt x="1224" y="282"/>
                    <a:pt x="1229" y="285"/>
                    <a:pt x="1237" y="288"/>
                  </a:cubicBezTo>
                  <a:cubicBezTo>
                    <a:pt x="1247" y="292"/>
                    <a:pt x="1254" y="297"/>
                    <a:pt x="1258" y="301"/>
                  </a:cubicBezTo>
                  <a:cubicBezTo>
                    <a:pt x="1262" y="306"/>
                    <a:pt x="1264" y="312"/>
                    <a:pt x="1264" y="319"/>
                  </a:cubicBezTo>
                  <a:close/>
                  <a:moveTo>
                    <a:pt x="660" y="17"/>
                  </a:moveTo>
                  <a:cubicBezTo>
                    <a:pt x="660" y="21"/>
                    <a:pt x="659" y="23"/>
                    <a:pt x="657" y="25"/>
                  </a:cubicBezTo>
                  <a:cubicBezTo>
                    <a:pt x="655" y="27"/>
                    <a:pt x="652" y="28"/>
                    <a:pt x="649" y="28"/>
                  </a:cubicBezTo>
                  <a:cubicBezTo>
                    <a:pt x="646" y="28"/>
                    <a:pt x="643" y="27"/>
                    <a:pt x="641" y="25"/>
                  </a:cubicBezTo>
                  <a:cubicBezTo>
                    <a:pt x="639" y="23"/>
                    <a:pt x="638" y="21"/>
                    <a:pt x="638" y="17"/>
                  </a:cubicBezTo>
                  <a:cubicBezTo>
                    <a:pt x="638" y="15"/>
                    <a:pt x="639" y="12"/>
                    <a:pt x="641" y="10"/>
                  </a:cubicBezTo>
                  <a:cubicBezTo>
                    <a:pt x="643" y="8"/>
                    <a:pt x="646" y="7"/>
                    <a:pt x="649" y="7"/>
                  </a:cubicBezTo>
                  <a:cubicBezTo>
                    <a:pt x="652" y="7"/>
                    <a:pt x="655" y="8"/>
                    <a:pt x="657" y="10"/>
                  </a:cubicBezTo>
                  <a:cubicBezTo>
                    <a:pt x="659" y="12"/>
                    <a:pt x="660" y="15"/>
                    <a:pt x="660" y="17"/>
                  </a:cubicBezTo>
                  <a:close/>
                  <a:moveTo>
                    <a:pt x="657" y="154"/>
                  </a:moveTo>
                  <a:cubicBezTo>
                    <a:pt x="641" y="154"/>
                    <a:pt x="641" y="154"/>
                    <a:pt x="641" y="154"/>
                  </a:cubicBezTo>
                  <a:cubicBezTo>
                    <a:pt x="641" y="51"/>
                    <a:pt x="641" y="51"/>
                    <a:pt x="641" y="51"/>
                  </a:cubicBezTo>
                  <a:cubicBezTo>
                    <a:pt x="657" y="51"/>
                    <a:pt x="657" y="51"/>
                    <a:pt x="657" y="51"/>
                  </a:cubicBezTo>
                  <a:lnTo>
                    <a:pt x="657" y="154"/>
                  </a:lnTo>
                  <a:close/>
                  <a:moveTo>
                    <a:pt x="580" y="272"/>
                  </a:moveTo>
                  <a:cubicBezTo>
                    <a:pt x="580" y="287"/>
                    <a:pt x="577" y="300"/>
                    <a:pt x="571" y="311"/>
                  </a:cubicBezTo>
                  <a:cubicBezTo>
                    <a:pt x="564" y="322"/>
                    <a:pt x="555" y="331"/>
                    <a:pt x="543" y="337"/>
                  </a:cubicBezTo>
                  <a:cubicBezTo>
                    <a:pt x="532" y="343"/>
                    <a:pt x="518" y="346"/>
                    <a:pt x="503" y="346"/>
                  </a:cubicBezTo>
                  <a:cubicBezTo>
                    <a:pt x="465" y="346"/>
                    <a:pt x="465" y="346"/>
                    <a:pt x="465" y="346"/>
                  </a:cubicBezTo>
                  <a:cubicBezTo>
                    <a:pt x="465" y="202"/>
                    <a:pt x="465" y="202"/>
                    <a:pt x="465" y="202"/>
                  </a:cubicBezTo>
                  <a:cubicBezTo>
                    <a:pt x="504" y="202"/>
                    <a:pt x="504" y="202"/>
                    <a:pt x="504" y="202"/>
                  </a:cubicBezTo>
                  <a:cubicBezTo>
                    <a:pt x="555" y="202"/>
                    <a:pt x="580" y="225"/>
                    <a:pt x="580" y="272"/>
                  </a:cubicBezTo>
                  <a:close/>
                  <a:moveTo>
                    <a:pt x="563" y="272"/>
                  </a:moveTo>
                  <a:cubicBezTo>
                    <a:pt x="563" y="236"/>
                    <a:pt x="543" y="217"/>
                    <a:pt x="504" y="217"/>
                  </a:cubicBezTo>
                  <a:cubicBezTo>
                    <a:pt x="482" y="217"/>
                    <a:pt x="482" y="217"/>
                    <a:pt x="482" y="217"/>
                  </a:cubicBezTo>
                  <a:cubicBezTo>
                    <a:pt x="482" y="331"/>
                    <a:pt x="482" y="331"/>
                    <a:pt x="482" y="331"/>
                  </a:cubicBezTo>
                  <a:cubicBezTo>
                    <a:pt x="503" y="331"/>
                    <a:pt x="503" y="331"/>
                    <a:pt x="503" y="331"/>
                  </a:cubicBezTo>
                  <a:cubicBezTo>
                    <a:pt x="522" y="331"/>
                    <a:pt x="537" y="325"/>
                    <a:pt x="547" y="315"/>
                  </a:cubicBezTo>
                  <a:cubicBezTo>
                    <a:pt x="558" y="305"/>
                    <a:pt x="563" y="291"/>
                    <a:pt x="563" y="272"/>
                  </a:cubicBezTo>
                  <a:close/>
                  <a:moveTo>
                    <a:pt x="273" y="67"/>
                  </a:moveTo>
                  <a:cubicBezTo>
                    <a:pt x="273" y="67"/>
                    <a:pt x="273" y="67"/>
                    <a:pt x="273" y="67"/>
                  </a:cubicBezTo>
                  <a:cubicBezTo>
                    <a:pt x="251" y="119"/>
                    <a:pt x="219" y="167"/>
                    <a:pt x="186" y="201"/>
                  </a:cubicBezTo>
                  <a:cubicBezTo>
                    <a:pt x="186" y="282"/>
                    <a:pt x="186" y="282"/>
                    <a:pt x="186" y="282"/>
                  </a:cubicBezTo>
                  <a:cubicBezTo>
                    <a:pt x="183" y="284"/>
                    <a:pt x="183" y="284"/>
                    <a:pt x="183" y="284"/>
                  </a:cubicBezTo>
                  <a:cubicBezTo>
                    <a:pt x="178" y="284"/>
                    <a:pt x="178" y="284"/>
                    <a:pt x="178" y="284"/>
                  </a:cubicBezTo>
                  <a:cubicBezTo>
                    <a:pt x="66" y="292"/>
                    <a:pt x="0" y="348"/>
                    <a:pt x="0" y="348"/>
                  </a:cubicBezTo>
                  <a:cubicBezTo>
                    <a:pt x="126" y="270"/>
                    <a:pt x="269" y="306"/>
                    <a:pt x="269" y="306"/>
                  </a:cubicBezTo>
                  <a:cubicBezTo>
                    <a:pt x="280" y="304"/>
                    <a:pt x="280" y="304"/>
                    <a:pt x="280" y="304"/>
                  </a:cubicBezTo>
                  <a:cubicBezTo>
                    <a:pt x="280" y="69"/>
                    <a:pt x="280" y="69"/>
                    <a:pt x="280" y="69"/>
                  </a:cubicBezTo>
                  <a:lnTo>
                    <a:pt x="273" y="67"/>
                  </a:lnTo>
                  <a:close/>
                  <a:moveTo>
                    <a:pt x="357" y="123"/>
                  </a:moveTo>
                  <a:cubicBezTo>
                    <a:pt x="357" y="123"/>
                    <a:pt x="357" y="123"/>
                    <a:pt x="357" y="123"/>
                  </a:cubicBezTo>
                  <a:cubicBezTo>
                    <a:pt x="357" y="123"/>
                    <a:pt x="345" y="139"/>
                    <a:pt x="308" y="172"/>
                  </a:cubicBezTo>
                  <a:cubicBezTo>
                    <a:pt x="300" y="180"/>
                    <a:pt x="295" y="184"/>
                    <a:pt x="287" y="191"/>
                  </a:cubicBezTo>
                  <a:cubicBezTo>
                    <a:pt x="287" y="312"/>
                    <a:pt x="287" y="312"/>
                    <a:pt x="287" y="312"/>
                  </a:cubicBezTo>
                  <a:cubicBezTo>
                    <a:pt x="279" y="314"/>
                    <a:pt x="279" y="314"/>
                    <a:pt x="279" y="314"/>
                  </a:cubicBezTo>
                  <a:cubicBezTo>
                    <a:pt x="279" y="314"/>
                    <a:pt x="248" y="304"/>
                    <a:pt x="194" y="302"/>
                  </a:cubicBezTo>
                  <a:cubicBezTo>
                    <a:pt x="140" y="300"/>
                    <a:pt x="61" y="315"/>
                    <a:pt x="0" y="348"/>
                  </a:cubicBezTo>
                  <a:cubicBezTo>
                    <a:pt x="2" y="348"/>
                    <a:pt x="2" y="348"/>
                    <a:pt x="2" y="348"/>
                  </a:cubicBezTo>
                  <a:cubicBezTo>
                    <a:pt x="2" y="348"/>
                    <a:pt x="166" y="284"/>
                    <a:pt x="356" y="349"/>
                  </a:cubicBezTo>
                  <a:cubicBezTo>
                    <a:pt x="356" y="349"/>
                    <a:pt x="356" y="349"/>
                    <a:pt x="356" y="349"/>
                  </a:cubicBezTo>
                  <a:cubicBezTo>
                    <a:pt x="363" y="347"/>
                    <a:pt x="363" y="347"/>
                    <a:pt x="363" y="347"/>
                  </a:cubicBezTo>
                  <a:cubicBezTo>
                    <a:pt x="363" y="127"/>
                    <a:pt x="363" y="127"/>
                    <a:pt x="363" y="127"/>
                  </a:cubicBezTo>
                  <a:lnTo>
                    <a:pt x="357" y="123"/>
                  </a:lnTo>
                  <a:close/>
                  <a:moveTo>
                    <a:pt x="180" y="10"/>
                  </a:moveTo>
                  <a:cubicBezTo>
                    <a:pt x="171" y="8"/>
                    <a:pt x="171" y="8"/>
                    <a:pt x="171" y="8"/>
                  </a:cubicBezTo>
                  <a:cubicBezTo>
                    <a:pt x="171" y="8"/>
                    <a:pt x="171" y="8"/>
                    <a:pt x="171" y="8"/>
                  </a:cubicBezTo>
                  <a:cubicBezTo>
                    <a:pt x="171" y="8"/>
                    <a:pt x="171" y="8"/>
                    <a:pt x="171" y="8"/>
                  </a:cubicBezTo>
                  <a:cubicBezTo>
                    <a:pt x="171" y="8"/>
                    <a:pt x="171" y="8"/>
                    <a:pt x="171" y="8"/>
                  </a:cubicBezTo>
                  <a:cubicBezTo>
                    <a:pt x="171" y="9"/>
                    <a:pt x="171" y="9"/>
                    <a:pt x="171" y="9"/>
                  </a:cubicBezTo>
                  <a:cubicBezTo>
                    <a:pt x="170" y="16"/>
                    <a:pt x="160" y="73"/>
                    <a:pt x="119" y="154"/>
                  </a:cubicBezTo>
                  <a:cubicBezTo>
                    <a:pt x="94" y="201"/>
                    <a:pt x="57" y="261"/>
                    <a:pt x="0" y="320"/>
                  </a:cubicBezTo>
                  <a:cubicBezTo>
                    <a:pt x="0" y="348"/>
                    <a:pt x="0" y="348"/>
                    <a:pt x="0" y="348"/>
                  </a:cubicBezTo>
                  <a:cubicBezTo>
                    <a:pt x="0" y="348"/>
                    <a:pt x="60" y="290"/>
                    <a:pt x="170" y="279"/>
                  </a:cubicBezTo>
                  <a:cubicBezTo>
                    <a:pt x="173" y="278"/>
                    <a:pt x="173" y="278"/>
                    <a:pt x="173" y="278"/>
                  </a:cubicBezTo>
                  <a:cubicBezTo>
                    <a:pt x="180" y="276"/>
                    <a:pt x="180" y="276"/>
                    <a:pt x="180" y="276"/>
                  </a:cubicBezTo>
                  <a:lnTo>
                    <a:pt x="180" y="10"/>
                  </a:lnTo>
                  <a:close/>
                </a:path>
              </a:pathLst>
            </a:custGeom>
            <a:solidFill>
              <a:srgbClr val="002050"/>
            </a:solidFill>
            <a:ln>
              <a:noFill/>
            </a:ln>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24" name="Freeform 13"/>
            <p:cNvSpPr>
              <a:spLocks noChangeAspect="1" noEditPoints="1"/>
            </p:cNvSpPr>
            <p:nvPr/>
          </p:nvSpPr>
          <p:spPr bwMode="black">
            <a:xfrm>
              <a:off x="11077576" y="4605874"/>
              <a:ext cx="614310" cy="446066"/>
            </a:xfrm>
            <a:custGeom>
              <a:avLst/>
              <a:gdLst>
                <a:gd name="T0" fmla="*/ 187 w 1098"/>
                <a:gd name="T1" fmla="*/ 61 h 796"/>
                <a:gd name="T2" fmla="*/ 33 w 1098"/>
                <a:gd name="T3" fmla="*/ 81 h 796"/>
                <a:gd name="T4" fmla="*/ 112 w 1098"/>
                <a:gd name="T5" fmla="*/ 180 h 796"/>
                <a:gd name="T6" fmla="*/ 285 w 1098"/>
                <a:gd name="T7" fmla="*/ 21 h 796"/>
                <a:gd name="T8" fmla="*/ 269 w 1098"/>
                <a:gd name="T9" fmla="*/ 6 h 796"/>
                <a:gd name="T10" fmla="*/ 281 w 1098"/>
                <a:gd name="T11" fmla="*/ 72 h 796"/>
                <a:gd name="T12" fmla="*/ 309 w 1098"/>
                <a:gd name="T13" fmla="*/ 148 h 796"/>
                <a:gd name="T14" fmla="*/ 346 w 1098"/>
                <a:gd name="T15" fmla="*/ 104 h 796"/>
                <a:gd name="T16" fmla="*/ 519 w 1098"/>
                <a:gd name="T17" fmla="*/ 96 h 796"/>
                <a:gd name="T18" fmla="*/ 444 w 1098"/>
                <a:gd name="T19" fmla="*/ 72 h 796"/>
                <a:gd name="T20" fmla="*/ 519 w 1098"/>
                <a:gd name="T21" fmla="*/ 72 h 796"/>
                <a:gd name="T22" fmla="*/ 521 w 1098"/>
                <a:gd name="T23" fmla="*/ 146 h 796"/>
                <a:gd name="T24" fmla="*/ 627 w 1098"/>
                <a:gd name="T25" fmla="*/ 103 h 796"/>
                <a:gd name="T26" fmla="*/ 628 w 1098"/>
                <a:gd name="T27" fmla="*/ 186 h 796"/>
                <a:gd name="T28" fmla="*/ 681 w 1098"/>
                <a:gd name="T29" fmla="*/ 186 h 796"/>
                <a:gd name="T30" fmla="*/ 681 w 1098"/>
                <a:gd name="T31" fmla="*/ 111 h 796"/>
                <a:gd name="T32" fmla="*/ 712 w 1098"/>
                <a:gd name="T33" fmla="*/ 94 h 796"/>
                <a:gd name="T34" fmla="*/ 926 w 1098"/>
                <a:gd name="T35" fmla="*/ 144 h 796"/>
                <a:gd name="T36" fmla="*/ 858 w 1098"/>
                <a:gd name="T37" fmla="*/ 69 h 796"/>
                <a:gd name="T38" fmla="*/ 821 w 1098"/>
                <a:gd name="T39" fmla="*/ 103 h 796"/>
                <a:gd name="T40" fmla="*/ 1020 w 1098"/>
                <a:gd name="T41" fmla="*/ 23 h 796"/>
                <a:gd name="T42" fmla="*/ 981 w 1098"/>
                <a:gd name="T43" fmla="*/ 92 h 796"/>
                <a:gd name="T44" fmla="*/ 958 w 1098"/>
                <a:gd name="T45" fmla="*/ 72 h 796"/>
                <a:gd name="T46" fmla="*/ 1098 w 1098"/>
                <a:gd name="T47" fmla="*/ 215 h 796"/>
                <a:gd name="T48" fmla="*/ 1039 w 1098"/>
                <a:gd name="T49" fmla="*/ 72 h 796"/>
                <a:gd name="T50" fmla="*/ 1062 w 1098"/>
                <a:gd name="T51" fmla="*/ 92 h 796"/>
                <a:gd name="T52" fmla="*/ 134 w 1098"/>
                <a:gd name="T53" fmla="*/ 446 h 796"/>
                <a:gd name="T54" fmla="*/ 108 w 1098"/>
                <a:gd name="T55" fmla="*/ 315 h 796"/>
                <a:gd name="T56" fmla="*/ 134 w 1098"/>
                <a:gd name="T57" fmla="*/ 446 h 796"/>
                <a:gd name="T58" fmla="*/ 88 w 1098"/>
                <a:gd name="T59" fmla="*/ 380 h 796"/>
                <a:gd name="T60" fmla="*/ 65 w 1098"/>
                <a:gd name="T61" fmla="*/ 483 h 796"/>
                <a:gd name="T62" fmla="*/ 165 w 1098"/>
                <a:gd name="T63" fmla="*/ 320 h 796"/>
                <a:gd name="T64" fmla="*/ 187 w 1098"/>
                <a:gd name="T65" fmla="*/ 504 h 796"/>
                <a:gd name="T66" fmla="*/ 241 w 1098"/>
                <a:gd name="T67" fmla="*/ 485 h 796"/>
                <a:gd name="T68" fmla="*/ 215 w 1098"/>
                <a:gd name="T69" fmla="*/ 380 h 796"/>
                <a:gd name="T70" fmla="*/ 398 w 1098"/>
                <a:gd name="T71" fmla="*/ 504 h 796"/>
                <a:gd name="T72" fmla="*/ 456 w 1098"/>
                <a:gd name="T73" fmla="*/ 324 h 796"/>
                <a:gd name="T74" fmla="*/ 447 w 1098"/>
                <a:gd name="T75" fmla="*/ 497 h 796"/>
                <a:gd name="T76" fmla="*/ 449 w 1098"/>
                <a:gd name="T77" fmla="*/ 370 h 796"/>
                <a:gd name="T78" fmla="*/ 491 w 1098"/>
                <a:gd name="T79" fmla="*/ 436 h 796"/>
                <a:gd name="T80" fmla="*/ 526 w 1098"/>
                <a:gd name="T81" fmla="*/ 446 h 796"/>
                <a:gd name="T82" fmla="*/ 607 w 1098"/>
                <a:gd name="T83" fmla="*/ 504 h 796"/>
                <a:gd name="T84" fmla="*/ 646 w 1098"/>
                <a:gd name="T85" fmla="*/ 504 h 796"/>
                <a:gd name="T86" fmla="*/ 761 w 1098"/>
                <a:gd name="T87" fmla="*/ 360 h 796"/>
                <a:gd name="T88" fmla="*/ 20 w 1098"/>
                <a:gd name="T89" fmla="*/ 792 h 796"/>
                <a:gd name="T90" fmla="*/ 80 w 1098"/>
                <a:gd name="T91" fmla="*/ 723 h 796"/>
                <a:gd name="T92" fmla="*/ 104 w 1098"/>
                <a:gd name="T93" fmla="*/ 594 h 796"/>
                <a:gd name="T94" fmla="*/ 39 w 1098"/>
                <a:gd name="T95" fmla="*/ 667 h 796"/>
                <a:gd name="T96" fmla="*/ 168 w 1098"/>
                <a:gd name="T97" fmla="*/ 763 h 796"/>
                <a:gd name="T98" fmla="*/ 131 w 1098"/>
                <a:gd name="T99" fmla="*/ 721 h 796"/>
                <a:gd name="T100" fmla="*/ 257 w 1098"/>
                <a:gd name="T101" fmla="*/ 726 h 796"/>
                <a:gd name="T102" fmla="*/ 233 w 1098"/>
                <a:gd name="T103" fmla="*/ 707 h 796"/>
                <a:gd name="T104" fmla="*/ 283 w 1098"/>
                <a:gd name="T105" fmla="*/ 792 h 796"/>
                <a:gd name="T106" fmla="*/ 344 w 1098"/>
                <a:gd name="T107" fmla="*/ 646 h 796"/>
                <a:gd name="T108" fmla="*/ 365 w 1098"/>
                <a:gd name="T109" fmla="*/ 648 h 796"/>
                <a:gd name="T110" fmla="*/ 476 w 1098"/>
                <a:gd name="T111" fmla="*/ 648 h 796"/>
                <a:gd name="T112" fmla="*/ 621 w 1098"/>
                <a:gd name="T113" fmla="*/ 760 h 796"/>
                <a:gd name="T114" fmla="*/ 538 w 1098"/>
                <a:gd name="T115" fmla="*/ 655 h 796"/>
                <a:gd name="T116" fmla="*/ 598 w 1098"/>
                <a:gd name="T117" fmla="*/ 676 h 796"/>
                <a:gd name="T118" fmla="*/ 715 w 1098"/>
                <a:gd name="T119" fmla="*/ 667 h 796"/>
                <a:gd name="T120" fmla="*/ 681 w 1098"/>
                <a:gd name="T121" fmla="*/ 648 h 796"/>
                <a:gd name="T122" fmla="*/ 733 w 1098"/>
                <a:gd name="T123" fmla="*/ 672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8" h="796">
                  <a:moveTo>
                    <a:pt x="216" y="216"/>
                  </a:moveTo>
                  <a:cubicBezTo>
                    <a:pt x="192" y="216"/>
                    <a:pt x="192" y="216"/>
                    <a:pt x="192" y="216"/>
                  </a:cubicBezTo>
                  <a:cubicBezTo>
                    <a:pt x="192" y="81"/>
                    <a:pt x="192" y="81"/>
                    <a:pt x="192" y="81"/>
                  </a:cubicBezTo>
                  <a:cubicBezTo>
                    <a:pt x="192" y="70"/>
                    <a:pt x="193" y="57"/>
                    <a:pt x="194" y="42"/>
                  </a:cubicBezTo>
                  <a:cubicBezTo>
                    <a:pt x="193" y="42"/>
                    <a:pt x="193" y="42"/>
                    <a:pt x="193" y="42"/>
                  </a:cubicBezTo>
                  <a:cubicBezTo>
                    <a:pt x="191" y="51"/>
                    <a:pt x="189" y="57"/>
                    <a:pt x="187" y="61"/>
                  </a:cubicBezTo>
                  <a:cubicBezTo>
                    <a:pt x="118" y="216"/>
                    <a:pt x="118" y="216"/>
                    <a:pt x="118" y="216"/>
                  </a:cubicBezTo>
                  <a:cubicBezTo>
                    <a:pt x="107" y="216"/>
                    <a:pt x="107" y="216"/>
                    <a:pt x="107" y="216"/>
                  </a:cubicBezTo>
                  <a:cubicBezTo>
                    <a:pt x="38" y="63"/>
                    <a:pt x="38" y="63"/>
                    <a:pt x="38" y="63"/>
                  </a:cubicBezTo>
                  <a:cubicBezTo>
                    <a:pt x="36" y="58"/>
                    <a:pt x="34" y="51"/>
                    <a:pt x="32" y="42"/>
                  </a:cubicBezTo>
                  <a:cubicBezTo>
                    <a:pt x="31" y="42"/>
                    <a:pt x="31" y="42"/>
                    <a:pt x="31" y="42"/>
                  </a:cubicBezTo>
                  <a:cubicBezTo>
                    <a:pt x="32" y="50"/>
                    <a:pt x="33" y="63"/>
                    <a:pt x="33" y="81"/>
                  </a:cubicBezTo>
                  <a:cubicBezTo>
                    <a:pt x="33" y="216"/>
                    <a:pt x="33" y="216"/>
                    <a:pt x="33" y="216"/>
                  </a:cubicBezTo>
                  <a:cubicBezTo>
                    <a:pt x="10" y="216"/>
                    <a:pt x="10" y="216"/>
                    <a:pt x="10" y="216"/>
                  </a:cubicBezTo>
                  <a:cubicBezTo>
                    <a:pt x="10" y="15"/>
                    <a:pt x="10" y="15"/>
                    <a:pt x="10" y="15"/>
                  </a:cubicBezTo>
                  <a:cubicBezTo>
                    <a:pt x="41" y="15"/>
                    <a:pt x="41" y="15"/>
                    <a:pt x="41" y="15"/>
                  </a:cubicBezTo>
                  <a:cubicBezTo>
                    <a:pt x="103" y="155"/>
                    <a:pt x="103" y="155"/>
                    <a:pt x="103" y="155"/>
                  </a:cubicBezTo>
                  <a:cubicBezTo>
                    <a:pt x="108" y="166"/>
                    <a:pt x="111" y="174"/>
                    <a:pt x="112" y="180"/>
                  </a:cubicBezTo>
                  <a:cubicBezTo>
                    <a:pt x="113" y="180"/>
                    <a:pt x="113" y="180"/>
                    <a:pt x="113" y="180"/>
                  </a:cubicBezTo>
                  <a:cubicBezTo>
                    <a:pt x="118" y="167"/>
                    <a:pt x="121" y="158"/>
                    <a:pt x="123" y="155"/>
                  </a:cubicBezTo>
                  <a:cubicBezTo>
                    <a:pt x="186" y="15"/>
                    <a:pt x="186" y="15"/>
                    <a:pt x="186" y="15"/>
                  </a:cubicBezTo>
                  <a:cubicBezTo>
                    <a:pt x="216" y="15"/>
                    <a:pt x="216" y="15"/>
                    <a:pt x="216" y="15"/>
                  </a:cubicBezTo>
                  <a:lnTo>
                    <a:pt x="216" y="216"/>
                  </a:lnTo>
                  <a:close/>
                  <a:moveTo>
                    <a:pt x="285" y="21"/>
                  </a:moveTo>
                  <a:cubicBezTo>
                    <a:pt x="285" y="25"/>
                    <a:pt x="283" y="29"/>
                    <a:pt x="280" y="32"/>
                  </a:cubicBezTo>
                  <a:cubicBezTo>
                    <a:pt x="277" y="34"/>
                    <a:pt x="273" y="36"/>
                    <a:pt x="269" y="36"/>
                  </a:cubicBezTo>
                  <a:cubicBezTo>
                    <a:pt x="265" y="36"/>
                    <a:pt x="262" y="34"/>
                    <a:pt x="259" y="32"/>
                  </a:cubicBezTo>
                  <a:cubicBezTo>
                    <a:pt x="256" y="29"/>
                    <a:pt x="254" y="25"/>
                    <a:pt x="254" y="21"/>
                  </a:cubicBezTo>
                  <a:cubicBezTo>
                    <a:pt x="254" y="17"/>
                    <a:pt x="256" y="13"/>
                    <a:pt x="259" y="10"/>
                  </a:cubicBezTo>
                  <a:cubicBezTo>
                    <a:pt x="261" y="7"/>
                    <a:pt x="265" y="6"/>
                    <a:pt x="269" y="6"/>
                  </a:cubicBezTo>
                  <a:cubicBezTo>
                    <a:pt x="274" y="6"/>
                    <a:pt x="277" y="7"/>
                    <a:pt x="280" y="10"/>
                  </a:cubicBezTo>
                  <a:cubicBezTo>
                    <a:pt x="283" y="13"/>
                    <a:pt x="285" y="17"/>
                    <a:pt x="285" y="21"/>
                  </a:cubicBezTo>
                  <a:close/>
                  <a:moveTo>
                    <a:pt x="281" y="216"/>
                  </a:moveTo>
                  <a:cubicBezTo>
                    <a:pt x="258" y="216"/>
                    <a:pt x="258" y="216"/>
                    <a:pt x="258" y="216"/>
                  </a:cubicBezTo>
                  <a:cubicBezTo>
                    <a:pt x="258" y="72"/>
                    <a:pt x="258" y="72"/>
                    <a:pt x="258" y="72"/>
                  </a:cubicBezTo>
                  <a:cubicBezTo>
                    <a:pt x="281" y="72"/>
                    <a:pt x="281" y="72"/>
                    <a:pt x="281" y="72"/>
                  </a:cubicBezTo>
                  <a:lnTo>
                    <a:pt x="281" y="216"/>
                  </a:lnTo>
                  <a:close/>
                  <a:moveTo>
                    <a:pt x="417" y="210"/>
                  </a:moveTo>
                  <a:cubicBezTo>
                    <a:pt x="405" y="216"/>
                    <a:pt x="392" y="220"/>
                    <a:pt x="377" y="220"/>
                  </a:cubicBezTo>
                  <a:cubicBezTo>
                    <a:pt x="364" y="220"/>
                    <a:pt x="352" y="217"/>
                    <a:pt x="342" y="211"/>
                  </a:cubicBezTo>
                  <a:cubicBezTo>
                    <a:pt x="331" y="205"/>
                    <a:pt x="323" y="196"/>
                    <a:pt x="317" y="185"/>
                  </a:cubicBezTo>
                  <a:cubicBezTo>
                    <a:pt x="311" y="174"/>
                    <a:pt x="309" y="162"/>
                    <a:pt x="309" y="148"/>
                  </a:cubicBezTo>
                  <a:cubicBezTo>
                    <a:pt x="309" y="124"/>
                    <a:pt x="315" y="105"/>
                    <a:pt x="329" y="90"/>
                  </a:cubicBezTo>
                  <a:cubicBezTo>
                    <a:pt x="343" y="76"/>
                    <a:pt x="361" y="69"/>
                    <a:pt x="383" y="69"/>
                  </a:cubicBezTo>
                  <a:cubicBezTo>
                    <a:pt x="396" y="69"/>
                    <a:pt x="407" y="71"/>
                    <a:pt x="417" y="76"/>
                  </a:cubicBezTo>
                  <a:cubicBezTo>
                    <a:pt x="417" y="100"/>
                    <a:pt x="417" y="100"/>
                    <a:pt x="417" y="100"/>
                  </a:cubicBezTo>
                  <a:cubicBezTo>
                    <a:pt x="406" y="92"/>
                    <a:pt x="395" y="89"/>
                    <a:pt x="383" y="89"/>
                  </a:cubicBezTo>
                  <a:cubicBezTo>
                    <a:pt x="368" y="89"/>
                    <a:pt x="355" y="94"/>
                    <a:pt x="346" y="104"/>
                  </a:cubicBezTo>
                  <a:cubicBezTo>
                    <a:pt x="337" y="115"/>
                    <a:pt x="332" y="129"/>
                    <a:pt x="332" y="146"/>
                  </a:cubicBezTo>
                  <a:cubicBezTo>
                    <a:pt x="332" y="163"/>
                    <a:pt x="337" y="176"/>
                    <a:pt x="345" y="186"/>
                  </a:cubicBezTo>
                  <a:cubicBezTo>
                    <a:pt x="354" y="195"/>
                    <a:pt x="366" y="200"/>
                    <a:pt x="381" y="200"/>
                  </a:cubicBezTo>
                  <a:cubicBezTo>
                    <a:pt x="394" y="200"/>
                    <a:pt x="405" y="196"/>
                    <a:pt x="417" y="188"/>
                  </a:cubicBezTo>
                  <a:lnTo>
                    <a:pt x="417" y="210"/>
                  </a:lnTo>
                  <a:close/>
                  <a:moveTo>
                    <a:pt x="519" y="96"/>
                  </a:moveTo>
                  <a:cubicBezTo>
                    <a:pt x="515" y="93"/>
                    <a:pt x="509" y="91"/>
                    <a:pt x="501" y="91"/>
                  </a:cubicBezTo>
                  <a:cubicBezTo>
                    <a:pt x="491" y="91"/>
                    <a:pt x="483" y="96"/>
                    <a:pt x="476" y="105"/>
                  </a:cubicBezTo>
                  <a:cubicBezTo>
                    <a:pt x="470" y="115"/>
                    <a:pt x="467" y="128"/>
                    <a:pt x="467" y="143"/>
                  </a:cubicBezTo>
                  <a:cubicBezTo>
                    <a:pt x="467" y="216"/>
                    <a:pt x="467" y="216"/>
                    <a:pt x="467" y="216"/>
                  </a:cubicBezTo>
                  <a:cubicBezTo>
                    <a:pt x="444" y="216"/>
                    <a:pt x="444" y="216"/>
                    <a:pt x="444" y="216"/>
                  </a:cubicBezTo>
                  <a:cubicBezTo>
                    <a:pt x="444" y="72"/>
                    <a:pt x="444" y="72"/>
                    <a:pt x="444" y="72"/>
                  </a:cubicBezTo>
                  <a:cubicBezTo>
                    <a:pt x="467" y="72"/>
                    <a:pt x="467" y="72"/>
                    <a:pt x="467" y="72"/>
                  </a:cubicBezTo>
                  <a:cubicBezTo>
                    <a:pt x="467" y="102"/>
                    <a:pt x="467" y="102"/>
                    <a:pt x="467" y="102"/>
                  </a:cubicBezTo>
                  <a:cubicBezTo>
                    <a:pt x="467" y="102"/>
                    <a:pt x="467" y="102"/>
                    <a:pt x="467" y="102"/>
                  </a:cubicBezTo>
                  <a:cubicBezTo>
                    <a:pt x="470" y="92"/>
                    <a:pt x="475" y="84"/>
                    <a:pt x="482" y="78"/>
                  </a:cubicBezTo>
                  <a:cubicBezTo>
                    <a:pt x="489" y="73"/>
                    <a:pt x="496" y="70"/>
                    <a:pt x="505" y="70"/>
                  </a:cubicBezTo>
                  <a:cubicBezTo>
                    <a:pt x="511" y="70"/>
                    <a:pt x="516" y="70"/>
                    <a:pt x="519" y="72"/>
                  </a:cubicBezTo>
                  <a:lnTo>
                    <a:pt x="519" y="96"/>
                  </a:lnTo>
                  <a:close/>
                  <a:moveTo>
                    <a:pt x="663" y="144"/>
                  </a:moveTo>
                  <a:cubicBezTo>
                    <a:pt x="663" y="167"/>
                    <a:pt x="657" y="185"/>
                    <a:pt x="644" y="199"/>
                  </a:cubicBezTo>
                  <a:cubicBezTo>
                    <a:pt x="631" y="213"/>
                    <a:pt x="613" y="220"/>
                    <a:pt x="591" y="220"/>
                  </a:cubicBezTo>
                  <a:cubicBezTo>
                    <a:pt x="570" y="220"/>
                    <a:pt x="553" y="213"/>
                    <a:pt x="540" y="200"/>
                  </a:cubicBezTo>
                  <a:cubicBezTo>
                    <a:pt x="528" y="186"/>
                    <a:pt x="521" y="168"/>
                    <a:pt x="521" y="146"/>
                  </a:cubicBezTo>
                  <a:cubicBezTo>
                    <a:pt x="521" y="122"/>
                    <a:pt x="528" y="103"/>
                    <a:pt x="541" y="90"/>
                  </a:cubicBezTo>
                  <a:cubicBezTo>
                    <a:pt x="554" y="76"/>
                    <a:pt x="572" y="69"/>
                    <a:pt x="595" y="69"/>
                  </a:cubicBezTo>
                  <a:cubicBezTo>
                    <a:pt x="616" y="69"/>
                    <a:pt x="633" y="76"/>
                    <a:pt x="645" y="89"/>
                  </a:cubicBezTo>
                  <a:cubicBezTo>
                    <a:pt x="657" y="102"/>
                    <a:pt x="663" y="121"/>
                    <a:pt x="663" y="144"/>
                  </a:cubicBezTo>
                  <a:close/>
                  <a:moveTo>
                    <a:pt x="639" y="145"/>
                  </a:moveTo>
                  <a:cubicBezTo>
                    <a:pt x="639" y="127"/>
                    <a:pt x="635" y="113"/>
                    <a:pt x="627" y="103"/>
                  </a:cubicBezTo>
                  <a:cubicBezTo>
                    <a:pt x="619" y="93"/>
                    <a:pt x="608" y="89"/>
                    <a:pt x="593" y="89"/>
                  </a:cubicBezTo>
                  <a:cubicBezTo>
                    <a:pt x="578" y="89"/>
                    <a:pt x="567" y="93"/>
                    <a:pt x="558" y="103"/>
                  </a:cubicBezTo>
                  <a:cubicBezTo>
                    <a:pt x="549" y="113"/>
                    <a:pt x="545" y="127"/>
                    <a:pt x="545" y="145"/>
                  </a:cubicBezTo>
                  <a:cubicBezTo>
                    <a:pt x="545" y="162"/>
                    <a:pt x="549" y="176"/>
                    <a:pt x="558" y="186"/>
                  </a:cubicBezTo>
                  <a:cubicBezTo>
                    <a:pt x="567" y="195"/>
                    <a:pt x="578" y="200"/>
                    <a:pt x="593" y="200"/>
                  </a:cubicBezTo>
                  <a:cubicBezTo>
                    <a:pt x="608" y="200"/>
                    <a:pt x="620" y="195"/>
                    <a:pt x="628" y="186"/>
                  </a:cubicBezTo>
                  <a:cubicBezTo>
                    <a:pt x="635" y="176"/>
                    <a:pt x="639" y="163"/>
                    <a:pt x="639" y="145"/>
                  </a:cubicBezTo>
                  <a:close/>
                  <a:moveTo>
                    <a:pt x="770" y="178"/>
                  </a:moveTo>
                  <a:cubicBezTo>
                    <a:pt x="770" y="190"/>
                    <a:pt x="765" y="200"/>
                    <a:pt x="755" y="208"/>
                  </a:cubicBezTo>
                  <a:cubicBezTo>
                    <a:pt x="746" y="216"/>
                    <a:pt x="733" y="220"/>
                    <a:pt x="717" y="220"/>
                  </a:cubicBezTo>
                  <a:cubicBezTo>
                    <a:pt x="703" y="220"/>
                    <a:pt x="691" y="217"/>
                    <a:pt x="681" y="211"/>
                  </a:cubicBezTo>
                  <a:cubicBezTo>
                    <a:pt x="681" y="186"/>
                    <a:pt x="681" y="186"/>
                    <a:pt x="681" y="186"/>
                  </a:cubicBezTo>
                  <a:cubicBezTo>
                    <a:pt x="693" y="196"/>
                    <a:pt x="705" y="200"/>
                    <a:pt x="719" y="200"/>
                  </a:cubicBezTo>
                  <a:cubicBezTo>
                    <a:pt x="737" y="200"/>
                    <a:pt x="746" y="193"/>
                    <a:pt x="746" y="180"/>
                  </a:cubicBezTo>
                  <a:cubicBezTo>
                    <a:pt x="746" y="175"/>
                    <a:pt x="744" y="170"/>
                    <a:pt x="741" y="167"/>
                  </a:cubicBezTo>
                  <a:cubicBezTo>
                    <a:pt x="737" y="163"/>
                    <a:pt x="729" y="159"/>
                    <a:pt x="716" y="153"/>
                  </a:cubicBezTo>
                  <a:cubicBezTo>
                    <a:pt x="704" y="148"/>
                    <a:pt x="695" y="142"/>
                    <a:pt x="689" y="135"/>
                  </a:cubicBezTo>
                  <a:cubicBezTo>
                    <a:pt x="684" y="129"/>
                    <a:pt x="681" y="121"/>
                    <a:pt x="681" y="111"/>
                  </a:cubicBezTo>
                  <a:cubicBezTo>
                    <a:pt x="681" y="99"/>
                    <a:pt x="686" y="89"/>
                    <a:pt x="696" y="81"/>
                  </a:cubicBezTo>
                  <a:cubicBezTo>
                    <a:pt x="705" y="73"/>
                    <a:pt x="718" y="69"/>
                    <a:pt x="732" y="69"/>
                  </a:cubicBezTo>
                  <a:cubicBezTo>
                    <a:pt x="744" y="69"/>
                    <a:pt x="754" y="71"/>
                    <a:pt x="763" y="76"/>
                  </a:cubicBezTo>
                  <a:cubicBezTo>
                    <a:pt x="763" y="99"/>
                    <a:pt x="763" y="99"/>
                    <a:pt x="763" y="99"/>
                  </a:cubicBezTo>
                  <a:cubicBezTo>
                    <a:pt x="754" y="92"/>
                    <a:pt x="743" y="89"/>
                    <a:pt x="730" y="89"/>
                  </a:cubicBezTo>
                  <a:cubicBezTo>
                    <a:pt x="723" y="89"/>
                    <a:pt x="717" y="90"/>
                    <a:pt x="712" y="94"/>
                  </a:cubicBezTo>
                  <a:cubicBezTo>
                    <a:pt x="707" y="98"/>
                    <a:pt x="705" y="103"/>
                    <a:pt x="705" y="109"/>
                  </a:cubicBezTo>
                  <a:cubicBezTo>
                    <a:pt x="705" y="115"/>
                    <a:pt x="707" y="120"/>
                    <a:pt x="710" y="123"/>
                  </a:cubicBezTo>
                  <a:cubicBezTo>
                    <a:pt x="714" y="127"/>
                    <a:pt x="721" y="131"/>
                    <a:pt x="733" y="135"/>
                  </a:cubicBezTo>
                  <a:cubicBezTo>
                    <a:pt x="746" y="141"/>
                    <a:pt x="756" y="147"/>
                    <a:pt x="761" y="154"/>
                  </a:cubicBezTo>
                  <a:cubicBezTo>
                    <a:pt x="767" y="160"/>
                    <a:pt x="770" y="168"/>
                    <a:pt x="770" y="178"/>
                  </a:cubicBezTo>
                  <a:close/>
                  <a:moveTo>
                    <a:pt x="926" y="144"/>
                  </a:moveTo>
                  <a:cubicBezTo>
                    <a:pt x="926" y="167"/>
                    <a:pt x="920" y="185"/>
                    <a:pt x="907" y="199"/>
                  </a:cubicBezTo>
                  <a:cubicBezTo>
                    <a:pt x="894" y="213"/>
                    <a:pt x="877" y="220"/>
                    <a:pt x="855" y="220"/>
                  </a:cubicBezTo>
                  <a:cubicBezTo>
                    <a:pt x="833" y="220"/>
                    <a:pt x="816" y="213"/>
                    <a:pt x="804" y="200"/>
                  </a:cubicBezTo>
                  <a:cubicBezTo>
                    <a:pt x="791" y="186"/>
                    <a:pt x="785" y="168"/>
                    <a:pt x="785" y="146"/>
                  </a:cubicBezTo>
                  <a:cubicBezTo>
                    <a:pt x="785" y="122"/>
                    <a:pt x="791" y="103"/>
                    <a:pt x="804" y="90"/>
                  </a:cubicBezTo>
                  <a:cubicBezTo>
                    <a:pt x="817" y="76"/>
                    <a:pt x="835" y="69"/>
                    <a:pt x="858" y="69"/>
                  </a:cubicBezTo>
                  <a:cubicBezTo>
                    <a:pt x="879" y="69"/>
                    <a:pt x="896" y="76"/>
                    <a:pt x="908" y="89"/>
                  </a:cubicBezTo>
                  <a:cubicBezTo>
                    <a:pt x="920" y="102"/>
                    <a:pt x="926" y="121"/>
                    <a:pt x="926" y="144"/>
                  </a:cubicBezTo>
                  <a:close/>
                  <a:moveTo>
                    <a:pt x="903" y="145"/>
                  </a:moveTo>
                  <a:cubicBezTo>
                    <a:pt x="903" y="127"/>
                    <a:pt x="899" y="113"/>
                    <a:pt x="891" y="103"/>
                  </a:cubicBezTo>
                  <a:cubicBezTo>
                    <a:pt x="883" y="93"/>
                    <a:pt x="871" y="89"/>
                    <a:pt x="856" y="89"/>
                  </a:cubicBezTo>
                  <a:cubicBezTo>
                    <a:pt x="842" y="89"/>
                    <a:pt x="830" y="93"/>
                    <a:pt x="821" y="103"/>
                  </a:cubicBezTo>
                  <a:cubicBezTo>
                    <a:pt x="813" y="113"/>
                    <a:pt x="808" y="127"/>
                    <a:pt x="808" y="145"/>
                  </a:cubicBezTo>
                  <a:cubicBezTo>
                    <a:pt x="808" y="162"/>
                    <a:pt x="813" y="176"/>
                    <a:pt x="821" y="186"/>
                  </a:cubicBezTo>
                  <a:cubicBezTo>
                    <a:pt x="830" y="195"/>
                    <a:pt x="842" y="200"/>
                    <a:pt x="856" y="200"/>
                  </a:cubicBezTo>
                  <a:cubicBezTo>
                    <a:pt x="871" y="200"/>
                    <a:pt x="883" y="195"/>
                    <a:pt x="891" y="186"/>
                  </a:cubicBezTo>
                  <a:cubicBezTo>
                    <a:pt x="899" y="176"/>
                    <a:pt x="903" y="163"/>
                    <a:pt x="903" y="145"/>
                  </a:cubicBezTo>
                  <a:close/>
                  <a:moveTo>
                    <a:pt x="1020" y="23"/>
                  </a:moveTo>
                  <a:cubicBezTo>
                    <a:pt x="1016" y="21"/>
                    <a:pt x="1011" y="20"/>
                    <a:pt x="1005" y="20"/>
                  </a:cubicBezTo>
                  <a:cubicBezTo>
                    <a:pt x="989" y="20"/>
                    <a:pt x="981" y="30"/>
                    <a:pt x="981" y="50"/>
                  </a:cubicBezTo>
                  <a:cubicBezTo>
                    <a:pt x="981" y="72"/>
                    <a:pt x="981" y="72"/>
                    <a:pt x="981" y="72"/>
                  </a:cubicBezTo>
                  <a:cubicBezTo>
                    <a:pt x="1015" y="72"/>
                    <a:pt x="1015" y="72"/>
                    <a:pt x="1015" y="72"/>
                  </a:cubicBezTo>
                  <a:cubicBezTo>
                    <a:pt x="1015" y="92"/>
                    <a:pt x="1015" y="92"/>
                    <a:pt x="1015" y="92"/>
                  </a:cubicBezTo>
                  <a:cubicBezTo>
                    <a:pt x="981" y="92"/>
                    <a:pt x="981" y="92"/>
                    <a:pt x="981" y="92"/>
                  </a:cubicBezTo>
                  <a:cubicBezTo>
                    <a:pt x="981" y="216"/>
                    <a:pt x="981" y="216"/>
                    <a:pt x="981" y="216"/>
                  </a:cubicBezTo>
                  <a:cubicBezTo>
                    <a:pt x="958" y="216"/>
                    <a:pt x="958" y="216"/>
                    <a:pt x="958" y="216"/>
                  </a:cubicBezTo>
                  <a:cubicBezTo>
                    <a:pt x="958" y="92"/>
                    <a:pt x="958" y="92"/>
                    <a:pt x="958" y="92"/>
                  </a:cubicBezTo>
                  <a:cubicBezTo>
                    <a:pt x="933" y="92"/>
                    <a:pt x="933" y="92"/>
                    <a:pt x="933" y="92"/>
                  </a:cubicBezTo>
                  <a:cubicBezTo>
                    <a:pt x="933" y="72"/>
                    <a:pt x="933" y="72"/>
                    <a:pt x="933" y="72"/>
                  </a:cubicBezTo>
                  <a:cubicBezTo>
                    <a:pt x="958" y="72"/>
                    <a:pt x="958" y="72"/>
                    <a:pt x="958" y="72"/>
                  </a:cubicBezTo>
                  <a:cubicBezTo>
                    <a:pt x="958" y="49"/>
                    <a:pt x="958" y="49"/>
                    <a:pt x="958" y="49"/>
                  </a:cubicBezTo>
                  <a:cubicBezTo>
                    <a:pt x="958" y="34"/>
                    <a:pt x="962" y="23"/>
                    <a:pt x="971" y="14"/>
                  </a:cubicBezTo>
                  <a:cubicBezTo>
                    <a:pt x="979" y="5"/>
                    <a:pt x="990" y="0"/>
                    <a:pt x="1004" y="0"/>
                  </a:cubicBezTo>
                  <a:cubicBezTo>
                    <a:pt x="1011" y="0"/>
                    <a:pt x="1016" y="1"/>
                    <a:pt x="1020" y="3"/>
                  </a:cubicBezTo>
                  <a:lnTo>
                    <a:pt x="1020" y="23"/>
                  </a:lnTo>
                  <a:close/>
                  <a:moveTo>
                    <a:pt x="1098" y="215"/>
                  </a:moveTo>
                  <a:cubicBezTo>
                    <a:pt x="1093" y="218"/>
                    <a:pt x="1086" y="220"/>
                    <a:pt x="1077" y="220"/>
                  </a:cubicBezTo>
                  <a:cubicBezTo>
                    <a:pt x="1052" y="220"/>
                    <a:pt x="1039" y="205"/>
                    <a:pt x="1039" y="177"/>
                  </a:cubicBezTo>
                  <a:cubicBezTo>
                    <a:pt x="1039" y="92"/>
                    <a:pt x="1039" y="92"/>
                    <a:pt x="1039" y="92"/>
                  </a:cubicBezTo>
                  <a:cubicBezTo>
                    <a:pt x="1014" y="92"/>
                    <a:pt x="1014" y="92"/>
                    <a:pt x="1014" y="92"/>
                  </a:cubicBezTo>
                  <a:cubicBezTo>
                    <a:pt x="1014" y="72"/>
                    <a:pt x="1014" y="72"/>
                    <a:pt x="1014" y="72"/>
                  </a:cubicBezTo>
                  <a:cubicBezTo>
                    <a:pt x="1039" y="72"/>
                    <a:pt x="1039" y="72"/>
                    <a:pt x="1039" y="72"/>
                  </a:cubicBezTo>
                  <a:cubicBezTo>
                    <a:pt x="1039" y="37"/>
                    <a:pt x="1039" y="37"/>
                    <a:pt x="1039" y="37"/>
                  </a:cubicBezTo>
                  <a:cubicBezTo>
                    <a:pt x="1062" y="30"/>
                    <a:pt x="1062" y="30"/>
                    <a:pt x="1062" y="30"/>
                  </a:cubicBezTo>
                  <a:cubicBezTo>
                    <a:pt x="1062" y="72"/>
                    <a:pt x="1062" y="72"/>
                    <a:pt x="1062" y="72"/>
                  </a:cubicBezTo>
                  <a:cubicBezTo>
                    <a:pt x="1098" y="72"/>
                    <a:pt x="1098" y="72"/>
                    <a:pt x="1098" y="72"/>
                  </a:cubicBezTo>
                  <a:cubicBezTo>
                    <a:pt x="1098" y="92"/>
                    <a:pt x="1098" y="92"/>
                    <a:pt x="1098" y="92"/>
                  </a:cubicBezTo>
                  <a:cubicBezTo>
                    <a:pt x="1062" y="92"/>
                    <a:pt x="1062" y="92"/>
                    <a:pt x="1062" y="92"/>
                  </a:cubicBezTo>
                  <a:cubicBezTo>
                    <a:pt x="1062" y="173"/>
                    <a:pt x="1062" y="173"/>
                    <a:pt x="1062" y="173"/>
                  </a:cubicBezTo>
                  <a:cubicBezTo>
                    <a:pt x="1062" y="183"/>
                    <a:pt x="1064" y="190"/>
                    <a:pt x="1067" y="194"/>
                  </a:cubicBezTo>
                  <a:cubicBezTo>
                    <a:pt x="1070" y="198"/>
                    <a:pt x="1076" y="200"/>
                    <a:pt x="1083" y="200"/>
                  </a:cubicBezTo>
                  <a:cubicBezTo>
                    <a:pt x="1089" y="200"/>
                    <a:pt x="1094" y="198"/>
                    <a:pt x="1098" y="195"/>
                  </a:cubicBezTo>
                  <a:lnTo>
                    <a:pt x="1098" y="215"/>
                  </a:lnTo>
                  <a:close/>
                  <a:moveTo>
                    <a:pt x="134" y="446"/>
                  </a:moveTo>
                  <a:cubicBezTo>
                    <a:pt x="134" y="463"/>
                    <a:pt x="128" y="477"/>
                    <a:pt x="116" y="488"/>
                  </a:cubicBezTo>
                  <a:cubicBezTo>
                    <a:pt x="103" y="499"/>
                    <a:pt x="88" y="504"/>
                    <a:pt x="69" y="504"/>
                  </a:cubicBezTo>
                  <a:cubicBezTo>
                    <a:pt x="10" y="504"/>
                    <a:pt x="10" y="504"/>
                    <a:pt x="10" y="504"/>
                  </a:cubicBezTo>
                  <a:cubicBezTo>
                    <a:pt x="10" y="303"/>
                    <a:pt x="10" y="303"/>
                    <a:pt x="10" y="303"/>
                  </a:cubicBezTo>
                  <a:cubicBezTo>
                    <a:pt x="67" y="303"/>
                    <a:pt x="67" y="303"/>
                    <a:pt x="67" y="303"/>
                  </a:cubicBezTo>
                  <a:cubicBezTo>
                    <a:pt x="84" y="303"/>
                    <a:pt x="98" y="307"/>
                    <a:pt x="108" y="315"/>
                  </a:cubicBezTo>
                  <a:cubicBezTo>
                    <a:pt x="119" y="324"/>
                    <a:pt x="124" y="335"/>
                    <a:pt x="124" y="349"/>
                  </a:cubicBezTo>
                  <a:cubicBezTo>
                    <a:pt x="124" y="360"/>
                    <a:pt x="121" y="370"/>
                    <a:pt x="115" y="378"/>
                  </a:cubicBezTo>
                  <a:cubicBezTo>
                    <a:pt x="108" y="387"/>
                    <a:pt x="100" y="393"/>
                    <a:pt x="89" y="397"/>
                  </a:cubicBezTo>
                  <a:cubicBezTo>
                    <a:pt x="89" y="397"/>
                    <a:pt x="89" y="397"/>
                    <a:pt x="89" y="397"/>
                  </a:cubicBezTo>
                  <a:cubicBezTo>
                    <a:pt x="103" y="399"/>
                    <a:pt x="114" y="404"/>
                    <a:pt x="122" y="413"/>
                  </a:cubicBezTo>
                  <a:cubicBezTo>
                    <a:pt x="130" y="421"/>
                    <a:pt x="134" y="433"/>
                    <a:pt x="134" y="446"/>
                  </a:cubicBezTo>
                  <a:close/>
                  <a:moveTo>
                    <a:pt x="99" y="353"/>
                  </a:moveTo>
                  <a:cubicBezTo>
                    <a:pt x="99" y="334"/>
                    <a:pt x="86" y="324"/>
                    <a:pt x="61" y="324"/>
                  </a:cubicBezTo>
                  <a:cubicBezTo>
                    <a:pt x="33" y="324"/>
                    <a:pt x="33" y="324"/>
                    <a:pt x="33" y="324"/>
                  </a:cubicBezTo>
                  <a:cubicBezTo>
                    <a:pt x="33" y="389"/>
                    <a:pt x="33" y="389"/>
                    <a:pt x="33" y="389"/>
                  </a:cubicBezTo>
                  <a:cubicBezTo>
                    <a:pt x="58" y="389"/>
                    <a:pt x="58" y="389"/>
                    <a:pt x="58" y="389"/>
                  </a:cubicBezTo>
                  <a:cubicBezTo>
                    <a:pt x="70" y="389"/>
                    <a:pt x="81" y="386"/>
                    <a:pt x="88" y="380"/>
                  </a:cubicBezTo>
                  <a:cubicBezTo>
                    <a:pt x="95" y="374"/>
                    <a:pt x="99" y="365"/>
                    <a:pt x="99" y="353"/>
                  </a:cubicBezTo>
                  <a:close/>
                  <a:moveTo>
                    <a:pt x="109" y="446"/>
                  </a:moveTo>
                  <a:cubicBezTo>
                    <a:pt x="109" y="422"/>
                    <a:pt x="93" y="410"/>
                    <a:pt x="61" y="410"/>
                  </a:cubicBezTo>
                  <a:cubicBezTo>
                    <a:pt x="33" y="410"/>
                    <a:pt x="33" y="410"/>
                    <a:pt x="33" y="410"/>
                  </a:cubicBezTo>
                  <a:cubicBezTo>
                    <a:pt x="33" y="483"/>
                    <a:pt x="33" y="483"/>
                    <a:pt x="33" y="483"/>
                  </a:cubicBezTo>
                  <a:cubicBezTo>
                    <a:pt x="65" y="483"/>
                    <a:pt x="65" y="483"/>
                    <a:pt x="65" y="483"/>
                  </a:cubicBezTo>
                  <a:cubicBezTo>
                    <a:pt x="79" y="483"/>
                    <a:pt x="90" y="480"/>
                    <a:pt x="98" y="473"/>
                  </a:cubicBezTo>
                  <a:cubicBezTo>
                    <a:pt x="105" y="466"/>
                    <a:pt x="109" y="457"/>
                    <a:pt x="109" y="446"/>
                  </a:cubicBezTo>
                  <a:close/>
                  <a:moveTo>
                    <a:pt x="191" y="309"/>
                  </a:moveTo>
                  <a:cubicBezTo>
                    <a:pt x="191" y="313"/>
                    <a:pt x="190" y="317"/>
                    <a:pt x="187" y="320"/>
                  </a:cubicBezTo>
                  <a:cubicBezTo>
                    <a:pt x="184" y="322"/>
                    <a:pt x="180" y="324"/>
                    <a:pt x="176" y="324"/>
                  </a:cubicBezTo>
                  <a:cubicBezTo>
                    <a:pt x="172" y="324"/>
                    <a:pt x="168" y="322"/>
                    <a:pt x="165" y="320"/>
                  </a:cubicBezTo>
                  <a:cubicBezTo>
                    <a:pt x="162" y="317"/>
                    <a:pt x="161" y="313"/>
                    <a:pt x="161" y="309"/>
                  </a:cubicBezTo>
                  <a:cubicBezTo>
                    <a:pt x="161" y="305"/>
                    <a:pt x="162" y="301"/>
                    <a:pt x="165" y="298"/>
                  </a:cubicBezTo>
                  <a:cubicBezTo>
                    <a:pt x="168" y="295"/>
                    <a:pt x="172" y="294"/>
                    <a:pt x="176" y="294"/>
                  </a:cubicBezTo>
                  <a:cubicBezTo>
                    <a:pt x="180" y="294"/>
                    <a:pt x="184" y="295"/>
                    <a:pt x="187" y="298"/>
                  </a:cubicBezTo>
                  <a:cubicBezTo>
                    <a:pt x="190" y="301"/>
                    <a:pt x="191" y="305"/>
                    <a:pt x="191" y="309"/>
                  </a:cubicBezTo>
                  <a:close/>
                  <a:moveTo>
                    <a:pt x="187" y="504"/>
                  </a:moveTo>
                  <a:cubicBezTo>
                    <a:pt x="164" y="504"/>
                    <a:pt x="164" y="504"/>
                    <a:pt x="164" y="504"/>
                  </a:cubicBezTo>
                  <a:cubicBezTo>
                    <a:pt x="164" y="360"/>
                    <a:pt x="164" y="360"/>
                    <a:pt x="164" y="360"/>
                  </a:cubicBezTo>
                  <a:cubicBezTo>
                    <a:pt x="187" y="360"/>
                    <a:pt x="187" y="360"/>
                    <a:pt x="187" y="360"/>
                  </a:cubicBezTo>
                  <a:lnTo>
                    <a:pt x="187" y="504"/>
                  </a:lnTo>
                  <a:close/>
                  <a:moveTo>
                    <a:pt x="327" y="367"/>
                  </a:moveTo>
                  <a:cubicBezTo>
                    <a:pt x="241" y="485"/>
                    <a:pt x="241" y="485"/>
                    <a:pt x="241" y="485"/>
                  </a:cubicBezTo>
                  <a:cubicBezTo>
                    <a:pt x="326" y="485"/>
                    <a:pt x="326" y="485"/>
                    <a:pt x="326" y="485"/>
                  </a:cubicBezTo>
                  <a:cubicBezTo>
                    <a:pt x="326" y="504"/>
                    <a:pt x="326" y="504"/>
                    <a:pt x="326" y="504"/>
                  </a:cubicBezTo>
                  <a:cubicBezTo>
                    <a:pt x="207" y="504"/>
                    <a:pt x="207" y="504"/>
                    <a:pt x="207" y="504"/>
                  </a:cubicBezTo>
                  <a:cubicBezTo>
                    <a:pt x="207" y="497"/>
                    <a:pt x="207" y="497"/>
                    <a:pt x="207" y="497"/>
                  </a:cubicBezTo>
                  <a:cubicBezTo>
                    <a:pt x="293" y="380"/>
                    <a:pt x="293" y="380"/>
                    <a:pt x="293" y="380"/>
                  </a:cubicBezTo>
                  <a:cubicBezTo>
                    <a:pt x="215" y="380"/>
                    <a:pt x="215" y="380"/>
                    <a:pt x="215" y="380"/>
                  </a:cubicBezTo>
                  <a:cubicBezTo>
                    <a:pt x="215" y="360"/>
                    <a:pt x="215" y="360"/>
                    <a:pt x="215" y="360"/>
                  </a:cubicBezTo>
                  <a:cubicBezTo>
                    <a:pt x="327" y="360"/>
                    <a:pt x="327" y="360"/>
                    <a:pt x="327" y="360"/>
                  </a:cubicBezTo>
                  <a:lnTo>
                    <a:pt x="327" y="367"/>
                  </a:lnTo>
                  <a:close/>
                  <a:moveTo>
                    <a:pt x="456" y="324"/>
                  </a:moveTo>
                  <a:cubicBezTo>
                    <a:pt x="398" y="324"/>
                    <a:pt x="398" y="324"/>
                    <a:pt x="398" y="324"/>
                  </a:cubicBezTo>
                  <a:cubicBezTo>
                    <a:pt x="398" y="504"/>
                    <a:pt x="398" y="504"/>
                    <a:pt x="398" y="504"/>
                  </a:cubicBezTo>
                  <a:cubicBezTo>
                    <a:pt x="375" y="504"/>
                    <a:pt x="375" y="504"/>
                    <a:pt x="375" y="504"/>
                  </a:cubicBezTo>
                  <a:cubicBezTo>
                    <a:pt x="375" y="324"/>
                    <a:pt x="375" y="324"/>
                    <a:pt x="375" y="324"/>
                  </a:cubicBezTo>
                  <a:cubicBezTo>
                    <a:pt x="316" y="324"/>
                    <a:pt x="316" y="324"/>
                    <a:pt x="316" y="324"/>
                  </a:cubicBezTo>
                  <a:cubicBezTo>
                    <a:pt x="316" y="303"/>
                    <a:pt x="316" y="303"/>
                    <a:pt x="316" y="303"/>
                  </a:cubicBezTo>
                  <a:cubicBezTo>
                    <a:pt x="456" y="303"/>
                    <a:pt x="456" y="303"/>
                    <a:pt x="456" y="303"/>
                  </a:cubicBezTo>
                  <a:lnTo>
                    <a:pt x="456" y="324"/>
                  </a:lnTo>
                  <a:close/>
                  <a:moveTo>
                    <a:pt x="549" y="504"/>
                  </a:moveTo>
                  <a:cubicBezTo>
                    <a:pt x="526" y="504"/>
                    <a:pt x="526" y="504"/>
                    <a:pt x="526" y="504"/>
                  </a:cubicBezTo>
                  <a:cubicBezTo>
                    <a:pt x="526" y="482"/>
                    <a:pt x="526" y="482"/>
                    <a:pt x="526" y="482"/>
                  </a:cubicBezTo>
                  <a:cubicBezTo>
                    <a:pt x="525" y="482"/>
                    <a:pt x="525" y="482"/>
                    <a:pt x="525" y="482"/>
                  </a:cubicBezTo>
                  <a:cubicBezTo>
                    <a:pt x="515" y="499"/>
                    <a:pt x="500" y="508"/>
                    <a:pt x="481" y="508"/>
                  </a:cubicBezTo>
                  <a:cubicBezTo>
                    <a:pt x="467" y="508"/>
                    <a:pt x="456" y="504"/>
                    <a:pt x="447" y="497"/>
                  </a:cubicBezTo>
                  <a:cubicBezTo>
                    <a:pt x="439" y="489"/>
                    <a:pt x="435" y="479"/>
                    <a:pt x="435" y="466"/>
                  </a:cubicBezTo>
                  <a:cubicBezTo>
                    <a:pt x="435" y="439"/>
                    <a:pt x="451" y="424"/>
                    <a:pt x="482" y="419"/>
                  </a:cubicBezTo>
                  <a:cubicBezTo>
                    <a:pt x="526" y="413"/>
                    <a:pt x="526" y="413"/>
                    <a:pt x="526" y="413"/>
                  </a:cubicBezTo>
                  <a:cubicBezTo>
                    <a:pt x="526" y="389"/>
                    <a:pt x="516" y="377"/>
                    <a:pt x="496" y="377"/>
                  </a:cubicBezTo>
                  <a:cubicBezTo>
                    <a:pt x="479" y="377"/>
                    <a:pt x="463" y="382"/>
                    <a:pt x="449" y="394"/>
                  </a:cubicBezTo>
                  <a:cubicBezTo>
                    <a:pt x="449" y="370"/>
                    <a:pt x="449" y="370"/>
                    <a:pt x="449" y="370"/>
                  </a:cubicBezTo>
                  <a:cubicBezTo>
                    <a:pt x="453" y="367"/>
                    <a:pt x="460" y="364"/>
                    <a:pt x="471" y="361"/>
                  </a:cubicBezTo>
                  <a:cubicBezTo>
                    <a:pt x="481" y="358"/>
                    <a:pt x="490" y="357"/>
                    <a:pt x="498" y="357"/>
                  </a:cubicBezTo>
                  <a:cubicBezTo>
                    <a:pt x="532" y="357"/>
                    <a:pt x="549" y="375"/>
                    <a:pt x="549" y="411"/>
                  </a:cubicBezTo>
                  <a:lnTo>
                    <a:pt x="549" y="504"/>
                  </a:lnTo>
                  <a:close/>
                  <a:moveTo>
                    <a:pt x="526" y="432"/>
                  </a:moveTo>
                  <a:cubicBezTo>
                    <a:pt x="491" y="436"/>
                    <a:pt x="491" y="436"/>
                    <a:pt x="491" y="436"/>
                  </a:cubicBezTo>
                  <a:cubicBezTo>
                    <a:pt x="479" y="438"/>
                    <a:pt x="470" y="441"/>
                    <a:pt x="466" y="445"/>
                  </a:cubicBezTo>
                  <a:cubicBezTo>
                    <a:pt x="461" y="449"/>
                    <a:pt x="458" y="455"/>
                    <a:pt x="458" y="464"/>
                  </a:cubicBezTo>
                  <a:cubicBezTo>
                    <a:pt x="458" y="472"/>
                    <a:pt x="461" y="477"/>
                    <a:pt x="466" y="482"/>
                  </a:cubicBezTo>
                  <a:cubicBezTo>
                    <a:pt x="471" y="486"/>
                    <a:pt x="478" y="488"/>
                    <a:pt x="486" y="488"/>
                  </a:cubicBezTo>
                  <a:cubicBezTo>
                    <a:pt x="497" y="488"/>
                    <a:pt x="507" y="484"/>
                    <a:pt x="514" y="476"/>
                  </a:cubicBezTo>
                  <a:cubicBezTo>
                    <a:pt x="522" y="468"/>
                    <a:pt x="526" y="458"/>
                    <a:pt x="526" y="446"/>
                  </a:cubicBezTo>
                  <a:lnTo>
                    <a:pt x="526" y="432"/>
                  </a:lnTo>
                  <a:close/>
                  <a:moveTo>
                    <a:pt x="607" y="504"/>
                  </a:moveTo>
                  <a:cubicBezTo>
                    <a:pt x="584" y="504"/>
                    <a:pt x="584" y="504"/>
                    <a:pt x="584" y="504"/>
                  </a:cubicBezTo>
                  <a:cubicBezTo>
                    <a:pt x="584" y="291"/>
                    <a:pt x="584" y="291"/>
                    <a:pt x="584" y="291"/>
                  </a:cubicBezTo>
                  <a:cubicBezTo>
                    <a:pt x="607" y="291"/>
                    <a:pt x="607" y="291"/>
                    <a:pt x="607" y="291"/>
                  </a:cubicBezTo>
                  <a:lnTo>
                    <a:pt x="607" y="504"/>
                  </a:lnTo>
                  <a:close/>
                  <a:moveTo>
                    <a:pt x="766" y="504"/>
                  </a:moveTo>
                  <a:cubicBezTo>
                    <a:pt x="733" y="504"/>
                    <a:pt x="733" y="504"/>
                    <a:pt x="733" y="504"/>
                  </a:cubicBezTo>
                  <a:cubicBezTo>
                    <a:pt x="670" y="435"/>
                    <a:pt x="670" y="435"/>
                    <a:pt x="670" y="435"/>
                  </a:cubicBezTo>
                  <a:cubicBezTo>
                    <a:pt x="669" y="435"/>
                    <a:pt x="669" y="435"/>
                    <a:pt x="669" y="435"/>
                  </a:cubicBezTo>
                  <a:cubicBezTo>
                    <a:pt x="669" y="504"/>
                    <a:pt x="669" y="504"/>
                    <a:pt x="669" y="504"/>
                  </a:cubicBezTo>
                  <a:cubicBezTo>
                    <a:pt x="646" y="504"/>
                    <a:pt x="646" y="504"/>
                    <a:pt x="646" y="504"/>
                  </a:cubicBezTo>
                  <a:cubicBezTo>
                    <a:pt x="646" y="291"/>
                    <a:pt x="646" y="291"/>
                    <a:pt x="646" y="291"/>
                  </a:cubicBezTo>
                  <a:cubicBezTo>
                    <a:pt x="669" y="291"/>
                    <a:pt x="669" y="291"/>
                    <a:pt x="669" y="291"/>
                  </a:cubicBezTo>
                  <a:cubicBezTo>
                    <a:pt x="669" y="426"/>
                    <a:pt x="669" y="426"/>
                    <a:pt x="669" y="426"/>
                  </a:cubicBezTo>
                  <a:cubicBezTo>
                    <a:pt x="670" y="426"/>
                    <a:pt x="670" y="426"/>
                    <a:pt x="670" y="426"/>
                  </a:cubicBezTo>
                  <a:cubicBezTo>
                    <a:pt x="730" y="360"/>
                    <a:pt x="730" y="360"/>
                    <a:pt x="730" y="360"/>
                  </a:cubicBezTo>
                  <a:cubicBezTo>
                    <a:pt x="761" y="360"/>
                    <a:pt x="761" y="360"/>
                    <a:pt x="761" y="360"/>
                  </a:cubicBezTo>
                  <a:cubicBezTo>
                    <a:pt x="694" y="430"/>
                    <a:pt x="694" y="430"/>
                    <a:pt x="694" y="430"/>
                  </a:cubicBezTo>
                  <a:lnTo>
                    <a:pt x="766" y="504"/>
                  </a:lnTo>
                  <a:close/>
                  <a:moveTo>
                    <a:pt x="113" y="741"/>
                  </a:moveTo>
                  <a:cubicBezTo>
                    <a:pt x="113" y="758"/>
                    <a:pt x="107" y="772"/>
                    <a:pt x="95" y="781"/>
                  </a:cubicBezTo>
                  <a:cubicBezTo>
                    <a:pt x="83" y="791"/>
                    <a:pt x="66" y="796"/>
                    <a:pt x="46" y="796"/>
                  </a:cubicBezTo>
                  <a:cubicBezTo>
                    <a:pt x="38" y="796"/>
                    <a:pt x="30" y="795"/>
                    <a:pt x="20" y="792"/>
                  </a:cubicBezTo>
                  <a:cubicBezTo>
                    <a:pt x="11" y="790"/>
                    <a:pt x="4" y="787"/>
                    <a:pt x="0" y="784"/>
                  </a:cubicBezTo>
                  <a:cubicBezTo>
                    <a:pt x="0" y="756"/>
                    <a:pt x="0" y="756"/>
                    <a:pt x="0" y="756"/>
                  </a:cubicBezTo>
                  <a:cubicBezTo>
                    <a:pt x="6" y="762"/>
                    <a:pt x="14" y="766"/>
                    <a:pt x="23" y="769"/>
                  </a:cubicBezTo>
                  <a:cubicBezTo>
                    <a:pt x="32" y="773"/>
                    <a:pt x="41" y="774"/>
                    <a:pt x="49" y="774"/>
                  </a:cubicBezTo>
                  <a:cubicBezTo>
                    <a:pt x="75" y="774"/>
                    <a:pt x="88" y="764"/>
                    <a:pt x="88" y="744"/>
                  </a:cubicBezTo>
                  <a:cubicBezTo>
                    <a:pt x="88" y="736"/>
                    <a:pt x="85" y="729"/>
                    <a:pt x="80" y="723"/>
                  </a:cubicBezTo>
                  <a:cubicBezTo>
                    <a:pt x="74" y="716"/>
                    <a:pt x="63" y="709"/>
                    <a:pt x="46" y="699"/>
                  </a:cubicBezTo>
                  <a:cubicBezTo>
                    <a:pt x="29" y="689"/>
                    <a:pt x="17" y="680"/>
                    <a:pt x="11" y="672"/>
                  </a:cubicBezTo>
                  <a:cubicBezTo>
                    <a:pt x="4" y="664"/>
                    <a:pt x="1" y="653"/>
                    <a:pt x="1" y="641"/>
                  </a:cubicBezTo>
                  <a:cubicBezTo>
                    <a:pt x="1" y="625"/>
                    <a:pt x="7" y="612"/>
                    <a:pt x="19" y="602"/>
                  </a:cubicBezTo>
                  <a:cubicBezTo>
                    <a:pt x="30" y="592"/>
                    <a:pt x="46" y="587"/>
                    <a:pt x="65" y="587"/>
                  </a:cubicBezTo>
                  <a:cubicBezTo>
                    <a:pt x="83" y="587"/>
                    <a:pt x="96" y="590"/>
                    <a:pt x="104" y="594"/>
                  </a:cubicBezTo>
                  <a:cubicBezTo>
                    <a:pt x="104" y="621"/>
                    <a:pt x="104" y="621"/>
                    <a:pt x="104" y="621"/>
                  </a:cubicBezTo>
                  <a:cubicBezTo>
                    <a:pt x="94" y="613"/>
                    <a:pt x="80" y="609"/>
                    <a:pt x="63" y="609"/>
                  </a:cubicBezTo>
                  <a:cubicBezTo>
                    <a:pt x="52" y="609"/>
                    <a:pt x="43" y="611"/>
                    <a:pt x="36" y="617"/>
                  </a:cubicBezTo>
                  <a:cubicBezTo>
                    <a:pt x="29" y="623"/>
                    <a:pt x="25" y="630"/>
                    <a:pt x="25" y="639"/>
                  </a:cubicBezTo>
                  <a:cubicBezTo>
                    <a:pt x="25" y="646"/>
                    <a:pt x="26" y="651"/>
                    <a:pt x="29" y="655"/>
                  </a:cubicBezTo>
                  <a:cubicBezTo>
                    <a:pt x="31" y="659"/>
                    <a:pt x="34" y="663"/>
                    <a:pt x="39" y="667"/>
                  </a:cubicBezTo>
                  <a:cubicBezTo>
                    <a:pt x="44" y="671"/>
                    <a:pt x="53" y="676"/>
                    <a:pt x="65" y="683"/>
                  </a:cubicBezTo>
                  <a:cubicBezTo>
                    <a:pt x="82" y="693"/>
                    <a:pt x="95" y="702"/>
                    <a:pt x="102" y="711"/>
                  </a:cubicBezTo>
                  <a:cubicBezTo>
                    <a:pt x="109" y="720"/>
                    <a:pt x="113" y="730"/>
                    <a:pt x="113" y="741"/>
                  </a:cubicBezTo>
                  <a:close/>
                  <a:moveTo>
                    <a:pt x="257" y="726"/>
                  </a:moveTo>
                  <a:cubicBezTo>
                    <a:pt x="155" y="726"/>
                    <a:pt x="155" y="726"/>
                    <a:pt x="155" y="726"/>
                  </a:cubicBezTo>
                  <a:cubicBezTo>
                    <a:pt x="155" y="742"/>
                    <a:pt x="160" y="755"/>
                    <a:pt x="168" y="763"/>
                  </a:cubicBezTo>
                  <a:cubicBezTo>
                    <a:pt x="176" y="772"/>
                    <a:pt x="187" y="776"/>
                    <a:pt x="202" y="776"/>
                  </a:cubicBezTo>
                  <a:cubicBezTo>
                    <a:pt x="218" y="776"/>
                    <a:pt x="233" y="771"/>
                    <a:pt x="247" y="760"/>
                  </a:cubicBezTo>
                  <a:cubicBezTo>
                    <a:pt x="247" y="782"/>
                    <a:pt x="247" y="782"/>
                    <a:pt x="247" y="782"/>
                  </a:cubicBezTo>
                  <a:cubicBezTo>
                    <a:pt x="234" y="791"/>
                    <a:pt x="217" y="796"/>
                    <a:pt x="196" y="796"/>
                  </a:cubicBezTo>
                  <a:cubicBezTo>
                    <a:pt x="176" y="796"/>
                    <a:pt x="160" y="789"/>
                    <a:pt x="148" y="776"/>
                  </a:cubicBezTo>
                  <a:cubicBezTo>
                    <a:pt x="137" y="763"/>
                    <a:pt x="131" y="744"/>
                    <a:pt x="131" y="721"/>
                  </a:cubicBezTo>
                  <a:cubicBezTo>
                    <a:pt x="131" y="707"/>
                    <a:pt x="134" y="694"/>
                    <a:pt x="140" y="682"/>
                  </a:cubicBezTo>
                  <a:cubicBezTo>
                    <a:pt x="146" y="670"/>
                    <a:pt x="153" y="661"/>
                    <a:pt x="164" y="655"/>
                  </a:cubicBezTo>
                  <a:cubicBezTo>
                    <a:pt x="174" y="648"/>
                    <a:pt x="185" y="645"/>
                    <a:pt x="197" y="645"/>
                  </a:cubicBezTo>
                  <a:cubicBezTo>
                    <a:pt x="216" y="645"/>
                    <a:pt x="231" y="651"/>
                    <a:pt x="241" y="663"/>
                  </a:cubicBezTo>
                  <a:cubicBezTo>
                    <a:pt x="251" y="675"/>
                    <a:pt x="257" y="692"/>
                    <a:pt x="257" y="714"/>
                  </a:cubicBezTo>
                  <a:lnTo>
                    <a:pt x="257" y="726"/>
                  </a:lnTo>
                  <a:close/>
                  <a:moveTo>
                    <a:pt x="233" y="707"/>
                  </a:moveTo>
                  <a:cubicBezTo>
                    <a:pt x="233" y="693"/>
                    <a:pt x="230" y="683"/>
                    <a:pt x="223" y="676"/>
                  </a:cubicBezTo>
                  <a:cubicBezTo>
                    <a:pt x="217" y="668"/>
                    <a:pt x="208" y="665"/>
                    <a:pt x="197" y="665"/>
                  </a:cubicBezTo>
                  <a:cubicBezTo>
                    <a:pt x="186" y="665"/>
                    <a:pt x="177" y="668"/>
                    <a:pt x="170" y="676"/>
                  </a:cubicBezTo>
                  <a:cubicBezTo>
                    <a:pt x="162" y="684"/>
                    <a:pt x="157" y="694"/>
                    <a:pt x="155" y="707"/>
                  </a:cubicBezTo>
                  <a:lnTo>
                    <a:pt x="233" y="707"/>
                  </a:lnTo>
                  <a:close/>
                  <a:moveTo>
                    <a:pt x="358" y="672"/>
                  </a:moveTo>
                  <a:cubicBezTo>
                    <a:pt x="354" y="669"/>
                    <a:pt x="348" y="667"/>
                    <a:pt x="340" y="667"/>
                  </a:cubicBezTo>
                  <a:cubicBezTo>
                    <a:pt x="330" y="667"/>
                    <a:pt x="322" y="672"/>
                    <a:pt x="315" y="681"/>
                  </a:cubicBezTo>
                  <a:cubicBezTo>
                    <a:pt x="309" y="691"/>
                    <a:pt x="306" y="704"/>
                    <a:pt x="306" y="719"/>
                  </a:cubicBezTo>
                  <a:cubicBezTo>
                    <a:pt x="306" y="792"/>
                    <a:pt x="306" y="792"/>
                    <a:pt x="306" y="792"/>
                  </a:cubicBezTo>
                  <a:cubicBezTo>
                    <a:pt x="283" y="792"/>
                    <a:pt x="283" y="792"/>
                    <a:pt x="283" y="792"/>
                  </a:cubicBezTo>
                  <a:cubicBezTo>
                    <a:pt x="283" y="648"/>
                    <a:pt x="283" y="648"/>
                    <a:pt x="283" y="648"/>
                  </a:cubicBezTo>
                  <a:cubicBezTo>
                    <a:pt x="306" y="648"/>
                    <a:pt x="306" y="648"/>
                    <a:pt x="306" y="648"/>
                  </a:cubicBezTo>
                  <a:cubicBezTo>
                    <a:pt x="306" y="678"/>
                    <a:pt x="306" y="678"/>
                    <a:pt x="306" y="678"/>
                  </a:cubicBezTo>
                  <a:cubicBezTo>
                    <a:pt x="306" y="678"/>
                    <a:pt x="306" y="678"/>
                    <a:pt x="306" y="678"/>
                  </a:cubicBezTo>
                  <a:cubicBezTo>
                    <a:pt x="309" y="668"/>
                    <a:pt x="314" y="660"/>
                    <a:pt x="321" y="654"/>
                  </a:cubicBezTo>
                  <a:cubicBezTo>
                    <a:pt x="328" y="649"/>
                    <a:pt x="335" y="646"/>
                    <a:pt x="344" y="646"/>
                  </a:cubicBezTo>
                  <a:cubicBezTo>
                    <a:pt x="350" y="646"/>
                    <a:pt x="355" y="646"/>
                    <a:pt x="358" y="648"/>
                  </a:cubicBezTo>
                  <a:lnTo>
                    <a:pt x="358" y="672"/>
                  </a:lnTo>
                  <a:close/>
                  <a:moveTo>
                    <a:pt x="500" y="648"/>
                  </a:moveTo>
                  <a:cubicBezTo>
                    <a:pt x="443" y="792"/>
                    <a:pt x="443" y="792"/>
                    <a:pt x="443" y="792"/>
                  </a:cubicBezTo>
                  <a:cubicBezTo>
                    <a:pt x="420" y="792"/>
                    <a:pt x="420" y="792"/>
                    <a:pt x="420" y="792"/>
                  </a:cubicBezTo>
                  <a:cubicBezTo>
                    <a:pt x="365" y="648"/>
                    <a:pt x="365" y="648"/>
                    <a:pt x="365" y="648"/>
                  </a:cubicBezTo>
                  <a:cubicBezTo>
                    <a:pt x="391" y="648"/>
                    <a:pt x="391" y="648"/>
                    <a:pt x="391" y="648"/>
                  </a:cubicBezTo>
                  <a:cubicBezTo>
                    <a:pt x="427" y="753"/>
                    <a:pt x="427" y="753"/>
                    <a:pt x="427" y="753"/>
                  </a:cubicBezTo>
                  <a:cubicBezTo>
                    <a:pt x="429" y="758"/>
                    <a:pt x="431" y="765"/>
                    <a:pt x="432" y="773"/>
                  </a:cubicBezTo>
                  <a:cubicBezTo>
                    <a:pt x="433" y="773"/>
                    <a:pt x="433" y="773"/>
                    <a:pt x="433" y="773"/>
                  </a:cubicBezTo>
                  <a:cubicBezTo>
                    <a:pt x="434" y="766"/>
                    <a:pt x="435" y="760"/>
                    <a:pt x="437" y="754"/>
                  </a:cubicBezTo>
                  <a:cubicBezTo>
                    <a:pt x="476" y="648"/>
                    <a:pt x="476" y="648"/>
                    <a:pt x="476" y="648"/>
                  </a:cubicBezTo>
                  <a:lnTo>
                    <a:pt x="500" y="648"/>
                  </a:lnTo>
                  <a:close/>
                  <a:moveTo>
                    <a:pt x="631" y="726"/>
                  </a:moveTo>
                  <a:cubicBezTo>
                    <a:pt x="530" y="726"/>
                    <a:pt x="530" y="726"/>
                    <a:pt x="530" y="726"/>
                  </a:cubicBezTo>
                  <a:cubicBezTo>
                    <a:pt x="530" y="742"/>
                    <a:pt x="534" y="755"/>
                    <a:pt x="543" y="763"/>
                  </a:cubicBezTo>
                  <a:cubicBezTo>
                    <a:pt x="551" y="772"/>
                    <a:pt x="562" y="776"/>
                    <a:pt x="577" y="776"/>
                  </a:cubicBezTo>
                  <a:cubicBezTo>
                    <a:pt x="593" y="776"/>
                    <a:pt x="608" y="771"/>
                    <a:pt x="621" y="760"/>
                  </a:cubicBezTo>
                  <a:cubicBezTo>
                    <a:pt x="621" y="782"/>
                    <a:pt x="621" y="782"/>
                    <a:pt x="621" y="782"/>
                  </a:cubicBezTo>
                  <a:cubicBezTo>
                    <a:pt x="609" y="791"/>
                    <a:pt x="592" y="796"/>
                    <a:pt x="571" y="796"/>
                  </a:cubicBezTo>
                  <a:cubicBezTo>
                    <a:pt x="551" y="796"/>
                    <a:pt x="535" y="789"/>
                    <a:pt x="523" y="776"/>
                  </a:cubicBezTo>
                  <a:cubicBezTo>
                    <a:pt x="512" y="763"/>
                    <a:pt x="506" y="744"/>
                    <a:pt x="506" y="721"/>
                  </a:cubicBezTo>
                  <a:cubicBezTo>
                    <a:pt x="506" y="707"/>
                    <a:pt x="509" y="694"/>
                    <a:pt x="515" y="682"/>
                  </a:cubicBezTo>
                  <a:cubicBezTo>
                    <a:pt x="520" y="670"/>
                    <a:pt x="528" y="661"/>
                    <a:pt x="538" y="655"/>
                  </a:cubicBezTo>
                  <a:cubicBezTo>
                    <a:pt x="548" y="648"/>
                    <a:pt x="560" y="645"/>
                    <a:pt x="572" y="645"/>
                  </a:cubicBezTo>
                  <a:cubicBezTo>
                    <a:pt x="591" y="645"/>
                    <a:pt x="605" y="651"/>
                    <a:pt x="616" y="663"/>
                  </a:cubicBezTo>
                  <a:cubicBezTo>
                    <a:pt x="626" y="675"/>
                    <a:pt x="631" y="692"/>
                    <a:pt x="631" y="714"/>
                  </a:cubicBezTo>
                  <a:lnTo>
                    <a:pt x="631" y="726"/>
                  </a:lnTo>
                  <a:close/>
                  <a:moveTo>
                    <a:pt x="608" y="707"/>
                  </a:moveTo>
                  <a:cubicBezTo>
                    <a:pt x="608" y="693"/>
                    <a:pt x="604" y="683"/>
                    <a:pt x="598" y="676"/>
                  </a:cubicBezTo>
                  <a:cubicBezTo>
                    <a:pt x="592" y="668"/>
                    <a:pt x="583" y="665"/>
                    <a:pt x="572" y="665"/>
                  </a:cubicBezTo>
                  <a:cubicBezTo>
                    <a:pt x="561" y="665"/>
                    <a:pt x="552" y="668"/>
                    <a:pt x="544" y="676"/>
                  </a:cubicBezTo>
                  <a:cubicBezTo>
                    <a:pt x="537" y="684"/>
                    <a:pt x="532" y="694"/>
                    <a:pt x="530" y="707"/>
                  </a:cubicBezTo>
                  <a:lnTo>
                    <a:pt x="608" y="707"/>
                  </a:lnTo>
                  <a:close/>
                  <a:moveTo>
                    <a:pt x="733" y="672"/>
                  </a:moveTo>
                  <a:cubicBezTo>
                    <a:pt x="728" y="669"/>
                    <a:pt x="723" y="667"/>
                    <a:pt x="715" y="667"/>
                  </a:cubicBezTo>
                  <a:cubicBezTo>
                    <a:pt x="705" y="667"/>
                    <a:pt x="696" y="672"/>
                    <a:pt x="690" y="681"/>
                  </a:cubicBezTo>
                  <a:cubicBezTo>
                    <a:pt x="684" y="691"/>
                    <a:pt x="681" y="704"/>
                    <a:pt x="681" y="719"/>
                  </a:cubicBezTo>
                  <a:cubicBezTo>
                    <a:pt x="681" y="792"/>
                    <a:pt x="681" y="792"/>
                    <a:pt x="681" y="792"/>
                  </a:cubicBezTo>
                  <a:cubicBezTo>
                    <a:pt x="657" y="792"/>
                    <a:pt x="657" y="792"/>
                    <a:pt x="657" y="792"/>
                  </a:cubicBezTo>
                  <a:cubicBezTo>
                    <a:pt x="657" y="648"/>
                    <a:pt x="657" y="648"/>
                    <a:pt x="657" y="648"/>
                  </a:cubicBezTo>
                  <a:cubicBezTo>
                    <a:pt x="681" y="648"/>
                    <a:pt x="681" y="648"/>
                    <a:pt x="681" y="648"/>
                  </a:cubicBezTo>
                  <a:cubicBezTo>
                    <a:pt x="681" y="678"/>
                    <a:pt x="681" y="678"/>
                    <a:pt x="681" y="678"/>
                  </a:cubicBezTo>
                  <a:cubicBezTo>
                    <a:pt x="681" y="678"/>
                    <a:pt x="681" y="678"/>
                    <a:pt x="681" y="678"/>
                  </a:cubicBezTo>
                  <a:cubicBezTo>
                    <a:pt x="684" y="668"/>
                    <a:pt x="689" y="660"/>
                    <a:pt x="696" y="654"/>
                  </a:cubicBezTo>
                  <a:cubicBezTo>
                    <a:pt x="702" y="649"/>
                    <a:pt x="710" y="646"/>
                    <a:pt x="719" y="646"/>
                  </a:cubicBezTo>
                  <a:cubicBezTo>
                    <a:pt x="725" y="646"/>
                    <a:pt x="729" y="646"/>
                    <a:pt x="733" y="648"/>
                  </a:cubicBezTo>
                  <a:lnTo>
                    <a:pt x="733" y="6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pic>
          <p:nvPicPr>
            <p:cNvPr id="225" name="Picture 224"/>
            <p:cNvPicPr>
              <a:picLocks noChangeAspect="1"/>
            </p:cNvPicPr>
            <p:nvPr/>
          </p:nvPicPr>
          <p:blipFill>
            <a:blip r:embed="rId1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501313" y="5079163"/>
              <a:ext cx="420687" cy="420687"/>
            </a:xfrm>
            <a:prstGeom prst="rect">
              <a:avLst/>
            </a:prstGeom>
          </p:spPr>
        </p:pic>
        <p:grpSp>
          <p:nvGrpSpPr>
            <p:cNvPr id="301" name="Group 57"/>
            <p:cNvGrpSpPr>
              <a:grpSpLocks noChangeAspect="1"/>
            </p:cNvGrpSpPr>
            <p:nvPr/>
          </p:nvGrpSpPr>
          <p:grpSpPr bwMode="auto">
            <a:xfrm>
              <a:off x="9926638" y="3368675"/>
              <a:ext cx="777875" cy="800100"/>
              <a:chOff x="6253" y="2122"/>
              <a:chExt cx="490" cy="504"/>
            </a:xfrm>
          </p:grpSpPr>
          <p:sp>
            <p:nvSpPr>
              <p:cNvPr id="302" name="AutoShape 56"/>
              <p:cNvSpPr>
                <a:spLocks noChangeAspect="1" noChangeArrowheads="1" noTextEdit="1"/>
              </p:cNvSpPr>
              <p:nvPr/>
            </p:nvSpPr>
            <p:spPr bwMode="auto">
              <a:xfrm>
                <a:off x="6253" y="2122"/>
                <a:ext cx="488"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03" name="Freeform 58"/>
              <p:cNvSpPr>
                <a:spLocks/>
              </p:cNvSpPr>
              <p:nvPr/>
            </p:nvSpPr>
            <p:spPr bwMode="auto">
              <a:xfrm>
                <a:off x="6255" y="2122"/>
                <a:ext cx="488" cy="489"/>
              </a:xfrm>
              <a:custGeom>
                <a:avLst/>
                <a:gdLst>
                  <a:gd name="T0" fmla="*/ 178 w 306"/>
                  <a:gd name="T1" fmla="*/ 305 h 307"/>
                  <a:gd name="T2" fmla="*/ 173 w 306"/>
                  <a:gd name="T3" fmla="*/ 305 h 307"/>
                  <a:gd name="T4" fmla="*/ 1 w 306"/>
                  <a:gd name="T5" fmla="*/ 133 h 307"/>
                  <a:gd name="T6" fmla="*/ 1 w 306"/>
                  <a:gd name="T7" fmla="*/ 128 h 307"/>
                  <a:gd name="T8" fmla="*/ 128 w 306"/>
                  <a:gd name="T9" fmla="*/ 2 h 307"/>
                  <a:gd name="T10" fmla="*/ 133 w 306"/>
                  <a:gd name="T11" fmla="*/ 2 h 307"/>
                  <a:gd name="T12" fmla="*/ 305 w 306"/>
                  <a:gd name="T13" fmla="*/ 174 h 307"/>
                  <a:gd name="T14" fmla="*/ 305 w 306"/>
                  <a:gd name="T15" fmla="*/ 179 h 307"/>
                  <a:gd name="T16" fmla="*/ 178 w 306"/>
                  <a:gd name="T17" fmla="*/ 305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307">
                    <a:moveTo>
                      <a:pt x="178" y="305"/>
                    </a:moveTo>
                    <a:cubicBezTo>
                      <a:pt x="177" y="307"/>
                      <a:pt x="175" y="307"/>
                      <a:pt x="173" y="305"/>
                    </a:cubicBezTo>
                    <a:cubicBezTo>
                      <a:pt x="1" y="133"/>
                      <a:pt x="1" y="133"/>
                      <a:pt x="1" y="133"/>
                    </a:cubicBezTo>
                    <a:cubicBezTo>
                      <a:pt x="0" y="132"/>
                      <a:pt x="0" y="130"/>
                      <a:pt x="1" y="128"/>
                    </a:cubicBezTo>
                    <a:cubicBezTo>
                      <a:pt x="128" y="2"/>
                      <a:pt x="128" y="2"/>
                      <a:pt x="128" y="2"/>
                    </a:cubicBezTo>
                    <a:cubicBezTo>
                      <a:pt x="129" y="0"/>
                      <a:pt x="131" y="0"/>
                      <a:pt x="133" y="2"/>
                    </a:cubicBezTo>
                    <a:cubicBezTo>
                      <a:pt x="305" y="174"/>
                      <a:pt x="305" y="174"/>
                      <a:pt x="305" y="174"/>
                    </a:cubicBezTo>
                    <a:cubicBezTo>
                      <a:pt x="306" y="175"/>
                      <a:pt x="306" y="177"/>
                      <a:pt x="305" y="179"/>
                    </a:cubicBezTo>
                    <a:lnTo>
                      <a:pt x="178" y="3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04" name="Freeform 59"/>
              <p:cNvSpPr>
                <a:spLocks/>
              </p:cNvSpPr>
              <p:nvPr/>
            </p:nvSpPr>
            <p:spPr bwMode="auto">
              <a:xfrm>
                <a:off x="6298" y="2165"/>
                <a:ext cx="403" cy="402"/>
              </a:xfrm>
              <a:custGeom>
                <a:avLst/>
                <a:gdLst>
                  <a:gd name="T0" fmla="*/ 151 w 253"/>
                  <a:gd name="T1" fmla="*/ 251 h 252"/>
                  <a:gd name="T2" fmla="*/ 147 w 253"/>
                  <a:gd name="T3" fmla="*/ 251 h 252"/>
                  <a:gd name="T4" fmla="*/ 2 w 253"/>
                  <a:gd name="T5" fmla="*/ 105 h 252"/>
                  <a:gd name="T6" fmla="*/ 2 w 253"/>
                  <a:gd name="T7" fmla="*/ 101 h 252"/>
                  <a:gd name="T8" fmla="*/ 102 w 253"/>
                  <a:gd name="T9" fmla="*/ 1 h 252"/>
                  <a:gd name="T10" fmla="*/ 106 w 253"/>
                  <a:gd name="T11" fmla="*/ 1 h 252"/>
                  <a:gd name="T12" fmla="*/ 251 w 253"/>
                  <a:gd name="T13" fmla="*/ 147 h 252"/>
                  <a:gd name="T14" fmla="*/ 251 w 253"/>
                  <a:gd name="T15" fmla="*/ 151 h 252"/>
                  <a:gd name="T16" fmla="*/ 151 w 253"/>
                  <a:gd name="T17" fmla="*/ 25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252">
                    <a:moveTo>
                      <a:pt x="151" y="251"/>
                    </a:moveTo>
                    <a:cubicBezTo>
                      <a:pt x="150" y="252"/>
                      <a:pt x="148" y="252"/>
                      <a:pt x="147" y="251"/>
                    </a:cubicBezTo>
                    <a:cubicBezTo>
                      <a:pt x="2" y="105"/>
                      <a:pt x="2" y="105"/>
                      <a:pt x="2" y="105"/>
                    </a:cubicBezTo>
                    <a:cubicBezTo>
                      <a:pt x="0" y="104"/>
                      <a:pt x="0" y="102"/>
                      <a:pt x="2" y="101"/>
                    </a:cubicBezTo>
                    <a:cubicBezTo>
                      <a:pt x="102" y="1"/>
                      <a:pt x="102" y="1"/>
                      <a:pt x="102" y="1"/>
                    </a:cubicBezTo>
                    <a:cubicBezTo>
                      <a:pt x="103" y="0"/>
                      <a:pt x="105" y="0"/>
                      <a:pt x="106" y="1"/>
                    </a:cubicBezTo>
                    <a:cubicBezTo>
                      <a:pt x="251" y="147"/>
                      <a:pt x="251" y="147"/>
                      <a:pt x="251" y="147"/>
                    </a:cubicBezTo>
                    <a:cubicBezTo>
                      <a:pt x="253" y="148"/>
                      <a:pt x="253" y="150"/>
                      <a:pt x="251" y="151"/>
                    </a:cubicBezTo>
                    <a:lnTo>
                      <a:pt x="151" y="251"/>
                    </a:lnTo>
                    <a:close/>
                  </a:path>
                </a:pathLst>
              </a:custGeom>
              <a:gradFill flip="none" rotWithShape="1">
                <a:gsLst>
                  <a:gs pos="50000">
                    <a:srgbClr val="5EB6DA"/>
                  </a:gs>
                  <a:gs pos="50000">
                    <a:srgbClr val="3999C6"/>
                  </a:gs>
                </a:gsLst>
                <a:lin ang="108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05" name="Freeform 60"/>
              <p:cNvSpPr>
                <a:spLocks/>
              </p:cNvSpPr>
              <p:nvPr/>
            </p:nvSpPr>
            <p:spPr bwMode="auto">
              <a:xfrm>
                <a:off x="6591" y="2269"/>
                <a:ext cx="7" cy="6"/>
              </a:xfrm>
              <a:custGeom>
                <a:avLst/>
                <a:gdLst>
                  <a:gd name="T0" fmla="*/ 3 w 4"/>
                  <a:gd name="T1" fmla="*/ 3 h 4"/>
                  <a:gd name="T2" fmla="*/ 0 w 4"/>
                  <a:gd name="T3" fmla="*/ 3 h 4"/>
                  <a:gd name="T4" fmla="*/ 1 w 4"/>
                  <a:gd name="T5" fmla="*/ 0 h 4"/>
                  <a:gd name="T6" fmla="*/ 3 w 4"/>
                  <a:gd name="T7" fmla="*/ 0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4"/>
                      <a:pt x="1" y="4"/>
                      <a:pt x="0" y="3"/>
                    </a:cubicBezTo>
                    <a:cubicBezTo>
                      <a:pt x="0" y="2"/>
                      <a:pt x="0" y="1"/>
                      <a:pt x="1" y="0"/>
                    </a:cubicBezTo>
                    <a:cubicBezTo>
                      <a:pt x="1" y="0"/>
                      <a:pt x="2" y="0"/>
                      <a:pt x="3" y="0"/>
                    </a:cubicBezTo>
                    <a:cubicBezTo>
                      <a:pt x="4" y="1"/>
                      <a:pt x="4" y="2"/>
                      <a:pt x="3" y="3"/>
                    </a:cubicBez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06" name="Rectangle 61"/>
              <p:cNvSpPr>
                <a:spLocks noChangeArrowheads="1"/>
              </p:cNvSpPr>
              <p:nvPr/>
            </p:nvSpPr>
            <p:spPr bwMode="auto">
              <a:xfrm>
                <a:off x="6610" y="2584"/>
                <a:ext cx="16" cy="37"/>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07" name="Rectangle 62"/>
              <p:cNvSpPr>
                <a:spLocks noChangeArrowheads="1"/>
              </p:cNvSpPr>
              <p:nvPr/>
            </p:nvSpPr>
            <p:spPr bwMode="auto">
              <a:xfrm>
                <a:off x="6610" y="2444"/>
                <a:ext cx="16" cy="140"/>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08" name="Freeform 63"/>
              <p:cNvSpPr>
                <a:spLocks/>
              </p:cNvSpPr>
              <p:nvPr/>
            </p:nvSpPr>
            <p:spPr bwMode="auto">
              <a:xfrm>
                <a:off x="6610" y="2621"/>
                <a:ext cx="16" cy="5"/>
              </a:xfrm>
              <a:custGeom>
                <a:avLst/>
                <a:gdLst>
                  <a:gd name="T0" fmla="*/ 10 w 10"/>
                  <a:gd name="T1" fmla="*/ 1 h 3"/>
                  <a:gd name="T2" fmla="*/ 10 w 10"/>
                  <a:gd name="T3" fmla="*/ 0 h 3"/>
                  <a:gd name="T4" fmla="*/ 0 w 10"/>
                  <a:gd name="T5" fmla="*/ 0 h 3"/>
                  <a:gd name="T6" fmla="*/ 0 w 10"/>
                  <a:gd name="T7" fmla="*/ 1 h 3"/>
                  <a:gd name="T8" fmla="*/ 2 w 10"/>
                  <a:gd name="T9" fmla="*/ 3 h 3"/>
                  <a:gd name="T10" fmla="*/ 8 w 10"/>
                  <a:gd name="T11" fmla="*/ 3 h 3"/>
                  <a:gd name="T12" fmla="*/ 10 w 10"/>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0" h="3">
                    <a:moveTo>
                      <a:pt x="10" y="1"/>
                    </a:moveTo>
                    <a:cubicBezTo>
                      <a:pt x="10" y="0"/>
                      <a:pt x="10" y="0"/>
                      <a:pt x="10" y="0"/>
                    </a:cubicBezTo>
                    <a:cubicBezTo>
                      <a:pt x="0" y="0"/>
                      <a:pt x="0" y="0"/>
                      <a:pt x="0" y="0"/>
                    </a:cubicBezTo>
                    <a:cubicBezTo>
                      <a:pt x="0" y="1"/>
                      <a:pt x="0" y="1"/>
                      <a:pt x="0" y="1"/>
                    </a:cubicBezTo>
                    <a:cubicBezTo>
                      <a:pt x="0" y="2"/>
                      <a:pt x="1" y="3"/>
                      <a:pt x="2" y="3"/>
                    </a:cubicBezTo>
                    <a:cubicBezTo>
                      <a:pt x="8" y="3"/>
                      <a:pt x="8" y="3"/>
                      <a:pt x="8" y="3"/>
                    </a:cubicBezTo>
                    <a:cubicBezTo>
                      <a:pt x="9" y="3"/>
                      <a:pt x="10" y="2"/>
                      <a:pt x="10" y="1"/>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09" name="Freeform 64"/>
              <p:cNvSpPr>
                <a:spLocks/>
              </p:cNvSpPr>
              <p:nvPr/>
            </p:nvSpPr>
            <p:spPr bwMode="auto">
              <a:xfrm>
                <a:off x="6615" y="2401"/>
                <a:ext cx="7" cy="9"/>
              </a:xfrm>
              <a:custGeom>
                <a:avLst/>
                <a:gdLst>
                  <a:gd name="T0" fmla="*/ 0 w 4"/>
                  <a:gd name="T1" fmla="*/ 2 h 6"/>
                  <a:gd name="T2" fmla="*/ 0 w 4"/>
                  <a:gd name="T3" fmla="*/ 6 h 6"/>
                  <a:gd name="T4" fmla="*/ 4 w 4"/>
                  <a:gd name="T5" fmla="*/ 6 h 6"/>
                  <a:gd name="T6" fmla="*/ 4 w 4"/>
                  <a:gd name="T7" fmla="*/ 2 h 6"/>
                  <a:gd name="T8" fmla="*/ 2 w 4"/>
                  <a:gd name="T9" fmla="*/ 0 h 6"/>
                  <a:gd name="T10" fmla="*/ 2 w 4"/>
                  <a:gd name="T11" fmla="*/ 0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cubicBezTo>
                      <a:pt x="0" y="6"/>
                      <a:pt x="0" y="6"/>
                      <a:pt x="0" y="6"/>
                    </a:cubicBezTo>
                    <a:cubicBezTo>
                      <a:pt x="4" y="6"/>
                      <a:pt x="4" y="6"/>
                      <a:pt x="4" y="6"/>
                    </a:cubicBezTo>
                    <a:cubicBezTo>
                      <a:pt x="4" y="2"/>
                      <a:pt x="4" y="2"/>
                      <a:pt x="4" y="2"/>
                    </a:cubicBezTo>
                    <a:cubicBezTo>
                      <a:pt x="4" y="1"/>
                      <a:pt x="3" y="0"/>
                      <a:pt x="2" y="0"/>
                    </a:cubicBezTo>
                    <a:cubicBezTo>
                      <a:pt x="2" y="0"/>
                      <a:pt x="2" y="0"/>
                      <a:pt x="2" y="0"/>
                    </a:cubicBezTo>
                    <a:cubicBezTo>
                      <a:pt x="1"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10" name="Freeform 65"/>
              <p:cNvSpPr>
                <a:spLocks/>
              </p:cNvSpPr>
              <p:nvPr/>
            </p:nvSpPr>
            <p:spPr bwMode="auto">
              <a:xfrm>
                <a:off x="6610" y="2410"/>
                <a:ext cx="16" cy="34"/>
              </a:xfrm>
              <a:custGeom>
                <a:avLst/>
                <a:gdLst>
                  <a:gd name="T0" fmla="*/ 10 w 10"/>
                  <a:gd name="T1" fmla="*/ 10 h 21"/>
                  <a:gd name="T2" fmla="*/ 7 w 10"/>
                  <a:gd name="T3" fmla="*/ 0 h 21"/>
                  <a:gd name="T4" fmla="*/ 3 w 10"/>
                  <a:gd name="T5" fmla="*/ 0 h 21"/>
                  <a:gd name="T6" fmla="*/ 0 w 10"/>
                  <a:gd name="T7" fmla="*/ 10 h 21"/>
                  <a:gd name="T8" fmla="*/ 0 w 10"/>
                  <a:gd name="T9" fmla="*/ 21 h 21"/>
                  <a:gd name="T10" fmla="*/ 4 w 10"/>
                  <a:gd name="T11" fmla="*/ 21 h 21"/>
                  <a:gd name="T12" fmla="*/ 5 w 10"/>
                  <a:gd name="T13" fmla="*/ 21 h 21"/>
                  <a:gd name="T14" fmla="*/ 10 w 10"/>
                  <a:gd name="T15" fmla="*/ 21 h 21"/>
                  <a:gd name="T16" fmla="*/ 10 w 10"/>
                  <a:gd name="T1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1">
                    <a:moveTo>
                      <a:pt x="10" y="10"/>
                    </a:moveTo>
                    <a:cubicBezTo>
                      <a:pt x="10" y="7"/>
                      <a:pt x="9" y="1"/>
                      <a:pt x="7" y="0"/>
                    </a:cubicBezTo>
                    <a:cubicBezTo>
                      <a:pt x="3" y="0"/>
                      <a:pt x="3" y="0"/>
                      <a:pt x="3" y="0"/>
                    </a:cubicBezTo>
                    <a:cubicBezTo>
                      <a:pt x="1" y="1"/>
                      <a:pt x="0" y="7"/>
                      <a:pt x="0" y="10"/>
                    </a:cubicBezTo>
                    <a:cubicBezTo>
                      <a:pt x="0" y="21"/>
                      <a:pt x="0" y="21"/>
                      <a:pt x="0" y="21"/>
                    </a:cubicBezTo>
                    <a:cubicBezTo>
                      <a:pt x="4" y="21"/>
                      <a:pt x="4" y="21"/>
                      <a:pt x="4" y="21"/>
                    </a:cubicBezTo>
                    <a:cubicBezTo>
                      <a:pt x="5" y="21"/>
                      <a:pt x="5" y="21"/>
                      <a:pt x="5" y="21"/>
                    </a:cubicBezTo>
                    <a:cubicBezTo>
                      <a:pt x="10" y="21"/>
                      <a:pt x="10" y="21"/>
                      <a:pt x="10" y="21"/>
                    </a:cubicBezTo>
                    <a:lnTo>
                      <a:pt x="10" y="1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11" name="Freeform 66"/>
              <p:cNvSpPr>
                <a:spLocks/>
              </p:cNvSpPr>
              <p:nvPr/>
            </p:nvSpPr>
            <p:spPr bwMode="auto">
              <a:xfrm>
                <a:off x="6615" y="2602"/>
                <a:ext cx="7" cy="19"/>
              </a:xfrm>
              <a:custGeom>
                <a:avLst/>
                <a:gdLst>
                  <a:gd name="T0" fmla="*/ 1 w 4"/>
                  <a:gd name="T1" fmla="*/ 12 h 12"/>
                  <a:gd name="T2" fmla="*/ 0 w 4"/>
                  <a:gd name="T3" fmla="*/ 11 h 12"/>
                  <a:gd name="T4" fmla="*/ 0 w 4"/>
                  <a:gd name="T5" fmla="*/ 1 h 12"/>
                  <a:gd name="T6" fmla="*/ 1 w 4"/>
                  <a:gd name="T7" fmla="*/ 0 h 12"/>
                  <a:gd name="T8" fmla="*/ 2 w 4"/>
                  <a:gd name="T9" fmla="*/ 0 h 12"/>
                  <a:gd name="T10" fmla="*/ 4 w 4"/>
                  <a:gd name="T11" fmla="*/ 1 h 12"/>
                  <a:gd name="T12" fmla="*/ 4 w 4"/>
                  <a:gd name="T13" fmla="*/ 11 h 12"/>
                  <a:gd name="T14" fmla="*/ 2 w 4"/>
                  <a:gd name="T15" fmla="*/ 12 h 12"/>
                  <a:gd name="T16" fmla="*/ 1 w 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1" y="12"/>
                    </a:moveTo>
                    <a:cubicBezTo>
                      <a:pt x="0" y="12"/>
                      <a:pt x="0" y="12"/>
                      <a:pt x="0" y="11"/>
                    </a:cubicBezTo>
                    <a:cubicBezTo>
                      <a:pt x="0" y="1"/>
                      <a:pt x="0" y="1"/>
                      <a:pt x="0" y="1"/>
                    </a:cubicBezTo>
                    <a:cubicBezTo>
                      <a:pt x="0" y="0"/>
                      <a:pt x="0" y="0"/>
                      <a:pt x="1" y="0"/>
                    </a:cubicBezTo>
                    <a:cubicBezTo>
                      <a:pt x="2" y="0"/>
                      <a:pt x="2" y="0"/>
                      <a:pt x="2" y="0"/>
                    </a:cubicBezTo>
                    <a:cubicBezTo>
                      <a:pt x="3" y="0"/>
                      <a:pt x="4" y="0"/>
                      <a:pt x="4" y="1"/>
                    </a:cubicBezTo>
                    <a:cubicBezTo>
                      <a:pt x="4" y="11"/>
                      <a:pt x="4" y="11"/>
                      <a:pt x="4" y="11"/>
                    </a:cubicBezTo>
                    <a:cubicBezTo>
                      <a:pt x="4" y="12"/>
                      <a:pt x="3" y="12"/>
                      <a:pt x="2" y="12"/>
                    </a:cubicBezTo>
                    <a:lnTo>
                      <a:pt x="1" y="1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grpSp>
        <p:grpSp>
          <p:nvGrpSpPr>
            <p:cNvPr id="312" name="Group 69"/>
            <p:cNvGrpSpPr>
              <a:grpSpLocks noChangeAspect="1"/>
            </p:cNvGrpSpPr>
            <p:nvPr/>
          </p:nvGrpSpPr>
          <p:grpSpPr bwMode="auto">
            <a:xfrm>
              <a:off x="11045825" y="3357563"/>
              <a:ext cx="385763" cy="696912"/>
              <a:chOff x="6958" y="2115"/>
              <a:chExt cx="243" cy="439"/>
            </a:xfrm>
          </p:grpSpPr>
          <p:sp>
            <p:nvSpPr>
              <p:cNvPr id="313" name="AutoShape 68"/>
              <p:cNvSpPr>
                <a:spLocks noChangeAspect="1" noChangeArrowheads="1" noTextEdit="1"/>
              </p:cNvSpPr>
              <p:nvPr/>
            </p:nvSpPr>
            <p:spPr bwMode="auto">
              <a:xfrm>
                <a:off x="6958" y="2115"/>
                <a:ext cx="243"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14" name="Freeform 70"/>
              <p:cNvSpPr>
                <a:spLocks/>
              </p:cNvSpPr>
              <p:nvPr/>
            </p:nvSpPr>
            <p:spPr bwMode="auto">
              <a:xfrm>
                <a:off x="6960" y="2117"/>
                <a:ext cx="243" cy="435"/>
              </a:xfrm>
              <a:custGeom>
                <a:avLst/>
                <a:gdLst>
                  <a:gd name="T0" fmla="*/ 108 w 108"/>
                  <a:gd name="T1" fmla="*/ 188 h 196"/>
                  <a:gd name="T2" fmla="*/ 100 w 108"/>
                  <a:gd name="T3" fmla="*/ 196 h 196"/>
                  <a:gd name="T4" fmla="*/ 9 w 108"/>
                  <a:gd name="T5" fmla="*/ 196 h 196"/>
                  <a:gd name="T6" fmla="*/ 0 w 108"/>
                  <a:gd name="T7" fmla="*/ 188 h 196"/>
                  <a:gd name="T8" fmla="*/ 0 w 108"/>
                  <a:gd name="T9" fmla="*/ 9 h 196"/>
                  <a:gd name="T10" fmla="*/ 9 w 108"/>
                  <a:gd name="T11" fmla="*/ 0 h 196"/>
                  <a:gd name="T12" fmla="*/ 100 w 108"/>
                  <a:gd name="T13" fmla="*/ 0 h 196"/>
                  <a:gd name="T14" fmla="*/ 108 w 108"/>
                  <a:gd name="T15" fmla="*/ 9 h 196"/>
                  <a:gd name="T16" fmla="*/ 108 w 108"/>
                  <a:gd name="T17" fmla="*/ 18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96">
                    <a:moveTo>
                      <a:pt x="108" y="188"/>
                    </a:moveTo>
                    <a:cubicBezTo>
                      <a:pt x="108" y="193"/>
                      <a:pt x="104" y="196"/>
                      <a:pt x="100" y="196"/>
                    </a:cubicBezTo>
                    <a:cubicBezTo>
                      <a:pt x="9" y="196"/>
                      <a:pt x="9" y="196"/>
                      <a:pt x="9" y="196"/>
                    </a:cubicBezTo>
                    <a:cubicBezTo>
                      <a:pt x="4" y="196"/>
                      <a:pt x="0" y="193"/>
                      <a:pt x="0" y="188"/>
                    </a:cubicBezTo>
                    <a:cubicBezTo>
                      <a:pt x="0" y="9"/>
                      <a:pt x="0" y="9"/>
                      <a:pt x="0" y="9"/>
                    </a:cubicBezTo>
                    <a:cubicBezTo>
                      <a:pt x="0" y="4"/>
                      <a:pt x="4" y="0"/>
                      <a:pt x="9" y="0"/>
                    </a:cubicBezTo>
                    <a:cubicBezTo>
                      <a:pt x="100" y="0"/>
                      <a:pt x="100" y="0"/>
                      <a:pt x="100" y="0"/>
                    </a:cubicBezTo>
                    <a:cubicBezTo>
                      <a:pt x="104" y="0"/>
                      <a:pt x="108" y="4"/>
                      <a:pt x="108" y="9"/>
                    </a:cubicBezTo>
                    <a:lnTo>
                      <a:pt x="108" y="188"/>
                    </a:lnTo>
                    <a:close/>
                  </a:path>
                </a:pathLst>
              </a:custGeom>
              <a:gradFill flip="none" rotWithShape="1">
                <a:gsLst>
                  <a:gs pos="50000">
                    <a:srgbClr val="5EB6DA"/>
                  </a:gs>
                  <a:gs pos="50000">
                    <a:srgbClr val="3999C6"/>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15" name="Rectangle 71"/>
              <p:cNvSpPr>
                <a:spLocks noChangeArrowheads="1"/>
              </p:cNvSpPr>
              <p:nvPr/>
            </p:nvSpPr>
            <p:spPr bwMode="auto">
              <a:xfrm>
                <a:off x="6974" y="2179"/>
                <a:ext cx="216" cy="311"/>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16" name="Freeform 72"/>
              <p:cNvSpPr>
                <a:spLocks/>
              </p:cNvSpPr>
              <p:nvPr/>
            </p:nvSpPr>
            <p:spPr bwMode="auto">
              <a:xfrm>
                <a:off x="7014" y="2142"/>
                <a:ext cx="135" cy="6"/>
              </a:xfrm>
              <a:custGeom>
                <a:avLst/>
                <a:gdLst>
                  <a:gd name="T0" fmla="*/ 60 w 60"/>
                  <a:gd name="T1" fmla="*/ 2 h 3"/>
                  <a:gd name="T2" fmla="*/ 58 w 60"/>
                  <a:gd name="T3" fmla="*/ 3 h 3"/>
                  <a:gd name="T4" fmla="*/ 2 w 60"/>
                  <a:gd name="T5" fmla="*/ 3 h 3"/>
                  <a:gd name="T6" fmla="*/ 0 w 60"/>
                  <a:gd name="T7" fmla="*/ 2 h 3"/>
                  <a:gd name="T8" fmla="*/ 0 w 60"/>
                  <a:gd name="T9" fmla="*/ 2 h 3"/>
                  <a:gd name="T10" fmla="*/ 2 w 60"/>
                  <a:gd name="T11" fmla="*/ 0 h 3"/>
                  <a:gd name="T12" fmla="*/ 58 w 60"/>
                  <a:gd name="T13" fmla="*/ 0 h 3"/>
                  <a:gd name="T14" fmla="*/ 60 w 60"/>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3">
                    <a:moveTo>
                      <a:pt x="60" y="2"/>
                    </a:moveTo>
                    <a:cubicBezTo>
                      <a:pt x="60" y="3"/>
                      <a:pt x="59" y="3"/>
                      <a:pt x="58" y="3"/>
                    </a:cubicBezTo>
                    <a:cubicBezTo>
                      <a:pt x="2" y="3"/>
                      <a:pt x="2" y="3"/>
                      <a:pt x="2" y="3"/>
                    </a:cubicBezTo>
                    <a:cubicBezTo>
                      <a:pt x="1" y="3"/>
                      <a:pt x="0" y="3"/>
                      <a:pt x="0" y="2"/>
                    </a:cubicBezTo>
                    <a:cubicBezTo>
                      <a:pt x="0" y="2"/>
                      <a:pt x="0" y="2"/>
                      <a:pt x="0" y="2"/>
                    </a:cubicBezTo>
                    <a:cubicBezTo>
                      <a:pt x="0" y="1"/>
                      <a:pt x="1" y="0"/>
                      <a:pt x="2" y="0"/>
                    </a:cubicBezTo>
                    <a:cubicBezTo>
                      <a:pt x="58" y="0"/>
                      <a:pt x="58" y="0"/>
                      <a:pt x="58" y="0"/>
                    </a:cubicBezTo>
                    <a:cubicBezTo>
                      <a:pt x="59" y="0"/>
                      <a:pt x="60" y="1"/>
                      <a:pt x="60" y="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17" name="Freeform 73"/>
              <p:cNvSpPr>
                <a:spLocks/>
              </p:cNvSpPr>
              <p:nvPr/>
            </p:nvSpPr>
            <p:spPr bwMode="auto">
              <a:xfrm>
                <a:off x="6974" y="2514"/>
                <a:ext cx="25" cy="13"/>
              </a:xfrm>
              <a:custGeom>
                <a:avLst/>
                <a:gdLst>
                  <a:gd name="T0" fmla="*/ 11 w 11"/>
                  <a:gd name="T1" fmla="*/ 3 h 6"/>
                  <a:gd name="T2" fmla="*/ 8 w 11"/>
                  <a:gd name="T3" fmla="*/ 6 h 6"/>
                  <a:gd name="T4" fmla="*/ 3 w 11"/>
                  <a:gd name="T5" fmla="*/ 6 h 6"/>
                  <a:gd name="T6" fmla="*/ 0 w 11"/>
                  <a:gd name="T7" fmla="*/ 3 h 6"/>
                  <a:gd name="T8" fmla="*/ 0 w 11"/>
                  <a:gd name="T9" fmla="*/ 3 h 6"/>
                  <a:gd name="T10" fmla="*/ 3 w 11"/>
                  <a:gd name="T11" fmla="*/ 0 h 6"/>
                  <a:gd name="T12" fmla="*/ 8 w 11"/>
                  <a:gd name="T13" fmla="*/ 0 h 6"/>
                  <a:gd name="T14" fmla="*/ 11 w 11"/>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6">
                    <a:moveTo>
                      <a:pt x="11" y="3"/>
                    </a:moveTo>
                    <a:cubicBezTo>
                      <a:pt x="11" y="5"/>
                      <a:pt x="9" y="6"/>
                      <a:pt x="8" y="6"/>
                    </a:cubicBezTo>
                    <a:cubicBezTo>
                      <a:pt x="3" y="6"/>
                      <a:pt x="3" y="6"/>
                      <a:pt x="3" y="6"/>
                    </a:cubicBezTo>
                    <a:cubicBezTo>
                      <a:pt x="1" y="6"/>
                      <a:pt x="0" y="5"/>
                      <a:pt x="0" y="3"/>
                    </a:cubicBezTo>
                    <a:cubicBezTo>
                      <a:pt x="0" y="3"/>
                      <a:pt x="0" y="3"/>
                      <a:pt x="0" y="3"/>
                    </a:cubicBezTo>
                    <a:cubicBezTo>
                      <a:pt x="0" y="2"/>
                      <a:pt x="1" y="0"/>
                      <a:pt x="3" y="0"/>
                    </a:cubicBezTo>
                    <a:cubicBezTo>
                      <a:pt x="8" y="0"/>
                      <a:pt x="8" y="0"/>
                      <a:pt x="8" y="0"/>
                    </a:cubicBezTo>
                    <a:cubicBezTo>
                      <a:pt x="9" y="0"/>
                      <a:pt x="11" y="2"/>
                      <a:pt x="11"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18" name="Freeform 74"/>
              <p:cNvSpPr>
                <a:spLocks/>
              </p:cNvSpPr>
              <p:nvPr/>
            </p:nvSpPr>
            <p:spPr bwMode="auto">
              <a:xfrm>
                <a:off x="7165" y="2514"/>
                <a:ext cx="25" cy="13"/>
              </a:xfrm>
              <a:custGeom>
                <a:avLst/>
                <a:gdLst>
                  <a:gd name="T0" fmla="*/ 11 w 11"/>
                  <a:gd name="T1" fmla="*/ 3 h 6"/>
                  <a:gd name="T2" fmla="*/ 8 w 11"/>
                  <a:gd name="T3" fmla="*/ 6 h 6"/>
                  <a:gd name="T4" fmla="*/ 3 w 11"/>
                  <a:gd name="T5" fmla="*/ 6 h 6"/>
                  <a:gd name="T6" fmla="*/ 0 w 11"/>
                  <a:gd name="T7" fmla="*/ 3 h 6"/>
                  <a:gd name="T8" fmla="*/ 0 w 11"/>
                  <a:gd name="T9" fmla="*/ 3 h 6"/>
                  <a:gd name="T10" fmla="*/ 3 w 11"/>
                  <a:gd name="T11" fmla="*/ 0 h 6"/>
                  <a:gd name="T12" fmla="*/ 8 w 11"/>
                  <a:gd name="T13" fmla="*/ 0 h 6"/>
                  <a:gd name="T14" fmla="*/ 11 w 11"/>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6">
                    <a:moveTo>
                      <a:pt x="11" y="3"/>
                    </a:moveTo>
                    <a:cubicBezTo>
                      <a:pt x="11" y="5"/>
                      <a:pt x="10" y="6"/>
                      <a:pt x="8" y="6"/>
                    </a:cubicBezTo>
                    <a:cubicBezTo>
                      <a:pt x="3" y="6"/>
                      <a:pt x="3" y="6"/>
                      <a:pt x="3" y="6"/>
                    </a:cubicBezTo>
                    <a:cubicBezTo>
                      <a:pt x="2" y="6"/>
                      <a:pt x="0" y="5"/>
                      <a:pt x="0" y="3"/>
                    </a:cubicBezTo>
                    <a:cubicBezTo>
                      <a:pt x="0" y="3"/>
                      <a:pt x="0" y="3"/>
                      <a:pt x="0" y="3"/>
                    </a:cubicBezTo>
                    <a:cubicBezTo>
                      <a:pt x="0" y="2"/>
                      <a:pt x="2" y="0"/>
                      <a:pt x="3" y="0"/>
                    </a:cubicBezTo>
                    <a:cubicBezTo>
                      <a:pt x="8" y="0"/>
                      <a:pt x="8" y="0"/>
                      <a:pt x="8" y="0"/>
                    </a:cubicBezTo>
                    <a:cubicBezTo>
                      <a:pt x="10" y="0"/>
                      <a:pt x="11" y="2"/>
                      <a:pt x="11"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19" name="Freeform 75"/>
              <p:cNvSpPr>
                <a:spLocks/>
              </p:cNvSpPr>
              <p:nvPr/>
            </p:nvSpPr>
            <p:spPr bwMode="auto">
              <a:xfrm>
                <a:off x="7057" y="2507"/>
                <a:ext cx="52" cy="29"/>
              </a:xfrm>
              <a:custGeom>
                <a:avLst/>
                <a:gdLst>
                  <a:gd name="T0" fmla="*/ 23 w 23"/>
                  <a:gd name="T1" fmla="*/ 6 h 13"/>
                  <a:gd name="T2" fmla="*/ 17 w 23"/>
                  <a:gd name="T3" fmla="*/ 13 h 13"/>
                  <a:gd name="T4" fmla="*/ 6 w 23"/>
                  <a:gd name="T5" fmla="*/ 13 h 13"/>
                  <a:gd name="T6" fmla="*/ 0 w 23"/>
                  <a:gd name="T7" fmla="*/ 6 h 13"/>
                  <a:gd name="T8" fmla="*/ 0 w 23"/>
                  <a:gd name="T9" fmla="*/ 6 h 13"/>
                  <a:gd name="T10" fmla="*/ 6 w 23"/>
                  <a:gd name="T11" fmla="*/ 0 h 13"/>
                  <a:gd name="T12" fmla="*/ 17 w 23"/>
                  <a:gd name="T13" fmla="*/ 0 h 13"/>
                  <a:gd name="T14" fmla="*/ 23 w 2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3">
                    <a:moveTo>
                      <a:pt x="23" y="6"/>
                    </a:moveTo>
                    <a:cubicBezTo>
                      <a:pt x="23" y="10"/>
                      <a:pt x="20" y="13"/>
                      <a:pt x="17" y="13"/>
                    </a:cubicBezTo>
                    <a:cubicBezTo>
                      <a:pt x="6" y="13"/>
                      <a:pt x="6" y="13"/>
                      <a:pt x="6" y="13"/>
                    </a:cubicBezTo>
                    <a:cubicBezTo>
                      <a:pt x="2" y="13"/>
                      <a:pt x="0" y="10"/>
                      <a:pt x="0" y="6"/>
                    </a:cubicBezTo>
                    <a:cubicBezTo>
                      <a:pt x="0" y="6"/>
                      <a:pt x="0" y="6"/>
                      <a:pt x="0" y="6"/>
                    </a:cubicBezTo>
                    <a:cubicBezTo>
                      <a:pt x="0" y="3"/>
                      <a:pt x="2" y="0"/>
                      <a:pt x="6" y="0"/>
                    </a:cubicBezTo>
                    <a:cubicBezTo>
                      <a:pt x="17" y="0"/>
                      <a:pt x="17" y="0"/>
                      <a:pt x="17" y="0"/>
                    </a:cubicBezTo>
                    <a:cubicBezTo>
                      <a:pt x="20" y="0"/>
                      <a:pt x="23" y="3"/>
                      <a:pt x="23"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grpSp>
        <p:grpSp>
          <p:nvGrpSpPr>
            <p:cNvPr id="131" name="Group 78"/>
            <p:cNvGrpSpPr>
              <a:grpSpLocks noChangeAspect="1"/>
            </p:cNvGrpSpPr>
            <p:nvPr/>
          </p:nvGrpSpPr>
          <p:grpSpPr bwMode="auto">
            <a:xfrm>
              <a:off x="10161588" y="2198688"/>
              <a:ext cx="1373187" cy="590550"/>
              <a:chOff x="6401" y="1385"/>
              <a:chExt cx="865" cy="372"/>
            </a:xfrm>
          </p:grpSpPr>
          <p:sp>
            <p:nvSpPr>
              <p:cNvPr id="132" name="AutoShape 77"/>
              <p:cNvSpPr>
                <a:spLocks noChangeAspect="1" noChangeArrowheads="1" noTextEdit="1"/>
              </p:cNvSpPr>
              <p:nvPr/>
            </p:nvSpPr>
            <p:spPr bwMode="auto">
              <a:xfrm>
                <a:off x="6401" y="1385"/>
                <a:ext cx="865"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33" name="Rectangle 79"/>
              <p:cNvSpPr>
                <a:spLocks noChangeArrowheads="1"/>
              </p:cNvSpPr>
              <p:nvPr/>
            </p:nvSpPr>
            <p:spPr bwMode="auto">
              <a:xfrm>
                <a:off x="6701" y="1385"/>
                <a:ext cx="497" cy="339"/>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34" name="Rectangle 80"/>
              <p:cNvSpPr>
                <a:spLocks noChangeArrowheads="1"/>
              </p:cNvSpPr>
              <p:nvPr/>
            </p:nvSpPr>
            <p:spPr bwMode="auto">
              <a:xfrm>
                <a:off x="6717" y="1412"/>
                <a:ext cx="465" cy="297"/>
              </a:xfrm>
              <a:prstGeom prst="rect">
                <a:avLst/>
              </a:prstGeom>
              <a:gradFill>
                <a:gsLst>
                  <a:gs pos="50000">
                    <a:srgbClr val="5EB6DA"/>
                  </a:gs>
                  <a:gs pos="50000">
                    <a:srgbClr val="3999C6"/>
                  </a:gs>
                </a:gsLst>
                <a:lin ang="81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35" name="Freeform 81"/>
              <p:cNvSpPr>
                <a:spLocks/>
              </p:cNvSpPr>
              <p:nvPr/>
            </p:nvSpPr>
            <p:spPr bwMode="auto">
              <a:xfrm>
                <a:off x="6624" y="1730"/>
                <a:ext cx="642" cy="26"/>
              </a:xfrm>
              <a:custGeom>
                <a:avLst/>
                <a:gdLst>
                  <a:gd name="T0" fmla="*/ 0 w 510"/>
                  <a:gd name="T1" fmla="*/ 0 h 20"/>
                  <a:gd name="T2" fmla="*/ 0 w 510"/>
                  <a:gd name="T3" fmla="*/ 1 h 20"/>
                  <a:gd name="T4" fmla="*/ 19 w 510"/>
                  <a:gd name="T5" fmla="*/ 20 h 20"/>
                  <a:gd name="T6" fmla="*/ 491 w 510"/>
                  <a:gd name="T7" fmla="*/ 20 h 20"/>
                  <a:gd name="T8" fmla="*/ 510 w 510"/>
                  <a:gd name="T9" fmla="*/ 1 h 20"/>
                  <a:gd name="T10" fmla="*/ 510 w 510"/>
                  <a:gd name="T11" fmla="*/ 0 h 20"/>
                  <a:gd name="T12" fmla="*/ 0 w 510"/>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510" h="20">
                    <a:moveTo>
                      <a:pt x="0" y="0"/>
                    </a:moveTo>
                    <a:cubicBezTo>
                      <a:pt x="0" y="1"/>
                      <a:pt x="0" y="1"/>
                      <a:pt x="0" y="1"/>
                    </a:cubicBezTo>
                    <a:cubicBezTo>
                      <a:pt x="0" y="11"/>
                      <a:pt x="9" y="20"/>
                      <a:pt x="19" y="20"/>
                    </a:cubicBezTo>
                    <a:cubicBezTo>
                      <a:pt x="491" y="20"/>
                      <a:pt x="491" y="20"/>
                      <a:pt x="491" y="20"/>
                    </a:cubicBezTo>
                    <a:cubicBezTo>
                      <a:pt x="501" y="20"/>
                      <a:pt x="510" y="11"/>
                      <a:pt x="510" y="1"/>
                    </a:cubicBezTo>
                    <a:cubicBezTo>
                      <a:pt x="510" y="0"/>
                      <a:pt x="510" y="0"/>
                      <a:pt x="510" y="0"/>
                    </a:cubicBezTo>
                    <a:lnTo>
                      <a:pt x="0"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36" name="Freeform 82"/>
              <p:cNvSpPr>
                <a:spLocks noEditPoints="1"/>
              </p:cNvSpPr>
              <p:nvPr/>
            </p:nvSpPr>
            <p:spPr bwMode="auto">
              <a:xfrm>
                <a:off x="6401" y="1463"/>
                <a:ext cx="165" cy="204"/>
              </a:xfrm>
              <a:custGeom>
                <a:avLst/>
                <a:gdLst>
                  <a:gd name="T0" fmla="*/ 65 w 131"/>
                  <a:gd name="T1" fmla="*/ 0 h 161"/>
                  <a:gd name="T2" fmla="*/ 0 w 131"/>
                  <a:gd name="T3" fmla="*/ 66 h 161"/>
                  <a:gd name="T4" fmla="*/ 0 w 131"/>
                  <a:gd name="T5" fmla="*/ 161 h 161"/>
                  <a:gd name="T6" fmla="*/ 109 w 131"/>
                  <a:gd name="T7" fmla="*/ 161 h 161"/>
                  <a:gd name="T8" fmla="*/ 109 w 131"/>
                  <a:gd name="T9" fmla="*/ 135 h 161"/>
                  <a:gd name="T10" fmla="*/ 107 w 131"/>
                  <a:gd name="T11" fmla="*/ 135 h 161"/>
                  <a:gd name="T12" fmla="*/ 86 w 131"/>
                  <a:gd name="T13" fmla="*/ 123 h 161"/>
                  <a:gd name="T14" fmla="*/ 109 w 131"/>
                  <a:gd name="T15" fmla="*/ 123 h 161"/>
                  <a:gd name="T16" fmla="*/ 109 w 131"/>
                  <a:gd name="T17" fmla="*/ 104 h 161"/>
                  <a:gd name="T18" fmla="*/ 131 w 131"/>
                  <a:gd name="T19" fmla="*/ 104 h 161"/>
                  <a:gd name="T20" fmla="*/ 131 w 131"/>
                  <a:gd name="T21" fmla="*/ 66 h 161"/>
                  <a:gd name="T22" fmla="*/ 65 w 131"/>
                  <a:gd name="T23" fmla="*/ 0 h 161"/>
                  <a:gd name="T24" fmla="*/ 88 w 131"/>
                  <a:gd name="T25" fmla="*/ 82 h 161"/>
                  <a:gd name="T26" fmla="*/ 80 w 131"/>
                  <a:gd name="T27" fmla="*/ 74 h 161"/>
                  <a:gd name="T28" fmla="*/ 88 w 131"/>
                  <a:gd name="T29" fmla="*/ 66 h 161"/>
                  <a:gd name="T30" fmla="*/ 96 w 131"/>
                  <a:gd name="T31" fmla="*/ 74 h 161"/>
                  <a:gd name="T32" fmla="*/ 88 w 131"/>
                  <a:gd name="T33" fmla="*/ 8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161">
                    <a:moveTo>
                      <a:pt x="65" y="0"/>
                    </a:moveTo>
                    <a:cubicBezTo>
                      <a:pt x="29" y="0"/>
                      <a:pt x="0" y="30"/>
                      <a:pt x="0" y="66"/>
                    </a:cubicBezTo>
                    <a:cubicBezTo>
                      <a:pt x="0" y="161"/>
                      <a:pt x="0" y="161"/>
                      <a:pt x="0" y="161"/>
                    </a:cubicBezTo>
                    <a:cubicBezTo>
                      <a:pt x="109" y="161"/>
                      <a:pt x="109" y="161"/>
                      <a:pt x="109" y="161"/>
                    </a:cubicBezTo>
                    <a:cubicBezTo>
                      <a:pt x="109" y="135"/>
                      <a:pt x="109" y="135"/>
                      <a:pt x="109" y="135"/>
                    </a:cubicBezTo>
                    <a:cubicBezTo>
                      <a:pt x="108" y="135"/>
                      <a:pt x="108" y="135"/>
                      <a:pt x="107" y="135"/>
                    </a:cubicBezTo>
                    <a:cubicBezTo>
                      <a:pt x="98" y="135"/>
                      <a:pt x="90" y="130"/>
                      <a:pt x="86" y="123"/>
                    </a:cubicBezTo>
                    <a:cubicBezTo>
                      <a:pt x="109" y="123"/>
                      <a:pt x="109" y="123"/>
                      <a:pt x="109" y="123"/>
                    </a:cubicBezTo>
                    <a:cubicBezTo>
                      <a:pt x="109" y="104"/>
                      <a:pt x="109" y="104"/>
                      <a:pt x="109" y="104"/>
                    </a:cubicBezTo>
                    <a:cubicBezTo>
                      <a:pt x="131" y="104"/>
                      <a:pt x="131" y="104"/>
                      <a:pt x="131" y="104"/>
                    </a:cubicBezTo>
                    <a:cubicBezTo>
                      <a:pt x="131" y="66"/>
                      <a:pt x="131" y="66"/>
                      <a:pt x="131" y="66"/>
                    </a:cubicBezTo>
                    <a:cubicBezTo>
                      <a:pt x="131" y="30"/>
                      <a:pt x="102" y="0"/>
                      <a:pt x="65" y="0"/>
                    </a:cubicBezTo>
                    <a:close/>
                    <a:moveTo>
                      <a:pt x="88" y="82"/>
                    </a:moveTo>
                    <a:cubicBezTo>
                      <a:pt x="84" y="82"/>
                      <a:pt x="80" y="78"/>
                      <a:pt x="80" y="74"/>
                    </a:cubicBezTo>
                    <a:cubicBezTo>
                      <a:pt x="80" y="70"/>
                      <a:pt x="84" y="66"/>
                      <a:pt x="88" y="66"/>
                    </a:cubicBezTo>
                    <a:cubicBezTo>
                      <a:pt x="92" y="66"/>
                      <a:pt x="96" y="70"/>
                      <a:pt x="96" y="74"/>
                    </a:cubicBezTo>
                    <a:cubicBezTo>
                      <a:pt x="96" y="78"/>
                      <a:pt x="92" y="82"/>
                      <a:pt x="88" y="82"/>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37" name="Freeform 83"/>
              <p:cNvSpPr>
                <a:spLocks noEditPoints="1"/>
              </p:cNvSpPr>
              <p:nvPr/>
            </p:nvSpPr>
            <p:spPr bwMode="auto">
              <a:xfrm>
                <a:off x="6856" y="1463"/>
                <a:ext cx="164" cy="204"/>
              </a:xfrm>
              <a:custGeom>
                <a:avLst/>
                <a:gdLst>
                  <a:gd name="T0" fmla="*/ 0 w 131"/>
                  <a:gd name="T1" fmla="*/ 66 h 161"/>
                  <a:gd name="T2" fmla="*/ 0 w 131"/>
                  <a:gd name="T3" fmla="*/ 104 h 161"/>
                  <a:gd name="T4" fmla="*/ 22 w 131"/>
                  <a:gd name="T5" fmla="*/ 104 h 161"/>
                  <a:gd name="T6" fmla="*/ 22 w 131"/>
                  <a:gd name="T7" fmla="*/ 123 h 161"/>
                  <a:gd name="T8" fmla="*/ 45 w 131"/>
                  <a:gd name="T9" fmla="*/ 123 h 161"/>
                  <a:gd name="T10" fmla="*/ 23 w 131"/>
                  <a:gd name="T11" fmla="*/ 135 h 161"/>
                  <a:gd name="T12" fmla="*/ 22 w 131"/>
                  <a:gd name="T13" fmla="*/ 135 h 161"/>
                  <a:gd name="T14" fmla="*/ 22 w 131"/>
                  <a:gd name="T15" fmla="*/ 161 h 161"/>
                  <a:gd name="T16" fmla="*/ 131 w 131"/>
                  <a:gd name="T17" fmla="*/ 161 h 161"/>
                  <a:gd name="T18" fmla="*/ 131 w 131"/>
                  <a:gd name="T19" fmla="*/ 66 h 161"/>
                  <a:gd name="T20" fmla="*/ 65 w 131"/>
                  <a:gd name="T21" fmla="*/ 0 h 161"/>
                  <a:gd name="T22" fmla="*/ 0 w 131"/>
                  <a:gd name="T23" fmla="*/ 66 h 161"/>
                  <a:gd name="T24" fmla="*/ 35 w 131"/>
                  <a:gd name="T25" fmla="*/ 74 h 161"/>
                  <a:gd name="T26" fmla="*/ 43 w 131"/>
                  <a:gd name="T27" fmla="*/ 66 h 161"/>
                  <a:gd name="T28" fmla="*/ 50 w 131"/>
                  <a:gd name="T29" fmla="*/ 74 h 161"/>
                  <a:gd name="T30" fmla="*/ 43 w 131"/>
                  <a:gd name="T31" fmla="*/ 82 h 161"/>
                  <a:gd name="T32" fmla="*/ 35 w 131"/>
                  <a:gd name="T33" fmla="*/ 7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161">
                    <a:moveTo>
                      <a:pt x="0" y="66"/>
                    </a:moveTo>
                    <a:cubicBezTo>
                      <a:pt x="0" y="104"/>
                      <a:pt x="0" y="104"/>
                      <a:pt x="0" y="104"/>
                    </a:cubicBezTo>
                    <a:cubicBezTo>
                      <a:pt x="22" y="104"/>
                      <a:pt x="22" y="104"/>
                      <a:pt x="22" y="104"/>
                    </a:cubicBezTo>
                    <a:cubicBezTo>
                      <a:pt x="22" y="123"/>
                      <a:pt x="22" y="123"/>
                      <a:pt x="22" y="123"/>
                    </a:cubicBezTo>
                    <a:cubicBezTo>
                      <a:pt x="45" y="123"/>
                      <a:pt x="45" y="123"/>
                      <a:pt x="45" y="123"/>
                    </a:cubicBezTo>
                    <a:cubicBezTo>
                      <a:pt x="40" y="130"/>
                      <a:pt x="32" y="135"/>
                      <a:pt x="23" y="135"/>
                    </a:cubicBezTo>
                    <a:cubicBezTo>
                      <a:pt x="23" y="135"/>
                      <a:pt x="22" y="135"/>
                      <a:pt x="22" y="135"/>
                    </a:cubicBezTo>
                    <a:cubicBezTo>
                      <a:pt x="22" y="161"/>
                      <a:pt x="22" y="161"/>
                      <a:pt x="22" y="161"/>
                    </a:cubicBezTo>
                    <a:cubicBezTo>
                      <a:pt x="131" y="161"/>
                      <a:pt x="131" y="161"/>
                      <a:pt x="131" y="161"/>
                    </a:cubicBezTo>
                    <a:cubicBezTo>
                      <a:pt x="131" y="66"/>
                      <a:pt x="131" y="66"/>
                      <a:pt x="131" y="66"/>
                    </a:cubicBezTo>
                    <a:cubicBezTo>
                      <a:pt x="131" y="30"/>
                      <a:pt x="102" y="0"/>
                      <a:pt x="65" y="0"/>
                    </a:cubicBezTo>
                    <a:cubicBezTo>
                      <a:pt x="29" y="0"/>
                      <a:pt x="0" y="30"/>
                      <a:pt x="0" y="66"/>
                    </a:cubicBezTo>
                    <a:close/>
                    <a:moveTo>
                      <a:pt x="35" y="74"/>
                    </a:moveTo>
                    <a:cubicBezTo>
                      <a:pt x="35" y="70"/>
                      <a:pt x="38" y="66"/>
                      <a:pt x="43" y="66"/>
                    </a:cubicBezTo>
                    <a:cubicBezTo>
                      <a:pt x="47" y="66"/>
                      <a:pt x="50" y="70"/>
                      <a:pt x="50" y="74"/>
                    </a:cubicBezTo>
                    <a:cubicBezTo>
                      <a:pt x="50" y="78"/>
                      <a:pt x="47" y="82"/>
                      <a:pt x="43" y="82"/>
                    </a:cubicBezTo>
                    <a:cubicBezTo>
                      <a:pt x="38" y="82"/>
                      <a:pt x="35" y="78"/>
                      <a:pt x="35"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grpSp>
      </p:grpSp>
      <p:grpSp>
        <p:nvGrpSpPr>
          <p:cNvPr id="336" name="6 Hot Path Business Logic"/>
          <p:cNvGrpSpPr/>
          <p:nvPr/>
        </p:nvGrpSpPr>
        <p:grpSpPr>
          <a:xfrm>
            <a:off x="5450422" y="4672203"/>
            <a:ext cx="3673695" cy="1323037"/>
            <a:chOff x="5450422" y="4485437"/>
            <a:chExt cx="3673695" cy="1201144"/>
          </a:xfrm>
        </p:grpSpPr>
        <p:sp>
          <p:nvSpPr>
            <p:cNvPr id="21" name="Rectangle 20"/>
            <p:cNvSpPr/>
            <p:nvPr/>
          </p:nvSpPr>
          <p:spPr bwMode="auto">
            <a:xfrm rot="16200000">
              <a:off x="6685904" y="3249955"/>
              <a:ext cx="1201144" cy="3672108"/>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Hot Path Business Logic</a:t>
              </a:r>
            </a:p>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Service Fabric &amp; Actor Framework</a:t>
              </a:r>
            </a:p>
          </p:txBody>
        </p:sp>
        <p:pic>
          <p:nvPicPr>
            <p:cNvPr id="295" name="Picture 294"/>
            <p:cNvPicPr>
              <a:picLocks noChangeAspect="1"/>
            </p:cNvPicPr>
            <p:nvPr/>
          </p:nvPicPr>
          <p:blipFill>
            <a:blip r:embed="rId11">
              <a:clrChange>
                <a:clrFrom>
                  <a:srgbClr val="FFFFFF"/>
                </a:clrFrom>
                <a:clrTo>
                  <a:srgbClr val="FFFFFF">
                    <a:alpha val="0"/>
                  </a:srgbClr>
                </a:clrTo>
              </a:clrChange>
            </a:blip>
            <a:stretch>
              <a:fillRect/>
            </a:stretch>
          </p:blipFill>
          <p:spPr>
            <a:xfrm>
              <a:off x="8082098" y="4525618"/>
              <a:ext cx="1042019" cy="540305"/>
            </a:xfrm>
            <a:prstGeom prst="rect">
              <a:avLst/>
            </a:prstGeom>
          </p:spPr>
        </p:pic>
      </p:grpSp>
      <p:grpSp>
        <p:nvGrpSpPr>
          <p:cNvPr id="159" name="2 Cloud Gateway"/>
          <p:cNvGrpSpPr/>
          <p:nvPr/>
        </p:nvGrpSpPr>
        <p:grpSpPr>
          <a:xfrm>
            <a:off x="3793359" y="2009904"/>
            <a:ext cx="1150668" cy="3976839"/>
            <a:chOff x="3791485" y="2035023"/>
            <a:chExt cx="1150668" cy="3976839"/>
          </a:xfrm>
        </p:grpSpPr>
        <p:sp>
          <p:nvSpPr>
            <p:cNvPr id="18" name="Rectangle 17"/>
            <p:cNvSpPr/>
            <p:nvPr/>
          </p:nvSpPr>
          <p:spPr bwMode="auto">
            <a:xfrm>
              <a:off x="3791485" y="2035023"/>
              <a:ext cx="1150668" cy="3976839"/>
            </a:xfrm>
            <a:prstGeom prst="rect">
              <a:avLst/>
            </a:prstGeom>
            <a:solidFill>
              <a:schemeClr val="bg1">
                <a:alpha val="90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pPr>
              <a:r>
                <a:rPr lang="en-US" sz="1100" dirty="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Cloud </a:t>
              </a:r>
              <a:r>
                <a:rPr lang="en-US" sz="1100" dirty="0" smtClean="0">
                  <a:solidFill>
                    <a:srgbClr val="404040">
                      <a:lumMod val="50000"/>
                    </a:srgbClr>
                  </a:solidFill>
                  <a:latin typeface="Segoe UI Black" panose="020B0A02040204020203" pitchFamily="34" charset="0"/>
                  <a:ea typeface="Segoe UI Black" panose="020B0A02040204020203" pitchFamily="34" charset="0"/>
                  <a:cs typeface="Segoe UI Black" panose="020B0A02040204020203" pitchFamily="34" charset="0"/>
                </a:rPr>
                <a:t>Gateway</a:t>
              </a:r>
            </a:p>
            <a:p>
              <a:pPr defTabSz="913748" fontAlgn="base">
                <a:lnSpc>
                  <a:spcPct val="90000"/>
                </a:lnSpc>
                <a:spcBef>
                  <a:spcPct val="0"/>
                </a:spcBef>
              </a:pPr>
              <a:endParaRPr lang="en-US" sz="800" dirty="0">
                <a:solidFill>
                  <a:srgbClr val="404040">
                    <a:lumMod val="50000"/>
                  </a:srgbClr>
                </a:solidFill>
                <a:latin typeface="Segoe UI Semibold" panose="020B0702040204020203" pitchFamily="34" charset="0"/>
                <a:ea typeface="Segoe UI" pitchFamily="34" charset="0"/>
                <a:cs typeface="Segoe UI" pitchFamily="34" charset="0"/>
              </a:endParaRP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Event Hubs</a:t>
              </a: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&amp;</a:t>
              </a:r>
            </a:p>
            <a:p>
              <a:pPr defTabSz="913748" fontAlgn="base">
                <a:lnSpc>
                  <a:spcPct val="90000"/>
                </a:lnSpc>
                <a:spcBef>
                  <a:spcPct val="0"/>
                </a:spcBef>
              </a:pPr>
              <a:r>
                <a:rPr lang="en-US" sz="1100" dirty="0" smtClean="0">
                  <a:solidFill>
                    <a:srgbClr val="404040">
                      <a:lumMod val="50000"/>
                    </a:srgbClr>
                  </a:solidFill>
                  <a:latin typeface="Segoe UI Semibold" panose="020B0702040204020203" pitchFamily="34" charset="0"/>
                  <a:ea typeface="Segoe UI" pitchFamily="34" charset="0"/>
                  <a:cs typeface="Segoe UI" pitchFamily="34" charset="0"/>
                </a:rPr>
                <a:t>IoT Hub</a:t>
              </a:r>
              <a:endParaRPr lang="en-US" sz="1100" dirty="0">
                <a:solidFill>
                  <a:srgbClr val="404040">
                    <a:lumMod val="50000"/>
                  </a:srgbClr>
                </a:solidFill>
                <a:latin typeface="Segoe UI Semibold" panose="020B0702040204020203" pitchFamily="34" charset="0"/>
                <a:ea typeface="Segoe UI" pitchFamily="34" charset="0"/>
                <a:cs typeface="Segoe UI" pitchFamily="34" charset="0"/>
              </a:endParaRPr>
            </a:p>
          </p:txBody>
        </p:sp>
        <p:grpSp>
          <p:nvGrpSpPr>
            <p:cNvPr id="158" name="Group 157"/>
            <p:cNvGrpSpPr/>
            <p:nvPr/>
          </p:nvGrpSpPr>
          <p:grpSpPr>
            <a:xfrm>
              <a:off x="3937962" y="4220314"/>
              <a:ext cx="828566" cy="927456"/>
              <a:chOff x="3889804" y="5487538"/>
              <a:chExt cx="981581" cy="1503220"/>
            </a:xfrm>
          </p:grpSpPr>
          <p:grpSp>
            <p:nvGrpSpPr>
              <p:cNvPr id="23" name="Group 22"/>
              <p:cNvGrpSpPr/>
              <p:nvPr/>
            </p:nvGrpSpPr>
            <p:grpSpPr>
              <a:xfrm>
                <a:off x="4088812" y="5729791"/>
                <a:ext cx="640699" cy="978963"/>
                <a:chOff x="3994659" y="7008702"/>
                <a:chExt cx="745465" cy="1374671"/>
              </a:xfrm>
            </p:grpSpPr>
            <p:sp>
              <p:nvSpPr>
                <p:cNvPr id="192" name="Rectangle 191"/>
                <p:cNvSpPr/>
                <p:nvPr>
                  <p:custDataLst>
                    <p:tags r:id="rId1"/>
                  </p:custDataLst>
                </p:nvPr>
              </p:nvSpPr>
              <p:spPr bwMode="auto">
                <a:xfrm>
                  <a:off x="3994660" y="7008702"/>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3" name="Rectangle 192"/>
                <p:cNvSpPr/>
                <p:nvPr>
                  <p:custDataLst>
                    <p:tags r:id="rId2"/>
                  </p:custDataLst>
                </p:nvPr>
              </p:nvSpPr>
              <p:spPr bwMode="auto">
                <a:xfrm>
                  <a:off x="4285367" y="7262718"/>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4" name="Rectangle 193"/>
                <p:cNvSpPr/>
                <p:nvPr>
                  <p:custDataLst>
                    <p:tags r:id="rId3"/>
                  </p:custDataLst>
                </p:nvPr>
              </p:nvSpPr>
              <p:spPr bwMode="auto">
                <a:xfrm>
                  <a:off x="3994660" y="7513156"/>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5" name="Rectangle 194"/>
                <p:cNvSpPr/>
                <p:nvPr>
                  <p:custDataLst>
                    <p:tags r:id="rId4"/>
                  </p:custDataLst>
                </p:nvPr>
              </p:nvSpPr>
              <p:spPr bwMode="auto">
                <a:xfrm>
                  <a:off x="4285367" y="7799834"/>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96" name="Rectangle 195"/>
                <p:cNvSpPr/>
                <p:nvPr>
                  <p:custDataLst>
                    <p:tags r:id="rId5"/>
                  </p:custDataLst>
                </p:nvPr>
              </p:nvSpPr>
              <p:spPr bwMode="auto">
                <a:xfrm>
                  <a:off x="3994659" y="8017615"/>
                  <a:ext cx="182881"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200" name="Rectangle 199"/>
                <p:cNvSpPr/>
                <p:nvPr>
                  <p:custDataLst>
                    <p:tags r:id="rId6"/>
                  </p:custDataLst>
                </p:nvPr>
              </p:nvSpPr>
              <p:spPr bwMode="auto">
                <a:xfrm>
                  <a:off x="4557245" y="7511743"/>
                  <a:ext cx="182879" cy="3657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0" tIns="45720" rIns="68580" bIns="45720" rtlCol="0" anchor="b" anchorCtr="0"/>
                <a:lstStyle/>
                <a:p>
                  <a:pPr defTabSz="932406"/>
                  <a:endParaRPr lang="en-US" sz="150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grpSp>
          <p:sp>
            <p:nvSpPr>
              <p:cNvPr id="329" name="Freeform 328"/>
              <p:cNvSpPr/>
              <p:nvPr/>
            </p:nvSpPr>
            <p:spPr bwMode="auto">
              <a:xfrm rot="5400000">
                <a:off x="4215158" y="5164754"/>
                <a:ext cx="333444" cy="979011"/>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330" name="Freeform 329"/>
              <p:cNvSpPr/>
              <p:nvPr/>
            </p:nvSpPr>
            <p:spPr bwMode="auto">
              <a:xfrm rot="16200000" flipV="1">
                <a:off x="4212590" y="6334528"/>
                <a:ext cx="333444" cy="979015"/>
              </a:xfrm>
              <a:custGeom>
                <a:avLst/>
                <a:gdLst>
                  <a:gd name="connsiteX0" fmla="*/ 0 w 333445"/>
                  <a:gd name="connsiteY0" fmla="*/ 961200 h 979015"/>
                  <a:gd name="connsiteX1" fmla="*/ 0 w 333445"/>
                  <a:gd name="connsiteY1" fmla="*/ 18342 h 979015"/>
                  <a:gd name="connsiteX2" fmla="*/ 3 w 333445"/>
                  <a:gd name="connsiteY2" fmla="*/ 18342 h 979015"/>
                  <a:gd name="connsiteX3" fmla="*/ 3 w 333445"/>
                  <a:gd name="connsiteY3" fmla="*/ 0 h 979015"/>
                  <a:gd name="connsiteX4" fmla="*/ 333445 w 333445"/>
                  <a:gd name="connsiteY4" fmla="*/ 0 h 979015"/>
                  <a:gd name="connsiteX5" fmla="*/ 333445 w 333445"/>
                  <a:gd name="connsiteY5" fmla="*/ 133540 h 979015"/>
                  <a:gd name="connsiteX6" fmla="*/ 133541 w 333445"/>
                  <a:gd name="connsiteY6" fmla="*/ 133540 h 979015"/>
                  <a:gd name="connsiteX7" fmla="*/ 133541 w 333445"/>
                  <a:gd name="connsiteY7" fmla="*/ 845475 h 979015"/>
                  <a:gd name="connsiteX8" fmla="*/ 333444 w 333445"/>
                  <a:gd name="connsiteY8" fmla="*/ 845475 h 979015"/>
                  <a:gd name="connsiteX9" fmla="*/ 333444 w 333445"/>
                  <a:gd name="connsiteY9" fmla="*/ 979015 h 979015"/>
                  <a:gd name="connsiteX10" fmla="*/ 1 w 333445"/>
                  <a:gd name="connsiteY10" fmla="*/ 979015 h 979015"/>
                  <a:gd name="connsiteX11" fmla="*/ 1 w 333445"/>
                  <a:gd name="connsiteY11" fmla="*/ 961200 h 97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445" h="979015">
                    <a:moveTo>
                      <a:pt x="0" y="961200"/>
                    </a:moveTo>
                    <a:lnTo>
                      <a:pt x="0" y="18342"/>
                    </a:lnTo>
                    <a:lnTo>
                      <a:pt x="3" y="18342"/>
                    </a:lnTo>
                    <a:lnTo>
                      <a:pt x="3" y="0"/>
                    </a:lnTo>
                    <a:lnTo>
                      <a:pt x="333445" y="0"/>
                    </a:lnTo>
                    <a:lnTo>
                      <a:pt x="333445" y="133540"/>
                    </a:lnTo>
                    <a:lnTo>
                      <a:pt x="133541" y="133540"/>
                    </a:lnTo>
                    <a:lnTo>
                      <a:pt x="133541" y="845475"/>
                    </a:lnTo>
                    <a:lnTo>
                      <a:pt x="333444" y="845475"/>
                    </a:lnTo>
                    <a:lnTo>
                      <a:pt x="333444" y="979015"/>
                    </a:lnTo>
                    <a:lnTo>
                      <a:pt x="1" y="979015"/>
                    </a:lnTo>
                    <a:lnTo>
                      <a:pt x="1" y="961200"/>
                    </a:lnTo>
                    <a:close/>
                  </a:path>
                </a:pathLst>
              </a:custGeom>
              <a:gradFill flip="none" rotWithShape="1">
                <a:gsLst>
                  <a:gs pos="50000">
                    <a:srgbClr val="5EB6DA"/>
                  </a:gs>
                  <a:gs pos="50000">
                    <a:srgbClr val="3999C6"/>
                  </a:gs>
                </a:gsLst>
                <a:lin ang="189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grpSp>
      </p:grpSp>
      <p:pic>
        <p:nvPicPr>
          <p:cNvPr id="140" name="Picture 13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66631" y="5399016"/>
            <a:ext cx="384246" cy="384246"/>
          </a:xfrm>
          <a:prstGeom prst="rect">
            <a:avLst/>
          </a:prstGeom>
        </p:spPr>
      </p:pic>
      <p:cxnSp>
        <p:nvCxnSpPr>
          <p:cNvPr id="138" name="2 fg"/>
          <p:cNvCxnSpPr/>
          <p:nvPr/>
        </p:nvCxnSpPr>
        <p:spPr>
          <a:xfrm flipV="1">
            <a:off x="1001852" y="5515260"/>
            <a:ext cx="345623" cy="3572"/>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9" name="2 fg"/>
          <p:cNvCxnSpPr/>
          <p:nvPr/>
        </p:nvCxnSpPr>
        <p:spPr>
          <a:xfrm flipV="1">
            <a:off x="996283" y="5764545"/>
            <a:ext cx="340045" cy="11241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1" name="2 fg"/>
          <p:cNvCxnSpPr/>
          <p:nvPr/>
        </p:nvCxnSpPr>
        <p:spPr>
          <a:xfrm flipV="1">
            <a:off x="1003336" y="4597486"/>
            <a:ext cx="333731" cy="200138"/>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7" name="2 Field Gateway"/>
          <p:cNvGrpSpPr/>
          <p:nvPr/>
        </p:nvGrpSpPr>
        <p:grpSpPr>
          <a:xfrm>
            <a:off x="1384343" y="3692659"/>
            <a:ext cx="769091" cy="1063609"/>
            <a:chOff x="1547306" y="5067599"/>
            <a:chExt cx="769091" cy="1063609"/>
          </a:xfrm>
        </p:grpSpPr>
        <p:sp>
          <p:nvSpPr>
            <p:cNvPr id="188" name="Rectangle 187"/>
            <p:cNvSpPr/>
            <p:nvPr/>
          </p:nvSpPr>
          <p:spPr bwMode="auto">
            <a:xfrm>
              <a:off x="1547306" y="5067599"/>
              <a:ext cx="769091" cy="1063609"/>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Field Gateway</a:t>
              </a:r>
            </a:p>
          </p:txBody>
        </p:sp>
        <p:sp>
          <p:nvSpPr>
            <p:cNvPr id="189" name="Frame 5"/>
            <p:cNvSpPr>
              <a:spLocks noChangeAspect="1"/>
            </p:cNvSpPr>
            <p:nvPr/>
          </p:nvSpPr>
          <p:spPr bwMode="auto">
            <a:xfrm>
              <a:off x="1683184" y="5179458"/>
              <a:ext cx="497333" cy="497199"/>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a:solidFill>
                  <a:prstClr val="black"/>
                </a:solidFill>
                <a:ea typeface="Segoe UI" pitchFamily="34" charset="0"/>
                <a:cs typeface="Segoe UI" pitchFamily="34" charset="0"/>
              </a:endParaRPr>
            </a:p>
          </p:txBody>
        </p:sp>
      </p:grpSp>
      <p:grpSp>
        <p:nvGrpSpPr>
          <p:cNvPr id="191" name="3 Protocol Adaptation"/>
          <p:cNvGrpSpPr/>
          <p:nvPr/>
        </p:nvGrpSpPr>
        <p:grpSpPr>
          <a:xfrm>
            <a:off x="2149195" y="3694038"/>
            <a:ext cx="808360" cy="1062230"/>
            <a:chOff x="2505117" y="3539000"/>
            <a:chExt cx="877565" cy="1062230"/>
          </a:xfrm>
        </p:grpSpPr>
        <p:sp>
          <p:nvSpPr>
            <p:cNvPr id="197" name="Rectangle 196"/>
            <p:cNvSpPr/>
            <p:nvPr/>
          </p:nvSpPr>
          <p:spPr bwMode="auto">
            <a:xfrm>
              <a:off x="2505117" y="3539000"/>
              <a:ext cx="877565" cy="1062230"/>
            </a:xfrm>
            <a:prstGeom prst="rect">
              <a:avLst/>
            </a:prstGeom>
            <a:solidFill>
              <a:schemeClr val="bg1">
                <a:alpha val="79000"/>
              </a:schemeClr>
            </a:solidFill>
            <a:ln w="19050">
              <a:gradFill>
                <a:gsLst>
                  <a:gs pos="50000">
                    <a:srgbClr val="5EB6DA"/>
                  </a:gs>
                  <a:gs pos="50000">
                    <a:srgbClr val="3999C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52" tIns="91440" rIns="0" bIns="91414" numCol="1" spcCol="0" rtlCol="0" fromWordArt="0" anchor="b" anchorCtr="0" forceAA="0" compatLnSpc="1">
              <a:prstTxWarp prst="textNoShape">
                <a:avLst/>
              </a:prstTxWarp>
              <a:noAutofit/>
            </a:bodyPr>
            <a:lstStyle/>
            <a:p>
              <a:pPr defTabSz="913748" fontAlgn="base">
                <a:lnSpc>
                  <a:spcPct val="90000"/>
                </a:lnSpc>
                <a:spcBef>
                  <a:spcPct val="0"/>
                </a:spcBef>
                <a:spcAft>
                  <a:spcPts val="600"/>
                </a:spcAft>
              </a:pPr>
              <a:r>
                <a:rPr lang="en-US" sz="1100" dirty="0">
                  <a:solidFill>
                    <a:srgbClr val="404040">
                      <a:lumMod val="50000"/>
                    </a:srgbClr>
                  </a:solidFill>
                  <a:latin typeface="Segoe UI Semibold" panose="020B0702040204020203" pitchFamily="34" charset="0"/>
                  <a:ea typeface="Segoe UI" pitchFamily="34" charset="0"/>
                  <a:cs typeface="Segoe UI" pitchFamily="34" charset="0"/>
                </a:rPr>
                <a:t>Protocol Adaptation</a:t>
              </a:r>
            </a:p>
          </p:txBody>
        </p:sp>
        <p:sp>
          <p:nvSpPr>
            <p:cNvPr id="198" name="Rectangle 31"/>
            <p:cNvSpPr>
              <a:spLocks noChangeArrowheads="1"/>
            </p:cNvSpPr>
            <p:nvPr/>
          </p:nvSpPr>
          <p:spPr bwMode="auto">
            <a:xfrm>
              <a:off x="2715594" y="3656543"/>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1" name="Rectangle 32"/>
            <p:cNvSpPr>
              <a:spLocks noChangeArrowheads="1"/>
            </p:cNvSpPr>
            <p:nvPr/>
          </p:nvSpPr>
          <p:spPr bwMode="auto">
            <a:xfrm>
              <a:off x="2715594" y="3784262"/>
              <a:ext cx="170000" cy="88896"/>
            </a:xfrm>
            <a:prstGeom prst="rect">
              <a:avLst/>
            </a:prstGeom>
            <a:solidFill>
              <a:srgbClr val="00B29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3" name="Rectangle 33"/>
            <p:cNvSpPr>
              <a:spLocks noChangeArrowheads="1"/>
            </p:cNvSpPr>
            <p:nvPr/>
          </p:nvSpPr>
          <p:spPr bwMode="auto">
            <a:xfrm>
              <a:off x="2715594" y="3919601"/>
              <a:ext cx="170000" cy="8127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4" name="Rectangle 35"/>
            <p:cNvSpPr>
              <a:spLocks noChangeArrowheads="1"/>
            </p:cNvSpPr>
            <p:nvPr/>
          </p:nvSpPr>
          <p:spPr bwMode="auto">
            <a:xfrm>
              <a:off x="3073158" y="3837173"/>
              <a:ext cx="168521" cy="86356"/>
            </a:xfrm>
            <a:prstGeom prst="rect">
              <a:avLst/>
            </a:prstGeom>
            <a:solidFill>
              <a:schemeClr val="accent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205" name="Rectangle 38"/>
            <p:cNvSpPr>
              <a:spLocks noChangeArrowheads="1"/>
            </p:cNvSpPr>
            <p:nvPr/>
          </p:nvSpPr>
          <p:spPr bwMode="auto">
            <a:xfrm>
              <a:off x="2718874" y="4047320"/>
              <a:ext cx="170000" cy="86356"/>
            </a:xfrm>
            <a:prstGeom prst="rect">
              <a:avLst/>
            </a:prstGeom>
            <a:solidFill>
              <a:srgbClr val="FF8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cxnSp>
          <p:nvCxnSpPr>
            <p:cNvPr id="206" name="Elbow Connector 205"/>
            <p:cNvCxnSpPr>
              <a:stCxn id="198" idx="3"/>
              <a:endCxn id="204" idx="1"/>
            </p:cNvCxnSpPr>
            <p:nvPr/>
          </p:nvCxnSpPr>
          <p:spPr>
            <a:xfrm>
              <a:off x="2885594" y="3697181"/>
              <a:ext cx="187563" cy="183170"/>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7" name="Elbow Connector 206"/>
            <p:cNvCxnSpPr>
              <a:stCxn id="201" idx="3"/>
              <a:endCxn id="204" idx="1"/>
            </p:cNvCxnSpPr>
            <p:nvPr/>
          </p:nvCxnSpPr>
          <p:spPr>
            <a:xfrm>
              <a:off x="2885594" y="3828710"/>
              <a:ext cx="187563" cy="51641"/>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8" name="Elbow Connector 207"/>
            <p:cNvCxnSpPr>
              <a:stCxn id="203" idx="3"/>
              <a:endCxn id="204" idx="1"/>
            </p:cNvCxnSpPr>
            <p:nvPr/>
          </p:nvCxnSpPr>
          <p:spPr>
            <a:xfrm flipV="1">
              <a:off x="2885594" y="3880351"/>
              <a:ext cx="187563" cy="79888"/>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9" name="Elbow Connector 208"/>
            <p:cNvCxnSpPr>
              <a:stCxn id="205" idx="3"/>
              <a:endCxn id="204" idx="1"/>
            </p:cNvCxnSpPr>
            <p:nvPr/>
          </p:nvCxnSpPr>
          <p:spPr>
            <a:xfrm flipV="1">
              <a:off x="2888874" y="3880351"/>
              <a:ext cx="184284" cy="210147"/>
            </a:xfrm>
            <a:prstGeom prst="bentConnector3">
              <a:avLst>
                <a:gd name="adj1" fmla="val 50000"/>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10" name="2   Arrow fg"/>
          <p:cNvCxnSpPr/>
          <p:nvPr/>
        </p:nvCxnSpPr>
        <p:spPr>
          <a:xfrm>
            <a:off x="2976172" y="4229247"/>
            <a:ext cx="765584" cy="2219"/>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1" name="2   Arrow fg"/>
          <p:cNvCxnSpPr/>
          <p:nvPr/>
        </p:nvCxnSpPr>
        <p:spPr>
          <a:xfrm flipV="1">
            <a:off x="1010050" y="2998611"/>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2   Arrow fg"/>
          <p:cNvCxnSpPr/>
          <p:nvPr/>
        </p:nvCxnSpPr>
        <p:spPr>
          <a:xfrm flipV="1">
            <a:off x="1010049" y="2643742"/>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4" name="2   Arrow fg"/>
          <p:cNvCxnSpPr/>
          <p:nvPr/>
        </p:nvCxnSpPr>
        <p:spPr>
          <a:xfrm flipV="1">
            <a:off x="1010049" y="3344893"/>
            <a:ext cx="1909049" cy="2621"/>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5" name="2 fg"/>
          <p:cNvCxnSpPr/>
          <p:nvPr/>
        </p:nvCxnSpPr>
        <p:spPr>
          <a:xfrm>
            <a:off x="1005901" y="3719760"/>
            <a:ext cx="325659" cy="160090"/>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6" name="2 fg"/>
          <p:cNvCxnSpPr/>
          <p:nvPr/>
        </p:nvCxnSpPr>
        <p:spPr>
          <a:xfrm>
            <a:off x="1009301" y="4092932"/>
            <a:ext cx="327027" cy="58147"/>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7" name="2 fg"/>
          <p:cNvCxnSpPr/>
          <p:nvPr/>
        </p:nvCxnSpPr>
        <p:spPr>
          <a:xfrm flipV="1">
            <a:off x="1011809" y="4373170"/>
            <a:ext cx="319751" cy="86945"/>
          </a:xfrm>
          <a:prstGeom prst="straightConnector1">
            <a:avLst/>
          </a:prstGeom>
          <a:ln w="31750">
            <a:gradFill flip="none" rotWithShape="1">
              <a:gsLst>
                <a:gs pos="51000">
                  <a:schemeClr val="bg1">
                    <a:lumMod val="75000"/>
                  </a:schemeClr>
                </a:gs>
                <a:gs pos="50000">
                  <a:schemeClr val="bg1">
                    <a:lumMod val="50000"/>
                  </a:schemeClr>
                </a:gs>
              </a:gsLst>
              <a:lin ang="1890000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9734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
                                        </p:tgtEl>
                                        <p:attrNameLst>
                                          <p:attrName>style.visibility</p:attrName>
                                        </p:attrNameLst>
                                      </p:cBhvr>
                                      <p:to>
                                        <p:strVal val="visible"/>
                                      </p:to>
                                    </p:set>
                                    <p:animEffect transition="in" filter="fade">
                                      <p:cBhvr>
                                        <p:cTn id="12" dur="500"/>
                                        <p:tgtEl>
                                          <p:spTgt spid="337"/>
                                        </p:tgtEl>
                                      </p:cBhvr>
                                    </p:animEffect>
                                  </p:childTnLst>
                                </p:cTn>
                              </p:par>
                              <p:par>
                                <p:cTn id="13" presetID="10" presetClass="entr" presetSubtype="0" fill="hold" nodeType="withEffect">
                                  <p:stCondLst>
                                    <p:cond delay="0"/>
                                  </p:stCondLst>
                                  <p:childTnLst>
                                    <p:set>
                                      <p:cBhvr>
                                        <p:cTn id="14" dur="1" fill="hold">
                                          <p:stCondLst>
                                            <p:cond delay="0"/>
                                          </p:stCondLst>
                                        </p:cTn>
                                        <p:tgtEl>
                                          <p:spTgt spid="249"/>
                                        </p:tgtEl>
                                        <p:attrNameLst>
                                          <p:attrName>style.visibility</p:attrName>
                                        </p:attrNameLst>
                                      </p:cBhvr>
                                      <p:to>
                                        <p:strVal val="visible"/>
                                      </p:to>
                                    </p:set>
                                    <p:animEffect transition="in" filter="fade">
                                      <p:cBhvr>
                                        <p:cTn id="15" dur="500"/>
                                        <p:tgtEl>
                                          <p:spTgt spid="249"/>
                                        </p:tgtEl>
                                      </p:cBhvr>
                                    </p:animEffect>
                                  </p:childTnLst>
                                </p:cTn>
                              </p:par>
                              <p:par>
                                <p:cTn id="16" presetID="10" presetClass="entr" presetSubtype="0" fill="hold" nodeType="withEffect">
                                  <p:stCondLst>
                                    <p:cond delay="0"/>
                                  </p:stCondLst>
                                  <p:childTnLst>
                                    <p:set>
                                      <p:cBhvr>
                                        <p:cTn id="17" dur="1" fill="hold">
                                          <p:stCondLst>
                                            <p:cond delay="0"/>
                                          </p:stCondLst>
                                        </p:cTn>
                                        <p:tgtEl>
                                          <p:spTgt spid="250"/>
                                        </p:tgtEl>
                                        <p:attrNameLst>
                                          <p:attrName>style.visibility</p:attrName>
                                        </p:attrNameLst>
                                      </p:cBhvr>
                                      <p:to>
                                        <p:strVal val="visible"/>
                                      </p:to>
                                    </p:set>
                                    <p:animEffect transition="in" filter="fade">
                                      <p:cBhvr>
                                        <p:cTn id="18" dur="500"/>
                                        <p:tgtEl>
                                          <p:spTgt spid="250"/>
                                        </p:tgtEl>
                                      </p:cBhvr>
                                    </p:animEffect>
                                  </p:childTnLst>
                                </p:cTn>
                              </p:par>
                              <p:par>
                                <p:cTn id="19" presetID="10" presetClass="entr" presetSubtype="0" fill="hold" nodeType="withEffect">
                                  <p:stCondLst>
                                    <p:cond delay="0"/>
                                  </p:stCondLst>
                                  <p:childTnLst>
                                    <p:set>
                                      <p:cBhvr>
                                        <p:cTn id="20" dur="1" fill="hold">
                                          <p:stCondLst>
                                            <p:cond delay="0"/>
                                          </p:stCondLst>
                                        </p:cTn>
                                        <p:tgtEl>
                                          <p:spTgt spid="251"/>
                                        </p:tgtEl>
                                        <p:attrNameLst>
                                          <p:attrName>style.visibility</p:attrName>
                                        </p:attrNameLst>
                                      </p:cBhvr>
                                      <p:to>
                                        <p:strVal val="visible"/>
                                      </p:to>
                                    </p:set>
                                    <p:animEffect transition="in" filter="fade">
                                      <p:cBhvr>
                                        <p:cTn id="21" dur="5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Title 1"/>
          <p:cNvSpPr>
            <a:spLocks noGrp="1"/>
          </p:cNvSpPr>
          <p:nvPr>
            <p:ph type="title"/>
          </p:nvPr>
        </p:nvSpPr>
        <p:spPr>
          <a:xfrm>
            <a:off x="274639" y="295274"/>
            <a:ext cx="11889564" cy="917575"/>
          </a:xfrm>
        </p:spPr>
        <p:txBody>
          <a:bodyPr/>
          <a:lstStyle/>
          <a:p>
            <a:r>
              <a:rPr lang="en-US" dirty="0" smtClean="0"/>
              <a:t>Microsoft Azure </a:t>
            </a:r>
            <a:r>
              <a:rPr lang="en-US" dirty="0" err="1" smtClean="0"/>
              <a:t>IoT</a:t>
            </a:r>
            <a:r>
              <a:rPr lang="en-US" dirty="0" smtClean="0"/>
              <a:t> services</a:t>
            </a:r>
            <a:r>
              <a:rPr lang="en-US" smtClean="0"/>
              <a:t/>
            </a:r>
            <a:br>
              <a:rPr lang="en-US" smtClean="0"/>
            </a:br>
            <a:endParaRPr lang="en-US" sz="3600" dirty="0"/>
          </a:p>
        </p:txBody>
      </p:sp>
      <p:graphicFrame>
        <p:nvGraphicFramePr>
          <p:cNvPr id="32" name="Table 31"/>
          <p:cNvGraphicFramePr>
            <a:graphicFrameLocks noGrp="1"/>
          </p:cNvGraphicFramePr>
          <p:nvPr>
            <p:extLst/>
          </p:nvPr>
        </p:nvGraphicFramePr>
        <p:xfrm>
          <a:off x="720991" y="1820862"/>
          <a:ext cx="10994494" cy="4804341"/>
        </p:xfrm>
        <a:graphic>
          <a:graphicData uri="http://schemas.openxmlformats.org/drawingml/2006/table">
            <a:tbl>
              <a:tblPr firstRow="1" bandRow="1">
                <a:tableStyleId>{5C22544A-7EE6-4342-B048-85BDC9FD1C3A}</a:tableStyleId>
              </a:tblPr>
              <a:tblGrid>
                <a:gridCol w="1537494">
                  <a:extLst>
                    <a:ext uri="{9D8B030D-6E8A-4147-A177-3AD203B41FA5}">
                      <a16:colId xmlns="" xmlns:a16="http://schemas.microsoft.com/office/drawing/2014/main" val="20000"/>
                    </a:ext>
                  </a:extLst>
                </a:gridCol>
                <a:gridCol w="2364250">
                  <a:extLst>
                    <a:ext uri="{9D8B030D-6E8A-4147-A177-3AD203B41FA5}">
                      <a16:colId xmlns="" xmlns:a16="http://schemas.microsoft.com/office/drawing/2014/main" val="20001"/>
                    </a:ext>
                  </a:extLst>
                </a:gridCol>
                <a:gridCol w="2364250">
                  <a:extLst>
                    <a:ext uri="{9D8B030D-6E8A-4147-A177-3AD203B41FA5}">
                      <a16:colId xmlns="" xmlns:a16="http://schemas.microsoft.com/office/drawing/2014/main" val="20002"/>
                    </a:ext>
                  </a:extLst>
                </a:gridCol>
                <a:gridCol w="2364250">
                  <a:extLst>
                    <a:ext uri="{9D8B030D-6E8A-4147-A177-3AD203B41FA5}">
                      <a16:colId xmlns="" xmlns:a16="http://schemas.microsoft.com/office/drawing/2014/main" val="20003"/>
                    </a:ext>
                  </a:extLst>
                </a:gridCol>
                <a:gridCol w="2364250">
                  <a:extLst>
                    <a:ext uri="{9D8B030D-6E8A-4147-A177-3AD203B41FA5}">
                      <a16:colId xmlns="" xmlns:a16="http://schemas.microsoft.com/office/drawing/2014/main" val="20004"/>
                    </a:ext>
                  </a:extLst>
                </a:gridCol>
              </a:tblGrid>
              <a:tr h="479554">
                <a:tc>
                  <a:txBody>
                    <a:bodyPr/>
                    <a:lstStyle/>
                    <a:p>
                      <a:r>
                        <a:rPr lang="en-GB" sz="1600" b="0" dirty="0" smtClean="0">
                          <a:solidFill>
                            <a:schemeClr val="tx1"/>
                          </a:solidFill>
                          <a:latin typeface="Segoe UI Semibold" panose="020B0702040204020203" pitchFamily="34" charset="0"/>
                        </a:rPr>
                        <a:t>Devices</a:t>
                      </a:r>
                      <a:endParaRPr lang="en-US" sz="1600" b="0" dirty="0">
                        <a:solidFill>
                          <a:schemeClr val="tx1"/>
                        </a:solidFill>
                        <a:latin typeface="Segoe UI Semibold" panose="020B0702040204020203" pitchFamily="34" charset="0"/>
                      </a:endParaRPr>
                    </a:p>
                  </a:txBody>
                  <a:tcPr marL="86165" marR="86165" marT="43083" marB="43083" anchor="ctr">
                    <a:lnL w="12700" cap="flat" cmpd="sng" algn="ctr">
                      <a:noFill/>
                      <a:prstDash val="solid"/>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GB" sz="1600" b="0" baseline="0" dirty="0" smtClean="0">
                          <a:solidFill>
                            <a:schemeClr val="tx1"/>
                          </a:solidFill>
                          <a:latin typeface="Segoe UI Semibold" panose="020B0702040204020203" pitchFamily="34" charset="0"/>
                        </a:rPr>
                        <a:t>Device Connectivity</a:t>
                      </a:r>
                      <a:endParaRPr lang="en-GB" sz="1600" b="0" dirty="0" smtClean="0">
                        <a:solidFill>
                          <a:schemeClr val="tx1"/>
                        </a:solidFill>
                        <a:latin typeface="Segoe UI Semibold" panose="020B0702040204020203" pitchFamily="34" charset="0"/>
                      </a:endParaRPr>
                    </a:p>
                  </a:txBody>
                  <a:tcPr marL="86165" marR="86165"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r>
                        <a:rPr lang="en-GB" sz="1600" b="0" dirty="0" smtClean="0">
                          <a:solidFill>
                            <a:schemeClr val="tx1"/>
                          </a:solidFill>
                          <a:latin typeface="Segoe UI Semibold" panose="020B0702040204020203" pitchFamily="34" charset="0"/>
                        </a:rPr>
                        <a:t>Storage</a:t>
                      </a:r>
                      <a:endParaRPr lang="en-US" sz="1600" b="0" dirty="0">
                        <a:solidFill>
                          <a:schemeClr val="tx1"/>
                        </a:solidFill>
                        <a:latin typeface="Segoe UI Semibold" panose="020B0702040204020203" pitchFamily="34" charset="0"/>
                      </a:endParaRPr>
                    </a:p>
                  </a:txBody>
                  <a:tcPr marL="86165" marR="86165"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r>
                        <a:rPr lang="en-GB" sz="1600" b="0" dirty="0" smtClean="0">
                          <a:solidFill>
                            <a:schemeClr val="tx1"/>
                          </a:solidFill>
                          <a:latin typeface="Segoe UI Semibold" panose="020B0702040204020203" pitchFamily="34" charset="0"/>
                        </a:rPr>
                        <a:t>Analytics</a:t>
                      </a:r>
                      <a:endParaRPr lang="en-US" sz="1600" b="0" dirty="0">
                        <a:solidFill>
                          <a:schemeClr val="tx1"/>
                        </a:solidFill>
                        <a:latin typeface="Segoe UI Semibold" panose="020B0702040204020203" pitchFamily="34" charset="0"/>
                      </a:endParaRPr>
                    </a:p>
                  </a:txBody>
                  <a:tcPr marL="86165" marR="86165"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699630" rtl="0" eaLnBrk="1" fontAlgn="auto" latinLnBrk="0" hangingPunct="1">
                        <a:lnSpc>
                          <a:spcPct val="100000"/>
                        </a:lnSpc>
                        <a:spcBef>
                          <a:spcPts val="0"/>
                        </a:spcBef>
                        <a:spcAft>
                          <a:spcPts val="0"/>
                        </a:spcAft>
                        <a:buClrTx/>
                        <a:buSzTx/>
                        <a:buFontTx/>
                        <a:buNone/>
                        <a:tabLst/>
                        <a:defRPr/>
                      </a:pPr>
                      <a:r>
                        <a:rPr lang="en-GB" sz="1600" b="0" kern="1200" dirty="0" smtClean="0">
                          <a:solidFill>
                            <a:schemeClr val="tx1"/>
                          </a:solidFill>
                          <a:latin typeface="Segoe UI Semibold" panose="020B0702040204020203" pitchFamily="34" charset="0"/>
                          <a:ea typeface="+mn-ea"/>
                          <a:cs typeface="+mn-cs"/>
                        </a:rPr>
                        <a:t>Presentation &amp; Action</a:t>
                      </a:r>
                    </a:p>
                  </a:txBody>
                  <a:tcPr marL="86165" marR="86165" marT="43083" marB="43083" anchor="ctr">
                    <a:lnL w="12700" cap="flat" cmpd="sng" algn="ctr">
                      <a:solidFill>
                        <a:schemeClr val="bg1"/>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 xmlns:a16="http://schemas.microsoft.com/office/drawing/2014/main" val="10000"/>
                  </a:ext>
                </a:extLst>
              </a:tr>
              <a:tr h="841748">
                <a:tc>
                  <a:txBody>
                    <a:bodyPr/>
                    <a:lstStyle/>
                    <a:p>
                      <a:endParaRPr lang="en-US" sz="1200" dirty="0"/>
                    </a:p>
                  </a:txBody>
                  <a:tcPr marL="516995" marR="86165" marT="43083" marB="43083">
                    <a:lnL w="12700" cap="flat" cmpd="sng" algn="ctr">
                      <a:noFill/>
                      <a:prstDash val="solid"/>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Event Hubs </a:t>
                      </a: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SQL Database</a:t>
                      </a: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Machine Learning</a:t>
                      </a: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App</a:t>
                      </a:r>
                      <a:r>
                        <a:rPr lang="en-US" sz="1600" kern="0" baseline="0" dirty="0" smtClean="0">
                          <a:solidFill>
                            <a:srgbClr val="FFFFFF"/>
                          </a:solidFill>
                        </a:rPr>
                        <a:t> Service</a:t>
                      </a:r>
                      <a:endParaRPr lang="en-US" sz="1600" kern="0" dirty="0" smtClean="0">
                        <a:solidFill>
                          <a:srgbClr val="FFFFFF"/>
                        </a:solidFill>
                      </a:endParaRPr>
                    </a:p>
                  </a:txBody>
                  <a:tcPr marL="861659" marR="43083" marT="43083" marB="43083" anchor="ctr">
                    <a:lnL w="12700" cap="flat" cmpd="sng" algn="ctr">
                      <a:solidFill>
                        <a:schemeClr val="bg1"/>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extLst>
                  <a:ext uri="{0D108BD9-81ED-4DB2-BD59-A6C34878D82A}">
                    <a16:rowId xmlns="" xmlns:a16="http://schemas.microsoft.com/office/drawing/2014/main" val="10001"/>
                  </a:ext>
                </a:extLst>
              </a:tr>
              <a:tr h="841748">
                <a:tc>
                  <a:txBody>
                    <a:bodyPr/>
                    <a:lstStyle/>
                    <a:p>
                      <a:endParaRPr lang="en-US" sz="1200" dirty="0"/>
                    </a:p>
                  </a:txBody>
                  <a:tcPr marL="516995" marR="86165" marT="43083" marB="43083">
                    <a:lnL w="12700" cap="flat" cmpd="sng" algn="ctr">
                      <a:noFill/>
                      <a:prstDash val="solid"/>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Service Bus</a:t>
                      </a: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Table/Blob Storage</a:t>
                      </a: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Stream Analytics</a:t>
                      </a: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Power BI</a:t>
                      </a:r>
                    </a:p>
                  </a:txBody>
                  <a:tcPr marL="861659" marR="43083" marT="43083" marB="43083" anchor="ctr">
                    <a:lnL w="12700" cap="flat" cmpd="sng" algn="ctr">
                      <a:solidFill>
                        <a:schemeClr val="bg1"/>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extLst>
                  <a:ext uri="{0D108BD9-81ED-4DB2-BD59-A6C34878D82A}">
                    <a16:rowId xmlns="" xmlns:a16="http://schemas.microsoft.com/office/drawing/2014/main" val="10002"/>
                  </a:ext>
                </a:extLst>
              </a:tr>
              <a:tr h="841748">
                <a:tc>
                  <a:txBody>
                    <a:bodyPr/>
                    <a:lstStyle/>
                    <a:p>
                      <a:endParaRPr lang="en-US" sz="1200" dirty="0"/>
                    </a:p>
                  </a:txBody>
                  <a:tcPr marL="516995" marR="86165" marT="43083" marB="43083">
                    <a:lnL w="12700" cap="flat" cmpd="sng" algn="ctr">
                      <a:noFill/>
                      <a:prstDash val="solid"/>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85517"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External Data Sources</a:t>
                      </a:r>
                      <a:endParaRPr lang="en-US" sz="1600" dirty="0" smtClean="0">
                        <a:solidFill>
                          <a:schemeClr val="bg1"/>
                        </a:solidFill>
                      </a:endParaRP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DocumentDB</a:t>
                      </a: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err="1" smtClean="0">
                          <a:solidFill>
                            <a:srgbClr val="FFFFFF"/>
                          </a:solidFill>
                        </a:rPr>
                        <a:t>HDInsight</a:t>
                      </a:r>
                      <a:endParaRPr lang="en-US" sz="1600" kern="0" dirty="0" smtClean="0">
                        <a:solidFill>
                          <a:srgbClr val="FFFFFF"/>
                        </a:solidFill>
                      </a:endParaRP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Notification Hubs</a:t>
                      </a:r>
                    </a:p>
                  </a:txBody>
                  <a:tcPr marL="861659" marR="43083" marT="43083" marB="43083" anchor="ctr">
                    <a:lnL w="12700" cap="flat" cmpd="sng" algn="ctr">
                      <a:solidFill>
                        <a:schemeClr val="bg1"/>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extLst>
                  <a:ext uri="{0D108BD9-81ED-4DB2-BD59-A6C34878D82A}">
                    <a16:rowId xmlns="" xmlns:a16="http://schemas.microsoft.com/office/drawing/2014/main" val="10003"/>
                  </a:ext>
                </a:extLst>
              </a:tr>
              <a:tr h="957795">
                <a:tc>
                  <a:txBody>
                    <a:bodyPr/>
                    <a:lstStyle/>
                    <a:p>
                      <a:endParaRPr lang="en-US" sz="1200" dirty="0"/>
                    </a:p>
                  </a:txBody>
                  <a:tcPr marL="516995" marR="86165" marT="43083" marB="43083">
                    <a:lnL w="12700" cap="flat" cmpd="sng" algn="ctr">
                      <a:noFill/>
                      <a:prstDash val="solid"/>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685517" rtl="0" eaLnBrk="1" fontAlgn="auto" latinLnBrk="0" hangingPunct="1">
                        <a:lnSpc>
                          <a:spcPct val="100000"/>
                        </a:lnSpc>
                        <a:spcBef>
                          <a:spcPts val="0"/>
                        </a:spcBef>
                        <a:spcAft>
                          <a:spcPts val="0"/>
                        </a:spcAft>
                        <a:buClrTx/>
                        <a:buSzTx/>
                        <a:buFontTx/>
                        <a:buNone/>
                        <a:tabLst/>
                        <a:defRPr/>
                      </a:pPr>
                      <a:endParaRPr lang="en-US" sz="1600" dirty="0" smtClean="0">
                        <a:solidFill>
                          <a:schemeClr val="bg1"/>
                        </a:solidFill>
                      </a:endParaRP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External Data Sources</a:t>
                      </a: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Data Factory</a:t>
                      </a:r>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Mobile Services</a:t>
                      </a:r>
                    </a:p>
                  </a:txBody>
                  <a:tcPr marL="861659" marR="43083" marT="43083" marB="43083" anchor="ctr">
                    <a:lnL w="12700" cap="flat" cmpd="sng" algn="ctr">
                      <a:solidFill>
                        <a:schemeClr val="bg1"/>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dot"/>
                      <a:round/>
                      <a:headEnd type="none" w="med" len="med"/>
                      <a:tailEnd type="none" w="med" len="med"/>
                    </a:lnT>
                    <a:lnB w="12700" cap="flat" cmpd="sng" algn="ctr">
                      <a:solidFill>
                        <a:schemeClr val="bg1"/>
                      </a:solidFill>
                      <a:prstDash val="dot"/>
                      <a:round/>
                      <a:headEnd type="none" w="med" len="med"/>
                      <a:tailEnd type="none" w="med" len="med"/>
                    </a:lnB>
                    <a:lnTlToBr w="12700" cmpd="sng">
                      <a:noFill/>
                      <a:prstDash val="solid"/>
                    </a:lnTlToBr>
                    <a:lnBlToTr w="12700" cmpd="sng">
                      <a:noFill/>
                      <a:prstDash val="solid"/>
                    </a:lnBlToTr>
                    <a:solidFill>
                      <a:srgbClr val="3999C6"/>
                    </a:solidFill>
                  </a:tcPr>
                </a:tc>
                <a:extLst>
                  <a:ext uri="{0D108BD9-81ED-4DB2-BD59-A6C34878D82A}">
                    <a16:rowId xmlns="" xmlns:a16="http://schemas.microsoft.com/office/drawing/2014/main" val="10004"/>
                  </a:ext>
                </a:extLst>
              </a:tr>
              <a:tr h="841748">
                <a:tc>
                  <a:txBody>
                    <a:bodyPr/>
                    <a:lstStyle/>
                    <a:p>
                      <a:endParaRPr lang="en-US" sz="1200" dirty="0"/>
                    </a:p>
                  </a:txBody>
                  <a:tcPr marL="516995" marR="86165" marT="43083" marB="43083">
                    <a:lnL w="12700" cap="flat" cmpd="sng" algn="ctr">
                      <a:noFill/>
                      <a:prstDash val="solid"/>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p>
                  </a:txBody>
                  <a:tcPr marL="861659" marR="43083" marT="43083" marB="43083" anchor="ctr">
                    <a:lnL w="12700" cap="flat" cmpd="sng" algn="ctr">
                      <a:solidFill>
                        <a:schemeClr val="bg1"/>
                      </a:solidFill>
                      <a:prstDash val="dot"/>
                      <a:round/>
                      <a:headEnd type="none" w="med" len="med"/>
                      <a:tailEnd type="none" w="med" len="med"/>
                    </a:lnL>
                    <a:lnR w="12700" cap="flat" cmpd="sng" algn="ctr">
                      <a:solidFill>
                        <a:schemeClr val="bg1"/>
                      </a:solidFill>
                      <a:prstDash val="dot"/>
                      <a:round/>
                      <a:headEnd type="none" w="med" len="med"/>
                      <a:tailEnd type="none" w="med" len="med"/>
                    </a:lnR>
                    <a:lnT w="12700" cap="flat" cmpd="sng" algn="ctr">
                      <a:solidFill>
                        <a:schemeClr val="bg1"/>
                      </a:solidFill>
                      <a:prstDash val="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699630" rtl="0" eaLnBrk="1" fontAlgn="auto" latinLnBrk="0" hangingPunct="1">
                        <a:lnSpc>
                          <a:spcPct val="100000"/>
                        </a:lnSpc>
                        <a:spcBef>
                          <a:spcPts val="0"/>
                        </a:spcBef>
                        <a:spcAft>
                          <a:spcPts val="0"/>
                        </a:spcAft>
                        <a:buClrTx/>
                        <a:buSzTx/>
                        <a:buFontTx/>
                        <a:buNone/>
                        <a:tabLst/>
                        <a:defRPr/>
                      </a:pPr>
                      <a:r>
                        <a:rPr lang="en-US" sz="1600" kern="0" dirty="0" smtClean="0">
                          <a:solidFill>
                            <a:srgbClr val="FFFFFF"/>
                          </a:solidFill>
                        </a:rPr>
                        <a:t>BizTalk Services</a:t>
                      </a:r>
                    </a:p>
                  </a:txBody>
                  <a:tcPr marL="861659" marR="43083" marT="43083" marB="43083" anchor="ctr">
                    <a:lnL w="12700" cap="flat" cmpd="sng" algn="ctr">
                      <a:solidFill>
                        <a:schemeClr val="bg1"/>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999C6"/>
                    </a:solidFill>
                  </a:tcPr>
                </a:tc>
                <a:extLst>
                  <a:ext uri="{0D108BD9-81ED-4DB2-BD59-A6C34878D82A}">
                    <a16:rowId xmlns="" xmlns:a16="http://schemas.microsoft.com/office/drawing/2014/main" val="10005"/>
                  </a:ext>
                </a:extLst>
              </a:tr>
            </a:tbl>
          </a:graphicData>
        </a:graphic>
      </p:graphicFrame>
      <p:grpSp>
        <p:nvGrpSpPr>
          <p:cNvPr id="33" name="Group 32"/>
          <p:cNvGrpSpPr>
            <a:grpSpLocks noChangeAspect="1"/>
          </p:cNvGrpSpPr>
          <p:nvPr/>
        </p:nvGrpSpPr>
        <p:grpSpPr>
          <a:xfrm>
            <a:off x="980098" y="2547100"/>
            <a:ext cx="857276" cy="619142"/>
            <a:chOff x="5893817" y="-2363993"/>
            <a:chExt cx="1589176" cy="1147736"/>
          </a:xfrm>
        </p:grpSpPr>
        <p:pic>
          <p:nvPicPr>
            <p:cNvPr id="34" name="Picture 3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91521" y="-2363993"/>
              <a:ext cx="190326" cy="365760"/>
            </a:xfrm>
            <a:prstGeom prst="rect">
              <a:avLst/>
            </a:prstGeom>
          </p:spPr>
        </p:pic>
        <p:grpSp>
          <p:nvGrpSpPr>
            <p:cNvPr id="35" name="Group 34"/>
            <p:cNvGrpSpPr>
              <a:grpSpLocks noChangeAspect="1"/>
            </p:cNvGrpSpPr>
            <p:nvPr/>
          </p:nvGrpSpPr>
          <p:grpSpPr>
            <a:xfrm>
              <a:off x="6051365" y="-2363988"/>
              <a:ext cx="1149652" cy="1147731"/>
              <a:chOff x="2475317" y="-6877877"/>
              <a:chExt cx="1493848" cy="1490961"/>
            </a:xfrm>
          </p:grpSpPr>
          <p:sp>
            <p:nvSpPr>
              <p:cNvPr id="40" name="Round Same Side Corner Rectangle 11"/>
              <p:cNvSpPr/>
              <p:nvPr/>
            </p:nvSpPr>
            <p:spPr>
              <a:xfrm>
                <a:off x="2475317" y="-6877877"/>
                <a:ext cx="564521" cy="361777"/>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698840">
                  <a:defRPr/>
                </a:pPr>
                <a:endParaRPr lang="en-US" sz="900" kern="0">
                  <a:solidFill>
                    <a:srgbClr val="000000"/>
                  </a:solidFill>
                  <a:sym typeface="Segoe UI" panose="020B0502040204020203" pitchFamily="34" charset="0"/>
                </a:endParaRPr>
              </a:p>
            </p:txBody>
          </p:sp>
          <p:sp>
            <p:nvSpPr>
              <p:cNvPr id="41" name="Trapezoid 12"/>
              <p:cNvSpPr/>
              <p:nvPr/>
            </p:nvSpPr>
            <p:spPr>
              <a:xfrm>
                <a:off x="3302774" y="-5591537"/>
                <a:ext cx="666391" cy="84126"/>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698840">
                  <a:defRPr/>
                </a:pPr>
                <a:endParaRPr lang="en-US" sz="900" kern="0">
                  <a:solidFill>
                    <a:srgbClr val="000000"/>
                  </a:solidFill>
                  <a:sym typeface="Segoe UI" panose="020B0502040204020203" pitchFamily="34" charset="0"/>
                </a:endParaRPr>
              </a:p>
            </p:txBody>
          </p:sp>
          <p:sp>
            <p:nvSpPr>
              <p:cNvPr id="42" name="Rectangle 41"/>
              <p:cNvSpPr/>
              <p:nvPr/>
            </p:nvSpPr>
            <p:spPr>
              <a:xfrm>
                <a:off x="3265064" y="-5414348"/>
                <a:ext cx="665797" cy="27432"/>
              </a:xfrm>
              <a:prstGeom prst="rect">
                <a:avLst/>
              </a:prstGeom>
              <a:solidFill>
                <a:srgbClr val="FFFFFF"/>
              </a:solidFill>
              <a:ln w="25400" cap="flat" cmpd="sng" algn="ctr">
                <a:noFill/>
                <a:prstDash val="solid"/>
              </a:ln>
              <a:effectLst/>
            </p:spPr>
            <p:txBody>
              <a:bodyPr rtlCol="0" anchor="ctr"/>
              <a:lstStyle/>
              <a:p>
                <a:pPr algn="ctr" defTabSz="698840">
                  <a:defRPr/>
                </a:pPr>
                <a:endParaRPr lang="en-US" sz="900" kern="0">
                  <a:solidFill>
                    <a:srgbClr val="000000"/>
                  </a:solidFill>
                  <a:sym typeface="Segoe UI" panose="020B0502040204020203" pitchFamily="34" charset="0"/>
                </a:endParaRPr>
              </a:p>
            </p:txBody>
          </p:sp>
        </p:grpSp>
        <p:sp>
          <p:nvSpPr>
            <p:cNvPr id="36" name="Rounded Rectangle 6"/>
            <p:cNvSpPr>
              <a:spLocks noChangeAspect="1"/>
            </p:cNvSpPr>
            <p:nvPr/>
          </p:nvSpPr>
          <p:spPr bwMode="auto">
            <a:xfrm rot="16200000">
              <a:off x="6950542" y="-2438448"/>
              <a:ext cx="349866" cy="509437"/>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w="10795" cap="flat" cmpd="sng" algn="ctr">
              <a:noFill/>
              <a:prstDash val="solid"/>
              <a:headEnd type="none" w="med" len="med"/>
              <a:tailEnd type="none" w="med" len="med"/>
            </a:ln>
            <a:effectLst/>
          </p:spPr>
          <p:txBody>
            <a:bodyPr vert="horz" wrap="square" lIns="68548" tIns="34273" rIns="68548" bIns="34273" numCol="1" rtlCol="0" anchor="ctr" anchorCtr="0" compatLnSpc="1">
              <a:prstTxWarp prst="textNoShape">
                <a:avLst/>
              </a:prstTxWarp>
            </a:bodyPr>
            <a:lstStyle/>
            <a:p>
              <a:pPr algn="ctr" defTabSz="616560">
                <a:defRPr/>
              </a:pPr>
              <a:endParaRPr lang="en-US" sz="1350" kern="0" dirty="0">
                <a:solidFill>
                  <a:srgbClr val="000000"/>
                </a:solidFill>
                <a:latin typeface="Segoe UI Light" panose="020B0502040204020203" pitchFamily="34" charset="0"/>
                <a:sym typeface="Segoe UI Light" panose="020B0502040204020203" pitchFamily="34" charset="0"/>
              </a:endParaRPr>
            </a:p>
          </p:txBody>
        </p:sp>
        <p:pic>
          <p:nvPicPr>
            <p:cNvPr id="37" name="Picture 2" descr="\\MAGNUM\Projects\Microsoft\Cloud Power FY12\Design\ICONS_PNG\Next_Gen_Application.png"/>
            <p:cNvPicPr>
              <a:picLocks noChangeAspect="1" noChangeArrowheads="1"/>
            </p:cNvPicPr>
            <p:nvPr/>
          </p:nvPicPr>
          <p:blipFill>
            <a:blip r:embed="rId4" cstate="screen">
              <a:lum bright="100000"/>
              <a:extLst>
                <a:ext uri="{28A0092B-C50C-407E-A947-70E740481C1C}">
                  <a14:useLocalDpi xmlns:a14="http://schemas.microsoft.com/office/drawing/2010/main"/>
                </a:ext>
              </a:extLst>
            </a:blip>
            <a:srcRect/>
            <a:stretch>
              <a:fillRect/>
            </a:stretch>
          </p:blipFill>
          <p:spPr bwMode="auto">
            <a:xfrm>
              <a:off x="5893817" y="-2050668"/>
              <a:ext cx="640080" cy="640079"/>
            </a:xfrm>
            <a:prstGeom prst="rect">
              <a:avLst/>
            </a:prstGeom>
            <a:noFill/>
          </p:spPr>
        </p:pic>
        <p:pic>
          <p:nvPicPr>
            <p:cNvPr id="38" name="Picture 24" descr="E:\Eric Suchiang FD\Icons\Metro Icon\Metro icons ALL WHITE\cctv.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751473" y="-1979040"/>
              <a:ext cx="731520" cy="403482"/>
            </a:xfrm>
            <a:prstGeom prst="rect">
              <a:avLst/>
            </a:prstGeom>
            <a:noFill/>
            <a:extLst>
              <a:ext uri="{909E8E84-426E-40DD-AFC4-6F175D3DCCD1}">
                <a14:hiddenFill xmlns:a14="http://schemas.microsoft.com/office/drawing/2010/main">
                  <a:solidFill>
                    <a:srgbClr val="FFFFFF"/>
                  </a:solidFill>
                </a14:hiddenFill>
              </a:ext>
            </a:extLst>
          </p:spPr>
        </p:pic>
        <p:sp>
          <p:nvSpPr>
            <p:cNvPr id="39" name="Freeform 38"/>
            <p:cNvSpPr>
              <a:spLocks noChangeAspect="1"/>
            </p:cNvSpPr>
            <p:nvPr/>
          </p:nvSpPr>
          <p:spPr bwMode="auto">
            <a:xfrm flipH="1">
              <a:off x="6520288" y="-1953486"/>
              <a:ext cx="304147" cy="445714"/>
            </a:xfrm>
            <a:custGeom>
              <a:avLst/>
              <a:gdLst/>
              <a:ahLst/>
              <a:cxnLst/>
              <a:rect l="l" t="t" r="r" b="b"/>
              <a:pathLst>
                <a:path w="739747" h="1113745">
                  <a:moveTo>
                    <a:pt x="580449" y="183754"/>
                  </a:moveTo>
                  <a:lnTo>
                    <a:pt x="608377" y="183754"/>
                  </a:lnTo>
                  <a:cubicBezTo>
                    <a:pt x="612233" y="183754"/>
                    <a:pt x="615359" y="186880"/>
                    <a:pt x="615359" y="190736"/>
                  </a:cubicBezTo>
                  <a:lnTo>
                    <a:pt x="615359" y="243798"/>
                  </a:lnTo>
                  <a:cubicBezTo>
                    <a:pt x="615359" y="247654"/>
                    <a:pt x="612233" y="250780"/>
                    <a:pt x="608377" y="250780"/>
                  </a:cubicBezTo>
                  <a:lnTo>
                    <a:pt x="580449" y="250780"/>
                  </a:lnTo>
                  <a:cubicBezTo>
                    <a:pt x="576593" y="250780"/>
                    <a:pt x="573467" y="247654"/>
                    <a:pt x="573467" y="243798"/>
                  </a:cubicBezTo>
                  <a:lnTo>
                    <a:pt x="573467" y="190736"/>
                  </a:lnTo>
                  <a:cubicBezTo>
                    <a:pt x="573467" y="186880"/>
                    <a:pt x="576593" y="183754"/>
                    <a:pt x="580449" y="183754"/>
                  </a:cubicBezTo>
                  <a:close/>
                  <a:moveTo>
                    <a:pt x="425201" y="49190"/>
                  </a:moveTo>
                  <a:lnTo>
                    <a:pt x="413467" y="958610"/>
                  </a:lnTo>
                  <a:lnTo>
                    <a:pt x="51654" y="872558"/>
                  </a:lnTo>
                  <a:lnTo>
                    <a:pt x="55565" y="51146"/>
                  </a:lnTo>
                  <a:close/>
                  <a:moveTo>
                    <a:pt x="565200" y="20779"/>
                  </a:moveTo>
                  <a:lnTo>
                    <a:pt x="565200" y="995333"/>
                  </a:lnTo>
                  <a:lnTo>
                    <a:pt x="621304" y="987021"/>
                  </a:lnTo>
                  <a:lnTo>
                    <a:pt x="625460" y="20779"/>
                  </a:lnTo>
                  <a:close/>
                  <a:moveTo>
                    <a:pt x="681565" y="0"/>
                  </a:moveTo>
                  <a:lnTo>
                    <a:pt x="677409" y="1005723"/>
                  </a:lnTo>
                  <a:lnTo>
                    <a:pt x="627538" y="1011957"/>
                  </a:lnTo>
                  <a:lnTo>
                    <a:pt x="627538" y="1022346"/>
                  </a:lnTo>
                  <a:lnTo>
                    <a:pt x="739747" y="1061827"/>
                  </a:lnTo>
                  <a:lnTo>
                    <a:pt x="669097" y="1070139"/>
                  </a:lnTo>
                  <a:cubicBezTo>
                    <a:pt x="592617" y="1050415"/>
                    <a:pt x="552151" y="1057209"/>
                    <a:pt x="515329" y="1090918"/>
                  </a:cubicBezTo>
                  <a:lnTo>
                    <a:pt x="422658" y="1113745"/>
                  </a:lnTo>
                  <a:lnTo>
                    <a:pt x="409354" y="1068061"/>
                  </a:lnTo>
                  <a:cubicBezTo>
                    <a:pt x="306312" y="1018127"/>
                    <a:pt x="187349" y="984387"/>
                    <a:pt x="81040" y="978710"/>
                  </a:cubicBezTo>
                  <a:lnTo>
                    <a:pt x="0" y="984943"/>
                  </a:lnTo>
                  <a:lnTo>
                    <a:pt x="72728" y="945463"/>
                  </a:lnTo>
                  <a:lnTo>
                    <a:pt x="108053" y="937151"/>
                  </a:lnTo>
                  <a:lnTo>
                    <a:pt x="108053" y="922605"/>
                  </a:lnTo>
                  <a:lnTo>
                    <a:pt x="64416" y="912216"/>
                  </a:lnTo>
                  <a:lnTo>
                    <a:pt x="64483" y="897455"/>
                  </a:lnTo>
                  <a:lnTo>
                    <a:pt x="441070" y="987021"/>
                  </a:lnTo>
                  <a:lnTo>
                    <a:pt x="453538" y="20779"/>
                  </a:lnTo>
                  <a:lnTo>
                    <a:pt x="68477" y="22817"/>
                  </a:lnTo>
                  <a:lnTo>
                    <a:pt x="68572" y="2078"/>
                  </a:lnTo>
                  <a:close/>
                </a:path>
              </a:pathLst>
            </a:custGeom>
            <a:solidFill>
              <a:srgbClr val="FFFFFF"/>
            </a:solidFill>
            <a:ln w="12700" cap="flat" cmpd="sng" algn="ctr">
              <a:noFill/>
              <a:prstDash val="solid"/>
              <a:headEnd type="none" w="med" len="med"/>
              <a:tailEnd type="none" w="med" len="med"/>
            </a:ln>
            <a:effectLst/>
          </p:spPr>
          <p:txBody>
            <a:bodyPr vert="horz" wrap="none" lIns="67201" tIns="33601" rIns="67201" bIns="33601" numCol="1" rtlCol="0" anchor="ctr" anchorCtr="0" compatLnSpc="1">
              <a:prstTxWarp prst="textNoShape">
                <a:avLst/>
              </a:prstTxWarp>
            </a:bodyPr>
            <a:lstStyle/>
            <a:p>
              <a:pPr algn="ctr" defTabSz="671355" fontAlgn="base">
                <a:spcBef>
                  <a:spcPct val="0"/>
                </a:spcBef>
                <a:spcAft>
                  <a:spcPct val="0"/>
                </a:spcAft>
                <a:defRPr/>
              </a:pPr>
              <a:endParaRPr lang="en-US" sz="1275" kern="0" dirty="0">
                <a:solidFill>
                  <a:srgbClr val="000000"/>
                </a:solidFill>
              </a:endParaRPr>
            </a:p>
          </p:txBody>
        </p:sp>
      </p:grpSp>
      <p:grpSp>
        <p:nvGrpSpPr>
          <p:cNvPr id="43" name="Group 42"/>
          <p:cNvGrpSpPr>
            <a:grpSpLocks noChangeAspect="1"/>
          </p:cNvGrpSpPr>
          <p:nvPr/>
        </p:nvGrpSpPr>
        <p:grpSpPr>
          <a:xfrm>
            <a:off x="1110827" y="3472111"/>
            <a:ext cx="695399" cy="516592"/>
            <a:chOff x="5630249" y="-855090"/>
            <a:chExt cx="1258953" cy="935238"/>
          </a:xfrm>
          <a:solidFill>
            <a:schemeClr val="bg1"/>
          </a:solidFill>
        </p:grpSpPr>
        <p:sp>
          <p:nvSpPr>
            <p:cNvPr id="44" name="Freeform 239"/>
            <p:cNvSpPr>
              <a:spLocks/>
            </p:cNvSpPr>
            <p:nvPr/>
          </p:nvSpPr>
          <p:spPr bwMode="auto">
            <a:xfrm>
              <a:off x="6536381" y="-810289"/>
              <a:ext cx="352821" cy="439918"/>
            </a:xfrm>
            <a:custGeom>
              <a:avLst/>
              <a:gdLst/>
              <a:ahLst/>
              <a:cxnLst/>
              <a:rect l="l" t="t" r="r" b="b"/>
              <a:pathLst>
                <a:path w="555609" h="711730">
                  <a:moveTo>
                    <a:pt x="11038" y="660302"/>
                  </a:moveTo>
                  <a:cubicBezTo>
                    <a:pt x="11053" y="660302"/>
                    <a:pt x="13887" y="660302"/>
                    <a:pt x="548250" y="660302"/>
                  </a:cubicBezTo>
                  <a:cubicBezTo>
                    <a:pt x="551930" y="660302"/>
                    <a:pt x="555609" y="663976"/>
                    <a:pt x="555609" y="671323"/>
                  </a:cubicBezTo>
                  <a:cubicBezTo>
                    <a:pt x="555609" y="671332"/>
                    <a:pt x="555609" y="671847"/>
                    <a:pt x="555609" y="704383"/>
                  </a:cubicBezTo>
                  <a:cubicBezTo>
                    <a:pt x="555609" y="708057"/>
                    <a:pt x="551930" y="711730"/>
                    <a:pt x="548250" y="711730"/>
                  </a:cubicBezTo>
                  <a:cubicBezTo>
                    <a:pt x="548235" y="711730"/>
                    <a:pt x="545395" y="711730"/>
                    <a:pt x="11038" y="711730"/>
                  </a:cubicBezTo>
                  <a:lnTo>
                    <a:pt x="0" y="704383"/>
                  </a:lnTo>
                  <a:cubicBezTo>
                    <a:pt x="0" y="704375"/>
                    <a:pt x="0" y="703860"/>
                    <a:pt x="0" y="671323"/>
                  </a:cubicBezTo>
                  <a:cubicBezTo>
                    <a:pt x="0" y="663976"/>
                    <a:pt x="3679" y="660302"/>
                    <a:pt x="11038" y="660302"/>
                  </a:cubicBezTo>
                  <a:close/>
                  <a:moveTo>
                    <a:pt x="176551" y="568466"/>
                  </a:moveTo>
                  <a:cubicBezTo>
                    <a:pt x="206005" y="583160"/>
                    <a:pt x="242823" y="590507"/>
                    <a:pt x="279641" y="590507"/>
                  </a:cubicBezTo>
                  <a:cubicBezTo>
                    <a:pt x="316459" y="590507"/>
                    <a:pt x="349595" y="583160"/>
                    <a:pt x="382732" y="568466"/>
                  </a:cubicBezTo>
                  <a:cubicBezTo>
                    <a:pt x="404822" y="601527"/>
                    <a:pt x="437959" y="627242"/>
                    <a:pt x="482140" y="649282"/>
                  </a:cubicBezTo>
                  <a:cubicBezTo>
                    <a:pt x="482124" y="649282"/>
                    <a:pt x="479561" y="649282"/>
                    <a:pt x="77142" y="649282"/>
                  </a:cubicBezTo>
                  <a:cubicBezTo>
                    <a:pt x="121323" y="627242"/>
                    <a:pt x="154460" y="601527"/>
                    <a:pt x="176551" y="568466"/>
                  </a:cubicBezTo>
                  <a:close/>
                  <a:moveTo>
                    <a:pt x="272261" y="221325"/>
                  </a:moveTo>
                  <a:lnTo>
                    <a:pt x="279642" y="221325"/>
                  </a:lnTo>
                  <a:cubicBezTo>
                    <a:pt x="334999" y="221325"/>
                    <a:pt x="379284" y="265615"/>
                    <a:pt x="379284" y="317285"/>
                  </a:cubicBezTo>
                  <a:cubicBezTo>
                    <a:pt x="379284" y="372647"/>
                    <a:pt x="334999" y="416936"/>
                    <a:pt x="279642" y="416936"/>
                  </a:cubicBezTo>
                  <a:cubicBezTo>
                    <a:pt x="224285" y="416936"/>
                    <a:pt x="179999" y="372647"/>
                    <a:pt x="179999" y="317285"/>
                  </a:cubicBezTo>
                  <a:cubicBezTo>
                    <a:pt x="179999" y="298831"/>
                    <a:pt x="187380" y="280378"/>
                    <a:pt x="194761" y="265615"/>
                  </a:cubicBezTo>
                  <a:cubicBezTo>
                    <a:pt x="194761" y="302522"/>
                    <a:pt x="220594" y="324667"/>
                    <a:pt x="250118" y="324667"/>
                  </a:cubicBezTo>
                  <a:cubicBezTo>
                    <a:pt x="279642" y="324667"/>
                    <a:pt x="305475" y="302522"/>
                    <a:pt x="305475" y="269305"/>
                  </a:cubicBezTo>
                  <a:cubicBezTo>
                    <a:pt x="305475" y="247161"/>
                    <a:pt x="290713" y="228707"/>
                    <a:pt x="272261" y="221325"/>
                  </a:cubicBezTo>
                  <a:close/>
                  <a:moveTo>
                    <a:pt x="277805" y="177015"/>
                  </a:moveTo>
                  <a:cubicBezTo>
                    <a:pt x="202284" y="177015"/>
                    <a:pt x="141063" y="238236"/>
                    <a:pt x="141063" y="313757"/>
                  </a:cubicBezTo>
                  <a:cubicBezTo>
                    <a:pt x="141063" y="389278"/>
                    <a:pt x="202284" y="450499"/>
                    <a:pt x="277805" y="450499"/>
                  </a:cubicBezTo>
                  <a:cubicBezTo>
                    <a:pt x="353326" y="450499"/>
                    <a:pt x="414547" y="389278"/>
                    <a:pt x="414547" y="313757"/>
                  </a:cubicBezTo>
                  <a:cubicBezTo>
                    <a:pt x="414547" y="238236"/>
                    <a:pt x="353326" y="177015"/>
                    <a:pt x="277805" y="177015"/>
                  </a:cubicBezTo>
                  <a:close/>
                  <a:moveTo>
                    <a:pt x="277805" y="67313"/>
                  </a:moveTo>
                  <a:cubicBezTo>
                    <a:pt x="413912" y="67313"/>
                    <a:pt x="524249" y="177650"/>
                    <a:pt x="524249" y="313757"/>
                  </a:cubicBezTo>
                  <a:cubicBezTo>
                    <a:pt x="524249" y="449864"/>
                    <a:pt x="413912" y="560201"/>
                    <a:pt x="277805" y="560201"/>
                  </a:cubicBezTo>
                  <a:cubicBezTo>
                    <a:pt x="141698" y="560201"/>
                    <a:pt x="31361" y="449864"/>
                    <a:pt x="31361" y="313757"/>
                  </a:cubicBezTo>
                  <a:cubicBezTo>
                    <a:pt x="31361" y="177650"/>
                    <a:pt x="141698" y="67313"/>
                    <a:pt x="277805" y="67313"/>
                  </a:cubicBezTo>
                  <a:close/>
                  <a:moveTo>
                    <a:pt x="279641" y="0"/>
                  </a:moveTo>
                  <a:cubicBezTo>
                    <a:pt x="338653" y="0"/>
                    <a:pt x="375536" y="29388"/>
                    <a:pt x="379224" y="29388"/>
                  </a:cubicBezTo>
                  <a:lnTo>
                    <a:pt x="382912" y="36735"/>
                  </a:lnTo>
                  <a:cubicBezTo>
                    <a:pt x="382917" y="36751"/>
                    <a:pt x="383137" y="37482"/>
                    <a:pt x="393977" y="73469"/>
                  </a:cubicBezTo>
                  <a:cubicBezTo>
                    <a:pt x="357095" y="55102"/>
                    <a:pt x="320212" y="47755"/>
                    <a:pt x="279641" y="47755"/>
                  </a:cubicBezTo>
                  <a:cubicBezTo>
                    <a:pt x="239070" y="47755"/>
                    <a:pt x="198500" y="55102"/>
                    <a:pt x="165305" y="73469"/>
                  </a:cubicBezTo>
                  <a:cubicBezTo>
                    <a:pt x="165310" y="73454"/>
                    <a:pt x="165529" y="72727"/>
                    <a:pt x="176370" y="36735"/>
                  </a:cubicBezTo>
                  <a:lnTo>
                    <a:pt x="180058" y="29388"/>
                  </a:lnTo>
                  <a:cubicBezTo>
                    <a:pt x="183747" y="29388"/>
                    <a:pt x="220629" y="0"/>
                    <a:pt x="279641" y="0"/>
                  </a:cubicBezTo>
                  <a:close/>
                </a:path>
              </a:pathLst>
            </a:custGeom>
            <a:grpFill/>
            <a:ln>
              <a:noFill/>
            </a:ln>
            <a:extLst/>
          </p:spPr>
          <p:txBody>
            <a:bodyPr vert="horz" wrap="square" lIns="68551" tIns="34275" rIns="68551" bIns="34275" numCol="1" anchor="t" anchorCtr="0" compatLnSpc="1">
              <a:prstTxWarp prst="textNoShape">
                <a:avLst/>
              </a:prstTxWarp>
            </a:bodyPr>
            <a:lstStyle/>
            <a:p>
              <a:pPr algn="ctr" defTabSz="698840">
                <a:defRPr/>
              </a:pPr>
              <a:endParaRPr lang="en-US" sz="1350" kern="0" dirty="0">
                <a:solidFill>
                  <a:srgbClr val="000000"/>
                </a:solidFill>
              </a:endParaRPr>
            </a:p>
          </p:txBody>
        </p:sp>
        <p:sp>
          <p:nvSpPr>
            <p:cNvPr id="50" name="Round Same Side Corner Rectangle 26"/>
            <p:cNvSpPr>
              <a:spLocks noChangeAspect="1"/>
            </p:cNvSpPr>
            <p:nvPr/>
          </p:nvSpPr>
          <p:spPr bwMode="auto">
            <a:xfrm>
              <a:off x="6169585" y="-360487"/>
              <a:ext cx="240729" cy="403680"/>
            </a:xfrm>
            <a:custGeom>
              <a:avLst/>
              <a:gdLst/>
              <a:ahLst/>
              <a:cxnLst/>
              <a:rect l="l" t="t" r="r" b="b"/>
              <a:pathLst>
                <a:path w="1752600" h="3019424">
                  <a:moveTo>
                    <a:pt x="125916" y="2027200"/>
                  </a:moveTo>
                  <a:lnTo>
                    <a:pt x="125916" y="2164731"/>
                  </a:lnTo>
                  <a:lnTo>
                    <a:pt x="125916" y="2491833"/>
                  </a:lnTo>
                  <a:cubicBezTo>
                    <a:pt x="125916" y="2672486"/>
                    <a:pt x="272365" y="2818935"/>
                    <a:pt x="453018" y="2818935"/>
                  </a:cubicBezTo>
                  <a:lnTo>
                    <a:pt x="1281926" y="2818935"/>
                  </a:lnTo>
                  <a:cubicBezTo>
                    <a:pt x="1462579" y="2818935"/>
                    <a:pt x="1609028" y="2672486"/>
                    <a:pt x="1609028" y="2491833"/>
                  </a:cubicBezTo>
                  <a:cubicBezTo>
                    <a:pt x="1609028" y="2384143"/>
                    <a:pt x="1601776" y="2160419"/>
                    <a:pt x="1601623" y="2049869"/>
                  </a:cubicBezTo>
                  <a:lnTo>
                    <a:pt x="1616462" y="2045785"/>
                  </a:lnTo>
                  <a:lnTo>
                    <a:pt x="1601594" y="2045785"/>
                  </a:lnTo>
                  <a:lnTo>
                    <a:pt x="1601623" y="2049869"/>
                  </a:lnTo>
                  <a:cubicBezTo>
                    <a:pt x="1126071" y="2202699"/>
                    <a:pt x="536769" y="2180503"/>
                    <a:pt x="125916" y="2027200"/>
                  </a:cubicBezTo>
                  <a:close/>
                  <a:moveTo>
                    <a:pt x="1324773" y="1874254"/>
                  </a:moveTo>
                  <a:cubicBezTo>
                    <a:pt x="1312258" y="1874254"/>
                    <a:pt x="1302112" y="1884400"/>
                    <a:pt x="1302112" y="1896915"/>
                  </a:cubicBezTo>
                  <a:lnTo>
                    <a:pt x="1302112" y="1987559"/>
                  </a:lnTo>
                  <a:cubicBezTo>
                    <a:pt x="1302112" y="2000074"/>
                    <a:pt x="1312258" y="2010220"/>
                    <a:pt x="1324773" y="2010220"/>
                  </a:cubicBezTo>
                  <a:lnTo>
                    <a:pt x="1593801" y="2010220"/>
                  </a:lnTo>
                  <a:cubicBezTo>
                    <a:pt x="1606316" y="2010220"/>
                    <a:pt x="1616462" y="2000074"/>
                    <a:pt x="1616462" y="1987559"/>
                  </a:cubicBezTo>
                  <a:lnTo>
                    <a:pt x="1616462" y="1896915"/>
                  </a:lnTo>
                  <a:cubicBezTo>
                    <a:pt x="1616462" y="1884400"/>
                    <a:pt x="1606316" y="1874254"/>
                    <a:pt x="1593801" y="1874254"/>
                  </a:cubicBezTo>
                  <a:close/>
                  <a:moveTo>
                    <a:pt x="935186" y="1874254"/>
                  </a:moveTo>
                  <a:cubicBezTo>
                    <a:pt x="922671" y="1874254"/>
                    <a:pt x="912525" y="1884400"/>
                    <a:pt x="912525" y="1896915"/>
                  </a:cubicBezTo>
                  <a:lnTo>
                    <a:pt x="912525" y="1987559"/>
                  </a:lnTo>
                  <a:cubicBezTo>
                    <a:pt x="912525" y="2000074"/>
                    <a:pt x="922671" y="2010220"/>
                    <a:pt x="935186" y="2010220"/>
                  </a:cubicBezTo>
                  <a:lnTo>
                    <a:pt x="1204214" y="2010220"/>
                  </a:lnTo>
                  <a:cubicBezTo>
                    <a:pt x="1216729" y="2010220"/>
                    <a:pt x="1226875" y="2000074"/>
                    <a:pt x="1226875" y="1987559"/>
                  </a:cubicBezTo>
                  <a:lnTo>
                    <a:pt x="1226875" y="1896915"/>
                  </a:lnTo>
                  <a:cubicBezTo>
                    <a:pt x="1226875" y="1884400"/>
                    <a:pt x="1216729" y="1874254"/>
                    <a:pt x="1204214" y="1874254"/>
                  </a:cubicBezTo>
                  <a:close/>
                  <a:moveTo>
                    <a:pt x="545598" y="1874254"/>
                  </a:moveTo>
                  <a:cubicBezTo>
                    <a:pt x="533083" y="1874254"/>
                    <a:pt x="522937" y="1884400"/>
                    <a:pt x="522937" y="1896915"/>
                  </a:cubicBezTo>
                  <a:lnTo>
                    <a:pt x="522937" y="1987559"/>
                  </a:lnTo>
                  <a:cubicBezTo>
                    <a:pt x="522937" y="2000074"/>
                    <a:pt x="533083" y="2010220"/>
                    <a:pt x="545598" y="2010220"/>
                  </a:cubicBezTo>
                  <a:lnTo>
                    <a:pt x="814626" y="2010220"/>
                  </a:lnTo>
                  <a:cubicBezTo>
                    <a:pt x="827141" y="2010220"/>
                    <a:pt x="837287" y="2000074"/>
                    <a:pt x="837287" y="1987559"/>
                  </a:cubicBezTo>
                  <a:lnTo>
                    <a:pt x="837287" y="1896915"/>
                  </a:lnTo>
                  <a:cubicBezTo>
                    <a:pt x="837287" y="1884400"/>
                    <a:pt x="827141" y="1874254"/>
                    <a:pt x="814626" y="1874254"/>
                  </a:cubicBezTo>
                  <a:close/>
                  <a:moveTo>
                    <a:pt x="156010" y="1874254"/>
                  </a:moveTo>
                  <a:cubicBezTo>
                    <a:pt x="143495" y="1874254"/>
                    <a:pt x="133349" y="1884400"/>
                    <a:pt x="133349" y="1896915"/>
                  </a:cubicBezTo>
                  <a:lnTo>
                    <a:pt x="133349" y="1987559"/>
                  </a:lnTo>
                  <a:cubicBezTo>
                    <a:pt x="133349" y="2000074"/>
                    <a:pt x="143495" y="2010220"/>
                    <a:pt x="156010" y="2010220"/>
                  </a:cubicBezTo>
                  <a:lnTo>
                    <a:pt x="425038" y="2010220"/>
                  </a:lnTo>
                  <a:cubicBezTo>
                    <a:pt x="437553" y="2010220"/>
                    <a:pt x="447699" y="2000074"/>
                    <a:pt x="447699" y="1987559"/>
                  </a:cubicBezTo>
                  <a:lnTo>
                    <a:pt x="447699" y="1896915"/>
                  </a:lnTo>
                  <a:cubicBezTo>
                    <a:pt x="447699" y="1884400"/>
                    <a:pt x="437553" y="1874254"/>
                    <a:pt x="425038" y="1874254"/>
                  </a:cubicBezTo>
                  <a:close/>
                  <a:moveTo>
                    <a:pt x="0" y="1811356"/>
                  </a:moveTo>
                  <a:lnTo>
                    <a:pt x="1752600" y="1811356"/>
                  </a:lnTo>
                  <a:lnTo>
                    <a:pt x="1752600" y="2501115"/>
                  </a:lnTo>
                  <a:cubicBezTo>
                    <a:pt x="1752600" y="2787369"/>
                    <a:pt x="1520545" y="3019424"/>
                    <a:pt x="1234291" y="3019424"/>
                  </a:cubicBezTo>
                  <a:lnTo>
                    <a:pt x="518309" y="3019424"/>
                  </a:lnTo>
                  <a:cubicBezTo>
                    <a:pt x="232055" y="3019424"/>
                    <a:pt x="0" y="2787369"/>
                    <a:pt x="0" y="2501115"/>
                  </a:cubicBezTo>
                  <a:close/>
                  <a:moveTo>
                    <a:pt x="142875" y="676276"/>
                  </a:moveTo>
                  <a:lnTo>
                    <a:pt x="142875" y="1628776"/>
                  </a:lnTo>
                  <a:lnTo>
                    <a:pt x="1609725" y="1628776"/>
                  </a:lnTo>
                  <a:lnTo>
                    <a:pt x="1609725" y="676276"/>
                  </a:lnTo>
                  <a:close/>
                  <a:moveTo>
                    <a:pt x="699410" y="192089"/>
                  </a:moveTo>
                  <a:cubicBezTo>
                    <a:pt x="638133" y="192089"/>
                    <a:pt x="588459" y="241763"/>
                    <a:pt x="588459" y="303040"/>
                  </a:cubicBezTo>
                  <a:cubicBezTo>
                    <a:pt x="588459" y="303039"/>
                    <a:pt x="588459" y="303039"/>
                    <a:pt x="588459" y="303039"/>
                  </a:cubicBezTo>
                  <a:lnTo>
                    <a:pt x="588459" y="303040"/>
                  </a:lnTo>
                  <a:lnTo>
                    <a:pt x="588459" y="303040"/>
                  </a:lnTo>
                  <a:cubicBezTo>
                    <a:pt x="588459" y="364316"/>
                    <a:pt x="638133" y="413990"/>
                    <a:pt x="699410" y="413990"/>
                  </a:cubicBezTo>
                  <a:lnTo>
                    <a:pt x="1053190" y="413991"/>
                  </a:lnTo>
                  <a:cubicBezTo>
                    <a:pt x="1114467" y="413991"/>
                    <a:pt x="1164141" y="364317"/>
                    <a:pt x="1164141" y="303040"/>
                  </a:cubicBezTo>
                  <a:lnTo>
                    <a:pt x="1164142" y="303040"/>
                  </a:lnTo>
                  <a:cubicBezTo>
                    <a:pt x="1164142" y="241763"/>
                    <a:pt x="1114468" y="192089"/>
                    <a:pt x="1053191" y="192089"/>
                  </a:cubicBezTo>
                  <a:close/>
                  <a:moveTo>
                    <a:pt x="434978" y="0"/>
                  </a:moveTo>
                  <a:lnTo>
                    <a:pt x="1317622" y="0"/>
                  </a:lnTo>
                  <a:cubicBezTo>
                    <a:pt x="1557854" y="0"/>
                    <a:pt x="1752600" y="194746"/>
                    <a:pt x="1752600" y="434978"/>
                  </a:cubicBezTo>
                  <a:lnTo>
                    <a:pt x="1752600" y="1781175"/>
                  </a:lnTo>
                  <a:lnTo>
                    <a:pt x="0" y="1781175"/>
                  </a:lnTo>
                  <a:lnTo>
                    <a:pt x="0" y="434978"/>
                  </a:lnTo>
                  <a:cubicBezTo>
                    <a:pt x="0" y="194746"/>
                    <a:pt x="194746" y="0"/>
                    <a:pt x="43497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68551" tIns="34275" rIns="34275" bIns="68551" numCol="1" spcCol="0" rtlCol="0" fromWordArt="0" anchor="b" anchorCtr="0" forceAA="0" compatLnSpc="1">
              <a:prstTxWarp prst="textNoShape">
                <a:avLst/>
              </a:prstTxWarp>
              <a:noAutofit/>
            </a:bodyPr>
            <a:lstStyle/>
            <a:p>
              <a:pPr algn="ctr" defTabSz="684846" fontAlgn="base">
                <a:spcBef>
                  <a:spcPct val="0"/>
                </a:spcBef>
                <a:spcAft>
                  <a:spcPct val="0"/>
                </a:spcAft>
                <a:defRPr/>
              </a:pPr>
              <a:endParaRPr lang="en-US" sz="750" kern="0" dirty="0" err="1">
                <a:solidFill>
                  <a:srgbClr val="000000"/>
                </a:solidFill>
                <a:ea typeface="Segoe UI" pitchFamily="34" charset="0"/>
                <a:cs typeface="Segoe UI" pitchFamily="34" charset="0"/>
              </a:endParaRPr>
            </a:p>
          </p:txBody>
        </p:sp>
        <p:pic>
          <p:nvPicPr>
            <p:cNvPr id="63" name="Picture 3" descr="C:\Users\chrisw\Desktop\Kinect Hand.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black">
            <a:xfrm>
              <a:off x="5630249" y="-354098"/>
              <a:ext cx="495792" cy="397290"/>
            </a:xfrm>
            <a:prstGeom prst="rect">
              <a:avLst/>
            </a:prstGeom>
            <a:noFill/>
            <a:extLst/>
          </p:spPr>
        </p:pic>
        <p:sp>
          <p:nvSpPr>
            <p:cNvPr id="64" name="Freeform 362"/>
            <p:cNvSpPr>
              <a:spLocks noChangeAspect="1"/>
            </p:cNvSpPr>
            <p:nvPr/>
          </p:nvSpPr>
          <p:spPr bwMode="auto">
            <a:xfrm rot="19207886">
              <a:off x="5709957" y="-855090"/>
              <a:ext cx="265470" cy="461887"/>
            </a:xfrm>
            <a:custGeom>
              <a:avLst/>
              <a:gdLst/>
              <a:ahLst/>
              <a:cxnLst/>
              <a:rect l="l" t="t" r="r" b="b"/>
              <a:pathLst>
                <a:path w="2319649" h="4146395">
                  <a:moveTo>
                    <a:pt x="721347" y="1393541"/>
                  </a:moveTo>
                  <a:lnTo>
                    <a:pt x="1004577" y="1630094"/>
                  </a:lnTo>
                  <a:lnTo>
                    <a:pt x="783124" y="1895244"/>
                  </a:lnTo>
                  <a:lnTo>
                    <a:pt x="499894" y="1658691"/>
                  </a:lnTo>
                  <a:close/>
                  <a:moveTo>
                    <a:pt x="221453" y="976031"/>
                  </a:moveTo>
                  <a:lnTo>
                    <a:pt x="504683" y="1212584"/>
                  </a:lnTo>
                  <a:lnTo>
                    <a:pt x="283230" y="1477734"/>
                  </a:lnTo>
                  <a:lnTo>
                    <a:pt x="0" y="1241181"/>
                  </a:lnTo>
                  <a:close/>
                  <a:moveTo>
                    <a:pt x="1119716" y="916564"/>
                  </a:moveTo>
                  <a:lnTo>
                    <a:pt x="1402946" y="1153118"/>
                  </a:lnTo>
                  <a:lnTo>
                    <a:pt x="1181493" y="1418268"/>
                  </a:lnTo>
                  <a:lnTo>
                    <a:pt x="898263" y="1181715"/>
                  </a:lnTo>
                  <a:close/>
                  <a:moveTo>
                    <a:pt x="619823" y="499054"/>
                  </a:moveTo>
                  <a:lnTo>
                    <a:pt x="903053" y="735607"/>
                  </a:lnTo>
                  <a:lnTo>
                    <a:pt x="681600" y="1000757"/>
                  </a:lnTo>
                  <a:lnTo>
                    <a:pt x="398370" y="764204"/>
                  </a:lnTo>
                  <a:close/>
                  <a:moveTo>
                    <a:pt x="1788219" y="1414996"/>
                  </a:moveTo>
                  <a:lnTo>
                    <a:pt x="1827007" y="1456492"/>
                  </a:lnTo>
                  <a:lnTo>
                    <a:pt x="1848826" y="1510192"/>
                  </a:lnTo>
                  <a:lnTo>
                    <a:pt x="1853674" y="1566334"/>
                  </a:lnTo>
                  <a:lnTo>
                    <a:pt x="1843977" y="1620034"/>
                  </a:lnTo>
                  <a:lnTo>
                    <a:pt x="1817310" y="1671294"/>
                  </a:lnTo>
                  <a:lnTo>
                    <a:pt x="1371242" y="2230266"/>
                  </a:lnTo>
                  <a:lnTo>
                    <a:pt x="1412455" y="2191212"/>
                  </a:lnTo>
                  <a:lnTo>
                    <a:pt x="1465789" y="2166802"/>
                  </a:lnTo>
                  <a:lnTo>
                    <a:pt x="1519123" y="2161920"/>
                  </a:lnTo>
                  <a:lnTo>
                    <a:pt x="1574882" y="2171684"/>
                  </a:lnTo>
                  <a:lnTo>
                    <a:pt x="1625792" y="2200975"/>
                  </a:lnTo>
                  <a:lnTo>
                    <a:pt x="1664580" y="2244912"/>
                  </a:lnTo>
                  <a:lnTo>
                    <a:pt x="1688823" y="2296171"/>
                  </a:lnTo>
                  <a:lnTo>
                    <a:pt x="1693672" y="2349872"/>
                  </a:lnTo>
                  <a:lnTo>
                    <a:pt x="1679126" y="2406013"/>
                  </a:lnTo>
                  <a:lnTo>
                    <a:pt x="1650035" y="2454832"/>
                  </a:lnTo>
                  <a:lnTo>
                    <a:pt x="1613670" y="2506091"/>
                  </a:lnTo>
                  <a:lnTo>
                    <a:pt x="1664580" y="2476800"/>
                  </a:lnTo>
                  <a:lnTo>
                    <a:pt x="1727611" y="2467036"/>
                  </a:lnTo>
                  <a:lnTo>
                    <a:pt x="1783370" y="2476800"/>
                  </a:lnTo>
                  <a:lnTo>
                    <a:pt x="1839128" y="2506091"/>
                  </a:lnTo>
                  <a:lnTo>
                    <a:pt x="1877917" y="2550028"/>
                  </a:lnTo>
                  <a:lnTo>
                    <a:pt x="1902160" y="2601288"/>
                  </a:lnTo>
                  <a:lnTo>
                    <a:pt x="1907008" y="2654988"/>
                  </a:lnTo>
                  <a:lnTo>
                    <a:pt x="1897311" y="2711129"/>
                  </a:lnTo>
                  <a:lnTo>
                    <a:pt x="1868220" y="2759948"/>
                  </a:lnTo>
                  <a:lnTo>
                    <a:pt x="1797916" y="2850262"/>
                  </a:lnTo>
                  <a:lnTo>
                    <a:pt x="1848825" y="2820971"/>
                  </a:lnTo>
                  <a:lnTo>
                    <a:pt x="1907008" y="2811207"/>
                  </a:lnTo>
                  <a:lnTo>
                    <a:pt x="1967616" y="2820971"/>
                  </a:lnTo>
                  <a:lnTo>
                    <a:pt x="2020950" y="2850262"/>
                  </a:lnTo>
                  <a:lnTo>
                    <a:pt x="2057314" y="2891758"/>
                  </a:lnTo>
                  <a:lnTo>
                    <a:pt x="2081557" y="2945459"/>
                  </a:lnTo>
                  <a:lnTo>
                    <a:pt x="2086406" y="3001600"/>
                  </a:lnTo>
                  <a:lnTo>
                    <a:pt x="2076708" y="3055300"/>
                  </a:lnTo>
                  <a:lnTo>
                    <a:pt x="2050041" y="3106560"/>
                  </a:lnTo>
                  <a:lnTo>
                    <a:pt x="1380939" y="3941357"/>
                  </a:lnTo>
                  <a:lnTo>
                    <a:pt x="1351848" y="3975530"/>
                  </a:lnTo>
                  <a:lnTo>
                    <a:pt x="1313059" y="4017026"/>
                  </a:lnTo>
                  <a:lnTo>
                    <a:pt x="1271846" y="4060963"/>
                  </a:lnTo>
                  <a:lnTo>
                    <a:pt x="1218512" y="4097577"/>
                  </a:lnTo>
                  <a:lnTo>
                    <a:pt x="1167602" y="4126868"/>
                  </a:lnTo>
                  <a:lnTo>
                    <a:pt x="1109420" y="4146395"/>
                  </a:lnTo>
                  <a:lnTo>
                    <a:pt x="1058510" y="4141514"/>
                  </a:lnTo>
                  <a:lnTo>
                    <a:pt x="1010024" y="4117104"/>
                  </a:lnTo>
                  <a:lnTo>
                    <a:pt x="973660" y="4090254"/>
                  </a:lnTo>
                  <a:lnTo>
                    <a:pt x="915477" y="4046317"/>
                  </a:lnTo>
                  <a:lnTo>
                    <a:pt x="850022" y="3990176"/>
                  </a:lnTo>
                  <a:lnTo>
                    <a:pt x="777293" y="3931593"/>
                  </a:lnTo>
                  <a:lnTo>
                    <a:pt x="697292" y="3865688"/>
                  </a:lnTo>
                  <a:lnTo>
                    <a:pt x="612442" y="3797343"/>
                  </a:lnTo>
                  <a:lnTo>
                    <a:pt x="532440" y="3731438"/>
                  </a:lnTo>
                  <a:lnTo>
                    <a:pt x="450015" y="3670415"/>
                  </a:lnTo>
                  <a:lnTo>
                    <a:pt x="379710" y="3611832"/>
                  </a:lnTo>
                  <a:lnTo>
                    <a:pt x="319104" y="3560573"/>
                  </a:lnTo>
                  <a:lnTo>
                    <a:pt x="270618" y="3521518"/>
                  </a:lnTo>
                  <a:lnTo>
                    <a:pt x="236678" y="3497108"/>
                  </a:lnTo>
                  <a:lnTo>
                    <a:pt x="190617" y="3445849"/>
                  </a:lnTo>
                  <a:lnTo>
                    <a:pt x="161525" y="3392148"/>
                  </a:lnTo>
                  <a:lnTo>
                    <a:pt x="151828" y="3336007"/>
                  </a:lnTo>
                  <a:lnTo>
                    <a:pt x="151828" y="3277425"/>
                  </a:lnTo>
                  <a:lnTo>
                    <a:pt x="156677" y="3221284"/>
                  </a:lnTo>
                  <a:lnTo>
                    <a:pt x="319104" y="2110661"/>
                  </a:lnTo>
                  <a:lnTo>
                    <a:pt x="333649" y="2052078"/>
                  </a:lnTo>
                  <a:lnTo>
                    <a:pt x="365165" y="2005701"/>
                  </a:lnTo>
                  <a:lnTo>
                    <a:pt x="413651" y="1976410"/>
                  </a:lnTo>
                  <a:lnTo>
                    <a:pt x="464561" y="1956882"/>
                  </a:lnTo>
                  <a:lnTo>
                    <a:pt x="522743" y="1956882"/>
                  </a:lnTo>
                  <a:lnTo>
                    <a:pt x="578502" y="1971528"/>
                  </a:lnTo>
                  <a:lnTo>
                    <a:pt x="622139" y="2005701"/>
                  </a:lnTo>
                  <a:lnTo>
                    <a:pt x="656079" y="2052078"/>
                  </a:lnTo>
                  <a:lnTo>
                    <a:pt x="673049" y="2105779"/>
                  </a:lnTo>
                  <a:lnTo>
                    <a:pt x="673049" y="2161921"/>
                  </a:lnTo>
                  <a:lnTo>
                    <a:pt x="612442" y="2601288"/>
                  </a:lnTo>
                  <a:lnTo>
                    <a:pt x="1531245" y="1441846"/>
                  </a:lnTo>
                  <a:lnTo>
                    <a:pt x="1574882" y="1405232"/>
                  </a:lnTo>
                  <a:lnTo>
                    <a:pt x="1625792" y="1380823"/>
                  </a:lnTo>
                  <a:lnTo>
                    <a:pt x="1683974" y="1375941"/>
                  </a:lnTo>
                  <a:lnTo>
                    <a:pt x="1734885" y="1385705"/>
                  </a:lnTo>
                  <a:close/>
                  <a:moveTo>
                    <a:pt x="2036419" y="835021"/>
                  </a:moveTo>
                  <a:lnTo>
                    <a:pt x="2319649" y="1071574"/>
                  </a:lnTo>
                  <a:lnTo>
                    <a:pt x="2098196" y="1336724"/>
                  </a:lnTo>
                  <a:lnTo>
                    <a:pt x="1814966" y="1100171"/>
                  </a:lnTo>
                  <a:close/>
                  <a:moveTo>
                    <a:pt x="1536525" y="417510"/>
                  </a:moveTo>
                  <a:lnTo>
                    <a:pt x="1819755" y="654063"/>
                  </a:lnTo>
                  <a:lnTo>
                    <a:pt x="1598302" y="919214"/>
                  </a:lnTo>
                  <a:lnTo>
                    <a:pt x="1315073" y="682661"/>
                  </a:lnTo>
                  <a:close/>
                  <a:moveTo>
                    <a:pt x="1036632" y="0"/>
                  </a:moveTo>
                  <a:lnTo>
                    <a:pt x="1319862" y="236553"/>
                  </a:lnTo>
                  <a:lnTo>
                    <a:pt x="1098409" y="501703"/>
                  </a:lnTo>
                  <a:lnTo>
                    <a:pt x="815179" y="265150"/>
                  </a:lnTo>
                  <a:close/>
                </a:path>
              </a:pathLst>
            </a:custGeom>
            <a:grpFill/>
            <a:ln w="0">
              <a:noFill/>
              <a:prstDash val="solid"/>
              <a:round/>
              <a:headEnd/>
              <a:tailEnd/>
            </a:ln>
          </p:spPr>
          <p:txBody>
            <a:bodyPr vert="horz" wrap="square" lIns="67203" tIns="33602" rIns="67203" bIns="33602" numCol="1" anchor="t" anchorCtr="0" compatLnSpc="1">
              <a:prstTxWarp prst="textNoShape">
                <a:avLst/>
              </a:prstTxWarp>
            </a:bodyPr>
            <a:lstStyle/>
            <a:p>
              <a:pPr algn="ctr" defTabSz="671576">
                <a:defRPr/>
              </a:pPr>
              <a:endParaRPr lang="en-US" sz="1275" kern="0">
                <a:solidFill>
                  <a:srgbClr val="000000"/>
                </a:solidFill>
              </a:endParaRPr>
            </a:p>
          </p:txBody>
        </p:sp>
        <p:sp>
          <p:nvSpPr>
            <p:cNvPr id="65" name="handheld"/>
            <p:cNvSpPr>
              <a:spLocks noChangeAspect="1"/>
            </p:cNvSpPr>
            <p:nvPr/>
          </p:nvSpPr>
          <p:spPr bwMode="auto">
            <a:xfrm>
              <a:off x="6068808" y="-810289"/>
              <a:ext cx="396090" cy="274321"/>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68551" tIns="34275" rIns="822610" bIns="34275" numCol="1" spcCol="0" rtlCol="0" fromWordArt="0" anchor="b" anchorCtr="0" forceAA="0" compatLnSpc="1">
              <a:prstTxWarp prst="textNoShape">
                <a:avLst/>
              </a:prstTxWarp>
              <a:noAutofit/>
            </a:bodyPr>
            <a:lstStyle/>
            <a:p>
              <a:pPr defTabSz="684846" fontAlgn="base">
                <a:spcBef>
                  <a:spcPct val="0"/>
                </a:spcBef>
                <a:spcAft>
                  <a:spcPct val="0"/>
                </a:spcAft>
                <a:defRPr/>
              </a:pPr>
              <a:endParaRPr lang="en-US" sz="1650" kern="0" spc="-38" dirty="0" err="1">
                <a:solidFill>
                  <a:srgbClr val="000000"/>
                </a:solidFill>
                <a:latin typeface="Segoe UI Light"/>
                <a:ea typeface="Segoe UI" pitchFamily="34" charset="0"/>
                <a:cs typeface="Segoe UI" pitchFamily="34" charset="0"/>
              </a:endParaRPr>
            </a:p>
          </p:txBody>
        </p:sp>
        <p:sp>
          <p:nvSpPr>
            <p:cNvPr id="66" name="Freeform 86"/>
            <p:cNvSpPr>
              <a:spLocks noEditPoints="1"/>
            </p:cNvSpPr>
            <p:nvPr/>
          </p:nvSpPr>
          <p:spPr bwMode="black">
            <a:xfrm>
              <a:off x="6488062" y="-249940"/>
              <a:ext cx="328185" cy="330088"/>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1" tIns="34275" rIns="68551" bIns="34275" numCol="1" anchor="t" anchorCtr="0" compatLnSpc="1">
              <a:prstTxWarp prst="textNoShape">
                <a:avLst/>
              </a:prstTxWarp>
            </a:bodyPr>
            <a:lstStyle/>
            <a:p>
              <a:pPr defTabSz="698813"/>
              <a:endParaRPr lang="en-US" sz="1575">
                <a:solidFill>
                  <a:srgbClr val="000000"/>
                </a:solidFill>
              </a:endParaRPr>
            </a:p>
          </p:txBody>
        </p:sp>
      </p:grpSp>
      <p:grpSp>
        <p:nvGrpSpPr>
          <p:cNvPr id="67" name="Group 66"/>
          <p:cNvGrpSpPr/>
          <p:nvPr/>
        </p:nvGrpSpPr>
        <p:grpSpPr>
          <a:xfrm>
            <a:off x="1433266" y="4262064"/>
            <a:ext cx="552282" cy="335680"/>
            <a:chOff x="2012636" y="-279971"/>
            <a:chExt cx="734842" cy="447764"/>
          </a:xfrm>
          <a:solidFill>
            <a:schemeClr val="bg1"/>
          </a:solidFill>
        </p:grpSpPr>
        <p:sp>
          <p:nvSpPr>
            <p:cNvPr id="73" name="Donut 100"/>
            <p:cNvSpPr>
              <a:spLocks noChangeAspect="1"/>
            </p:cNvSpPr>
            <p:nvPr/>
          </p:nvSpPr>
          <p:spPr bwMode="auto">
            <a:xfrm>
              <a:off x="2012636" y="-139831"/>
              <a:ext cx="643825" cy="307624"/>
            </a:xfrm>
            <a:custGeom>
              <a:avLst/>
              <a:gdLst/>
              <a:ahLst/>
              <a:cxnLst/>
              <a:rect l="l" t="t" r="r" b="b"/>
              <a:pathLst>
                <a:path w="6911584" h="2912616">
                  <a:moveTo>
                    <a:pt x="4928423" y="2274235"/>
                  </a:moveTo>
                  <a:cubicBezTo>
                    <a:pt x="4810900" y="2274235"/>
                    <a:pt x="4715629" y="2369506"/>
                    <a:pt x="4715629" y="2487029"/>
                  </a:cubicBezTo>
                  <a:cubicBezTo>
                    <a:pt x="4715629" y="2604552"/>
                    <a:pt x="4810900" y="2699823"/>
                    <a:pt x="4928423" y="2699823"/>
                  </a:cubicBezTo>
                  <a:cubicBezTo>
                    <a:pt x="5045946" y="2699823"/>
                    <a:pt x="5141217" y="2604552"/>
                    <a:pt x="5141217" y="2487029"/>
                  </a:cubicBezTo>
                  <a:cubicBezTo>
                    <a:pt x="5141217" y="2369506"/>
                    <a:pt x="5045946" y="2274235"/>
                    <a:pt x="4928423" y="2274235"/>
                  </a:cubicBezTo>
                  <a:close/>
                  <a:moveTo>
                    <a:pt x="813623" y="2274235"/>
                  </a:moveTo>
                  <a:cubicBezTo>
                    <a:pt x="696100" y="2274235"/>
                    <a:pt x="600829" y="2369506"/>
                    <a:pt x="600829" y="2487029"/>
                  </a:cubicBezTo>
                  <a:cubicBezTo>
                    <a:pt x="600829" y="2604552"/>
                    <a:pt x="696100" y="2699823"/>
                    <a:pt x="813623" y="2699823"/>
                  </a:cubicBezTo>
                  <a:cubicBezTo>
                    <a:pt x="931146" y="2699823"/>
                    <a:pt x="1026417" y="2604552"/>
                    <a:pt x="1026417" y="2487029"/>
                  </a:cubicBezTo>
                  <a:cubicBezTo>
                    <a:pt x="1026417" y="2369506"/>
                    <a:pt x="931146" y="2274235"/>
                    <a:pt x="813623" y="2274235"/>
                  </a:cubicBezTo>
                  <a:close/>
                  <a:moveTo>
                    <a:pt x="4928422" y="2061442"/>
                  </a:moveTo>
                  <a:cubicBezTo>
                    <a:pt x="5163467" y="2061442"/>
                    <a:pt x="5354009" y="2251984"/>
                    <a:pt x="5354009" y="2487029"/>
                  </a:cubicBezTo>
                  <a:cubicBezTo>
                    <a:pt x="5354009" y="2722074"/>
                    <a:pt x="5163467" y="2912616"/>
                    <a:pt x="4928422" y="2912616"/>
                  </a:cubicBezTo>
                  <a:cubicBezTo>
                    <a:pt x="4693377" y="2912616"/>
                    <a:pt x="4502835" y="2722074"/>
                    <a:pt x="4502835" y="2487029"/>
                  </a:cubicBezTo>
                  <a:cubicBezTo>
                    <a:pt x="4502835" y="2251984"/>
                    <a:pt x="4693377" y="2061442"/>
                    <a:pt x="4928422" y="2061442"/>
                  </a:cubicBezTo>
                  <a:close/>
                  <a:moveTo>
                    <a:pt x="813622" y="2061442"/>
                  </a:moveTo>
                  <a:cubicBezTo>
                    <a:pt x="1048667" y="2061442"/>
                    <a:pt x="1239209" y="2251984"/>
                    <a:pt x="1239209" y="2487029"/>
                  </a:cubicBezTo>
                  <a:cubicBezTo>
                    <a:pt x="1239209" y="2722074"/>
                    <a:pt x="1048667" y="2912616"/>
                    <a:pt x="813622" y="2912616"/>
                  </a:cubicBezTo>
                  <a:cubicBezTo>
                    <a:pt x="578577" y="2912616"/>
                    <a:pt x="388035" y="2722074"/>
                    <a:pt x="388035" y="2487029"/>
                  </a:cubicBezTo>
                  <a:cubicBezTo>
                    <a:pt x="388035" y="2251984"/>
                    <a:pt x="578577" y="2061442"/>
                    <a:pt x="813622" y="2061442"/>
                  </a:cubicBezTo>
                  <a:close/>
                  <a:moveTo>
                    <a:pt x="2036754" y="1611385"/>
                  </a:moveTo>
                  <a:cubicBezTo>
                    <a:pt x="2013445" y="1611385"/>
                    <a:pt x="1994550" y="1630280"/>
                    <a:pt x="1994550" y="1653589"/>
                  </a:cubicBezTo>
                  <a:lnTo>
                    <a:pt x="1994550" y="1854931"/>
                  </a:lnTo>
                  <a:cubicBezTo>
                    <a:pt x="1994550" y="1878240"/>
                    <a:pt x="2013445" y="1897135"/>
                    <a:pt x="2036754" y="1897135"/>
                  </a:cubicBezTo>
                  <a:lnTo>
                    <a:pt x="2066645" y="1897135"/>
                  </a:lnTo>
                  <a:cubicBezTo>
                    <a:pt x="2089954" y="1897135"/>
                    <a:pt x="2108849" y="1878240"/>
                    <a:pt x="2108849" y="1854931"/>
                  </a:cubicBezTo>
                  <a:lnTo>
                    <a:pt x="2108849" y="1653589"/>
                  </a:lnTo>
                  <a:cubicBezTo>
                    <a:pt x="2108849" y="1630280"/>
                    <a:pt x="2089954" y="1611385"/>
                    <a:pt x="2066645" y="1611385"/>
                  </a:cubicBezTo>
                  <a:close/>
                  <a:moveTo>
                    <a:pt x="1475440" y="727942"/>
                  </a:moveTo>
                  <a:cubicBezTo>
                    <a:pt x="1454397" y="727942"/>
                    <a:pt x="1437338" y="745001"/>
                    <a:pt x="1437338" y="766044"/>
                  </a:cubicBezTo>
                  <a:lnTo>
                    <a:pt x="1437338" y="1383960"/>
                  </a:lnTo>
                  <a:cubicBezTo>
                    <a:pt x="1437338" y="1405003"/>
                    <a:pt x="1454397" y="1422062"/>
                    <a:pt x="1475440" y="1422062"/>
                  </a:cubicBezTo>
                  <a:lnTo>
                    <a:pt x="2070748" y="1422062"/>
                  </a:lnTo>
                  <a:cubicBezTo>
                    <a:pt x="2091791" y="1422062"/>
                    <a:pt x="2108850" y="1405003"/>
                    <a:pt x="2108850" y="1383960"/>
                  </a:cubicBezTo>
                  <a:lnTo>
                    <a:pt x="2108850" y="766044"/>
                  </a:lnTo>
                  <a:cubicBezTo>
                    <a:pt x="2108850" y="745001"/>
                    <a:pt x="2091791" y="727942"/>
                    <a:pt x="2070748" y="727942"/>
                  </a:cubicBezTo>
                  <a:close/>
                  <a:moveTo>
                    <a:pt x="1119593" y="646850"/>
                  </a:moveTo>
                  <a:lnTo>
                    <a:pt x="732731" y="1335162"/>
                  </a:lnTo>
                  <a:lnTo>
                    <a:pt x="848287" y="1415549"/>
                  </a:lnTo>
                  <a:lnTo>
                    <a:pt x="1124617" y="1400476"/>
                  </a:lnTo>
                  <a:cubicBezTo>
                    <a:pt x="1122942" y="1150942"/>
                    <a:pt x="1121269" y="876287"/>
                    <a:pt x="1119593" y="646850"/>
                  </a:cubicBezTo>
                  <a:close/>
                  <a:moveTo>
                    <a:pt x="1397179" y="570778"/>
                  </a:moveTo>
                  <a:lnTo>
                    <a:pt x="2125675" y="570778"/>
                  </a:lnTo>
                  <a:cubicBezTo>
                    <a:pt x="2202933" y="570778"/>
                    <a:pt x="2252218" y="637545"/>
                    <a:pt x="2252218" y="717081"/>
                  </a:cubicBezTo>
                  <a:cubicBezTo>
                    <a:pt x="2253123" y="910308"/>
                    <a:pt x="2249578" y="2044608"/>
                    <a:pt x="2248259" y="2269890"/>
                  </a:cubicBezTo>
                  <a:cubicBezTo>
                    <a:pt x="2250483" y="2331108"/>
                    <a:pt x="2252033" y="2459994"/>
                    <a:pt x="2105231" y="2459767"/>
                  </a:cubicBezTo>
                  <a:lnTo>
                    <a:pt x="1635886" y="2456926"/>
                  </a:lnTo>
                  <a:cubicBezTo>
                    <a:pt x="1549301" y="2441989"/>
                    <a:pt x="1520317" y="2406126"/>
                    <a:pt x="1487860" y="2315192"/>
                  </a:cubicBezTo>
                  <a:cubicBezTo>
                    <a:pt x="1453241" y="2211444"/>
                    <a:pt x="1369113" y="2004793"/>
                    <a:pt x="1281013" y="1739585"/>
                  </a:cubicBezTo>
                  <a:cubicBezTo>
                    <a:pt x="1281013" y="1190396"/>
                    <a:pt x="1277309" y="1261690"/>
                    <a:pt x="1277309" y="712501"/>
                  </a:cubicBezTo>
                  <a:cubicBezTo>
                    <a:pt x="1277309" y="632964"/>
                    <a:pt x="1319921" y="570778"/>
                    <a:pt x="1397179" y="570778"/>
                  </a:cubicBezTo>
                  <a:close/>
                  <a:moveTo>
                    <a:pt x="1378516" y="531296"/>
                  </a:moveTo>
                  <a:cubicBezTo>
                    <a:pt x="1295800" y="531296"/>
                    <a:pt x="1250178" y="595968"/>
                    <a:pt x="1250178" y="678684"/>
                  </a:cubicBezTo>
                  <a:cubicBezTo>
                    <a:pt x="1250178" y="1249827"/>
                    <a:pt x="1254144" y="1175683"/>
                    <a:pt x="1254144" y="1746826"/>
                  </a:cubicBezTo>
                  <a:cubicBezTo>
                    <a:pt x="1348468" y="2022635"/>
                    <a:pt x="1438538" y="2237547"/>
                    <a:pt x="1475603" y="2345442"/>
                  </a:cubicBezTo>
                  <a:cubicBezTo>
                    <a:pt x="1510353" y="2440012"/>
                    <a:pt x="1541385" y="2477308"/>
                    <a:pt x="1634086" y="2492842"/>
                  </a:cubicBezTo>
                  <a:lnTo>
                    <a:pt x="2136588" y="2495797"/>
                  </a:lnTo>
                  <a:cubicBezTo>
                    <a:pt x="2293761" y="2496033"/>
                    <a:pt x="2292101" y="2361995"/>
                    <a:pt x="2289720" y="2298329"/>
                  </a:cubicBezTo>
                  <a:cubicBezTo>
                    <a:pt x="2291132" y="2064042"/>
                    <a:pt x="2294928" y="884398"/>
                    <a:pt x="2293959" y="683448"/>
                  </a:cubicBezTo>
                  <a:cubicBezTo>
                    <a:pt x="2293959" y="600732"/>
                    <a:pt x="2241192" y="531296"/>
                    <a:pt x="2158476" y="531296"/>
                  </a:cubicBezTo>
                  <a:close/>
                  <a:moveTo>
                    <a:pt x="1423549" y="416"/>
                  </a:moveTo>
                  <a:cubicBezTo>
                    <a:pt x="1438368" y="-304"/>
                    <a:pt x="1455791" y="-118"/>
                    <a:pt x="1476421" y="1183"/>
                  </a:cubicBezTo>
                  <a:lnTo>
                    <a:pt x="6481089" y="10105"/>
                  </a:lnTo>
                  <a:cubicBezTo>
                    <a:pt x="6632014" y="13345"/>
                    <a:pt x="6655620" y="51095"/>
                    <a:pt x="6655050" y="184063"/>
                  </a:cubicBezTo>
                  <a:lnTo>
                    <a:pt x="6646128" y="2374162"/>
                  </a:lnTo>
                  <a:lnTo>
                    <a:pt x="6863866" y="2378147"/>
                  </a:lnTo>
                  <a:cubicBezTo>
                    <a:pt x="6877434" y="2384454"/>
                    <a:pt x="6910051" y="2397906"/>
                    <a:pt x="6906950" y="2418501"/>
                  </a:cubicBezTo>
                  <a:cubicBezTo>
                    <a:pt x="6907670" y="2461406"/>
                    <a:pt x="6908389" y="2504311"/>
                    <a:pt x="6909109" y="2547216"/>
                  </a:cubicBezTo>
                  <a:cubicBezTo>
                    <a:pt x="6920218" y="2597501"/>
                    <a:pt x="6893227" y="2619210"/>
                    <a:pt x="6842424" y="2621870"/>
                  </a:cubicBezTo>
                  <a:lnTo>
                    <a:pt x="5499782" y="2628410"/>
                  </a:lnTo>
                  <a:cubicBezTo>
                    <a:pt x="5461124" y="2372676"/>
                    <a:pt x="5294599" y="2012863"/>
                    <a:pt x="4928839" y="2021784"/>
                  </a:cubicBezTo>
                  <a:cubicBezTo>
                    <a:pt x="4563079" y="2030705"/>
                    <a:pt x="4451567" y="2316177"/>
                    <a:pt x="4380199" y="2623950"/>
                  </a:cubicBezTo>
                  <a:lnTo>
                    <a:pt x="1413975" y="2606108"/>
                  </a:lnTo>
                  <a:cubicBezTo>
                    <a:pt x="1330713" y="2347400"/>
                    <a:pt x="1185005" y="2039627"/>
                    <a:pt x="816270" y="2030705"/>
                  </a:cubicBezTo>
                  <a:cubicBezTo>
                    <a:pt x="447535" y="2021783"/>
                    <a:pt x="361300" y="2329558"/>
                    <a:pt x="294392" y="2458912"/>
                  </a:cubicBezTo>
                  <a:cubicBezTo>
                    <a:pt x="271687" y="2479538"/>
                    <a:pt x="308514" y="2502545"/>
                    <a:pt x="226278" y="2520790"/>
                  </a:cubicBezTo>
                  <a:lnTo>
                    <a:pt x="55873" y="2516259"/>
                  </a:lnTo>
                  <a:cubicBezTo>
                    <a:pt x="16901" y="2506858"/>
                    <a:pt x="4125" y="2495077"/>
                    <a:pt x="3253" y="2459482"/>
                  </a:cubicBezTo>
                  <a:cubicBezTo>
                    <a:pt x="1084" y="2355022"/>
                    <a:pt x="5613" y="2226184"/>
                    <a:pt x="0" y="2146678"/>
                  </a:cubicBezTo>
                  <a:cubicBezTo>
                    <a:pt x="66060" y="2122888"/>
                    <a:pt x="36869" y="2094337"/>
                    <a:pt x="55304" y="2068166"/>
                  </a:cubicBezTo>
                  <a:lnTo>
                    <a:pt x="51749" y="1667628"/>
                  </a:lnTo>
                  <a:cubicBezTo>
                    <a:pt x="59172" y="1613788"/>
                    <a:pt x="45162" y="1555186"/>
                    <a:pt x="102591" y="1548972"/>
                  </a:cubicBezTo>
                  <a:lnTo>
                    <a:pt x="611087" y="1308106"/>
                  </a:lnTo>
                  <a:lnTo>
                    <a:pt x="1289081" y="77011"/>
                  </a:lnTo>
                  <a:cubicBezTo>
                    <a:pt x="1343722" y="54894"/>
                    <a:pt x="1319816" y="5457"/>
                    <a:pt x="1423549" y="416"/>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68551" tIns="34275" rIns="34275" bIns="68551" numCol="1" spcCol="0" rtlCol="0" fromWordArt="0" anchor="b" anchorCtr="0" forceAA="0" compatLnSpc="1">
              <a:prstTxWarp prst="textNoShape">
                <a:avLst/>
              </a:prstTxWarp>
              <a:noAutofit/>
            </a:bodyPr>
            <a:lstStyle/>
            <a:p>
              <a:pPr algn="ctr" defTabSz="684846" fontAlgn="base">
                <a:spcBef>
                  <a:spcPct val="0"/>
                </a:spcBef>
                <a:spcAft>
                  <a:spcPct val="0"/>
                </a:spcAft>
                <a:defRPr/>
              </a:pPr>
              <a:endParaRPr lang="en-US" sz="1350" kern="0" spc="-38" dirty="0" err="1">
                <a:solidFill>
                  <a:srgbClr val="000000"/>
                </a:solidFill>
                <a:ea typeface="Segoe UI" pitchFamily="34" charset="0"/>
                <a:cs typeface="Segoe UI" pitchFamily="34" charset="0"/>
              </a:endParaRPr>
            </a:p>
          </p:txBody>
        </p:sp>
        <p:sp>
          <p:nvSpPr>
            <p:cNvPr id="74" name="Frame 5"/>
            <p:cNvSpPr>
              <a:spLocks noChangeAspect="1"/>
            </p:cNvSpPr>
            <p:nvPr/>
          </p:nvSpPr>
          <p:spPr bwMode="auto">
            <a:xfrm>
              <a:off x="2427352" y="-279971"/>
              <a:ext cx="320126" cy="320040"/>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82261" tIns="41131" rIns="41131" bIns="82261" numCol="1" spcCol="0" rtlCol="0" fromWordArt="0" anchor="b" anchorCtr="0" forceAA="0" compatLnSpc="1">
              <a:prstTxWarp prst="textNoShape">
                <a:avLst/>
              </a:prstTxWarp>
              <a:noAutofit/>
            </a:bodyPr>
            <a:lstStyle/>
            <a:p>
              <a:pPr algn="ctr" defTabSz="821816" fontAlgn="base">
                <a:spcBef>
                  <a:spcPct val="0"/>
                </a:spcBef>
                <a:spcAft>
                  <a:spcPct val="0"/>
                </a:spcAft>
                <a:defRPr/>
              </a:pPr>
              <a:endParaRPr lang="en-US" kern="0" spc="-45" dirty="0" err="1">
                <a:solidFill>
                  <a:srgbClr val="000000"/>
                </a:solidFill>
                <a:ea typeface="Segoe UI" pitchFamily="34" charset="0"/>
                <a:cs typeface="Segoe UI" pitchFamily="34" charset="0"/>
              </a:endParaRPr>
            </a:p>
          </p:txBody>
        </p:sp>
      </p:grpSp>
      <p:pic>
        <p:nvPicPr>
          <p:cNvPr id="75" name="Picture 7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6462" y="4209473"/>
            <a:ext cx="479992" cy="479992"/>
          </a:xfrm>
          <a:prstGeom prst="rect">
            <a:avLst/>
          </a:prstGeom>
        </p:spPr>
      </p:pic>
      <p:pic>
        <p:nvPicPr>
          <p:cNvPr id="82" name="Picture 2" descr="C:\Users\mitchellg\AppData\Local\Microsoft\Windows\Temporary Internet Files\Content.Outlook\DRES7FCJ\Storage_white (2).png"/>
          <p:cNvPicPr>
            <a:picLocks noChangeAspect="1" noChangeArrowheads="1"/>
          </p:cNvPicPr>
          <p:nvPr/>
        </p:nvPicPr>
        <p:blipFill>
          <a:blip r:embed="rId8" cstate="screen">
            <a:lum bright="100000"/>
            <a:extLst>
              <a:ext uri="{28A0092B-C50C-407E-A947-70E740481C1C}">
                <a14:useLocalDpi xmlns:a14="http://schemas.microsoft.com/office/drawing/2010/main"/>
              </a:ext>
            </a:extLst>
          </a:blip>
          <a:srcRect/>
          <a:stretch>
            <a:fillRect/>
          </a:stretch>
        </p:blipFill>
        <p:spPr bwMode="auto">
          <a:xfrm>
            <a:off x="2392580" y="4265776"/>
            <a:ext cx="472432" cy="472432"/>
          </a:xfrm>
          <a:prstGeom prst="rect">
            <a:avLst/>
          </a:prstGeom>
          <a:noFill/>
        </p:spPr>
      </p:pic>
      <p:pic>
        <p:nvPicPr>
          <p:cNvPr id="83" name="Picture 3"/>
          <p:cNvPicPr>
            <a:picLocks noChangeAspect="1"/>
          </p:cNvPicPr>
          <p:nvPr/>
        </p:nvPicPr>
        <p:blipFill>
          <a:blip r:embed="rId9">
            <a:biLevel thresh="25000"/>
            <a:extLst>
              <a:ext uri="{28A0092B-C50C-407E-A947-70E740481C1C}">
                <a14:useLocalDpi xmlns:a14="http://schemas.microsoft.com/office/drawing/2010/main"/>
              </a:ext>
            </a:extLst>
          </a:blip>
          <a:srcRect/>
          <a:stretch>
            <a:fillRect/>
          </a:stretch>
        </p:blipFill>
        <p:spPr bwMode="auto">
          <a:xfrm>
            <a:off x="4754526" y="2556449"/>
            <a:ext cx="423739" cy="44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6"/>
          <p:cNvPicPr>
            <a:picLocks noChangeAspect="1"/>
          </p:cNvPicPr>
          <p:nvPr/>
        </p:nvPicPr>
        <p:blipFill>
          <a:blip r:embed="rId10">
            <a:biLevel thresh="25000"/>
            <a:extLst>
              <a:ext uri="{28A0092B-C50C-407E-A947-70E740481C1C}">
                <a14:useLocalDpi xmlns:a14="http://schemas.microsoft.com/office/drawing/2010/main"/>
              </a:ext>
            </a:extLst>
          </a:blip>
          <a:srcRect/>
          <a:stretch>
            <a:fillRect/>
          </a:stretch>
        </p:blipFill>
        <p:spPr bwMode="auto">
          <a:xfrm>
            <a:off x="4740565" y="3465427"/>
            <a:ext cx="451665" cy="392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8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570233" y="4091686"/>
            <a:ext cx="792325" cy="792325"/>
          </a:xfrm>
          <a:prstGeom prst="rect">
            <a:avLst/>
          </a:prstGeom>
        </p:spPr>
      </p:pic>
      <p:sp>
        <p:nvSpPr>
          <p:cNvPr id="89" name="TextBox 88"/>
          <p:cNvSpPr txBox="1"/>
          <p:nvPr/>
        </p:nvSpPr>
        <p:spPr>
          <a:xfrm>
            <a:off x="4795728" y="4429905"/>
            <a:ext cx="364848" cy="240136"/>
          </a:xfrm>
          <a:prstGeom prst="rect">
            <a:avLst/>
          </a:prstGeom>
          <a:noFill/>
          <a:ln>
            <a:noFill/>
            <a:headEnd type="none" w="med" len="med"/>
            <a:tailEnd type="none" w="med" len="med"/>
          </a:ln>
        </p:spPr>
        <p:txBody>
          <a:bodyPr wrap="square" lIns="0" tIns="0" rIns="0" bIns="0" rtlCol="0">
            <a:spAutoFit/>
          </a:bodyPr>
          <a:lstStyle/>
          <a:p>
            <a:pPr algn="ctr" defTabSz="699385"/>
            <a:r>
              <a:rPr lang="en-US" sz="1530" spc="-30" dirty="0">
                <a:solidFill>
                  <a:srgbClr val="4668C5"/>
                </a:solidFill>
                <a:ea typeface="Segoe UI" pitchFamily="34" charset="0"/>
                <a:cs typeface="Segoe UI" pitchFamily="34" charset="0"/>
              </a:rPr>
              <a:t>{  }</a:t>
            </a:r>
          </a:p>
        </p:txBody>
      </p:sp>
      <p:pic>
        <p:nvPicPr>
          <p:cNvPr id="90" name="Picture 2" descr="C:\Users\mitchellg\AppData\Local\Microsoft\Windows\Temporary Internet Files\Content.Outlook\DRES7FCJ\Storage_white (2).png"/>
          <p:cNvPicPr>
            <a:picLocks noChangeAspect="1" noChangeArrowheads="1"/>
          </p:cNvPicPr>
          <p:nvPr/>
        </p:nvPicPr>
        <p:blipFill>
          <a:blip r:embed="rId8" cstate="screen">
            <a:lum bright="100000"/>
            <a:extLst>
              <a:ext uri="{28A0092B-C50C-407E-A947-70E740481C1C}">
                <a14:useLocalDpi xmlns:a14="http://schemas.microsoft.com/office/drawing/2010/main"/>
              </a:ext>
            </a:extLst>
          </a:blip>
          <a:srcRect/>
          <a:stretch>
            <a:fillRect/>
          </a:stretch>
        </p:blipFill>
        <p:spPr bwMode="auto">
          <a:xfrm>
            <a:off x="4730183" y="5185764"/>
            <a:ext cx="472432" cy="472432"/>
          </a:xfrm>
          <a:prstGeom prst="rect">
            <a:avLst/>
          </a:prstGeom>
          <a:noFill/>
        </p:spPr>
      </p:pic>
      <p:pic>
        <p:nvPicPr>
          <p:cNvPr id="91" name="Picture 9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988387" y="2391622"/>
            <a:ext cx="753850" cy="753850"/>
          </a:xfrm>
          <a:prstGeom prst="rect">
            <a:avLst/>
          </a:prstGeom>
        </p:spPr>
      </p:pic>
      <p:pic>
        <p:nvPicPr>
          <p:cNvPr id="95" name="Picture 11"/>
          <p:cNvPicPr>
            <a:picLocks noChangeAspect="1"/>
          </p:cNvPicPr>
          <p:nvPr/>
        </p:nvPicPr>
        <p:blipFill>
          <a:blip r:embed="rId13">
            <a:biLevel thresh="25000"/>
            <a:extLst>
              <a:ext uri="{28A0092B-C50C-407E-A947-70E740481C1C}">
                <a14:useLocalDpi xmlns:a14="http://schemas.microsoft.com/office/drawing/2010/main"/>
              </a:ext>
            </a:extLst>
          </a:blip>
          <a:srcRect/>
          <a:stretch>
            <a:fillRect/>
          </a:stretch>
        </p:blipFill>
        <p:spPr bwMode="auto">
          <a:xfrm>
            <a:off x="9535450" y="2566770"/>
            <a:ext cx="429810" cy="42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 name="Picture 73"/>
          <p:cNvPicPr>
            <a:picLocks noChangeAspect="1"/>
          </p:cNvPicPr>
          <p:nvPr/>
        </p:nvPicPr>
        <p:blipFill>
          <a:blip r:embed="rId14">
            <a:biLevel thresh="25000"/>
            <a:extLst>
              <a:ext uri="{28A0092B-C50C-407E-A947-70E740481C1C}">
                <a14:useLocalDpi xmlns:a14="http://schemas.microsoft.com/office/drawing/2010/main"/>
              </a:ext>
            </a:extLst>
          </a:blip>
          <a:srcRect/>
          <a:stretch>
            <a:fillRect/>
          </a:stretch>
        </p:blipFill>
        <p:spPr bwMode="auto">
          <a:xfrm>
            <a:off x="9611332" y="5197397"/>
            <a:ext cx="278041" cy="4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 name="Picture 96"/>
          <p:cNvPicPr>
            <a:picLocks noChangeAspect="1"/>
          </p:cNvPicPr>
          <p:nvPr/>
        </p:nvPicPr>
        <p:blipFill>
          <a:blip r:embed="rId15" cstate="screen">
            <a:biLevel thresh="25000"/>
            <a:extLst>
              <a:ext uri="{28A0092B-C50C-407E-A947-70E740481C1C}">
                <a14:useLocalDpi xmlns:a14="http://schemas.microsoft.com/office/drawing/2010/main"/>
              </a:ext>
            </a:extLst>
          </a:blip>
          <a:stretch>
            <a:fillRect/>
          </a:stretch>
        </p:blipFill>
        <p:spPr>
          <a:xfrm>
            <a:off x="9575169" y="4349118"/>
            <a:ext cx="373876" cy="373876"/>
          </a:xfrm>
          <a:prstGeom prst="rect">
            <a:avLst/>
          </a:prstGeom>
        </p:spPr>
      </p:pic>
      <p:pic>
        <p:nvPicPr>
          <p:cNvPr id="98" name="Picture 97"/>
          <p:cNvPicPr>
            <a:picLocks noChangeAspect="1"/>
          </p:cNvPicPr>
          <p:nvPr/>
        </p:nvPicPr>
        <p:blipFill rotWithShape="1">
          <a:blip r:embed="rId16" cstate="screen">
            <a:extLst>
              <a:ext uri="{28A0092B-C50C-407E-A947-70E740481C1C}">
                <a14:useLocalDpi xmlns:a14="http://schemas.microsoft.com/office/drawing/2010/main"/>
              </a:ext>
            </a:extLst>
          </a:blip>
          <a:srcRect t="-1" r="-9452" b="-4026"/>
          <a:stretch/>
        </p:blipFill>
        <p:spPr>
          <a:xfrm>
            <a:off x="9556198" y="3459334"/>
            <a:ext cx="392849" cy="381240"/>
          </a:xfrm>
          <a:prstGeom prst="rect">
            <a:avLst/>
          </a:prstGeom>
        </p:spPr>
      </p:pic>
      <p:pic>
        <p:nvPicPr>
          <p:cNvPr id="3" name="Picture 2"/>
          <p:cNvPicPr>
            <a:picLocks noChangeAspect="1"/>
          </p:cNvPicPr>
          <p:nvPr/>
        </p:nvPicPr>
        <p:blipFill>
          <a:blip r:embed="rId17" cstate="screen">
            <a:biLevel thresh="25000"/>
            <a:extLst>
              <a:ext uri="{28A0092B-C50C-407E-A947-70E740481C1C}">
                <a14:useLocalDpi xmlns:a14="http://schemas.microsoft.com/office/drawing/2010/main"/>
              </a:ext>
            </a:extLst>
          </a:blip>
          <a:stretch>
            <a:fillRect/>
          </a:stretch>
        </p:blipFill>
        <p:spPr>
          <a:xfrm>
            <a:off x="7125552" y="5139535"/>
            <a:ext cx="479521" cy="479521"/>
          </a:xfrm>
          <a:prstGeom prst="rect">
            <a:avLst/>
          </a:prstGeom>
        </p:spPr>
      </p:pic>
      <p:pic>
        <p:nvPicPr>
          <p:cNvPr id="4" name="Picture 3"/>
          <p:cNvPicPr>
            <a:picLocks noChangeAspect="1"/>
          </p:cNvPicPr>
          <p:nvPr/>
        </p:nvPicPr>
        <p:blipFill>
          <a:blip r:embed="rId18" cstate="screen">
            <a:biLevel thresh="25000"/>
            <a:extLst>
              <a:ext uri="{28A0092B-C50C-407E-A947-70E740481C1C}">
                <a14:useLocalDpi xmlns:a14="http://schemas.microsoft.com/office/drawing/2010/main"/>
              </a:ext>
            </a:extLst>
          </a:blip>
          <a:stretch>
            <a:fillRect/>
          </a:stretch>
        </p:blipFill>
        <p:spPr>
          <a:xfrm>
            <a:off x="2490034" y="3458125"/>
            <a:ext cx="406778" cy="406778"/>
          </a:xfrm>
          <a:prstGeom prst="rect">
            <a:avLst/>
          </a:prstGeom>
        </p:spPr>
      </p:pic>
      <p:pic>
        <p:nvPicPr>
          <p:cNvPr id="5" name="Picture 4"/>
          <p:cNvPicPr>
            <a:picLocks noChangeAspect="1"/>
          </p:cNvPicPr>
          <p:nvPr/>
        </p:nvPicPr>
        <p:blipFill>
          <a:blip r:embed="rId19" cstate="screen">
            <a:biLevel thresh="25000"/>
            <a:extLst>
              <a:ext uri="{28A0092B-C50C-407E-A947-70E740481C1C}">
                <a14:useLocalDpi xmlns:a14="http://schemas.microsoft.com/office/drawing/2010/main"/>
              </a:ext>
            </a:extLst>
          </a:blip>
          <a:stretch>
            <a:fillRect/>
          </a:stretch>
        </p:blipFill>
        <p:spPr>
          <a:xfrm>
            <a:off x="9535448" y="6057224"/>
            <a:ext cx="488038" cy="488038"/>
          </a:xfrm>
          <a:prstGeom prst="rect">
            <a:avLst/>
          </a:prstGeom>
        </p:spPr>
      </p:pic>
      <p:pic>
        <p:nvPicPr>
          <p:cNvPr id="45" name="Picture 44"/>
          <p:cNvPicPr>
            <a:picLocks noChangeAspect="1"/>
          </p:cNvPicPr>
          <p:nvPr/>
        </p:nvPicPr>
        <p:blipFill>
          <a:blip r:embed="rId20"/>
          <a:stretch>
            <a:fillRect/>
          </a:stretch>
        </p:blipFill>
        <p:spPr>
          <a:xfrm>
            <a:off x="7100403" y="3351688"/>
            <a:ext cx="529819" cy="529819"/>
          </a:xfrm>
          <a:prstGeom prst="rect">
            <a:avLst/>
          </a:prstGeom>
        </p:spPr>
      </p:pic>
      <p:pic>
        <p:nvPicPr>
          <p:cNvPr id="46" name="Picture 45"/>
          <p:cNvPicPr>
            <a:picLocks noChangeAspect="1"/>
          </p:cNvPicPr>
          <p:nvPr/>
        </p:nvPicPr>
        <p:blipFill>
          <a:blip r:embed="rId21"/>
          <a:stretch>
            <a:fillRect/>
          </a:stretch>
        </p:blipFill>
        <p:spPr>
          <a:xfrm>
            <a:off x="2324280" y="2547100"/>
            <a:ext cx="557267" cy="557267"/>
          </a:xfrm>
          <a:prstGeom prst="rect">
            <a:avLst/>
          </a:prstGeom>
        </p:spPr>
      </p:pic>
      <p:pic>
        <p:nvPicPr>
          <p:cNvPr id="47" name="Picture 46"/>
          <p:cNvPicPr>
            <a:picLocks noChangeAspect="1"/>
          </p:cNvPicPr>
          <p:nvPr/>
        </p:nvPicPr>
        <p:blipFill>
          <a:blip r:embed="rId22"/>
          <a:stretch>
            <a:fillRect/>
          </a:stretch>
        </p:blipFill>
        <p:spPr>
          <a:xfrm>
            <a:off x="7060007" y="4131977"/>
            <a:ext cx="610610" cy="610610"/>
          </a:xfrm>
          <a:prstGeom prst="rect">
            <a:avLst/>
          </a:prstGeom>
        </p:spPr>
      </p:pic>
    </p:spTree>
    <p:extLst>
      <p:ext uri="{BB962C8B-B14F-4D97-AF65-F5344CB8AC3E}">
        <p14:creationId xmlns:p14="http://schemas.microsoft.com/office/powerpoint/2010/main" val="3865820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1+#ppt_w/2"/>
                                          </p:val>
                                        </p:tav>
                                        <p:tav tm="100000">
                                          <p:val>
                                            <p:strVal val="#ppt_x"/>
                                          </p:val>
                                        </p:tav>
                                      </p:tavLst>
                                    </p:anim>
                                    <p:anim calcmode="lin" valueType="num">
                                      <p:cBhvr additive="base">
                                        <p:cTn id="12" dur="500" fill="hold"/>
                                        <p:tgtEl>
                                          <p:spTgt spid="7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500" fill="hold"/>
                                        <p:tgtEl>
                                          <p:spTgt spid="82"/>
                                        </p:tgtEl>
                                        <p:attrNameLst>
                                          <p:attrName>ppt_x</p:attrName>
                                        </p:attrNameLst>
                                      </p:cBhvr>
                                      <p:tavLst>
                                        <p:tav tm="0">
                                          <p:val>
                                            <p:strVal val="1+#ppt_w/2"/>
                                          </p:val>
                                        </p:tav>
                                        <p:tav tm="100000">
                                          <p:val>
                                            <p:strVal val="#ppt_x"/>
                                          </p:val>
                                        </p:tav>
                                      </p:tavLst>
                                    </p:anim>
                                    <p:anim calcmode="lin" valueType="num">
                                      <p:cBhvr additive="base">
                                        <p:cTn id="16" dur="500" fill="hold"/>
                                        <p:tgtEl>
                                          <p:spTgt spid="8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500" fill="hold"/>
                                        <p:tgtEl>
                                          <p:spTgt spid="83"/>
                                        </p:tgtEl>
                                        <p:attrNameLst>
                                          <p:attrName>ppt_x</p:attrName>
                                        </p:attrNameLst>
                                      </p:cBhvr>
                                      <p:tavLst>
                                        <p:tav tm="0">
                                          <p:val>
                                            <p:strVal val="1+#ppt_w/2"/>
                                          </p:val>
                                        </p:tav>
                                        <p:tav tm="100000">
                                          <p:val>
                                            <p:strVal val="#ppt_x"/>
                                          </p:val>
                                        </p:tav>
                                      </p:tavLst>
                                    </p:anim>
                                    <p:anim calcmode="lin" valueType="num">
                                      <p:cBhvr additive="base">
                                        <p:cTn id="20" dur="500" fill="hold"/>
                                        <p:tgtEl>
                                          <p:spTgt spid="8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additive="base">
                                        <p:cTn id="23" dur="500" fill="hold"/>
                                        <p:tgtEl>
                                          <p:spTgt spid="87"/>
                                        </p:tgtEl>
                                        <p:attrNameLst>
                                          <p:attrName>ppt_x</p:attrName>
                                        </p:attrNameLst>
                                      </p:cBhvr>
                                      <p:tavLst>
                                        <p:tav tm="0">
                                          <p:val>
                                            <p:strVal val="1+#ppt_w/2"/>
                                          </p:val>
                                        </p:tav>
                                        <p:tav tm="100000">
                                          <p:val>
                                            <p:strVal val="#ppt_x"/>
                                          </p:val>
                                        </p:tav>
                                      </p:tavLst>
                                    </p:anim>
                                    <p:anim calcmode="lin" valueType="num">
                                      <p:cBhvr additive="base">
                                        <p:cTn id="24" dur="500" fill="hold"/>
                                        <p:tgtEl>
                                          <p:spTgt spid="8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additive="base">
                                        <p:cTn id="27" dur="500" fill="hold"/>
                                        <p:tgtEl>
                                          <p:spTgt spid="89"/>
                                        </p:tgtEl>
                                        <p:attrNameLst>
                                          <p:attrName>ppt_x</p:attrName>
                                        </p:attrNameLst>
                                      </p:cBhvr>
                                      <p:tavLst>
                                        <p:tav tm="0">
                                          <p:val>
                                            <p:strVal val="1+#ppt_w/2"/>
                                          </p:val>
                                        </p:tav>
                                        <p:tav tm="100000">
                                          <p:val>
                                            <p:strVal val="#ppt_x"/>
                                          </p:val>
                                        </p:tav>
                                      </p:tavLst>
                                    </p:anim>
                                    <p:anim calcmode="lin" valueType="num">
                                      <p:cBhvr additive="base">
                                        <p:cTn id="28" dur="500" fill="hold"/>
                                        <p:tgtEl>
                                          <p:spTgt spid="8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91"/>
                                        </p:tgtEl>
                                        <p:attrNameLst>
                                          <p:attrName>style.visibility</p:attrName>
                                        </p:attrNameLst>
                                      </p:cBhvr>
                                      <p:to>
                                        <p:strVal val="visible"/>
                                      </p:to>
                                    </p:set>
                                    <p:anim calcmode="lin" valueType="num">
                                      <p:cBhvr additive="base">
                                        <p:cTn id="31" dur="500" fill="hold"/>
                                        <p:tgtEl>
                                          <p:spTgt spid="91"/>
                                        </p:tgtEl>
                                        <p:attrNameLst>
                                          <p:attrName>ppt_x</p:attrName>
                                        </p:attrNameLst>
                                      </p:cBhvr>
                                      <p:tavLst>
                                        <p:tav tm="0">
                                          <p:val>
                                            <p:strVal val="1+#ppt_w/2"/>
                                          </p:val>
                                        </p:tav>
                                        <p:tav tm="100000">
                                          <p:val>
                                            <p:strVal val="#ppt_x"/>
                                          </p:val>
                                        </p:tav>
                                      </p:tavLst>
                                    </p:anim>
                                    <p:anim calcmode="lin" valueType="num">
                                      <p:cBhvr additive="base">
                                        <p:cTn id="32" dur="500" fill="hold"/>
                                        <p:tgtEl>
                                          <p:spTgt spid="9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additive="base">
                                        <p:cTn id="35" dur="500" fill="hold"/>
                                        <p:tgtEl>
                                          <p:spTgt spid="95"/>
                                        </p:tgtEl>
                                        <p:attrNameLst>
                                          <p:attrName>ppt_x</p:attrName>
                                        </p:attrNameLst>
                                      </p:cBhvr>
                                      <p:tavLst>
                                        <p:tav tm="0">
                                          <p:val>
                                            <p:strVal val="1+#ppt_w/2"/>
                                          </p:val>
                                        </p:tav>
                                        <p:tav tm="100000">
                                          <p:val>
                                            <p:strVal val="#ppt_x"/>
                                          </p:val>
                                        </p:tav>
                                      </p:tavLst>
                                    </p:anim>
                                    <p:anim calcmode="lin" valueType="num">
                                      <p:cBhvr additive="base">
                                        <p:cTn id="36" dur="500" fill="hold"/>
                                        <p:tgtEl>
                                          <p:spTgt spid="95"/>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96"/>
                                        </p:tgtEl>
                                        <p:attrNameLst>
                                          <p:attrName>style.visibility</p:attrName>
                                        </p:attrNameLst>
                                      </p:cBhvr>
                                      <p:to>
                                        <p:strVal val="visible"/>
                                      </p:to>
                                    </p:set>
                                    <p:anim calcmode="lin" valueType="num">
                                      <p:cBhvr additive="base">
                                        <p:cTn id="39" dur="500" fill="hold"/>
                                        <p:tgtEl>
                                          <p:spTgt spid="96"/>
                                        </p:tgtEl>
                                        <p:attrNameLst>
                                          <p:attrName>ppt_x</p:attrName>
                                        </p:attrNameLst>
                                      </p:cBhvr>
                                      <p:tavLst>
                                        <p:tav tm="0">
                                          <p:val>
                                            <p:strVal val="1+#ppt_w/2"/>
                                          </p:val>
                                        </p:tav>
                                        <p:tav tm="100000">
                                          <p:val>
                                            <p:strVal val="#ppt_x"/>
                                          </p:val>
                                        </p:tav>
                                      </p:tavLst>
                                    </p:anim>
                                    <p:anim calcmode="lin" valueType="num">
                                      <p:cBhvr additive="base">
                                        <p:cTn id="40" dur="500" fill="hold"/>
                                        <p:tgtEl>
                                          <p:spTgt spid="9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97"/>
                                        </p:tgtEl>
                                        <p:attrNameLst>
                                          <p:attrName>style.visibility</p:attrName>
                                        </p:attrNameLst>
                                      </p:cBhvr>
                                      <p:to>
                                        <p:strVal val="visible"/>
                                      </p:to>
                                    </p:set>
                                    <p:anim calcmode="lin" valueType="num">
                                      <p:cBhvr additive="base">
                                        <p:cTn id="43" dur="500" fill="hold"/>
                                        <p:tgtEl>
                                          <p:spTgt spid="97"/>
                                        </p:tgtEl>
                                        <p:attrNameLst>
                                          <p:attrName>ppt_x</p:attrName>
                                        </p:attrNameLst>
                                      </p:cBhvr>
                                      <p:tavLst>
                                        <p:tav tm="0">
                                          <p:val>
                                            <p:strVal val="1+#ppt_w/2"/>
                                          </p:val>
                                        </p:tav>
                                        <p:tav tm="100000">
                                          <p:val>
                                            <p:strVal val="#ppt_x"/>
                                          </p:val>
                                        </p:tav>
                                      </p:tavLst>
                                    </p:anim>
                                    <p:anim calcmode="lin" valueType="num">
                                      <p:cBhvr additive="base">
                                        <p:cTn id="44" dur="500" fill="hold"/>
                                        <p:tgtEl>
                                          <p:spTgt spid="97"/>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98"/>
                                        </p:tgtEl>
                                        <p:attrNameLst>
                                          <p:attrName>style.visibility</p:attrName>
                                        </p:attrNameLst>
                                      </p:cBhvr>
                                      <p:to>
                                        <p:strVal val="visible"/>
                                      </p:to>
                                    </p:set>
                                    <p:anim calcmode="lin" valueType="num">
                                      <p:cBhvr additive="base">
                                        <p:cTn id="47" dur="500" fill="hold"/>
                                        <p:tgtEl>
                                          <p:spTgt spid="98"/>
                                        </p:tgtEl>
                                        <p:attrNameLst>
                                          <p:attrName>ppt_x</p:attrName>
                                        </p:attrNameLst>
                                      </p:cBhvr>
                                      <p:tavLst>
                                        <p:tav tm="0">
                                          <p:val>
                                            <p:strVal val="1+#ppt_w/2"/>
                                          </p:val>
                                        </p:tav>
                                        <p:tav tm="100000">
                                          <p:val>
                                            <p:strVal val="#ppt_x"/>
                                          </p:val>
                                        </p:tav>
                                      </p:tavLst>
                                    </p:anim>
                                    <p:anim calcmode="lin" valueType="num">
                                      <p:cBhvr additive="base">
                                        <p:cTn id="48" dur="500" fill="hold"/>
                                        <p:tgtEl>
                                          <p:spTgt spid="98"/>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additive="base">
                                        <p:cTn id="51" dur="500" fill="hold"/>
                                        <p:tgtEl>
                                          <p:spTgt spid="67"/>
                                        </p:tgtEl>
                                        <p:attrNameLst>
                                          <p:attrName>ppt_x</p:attrName>
                                        </p:attrNameLst>
                                      </p:cBhvr>
                                      <p:tavLst>
                                        <p:tav tm="0">
                                          <p:val>
                                            <p:strVal val="1+#ppt_w/2"/>
                                          </p:val>
                                        </p:tav>
                                        <p:tav tm="100000">
                                          <p:val>
                                            <p:strVal val="#ppt_x"/>
                                          </p:val>
                                        </p:tav>
                                      </p:tavLst>
                                    </p:anim>
                                    <p:anim calcmode="lin" valueType="num">
                                      <p:cBhvr additive="base">
                                        <p:cTn id="52" dur="500" fill="hold"/>
                                        <p:tgtEl>
                                          <p:spTgt spid="67"/>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fill="hold"/>
                                        <p:tgtEl>
                                          <p:spTgt spid="43"/>
                                        </p:tgtEl>
                                        <p:attrNameLst>
                                          <p:attrName>ppt_x</p:attrName>
                                        </p:attrNameLst>
                                      </p:cBhvr>
                                      <p:tavLst>
                                        <p:tav tm="0">
                                          <p:val>
                                            <p:strVal val="1+#ppt_w/2"/>
                                          </p:val>
                                        </p:tav>
                                        <p:tav tm="100000">
                                          <p:val>
                                            <p:strVal val="#ppt_x"/>
                                          </p:val>
                                        </p:tav>
                                      </p:tavLst>
                                    </p:anim>
                                    <p:anim calcmode="lin" valueType="num">
                                      <p:cBhvr additive="base">
                                        <p:cTn id="56" dur="500" fill="hold"/>
                                        <p:tgtEl>
                                          <p:spTgt spid="43"/>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1+#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90"/>
                                        </p:tgtEl>
                                        <p:attrNameLst>
                                          <p:attrName>style.visibility</p:attrName>
                                        </p:attrNameLst>
                                      </p:cBhvr>
                                      <p:to>
                                        <p:strVal val="visible"/>
                                      </p:to>
                                    </p:set>
                                    <p:anim calcmode="lin" valueType="num">
                                      <p:cBhvr additive="base">
                                        <p:cTn id="63" dur="500" fill="hold"/>
                                        <p:tgtEl>
                                          <p:spTgt spid="90"/>
                                        </p:tgtEl>
                                        <p:attrNameLst>
                                          <p:attrName>ppt_x</p:attrName>
                                        </p:attrNameLst>
                                      </p:cBhvr>
                                      <p:tavLst>
                                        <p:tav tm="0">
                                          <p:val>
                                            <p:strVal val="1+#ppt_w/2"/>
                                          </p:val>
                                        </p:tav>
                                        <p:tav tm="100000">
                                          <p:val>
                                            <p:strVal val="#ppt_x"/>
                                          </p:val>
                                        </p:tav>
                                      </p:tavLst>
                                    </p:anim>
                                    <p:anim calcmode="lin" valueType="num">
                                      <p:cBhvr additive="base">
                                        <p:cTn id="64" dur="500" fill="hold"/>
                                        <p:tgtEl>
                                          <p:spTgt spid="90"/>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additive="base">
                                        <p:cTn id="67" dur="500" fill="hold"/>
                                        <p:tgtEl>
                                          <p:spTgt spid="88"/>
                                        </p:tgtEl>
                                        <p:attrNameLst>
                                          <p:attrName>ppt_x</p:attrName>
                                        </p:attrNameLst>
                                      </p:cBhvr>
                                      <p:tavLst>
                                        <p:tav tm="0">
                                          <p:val>
                                            <p:strVal val="1+#ppt_w/2"/>
                                          </p:val>
                                        </p:tav>
                                        <p:tav tm="100000">
                                          <p:val>
                                            <p:strVal val="#ppt_x"/>
                                          </p:val>
                                        </p:tav>
                                      </p:tavLst>
                                    </p:anim>
                                    <p:anim calcmode="lin" valueType="num">
                                      <p:cBhvr additive="base">
                                        <p:cTn id="68" dur="500" fill="hold"/>
                                        <p:tgtEl>
                                          <p:spTgt spid="88"/>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additive="base">
                                        <p:cTn id="71" dur="500" fill="hold"/>
                                        <p:tgtEl>
                                          <p:spTgt spid="3"/>
                                        </p:tgtEl>
                                        <p:attrNameLst>
                                          <p:attrName>ppt_x</p:attrName>
                                        </p:attrNameLst>
                                      </p:cBhvr>
                                      <p:tavLst>
                                        <p:tav tm="0">
                                          <p:val>
                                            <p:strVal val="1+#ppt_w/2"/>
                                          </p:val>
                                        </p:tav>
                                        <p:tav tm="100000">
                                          <p:val>
                                            <p:strVal val="#ppt_x"/>
                                          </p:val>
                                        </p:tav>
                                      </p:tavLst>
                                    </p:anim>
                                    <p:anim calcmode="lin" valueType="num">
                                      <p:cBhvr additive="base">
                                        <p:cTn id="72" dur="500" fill="hold"/>
                                        <p:tgtEl>
                                          <p:spTgt spid="3"/>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4"/>
                                        </p:tgtEl>
                                        <p:attrNameLst>
                                          <p:attrName>style.visibility</p:attrName>
                                        </p:attrNameLst>
                                      </p:cBhvr>
                                      <p:to>
                                        <p:strVal val="visible"/>
                                      </p:to>
                                    </p:set>
                                    <p:anim calcmode="lin" valueType="num">
                                      <p:cBhvr additive="base">
                                        <p:cTn id="75" dur="500" fill="hold"/>
                                        <p:tgtEl>
                                          <p:spTgt spid="4"/>
                                        </p:tgtEl>
                                        <p:attrNameLst>
                                          <p:attrName>ppt_x</p:attrName>
                                        </p:attrNameLst>
                                      </p:cBhvr>
                                      <p:tavLst>
                                        <p:tav tm="0">
                                          <p:val>
                                            <p:strVal val="1+#ppt_w/2"/>
                                          </p:val>
                                        </p:tav>
                                        <p:tav tm="100000">
                                          <p:val>
                                            <p:strVal val="#ppt_x"/>
                                          </p:val>
                                        </p:tav>
                                      </p:tavLst>
                                    </p:anim>
                                    <p:anim calcmode="lin" valueType="num">
                                      <p:cBhvr additive="base">
                                        <p:cTn id="76" dur="500" fill="hold"/>
                                        <p:tgtEl>
                                          <p:spTgt spid="4"/>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1+#ppt_w/2"/>
                                          </p:val>
                                        </p:tav>
                                        <p:tav tm="100000">
                                          <p:val>
                                            <p:strVal val="#ppt_x"/>
                                          </p:val>
                                        </p:tav>
                                      </p:tavLst>
                                    </p:anim>
                                    <p:anim calcmode="lin" valueType="num">
                                      <p:cBhvr additive="base">
                                        <p:cTn id="8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2"/>
          </p:nvPr>
        </p:nvSpPr>
        <p:spPr/>
        <p:txBody>
          <a:bodyPr/>
          <a:lstStyle/>
          <a:p>
            <a:r>
              <a:rPr lang="en-US" smtClean="0"/>
              <a:t>Sam George</a:t>
            </a:r>
          </a:p>
          <a:p>
            <a:r>
              <a:rPr lang="en-US" smtClean="0"/>
              <a:t>Partner Director Program Management</a:t>
            </a:r>
          </a:p>
          <a:p>
            <a:r>
              <a:rPr lang="en-US" smtClean="0"/>
              <a:t>Azure IoT</a:t>
            </a:r>
            <a:endParaRPr lang="en-US" dirty="0"/>
          </a:p>
        </p:txBody>
      </p:sp>
      <p:sp>
        <p:nvSpPr>
          <p:cNvPr id="2" name="Title 1"/>
          <p:cNvSpPr>
            <a:spLocks noGrp="1"/>
          </p:cNvSpPr>
          <p:nvPr>
            <p:ph type="ctrTitle"/>
          </p:nvPr>
        </p:nvSpPr>
        <p:spPr/>
        <p:txBody>
          <a:bodyPr/>
          <a:lstStyle/>
          <a:p>
            <a:r>
              <a:rPr lang="en-US" smtClean="0"/>
              <a:t>Create the Internet of Your Things: </a:t>
            </a:r>
            <a:br>
              <a:rPr lang="en-US" smtClean="0"/>
            </a:br>
            <a:r>
              <a:rPr lang="en-US" smtClean="0"/>
              <a:t>The Microsoft Vision for IoT</a:t>
            </a:r>
            <a:endParaRPr lang="en-US" dirty="0"/>
          </a:p>
        </p:txBody>
      </p:sp>
      <p:sp>
        <p:nvSpPr>
          <p:cNvPr id="6" name="Text Placeholder 5"/>
          <p:cNvSpPr>
            <a:spLocks noGrp="1"/>
          </p:cNvSpPr>
          <p:nvPr>
            <p:ph type="body" sz="quarter" idx="13"/>
          </p:nvPr>
        </p:nvSpPr>
        <p:spPr/>
        <p:txBody>
          <a:bodyPr/>
          <a:lstStyle/>
          <a:p>
            <a:r>
              <a:rPr lang="en-US" smtClean="0"/>
              <a:t>2-652</a:t>
            </a:r>
            <a:endParaRPr lang="en-US" dirty="0"/>
          </a:p>
        </p:txBody>
      </p:sp>
      <p:sp>
        <p:nvSpPr>
          <p:cNvPr id="9" name="Rectangle 8"/>
          <p:cNvSpPr/>
          <p:nvPr/>
        </p:nvSpPr>
        <p:spPr>
          <a:xfrm>
            <a:off x="5456237" y="5608504"/>
            <a:ext cx="4212435" cy="954107"/>
          </a:xfrm>
          <a:prstGeom prst="rect">
            <a:avLst/>
          </a:prstGeom>
        </p:spPr>
        <p:txBody>
          <a:bodyPr wrap="none">
            <a:spAutoFit/>
          </a:bodyPr>
          <a:lstStyle/>
          <a:p>
            <a:r>
              <a:rPr lang="en-US" sz="2000" dirty="0">
                <a:gradFill>
                  <a:gsLst>
                    <a:gs pos="0">
                      <a:srgbClr val="404040"/>
                    </a:gs>
                    <a:gs pos="100000">
                      <a:srgbClr val="404040"/>
                    </a:gs>
                  </a:gsLst>
                  <a:lin ang="5400000" scaled="0"/>
                </a:gradFill>
              </a:rPr>
              <a:t>Steve Teixeira</a:t>
            </a:r>
          </a:p>
          <a:p>
            <a:r>
              <a:rPr lang="en-US" dirty="0" smtClean="0">
                <a:solidFill>
                  <a:srgbClr val="404040"/>
                </a:solidFill>
              </a:rPr>
              <a:t>Partner Director Program Management </a:t>
            </a:r>
            <a:endParaRPr lang="en-US" dirty="0">
              <a:solidFill>
                <a:srgbClr val="404040"/>
              </a:solidFill>
            </a:endParaRPr>
          </a:p>
          <a:p>
            <a:r>
              <a:rPr lang="en-US" dirty="0">
                <a:solidFill>
                  <a:srgbClr val="404040"/>
                </a:solidFill>
              </a:rPr>
              <a:t>Windows </a:t>
            </a:r>
            <a:r>
              <a:rPr lang="en-US" dirty="0" smtClean="0">
                <a:solidFill>
                  <a:srgbClr val="404040"/>
                </a:solidFill>
              </a:rPr>
              <a:t>IoT</a:t>
            </a:r>
            <a:endParaRPr lang="en-US" dirty="0">
              <a:solidFill>
                <a:srgbClr val="404040"/>
              </a:solidFill>
            </a:endParaRPr>
          </a:p>
        </p:txBody>
      </p:sp>
    </p:spTree>
    <p:extLst>
      <p:ext uri="{BB962C8B-B14F-4D97-AF65-F5344CB8AC3E}">
        <p14:creationId xmlns:p14="http://schemas.microsoft.com/office/powerpoint/2010/main" val="73016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255" t="17446" r="7897" b="11248"/>
          <a:stretch/>
        </p:blipFill>
        <p:spPr bwMode="auto">
          <a:xfrm>
            <a:off x="355271" y="261128"/>
            <a:ext cx="3606934" cy="1714787"/>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28"/>
          <p:cNvSpPr txBox="1">
            <a:spLocks/>
          </p:cNvSpPr>
          <p:nvPr/>
        </p:nvSpPr>
        <p:spPr>
          <a:xfrm>
            <a:off x="274782" y="2413913"/>
            <a:ext cx="2247773" cy="446284"/>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40" b="1" dirty="0">
                <a:solidFill>
                  <a:srgbClr val="0078D7"/>
                </a:solidFill>
                <a:ea typeface="Segoe UI" panose="020B0502040204020203" pitchFamily="34" charset="0"/>
                <a:cs typeface="Segoe UI" panose="020B0502040204020203" pitchFamily="34" charset="0"/>
              </a:rPr>
              <a:t>CHALLENGE</a:t>
            </a:r>
          </a:p>
        </p:txBody>
      </p:sp>
      <p:sp>
        <p:nvSpPr>
          <p:cNvPr id="10" name="Text Placeholder 32"/>
          <p:cNvSpPr txBox="1">
            <a:spLocks/>
          </p:cNvSpPr>
          <p:nvPr/>
        </p:nvSpPr>
        <p:spPr>
          <a:xfrm>
            <a:off x="274781" y="2829785"/>
            <a:ext cx="3854812" cy="2355401"/>
          </a:xfrm>
          <a:prstGeom prst="rect">
            <a:avLst/>
          </a:prstGeom>
        </p:spPr>
        <p:txBody>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34"/>
              </a:lnSpc>
            </a:pPr>
            <a:r>
              <a:rPr lang="en-US" sz="1224" dirty="0">
                <a:solidFill>
                  <a:srgbClr val="505050"/>
                </a:solidFill>
                <a:ea typeface="Segoe UI" panose="020B0502040204020203" pitchFamily="34" charset="0"/>
                <a:cs typeface="Segoe UI" panose="020B0502040204020203" pitchFamily="34" charset="0"/>
              </a:rPr>
              <a:t>Rockwell Automation is the world’s largest industrial automation and information firm with </a:t>
            </a:r>
            <a:r>
              <a:rPr lang="en-US" sz="1224" b="1" dirty="0">
                <a:solidFill>
                  <a:srgbClr val="505050"/>
                </a:solidFill>
                <a:ea typeface="Segoe UI" panose="020B0502040204020203" pitchFamily="34" charset="0"/>
                <a:cs typeface="Segoe UI" panose="020B0502040204020203" pitchFamily="34" charset="0"/>
              </a:rPr>
              <a:t>22,500</a:t>
            </a:r>
            <a:r>
              <a:rPr lang="en-US" sz="1224" dirty="0">
                <a:solidFill>
                  <a:srgbClr val="505050"/>
                </a:solidFill>
                <a:ea typeface="Segoe UI" panose="020B0502040204020203" pitchFamily="34" charset="0"/>
                <a:cs typeface="Segoe UI" panose="020B0502040204020203" pitchFamily="34" charset="0"/>
              </a:rPr>
              <a:t> employees and customers in more than </a:t>
            </a:r>
            <a:r>
              <a:rPr lang="en-US" sz="1224" b="1" dirty="0">
                <a:solidFill>
                  <a:srgbClr val="505050"/>
                </a:solidFill>
                <a:ea typeface="Segoe UI" panose="020B0502040204020203" pitchFamily="34" charset="0"/>
                <a:cs typeface="Segoe UI" panose="020B0502040204020203" pitchFamily="34" charset="0"/>
              </a:rPr>
              <a:t>80</a:t>
            </a:r>
            <a:r>
              <a:rPr lang="en-US" sz="1224" dirty="0">
                <a:solidFill>
                  <a:srgbClr val="505050"/>
                </a:solidFill>
                <a:ea typeface="Segoe UI" panose="020B0502040204020203" pitchFamily="34" charset="0"/>
                <a:cs typeface="Segoe UI" panose="020B0502040204020203" pitchFamily="34" charset="0"/>
              </a:rPr>
              <a:t> countries.  Rockwell Automation wanted to </a:t>
            </a:r>
            <a:r>
              <a:rPr lang="en-US" sz="1224" b="1" dirty="0">
                <a:solidFill>
                  <a:srgbClr val="505050"/>
                </a:solidFill>
                <a:ea typeface="Segoe UI" panose="020B0502040204020203" pitchFamily="34" charset="0"/>
                <a:cs typeface="Segoe UI" panose="020B0502040204020203" pitchFamily="34" charset="0"/>
              </a:rPr>
              <a:t>transform</a:t>
            </a:r>
            <a:r>
              <a:rPr lang="en-US" sz="1224" dirty="0">
                <a:solidFill>
                  <a:srgbClr val="505050"/>
                </a:solidFill>
                <a:ea typeface="Segoe UI" panose="020B0502040204020203" pitchFamily="34" charset="0"/>
                <a:cs typeface="Segoe UI" panose="020B0502040204020203" pitchFamily="34" charset="0"/>
              </a:rPr>
              <a:t> the way they do business in the oil and gas industry by bringing the </a:t>
            </a:r>
            <a:r>
              <a:rPr lang="en-US" sz="1224" b="1" dirty="0">
                <a:solidFill>
                  <a:srgbClr val="505050"/>
                </a:solidFill>
                <a:ea typeface="Segoe UI" panose="020B0502040204020203" pitchFamily="34" charset="0"/>
                <a:cs typeface="Segoe UI" panose="020B0502040204020203" pitchFamily="34" charset="0"/>
              </a:rPr>
              <a:t>data</a:t>
            </a:r>
            <a:r>
              <a:rPr lang="en-US" sz="1224" dirty="0">
                <a:solidFill>
                  <a:srgbClr val="505050"/>
                </a:solidFill>
                <a:ea typeface="Segoe UI" panose="020B0502040204020203" pitchFamily="34" charset="0"/>
                <a:cs typeface="Segoe UI" panose="020B0502040204020203" pitchFamily="34" charset="0"/>
              </a:rPr>
              <a:t> generated by even the most remote assets into the cloud and using advanced analytics to provide unprecedented </a:t>
            </a:r>
            <a:r>
              <a:rPr lang="en-US" sz="1224" b="1" dirty="0">
                <a:solidFill>
                  <a:srgbClr val="505050"/>
                </a:solidFill>
                <a:ea typeface="Segoe UI" panose="020B0502040204020203" pitchFamily="34" charset="0"/>
                <a:cs typeface="Segoe UI" panose="020B0502040204020203" pitchFamily="34" charset="0"/>
              </a:rPr>
              <a:t>business insights.</a:t>
            </a:r>
          </a:p>
        </p:txBody>
      </p:sp>
      <p:sp>
        <p:nvSpPr>
          <p:cNvPr id="12" name="Text Placeholder 36"/>
          <p:cNvSpPr txBox="1">
            <a:spLocks/>
          </p:cNvSpPr>
          <p:nvPr/>
        </p:nvSpPr>
        <p:spPr>
          <a:xfrm>
            <a:off x="8404977" y="2829785"/>
            <a:ext cx="3702009" cy="23554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34"/>
              </a:lnSpc>
              <a:spcBef>
                <a:spcPts val="510"/>
              </a:spcBef>
              <a:buFont typeface="Courier New" panose="02070309020205020404" pitchFamily="49" charset="0"/>
              <a:buChar char="o"/>
            </a:pPr>
            <a:r>
              <a:rPr lang="en-US" sz="1224" dirty="0">
                <a:solidFill>
                  <a:srgbClr val="505050"/>
                </a:solidFill>
                <a:ea typeface="Segoe UI" panose="020B0502040204020203" pitchFamily="34" charset="0"/>
                <a:cs typeface="Segoe UI" panose="020B0502040204020203" pitchFamily="34" charset="0"/>
              </a:rPr>
              <a:t>Improves </a:t>
            </a:r>
            <a:r>
              <a:rPr lang="en-US" sz="1224" b="1" dirty="0">
                <a:solidFill>
                  <a:srgbClr val="505050"/>
                </a:solidFill>
                <a:ea typeface="Segoe UI" panose="020B0502040204020203" pitchFamily="34" charset="0"/>
                <a:cs typeface="Segoe UI" panose="020B0502040204020203" pitchFamily="34" charset="0"/>
              </a:rPr>
              <a:t>access </a:t>
            </a:r>
            <a:r>
              <a:rPr lang="en-US" sz="1224" dirty="0">
                <a:solidFill>
                  <a:srgbClr val="505050"/>
                </a:solidFill>
                <a:ea typeface="Segoe UI" panose="020B0502040204020203" pitchFamily="34" charset="0"/>
                <a:cs typeface="Segoe UI" panose="020B0502040204020203" pitchFamily="34" charset="0"/>
              </a:rPr>
              <a:t>to production and supply chain </a:t>
            </a:r>
            <a:r>
              <a:rPr lang="en-US" sz="1224" b="1" dirty="0">
                <a:solidFill>
                  <a:srgbClr val="505050"/>
                </a:solidFill>
                <a:ea typeface="Segoe UI" panose="020B0502040204020203" pitchFamily="34" charset="0"/>
                <a:cs typeface="Segoe UI" panose="020B0502040204020203" pitchFamily="34" charset="0"/>
              </a:rPr>
              <a:t>data</a:t>
            </a:r>
            <a:r>
              <a:rPr lang="en-US" sz="1224" dirty="0">
                <a:solidFill>
                  <a:srgbClr val="505050"/>
                </a:solidFill>
                <a:ea typeface="Segoe UI" panose="020B0502040204020203" pitchFamily="34" charset="0"/>
                <a:cs typeface="Segoe UI" panose="020B0502040204020203" pitchFamily="34" charset="0"/>
              </a:rPr>
              <a:t> worldwide, </a:t>
            </a:r>
            <a:r>
              <a:rPr lang="en-US" sz="1224" b="1" dirty="0">
                <a:solidFill>
                  <a:srgbClr val="505050"/>
                </a:solidFill>
                <a:ea typeface="Segoe UI" panose="020B0502040204020203" pitchFamily="34" charset="0"/>
                <a:cs typeface="Segoe UI" panose="020B0502040204020203" pitchFamily="34" charset="0"/>
              </a:rPr>
              <a:t>reducing</a:t>
            </a:r>
            <a:r>
              <a:rPr lang="en-US" sz="1224" dirty="0">
                <a:solidFill>
                  <a:srgbClr val="505050"/>
                </a:solidFill>
                <a:ea typeface="Segoe UI" panose="020B0502040204020203" pitchFamily="34" charset="0"/>
                <a:cs typeface="Segoe UI" panose="020B0502040204020203" pitchFamily="34" charset="0"/>
              </a:rPr>
              <a:t> downtime </a:t>
            </a:r>
            <a:r>
              <a:rPr lang="en-US" sz="1224" b="1" dirty="0">
                <a:solidFill>
                  <a:srgbClr val="505050"/>
                </a:solidFill>
                <a:ea typeface="Segoe UI" panose="020B0502040204020203" pitchFamily="34" charset="0"/>
                <a:cs typeface="Segoe UI" panose="020B0502040204020203" pitchFamily="34" charset="0"/>
              </a:rPr>
              <a:t>costs</a:t>
            </a:r>
            <a:r>
              <a:rPr lang="en-US" sz="1224" dirty="0">
                <a:solidFill>
                  <a:srgbClr val="505050"/>
                </a:solidFill>
                <a:ea typeface="Segoe UI" panose="020B0502040204020203" pitchFamily="34" charset="0"/>
                <a:cs typeface="Segoe UI" panose="020B0502040204020203" pitchFamily="34" charset="0"/>
              </a:rPr>
              <a:t> by as much as </a:t>
            </a:r>
            <a:r>
              <a:rPr lang="en-US" sz="1224" b="1" dirty="0">
                <a:solidFill>
                  <a:srgbClr val="505050"/>
                </a:solidFill>
                <a:ea typeface="Segoe UI" panose="020B0502040204020203" pitchFamily="34" charset="0"/>
                <a:cs typeface="Segoe UI" panose="020B0502040204020203" pitchFamily="34" charset="0"/>
              </a:rPr>
              <a:t>$300,000 per day</a:t>
            </a:r>
          </a:p>
          <a:p>
            <a:pPr>
              <a:lnSpc>
                <a:spcPts val="1734"/>
              </a:lnSpc>
              <a:spcBef>
                <a:spcPts val="510"/>
              </a:spcBef>
              <a:buFont typeface="Courier New" panose="02070309020205020404" pitchFamily="49" charset="0"/>
              <a:buChar char="o"/>
            </a:pPr>
            <a:r>
              <a:rPr lang="en-US" sz="1224" dirty="0">
                <a:solidFill>
                  <a:srgbClr val="505050"/>
                </a:solidFill>
                <a:ea typeface="Segoe UI" panose="020B0502040204020203" pitchFamily="34" charset="0"/>
                <a:cs typeface="Segoe UI" panose="020B0502040204020203" pitchFamily="34" charset="0"/>
              </a:rPr>
              <a:t>Modernizes </a:t>
            </a:r>
            <a:r>
              <a:rPr lang="en-US" sz="1224" b="1" dirty="0">
                <a:solidFill>
                  <a:srgbClr val="505050"/>
                </a:solidFill>
                <a:ea typeface="Segoe UI" panose="020B0502040204020203" pitchFamily="34" charset="0"/>
                <a:cs typeface="Segoe UI" panose="020B0502040204020203" pitchFamily="34" charset="0"/>
              </a:rPr>
              <a:t>transaction data </a:t>
            </a:r>
            <a:r>
              <a:rPr lang="en-US" sz="1224" dirty="0">
                <a:solidFill>
                  <a:srgbClr val="505050"/>
                </a:solidFill>
                <a:ea typeface="Segoe UI" panose="020B0502040204020203" pitchFamily="34" charset="0"/>
                <a:cs typeface="Segoe UI" panose="020B0502040204020203" pitchFamily="34" charset="0"/>
              </a:rPr>
              <a:t>by replacing a paper-based system with immediate </a:t>
            </a:r>
            <a:r>
              <a:rPr lang="en-US" sz="1224" b="1" dirty="0">
                <a:solidFill>
                  <a:srgbClr val="505050"/>
                </a:solidFill>
                <a:ea typeface="Segoe UI" panose="020B0502040204020203" pitchFamily="34" charset="0"/>
                <a:cs typeface="Segoe UI" panose="020B0502040204020203" pitchFamily="34" charset="0"/>
              </a:rPr>
              <a:t>electronic</a:t>
            </a:r>
            <a:r>
              <a:rPr lang="en-US" sz="1224" dirty="0">
                <a:solidFill>
                  <a:srgbClr val="505050"/>
                </a:solidFill>
                <a:ea typeface="Segoe UI" panose="020B0502040204020203" pitchFamily="34" charset="0"/>
                <a:cs typeface="Segoe UI" panose="020B0502040204020203" pitchFamily="34" charset="0"/>
              </a:rPr>
              <a:t> records</a:t>
            </a:r>
          </a:p>
          <a:p>
            <a:pPr>
              <a:lnSpc>
                <a:spcPts val="1734"/>
              </a:lnSpc>
              <a:spcBef>
                <a:spcPts val="510"/>
              </a:spcBef>
              <a:buFont typeface="Courier New" panose="02070309020205020404" pitchFamily="49" charset="0"/>
              <a:buChar char="o"/>
            </a:pPr>
            <a:r>
              <a:rPr lang="en-US" sz="1224" dirty="0">
                <a:solidFill>
                  <a:srgbClr val="505050"/>
                </a:solidFill>
                <a:ea typeface="Segoe UI" panose="020B0502040204020203" pitchFamily="34" charset="0"/>
                <a:cs typeface="Segoe UI" panose="020B0502040204020203" pitchFamily="34" charset="0"/>
              </a:rPr>
              <a:t>Enables </a:t>
            </a:r>
            <a:r>
              <a:rPr lang="en-US" sz="1224" b="1" dirty="0">
                <a:solidFill>
                  <a:srgbClr val="505050"/>
                </a:solidFill>
                <a:ea typeface="Segoe UI" panose="020B0502040204020203" pitchFamily="34" charset="0"/>
                <a:cs typeface="Segoe UI" panose="020B0502040204020203" pitchFamily="34" charset="0"/>
              </a:rPr>
              <a:t>data insights </a:t>
            </a:r>
            <a:r>
              <a:rPr lang="en-US" sz="1224" dirty="0">
                <a:solidFill>
                  <a:srgbClr val="505050"/>
                </a:solidFill>
                <a:ea typeface="Segoe UI" panose="020B0502040204020203" pitchFamily="34" charset="0"/>
                <a:cs typeface="Segoe UI" panose="020B0502040204020203" pitchFamily="34" charset="0"/>
              </a:rPr>
              <a:t>that help customers orchestrate everything from deliveries to equipment maintenance</a:t>
            </a:r>
          </a:p>
          <a:p>
            <a:pPr>
              <a:lnSpc>
                <a:spcPts val="1734"/>
              </a:lnSpc>
              <a:spcBef>
                <a:spcPts val="0"/>
              </a:spcBef>
              <a:buFont typeface="Courier New" panose="02070309020205020404" pitchFamily="49" charset="0"/>
              <a:buChar char="o"/>
            </a:pPr>
            <a:endParaRPr lang="en-US" sz="1224" dirty="0">
              <a:solidFill>
                <a:srgbClr val="505050"/>
              </a:solidFill>
              <a:ea typeface="Segoe UI" panose="020B0502040204020203" pitchFamily="34" charset="0"/>
              <a:cs typeface="Segoe UI" panose="020B0502040204020203" pitchFamily="34" charset="0"/>
            </a:endParaRPr>
          </a:p>
        </p:txBody>
      </p:sp>
      <p:sp>
        <p:nvSpPr>
          <p:cNvPr id="18" name="Text Placeholder 28"/>
          <p:cNvSpPr txBox="1">
            <a:spLocks/>
          </p:cNvSpPr>
          <p:nvPr/>
        </p:nvSpPr>
        <p:spPr>
          <a:xfrm>
            <a:off x="8404977" y="2413913"/>
            <a:ext cx="2247773" cy="446284"/>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40" b="1" dirty="0">
                <a:solidFill>
                  <a:srgbClr val="0078D7"/>
                </a:solidFill>
                <a:ea typeface="Segoe UI" panose="020B0502040204020203" pitchFamily="34" charset="0"/>
                <a:cs typeface="Segoe UI" panose="020B0502040204020203" pitchFamily="34" charset="0"/>
              </a:rPr>
              <a:t>BENEFITS</a:t>
            </a:r>
          </a:p>
        </p:txBody>
      </p:sp>
      <p:sp>
        <p:nvSpPr>
          <p:cNvPr id="20" name="Text Placeholder 28"/>
          <p:cNvSpPr txBox="1">
            <a:spLocks/>
          </p:cNvSpPr>
          <p:nvPr/>
        </p:nvSpPr>
        <p:spPr>
          <a:xfrm>
            <a:off x="4268283" y="2413913"/>
            <a:ext cx="2247773" cy="446284"/>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40" b="1" dirty="0">
                <a:solidFill>
                  <a:srgbClr val="0078D7"/>
                </a:solidFill>
                <a:ea typeface="Segoe UI" panose="020B0502040204020203" pitchFamily="34" charset="0"/>
                <a:cs typeface="Segoe UI" panose="020B0502040204020203" pitchFamily="34" charset="0"/>
              </a:rPr>
              <a:t>SOLUTION</a:t>
            </a:r>
          </a:p>
        </p:txBody>
      </p:sp>
      <p:sp>
        <p:nvSpPr>
          <p:cNvPr id="21" name="Text Placeholder 32"/>
          <p:cNvSpPr txBox="1">
            <a:spLocks/>
          </p:cNvSpPr>
          <p:nvPr/>
        </p:nvSpPr>
        <p:spPr>
          <a:xfrm>
            <a:off x="4264460" y="2829785"/>
            <a:ext cx="3886986" cy="2355401"/>
          </a:xfrm>
          <a:prstGeom prst="rect">
            <a:avLst/>
          </a:prstGeom>
        </p:spPr>
        <p:txBody>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34"/>
              </a:lnSpc>
            </a:pPr>
            <a:r>
              <a:rPr lang="en-US" sz="1224" dirty="0">
                <a:solidFill>
                  <a:srgbClr val="505050"/>
                </a:solidFill>
                <a:ea typeface="Segoe UI" panose="020B0502040204020203" pitchFamily="34" charset="0"/>
                <a:cs typeface="Segoe UI" panose="020B0502040204020203" pitchFamily="34" charset="0"/>
              </a:rPr>
              <a:t>Rockwell Automation created a solution to monitor expensive capital assets and use that data to improve </a:t>
            </a:r>
            <a:r>
              <a:rPr lang="en-US" sz="1224" b="1" dirty="0">
                <a:solidFill>
                  <a:srgbClr val="505050"/>
                </a:solidFill>
                <a:ea typeface="Segoe UI" panose="020B0502040204020203" pitchFamily="34" charset="0"/>
                <a:cs typeface="Segoe UI" panose="020B0502040204020203" pitchFamily="34" charset="0"/>
              </a:rPr>
              <a:t>operational</a:t>
            </a:r>
            <a:r>
              <a:rPr lang="en-US" sz="1224" dirty="0">
                <a:solidFill>
                  <a:srgbClr val="505050"/>
                </a:solidFill>
                <a:ea typeface="Segoe UI" panose="020B0502040204020203" pitchFamily="34" charset="0"/>
                <a:cs typeface="Segoe UI" panose="020B0502040204020203" pitchFamily="34" charset="0"/>
              </a:rPr>
              <a:t> </a:t>
            </a:r>
            <a:r>
              <a:rPr lang="en-US" sz="1224" b="1" dirty="0">
                <a:solidFill>
                  <a:srgbClr val="505050"/>
                </a:solidFill>
                <a:ea typeface="Segoe UI" panose="020B0502040204020203" pitchFamily="34" charset="0"/>
                <a:cs typeface="Segoe UI" panose="020B0502040204020203" pitchFamily="34" charset="0"/>
              </a:rPr>
              <a:t>efficiency</a:t>
            </a:r>
            <a:r>
              <a:rPr lang="en-US" sz="1224" dirty="0">
                <a:solidFill>
                  <a:srgbClr val="505050"/>
                </a:solidFill>
                <a:ea typeface="Segoe UI" panose="020B0502040204020203" pitchFamily="34" charset="0"/>
                <a:cs typeface="Segoe UI" panose="020B0502040204020203" pitchFamily="34" charset="0"/>
              </a:rPr>
              <a:t>, drive better </a:t>
            </a:r>
            <a:r>
              <a:rPr lang="en-US" sz="1224" b="1" dirty="0">
                <a:solidFill>
                  <a:srgbClr val="505050"/>
                </a:solidFill>
                <a:ea typeface="Segoe UI" panose="020B0502040204020203" pitchFamily="34" charset="0"/>
                <a:cs typeface="Segoe UI" panose="020B0502040204020203" pitchFamily="34" charset="0"/>
              </a:rPr>
              <a:t>performance</a:t>
            </a:r>
            <a:r>
              <a:rPr lang="en-US" sz="1224" dirty="0">
                <a:solidFill>
                  <a:srgbClr val="505050"/>
                </a:solidFill>
                <a:ea typeface="Segoe UI" panose="020B0502040204020203" pitchFamily="34" charset="0"/>
                <a:cs typeface="Segoe UI" panose="020B0502040204020203" pitchFamily="34" charset="0"/>
              </a:rPr>
              <a:t> and enable </a:t>
            </a:r>
            <a:r>
              <a:rPr lang="en-US" sz="1224" b="1" dirty="0">
                <a:solidFill>
                  <a:srgbClr val="505050"/>
                </a:solidFill>
                <a:ea typeface="Segoe UI" panose="020B0502040204020203" pitchFamily="34" charset="0"/>
                <a:cs typeface="Segoe UI" panose="020B0502040204020203" pitchFamily="34" charset="0"/>
              </a:rPr>
              <a:t>innovation</a:t>
            </a:r>
            <a:r>
              <a:rPr lang="en-US" sz="1224" dirty="0">
                <a:solidFill>
                  <a:srgbClr val="505050"/>
                </a:solidFill>
                <a:ea typeface="Segoe UI" panose="020B0502040204020203" pitchFamily="34" charset="0"/>
                <a:cs typeface="Segoe UI" panose="020B0502040204020203" pitchFamily="34" charset="0"/>
              </a:rPr>
              <a:t>.  Based on Microsoft Azure Internet of Things services, the solution collects, integrates, and organizes sensor </a:t>
            </a:r>
            <a:r>
              <a:rPr lang="en-US" sz="1224" b="1" dirty="0">
                <a:solidFill>
                  <a:srgbClr val="505050"/>
                </a:solidFill>
                <a:ea typeface="Segoe UI" panose="020B0502040204020203" pitchFamily="34" charset="0"/>
                <a:cs typeface="Segoe UI" panose="020B0502040204020203" pitchFamily="34" charset="0"/>
              </a:rPr>
              <a:t>data</a:t>
            </a:r>
            <a:r>
              <a:rPr lang="en-US" sz="1224" dirty="0">
                <a:solidFill>
                  <a:srgbClr val="505050"/>
                </a:solidFill>
                <a:ea typeface="Segoe UI" panose="020B0502040204020203" pitchFamily="34" charset="0"/>
                <a:cs typeface="Segoe UI" panose="020B0502040204020203" pitchFamily="34" charset="0"/>
              </a:rPr>
              <a:t> from </a:t>
            </a:r>
            <a:r>
              <a:rPr lang="en-US" sz="1224" b="1" dirty="0">
                <a:solidFill>
                  <a:srgbClr val="505050"/>
                </a:solidFill>
                <a:ea typeface="Segoe UI" panose="020B0502040204020203" pitchFamily="34" charset="0"/>
                <a:cs typeface="Segoe UI" panose="020B0502040204020203" pitchFamily="34" charset="0"/>
              </a:rPr>
              <a:t>remote</a:t>
            </a:r>
            <a:r>
              <a:rPr lang="en-US" sz="1224" dirty="0">
                <a:solidFill>
                  <a:srgbClr val="505050"/>
                </a:solidFill>
                <a:ea typeface="Segoe UI" panose="020B0502040204020203" pitchFamily="34" charset="0"/>
                <a:cs typeface="Segoe UI" panose="020B0502040204020203" pitchFamily="34" charset="0"/>
              </a:rPr>
              <a:t> equipment across global supply chains to support real-time insight, predictive analytics, and preventive maintenance.</a:t>
            </a:r>
          </a:p>
        </p:txBody>
      </p:sp>
      <p:sp>
        <p:nvSpPr>
          <p:cNvPr id="23" name="Text Placeholder 41"/>
          <p:cNvSpPr txBox="1">
            <a:spLocks/>
          </p:cNvSpPr>
          <p:nvPr/>
        </p:nvSpPr>
        <p:spPr>
          <a:xfrm>
            <a:off x="10249490" y="6746909"/>
            <a:ext cx="1777462" cy="247615"/>
          </a:xfrm>
          <a:prstGeom prst="rect">
            <a:avLst/>
          </a:prstGeom>
        </p:spPr>
        <p:txBody>
          <a:bodyPr/>
          <a:lstStyle>
            <a:lvl1pPr marL="0" marR="0" indent="0" algn="l" defTabSz="685835" rtl="0" eaLnBrk="1" fontAlgn="auto" latinLnBrk="0" hangingPunct="1">
              <a:lnSpc>
                <a:spcPct val="100000"/>
              </a:lnSpc>
              <a:spcBef>
                <a:spcPts val="0"/>
              </a:spcBef>
              <a:spcAft>
                <a:spcPts val="0"/>
              </a:spcAft>
              <a:buClrTx/>
              <a:buSzTx/>
              <a:buFontTx/>
              <a:buNone/>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020" dirty="0">
                <a:solidFill>
                  <a:srgbClr val="FFFFFF"/>
                </a:solidFill>
                <a:hlinkClick r:id="rId4"/>
              </a:rPr>
              <a:t>ROCKWELL AUTOMATION</a:t>
            </a:r>
            <a:endParaRPr lang="nl-NL" sz="1020" dirty="0">
              <a:solidFill>
                <a:srgbClr val="FFFFFF"/>
              </a:solidFill>
            </a:endParaRPr>
          </a:p>
        </p:txBody>
      </p:sp>
      <p:sp>
        <p:nvSpPr>
          <p:cNvPr id="17" name="Text Placeholder 28"/>
          <p:cNvSpPr txBox="1">
            <a:spLocks/>
          </p:cNvSpPr>
          <p:nvPr/>
        </p:nvSpPr>
        <p:spPr>
          <a:xfrm>
            <a:off x="4264461" y="855555"/>
            <a:ext cx="5528757" cy="990222"/>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060" dirty="0">
                <a:solidFill>
                  <a:srgbClr val="505050"/>
                </a:solidFill>
                <a:latin typeface="Segoe UI Light" panose="020B0502040204020203" pitchFamily="34" charset="0"/>
                <a:ea typeface="Segoe UI" panose="020B0502040204020203" pitchFamily="34" charset="0"/>
                <a:cs typeface="Segoe UI" panose="020B0502040204020203" pitchFamily="34" charset="0"/>
              </a:rPr>
              <a:t>Fueling the oil and gas industry with IoT</a:t>
            </a:r>
            <a:endParaRPr lang="en-US" sz="2040" b="1" dirty="0">
              <a:solidFill>
                <a:srgbClr val="0078D7"/>
              </a:solidFill>
              <a:ea typeface="Segoe UI" panose="020B0502040204020203" pitchFamily="34" charset="0"/>
              <a:cs typeface="Segoe UI" panose="020B0502040204020203" pitchFamily="34" charset="0"/>
            </a:endParaRPr>
          </a:p>
        </p:txBody>
      </p:sp>
      <p:sp>
        <p:nvSpPr>
          <p:cNvPr id="14" name="Text Placeholder 38"/>
          <p:cNvSpPr txBox="1">
            <a:spLocks/>
          </p:cNvSpPr>
          <p:nvPr/>
        </p:nvSpPr>
        <p:spPr>
          <a:xfrm>
            <a:off x="6227952" y="5178548"/>
            <a:ext cx="5724487" cy="1007657"/>
          </a:xfrm>
          <a:prstGeom prst="rect">
            <a:avLst/>
          </a:prstGeom>
        </p:spPr>
        <p:txBody>
          <a:bodyPr vert="horz"/>
          <a:lstStyle>
            <a:lvl1pPr marL="0" marR="0" indent="0" algn="r" defTabSz="685835" rtl="0" eaLnBrk="1" fontAlgn="auto" latinLnBrk="0" hangingPunct="1">
              <a:lnSpc>
                <a:spcPct val="100000"/>
              </a:lnSpc>
              <a:spcBef>
                <a:spcPts val="1800"/>
              </a:spcBef>
              <a:spcAft>
                <a:spcPts val="0"/>
              </a:spcAft>
              <a:buClrTx/>
              <a:buSzTx/>
              <a:buFontTx/>
              <a:buNone/>
              <a:tabLst/>
              <a:defRPr sz="24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36" dirty="0">
                <a:solidFill>
                  <a:srgbClr val="FFFFFF"/>
                </a:solidFill>
                <a:latin typeface="Segoe UI Light"/>
              </a:rPr>
              <a:t>“What we’re talking about is delivering a degree of collaboration and visibility unheard of in the                 oil and gas industry.” </a:t>
            </a:r>
            <a:endParaRPr lang="en-US" sz="1632" dirty="0">
              <a:solidFill>
                <a:srgbClr val="FFFFFF"/>
              </a:solidFill>
              <a:latin typeface="Segoe UI Light"/>
            </a:endParaRPr>
          </a:p>
        </p:txBody>
      </p:sp>
      <p:sp>
        <p:nvSpPr>
          <p:cNvPr id="19" name="Text Placeholder 41"/>
          <p:cNvSpPr txBox="1">
            <a:spLocks/>
          </p:cNvSpPr>
          <p:nvPr/>
        </p:nvSpPr>
        <p:spPr>
          <a:xfrm>
            <a:off x="9176495" y="6333490"/>
            <a:ext cx="2732018" cy="492522"/>
          </a:xfrm>
          <a:prstGeom prst="rect">
            <a:avLst/>
          </a:prstGeom>
        </p:spPr>
        <p:txBody>
          <a:bodyPr/>
          <a:lstStyle>
            <a:lvl1pPr marL="0" marR="0" indent="0" algn="l" defTabSz="685835" rtl="0" eaLnBrk="1" fontAlgn="auto" latinLnBrk="0" hangingPunct="1">
              <a:lnSpc>
                <a:spcPct val="100000"/>
              </a:lnSpc>
              <a:spcBef>
                <a:spcPts val="0"/>
              </a:spcBef>
              <a:spcAft>
                <a:spcPts val="0"/>
              </a:spcAft>
              <a:buClrTx/>
              <a:buSzTx/>
              <a:buFontTx/>
              <a:buNone/>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nl-NL" sz="1224" dirty="0">
                <a:solidFill>
                  <a:srgbClr val="FFFFFF"/>
                </a:solidFill>
              </a:rPr>
              <a:t>Doug Weber</a:t>
            </a:r>
            <a:br>
              <a:rPr lang="nl-NL" sz="1224" dirty="0">
                <a:solidFill>
                  <a:srgbClr val="FFFFFF"/>
                </a:solidFill>
              </a:rPr>
            </a:br>
            <a:r>
              <a:rPr lang="en-US" sz="816" i="1" dirty="0">
                <a:solidFill>
                  <a:srgbClr val="FFFFFF"/>
                </a:solidFill>
              </a:rPr>
              <a:t>Business Manager, Remote Application Monitoring </a:t>
            </a:r>
          </a:p>
        </p:txBody>
      </p:sp>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98389" y="484953"/>
            <a:ext cx="1662170" cy="391163"/>
          </a:xfrm>
          <a:prstGeom prst="rect">
            <a:avLst/>
          </a:prstGeom>
        </p:spPr>
      </p:pic>
    </p:spTree>
    <p:extLst>
      <p:ext uri="{BB962C8B-B14F-4D97-AF65-F5344CB8AC3E}">
        <p14:creationId xmlns:p14="http://schemas.microsoft.com/office/powerpoint/2010/main" val="16283996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8"/>
          <p:cNvSpPr txBox="1">
            <a:spLocks/>
          </p:cNvSpPr>
          <p:nvPr/>
        </p:nvSpPr>
        <p:spPr>
          <a:xfrm>
            <a:off x="274782" y="2413913"/>
            <a:ext cx="2247773" cy="446284"/>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40" b="1" dirty="0">
                <a:solidFill>
                  <a:srgbClr val="0078D7"/>
                </a:solidFill>
                <a:ea typeface="Segoe UI" panose="020B0502040204020203" pitchFamily="34" charset="0"/>
                <a:cs typeface="Segoe UI" panose="020B0502040204020203" pitchFamily="34" charset="0"/>
              </a:rPr>
              <a:t>CHALLENGE</a:t>
            </a:r>
          </a:p>
        </p:txBody>
      </p:sp>
      <p:sp>
        <p:nvSpPr>
          <p:cNvPr id="10" name="Text Placeholder 32"/>
          <p:cNvSpPr txBox="1">
            <a:spLocks/>
          </p:cNvSpPr>
          <p:nvPr/>
        </p:nvSpPr>
        <p:spPr>
          <a:xfrm>
            <a:off x="274781" y="2829785"/>
            <a:ext cx="3989679" cy="2355401"/>
          </a:xfrm>
          <a:prstGeom prst="rect">
            <a:avLst/>
          </a:prstGeom>
        </p:spPr>
        <p:txBody>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34"/>
              </a:lnSpc>
            </a:pPr>
            <a:r>
              <a:rPr lang="en-US" sz="1224" dirty="0">
                <a:solidFill>
                  <a:srgbClr val="505050"/>
                </a:solidFill>
                <a:ea typeface="Segoe UI" panose="020B0502040204020203" pitchFamily="34" charset="0"/>
                <a:cs typeface="Segoe UI" panose="020B0502040204020203" pitchFamily="34" charset="0"/>
              </a:rPr>
              <a:t>Operated by Stanford University for the United States Department of Energy, the SLAC National Accelerator Laboratory is a 50-year-old, two-mile-long particle accelerator and research center. Over the years, six scientists have received </a:t>
            </a:r>
            <a:r>
              <a:rPr lang="en-US" sz="1224" b="1" dirty="0">
                <a:solidFill>
                  <a:srgbClr val="505050"/>
                </a:solidFill>
                <a:ea typeface="Segoe UI" panose="020B0502040204020203" pitchFamily="34" charset="0"/>
                <a:cs typeface="Segoe UI" panose="020B0502040204020203" pitchFamily="34" charset="0"/>
              </a:rPr>
              <a:t>Nobel prizes </a:t>
            </a:r>
            <a:r>
              <a:rPr lang="en-US" sz="1224" dirty="0">
                <a:solidFill>
                  <a:srgbClr val="505050"/>
                </a:solidFill>
                <a:ea typeface="Segoe UI" panose="020B0502040204020203" pitchFamily="34" charset="0"/>
                <a:cs typeface="Segoe UI" panose="020B0502040204020203" pitchFamily="34" charset="0"/>
              </a:rPr>
              <a:t>for work conducted there. To ensure </a:t>
            </a:r>
            <a:r>
              <a:rPr lang="en-US" sz="1224" b="1" dirty="0">
                <a:solidFill>
                  <a:srgbClr val="505050"/>
                </a:solidFill>
                <a:ea typeface="Segoe UI" panose="020B0502040204020203" pitchFamily="34" charset="0"/>
                <a:cs typeface="Segoe UI" panose="020B0502040204020203" pitchFamily="34" charset="0"/>
              </a:rPr>
              <a:t>continuous</a:t>
            </a:r>
            <a:r>
              <a:rPr lang="en-US" sz="1224" dirty="0">
                <a:solidFill>
                  <a:srgbClr val="505050"/>
                </a:solidFill>
                <a:ea typeface="Segoe UI" panose="020B0502040204020203" pitchFamily="34" charset="0"/>
                <a:cs typeface="Segoe UI" panose="020B0502040204020203" pitchFamily="34" charset="0"/>
              </a:rPr>
              <a:t> availability of this critical scientific </a:t>
            </a:r>
            <a:r>
              <a:rPr lang="en-US" sz="1224" b="1" dirty="0">
                <a:solidFill>
                  <a:srgbClr val="505050"/>
                </a:solidFill>
                <a:ea typeface="Segoe UI" panose="020B0502040204020203" pitchFamily="34" charset="0"/>
                <a:cs typeface="Segoe UI" panose="020B0502040204020203" pitchFamily="34" charset="0"/>
              </a:rPr>
              <a:t>resource </a:t>
            </a:r>
            <a:r>
              <a:rPr lang="en-US" sz="1224" dirty="0">
                <a:solidFill>
                  <a:srgbClr val="505050"/>
                </a:solidFill>
                <a:ea typeface="Segoe UI" panose="020B0502040204020203" pitchFamily="34" charset="0"/>
                <a:cs typeface="Segoe UI" panose="020B0502040204020203" pitchFamily="34" charset="0"/>
              </a:rPr>
              <a:t>and keep it running as smoothly as the day it was built, SLAC teams are collaborating to explore the Internet of Things (IoT).</a:t>
            </a:r>
          </a:p>
        </p:txBody>
      </p:sp>
      <p:sp>
        <p:nvSpPr>
          <p:cNvPr id="12" name="Text Placeholder 36"/>
          <p:cNvSpPr txBox="1">
            <a:spLocks/>
          </p:cNvSpPr>
          <p:nvPr/>
        </p:nvSpPr>
        <p:spPr>
          <a:xfrm>
            <a:off x="8404976" y="2829785"/>
            <a:ext cx="3989679" cy="23554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34"/>
              </a:lnSpc>
              <a:spcBef>
                <a:spcPts val="510"/>
              </a:spcBef>
              <a:buFont typeface="Courier New" panose="02070309020205020404" pitchFamily="49" charset="0"/>
              <a:buChar char="o"/>
            </a:pPr>
            <a:r>
              <a:rPr lang="en-US" sz="1224" dirty="0">
                <a:solidFill>
                  <a:srgbClr val="505050"/>
                </a:solidFill>
                <a:ea typeface="Segoe UI" panose="020B0502040204020203" pitchFamily="34" charset="0"/>
                <a:cs typeface="Segoe UI" panose="020B0502040204020203" pitchFamily="34" charset="0"/>
              </a:rPr>
              <a:t>Keeps science accelerating by collecting and analyzing potentially </a:t>
            </a:r>
            <a:r>
              <a:rPr lang="en-US" sz="1224" b="1" dirty="0">
                <a:solidFill>
                  <a:srgbClr val="505050"/>
                </a:solidFill>
                <a:ea typeface="Segoe UI" panose="020B0502040204020203" pitchFamily="34" charset="0"/>
                <a:cs typeface="Segoe UI" panose="020B0502040204020203" pitchFamily="34" charset="0"/>
              </a:rPr>
              <a:t>millions </a:t>
            </a:r>
            <a:r>
              <a:rPr lang="en-US" sz="1224" dirty="0">
                <a:solidFill>
                  <a:srgbClr val="505050"/>
                </a:solidFill>
                <a:ea typeface="Segoe UI" panose="020B0502040204020203" pitchFamily="34" charset="0"/>
                <a:cs typeface="Segoe UI" panose="020B0502040204020203" pitchFamily="34" charset="0"/>
              </a:rPr>
              <a:t>of data points in near-real time to </a:t>
            </a:r>
            <a:r>
              <a:rPr lang="en-US" sz="1224" b="1" dirty="0">
                <a:solidFill>
                  <a:srgbClr val="505050"/>
                </a:solidFill>
                <a:ea typeface="Segoe UI" panose="020B0502040204020203" pitchFamily="34" charset="0"/>
                <a:cs typeface="Segoe UI" panose="020B0502040204020203" pitchFamily="34" charset="0"/>
              </a:rPr>
              <a:t>predict</a:t>
            </a:r>
            <a:r>
              <a:rPr lang="en-US" sz="1224" dirty="0">
                <a:solidFill>
                  <a:srgbClr val="505050"/>
                </a:solidFill>
                <a:ea typeface="Segoe UI" panose="020B0502040204020203" pitchFamily="34" charset="0"/>
                <a:cs typeface="Segoe UI" panose="020B0502040204020203" pitchFamily="34" charset="0"/>
              </a:rPr>
              <a:t> potential failure</a:t>
            </a:r>
          </a:p>
          <a:p>
            <a:pPr>
              <a:lnSpc>
                <a:spcPts val="1734"/>
              </a:lnSpc>
              <a:spcBef>
                <a:spcPts val="510"/>
              </a:spcBef>
              <a:buFont typeface="Courier New" panose="02070309020205020404" pitchFamily="49" charset="0"/>
              <a:buChar char="o"/>
            </a:pPr>
            <a:r>
              <a:rPr lang="en-US" sz="1224" dirty="0">
                <a:solidFill>
                  <a:srgbClr val="505050"/>
                </a:solidFill>
                <a:ea typeface="Segoe UI" panose="020B0502040204020203" pitchFamily="34" charset="0"/>
                <a:cs typeface="Segoe UI" panose="020B0502040204020203" pitchFamily="34" charset="0"/>
              </a:rPr>
              <a:t>Helps technicians understand how disparate systems interoperate, so they can upgrade more strategically and </a:t>
            </a:r>
            <a:r>
              <a:rPr lang="en-US" sz="1224" b="1" dirty="0">
                <a:solidFill>
                  <a:srgbClr val="505050"/>
                </a:solidFill>
                <a:ea typeface="Segoe UI" panose="020B0502040204020203" pitchFamily="34" charset="0"/>
                <a:cs typeface="Segoe UI" panose="020B0502040204020203" pitchFamily="34" charset="0"/>
              </a:rPr>
              <a:t>avoid</a:t>
            </a:r>
            <a:r>
              <a:rPr lang="en-US" sz="1224" dirty="0">
                <a:solidFill>
                  <a:srgbClr val="505050"/>
                </a:solidFill>
                <a:ea typeface="Segoe UI" panose="020B0502040204020203" pitchFamily="34" charset="0"/>
                <a:cs typeface="Segoe UI" panose="020B0502040204020203" pitchFamily="34" charset="0"/>
              </a:rPr>
              <a:t> </a:t>
            </a:r>
            <a:r>
              <a:rPr lang="en-US" sz="1224" b="1" dirty="0">
                <a:solidFill>
                  <a:srgbClr val="505050"/>
                </a:solidFill>
                <a:ea typeface="Segoe UI" panose="020B0502040204020203" pitchFamily="34" charset="0"/>
                <a:cs typeface="Segoe UI" panose="020B0502040204020203" pitchFamily="34" charset="0"/>
              </a:rPr>
              <a:t>downtime</a:t>
            </a:r>
          </a:p>
          <a:p>
            <a:pPr>
              <a:lnSpc>
                <a:spcPts val="1734"/>
              </a:lnSpc>
              <a:spcBef>
                <a:spcPts val="510"/>
              </a:spcBef>
              <a:buFont typeface="Courier New" panose="02070309020205020404" pitchFamily="49" charset="0"/>
              <a:buChar char="o"/>
            </a:pPr>
            <a:r>
              <a:rPr lang="en-US" sz="1224" dirty="0">
                <a:solidFill>
                  <a:srgbClr val="505050"/>
                </a:solidFill>
                <a:ea typeface="Segoe UI" panose="020B0502040204020203" pitchFamily="34" charset="0"/>
                <a:cs typeface="Segoe UI" panose="020B0502040204020203" pitchFamily="34" charset="0"/>
              </a:rPr>
              <a:t>Continually increases </a:t>
            </a:r>
            <a:r>
              <a:rPr lang="en-US" sz="1224" b="1" dirty="0">
                <a:solidFill>
                  <a:srgbClr val="505050"/>
                </a:solidFill>
                <a:ea typeface="Segoe UI" panose="020B0502040204020203" pitchFamily="34" charset="0"/>
                <a:cs typeface="Segoe UI" panose="020B0502040204020203" pitchFamily="34" charset="0"/>
              </a:rPr>
              <a:t>precision </a:t>
            </a:r>
            <a:r>
              <a:rPr lang="en-US" sz="1224" dirty="0">
                <a:solidFill>
                  <a:srgbClr val="505050"/>
                </a:solidFill>
                <a:ea typeface="Segoe UI" panose="020B0502040204020203" pitchFamily="34" charset="0"/>
                <a:cs typeface="Segoe UI" panose="020B0502040204020203" pitchFamily="34" charset="0"/>
              </a:rPr>
              <a:t>by feeding information back into Azure Machine Learning on the root causes of detected anomalies</a:t>
            </a:r>
          </a:p>
          <a:p>
            <a:pPr>
              <a:lnSpc>
                <a:spcPts val="1734"/>
              </a:lnSpc>
              <a:spcBef>
                <a:spcPts val="0"/>
              </a:spcBef>
              <a:buFont typeface="Courier New" panose="02070309020205020404" pitchFamily="49" charset="0"/>
              <a:buChar char="o"/>
            </a:pPr>
            <a:endParaRPr lang="en-US" sz="1224" dirty="0">
              <a:solidFill>
                <a:srgbClr val="505050"/>
              </a:solidFill>
              <a:ea typeface="Segoe UI" panose="020B0502040204020203" pitchFamily="34" charset="0"/>
              <a:cs typeface="Segoe UI" panose="020B0502040204020203" pitchFamily="34" charset="0"/>
            </a:endParaRPr>
          </a:p>
        </p:txBody>
      </p:sp>
      <p:sp>
        <p:nvSpPr>
          <p:cNvPr id="18" name="Text Placeholder 28"/>
          <p:cNvSpPr txBox="1">
            <a:spLocks/>
          </p:cNvSpPr>
          <p:nvPr/>
        </p:nvSpPr>
        <p:spPr>
          <a:xfrm>
            <a:off x="8404977" y="2413913"/>
            <a:ext cx="2247773" cy="446284"/>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40" b="1" dirty="0">
                <a:solidFill>
                  <a:srgbClr val="0078D7"/>
                </a:solidFill>
                <a:ea typeface="Segoe UI" panose="020B0502040204020203" pitchFamily="34" charset="0"/>
                <a:cs typeface="Segoe UI" panose="020B0502040204020203" pitchFamily="34" charset="0"/>
              </a:rPr>
              <a:t>BENEFITS</a:t>
            </a:r>
          </a:p>
        </p:txBody>
      </p:sp>
      <p:sp>
        <p:nvSpPr>
          <p:cNvPr id="20" name="Text Placeholder 28"/>
          <p:cNvSpPr txBox="1">
            <a:spLocks/>
          </p:cNvSpPr>
          <p:nvPr/>
        </p:nvSpPr>
        <p:spPr>
          <a:xfrm>
            <a:off x="4268283" y="2413913"/>
            <a:ext cx="2247773" cy="446284"/>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40" b="1" dirty="0">
                <a:solidFill>
                  <a:srgbClr val="0078D7"/>
                </a:solidFill>
                <a:ea typeface="Segoe UI" panose="020B0502040204020203" pitchFamily="34" charset="0"/>
                <a:cs typeface="Segoe UI" panose="020B0502040204020203" pitchFamily="34" charset="0"/>
              </a:rPr>
              <a:t>SOLUTION</a:t>
            </a:r>
          </a:p>
        </p:txBody>
      </p:sp>
      <p:sp>
        <p:nvSpPr>
          <p:cNvPr id="21" name="Text Placeholder 32"/>
          <p:cNvSpPr txBox="1">
            <a:spLocks/>
          </p:cNvSpPr>
          <p:nvPr/>
        </p:nvSpPr>
        <p:spPr>
          <a:xfrm>
            <a:off x="4264460" y="2829785"/>
            <a:ext cx="4140517" cy="2355401"/>
          </a:xfrm>
          <a:prstGeom prst="rect">
            <a:avLst/>
          </a:prstGeom>
        </p:spPr>
        <p:txBody>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34"/>
              </a:lnSpc>
            </a:pPr>
            <a:r>
              <a:rPr lang="en-US" sz="1224" dirty="0">
                <a:solidFill>
                  <a:srgbClr val="505050"/>
                </a:solidFill>
                <a:ea typeface="Segoe UI" panose="020B0502040204020203" pitchFamily="34" charset="0"/>
                <a:cs typeface="Segoe UI" panose="020B0502040204020203" pitchFamily="34" charset="0"/>
              </a:rPr>
              <a:t>SLAC is collecting data from intelligent sensors and feeding it into the cloud where it can be </a:t>
            </a:r>
            <a:r>
              <a:rPr lang="en-US" sz="1224" b="1" dirty="0">
                <a:solidFill>
                  <a:srgbClr val="505050"/>
                </a:solidFill>
                <a:ea typeface="Segoe UI" panose="020B0502040204020203" pitchFamily="34" charset="0"/>
                <a:cs typeface="Segoe UI" panose="020B0502040204020203" pitchFamily="34" charset="0"/>
              </a:rPr>
              <a:t>analyzed</a:t>
            </a:r>
            <a:r>
              <a:rPr lang="en-US" sz="1224" dirty="0">
                <a:solidFill>
                  <a:srgbClr val="505050"/>
                </a:solidFill>
                <a:ea typeface="Segoe UI" panose="020B0502040204020203" pitchFamily="34" charset="0"/>
                <a:cs typeface="Segoe UI" panose="020B0502040204020203" pitchFamily="34" charset="0"/>
              </a:rPr>
              <a:t> for early detection of anomalies — allowing engineers to anticipate problems, take action and prevent failure.  Working with Microsoft Open Technologies, SLAC used the open-source project ConnectTheDots.io to </a:t>
            </a:r>
            <a:r>
              <a:rPr lang="en-US" sz="1224" b="1" dirty="0">
                <a:solidFill>
                  <a:srgbClr val="505050"/>
                </a:solidFill>
                <a:ea typeface="Segoe UI" panose="020B0502040204020203" pitchFamily="34" charset="0"/>
                <a:cs typeface="Segoe UI" panose="020B0502040204020203" pitchFamily="34" charset="0"/>
              </a:rPr>
              <a:t>integrate </a:t>
            </a:r>
            <a:r>
              <a:rPr lang="en-US" sz="1224" dirty="0">
                <a:solidFill>
                  <a:srgbClr val="505050"/>
                </a:solidFill>
                <a:ea typeface="Segoe UI" panose="020B0502040204020203" pitchFamily="34" charset="0"/>
                <a:cs typeface="Segoe UI" panose="020B0502040204020203" pitchFamily="34" charset="0"/>
              </a:rPr>
              <a:t>the diverse array of </a:t>
            </a:r>
            <a:r>
              <a:rPr lang="en-US" sz="1224" b="1" dirty="0">
                <a:solidFill>
                  <a:srgbClr val="505050"/>
                </a:solidFill>
                <a:ea typeface="Segoe UI" panose="020B0502040204020203" pitchFamily="34" charset="0"/>
                <a:cs typeface="Segoe UI" panose="020B0502040204020203" pitchFamily="34" charset="0"/>
              </a:rPr>
              <a:t>sensor formats </a:t>
            </a:r>
            <a:r>
              <a:rPr lang="en-US" sz="1224" dirty="0">
                <a:solidFill>
                  <a:srgbClr val="505050"/>
                </a:solidFill>
                <a:ea typeface="Segoe UI" panose="020B0502040204020203" pitchFamily="34" charset="0"/>
                <a:cs typeface="Segoe UI" panose="020B0502040204020203" pitchFamily="34" charset="0"/>
              </a:rPr>
              <a:t>in one of its klystron cooling systems. Azure Event Hubs then packages and routes the data to Azure Machine Learning for near-real-time analysis.</a:t>
            </a:r>
          </a:p>
        </p:txBody>
      </p:sp>
      <p:sp>
        <p:nvSpPr>
          <p:cNvPr id="23" name="Text Placeholder 41"/>
          <p:cNvSpPr txBox="1">
            <a:spLocks/>
          </p:cNvSpPr>
          <p:nvPr/>
        </p:nvSpPr>
        <p:spPr>
          <a:xfrm>
            <a:off x="9519518" y="6746909"/>
            <a:ext cx="2507435" cy="247615"/>
          </a:xfrm>
          <a:prstGeom prst="rect">
            <a:avLst/>
          </a:prstGeom>
        </p:spPr>
        <p:txBody>
          <a:bodyPr/>
          <a:lstStyle>
            <a:lvl1pPr marL="0" marR="0" indent="0" algn="l" defTabSz="685835" rtl="0" eaLnBrk="1" fontAlgn="auto" latinLnBrk="0" hangingPunct="1">
              <a:lnSpc>
                <a:spcPct val="100000"/>
              </a:lnSpc>
              <a:spcBef>
                <a:spcPts val="0"/>
              </a:spcBef>
              <a:spcAft>
                <a:spcPts val="0"/>
              </a:spcAft>
              <a:buClrTx/>
              <a:buSzTx/>
              <a:buFontTx/>
              <a:buNone/>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020" dirty="0">
                <a:solidFill>
                  <a:srgbClr val="FFFFFF"/>
                </a:solidFill>
                <a:hlinkClick r:id="rId3"/>
              </a:rPr>
              <a:t>SLAC National Accelerator Laboratory</a:t>
            </a:r>
            <a:endParaRPr lang="nl-NL" sz="1020" dirty="0">
              <a:solidFill>
                <a:srgbClr val="FFFFFF"/>
              </a:solidFill>
            </a:endParaRPr>
          </a:p>
        </p:txBody>
      </p:sp>
      <p:sp>
        <p:nvSpPr>
          <p:cNvPr id="17" name="Text Placeholder 28"/>
          <p:cNvSpPr txBox="1">
            <a:spLocks/>
          </p:cNvSpPr>
          <p:nvPr/>
        </p:nvSpPr>
        <p:spPr>
          <a:xfrm>
            <a:off x="4262879" y="857995"/>
            <a:ext cx="5530338" cy="990222"/>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060" dirty="0">
                <a:solidFill>
                  <a:srgbClr val="505050"/>
                </a:solidFill>
                <a:latin typeface="Segoe UI Light" panose="020B0502040204020203" pitchFamily="34" charset="0"/>
                <a:ea typeface="Segoe UI" panose="020B0502040204020203" pitchFamily="34" charset="0"/>
                <a:cs typeface="Segoe UI" panose="020B0502040204020203" pitchFamily="34" charset="0"/>
              </a:rPr>
              <a:t>Transforming subatomic research with IoT</a:t>
            </a:r>
            <a:endParaRPr lang="en-US" sz="2040" b="1" dirty="0">
              <a:solidFill>
                <a:srgbClr val="0078D7"/>
              </a:solidFill>
              <a:ea typeface="Segoe UI" panose="020B0502040204020203" pitchFamily="34" charset="0"/>
              <a:cs typeface="Segoe UI" panose="020B0502040204020203" pitchFamily="34" charset="0"/>
            </a:endParaRPr>
          </a:p>
        </p:txBody>
      </p:sp>
      <p:sp>
        <p:nvSpPr>
          <p:cNvPr id="14" name="Text Placeholder 38"/>
          <p:cNvSpPr txBox="1">
            <a:spLocks/>
          </p:cNvSpPr>
          <p:nvPr/>
        </p:nvSpPr>
        <p:spPr>
          <a:xfrm>
            <a:off x="6054523" y="5416431"/>
            <a:ext cx="5836125" cy="1007657"/>
          </a:xfrm>
          <a:prstGeom prst="rect">
            <a:avLst/>
          </a:prstGeom>
        </p:spPr>
        <p:txBody>
          <a:bodyPr vert="horz"/>
          <a:lstStyle>
            <a:lvl1pPr marL="0" marR="0" indent="0" algn="r" defTabSz="685835" rtl="0" eaLnBrk="1" fontAlgn="auto" latinLnBrk="0" hangingPunct="1">
              <a:lnSpc>
                <a:spcPct val="100000"/>
              </a:lnSpc>
              <a:spcBef>
                <a:spcPts val="1800"/>
              </a:spcBef>
              <a:spcAft>
                <a:spcPts val="0"/>
              </a:spcAft>
              <a:buClrTx/>
              <a:buSzTx/>
              <a:buFontTx/>
              <a:buNone/>
              <a:tabLst/>
              <a:defRPr sz="24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36" dirty="0">
                <a:solidFill>
                  <a:srgbClr val="FFFFFF"/>
                </a:solidFill>
                <a:latin typeface="Segoe UI Light"/>
              </a:rPr>
              <a:t>“The advantage we gain is that the algorithms can look through everything at once and just return the things we actually need to focus on, </a:t>
            </a:r>
            <a:r>
              <a:rPr lang="en-US" sz="1836">
                <a:solidFill>
                  <a:srgbClr val="FFFFFF"/>
                </a:solidFill>
                <a:latin typeface="Segoe UI Light"/>
              </a:rPr>
              <a:t>so we </a:t>
            </a:r>
            <a:r>
              <a:rPr lang="en-US" sz="1836" dirty="0">
                <a:solidFill>
                  <a:srgbClr val="FFFFFF"/>
                </a:solidFill>
                <a:latin typeface="Segoe UI Light"/>
              </a:rPr>
              <a:t>can take action.</a:t>
            </a:r>
            <a:endParaRPr lang="en-US" sz="1632" dirty="0">
              <a:solidFill>
                <a:srgbClr val="FFFFFF"/>
              </a:solidFill>
              <a:latin typeface="Segoe UI Light"/>
            </a:endParaRPr>
          </a:p>
        </p:txBody>
      </p:sp>
      <p:sp>
        <p:nvSpPr>
          <p:cNvPr id="19" name="Text Placeholder 41"/>
          <p:cNvSpPr txBox="1">
            <a:spLocks/>
          </p:cNvSpPr>
          <p:nvPr/>
        </p:nvSpPr>
        <p:spPr>
          <a:xfrm>
            <a:off x="7684723" y="6333490"/>
            <a:ext cx="4223790" cy="492522"/>
          </a:xfrm>
          <a:prstGeom prst="rect">
            <a:avLst/>
          </a:prstGeom>
        </p:spPr>
        <p:txBody>
          <a:bodyPr/>
          <a:lstStyle>
            <a:lvl1pPr marL="0" marR="0" indent="0" algn="l" defTabSz="685835" rtl="0" eaLnBrk="1" fontAlgn="auto" latinLnBrk="0" hangingPunct="1">
              <a:lnSpc>
                <a:spcPct val="100000"/>
              </a:lnSpc>
              <a:spcBef>
                <a:spcPts val="0"/>
              </a:spcBef>
              <a:spcAft>
                <a:spcPts val="0"/>
              </a:spcAft>
              <a:buClrTx/>
              <a:buSzTx/>
              <a:buFontTx/>
              <a:buNone/>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nl-NL" sz="1224" dirty="0">
                <a:solidFill>
                  <a:srgbClr val="FFFFFF"/>
                </a:solidFill>
              </a:rPr>
              <a:t>Marcus Keenan</a:t>
            </a:r>
          </a:p>
          <a:p>
            <a:pPr algn="r"/>
            <a:r>
              <a:rPr lang="en-US" sz="816" i="1" dirty="0">
                <a:solidFill>
                  <a:srgbClr val="FFFFFF"/>
                </a:solidFill>
              </a:rPr>
              <a:t>Manager of Instrumentation and Controls for Facilities and  Operations </a:t>
            </a:r>
          </a:p>
        </p:txBody>
      </p:sp>
      <p:pic>
        <p:nvPicPr>
          <p:cNvPr id="13"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55271" y="262294"/>
            <a:ext cx="3074137" cy="172920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98389" y="484954"/>
            <a:ext cx="1958467" cy="697964"/>
          </a:xfrm>
          <a:prstGeom prst="rect">
            <a:avLst/>
          </a:prstGeom>
        </p:spPr>
      </p:pic>
    </p:spTree>
    <p:extLst>
      <p:ext uri="{BB962C8B-B14F-4D97-AF65-F5344CB8AC3E}">
        <p14:creationId xmlns:p14="http://schemas.microsoft.com/office/powerpoint/2010/main" val="2714115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537" b="28058"/>
          <a:stretch/>
        </p:blipFill>
        <p:spPr bwMode="auto">
          <a:xfrm>
            <a:off x="355271" y="261129"/>
            <a:ext cx="3583339" cy="1729203"/>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28"/>
          <p:cNvSpPr txBox="1">
            <a:spLocks/>
          </p:cNvSpPr>
          <p:nvPr/>
        </p:nvSpPr>
        <p:spPr>
          <a:xfrm>
            <a:off x="274782" y="2413913"/>
            <a:ext cx="2247773" cy="446284"/>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40" b="1" dirty="0">
                <a:solidFill>
                  <a:srgbClr val="0078D7"/>
                </a:solidFill>
                <a:ea typeface="Segoe UI" panose="020B0502040204020203" pitchFamily="34" charset="0"/>
                <a:cs typeface="Segoe UI" panose="020B0502040204020203" pitchFamily="34" charset="0"/>
              </a:rPr>
              <a:t>CHALLENGE</a:t>
            </a:r>
          </a:p>
        </p:txBody>
      </p:sp>
      <p:sp>
        <p:nvSpPr>
          <p:cNvPr id="10" name="Text Placeholder 32"/>
          <p:cNvSpPr txBox="1">
            <a:spLocks/>
          </p:cNvSpPr>
          <p:nvPr/>
        </p:nvSpPr>
        <p:spPr>
          <a:xfrm>
            <a:off x="274781" y="2829785"/>
            <a:ext cx="3854812" cy="2355401"/>
          </a:xfrm>
          <a:prstGeom prst="rect">
            <a:avLst/>
          </a:prstGeom>
        </p:spPr>
        <p:txBody>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34"/>
              </a:lnSpc>
            </a:pPr>
            <a:r>
              <a:rPr lang="en-US" sz="1224" dirty="0">
                <a:solidFill>
                  <a:srgbClr val="505050"/>
                </a:solidFill>
                <a:ea typeface="Segoe UI" panose="020B0502040204020203" pitchFamily="34" charset="0"/>
                <a:cs typeface="Segoe UI" panose="020B0502040204020203" pitchFamily="34" charset="0"/>
              </a:rPr>
              <a:t>Fujitsu is the world’s fourth-largest IT services provider with approximately </a:t>
            </a:r>
            <a:r>
              <a:rPr lang="en-US" sz="1224" b="1" dirty="0">
                <a:solidFill>
                  <a:srgbClr val="505050"/>
                </a:solidFill>
                <a:ea typeface="Segoe UI" panose="020B0502040204020203" pitchFamily="34" charset="0"/>
                <a:cs typeface="Segoe UI" panose="020B0502040204020203" pitchFamily="34" charset="0"/>
              </a:rPr>
              <a:t>162,000 </a:t>
            </a:r>
            <a:r>
              <a:rPr lang="en-US" sz="1224" dirty="0">
                <a:solidFill>
                  <a:srgbClr val="505050"/>
                </a:solidFill>
                <a:ea typeface="Segoe UI" panose="020B0502040204020203" pitchFamily="34" charset="0"/>
                <a:cs typeface="Segoe UI" panose="020B0502040204020203" pitchFamily="34" charset="0"/>
              </a:rPr>
              <a:t>employees in more than </a:t>
            </a:r>
            <a:r>
              <a:rPr lang="en-US" sz="1224" b="1" dirty="0">
                <a:solidFill>
                  <a:srgbClr val="505050"/>
                </a:solidFill>
                <a:ea typeface="Segoe UI" panose="020B0502040204020203" pitchFamily="34" charset="0"/>
                <a:cs typeface="Segoe UI" panose="020B0502040204020203" pitchFamily="34" charset="0"/>
              </a:rPr>
              <a:t>100 </a:t>
            </a:r>
            <a:r>
              <a:rPr lang="en-US" sz="1224" dirty="0">
                <a:solidFill>
                  <a:srgbClr val="505050"/>
                </a:solidFill>
                <a:ea typeface="Segoe UI" panose="020B0502040204020203" pitchFamily="34" charset="0"/>
                <a:cs typeface="Segoe UI" panose="020B0502040204020203" pitchFamily="34" charset="0"/>
              </a:rPr>
              <a:t>countries and holds about </a:t>
            </a:r>
            <a:r>
              <a:rPr lang="en-US" sz="1224" b="1" dirty="0">
                <a:solidFill>
                  <a:srgbClr val="505050"/>
                </a:solidFill>
                <a:ea typeface="Segoe UI" panose="020B0502040204020203" pitchFamily="34" charset="0"/>
                <a:cs typeface="Segoe UI" panose="020B0502040204020203" pitchFamily="34" charset="0"/>
              </a:rPr>
              <a:t>97,000 </a:t>
            </a:r>
            <a:r>
              <a:rPr lang="en-US" sz="1224" dirty="0">
                <a:solidFill>
                  <a:srgbClr val="505050"/>
                </a:solidFill>
                <a:ea typeface="Segoe UI" panose="020B0502040204020203" pitchFamily="34" charset="0"/>
                <a:cs typeface="Segoe UI" panose="020B0502040204020203" pitchFamily="34" charset="0"/>
              </a:rPr>
              <a:t>patents worldwide.  Fujitsu wanted to help dairy farmers </a:t>
            </a:r>
            <a:r>
              <a:rPr lang="en-US" sz="1224" b="1" dirty="0">
                <a:solidFill>
                  <a:srgbClr val="505050"/>
                </a:solidFill>
                <a:ea typeface="Segoe UI" panose="020B0502040204020203" pitchFamily="34" charset="0"/>
                <a:cs typeface="Segoe UI" panose="020B0502040204020203" pitchFamily="34" charset="0"/>
              </a:rPr>
              <a:t>increase production</a:t>
            </a:r>
            <a:r>
              <a:rPr lang="en-US" sz="1224" dirty="0">
                <a:solidFill>
                  <a:srgbClr val="505050"/>
                </a:solidFill>
                <a:ea typeface="Segoe UI" panose="020B0502040204020203" pitchFamily="34" charset="0"/>
                <a:cs typeface="Segoe UI" panose="020B0502040204020203" pitchFamily="34" charset="0"/>
              </a:rPr>
              <a:t>, improve </a:t>
            </a:r>
            <a:r>
              <a:rPr lang="en-US" sz="1224" b="1" dirty="0">
                <a:solidFill>
                  <a:srgbClr val="505050"/>
                </a:solidFill>
                <a:ea typeface="Segoe UI" panose="020B0502040204020203" pitchFamily="34" charset="0"/>
                <a:cs typeface="Segoe UI" panose="020B0502040204020203" pitchFamily="34" charset="0"/>
              </a:rPr>
              <a:t>data insights </a:t>
            </a:r>
            <a:r>
              <a:rPr lang="en-US" sz="1224" dirty="0">
                <a:solidFill>
                  <a:srgbClr val="505050"/>
                </a:solidFill>
                <a:ea typeface="Segoe UI" panose="020B0502040204020203" pitchFamily="34" charset="0"/>
                <a:cs typeface="Segoe UI" panose="020B0502040204020203" pitchFamily="34" charset="0"/>
              </a:rPr>
              <a:t>and </a:t>
            </a:r>
            <a:r>
              <a:rPr lang="en-US" sz="1224" b="1" dirty="0">
                <a:solidFill>
                  <a:srgbClr val="505050"/>
                </a:solidFill>
                <a:ea typeface="Segoe UI" panose="020B0502040204020203" pitchFamily="34" charset="0"/>
                <a:cs typeface="Segoe UI" panose="020B0502040204020203" pitchFamily="34" charset="0"/>
              </a:rPr>
              <a:t>transform </a:t>
            </a:r>
            <a:r>
              <a:rPr lang="en-US" sz="1224" dirty="0">
                <a:solidFill>
                  <a:srgbClr val="505050"/>
                </a:solidFill>
                <a:ea typeface="Segoe UI" panose="020B0502040204020203" pitchFamily="34" charset="0"/>
                <a:cs typeface="Segoe UI" panose="020B0502040204020203" pitchFamily="34" charset="0"/>
              </a:rPr>
              <a:t>their </a:t>
            </a:r>
            <a:r>
              <a:rPr lang="en-US" sz="1224" b="1" dirty="0">
                <a:solidFill>
                  <a:srgbClr val="505050"/>
                </a:solidFill>
                <a:ea typeface="Segoe UI" panose="020B0502040204020203" pitchFamily="34" charset="0"/>
                <a:cs typeface="Segoe UI" panose="020B0502040204020203" pitchFamily="34" charset="0"/>
              </a:rPr>
              <a:t>business</a:t>
            </a:r>
            <a:r>
              <a:rPr lang="en-US" sz="1224" dirty="0">
                <a:solidFill>
                  <a:srgbClr val="505050"/>
                </a:solidFill>
                <a:ea typeface="Segoe UI" panose="020B0502040204020203" pitchFamily="34" charset="0"/>
                <a:cs typeface="Segoe UI" panose="020B0502040204020203" pitchFamily="34" charset="0"/>
              </a:rPr>
              <a:t> by optimizing the timing of artificial insemination (AI).  It also wanted to </a:t>
            </a:r>
            <a:r>
              <a:rPr lang="en-US" sz="1224" b="1" dirty="0">
                <a:solidFill>
                  <a:srgbClr val="505050"/>
                </a:solidFill>
                <a:ea typeface="Segoe UI" panose="020B0502040204020203" pitchFamily="34" charset="0"/>
                <a:cs typeface="Segoe UI" panose="020B0502040204020203" pitchFamily="34" charset="0"/>
              </a:rPr>
              <a:t>decrease loss</a:t>
            </a:r>
            <a:r>
              <a:rPr lang="en-US" sz="1224" dirty="0">
                <a:solidFill>
                  <a:srgbClr val="505050"/>
                </a:solidFill>
                <a:ea typeface="Segoe UI" panose="020B0502040204020203" pitchFamily="34" charset="0"/>
                <a:cs typeface="Segoe UI" panose="020B0502040204020203" pitchFamily="34" charset="0"/>
              </a:rPr>
              <a:t> through early detection of health issues.  </a:t>
            </a:r>
          </a:p>
        </p:txBody>
      </p:sp>
      <p:sp>
        <p:nvSpPr>
          <p:cNvPr id="12" name="Text Placeholder 36"/>
          <p:cNvSpPr txBox="1">
            <a:spLocks/>
          </p:cNvSpPr>
          <p:nvPr/>
        </p:nvSpPr>
        <p:spPr>
          <a:xfrm>
            <a:off x="8404977" y="2829785"/>
            <a:ext cx="3702009" cy="23554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34"/>
              </a:lnSpc>
              <a:spcBef>
                <a:spcPts val="510"/>
              </a:spcBef>
              <a:buFont typeface="Courier New" panose="02070309020205020404" pitchFamily="49" charset="0"/>
              <a:buChar char="o"/>
            </a:pPr>
            <a:r>
              <a:rPr lang="en-US" sz="1224" dirty="0">
                <a:solidFill>
                  <a:srgbClr val="505050"/>
                </a:solidFill>
                <a:ea typeface="Segoe UI" panose="020B0502040204020203" pitchFamily="34" charset="0"/>
                <a:cs typeface="Segoe UI" panose="020B0502040204020203" pitchFamily="34" charset="0"/>
              </a:rPr>
              <a:t>Improves calf production up to </a:t>
            </a:r>
            <a:r>
              <a:rPr lang="en-US" sz="1224" b="1" dirty="0">
                <a:solidFill>
                  <a:srgbClr val="505050"/>
                </a:solidFill>
                <a:ea typeface="Segoe UI" panose="020B0502040204020203" pitchFamily="34" charset="0"/>
                <a:cs typeface="Segoe UI" panose="020B0502040204020203" pitchFamily="34" charset="0"/>
              </a:rPr>
              <a:t>31%</a:t>
            </a:r>
            <a:r>
              <a:rPr lang="en-US" sz="1224" dirty="0">
                <a:solidFill>
                  <a:srgbClr val="505050"/>
                </a:solidFill>
                <a:ea typeface="Segoe UI" panose="020B0502040204020203" pitchFamily="34" charset="0"/>
                <a:cs typeface="Segoe UI" panose="020B0502040204020203" pitchFamily="34" charset="0"/>
              </a:rPr>
              <a:t>, with an average of </a:t>
            </a:r>
            <a:r>
              <a:rPr lang="en-US" sz="1224" b="1" dirty="0">
                <a:solidFill>
                  <a:srgbClr val="505050"/>
                </a:solidFill>
                <a:ea typeface="Segoe UI" panose="020B0502040204020203" pitchFamily="34" charset="0"/>
                <a:cs typeface="Segoe UI" panose="020B0502040204020203" pitchFamily="34" charset="0"/>
              </a:rPr>
              <a:t>12%</a:t>
            </a:r>
          </a:p>
          <a:p>
            <a:pPr>
              <a:lnSpc>
                <a:spcPts val="1734"/>
              </a:lnSpc>
              <a:spcBef>
                <a:spcPts val="510"/>
              </a:spcBef>
              <a:buFont typeface="Courier New" panose="02070309020205020404" pitchFamily="49" charset="0"/>
              <a:buChar char="o"/>
            </a:pPr>
            <a:r>
              <a:rPr lang="en-US" sz="1224" dirty="0">
                <a:solidFill>
                  <a:srgbClr val="505050"/>
                </a:solidFill>
                <a:ea typeface="Segoe UI" panose="020B0502040204020203" pitchFamily="34" charset="0"/>
                <a:cs typeface="Segoe UI" panose="020B0502040204020203" pitchFamily="34" charset="0"/>
              </a:rPr>
              <a:t>Modernizes data access with </a:t>
            </a:r>
            <a:r>
              <a:rPr lang="en-US" sz="1224" b="1" dirty="0">
                <a:solidFill>
                  <a:srgbClr val="505050"/>
                </a:solidFill>
                <a:ea typeface="Segoe UI" panose="020B0502040204020203" pitchFamily="34" charset="0"/>
                <a:cs typeface="Segoe UI" panose="020B0502040204020203" pitchFamily="34" charset="0"/>
              </a:rPr>
              <a:t>mobile</a:t>
            </a:r>
            <a:r>
              <a:rPr lang="en-US" sz="1224" dirty="0">
                <a:solidFill>
                  <a:srgbClr val="505050"/>
                </a:solidFill>
                <a:ea typeface="Segoe UI" panose="020B0502040204020203" pitchFamily="34" charset="0"/>
                <a:cs typeface="Segoe UI" panose="020B0502040204020203" pitchFamily="34" charset="0"/>
              </a:rPr>
              <a:t> phone alerts, reducing labor costs for monitoring cows</a:t>
            </a:r>
          </a:p>
          <a:p>
            <a:pPr>
              <a:lnSpc>
                <a:spcPts val="1734"/>
              </a:lnSpc>
              <a:spcBef>
                <a:spcPts val="510"/>
              </a:spcBef>
              <a:buFont typeface="Courier New" panose="02070309020205020404" pitchFamily="49" charset="0"/>
              <a:buChar char="o"/>
            </a:pPr>
            <a:r>
              <a:rPr lang="en-US" sz="1224" b="1" dirty="0">
                <a:solidFill>
                  <a:srgbClr val="505050"/>
                </a:solidFill>
                <a:ea typeface="Segoe UI" panose="020B0502040204020203" pitchFamily="34" charset="0"/>
                <a:cs typeface="Segoe UI" panose="020B0502040204020203" pitchFamily="34" charset="0"/>
              </a:rPr>
              <a:t>Transforms</a:t>
            </a:r>
            <a:r>
              <a:rPr lang="en-US" sz="1224" dirty="0">
                <a:solidFill>
                  <a:srgbClr val="505050"/>
                </a:solidFill>
                <a:ea typeface="Segoe UI" panose="020B0502040204020203" pitchFamily="34" charset="0"/>
                <a:cs typeface="Segoe UI" panose="020B0502040204020203" pitchFamily="34" charset="0"/>
              </a:rPr>
              <a:t> herd management by allowing farmers to increase chances of producing a male or female calf</a:t>
            </a:r>
          </a:p>
          <a:p>
            <a:pPr>
              <a:lnSpc>
                <a:spcPts val="1734"/>
              </a:lnSpc>
              <a:spcBef>
                <a:spcPts val="510"/>
              </a:spcBef>
              <a:buFont typeface="Courier New" panose="02070309020205020404" pitchFamily="49" charset="0"/>
              <a:buChar char="o"/>
            </a:pPr>
            <a:r>
              <a:rPr lang="en-US" sz="1224" b="1" dirty="0">
                <a:solidFill>
                  <a:srgbClr val="505050"/>
                </a:solidFill>
                <a:ea typeface="Segoe UI" panose="020B0502040204020203" pitchFamily="34" charset="0"/>
                <a:cs typeface="Segoe UI" panose="020B0502040204020203" pitchFamily="34" charset="0"/>
              </a:rPr>
              <a:t>Reduces loss </a:t>
            </a:r>
            <a:r>
              <a:rPr lang="en-US" sz="1224" dirty="0">
                <a:solidFill>
                  <a:srgbClr val="505050"/>
                </a:solidFill>
                <a:ea typeface="Segoe UI" panose="020B0502040204020203" pitchFamily="34" charset="0"/>
                <a:cs typeface="Segoe UI" panose="020B0502040204020203" pitchFamily="34" charset="0"/>
              </a:rPr>
              <a:t>by detecting 8-10 different kinds of diseases in cattle</a:t>
            </a:r>
          </a:p>
        </p:txBody>
      </p:sp>
      <p:pic>
        <p:nvPicPr>
          <p:cNvPr id="15" name="Content Placeholder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46212" y="486803"/>
            <a:ext cx="1040942" cy="643626"/>
          </a:xfrm>
          <a:prstGeom prst="rect">
            <a:avLst/>
          </a:prstGeom>
          <a:noFill/>
          <a:ln>
            <a:noFill/>
          </a:ln>
        </p:spPr>
      </p:pic>
      <p:sp>
        <p:nvSpPr>
          <p:cNvPr id="18" name="Text Placeholder 28"/>
          <p:cNvSpPr txBox="1">
            <a:spLocks/>
          </p:cNvSpPr>
          <p:nvPr/>
        </p:nvSpPr>
        <p:spPr>
          <a:xfrm>
            <a:off x="8404977" y="2413913"/>
            <a:ext cx="2247773" cy="446284"/>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40" b="1" dirty="0">
                <a:solidFill>
                  <a:srgbClr val="0078D7"/>
                </a:solidFill>
                <a:ea typeface="Segoe UI" panose="020B0502040204020203" pitchFamily="34" charset="0"/>
                <a:cs typeface="Segoe UI" panose="020B0502040204020203" pitchFamily="34" charset="0"/>
              </a:rPr>
              <a:t>BENEFITS</a:t>
            </a:r>
          </a:p>
        </p:txBody>
      </p:sp>
      <p:sp>
        <p:nvSpPr>
          <p:cNvPr id="20" name="Text Placeholder 28"/>
          <p:cNvSpPr txBox="1">
            <a:spLocks/>
          </p:cNvSpPr>
          <p:nvPr/>
        </p:nvSpPr>
        <p:spPr>
          <a:xfrm>
            <a:off x="4268283" y="2413913"/>
            <a:ext cx="2247773" cy="446284"/>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40" b="1" dirty="0">
                <a:solidFill>
                  <a:srgbClr val="0078D7"/>
                </a:solidFill>
                <a:ea typeface="Segoe UI" panose="020B0502040204020203" pitchFamily="34" charset="0"/>
                <a:cs typeface="Segoe UI" panose="020B0502040204020203" pitchFamily="34" charset="0"/>
              </a:rPr>
              <a:t>SOLUTION</a:t>
            </a:r>
          </a:p>
        </p:txBody>
      </p:sp>
      <p:sp>
        <p:nvSpPr>
          <p:cNvPr id="21" name="Text Placeholder 32"/>
          <p:cNvSpPr txBox="1">
            <a:spLocks/>
          </p:cNvSpPr>
          <p:nvPr/>
        </p:nvSpPr>
        <p:spPr>
          <a:xfrm>
            <a:off x="4264460" y="2829785"/>
            <a:ext cx="3886986" cy="2355401"/>
          </a:xfrm>
          <a:prstGeom prst="rect">
            <a:avLst/>
          </a:prstGeom>
        </p:spPr>
        <p:txBody>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34"/>
              </a:lnSpc>
            </a:pPr>
            <a:r>
              <a:rPr lang="en-US" sz="1224" dirty="0">
                <a:solidFill>
                  <a:srgbClr val="505050"/>
                </a:solidFill>
                <a:ea typeface="Segoe UI" panose="020B0502040204020203" pitchFamily="34" charset="0"/>
                <a:cs typeface="Segoe UI" panose="020B0502040204020203" pitchFamily="34" charset="0"/>
              </a:rPr>
              <a:t>Fujitsu learned from public research that a cow produces more estrus (goes into heat) 16 hours after the number of steps increases significantly.  The company created an </a:t>
            </a:r>
            <a:r>
              <a:rPr lang="en-US" sz="1224" b="1" dirty="0">
                <a:solidFill>
                  <a:srgbClr val="505050"/>
                </a:solidFill>
                <a:ea typeface="Segoe UI" panose="020B0502040204020203" pitchFamily="34" charset="0"/>
                <a:cs typeface="Segoe UI" panose="020B0502040204020203" pitchFamily="34" charset="0"/>
              </a:rPr>
              <a:t>innovative </a:t>
            </a:r>
            <a:r>
              <a:rPr lang="en-US" sz="1224" dirty="0">
                <a:solidFill>
                  <a:srgbClr val="505050"/>
                </a:solidFill>
                <a:ea typeface="Segoe UI" panose="020B0502040204020203" pitchFamily="34" charset="0"/>
                <a:cs typeface="Segoe UI" panose="020B0502040204020203" pitchFamily="34" charset="0"/>
              </a:rPr>
              <a:t>solution which uses a rugged pedometer with a five-year battery to measure the number of footsteps a cow takes, then sends that data to the </a:t>
            </a:r>
            <a:r>
              <a:rPr lang="en-US" sz="1224" b="1" dirty="0">
                <a:solidFill>
                  <a:srgbClr val="505050"/>
                </a:solidFill>
                <a:ea typeface="Segoe UI" panose="020B0502040204020203" pitchFamily="34" charset="0"/>
                <a:cs typeface="Segoe UI" panose="020B0502040204020203" pitchFamily="34" charset="0"/>
              </a:rPr>
              <a:t>cloud </a:t>
            </a:r>
            <a:r>
              <a:rPr lang="en-US" sz="1224" dirty="0">
                <a:solidFill>
                  <a:srgbClr val="505050"/>
                </a:solidFill>
                <a:ea typeface="Segoe UI" panose="020B0502040204020203" pitchFamily="34" charset="0"/>
                <a:cs typeface="Segoe UI" panose="020B0502040204020203" pitchFamily="34" charset="0"/>
              </a:rPr>
              <a:t>for analysis to determine optimum AI timing and even affect calf gender.  In addition, the patterns of steps can detect disease in cattle. </a:t>
            </a:r>
            <a:r>
              <a:rPr lang="en-US" sz="1224" b="1" dirty="0">
                <a:solidFill>
                  <a:srgbClr val="505050"/>
                </a:solidFill>
                <a:ea typeface="Segoe UI" panose="020B0502040204020203" pitchFamily="34" charset="0"/>
                <a:cs typeface="Segoe UI" panose="020B0502040204020203" pitchFamily="34" charset="0"/>
              </a:rPr>
              <a:t>Alerts </a:t>
            </a:r>
            <a:r>
              <a:rPr lang="en-US" sz="1224" dirty="0">
                <a:solidFill>
                  <a:srgbClr val="505050"/>
                </a:solidFill>
                <a:ea typeface="Segoe UI" panose="020B0502040204020203" pitchFamily="34" charset="0"/>
                <a:cs typeface="Segoe UI" panose="020B0502040204020203" pitchFamily="34" charset="0"/>
              </a:rPr>
              <a:t>are delivered to the farmer’s cell phone.</a:t>
            </a:r>
          </a:p>
        </p:txBody>
      </p:sp>
      <p:sp>
        <p:nvSpPr>
          <p:cNvPr id="23" name="Text Placeholder 41"/>
          <p:cNvSpPr txBox="1">
            <a:spLocks/>
          </p:cNvSpPr>
          <p:nvPr/>
        </p:nvSpPr>
        <p:spPr>
          <a:xfrm>
            <a:off x="10552949" y="6746909"/>
            <a:ext cx="1474003" cy="247615"/>
          </a:xfrm>
          <a:prstGeom prst="rect">
            <a:avLst/>
          </a:prstGeom>
        </p:spPr>
        <p:txBody>
          <a:bodyPr/>
          <a:lstStyle>
            <a:lvl1pPr marL="0" marR="0" indent="0" algn="l" defTabSz="685835" rtl="0" eaLnBrk="1" fontAlgn="auto" latinLnBrk="0" hangingPunct="1">
              <a:lnSpc>
                <a:spcPct val="100000"/>
              </a:lnSpc>
              <a:spcBef>
                <a:spcPts val="0"/>
              </a:spcBef>
              <a:spcAft>
                <a:spcPts val="0"/>
              </a:spcAft>
              <a:buClrTx/>
              <a:buSzTx/>
              <a:buFontTx/>
              <a:buNone/>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nl-NL" sz="1020" dirty="0">
                <a:solidFill>
                  <a:srgbClr val="FFFFFF"/>
                </a:solidFill>
                <a:hlinkClick r:id="rId5"/>
              </a:rPr>
              <a:t>FUJITSU</a:t>
            </a:r>
            <a:endParaRPr lang="nl-NL" sz="1020" dirty="0">
              <a:solidFill>
                <a:srgbClr val="FFFFFF"/>
              </a:solidFill>
            </a:endParaRPr>
          </a:p>
        </p:txBody>
      </p:sp>
      <p:sp>
        <p:nvSpPr>
          <p:cNvPr id="17" name="Text Placeholder 28"/>
          <p:cNvSpPr txBox="1">
            <a:spLocks/>
          </p:cNvSpPr>
          <p:nvPr/>
        </p:nvSpPr>
        <p:spPr>
          <a:xfrm>
            <a:off x="4264461" y="855555"/>
            <a:ext cx="5528757" cy="990222"/>
          </a:xfrm>
          <a:prstGeom prst="rect">
            <a:avLst/>
          </a:prstGeom>
        </p:spPr>
        <p:txBody>
          <a:bodyPr/>
          <a:lstStyle>
            <a:lvl1pPr marL="0" marR="0" indent="0" algn="l" defTabSz="514376" rtl="0" eaLnBrk="1" fontAlgn="auto" latinLnBrk="0" hangingPunct="1">
              <a:lnSpc>
                <a:spcPct val="100000"/>
              </a:lnSpc>
              <a:spcBef>
                <a:spcPts val="0"/>
              </a:spcBef>
              <a:spcAft>
                <a:spcPts val="0"/>
              </a:spcAft>
              <a:buClrTx/>
              <a:buSzTx/>
              <a:buFontTx/>
              <a:buNone/>
              <a:tabLst/>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060" dirty="0">
                <a:solidFill>
                  <a:srgbClr val="505050"/>
                </a:solidFill>
                <a:latin typeface="Segoe UI Light" panose="020B0502040204020203" pitchFamily="34" charset="0"/>
                <a:ea typeface="Segoe UI" panose="020B0502040204020203" pitchFamily="34" charset="0"/>
                <a:cs typeface="Segoe UI" panose="020B0502040204020203" pitchFamily="34" charset="0"/>
              </a:rPr>
              <a:t>The connected cow:  Using IoT to transform cattle production</a:t>
            </a:r>
            <a:endParaRPr lang="en-US" sz="2040" b="1" dirty="0">
              <a:solidFill>
                <a:srgbClr val="0078D7"/>
              </a:solidFill>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0317104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363662"/>
            <a:ext cx="11429999" cy="4376583"/>
          </a:xfrm>
        </p:spPr>
        <p:txBody>
          <a:bodyPr/>
          <a:lstStyle/>
          <a:p>
            <a:pPr marL="342900" indent="-342900">
              <a:buFont typeface="Arial" panose="020B0604020202020204" pitchFamily="34" charset="0"/>
              <a:buChar char="•"/>
            </a:pPr>
            <a:r>
              <a:rPr lang="en-US" sz="2400" dirty="0" smtClean="0">
                <a:solidFill>
                  <a:schemeClr val="accent2">
                    <a:lumMod val="75000"/>
                  </a:schemeClr>
                </a:solidFill>
                <a:latin typeface="+mn-lt"/>
              </a:rPr>
              <a:t>The Microsoft Architecture for the Internet of Things</a:t>
            </a:r>
            <a:br>
              <a:rPr lang="en-US" sz="2400" dirty="0" smtClean="0">
                <a:solidFill>
                  <a:schemeClr val="accent2">
                    <a:lumMod val="75000"/>
                  </a:schemeClr>
                </a:solidFill>
                <a:latin typeface="+mn-lt"/>
              </a:rPr>
            </a:br>
            <a:r>
              <a:rPr lang="en-US" sz="2400" b="1" i="1" dirty="0" smtClean="0">
                <a:solidFill>
                  <a:schemeClr val="accent2">
                    <a:lumMod val="75000"/>
                  </a:schemeClr>
                </a:solidFill>
                <a:latin typeface="+mn-lt"/>
              </a:rPr>
              <a:t>Kevin Miller</a:t>
            </a:r>
          </a:p>
          <a:p>
            <a:pPr marL="342900" indent="-342900">
              <a:buFont typeface="Arial" panose="020B0604020202020204" pitchFamily="34" charset="0"/>
              <a:buChar char="•"/>
            </a:pPr>
            <a:r>
              <a:rPr lang="en-US" sz="2400" dirty="0" smtClean="0">
                <a:solidFill>
                  <a:schemeClr val="accent2">
                    <a:lumMod val="75000"/>
                  </a:schemeClr>
                </a:solidFill>
                <a:latin typeface="+mn-lt"/>
              </a:rPr>
              <a:t>IoT </a:t>
            </a:r>
            <a:r>
              <a:rPr lang="en-US" sz="2400" dirty="0">
                <a:solidFill>
                  <a:schemeClr val="accent2">
                    <a:lumMod val="75000"/>
                  </a:schemeClr>
                </a:solidFill>
                <a:latin typeface="+mn-lt"/>
              </a:rPr>
              <a:t>Security </a:t>
            </a:r>
            <a:r>
              <a:rPr lang="en-US" sz="2400" dirty="0" smtClean="0">
                <a:solidFill>
                  <a:schemeClr val="accent2">
                    <a:lumMod val="75000"/>
                  </a:schemeClr>
                </a:solidFill>
                <a:latin typeface="+mn-lt"/>
              </a:rPr>
              <a:t>Fundamentals</a:t>
            </a:r>
            <a:br>
              <a:rPr lang="en-US" sz="2400" dirty="0" smtClean="0">
                <a:solidFill>
                  <a:schemeClr val="accent2">
                    <a:lumMod val="75000"/>
                  </a:schemeClr>
                </a:solidFill>
                <a:latin typeface="+mn-lt"/>
              </a:rPr>
            </a:br>
            <a:r>
              <a:rPr lang="en-US" sz="2400" b="1" i="1" dirty="0" smtClean="0">
                <a:solidFill>
                  <a:schemeClr val="accent2">
                    <a:lumMod val="75000"/>
                  </a:schemeClr>
                </a:solidFill>
                <a:latin typeface="+mn-lt"/>
              </a:rPr>
              <a:t>Clemens Vasters</a:t>
            </a:r>
            <a:endParaRPr lang="en-US" sz="1400" b="1" i="1" dirty="0" smtClean="0">
              <a:solidFill>
                <a:schemeClr val="accent2">
                  <a:lumMod val="75000"/>
                </a:schemeClr>
              </a:solidFill>
              <a:latin typeface="+mn-lt"/>
            </a:endParaRPr>
          </a:p>
          <a:p>
            <a:pPr marL="342900" indent="-342900">
              <a:buFont typeface="Arial" panose="020B0604020202020204" pitchFamily="34" charset="0"/>
              <a:buChar char="•"/>
            </a:pPr>
            <a:r>
              <a:rPr lang="en-US" sz="2400" dirty="0">
                <a:solidFill>
                  <a:schemeClr val="accent2">
                    <a:lumMod val="75000"/>
                  </a:schemeClr>
                </a:solidFill>
                <a:latin typeface="+mn-lt"/>
              </a:rPr>
              <a:t>Designing and sizing a global scale telemetry platform on Azure Event </a:t>
            </a:r>
            <a:r>
              <a:rPr lang="en-US" sz="2400" dirty="0" smtClean="0">
                <a:solidFill>
                  <a:schemeClr val="accent2">
                    <a:lumMod val="75000"/>
                  </a:schemeClr>
                </a:solidFill>
                <a:latin typeface="+mn-lt"/>
              </a:rPr>
              <a:t>Hubs</a:t>
            </a:r>
            <a:br>
              <a:rPr lang="en-US" sz="2400" dirty="0" smtClean="0">
                <a:solidFill>
                  <a:schemeClr val="accent2">
                    <a:lumMod val="75000"/>
                  </a:schemeClr>
                </a:solidFill>
                <a:latin typeface="+mn-lt"/>
              </a:rPr>
            </a:br>
            <a:r>
              <a:rPr lang="en-US" sz="2400" b="1" i="1" dirty="0" smtClean="0">
                <a:solidFill>
                  <a:schemeClr val="accent2">
                    <a:lumMod val="75000"/>
                  </a:schemeClr>
                </a:solidFill>
                <a:latin typeface="+mn-lt"/>
              </a:rPr>
              <a:t>Dan Rosanova</a:t>
            </a:r>
            <a:endParaRPr lang="en-US" sz="2400" b="1" i="1" dirty="0">
              <a:solidFill>
                <a:schemeClr val="accent2">
                  <a:lumMod val="75000"/>
                </a:schemeClr>
              </a:solidFill>
              <a:latin typeface="+mn-lt"/>
            </a:endParaRPr>
          </a:p>
          <a:p>
            <a:pPr marL="342900" indent="-342900">
              <a:buFont typeface="Arial" panose="020B0604020202020204" pitchFamily="34" charset="0"/>
              <a:buChar char="•"/>
            </a:pPr>
            <a:r>
              <a:rPr lang="en-US" sz="2400" dirty="0">
                <a:solidFill>
                  <a:schemeClr val="accent2">
                    <a:lumMod val="75000"/>
                  </a:schemeClr>
                </a:solidFill>
                <a:latin typeface="+mn-lt"/>
              </a:rPr>
              <a:t>Gaining Real-Time IoT Insights Using Azure Stream Analytics, Azure ML, and Power BI</a:t>
            </a:r>
            <a:r>
              <a:rPr lang="en-US" sz="2400" b="1" i="1" dirty="0">
                <a:solidFill>
                  <a:schemeClr val="accent2">
                    <a:lumMod val="75000"/>
                  </a:schemeClr>
                </a:solidFill>
                <a:latin typeface="+mn-lt"/>
              </a:rPr>
              <a:t/>
            </a:r>
            <a:br>
              <a:rPr lang="en-US" sz="2400" b="1" i="1" dirty="0">
                <a:solidFill>
                  <a:schemeClr val="accent2">
                    <a:lumMod val="75000"/>
                  </a:schemeClr>
                </a:solidFill>
                <a:latin typeface="+mn-lt"/>
              </a:rPr>
            </a:br>
            <a:r>
              <a:rPr lang="en-US" sz="2400" b="1" i="1" dirty="0">
                <a:solidFill>
                  <a:schemeClr val="accent2">
                    <a:lumMod val="75000"/>
                  </a:schemeClr>
                </a:solidFill>
                <a:latin typeface="+mn-lt"/>
              </a:rPr>
              <a:t>Clemens </a:t>
            </a:r>
            <a:r>
              <a:rPr lang="en-US" sz="2400" b="1" i="1" dirty="0" smtClean="0">
                <a:solidFill>
                  <a:schemeClr val="accent2">
                    <a:lumMod val="75000"/>
                  </a:schemeClr>
                </a:solidFill>
                <a:latin typeface="+mn-lt"/>
              </a:rPr>
              <a:t>Szyperski</a:t>
            </a:r>
          </a:p>
          <a:p>
            <a:endParaRPr lang="en-US" sz="2000" dirty="0">
              <a:solidFill>
                <a:schemeClr val="accent2">
                  <a:lumMod val="75000"/>
                </a:schemeClr>
              </a:solidFill>
              <a:latin typeface="+mn-lt"/>
            </a:endParaRPr>
          </a:p>
        </p:txBody>
      </p:sp>
      <p:sp>
        <p:nvSpPr>
          <p:cNvPr id="3" name="Title 2"/>
          <p:cNvSpPr>
            <a:spLocks noGrp="1"/>
          </p:cNvSpPr>
          <p:nvPr>
            <p:ph type="title"/>
          </p:nvPr>
        </p:nvSpPr>
        <p:spPr>
          <a:xfrm>
            <a:off x="274638" y="295274"/>
            <a:ext cx="11889565" cy="917575"/>
          </a:xfrm>
        </p:spPr>
        <p:txBody>
          <a:bodyPr/>
          <a:lstStyle/>
          <a:p>
            <a:r>
              <a:rPr lang="en-US" dirty="0" smtClean="0"/>
              <a:t>Azure IoT services: Learning more @ //build/</a:t>
            </a:r>
            <a:endParaRPr lang="en-US" dirty="0"/>
          </a:p>
        </p:txBody>
      </p:sp>
    </p:spTree>
    <p:extLst>
      <p:ext uri="{BB962C8B-B14F-4D97-AF65-F5344CB8AC3E}">
        <p14:creationId xmlns:p14="http://schemas.microsoft.com/office/powerpoint/2010/main" val="11805862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429999" cy="5595378"/>
          </a:xfrm>
        </p:spPr>
        <p:txBody>
          <a:bodyPr/>
          <a:lstStyle/>
          <a:p>
            <a:r>
              <a:rPr lang="en-US" dirty="0"/>
              <a:t>Accelerate time-to-value </a:t>
            </a:r>
          </a:p>
          <a:p>
            <a:pPr marL="342900" lvl="1" indent="-342900">
              <a:buFont typeface="Arial" panose="020B0604020202020204" pitchFamily="34" charset="0"/>
              <a:buChar char="•"/>
            </a:pPr>
            <a:r>
              <a:rPr lang="en-US" dirty="0"/>
              <a:t>Easy</a:t>
            </a:r>
            <a:r>
              <a:rPr lang="en-US"/>
              <a:t> deployment of </a:t>
            </a:r>
            <a:r>
              <a:rPr lang="en-US" smtClean="0"/>
              <a:t>IoT </a:t>
            </a:r>
            <a:r>
              <a:rPr lang="en-US" dirty="0"/>
              <a:t>applications for the most common </a:t>
            </a:r>
            <a:r>
              <a:rPr lang="en-US"/>
              <a:t>use cases</a:t>
            </a:r>
            <a:endParaRPr lang="en-US" dirty="0"/>
          </a:p>
          <a:p>
            <a:pPr marL="342900" lvl="1" indent="-342900">
              <a:buFont typeface="Arial" panose="020B0604020202020204" pitchFamily="34" charset="0"/>
              <a:buChar char="•"/>
            </a:pPr>
            <a:r>
              <a:rPr lang="en-US"/>
              <a:t>Remote </a:t>
            </a:r>
            <a:r>
              <a:rPr lang="en-US" smtClean="0"/>
              <a:t>monitoring</a:t>
            </a:r>
            <a:r>
              <a:rPr lang="en-US" dirty="0"/>
              <a:t>, asset management, and predictive maintenance</a:t>
            </a:r>
          </a:p>
          <a:p>
            <a:r>
              <a:rPr lang="en-US" dirty="0"/>
              <a:t>Simplified</a:t>
            </a:r>
            <a:r>
              <a:rPr lang="en-US"/>
              <a:t> &amp; predictable billing</a:t>
            </a:r>
            <a:endParaRPr lang="en-US" dirty="0"/>
          </a:p>
          <a:p>
            <a:pPr marL="342900" indent="-342900">
              <a:buFont typeface="Arial" panose="020B0604020202020204" pitchFamily="34" charset="0"/>
              <a:buChar char="•"/>
            </a:pPr>
            <a:r>
              <a:rPr lang="en-US" sz="2400">
                <a:solidFill>
                  <a:schemeClr val="accent2">
                    <a:lumMod val="75000"/>
                  </a:schemeClr>
                </a:solidFill>
                <a:latin typeface="+mn-lt"/>
              </a:rPr>
              <a:t>Plan </a:t>
            </a:r>
            <a:r>
              <a:rPr lang="en-US" sz="2400" dirty="0">
                <a:solidFill>
                  <a:schemeClr val="accent2">
                    <a:lumMod val="75000"/>
                  </a:schemeClr>
                </a:solidFill>
                <a:latin typeface="+mn-lt"/>
              </a:rPr>
              <a:t>and budget appropriately through a simple predictable business model</a:t>
            </a:r>
          </a:p>
          <a:p>
            <a:r>
              <a:rPr lang="en-US" dirty="0"/>
              <a:t>Scale</a:t>
            </a:r>
            <a:r>
              <a:rPr lang="en-US"/>
              <a:t> to meet your needs without redesigning</a:t>
            </a:r>
            <a:endParaRPr lang="en-US" dirty="0"/>
          </a:p>
          <a:p>
            <a:pPr marL="342900" indent="-342900">
              <a:buFont typeface="Arial" panose="020B0604020202020204" pitchFamily="34" charset="0"/>
              <a:buChar char="•"/>
            </a:pPr>
            <a:r>
              <a:rPr lang="en-US" sz="2400">
                <a:solidFill>
                  <a:schemeClr val="accent2">
                    <a:lumMod val="75000"/>
                  </a:schemeClr>
                </a:solidFill>
                <a:latin typeface="+mn-lt"/>
              </a:rPr>
              <a:t>Start with a proof of concept</a:t>
            </a:r>
            <a:endParaRPr lang="en-US" sz="2400" dirty="0">
              <a:solidFill>
                <a:schemeClr val="accent2">
                  <a:lumMod val="75000"/>
                </a:schemeClr>
              </a:solidFill>
              <a:latin typeface="+mn-lt"/>
            </a:endParaRPr>
          </a:p>
          <a:p>
            <a:pPr marL="342900" indent="-342900">
              <a:buFont typeface="Arial" panose="020B0604020202020204" pitchFamily="34" charset="0"/>
              <a:buChar char="•"/>
            </a:pPr>
            <a:r>
              <a:rPr lang="en-US" sz="2400">
                <a:solidFill>
                  <a:schemeClr val="accent2">
                    <a:lumMod val="75000"/>
                  </a:schemeClr>
                </a:solidFill>
                <a:latin typeface="+mn-lt"/>
              </a:rPr>
              <a:t>Grow </a:t>
            </a:r>
            <a:r>
              <a:rPr lang="en-US" sz="2400" dirty="0">
                <a:solidFill>
                  <a:schemeClr val="accent2">
                    <a:lumMod val="75000"/>
                  </a:schemeClr>
                </a:solidFill>
                <a:latin typeface="+mn-lt"/>
              </a:rPr>
              <a:t>and </a:t>
            </a:r>
            <a:r>
              <a:rPr lang="en-US" sz="2400">
                <a:solidFill>
                  <a:schemeClr val="accent2">
                    <a:lumMod val="75000"/>
                  </a:schemeClr>
                </a:solidFill>
                <a:latin typeface="+mn-lt"/>
              </a:rPr>
              <a:t>extend </a:t>
            </a:r>
            <a:r>
              <a:rPr lang="en-US" sz="2400" smtClean="0">
                <a:solidFill>
                  <a:schemeClr val="accent2">
                    <a:lumMod val="75000"/>
                  </a:schemeClr>
                </a:solidFill>
                <a:latin typeface="+mn-lt"/>
              </a:rPr>
              <a:t>to </a:t>
            </a:r>
            <a:r>
              <a:rPr lang="en-US" sz="2400" dirty="0">
                <a:solidFill>
                  <a:schemeClr val="accent2">
                    <a:lumMod val="75000"/>
                  </a:schemeClr>
                </a:solidFill>
                <a:latin typeface="+mn-lt"/>
              </a:rPr>
              <a:t>support millions </a:t>
            </a:r>
            <a:r>
              <a:rPr lang="en-US" sz="2400">
                <a:solidFill>
                  <a:schemeClr val="accent2">
                    <a:lumMod val="75000"/>
                  </a:schemeClr>
                </a:solidFill>
                <a:latin typeface="+mn-lt"/>
              </a:rPr>
              <a:t>of assets without redesigning</a:t>
            </a:r>
            <a:endParaRPr lang="en-US" sz="2400" dirty="0">
              <a:solidFill>
                <a:schemeClr val="accent2">
                  <a:lumMod val="75000"/>
                </a:schemeClr>
              </a:solidFill>
              <a:latin typeface="+mn-lt"/>
            </a:endParaRPr>
          </a:p>
          <a:p>
            <a:endParaRPr lang="en-US" dirty="0"/>
          </a:p>
        </p:txBody>
      </p:sp>
      <p:sp>
        <p:nvSpPr>
          <p:cNvPr id="3" name="Title 2"/>
          <p:cNvSpPr>
            <a:spLocks noGrp="1"/>
          </p:cNvSpPr>
          <p:nvPr>
            <p:ph type="title"/>
          </p:nvPr>
        </p:nvSpPr>
        <p:spPr/>
        <p:txBody>
          <a:bodyPr/>
          <a:lstStyle/>
          <a:p>
            <a:r>
              <a:rPr lang="en-US" dirty="0"/>
              <a:t>Coming</a:t>
            </a:r>
            <a:r>
              <a:rPr lang="en-US"/>
              <a:t> Soon: Microsoft Azure IoT Suite</a:t>
            </a:r>
            <a:endParaRPr lang="en-US" dirty="0"/>
          </a:p>
        </p:txBody>
      </p:sp>
    </p:spTree>
    <p:extLst>
      <p:ext uri="{BB962C8B-B14F-4D97-AF65-F5344CB8AC3E}">
        <p14:creationId xmlns:p14="http://schemas.microsoft.com/office/powerpoint/2010/main" val="54558682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313713" y="1785648"/>
            <a:ext cx="3123337" cy="406265"/>
          </a:xfrm>
          <a:prstGeom prst="rect">
            <a:avLst/>
          </a:prstGeom>
        </p:spPr>
        <p:txBody>
          <a:bodyPr wrap="square">
            <a:spAutoFit/>
          </a:bodyPr>
          <a:lstStyle/>
          <a:p>
            <a:pPr defTabSz="932290" fontAlgn="base">
              <a:spcBef>
                <a:spcPct val="0"/>
              </a:spcBef>
              <a:spcAft>
                <a:spcPct val="0"/>
              </a:spcAft>
            </a:pPr>
            <a:r>
              <a:rPr lang="en-US" sz="2040" dirty="0">
                <a:solidFill>
                  <a:srgbClr val="FFFFFF">
                    <a:lumMod val="75000"/>
                  </a:srgbClr>
                </a:solidFill>
                <a:latin typeface="Segoe UI Semibold" panose="020B0702040204020203" pitchFamily="34" charset="0"/>
                <a:cs typeface="Segoe UI" panose="020B0502040204020203" pitchFamily="34" charset="0"/>
              </a:rPr>
              <a:t>Azure IoT services</a:t>
            </a:r>
          </a:p>
        </p:txBody>
      </p:sp>
      <p:graphicFrame>
        <p:nvGraphicFramePr>
          <p:cNvPr id="340" name="Object 339"/>
          <p:cNvGraphicFramePr>
            <a:graphicFrameLocks noChangeAspect="1"/>
          </p:cNvGraphicFramePr>
          <p:nvPr>
            <p:custDataLst>
              <p:tags r:id="rId2"/>
            </p:custDataLst>
            <p:extLst/>
          </p:nvPr>
        </p:nvGraphicFramePr>
        <p:xfrm>
          <a:off x="2501" y="1619"/>
          <a:ext cx="1619" cy="1619"/>
        </p:xfrm>
        <a:graphic>
          <a:graphicData uri="http://schemas.openxmlformats.org/presentationml/2006/ole">
            <mc:AlternateContent xmlns:mc="http://schemas.openxmlformats.org/markup-compatibility/2006">
              <mc:Choice xmlns:v="urn:schemas-microsoft-com:vml" Requires="v">
                <p:oleObj spid="_x0000_s16387" name="think-cell Slide" r:id="rId5" imgW="377" imgH="377" progId="TCLayout.ActiveDocument.1">
                  <p:embed/>
                </p:oleObj>
              </mc:Choice>
              <mc:Fallback>
                <p:oleObj name="think-cell Slide" r:id="rId5" imgW="377" imgH="377" progId="TCLayout.ActiveDocument.1">
                  <p:embed/>
                  <p:pic>
                    <p:nvPicPr>
                      <p:cNvPr id="0" name=""/>
                      <p:cNvPicPr/>
                      <p:nvPr/>
                    </p:nvPicPr>
                    <p:blipFill>
                      <a:blip r:embed="rId6"/>
                      <a:stretch>
                        <a:fillRect/>
                      </a:stretch>
                    </p:blipFill>
                    <p:spPr>
                      <a:xfrm>
                        <a:off x="2501" y="1619"/>
                        <a:ext cx="1619" cy="1619"/>
                      </a:xfrm>
                      <a:prstGeom prst="rect">
                        <a:avLst/>
                      </a:prstGeom>
                    </p:spPr>
                  </p:pic>
                </p:oleObj>
              </mc:Fallback>
            </mc:AlternateContent>
          </a:graphicData>
        </a:graphic>
      </p:graphicFrame>
      <p:sp>
        <p:nvSpPr>
          <p:cNvPr id="4" name="Title 3"/>
          <p:cNvSpPr>
            <a:spLocks noGrp="1"/>
          </p:cNvSpPr>
          <p:nvPr>
            <p:ph type="title"/>
          </p:nvPr>
        </p:nvSpPr>
        <p:spPr/>
        <p:txBody>
          <a:bodyPr/>
          <a:lstStyle/>
          <a:p>
            <a:r>
              <a:rPr lang="en-US" smtClean="0"/>
              <a:t>Microsoft </a:t>
            </a:r>
            <a:r>
              <a:rPr lang="en-US" dirty="0" smtClean="0"/>
              <a:t>Azure </a:t>
            </a:r>
            <a:r>
              <a:rPr lang="en-US" dirty="0" err="1" smtClean="0"/>
              <a:t>IoT</a:t>
            </a:r>
            <a:r>
              <a:rPr lang="en-US" dirty="0" smtClean="0"/>
              <a:t> Suite</a:t>
            </a:r>
            <a:endParaRPr lang="en-IN" dirty="0"/>
          </a:p>
        </p:txBody>
      </p:sp>
      <p:sp>
        <p:nvSpPr>
          <p:cNvPr id="6" name="Text Placeholder 5"/>
          <p:cNvSpPr>
            <a:spLocks noGrp="1"/>
          </p:cNvSpPr>
          <p:nvPr>
            <p:ph type="body" sz="quarter" idx="10"/>
          </p:nvPr>
        </p:nvSpPr>
        <p:spPr/>
        <p:txBody>
          <a:bodyPr/>
          <a:lstStyle/>
          <a:p>
            <a:r>
              <a:rPr lang="en-US"/>
              <a:t>Accelerate </a:t>
            </a:r>
            <a:r>
              <a:rPr lang="en-US" smtClean="0"/>
              <a:t>your </a:t>
            </a:r>
            <a:r>
              <a:rPr lang="en-US" dirty="0"/>
              <a:t>business transformation</a:t>
            </a:r>
          </a:p>
        </p:txBody>
      </p:sp>
      <p:pic>
        <p:nvPicPr>
          <p:cNvPr id="10" name="Picture 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7465" y="2677622"/>
            <a:ext cx="780290" cy="780290"/>
          </a:xfrm>
          <a:prstGeom prst="rect">
            <a:avLst/>
          </a:prstGeom>
        </p:spPr>
      </p:pic>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59200" y="3385017"/>
            <a:ext cx="780290" cy="780290"/>
          </a:xfrm>
          <a:prstGeom prst="rect">
            <a:avLst/>
          </a:prstGeom>
        </p:spPr>
      </p:pic>
      <p:pic>
        <p:nvPicPr>
          <p:cNvPr id="12" name="Picture 1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458096" y="2970541"/>
            <a:ext cx="780290" cy="780290"/>
          </a:xfrm>
          <a:prstGeom prst="rect">
            <a:avLst/>
          </a:prstGeom>
        </p:spPr>
      </p:pic>
      <p:pic>
        <p:nvPicPr>
          <p:cNvPr id="13" name="Picture 1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467755" y="2303165"/>
            <a:ext cx="780290" cy="780290"/>
          </a:xfrm>
          <a:prstGeom prst="rect">
            <a:avLst/>
          </a:prstGeom>
        </p:spPr>
      </p:pic>
      <p:pic>
        <p:nvPicPr>
          <p:cNvPr id="14" name="Picture 1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587887" y="4247919"/>
            <a:ext cx="780290" cy="780290"/>
          </a:xfrm>
          <a:prstGeom prst="rect">
            <a:avLst/>
          </a:prstGeom>
        </p:spPr>
      </p:pic>
      <p:pic>
        <p:nvPicPr>
          <p:cNvPr id="15" name="Picture 1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79188" y="4405409"/>
            <a:ext cx="780290" cy="780290"/>
          </a:xfrm>
          <a:prstGeom prst="rect">
            <a:avLst/>
          </a:prstGeom>
        </p:spPr>
      </p:pic>
      <p:pic>
        <p:nvPicPr>
          <p:cNvPr id="16" name="Picture 1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15485" y="5563467"/>
            <a:ext cx="780290" cy="780290"/>
          </a:xfrm>
          <a:prstGeom prst="rect">
            <a:avLst/>
          </a:prstGeom>
        </p:spPr>
      </p:pic>
      <p:pic>
        <p:nvPicPr>
          <p:cNvPr id="18" name="Picture 17"/>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342079" y="5211603"/>
            <a:ext cx="780290" cy="780290"/>
          </a:xfrm>
          <a:prstGeom prst="rect">
            <a:avLst/>
          </a:prstGeom>
        </p:spPr>
      </p:pic>
      <p:pic>
        <p:nvPicPr>
          <p:cNvPr id="19" name="Picture 18"/>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172963" y="4914024"/>
            <a:ext cx="780290" cy="780290"/>
          </a:xfrm>
          <a:prstGeom prst="rect">
            <a:avLst/>
          </a:prstGeom>
        </p:spPr>
      </p:pic>
      <p:sp>
        <p:nvSpPr>
          <p:cNvPr id="23" name="Freeform 23"/>
          <p:cNvSpPr>
            <a:spLocks noEditPoints="1"/>
          </p:cNvSpPr>
          <p:nvPr/>
        </p:nvSpPr>
        <p:spPr bwMode="auto">
          <a:xfrm>
            <a:off x="276306" y="3443761"/>
            <a:ext cx="661988" cy="696912"/>
          </a:xfrm>
          <a:custGeom>
            <a:avLst/>
            <a:gdLst>
              <a:gd name="T0" fmla="*/ 29 w 417"/>
              <a:gd name="T1" fmla="*/ 329 h 439"/>
              <a:gd name="T2" fmla="*/ 29 w 417"/>
              <a:gd name="T3" fmla="*/ 279 h 439"/>
              <a:gd name="T4" fmla="*/ 71 w 417"/>
              <a:gd name="T5" fmla="*/ 252 h 439"/>
              <a:gd name="T6" fmla="*/ 164 w 417"/>
              <a:gd name="T7" fmla="*/ 252 h 439"/>
              <a:gd name="T8" fmla="*/ 155 w 417"/>
              <a:gd name="T9" fmla="*/ 285 h 439"/>
              <a:gd name="T10" fmla="*/ 98 w 417"/>
              <a:gd name="T11" fmla="*/ 290 h 439"/>
              <a:gd name="T12" fmla="*/ 65 w 417"/>
              <a:gd name="T13" fmla="*/ 311 h 439"/>
              <a:gd name="T14" fmla="*/ 67 w 417"/>
              <a:gd name="T15" fmla="*/ 403 h 439"/>
              <a:gd name="T16" fmla="*/ 128 w 417"/>
              <a:gd name="T17" fmla="*/ 403 h 439"/>
              <a:gd name="T18" fmla="*/ 178 w 417"/>
              <a:gd name="T19" fmla="*/ 390 h 439"/>
              <a:gd name="T20" fmla="*/ 180 w 417"/>
              <a:gd name="T21" fmla="*/ 313 h 439"/>
              <a:gd name="T22" fmla="*/ 216 w 417"/>
              <a:gd name="T23" fmla="*/ 281 h 439"/>
              <a:gd name="T24" fmla="*/ 216 w 417"/>
              <a:gd name="T25" fmla="*/ 355 h 439"/>
              <a:gd name="T26" fmla="*/ 183 w 417"/>
              <a:gd name="T27" fmla="*/ 439 h 439"/>
              <a:gd name="T28" fmla="*/ 132 w 417"/>
              <a:gd name="T29" fmla="*/ 439 h 439"/>
              <a:gd name="T30" fmla="*/ 367 w 417"/>
              <a:gd name="T31" fmla="*/ 115 h 439"/>
              <a:gd name="T32" fmla="*/ 367 w 417"/>
              <a:gd name="T33" fmla="*/ 174 h 439"/>
              <a:gd name="T34" fmla="*/ 317 w 417"/>
              <a:gd name="T35" fmla="*/ 180 h 439"/>
              <a:gd name="T36" fmla="*/ 281 w 417"/>
              <a:gd name="T37" fmla="*/ 212 h 439"/>
              <a:gd name="T38" fmla="*/ 359 w 417"/>
              <a:gd name="T39" fmla="*/ 214 h 439"/>
              <a:gd name="T40" fmla="*/ 397 w 417"/>
              <a:gd name="T41" fmla="*/ 203 h 439"/>
              <a:gd name="T42" fmla="*/ 401 w 417"/>
              <a:gd name="T43" fmla="*/ 105 h 439"/>
              <a:gd name="T44" fmla="*/ 380 w 417"/>
              <a:gd name="T45" fmla="*/ 65 h 439"/>
              <a:gd name="T46" fmla="*/ 287 w 417"/>
              <a:gd name="T47" fmla="*/ 65 h 439"/>
              <a:gd name="T48" fmla="*/ 252 w 417"/>
              <a:gd name="T49" fmla="*/ 84 h 439"/>
              <a:gd name="T50" fmla="*/ 254 w 417"/>
              <a:gd name="T51" fmla="*/ 178 h 439"/>
              <a:gd name="T52" fmla="*/ 283 w 417"/>
              <a:gd name="T53" fmla="*/ 157 h 439"/>
              <a:gd name="T54" fmla="*/ 289 w 417"/>
              <a:gd name="T55" fmla="*/ 111 h 439"/>
              <a:gd name="T56" fmla="*/ 336 w 417"/>
              <a:gd name="T57" fmla="*/ 101 h 439"/>
              <a:gd name="T58" fmla="*/ 0 w 417"/>
              <a:gd name="T59" fmla="*/ 0 h 439"/>
              <a:gd name="T60" fmla="*/ 0 w 417"/>
              <a:gd name="T61" fmla="*/ 138 h 439"/>
              <a:gd name="T62" fmla="*/ 0 w 417"/>
              <a:gd name="T63" fmla="*/ 182 h 439"/>
              <a:gd name="T64" fmla="*/ 44 w 417"/>
              <a:gd name="T65" fmla="*/ 214 h 439"/>
              <a:gd name="T66" fmla="*/ 128 w 417"/>
              <a:gd name="T67" fmla="*/ 214 h 439"/>
              <a:gd name="T68" fmla="*/ 174 w 417"/>
              <a:gd name="T69" fmla="*/ 197 h 439"/>
              <a:gd name="T70" fmla="*/ 126 w 417"/>
              <a:gd name="T71" fmla="*/ 174 h 439"/>
              <a:gd name="T72" fmla="*/ 42 w 417"/>
              <a:gd name="T73" fmla="*/ 170 h 439"/>
              <a:gd name="T74" fmla="*/ 40 w 417"/>
              <a:gd name="T75" fmla="*/ 120 h 439"/>
              <a:gd name="T76" fmla="*/ 44 w 417"/>
              <a:gd name="T77" fmla="*/ 40 h 439"/>
              <a:gd name="T78" fmla="*/ 126 w 417"/>
              <a:gd name="T79" fmla="*/ 40 h 439"/>
              <a:gd name="T80" fmla="*/ 176 w 417"/>
              <a:gd name="T81" fmla="*/ 52 h 439"/>
              <a:gd name="T82" fmla="*/ 176 w 417"/>
              <a:gd name="T83" fmla="*/ 143 h 439"/>
              <a:gd name="T84" fmla="*/ 216 w 417"/>
              <a:gd name="T85" fmla="*/ 183 h 439"/>
              <a:gd name="T86" fmla="*/ 216 w 417"/>
              <a:gd name="T87" fmla="*/ 128 h 439"/>
              <a:gd name="T88" fmla="*/ 206 w 417"/>
              <a:gd name="T89" fmla="*/ 10 h 439"/>
              <a:gd name="T90" fmla="*/ 161 w 417"/>
              <a:gd name="T91" fmla="*/ 0 h 439"/>
              <a:gd name="T92" fmla="*/ 48 w 417"/>
              <a:gd name="T93" fmla="*/ 0 h 439"/>
              <a:gd name="T94" fmla="*/ 258 w 417"/>
              <a:gd name="T95" fmla="*/ 281 h 439"/>
              <a:gd name="T96" fmla="*/ 254 w 417"/>
              <a:gd name="T97" fmla="*/ 350 h 439"/>
              <a:gd name="T98" fmla="*/ 260 w 417"/>
              <a:gd name="T99" fmla="*/ 401 h 439"/>
              <a:gd name="T100" fmla="*/ 361 w 417"/>
              <a:gd name="T101" fmla="*/ 415 h 439"/>
              <a:gd name="T102" fmla="*/ 417 w 417"/>
              <a:gd name="T103" fmla="*/ 417 h 439"/>
              <a:gd name="T104" fmla="*/ 417 w 417"/>
              <a:gd name="T105" fmla="*/ 317 h 439"/>
              <a:gd name="T106" fmla="*/ 411 w 417"/>
              <a:gd name="T107" fmla="*/ 267 h 439"/>
              <a:gd name="T108" fmla="*/ 325 w 417"/>
              <a:gd name="T109" fmla="*/ 252 h 439"/>
              <a:gd name="T110" fmla="*/ 294 w 417"/>
              <a:gd name="T111" fmla="*/ 264 h 439"/>
              <a:gd name="T112" fmla="*/ 344 w 417"/>
              <a:gd name="T113" fmla="*/ 287 h 439"/>
              <a:gd name="T114" fmla="*/ 378 w 417"/>
              <a:gd name="T115" fmla="*/ 290 h 439"/>
              <a:gd name="T116" fmla="*/ 380 w 417"/>
              <a:gd name="T117" fmla="*/ 376 h 439"/>
              <a:gd name="T118" fmla="*/ 311 w 417"/>
              <a:gd name="T119" fmla="*/ 380 h 439"/>
              <a:gd name="T120" fmla="*/ 289 w 417"/>
              <a:gd name="T121" fmla="*/ 363 h 439"/>
              <a:gd name="T122" fmla="*/ 289 w 417"/>
              <a:gd name="T123" fmla="*/ 311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7" h="439">
                <a:moveTo>
                  <a:pt x="29" y="439"/>
                </a:moveTo>
                <a:lnTo>
                  <a:pt x="29" y="439"/>
                </a:lnTo>
                <a:lnTo>
                  <a:pt x="29" y="426"/>
                </a:lnTo>
                <a:lnTo>
                  <a:pt x="29" y="413"/>
                </a:lnTo>
                <a:lnTo>
                  <a:pt x="29" y="399"/>
                </a:lnTo>
                <a:lnTo>
                  <a:pt x="29" y="388"/>
                </a:lnTo>
                <a:lnTo>
                  <a:pt x="29" y="378"/>
                </a:lnTo>
                <a:lnTo>
                  <a:pt x="29" y="369"/>
                </a:lnTo>
                <a:lnTo>
                  <a:pt x="29" y="359"/>
                </a:lnTo>
                <a:lnTo>
                  <a:pt x="29" y="350"/>
                </a:lnTo>
                <a:lnTo>
                  <a:pt x="29" y="342"/>
                </a:lnTo>
                <a:lnTo>
                  <a:pt x="29" y="336"/>
                </a:lnTo>
                <a:lnTo>
                  <a:pt x="29" y="329"/>
                </a:lnTo>
                <a:lnTo>
                  <a:pt x="29" y="323"/>
                </a:lnTo>
                <a:lnTo>
                  <a:pt x="29" y="317"/>
                </a:lnTo>
                <a:lnTo>
                  <a:pt x="29" y="313"/>
                </a:lnTo>
                <a:lnTo>
                  <a:pt x="29" y="308"/>
                </a:lnTo>
                <a:lnTo>
                  <a:pt x="29" y="304"/>
                </a:lnTo>
                <a:lnTo>
                  <a:pt x="29" y="298"/>
                </a:lnTo>
                <a:lnTo>
                  <a:pt x="29" y="292"/>
                </a:lnTo>
                <a:lnTo>
                  <a:pt x="29" y="290"/>
                </a:lnTo>
                <a:lnTo>
                  <a:pt x="29" y="287"/>
                </a:lnTo>
                <a:lnTo>
                  <a:pt x="29" y="287"/>
                </a:lnTo>
                <a:lnTo>
                  <a:pt x="29" y="285"/>
                </a:lnTo>
                <a:lnTo>
                  <a:pt x="29" y="285"/>
                </a:lnTo>
                <a:lnTo>
                  <a:pt x="29" y="279"/>
                </a:lnTo>
                <a:lnTo>
                  <a:pt x="31" y="273"/>
                </a:lnTo>
                <a:lnTo>
                  <a:pt x="34" y="267"/>
                </a:lnTo>
                <a:lnTo>
                  <a:pt x="38" y="262"/>
                </a:lnTo>
                <a:lnTo>
                  <a:pt x="42" y="258"/>
                </a:lnTo>
                <a:lnTo>
                  <a:pt x="48" y="254"/>
                </a:lnTo>
                <a:lnTo>
                  <a:pt x="54" y="252"/>
                </a:lnTo>
                <a:lnTo>
                  <a:pt x="59" y="252"/>
                </a:lnTo>
                <a:lnTo>
                  <a:pt x="61" y="252"/>
                </a:lnTo>
                <a:lnTo>
                  <a:pt x="61" y="252"/>
                </a:lnTo>
                <a:lnTo>
                  <a:pt x="61" y="252"/>
                </a:lnTo>
                <a:lnTo>
                  <a:pt x="63" y="252"/>
                </a:lnTo>
                <a:lnTo>
                  <a:pt x="67" y="252"/>
                </a:lnTo>
                <a:lnTo>
                  <a:pt x="71" y="252"/>
                </a:lnTo>
                <a:lnTo>
                  <a:pt x="77" y="252"/>
                </a:lnTo>
                <a:lnTo>
                  <a:pt x="82" y="252"/>
                </a:lnTo>
                <a:lnTo>
                  <a:pt x="92" y="252"/>
                </a:lnTo>
                <a:lnTo>
                  <a:pt x="96" y="252"/>
                </a:lnTo>
                <a:lnTo>
                  <a:pt x="101" y="252"/>
                </a:lnTo>
                <a:lnTo>
                  <a:pt x="107" y="252"/>
                </a:lnTo>
                <a:lnTo>
                  <a:pt x="113" y="252"/>
                </a:lnTo>
                <a:lnTo>
                  <a:pt x="120" y="252"/>
                </a:lnTo>
                <a:lnTo>
                  <a:pt x="128" y="252"/>
                </a:lnTo>
                <a:lnTo>
                  <a:pt x="136" y="252"/>
                </a:lnTo>
                <a:lnTo>
                  <a:pt x="145" y="252"/>
                </a:lnTo>
                <a:lnTo>
                  <a:pt x="155" y="252"/>
                </a:lnTo>
                <a:lnTo>
                  <a:pt x="164" y="252"/>
                </a:lnTo>
                <a:lnTo>
                  <a:pt x="174" y="252"/>
                </a:lnTo>
                <a:lnTo>
                  <a:pt x="185" y="252"/>
                </a:lnTo>
                <a:lnTo>
                  <a:pt x="185" y="252"/>
                </a:lnTo>
                <a:lnTo>
                  <a:pt x="185" y="252"/>
                </a:lnTo>
                <a:lnTo>
                  <a:pt x="183" y="254"/>
                </a:lnTo>
                <a:lnTo>
                  <a:pt x="182" y="258"/>
                </a:lnTo>
                <a:lnTo>
                  <a:pt x="180" y="260"/>
                </a:lnTo>
                <a:lnTo>
                  <a:pt x="178" y="262"/>
                </a:lnTo>
                <a:lnTo>
                  <a:pt x="174" y="266"/>
                </a:lnTo>
                <a:lnTo>
                  <a:pt x="170" y="269"/>
                </a:lnTo>
                <a:lnTo>
                  <a:pt x="166" y="273"/>
                </a:lnTo>
                <a:lnTo>
                  <a:pt x="161" y="279"/>
                </a:lnTo>
                <a:lnTo>
                  <a:pt x="155" y="285"/>
                </a:lnTo>
                <a:lnTo>
                  <a:pt x="147" y="290"/>
                </a:lnTo>
                <a:lnTo>
                  <a:pt x="147" y="290"/>
                </a:lnTo>
                <a:lnTo>
                  <a:pt x="147" y="290"/>
                </a:lnTo>
                <a:lnTo>
                  <a:pt x="145" y="290"/>
                </a:lnTo>
                <a:lnTo>
                  <a:pt x="143" y="290"/>
                </a:lnTo>
                <a:lnTo>
                  <a:pt x="141" y="290"/>
                </a:lnTo>
                <a:lnTo>
                  <a:pt x="140" y="290"/>
                </a:lnTo>
                <a:lnTo>
                  <a:pt x="134" y="290"/>
                </a:lnTo>
                <a:lnTo>
                  <a:pt x="130" y="290"/>
                </a:lnTo>
                <a:lnTo>
                  <a:pt x="124" y="290"/>
                </a:lnTo>
                <a:lnTo>
                  <a:pt x="117" y="290"/>
                </a:lnTo>
                <a:lnTo>
                  <a:pt x="109" y="290"/>
                </a:lnTo>
                <a:lnTo>
                  <a:pt x="98" y="290"/>
                </a:lnTo>
                <a:lnTo>
                  <a:pt x="86" y="290"/>
                </a:lnTo>
                <a:lnTo>
                  <a:pt x="75" y="290"/>
                </a:lnTo>
                <a:lnTo>
                  <a:pt x="71" y="290"/>
                </a:lnTo>
                <a:lnTo>
                  <a:pt x="69" y="292"/>
                </a:lnTo>
                <a:lnTo>
                  <a:pt x="67" y="294"/>
                </a:lnTo>
                <a:lnTo>
                  <a:pt x="65" y="298"/>
                </a:lnTo>
                <a:lnTo>
                  <a:pt x="65" y="298"/>
                </a:lnTo>
                <a:lnTo>
                  <a:pt x="65" y="298"/>
                </a:lnTo>
                <a:lnTo>
                  <a:pt x="65" y="300"/>
                </a:lnTo>
                <a:lnTo>
                  <a:pt x="65" y="300"/>
                </a:lnTo>
                <a:lnTo>
                  <a:pt x="65" y="304"/>
                </a:lnTo>
                <a:lnTo>
                  <a:pt x="65" y="306"/>
                </a:lnTo>
                <a:lnTo>
                  <a:pt x="65" y="311"/>
                </a:lnTo>
                <a:lnTo>
                  <a:pt x="65" y="315"/>
                </a:lnTo>
                <a:lnTo>
                  <a:pt x="65" y="323"/>
                </a:lnTo>
                <a:lnTo>
                  <a:pt x="65" y="332"/>
                </a:lnTo>
                <a:lnTo>
                  <a:pt x="65" y="342"/>
                </a:lnTo>
                <a:lnTo>
                  <a:pt x="65" y="348"/>
                </a:lnTo>
                <a:lnTo>
                  <a:pt x="65" y="353"/>
                </a:lnTo>
                <a:lnTo>
                  <a:pt x="65" y="361"/>
                </a:lnTo>
                <a:lnTo>
                  <a:pt x="65" y="367"/>
                </a:lnTo>
                <a:lnTo>
                  <a:pt x="65" y="376"/>
                </a:lnTo>
                <a:lnTo>
                  <a:pt x="65" y="384"/>
                </a:lnTo>
                <a:lnTo>
                  <a:pt x="65" y="394"/>
                </a:lnTo>
                <a:lnTo>
                  <a:pt x="65" y="403"/>
                </a:lnTo>
                <a:lnTo>
                  <a:pt x="67" y="403"/>
                </a:lnTo>
                <a:lnTo>
                  <a:pt x="67" y="403"/>
                </a:lnTo>
                <a:lnTo>
                  <a:pt x="67" y="403"/>
                </a:lnTo>
                <a:lnTo>
                  <a:pt x="69" y="403"/>
                </a:lnTo>
                <a:lnTo>
                  <a:pt x="71" y="403"/>
                </a:lnTo>
                <a:lnTo>
                  <a:pt x="75" y="403"/>
                </a:lnTo>
                <a:lnTo>
                  <a:pt x="78" y="403"/>
                </a:lnTo>
                <a:lnTo>
                  <a:pt x="84" y="403"/>
                </a:lnTo>
                <a:lnTo>
                  <a:pt x="92" y="403"/>
                </a:lnTo>
                <a:lnTo>
                  <a:pt x="99" y="403"/>
                </a:lnTo>
                <a:lnTo>
                  <a:pt x="109" y="403"/>
                </a:lnTo>
                <a:lnTo>
                  <a:pt x="117" y="403"/>
                </a:lnTo>
                <a:lnTo>
                  <a:pt x="122" y="403"/>
                </a:lnTo>
                <a:lnTo>
                  <a:pt x="128" y="403"/>
                </a:lnTo>
                <a:lnTo>
                  <a:pt x="136" y="403"/>
                </a:lnTo>
                <a:lnTo>
                  <a:pt x="143" y="403"/>
                </a:lnTo>
                <a:lnTo>
                  <a:pt x="153" y="403"/>
                </a:lnTo>
                <a:lnTo>
                  <a:pt x="161" y="403"/>
                </a:lnTo>
                <a:lnTo>
                  <a:pt x="170" y="403"/>
                </a:lnTo>
                <a:lnTo>
                  <a:pt x="174" y="401"/>
                </a:lnTo>
                <a:lnTo>
                  <a:pt x="176" y="399"/>
                </a:lnTo>
                <a:lnTo>
                  <a:pt x="178" y="397"/>
                </a:lnTo>
                <a:lnTo>
                  <a:pt x="178" y="396"/>
                </a:lnTo>
                <a:lnTo>
                  <a:pt x="178" y="394"/>
                </a:lnTo>
                <a:lnTo>
                  <a:pt x="178" y="394"/>
                </a:lnTo>
                <a:lnTo>
                  <a:pt x="178" y="392"/>
                </a:lnTo>
                <a:lnTo>
                  <a:pt x="178" y="390"/>
                </a:lnTo>
                <a:lnTo>
                  <a:pt x="178" y="388"/>
                </a:lnTo>
                <a:lnTo>
                  <a:pt x="178" y="384"/>
                </a:lnTo>
                <a:lnTo>
                  <a:pt x="178" y="380"/>
                </a:lnTo>
                <a:lnTo>
                  <a:pt x="178" y="374"/>
                </a:lnTo>
                <a:lnTo>
                  <a:pt x="178" y="369"/>
                </a:lnTo>
                <a:lnTo>
                  <a:pt x="178" y="361"/>
                </a:lnTo>
                <a:lnTo>
                  <a:pt x="178" y="352"/>
                </a:lnTo>
                <a:lnTo>
                  <a:pt x="178" y="340"/>
                </a:lnTo>
                <a:lnTo>
                  <a:pt x="178" y="329"/>
                </a:lnTo>
                <a:lnTo>
                  <a:pt x="178" y="315"/>
                </a:lnTo>
                <a:lnTo>
                  <a:pt x="178" y="315"/>
                </a:lnTo>
                <a:lnTo>
                  <a:pt x="180" y="313"/>
                </a:lnTo>
                <a:lnTo>
                  <a:pt x="180" y="313"/>
                </a:lnTo>
                <a:lnTo>
                  <a:pt x="183" y="310"/>
                </a:lnTo>
                <a:lnTo>
                  <a:pt x="185" y="308"/>
                </a:lnTo>
                <a:lnTo>
                  <a:pt x="187" y="306"/>
                </a:lnTo>
                <a:lnTo>
                  <a:pt x="191" y="302"/>
                </a:lnTo>
                <a:lnTo>
                  <a:pt x="193" y="298"/>
                </a:lnTo>
                <a:lnTo>
                  <a:pt x="199" y="294"/>
                </a:lnTo>
                <a:lnTo>
                  <a:pt x="203" y="289"/>
                </a:lnTo>
                <a:lnTo>
                  <a:pt x="208" y="283"/>
                </a:lnTo>
                <a:lnTo>
                  <a:pt x="216" y="277"/>
                </a:lnTo>
                <a:lnTo>
                  <a:pt x="216" y="277"/>
                </a:lnTo>
                <a:lnTo>
                  <a:pt x="216" y="277"/>
                </a:lnTo>
                <a:lnTo>
                  <a:pt x="216" y="279"/>
                </a:lnTo>
                <a:lnTo>
                  <a:pt x="216" y="281"/>
                </a:lnTo>
                <a:lnTo>
                  <a:pt x="216" y="285"/>
                </a:lnTo>
                <a:lnTo>
                  <a:pt x="216" y="289"/>
                </a:lnTo>
                <a:lnTo>
                  <a:pt x="216" y="294"/>
                </a:lnTo>
                <a:lnTo>
                  <a:pt x="216" y="300"/>
                </a:lnTo>
                <a:lnTo>
                  <a:pt x="216" y="304"/>
                </a:lnTo>
                <a:lnTo>
                  <a:pt x="216" y="310"/>
                </a:lnTo>
                <a:lnTo>
                  <a:pt x="216" y="313"/>
                </a:lnTo>
                <a:lnTo>
                  <a:pt x="216" y="319"/>
                </a:lnTo>
                <a:lnTo>
                  <a:pt x="216" y="325"/>
                </a:lnTo>
                <a:lnTo>
                  <a:pt x="216" y="332"/>
                </a:lnTo>
                <a:lnTo>
                  <a:pt x="216" y="340"/>
                </a:lnTo>
                <a:lnTo>
                  <a:pt x="216" y="348"/>
                </a:lnTo>
                <a:lnTo>
                  <a:pt x="216" y="355"/>
                </a:lnTo>
                <a:lnTo>
                  <a:pt x="216" y="365"/>
                </a:lnTo>
                <a:lnTo>
                  <a:pt x="216" y="374"/>
                </a:lnTo>
                <a:lnTo>
                  <a:pt x="216" y="386"/>
                </a:lnTo>
                <a:lnTo>
                  <a:pt x="216" y="396"/>
                </a:lnTo>
                <a:lnTo>
                  <a:pt x="216" y="409"/>
                </a:lnTo>
                <a:lnTo>
                  <a:pt x="214" y="415"/>
                </a:lnTo>
                <a:lnTo>
                  <a:pt x="212" y="420"/>
                </a:lnTo>
                <a:lnTo>
                  <a:pt x="210" y="426"/>
                </a:lnTo>
                <a:lnTo>
                  <a:pt x="206" y="430"/>
                </a:lnTo>
                <a:lnTo>
                  <a:pt x="201" y="434"/>
                </a:lnTo>
                <a:lnTo>
                  <a:pt x="195" y="438"/>
                </a:lnTo>
                <a:lnTo>
                  <a:pt x="189" y="439"/>
                </a:lnTo>
                <a:lnTo>
                  <a:pt x="183" y="439"/>
                </a:lnTo>
                <a:lnTo>
                  <a:pt x="182" y="439"/>
                </a:lnTo>
                <a:lnTo>
                  <a:pt x="182" y="439"/>
                </a:lnTo>
                <a:lnTo>
                  <a:pt x="180" y="439"/>
                </a:lnTo>
                <a:lnTo>
                  <a:pt x="178" y="439"/>
                </a:lnTo>
                <a:lnTo>
                  <a:pt x="174" y="439"/>
                </a:lnTo>
                <a:lnTo>
                  <a:pt x="170" y="439"/>
                </a:lnTo>
                <a:lnTo>
                  <a:pt x="164" y="439"/>
                </a:lnTo>
                <a:lnTo>
                  <a:pt x="161" y="439"/>
                </a:lnTo>
                <a:lnTo>
                  <a:pt x="155" y="439"/>
                </a:lnTo>
                <a:lnTo>
                  <a:pt x="151" y="439"/>
                </a:lnTo>
                <a:lnTo>
                  <a:pt x="145" y="439"/>
                </a:lnTo>
                <a:lnTo>
                  <a:pt x="140" y="439"/>
                </a:lnTo>
                <a:lnTo>
                  <a:pt x="132" y="439"/>
                </a:lnTo>
                <a:lnTo>
                  <a:pt x="126" y="439"/>
                </a:lnTo>
                <a:lnTo>
                  <a:pt x="119" y="439"/>
                </a:lnTo>
                <a:lnTo>
                  <a:pt x="109" y="439"/>
                </a:lnTo>
                <a:lnTo>
                  <a:pt x="99" y="439"/>
                </a:lnTo>
                <a:lnTo>
                  <a:pt x="90" y="439"/>
                </a:lnTo>
                <a:lnTo>
                  <a:pt x="80" y="439"/>
                </a:lnTo>
                <a:lnTo>
                  <a:pt x="69" y="439"/>
                </a:lnTo>
                <a:lnTo>
                  <a:pt x="55" y="439"/>
                </a:lnTo>
                <a:lnTo>
                  <a:pt x="42" y="439"/>
                </a:lnTo>
                <a:lnTo>
                  <a:pt x="29" y="439"/>
                </a:lnTo>
                <a:lnTo>
                  <a:pt x="29" y="439"/>
                </a:lnTo>
                <a:close/>
                <a:moveTo>
                  <a:pt x="367" y="101"/>
                </a:moveTo>
                <a:lnTo>
                  <a:pt x="367" y="115"/>
                </a:lnTo>
                <a:lnTo>
                  <a:pt x="367" y="124"/>
                </a:lnTo>
                <a:lnTo>
                  <a:pt x="367" y="134"/>
                </a:lnTo>
                <a:lnTo>
                  <a:pt x="367" y="143"/>
                </a:lnTo>
                <a:lnTo>
                  <a:pt x="367" y="149"/>
                </a:lnTo>
                <a:lnTo>
                  <a:pt x="367" y="155"/>
                </a:lnTo>
                <a:lnTo>
                  <a:pt x="367" y="160"/>
                </a:lnTo>
                <a:lnTo>
                  <a:pt x="367" y="164"/>
                </a:lnTo>
                <a:lnTo>
                  <a:pt x="367" y="166"/>
                </a:lnTo>
                <a:lnTo>
                  <a:pt x="367" y="170"/>
                </a:lnTo>
                <a:lnTo>
                  <a:pt x="367" y="170"/>
                </a:lnTo>
                <a:lnTo>
                  <a:pt x="367" y="172"/>
                </a:lnTo>
                <a:lnTo>
                  <a:pt x="367" y="174"/>
                </a:lnTo>
                <a:lnTo>
                  <a:pt x="367" y="174"/>
                </a:lnTo>
                <a:lnTo>
                  <a:pt x="367" y="176"/>
                </a:lnTo>
                <a:lnTo>
                  <a:pt x="365" y="178"/>
                </a:lnTo>
                <a:lnTo>
                  <a:pt x="363" y="178"/>
                </a:lnTo>
                <a:lnTo>
                  <a:pt x="361" y="180"/>
                </a:lnTo>
                <a:lnTo>
                  <a:pt x="352" y="180"/>
                </a:lnTo>
                <a:lnTo>
                  <a:pt x="346" y="180"/>
                </a:lnTo>
                <a:lnTo>
                  <a:pt x="338" y="180"/>
                </a:lnTo>
                <a:lnTo>
                  <a:pt x="332" y="180"/>
                </a:lnTo>
                <a:lnTo>
                  <a:pt x="329" y="180"/>
                </a:lnTo>
                <a:lnTo>
                  <a:pt x="325" y="180"/>
                </a:lnTo>
                <a:lnTo>
                  <a:pt x="321" y="180"/>
                </a:lnTo>
                <a:lnTo>
                  <a:pt x="319" y="180"/>
                </a:lnTo>
                <a:lnTo>
                  <a:pt x="317" y="180"/>
                </a:lnTo>
                <a:lnTo>
                  <a:pt x="315" y="180"/>
                </a:lnTo>
                <a:lnTo>
                  <a:pt x="313" y="180"/>
                </a:lnTo>
                <a:lnTo>
                  <a:pt x="313" y="180"/>
                </a:lnTo>
                <a:lnTo>
                  <a:pt x="313" y="180"/>
                </a:lnTo>
                <a:lnTo>
                  <a:pt x="308" y="185"/>
                </a:lnTo>
                <a:lnTo>
                  <a:pt x="302" y="191"/>
                </a:lnTo>
                <a:lnTo>
                  <a:pt x="296" y="195"/>
                </a:lnTo>
                <a:lnTo>
                  <a:pt x="292" y="199"/>
                </a:lnTo>
                <a:lnTo>
                  <a:pt x="290" y="203"/>
                </a:lnTo>
                <a:lnTo>
                  <a:pt x="287" y="206"/>
                </a:lnTo>
                <a:lnTo>
                  <a:pt x="285" y="208"/>
                </a:lnTo>
                <a:lnTo>
                  <a:pt x="283" y="210"/>
                </a:lnTo>
                <a:lnTo>
                  <a:pt x="281" y="212"/>
                </a:lnTo>
                <a:lnTo>
                  <a:pt x="279" y="214"/>
                </a:lnTo>
                <a:lnTo>
                  <a:pt x="279" y="214"/>
                </a:lnTo>
                <a:lnTo>
                  <a:pt x="279" y="214"/>
                </a:lnTo>
                <a:lnTo>
                  <a:pt x="287" y="214"/>
                </a:lnTo>
                <a:lnTo>
                  <a:pt x="296" y="214"/>
                </a:lnTo>
                <a:lnTo>
                  <a:pt x="304" y="214"/>
                </a:lnTo>
                <a:lnTo>
                  <a:pt x="311" y="214"/>
                </a:lnTo>
                <a:lnTo>
                  <a:pt x="317" y="214"/>
                </a:lnTo>
                <a:lnTo>
                  <a:pt x="323" y="214"/>
                </a:lnTo>
                <a:lnTo>
                  <a:pt x="334" y="214"/>
                </a:lnTo>
                <a:lnTo>
                  <a:pt x="344" y="214"/>
                </a:lnTo>
                <a:lnTo>
                  <a:pt x="352" y="214"/>
                </a:lnTo>
                <a:lnTo>
                  <a:pt x="359" y="214"/>
                </a:lnTo>
                <a:lnTo>
                  <a:pt x="365" y="214"/>
                </a:lnTo>
                <a:lnTo>
                  <a:pt x="369" y="214"/>
                </a:lnTo>
                <a:lnTo>
                  <a:pt x="371" y="214"/>
                </a:lnTo>
                <a:lnTo>
                  <a:pt x="373" y="214"/>
                </a:lnTo>
                <a:lnTo>
                  <a:pt x="375" y="214"/>
                </a:lnTo>
                <a:lnTo>
                  <a:pt x="376" y="214"/>
                </a:lnTo>
                <a:lnTo>
                  <a:pt x="376" y="214"/>
                </a:lnTo>
                <a:lnTo>
                  <a:pt x="376" y="214"/>
                </a:lnTo>
                <a:lnTo>
                  <a:pt x="382" y="214"/>
                </a:lnTo>
                <a:lnTo>
                  <a:pt x="386" y="212"/>
                </a:lnTo>
                <a:lnTo>
                  <a:pt x="390" y="210"/>
                </a:lnTo>
                <a:lnTo>
                  <a:pt x="394" y="206"/>
                </a:lnTo>
                <a:lnTo>
                  <a:pt x="397" y="203"/>
                </a:lnTo>
                <a:lnTo>
                  <a:pt x="399" y="199"/>
                </a:lnTo>
                <a:lnTo>
                  <a:pt x="401" y="195"/>
                </a:lnTo>
                <a:lnTo>
                  <a:pt x="401" y="189"/>
                </a:lnTo>
                <a:lnTo>
                  <a:pt x="401" y="178"/>
                </a:lnTo>
                <a:lnTo>
                  <a:pt x="401" y="168"/>
                </a:lnTo>
                <a:lnTo>
                  <a:pt x="401" y="157"/>
                </a:lnTo>
                <a:lnTo>
                  <a:pt x="401" y="149"/>
                </a:lnTo>
                <a:lnTo>
                  <a:pt x="401" y="139"/>
                </a:lnTo>
                <a:lnTo>
                  <a:pt x="401" y="132"/>
                </a:lnTo>
                <a:lnTo>
                  <a:pt x="401" y="124"/>
                </a:lnTo>
                <a:lnTo>
                  <a:pt x="401" y="117"/>
                </a:lnTo>
                <a:lnTo>
                  <a:pt x="401" y="111"/>
                </a:lnTo>
                <a:lnTo>
                  <a:pt x="401" y="105"/>
                </a:lnTo>
                <a:lnTo>
                  <a:pt x="401" y="99"/>
                </a:lnTo>
                <a:lnTo>
                  <a:pt x="401" y="96"/>
                </a:lnTo>
                <a:lnTo>
                  <a:pt x="401" y="88"/>
                </a:lnTo>
                <a:lnTo>
                  <a:pt x="401" y="80"/>
                </a:lnTo>
                <a:lnTo>
                  <a:pt x="401" y="76"/>
                </a:lnTo>
                <a:lnTo>
                  <a:pt x="401" y="73"/>
                </a:lnTo>
                <a:lnTo>
                  <a:pt x="401" y="69"/>
                </a:lnTo>
                <a:lnTo>
                  <a:pt x="401" y="67"/>
                </a:lnTo>
                <a:lnTo>
                  <a:pt x="401" y="67"/>
                </a:lnTo>
                <a:lnTo>
                  <a:pt x="401" y="65"/>
                </a:lnTo>
                <a:lnTo>
                  <a:pt x="401" y="65"/>
                </a:lnTo>
                <a:lnTo>
                  <a:pt x="390" y="65"/>
                </a:lnTo>
                <a:lnTo>
                  <a:pt x="380" y="65"/>
                </a:lnTo>
                <a:lnTo>
                  <a:pt x="369" y="65"/>
                </a:lnTo>
                <a:lnTo>
                  <a:pt x="361" y="65"/>
                </a:lnTo>
                <a:lnTo>
                  <a:pt x="352" y="65"/>
                </a:lnTo>
                <a:lnTo>
                  <a:pt x="344" y="65"/>
                </a:lnTo>
                <a:lnTo>
                  <a:pt x="336" y="65"/>
                </a:lnTo>
                <a:lnTo>
                  <a:pt x="329" y="65"/>
                </a:lnTo>
                <a:lnTo>
                  <a:pt x="323" y="65"/>
                </a:lnTo>
                <a:lnTo>
                  <a:pt x="317" y="65"/>
                </a:lnTo>
                <a:lnTo>
                  <a:pt x="311" y="65"/>
                </a:lnTo>
                <a:lnTo>
                  <a:pt x="308" y="65"/>
                </a:lnTo>
                <a:lnTo>
                  <a:pt x="300" y="65"/>
                </a:lnTo>
                <a:lnTo>
                  <a:pt x="292" y="65"/>
                </a:lnTo>
                <a:lnTo>
                  <a:pt x="287" y="65"/>
                </a:lnTo>
                <a:lnTo>
                  <a:pt x="283" y="65"/>
                </a:lnTo>
                <a:lnTo>
                  <a:pt x="281" y="65"/>
                </a:lnTo>
                <a:lnTo>
                  <a:pt x="279" y="65"/>
                </a:lnTo>
                <a:lnTo>
                  <a:pt x="277" y="65"/>
                </a:lnTo>
                <a:lnTo>
                  <a:pt x="277" y="65"/>
                </a:lnTo>
                <a:lnTo>
                  <a:pt x="277" y="65"/>
                </a:lnTo>
                <a:lnTo>
                  <a:pt x="271" y="65"/>
                </a:lnTo>
                <a:lnTo>
                  <a:pt x="268" y="67"/>
                </a:lnTo>
                <a:lnTo>
                  <a:pt x="264" y="69"/>
                </a:lnTo>
                <a:lnTo>
                  <a:pt x="260" y="73"/>
                </a:lnTo>
                <a:lnTo>
                  <a:pt x="256" y="76"/>
                </a:lnTo>
                <a:lnTo>
                  <a:pt x="254" y="80"/>
                </a:lnTo>
                <a:lnTo>
                  <a:pt x="252" y="84"/>
                </a:lnTo>
                <a:lnTo>
                  <a:pt x="252" y="90"/>
                </a:lnTo>
                <a:lnTo>
                  <a:pt x="252" y="99"/>
                </a:lnTo>
                <a:lnTo>
                  <a:pt x="252" y="107"/>
                </a:lnTo>
                <a:lnTo>
                  <a:pt x="252" y="115"/>
                </a:lnTo>
                <a:lnTo>
                  <a:pt x="252" y="122"/>
                </a:lnTo>
                <a:lnTo>
                  <a:pt x="252" y="128"/>
                </a:lnTo>
                <a:lnTo>
                  <a:pt x="252" y="134"/>
                </a:lnTo>
                <a:lnTo>
                  <a:pt x="252" y="145"/>
                </a:lnTo>
                <a:lnTo>
                  <a:pt x="254" y="155"/>
                </a:lnTo>
                <a:lnTo>
                  <a:pt x="254" y="162"/>
                </a:lnTo>
                <a:lnTo>
                  <a:pt x="254" y="168"/>
                </a:lnTo>
                <a:lnTo>
                  <a:pt x="254" y="174"/>
                </a:lnTo>
                <a:lnTo>
                  <a:pt x="254" y="178"/>
                </a:lnTo>
                <a:lnTo>
                  <a:pt x="254" y="182"/>
                </a:lnTo>
                <a:lnTo>
                  <a:pt x="254" y="183"/>
                </a:lnTo>
                <a:lnTo>
                  <a:pt x="254" y="183"/>
                </a:lnTo>
                <a:lnTo>
                  <a:pt x="254" y="185"/>
                </a:lnTo>
                <a:lnTo>
                  <a:pt x="254" y="185"/>
                </a:lnTo>
                <a:lnTo>
                  <a:pt x="254" y="185"/>
                </a:lnTo>
                <a:lnTo>
                  <a:pt x="260" y="180"/>
                </a:lnTo>
                <a:lnTo>
                  <a:pt x="266" y="174"/>
                </a:lnTo>
                <a:lnTo>
                  <a:pt x="269" y="170"/>
                </a:lnTo>
                <a:lnTo>
                  <a:pt x="273" y="166"/>
                </a:lnTo>
                <a:lnTo>
                  <a:pt x="277" y="162"/>
                </a:lnTo>
                <a:lnTo>
                  <a:pt x="281" y="159"/>
                </a:lnTo>
                <a:lnTo>
                  <a:pt x="283" y="157"/>
                </a:lnTo>
                <a:lnTo>
                  <a:pt x="285" y="155"/>
                </a:lnTo>
                <a:lnTo>
                  <a:pt x="287" y="153"/>
                </a:lnTo>
                <a:lnTo>
                  <a:pt x="289" y="151"/>
                </a:lnTo>
                <a:lnTo>
                  <a:pt x="289" y="151"/>
                </a:lnTo>
                <a:lnTo>
                  <a:pt x="289" y="151"/>
                </a:lnTo>
                <a:lnTo>
                  <a:pt x="289" y="143"/>
                </a:lnTo>
                <a:lnTo>
                  <a:pt x="289" y="136"/>
                </a:lnTo>
                <a:lnTo>
                  <a:pt x="289" y="130"/>
                </a:lnTo>
                <a:lnTo>
                  <a:pt x="289" y="124"/>
                </a:lnTo>
                <a:lnTo>
                  <a:pt x="289" y="120"/>
                </a:lnTo>
                <a:lnTo>
                  <a:pt x="289" y="117"/>
                </a:lnTo>
                <a:lnTo>
                  <a:pt x="289" y="113"/>
                </a:lnTo>
                <a:lnTo>
                  <a:pt x="289" y="111"/>
                </a:lnTo>
                <a:lnTo>
                  <a:pt x="289" y="109"/>
                </a:lnTo>
                <a:lnTo>
                  <a:pt x="289" y="109"/>
                </a:lnTo>
                <a:lnTo>
                  <a:pt x="289" y="107"/>
                </a:lnTo>
                <a:lnTo>
                  <a:pt x="289" y="105"/>
                </a:lnTo>
                <a:lnTo>
                  <a:pt x="289" y="105"/>
                </a:lnTo>
                <a:lnTo>
                  <a:pt x="289" y="103"/>
                </a:lnTo>
                <a:lnTo>
                  <a:pt x="290" y="101"/>
                </a:lnTo>
                <a:lnTo>
                  <a:pt x="292" y="101"/>
                </a:lnTo>
                <a:lnTo>
                  <a:pt x="294" y="99"/>
                </a:lnTo>
                <a:lnTo>
                  <a:pt x="308" y="99"/>
                </a:lnTo>
                <a:lnTo>
                  <a:pt x="317" y="99"/>
                </a:lnTo>
                <a:lnTo>
                  <a:pt x="327" y="101"/>
                </a:lnTo>
                <a:lnTo>
                  <a:pt x="336" y="101"/>
                </a:lnTo>
                <a:lnTo>
                  <a:pt x="342" y="101"/>
                </a:lnTo>
                <a:lnTo>
                  <a:pt x="350" y="101"/>
                </a:lnTo>
                <a:lnTo>
                  <a:pt x="353" y="101"/>
                </a:lnTo>
                <a:lnTo>
                  <a:pt x="357" y="101"/>
                </a:lnTo>
                <a:lnTo>
                  <a:pt x="361" y="101"/>
                </a:lnTo>
                <a:lnTo>
                  <a:pt x="363" y="101"/>
                </a:lnTo>
                <a:lnTo>
                  <a:pt x="365" y="101"/>
                </a:lnTo>
                <a:lnTo>
                  <a:pt x="365" y="101"/>
                </a:lnTo>
                <a:lnTo>
                  <a:pt x="367" y="101"/>
                </a:lnTo>
                <a:lnTo>
                  <a:pt x="367" y="101"/>
                </a:lnTo>
                <a:lnTo>
                  <a:pt x="367" y="101"/>
                </a:lnTo>
                <a:lnTo>
                  <a:pt x="367" y="101"/>
                </a:lnTo>
                <a:close/>
                <a:moveTo>
                  <a:pt x="0" y="0"/>
                </a:moveTo>
                <a:lnTo>
                  <a:pt x="0" y="0"/>
                </a:lnTo>
                <a:lnTo>
                  <a:pt x="0" y="17"/>
                </a:lnTo>
                <a:lnTo>
                  <a:pt x="0" y="32"/>
                </a:lnTo>
                <a:lnTo>
                  <a:pt x="0" y="46"/>
                </a:lnTo>
                <a:lnTo>
                  <a:pt x="0" y="59"/>
                </a:lnTo>
                <a:lnTo>
                  <a:pt x="0" y="73"/>
                </a:lnTo>
                <a:lnTo>
                  <a:pt x="0" y="84"/>
                </a:lnTo>
                <a:lnTo>
                  <a:pt x="0" y="96"/>
                </a:lnTo>
                <a:lnTo>
                  <a:pt x="0" y="105"/>
                </a:lnTo>
                <a:lnTo>
                  <a:pt x="0" y="115"/>
                </a:lnTo>
                <a:lnTo>
                  <a:pt x="0" y="122"/>
                </a:lnTo>
                <a:lnTo>
                  <a:pt x="0" y="130"/>
                </a:lnTo>
                <a:lnTo>
                  <a:pt x="0" y="138"/>
                </a:lnTo>
                <a:lnTo>
                  <a:pt x="0" y="143"/>
                </a:lnTo>
                <a:lnTo>
                  <a:pt x="0" y="149"/>
                </a:lnTo>
                <a:lnTo>
                  <a:pt x="0" y="155"/>
                </a:lnTo>
                <a:lnTo>
                  <a:pt x="0" y="159"/>
                </a:lnTo>
                <a:lnTo>
                  <a:pt x="0" y="164"/>
                </a:lnTo>
                <a:lnTo>
                  <a:pt x="0" y="166"/>
                </a:lnTo>
                <a:lnTo>
                  <a:pt x="0" y="172"/>
                </a:lnTo>
                <a:lnTo>
                  <a:pt x="0" y="176"/>
                </a:lnTo>
                <a:lnTo>
                  <a:pt x="0" y="180"/>
                </a:lnTo>
                <a:lnTo>
                  <a:pt x="0" y="182"/>
                </a:lnTo>
                <a:lnTo>
                  <a:pt x="0" y="182"/>
                </a:lnTo>
                <a:lnTo>
                  <a:pt x="0" y="182"/>
                </a:lnTo>
                <a:lnTo>
                  <a:pt x="0" y="182"/>
                </a:lnTo>
                <a:lnTo>
                  <a:pt x="2" y="189"/>
                </a:lnTo>
                <a:lnTo>
                  <a:pt x="4" y="195"/>
                </a:lnTo>
                <a:lnTo>
                  <a:pt x="8" y="201"/>
                </a:lnTo>
                <a:lnTo>
                  <a:pt x="12" y="204"/>
                </a:lnTo>
                <a:lnTo>
                  <a:pt x="17" y="208"/>
                </a:lnTo>
                <a:lnTo>
                  <a:pt x="23" y="212"/>
                </a:lnTo>
                <a:lnTo>
                  <a:pt x="29" y="214"/>
                </a:lnTo>
                <a:lnTo>
                  <a:pt x="36" y="214"/>
                </a:lnTo>
                <a:lnTo>
                  <a:pt x="36" y="214"/>
                </a:lnTo>
                <a:lnTo>
                  <a:pt x="36" y="214"/>
                </a:lnTo>
                <a:lnTo>
                  <a:pt x="38" y="214"/>
                </a:lnTo>
                <a:lnTo>
                  <a:pt x="40" y="214"/>
                </a:lnTo>
                <a:lnTo>
                  <a:pt x="44" y="214"/>
                </a:lnTo>
                <a:lnTo>
                  <a:pt x="48" y="214"/>
                </a:lnTo>
                <a:lnTo>
                  <a:pt x="55" y="214"/>
                </a:lnTo>
                <a:lnTo>
                  <a:pt x="59" y="214"/>
                </a:lnTo>
                <a:lnTo>
                  <a:pt x="63" y="214"/>
                </a:lnTo>
                <a:lnTo>
                  <a:pt x="69" y="214"/>
                </a:lnTo>
                <a:lnTo>
                  <a:pt x="73" y="214"/>
                </a:lnTo>
                <a:lnTo>
                  <a:pt x="80" y="214"/>
                </a:lnTo>
                <a:lnTo>
                  <a:pt x="86" y="214"/>
                </a:lnTo>
                <a:lnTo>
                  <a:pt x="94" y="214"/>
                </a:lnTo>
                <a:lnTo>
                  <a:pt x="101" y="214"/>
                </a:lnTo>
                <a:lnTo>
                  <a:pt x="109" y="214"/>
                </a:lnTo>
                <a:lnTo>
                  <a:pt x="119" y="214"/>
                </a:lnTo>
                <a:lnTo>
                  <a:pt x="128" y="214"/>
                </a:lnTo>
                <a:lnTo>
                  <a:pt x="140" y="214"/>
                </a:lnTo>
                <a:lnTo>
                  <a:pt x="151" y="214"/>
                </a:lnTo>
                <a:lnTo>
                  <a:pt x="164" y="214"/>
                </a:lnTo>
                <a:lnTo>
                  <a:pt x="176" y="214"/>
                </a:lnTo>
                <a:lnTo>
                  <a:pt x="191" y="214"/>
                </a:lnTo>
                <a:lnTo>
                  <a:pt x="191" y="214"/>
                </a:lnTo>
                <a:lnTo>
                  <a:pt x="191" y="214"/>
                </a:lnTo>
                <a:lnTo>
                  <a:pt x="189" y="212"/>
                </a:lnTo>
                <a:lnTo>
                  <a:pt x="185" y="208"/>
                </a:lnTo>
                <a:lnTo>
                  <a:pt x="183" y="206"/>
                </a:lnTo>
                <a:lnTo>
                  <a:pt x="182" y="204"/>
                </a:lnTo>
                <a:lnTo>
                  <a:pt x="178" y="201"/>
                </a:lnTo>
                <a:lnTo>
                  <a:pt x="174" y="197"/>
                </a:lnTo>
                <a:lnTo>
                  <a:pt x="170" y="193"/>
                </a:lnTo>
                <a:lnTo>
                  <a:pt x="164" y="187"/>
                </a:lnTo>
                <a:lnTo>
                  <a:pt x="159" y="182"/>
                </a:lnTo>
                <a:lnTo>
                  <a:pt x="151" y="174"/>
                </a:lnTo>
                <a:lnTo>
                  <a:pt x="151" y="174"/>
                </a:lnTo>
                <a:lnTo>
                  <a:pt x="151" y="174"/>
                </a:lnTo>
                <a:lnTo>
                  <a:pt x="149" y="174"/>
                </a:lnTo>
                <a:lnTo>
                  <a:pt x="147" y="174"/>
                </a:lnTo>
                <a:lnTo>
                  <a:pt x="145" y="174"/>
                </a:lnTo>
                <a:lnTo>
                  <a:pt x="143" y="174"/>
                </a:lnTo>
                <a:lnTo>
                  <a:pt x="138" y="174"/>
                </a:lnTo>
                <a:lnTo>
                  <a:pt x="134" y="174"/>
                </a:lnTo>
                <a:lnTo>
                  <a:pt x="126" y="174"/>
                </a:lnTo>
                <a:lnTo>
                  <a:pt x="119" y="174"/>
                </a:lnTo>
                <a:lnTo>
                  <a:pt x="107" y="174"/>
                </a:lnTo>
                <a:lnTo>
                  <a:pt x="101" y="174"/>
                </a:lnTo>
                <a:lnTo>
                  <a:pt x="96" y="174"/>
                </a:lnTo>
                <a:lnTo>
                  <a:pt x="90" y="174"/>
                </a:lnTo>
                <a:lnTo>
                  <a:pt x="82" y="174"/>
                </a:lnTo>
                <a:lnTo>
                  <a:pt x="75" y="174"/>
                </a:lnTo>
                <a:lnTo>
                  <a:pt x="67" y="174"/>
                </a:lnTo>
                <a:lnTo>
                  <a:pt x="57" y="174"/>
                </a:lnTo>
                <a:lnTo>
                  <a:pt x="48" y="174"/>
                </a:lnTo>
                <a:lnTo>
                  <a:pt x="46" y="174"/>
                </a:lnTo>
                <a:lnTo>
                  <a:pt x="44" y="172"/>
                </a:lnTo>
                <a:lnTo>
                  <a:pt x="42" y="170"/>
                </a:lnTo>
                <a:lnTo>
                  <a:pt x="40" y="168"/>
                </a:lnTo>
                <a:lnTo>
                  <a:pt x="40" y="168"/>
                </a:lnTo>
                <a:lnTo>
                  <a:pt x="40" y="166"/>
                </a:lnTo>
                <a:lnTo>
                  <a:pt x="40" y="166"/>
                </a:lnTo>
                <a:lnTo>
                  <a:pt x="40" y="164"/>
                </a:lnTo>
                <a:lnTo>
                  <a:pt x="40" y="160"/>
                </a:lnTo>
                <a:lnTo>
                  <a:pt x="40" y="157"/>
                </a:lnTo>
                <a:lnTo>
                  <a:pt x="40" y="151"/>
                </a:lnTo>
                <a:lnTo>
                  <a:pt x="40" y="145"/>
                </a:lnTo>
                <a:lnTo>
                  <a:pt x="40" y="136"/>
                </a:lnTo>
                <a:lnTo>
                  <a:pt x="40" y="132"/>
                </a:lnTo>
                <a:lnTo>
                  <a:pt x="40" y="126"/>
                </a:lnTo>
                <a:lnTo>
                  <a:pt x="40" y="120"/>
                </a:lnTo>
                <a:lnTo>
                  <a:pt x="40" y="115"/>
                </a:lnTo>
                <a:lnTo>
                  <a:pt x="40" y="107"/>
                </a:lnTo>
                <a:lnTo>
                  <a:pt x="40" y="99"/>
                </a:lnTo>
                <a:lnTo>
                  <a:pt x="40" y="92"/>
                </a:lnTo>
                <a:lnTo>
                  <a:pt x="40" y="82"/>
                </a:lnTo>
                <a:lnTo>
                  <a:pt x="40" y="73"/>
                </a:lnTo>
                <a:lnTo>
                  <a:pt x="40" y="63"/>
                </a:lnTo>
                <a:lnTo>
                  <a:pt x="40" y="52"/>
                </a:lnTo>
                <a:lnTo>
                  <a:pt x="40" y="40"/>
                </a:lnTo>
                <a:lnTo>
                  <a:pt x="42" y="40"/>
                </a:lnTo>
                <a:lnTo>
                  <a:pt x="42" y="40"/>
                </a:lnTo>
                <a:lnTo>
                  <a:pt x="42" y="40"/>
                </a:lnTo>
                <a:lnTo>
                  <a:pt x="44" y="40"/>
                </a:lnTo>
                <a:lnTo>
                  <a:pt x="48" y="40"/>
                </a:lnTo>
                <a:lnTo>
                  <a:pt x="52" y="40"/>
                </a:lnTo>
                <a:lnTo>
                  <a:pt x="57" y="40"/>
                </a:lnTo>
                <a:lnTo>
                  <a:pt x="63" y="40"/>
                </a:lnTo>
                <a:lnTo>
                  <a:pt x="73" y="40"/>
                </a:lnTo>
                <a:lnTo>
                  <a:pt x="77" y="40"/>
                </a:lnTo>
                <a:lnTo>
                  <a:pt x="82" y="40"/>
                </a:lnTo>
                <a:lnTo>
                  <a:pt x="88" y="40"/>
                </a:lnTo>
                <a:lnTo>
                  <a:pt x="94" y="40"/>
                </a:lnTo>
                <a:lnTo>
                  <a:pt x="101" y="40"/>
                </a:lnTo>
                <a:lnTo>
                  <a:pt x="109" y="40"/>
                </a:lnTo>
                <a:lnTo>
                  <a:pt x="117" y="40"/>
                </a:lnTo>
                <a:lnTo>
                  <a:pt x="126" y="40"/>
                </a:lnTo>
                <a:lnTo>
                  <a:pt x="136" y="40"/>
                </a:lnTo>
                <a:lnTo>
                  <a:pt x="145" y="40"/>
                </a:lnTo>
                <a:lnTo>
                  <a:pt x="157" y="40"/>
                </a:lnTo>
                <a:lnTo>
                  <a:pt x="168" y="40"/>
                </a:lnTo>
                <a:lnTo>
                  <a:pt x="170" y="40"/>
                </a:lnTo>
                <a:lnTo>
                  <a:pt x="172" y="42"/>
                </a:lnTo>
                <a:lnTo>
                  <a:pt x="174" y="44"/>
                </a:lnTo>
                <a:lnTo>
                  <a:pt x="176" y="48"/>
                </a:lnTo>
                <a:lnTo>
                  <a:pt x="176" y="48"/>
                </a:lnTo>
                <a:lnTo>
                  <a:pt x="176" y="48"/>
                </a:lnTo>
                <a:lnTo>
                  <a:pt x="176" y="48"/>
                </a:lnTo>
                <a:lnTo>
                  <a:pt x="176" y="50"/>
                </a:lnTo>
                <a:lnTo>
                  <a:pt x="176" y="52"/>
                </a:lnTo>
                <a:lnTo>
                  <a:pt x="176" y="55"/>
                </a:lnTo>
                <a:lnTo>
                  <a:pt x="176" y="59"/>
                </a:lnTo>
                <a:lnTo>
                  <a:pt x="176" y="65"/>
                </a:lnTo>
                <a:lnTo>
                  <a:pt x="176" y="71"/>
                </a:lnTo>
                <a:lnTo>
                  <a:pt x="176" y="78"/>
                </a:lnTo>
                <a:lnTo>
                  <a:pt x="176" y="88"/>
                </a:lnTo>
                <a:lnTo>
                  <a:pt x="176" y="99"/>
                </a:lnTo>
                <a:lnTo>
                  <a:pt x="176" y="105"/>
                </a:lnTo>
                <a:lnTo>
                  <a:pt x="176" y="113"/>
                </a:lnTo>
                <a:lnTo>
                  <a:pt x="176" y="118"/>
                </a:lnTo>
                <a:lnTo>
                  <a:pt x="176" y="126"/>
                </a:lnTo>
                <a:lnTo>
                  <a:pt x="176" y="136"/>
                </a:lnTo>
                <a:lnTo>
                  <a:pt x="176" y="143"/>
                </a:lnTo>
                <a:lnTo>
                  <a:pt x="176" y="143"/>
                </a:lnTo>
                <a:lnTo>
                  <a:pt x="176" y="145"/>
                </a:lnTo>
                <a:lnTo>
                  <a:pt x="178" y="145"/>
                </a:lnTo>
                <a:lnTo>
                  <a:pt x="180" y="149"/>
                </a:lnTo>
                <a:lnTo>
                  <a:pt x="182" y="151"/>
                </a:lnTo>
                <a:lnTo>
                  <a:pt x="185" y="155"/>
                </a:lnTo>
                <a:lnTo>
                  <a:pt x="187" y="157"/>
                </a:lnTo>
                <a:lnTo>
                  <a:pt x="191" y="160"/>
                </a:lnTo>
                <a:lnTo>
                  <a:pt x="197" y="166"/>
                </a:lnTo>
                <a:lnTo>
                  <a:pt x="203" y="172"/>
                </a:lnTo>
                <a:lnTo>
                  <a:pt x="208" y="178"/>
                </a:lnTo>
                <a:lnTo>
                  <a:pt x="216" y="185"/>
                </a:lnTo>
                <a:lnTo>
                  <a:pt x="216" y="183"/>
                </a:lnTo>
                <a:lnTo>
                  <a:pt x="216" y="183"/>
                </a:lnTo>
                <a:lnTo>
                  <a:pt x="216" y="182"/>
                </a:lnTo>
                <a:lnTo>
                  <a:pt x="216" y="180"/>
                </a:lnTo>
                <a:lnTo>
                  <a:pt x="216" y="176"/>
                </a:lnTo>
                <a:lnTo>
                  <a:pt x="216" y="172"/>
                </a:lnTo>
                <a:lnTo>
                  <a:pt x="216" y="166"/>
                </a:lnTo>
                <a:lnTo>
                  <a:pt x="216" y="162"/>
                </a:lnTo>
                <a:lnTo>
                  <a:pt x="216" y="157"/>
                </a:lnTo>
                <a:lnTo>
                  <a:pt x="216" y="153"/>
                </a:lnTo>
                <a:lnTo>
                  <a:pt x="216" y="147"/>
                </a:lnTo>
                <a:lnTo>
                  <a:pt x="216" y="141"/>
                </a:lnTo>
                <a:lnTo>
                  <a:pt x="216" y="136"/>
                </a:lnTo>
                <a:lnTo>
                  <a:pt x="216" y="128"/>
                </a:lnTo>
                <a:lnTo>
                  <a:pt x="216" y="120"/>
                </a:lnTo>
                <a:lnTo>
                  <a:pt x="216" y="113"/>
                </a:lnTo>
                <a:lnTo>
                  <a:pt x="216" y="103"/>
                </a:lnTo>
                <a:lnTo>
                  <a:pt x="216" y="94"/>
                </a:lnTo>
                <a:lnTo>
                  <a:pt x="216" y="82"/>
                </a:lnTo>
                <a:lnTo>
                  <a:pt x="216" y="71"/>
                </a:lnTo>
                <a:lnTo>
                  <a:pt x="216" y="59"/>
                </a:lnTo>
                <a:lnTo>
                  <a:pt x="216" y="46"/>
                </a:lnTo>
                <a:lnTo>
                  <a:pt x="216" y="32"/>
                </a:lnTo>
                <a:lnTo>
                  <a:pt x="214" y="25"/>
                </a:lnTo>
                <a:lnTo>
                  <a:pt x="212" y="19"/>
                </a:lnTo>
                <a:lnTo>
                  <a:pt x="210" y="15"/>
                </a:lnTo>
                <a:lnTo>
                  <a:pt x="206" y="10"/>
                </a:lnTo>
                <a:lnTo>
                  <a:pt x="201" y="6"/>
                </a:lnTo>
                <a:lnTo>
                  <a:pt x="195" y="4"/>
                </a:lnTo>
                <a:lnTo>
                  <a:pt x="189" y="2"/>
                </a:lnTo>
                <a:lnTo>
                  <a:pt x="183" y="0"/>
                </a:lnTo>
                <a:lnTo>
                  <a:pt x="183" y="0"/>
                </a:lnTo>
                <a:lnTo>
                  <a:pt x="182" y="0"/>
                </a:lnTo>
                <a:lnTo>
                  <a:pt x="182" y="0"/>
                </a:lnTo>
                <a:lnTo>
                  <a:pt x="180" y="0"/>
                </a:lnTo>
                <a:lnTo>
                  <a:pt x="178" y="0"/>
                </a:lnTo>
                <a:lnTo>
                  <a:pt x="174" y="0"/>
                </a:lnTo>
                <a:lnTo>
                  <a:pt x="168" y="0"/>
                </a:lnTo>
                <a:lnTo>
                  <a:pt x="164" y="0"/>
                </a:lnTo>
                <a:lnTo>
                  <a:pt x="161" y="0"/>
                </a:lnTo>
                <a:lnTo>
                  <a:pt x="155" y="0"/>
                </a:lnTo>
                <a:lnTo>
                  <a:pt x="151" y="0"/>
                </a:lnTo>
                <a:lnTo>
                  <a:pt x="145" y="0"/>
                </a:lnTo>
                <a:lnTo>
                  <a:pt x="138" y="0"/>
                </a:lnTo>
                <a:lnTo>
                  <a:pt x="132" y="0"/>
                </a:lnTo>
                <a:lnTo>
                  <a:pt x="124" y="0"/>
                </a:lnTo>
                <a:lnTo>
                  <a:pt x="115" y="0"/>
                </a:lnTo>
                <a:lnTo>
                  <a:pt x="105" y="0"/>
                </a:lnTo>
                <a:lnTo>
                  <a:pt x="96" y="0"/>
                </a:lnTo>
                <a:lnTo>
                  <a:pt x="84" y="0"/>
                </a:lnTo>
                <a:lnTo>
                  <a:pt x="73" y="0"/>
                </a:lnTo>
                <a:lnTo>
                  <a:pt x="61" y="0"/>
                </a:lnTo>
                <a:lnTo>
                  <a:pt x="48" y="0"/>
                </a:lnTo>
                <a:lnTo>
                  <a:pt x="33" y="0"/>
                </a:lnTo>
                <a:lnTo>
                  <a:pt x="17" y="0"/>
                </a:lnTo>
                <a:lnTo>
                  <a:pt x="0" y="0"/>
                </a:lnTo>
                <a:lnTo>
                  <a:pt x="0" y="0"/>
                </a:lnTo>
                <a:close/>
                <a:moveTo>
                  <a:pt x="289" y="311"/>
                </a:moveTo>
                <a:lnTo>
                  <a:pt x="283" y="306"/>
                </a:lnTo>
                <a:lnTo>
                  <a:pt x="277" y="300"/>
                </a:lnTo>
                <a:lnTo>
                  <a:pt x="273" y="296"/>
                </a:lnTo>
                <a:lnTo>
                  <a:pt x="269" y="292"/>
                </a:lnTo>
                <a:lnTo>
                  <a:pt x="266" y="289"/>
                </a:lnTo>
                <a:lnTo>
                  <a:pt x="262" y="285"/>
                </a:lnTo>
                <a:lnTo>
                  <a:pt x="260" y="283"/>
                </a:lnTo>
                <a:lnTo>
                  <a:pt x="258" y="281"/>
                </a:lnTo>
                <a:lnTo>
                  <a:pt x="256" y="279"/>
                </a:lnTo>
                <a:lnTo>
                  <a:pt x="254" y="277"/>
                </a:lnTo>
                <a:lnTo>
                  <a:pt x="254" y="277"/>
                </a:lnTo>
                <a:lnTo>
                  <a:pt x="254" y="277"/>
                </a:lnTo>
                <a:lnTo>
                  <a:pt x="254" y="287"/>
                </a:lnTo>
                <a:lnTo>
                  <a:pt x="254" y="296"/>
                </a:lnTo>
                <a:lnTo>
                  <a:pt x="254" y="304"/>
                </a:lnTo>
                <a:lnTo>
                  <a:pt x="254" y="311"/>
                </a:lnTo>
                <a:lnTo>
                  <a:pt x="254" y="319"/>
                </a:lnTo>
                <a:lnTo>
                  <a:pt x="254" y="327"/>
                </a:lnTo>
                <a:lnTo>
                  <a:pt x="254" y="332"/>
                </a:lnTo>
                <a:lnTo>
                  <a:pt x="254" y="338"/>
                </a:lnTo>
                <a:lnTo>
                  <a:pt x="254" y="350"/>
                </a:lnTo>
                <a:lnTo>
                  <a:pt x="254" y="357"/>
                </a:lnTo>
                <a:lnTo>
                  <a:pt x="254" y="365"/>
                </a:lnTo>
                <a:lnTo>
                  <a:pt x="254" y="371"/>
                </a:lnTo>
                <a:lnTo>
                  <a:pt x="254" y="374"/>
                </a:lnTo>
                <a:lnTo>
                  <a:pt x="254" y="378"/>
                </a:lnTo>
                <a:lnTo>
                  <a:pt x="254" y="380"/>
                </a:lnTo>
                <a:lnTo>
                  <a:pt x="254" y="382"/>
                </a:lnTo>
                <a:lnTo>
                  <a:pt x="254" y="382"/>
                </a:lnTo>
                <a:lnTo>
                  <a:pt x="254" y="382"/>
                </a:lnTo>
                <a:lnTo>
                  <a:pt x="254" y="384"/>
                </a:lnTo>
                <a:lnTo>
                  <a:pt x="254" y="390"/>
                </a:lnTo>
                <a:lnTo>
                  <a:pt x="256" y="396"/>
                </a:lnTo>
                <a:lnTo>
                  <a:pt x="260" y="401"/>
                </a:lnTo>
                <a:lnTo>
                  <a:pt x="264" y="405"/>
                </a:lnTo>
                <a:lnTo>
                  <a:pt x="268" y="409"/>
                </a:lnTo>
                <a:lnTo>
                  <a:pt x="273" y="413"/>
                </a:lnTo>
                <a:lnTo>
                  <a:pt x="279" y="415"/>
                </a:lnTo>
                <a:lnTo>
                  <a:pt x="285" y="415"/>
                </a:lnTo>
                <a:lnTo>
                  <a:pt x="296" y="415"/>
                </a:lnTo>
                <a:lnTo>
                  <a:pt x="308" y="415"/>
                </a:lnTo>
                <a:lnTo>
                  <a:pt x="319" y="415"/>
                </a:lnTo>
                <a:lnTo>
                  <a:pt x="329" y="415"/>
                </a:lnTo>
                <a:lnTo>
                  <a:pt x="338" y="415"/>
                </a:lnTo>
                <a:lnTo>
                  <a:pt x="346" y="415"/>
                </a:lnTo>
                <a:lnTo>
                  <a:pt x="353" y="415"/>
                </a:lnTo>
                <a:lnTo>
                  <a:pt x="361" y="415"/>
                </a:lnTo>
                <a:lnTo>
                  <a:pt x="367" y="415"/>
                </a:lnTo>
                <a:lnTo>
                  <a:pt x="373" y="415"/>
                </a:lnTo>
                <a:lnTo>
                  <a:pt x="378" y="415"/>
                </a:lnTo>
                <a:lnTo>
                  <a:pt x="384" y="415"/>
                </a:lnTo>
                <a:lnTo>
                  <a:pt x="388" y="417"/>
                </a:lnTo>
                <a:lnTo>
                  <a:pt x="392" y="417"/>
                </a:lnTo>
                <a:lnTo>
                  <a:pt x="399" y="417"/>
                </a:lnTo>
                <a:lnTo>
                  <a:pt x="405" y="417"/>
                </a:lnTo>
                <a:lnTo>
                  <a:pt x="409" y="417"/>
                </a:lnTo>
                <a:lnTo>
                  <a:pt x="413" y="417"/>
                </a:lnTo>
                <a:lnTo>
                  <a:pt x="415" y="417"/>
                </a:lnTo>
                <a:lnTo>
                  <a:pt x="415" y="417"/>
                </a:lnTo>
                <a:lnTo>
                  <a:pt x="417" y="417"/>
                </a:lnTo>
                <a:lnTo>
                  <a:pt x="417" y="417"/>
                </a:lnTo>
                <a:lnTo>
                  <a:pt x="417" y="403"/>
                </a:lnTo>
                <a:lnTo>
                  <a:pt x="417" y="394"/>
                </a:lnTo>
                <a:lnTo>
                  <a:pt x="417" y="382"/>
                </a:lnTo>
                <a:lnTo>
                  <a:pt x="417" y="373"/>
                </a:lnTo>
                <a:lnTo>
                  <a:pt x="417" y="363"/>
                </a:lnTo>
                <a:lnTo>
                  <a:pt x="417" y="355"/>
                </a:lnTo>
                <a:lnTo>
                  <a:pt x="417" y="348"/>
                </a:lnTo>
                <a:lnTo>
                  <a:pt x="417" y="340"/>
                </a:lnTo>
                <a:lnTo>
                  <a:pt x="417" y="334"/>
                </a:lnTo>
                <a:lnTo>
                  <a:pt x="417" y="327"/>
                </a:lnTo>
                <a:lnTo>
                  <a:pt x="417" y="323"/>
                </a:lnTo>
                <a:lnTo>
                  <a:pt x="417" y="317"/>
                </a:lnTo>
                <a:lnTo>
                  <a:pt x="417" y="313"/>
                </a:lnTo>
                <a:lnTo>
                  <a:pt x="417" y="308"/>
                </a:lnTo>
                <a:lnTo>
                  <a:pt x="417" y="302"/>
                </a:lnTo>
                <a:lnTo>
                  <a:pt x="417" y="296"/>
                </a:lnTo>
                <a:lnTo>
                  <a:pt x="417" y="292"/>
                </a:lnTo>
                <a:lnTo>
                  <a:pt x="417" y="289"/>
                </a:lnTo>
                <a:lnTo>
                  <a:pt x="417" y="287"/>
                </a:lnTo>
                <a:lnTo>
                  <a:pt x="417" y="287"/>
                </a:lnTo>
                <a:lnTo>
                  <a:pt x="417" y="285"/>
                </a:lnTo>
                <a:lnTo>
                  <a:pt x="417" y="285"/>
                </a:lnTo>
                <a:lnTo>
                  <a:pt x="415" y="279"/>
                </a:lnTo>
                <a:lnTo>
                  <a:pt x="413" y="271"/>
                </a:lnTo>
                <a:lnTo>
                  <a:pt x="411" y="267"/>
                </a:lnTo>
                <a:lnTo>
                  <a:pt x="407" y="262"/>
                </a:lnTo>
                <a:lnTo>
                  <a:pt x="401" y="258"/>
                </a:lnTo>
                <a:lnTo>
                  <a:pt x="397" y="254"/>
                </a:lnTo>
                <a:lnTo>
                  <a:pt x="392" y="252"/>
                </a:lnTo>
                <a:lnTo>
                  <a:pt x="384" y="252"/>
                </a:lnTo>
                <a:lnTo>
                  <a:pt x="375" y="252"/>
                </a:lnTo>
                <a:lnTo>
                  <a:pt x="367" y="252"/>
                </a:lnTo>
                <a:lnTo>
                  <a:pt x="359" y="252"/>
                </a:lnTo>
                <a:lnTo>
                  <a:pt x="352" y="252"/>
                </a:lnTo>
                <a:lnTo>
                  <a:pt x="344" y="252"/>
                </a:lnTo>
                <a:lnTo>
                  <a:pt x="338" y="252"/>
                </a:lnTo>
                <a:lnTo>
                  <a:pt x="331" y="252"/>
                </a:lnTo>
                <a:lnTo>
                  <a:pt x="325" y="252"/>
                </a:lnTo>
                <a:lnTo>
                  <a:pt x="315" y="252"/>
                </a:lnTo>
                <a:lnTo>
                  <a:pt x="308" y="252"/>
                </a:lnTo>
                <a:lnTo>
                  <a:pt x="302" y="252"/>
                </a:lnTo>
                <a:lnTo>
                  <a:pt x="296" y="252"/>
                </a:lnTo>
                <a:lnTo>
                  <a:pt x="292" y="252"/>
                </a:lnTo>
                <a:lnTo>
                  <a:pt x="289" y="252"/>
                </a:lnTo>
                <a:lnTo>
                  <a:pt x="287" y="252"/>
                </a:lnTo>
                <a:lnTo>
                  <a:pt x="285" y="252"/>
                </a:lnTo>
                <a:lnTo>
                  <a:pt x="283" y="252"/>
                </a:lnTo>
                <a:lnTo>
                  <a:pt x="283" y="252"/>
                </a:lnTo>
                <a:lnTo>
                  <a:pt x="283" y="252"/>
                </a:lnTo>
                <a:lnTo>
                  <a:pt x="289" y="258"/>
                </a:lnTo>
                <a:lnTo>
                  <a:pt x="294" y="264"/>
                </a:lnTo>
                <a:lnTo>
                  <a:pt x="300" y="269"/>
                </a:lnTo>
                <a:lnTo>
                  <a:pt x="304" y="273"/>
                </a:lnTo>
                <a:lnTo>
                  <a:pt x="306" y="275"/>
                </a:lnTo>
                <a:lnTo>
                  <a:pt x="310" y="279"/>
                </a:lnTo>
                <a:lnTo>
                  <a:pt x="311" y="281"/>
                </a:lnTo>
                <a:lnTo>
                  <a:pt x="313" y="283"/>
                </a:lnTo>
                <a:lnTo>
                  <a:pt x="315" y="285"/>
                </a:lnTo>
                <a:lnTo>
                  <a:pt x="317" y="287"/>
                </a:lnTo>
                <a:lnTo>
                  <a:pt x="317" y="287"/>
                </a:lnTo>
                <a:lnTo>
                  <a:pt x="317" y="287"/>
                </a:lnTo>
                <a:lnTo>
                  <a:pt x="329" y="287"/>
                </a:lnTo>
                <a:lnTo>
                  <a:pt x="336" y="287"/>
                </a:lnTo>
                <a:lnTo>
                  <a:pt x="344" y="287"/>
                </a:lnTo>
                <a:lnTo>
                  <a:pt x="350" y="287"/>
                </a:lnTo>
                <a:lnTo>
                  <a:pt x="355" y="287"/>
                </a:lnTo>
                <a:lnTo>
                  <a:pt x="361" y="287"/>
                </a:lnTo>
                <a:lnTo>
                  <a:pt x="365" y="287"/>
                </a:lnTo>
                <a:lnTo>
                  <a:pt x="367" y="287"/>
                </a:lnTo>
                <a:lnTo>
                  <a:pt x="369" y="287"/>
                </a:lnTo>
                <a:lnTo>
                  <a:pt x="371" y="287"/>
                </a:lnTo>
                <a:lnTo>
                  <a:pt x="373" y="287"/>
                </a:lnTo>
                <a:lnTo>
                  <a:pt x="373" y="287"/>
                </a:lnTo>
                <a:lnTo>
                  <a:pt x="375" y="287"/>
                </a:lnTo>
                <a:lnTo>
                  <a:pt x="375" y="287"/>
                </a:lnTo>
                <a:lnTo>
                  <a:pt x="376" y="289"/>
                </a:lnTo>
                <a:lnTo>
                  <a:pt x="378" y="290"/>
                </a:lnTo>
                <a:lnTo>
                  <a:pt x="380" y="292"/>
                </a:lnTo>
                <a:lnTo>
                  <a:pt x="380" y="296"/>
                </a:lnTo>
                <a:lnTo>
                  <a:pt x="380" y="304"/>
                </a:lnTo>
                <a:lnTo>
                  <a:pt x="380" y="310"/>
                </a:lnTo>
                <a:lnTo>
                  <a:pt x="380" y="323"/>
                </a:lnTo>
                <a:lnTo>
                  <a:pt x="380" y="334"/>
                </a:lnTo>
                <a:lnTo>
                  <a:pt x="380" y="344"/>
                </a:lnTo>
                <a:lnTo>
                  <a:pt x="380" y="352"/>
                </a:lnTo>
                <a:lnTo>
                  <a:pt x="380" y="359"/>
                </a:lnTo>
                <a:lnTo>
                  <a:pt x="380" y="365"/>
                </a:lnTo>
                <a:lnTo>
                  <a:pt x="380" y="369"/>
                </a:lnTo>
                <a:lnTo>
                  <a:pt x="380" y="373"/>
                </a:lnTo>
                <a:lnTo>
                  <a:pt x="380" y="376"/>
                </a:lnTo>
                <a:lnTo>
                  <a:pt x="380" y="378"/>
                </a:lnTo>
                <a:lnTo>
                  <a:pt x="380" y="378"/>
                </a:lnTo>
                <a:lnTo>
                  <a:pt x="380" y="380"/>
                </a:lnTo>
                <a:lnTo>
                  <a:pt x="380" y="380"/>
                </a:lnTo>
                <a:lnTo>
                  <a:pt x="380" y="380"/>
                </a:lnTo>
                <a:lnTo>
                  <a:pt x="373" y="380"/>
                </a:lnTo>
                <a:lnTo>
                  <a:pt x="365" y="380"/>
                </a:lnTo>
                <a:lnTo>
                  <a:pt x="353" y="380"/>
                </a:lnTo>
                <a:lnTo>
                  <a:pt x="342" y="380"/>
                </a:lnTo>
                <a:lnTo>
                  <a:pt x="331" y="380"/>
                </a:lnTo>
                <a:lnTo>
                  <a:pt x="323" y="380"/>
                </a:lnTo>
                <a:lnTo>
                  <a:pt x="317" y="380"/>
                </a:lnTo>
                <a:lnTo>
                  <a:pt x="311" y="380"/>
                </a:lnTo>
                <a:lnTo>
                  <a:pt x="306" y="380"/>
                </a:lnTo>
                <a:lnTo>
                  <a:pt x="302" y="380"/>
                </a:lnTo>
                <a:lnTo>
                  <a:pt x="300" y="380"/>
                </a:lnTo>
                <a:lnTo>
                  <a:pt x="298" y="380"/>
                </a:lnTo>
                <a:lnTo>
                  <a:pt x="296" y="380"/>
                </a:lnTo>
                <a:lnTo>
                  <a:pt x="296" y="380"/>
                </a:lnTo>
                <a:lnTo>
                  <a:pt x="296" y="380"/>
                </a:lnTo>
                <a:lnTo>
                  <a:pt x="296" y="380"/>
                </a:lnTo>
                <a:lnTo>
                  <a:pt x="292" y="380"/>
                </a:lnTo>
                <a:lnTo>
                  <a:pt x="290" y="378"/>
                </a:lnTo>
                <a:lnTo>
                  <a:pt x="289" y="376"/>
                </a:lnTo>
                <a:lnTo>
                  <a:pt x="289" y="373"/>
                </a:lnTo>
                <a:lnTo>
                  <a:pt x="289" y="363"/>
                </a:lnTo>
                <a:lnTo>
                  <a:pt x="289" y="353"/>
                </a:lnTo>
                <a:lnTo>
                  <a:pt x="289" y="344"/>
                </a:lnTo>
                <a:lnTo>
                  <a:pt x="289" y="338"/>
                </a:lnTo>
                <a:lnTo>
                  <a:pt x="289" y="332"/>
                </a:lnTo>
                <a:lnTo>
                  <a:pt x="289" y="327"/>
                </a:lnTo>
                <a:lnTo>
                  <a:pt x="289" y="323"/>
                </a:lnTo>
                <a:lnTo>
                  <a:pt x="289" y="319"/>
                </a:lnTo>
                <a:lnTo>
                  <a:pt x="289" y="317"/>
                </a:lnTo>
                <a:lnTo>
                  <a:pt x="289" y="315"/>
                </a:lnTo>
                <a:lnTo>
                  <a:pt x="289" y="313"/>
                </a:lnTo>
                <a:lnTo>
                  <a:pt x="289" y="313"/>
                </a:lnTo>
                <a:lnTo>
                  <a:pt x="289" y="311"/>
                </a:lnTo>
                <a:lnTo>
                  <a:pt x="289" y="311"/>
                </a:lnTo>
                <a:lnTo>
                  <a:pt x="289" y="311"/>
                </a:lnTo>
                <a:lnTo>
                  <a:pt x="289" y="311"/>
                </a:lnTo>
                <a:close/>
              </a:path>
            </a:pathLst>
          </a:custGeom>
          <a:solidFill>
            <a:srgbClr val="006DD6"/>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7" name="Rectangle 76"/>
          <p:cNvSpPr/>
          <p:nvPr/>
        </p:nvSpPr>
        <p:spPr>
          <a:xfrm>
            <a:off x="251079" y="2229623"/>
            <a:ext cx="3143999" cy="4285477"/>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2597"/>
            <a:endParaRPr lang="en-US" sz="1224" dirty="0" err="1">
              <a:solidFill>
                <a:prstClr val="white"/>
              </a:solidFill>
            </a:endParaRPr>
          </a:p>
        </p:txBody>
      </p:sp>
      <p:sp>
        <p:nvSpPr>
          <p:cNvPr id="80" name="Freeform 79"/>
          <p:cNvSpPr>
            <a:spLocks noChangeAspect="1"/>
          </p:cNvSpPr>
          <p:nvPr/>
        </p:nvSpPr>
        <p:spPr bwMode="auto">
          <a:xfrm>
            <a:off x="3169060" y="1624784"/>
            <a:ext cx="7820580" cy="4890316"/>
          </a:xfrm>
          <a:custGeom>
            <a:avLst/>
            <a:gdLst>
              <a:gd name="T0" fmla="*/ 934 w 1037"/>
              <a:gd name="T1" fmla="*/ 269 h 681"/>
              <a:gd name="T2" fmla="*/ 861 w 1037"/>
              <a:gd name="T3" fmla="*/ 135 h 681"/>
              <a:gd name="T4" fmla="*/ 768 w 1037"/>
              <a:gd name="T5" fmla="*/ 107 h 681"/>
              <a:gd name="T6" fmla="*/ 690 w 1037"/>
              <a:gd name="T7" fmla="*/ 128 h 681"/>
              <a:gd name="T8" fmla="*/ 451 w 1037"/>
              <a:gd name="T9" fmla="*/ 0 h 681"/>
              <a:gd name="T10" fmla="*/ 328 w 1037"/>
              <a:gd name="T11" fmla="*/ 28 h 681"/>
              <a:gd name="T12" fmla="*/ 329 w 1037"/>
              <a:gd name="T13" fmla="*/ 28 h 681"/>
              <a:gd name="T14" fmla="*/ 167 w 1037"/>
              <a:gd name="T15" fmla="*/ 286 h 681"/>
              <a:gd name="T16" fmla="*/ 167 w 1037"/>
              <a:gd name="T17" fmla="*/ 300 h 681"/>
              <a:gd name="T18" fmla="*/ 0 w 1037"/>
              <a:gd name="T19" fmla="*/ 489 h 681"/>
              <a:gd name="T20" fmla="*/ 192 w 1037"/>
              <a:gd name="T21" fmla="*/ 681 h 681"/>
              <a:gd name="T22" fmla="*/ 267 w 1037"/>
              <a:gd name="T23" fmla="*/ 681 h 681"/>
              <a:gd name="T24" fmla="*/ 301 w 1037"/>
              <a:gd name="T25" fmla="*/ 681 h 681"/>
              <a:gd name="T26" fmla="*/ 313 w 1037"/>
              <a:gd name="T27" fmla="*/ 681 h 681"/>
              <a:gd name="T28" fmla="*/ 322 w 1037"/>
              <a:gd name="T29" fmla="*/ 681 h 681"/>
              <a:gd name="T30" fmla="*/ 789 w 1037"/>
              <a:gd name="T31" fmla="*/ 681 h 681"/>
              <a:gd name="T32" fmla="*/ 812 w 1037"/>
              <a:gd name="T33" fmla="*/ 681 h 681"/>
              <a:gd name="T34" fmla="*/ 837 w 1037"/>
              <a:gd name="T35" fmla="*/ 681 h 681"/>
              <a:gd name="T36" fmla="*/ 942 w 1037"/>
              <a:gd name="T37" fmla="*/ 641 h 681"/>
              <a:gd name="T38" fmla="*/ 942 w 1037"/>
              <a:gd name="T39" fmla="*/ 642 h 681"/>
              <a:gd name="T40" fmla="*/ 1037 w 1037"/>
              <a:gd name="T41" fmla="*/ 458 h 681"/>
              <a:gd name="T42" fmla="*/ 934 w 1037"/>
              <a:gd name="T43" fmla="*/ 269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7" h="681">
                <a:moveTo>
                  <a:pt x="934" y="269"/>
                </a:moveTo>
                <a:cubicBezTo>
                  <a:pt x="933" y="213"/>
                  <a:pt x="904" y="164"/>
                  <a:pt x="861" y="135"/>
                </a:cubicBezTo>
                <a:cubicBezTo>
                  <a:pt x="834" y="117"/>
                  <a:pt x="803" y="107"/>
                  <a:pt x="768" y="107"/>
                </a:cubicBezTo>
                <a:cubicBezTo>
                  <a:pt x="739" y="107"/>
                  <a:pt x="713" y="115"/>
                  <a:pt x="690" y="128"/>
                </a:cubicBezTo>
                <a:cubicBezTo>
                  <a:pt x="638" y="52"/>
                  <a:pt x="550" y="0"/>
                  <a:pt x="451" y="0"/>
                </a:cubicBezTo>
                <a:cubicBezTo>
                  <a:pt x="407" y="0"/>
                  <a:pt x="365" y="10"/>
                  <a:pt x="328" y="28"/>
                </a:cubicBezTo>
                <a:cubicBezTo>
                  <a:pt x="329" y="28"/>
                  <a:pt x="329" y="28"/>
                  <a:pt x="329" y="28"/>
                </a:cubicBezTo>
                <a:cubicBezTo>
                  <a:pt x="233" y="74"/>
                  <a:pt x="167" y="172"/>
                  <a:pt x="167" y="286"/>
                </a:cubicBezTo>
                <a:cubicBezTo>
                  <a:pt x="167" y="290"/>
                  <a:pt x="167" y="296"/>
                  <a:pt x="167" y="300"/>
                </a:cubicBezTo>
                <a:cubicBezTo>
                  <a:pt x="71" y="313"/>
                  <a:pt x="0" y="392"/>
                  <a:pt x="0" y="489"/>
                </a:cubicBezTo>
                <a:cubicBezTo>
                  <a:pt x="0" y="594"/>
                  <a:pt x="86" y="681"/>
                  <a:pt x="192" y="681"/>
                </a:cubicBezTo>
                <a:cubicBezTo>
                  <a:pt x="192" y="681"/>
                  <a:pt x="192" y="681"/>
                  <a:pt x="267" y="681"/>
                </a:cubicBezTo>
                <a:cubicBezTo>
                  <a:pt x="278" y="681"/>
                  <a:pt x="295" y="681"/>
                  <a:pt x="301" y="681"/>
                </a:cubicBezTo>
                <a:cubicBezTo>
                  <a:pt x="301" y="681"/>
                  <a:pt x="301" y="681"/>
                  <a:pt x="313" y="681"/>
                </a:cubicBezTo>
                <a:cubicBezTo>
                  <a:pt x="315" y="681"/>
                  <a:pt x="318" y="681"/>
                  <a:pt x="322" y="681"/>
                </a:cubicBezTo>
                <a:cubicBezTo>
                  <a:pt x="438" y="681"/>
                  <a:pt x="685" y="681"/>
                  <a:pt x="789" y="681"/>
                </a:cubicBezTo>
                <a:cubicBezTo>
                  <a:pt x="797" y="681"/>
                  <a:pt x="805" y="681"/>
                  <a:pt x="812" y="681"/>
                </a:cubicBezTo>
                <a:cubicBezTo>
                  <a:pt x="820" y="681"/>
                  <a:pt x="830" y="681"/>
                  <a:pt x="837" y="681"/>
                </a:cubicBezTo>
                <a:cubicBezTo>
                  <a:pt x="876" y="681"/>
                  <a:pt x="912" y="663"/>
                  <a:pt x="942" y="641"/>
                </a:cubicBezTo>
                <a:cubicBezTo>
                  <a:pt x="942" y="642"/>
                  <a:pt x="942" y="642"/>
                  <a:pt x="942" y="642"/>
                </a:cubicBezTo>
                <a:cubicBezTo>
                  <a:pt x="1000" y="601"/>
                  <a:pt x="1037" y="534"/>
                  <a:pt x="1037" y="458"/>
                </a:cubicBezTo>
                <a:cubicBezTo>
                  <a:pt x="1037" y="380"/>
                  <a:pt x="995" y="309"/>
                  <a:pt x="934" y="269"/>
                </a:cubicBezTo>
                <a:close/>
              </a:path>
            </a:pathLst>
          </a:custGeom>
          <a:gradFill flip="none" rotWithShape="1">
            <a:gsLst>
              <a:gs pos="50000">
                <a:srgbClr val="5EB6DA"/>
              </a:gs>
              <a:gs pos="50000">
                <a:srgbClr val="3999C6"/>
              </a:gs>
            </a:gsLst>
            <a:lin ang="8100000" scaled="1"/>
            <a:tileRect/>
          </a:gradFill>
          <a:ln>
            <a:noFill/>
            <a:headEnd type="none" w="med" len="med"/>
            <a:tailEnd type="none" w="med" len="med"/>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a:xfrm>
            <a:off x="4924989" y="2979256"/>
            <a:ext cx="3291025" cy="5578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3672" dirty="0">
              <a:solidFill>
                <a:srgbClr val="0078D7"/>
              </a:solidFill>
              <a:latin typeface="Segoe UI Light"/>
              <a:cs typeface="Segoe UI" panose="020B0502040204020203" pitchFamily="34" charset="0"/>
            </a:endParaRPr>
          </a:p>
        </p:txBody>
      </p:sp>
      <p:sp>
        <p:nvSpPr>
          <p:cNvPr id="82" name="Rectangle 81"/>
          <p:cNvSpPr/>
          <p:nvPr/>
        </p:nvSpPr>
        <p:spPr>
          <a:xfrm>
            <a:off x="4726709" y="2642630"/>
            <a:ext cx="4763314" cy="5462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5507" dirty="0">
                <a:solidFill>
                  <a:srgbClr val="FFFFFF"/>
                </a:solidFill>
                <a:latin typeface="Segoe UI Light"/>
                <a:cs typeface="Segoe UI" panose="020B0502040204020203" pitchFamily="34" charset="0"/>
              </a:rPr>
              <a:t>Azure IoT Suite</a:t>
            </a:r>
          </a:p>
        </p:txBody>
      </p:sp>
      <p:sp>
        <p:nvSpPr>
          <p:cNvPr id="107" name="Rectangle 106"/>
          <p:cNvSpPr/>
          <p:nvPr/>
        </p:nvSpPr>
        <p:spPr>
          <a:xfrm>
            <a:off x="8454158" y="5956476"/>
            <a:ext cx="1999137" cy="307777"/>
          </a:xfrm>
          <a:prstGeom prst="rect">
            <a:avLst/>
          </a:prstGeom>
        </p:spPr>
        <p:txBody>
          <a:bodyPr wrap="none" anchor="ctr">
            <a:spAutoFit/>
          </a:bodyPr>
          <a:lstStyle/>
          <a:p>
            <a:pPr algn="ctr" defTabSz="932290" fontAlgn="base">
              <a:spcBef>
                <a:spcPct val="0"/>
              </a:spcBef>
            </a:pPr>
            <a:r>
              <a:rPr lang="en-US" sz="1400" spc="-31" dirty="0">
                <a:solidFill>
                  <a:srgbClr val="FFFFFF"/>
                </a:solidFill>
                <a:latin typeface="Segoe UI Semibold" panose="020B0702040204020203" pitchFamily="34" charset="0"/>
              </a:rPr>
              <a:t>Predictive Maintenance</a:t>
            </a:r>
          </a:p>
        </p:txBody>
      </p:sp>
      <p:sp>
        <p:nvSpPr>
          <p:cNvPr id="108" name="Rectangle 107"/>
          <p:cNvSpPr/>
          <p:nvPr/>
        </p:nvSpPr>
        <p:spPr>
          <a:xfrm>
            <a:off x="4737617" y="5956476"/>
            <a:ext cx="2168499" cy="307777"/>
          </a:xfrm>
          <a:prstGeom prst="rect">
            <a:avLst/>
          </a:prstGeom>
        </p:spPr>
        <p:txBody>
          <a:bodyPr wrap="square" anchor="ctr">
            <a:spAutoFit/>
          </a:bodyPr>
          <a:lstStyle/>
          <a:p>
            <a:pPr algn="ctr" defTabSz="932290" fontAlgn="base">
              <a:spcBef>
                <a:spcPct val="0"/>
              </a:spcBef>
            </a:pPr>
            <a:r>
              <a:rPr lang="en-US" sz="1400" spc="-31" dirty="0">
                <a:solidFill>
                  <a:srgbClr val="FFFFFF"/>
                </a:solidFill>
                <a:latin typeface="Segoe UI Semibold" panose="020B0702040204020203" pitchFamily="34" charset="0"/>
              </a:rPr>
              <a:t>Remote Monitoring </a:t>
            </a:r>
          </a:p>
        </p:txBody>
      </p:sp>
      <p:sp>
        <p:nvSpPr>
          <p:cNvPr id="109" name="Rectangle 108"/>
          <p:cNvSpPr/>
          <p:nvPr/>
        </p:nvSpPr>
        <p:spPr>
          <a:xfrm>
            <a:off x="6680951" y="5956476"/>
            <a:ext cx="1734514" cy="307777"/>
          </a:xfrm>
          <a:prstGeom prst="rect">
            <a:avLst/>
          </a:prstGeom>
        </p:spPr>
        <p:txBody>
          <a:bodyPr wrap="none" anchor="ctr">
            <a:spAutoFit/>
          </a:bodyPr>
          <a:lstStyle/>
          <a:p>
            <a:pPr algn="ctr" defTabSz="932290" fontAlgn="base">
              <a:spcBef>
                <a:spcPct val="0"/>
              </a:spcBef>
            </a:pPr>
            <a:r>
              <a:rPr lang="en-US" sz="1400" spc="-31" dirty="0">
                <a:solidFill>
                  <a:srgbClr val="FFFFFF"/>
                </a:solidFill>
                <a:latin typeface="Segoe UI Semibold" panose="020B0702040204020203" pitchFamily="34" charset="0"/>
              </a:rPr>
              <a:t>Asset Management </a:t>
            </a:r>
          </a:p>
        </p:txBody>
      </p:sp>
      <p:sp>
        <p:nvSpPr>
          <p:cNvPr id="113" name="Rectangle 112"/>
          <p:cNvSpPr/>
          <p:nvPr/>
        </p:nvSpPr>
        <p:spPr>
          <a:xfrm>
            <a:off x="10453295" y="6141024"/>
            <a:ext cx="1893788" cy="523220"/>
          </a:xfrm>
          <a:prstGeom prst="rect">
            <a:avLst/>
          </a:prstGeom>
        </p:spPr>
        <p:txBody>
          <a:bodyPr wrap="none">
            <a:spAutoFit/>
          </a:bodyPr>
          <a:lstStyle/>
          <a:p>
            <a:pPr defTabSz="932290" fontAlgn="base">
              <a:spcBef>
                <a:spcPct val="0"/>
              </a:spcBef>
            </a:pPr>
            <a:r>
              <a:rPr lang="en-US" sz="2800" spc="-31" dirty="0">
                <a:solidFill>
                  <a:srgbClr val="2EAFE5"/>
                </a:solidFill>
                <a:latin typeface="Segoe UI Light"/>
              </a:rPr>
              <a:t>And more…</a:t>
            </a:r>
          </a:p>
        </p:txBody>
      </p:sp>
      <p:sp>
        <p:nvSpPr>
          <p:cNvPr id="115" name="Rectangle 114"/>
          <p:cNvSpPr/>
          <p:nvPr/>
        </p:nvSpPr>
        <p:spPr>
          <a:xfrm>
            <a:off x="3712168" y="5111202"/>
            <a:ext cx="2018327" cy="9861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32597">
              <a:lnSpc>
                <a:spcPct val="90000"/>
              </a:lnSpc>
            </a:pPr>
            <a:r>
              <a:rPr lang="en-US" sz="2000" dirty="0">
                <a:solidFill>
                  <a:srgbClr val="FFFFFF"/>
                </a:solidFill>
                <a:latin typeface="Segoe UI Light"/>
                <a:cs typeface="Segoe UI" panose="020B0502040204020203" pitchFamily="34" charset="0"/>
              </a:rPr>
              <a:t>Addresses</a:t>
            </a:r>
          </a:p>
          <a:p>
            <a:pPr defTabSz="932597">
              <a:lnSpc>
                <a:spcPct val="90000"/>
              </a:lnSpc>
            </a:pPr>
            <a:r>
              <a:rPr lang="en-US" sz="2000" dirty="0">
                <a:solidFill>
                  <a:srgbClr val="FFFFFF"/>
                </a:solidFill>
                <a:latin typeface="Segoe UI Light"/>
                <a:cs typeface="Segoe UI" panose="020B0502040204020203" pitchFamily="34" charset="0"/>
              </a:rPr>
              <a:t>common scenarios:</a:t>
            </a:r>
          </a:p>
        </p:txBody>
      </p:sp>
      <p:sp>
        <p:nvSpPr>
          <p:cNvPr id="104" name="Rectangle 103"/>
          <p:cNvSpPr/>
          <p:nvPr/>
        </p:nvSpPr>
        <p:spPr>
          <a:xfrm>
            <a:off x="3773033" y="3922370"/>
            <a:ext cx="1868585" cy="986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32597">
              <a:lnSpc>
                <a:spcPct val="90000"/>
              </a:lnSpc>
            </a:pPr>
            <a:r>
              <a:rPr lang="en-US" sz="2000" dirty="0">
                <a:solidFill>
                  <a:srgbClr val="FFFFFF"/>
                </a:solidFill>
                <a:latin typeface="Segoe UI Light"/>
                <a:cs typeface="Segoe UI" panose="020B0502040204020203" pitchFamily="34" charset="0"/>
              </a:rPr>
              <a:t>Enables </a:t>
            </a:r>
            <a:br>
              <a:rPr lang="en-US" sz="2000" dirty="0">
                <a:solidFill>
                  <a:srgbClr val="FFFFFF"/>
                </a:solidFill>
                <a:latin typeface="Segoe UI Light"/>
                <a:cs typeface="Segoe UI" panose="020B0502040204020203" pitchFamily="34" charset="0"/>
              </a:rPr>
            </a:br>
            <a:r>
              <a:rPr lang="en-US" sz="2000" dirty="0">
                <a:solidFill>
                  <a:srgbClr val="FFFFFF"/>
                </a:solidFill>
                <a:latin typeface="Segoe UI Light"/>
                <a:cs typeface="Segoe UI" panose="020B0502040204020203" pitchFamily="34" charset="0"/>
              </a:rPr>
              <a:t>you to</a:t>
            </a:r>
          </a:p>
        </p:txBody>
      </p:sp>
      <p:sp>
        <p:nvSpPr>
          <p:cNvPr id="86" name="Freeform 85"/>
          <p:cNvSpPr>
            <a:spLocks/>
          </p:cNvSpPr>
          <p:nvPr/>
        </p:nvSpPr>
        <p:spPr bwMode="black">
          <a:xfrm>
            <a:off x="6332752" y="4182421"/>
            <a:ext cx="317478" cy="232655"/>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chemeClr val="bg2"/>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a:solidFill>
                <a:prstClr val="black"/>
              </a:solidFill>
            </a:endParaRPr>
          </a:p>
        </p:txBody>
      </p:sp>
      <p:sp>
        <p:nvSpPr>
          <p:cNvPr id="87" name="Freeform 86"/>
          <p:cNvSpPr>
            <a:spLocks/>
          </p:cNvSpPr>
          <p:nvPr/>
        </p:nvSpPr>
        <p:spPr bwMode="black">
          <a:xfrm>
            <a:off x="8338075" y="4182421"/>
            <a:ext cx="317478" cy="232655"/>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chemeClr val="bg2"/>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a:solidFill>
                <a:prstClr val="black"/>
              </a:solidFill>
            </a:endParaRPr>
          </a:p>
        </p:txBody>
      </p:sp>
      <p:sp>
        <p:nvSpPr>
          <p:cNvPr id="98" name="Rectangle 97"/>
          <p:cNvSpPr/>
          <p:nvPr/>
        </p:nvSpPr>
        <p:spPr>
          <a:xfrm>
            <a:off x="7063396" y="4486732"/>
            <a:ext cx="969624" cy="307777"/>
          </a:xfrm>
          <a:prstGeom prst="rect">
            <a:avLst/>
          </a:prstGeom>
        </p:spPr>
        <p:txBody>
          <a:bodyPr wrap="none">
            <a:spAutoFit/>
          </a:bodyPr>
          <a:lstStyle/>
          <a:p>
            <a:pPr algn="ctr" defTabSz="932597"/>
            <a:r>
              <a:rPr lang="en-US" sz="1400" spc="-31" dirty="0">
                <a:solidFill>
                  <a:srgbClr val="FFFFFF"/>
                </a:solidFill>
                <a:latin typeface="Segoe UI Semibold" panose="020B0702040204020203" pitchFamily="34" charset="0"/>
              </a:rPr>
              <a:t>Mine data</a:t>
            </a:r>
          </a:p>
        </p:txBody>
      </p:sp>
      <p:grpSp>
        <p:nvGrpSpPr>
          <p:cNvPr id="99" name="Group 98"/>
          <p:cNvGrpSpPr/>
          <p:nvPr/>
        </p:nvGrpSpPr>
        <p:grpSpPr>
          <a:xfrm>
            <a:off x="7017145" y="3909017"/>
            <a:ext cx="1062126" cy="622844"/>
            <a:chOff x="3247547" y="3536524"/>
            <a:chExt cx="1991936" cy="1168094"/>
          </a:xfrm>
        </p:grpSpPr>
        <p:sp>
          <p:nvSpPr>
            <p:cNvPr id="105" name="Freeform 104"/>
            <p:cNvSpPr/>
            <p:nvPr/>
          </p:nvSpPr>
          <p:spPr>
            <a:xfrm>
              <a:off x="3247547" y="3536524"/>
              <a:ext cx="1991936" cy="1168094"/>
            </a:xfrm>
            <a:custGeom>
              <a:avLst/>
              <a:gdLst>
                <a:gd name="connsiteX0" fmla="*/ 1376883 w 2750296"/>
                <a:gd name="connsiteY0" fmla="*/ 0 h 1612807"/>
                <a:gd name="connsiteX1" fmla="*/ 1799707 w 2750296"/>
                <a:gd name="connsiteY1" fmla="*/ 224814 h 1612807"/>
                <a:gd name="connsiteX2" fmla="*/ 1825016 w 2750296"/>
                <a:gd name="connsiteY2" fmla="*/ 271443 h 1612807"/>
                <a:gd name="connsiteX3" fmla="*/ 1868906 w 2750296"/>
                <a:gd name="connsiteY3" fmla="*/ 255379 h 1612807"/>
                <a:gd name="connsiteX4" fmla="*/ 2020537 w 2750296"/>
                <a:gd name="connsiteY4" fmla="*/ 232455 h 1612807"/>
                <a:gd name="connsiteX5" fmla="*/ 2530445 w 2750296"/>
                <a:gd name="connsiteY5" fmla="*/ 742363 h 1612807"/>
                <a:gd name="connsiteX6" fmla="*/ 2525545 w 2750296"/>
                <a:gd name="connsiteY6" fmla="*/ 807127 h 1612807"/>
                <a:gd name="connsiteX7" fmla="*/ 2560705 w 2750296"/>
                <a:gd name="connsiteY7" fmla="*/ 826212 h 1612807"/>
                <a:gd name="connsiteX8" fmla="*/ 2750296 w 2750296"/>
                <a:gd name="connsiteY8" fmla="*/ 1182789 h 1612807"/>
                <a:gd name="connsiteX9" fmla="*/ 2320278 w 2750296"/>
                <a:gd name="connsiteY9" fmla="*/ 1612807 h 1612807"/>
                <a:gd name="connsiteX10" fmla="*/ 2301005 w 2750296"/>
                <a:gd name="connsiteY10" fmla="*/ 1611834 h 1612807"/>
                <a:gd name="connsiteX11" fmla="*/ 2291351 w 2750296"/>
                <a:gd name="connsiteY11" fmla="*/ 1612807 h 1612807"/>
                <a:gd name="connsiteX12" fmla="*/ 471704 w 2750296"/>
                <a:gd name="connsiteY12" fmla="*/ 1612807 h 1612807"/>
                <a:gd name="connsiteX13" fmla="*/ 463822 w 2750296"/>
                <a:gd name="connsiteY13" fmla="*/ 1612807 h 1612807"/>
                <a:gd name="connsiteX14" fmla="*/ 455911 w 2750296"/>
                <a:gd name="connsiteY14" fmla="*/ 1612009 h 1612807"/>
                <a:gd name="connsiteX15" fmla="*/ 423475 w 2750296"/>
                <a:gd name="connsiteY15" fmla="*/ 1610372 h 1612807"/>
                <a:gd name="connsiteX16" fmla="*/ 0 w 2750296"/>
                <a:gd name="connsiteY16" fmla="*/ 1141103 h 1612807"/>
                <a:gd name="connsiteX17" fmla="*/ 471704 w 2750296"/>
                <a:gd name="connsiteY17" fmla="*/ 669399 h 1612807"/>
                <a:gd name="connsiteX18" fmla="*/ 482257 w 2750296"/>
                <a:gd name="connsiteY18" fmla="*/ 670065 h 1612807"/>
                <a:gd name="connsiteX19" fmla="*/ 515059 w 2750296"/>
                <a:gd name="connsiteY19" fmla="*/ 630308 h 1612807"/>
                <a:gd name="connsiteX20" fmla="*/ 822482 w 2750296"/>
                <a:gd name="connsiteY20" fmla="*/ 502969 h 1612807"/>
                <a:gd name="connsiteX21" fmla="*/ 867276 w 2750296"/>
                <a:gd name="connsiteY21" fmla="*/ 506922 h 1612807"/>
                <a:gd name="connsiteX22" fmla="*/ 877335 w 2750296"/>
                <a:gd name="connsiteY22" fmla="*/ 407144 h 1612807"/>
                <a:gd name="connsiteX23" fmla="*/ 1376883 w 2750296"/>
                <a:gd name="connsiteY23" fmla="*/ 0 h 1612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50296" h="1612807">
                  <a:moveTo>
                    <a:pt x="1376883" y="0"/>
                  </a:moveTo>
                  <a:cubicBezTo>
                    <a:pt x="1552892" y="0"/>
                    <a:pt x="1708073" y="89177"/>
                    <a:pt x="1799707" y="224814"/>
                  </a:cubicBezTo>
                  <a:lnTo>
                    <a:pt x="1825016" y="271443"/>
                  </a:lnTo>
                  <a:lnTo>
                    <a:pt x="1868906" y="255379"/>
                  </a:lnTo>
                  <a:cubicBezTo>
                    <a:pt x="1916806" y="240481"/>
                    <a:pt x="1967734" y="232455"/>
                    <a:pt x="2020537" y="232455"/>
                  </a:cubicBezTo>
                  <a:cubicBezTo>
                    <a:pt x="2302151" y="232455"/>
                    <a:pt x="2530445" y="460749"/>
                    <a:pt x="2530445" y="742363"/>
                  </a:cubicBezTo>
                  <a:lnTo>
                    <a:pt x="2525545" y="807127"/>
                  </a:lnTo>
                  <a:lnTo>
                    <a:pt x="2560705" y="826212"/>
                  </a:lnTo>
                  <a:cubicBezTo>
                    <a:pt x="2675091" y="903489"/>
                    <a:pt x="2750296" y="1034356"/>
                    <a:pt x="2750296" y="1182789"/>
                  </a:cubicBezTo>
                  <a:cubicBezTo>
                    <a:pt x="2750296" y="1420282"/>
                    <a:pt x="2557771" y="1612807"/>
                    <a:pt x="2320278" y="1612807"/>
                  </a:cubicBezTo>
                  <a:lnTo>
                    <a:pt x="2301005" y="1611834"/>
                  </a:lnTo>
                  <a:lnTo>
                    <a:pt x="2291351" y="1612807"/>
                  </a:lnTo>
                  <a:lnTo>
                    <a:pt x="471704" y="1612807"/>
                  </a:lnTo>
                  <a:lnTo>
                    <a:pt x="463822" y="1612807"/>
                  </a:lnTo>
                  <a:lnTo>
                    <a:pt x="455911" y="1612009"/>
                  </a:lnTo>
                  <a:lnTo>
                    <a:pt x="423475" y="1610372"/>
                  </a:lnTo>
                  <a:cubicBezTo>
                    <a:pt x="185615" y="1586216"/>
                    <a:pt x="0" y="1385336"/>
                    <a:pt x="0" y="1141103"/>
                  </a:cubicBezTo>
                  <a:cubicBezTo>
                    <a:pt x="0" y="880588"/>
                    <a:pt x="211189" y="669399"/>
                    <a:pt x="471704" y="669399"/>
                  </a:cubicBezTo>
                  <a:lnTo>
                    <a:pt x="482257" y="670065"/>
                  </a:lnTo>
                  <a:lnTo>
                    <a:pt x="515059" y="630308"/>
                  </a:lnTo>
                  <a:cubicBezTo>
                    <a:pt x="593735" y="551632"/>
                    <a:pt x="702426" y="502969"/>
                    <a:pt x="822482" y="502969"/>
                  </a:cubicBezTo>
                  <a:lnTo>
                    <a:pt x="867276" y="506922"/>
                  </a:lnTo>
                  <a:lnTo>
                    <a:pt x="877335" y="407144"/>
                  </a:lnTo>
                  <a:cubicBezTo>
                    <a:pt x="924882" y="174787"/>
                    <a:pt x="1130470" y="0"/>
                    <a:pt x="1376883" y="0"/>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tIns="93260" bIns="93260"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45640" fontAlgn="base">
                <a:spcBef>
                  <a:spcPct val="0"/>
                </a:spcBef>
                <a:spcAft>
                  <a:spcPct val="0"/>
                </a:spcAft>
              </a:pPr>
              <a:endParaRPr lang="en-US" sz="1428" spc="-31" dirty="0">
                <a:solidFill>
                  <a:srgbClr val="002050"/>
                </a:solidFill>
                <a:ea typeface="Segoe UI" pitchFamily="34" charset="0"/>
                <a:cs typeface="Segoe UI" pitchFamily="34" charset="0"/>
              </a:endParaRPr>
            </a:p>
          </p:txBody>
        </p:sp>
        <p:sp>
          <p:nvSpPr>
            <p:cNvPr id="106" name="Freeform 81"/>
            <p:cNvSpPr>
              <a:spLocks noEditPoints="1"/>
            </p:cNvSpPr>
            <p:nvPr/>
          </p:nvSpPr>
          <p:spPr bwMode="black">
            <a:xfrm>
              <a:off x="3900003" y="3963476"/>
              <a:ext cx="809626" cy="450620"/>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chemeClr val="bg1"/>
            </a:solidFill>
            <a:ln>
              <a:noFill/>
            </a:ln>
          </p:spPr>
          <p:txBody>
            <a:bodyPr vert="horz" wrap="square" lIns="83943" tIns="41972" rIns="83943" bIns="41972" numCol="1" anchor="t" anchorCtr="0" compatLnSpc="1">
              <a:prstTxWarp prst="textNoShape">
                <a:avLst/>
              </a:prstTxWarp>
            </a:bodyPr>
            <a:lstStyle/>
            <a:p>
              <a:pPr defTabSz="1109758"/>
              <a:endParaRPr lang="en-US" sz="1428" spc="-31">
                <a:solidFill>
                  <a:srgbClr val="002050"/>
                </a:solidFill>
              </a:endParaRPr>
            </a:p>
          </p:txBody>
        </p:sp>
      </p:grpSp>
      <p:sp>
        <p:nvSpPr>
          <p:cNvPr id="100" name="Rectangle 99"/>
          <p:cNvSpPr/>
          <p:nvPr/>
        </p:nvSpPr>
        <p:spPr>
          <a:xfrm>
            <a:off x="8927044" y="4486732"/>
            <a:ext cx="1053365" cy="307777"/>
          </a:xfrm>
          <a:prstGeom prst="rect">
            <a:avLst/>
          </a:prstGeom>
        </p:spPr>
        <p:txBody>
          <a:bodyPr wrap="none">
            <a:spAutoFit/>
          </a:bodyPr>
          <a:lstStyle/>
          <a:p>
            <a:pPr algn="ctr" defTabSz="932597"/>
            <a:r>
              <a:rPr lang="en-US" sz="1400" spc="-31" dirty="0">
                <a:solidFill>
                  <a:srgbClr val="FFFFFF"/>
                </a:solidFill>
                <a:latin typeface="Segoe UI Semibold" panose="020B0702040204020203" pitchFamily="34" charset="0"/>
              </a:rPr>
              <a:t>Take action</a:t>
            </a:r>
          </a:p>
        </p:txBody>
      </p:sp>
      <p:sp>
        <p:nvSpPr>
          <p:cNvPr id="102" name="Rectangle 101"/>
          <p:cNvSpPr/>
          <p:nvPr/>
        </p:nvSpPr>
        <p:spPr>
          <a:xfrm>
            <a:off x="4952324" y="4486732"/>
            <a:ext cx="1336070" cy="307777"/>
          </a:xfrm>
          <a:prstGeom prst="rect">
            <a:avLst/>
          </a:prstGeom>
        </p:spPr>
        <p:txBody>
          <a:bodyPr wrap="none">
            <a:spAutoFit/>
          </a:bodyPr>
          <a:lstStyle/>
          <a:p>
            <a:pPr algn="ctr" defTabSz="932597"/>
            <a:r>
              <a:rPr lang="en-US" sz="1400" spc="-31" dirty="0">
                <a:solidFill>
                  <a:srgbClr val="FFFFFF"/>
                </a:solidFill>
                <a:latin typeface="Segoe UI Semibold" panose="020B0702040204020203" pitchFamily="34" charset="0"/>
              </a:rPr>
              <a:t>Connect assets</a:t>
            </a:r>
          </a:p>
        </p:txBody>
      </p:sp>
      <p:grpSp>
        <p:nvGrpSpPr>
          <p:cNvPr id="31" name="Group 30"/>
          <p:cNvGrpSpPr/>
          <p:nvPr/>
        </p:nvGrpSpPr>
        <p:grpSpPr>
          <a:xfrm>
            <a:off x="5231855" y="3407879"/>
            <a:ext cx="777009" cy="1096946"/>
            <a:chOff x="5831103" y="3630867"/>
            <a:chExt cx="777009" cy="1096946"/>
          </a:xfrm>
        </p:grpSpPr>
        <p:grpSp>
          <p:nvGrpSpPr>
            <p:cNvPr id="30" name="Group 29"/>
            <p:cNvGrpSpPr/>
            <p:nvPr/>
          </p:nvGrpSpPr>
          <p:grpSpPr>
            <a:xfrm>
              <a:off x="5831103" y="4310720"/>
              <a:ext cx="777009" cy="417093"/>
              <a:chOff x="5831103" y="4310720"/>
              <a:chExt cx="777009" cy="417093"/>
            </a:xfrm>
          </p:grpSpPr>
          <p:pic>
            <p:nvPicPr>
              <p:cNvPr id="78" name="Picture 77"/>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108817" y="4310720"/>
                <a:ext cx="221581" cy="417093"/>
              </a:xfrm>
              <a:prstGeom prst="rect">
                <a:avLst/>
              </a:prstGeom>
            </p:spPr>
          </p:pic>
          <p:pic>
            <p:nvPicPr>
              <p:cNvPr id="79" name="Picture 78"/>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5831103" y="4310720"/>
                <a:ext cx="221581" cy="417093"/>
              </a:xfrm>
              <a:prstGeom prst="rect">
                <a:avLst/>
              </a:prstGeom>
            </p:spPr>
          </p:pic>
          <p:pic>
            <p:nvPicPr>
              <p:cNvPr id="85" name="Picture 84"/>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386531" y="4310720"/>
                <a:ext cx="221581" cy="417093"/>
              </a:xfrm>
              <a:prstGeom prst="rect">
                <a:avLst/>
              </a:prstGeom>
            </p:spPr>
          </p:pic>
        </p:grpSp>
        <p:pic>
          <p:nvPicPr>
            <p:cNvPr id="75" name="Picture 74"/>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5896656" y="3630867"/>
              <a:ext cx="645903" cy="392962"/>
            </a:xfrm>
            <a:prstGeom prst="rect">
              <a:avLst/>
            </a:prstGeom>
          </p:spPr>
        </p:pic>
        <p:sp>
          <p:nvSpPr>
            <p:cNvPr id="126" name="Freeform 125"/>
            <p:cNvSpPr/>
            <p:nvPr/>
          </p:nvSpPr>
          <p:spPr bwMode="auto">
            <a:xfrm>
              <a:off x="5925936" y="4017105"/>
              <a:ext cx="587342" cy="284689"/>
            </a:xfrm>
            <a:custGeom>
              <a:avLst/>
              <a:gdLst>
                <a:gd name="connsiteX0" fmla="*/ 384201 w 722682"/>
                <a:gd name="connsiteY0" fmla="*/ 256138 h 350289"/>
                <a:gd name="connsiteX1" fmla="*/ 384201 w 722682"/>
                <a:gd name="connsiteY1" fmla="*/ 336591 h 350289"/>
                <a:gd name="connsiteX2" fmla="*/ 338482 w 722682"/>
                <a:gd name="connsiteY2" fmla="*/ 336591 h 350289"/>
                <a:gd name="connsiteX3" fmla="*/ 338482 w 722682"/>
                <a:gd name="connsiteY3" fmla="*/ 256384 h 350289"/>
                <a:gd name="connsiteX4" fmla="*/ 360731 w 722682"/>
                <a:gd name="connsiteY4" fmla="*/ 260876 h 350289"/>
                <a:gd name="connsiteX5" fmla="*/ 421747 w 722682"/>
                <a:gd name="connsiteY5" fmla="*/ 178194 h 350289"/>
                <a:gd name="connsiteX6" fmla="*/ 616857 w 722682"/>
                <a:gd name="connsiteY6" fmla="*/ 178194 h 350289"/>
                <a:gd name="connsiteX7" fmla="*/ 722682 w 722682"/>
                <a:gd name="connsiteY7" fmla="*/ 284019 h 350289"/>
                <a:gd name="connsiteX8" fmla="*/ 722682 w 722682"/>
                <a:gd name="connsiteY8" fmla="*/ 350289 h 350289"/>
                <a:gd name="connsiteX9" fmla="*/ 678203 w 722682"/>
                <a:gd name="connsiteY9" fmla="*/ 350289 h 350289"/>
                <a:gd name="connsiteX10" fmla="*/ 678203 w 722682"/>
                <a:gd name="connsiteY10" fmla="*/ 288490 h 350289"/>
                <a:gd name="connsiteX11" fmla="*/ 605284 w 722682"/>
                <a:gd name="connsiteY11" fmla="*/ 215571 h 350289"/>
                <a:gd name="connsiteX12" fmla="*/ 418957 w 722682"/>
                <a:gd name="connsiteY12" fmla="*/ 215571 h 350289"/>
                <a:gd name="connsiteX13" fmla="*/ 428093 w 722682"/>
                <a:gd name="connsiteY13" fmla="*/ 193514 h 350289"/>
                <a:gd name="connsiteX14" fmla="*/ 105825 w 722682"/>
                <a:gd name="connsiteY14" fmla="*/ 178194 h 350289"/>
                <a:gd name="connsiteX15" fmla="*/ 299715 w 722682"/>
                <a:gd name="connsiteY15" fmla="*/ 178194 h 350289"/>
                <a:gd name="connsiteX16" fmla="*/ 293369 w 722682"/>
                <a:gd name="connsiteY16" fmla="*/ 193514 h 350289"/>
                <a:gd name="connsiteX17" fmla="*/ 302506 w 722682"/>
                <a:gd name="connsiteY17" fmla="*/ 215571 h 350289"/>
                <a:gd name="connsiteX18" fmla="*/ 117398 w 722682"/>
                <a:gd name="connsiteY18" fmla="*/ 215571 h 350289"/>
                <a:gd name="connsiteX19" fmla="*/ 44479 w 722682"/>
                <a:gd name="connsiteY19" fmla="*/ 288490 h 350289"/>
                <a:gd name="connsiteX20" fmla="*/ 44479 w 722682"/>
                <a:gd name="connsiteY20" fmla="*/ 350289 h 350289"/>
                <a:gd name="connsiteX21" fmla="*/ 0 w 722682"/>
                <a:gd name="connsiteY21" fmla="*/ 350289 h 350289"/>
                <a:gd name="connsiteX22" fmla="*/ 0 w 722682"/>
                <a:gd name="connsiteY22" fmla="*/ 284019 h 350289"/>
                <a:gd name="connsiteX23" fmla="*/ 105825 w 722682"/>
                <a:gd name="connsiteY23" fmla="*/ 178194 h 350289"/>
                <a:gd name="connsiteX24" fmla="*/ 338482 w 722682"/>
                <a:gd name="connsiteY24" fmla="*/ 0 h 350289"/>
                <a:gd name="connsiteX25" fmla="*/ 384201 w 722682"/>
                <a:gd name="connsiteY25" fmla="*/ 0 h 350289"/>
                <a:gd name="connsiteX26" fmla="*/ 384201 w 722682"/>
                <a:gd name="connsiteY26" fmla="*/ 130891 h 350289"/>
                <a:gd name="connsiteX27" fmla="*/ 383890 w 722682"/>
                <a:gd name="connsiteY27" fmla="*/ 130828 h 350289"/>
                <a:gd name="connsiteX28" fmla="*/ 400696 w 722682"/>
                <a:gd name="connsiteY28" fmla="*/ 142159 h 350289"/>
                <a:gd name="connsiteX29" fmla="*/ 416997 w 722682"/>
                <a:gd name="connsiteY29" fmla="*/ 181513 h 350289"/>
                <a:gd name="connsiteX30" fmla="*/ 361342 w 722682"/>
                <a:gd name="connsiteY30" fmla="*/ 237168 h 350289"/>
                <a:gd name="connsiteX31" fmla="*/ 305687 w 722682"/>
                <a:gd name="connsiteY31" fmla="*/ 181513 h 350289"/>
                <a:gd name="connsiteX32" fmla="*/ 321988 w 722682"/>
                <a:gd name="connsiteY32" fmla="*/ 142159 h 350289"/>
                <a:gd name="connsiteX33" fmla="*/ 339318 w 722682"/>
                <a:gd name="connsiteY33" fmla="*/ 130475 h 350289"/>
                <a:gd name="connsiteX34" fmla="*/ 338482 w 722682"/>
                <a:gd name="connsiteY34" fmla="*/ 130644 h 35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2682" h="350289">
                  <a:moveTo>
                    <a:pt x="384201" y="256138"/>
                  </a:moveTo>
                  <a:lnTo>
                    <a:pt x="384201" y="336591"/>
                  </a:lnTo>
                  <a:lnTo>
                    <a:pt x="338482" y="336591"/>
                  </a:lnTo>
                  <a:lnTo>
                    <a:pt x="338482" y="256384"/>
                  </a:lnTo>
                  <a:lnTo>
                    <a:pt x="360731" y="260876"/>
                  </a:lnTo>
                  <a:close/>
                  <a:moveTo>
                    <a:pt x="421747" y="178194"/>
                  </a:moveTo>
                  <a:lnTo>
                    <a:pt x="616857" y="178194"/>
                  </a:lnTo>
                  <a:cubicBezTo>
                    <a:pt x="675303" y="178194"/>
                    <a:pt x="722682" y="225573"/>
                    <a:pt x="722682" y="284019"/>
                  </a:cubicBezTo>
                  <a:lnTo>
                    <a:pt x="722682" y="350289"/>
                  </a:lnTo>
                  <a:lnTo>
                    <a:pt x="678203" y="350289"/>
                  </a:lnTo>
                  <a:lnTo>
                    <a:pt x="678203" y="288490"/>
                  </a:lnTo>
                  <a:cubicBezTo>
                    <a:pt x="678203" y="248218"/>
                    <a:pt x="645556" y="215571"/>
                    <a:pt x="605284" y="215571"/>
                  </a:cubicBezTo>
                  <a:lnTo>
                    <a:pt x="418957" y="215571"/>
                  </a:lnTo>
                  <a:lnTo>
                    <a:pt x="428093" y="193514"/>
                  </a:lnTo>
                  <a:close/>
                  <a:moveTo>
                    <a:pt x="105825" y="178194"/>
                  </a:moveTo>
                  <a:lnTo>
                    <a:pt x="299715" y="178194"/>
                  </a:lnTo>
                  <a:lnTo>
                    <a:pt x="293369" y="193514"/>
                  </a:lnTo>
                  <a:lnTo>
                    <a:pt x="302506" y="215571"/>
                  </a:lnTo>
                  <a:lnTo>
                    <a:pt x="117398" y="215571"/>
                  </a:lnTo>
                  <a:cubicBezTo>
                    <a:pt x="77126" y="215571"/>
                    <a:pt x="44479" y="248218"/>
                    <a:pt x="44479" y="288490"/>
                  </a:cubicBezTo>
                  <a:lnTo>
                    <a:pt x="44479" y="350289"/>
                  </a:lnTo>
                  <a:lnTo>
                    <a:pt x="0" y="350289"/>
                  </a:lnTo>
                  <a:lnTo>
                    <a:pt x="0" y="284019"/>
                  </a:lnTo>
                  <a:cubicBezTo>
                    <a:pt x="0" y="225573"/>
                    <a:pt x="47379" y="178194"/>
                    <a:pt x="105825" y="178194"/>
                  </a:cubicBezTo>
                  <a:close/>
                  <a:moveTo>
                    <a:pt x="338482" y="0"/>
                  </a:moveTo>
                  <a:lnTo>
                    <a:pt x="384201" y="0"/>
                  </a:lnTo>
                  <a:lnTo>
                    <a:pt x="384201" y="130891"/>
                  </a:lnTo>
                  <a:lnTo>
                    <a:pt x="383890" y="130828"/>
                  </a:lnTo>
                  <a:lnTo>
                    <a:pt x="400696" y="142159"/>
                  </a:lnTo>
                  <a:cubicBezTo>
                    <a:pt x="410768" y="152231"/>
                    <a:pt x="416997" y="166145"/>
                    <a:pt x="416997" y="181513"/>
                  </a:cubicBezTo>
                  <a:cubicBezTo>
                    <a:pt x="416997" y="212250"/>
                    <a:pt x="392079" y="237168"/>
                    <a:pt x="361342" y="237168"/>
                  </a:cubicBezTo>
                  <a:cubicBezTo>
                    <a:pt x="330605" y="237168"/>
                    <a:pt x="305687" y="212250"/>
                    <a:pt x="305687" y="181513"/>
                  </a:cubicBezTo>
                  <a:cubicBezTo>
                    <a:pt x="305687" y="166145"/>
                    <a:pt x="311917" y="152231"/>
                    <a:pt x="321988" y="142159"/>
                  </a:cubicBezTo>
                  <a:lnTo>
                    <a:pt x="339318" y="130475"/>
                  </a:lnTo>
                  <a:lnTo>
                    <a:pt x="338482" y="130644"/>
                  </a:ln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127" name="Picture 126"/>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184315" y="3520192"/>
            <a:ext cx="538823" cy="1029291"/>
          </a:xfrm>
          <a:prstGeom prst="rect">
            <a:avLst/>
          </a:prstGeom>
        </p:spPr>
      </p:pic>
      <p:grpSp>
        <p:nvGrpSpPr>
          <p:cNvPr id="137" name="Group 136"/>
          <p:cNvGrpSpPr/>
          <p:nvPr/>
        </p:nvGrpSpPr>
        <p:grpSpPr>
          <a:xfrm>
            <a:off x="5164873" y="4927634"/>
            <a:ext cx="910973" cy="910974"/>
            <a:chOff x="2835703" y="1466154"/>
            <a:chExt cx="3733800" cy="3733800"/>
          </a:xfrm>
        </p:grpSpPr>
        <p:sp>
          <p:nvSpPr>
            <p:cNvPr id="139" name="Oval 138"/>
            <p:cNvSpPr/>
            <p:nvPr/>
          </p:nvSpPr>
          <p:spPr>
            <a:xfrm>
              <a:off x="2835703" y="1466154"/>
              <a:ext cx="3733800" cy="3733800"/>
            </a:xfrm>
            <a:prstGeom prst="ellipse">
              <a:avLst/>
            </a:prstGeom>
            <a:solidFill>
              <a:sysClr val="windowText" lastClr="000000">
                <a:lumMod val="75000"/>
                <a:lumOff val="25000"/>
              </a:sysClr>
            </a:solidFill>
            <a:ln w="38100" cap="flat" cmpd="sng" algn="ctr">
              <a:solidFill>
                <a:sysClr val="windowText" lastClr="000000">
                  <a:lumMod val="95000"/>
                  <a:lumOff val="5000"/>
                </a:sysClr>
              </a:solidFill>
              <a:prstDash val="solid"/>
            </a:ln>
            <a:effectLst>
              <a:reflection blurRad="63500" stA="30000" endPos="13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en-US" sz="1000" kern="0" smtClean="0">
                <a:solidFill>
                  <a:prstClr val="white"/>
                </a:solidFill>
                <a:latin typeface="Segoe UI Semibold" panose="020B0702040204020203" pitchFamily="34" charset="0"/>
              </a:endParaRPr>
            </a:p>
          </p:txBody>
        </p:sp>
        <p:sp>
          <p:nvSpPr>
            <p:cNvPr id="140" name="Pie 139"/>
            <p:cNvSpPr/>
            <p:nvPr/>
          </p:nvSpPr>
          <p:spPr>
            <a:xfrm>
              <a:off x="3018716" y="1634394"/>
              <a:ext cx="3367774" cy="3367774"/>
            </a:xfrm>
            <a:prstGeom prst="pie">
              <a:avLst>
                <a:gd name="adj1" fmla="val 7958015"/>
                <a:gd name="adj2" fmla="val 10834480"/>
              </a:avLst>
            </a:prstGeom>
            <a:solidFill>
              <a:srgbClr val="C0504D"/>
            </a:solidFill>
            <a:ln w="12700" cap="flat" cmpd="sng" algn="ctr">
              <a:solidFill>
                <a:sysClr val="window" lastClr="FFFFFF"/>
              </a:solidFill>
              <a:prstDash val="solid"/>
            </a:ln>
            <a:effectLst/>
          </p:spPr>
          <p:txBody>
            <a:bodyPr rtlCol="0" anchor="ctr"/>
            <a:lstStyle/>
            <a:p>
              <a:pPr algn="ctr" defTabSz="914400">
                <a:defRPr/>
              </a:pPr>
              <a:endParaRPr lang="en-US" sz="1000" kern="0" smtClean="0">
                <a:solidFill>
                  <a:prstClr val="black"/>
                </a:solidFill>
                <a:latin typeface="Segoe UI Semibold" panose="020B0702040204020203" pitchFamily="34" charset="0"/>
              </a:endParaRPr>
            </a:p>
          </p:txBody>
        </p:sp>
        <p:sp>
          <p:nvSpPr>
            <p:cNvPr id="141" name="Pie 140"/>
            <p:cNvSpPr/>
            <p:nvPr/>
          </p:nvSpPr>
          <p:spPr>
            <a:xfrm>
              <a:off x="3018716" y="1634394"/>
              <a:ext cx="3367774" cy="3367774"/>
            </a:xfrm>
            <a:prstGeom prst="pie">
              <a:avLst>
                <a:gd name="adj1" fmla="val 10866796"/>
                <a:gd name="adj2" fmla="val 18852925"/>
              </a:avLst>
            </a:prstGeom>
            <a:solidFill>
              <a:srgbClr val="FFC000"/>
            </a:solidFill>
            <a:ln w="12700" cap="flat" cmpd="sng" algn="ctr">
              <a:solidFill>
                <a:sysClr val="window" lastClr="FFFFFF"/>
              </a:solidFill>
              <a:prstDash val="solid"/>
            </a:ln>
            <a:effectLst/>
          </p:spPr>
          <p:txBody>
            <a:bodyPr rtlCol="0" anchor="ctr"/>
            <a:lstStyle/>
            <a:p>
              <a:pPr algn="ctr" defTabSz="914400">
                <a:defRPr/>
              </a:pPr>
              <a:endParaRPr lang="en-US" sz="1000" kern="0" smtClean="0">
                <a:solidFill>
                  <a:prstClr val="black"/>
                </a:solidFill>
                <a:latin typeface="Segoe UI Semibold" panose="020B0702040204020203" pitchFamily="34" charset="0"/>
              </a:endParaRPr>
            </a:p>
          </p:txBody>
        </p:sp>
        <p:sp>
          <p:nvSpPr>
            <p:cNvPr id="142" name="Pie 141"/>
            <p:cNvSpPr/>
            <p:nvPr/>
          </p:nvSpPr>
          <p:spPr>
            <a:xfrm>
              <a:off x="3018716" y="1634394"/>
              <a:ext cx="3367774" cy="3367774"/>
            </a:xfrm>
            <a:prstGeom prst="pie">
              <a:avLst>
                <a:gd name="adj1" fmla="val 18875985"/>
                <a:gd name="adj2" fmla="val 2709812"/>
              </a:avLst>
            </a:prstGeom>
            <a:solidFill>
              <a:srgbClr val="00B050"/>
            </a:solidFill>
            <a:ln w="12700" cap="flat" cmpd="sng" algn="ctr">
              <a:solidFill>
                <a:sysClr val="window" lastClr="FFFFFF"/>
              </a:solidFill>
              <a:prstDash val="solid"/>
            </a:ln>
            <a:effectLst/>
          </p:spPr>
          <p:txBody>
            <a:bodyPr rtlCol="0" anchor="ctr"/>
            <a:lstStyle/>
            <a:p>
              <a:pPr algn="ctr" defTabSz="914400">
                <a:defRPr/>
              </a:pPr>
              <a:endParaRPr lang="en-US" sz="1000" kern="0" smtClean="0">
                <a:solidFill>
                  <a:prstClr val="black"/>
                </a:solidFill>
                <a:latin typeface="Segoe UI Semibold" panose="020B0702040204020203" pitchFamily="34" charset="0"/>
              </a:endParaRPr>
            </a:p>
          </p:txBody>
        </p:sp>
        <p:grpSp>
          <p:nvGrpSpPr>
            <p:cNvPr id="143" name="Group 142"/>
            <p:cNvGrpSpPr/>
            <p:nvPr/>
          </p:nvGrpSpPr>
          <p:grpSpPr>
            <a:xfrm>
              <a:off x="3292903" y="1908229"/>
              <a:ext cx="2819400" cy="3044771"/>
              <a:chOff x="3292903" y="1908229"/>
              <a:chExt cx="2819400" cy="3044771"/>
            </a:xfrm>
          </p:grpSpPr>
          <p:sp>
            <p:nvSpPr>
              <p:cNvPr id="145" name="Oval 144"/>
              <p:cNvSpPr/>
              <p:nvPr/>
            </p:nvSpPr>
            <p:spPr>
              <a:xfrm>
                <a:off x="3292903" y="1908229"/>
                <a:ext cx="2819400" cy="2819400"/>
              </a:xfrm>
              <a:prstGeom prst="ellipse">
                <a:avLst/>
              </a:prstGeom>
              <a:solidFill>
                <a:sysClr val="windowText" lastClr="000000">
                  <a:lumMod val="75000"/>
                  <a:lumOff val="25000"/>
                </a:sysClr>
              </a:solidFill>
              <a:ln w="12700" cap="flat" cmpd="sng" algn="ctr">
                <a:solidFill>
                  <a:sysClr val="window" lastClr="FFFFFF">
                    <a:lumMod val="95000"/>
                  </a:sysClr>
                </a:solidFill>
                <a:prstDash val="solid"/>
              </a:ln>
              <a:effectLst/>
            </p:spPr>
            <p:txBody>
              <a:bodyPr rtlCol="0" anchor="ctr"/>
              <a:lstStyle/>
              <a:p>
                <a:pPr algn="ctr" defTabSz="914400">
                  <a:defRPr/>
                </a:pPr>
                <a:endParaRPr lang="en-US" sz="1000" kern="0" smtClean="0">
                  <a:solidFill>
                    <a:prstClr val="white"/>
                  </a:solidFill>
                  <a:latin typeface="Segoe UI Semibold" panose="020B0702040204020203" pitchFamily="34" charset="0"/>
                </a:endParaRPr>
              </a:p>
            </p:txBody>
          </p:sp>
          <p:sp>
            <p:nvSpPr>
              <p:cNvPr id="146" name="Diamond 10"/>
              <p:cNvSpPr/>
              <p:nvPr/>
            </p:nvSpPr>
            <p:spPr>
              <a:xfrm>
                <a:off x="3469921" y="3216819"/>
                <a:ext cx="2535671" cy="1498542"/>
              </a:xfrm>
              <a:custGeom>
                <a:avLst/>
                <a:gdLst>
                  <a:gd name="connsiteX0" fmla="*/ 0 w 2590800"/>
                  <a:gd name="connsiteY0" fmla="*/ 1295400 h 2590800"/>
                  <a:gd name="connsiteX1" fmla="*/ 1295400 w 2590800"/>
                  <a:gd name="connsiteY1" fmla="*/ 0 h 2590800"/>
                  <a:gd name="connsiteX2" fmla="*/ 2590800 w 2590800"/>
                  <a:gd name="connsiteY2" fmla="*/ 1295400 h 2590800"/>
                  <a:gd name="connsiteX3" fmla="*/ 1295400 w 2590800"/>
                  <a:gd name="connsiteY3" fmla="*/ 2590800 h 2590800"/>
                  <a:gd name="connsiteX4" fmla="*/ 0 w 2590800"/>
                  <a:gd name="connsiteY4" fmla="*/ 1295400 h 2590800"/>
                  <a:gd name="connsiteX0" fmla="*/ 0 w 2590800"/>
                  <a:gd name="connsiteY0" fmla="*/ 1295400 h 1304440"/>
                  <a:gd name="connsiteX1" fmla="*/ 1295400 w 2590800"/>
                  <a:gd name="connsiteY1" fmla="*/ 0 h 1304440"/>
                  <a:gd name="connsiteX2" fmla="*/ 2590800 w 2590800"/>
                  <a:gd name="connsiteY2" fmla="*/ 1295400 h 1304440"/>
                  <a:gd name="connsiteX3" fmla="*/ 1210159 w 2590800"/>
                  <a:gd name="connsiteY3" fmla="*/ 1304440 h 1304440"/>
                  <a:gd name="connsiteX4" fmla="*/ 0 w 2590800"/>
                  <a:gd name="connsiteY4" fmla="*/ 1295400 h 1304440"/>
                  <a:gd name="connsiteX0" fmla="*/ 0 w 2590800"/>
                  <a:gd name="connsiteY0" fmla="*/ 1295400 h 1295400"/>
                  <a:gd name="connsiteX1" fmla="*/ 1295400 w 2590800"/>
                  <a:gd name="connsiteY1" fmla="*/ 0 h 1295400"/>
                  <a:gd name="connsiteX2" fmla="*/ 2590800 w 2590800"/>
                  <a:gd name="connsiteY2" fmla="*/ 1295400 h 1295400"/>
                  <a:gd name="connsiteX3" fmla="*/ 0 w 2590800"/>
                  <a:gd name="connsiteY3" fmla="*/ 1295400 h 1295400"/>
                  <a:gd name="connsiteX0" fmla="*/ 0 w 2466814"/>
                  <a:gd name="connsiteY0" fmla="*/ 1295400 h 1295400"/>
                  <a:gd name="connsiteX1" fmla="*/ 1295400 w 2466814"/>
                  <a:gd name="connsiteY1" fmla="*/ 0 h 1295400"/>
                  <a:gd name="connsiteX2" fmla="*/ 2466814 w 2466814"/>
                  <a:gd name="connsiteY2" fmla="*/ 1194661 h 1295400"/>
                  <a:gd name="connsiteX3" fmla="*/ 0 w 2466814"/>
                  <a:gd name="connsiteY3" fmla="*/ 1295400 h 1295400"/>
                  <a:gd name="connsiteX0" fmla="*/ 0 w 2358326"/>
                  <a:gd name="connsiteY0" fmla="*/ 1241156 h 1241156"/>
                  <a:gd name="connsiteX1" fmla="*/ 1186912 w 2358326"/>
                  <a:gd name="connsiteY1" fmla="*/ 0 h 1241156"/>
                  <a:gd name="connsiteX2" fmla="*/ 2358326 w 2358326"/>
                  <a:gd name="connsiteY2" fmla="*/ 1194661 h 1241156"/>
                  <a:gd name="connsiteX3" fmla="*/ 0 w 2358326"/>
                  <a:gd name="connsiteY3" fmla="*/ 1241156 h 1241156"/>
                  <a:gd name="connsiteX0" fmla="*/ 0 w 2327330"/>
                  <a:gd name="connsiteY0" fmla="*/ 1225658 h 1225658"/>
                  <a:gd name="connsiteX1" fmla="*/ 1155916 w 2327330"/>
                  <a:gd name="connsiteY1" fmla="*/ 0 h 1225658"/>
                  <a:gd name="connsiteX2" fmla="*/ 2327330 w 2327330"/>
                  <a:gd name="connsiteY2" fmla="*/ 1194661 h 1225658"/>
                  <a:gd name="connsiteX3" fmla="*/ 0 w 2327330"/>
                  <a:gd name="connsiteY3" fmla="*/ 1225658 h 1225658"/>
                </a:gdLst>
                <a:ahLst/>
                <a:cxnLst>
                  <a:cxn ang="0">
                    <a:pos x="connsiteX0" y="connsiteY0"/>
                  </a:cxn>
                  <a:cxn ang="0">
                    <a:pos x="connsiteX1" y="connsiteY1"/>
                  </a:cxn>
                  <a:cxn ang="0">
                    <a:pos x="connsiteX2" y="connsiteY2"/>
                  </a:cxn>
                  <a:cxn ang="0">
                    <a:pos x="connsiteX3" y="connsiteY3"/>
                  </a:cxn>
                </a:cxnLst>
                <a:rect l="l" t="t" r="r" b="b"/>
                <a:pathLst>
                  <a:path w="2327330" h="1225658">
                    <a:moveTo>
                      <a:pt x="0" y="1225658"/>
                    </a:moveTo>
                    <a:lnTo>
                      <a:pt x="1155916" y="0"/>
                    </a:lnTo>
                    <a:lnTo>
                      <a:pt x="2327330" y="1194661"/>
                    </a:lnTo>
                    <a:lnTo>
                      <a:pt x="0" y="1225658"/>
                    </a:lnTo>
                    <a:close/>
                  </a:path>
                </a:pathLst>
              </a:custGeom>
              <a:solidFill>
                <a:sysClr val="windowText" lastClr="000000">
                  <a:lumMod val="75000"/>
                  <a:lumOff val="25000"/>
                </a:sysClr>
              </a:solidFill>
              <a:ln w="25400" cap="flat" cmpd="sng" algn="ctr">
                <a:noFill/>
                <a:prstDash val="solid"/>
              </a:ln>
              <a:effectLst/>
            </p:spPr>
            <p:txBody>
              <a:bodyPr rtlCol="0" anchor="ctr"/>
              <a:lstStyle/>
              <a:p>
                <a:pPr algn="ctr" defTabSz="914400">
                  <a:defRPr/>
                </a:pPr>
                <a:r>
                  <a:rPr lang="en-US" sz="1000" kern="0" dirty="0" smtClean="0">
                    <a:solidFill>
                      <a:prstClr val="white"/>
                    </a:solidFill>
                    <a:latin typeface="Segoe UI Semibold" panose="020B0702040204020203" pitchFamily="34" charset="0"/>
                  </a:rPr>
                  <a:t>       </a:t>
                </a:r>
              </a:p>
            </p:txBody>
          </p:sp>
          <p:sp>
            <p:nvSpPr>
              <p:cNvPr id="147" name="Rectangle 146"/>
              <p:cNvSpPr/>
              <p:nvPr/>
            </p:nvSpPr>
            <p:spPr>
              <a:xfrm>
                <a:off x="3962400" y="4495800"/>
                <a:ext cx="1447800" cy="457200"/>
              </a:xfrm>
              <a:prstGeom prst="rect">
                <a:avLst/>
              </a:prstGeom>
              <a:solidFill>
                <a:sysClr val="windowText" lastClr="000000">
                  <a:lumMod val="75000"/>
                  <a:lumOff val="25000"/>
                </a:sysClr>
              </a:solidFill>
              <a:ln w="25400" cap="flat" cmpd="sng" algn="ctr">
                <a:noFill/>
                <a:prstDash val="solid"/>
              </a:ln>
              <a:effectLst/>
            </p:spPr>
            <p:txBody>
              <a:bodyPr rtlCol="0" anchor="ctr"/>
              <a:lstStyle/>
              <a:p>
                <a:pPr algn="ctr" defTabSz="914400">
                  <a:defRPr/>
                </a:pPr>
                <a:endParaRPr lang="en-US" sz="1000" kern="0" smtClean="0">
                  <a:solidFill>
                    <a:prstClr val="white"/>
                  </a:solidFill>
                  <a:latin typeface="Segoe UI Semibold" panose="020B0702040204020203" pitchFamily="34" charset="0"/>
                </a:endParaRPr>
              </a:p>
            </p:txBody>
          </p:sp>
        </p:grpSp>
        <p:sp>
          <p:nvSpPr>
            <p:cNvPr id="144" name="TextBox 143"/>
            <p:cNvSpPr txBox="1"/>
            <p:nvPr/>
          </p:nvSpPr>
          <p:spPr>
            <a:xfrm>
              <a:off x="3634465" y="4419600"/>
              <a:ext cx="2366594" cy="630739"/>
            </a:xfrm>
            <a:prstGeom prst="rect">
              <a:avLst/>
            </a:prstGeom>
            <a:noFill/>
          </p:spPr>
          <p:txBody>
            <a:bodyPr wrap="none" rtlCol="0">
              <a:spAutoFit/>
            </a:bodyPr>
            <a:lstStyle/>
            <a:p>
              <a:pPr algn="ctr" defTabSz="914400">
                <a:defRPr/>
              </a:pPr>
              <a:r>
                <a:rPr lang="en-US" sz="400" kern="0" spc="100" dirty="0" smtClean="0">
                  <a:solidFill>
                    <a:prstClr val="white"/>
                  </a:solidFill>
                  <a:latin typeface="Segoe UI Semibold" panose="020B0702040204020203" pitchFamily="34" charset="0"/>
                </a:rPr>
                <a:t>Monitoring</a:t>
              </a:r>
            </a:p>
          </p:txBody>
        </p:sp>
      </p:grpSp>
      <p:grpSp>
        <p:nvGrpSpPr>
          <p:cNvPr id="133" name="Pointer"/>
          <p:cNvGrpSpPr/>
          <p:nvPr/>
        </p:nvGrpSpPr>
        <p:grpSpPr>
          <a:xfrm rot="4589729">
            <a:off x="5568954" y="4958502"/>
            <a:ext cx="102810" cy="863136"/>
            <a:chOff x="4572000" y="1647986"/>
            <a:chExt cx="457200" cy="3838414"/>
          </a:xfrm>
        </p:grpSpPr>
        <p:sp>
          <p:nvSpPr>
            <p:cNvPr id="134" name="Isosceles Triangle 133"/>
            <p:cNvSpPr/>
            <p:nvPr/>
          </p:nvSpPr>
          <p:spPr>
            <a:xfrm>
              <a:off x="4686300" y="1647986"/>
              <a:ext cx="228600" cy="2466814"/>
            </a:xfrm>
            <a:prstGeom prst="triangle">
              <a:avLst/>
            </a:prstGeom>
            <a:solidFill>
              <a:srgbClr val="C00000"/>
            </a:solidFill>
            <a:ln w="25400" cap="flat" cmpd="sng" algn="ctr">
              <a:noFill/>
              <a:prstDash val="solid"/>
            </a:ln>
            <a:effectLst>
              <a:outerShdw blurRad="50800" dist="38100" dir="2700000" algn="tl" rotWithShape="0">
                <a:prstClr val="black">
                  <a:alpha val="40000"/>
                </a:prstClr>
              </a:outerShdw>
            </a:effectLst>
            <a:scene3d>
              <a:camera prst="orthographicFront"/>
              <a:lightRig rig="threePt" dir="t"/>
            </a:scene3d>
            <a:sp3d>
              <a:bevelT w="0" h="12700" prst="convex"/>
            </a:sp3d>
          </p:spPr>
          <p:txBody>
            <a:bodyPr rtlCol="0" anchor="ctr"/>
            <a:lstStyle/>
            <a:p>
              <a:pPr algn="ctr" defTabSz="914400">
                <a:defRPr/>
              </a:pPr>
              <a:endParaRPr lang="en-US" sz="1000" kern="0" smtClean="0">
                <a:solidFill>
                  <a:prstClr val="white"/>
                </a:solidFill>
                <a:latin typeface="Segoe UI Semibold" panose="020B0702040204020203" pitchFamily="34" charset="0"/>
              </a:endParaRPr>
            </a:p>
          </p:txBody>
        </p:sp>
        <p:sp>
          <p:nvSpPr>
            <p:cNvPr id="135" name="Oval 134"/>
            <p:cNvSpPr/>
            <p:nvPr/>
          </p:nvSpPr>
          <p:spPr>
            <a:xfrm>
              <a:off x="4572000" y="3337302"/>
              <a:ext cx="457200" cy="457200"/>
            </a:xfrm>
            <a:prstGeom prst="ellipse">
              <a:avLst/>
            </a:prstGeom>
            <a:solidFill>
              <a:sysClr val="windowText" lastClr="000000">
                <a:lumMod val="75000"/>
                <a:lumOff val="25000"/>
              </a:sysClr>
            </a:solidFill>
            <a:ln w="25400" cap="flat" cmpd="sng" algn="ctr">
              <a:solidFill>
                <a:sysClr val="windowText" lastClr="000000">
                  <a:lumMod val="75000"/>
                  <a:lumOff val="25000"/>
                </a:sysClr>
              </a:solidFill>
              <a:prstDash val="solid"/>
            </a:ln>
            <a:effectLst/>
            <a:scene3d>
              <a:camera prst="orthographicFront"/>
              <a:lightRig rig="threePt" dir="t"/>
            </a:scene3d>
            <a:sp3d>
              <a:bevelT w="88900" h="44450" prst="riblet"/>
            </a:sp3d>
          </p:spPr>
          <p:txBody>
            <a:bodyPr rtlCol="0" anchor="ctr"/>
            <a:lstStyle/>
            <a:p>
              <a:pPr algn="ctr" defTabSz="914400">
                <a:defRPr/>
              </a:pPr>
              <a:endParaRPr lang="en-US" sz="1000" kern="0" smtClean="0">
                <a:solidFill>
                  <a:prstClr val="white"/>
                </a:solidFill>
                <a:latin typeface="Segoe UI Semibold" panose="020B0702040204020203" pitchFamily="34" charset="0"/>
              </a:endParaRPr>
            </a:p>
          </p:txBody>
        </p:sp>
        <p:sp>
          <p:nvSpPr>
            <p:cNvPr id="136" name="Rectangle 135"/>
            <p:cNvSpPr/>
            <p:nvPr/>
          </p:nvSpPr>
          <p:spPr>
            <a:xfrm>
              <a:off x="4800600" y="3450956"/>
              <a:ext cx="45719" cy="2035444"/>
            </a:xfrm>
            <a:prstGeom prst="rect">
              <a:avLst/>
            </a:prstGeom>
            <a:noFill/>
            <a:ln w="25400" cap="flat" cmpd="sng" algn="ctr">
              <a:noFill/>
              <a:prstDash val="solid"/>
            </a:ln>
            <a:effectLst/>
            <a:scene3d>
              <a:camera prst="orthographicFront"/>
              <a:lightRig rig="threePt" dir="t"/>
            </a:scene3d>
            <a:sp3d>
              <a:bevelT w="6350" h="25400" prst="convex"/>
            </a:sp3d>
          </p:spPr>
          <p:txBody>
            <a:bodyPr rtlCol="0" anchor="ctr"/>
            <a:lstStyle/>
            <a:p>
              <a:pPr algn="ctr" defTabSz="914400">
                <a:defRPr/>
              </a:pPr>
              <a:endParaRPr lang="en-US" sz="1000" kern="0" smtClean="0">
                <a:solidFill>
                  <a:prstClr val="white"/>
                </a:solidFill>
                <a:latin typeface="Segoe UI Semibold" panose="020B0702040204020203" pitchFamily="34" charset="0"/>
              </a:endParaRPr>
            </a:p>
          </p:txBody>
        </p:sp>
      </p:grpSp>
      <p:pic>
        <p:nvPicPr>
          <p:cNvPr id="148" name="Picture 147"/>
          <p:cNvPicPr>
            <a:picLocks noChangeAspect="1"/>
          </p:cNvPicPr>
          <p:nvPr/>
        </p:nvPicPr>
        <p:blipFill>
          <a:blip r:embed="rId19"/>
          <a:stretch>
            <a:fillRect/>
          </a:stretch>
        </p:blipFill>
        <p:spPr>
          <a:xfrm>
            <a:off x="6869945" y="4911690"/>
            <a:ext cx="1356527" cy="914400"/>
          </a:xfrm>
          <a:prstGeom prst="rect">
            <a:avLst/>
          </a:prstGeom>
        </p:spPr>
      </p:pic>
      <p:grpSp>
        <p:nvGrpSpPr>
          <p:cNvPr id="322" name="Group 321"/>
          <p:cNvGrpSpPr>
            <a:grpSpLocks noChangeAspect="1"/>
          </p:cNvGrpSpPr>
          <p:nvPr/>
        </p:nvGrpSpPr>
        <p:grpSpPr>
          <a:xfrm>
            <a:off x="8940518" y="4995135"/>
            <a:ext cx="1026416" cy="822960"/>
            <a:chOff x="10515600" y="5097461"/>
            <a:chExt cx="1425576" cy="1142999"/>
          </a:xfrm>
        </p:grpSpPr>
        <p:sp>
          <p:nvSpPr>
            <p:cNvPr id="34" name="AutoShape 28"/>
            <p:cNvSpPr>
              <a:spLocks noChangeAspect="1" noChangeArrowheads="1" noTextEdit="1"/>
            </p:cNvSpPr>
            <p:nvPr/>
          </p:nvSpPr>
          <p:spPr bwMode="auto">
            <a:xfrm>
              <a:off x="10515600" y="5097461"/>
              <a:ext cx="1425575"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5" name="Freeform 30"/>
            <p:cNvSpPr>
              <a:spLocks noEditPoints="1"/>
            </p:cNvSpPr>
            <p:nvPr/>
          </p:nvSpPr>
          <p:spPr bwMode="auto">
            <a:xfrm>
              <a:off x="10520363" y="5710235"/>
              <a:ext cx="1420813" cy="498475"/>
            </a:xfrm>
            <a:custGeom>
              <a:avLst/>
              <a:gdLst>
                <a:gd name="T0" fmla="*/ 308 w 323"/>
                <a:gd name="T1" fmla="*/ 6 h 113"/>
                <a:gd name="T2" fmla="*/ 317 w 323"/>
                <a:gd name="T3" fmla="*/ 15 h 113"/>
                <a:gd name="T4" fmla="*/ 317 w 323"/>
                <a:gd name="T5" fmla="*/ 98 h 113"/>
                <a:gd name="T6" fmla="*/ 308 w 323"/>
                <a:gd name="T7" fmla="*/ 107 h 113"/>
                <a:gd name="T8" fmla="*/ 15 w 323"/>
                <a:gd name="T9" fmla="*/ 107 h 113"/>
                <a:gd name="T10" fmla="*/ 6 w 323"/>
                <a:gd name="T11" fmla="*/ 98 h 113"/>
                <a:gd name="T12" fmla="*/ 6 w 323"/>
                <a:gd name="T13" fmla="*/ 15 h 113"/>
                <a:gd name="T14" fmla="*/ 15 w 323"/>
                <a:gd name="T15" fmla="*/ 6 h 113"/>
                <a:gd name="T16" fmla="*/ 308 w 323"/>
                <a:gd name="T17" fmla="*/ 6 h 113"/>
                <a:gd name="T18" fmla="*/ 308 w 323"/>
                <a:gd name="T19" fmla="*/ 0 h 113"/>
                <a:gd name="T20" fmla="*/ 15 w 323"/>
                <a:gd name="T21" fmla="*/ 0 h 113"/>
                <a:gd name="T22" fmla="*/ 0 w 323"/>
                <a:gd name="T23" fmla="*/ 15 h 113"/>
                <a:gd name="T24" fmla="*/ 0 w 323"/>
                <a:gd name="T25" fmla="*/ 98 h 113"/>
                <a:gd name="T26" fmla="*/ 15 w 323"/>
                <a:gd name="T27" fmla="*/ 113 h 113"/>
                <a:gd name="T28" fmla="*/ 308 w 323"/>
                <a:gd name="T29" fmla="*/ 113 h 113"/>
                <a:gd name="T30" fmla="*/ 323 w 323"/>
                <a:gd name="T31" fmla="*/ 98 h 113"/>
                <a:gd name="T32" fmla="*/ 323 w 323"/>
                <a:gd name="T33" fmla="*/ 15 h 113"/>
                <a:gd name="T34" fmla="*/ 308 w 323"/>
                <a:gd name="T35"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3" h="113">
                  <a:moveTo>
                    <a:pt x="308" y="6"/>
                  </a:moveTo>
                  <a:cubicBezTo>
                    <a:pt x="313" y="6"/>
                    <a:pt x="317" y="10"/>
                    <a:pt x="317" y="15"/>
                  </a:cubicBezTo>
                  <a:cubicBezTo>
                    <a:pt x="317" y="98"/>
                    <a:pt x="317" y="98"/>
                    <a:pt x="317" y="98"/>
                  </a:cubicBezTo>
                  <a:cubicBezTo>
                    <a:pt x="317" y="103"/>
                    <a:pt x="313" y="107"/>
                    <a:pt x="308" y="107"/>
                  </a:cubicBezTo>
                  <a:cubicBezTo>
                    <a:pt x="15" y="107"/>
                    <a:pt x="15" y="107"/>
                    <a:pt x="15" y="107"/>
                  </a:cubicBezTo>
                  <a:cubicBezTo>
                    <a:pt x="10" y="107"/>
                    <a:pt x="6" y="103"/>
                    <a:pt x="6" y="98"/>
                  </a:cubicBezTo>
                  <a:cubicBezTo>
                    <a:pt x="6" y="15"/>
                    <a:pt x="6" y="15"/>
                    <a:pt x="6" y="15"/>
                  </a:cubicBezTo>
                  <a:cubicBezTo>
                    <a:pt x="6" y="10"/>
                    <a:pt x="10" y="6"/>
                    <a:pt x="15" y="6"/>
                  </a:cubicBezTo>
                  <a:cubicBezTo>
                    <a:pt x="308" y="6"/>
                    <a:pt x="308" y="6"/>
                    <a:pt x="308" y="6"/>
                  </a:cubicBezTo>
                  <a:moveTo>
                    <a:pt x="308" y="0"/>
                  </a:moveTo>
                  <a:cubicBezTo>
                    <a:pt x="15" y="0"/>
                    <a:pt x="15" y="0"/>
                    <a:pt x="15" y="0"/>
                  </a:cubicBezTo>
                  <a:cubicBezTo>
                    <a:pt x="7" y="0"/>
                    <a:pt x="0" y="7"/>
                    <a:pt x="0" y="15"/>
                  </a:cubicBezTo>
                  <a:cubicBezTo>
                    <a:pt x="0" y="98"/>
                    <a:pt x="0" y="98"/>
                    <a:pt x="0" y="98"/>
                  </a:cubicBezTo>
                  <a:cubicBezTo>
                    <a:pt x="0" y="106"/>
                    <a:pt x="7" y="113"/>
                    <a:pt x="15" y="113"/>
                  </a:cubicBezTo>
                  <a:cubicBezTo>
                    <a:pt x="308" y="113"/>
                    <a:pt x="308" y="113"/>
                    <a:pt x="308" y="113"/>
                  </a:cubicBezTo>
                  <a:cubicBezTo>
                    <a:pt x="316" y="113"/>
                    <a:pt x="323" y="106"/>
                    <a:pt x="323" y="98"/>
                  </a:cubicBezTo>
                  <a:cubicBezTo>
                    <a:pt x="323" y="15"/>
                    <a:pt x="323" y="15"/>
                    <a:pt x="323" y="15"/>
                  </a:cubicBezTo>
                  <a:cubicBezTo>
                    <a:pt x="323" y="7"/>
                    <a:pt x="316" y="0"/>
                    <a:pt x="308" y="0"/>
                  </a:cubicBez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6" name="Freeform 31"/>
            <p:cNvSpPr>
              <a:spLocks/>
            </p:cNvSpPr>
            <p:nvPr/>
          </p:nvSpPr>
          <p:spPr bwMode="auto">
            <a:xfrm>
              <a:off x="10520363" y="5102223"/>
              <a:ext cx="1420813" cy="952499"/>
            </a:xfrm>
            <a:custGeom>
              <a:avLst/>
              <a:gdLst>
                <a:gd name="T0" fmla="*/ 323 w 323"/>
                <a:gd name="T1" fmla="*/ 204 h 216"/>
                <a:gd name="T2" fmla="*/ 311 w 323"/>
                <a:gd name="T3" fmla="*/ 216 h 216"/>
                <a:gd name="T4" fmla="*/ 13 w 323"/>
                <a:gd name="T5" fmla="*/ 216 h 216"/>
                <a:gd name="T6" fmla="*/ 0 w 323"/>
                <a:gd name="T7" fmla="*/ 204 h 216"/>
                <a:gd name="T8" fmla="*/ 0 w 323"/>
                <a:gd name="T9" fmla="*/ 12 h 216"/>
                <a:gd name="T10" fmla="*/ 13 w 323"/>
                <a:gd name="T11" fmla="*/ 0 h 216"/>
                <a:gd name="T12" fmla="*/ 311 w 323"/>
                <a:gd name="T13" fmla="*/ 0 h 216"/>
                <a:gd name="T14" fmla="*/ 323 w 323"/>
                <a:gd name="T15" fmla="*/ 12 h 216"/>
                <a:gd name="T16" fmla="*/ 323 w 323"/>
                <a:gd name="T17"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16">
                  <a:moveTo>
                    <a:pt x="323" y="204"/>
                  </a:moveTo>
                  <a:cubicBezTo>
                    <a:pt x="323" y="210"/>
                    <a:pt x="317" y="216"/>
                    <a:pt x="311" y="216"/>
                  </a:cubicBezTo>
                  <a:cubicBezTo>
                    <a:pt x="13" y="216"/>
                    <a:pt x="13" y="216"/>
                    <a:pt x="13" y="216"/>
                  </a:cubicBezTo>
                  <a:cubicBezTo>
                    <a:pt x="6" y="216"/>
                    <a:pt x="0" y="210"/>
                    <a:pt x="0" y="204"/>
                  </a:cubicBezTo>
                  <a:cubicBezTo>
                    <a:pt x="0" y="12"/>
                    <a:pt x="0" y="12"/>
                    <a:pt x="0" y="12"/>
                  </a:cubicBezTo>
                  <a:cubicBezTo>
                    <a:pt x="0" y="5"/>
                    <a:pt x="6" y="0"/>
                    <a:pt x="13" y="0"/>
                  </a:cubicBezTo>
                  <a:cubicBezTo>
                    <a:pt x="311" y="0"/>
                    <a:pt x="311" y="0"/>
                    <a:pt x="311" y="0"/>
                  </a:cubicBezTo>
                  <a:cubicBezTo>
                    <a:pt x="317" y="0"/>
                    <a:pt x="323" y="5"/>
                    <a:pt x="323" y="12"/>
                  </a:cubicBezTo>
                  <a:lnTo>
                    <a:pt x="323" y="20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7" name="Freeform 32"/>
            <p:cNvSpPr>
              <a:spLocks/>
            </p:cNvSpPr>
            <p:nvPr/>
          </p:nvSpPr>
          <p:spPr bwMode="auto">
            <a:xfrm>
              <a:off x="10687050" y="6146798"/>
              <a:ext cx="1055688" cy="93662"/>
            </a:xfrm>
            <a:custGeom>
              <a:avLst/>
              <a:gdLst>
                <a:gd name="T0" fmla="*/ 0 w 240"/>
                <a:gd name="T1" fmla="*/ 0 h 21"/>
                <a:gd name="T2" fmla="*/ 27 w 240"/>
                <a:gd name="T3" fmla="*/ 21 h 21"/>
                <a:gd name="T4" fmla="*/ 212 w 240"/>
                <a:gd name="T5" fmla="*/ 21 h 21"/>
                <a:gd name="T6" fmla="*/ 240 w 240"/>
                <a:gd name="T7" fmla="*/ 0 h 21"/>
                <a:gd name="T8" fmla="*/ 0 w 240"/>
                <a:gd name="T9" fmla="*/ 0 h 21"/>
              </a:gdLst>
              <a:ahLst/>
              <a:cxnLst>
                <a:cxn ang="0">
                  <a:pos x="T0" y="T1"/>
                </a:cxn>
                <a:cxn ang="0">
                  <a:pos x="T2" y="T3"/>
                </a:cxn>
                <a:cxn ang="0">
                  <a:pos x="T4" y="T5"/>
                </a:cxn>
                <a:cxn ang="0">
                  <a:pos x="T6" y="T7"/>
                </a:cxn>
                <a:cxn ang="0">
                  <a:pos x="T8" y="T9"/>
                </a:cxn>
              </a:cxnLst>
              <a:rect l="0" t="0" r="r" b="b"/>
              <a:pathLst>
                <a:path w="240" h="21">
                  <a:moveTo>
                    <a:pt x="0" y="0"/>
                  </a:moveTo>
                  <a:cubicBezTo>
                    <a:pt x="3" y="12"/>
                    <a:pt x="14" y="21"/>
                    <a:pt x="27" y="21"/>
                  </a:cubicBezTo>
                  <a:cubicBezTo>
                    <a:pt x="212" y="21"/>
                    <a:pt x="212" y="21"/>
                    <a:pt x="212" y="21"/>
                  </a:cubicBezTo>
                  <a:cubicBezTo>
                    <a:pt x="225" y="21"/>
                    <a:pt x="237" y="12"/>
                    <a:pt x="240" y="0"/>
                  </a:cubicBezTo>
                  <a:lnTo>
                    <a:pt x="0" y="0"/>
                  </a:ln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8" name="Oval 33"/>
            <p:cNvSpPr>
              <a:spLocks noChangeArrowheads="1"/>
            </p:cNvSpPr>
            <p:nvPr/>
          </p:nvSpPr>
          <p:spPr bwMode="auto">
            <a:xfrm>
              <a:off x="11188700" y="5957885"/>
              <a:ext cx="52388" cy="52387"/>
            </a:xfrm>
            <a:prstGeom prst="ellipse">
              <a:avLst/>
            </a:pr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9" name="Rectangle 34"/>
            <p:cNvSpPr>
              <a:spLocks noChangeArrowheads="1"/>
            </p:cNvSpPr>
            <p:nvPr/>
          </p:nvSpPr>
          <p:spPr bwMode="auto">
            <a:xfrm>
              <a:off x="10625138" y="5203823"/>
              <a:ext cx="1211263" cy="669924"/>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1" name="Rectangle 53"/>
            <p:cNvSpPr>
              <a:spLocks noChangeArrowheads="1"/>
            </p:cNvSpPr>
            <p:nvPr/>
          </p:nvSpPr>
          <p:spPr bwMode="auto">
            <a:xfrm>
              <a:off x="11769725" y="5251448"/>
              <a:ext cx="39688" cy="36512"/>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149" name="Picture 148"/>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10833076" y="5283835"/>
              <a:ext cx="820303" cy="520062"/>
            </a:xfrm>
            <a:prstGeom prst="rect">
              <a:avLst/>
            </a:prstGeom>
          </p:spPr>
        </p:pic>
      </p:grpSp>
    </p:spTree>
    <p:extLst>
      <p:ext uri="{BB962C8B-B14F-4D97-AF65-F5344CB8AC3E}">
        <p14:creationId xmlns:p14="http://schemas.microsoft.com/office/powerpoint/2010/main" val="212929318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363662"/>
            <a:ext cx="11429999" cy="2188291"/>
          </a:xfrm>
        </p:spPr>
        <p:txBody>
          <a:bodyPr/>
          <a:lstStyle/>
          <a:p>
            <a:pPr marL="342900" indent="-342900">
              <a:buFont typeface="Arial" panose="020B0604020202020204" pitchFamily="34" charset="0"/>
              <a:buChar char="•"/>
            </a:pPr>
            <a:r>
              <a:rPr lang="en-US" sz="2400" dirty="0" smtClean="0">
                <a:solidFill>
                  <a:schemeClr val="accent2">
                    <a:lumMod val="75000"/>
                  </a:schemeClr>
                </a:solidFill>
                <a:latin typeface="+mn-lt"/>
              </a:rPr>
              <a:t>Connecting Your Devices to the Azure IoT Suite</a:t>
            </a:r>
            <a:br>
              <a:rPr lang="en-US" sz="2400" dirty="0" smtClean="0">
                <a:solidFill>
                  <a:schemeClr val="accent2">
                    <a:lumMod val="75000"/>
                  </a:schemeClr>
                </a:solidFill>
                <a:latin typeface="+mn-lt"/>
              </a:rPr>
            </a:br>
            <a:r>
              <a:rPr lang="en-US" sz="2400" b="1" i="1" dirty="0" smtClean="0">
                <a:solidFill>
                  <a:schemeClr val="accent2">
                    <a:lumMod val="75000"/>
                  </a:schemeClr>
                </a:solidFill>
                <a:latin typeface="+mn-lt"/>
              </a:rPr>
              <a:t>Elio Damaggio </a:t>
            </a:r>
            <a:r>
              <a:rPr lang="en-US" sz="2000" dirty="0" smtClean="0">
                <a:solidFill>
                  <a:schemeClr val="accent2">
                    <a:lumMod val="75000"/>
                  </a:schemeClr>
                </a:solidFill>
              </a:rPr>
              <a:t>senior </a:t>
            </a:r>
            <a:r>
              <a:rPr lang="en-US" sz="2000" dirty="0">
                <a:solidFill>
                  <a:schemeClr val="accent2">
                    <a:lumMod val="75000"/>
                  </a:schemeClr>
                </a:solidFill>
              </a:rPr>
              <a:t>program manager for Microsoft IoT, shows developers how to use the Azure IoT Suite to connect devices, capture the data generated, integrate and orchestrate the flow of that data, and manage, analyze and present it as usable information. This session will be offered on-demand.</a:t>
            </a:r>
          </a:p>
          <a:p>
            <a:endParaRPr lang="en-US" sz="2000" b="1" dirty="0">
              <a:solidFill>
                <a:schemeClr val="accent2">
                  <a:lumMod val="75000"/>
                </a:schemeClr>
              </a:solidFill>
              <a:latin typeface="+mn-lt"/>
            </a:endParaRPr>
          </a:p>
        </p:txBody>
      </p:sp>
      <p:sp>
        <p:nvSpPr>
          <p:cNvPr id="3" name="Title 2"/>
          <p:cNvSpPr>
            <a:spLocks noGrp="1"/>
          </p:cNvSpPr>
          <p:nvPr>
            <p:ph type="title"/>
          </p:nvPr>
        </p:nvSpPr>
        <p:spPr>
          <a:xfrm>
            <a:off x="274638" y="295274"/>
            <a:ext cx="11889565" cy="917575"/>
          </a:xfrm>
        </p:spPr>
        <p:txBody>
          <a:bodyPr/>
          <a:lstStyle/>
          <a:p>
            <a:r>
              <a:rPr lang="en-US" dirty="0" smtClean="0"/>
              <a:t>Azure IoT Suite: Learning more @ //build/</a:t>
            </a:r>
            <a:endParaRPr lang="en-US" dirty="0"/>
          </a:p>
        </p:txBody>
      </p:sp>
    </p:spTree>
    <p:extLst>
      <p:ext uri="{BB962C8B-B14F-4D97-AF65-F5344CB8AC3E}">
        <p14:creationId xmlns:p14="http://schemas.microsoft.com/office/powerpoint/2010/main" val="206599832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endParaRPr lang="en-US"/>
          </a:p>
        </p:txBody>
      </p:sp>
      <p:sp>
        <p:nvSpPr>
          <p:cNvPr id="3" name="Title 2"/>
          <p:cNvSpPr>
            <a:spLocks noGrp="1"/>
          </p:cNvSpPr>
          <p:nvPr>
            <p:ph type="title"/>
          </p:nvPr>
        </p:nvSpPr>
        <p:spPr/>
        <p:txBody>
          <a:bodyPr/>
          <a:lstStyle/>
          <a:p>
            <a:endParaRPr lang="en-US"/>
          </a:p>
        </p:txBody>
      </p:sp>
      <p:sp>
        <p:nvSpPr>
          <p:cNvPr id="5" name="Text Placeholder 4"/>
          <p:cNvSpPr>
            <a:spLocks noGrp="1"/>
          </p:cNvSpPr>
          <p:nvPr>
            <p:ph type="body" sz="quarter" idx="13"/>
          </p:nvPr>
        </p:nvSpPr>
        <p:spPr/>
        <p:txBody>
          <a:bodyPr/>
          <a:lstStyle/>
          <a:p>
            <a:endParaRPr lang="en-US"/>
          </a:p>
        </p:txBody>
      </p:sp>
      <p:grpSp>
        <p:nvGrpSpPr>
          <p:cNvPr id="8" name="Group 7"/>
          <p:cNvGrpSpPr/>
          <p:nvPr/>
        </p:nvGrpSpPr>
        <p:grpSpPr>
          <a:xfrm>
            <a:off x="0" y="-4351338"/>
            <a:ext cx="5712994" cy="3831130"/>
            <a:chOff x="429043" y="1668462"/>
            <a:chExt cx="2512594" cy="1684944"/>
          </a:xfrm>
        </p:grpSpPr>
        <p:sp>
          <p:nvSpPr>
            <p:cNvPr id="9" name="Freeform 8"/>
            <p:cNvSpPr/>
            <p:nvPr/>
          </p:nvSpPr>
          <p:spPr>
            <a:xfrm>
              <a:off x="429043" y="1668462"/>
              <a:ext cx="2512594" cy="1684944"/>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2800" dirty="0">
                <a:solidFill>
                  <a:srgbClr val="FFFFFF"/>
                </a:solidFill>
                <a:latin typeface="Segoe UI Semibold" panose="020B0702040204020203" pitchFamily="34" charset="0"/>
              </a:endParaRPr>
            </a:p>
          </p:txBody>
        </p:sp>
        <p:sp>
          <p:nvSpPr>
            <p:cNvPr id="10" name="Freeform 9"/>
            <p:cNvSpPr/>
            <p:nvPr/>
          </p:nvSpPr>
          <p:spPr>
            <a:xfrm>
              <a:off x="491289" y="1718635"/>
              <a:ext cx="2388102" cy="1584598"/>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gradFill flip="none" rotWithShape="1">
              <a:gsLst>
                <a:gs pos="50000">
                  <a:schemeClr val="tx2"/>
                </a:gs>
                <a:gs pos="50000">
                  <a:schemeClr val="tx2">
                    <a:lumMod val="5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1188720" rtlCol="0" anchor="ctr"/>
            <a:lstStyle/>
            <a:p>
              <a:pPr algn="ctr">
                <a:lnSpc>
                  <a:spcPct val="80000"/>
                </a:lnSpc>
              </a:pPr>
              <a:r>
                <a:rPr lang="en-US" sz="6600" spc="-100" dirty="0">
                  <a:ln w="3175">
                    <a:noFill/>
                  </a:ln>
                  <a:solidFill>
                    <a:srgbClr val="404040"/>
                  </a:solidFill>
                  <a:latin typeface="Segoe UI Light"/>
                  <a:cs typeface="Segoe UI" pitchFamily="34" charset="0"/>
                </a:rPr>
                <a:t>Windows </a:t>
              </a:r>
              <a:r>
                <a:rPr lang="en-US" sz="6600" spc="-100" dirty="0" err="1">
                  <a:ln w="3175">
                    <a:noFill/>
                  </a:ln>
                  <a:solidFill>
                    <a:srgbClr val="404040"/>
                  </a:solidFill>
                  <a:latin typeface="Segoe UI Light"/>
                  <a:cs typeface="Segoe UI" pitchFamily="34" charset="0"/>
                </a:rPr>
                <a:t>IoT</a:t>
              </a:r>
              <a:endParaRPr lang="en-US" sz="6600" spc="-100" dirty="0">
                <a:ln w="3175">
                  <a:noFill/>
                </a:ln>
                <a:solidFill>
                  <a:srgbClr val="404040"/>
                </a:solidFill>
                <a:latin typeface="Segoe UI Light"/>
                <a:cs typeface="Segoe UI" pitchFamily="34" charset="0"/>
              </a:endParaRPr>
            </a:p>
          </p:txBody>
        </p:sp>
      </p:grpSp>
      <p:sp>
        <p:nvSpPr>
          <p:cNvPr id="11" name="Freeform 10"/>
          <p:cNvSpPr>
            <a:spLocks noChangeAspect="1" noEditPoints="1"/>
          </p:cNvSpPr>
          <p:nvPr/>
        </p:nvSpPr>
        <p:spPr bwMode="black">
          <a:xfrm>
            <a:off x="8382781" y="-1608138"/>
            <a:ext cx="3620760" cy="807720"/>
          </a:xfrm>
          <a:custGeom>
            <a:avLst/>
            <a:gdLst>
              <a:gd name="T0" fmla="*/ 115 w 526"/>
              <a:gd name="T1" fmla="*/ 56 h 115"/>
              <a:gd name="T2" fmla="*/ 49 w 526"/>
              <a:gd name="T3" fmla="*/ 56 h 115"/>
              <a:gd name="T4" fmla="*/ 0 w 526"/>
              <a:gd name="T5" fmla="*/ 56 h 115"/>
              <a:gd name="T6" fmla="*/ 0 w 526"/>
              <a:gd name="T7" fmla="*/ 59 h 115"/>
              <a:gd name="T8" fmla="*/ 49 w 526"/>
              <a:gd name="T9" fmla="*/ 59 h 115"/>
              <a:gd name="T10" fmla="*/ 115 w 526"/>
              <a:gd name="T11" fmla="*/ 115 h 115"/>
              <a:gd name="T12" fmla="*/ 231 w 526"/>
              <a:gd name="T13" fmla="*/ 23 h 115"/>
              <a:gd name="T14" fmla="*/ 215 w 526"/>
              <a:gd name="T15" fmla="*/ 83 h 115"/>
              <a:gd name="T16" fmla="*/ 192 w 526"/>
              <a:gd name="T17" fmla="*/ 23 h 115"/>
              <a:gd name="T18" fmla="*/ 175 w 526"/>
              <a:gd name="T19" fmla="*/ 83 h 115"/>
              <a:gd name="T20" fmla="*/ 150 w 526"/>
              <a:gd name="T21" fmla="*/ 23 h 115"/>
              <a:gd name="T22" fmla="*/ 194 w 526"/>
              <a:gd name="T23" fmla="*/ 42 h 115"/>
              <a:gd name="T24" fmla="*/ 196 w 526"/>
              <a:gd name="T25" fmla="*/ 42 h 115"/>
              <a:gd name="T26" fmla="*/ 240 w 526"/>
              <a:gd name="T27" fmla="*/ 23 h 115"/>
              <a:gd name="T28" fmla="*/ 250 w 526"/>
              <a:gd name="T29" fmla="*/ 22 h 115"/>
              <a:gd name="T30" fmla="*/ 246 w 526"/>
              <a:gd name="T31" fmla="*/ 31 h 115"/>
              <a:gd name="T32" fmla="*/ 255 w 526"/>
              <a:gd name="T33" fmla="*/ 27 h 115"/>
              <a:gd name="T34" fmla="*/ 246 w 526"/>
              <a:gd name="T35" fmla="*/ 43 h 115"/>
              <a:gd name="T36" fmla="*/ 254 w 526"/>
              <a:gd name="T37" fmla="*/ 43 h 115"/>
              <a:gd name="T38" fmla="*/ 290 w 526"/>
              <a:gd name="T39" fmla="*/ 42 h 115"/>
              <a:gd name="T40" fmla="*/ 274 w 526"/>
              <a:gd name="T41" fmla="*/ 43 h 115"/>
              <a:gd name="T42" fmla="*/ 274 w 526"/>
              <a:gd name="T43" fmla="*/ 92 h 115"/>
              <a:gd name="T44" fmla="*/ 287 w 526"/>
              <a:gd name="T45" fmla="*/ 49 h 115"/>
              <a:gd name="T46" fmla="*/ 307 w 526"/>
              <a:gd name="T47" fmla="*/ 92 h 115"/>
              <a:gd name="T48" fmla="*/ 354 w 526"/>
              <a:gd name="T49" fmla="*/ 19 h 115"/>
              <a:gd name="T50" fmla="*/ 339 w 526"/>
              <a:gd name="T51" fmla="*/ 42 h 115"/>
              <a:gd name="T52" fmla="*/ 322 w 526"/>
              <a:gd name="T53" fmla="*/ 87 h 115"/>
              <a:gd name="T54" fmla="*/ 354 w 526"/>
              <a:gd name="T55" fmla="*/ 84 h 115"/>
              <a:gd name="T56" fmla="*/ 362 w 526"/>
              <a:gd name="T57" fmla="*/ 19 h 115"/>
              <a:gd name="T58" fmla="*/ 328 w 526"/>
              <a:gd name="T59" fmla="*/ 82 h 115"/>
              <a:gd name="T60" fmla="*/ 340 w 526"/>
              <a:gd name="T61" fmla="*/ 49 h 115"/>
              <a:gd name="T62" fmla="*/ 354 w 526"/>
              <a:gd name="T63" fmla="*/ 70 h 115"/>
              <a:gd name="T64" fmla="*/ 396 w 526"/>
              <a:gd name="T65" fmla="*/ 42 h 115"/>
              <a:gd name="T66" fmla="*/ 378 w 526"/>
              <a:gd name="T67" fmla="*/ 87 h 115"/>
              <a:gd name="T68" fmla="*/ 420 w 526"/>
              <a:gd name="T69" fmla="*/ 68 h 115"/>
              <a:gd name="T70" fmla="*/ 396 w 526"/>
              <a:gd name="T71" fmla="*/ 87 h 115"/>
              <a:gd name="T72" fmla="*/ 384 w 526"/>
              <a:gd name="T73" fmla="*/ 54 h 115"/>
              <a:gd name="T74" fmla="*/ 412 w 526"/>
              <a:gd name="T75" fmla="*/ 68 h 115"/>
              <a:gd name="T76" fmla="*/ 474 w 526"/>
              <a:gd name="T77" fmla="*/ 80 h 115"/>
              <a:gd name="T78" fmla="*/ 472 w 526"/>
              <a:gd name="T79" fmla="*/ 80 h 115"/>
              <a:gd name="T80" fmla="*/ 443 w 526"/>
              <a:gd name="T81" fmla="*/ 80 h 115"/>
              <a:gd name="T82" fmla="*/ 441 w 526"/>
              <a:gd name="T83" fmla="*/ 80 h 115"/>
              <a:gd name="T84" fmla="*/ 438 w 526"/>
              <a:gd name="T85" fmla="*/ 92 h 115"/>
              <a:gd name="T86" fmla="*/ 458 w 526"/>
              <a:gd name="T87" fmla="*/ 53 h 115"/>
              <a:gd name="T88" fmla="*/ 469 w 526"/>
              <a:gd name="T89" fmla="*/ 92 h 115"/>
              <a:gd name="T90" fmla="*/ 484 w 526"/>
              <a:gd name="T91" fmla="*/ 43 h 115"/>
              <a:gd name="T92" fmla="*/ 505 w 526"/>
              <a:gd name="T93" fmla="*/ 60 h 115"/>
              <a:gd name="T94" fmla="*/ 512 w 526"/>
              <a:gd name="T95" fmla="*/ 49 h 115"/>
              <a:gd name="T96" fmla="*/ 513 w 526"/>
              <a:gd name="T97" fmla="*/ 42 h 115"/>
              <a:gd name="T98" fmla="*/ 498 w 526"/>
              <a:gd name="T99" fmla="*/ 65 h 115"/>
              <a:gd name="T100" fmla="*/ 517 w 526"/>
              <a:gd name="T101" fmla="*/ 80 h 115"/>
              <a:gd name="T102" fmla="*/ 495 w 526"/>
              <a:gd name="T103" fmla="*/ 91 h 115"/>
              <a:gd name="T104" fmla="*/ 526 w 526"/>
              <a:gd name="T105"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6" h="115">
                <a:moveTo>
                  <a:pt x="52" y="9"/>
                </a:moveTo>
                <a:cubicBezTo>
                  <a:pt x="115" y="0"/>
                  <a:pt x="115" y="0"/>
                  <a:pt x="115" y="0"/>
                </a:cubicBezTo>
                <a:cubicBezTo>
                  <a:pt x="115" y="56"/>
                  <a:pt x="115" y="56"/>
                  <a:pt x="115" y="56"/>
                </a:cubicBezTo>
                <a:cubicBezTo>
                  <a:pt x="52" y="56"/>
                  <a:pt x="52" y="56"/>
                  <a:pt x="52" y="56"/>
                </a:cubicBezTo>
                <a:lnTo>
                  <a:pt x="52" y="9"/>
                </a:lnTo>
                <a:close/>
                <a:moveTo>
                  <a:pt x="49" y="56"/>
                </a:moveTo>
                <a:cubicBezTo>
                  <a:pt x="49" y="9"/>
                  <a:pt x="49" y="9"/>
                  <a:pt x="49" y="9"/>
                </a:cubicBezTo>
                <a:cubicBezTo>
                  <a:pt x="0" y="16"/>
                  <a:pt x="0" y="16"/>
                  <a:pt x="0" y="16"/>
                </a:cubicBezTo>
                <a:cubicBezTo>
                  <a:pt x="0" y="56"/>
                  <a:pt x="0" y="56"/>
                  <a:pt x="0" y="56"/>
                </a:cubicBezTo>
                <a:lnTo>
                  <a:pt x="49" y="56"/>
                </a:lnTo>
                <a:close/>
                <a:moveTo>
                  <a:pt x="49" y="59"/>
                </a:moveTo>
                <a:cubicBezTo>
                  <a:pt x="0" y="59"/>
                  <a:pt x="0" y="59"/>
                  <a:pt x="0" y="59"/>
                </a:cubicBezTo>
                <a:cubicBezTo>
                  <a:pt x="0" y="99"/>
                  <a:pt x="0" y="99"/>
                  <a:pt x="0" y="99"/>
                </a:cubicBezTo>
                <a:cubicBezTo>
                  <a:pt x="49" y="106"/>
                  <a:pt x="49" y="106"/>
                  <a:pt x="49" y="106"/>
                </a:cubicBezTo>
                <a:lnTo>
                  <a:pt x="49" y="59"/>
                </a:lnTo>
                <a:close/>
                <a:moveTo>
                  <a:pt x="52" y="59"/>
                </a:moveTo>
                <a:cubicBezTo>
                  <a:pt x="52" y="106"/>
                  <a:pt x="52" y="106"/>
                  <a:pt x="52" y="106"/>
                </a:cubicBezTo>
                <a:cubicBezTo>
                  <a:pt x="115" y="115"/>
                  <a:pt x="115" y="115"/>
                  <a:pt x="115" y="115"/>
                </a:cubicBezTo>
                <a:cubicBezTo>
                  <a:pt x="115" y="59"/>
                  <a:pt x="115" y="59"/>
                  <a:pt x="115" y="59"/>
                </a:cubicBezTo>
                <a:lnTo>
                  <a:pt x="52" y="59"/>
                </a:lnTo>
                <a:close/>
                <a:moveTo>
                  <a:pt x="231" y="23"/>
                </a:moveTo>
                <a:cubicBezTo>
                  <a:pt x="217" y="76"/>
                  <a:pt x="217" y="76"/>
                  <a:pt x="217" y="76"/>
                </a:cubicBezTo>
                <a:cubicBezTo>
                  <a:pt x="216" y="79"/>
                  <a:pt x="215" y="81"/>
                  <a:pt x="215" y="83"/>
                </a:cubicBezTo>
                <a:cubicBezTo>
                  <a:pt x="215" y="83"/>
                  <a:pt x="215" y="83"/>
                  <a:pt x="215" y="83"/>
                </a:cubicBezTo>
                <a:cubicBezTo>
                  <a:pt x="215" y="81"/>
                  <a:pt x="215" y="79"/>
                  <a:pt x="214" y="77"/>
                </a:cubicBezTo>
                <a:cubicBezTo>
                  <a:pt x="199" y="23"/>
                  <a:pt x="199" y="23"/>
                  <a:pt x="199" y="23"/>
                </a:cubicBezTo>
                <a:cubicBezTo>
                  <a:pt x="192" y="23"/>
                  <a:pt x="192" y="23"/>
                  <a:pt x="192" y="23"/>
                </a:cubicBezTo>
                <a:cubicBezTo>
                  <a:pt x="176" y="76"/>
                  <a:pt x="176" y="76"/>
                  <a:pt x="176" y="76"/>
                </a:cubicBezTo>
                <a:cubicBezTo>
                  <a:pt x="175" y="79"/>
                  <a:pt x="175" y="81"/>
                  <a:pt x="175" y="83"/>
                </a:cubicBezTo>
                <a:cubicBezTo>
                  <a:pt x="175" y="83"/>
                  <a:pt x="175" y="83"/>
                  <a:pt x="175" y="83"/>
                </a:cubicBezTo>
                <a:cubicBezTo>
                  <a:pt x="174" y="81"/>
                  <a:pt x="174" y="79"/>
                  <a:pt x="173" y="76"/>
                </a:cubicBezTo>
                <a:cubicBezTo>
                  <a:pt x="159" y="23"/>
                  <a:pt x="159" y="23"/>
                  <a:pt x="159" y="23"/>
                </a:cubicBezTo>
                <a:cubicBezTo>
                  <a:pt x="150" y="23"/>
                  <a:pt x="150" y="23"/>
                  <a:pt x="150" y="23"/>
                </a:cubicBezTo>
                <a:cubicBezTo>
                  <a:pt x="170" y="92"/>
                  <a:pt x="170" y="92"/>
                  <a:pt x="170" y="92"/>
                </a:cubicBezTo>
                <a:cubicBezTo>
                  <a:pt x="179" y="92"/>
                  <a:pt x="179" y="92"/>
                  <a:pt x="179" y="92"/>
                </a:cubicBezTo>
                <a:cubicBezTo>
                  <a:pt x="194" y="42"/>
                  <a:pt x="194" y="42"/>
                  <a:pt x="194" y="42"/>
                </a:cubicBezTo>
                <a:cubicBezTo>
                  <a:pt x="194" y="40"/>
                  <a:pt x="195" y="37"/>
                  <a:pt x="195" y="35"/>
                </a:cubicBezTo>
                <a:cubicBezTo>
                  <a:pt x="195" y="35"/>
                  <a:pt x="195" y="35"/>
                  <a:pt x="195" y="35"/>
                </a:cubicBezTo>
                <a:cubicBezTo>
                  <a:pt x="195" y="38"/>
                  <a:pt x="196" y="40"/>
                  <a:pt x="196" y="42"/>
                </a:cubicBezTo>
                <a:cubicBezTo>
                  <a:pt x="210" y="92"/>
                  <a:pt x="210" y="92"/>
                  <a:pt x="210" y="92"/>
                </a:cubicBezTo>
                <a:cubicBezTo>
                  <a:pt x="220" y="92"/>
                  <a:pt x="220" y="92"/>
                  <a:pt x="220" y="92"/>
                </a:cubicBezTo>
                <a:cubicBezTo>
                  <a:pt x="240" y="23"/>
                  <a:pt x="240" y="23"/>
                  <a:pt x="240" y="23"/>
                </a:cubicBezTo>
                <a:lnTo>
                  <a:pt x="231" y="23"/>
                </a:lnTo>
                <a:close/>
                <a:moveTo>
                  <a:pt x="254" y="23"/>
                </a:moveTo>
                <a:cubicBezTo>
                  <a:pt x="253" y="22"/>
                  <a:pt x="251" y="22"/>
                  <a:pt x="250" y="22"/>
                </a:cubicBezTo>
                <a:cubicBezTo>
                  <a:pt x="248" y="22"/>
                  <a:pt x="247" y="22"/>
                  <a:pt x="246" y="23"/>
                </a:cubicBezTo>
                <a:cubicBezTo>
                  <a:pt x="245" y="24"/>
                  <a:pt x="245" y="25"/>
                  <a:pt x="245" y="27"/>
                </a:cubicBezTo>
                <a:cubicBezTo>
                  <a:pt x="245" y="28"/>
                  <a:pt x="245" y="30"/>
                  <a:pt x="246" y="31"/>
                </a:cubicBezTo>
                <a:cubicBezTo>
                  <a:pt x="247" y="31"/>
                  <a:pt x="249" y="32"/>
                  <a:pt x="250" y="32"/>
                </a:cubicBezTo>
                <a:cubicBezTo>
                  <a:pt x="251" y="32"/>
                  <a:pt x="253" y="31"/>
                  <a:pt x="254" y="30"/>
                </a:cubicBezTo>
                <a:cubicBezTo>
                  <a:pt x="255" y="30"/>
                  <a:pt x="255" y="28"/>
                  <a:pt x="255" y="27"/>
                </a:cubicBezTo>
                <a:cubicBezTo>
                  <a:pt x="255" y="25"/>
                  <a:pt x="255" y="24"/>
                  <a:pt x="254" y="23"/>
                </a:cubicBezTo>
                <a:close/>
                <a:moveTo>
                  <a:pt x="254" y="43"/>
                </a:moveTo>
                <a:cubicBezTo>
                  <a:pt x="246" y="43"/>
                  <a:pt x="246" y="43"/>
                  <a:pt x="246" y="43"/>
                </a:cubicBezTo>
                <a:cubicBezTo>
                  <a:pt x="246" y="92"/>
                  <a:pt x="246" y="92"/>
                  <a:pt x="246" y="92"/>
                </a:cubicBezTo>
                <a:cubicBezTo>
                  <a:pt x="254" y="92"/>
                  <a:pt x="254" y="92"/>
                  <a:pt x="254" y="92"/>
                </a:cubicBezTo>
                <a:lnTo>
                  <a:pt x="254" y="43"/>
                </a:lnTo>
                <a:close/>
                <a:moveTo>
                  <a:pt x="307" y="62"/>
                </a:moveTo>
                <a:cubicBezTo>
                  <a:pt x="307" y="56"/>
                  <a:pt x="305" y="51"/>
                  <a:pt x="302" y="47"/>
                </a:cubicBezTo>
                <a:cubicBezTo>
                  <a:pt x="300" y="44"/>
                  <a:pt x="295" y="42"/>
                  <a:pt x="290" y="42"/>
                </a:cubicBezTo>
                <a:cubicBezTo>
                  <a:pt x="283" y="42"/>
                  <a:pt x="278" y="45"/>
                  <a:pt x="274" y="51"/>
                </a:cubicBezTo>
                <a:cubicBezTo>
                  <a:pt x="274" y="51"/>
                  <a:pt x="274" y="51"/>
                  <a:pt x="274" y="51"/>
                </a:cubicBezTo>
                <a:cubicBezTo>
                  <a:pt x="274" y="43"/>
                  <a:pt x="274" y="43"/>
                  <a:pt x="274" y="43"/>
                </a:cubicBezTo>
                <a:cubicBezTo>
                  <a:pt x="266" y="43"/>
                  <a:pt x="266" y="43"/>
                  <a:pt x="266" y="43"/>
                </a:cubicBezTo>
                <a:cubicBezTo>
                  <a:pt x="266" y="92"/>
                  <a:pt x="266" y="92"/>
                  <a:pt x="266" y="92"/>
                </a:cubicBezTo>
                <a:cubicBezTo>
                  <a:pt x="274" y="92"/>
                  <a:pt x="274" y="92"/>
                  <a:pt x="274" y="92"/>
                </a:cubicBezTo>
                <a:cubicBezTo>
                  <a:pt x="274" y="64"/>
                  <a:pt x="274" y="64"/>
                  <a:pt x="274" y="64"/>
                </a:cubicBezTo>
                <a:cubicBezTo>
                  <a:pt x="274" y="60"/>
                  <a:pt x="275" y="56"/>
                  <a:pt x="278" y="53"/>
                </a:cubicBezTo>
                <a:cubicBezTo>
                  <a:pt x="280" y="50"/>
                  <a:pt x="283" y="49"/>
                  <a:pt x="287" y="49"/>
                </a:cubicBezTo>
                <a:cubicBezTo>
                  <a:pt x="295" y="49"/>
                  <a:pt x="299" y="54"/>
                  <a:pt x="299" y="64"/>
                </a:cubicBezTo>
                <a:cubicBezTo>
                  <a:pt x="299" y="92"/>
                  <a:pt x="299" y="92"/>
                  <a:pt x="299" y="92"/>
                </a:cubicBezTo>
                <a:cubicBezTo>
                  <a:pt x="307" y="92"/>
                  <a:pt x="307" y="92"/>
                  <a:pt x="307" y="92"/>
                </a:cubicBezTo>
                <a:lnTo>
                  <a:pt x="307" y="62"/>
                </a:lnTo>
                <a:close/>
                <a:moveTo>
                  <a:pt x="362" y="19"/>
                </a:moveTo>
                <a:cubicBezTo>
                  <a:pt x="354" y="19"/>
                  <a:pt x="354" y="19"/>
                  <a:pt x="354" y="19"/>
                </a:cubicBezTo>
                <a:cubicBezTo>
                  <a:pt x="354" y="50"/>
                  <a:pt x="354" y="50"/>
                  <a:pt x="354" y="50"/>
                </a:cubicBezTo>
                <a:cubicBezTo>
                  <a:pt x="353" y="50"/>
                  <a:pt x="353" y="50"/>
                  <a:pt x="353" y="50"/>
                </a:cubicBezTo>
                <a:cubicBezTo>
                  <a:pt x="350" y="44"/>
                  <a:pt x="345" y="42"/>
                  <a:pt x="339" y="42"/>
                </a:cubicBezTo>
                <a:cubicBezTo>
                  <a:pt x="332" y="42"/>
                  <a:pt x="326" y="44"/>
                  <a:pt x="322" y="49"/>
                </a:cubicBezTo>
                <a:cubicBezTo>
                  <a:pt x="318" y="54"/>
                  <a:pt x="316" y="61"/>
                  <a:pt x="316" y="69"/>
                </a:cubicBezTo>
                <a:cubicBezTo>
                  <a:pt x="316" y="76"/>
                  <a:pt x="318" y="82"/>
                  <a:pt x="322" y="87"/>
                </a:cubicBezTo>
                <a:cubicBezTo>
                  <a:pt x="325" y="91"/>
                  <a:pt x="330" y="94"/>
                  <a:pt x="337" y="94"/>
                </a:cubicBezTo>
                <a:cubicBezTo>
                  <a:pt x="344" y="94"/>
                  <a:pt x="350" y="90"/>
                  <a:pt x="353" y="84"/>
                </a:cubicBezTo>
                <a:cubicBezTo>
                  <a:pt x="354" y="84"/>
                  <a:pt x="354" y="84"/>
                  <a:pt x="354" y="84"/>
                </a:cubicBezTo>
                <a:cubicBezTo>
                  <a:pt x="354" y="92"/>
                  <a:pt x="354" y="92"/>
                  <a:pt x="354" y="92"/>
                </a:cubicBezTo>
                <a:cubicBezTo>
                  <a:pt x="362" y="92"/>
                  <a:pt x="362" y="92"/>
                  <a:pt x="362" y="92"/>
                </a:cubicBezTo>
                <a:lnTo>
                  <a:pt x="362" y="19"/>
                </a:lnTo>
                <a:close/>
                <a:moveTo>
                  <a:pt x="349" y="82"/>
                </a:moveTo>
                <a:cubicBezTo>
                  <a:pt x="347" y="85"/>
                  <a:pt x="343" y="87"/>
                  <a:pt x="339" y="87"/>
                </a:cubicBezTo>
                <a:cubicBezTo>
                  <a:pt x="334" y="87"/>
                  <a:pt x="331" y="85"/>
                  <a:pt x="328" y="82"/>
                </a:cubicBezTo>
                <a:cubicBezTo>
                  <a:pt x="325" y="79"/>
                  <a:pt x="324" y="74"/>
                  <a:pt x="324" y="68"/>
                </a:cubicBezTo>
                <a:cubicBezTo>
                  <a:pt x="324" y="62"/>
                  <a:pt x="326" y="57"/>
                  <a:pt x="328" y="54"/>
                </a:cubicBezTo>
                <a:cubicBezTo>
                  <a:pt x="331" y="50"/>
                  <a:pt x="335" y="49"/>
                  <a:pt x="340" y="49"/>
                </a:cubicBezTo>
                <a:cubicBezTo>
                  <a:pt x="344" y="49"/>
                  <a:pt x="347" y="50"/>
                  <a:pt x="350" y="53"/>
                </a:cubicBezTo>
                <a:cubicBezTo>
                  <a:pt x="352" y="55"/>
                  <a:pt x="354" y="59"/>
                  <a:pt x="354" y="63"/>
                </a:cubicBezTo>
                <a:cubicBezTo>
                  <a:pt x="354" y="70"/>
                  <a:pt x="354" y="70"/>
                  <a:pt x="354" y="70"/>
                </a:cubicBezTo>
                <a:cubicBezTo>
                  <a:pt x="354" y="75"/>
                  <a:pt x="352" y="79"/>
                  <a:pt x="349" y="82"/>
                </a:cubicBezTo>
                <a:close/>
                <a:moveTo>
                  <a:pt x="414" y="49"/>
                </a:moveTo>
                <a:cubicBezTo>
                  <a:pt x="410" y="44"/>
                  <a:pt x="404" y="42"/>
                  <a:pt x="396" y="42"/>
                </a:cubicBezTo>
                <a:cubicBezTo>
                  <a:pt x="389" y="42"/>
                  <a:pt x="383" y="44"/>
                  <a:pt x="378" y="49"/>
                </a:cubicBezTo>
                <a:cubicBezTo>
                  <a:pt x="374" y="54"/>
                  <a:pt x="371" y="60"/>
                  <a:pt x="371" y="68"/>
                </a:cubicBezTo>
                <a:cubicBezTo>
                  <a:pt x="371" y="76"/>
                  <a:pt x="374" y="82"/>
                  <a:pt x="378" y="87"/>
                </a:cubicBezTo>
                <a:cubicBezTo>
                  <a:pt x="382" y="91"/>
                  <a:pt x="388" y="94"/>
                  <a:pt x="395" y="94"/>
                </a:cubicBezTo>
                <a:cubicBezTo>
                  <a:pt x="403" y="94"/>
                  <a:pt x="409" y="91"/>
                  <a:pt x="413" y="86"/>
                </a:cubicBezTo>
                <a:cubicBezTo>
                  <a:pt x="418" y="82"/>
                  <a:pt x="420" y="75"/>
                  <a:pt x="420" y="68"/>
                </a:cubicBezTo>
                <a:cubicBezTo>
                  <a:pt x="420" y="60"/>
                  <a:pt x="418" y="53"/>
                  <a:pt x="414" y="49"/>
                </a:cubicBezTo>
                <a:close/>
                <a:moveTo>
                  <a:pt x="408" y="82"/>
                </a:moveTo>
                <a:cubicBezTo>
                  <a:pt x="405" y="85"/>
                  <a:pt x="401" y="87"/>
                  <a:pt x="396" y="87"/>
                </a:cubicBezTo>
                <a:cubicBezTo>
                  <a:pt x="391" y="87"/>
                  <a:pt x="387" y="85"/>
                  <a:pt x="384" y="82"/>
                </a:cubicBezTo>
                <a:cubicBezTo>
                  <a:pt x="381" y="79"/>
                  <a:pt x="379" y="74"/>
                  <a:pt x="379" y="68"/>
                </a:cubicBezTo>
                <a:cubicBezTo>
                  <a:pt x="379" y="62"/>
                  <a:pt x="381" y="57"/>
                  <a:pt x="384" y="54"/>
                </a:cubicBezTo>
                <a:cubicBezTo>
                  <a:pt x="387" y="50"/>
                  <a:pt x="391" y="49"/>
                  <a:pt x="396" y="49"/>
                </a:cubicBezTo>
                <a:cubicBezTo>
                  <a:pt x="401" y="49"/>
                  <a:pt x="405" y="50"/>
                  <a:pt x="408" y="54"/>
                </a:cubicBezTo>
                <a:cubicBezTo>
                  <a:pt x="410" y="57"/>
                  <a:pt x="412" y="62"/>
                  <a:pt x="412" y="68"/>
                </a:cubicBezTo>
                <a:cubicBezTo>
                  <a:pt x="412" y="74"/>
                  <a:pt x="410" y="79"/>
                  <a:pt x="408" y="82"/>
                </a:cubicBezTo>
                <a:close/>
                <a:moveTo>
                  <a:pt x="484" y="43"/>
                </a:moveTo>
                <a:cubicBezTo>
                  <a:pt x="474" y="80"/>
                  <a:pt x="474" y="80"/>
                  <a:pt x="474" y="80"/>
                </a:cubicBezTo>
                <a:cubicBezTo>
                  <a:pt x="474" y="82"/>
                  <a:pt x="473" y="83"/>
                  <a:pt x="473" y="85"/>
                </a:cubicBezTo>
                <a:cubicBezTo>
                  <a:pt x="473" y="85"/>
                  <a:pt x="473" y="85"/>
                  <a:pt x="473" y="85"/>
                </a:cubicBezTo>
                <a:cubicBezTo>
                  <a:pt x="473" y="83"/>
                  <a:pt x="472" y="81"/>
                  <a:pt x="472" y="80"/>
                </a:cubicBezTo>
                <a:cubicBezTo>
                  <a:pt x="462" y="43"/>
                  <a:pt x="462" y="43"/>
                  <a:pt x="462" y="43"/>
                </a:cubicBezTo>
                <a:cubicBezTo>
                  <a:pt x="455" y="43"/>
                  <a:pt x="455" y="43"/>
                  <a:pt x="455" y="43"/>
                </a:cubicBezTo>
                <a:cubicBezTo>
                  <a:pt x="443" y="80"/>
                  <a:pt x="443" y="80"/>
                  <a:pt x="443" y="80"/>
                </a:cubicBezTo>
                <a:cubicBezTo>
                  <a:pt x="443" y="82"/>
                  <a:pt x="442" y="83"/>
                  <a:pt x="442" y="85"/>
                </a:cubicBezTo>
                <a:cubicBezTo>
                  <a:pt x="442" y="85"/>
                  <a:pt x="442" y="85"/>
                  <a:pt x="442" y="85"/>
                </a:cubicBezTo>
                <a:cubicBezTo>
                  <a:pt x="442" y="83"/>
                  <a:pt x="442" y="81"/>
                  <a:pt x="441" y="80"/>
                </a:cubicBezTo>
                <a:cubicBezTo>
                  <a:pt x="431" y="43"/>
                  <a:pt x="431" y="43"/>
                  <a:pt x="431" y="43"/>
                </a:cubicBezTo>
                <a:cubicBezTo>
                  <a:pt x="423" y="43"/>
                  <a:pt x="423" y="43"/>
                  <a:pt x="423" y="43"/>
                </a:cubicBezTo>
                <a:cubicBezTo>
                  <a:pt x="438" y="92"/>
                  <a:pt x="438" y="92"/>
                  <a:pt x="438" y="92"/>
                </a:cubicBezTo>
                <a:cubicBezTo>
                  <a:pt x="446" y="92"/>
                  <a:pt x="446" y="92"/>
                  <a:pt x="446" y="92"/>
                </a:cubicBezTo>
                <a:cubicBezTo>
                  <a:pt x="457" y="57"/>
                  <a:pt x="457" y="57"/>
                  <a:pt x="457" y="57"/>
                </a:cubicBezTo>
                <a:cubicBezTo>
                  <a:pt x="457" y="55"/>
                  <a:pt x="458" y="54"/>
                  <a:pt x="458" y="53"/>
                </a:cubicBezTo>
                <a:cubicBezTo>
                  <a:pt x="458" y="53"/>
                  <a:pt x="458" y="53"/>
                  <a:pt x="458" y="53"/>
                </a:cubicBezTo>
                <a:cubicBezTo>
                  <a:pt x="458" y="54"/>
                  <a:pt x="458" y="56"/>
                  <a:pt x="459" y="57"/>
                </a:cubicBezTo>
                <a:cubicBezTo>
                  <a:pt x="469" y="92"/>
                  <a:pt x="469" y="92"/>
                  <a:pt x="469" y="92"/>
                </a:cubicBezTo>
                <a:cubicBezTo>
                  <a:pt x="477" y="92"/>
                  <a:pt x="477" y="92"/>
                  <a:pt x="477" y="92"/>
                </a:cubicBezTo>
                <a:cubicBezTo>
                  <a:pt x="492" y="43"/>
                  <a:pt x="492" y="43"/>
                  <a:pt x="492" y="43"/>
                </a:cubicBezTo>
                <a:lnTo>
                  <a:pt x="484" y="43"/>
                </a:lnTo>
                <a:close/>
                <a:moveTo>
                  <a:pt x="523" y="71"/>
                </a:moveTo>
                <a:cubicBezTo>
                  <a:pt x="521" y="69"/>
                  <a:pt x="517" y="67"/>
                  <a:pt x="513" y="65"/>
                </a:cubicBezTo>
                <a:cubicBezTo>
                  <a:pt x="509" y="63"/>
                  <a:pt x="506" y="62"/>
                  <a:pt x="505" y="60"/>
                </a:cubicBezTo>
                <a:cubicBezTo>
                  <a:pt x="504" y="59"/>
                  <a:pt x="503" y="58"/>
                  <a:pt x="503" y="55"/>
                </a:cubicBezTo>
                <a:cubicBezTo>
                  <a:pt x="503" y="53"/>
                  <a:pt x="504" y="52"/>
                  <a:pt x="506" y="50"/>
                </a:cubicBezTo>
                <a:cubicBezTo>
                  <a:pt x="507" y="49"/>
                  <a:pt x="509" y="49"/>
                  <a:pt x="512" y="49"/>
                </a:cubicBezTo>
                <a:cubicBezTo>
                  <a:pt x="516" y="49"/>
                  <a:pt x="520" y="50"/>
                  <a:pt x="523" y="52"/>
                </a:cubicBezTo>
                <a:cubicBezTo>
                  <a:pt x="523" y="44"/>
                  <a:pt x="523" y="44"/>
                  <a:pt x="523" y="44"/>
                </a:cubicBezTo>
                <a:cubicBezTo>
                  <a:pt x="520" y="43"/>
                  <a:pt x="517" y="42"/>
                  <a:pt x="513" y="42"/>
                </a:cubicBezTo>
                <a:cubicBezTo>
                  <a:pt x="508" y="42"/>
                  <a:pt x="503" y="43"/>
                  <a:pt x="500" y="46"/>
                </a:cubicBezTo>
                <a:cubicBezTo>
                  <a:pt x="497" y="49"/>
                  <a:pt x="495" y="52"/>
                  <a:pt x="495" y="56"/>
                </a:cubicBezTo>
                <a:cubicBezTo>
                  <a:pt x="495" y="60"/>
                  <a:pt x="496" y="62"/>
                  <a:pt x="498" y="65"/>
                </a:cubicBezTo>
                <a:cubicBezTo>
                  <a:pt x="500" y="67"/>
                  <a:pt x="503" y="69"/>
                  <a:pt x="507" y="71"/>
                </a:cubicBezTo>
                <a:cubicBezTo>
                  <a:pt x="512" y="73"/>
                  <a:pt x="514" y="74"/>
                  <a:pt x="516" y="75"/>
                </a:cubicBezTo>
                <a:cubicBezTo>
                  <a:pt x="517" y="77"/>
                  <a:pt x="517" y="78"/>
                  <a:pt x="517" y="80"/>
                </a:cubicBezTo>
                <a:cubicBezTo>
                  <a:pt x="517" y="85"/>
                  <a:pt x="514" y="87"/>
                  <a:pt x="508" y="87"/>
                </a:cubicBezTo>
                <a:cubicBezTo>
                  <a:pt x="503" y="87"/>
                  <a:pt x="499" y="85"/>
                  <a:pt x="495" y="82"/>
                </a:cubicBezTo>
                <a:cubicBezTo>
                  <a:pt x="495" y="91"/>
                  <a:pt x="495" y="91"/>
                  <a:pt x="495" y="91"/>
                </a:cubicBezTo>
                <a:cubicBezTo>
                  <a:pt x="499" y="93"/>
                  <a:pt x="503" y="94"/>
                  <a:pt x="507" y="94"/>
                </a:cubicBezTo>
                <a:cubicBezTo>
                  <a:pt x="513" y="94"/>
                  <a:pt x="517" y="92"/>
                  <a:pt x="521" y="90"/>
                </a:cubicBezTo>
                <a:cubicBezTo>
                  <a:pt x="524" y="87"/>
                  <a:pt x="526" y="83"/>
                  <a:pt x="526" y="79"/>
                </a:cubicBezTo>
                <a:cubicBezTo>
                  <a:pt x="526" y="76"/>
                  <a:pt x="525" y="73"/>
                  <a:pt x="523" y="71"/>
                </a:cubicBezTo>
                <a:close/>
              </a:path>
            </a:pathLst>
          </a:custGeom>
          <a:solidFill>
            <a:srgbClr val="00188F"/>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2" name="Group 11"/>
          <p:cNvGrpSpPr/>
          <p:nvPr/>
        </p:nvGrpSpPr>
        <p:grpSpPr>
          <a:xfrm>
            <a:off x="868680" y="2039112"/>
            <a:ext cx="5128995" cy="1928986"/>
            <a:chOff x="-1803046" y="2145667"/>
            <a:chExt cx="7510427" cy="2824634"/>
          </a:xfrm>
        </p:grpSpPr>
        <p:sp>
          <p:nvSpPr>
            <p:cNvPr id="13" name="Windows 10 - to shrink"/>
            <p:cNvSpPr>
              <a:spLocks noEditPoints="1"/>
            </p:cNvSpPr>
            <p:nvPr/>
          </p:nvSpPr>
          <p:spPr bwMode="auto">
            <a:xfrm>
              <a:off x="-1803046" y="2145667"/>
              <a:ext cx="7329099" cy="1369459"/>
            </a:xfrm>
            <a:custGeom>
              <a:avLst/>
              <a:gdLst>
                <a:gd name="T0" fmla="*/ 295 w 3590"/>
                <a:gd name="T1" fmla="*/ 329 h 668"/>
                <a:gd name="T2" fmla="*/ 0 w 3590"/>
                <a:gd name="T3" fmla="*/ 94 h 668"/>
                <a:gd name="T4" fmla="*/ 295 w 3590"/>
                <a:gd name="T5" fmla="*/ 616 h 668"/>
                <a:gd name="T6" fmla="*/ 284 w 3590"/>
                <a:gd name="T7" fmla="*/ 340 h 668"/>
                <a:gd name="T8" fmla="*/ 284 w 3590"/>
                <a:gd name="T9" fmla="*/ 340 h 668"/>
                <a:gd name="T10" fmla="*/ 3196 w 3590"/>
                <a:gd name="T11" fmla="*/ 160 h 668"/>
                <a:gd name="T12" fmla="*/ 3158 w 3590"/>
                <a:gd name="T13" fmla="*/ 224 h 668"/>
                <a:gd name="T14" fmla="*/ 3223 w 3590"/>
                <a:gd name="T15" fmla="*/ 531 h 668"/>
                <a:gd name="T16" fmla="*/ 3407 w 3590"/>
                <a:gd name="T17" fmla="*/ 139 h 668"/>
                <a:gd name="T18" fmla="*/ 3339 w 3590"/>
                <a:gd name="T19" fmla="*/ 424 h 668"/>
                <a:gd name="T20" fmla="*/ 3513 w 3590"/>
                <a:gd name="T21" fmla="*/ 524 h 668"/>
                <a:gd name="T22" fmla="*/ 3465 w 3590"/>
                <a:gd name="T23" fmla="*/ 125 h 668"/>
                <a:gd name="T24" fmla="*/ 3544 w 3590"/>
                <a:gd name="T25" fmla="*/ 334 h 668"/>
                <a:gd name="T26" fmla="*/ 1215 w 3590"/>
                <a:gd name="T27" fmla="*/ 532 h 668"/>
                <a:gd name="T28" fmla="*/ 1118 w 3590"/>
                <a:gd name="T29" fmla="*/ 240 h 668"/>
                <a:gd name="T30" fmla="*/ 916 w 3590"/>
                <a:gd name="T31" fmla="*/ 133 h 668"/>
                <a:gd name="T32" fmla="*/ 1017 w 3590"/>
                <a:gd name="T33" fmla="*/ 439 h 668"/>
                <a:gd name="T34" fmla="*/ 1242 w 3590"/>
                <a:gd name="T35" fmla="*/ 478 h 668"/>
                <a:gd name="T36" fmla="*/ 1382 w 3590"/>
                <a:gd name="T37" fmla="*/ 133 h 668"/>
                <a:gd name="T38" fmla="*/ 1424 w 3590"/>
                <a:gd name="T39" fmla="*/ 175 h 668"/>
                <a:gd name="T40" fmla="*/ 1467 w 3590"/>
                <a:gd name="T41" fmla="*/ 132 h 668"/>
                <a:gd name="T42" fmla="*/ 1422 w 3590"/>
                <a:gd name="T43" fmla="*/ 247 h 668"/>
                <a:gd name="T44" fmla="*/ 1726 w 3590"/>
                <a:gd name="T45" fmla="*/ 532 h 668"/>
                <a:gd name="T46" fmla="*/ 1581 w 3590"/>
                <a:gd name="T47" fmla="*/ 369 h 668"/>
                <a:gd name="T48" fmla="*/ 1581 w 3590"/>
                <a:gd name="T49" fmla="*/ 247 h 668"/>
                <a:gd name="T50" fmla="*/ 1747 w 3590"/>
                <a:gd name="T51" fmla="*/ 271 h 668"/>
                <a:gd name="T52" fmla="*/ 2041 w 3590"/>
                <a:gd name="T53" fmla="*/ 532 h 668"/>
                <a:gd name="T54" fmla="*/ 1856 w 3590"/>
                <a:gd name="T55" fmla="*/ 500 h 668"/>
                <a:gd name="T56" fmla="*/ 2040 w 3590"/>
                <a:gd name="T57" fmla="*/ 286 h 668"/>
                <a:gd name="T58" fmla="*/ 2087 w 3590"/>
                <a:gd name="T59" fmla="*/ 532 h 668"/>
                <a:gd name="T60" fmla="*/ 1960 w 3590"/>
                <a:gd name="T61" fmla="*/ 279 h 668"/>
                <a:gd name="T62" fmla="*/ 1955 w 3590"/>
                <a:gd name="T63" fmla="*/ 500 h 668"/>
                <a:gd name="T64" fmla="*/ 2387 w 3590"/>
                <a:gd name="T65" fmla="*/ 497 h 668"/>
                <a:gd name="T66" fmla="*/ 2184 w 3590"/>
                <a:gd name="T67" fmla="*/ 281 h 668"/>
                <a:gd name="T68" fmla="*/ 2379 w 3590"/>
                <a:gd name="T69" fmla="*/ 390 h 668"/>
                <a:gd name="T70" fmla="*/ 2192 w 3590"/>
                <a:gd name="T71" fmla="*/ 391 h 668"/>
                <a:gd name="T72" fmla="*/ 2379 w 3590"/>
                <a:gd name="T73" fmla="*/ 390 h 668"/>
                <a:gd name="T74" fmla="*/ 2651 w 3590"/>
                <a:gd name="T75" fmla="*/ 328 h 668"/>
                <a:gd name="T76" fmla="*/ 2576 w 3590"/>
                <a:gd name="T77" fmla="*/ 532 h 668"/>
                <a:gd name="T78" fmla="*/ 2551 w 3590"/>
                <a:gd name="T79" fmla="*/ 461 h 668"/>
                <a:gd name="T80" fmla="*/ 2628 w 3590"/>
                <a:gd name="T81" fmla="*/ 247 h 668"/>
                <a:gd name="T82" fmla="*/ 2735 w 3590"/>
                <a:gd name="T83" fmla="*/ 487 h 668"/>
                <a:gd name="T84" fmla="*/ 3039 w 3590"/>
                <a:gd name="T85" fmla="*/ 456 h 668"/>
                <a:gd name="T86" fmla="*/ 2864 w 3590"/>
                <a:gd name="T87" fmla="*/ 473 h 668"/>
                <a:gd name="T88" fmla="*/ 2934 w 3590"/>
                <a:gd name="T89" fmla="*/ 406 h 668"/>
                <a:gd name="T90" fmla="*/ 2965 w 3590"/>
                <a:gd name="T91" fmla="*/ 240 h 668"/>
                <a:gd name="T92" fmla="*/ 2925 w 3590"/>
                <a:gd name="T93" fmla="*/ 290 h 668"/>
                <a:gd name="T94" fmla="*/ 3022 w 3590"/>
                <a:gd name="T95" fmla="*/ 40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90" h="668">
                  <a:moveTo>
                    <a:pt x="295" y="52"/>
                  </a:moveTo>
                  <a:cubicBezTo>
                    <a:pt x="667" y="0"/>
                    <a:pt x="667" y="0"/>
                    <a:pt x="667" y="0"/>
                  </a:cubicBezTo>
                  <a:cubicBezTo>
                    <a:pt x="667" y="329"/>
                    <a:pt x="667" y="329"/>
                    <a:pt x="667" y="329"/>
                  </a:cubicBezTo>
                  <a:cubicBezTo>
                    <a:pt x="295" y="329"/>
                    <a:pt x="295" y="329"/>
                    <a:pt x="295" y="329"/>
                  </a:cubicBezTo>
                  <a:lnTo>
                    <a:pt x="295" y="52"/>
                  </a:lnTo>
                  <a:close/>
                  <a:moveTo>
                    <a:pt x="284" y="329"/>
                  </a:moveTo>
                  <a:cubicBezTo>
                    <a:pt x="284" y="54"/>
                    <a:pt x="284" y="54"/>
                    <a:pt x="284" y="54"/>
                  </a:cubicBezTo>
                  <a:cubicBezTo>
                    <a:pt x="0" y="94"/>
                    <a:pt x="0" y="94"/>
                    <a:pt x="0" y="94"/>
                  </a:cubicBezTo>
                  <a:cubicBezTo>
                    <a:pt x="0" y="329"/>
                    <a:pt x="0" y="329"/>
                    <a:pt x="0" y="329"/>
                  </a:cubicBezTo>
                  <a:lnTo>
                    <a:pt x="284" y="329"/>
                  </a:lnTo>
                  <a:close/>
                  <a:moveTo>
                    <a:pt x="295" y="340"/>
                  </a:moveTo>
                  <a:cubicBezTo>
                    <a:pt x="295" y="616"/>
                    <a:pt x="295" y="616"/>
                    <a:pt x="295" y="616"/>
                  </a:cubicBezTo>
                  <a:cubicBezTo>
                    <a:pt x="667" y="668"/>
                    <a:pt x="667" y="668"/>
                    <a:pt x="667" y="668"/>
                  </a:cubicBezTo>
                  <a:cubicBezTo>
                    <a:pt x="667" y="340"/>
                    <a:pt x="667" y="340"/>
                    <a:pt x="667" y="340"/>
                  </a:cubicBezTo>
                  <a:lnTo>
                    <a:pt x="295" y="340"/>
                  </a:lnTo>
                  <a:close/>
                  <a:moveTo>
                    <a:pt x="284" y="340"/>
                  </a:moveTo>
                  <a:cubicBezTo>
                    <a:pt x="0" y="340"/>
                    <a:pt x="0" y="340"/>
                    <a:pt x="0" y="340"/>
                  </a:cubicBezTo>
                  <a:cubicBezTo>
                    <a:pt x="0" y="575"/>
                    <a:pt x="0" y="575"/>
                    <a:pt x="0" y="575"/>
                  </a:cubicBezTo>
                  <a:cubicBezTo>
                    <a:pt x="284" y="615"/>
                    <a:pt x="284" y="615"/>
                    <a:pt x="284" y="615"/>
                  </a:cubicBezTo>
                  <a:lnTo>
                    <a:pt x="284" y="340"/>
                  </a:lnTo>
                  <a:close/>
                  <a:moveTo>
                    <a:pt x="3269" y="123"/>
                  </a:moveTo>
                  <a:cubicBezTo>
                    <a:pt x="3252" y="123"/>
                    <a:pt x="3252" y="123"/>
                    <a:pt x="3252" y="123"/>
                  </a:cubicBezTo>
                  <a:cubicBezTo>
                    <a:pt x="3245" y="129"/>
                    <a:pt x="3236" y="136"/>
                    <a:pt x="3227" y="142"/>
                  </a:cubicBezTo>
                  <a:cubicBezTo>
                    <a:pt x="3217" y="148"/>
                    <a:pt x="3207" y="154"/>
                    <a:pt x="3196" y="160"/>
                  </a:cubicBezTo>
                  <a:cubicBezTo>
                    <a:pt x="3185" y="166"/>
                    <a:pt x="3174" y="171"/>
                    <a:pt x="3163" y="176"/>
                  </a:cubicBezTo>
                  <a:cubicBezTo>
                    <a:pt x="3152" y="181"/>
                    <a:pt x="3141" y="185"/>
                    <a:pt x="3131" y="187"/>
                  </a:cubicBezTo>
                  <a:cubicBezTo>
                    <a:pt x="3131" y="234"/>
                    <a:pt x="3131" y="234"/>
                    <a:pt x="3131" y="234"/>
                  </a:cubicBezTo>
                  <a:cubicBezTo>
                    <a:pt x="3140" y="231"/>
                    <a:pt x="3149" y="228"/>
                    <a:pt x="3158" y="224"/>
                  </a:cubicBezTo>
                  <a:cubicBezTo>
                    <a:pt x="3168" y="221"/>
                    <a:pt x="3177" y="216"/>
                    <a:pt x="3185" y="212"/>
                  </a:cubicBezTo>
                  <a:cubicBezTo>
                    <a:pt x="3194" y="207"/>
                    <a:pt x="3201" y="203"/>
                    <a:pt x="3208" y="198"/>
                  </a:cubicBezTo>
                  <a:cubicBezTo>
                    <a:pt x="3215" y="194"/>
                    <a:pt x="3220" y="190"/>
                    <a:pt x="3223" y="186"/>
                  </a:cubicBezTo>
                  <a:cubicBezTo>
                    <a:pt x="3223" y="531"/>
                    <a:pt x="3223" y="531"/>
                    <a:pt x="3223" y="531"/>
                  </a:cubicBezTo>
                  <a:cubicBezTo>
                    <a:pt x="3269" y="531"/>
                    <a:pt x="3269" y="531"/>
                    <a:pt x="3269" y="531"/>
                  </a:cubicBezTo>
                  <a:lnTo>
                    <a:pt x="3269" y="123"/>
                  </a:lnTo>
                  <a:close/>
                  <a:moveTo>
                    <a:pt x="3465" y="125"/>
                  </a:moveTo>
                  <a:cubicBezTo>
                    <a:pt x="3443" y="125"/>
                    <a:pt x="3424" y="130"/>
                    <a:pt x="3407" y="139"/>
                  </a:cubicBezTo>
                  <a:cubicBezTo>
                    <a:pt x="3390" y="148"/>
                    <a:pt x="3376" y="162"/>
                    <a:pt x="3365" y="180"/>
                  </a:cubicBezTo>
                  <a:cubicBezTo>
                    <a:pt x="3354" y="198"/>
                    <a:pt x="3345" y="221"/>
                    <a:pt x="3339" y="247"/>
                  </a:cubicBezTo>
                  <a:cubicBezTo>
                    <a:pt x="3333" y="274"/>
                    <a:pt x="3331" y="305"/>
                    <a:pt x="3331" y="340"/>
                  </a:cubicBezTo>
                  <a:cubicBezTo>
                    <a:pt x="3331" y="371"/>
                    <a:pt x="3333" y="399"/>
                    <a:pt x="3339" y="424"/>
                  </a:cubicBezTo>
                  <a:cubicBezTo>
                    <a:pt x="3344" y="448"/>
                    <a:pt x="3353" y="469"/>
                    <a:pt x="3363" y="486"/>
                  </a:cubicBezTo>
                  <a:cubicBezTo>
                    <a:pt x="3374" y="503"/>
                    <a:pt x="3387" y="516"/>
                    <a:pt x="3403" y="525"/>
                  </a:cubicBezTo>
                  <a:cubicBezTo>
                    <a:pt x="3419" y="533"/>
                    <a:pt x="3436" y="538"/>
                    <a:pt x="3456" y="538"/>
                  </a:cubicBezTo>
                  <a:cubicBezTo>
                    <a:pt x="3478" y="538"/>
                    <a:pt x="3496" y="533"/>
                    <a:pt x="3513" y="524"/>
                  </a:cubicBezTo>
                  <a:cubicBezTo>
                    <a:pt x="3530" y="515"/>
                    <a:pt x="3544" y="501"/>
                    <a:pt x="3555" y="484"/>
                  </a:cubicBezTo>
                  <a:cubicBezTo>
                    <a:pt x="3566" y="466"/>
                    <a:pt x="3575" y="444"/>
                    <a:pt x="3581" y="418"/>
                  </a:cubicBezTo>
                  <a:cubicBezTo>
                    <a:pt x="3587" y="393"/>
                    <a:pt x="3590" y="363"/>
                    <a:pt x="3590" y="330"/>
                  </a:cubicBezTo>
                  <a:cubicBezTo>
                    <a:pt x="3590" y="194"/>
                    <a:pt x="3548" y="125"/>
                    <a:pt x="3465" y="125"/>
                  </a:cubicBezTo>
                  <a:close/>
                  <a:moveTo>
                    <a:pt x="3461" y="499"/>
                  </a:moveTo>
                  <a:cubicBezTo>
                    <a:pt x="3405" y="499"/>
                    <a:pt x="3377" y="445"/>
                    <a:pt x="3377" y="337"/>
                  </a:cubicBezTo>
                  <a:cubicBezTo>
                    <a:pt x="3377" y="222"/>
                    <a:pt x="3406" y="164"/>
                    <a:pt x="3463" y="164"/>
                  </a:cubicBezTo>
                  <a:cubicBezTo>
                    <a:pt x="3517" y="164"/>
                    <a:pt x="3544" y="221"/>
                    <a:pt x="3544" y="334"/>
                  </a:cubicBezTo>
                  <a:cubicBezTo>
                    <a:pt x="3544" y="444"/>
                    <a:pt x="3516" y="499"/>
                    <a:pt x="3461" y="499"/>
                  </a:cubicBezTo>
                  <a:close/>
                  <a:moveTo>
                    <a:pt x="1382" y="133"/>
                  </a:moveTo>
                  <a:cubicBezTo>
                    <a:pt x="1270" y="532"/>
                    <a:pt x="1270" y="532"/>
                    <a:pt x="1270" y="532"/>
                  </a:cubicBezTo>
                  <a:cubicBezTo>
                    <a:pt x="1215" y="532"/>
                    <a:pt x="1215" y="532"/>
                    <a:pt x="1215" y="532"/>
                  </a:cubicBezTo>
                  <a:cubicBezTo>
                    <a:pt x="1133" y="240"/>
                    <a:pt x="1133" y="240"/>
                    <a:pt x="1133" y="240"/>
                  </a:cubicBezTo>
                  <a:cubicBezTo>
                    <a:pt x="1130" y="229"/>
                    <a:pt x="1128" y="216"/>
                    <a:pt x="1127" y="200"/>
                  </a:cubicBezTo>
                  <a:cubicBezTo>
                    <a:pt x="1126" y="200"/>
                    <a:pt x="1126" y="200"/>
                    <a:pt x="1126" y="200"/>
                  </a:cubicBezTo>
                  <a:cubicBezTo>
                    <a:pt x="1124" y="214"/>
                    <a:pt x="1122" y="227"/>
                    <a:pt x="1118" y="240"/>
                  </a:cubicBezTo>
                  <a:cubicBezTo>
                    <a:pt x="1036" y="532"/>
                    <a:pt x="1036" y="532"/>
                    <a:pt x="1036" y="532"/>
                  </a:cubicBezTo>
                  <a:cubicBezTo>
                    <a:pt x="981" y="532"/>
                    <a:pt x="981" y="532"/>
                    <a:pt x="981" y="532"/>
                  </a:cubicBezTo>
                  <a:cubicBezTo>
                    <a:pt x="865" y="133"/>
                    <a:pt x="865" y="133"/>
                    <a:pt x="865" y="133"/>
                  </a:cubicBezTo>
                  <a:cubicBezTo>
                    <a:pt x="916" y="133"/>
                    <a:pt x="916" y="133"/>
                    <a:pt x="916" y="133"/>
                  </a:cubicBezTo>
                  <a:cubicBezTo>
                    <a:pt x="1001" y="439"/>
                    <a:pt x="1001" y="439"/>
                    <a:pt x="1001" y="439"/>
                  </a:cubicBezTo>
                  <a:cubicBezTo>
                    <a:pt x="1004" y="452"/>
                    <a:pt x="1007" y="466"/>
                    <a:pt x="1008" y="479"/>
                  </a:cubicBezTo>
                  <a:cubicBezTo>
                    <a:pt x="1009" y="479"/>
                    <a:pt x="1009" y="479"/>
                    <a:pt x="1009" y="479"/>
                  </a:cubicBezTo>
                  <a:cubicBezTo>
                    <a:pt x="1010" y="468"/>
                    <a:pt x="1013" y="454"/>
                    <a:pt x="1017" y="439"/>
                  </a:cubicBezTo>
                  <a:cubicBezTo>
                    <a:pt x="1106" y="133"/>
                    <a:pt x="1106" y="133"/>
                    <a:pt x="1106" y="133"/>
                  </a:cubicBezTo>
                  <a:cubicBezTo>
                    <a:pt x="1151" y="133"/>
                    <a:pt x="1151" y="133"/>
                    <a:pt x="1151" y="133"/>
                  </a:cubicBezTo>
                  <a:cubicBezTo>
                    <a:pt x="1235" y="441"/>
                    <a:pt x="1235" y="441"/>
                    <a:pt x="1235" y="441"/>
                  </a:cubicBezTo>
                  <a:cubicBezTo>
                    <a:pt x="1238" y="453"/>
                    <a:pt x="1240" y="465"/>
                    <a:pt x="1242" y="478"/>
                  </a:cubicBezTo>
                  <a:cubicBezTo>
                    <a:pt x="1243" y="478"/>
                    <a:pt x="1243" y="478"/>
                    <a:pt x="1243" y="478"/>
                  </a:cubicBezTo>
                  <a:cubicBezTo>
                    <a:pt x="1244" y="469"/>
                    <a:pt x="1246" y="456"/>
                    <a:pt x="1250" y="440"/>
                  </a:cubicBezTo>
                  <a:cubicBezTo>
                    <a:pt x="1332" y="133"/>
                    <a:pt x="1332" y="133"/>
                    <a:pt x="1332" y="133"/>
                  </a:cubicBezTo>
                  <a:lnTo>
                    <a:pt x="1382" y="133"/>
                  </a:lnTo>
                  <a:close/>
                  <a:moveTo>
                    <a:pt x="1475" y="153"/>
                  </a:moveTo>
                  <a:cubicBezTo>
                    <a:pt x="1475" y="162"/>
                    <a:pt x="1472" y="169"/>
                    <a:pt x="1466" y="174"/>
                  </a:cubicBezTo>
                  <a:cubicBezTo>
                    <a:pt x="1461" y="180"/>
                    <a:pt x="1453" y="183"/>
                    <a:pt x="1445" y="183"/>
                  </a:cubicBezTo>
                  <a:cubicBezTo>
                    <a:pt x="1437" y="183"/>
                    <a:pt x="1430" y="180"/>
                    <a:pt x="1424" y="175"/>
                  </a:cubicBezTo>
                  <a:cubicBezTo>
                    <a:pt x="1418" y="169"/>
                    <a:pt x="1416" y="162"/>
                    <a:pt x="1416" y="153"/>
                  </a:cubicBezTo>
                  <a:cubicBezTo>
                    <a:pt x="1416" y="145"/>
                    <a:pt x="1418" y="138"/>
                    <a:pt x="1424" y="132"/>
                  </a:cubicBezTo>
                  <a:cubicBezTo>
                    <a:pt x="1430" y="127"/>
                    <a:pt x="1437" y="124"/>
                    <a:pt x="1445" y="124"/>
                  </a:cubicBezTo>
                  <a:cubicBezTo>
                    <a:pt x="1454" y="124"/>
                    <a:pt x="1461" y="127"/>
                    <a:pt x="1467" y="132"/>
                  </a:cubicBezTo>
                  <a:cubicBezTo>
                    <a:pt x="1472" y="138"/>
                    <a:pt x="1475" y="145"/>
                    <a:pt x="1475" y="153"/>
                  </a:cubicBezTo>
                  <a:close/>
                  <a:moveTo>
                    <a:pt x="1468" y="532"/>
                  </a:moveTo>
                  <a:cubicBezTo>
                    <a:pt x="1422" y="532"/>
                    <a:pt x="1422" y="532"/>
                    <a:pt x="1422" y="532"/>
                  </a:cubicBezTo>
                  <a:cubicBezTo>
                    <a:pt x="1422" y="247"/>
                    <a:pt x="1422" y="247"/>
                    <a:pt x="1422" y="247"/>
                  </a:cubicBezTo>
                  <a:cubicBezTo>
                    <a:pt x="1468" y="247"/>
                    <a:pt x="1468" y="247"/>
                    <a:pt x="1468" y="247"/>
                  </a:cubicBezTo>
                  <a:lnTo>
                    <a:pt x="1468" y="532"/>
                  </a:lnTo>
                  <a:close/>
                  <a:moveTo>
                    <a:pt x="1772" y="532"/>
                  </a:moveTo>
                  <a:cubicBezTo>
                    <a:pt x="1726" y="532"/>
                    <a:pt x="1726" y="532"/>
                    <a:pt x="1726" y="532"/>
                  </a:cubicBezTo>
                  <a:cubicBezTo>
                    <a:pt x="1726" y="369"/>
                    <a:pt x="1726" y="369"/>
                    <a:pt x="1726" y="369"/>
                  </a:cubicBezTo>
                  <a:cubicBezTo>
                    <a:pt x="1726" y="309"/>
                    <a:pt x="1704" y="279"/>
                    <a:pt x="1660" y="279"/>
                  </a:cubicBezTo>
                  <a:cubicBezTo>
                    <a:pt x="1638" y="279"/>
                    <a:pt x="1619" y="288"/>
                    <a:pt x="1604" y="305"/>
                  </a:cubicBezTo>
                  <a:cubicBezTo>
                    <a:pt x="1589" y="322"/>
                    <a:pt x="1581" y="343"/>
                    <a:pt x="1581" y="369"/>
                  </a:cubicBezTo>
                  <a:cubicBezTo>
                    <a:pt x="1581" y="532"/>
                    <a:pt x="1581" y="532"/>
                    <a:pt x="1581" y="532"/>
                  </a:cubicBezTo>
                  <a:cubicBezTo>
                    <a:pt x="1536" y="532"/>
                    <a:pt x="1536" y="532"/>
                    <a:pt x="1536" y="532"/>
                  </a:cubicBezTo>
                  <a:cubicBezTo>
                    <a:pt x="1536" y="247"/>
                    <a:pt x="1536" y="247"/>
                    <a:pt x="1536" y="247"/>
                  </a:cubicBezTo>
                  <a:cubicBezTo>
                    <a:pt x="1581" y="247"/>
                    <a:pt x="1581" y="247"/>
                    <a:pt x="1581" y="247"/>
                  </a:cubicBezTo>
                  <a:cubicBezTo>
                    <a:pt x="1581" y="294"/>
                    <a:pt x="1581" y="294"/>
                    <a:pt x="1581" y="294"/>
                  </a:cubicBezTo>
                  <a:cubicBezTo>
                    <a:pt x="1583" y="294"/>
                    <a:pt x="1583" y="294"/>
                    <a:pt x="1583" y="294"/>
                  </a:cubicBezTo>
                  <a:cubicBezTo>
                    <a:pt x="1604" y="258"/>
                    <a:pt x="1635" y="240"/>
                    <a:pt x="1676" y="240"/>
                  </a:cubicBezTo>
                  <a:cubicBezTo>
                    <a:pt x="1707" y="240"/>
                    <a:pt x="1731" y="250"/>
                    <a:pt x="1747" y="271"/>
                  </a:cubicBezTo>
                  <a:cubicBezTo>
                    <a:pt x="1764" y="291"/>
                    <a:pt x="1772" y="320"/>
                    <a:pt x="1772" y="358"/>
                  </a:cubicBezTo>
                  <a:lnTo>
                    <a:pt x="1772" y="532"/>
                  </a:lnTo>
                  <a:close/>
                  <a:moveTo>
                    <a:pt x="2087" y="532"/>
                  </a:moveTo>
                  <a:cubicBezTo>
                    <a:pt x="2041" y="532"/>
                    <a:pt x="2041" y="532"/>
                    <a:pt x="2041" y="532"/>
                  </a:cubicBezTo>
                  <a:cubicBezTo>
                    <a:pt x="2041" y="483"/>
                    <a:pt x="2041" y="483"/>
                    <a:pt x="2041" y="483"/>
                  </a:cubicBezTo>
                  <a:cubicBezTo>
                    <a:pt x="2040" y="483"/>
                    <a:pt x="2040" y="483"/>
                    <a:pt x="2040" y="483"/>
                  </a:cubicBezTo>
                  <a:cubicBezTo>
                    <a:pt x="2019" y="520"/>
                    <a:pt x="1986" y="539"/>
                    <a:pt x="1942" y="539"/>
                  </a:cubicBezTo>
                  <a:cubicBezTo>
                    <a:pt x="1906" y="539"/>
                    <a:pt x="1878" y="526"/>
                    <a:pt x="1856" y="500"/>
                  </a:cubicBezTo>
                  <a:cubicBezTo>
                    <a:pt x="1835" y="474"/>
                    <a:pt x="1824" y="440"/>
                    <a:pt x="1824" y="396"/>
                  </a:cubicBezTo>
                  <a:cubicBezTo>
                    <a:pt x="1824" y="349"/>
                    <a:pt x="1836" y="312"/>
                    <a:pt x="1860" y="283"/>
                  </a:cubicBezTo>
                  <a:cubicBezTo>
                    <a:pt x="1883" y="255"/>
                    <a:pt x="1915" y="240"/>
                    <a:pt x="1955" y="240"/>
                  </a:cubicBezTo>
                  <a:cubicBezTo>
                    <a:pt x="1993" y="240"/>
                    <a:pt x="2022" y="256"/>
                    <a:pt x="2040" y="286"/>
                  </a:cubicBezTo>
                  <a:cubicBezTo>
                    <a:pt x="2041" y="286"/>
                    <a:pt x="2041" y="286"/>
                    <a:pt x="2041" y="286"/>
                  </a:cubicBezTo>
                  <a:cubicBezTo>
                    <a:pt x="2041" y="110"/>
                    <a:pt x="2041" y="110"/>
                    <a:pt x="2041" y="110"/>
                  </a:cubicBezTo>
                  <a:cubicBezTo>
                    <a:pt x="2087" y="110"/>
                    <a:pt x="2087" y="110"/>
                    <a:pt x="2087" y="110"/>
                  </a:cubicBezTo>
                  <a:lnTo>
                    <a:pt x="2087" y="532"/>
                  </a:lnTo>
                  <a:close/>
                  <a:moveTo>
                    <a:pt x="2041" y="403"/>
                  </a:moveTo>
                  <a:cubicBezTo>
                    <a:pt x="2041" y="361"/>
                    <a:pt x="2041" y="361"/>
                    <a:pt x="2041" y="361"/>
                  </a:cubicBezTo>
                  <a:cubicBezTo>
                    <a:pt x="2041" y="338"/>
                    <a:pt x="2033" y="318"/>
                    <a:pt x="2018" y="303"/>
                  </a:cubicBezTo>
                  <a:cubicBezTo>
                    <a:pt x="2002" y="287"/>
                    <a:pt x="1983" y="279"/>
                    <a:pt x="1960" y="279"/>
                  </a:cubicBezTo>
                  <a:cubicBezTo>
                    <a:pt x="1933" y="279"/>
                    <a:pt x="1911" y="289"/>
                    <a:pt x="1895" y="310"/>
                  </a:cubicBezTo>
                  <a:cubicBezTo>
                    <a:pt x="1879" y="330"/>
                    <a:pt x="1871" y="358"/>
                    <a:pt x="1871" y="394"/>
                  </a:cubicBezTo>
                  <a:cubicBezTo>
                    <a:pt x="1871" y="427"/>
                    <a:pt x="1879" y="452"/>
                    <a:pt x="1894" y="471"/>
                  </a:cubicBezTo>
                  <a:cubicBezTo>
                    <a:pt x="1909" y="490"/>
                    <a:pt x="1929" y="500"/>
                    <a:pt x="1955" y="500"/>
                  </a:cubicBezTo>
                  <a:cubicBezTo>
                    <a:pt x="1980" y="500"/>
                    <a:pt x="2001" y="491"/>
                    <a:pt x="2017" y="473"/>
                  </a:cubicBezTo>
                  <a:cubicBezTo>
                    <a:pt x="2033" y="454"/>
                    <a:pt x="2041" y="431"/>
                    <a:pt x="2041" y="403"/>
                  </a:cubicBezTo>
                  <a:close/>
                  <a:moveTo>
                    <a:pt x="2425" y="388"/>
                  </a:moveTo>
                  <a:cubicBezTo>
                    <a:pt x="2425" y="434"/>
                    <a:pt x="2412" y="470"/>
                    <a:pt x="2387" y="497"/>
                  </a:cubicBezTo>
                  <a:cubicBezTo>
                    <a:pt x="2361" y="525"/>
                    <a:pt x="2327" y="539"/>
                    <a:pt x="2284" y="539"/>
                  </a:cubicBezTo>
                  <a:cubicBezTo>
                    <a:pt x="2242" y="539"/>
                    <a:pt x="2208" y="525"/>
                    <a:pt x="2183" y="499"/>
                  </a:cubicBezTo>
                  <a:cubicBezTo>
                    <a:pt x="2158" y="472"/>
                    <a:pt x="2145" y="437"/>
                    <a:pt x="2145" y="393"/>
                  </a:cubicBezTo>
                  <a:cubicBezTo>
                    <a:pt x="2145" y="346"/>
                    <a:pt x="2158" y="309"/>
                    <a:pt x="2184" y="281"/>
                  </a:cubicBezTo>
                  <a:cubicBezTo>
                    <a:pt x="2210" y="254"/>
                    <a:pt x="2245" y="240"/>
                    <a:pt x="2290" y="240"/>
                  </a:cubicBezTo>
                  <a:cubicBezTo>
                    <a:pt x="2332" y="240"/>
                    <a:pt x="2366" y="253"/>
                    <a:pt x="2389" y="280"/>
                  </a:cubicBezTo>
                  <a:cubicBezTo>
                    <a:pt x="2413" y="306"/>
                    <a:pt x="2425" y="342"/>
                    <a:pt x="2425" y="388"/>
                  </a:cubicBezTo>
                  <a:close/>
                  <a:moveTo>
                    <a:pt x="2379" y="390"/>
                  </a:moveTo>
                  <a:cubicBezTo>
                    <a:pt x="2379" y="354"/>
                    <a:pt x="2371" y="327"/>
                    <a:pt x="2355" y="308"/>
                  </a:cubicBezTo>
                  <a:cubicBezTo>
                    <a:pt x="2339" y="289"/>
                    <a:pt x="2316" y="279"/>
                    <a:pt x="2287" y="279"/>
                  </a:cubicBezTo>
                  <a:cubicBezTo>
                    <a:pt x="2258" y="279"/>
                    <a:pt x="2234" y="289"/>
                    <a:pt x="2217" y="308"/>
                  </a:cubicBezTo>
                  <a:cubicBezTo>
                    <a:pt x="2200" y="328"/>
                    <a:pt x="2192" y="356"/>
                    <a:pt x="2192" y="391"/>
                  </a:cubicBezTo>
                  <a:cubicBezTo>
                    <a:pt x="2192" y="425"/>
                    <a:pt x="2200" y="452"/>
                    <a:pt x="2218" y="471"/>
                  </a:cubicBezTo>
                  <a:cubicBezTo>
                    <a:pt x="2235" y="490"/>
                    <a:pt x="2258" y="500"/>
                    <a:pt x="2287" y="500"/>
                  </a:cubicBezTo>
                  <a:cubicBezTo>
                    <a:pt x="2317" y="500"/>
                    <a:pt x="2339" y="490"/>
                    <a:pt x="2355" y="471"/>
                  </a:cubicBezTo>
                  <a:cubicBezTo>
                    <a:pt x="2371" y="453"/>
                    <a:pt x="2379" y="425"/>
                    <a:pt x="2379" y="390"/>
                  </a:cubicBezTo>
                  <a:close/>
                  <a:moveTo>
                    <a:pt x="2842" y="247"/>
                  </a:moveTo>
                  <a:cubicBezTo>
                    <a:pt x="2757" y="532"/>
                    <a:pt x="2757" y="532"/>
                    <a:pt x="2757" y="532"/>
                  </a:cubicBezTo>
                  <a:cubicBezTo>
                    <a:pt x="2710" y="532"/>
                    <a:pt x="2710" y="532"/>
                    <a:pt x="2710" y="532"/>
                  </a:cubicBezTo>
                  <a:cubicBezTo>
                    <a:pt x="2651" y="328"/>
                    <a:pt x="2651" y="328"/>
                    <a:pt x="2651" y="328"/>
                  </a:cubicBezTo>
                  <a:cubicBezTo>
                    <a:pt x="2649" y="321"/>
                    <a:pt x="2648" y="312"/>
                    <a:pt x="2647" y="302"/>
                  </a:cubicBezTo>
                  <a:cubicBezTo>
                    <a:pt x="2646" y="302"/>
                    <a:pt x="2646" y="302"/>
                    <a:pt x="2646" y="302"/>
                  </a:cubicBezTo>
                  <a:cubicBezTo>
                    <a:pt x="2645" y="308"/>
                    <a:pt x="2643" y="317"/>
                    <a:pt x="2640" y="328"/>
                  </a:cubicBezTo>
                  <a:cubicBezTo>
                    <a:pt x="2576" y="532"/>
                    <a:pt x="2576" y="532"/>
                    <a:pt x="2576" y="532"/>
                  </a:cubicBezTo>
                  <a:cubicBezTo>
                    <a:pt x="2531" y="532"/>
                    <a:pt x="2531" y="532"/>
                    <a:pt x="2531" y="532"/>
                  </a:cubicBezTo>
                  <a:cubicBezTo>
                    <a:pt x="2445" y="247"/>
                    <a:pt x="2445" y="247"/>
                    <a:pt x="2445" y="247"/>
                  </a:cubicBezTo>
                  <a:cubicBezTo>
                    <a:pt x="2493" y="247"/>
                    <a:pt x="2493" y="247"/>
                    <a:pt x="2493" y="247"/>
                  </a:cubicBezTo>
                  <a:cubicBezTo>
                    <a:pt x="2551" y="461"/>
                    <a:pt x="2551" y="461"/>
                    <a:pt x="2551" y="461"/>
                  </a:cubicBezTo>
                  <a:cubicBezTo>
                    <a:pt x="2553" y="469"/>
                    <a:pt x="2554" y="477"/>
                    <a:pt x="2555" y="487"/>
                  </a:cubicBezTo>
                  <a:cubicBezTo>
                    <a:pt x="2557" y="487"/>
                    <a:pt x="2557" y="487"/>
                    <a:pt x="2557" y="487"/>
                  </a:cubicBezTo>
                  <a:cubicBezTo>
                    <a:pt x="2558" y="480"/>
                    <a:pt x="2559" y="471"/>
                    <a:pt x="2563" y="461"/>
                  </a:cubicBezTo>
                  <a:cubicBezTo>
                    <a:pt x="2628" y="247"/>
                    <a:pt x="2628" y="247"/>
                    <a:pt x="2628" y="247"/>
                  </a:cubicBezTo>
                  <a:cubicBezTo>
                    <a:pt x="2670" y="247"/>
                    <a:pt x="2670" y="247"/>
                    <a:pt x="2670" y="247"/>
                  </a:cubicBezTo>
                  <a:cubicBezTo>
                    <a:pt x="2729" y="462"/>
                    <a:pt x="2729" y="462"/>
                    <a:pt x="2729" y="462"/>
                  </a:cubicBezTo>
                  <a:cubicBezTo>
                    <a:pt x="2731" y="469"/>
                    <a:pt x="2732" y="477"/>
                    <a:pt x="2733" y="487"/>
                  </a:cubicBezTo>
                  <a:cubicBezTo>
                    <a:pt x="2735" y="487"/>
                    <a:pt x="2735" y="487"/>
                    <a:pt x="2735" y="487"/>
                  </a:cubicBezTo>
                  <a:cubicBezTo>
                    <a:pt x="2735" y="478"/>
                    <a:pt x="2737" y="470"/>
                    <a:pt x="2739" y="462"/>
                  </a:cubicBezTo>
                  <a:cubicBezTo>
                    <a:pt x="2797" y="247"/>
                    <a:pt x="2797" y="247"/>
                    <a:pt x="2797" y="247"/>
                  </a:cubicBezTo>
                  <a:lnTo>
                    <a:pt x="2842" y="247"/>
                  </a:lnTo>
                  <a:close/>
                  <a:moveTo>
                    <a:pt x="3039" y="456"/>
                  </a:moveTo>
                  <a:cubicBezTo>
                    <a:pt x="3039" y="480"/>
                    <a:pt x="3029" y="500"/>
                    <a:pt x="3010" y="516"/>
                  </a:cubicBezTo>
                  <a:cubicBezTo>
                    <a:pt x="2991" y="531"/>
                    <a:pt x="2966" y="539"/>
                    <a:pt x="2935" y="539"/>
                  </a:cubicBezTo>
                  <a:cubicBezTo>
                    <a:pt x="2908" y="539"/>
                    <a:pt x="2884" y="533"/>
                    <a:pt x="2864" y="521"/>
                  </a:cubicBezTo>
                  <a:cubicBezTo>
                    <a:pt x="2864" y="473"/>
                    <a:pt x="2864" y="473"/>
                    <a:pt x="2864" y="473"/>
                  </a:cubicBezTo>
                  <a:cubicBezTo>
                    <a:pt x="2886" y="491"/>
                    <a:pt x="2911" y="500"/>
                    <a:pt x="2938" y="500"/>
                  </a:cubicBezTo>
                  <a:cubicBezTo>
                    <a:pt x="2974" y="500"/>
                    <a:pt x="2992" y="487"/>
                    <a:pt x="2992" y="460"/>
                  </a:cubicBezTo>
                  <a:cubicBezTo>
                    <a:pt x="2992" y="449"/>
                    <a:pt x="2989" y="441"/>
                    <a:pt x="2982" y="434"/>
                  </a:cubicBezTo>
                  <a:cubicBezTo>
                    <a:pt x="2975" y="427"/>
                    <a:pt x="2959" y="418"/>
                    <a:pt x="2934" y="406"/>
                  </a:cubicBezTo>
                  <a:cubicBezTo>
                    <a:pt x="2908" y="396"/>
                    <a:pt x="2891" y="384"/>
                    <a:pt x="2880" y="372"/>
                  </a:cubicBezTo>
                  <a:cubicBezTo>
                    <a:pt x="2870" y="360"/>
                    <a:pt x="2865" y="343"/>
                    <a:pt x="2865" y="323"/>
                  </a:cubicBezTo>
                  <a:cubicBezTo>
                    <a:pt x="2865" y="299"/>
                    <a:pt x="2874" y="280"/>
                    <a:pt x="2893" y="264"/>
                  </a:cubicBezTo>
                  <a:cubicBezTo>
                    <a:pt x="2912" y="248"/>
                    <a:pt x="2936" y="240"/>
                    <a:pt x="2965" y="240"/>
                  </a:cubicBezTo>
                  <a:cubicBezTo>
                    <a:pt x="2987" y="240"/>
                    <a:pt x="3008" y="245"/>
                    <a:pt x="3026" y="254"/>
                  </a:cubicBezTo>
                  <a:cubicBezTo>
                    <a:pt x="3026" y="299"/>
                    <a:pt x="3026" y="299"/>
                    <a:pt x="3026" y="299"/>
                  </a:cubicBezTo>
                  <a:cubicBezTo>
                    <a:pt x="3007" y="286"/>
                    <a:pt x="2986" y="279"/>
                    <a:pt x="2961" y="279"/>
                  </a:cubicBezTo>
                  <a:cubicBezTo>
                    <a:pt x="2946" y="279"/>
                    <a:pt x="2934" y="283"/>
                    <a:pt x="2925" y="290"/>
                  </a:cubicBezTo>
                  <a:cubicBezTo>
                    <a:pt x="2916" y="298"/>
                    <a:pt x="2911" y="307"/>
                    <a:pt x="2911" y="319"/>
                  </a:cubicBezTo>
                  <a:cubicBezTo>
                    <a:pt x="2911" y="332"/>
                    <a:pt x="2915" y="341"/>
                    <a:pt x="2922" y="348"/>
                  </a:cubicBezTo>
                  <a:cubicBezTo>
                    <a:pt x="2929" y="355"/>
                    <a:pt x="2943" y="363"/>
                    <a:pt x="2965" y="372"/>
                  </a:cubicBezTo>
                  <a:cubicBezTo>
                    <a:pt x="2993" y="383"/>
                    <a:pt x="3012" y="396"/>
                    <a:pt x="3022" y="408"/>
                  </a:cubicBezTo>
                  <a:cubicBezTo>
                    <a:pt x="3033" y="421"/>
                    <a:pt x="3039" y="437"/>
                    <a:pt x="3039" y="4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5" tIns="45706" rIns="91415" bIns="45706" numCol="1" anchor="t" anchorCtr="0" compatLnSpc="1">
              <a:prstTxWarp prst="textNoShape">
                <a:avLst/>
              </a:prstTxWarp>
            </a:bodyPr>
            <a:lstStyle/>
            <a:p>
              <a:pPr defTabSz="932379"/>
              <a:endParaRPr lang="en-US" sz="6000" dirty="0">
                <a:solidFill>
                  <a:srgbClr val="FFFFFF"/>
                </a:solidFill>
                <a:latin typeface="Arial Unicode MS" panose="020B0604020202020204" pitchFamily="34" charset="-128"/>
              </a:endParaRPr>
            </a:p>
          </p:txBody>
        </p:sp>
        <p:sp>
          <p:nvSpPr>
            <p:cNvPr id="14" name="TextBox 13"/>
            <p:cNvSpPr txBox="1"/>
            <p:nvPr/>
          </p:nvSpPr>
          <p:spPr>
            <a:xfrm>
              <a:off x="2641588" y="3442557"/>
              <a:ext cx="3065793" cy="1527744"/>
            </a:xfrm>
            <a:prstGeom prst="rect">
              <a:avLst/>
            </a:prstGeom>
            <a:noFill/>
          </p:spPr>
          <p:txBody>
            <a:bodyPr wrap="square" lIns="182854" tIns="146283" rIns="182854" bIns="146283" rtlCol="0">
              <a:spAutoFit/>
            </a:bodyPr>
            <a:lstStyle/>
            <a:p>
              <a:pPr algn="r" defTabSz="932563">
                <a:lnSpc>
                  <a:spcPct val="90000"/>
                </a:lnSpc>
                <a:spcAft>
                  <a:spcPts val="600"/>
                </a:spcAft>
              </a:pPr>
              <a:r>
                <a:rPr lang="en-US" sz="5400" dirty="0" smtClean="0">
                  <a:gradFill>
                    <a:gsLst>
                      <a:gs pos="2917">
                        <a:srgbClr val="FFFFFF"/>
                      </a:gs>
                      <a:gs pos="30000">
                        <a:srgbClr val="FFFFFF"/>
                      </a:gs>
                    </a:gsLst>
                    <a:lin ang="5400000" scaled="0"/>
                  </a:gradFill>
                </a:rPr>
                <a:t>IoT</a:t>
              </a:r>
              <a:endParaRPr lang="en-US" sz="5400" dirty="0">
                <a:gradFill>
                  <a:gsLst>
                    <a:gs pos="2917">
                      <a:srgbClr val="FFFFFF"/>
                    </a:gs>
                    <a:gs pos="30000">
                      <a:srgbClr val="FFFFFF"/>
                    </a:gs>
                  </a:gsLst>
                  <a:lin ang="5400000" scaled="0"/>
                </a:gradFill>
              </a:endParaRPr>
            </a:p>
          </p:txBody>
        </p:sp>
      </p:grpSp>
    </p:spTree>
    <p:extLst>
      <p:ext uri="{BB962C8B-B14F-4D97-AF65-F5344CB8AC3E}">
        <p14:creationId xmlns:p14="http://schemas.microsoft.com/office/powerpoint/2010/main" val="16587757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7951" y="1"/>
            <a:ext cx="12436475" cy="699452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 name="Rectangle 23"/>
          <p:cNvSpPr/>
          <p:nvPr/>
        </p:nvSpPr>
        <p:spPr>
          <a:xfrm>
            <a:off x="977468" y="4229373"/>
            <a:ext cx="4102530" cy="1915909"/>
          </a:xfrm>
          <a:prstGeom prst="rect">
            <a:avLst/>
          </a:prstGeom>
        </p:spPr>
        <p:txBody>
          <a:bodyPr wrap="square">
            <a:spAutoFit/>
          </a:bodyPr>
          <a:lstStyle/>
          <a:p>
            <a:pPr defTabSz="932597">
              <a:spcBef>
                <a:spcPts val="900"/>
              </a:spcBef>
            </a:pPr>
            <a:r>
              <a:rPr lang="en-US" sz="2400" kern="4000" spc="-102" dirty="0" smtClean="0">
                <a:solidFill>
                  <a:srgbClr val="FFFFFF"/>
                </a:solidFill>
                <a:latin typeface="Segoe UI Light"/>
              </a:rPr>
              <a:t>One OS</a:t>
            </a:r>
          </a:p>
          <a:p>
            <a:pPr defTabSz="932597">
              <a:spcBef>
                <a:spcPts val="900"/>
              </a:spcBef>
            </a:pPr>
            <a:r>
              <a:rPr lang="en-US" sz="2400" kern="4000" spc="-102" dirty="0" smtClean="0">
                <a:solidFill>
                  <a:srgbClr val="FFFFFF"/>
                </a:solidFill>
                <a:latin typeface="Segoe UI Light"/>
              </a:rPr>
              <a:t>Universal Windows Apps</a:t>
            </a:r>
          </a:p>
          <a:p>
            <a:pPr defTabSz="932597">
              <a:spcBef>
                <a:spcPts val="900"/>
              </a:spcBef>
            </a:pPr>
            <a:r>
              <a:rPr lang="en-US" sz="2400" kern="4000" spc="-102" dirty="0" smtClean="0">
                <a:solidFill>
                  <a:srgbClr val="FFFFFF"/>
                </a:solidFill>
                <a:latin typeface="Segoe UI Light"/>
              </a:rPr>
              <a:t>Universal Windows Drivers</a:t>
            </a:r>
          </a:p>
          <a:p>
            <a:pPr defTabSz="932597">
              <a:spcBef>
                <a:spcPts val="900"/>
              </a:spcBef>
            </a:pPr>
            <a:r>
              <a:rPr lang="en-US" sz="2400" kern="4000" spc="-102" dirty="0" smtClean="0">
                <a:solidFill>
                  <a:srgbClr val="FFFFFF"/>
                </a:solidFill>
                <a:latin typeface="Segoe UI Light"/>
              </a:rPr>
              <a:t>Natural User Interface</a:t>
            </a:r>
            <a:endParaRPr lang="en-US" sz="2400" kern="4000" spc="-102" dirty="0">
              <a:solidFill>
                <a:srgbClr val="FFFFFF"/>
              </a:solidFill>
              <a:latin typeface="Segoe UI Light"/>
            </a:endParaRPr>
          </a:p>
        </p:txBody>
      </p:sp>
      <p:sp>
        <p:nvSpPr>
          <p:cNvPr id="25" name="Rectangle 24"/>
          <p:cNvSpPr/>
          <p:nvPr/>
        </p:nvSpPr>
        <p:spPr>
          <a:xfrm>
            <a:off x="4736668" y="4229373"/>
            <a:ext cx="4102530" cy="2451953"/>
          </a:xfrm>
          <a:prstGeom prst="rect">
            <a:avLst/>
          </a:prstGeom>
        </p:spPr>
        <p:txBody>
          <a:bodyPr wrap="square">
            <a:spAutoFit/>
          </a:bodyPr>
          <a:lstStyle/>
          <a:p>
            <a:pPr defTabSz="932597">
              <a:spcBef>
                <a:spcPts val="1000"/>
              </a:spcBef>
            </a:pPr>
            <a:r>
              <a:rPr lang="en-US" sz="2400" kern="4000" spc="-102" dirty="0">
                <a:solidFill>
                  <a:srgbClr val="FFFFFF"/>
                </a:solidFill>
                <a:latin typeface="Segoe UI Light"/>
              </a:rPr>
              <a:t>Enterprise-grade </a:t>
            </a:r>
            <a:r>
              <a:rPr lang="en-US" sz="2400" kern="4000" spc="-102" dirty="0" smtClean="0">
                <a:solidFill>
                  <a:srgbClr val="FFFFFF"/>
                </a:solidFill>
                <a:latin typeface="Segoe UI Light"/>
              </a:rPr>
              <a:t>security</a:t>
            </a:r>
          </a:p>
          <a:p>
            <a:pPr defTabSz="932597">
              <a:spcBef>
                <a:spcPts val="1000"/>
              </a:spcBef>
            </a:pPr>
            <a:r>
              <a:rPr lang="en-US" sz="2400" kern="4000" spc="-102" dirty="0" smtClean="0">
                <a:solidFill>
                  <a:srgbClr val="FFFFFF"/>
                </a:solidFill>
                <a:latin typeface="Segoe UI Light"/>
              </a:rPr>
              <a:t>Trusted Platform Module</a:t>
            </a:r>
          </a:p>
          <a:p>
            <a:pPr defTabSz="932597">
              <a:spcBef>
                <a:spcPts val="1000"/>
              </a:spcBef>
            </a:pPr>
            <a:r>
              <a:rPr lang="en-US" sz="2400" kern="4000" spc="-102" dirty="0" smtClean="0">
                <a:solidFill>
                  <a:srgbClr val="FFFFFF"/>
                </a:solidFill>
                <a:latin typeface="Segoe UI Light"/>
              </a:rPr>
              <a:t>Advanced Lockdown</a:t>
            </a:r>
          </a:p>
          <a:p>
            <a:pPr defTabSz="932597">
              <a:spcBef>
                <a:spcPts val="1000"/>
              </a:spcBef>
            </a:pPr>
            <a:r>
              <a:rPr lang="en-US" sz="2400" kern="4000" spc="-102" dirty="0" smtClean="0">
                <a:solidFill>
                  <a:srgbClr val="FFFFFF"/>
                </a:solidFill>
                <a:latin typeface="Segoe UI Light"/>
              </a:rPr>
              <a:t>Multi-user Profiles</a:t>
            </a:r>
            <a:endParaRPr lang="en-US" sz="2400" kern="4000" spc="-102" dirty="0">
              <a:solidFill>
                <a:srgbClr val="FFFFFF"/>
              </a:solidFill>
              <a:latin typeface="Segoe UI Light"/>
            </a:endParaRPr>
          </a:p>
          <a:p>
            <a:pPr defTabSz="932597">
              <a:spcBef>
                <a:spcPts val="1000"/>
              </a:spcBef>
            </a:pPr>
            <a:endParaRPr lang="en-US" sz="2400" kern="4000" spc="-102" dirty="0">
              <a:solidFill>
                <a:srgbClr val="FFFFFF"/>
              </a:solidFill>
              <a:latin typeface="Segoe UI Light"/>
            </a:endParaRPr>
          </a:p>
        </p:txBody>
      </p:sp>
      <p:sp>
        <p:nvSpPr>
          <p:cNvPr id="26" name="Rectangle 25"/>
          <p:cNvSpPr/>
          <p:nvPr/>
        </p:nvSpPr>
        <p:spPr>
          <a:xfrm>
            <a:off x="8897254" y="4229373"/>
            <a:ext cx="4102530" cy="2554545"/>
          </a:xfrm>
          <a:prstGeom prst="rect">
            <a:avLst/>
          </a:prstGeom>
        </p:spPr>
        <p:txBody>
          <a:bodyPr wrap="square">
            <a:spAutoFit/>
          </a:bodyPr>
          <a:lstStyle/>
          <a:p>
            <a:pPr defTabSz="932597">
              <a:spcBef>
                <a:spcPts val="1200"/>
              </a:spcBef>
            </a:pPr>
            <a:r>
              <a:rPr lang="en-US" sz="2400" kern="4000" spc="-102" dirty="0">
                <a:solidFill>
                  <a:srgbClr val="FFFFFF"/>
                </a:solidFill>
                <a:latin typeface="Segoe UI Light"/>
              </a:rPr>
              <a:t>Industry peripheral support</a:t>
            </a:r>
          </a:p>
          <a:p>
            <a:pPr defTabSz="932597">
              <a:spcBef>
                <a:spcPts val="1200"/>
              </a:spcBef>
            </a:pPr>
            <a:r>
              <a:rPr lang="en-US" sz="2400" kern="4000" spc="-102" dirty="0" smtClean="0">
                <a:solidFill>
                  <a:srgbClr val="FFFFFF"/>
                </a:solidFill>
                <a:latin typeface="Segoe UI Light"/>
              </a:rPr>
              <a:t>Interoperable</a:t>
            </a:r>
          </a:p>
          <a:p>
            <a:pPr defTabSz="932597">
              <a:spcBef>
                <a:spcPts val="1200"/>
              </a:spcBef>
            </a:pPr>
            <a:r>
              <a:rPr lang="en-US" sz="2400" kern="4000" spc="-102" dirty="0" smtClean="0">
                <a:solidFill>
                  <a:srgbClr val="FFFFFF"/>
                </a:solidFill>
                <a:latin typeface="Segoe UI Light"/>
              </a:rPr>
              <a:t>Deploy, service, manage</a:t>
            </a:r>
          </a:p>
          <a:p>
            <a:pPr defTabSz="932597">
              <a:spcBef>
                <a:spcPts val="1200"/>
              </a:spcBef>
            </a:pPr>
            <a:r>
              <a:rPr lang="en-US" sz="2400" kern="4000" spc="-102" dirty="0" smtClean="0">
                <a:solidFill>
                  <a:srgbClr val="FFFFFF"/>
                </a:solidFill>
                <a:latin typeface="Segoe UI Light"/>
              </a:rPr>
              <a:t>Azure IoT-ready</a:t>
            </a:r>
            <a:endParaRPr lang="en-US" sz="2400" kern="4000" spc="-102" dirty="0">
              <a:solidFill>
                <a:srgbClr val="FFFFFF"/>
              </a:solidFill>
              <a:latin typeface="Segoe UI Light"/>
            </a:endParaRPr>
          </a:p>
          <a:p>
            <a:pPr defTabSz="932597">
              <a:spcBef>
                <a:spcPts val="1200"/>
              </a:spcBef>
            </a:pPr>
            <a:endParaRPr lang="en-US" sz="2400" kern="4000" spc="-102" dirty="0">
              <a:solidFill>
                <a:srgbClr val="FFFFFF"/>
              </a:solidFill>
              <a:latin typeface="Segoe UI Light"/>
            </a:endParaRPr>
          </a:p>
        </p:txBody>
      </p:sp>
      <p:grpSp>
        <p:nvGrpSpPr>
          <p:cNvPr id="2" name="Group 1"/>
          <p:cNvGrpSpPr/>
          <p:nvPr/>
        </p:nvGrpSpPr>
        <p:grpSpPr>
          <a:xfrm>
            <a:off x="1382980" y="2345450"/>
            <a:ext cx="2314661" cy="1633678"/>
            <a:chOff x="1139940" y="2396684"/>
            <a:chExt cx="2800740" cy="1976751"/>
          </a:xfrm>
        </p:grpSpPr>
        <p:sp>
          <p:nvSpPr>
            <p:cNvPr id="22" name="TextBox 21"/>
            <p:cNvSpPr txBox="1"/>
            <p:nvPr/>
          </p:nvSpPr>
          <p:spPr>
            <a:xfrm>
              <a:off x="1139940" y="3221148"/>
              <a:ext cx="2800740" cy="1152287"/>
            </a:xfrm>
            <a:prstGeom prst="rect">
              <a:avLst/>
            </a:prstGeom>
            <a:noFill/>
            <a:ln>
              <a:noFill/>
              <a:headEnd type="none" w="med" len="med"/>
              <a:tailEnd type="none" w="med" len="med"/>
            </a:ln>
          </p:spPr>
          <p:txBody>
            <a:bodyPr wrap="none" lIns="0" tIns="0" rIns="0" bIns="0" rtlCol="0">
              <a:spAutoFit/>
            </a:bodyPr>
            <a:lstStyle/>
            <a:p>
              <a:pPr algn="ctr" defTabSz="932597"/>
              <a:r>
                <a:rPr lang="en-US" sz="3671" kern="4000" spc="-102" dirty="0">
                  <a:solidFill>
                    <a:srgbClr val="FFFFFF"/>
                  </a:solidFill>
                  <a:latin typeface="Segoe UI Light"/>
                </a:rPr>
                <a:t>One Windows </a:t>
              </a:r>
            </a:p>
            <a:p>
              <a:pPr algn="ctr" defTabSz="932597"/>
              <a:r>
                <a:rPr lang="en-US" sz="3671" kern="4000" spc="-102" dirty="0">
                  <a:solidFill>
                    <a:srgbClr val="FFFFFF"/>
                  </a:solidFill>
                  <a:latin typeface="Segoe UI Light"/>
                </a:rPr>
                <a:t>Platform</a:t>
              </a:r>
            </a:p>
          </p:txBody>
        </p:sp>
        <p:pic>
          <p:nvPicPr>
            <p:cNvPr id="29" name="Picture 28"/>
            <p:cNvPicPr>
              <a:picLocks noChangeAspect="1"/>
            </p:cNvPicPr>
            <p:nvPr/>
          </p:nvPicPr>
          <p:blipFill rotWithShape="1">
            <a:blip r:embed="rId3">
              <a:extLst>
                <a:ext uri="{28A0092B-C50C-407E-A947-70E740481C1C}">
                  <a14:useLocalDpi xmlns:a14="http://schemas.microsoft.com/office/drawing/2010/main" val="0"/>
                </a:ext>
              </a:extLst>
            </a:blip>
            <a:srcRect r="79051"/>
            <a:stretch/>
          </p:blipFill>
          <p:spPr>
            <a:xfrm>
              <a:off x="2022804" y="2396684"/>
              <a:ext cx="760105" cy="682519"/>
            </a:xfrm>
            <a:prstGeom prst="rect">
              <a:avLst/>
            </a:prstGeom>
          </p:spPr>
        </p:pic>
      </p:grpSp>
      <p:grpSp>
        <p:nvGrpSpPr>
          <p:cNvPr id="3" name="Group 2"/>
          <p:cNvGrpSpPr/>
          <p:nvPr/>
        </p:nvGrpSpPr>
        <p:grpSpPr>
          <a:xfrm>
            <a:off x="5693281" y="2328904"/>
            <a:ext cx="1049913" cy="1139500"/>
            <a:chOff x="5583040" y="2444200"/>
            <a:chExt cx="1270394" cy="1378796"/>
          </a:xfrm>
        </p:grpSpPr>
        <p:sp>
          <p:nvSpPr>
            <p:cNvPr id="21" name="TextBox 20"/>
            <p:cNvSpPr txBox="1"/>
            <p:nvPr/>
          </p:nvSpPr>
          <p:spPr>
            <a:xfrm>
              <a:off x="5583040" y="3246852"/>
              <a:ext cx="1270394" cy="576144"/>
            </a:xfrm>
            <a:prstGeom prst="rect">
              <a:avLst/>
            </a:prstGeom>
            <a:noFill/>
            <a:ln>
              <a:noFill/>
              <a:headEnd type="none" w="med" len="med"/>
              <a:tailEnd type="none" w="med" len="med"/>
            </a:ln>
          </p:spPr>
          <p:txBody>
            <a:bodyPr wrap="none" lIns="0" tIns="0" rIns="0" bIns="0" rtlCol="0">
              <a:spAutoFit/>
            </a:bodyPr>
            <a:lstStyle/>
            <a:p>
              <a:pPr algn="ctr" defTabSz="932597"/>
              <a:r>
                <a:rPr lang="en-US" sz="3671" kern="4000" spc="-102" dirty="0">
                  <a:solidFill>
                    <a:srgbClr val="FFFFFF"/>
                  </a:solidFill>
                  <a:latin typeface="Segoe UI Light"/>
                </a:rPr>
                <a:t>Secure</a:t>
              </a:r>
            </a:p>
          </p:txBody>
        </p:sp>
        <p:sp>
          <p:nvSpPr>
            <p:cNvPr id="30" name="Freeform 29"/>
            <p:cNvSpPr>
              <a:spLocks noChangeAspect="1"/>
            </p:cNvSpPr>
            <p:nvPr/>
          </p:nvSpPr>
          <p:spPr bwMode="auto">
            <a:xfrm>
              <a:off x="5890836" y="2444200"/>
              <a:ext cx="648868" cy="730436"/>
            </a:xfrm>
            <a:custGeom>
              <a:avLst/>
              <a:gdLst/>
              <a:ahLst/>
              <a:cxnLst/>
              <a:rect l="l" t="t" r="r" b="b"/>
              <a:pathLst>
                <a:path w="1407693" h="1585061">
                  <a:moveTo>
                    <a:pt x="727084" y="1101630"/>
                  </a:moveTo>
                  <a:lnTo>
                    <a:pt x="727305" y="1101630"/>
                  </a:lnTo>
                  <a:lnTo>
                    <a:pt x="727157" y="1101892"/>
                  </a:lnTo>
                  <a:close/>
                  <a:moveTo>
                    <a:pt x="671601" y="1101630"/>
                  </a:moveTo>
                  <a:lnTo>
                    <a:pt x="671822" y="1101630"/>
                  </a:lnTo>
                  <a:lnTo>
                    <a:pt x="671749" y="1101892"/>
                  </a:lnTo>
                  <a:close/>
                  <a:moveTo>
                    <a:pt x="707320" y="531266"/>
                  </a:moveTo>
                  <a:cubicBezTo>
                    <a:pt x="761703" y="531060"/>
                    <a:pt x="807433" y="592034"/>
                    <a:pt x="809287" y="623345"/>
                  </a:cubicBezTo>
                  <a:cubicBezTo>
                    <a:pt x="811106" y="654060"/>
                    <a:pt x="809356" y="690723"/>
                    <a:pt x="809313" y="724582"/>
                  </a:cubicBezTo>
                  <a:lnTo>
                    <a:pt x="596682" y="724582"/>
                  </a:lnTo>
                  <a:cubicBezTo>
                    <a:pt x="596639" y="691338"/>
                    <a:pt x="595085" y="670420"/>
                    <a:pt x="596701" y="623345"/>
                  </a:cubicBezTo>
                  <a:cubicBezTo>
                    <a:pt x="598349" y="575348"/>
                    <a:pt x="652938" y="531471"/>
                    <a:pt x="707320" y="531266"/>
                  </a:cubicBezTo>
                  <a:close/>
                  <a:moveTo>
                    <a:pt x="704848" y="461434"/>
                  </a:moveTo>
                  <a:cubicBezTo>
                    <a:pt x="617919" y="461846"/>
                    <a:pt x="529547" y="530648"/>
                    <a:pt x="529960" y="622727"/>
                  </a:cubicBezTo>
                  <a:lnTo>
                    <a:pt x="529960" y="725226"/>
                  </a:lnTo>
                  <a:cubicBezTo>
                    <a:pt x="496208" y="728119"/>
                    <a:pt x="469840" y="756526"/>
                    <a:pt x="469840" y="791091"/>
                  </a:cubicBezTo>
                  <a:lnTo>
                    <a:pt x="469840" y="1057120"/>
                  </a:lnTo>
                  <a:cubicBezTo>
                    <a:pt x="469840" y="1093852"/>
                    <a:pt x="499617" y="1123629"/>
                    <a:pt x="536349" y="1123629"/>
                  </a:cubicBezTo>
                  <a:lnTo>
                    <a:pt x="871343" y="1123629"/>
                  </a:lnTo>
                  <a:cubicBezTo>
                    <a:pt x="908075" y="1123629"/>
                    <a:pt x="937852" y="1093852"/>
                    <a:pt x="937852" y="1057120"/>
                  </a:cubicBezTo>
                  <a:lnTo>
                    <a:pt x="937852" y="791091"/>
                  </a:lnTo>
                  <a:cubicBezTo>
                    <a:pt x="937852" y="755520"/>
                    <a:pt x="909928" y="726472"/>
                    <a:pt x="874792" y="724930"/>
                  </a:cubicBezTo>
                  <a:cubicBezTo>
                    <a:pt x="874789" y="692087"/>
                    <a:pt x="874589" y="709210"/>
                    <a:pt x="874793" y="623345"/>
                  </a:cubicBezTo>
                  <a:cubicBezTo>
                    <a:pt x="874999" y="536621"/>
                    <a:pt x="791778" y="461022"/>
                    <a:pt x="704848" y="461434"/>
                  </a:cubicBezTo>
                  <a:close/>
                  <a:moveTo>
                    <a:pt x="695394" y="0"/>
                  </a:moveTo>
                  <a:cubicBezTo>
                    <a:pt x="895720" y="148883"/>
                    <a:pt x="1163791" y="186000"/>
                    <a:pt x="1407693" y="200525"/>
                  </a:cubicBezTo>
                  <a:cubicBezTo>
                    <a:pt x="1390747" y="285861"/>
                    <a:pt x="1461517" y="1376262"/>
                    <a:pt x="694708" y="1585061"/>
                  </a:cubicBezTo>
                  <a:cubicBezTo>
                    <a:pt x="23523" y="1327239"/>
                    <a:pt x="4842" y="669975"/>
                    <a:pt x="0" y="196090"/>
                  </a:cubicBezTo>
                  <a:cubicBezTo>
                    <a:pt x="235429" y="194275"/>
                    <a:pt x="456333" y="161593"/>
                    <a:pt x="695394"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 name="Group 3"/>
          <p:cNvGrpSpPr/>
          <p:nvPr/>
        </p:nvGrpSpPr>
        <p:grpSpPr>
          <a:xfrm>
            <a:off x="9165427" y="2390743"/>
            <a:ext cx="1708634" cy="1086847"/>
            <a:chOff x="8986021" y="2503807"/>
            <a:chExt cx="2067447" cy="1315086"/>
          </a:xfrm>
        </p:grpSpPr>
        <p:sp>
          <p:nvSpPr>
            <p:cNvPr id="23" name="TextBox 22"/>
            <p:cNvSpPr txBox="1"/>
            <p:nvPr/>
          </p:nvSpPr>
          <p:spPr>
            <a:xfrm>
              <a:off x="8986021" y="3242749"/>
              <a:ext cx="2067447" cy="576144"/>
            </a:xfrm>
            <a:prstGeom prst="rect">
              <a:avLst/>
            </a:prstGeom>
            <a:noFill/>
            <a:ln>
              <a:noFill/>
              <a:headEnd type="none" w="med" len="med"/>
              <a:tailEnd type="none" w="med" len="med"/>
            </a:ln>
          </p:spPr>
          <p:txBody>
            <a:bodyPr wrap="none" lIns="0" tIns="0" rIns="0" bIns="0" rtlCol="0">
              <a:spAutoFit/>
            </a:bodyPr>
            <a:lstStyle/>
            <a:p>
              <a:pPr algn="ctr" defTabSz="932597"/>
              <a:r>
                <a:rPr lang="en-US" sz="3671" kern="4000" spc="-102" dirty="0">
                  <a:solidFill>
                    <a:srgbClr val="FFFFFF"/>
                  </a:solidFill>
                  <a:latin typeface="Segoe UI Light"/>
                </a:rPr>
                <a:t>Connected</a:t>
              </a:r>
            </a:p>
          </p:txBody>
        </p:sp>
        <p:sp>
          <p:nvSpPr>
            <p:cNvPr id="32" name="Freeform 21"/>
            <p:cNvSpPr>
              <a:spLocks noChangeAspect="1" noEditPoints="1"/>
            </p:cNvSpPr>
            <p:nvPr/>
          </p:nvSpPr>
          <p:spPr bwMode="black">
            <a:xfrm>
              <a:off x="9582567" y="2503807"/>
              <a:ext cx="787270" cy="686446"/>
            </a:xfrm>
            <a:custGeom>
              <a:avLst/>
              <a:gdLst>
                <a:gd name="T0" fmla="*/ 1220 w 1220"/>
                <a:gd name="T1" fmla="*/ 204 h 1063"/>
                <a:gd name="T2" fmla="*/ 1096 w 1220"/>
                <a:gd name="T3" fmla="*/ 79 h 1063"/>
                <a:gd name="T4" fmla="*/ 978 w 1220"/>
                <a:gd name="T5" fmla="*/ 164 h 1063"/>
                <a:gd name="T6" fmla="*/ 589 w 1220"/>
                <a:gd name="T7" fmla="*/ 115 h 1063"/>
                <a:gd name="T8" fmla="*/ 465 w 1220"/>
                <a:gd name="T9" fmla="*/ 0 h 1063"/>
                <a:gd name="T10" fmla="*/ 340 w 1220"/>
                <a:gd name="T11" fmla="*/ 124 h 1063"/>
                <a:gd name="T12" fmla="*/ 370 w 1220"/>
                <a:gd name="T13" fmla="*/ 205 h 1063"/>
                <a:gd name="T14" fmla="*/ 180 w 1220"/>
                <a:gd name="T15" fmla="*/ 453 h 1063"/>
                <a:gd name="T16" fmla="*/ 125 w 1220"/>
                <a:gd name="T17" fmla="*/ 440 h 1063"/>
                <a:gd name="T18" fmla="*/ 0 w 1220"/>
                <a:gd name="T19" fmla="*/ 564 h 1063"/>
                <a:gd name="T20" fmla="*/ 125 w 1220"/>
                <a:gd name="T21" fmla="*/ 689 h 1063"/>
                <a:gd name="T22" fmla="*/ 197 w 1220"/>
                <a:gd name="T23" fmla="*/ 666 h 1063"/>
                <a:gd name="T24" fmla="*/ 416 w 1220"/>
                <a:gd name="T25" fmla="*/ 872 h 1063"/>
                <a:gd name="T26" fmla="*/ 397 w 1220"/>
                <a:gd name="T27" fmla="*/ 938 h 1063"/>
                <a:gd name="T28" fmla="*/ 521 w 1220"/>
                <a:gd name="T29" fmla="*/ 1063 h 1063"/>
                <a:gd name="T30" fmla="*/ 646 w 1220"/>
                <a:gd name="T31" fmla="*/ 938 h 1063"/>
                <a:gd name="T32" fmla="*/ 642 w 1220"/>
                <a:gd name="T33" fmla="*/ 908 h 1063"/>
                <a:gd name="T34" fmla="*/ 948 w 1220"/>
                <a:gd name="T35" fmla="*/ 763 h 1063"/>
                <a:gd name="T36" fmla="*/ 1048 w 1220"/>
                <a:gd name="T37" fmla="*/ 814 h 1063"/>
                <a:gd name="T38" fmla="*/ 1173 w 1220"/>
                <a:gd name="T39" fmla="*/ 689 h 1063"/>
                <a:gd name="T40" fmla="*/ 1084 w 1220"/>
                <a:gd name="T41" fmla="*/ 570 h 1063"/>
                <a:gd name="T42" fmla="*/ 1108 w 1220"/>
                <a:gd name="T43" fmla="*/ 327 h 1063"/>
                <a:gd name="T44" fmla="*/ 1220 w 1220"/>
                <a:gd name="T45" fmla="*/ 204 h 1063"/>
                <a:gd name="T46" fmla="*/ 521 w 1220"/>
                <a:gd name="T47" fmla="*/ 594 h 1063"/>
                <a:gd name="T48" fmla="*/ 493 w 1220"/>
                <a:gd name="T49" fmla="*/ 245 h 1063"/>
                <a:gd name="T50" fmla="*/ 535 w 1220"/>
                <a:gd name="T51" fmla="*/ 226 h 1063"/>
                <a:gd name="T52" fmla="*/ 944 w 1220"/>
                <a:gd name="T53" fmla="*/ 621 h 1063"/>
                <a:gd name="T54" fmla="*/ 930 w 1220"/>
                <a:gd name="T55" fmla="*/ 649 h 1063"/>
                <a:gd name="T56" fmla="*/ 521 w 1220"/>
                <a:gd name="T57" fmla="*/ 594 h 1063"/>
                <a:gd name="T58" fmla="*/ 490 w 1220"/>
                <a:gd name="T59" fmla="*/ 818 h 1063"/>
                <a:gd name="T60" fmla="*/ 449 w 1220"/>
                <a:gd name="T61" fmla="*/ 837 h 1063"/>
                <a:gd name="T62" fmla="*/ 230 w 1220"/>
                <a:gd name="T63" fmla="*/ 631 h 1063"/>
                <a:gd name="T64" fmla="*/ 242 w 1220"/>
                <a:gd name="T65" fmla="*/ 605 h 1063"/>
                <a:gd name="T66" fmla="*/ 476 w 1220"/>
                <a:gd name="T67" fmla="*/ 636 h 1063"/>
                <a:gd name="T68" fmla="*/ 490 w 1220"/>
                <a:gd name="T69" fmla="*/ 818 h 1063"/>
                <a:gd name="T70" fmla="*/ 249 w 1220"/>
                <a:gd name="T71" fmla="*/ 558 h 1063"/>
                <a:gd name="T72" fmla="*/ 218 w 1220"/>
                <a:gd name="T73" fmla="*/ 482 h 1063"/>
                <a:gd name="T74" fmla="*/ 408 w 1220"/>
                <a:gd name="T75" fmla="*/ 235 h 1063"/>
                <a:gd name="T76" fmla="*/ 445 w 1220"/>
                <a:gd name="T77" fmla="*/ 247 h 1063"/>
                <a:gd name="T78" fmla="*/ 472 w 1220"/>
                <a:gd name="T79" fmla="*/ 587 h 1063"/>
                <a:gd name="T80" fmla="*/ 249 w 1220"/>
                <a:gd name="T81" fmla="*/ 558 h 1063"/>
                <a:gd name="T82" fmla="*/ 977 w 1220"/>
                <a:gd name="T83" fmla="*/ 587 h 1063"/>
                <a:gd name="T84" fmla="*/ 569 w 1220"/>
                <a:gd name="T85" fmla="*/ 192 h 1063"/>
                <a:gd name="T86" fmla="*/ 583 w 1220"/>
                <a:gd name="T87" fmla="*/ 163 h 1063"/>
                <a:gd name="T88" fmla="*/ 972 w 1220"/>
                <a:gd name="T89" fmla="*/ 212 h 1063"/>
                <a:gd name="T90" fmla="*/ 1060 w 1220"/>
                <a:gd name="T91" fmla="*/ 323 h 1063"/>
                <a:gd name="T92" fmla="*/ 1036 w 1220"/>
                <a:gd name="T93" fmla="*/ 566 h 1063"/>
                <a:gd name="T94" fmla="*/ 977 w 1220"/>
                <a:gd name="T95" fmla="*/ 587 h 1063"/>
                <a:gd name="T96" fmla="*/ 621 w 1220"/>
                <a:gd name="T97" fmla="*/ 864 h 1063"/>
                <a:gd name="T98" fmla="*/ 538 w 1220"/>
                <a:gd name="T99" fmla="*/ 815 h 1063"/>
                <a:gd name="T100" fmla="*/ 524 w 1220"/>
                <a:gd name="T101" fmla="*/ 643 h 1063"/>
                <a:gd name="T102" fmla="*/ 924 w 1220"/>
                <a:gd name="T103" fmla="*/ 696 h 1063"/>
                <a:gd name="T104" fmla="*/ 927 w 1220"/>
                <a:gd name="T105" fmla="*/ 720 h 1063"/>
                <a:gd name="T106" fmla="*/ 621 w 1220"/>
                <a:gd name="T107" fmla="*/ 864 h 1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0" h="1063">
                  <a:moveTo>
                    <a:pt x="1220" y="204"/>
                  </a:moveTo>
                  <a:cubicBezTo>
                    <a:pt x="1220" y="135"/>
                    <a:pt x="1164" y="79"/>
                    <a:pt x="1096" y="79"/>
                  </a:cubicBezTo>
                  <a:cubicBezTo>
                    <a:pt x="1041" y="79"/>
                    <a:pt x="994" y="115"/>
                    <a:pt x="978" y="164"/>
                  </a:cubicBezTo>
                  <a:cubicBezTo>
                    <a:pt x="589" y="115"/>
                    <a:pt x="589" y="115"/>
                    <a:pt x="589" y="115"/>
                  </a:cubicBezTo>
                  <a:cubicBezTo>
                    <a:pt x="584" y="51"/>
                    <a:pt x="530" y="0"/>
                    <a:pt x="465" y="0"/>
                  </a:cubicBezTo>
                  <a:cubicBezTo>
                    <a:pt x="396" y="0"/>
                    <a:pt x="340" y="55"/>
                    <a:pt x="340" y="124"/>
                  </a:cubicBezTo>
                  <a:cubicBezTo>
                    <a:pt x="340" y="155"/>
                    <a:pt x="352" y="183"/>
                    <a:pt x="370" y="205"/>
                  </a:cubicBezTo>
                  <a:cubicBezTo>
                    <a:pt x="180" y="453"/>
                    <a:pt x="180" y="453"/>
                    <a:pt x="180" y="453"/>
                  </a:cubicBezTo>
                  <a:cubicBezTo>
                    <a:pt x="163" y="445"/>
                    <a:pt x="145" y="440"/>
                    <a:pt x="125" y="440"/>
                  </a:cubicBezTo>
                  <a:cubicBezTo>
                    <a:pt x="56" y="440"/>
                    <a:pt x="0" y="496"/>
                    <a:pt x="0" y="564"/>
                  </a:cubicBezTo>
                  <a:cubicBezTo>
                    <a:pt x="0" y="633"/>
                    <a:pt x="56" y="689"/>
                    <a:pt x="125" y="689"/>
                  </a:cubicBezTo>
                  <a:cubicBezTo>
                    <a:pt x="152" y="689"/>
                    <a:pt x="177" y="680"/>
                    <a:pt x="197" y="666"/>
                  </a:cubicBezTo>
                  <a:cubicBezTo>
                    <a:pt x="416" y="872"/>
                    <a:pt x="416" y="872"/>
                    <a:pt x="416" y="872"/>
                  </a:cubicBezTo>
                  <a:cubicBezTo>
                    <a:pt x="404" y="891"/>
                    <a:pt x="397" y="914"/>
                    <a:pt x="397" y="938"/>
                  </a:cubicBezTo>
                  <a:cubicBezTo>
                    <a:pt x="397" y="1007"/>
                    <a:pt x="453" y="1063"/>
                    <a:pt x="521" y="1063"/>
                  </a:cubicBezTo>
                  <a:cubicBezTo>
                    <a:pt x="590" y="1063"/>
                    <a:pt x="646" y="1007"/>
                    <a:pt x="646" y="938"/>
                  </a:cubicBezTo>
                  <a:cubicBezTo>
                    <a:pt x="646" y="928"/>
                    <a:pt x="644" y="918"/>
                    <a:pt x="642" y="908"/>
                  </a:cubicBezTo>
                  <a:cubicBezTo>
                    <a:pt x="948" y="763"/>
                    <a:pt x="948" y="763"/>
                    <a:pt x="948" y="763"/>
                  </a:cubicBezTo>
                  <a:cubicBezTo>
                    <a:pt x="970" y="794"/>
                    <a:pt x="1007" y="814"/>
                    <a:pt x="1048" y="814"/>
                  </a:cubicBezTo>
                  <a:cubicBezTo>
                    <a:pt x="1117" y="814"/>
                    <a:pt x="1173" y="758"/>
                    <a:pt x="1173" y="689"/>
                  </a:cubicBezTo>
                  <a:cubicBezTo>
                    <a:pt x="1173" y="633"/>
                    <a:pt x="1135" y="586"/>
                    <a:pt x="1084" y="570"/>
                  </a:cubicBezTo>
                  <a:cubicBezTo>
                    <a:pt x="1108" y="327"/>
                    <a:pt x="1108" y="327"/>
                    <a:pt x="1108" y="327"/>
                  </a:cubicBezTo>
                  <a:cubicBezTo>
                    <a:pt x="1171" y="321"/>
                    <a:pt x="1220" y="268"/>
                    <a:pt x="1220" y="204"/>
                  </a:cubicBezTo>
                  <a:close/>
                  <a:moveTo>
                    <a:pt x="521" y="594"/>
                  </a:moveTo>
                  <a:cubicBezTo>
                    <a:pt x="493" y="245"/>
                    <a:pt x="493" y="245"/>
                    <a:pt x="493" y="245"/>
                  </a:cubicBezTo>
                  <a:cubicBezTo>
                    <a:pt x="509" y="241"/>
                    <a:pt x="523" y="235"/>
                    <a:pt x="535" y="226"/>
                  </a:cubicBezTo>
                  <a:cubicBezTo>
                    <a:pt x="944" y="621"/>
                    <a:pt x="944" y="621"/>
                    <a:pt x="944" y="621"/>
                  </a:cubicBezTo>
                  <a:cubicBezTo>
                    <a:pt x="938" y="630"/>
                    <a:pt x="934" y="639"/>
                    <a:pt x="930" y="649"/>
                  </a:cubicBezTo>
                  <a:lnTo>
                    <a:pt x="521" y="594"/>
                  </a:lnTo>
                  <a:close/>
                  <a:moveTo>
                    <a:pt x="490" y="818"/>
                  </a:moveTo>
                  <a:cubicBezTo>
                    <a:pt x="475" y="822"/>
                    <a:pt x="461" y="828"/>
                    <a:pt x="449" y="837"/>
                  </a:cubicBezTo>
                  <a:cubicBezTo>
                    <a:pt x="230" y="631"/>
                    <a:pt x="230" y="631"/>
                    <a:pt x="230" y="631"/>
                  </a:cubicBezTo>
                  <a:cubicBezTo>
                    <a:pt x="235" y="623"/>
                    <a:pt x="239" y="614"/>
                    <a:pt x="242" y="605"/>
                  </a:cubicBezTo>
                  <a:cubicBezTo>
                    <a:pt x="476" y="636"/>
                    <a:pt x="476" y="636"/>
                    <a:pt x="476" y="636"/>
                  </a:cubicBezTo>
                  <a:lnTo>
                    <a:pt x="490" y="818"/>
                  </a:lnTo>
                  <a:close/>
                  <a:moveTo>
                    <a:pt x="249" y="558"/>
                  </a:moveTo>
                  <a:cubicBezTo>
                    <a:pt x="247" y="529"/>
                    <a:pt x="236" y="502"/>
                    <a:pt x="218" y="482"/>
                  </a:cubicBezTo>
                  <a:cubicBezTo>
                    <a:pt x="408" y="235"/>
                    <a:pt x="408" y="235"/>
                    <a:pt x="408" y="235"/>
                  </a:cubicBezTo>
                  <a:cubicBezTo>
                    <a:pt x="420" y="241"/>
                    <a:pt x="432" y="245"/>
                    <a:pt x="445" y="247"/>
                  </a:cubicBezTo>
                  <a:cubicBezTo>
                    <a:pt x="472" y="587"/>
                    <a:pt x="472" y="587"/>
                    <a:pt x="472" y="587"/>
                  </a:cubicBezTo>
                  <a:lnTo>
                    <a:pt x="249" y="558"/>
                  </a:lnTo>
                  <a:close/>
                  <a:moveTo>
                    <a:pt x="977" y="587"/>
                  </a:moveTo>
                  <a:cubicBezTo>
                    <a:pt x="569" y="192"/>
                    <a:pt x="569" y="192"/>
                    <a:pt x="569" y="192"/>
                  </a:cubicBezTo>
                  <a:cubicBezTo>
                    <a:pt x="575" y="183"/>
                    <a:pt x="579" y="173"/>
                    <a:pt x="583" y="163"/>
                  </a:cubicBezTo>
                  <a:cubicBezTo>
                    <a:pt x="972" y="212"/>
                    <a:pt x="972" y="212"/>
                    <a:pt x="972" y="212"/>
                  </a:cubicBezTo>
                  <a:cubicBezTo>
                    <a:pt x="975" y="265"/>
                    <a:pt x="1011" y="308"/>
                    <a:pt x="1060" y="323"/>
                  </a:cubicBezTo>
                  <a:cubicBezTo>
                    <a:pt x="1036" y="566"/>
                    <a:pt x="1036" y="566"/>
                    <a:pt x="1036" y="566"/>
                  </a:cubicBezTo>
                  <a:cubicBezTo>
                    <a:pt x="1015" y="568"/>
                    <a:pt x="994" y="575"/>
                    <a:pt x="977" y="587"/>
                  </a:cubicBezTo>
                  <a:close/>
                  <a:moveTo>
                    <a:pt x="621" y="864"/>
                  </a:moveTo>
                  <a:cubicBezTo>
                    <a:pt x="602" y="838"/>
                    <a:pt x="572" y="819"/>
                    <a:pt x="538" y="815"/>
                  </a:cubicBezTo>
                  <a:cubicBezTo>
                    <a:pt x="524" y="643"/>
                    <a:pt x="524" y="643"/>
                    <a:pt x="524" y="643"/>
                  </a:cubicBezTo>
                  <a:cubicBezTo>
                    <a:pt x="924" y="696"/>
                    <a:pt x="924" y="696"/>
                    <a:pt x="924" y="696"/>
                  </a:cubicBezTo>
                  <a:cubicBezTo>
                    <a:pt x="924" y="704"/>
                    <a:pt x="925" y="712"/>
                    <a:pt x="927" y="720"/>
                  </a:cubicBezTo>
                  <a:lnTo>
                    <a:pt x="621" y="864"/>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23" tIns="74419" rIns="93023" bIns="74419" numCol="1" spcCol="0" rtlCol="0" fromWordArt="0" anchor="t" anchorCtr="0" forceAA="0" compatLnSpc="1">
              <a:prstTxWarp prst="textNoShape">
                <a:avLst/>
              </a:prstTxWarp>
              <a:noAutofit/>
            </a:bodyPr>
            <a:lstStyle/>
            <a:p>
              <a:pPr algn="ctr" defTabSz="474295"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grpSp>
      <p:cxnSp>
        <p:nvCxnSpPr>
          <p:cNvPr id="33" name="Straight Connector 32"/>
          <p:cNvCxnSpPr/>
          <p:nvPr/>
        </p:nvCxnSpPr>
        <p:spPr>
          <a:xfrm rot="5400000">
            <a:off x="6218237" y="-3109961"/>
            <a:ext cx="0" cy="10273526"/>
          </a:xfrm>
          <a:prstGeom prst="line">
            <a:avLst/>
          </a:prstGeom>
          <a:ln>
            <a:solidFill>
              <a:schemeClr val="bg1">
                <a:alpha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871440" y="2038298"/>
            <a:ext cx="5128995" cy="1928986"/>
            <a:chOff x="-1803046" y="2145667"/>
            <a:chExt cx="7510427" cy="2824634"/>
          </a:xfrm>
        </p:grpSpPr>
        <p:sp>
          <p:nvSpPr>
            <p:cNvPr id="31" name="Windows 10 - to shrink"/>
            <p:cNvSpPr>
              <a:spLocks noEditPoints="1"/>
            </p:cNvSpPr>
            <p:nvPr/>
          </p:nvSpPr>
          <p:spPr bwMode="auto">
            <a:xfrm>
              <a:off x="-1803046" y="2145667"/>
              <a:ext cx="7329099" cy="1369459"/>
            </a:xfrm>
            <a:custGeom>
              <a:avLst/>
              <a:gdLst>
                <a:gd name="T0" fmla="*/ 295 w 3590"/>
                <a:gd name="T1" fmla="*/ 329 h 668"/>
                <a:gd name="T2" fmla="*/ 0 w 3590"/>
                <a:gd name="T3" fmla="*/ 94 h 668"/>
                <a:gd name="T4" fmla="*/ 295 w 3590"/>
                <a:gd name="T5" fmla="*/ 616 h 668"/>
                <a:gd name="T6" fmla="*/ 284 w 3590"/>
                <a:gd name="T7" fmla="*/ 340 h 668"/>
                <a:gd name="T8" fmla="*/ 284 w 3590"/>
                <a:gd name="T9" fmla="*/ 340 h 668"/>
                <a:gd name="T10" fmla="*/ 3196 w 3590"/>
                <a:gd name="T11" fmla="*/ 160 h 668"/>
                <a:gd name="T12" fmla="*/ 3158 w 3590"/>
                <a:gd name="T13" fmla="*/ 224 h 668"/>
                <a:gd name="T14" fmla="*/ 3223 w 3590"/>
                <a:gd name="T15" fmla="*/ 531 h 668"/>
                <a:gd name="T16" fmla="*/ 3407 w 3590"/>
                <a:gd name="T17" fmla="*/ 139 h 668"/>
                <a:gd name="T18" fmla="*/ 3339 w 3590"/>
                <a:gd name="T19" fmla="*/ 424 h 668"/>
                <a:gd name="T20" fmla="*/ 3513 w 3590"/>
                <a:gd name="T21" fmla="*/ 524 h 668"/>
                <a:gd name="T22" fmla="*/ 3465 w 3590"/>
                <a:gd name="T23" fmla="*/ 125 h 668"/>
                <a:gd name="T24" fmla="*/ 3544 w 3590"/>
                <a:gd name="T25" fmla="*/ 334 h 668"/>
                <a:gd name="T26" fmla="*/ 1215 w 3590"/>
                <a:gd name="T27" fmla="*/ 532 h 668"/>
                <a:gd name="T28" fmla="*/ 1118 w 3590"/>
                <a:gd name="T29" fmla="*/ 240 h 668"/>
                <a:gd name="T30" fmla="*/ 916 w 3590"/>
                <a:gd name="T31" fmla="*/ 133 h 668"/>
                <a:gd name="T32" fmla="*/ 1017 w 3590"/>
                <a:gd name="T33" fmla="*/ 439 h 668"/>
                <a:gd name="T34" fmla="*/ 1242 w 3590"/>
                <a:gd name="T35" fmla="*/ 478 h 668"/>
                <a:gd name="T36" fmla="*/ 1382 w 3590"/>
                <a:gd name="T37" fmla="*/ 133 h 668"/>
                <a:gd name="T38" fmla="*/ 1424 w 3590"/>
                <a:gd name="T39" fmla="*/ 175 h 668"/>
                <a:gd name="T40" fmla="*/ 1467 w 3590"/>
                <a:gd name="T41" fmla="*/ 132 h 668"/>
                <a:gd name="T42" fmla="*/ 1422 w 3590"/>
                <a:gd name="T43" fmla="*/ 247 h 668"/>
                <a:gd name="T44" fmla="*/ 1726 w 3590"/>
                <a:gd name="T45" fmla="*/ 532 h 668"/>
                <a:gd name="T46" fmla="*/ 1581 w 3590"/>
                <a:gd name="T47" fmla="*/ 369 h 668"/>
                <a:gd name="T48" fmla="*/ 1581 w 3590"/>
                <a:gd name="T49" fmla="*/ 247 h 668"/>
                <a:gd name="T50" fmla="*/ 1747 w 3590"/>
                <a:gd name="T51" fmla="*/ 271 h 668"/>
                <a:gd name="T52" fmla="*/ 2041 w 3590"/>
                <a:gd name="T53" fmla="*/ 532 h 668"/>
                <a:gd name="T54" fmla="*/ 1856 w 3590"/>
                <a:gd name="T55" fmla="*/ 500 h 668"/>
                <a:gd name="T56" fmla="*/ 2040 w 3590"/>
                <a:gd name="T57" fmla="*/ 286 h 668"/>
                <a:gd name="T58" fmla="*/ 2087 w 3590"/>
                <a:gd name="T59" fmla="*/ 532 h 668"/>
                <a:gd name="T60" fmla="*/ 1960 w 3590"/>
                <a:gd name="T61" fmla="*/ 279 h 668"/>
                <a:gd name="T62" fmla="*/ 1955 w 3590"/>
                <a:gd name="T63" fmla="*/ 500 h 668"/>
                <a:gd name="T64" fmla="*/ 2387 w 3590"/>
                <a:gd name="T65" fmla="*/ 497 h 668"/>
                <a:gd name="T66" fmla="*/ 2184 w 3590"/>
                <a:gd name="T67" fmla="*/ 281 h 668"/>
                <a:gd name="T68" fmla="*/ 2379 w 3590"/>
                <a:gd name="T69" fmla="*/ 390 h 668"/>
                <a:gd name="T70" fmla="*/ 2192 w 3590"/>
                <a:gd name="T71" fmla="*/ 391 h 668"/>
                <a:gd name="T72" fmla="*/ 2379 w 3590"/>
                <a:gd name="T73" fmla="*/ 390 h 668"/>
                <a:gd name="T74" fmla="*/ 2651 w 3590"/>
                <a:gd name="T75" fmla="*/ 328 h 668"/>
                <a:gd name="T76" fmla="*/ 2576 w 3590"/>
                <a:gd name="T77" fmla="*/ 532 h 668"/>
                <a:gd name="T78" fmla="*/ 2551 w 3590"/>
                <a:gd name="T79" fmla="*/ 461 h 668"/>
                <a:gd name="T80" fmla="*/ 2628 w 3590"/>
                <a:gd name="T81" fmla="*/ 247 h 668"/>
                <a:gd name="T82" fmla="*/ 2735 w 3590"/>
                <a:gd name="T83" fmla="*/ 487 h 668"/>
                <a:gd name="T84" fmla="*/ 3039 w 3590"/>
                <a:gd name="T85" fmla="*/ 456 h 668"/>
                <a:gd name="T86" fmla="*/ 2864 w 3590"/>
                <a:gd name="T87" fmla="*/ 473 h 668"/>
                <a:gd name="T88" fmla="*/ 2934 w 3590"/>
                <a:gd name="T89" fmla="*/ 406 h 668"/>
                <a:gd name="T90" fmla="*/ 2965 w 3590"/>
                <a:gd name="T91" fmla="*/ 240 h 668"/>
                <a:gd name="T92" fmla="*/ 2925 w 3590"/>
                <a:gd name="T93" fmla="*/ 290 h 668"/>
                <a:gd name="T94" fmla="*/ 3022 w 3590"/>
                <a:gd name="T95" fmla="*/ 40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90" h="668">
                  <a:moveTo>
                    <a:pt x="295" y="52"/>
                  </a:moveTo>
                  <a:cubicBezTo>
                    <a:pt x="667" y="0"/>
                    <a:pt x="667" y="0"/>
                    <a:pt x="667" y="0"/>
                  </a:cubicBezTo>
                  <a:cubicBezTo>
                    <a:pt x="667" y="329"/>
                    <a:pt x="667" y="329"/>
                    <a:pt x="667" y="329"/>
                  </a:cubicBezTo>
                  <a:cubicBezTo>
                    <a:pt x="295" y="329"/>
                    <a:pt x="295" y="329"/>
                    <a:pt x="295" y="329"/>
                  </a:cubicBezTo>
                  <a:lnTo>
                    <a:pt x="295" y="52"/>
                  </a:lnTo>
                  <a:close/>
                  <a:moveTo>
                    <a:pt x="284" y="329"/>
                  </a:moveTo>
                  <a:cubicBezTo>
                    <a:pt x="284" y="54"/>
                    <a:pt x="284" y="54"/>
                    <a:pt x="284" y="54"/>
                  </a:cubicBezTo>
                  <a:cubicBezTo>
                    <a:pt x="0" y="94"/>
                    <a:pt x="0" y="94"/>
                    <a:pt x="0" y="94"/>
                  </a:cubicBezTo>
                  <a:cubicBezTo>
                    <a:pt x="0" y="329"/>
                    <a:pt x="0" y="329"/>
                    <a:pt x="0" y="329"/>
                  </a:cubicBezTo>
                  <a:lnTo>
                    <a:pt x="284" y="329"/>
                  </a:lnTo>
                  <a:close/>
                  <a:moveTo>
                    <a:pt x="295" y="340"/>
                  </a:moveTo>
                  <a:cubicBezTo>
                    <a:pt x="295" y="616"/>
                    <a:pt x="295" y="616"/>
                    <a:pt x="295" y="616"/>
                  </a:cubicBezTo>
                  <a:cubicBezTo>
                    <a:pt x="667" y="668"/>
                    <a:pt x="667" y="668"/>
                    <a:pt x="667" y="668"/>
                  </a:cubicBezTo>
                  <a:cubicBezTo>
                    <a:pt x="667" y="340"/>
                    <a:pt x="667" y="340"/>
                    <a:pt x="667" y="340"/>
                  </a:cubicBezTo>
                  <a:lnTo>
                    <a:pt x="295" y="340"/>
                  </a:lnTo>
                  <a:close/>
                  <a:moveTo>
                    <a:pt x="284" y="340"/>
                  </a:moveTo>
                  <a:cubicBezTo>
                    <a:pt x="0" y="340"/>
                    <a:pt x="0" y="340"/>
                    <a:pt x="0" y="340"/>
                  </a:cubicBezTo>
                  <a:cubicBezTo>
                    <a:pt x="0" y="575"/>
                    <a:pt x="0" y="575"/>
                    <a:pt x="0" y="575"/>
                  </a:cubicBezTo>
                  <a:cubicBezTo>
                    <a:pt x="284" y="615"/>
                    <a:pt x="284" y="615"/>
                    <a:pt x="284" y="615"/>
                  </a:cubicBezTo>
                  <a:lnTo>
                    <a:pt x="284" y="340"/>
                  </a:lnTo>
                  <a:close/>
                  <a:moveTo>
                    <a:pt x="3269" y="123"/>
                  </a:moveTo>
                  <a:cubicBezTo>
                    <a:pt x="3252" y="123"/>
                    <a:pt x="3252" y="123"/>
                    <a:pt x="3252" y="123"/>
                  </a:cubicBezTo>
                  <a:cubicBezTo>
                    <a:pt x="3245" y="129"/>
                    <a:pt x="3236" y="136"/>
                    <a:pt x="3227" y="142"/>
                  </a:cubicBezTo>
                  <a:cubicBezTo>
                    <a:pt x="3217" y="148"/>
                    <a:pt x="3207" y="154"/>
                    <a:pt x="3196" y="160"/>
                  </a:cubicBezTo>
                  <a:cubicBezTo>
                    <a:pt x="3185" y="166"/>
                    <a:pt x="3174" y="171"/>
                    <a:pt x="3163" y="176"/>
                  </a:cubicBezTo>
                  <a:cubicBezTo>
                    <a:pt x="3152" y="181"/>
                    <a:pt x="3141" y="185"/>
                    <a:pt x="3131" y="187"/>
                  </a:cubicBezTo>
                  <a:cubicBezTo>
                    <a:pt x="3131" y="234"/>
                    <a:pt x="3131" y="234"/>
                    <a:pt x="3131" y="234"/>
                  </a:cubicBezTo>
                  <a:cubicBezTo>
                    <a:pt x="3140" y="231"/>
                    <a:pt x="3149" y="228"/>
                    <a:pt x="3158" y="224"/>
                  </a:cubicBezTo>
                  <a:cubicBezTo>
                    <a:pt x="3168" y="221"/>
                    <a:pt x="3177" y="216"/>
                    <a:pt x="3185" y="212"/>
                  </a:cubicBezTo>
                  <a:cubicBezTo>
                    <a:pt x="3194" y="207"/>
                    <a:pt x="3201" y="203"/>
                    <a:pt x="3208" y="198"/>
                  </a:cubicBezTo>
                  <a:cubicBezTo>
                    <a:pt x="3215" y="194"/>
                    <a:pt x="3220" y="190"/>
                    <a:pt x="3223" y="186"/>
                  </a:cubicBezTo>
                  <a:cubicBezTo>
                    <a:pt x="3223" y="531"/>
                    <a:pt x="3223" y="531"/>
                    <a:pt x="3223" y="531"/>
                  </a:cubicBezTo>
                  <a:cubicBezTo>
                    <a:pt x="3269" y="531"/>
                    <a:pt x="3269" y="531"/>
                    <a:pt x="3269" y="531"/>
                  </a:cubicBezTo>
                  <a:lnTo>
                    <a:pt x="3269" y="123"/>
                  </a:lnTo>
                  <a:close/>
                  <a:moveTo>
                    <a:pt x="3465" y="125"/>
                  </a:moveTo>
                  <a:cubicBezTo>
                    <a:pt x="3443" y="125"/>
                    <a:pt x="3424" y="130"/>
                    <a:pt x="3407" y="139"/>
                  </a:cubicBezTo>
                  <a:cubicBezTo>
                    <a:pt x="3390" y="148"/>
                    <a:pt x="3376" y="162"/>
                    <a:pt x="3365" y="180"/>
                  </a:cubicBezTo>
                  <a:cubicBezTo>
                    <a:pt x="3354" y="198"/>
                    <a:pt x="3345" y="221"/>
                    <a:pt x="3339" y="247"/>
                  </a:cubicBezTo>
                  <a:cubicBezTo>
                    <a:pt x="3333" y="274"/>
                    <a:pt x="3331" y="305"/>
                    <a:pt x="3331" y="340"/>
                  </a:cubicBezTo>
                  <a:cubicBezTo>
                    <a:pt x="3331" y="371"/>
                    <a:pt x="3333" y="399"/>
                    <a:pt x="3339" y="424"/>
                  </a:cubicBezTo>
                  <a:cubicBezTo>
                    <a:pt x="3344" y="448"/>
                    <a:pt x="3353" y="469"/>
                    <a:pt x="3363" y="486"/>
                  </a:cubicBezTo>
                  <a:cubicBezTo>
                    <a:pt x="3374" y="503"/>
                    <a:pt x="3387" y="516"/>
                    <a:pt x="3403" y="525"/>
                  </a:cubicBezTo>
                  <a:cubicBezTo>
                    <a:pt x="3419" y="533"/>
                    <a:pt x="3436" y="538"/>
                    <a:pt x="3456" y="538"/>
                  </a:cubicBezTo>
                  <a:cubicBezTo>
                    <a:pt x="3478" y="538"/>
                    <a:pt x="3496" y="533"/>
                    <a:pt x="3513" y="524"/>
                  </a:cubicBezTo>
                  <a:cubicBezTo>
                    <a:pt x="3530" y="515"/>
                    <a:pt x="3544" y="501"/>
                    <a:pt x="3555" y="484"/>
                  </a:cubicBezTo>
                  <a:cubicBezTo>
                    <a:pt x="3566" y="466"/>
                    <a:pt x="3575" y="444"/>
                    <a:pt x="3581" y="418"/>
                  </a:cubicBezTo>
                  <a:cubicBezTo>
                    <a:pt x="3587" y="393"/>
                    <a:pt x="3590" y="363"/>
                    <a:pt x="3590" y="330"/>
                  </a:cubicBezTo>
                  <a:cubicBezTo>
                    <a:pt x="3590" y="194"/>
                    <a:pt x="3548" y="125"/>
                    <a:pt x="3465" y="125"/>
                  </a:cubicBezTo>
                  <a:close/>
                  <a:moveTo>
                    <a:pt x="3461" y="499"/>
                  </a:moveTo>
                  <a:cubicBezTo>
                    <a:pt x="3405" y="499"/>
                    <a:pt x="3377" y="445"/>
                    <a:pt x="3377" y="337"/>
                  </a:cubicBezTo>
                  <a:cubicBezTo>
                    <a:pt x="3377" y="222"/>
                    <a:pt x="3406" y="164"/>
                    <a:pt x="3463" y="164"/>
                  </a:cubicBezTo>
                  <a:cubicBezTo>
                    <a:pt x="3517" y="164"/>
                    <a:pt x="3544" y="221"/>
                    <a:pt x="3544" y="334"/>
                  </a:cubicBezTo>
                  <a:cubicBezTo>
                    <a:pt x="3544" y="444"/>
                    <a:pt x="3516" y="499"/>
                    <a:pt x="3461" y="499"/>
                  </a:cubicBezTo>
                  <a:close/>
                  <a:moveTo>
                    <a:pt x="1382" y="133"/>
                  </a:moveTo>
                  <a:cubicBezTo>
                    <a:pt x="1270" y="532"/>
                    <a:pt x="1270" y="532"/>
                    <a:pt x="1270" y="532"/>
                  </a:cubicBezTo>
                  <a:cubicBezTo>
                    <a:pt x="1215" y="532"/>
                    <a:pt x="1215" y="532"/>
                    <a:pt x="1215" y="532"/>
                  </a:cubicBezTo>
                  <a:cubicBezTo>
                    <a:pt x="1133" y="240"/>
                    <a:pt x="1133" y="240"/>
                    <a:pt x="1133" y="240"/>
                  </a:cubicBezTo>
                  <a:cubicBezTo>
                    <a:pt x="1130" y="229"/>
                    <a:pt x="1128" y="216"/>
                    <a:pt x="1127" y="200"/>
                  </a:cubicBezTo>
                  <a:cubicBezTo>
                    <a:pt x="1126" y="200"/>
                    <a:pt x="1126" y="200"/>
                    <a:pt x="1126" y="200"/>
                  </a:cubicBezTo>
                  <a:cubicBezTo>
                    <a:pt x="1124" y="214"/>
                    <a:pt x="1122" y="227"/>
                    <a:pt x="1118" y="240"/>
                  </a:cubicBezTo>
                  <a:cubicBezTo>
                    <a:pt x="1036" y="532"/>
                    <a:pt x="1036" y="532"/>
                    <a:pt x="1036" y="532"/>
                  </a:cubicBezTo>
                  <a:cubicBezTo>
                    <a:pt x="981" y="532"/>
                    <a:pt x="981" y="532"/>
                    <a:pt x="981" y="532"/>
                  </a:cubicBezTo>
                  <a:cubicBezTo>
                    <a:pt x="865" y="133"/>
                    <a:pt x="865" y="133"/>
                    <a:pt x="865" y="133"/>
                  </a:cubicBezTo>
                  <a:cubicBezTo>
                    <a:pt x="916" y="133"/>
                    <a:pt x="916" y="133"/>
                    <a:pt x="916" y="133"/>
                  </a:cubicBezTo>
                  <a:cubicBezTo>
                    <a:pt x="1001" y="439"/>
                    <a:pt x="1001" y="439"/>
                    <a:pt x="1001" y="439"/>
                  </a:cubicBezTo>
                  <a:cubicBezTo>
                    <a:pt x="1004" y="452"/>
                    <a:pt x="1007" y="466"/>
                    <a:pt x="1008" y="479"/>
                  </a:cubicBezTo>
                  <a:cubicBezTo>
                    <a:pt x="1009" y="479"/>
                    <a:pt x="1009" y="479"/>
                    <a:pt x="1009" y="479"/>
                  </a:cubicBezTo>
                  <a:cubicBezTo>
                    <a:pt x="1010" y="468"/>
                    <a:pt x="1013" y="454"/>
                    <a:pt x="1017" y="439"/>
                  </a:cubicBezTo>
                  <a:cubicBezTo>
                    <a:pt x="1106" y="133"/>
                    <a:pt x="1106" y="133"/>
                    <a:pt x="1106" y="133"/>
                  </a:cubicBezTo>
                  <a:cubicBezTo>
                    <a:pt x="1151" y="133"/>
                    <a:pt x="1151" y="133"/>
                    <a:pt x="1151" y="133"/>
                  </a:cubicBezTo>
                  <a:cubicBezTo>
                    <a:pt x="1235" y="441"/>
                    <a:pt x="1235" y="441"/>
                    <a:pt x="1235" y="441"/>
                  </a:cubicBezTo>
                  <a:cubicBezTo>
                    <a:pt x="1238" y="453"/>
                    <a:pt x="1240" y="465"/>
                    <a:pt x="1242" y="478"/>
                  </a:cubicBezTo>
                  <a:cubicBezTo>
                    <a:pt x="1243" y="478"/>
                    <a:pt x="1243" y="478"/>
                    <a:pt x="1243" y="478"/>
                  </a:cubicBezTo>
                  <a:cubicBezTo>
                    <a:pt x="1244" y="469"/>
                    <a:pt x="1246" y="456"/>
                    <a:pt x="1250" y="440"/>
                  </a:cubicBezTo>
                  <a:cubicBezTo>
                    <a:pt x="1332" y="133"/>
                    <a:pt x="1332" y="133"/>
                    <a:pt x="1332" y="133"/>
                  </a:cubicBezTo>
                  <a:lnTo>
                    <a:pt x="1382" y="133"/>
                  </a:lnTo>
                  <a:close/>
                  <a:moveTo>
                    <a:pt x="1475" y="153"/>
                  </a:moveTo>
                  <a:cubicBezTo>
                    <a:pt x="1475" y="162"/>
                    <a:pt x="1472" y="169"/>
                    <a:pt x="1466" y="174"/>
                  </a:cubicBezTo>
                  <a:cubicBezTo>
                    <a:pt x="1461" y="180"/>
                    <a:pt x="1453" y="183"/>
                    <a:pt x="1445" y="183"/>
                  </a:cubicBezTo>
                  <a:cubicBezTo>
                    <a:pt x="1437" y="183"/>
                    <a:pt x="1430" y="180"/>
                    <a:pt x="1424" y="175"/>
                  </a:cubicBezTo>
                  <a:cubicBezTo>
                    <a:pt x="1418" y="169"/>
                    <a:pt x="1416" y="162"/>
                    <a:pt x="1416" y="153"/>
                  </a:cubicBezTo>
                  <a:cubicBezTo>
                    <a:pt x="1416" y="145"/>
                    <a:pt x="1418" y="138"/>
                    <a:pt x="1424" y="132"/>
                  </a:cubicBezTo>
                  <a:cubicBezTo>
                    <a:pt x="1430" y="127"/>
                    <a:pt x="1437" y="124"/>
                    <a:pt x="1445" y="124"/>
                  </a:cubicBezTo>
                  <a:cubicBezTo>
                    <a:pt x="1454" y="124"/>
                    <a:pt x="1461" y="127"/>
                    <a:pt x="1467" y="132"/>
                  </a:cubicBezTo>
                  <a:cubicBezTo>
                    <a:pt x="1472" y="138"/>
                    <a:pt x="1475" y="145"/>
                    <a:pt x="1475" y="153"/>
                  </a:cubicBezTo>
                  <a:close/>
                  <a:moveTo>
                    <a:pt x="1468" y="532"/>
                  </a:moveTo>
                  <a:cubicBezTo>
                    <a:pt x="1422" y="532"/>
                    <a:pt x="1422" y="532"/>
                    <a:pt x="1422" y="532"/>
                  </a:cubicBezTo>
                  <a:cubicBezTo>
                    <a:pt x="1422" y="247"/>
                    <a:pt x="1422" y="247"/>
                    <a:pt x="1422" y="247"/>
                  </a:cubicBezTo>
                  <a:cubicBezTo>
                    <a:pt x="1468" y="247"/>
                    <a:pt x="1468" y="247"/>
                    <a:pt x="1468" y="247"/>
                  </a:cubicBezTo>
                  <a:lnTo>
                    <a:pt x="1468" y="532"/>
                  </a:lnTo>
                  <a:close/>
                  <a:moveTo>
                    <a:pt x="1772" y="532"/>
                  </a:moveTo>
                  <a:cubicBezTo>
                    <a:pt x="1726" y="532"/>
                    <a:pt x="1726" y="532"/>
                    <a:pt x="1726" y="532"/>
                  </a:cubicBezTo>
                  <a:cubicBezTo>
                    <a:pt x="1726" y="369"/>
                    <a:pt x="1726" y="369"/>
                    <a:pt x="1726" y="369"/>
                  </a:cubicBezTo>
                  <a:cubicBezTo>
                    <a:pt x="1726" y="309"/>
                    <a:pt x="1704" y="279"/>
                    <a:pt x="1660" y="279"/>
                  </a:cubicBezTo>
                  <a:cubicBezTo>
                    <a:pt x="1638" y="279"/>
                    <a:pt x="1619" y="288"/>
                    <a:pt x="1604" y="305"/>
                  </a:cubicBezTo>
                  <a:cubicBezTo>
                    <a:pt x="1589" y="322"/>
                    <a:pt x="1581" y="343"/>
                    <a:pt x="1581" y="369"/>
                  </a:cubicBezTo>
                  <a:cubicBezTo>
                    <a:pt x="1581" y="532"/>
                    <a:pt x="1581" y="532"/>
                    <a:pt x="1581" y="532"/>
                  </a:cubicBezTo>
                  <a:cubicBezTo>
                    <a:pt x="1536" y="532"/>
                    <a:pt x="1536" y="532"/>
                    <a:pt x="1536" y="532"/>
                  </a:cubicBezTo>
                  <a:cubicBezTo>
                    <a:pt x="1536" y="247"/>
                    <a:pt x="1536" y="247"/>
                    <a:pt x="1536" y="247"/>
                  </a:cubicBezTo>
                  <a:cubicBezTo>
                    <a:pt x="1581" y="247"/>
                    <a:pt x="1581" y="247"/>
                    <a:pt x="1581" y="247"/>
                  </a:cubicBezTo>
                  <a:cubicBezTo>
                    <a:pt x="1581" y="294"/>
                    <a:pt x="1581" y="294"/>
                    <a:pt x="1581" y="294"/>
                  </a:cubicBezTo>
                  <a:cubicBezTo>
                    <a:pt x="1583" y="294"/>
                    <a:pt x="1583" y="294"/>
                    <a:pt x="1583" y="294"/>
                  </a:cubicBezTo>
                  <a:cubicBezTo>
                    <a:pt x="1604" y="258"/>
                    <a:pt x="1635" y="240"/>
                    <a:pt x="1676" y="240"/>
                  </a:cubicBezTo>
                  <a:cubicBezTo>
                    <a:pt x="1707" y="240"/>
                    <a:pt x="1731" y="250"/>
                    <a:pt x="1747" y="271"/>
                  </a:cubicBezTo>
                  <a:cubicBezTo>
                    <a:pt x="1764" y="291"/>
                    <a:pt x="1772" y="320"/>
                    <a:pt x="1772" y="358"/>
                  </a:cubicBezTo>
                  <a:lnTo>
                    <a:pt x="1772" y="532"/>
                  </a:lnTo>
                  <a:close/>
                  <a:moveTo>
                    <a:pt x="2087" y="532"/>
                  </a:moveTo>
                  <a:cubicBezTo>
                    <a:pt x="2041" y="532"/>
                    <a:pt x="2041" y="532"/>
                    <a:pt x="2041" y="532"/>
                  </a:cubicBezTo>
                  <a:cubicBezTo>
                    <a:pt x="2041" y="483"/>
                    <a:pt x="2041" y="483"/>
                    <a:pt x="2041" y="483"/>
                  </a:cubicBezTo>
                  <a:cubicBezTo>
                    <a:pt x="2040" y="483"/>
                    <a:pt x="2040" y="483"/>
                    <a:pt x="2040" y="483"/>
                  </a:cubicBezTo>
                  <a:cubicBezTo>
                    <a:pt x="2019" y="520"/>
                    <a:pt x="1986" y="539"/>
                    <a:pt x="1942" y="539"/>
                  </a:cubicBezTo>
                  <a:cubicBezTo>
                    <a:pt x="1906" y="539"/>
                    <a:pt x="1878" y="526"/>
                    <a:pt x="1856" y="500"/>
                  </a:cubicBezTo>
                  <a:cubicBezTo>
                    <a:pt x="1835" y="474"/>
                    <a:pt x="1824" y="440"/>
                    <a:pt x="1824" y="396"/>
                  </a:cubicBezTo>
                  <a:cubicBezTo>
                    <a:pt x="1824" y="349"/>
                    <a:pt x="1836" y="312"/>
                    <a:pt x="1860" y="283"/>
                  </a:cubicBezTo>
                  <a:cubicBezTo>
                    <a:pt x="1883" y="255"/>
                    <a:pt x="1915" y="240"/>
                    <a:pt x="1955" y="240"/>
                  </a:cubicBezTo>
                  <a:cubicBezTo>
                    <a:pt x="1993" y="240"/>
                    <a:pt x="2022" y="256"/>
                    <a:pt x="2040" y="286"/>
                  </a:cubicBezTo>
                  <a:cubicBezTo>
                    <a:pt x="2041" y="286"/>
                    <a:pt x="2041" y="286"/>
                    <a:pt x="2041" y="286"/>
                  </a:cubicBezTo>
                  <a:cubicBezTo>
                    <a:pt x="2041" y="110"/>
                    <a:pt x="2041" y="110"/>
                    <a:pt x="2041" y="110"/>
                  </a:cubicBezTo>
                  <a:cubicBezTo>
                    <a:pt x="2087" y="110"/>
                    <a:pt x="2087" y="110"/>
                    <a:pt x="2087" y="110"/>
                  </a:cubicBezTo>
                  <a:lnTo>
                    <a:pt x="2087" y="532"/>
                  </a:lnTo>
                  <a:close/>
                  <a:moveTo>
                    <a:pt x="2041" y="403"/>
                  </a:moveTo>
                  <a:cubicBezTo>
                    <a:pt x="2041" y="361"/>
                    <a:pt x="2041" y="361"/>
                    <a:pt x="2041" y="361"/>
                  </a:cubicBezTo>
                  <a:cubicBezTo>
                    <a:pt x="2041" y="338"/>
                    <a:pt x="2033" y="318"/>
                    <a:pt x="2018" y="303"/>
                  </a:cubicBezTo>
                  <a:cubicBezTo>
                    <a:pt x="2002" y="287"/>
                    <a:pt x="1983" y="279"/>
                    <a:pt x="1960" y="279"/>
                  </a:cubicBezTo>
                  <a:cubicBezTo>
                    <a:pt x="1933" y="279"/>
                    <a:pt x="1911" y="289"/>
                    <a:pt x="1895" y="310"/>
                  </a:cubicBezTo>
                  <a:cubicBezTo>
                    <a:pt x="1879" y="330"/>
                    <a:pt x="1871" y="358"/>
                    <a:pt x="1871" y="394"/>
                  </a:cubicBezTo>
                  <a:cubicBezTo>
                    <a:pt x="1871" y="427"/>
                    <a:pt x="1879" y="452"/>
                    <a:pt x="1894" y="471"/>
                  </a:cubicBezTo>
                  <a:cubicBezTo>
                    <a:pt x="1909" y="490"/>
                    <a:pt x="1929" y="500"/>
                    <a:pt x="1955" y="500"/>
                  </a:cubicBezTo>
                  <a:cubicBezTo>
                    <a:pt x="1980" y="500"/>
                    <a:pt x="2001" y="491"/>
                    <a:pt x="2017" y="473"/>
                  </a:cubicBezTo>
                  <a:cubicBezTo>
                    <a:pt x="2033" y="454"/>
                    <a:pt x="2041" y="431"/>
                    <a:pt x="2041" y="403"/>
                  </a:cubicBezTo>
                  <a:close/>
                  <a:moveTo>
                    <a:pt x="2425" y="388"/>
                  </a:moveTo>
                  <a:cubicBezTo>
                    <a:pt x="2425" y="434"/>
                    <a:pt x="2412" y="470"/>
                    <a:pt x="2387" y="497"/>
                  </a:cubicBezTo>
                  <a:cubicBezTo>
                    <a:pt x="2361" y="525"/>
                    <a:pt x="2327" y="539"/>
                    <a:pt x="2284" y="539"/>
                  </a:cubicBezTo>
                  <a:cubicBezTo>
                    <a:pt x="2242" y="539"/>
                    <a:pt x="2208" y="525"/>
                    <a:pt x="2183" y="499"/>
                  </a:cubicBezTo>
                  <a:cubicBezTo>
                    <a:pt x="2158" y="472"/>
                    <a:pt x="2145" y="437"/>
                    <a:pt x="2145" y="393"/>
                  </a:cubicBezTo>
                  <a:cubicBezTo>
                    <a:pt x="2145" y="346"/>
                    <a:pt x="2158" y="309"/>
                    <a:pt x="2184" y="281"/>
                  </a:cubicBezTo>
                  <a:cubicBezTo>
                    <a:pt x="2210" y="254"/>
                    <a:pt x="2245" y="240"/>
                    <a:pt x="2290" y="240"/>
                  </a:cubicBezTo>
                  <a:cubicBezTo>
                    <a:pt x="2332" y="240"/>
                    <a:pt x="2366" y="253"/>
                    <a:pt x="2389" y="280"/>
                  </a:cubicBezTo>
                  <a:cubicBezTo>
                    <a:pt x="2413" y="306"/>
                    <a:pt x="2425" y="342"/>
                    <a:pt x="2425" y="388"/>
                  </a:cubicBezTo>
                  <a:close/>
                  <a:moveTo>
                    <a:pt x="2379" y="390"/>
                  </a:moveTo>
                  <a:cubicBezTo>
                    <a:pt x="2379" y="354"/>
                    <a:pt x="2371" y="327"/>
                    <a:pt x="2355" y="308"/>
                  </a:cubicBezTo>
                  <a:cubicBezTo>
                    <a:pt x="2339" y="289"/>
                    <a:pt x="2316" y="279"/>
                    <a:pt x="2287" y="279"/>
                  </a:cubicBezTo>
                  <a:cubicBezTo>
                    <a:pt x="2258" y="279"/>
                    <a:pt x="2234" y="289"/>
                    <a:pt x="2217" y="308"/>
                  </a:cubicBezTo>
                  <a:cubicBezTo>
                    <a:pt x="2200" y="328"/>
                    <a:pt x="2192" y="356"/>
                    <a:pt x="2192" y="391"/>
                  </a:cubicBezTo>
                  <a:cubicBezTo>
                    <a:pt x="2192" y="425"/>
                    <a:pt x="2200" y="452"/>
                    <a:pt x="2218" y="471"/>
                  </a:cubicBezTo>
                  <a:cubicBezTo>
                    <a:pt x="2235" y="490"/>
                    <a:pt x="2258" y="500"/>
                    <a:pt x="2287" y="500"/>
                  </a:cubicBezTo>
                  <a:cubicBezTo>
                    <a:pt x="2317" y="500"/>
                    <a:pt x="2339" y="490"/>
                    <a:pt x="2355" y="471"/>
                  </a:cubicBezTo>
                  <a:cubicBezTo>
                    <a:pt x="2371" y="453"/>
                    <a:pt x="2379" y="425"/>
                    <a:pt x="2379" y="390"/>
                  </a:cubicBezTo>
                  <a:close/>
                  <a:moveTo>
                    <a:pt x="2842" y="247"/>
                  </a:moveTo>
                  <a:cubicBezTo>
                    <a:pt x="2757" y="532"/>
                    <a:pt x="2757" y="532"/>
                    <a:pt x="2757" y="532"/>
                  </a:cubicBezTo>
                  <a:cubicBezTo>
                    <a:pt x="2710" y="532"/>
                    <a:pt x="2710" y="532"/>
                    <a:pt x="2710" y="532"/>
                  </a:cubicBezTo>
                  <a:cubicBezTo>
                    <a:pt x="2651" y="328"/>
                    <a:pt x="2651" y="328"/>
                    <a:pt x="2651" y="328"/>
                  </a:cubicBezTo>
                  <a:cubicBezTo>
                    <a:pt x="2649" y="321"/>
                    <a:pt x="2648" y="312"/>
                    <a:pt x="2647" y="302"/>
                  </a:cubicBezTo>
                  <a:cubicBezTo>
                    <a:pt x="2646" y="302"/>
                    <a:pt x="2646" y="302"/>
                    <a:pt x="2646" y="302"/>
                  </a:cubicBezTo>
                  <a:cubicBezTo>
                    <a:pt x="2645" y="308"/>
                    <a:pt x="2643" y="317"/>
                    <a:pt x="2640" y="328"/>
                  </a:cubicBezTo>
                  <a:cubicBezTo>
                    <a:pt x="2576" y="532"/>
                    <a:pt x="2576" y="532"/>
                    <a:pt x="2576" y="532"/>
                  </a:cubicBezTo>
                  <a:cubicBezTo>
                    <a:pt x="2531" y="532"/>
                    <a:pt x="2531" y="532"/>
                    <a:pt x="2531" y="532"/>
                  </a:cubicBezTo>
                  <a:cubicBezTo>
                    <a:pt x="2445" y="247"/>
                    <a:pt x="2445" y="247"/>
                    <a:pt x="2445" y="247"/>
                  </a:cubicBezTo>
                  <a:cubicBezTo>
                    <a:pt x="2493" y="247"/>
                    <a:pt x="2493" y="247"/>
                    <a:pt x="2493" y="247"/>
                  </a:cubicBezTo>
                  <a:cubicBezTo>
                    <a:pt x="2551" y="461"/>
                    <a:pt x="2551" y="461"/>
                    <a:pt x="2551" y="461"/>
                  </a:cubicBezTo>
                  <a:cubicBezTo>
                    <a:pt x="2553" y="469"/>
                    <a:pt x="2554" y="477"/>
                    <a:pt x="2555" y="487"/>
                  </a:cubicBezTo>
                  <a:cubicBezTo>
                    <a:pt x="2557" y="487"/>
                    <a:pt x="2557" y="487"/>
                    <a:pt x="2557" y="487"/>
                  </a:cubicBezTo>
                  <a:cubicBezTo>
                    <a:pt x="2558" y="480"/>
                    <a:pt x="2559" y="471"/>
                    <a:pt x="2563" y="461"/>
                  </a:cubicBezTo>
                  <a:cubicBezTo>
                    <a:pt x="2628" y="247"/>
                    <a:pt x="2628" y="247"/>
                    <a:pt x="2628" y="247"/>
                  </a:cubicBezTo>
                  <a:cubicBezTo>
                    <a:pt x="2670" y="247"/>
                    <a:pt x="2670" y="247"/>
                    <a:pt x="2670" y="247"/>
                  </a:cubicBezTo>
                  <a:cubicBezTo>
                    <a:pt x="2729" y="462"/>
                    <a:pt x="2729" y="462"/>
                    <a:pt x="2729" y="462"/>
                  </a:cubicBezTo>
                  <a:cubicBezTo>
                    <a:pt x="2731" y="469"/>
                    <a:pt x="2732" y="477"/>
                    <a:pt x="2733" y="487"/>
                  </a:cubicBezTo>
                  <a:cubicBezTo>
                    <a:pt x="2735" y="487"/>
                    <a:pt x="2735" y="487"/>
                    <a:pt x="2735" y="487"/>
                  </a:cubicBezTo>
                  <a:cubicBezTo>
                    <a:pt x="2735" y="478"/>
                    <a:pt x="2737" y="470"/>
                    <a:pt x="2739" y="462"/>
                  </a:cubicBezTo>
                  <a:cubicBezTo>
                    <a:pt x="2797" y="247"/>
                    <a:pt x="2797" y="247"/>
                    <a:pt x="2797" y="247"/>
                  </a:cubicBezTo>
                  <a:lnTo>
                    <a:pt x="2842" y="247"/>
                  </a:lnTo>
                  <a:close/>
                  <a:moveTo>
                    <a:pt x="3039" y="456"/>
                  </a:moveTo>
                  <a:cubicBezTo>
                    <a:pt x="3039" y="480"/>
                    <a:pt x="3029" y="500"/>
                    <a:pt x="3010" y="516"/>
                  </a:cubicBezTo>
                  <a:cubicBezTo>
                    <a:pt x="2991" y="531"/>
                    <a:pt x="2966" y="539"/>
                    <a:pt x="2935" y="539"/>
                  </a:cubicBezTo>
                  <a:cubicBezTo>
                    <a:pt x="2908" y="539"/>
                    <a:pt x="2884" y="533"/>
                    <a:pt x="2864" y="521"/>
                  </a:cubicBezTo>
                  <a:cubicBezTo>
                    <a:pt x="2864" y="473"/>
                    <a:pt x="2864" y="473"/>
                    <a:pt x="2864" y="473"/>
                  </a:cubicBezTo>
                  <a:cubicBezTo>
                    <a:pt x="2886" y="491"/>
                    <a:pt x="2911" y="500"/>
                    <a:pt x="2938" y="500"/>
                  </a:cubicBezTo>
                  <a:cubicBezTo>
                    <a:pt x="2974" y="500"/>
                    <a:pt x="2992" y="487"/>
                    <a:pt x="2992" y="460"/>
                  </a:cubicBezTo>
                  <a:cubicBezTo>
                    <a:pt x="2992" y="449"/>
                    <a:pt x="2989" y="441"/>
                    <a:pt x="2982" y="434"/>
                  </a:cubicBezTo>
                  <a:cubicBezTo>
                    <a:pt x="2975" y="427"/>
                    <a:pt x="2959" y="418"/>
                    <a:pt x="2934" y="406"/>
                  </a:cubicBezTo>
                  <a:cubicBezTo>
                    <a:pt x="2908" y="396"/>
                    <a:pt x="2891" y="384"/>
                    <a:pt x="2880" y="372"/>
                  </a:cubicBezTo>
                  <a:cubicBezTo>
                    <a:pt x="2870" y="360"/>
                    <a:pt x="2865" y="343"/>
                    <a:pt x="2865" y="323"/>
                  </a:cubicBezTo>
                  <a:cubicBezTo>
                    <a:pt x="2865" y="299"/>
                    <a:pt x="2874" y="280"/>
                    <a:pt x="2893" y="264"/>
                  </a:cubicBezTo>
                  <a:cubicBezTo>
                    <a:pt x="2912" y="248"/>
                    <a:pt x="2936" y="240"/>
                    <a:pt x="2965" y="240"/>
                  </a:cubicBezTo>
                  <a:cubicBezTo>
                    <a:pt x="2987" y="240"/>
                    <a:pt x="3008" y="245"/>
                    <a:pt x="3026" y="254"/>
                  </a:cubicBezTo>
                  <a:cubicBezTo>
                    <a:pt x="3026" y="299"/>
                    <a:pt x="3026" y="299"/>
                    <a:pt x="3026" y="299"/>
                  </a:cubicBezTo>
                  <a:cubicBezTo>
                    <a:pt x="3007" y="286"/>
                    <a:pt x="2986" y="279"/>
                    <a:pt x="2961" y="279"/>
                  </a:cubicBezTo>
                  <a:cubicBezTo>
                    <a:pt x="2946" y="279"/>
                    <a:pt x="2934" y="283"/>
                    <a:pt x="2925" y="290"/>
                  </a:cubicBezTo>
                  <a:cubicBezTo>
                    <a:pt x="2916" y="298"/>
                    <a:pt x="2911" y="307"/>
                    <a:pt x="2911" y="319"/>
                  </a:cubicBezTo>
                  <a:cubicBezTo>
                    <a:pt x="2911" y="332"/>
                    <a:pt x="2915" y="341"/>
                    <a:pt x="2922" y="348"/>
                  </a:cubicBezTo>
                  <a:cubicBezTo>
                    <a:pt x="2929" y="355"/>
                    <a:pt x="2943" y="363"/>
                    <a:pt x="2965" y="372"/>
                  </a:cubicBezTo>
                  <a:cubicBezTo>
                    <a:pt x="2993" y="383"/>
                    <a:pt x="3012" y="396"/>
                    <a:pt x="3022" y="408"/>
                  </a:cubicBezTo>
                  <a:cubicBezTo>
                    <a:pt x="3033" y="421"/>
                    <a:pt x="3039" y="437"/>
                    <a:pt x="3039" y="4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5" tIns="45706" rIns="91415" bIns="45706" numCol="1" anchor="t" anchorCtr="0" compatLnSpc="1">
              <a:prstTxWarp prst="textNoShape">
                <a:avLst/>
              </a:prstTxWarp>
            </a:bodyPr>
            <a:lstStyle/>
            <a:p>
              <a:pPr defTabSz="932379"/>
              <a:endParaRPr lang="en-US" sz="6000" dirty="0">
                <a:solidFill>
                  <a:srgbClr val="FFFFFF"/>
                </a:solidFill>
                <a:latin typeface="Arial Unicode MS" panose="020B0604020202020204" pitchFamily="34" charset="-128"/>
              </a:endParaRPr>
            </a:p>
          </p:txBody>
        </p:sp>
        <p:sp>
          <p:nvSpPr>
            <p:cNvPr id="34" name="TextBox 33"/>
            <p:cNvSpPr txBox="1"/>
            <p:nvPr/>
          </p:nvSpPr>
          <p:spPr>
            <a:xfrm>
              <a:off x="2641588" y="3442557"/>
              <a:ext cx="3065793" cy="1527744"/>
            </a:xfrm>
            <a:prstGeom prst="rect">
              <a:avLst/>
            </a:prstGeom>
            <a:noFill/>
          </p:spPr>
          <p:txBody>
            <a:bodyPr wrap="square" lIns="182854" tIns="146283" rIns="182854" bIns="146283" rtlCol="0">
              <a:spAutoFit/>
            </a:bodyPr>
            <a:lstStyle/>
            <a:p>
              <a:pPr algn="r" defTabSz="932563">
                <a:lnSpc>
                  <a:spcPct val="90000"/>
                </a:lnSpc>
                <a:spcAft>
                  <a:spcPts val="600"/>
                </a:spcAft>
              </a:pPr>
              <a:r>
                <a:rPr lang="en-US" sz="5400" dirty="0" smtClean="0">
                  <a:gradFill>
                    <a:gsLst>
                      <a:gs pos="2917">
                        <a:srgbClr val="FFFFFF"/>
                      </a:gs>
                      <a:gs pos="30000">
                        <a:srgbClr val="FFFFFF"/>
                      </a:gs>
                    </a:gsLst>
                    <a:lin ang="5400000" scaled="0"/>
                  </a:gradFill>
                </a:rPr>
                <a:t>IoT</a:t>
              </a:r>
              <a:endParaRPr lang="en-US" sz="5400" dirty="0">
                <a:gradFill>
                  <a:gsLst>
                    <a:gs pos="2917">
                      <a:srgbClr val="FFFFFF"/>
                    </a:gs>
                    <a:gs pos="30000">
                      <a:srgbClr val="FFFFFF"/>
                    </a:gs>
                  </a:gsLst>
                  <a:lin ang="5400000" scaled="0"/>
                </a:gradFill>
              </a:endParaRPr>
            </a:p>
          </p:txBody>
        </p:sp>
      </p:grpSp>
    </p:spTree>
    <p:extLst>
      <p:ext uri="{BB962C8B-B14F-4D97-AF65-F5344CB8AC3E}">
        <p14:creationId xmlns:p14="http://schemas.microsoft.com/office/powerpoint/2010/main" val="148617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decel="100000" fill="hold" nodeType="withEffect">
                                  <p:stCondLst>
                                    <p:cond delay="0"/>
                                  </p:stCondLst>
                                  <p:childTnLst>
                                    <p:animMotion origin="layout" path="M 1.85705E-6 -3.02473E-6 L 0.21774 -0.25073 " pathEditMode="relative" rAng="0" ptsTypes="AA">
                                      <p:cBhvr>
                                        <p:cTn id="6" dur="750" fill="hold"/>
                                        <p:tgtEl>
                                          <p:spTgt spid="28"/>
                                        </p:tgtEl>
                                        <p:attrNameLst>
                                          <p:attrName>ppt_x</p:attrName>
                                          <p:attrName>ppt_y</p:attrName>
                                        </p:attrNameLst>
                                      </p:cBhvr>
                                      <p:rCtr x="10887" y="-12548"/>
                                    </p:animMotion>
                                  </p:childTnLst>
                                </p:cTn>
                              </p:par>
                              <p:par>
                                <p:cTn id="7" presetID="6" presetClass="emph" presetSubtype="0" decel="100000" fill="hold" nodeType="withEffect">
                                  <p:stCondLst>
                                    <p:cond delay="0"/>
                                  </p:stCondLst>
                                  <p:childTnLst>
                                    <p:animScale>
                                      <p:cBhvr>
                                        <p:cTn id="8" dur="750" fill="hold"/>
                                        <p:tgtEl>
                                          <p:spTgt spid="28"/>
                                        </p:tgtEl>
                                      </p:cBhvr>
                                      <p:by x="75000" y="75000"/>
                                    </p:animScale>
                                  </p:childTnLst>
                                </p:cTn>
                              </p:par>
                              <p:par>
                                <p:cTn id="9" presetID="10" presetClass="entr" presetSubtype="0" fill="hold" nodeType="withEffect">
                                  <p:stCondLst>
                                    <p:cond delay="5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 presetClass="entr" presetSubtype="4" decel="10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ppt_x"/>
                                          </p:val>
                                        </p:tav>
                                        <p:tav tm="100000">
                                          <p:val>
                                            <p:strVal val="#ppt_x"/>
                                          </p:val>
                                        </p:tav>
                                      </p:tavLst>
                                    </p:anim>
                                    <p:anim calcmode="lin" valueType="num">
                                      <p:cBhvr additive="base">
                                        <p:cTn id="16" dur="75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ppt_x"/>
                                          </p:val>
                                        </p:tav>
                                        <p:tav tm="100000">
                                          <p:val>
                                            <p:strVal val="#ppt_x"/>
                                          </p:val>
                                        </p:tav>
                                      </p:tavLst>
                                    </p:anim>
                                    <p:anim calcmode="lin" valueType="num">
                                      <p:cBhvr additive="base">
                                        <p:cTn id="20" dur="75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750" fill="hold"/>
                                        <p:tgtEl>
                                          <p:spTgt spid="4"/>
                                        </p:tgtEl>
                                        <p:attrNameLst>
                                          <p:attrName>ppt_x</p:attrName>
                                        </p:attrNameLst>
                                      </p:cBhvr>
                                      <p:tavLst>
                                        <p:tav tm="0">
                                          <p:val>
                                            <p:strVal val="#ppt_x"/>
                                          </p:val>
                                        </p:tav>
                                        <p:tav tm="100000">
                                          <p:val>
                                            <p:strVal val="#ppt_x"/>
                                          </p:val>
                                        </p:tav>
                                      </p:tavLst>
                                    </p:anim>
                                    <p:anim calcmode="lin" valueType="num">
                                      <p:cBhvr additive="base">
                                        <p:cTn id="24" dur="7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decel="10000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750" fill="hold"/>
                                        <p:tgtEl>
                                          <p:spTgt spid="24"/>
                                        </p:tgtEl>
                                        <p:attrNameLst>
                                          <p:attrName>ppt_x</p:attrName>
                                        </p:attrNameLst>
                                      </p:cBhvr>
                                      <p:tavLst>
                                        <p:tav tm="0">
                                          <p:val>
                                            <p:strVal val="#ppt_x"/>
                                          </p:val>
                                        </p:tav>
                                        <p:tav tm="100000">
                                          <p:val>
                                            <p:strVal val="#ppt_x"/>
                                          </p:val>
                                        </p:tav>
                                      </p:tavLst>
                                    </p:anim>
                                    <p:anim calcmode="lin" valueType="num">
                                      <p:cBhvr additive="base">
                                        <p:cTn id="30" dur="75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4" decel="100000" fill="hold" grpId="1" nodeType="clickEffect">
                                  <p:stCondLst>
                                    <p:cond delay="0"/>
                                  </p:stCondLst>
                                  <p:childTnLst>
                                    <p:anim calcmode="lin" valueType="num">
                                      <p:cBhvr additive="base">
                                        <p:cTn id="34" dur="500"/>
                                        <p:tgtEl>
                                          <p:spTgt spid="24"/>
                                        </p:tgtEl>
                                        <p:attrNameLst>
                                          <p:attrName>ppt_x</p:attrName>
                                        </p:attrNameLst>
                                      </p:cBhvr>
                                      <p:tavLst>
                                        <p:tav tm="0">
                                          <p:val>
                                            <p:strVal val="ppt_x"/>
                                          </p:val>
                                        </p:tav>
                                        <p:tav tm="100000">
                                          <p:val>
                                            <p:strVal val="ppt_x"/>
                                          </p:val>
                                        </p:tav>
                                      </p:tavLst>
                                    </p:anim>
                                    <p:anim calcmode="lin" valueType="num">
                                      <p:cBhvr additive="base">
                                        <p:cTn id="35" dur="500"/>
                                        <p:tgtEl>
                                          <p:spTgt spid="24"/>
                                        </p:tgtEl>
                                        <p:attrNameLst>
                                          <p:attrName>ppt_y</p:attrName>
                                        </p:attrNameLst>
                                      </p:cBhvr>
                                      <p:tavLst>
                                        <p:tav tm="0">
                                          <p:val>
                                            <p:strVal val="ppt_y"/>
                                          </p:val>
                                        </p:tav>
                                        <p:tav tm="100000">
                                          <p:val>
                                            <p:strVal val="1+ppt_h/2"/>
                                          </p:val>
                                        </p:tav>
                                      </p:tavLst>
                                    </p:anim>
                                    <p:set>
                                      <p:cBhvr>
                                        <p:cTn id="36" dur="1" fill="hold">
                                          <p:stCondLst>
                                            <p:cond delay="499"/>
                                          </p:stCondLst>
                                        </p:cTn>
                                        <p:tgtEl>
                                          <p:spTgt spid="24"/>
                                        </p:tgtEl>
                                        <p:attrNameLst>
                                          <p:attrName>style.visibility</p:attrName>
                                        </p:attrNameLst>
                                      </p:cBhvr>
                                      <p:to>
                                        <p:strVal val="hidden"/>
                                      </p:to>
                                    </p:set>
                                  </p:childTnLst>
                                </p:cTn>
                              </p:par>
                              <p:par>
                                <p:cTn id="37" presetID="2" presetClass="entr" presetSubtype="4" decel="10000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750" fill="hold"/>
                                        <p:tgtEl>
                                          <p:spTgt spid="25"/>
                                        </p:tgtEl>
                                        <p:attrNameLst>
                                          <p:attrName>ppt_x</p:attrName>
                                        </p:attrNameLst>
                                      </p:cBhvr>
                                      <p:tavLst>
                                        <p:tav tm="0">
                                          <p:val>
                                            <p:strVal val="#ppt_x"/>
                                          </p:val>
                                        </p:tav>
                                        <p:tav tm="100000">
                                          <p:val>
                                            <p:strVal val="#ppt_x"/>
                                          </p:val>
                                        </p:tav>
                                      </p:tavLst>
                                    </p:anim>
                                    <p:anim calcmode="lin" valueType="num">
                                      <p:cBhvr additive="base">
                                        <p:cTn id="40"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xit" presetSubtype="4" decel="100000" fill="hold" grpId="1" nodeType="clickEffect">
                                  <p:stCondLst>
                                    <p:cond delay="0"/>
                                  </p:stCondLst>
                                  <p:childTnLst>
                                    <p:anim calcmode="lin" valueType="num">
                                      <p:cBhvr additive="base">
                                        <p:cTn id="44" dur="500"/>
                                        <p:tgtEl>
                                          <p:spTgt spid="25"/>
                                        </p:tgtEl>
                                        <p:attrNameLst>
                                          <p:attrName>ppt_x</p:attrName>
                                        </p:attrNameLst>
                                      </p:cBhvr>
                                      <p:tavLst>
                                        <p:tav tm="0">
                                          <p:val>
                                            <p:strVal val="ppt_x"/>
                                          </p:val>
                                        </p:tav>
                                        <p:tav tm="100000">
                                          <p:val>
                                            <p:strVal val="ppt_x"/>
                                          </p:val>
                                        </p:tav>
                                      </p:tavLst>
                                    </p:anim>
                                    <p:anim calcmode="lin" valueType="num">
                                      <p:cBhvr additive="base">
                                        <p:cTn id="45" dur="500"/>
                                        <p:tgtEl>
                                          <p:spTgt spid="25"/>
                                        </p:tgtEl>
                                        <p:attrNameLst>
                                          <p:attrName>ppt_y</p:attrName>
                                        </p:attrNameLst>
                                      </p:cBhvr>
                                      <p:tavLst>
                                        <p:tav tm="0">
                                          <p:val>
                                            <p:strVal val="ppt_y"/>
                                          </p:val>
                                        </p:tav>
                                        <p:tav tm="100000">
                                          <p:val>
                                            <p:strVal val="1+ppt_h/2"/>
                                          </p:val>
                                        </p:tav>
                                      </p:tavLst>
                                    </p:anim>
                                    <p:set>
                                      <p:cBhvr>
                                        <p:cTn id="46" dur="1" fill="hold">
                                          <p:stCondLst>
                                            <p:cond delay="499"/>
                                          </p:stCondLst>
                                        </p:cTn>
                                        <p:tgtEl>
                                          <p:spTgt spid="25"/>
                                        </p:tgtEl>
                                        <p:attrNameLst>
                                          <p:attrName>style.visibility</p:attrName>
                                        </p:attrNameLst>
                                      </p:cBhvr>
                                      <p:to>
                                        <p:strVal val="hidden"/>
                                      </p:to>
                                    </p:set>
                                  </p:childTnLst>
                                </p:cTn>
                              </p:par>
                              <p:par>
                                <p:cTn id="47" presetID="2" presetClass="entr" presetSubtype="4" decel="10000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750" fill="hold"/>
                                        <p:tgtEl>
                                          <p:spTgt spid="26"/>
                                        </p:tgtEl>
                                        <p:attrNameLst>
                                          <p:attrName>ppt_x</p:attrName>
                                        </p:attrNameLst>
                                      </p:cBhvr>
                                      <p:tavLst>
                                        <p:tav tm="0">
                                          <p:val>
                                            <p:strVal val="#ppt_x"/>
                                          </p:val>
                                        </p:tav>
                                        <p:tav tm="100000">
                                          <p:val>
                                            <p:strVal val="#ppt_x"/>
                                          </p:val>
                                        </p:tav>
                                      </p:tavLst>
                                    </p:anim>
                                    <p:anim calcmode="lin" valueType="num">
                                      <p:cBhvr additive="base">
                                        <p:cTn id="50"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xit" presetSubtype="4" decel="100000" fill="hold" grpId="1" nodeType="clickEffect">
                                  <p:stCondLst>
                                    <p:cond delay="0"/>
                                  </p:stCondLst>
                                  <p:childTnLst>
                                    <p:anim calcmode="lin" valueType="num">
                                      <p:cBhvr additive="base">
                                        <p:cTn id="54" dur="500"/>
                                        <p:tgtEl>
                                          <p:spTgt spid="26"/>
                                        </p:tgtEl>
                                        <p:attrNameLst>
                                          <p:attrName>ppt_x</p:attrName>
                                        </p:attrNameLst>
                                      </p:cBhvr>
                                      <p:tavLst>
                                        <p:tav tm="0">
                                          <p:val>
                                            <p:strVal val="ppt_x"/>
                                          </p:val>
                                        </p:tav>
                                        <p:tav tm="100000">
                                          <p:val>
                                            <p:strVal val="ppt_x"/>
                                          </p:val>
                                        </p:tav>
                                      </p:tavLst>
                                    </p:anim>
                                    <p:anim calcmode="lin" valueType="num">
                                      <p:cBhvr additive="base">
                                        <p:cTn id="55" dur="500"/>
                                        <p:tgtEl>
                                          <p:spTgt spid="26"/>
                                        </p:tgtEl>
                                        <p:attrNameLst>
                                          <p:attrName>ppt_y</p:attrName>
                                        </p:attrNameLst>
                                      </p:cBhvr>
                                      <p:tavLst>
                                        <p:tav tm="0">
                                          <p:val>
                                            <p:strVal val="ppt_y"/>
                                          </p:val>
                                        </p:tav>
                                        <p:tav tm="100000">
                                          <p:val>
                                            <p:strVal val="1+ppt_h/2"/>
                                          </p:val>
                                        </p:tav>
                                      </p:tavLst>
                                    </p:anim>
                                    <p:set>
                                      <p:cBhvr>
                                        <p:cTn id="56"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p:bldP spid="25" grpId="1"/>
      <p:bldP spid="26" grpId="0"/>
      <p:bldP spid="2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Straight Connector 65"/>
          <p:cNvCxnSpPr/>
          <p:nvPr/>
        </p:nvCxnSpPr>
        <p:spPr>
          <a:xfrm>
            <a:off x="5994127" y="2585001"/>
            <a:ext cx="1327819" cy="1033934"/>
          </a:xfrm>
          <a:prstGeom prst="line">
            <a:avLst/>
          </a:prstGeom>
          <a:noFill/>
          <a:ln w="203200" cap="rnd" cmpd="sng" algn="ctr">
            <a:solidFill>
              <a:srgbClr val="009900"/>
            </a:solidFill>
            <a:prstDash val="solid"/>
            <a:headEnd type="none"/>
            <a:tailEnd type="none"/>
          </a:ln>
          <a:effectLst/>
        </p:spPr>
      </p:cxnSp>
      <p:sp>
        <p:nvSpPr>
          <p:cNvPr id="3" name="Title 2"/>
          <p:cNvSpPr>
            <a:spLocks noGrp="1"/>
          </p:cNvSpPr>
          <p:nvPr>
            <p:ph type="title"/>
          </p:nvPr>
        </p:nvSpPr>
        <p:spPr/>
        <p:txBody>
          <a:bodyPr/>
          <a:lstStyle/>
          <a:p>
            <a:r>
              <a:rPr lang="en-US" dirty="0" smtClean="0"/>
              <a:t>IoT Platform Convergence</a:t>
            </a:r>
            <a:endParaRPr lang="en-US" dirty="0"/>
          </a:p>
        </p:txBody>
      </p:sp>
      <p:sp>
        <p:nvSpPr>
          <p:cNvPr id="48" name="Rectangle 47"/>
          <p:cNvSpPr/>
          <p:nvPr/>
        </p:nvSpPr>
        <p:spPr bwMode="auto">
          <a:xfrm>
            <a:off x="9533576" y="3596451"/>
            <a:ext cx="2900256" cy="186348"/>
          </a:xfrm>
          <a:prstGeom prst="rect">
            <a:avLst/>
          </a:prstGeom>
          <a:solidFill>
            <a:srgbClr val="00BCF2"/>
          </a:solid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24250" y="3576237"/>
            <a:ext cx="2734734" cy="214408"/>
          </a:xfrm>
          <a:prstGeom prst="rect">
            <a:avLst/>
          </a:prstGeom>
          <a:solidFill>
            <a:srgbClr val="00188F">
              <a:lumMod val="60000"/>
              <a:lumOff val="40000"/>
            </a:srgbClr>
          </a:solidFill>
          <a:ln w="9525" cap="flat" cmpd="sng" algn="ctr">
            <a:solidFill>
              <a:srgbClr val="00188F">
                <a:lumMod val="60000"/>
                <a:lumOff val="40000"/>
              </a:srgbClr>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50" name="Rectangle 49"/>
          <p:cNvSpPr/>
          <p:nvPr/>
        </p:nvSpPr>
        <p:spPr bwMode="auto">
          <a:xfrm>
            <a:off x="2427984" y="3576238"/>
            <a:ext cx="5061888" cy="209981"/>
          </a:xfrm>
          <a:prstGeom prst="rect">
            <a:avLst/>
          </a:prstGeom>
          <a:solidFill>
            <a:srgbClr val="00188F">
              <a:lumMod val="60000"/>
              <a:lumOff val="40000"/>
            </a:srgbClr>
          </a:solidFill>
          <a:ln w="9525" cap="flat" cmpd="sng" algn="ctr">
            <a:solidFill>
              <a:srgbClr val="00188F">
                <a:lumMod val="60000"/>
                <a:lumOff val="40000"/>
              </a:srgbClr>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3528" y="1742946"/>
            <a:ext cx="1255785" cy="195763"/>
          </a:xfrm>
          <a:prstGeom prst="rect">
            <a:avLst/>
          </a:prstGeom>
          <a:solidFill>
            <a:srgbClr val="009900"/>
          </a:solidFill>
          <a:ln w="9525" cap="flat" cmpd="sng" algn="ctr">
            <a:solidFill>
              <a:srgbClr val="009900"/>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16623" y="5514998"/>
            <a:ext cx="1311267" cy="195763"/>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7371061" y="3576236"/>
            <a:ext cx="2423738" cy="196453"/>
          </a:xfrm>
          <a:prstGeom prst="rect">
            <a:avLst/>
          </a:prstGeom>
          <a:solidFill>
            <a:srgbClr val="00188F">
              <a:lumMod val="60000"/>
              <a:lumOff val="40000"/>
            </a:srgbClr>
          </a:solidFill>
          <a:ln w="9525" cap="flat" cmpd="sng" algn="ctr">
            <a:solidFill>
              <a:srgbClr val="00188F">
                <a:lumMod val="60000"/>
                <a:lumOff val="40000"/>
              </a:srgbClr>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cxnSp>
        <p:nvCxnSpPr>
          <p:cNvPr id="54" name="Straight Connector 53"/>
          <p:cNvCxnSpPr/>
          <p:nvPr/>
        </p:nvCxnSpPr>
        <p:spPr>
          <a:xfrm>
            <a:off x="1259315" y="1830495"/>
            <a:ext cx="1251856" cy="754506"/>
          </a:xfrm>
          <a:prstGeom prst="line">
            <a:avLst/>
          </a:prstGeom>
          <a:noFill/>
          <a:ln w="203200" cap="rnd" cmpd="sng" algn="ctr">
            <a:solidFill>
              <a:srgbClr val="009900"/>
            </a:solidFill>
            <a:prstDash val="solid"/>
            <a:headEnd type="none"/>
            <a:tailEnd type="none"/>
          </a:ln>
          <a:effectLst/>
        </p:spPr>
      </p:cxnSp>
      <p:cxnSp>
        <p:nvCxnSpPr>
          <p:cNvPr id="55" name="Straight Connector 54"/>
          <p:cNvCxnSpPr/>
          <p:nvPr/>
        </p:nvCxnSpPr>
        <p:spPr>
          <a:xfrm flipV="1">
            <a:off x="6806551" y="4294115"/>
            <a:ext cx="570011" cy="422300"/>
          </a:xfrm>
          <a:prstGeom prst="line">
            <a:avLst/>
          </a:prstGeom>
          <a:noFill/>
          <a:ln w="203200" cap="rnd" cmpd="sng" algn="ctr">
            <a:solidFill>
              <a:srgbClr val="002050"/>
            </a:solidFill>
            <a:prstDash val="solid"/>
            <a:headEnd type="none"/>
            <a:tailEnd type="none"/>
          </a:ln>
          <a:effectLst/>
        </p:spPr>
      </p:cxnSp>
      <p:cxnSp>
        <p:nvCxnSpPr>
          <p:cNvPr id="56" name="Straight Connector 55"/>
          <p:cNvCxnSpPr/>
          <p:nvPr/>
        </p:nvCxnSpPr>
        <p:spPr>
          <a:xfrm flipV="1">
            <a:off x="2527092" y="2585001"/>
            <a:ext cx="3467034" cy="3723"/>
          </a:xfrm>
          <a:prstGeom prst="line">
            <a:avLst/>
          </a:prstGeom>
          <a:noFill/>
          <a:ln w="209550" cap="rnd" cmpd="sng" algn="ctr">
            <a:solidFill>
              <a:srgbClr val="009900"/>
            </a:solidFill>
            <a:prstDash val="solid"/>
            <a:headEnd type="none"/>
            <a:tailEnd type="none"/>
          </a:ln>
          <a:effectLst/>
        </p:spPr>
      </p:cxnSp>
      <p:cxnSp>
        <p:nvCxnSpPr>
          <p:cNvPr id="57" name="Straight Connector 56"/>
          <p:cNvCxnSpPr/>
          <p:nvPr/>
        </p:nvCxnSpPr>
        <p:spPr>
          <a:xfrm flipV="1">
            <a:off x="2488302" y="4721500"/>
            <a:ext cx="4292088" cy="11567"/>
          </a:xfrm>
          <a:prstGeom prst="line">
            <a:avLst/>
          </a:prstGeom>
          <a:noFill/>
          <a:ln w="203200" cap="rnd" cmpd="sng" algn="ctr">
            <a:solidFill>
              <a:srgbClr val="002050"/>
            </a:solidFill>
            <a:prstDash val="solid"/>
            <a:headEnd type="none"/>
            <a:tailEnd type="none"/>
          </a:ln>
          <a:effectLst/>
        </p:spPr>
      </p:cxnSp>
      <p:sp>
        <p:nvSpPr>
          <p:cNvPr id="58" name="TextBox 57"/>
          <p:cNvSpPr txBox="1"/>
          <p:nvPr/>
        </p:nvSpPr>
        <p:spPr>
          <a:xfrm>
            <a:off x="829780" y="5717246"/>
            <a:ext cx="879558" cy="555481"/>
          </a:xfrm>
          <a:prstGeom prst="rect">
            <a:avLst/>
          </a:prstGeom>
          <a:noFill/>
        </p:spPr>
        <p:txBody>
          <a:bodyPr wrap="square" lIns="186441" tIns="149153" rIns="186441" bIns="149153" rtlCol="0">
            <a:spAutoFit/>
          </a:bodyPr>
          <a:lstStyle/>
          <a:p>
            <a:pPr defTabSz="932502">
              <a:lnSpc>
                <a:spcPct val="90000"/>
              </a:lnSpc>
              <a:spcBef>
                <a:spcPts val="612"/>
              </a:spcBef>
            </a:pPr>
            <a:r>
              <a:rPr lang="en-US" sz="1836" dirty="0">
                <a:gradFill>
                  <a:gsLst>
                    <a:gs pos="2917">
                      <a:srgbClr val="000000"/>
                    </a:gs>
                    <a:gs pos="30000">
                      <a:srgbClr val="000000"/>
                    </a:gs>
                  </a:gsLst>
                  <a:lin ang="5400000" scaled="0"/>
                </a:gradFill>
                <a:latin typeface="Segoe UI Light" panose="020B0502040204020203" pitchFamily="34" charset="0"/>
              </a:rPr>
              <a:t>v</a:t>
            </a:r>
            <a:r>
              <a:rPr lang="en-US" sz="1836" dirty="0" smtClean="0">
                <a:gradFill>
                  <a:gsLst>
                    <a:gs pos="2917">
                      <a:srgbClr val="000000"/>
                    </a:gs>
                    <a:gs pos="30000">
                      <a:srgbClr val="000000"/>
                    </a:gs>
                  </a:gsLst>
                  <a:lin ang="5400000" scaled="0"/>
                </a:gradFill>
                <a:latin typeface="Segoe UI Light" panose="020B0502040204020203" pitchFamily="34" charset="0"/>
              </a:rPr>
              <a:t>6.5</a:t>
            </a:r>
            <a:endParaRPr lang="en-US" sz="2040" dirty="0">
              <a:gradFill>
                <a:gsLst>
                  <a:gs pos="2917">
                    <a:srgbClr val="000000"/>
                  </a:gs>
                  <a:gs pos="30000">
                    <a:srgbClr val="000000"/>
                  </a:gs>
                </a:gsLst>
                <a:lin ang="5400000" scaled="0"/>
              </a:gradFill>
              <a:latin typeface="Segoe UI Light" panose="020B0502040204020203" pitchFamily="34" charset="0"/>
            </a:endParaRPr>
          </a:p>
        </p:txBody>
      </p:sp>
      <p:sp>
        <p:nvSpPr>
          <p:cNvPr id="59" name="TextBox 58"/>
          <p:cNvSpPr txBox="1"/>
          <p:nvPr/>
        </p:nvSpPr>
        <p:spPr>
          <a:xfrm>
            <a:off x="2815667" y="4217149"/>
            <a:ext cx="4382630" cy="555481"/>
          </a:xfrm>
          <a:prstGeom prst="rect">
            <a:avLst/>
          </a:prstGeom>
          <a:noFill/>
        </p:spPr>
        <p:txBody>
          <a:bodyPr wrap="square" lIns="186441" tIns="149153" rIns="186441" bIns="149153" rtlCol="0">
            <a:spAutoFit/>
          </a:bodyPr>
          <a:lstStyle/>
          <a:p>
            <a:pPr defTabSz="932502">
              <a:lnSpc>
                <a:spcPct val="90000"/>
              </a:lnSpc>
              <a:spcBef>
                <a:spcPts val="612"/>
              </a:spcBef>
              <a:defRPr/>
            </a:pPr>
            <a:r>
              <a:rPr lang="en-US" sz="1836" kern="0" dirty="0">
                <a:gradFill>
                  <a:gsLst>
                    <a:gs pos="2917">
                      <a:srgbClr val="000000"/>
                    </a:gs>
                    <a:gs pos="30000">
                      <a:srgbClr val="000000"/>
                    </a:gs>
                  </a:gsLst>
                  <a:lin ang="5400000" scaled="0"/>
                </a:gradFill>
                <a:latin typeface="Segoe UI Light" panose="020B0502040204020203" pitchFamily="34" charset="0"/>
              </a:rPr>
              <a:t>Windows Embedded </a:t>
            </a:r>
            <a:r>
              <a:rPr lang="en-US" sz="1836" kern="0" dirty="0" smtClean="0">
                <a:gradFill>
                  <a:gsLst>
                    <a:gs pos="2917">
                      <a:srgbClr val="000000"/>
                    </a:gs>
                    <a:gs pos="30000">
                      <a:srgbClr val="000000"/>
                    </a:gs>
                  </a:gsLst>
                  <a:lin ang="5400000" scaled="0"/>
                </a:gradFill>
                <a:latin typeface="Segoe UI Light" panose="020B0502040204020203" pitchFamily="34" charset="0"/>
              </a:rPr>
              <a:t>Handheld</a:t>
            </a:r>
            <a:endParaRPr lang="en-US" sz="2040" kern="0" dirty="0">
              <a:gradFill>
                <a:gsLst>
                  <a:gs pos="2917">
                    <a:srgbClr val="000000"/>
                  </a:gs>
                  <a:gs pos="30000">
                    <a:srgbClr val="000000"/>
                  </a:gs>
                </a:gsLst>
                <a:lin ang="5400000" scaled="0"/>
              </a:gradFill>
            </a:endParaRPr>
          </a:p>
        </p:txBody>
      </p:sp>
      <p:sp>
        <p:nvSpPr>
          <p:cNvPr id="61" name="TextBox 60"/>
          <p:cNvSpPr txBox="1"/>
          <p:nvPr/>
        </p:nvSpPr>
        <p:spPr>
          <a:xfrm>
            <a:off x="3239060" y="3154538"/>
            <a:ext cx="2878139" cy="555481"/>
          </a:xfrm>
          <a:prstGeom prst="rect">
            <a:avLst/>
          </a:prstGeom>
          <a:noFill/>
        </p:spPr>
        <p:txBody>
          <a:bodyPr wrap="square" lIns="186441" tIns="149153" rIns="186441" bIns="149153" rtlCol="0">
            <a:spAutoFit/>
          </a:bodyPr>
          <a:lstStyle/>
          <a:p>
            <a:pPr defTabSz="932502">
              <a:lnSpc>
                <a:spcPct val="90000"/>
              </a:lnSpc>
              <a:spcBef>
                <a:spcPts val="612"/>
              </a:spcBef>
              <a:defRPr/>
            </a:pPr>
            <a:r>
              <a:rPr lang="en-US" sz="1836" kern="0" dirty="0">
                <a:gradFill>
                  <a:gsLst>
                    <a:gs pos="2917">
                      <a:srgbClr val="000000"/>
                    </a:gs>
                    <a:gs pos="30000">
                      <a:srgbClr val="000000"/>
                    </a:gs>
                  </a:gsLst>
                  <a:lin ang="5400000" scaled="0"/>
                </a:gradFill>
                <a:latin typeface="Segoe UI Light" panose="020B0502040204020203" pitchFamily="34" charset="0"/>
              </a:rPr>
              <a:t>Windows </a:t>
            </a:r>
            <a:r>
              <a:rPr lang="en-US" sz="1836" kern="0" dirty="0" smtClean="0">
                <a:gradFill>
                  <a:gsLst>
                    <a:gs pos="2917">
                      <a:srgbClr val="000000"/>
                    </a:gs>
                    <a:gs pos="30000">
                      <a:srgbClr val="000000"/>
                    </a:gs>
                  </a:gsLst>
                  <a:lin ang="5400000" scaled="0"/>
                </a:gradFill>
                <a:latin typeface="Segoe UI Light" panose="020B0502040204020203" pitchFamily="34" charset="0"/>
              </a:rPr>
              <a:t>Embedded</a:t>
            </a:r>
            <a:endParaRPr lang="en-US" sz="2040" kern="0" dirty="0">
              <a:gradFill>
                <a:gsLst>
                  <a:gs pos="2917">
                    <a:srgbClr val="000000"/>
                  </a:gs>
                  <a:gs pos="30000">
                    <a:srgbClr val="000000"/>
                  </a:gs>
                </a:gsLst>
                <a:lin ang="5400000" scaled="0"/>
              </a:gradFill>
            </a:endParaRPr>
          </a:p>
        </p:txBody>
      </p:sp>
      <p:sp>
        <p:nvSpPr>
          <p:cNvPr id="63" name="TextBox 62"/>
          <p:cNvSpPr txBox="1"/>
          <p:nvPr/>
        </p:nvSpPr>
        <p:spPr>
          <a:xfrm>
            <a:off x="9296501" y="5514930"/>
            <a:ext cx="2716530" cy="583692"/>
          </a:xfrm>
          <a:prstGeom prst="rect">
            <a:avLst/>
          </a:prstGeom>
          <a:noFill/>
        </p:spPr>
        <p:txBody>
          <a:bodyPr wrap="square" lIns="186441" tIns="149153" rIns="186441" bIns="149153" rtlCol="0">
            <a:spAutoFit/>
          </a:bodyPr>
          <a:lstStyle/>
          <a:p>
            <a:pPr defTabSz="932502">
              <a:lnSpc>
                <a:spcPct val="90000"/>
              </a:lnSpc>
              <a:spcBef>
                <a:spcPts val="612"/>
              </a:spcBef>
              <a:defRPr/>
            </a:pPr>
            <a:r>
              <a:rPr lang="en-US" sz="2040" kern="0" dirty="0">
                <a:gradFill>
                  <a:gsLst>
                    <a:gs pos="2917">
                      <a:srgbClr val="000000"/>
                    </a:gs>
                    <a:gs pos="30000">
                      <a:srgbClr val="000000"/>
                    </a:gs>
                  </a:gsLst>
                  <a:lin ang="5400000" scaled="0"/>
                </a:gradFill>
                <a:latin typeface="Segoe UI Light" panose="020B0502040204020203" pitchFamily="34" charset="0"/>
              </a:rPr>
              <a:t>Windows </a:t>
            </a:r>
            <a:r>
              <a:rPr lang="en-US" sz="2040" kern="0" dirty="0" smtClean="0">
                <a:gradFill>
                  <a:gsLst>
                    <a:gs pos="2917">
                      <a:srgbClr val="000000"/>
                    </a:gs>
                    <a:gs pos="30000">
                      <a:srgbClr val="000000"/>
                    </a:gs>
                  </a:gsLst>
                  <a:lin ang="5400000" scaled="0"/>
                </a:gradFill>
                <a:latin typeface="Segoe UI Light" panose="020B0502040204020203" pitchFamily="34" charset="0"/>
              </a:rPr>
              <a:t>on </a:t>
            </a:r>
            <a:r>
              <a:rPr lang="en-US" sz="2040" kern="0" dirty="0">
                <a:gradFill>
                  <a:gsLst>
                    <a:gs pos="2917">
                      <a:srgbClr val="000000"/>
                    </a:gs>
                    <a:gs pos="30000">
                      <a:srgbClr val="000000"/>
                    </a:gs>
                  </a:gsLst>
                  <a:lin ang="5400000" scaled="0"/>
                </a:gradFill>
                <a:latin typeface="Segoe UI Light" panose="020B0502040204020203" pitchFamily="34" charset="0"/>
              </a:rPr>
              <a:t>Devices</a:t>
            </a:r>
            <a:endParaRPr lang="en-US" sz="2448" kern="0" dirty="0">
              <a:gradFill>
                <a:gsLst>
                  <a:gs pos="2917">
                    <a:srgbClr val="000000"/>
                  </a:gs>
                  <a:gs pos="30000">
                    <a:srgbClr val="000000"/>
                  </a:gs>
                </a:gsLst>
                <a:lin ang="5400000" scaled="0"/>
              </a:gradFill>
            </a:endParaRPr>
          </a:p>
        </p:txBody>
      </p:sp>
      <p:sp>
        <p:nvSpPr>
          <p:cNvPr id="64" name="TextBox 63"/>
          <p:cNvSpPr txBox="1"/>
          <p:nvPr/>
        </p:nvSpPr>
        <p:spPr>
          <a:xfrm>
            <a:off x="2756964" y="2078085"/>
            <a:ext cx="4932456" cy="555481"/>
          </a:xfrm>
          <a:prstGeom prst="rect">
            <a:avLst/>
          </a:prstGeom>
          <a:noFill/>
        </p:spPr>
        <p:txBody>
          <a:bodyPr wrap="square" lIns="186441" tIns="149153" rIns="186441" bIns="149153" rtlCol="0">
            <a:spAutoFit/>
          </a:bodyPr>
          <a:lstStyle/>
          <a:p>
            <a:pPr defTabSz="932502">
              <a:lnSpc>
                <a:spcPct val="90000"/>
              </a:lnSpc>
              <a:spcBef>
                <a:spcPts val="612"/>
              </a:spcBef>
            </a:pPr>
            <a:r>
              <a:rPr lang="en-US" sz="1836" dirty="0">
                <a:gradFill>
                  <a:gsLst>
                    <a:gs pos="2917">
                      <a:srgbClr val="000000"/>
                    </a:gs>
                    <a:gs pos="30000">
                      <a:srgbClr val="000000"/>
                    </a:gs>
                  </a:gsLst>
                  <a:lin ang="5400000" scaled="0"/>
                </a:gradFill>
                <a:latin typeface="Segoe UI Light" panose="020B0502040204020203" pitchFamily="34" charset="0"/>
              </a:rPr>
              <a:t>Windows Embedded </a:t>
            </a:r>
            <a:r>
              <a:rPr lang="en-US" sz="1836" dirty="0" smtClean="0">
                <a:gradFill>
                  <a:gsLst>
                    <a:gs pos="2917">
                      <a:srgbClr val="000000"/>
                    </a:gs>
                    <a:gs pos="30000">
                      <a:srgbClr val="000000"/>
                    </a:gs>
                  </a:gsLst>
                  <a:lin ang="5400000" scaled="0"/>
                </a:gradFill>
                <a:latin typeface="Segoe UI Light" panose="020B0502040204020203" pitchFamily="34" charset="0"/>
              </a:rPr>
              <a:t>Standard</a:t>
            </a:r>
            <a:endParaRPr lang="en-US" sz="2040" dirty="0">
              <a:gradFill>
                <a:gsLst>
                  <a:gs pos="2917">
                    <a:srgbClr val="000000"/>
                  </a:gs>
                  <a:gs pos="30000">
                    <a:srgbClr val="000000"/>
                  </a:gs>
                </a:gsLst>
                <a:lin ang="5400000" scaled="0"/>
              </a:gradFill>
              <a:latin typeface="Segoe UI Light" panose="020B0502040204020203" pitchFamily="34" charset="0"/>
            </a:endParaRPr>
          </a:p>
        </p:txBody>
      </p:sp>
      <p:sp>
        <p:nvSpPr>
          <p:cNvPr id="65" name="Oval 64"/>
          <p:cNvSpPr/>
          <p:nvPr/>
        </p:nvSpPr>
        <p:spPr>
          <a:xfrm>
            <a:off x="1114153" y="1691863"/>
            <a:ext cx="310812" cy="310812"/>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sp>
        <p:nvSpPr>
          <p:cNvPr id="67" name="Rectangle 66"/>
          <p:cNvSpPr/>
          <p:nvPr/>
        </p:nvSpPr>
        <p:spPr bwMode="auto">
          <a:xfrm>
            <a:off x="9533576" y="3402567"/>
            <a:ext cx="2900256" cy="193641"/>
          </a:xfrm>
          <a:prstGeom prst="rect">
            <a:avLst/>
          </a:prstGeom>
          <a:solidFill>
            <a:srgbClr val="00BCF2"/>
          </a:solid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9533576" y="3783039"/>
            <a:ext cx="2900256" cy="195763"/>
          </a:xfrm>
          <a:prstGeom prst="rect">
            <a:avLst/>
          </a:prstGeom>
          <a:solidFill>
            <a:srgbClr val="00BCF2"/>
          </a:solid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69" name="Rectangle 68"/>
          <p:cNvSpPr/>
          <p:nvPr/>
        </p:nvSpPr>
        <p:spPr bwMode="auto">
          <a:xfrm>
            <a:off x="9799595" y="3979042"/>
            <a:ext cx="2634237" cy="195763"/>
          </a:xfrm>
          <a:prstGeom prst="rect">
            <a:avLst/>
          </a:prstGeom>
          <a:solidFill>
            <a:srgbClr val="00BCF2"/>
          </a:solid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cxnSp>
        <p:nvCxnSpPr>
          <p:cNvPr id="70" name="Straight Connector 69"/>
          <p:cNvCxnSpPr>
            <a:endCxn id="68" idx="1"/>
          </p:cNvCxnSpPr>
          <p:nvPr/>
        </p:nvCxnSpPr>
        <p:spPr>
          <a:xfrm flipV="1">
            <a:off x="8662332" y="3880919"/>
            <a:ext cx="871244" cy="409006"/>
          </a:xfrm>
          <a:prstGeom prst="line">
            <a:avLst/>
          </a:prstGeom>
          <a:noFill/>
          <a:ln w="203200" cap="rnd" cmpd="sng" algn="ctr">
            <a:solidFill>
              <a:srgbClr val="002050"/>
            </a:solidFill>
            <a:prstDash val="solid"/>
            <a:headEnd type="none"/>
            <a:tailEnd type="none"/>
          </a:ln>
          <a:effectLst/>
        </p:spPr>
      </p:cxnSp>
      <p:cxnSp>
        <p:nvCxnSpPr>
          <p:cNvPr id="71" name="Straight Connector 70"/>
          <p:cNvCxnSpPr/>
          <p:nvPr/>
        </p:nvCxnSpPr>
        <p:spPr>
          <a:xfrm flipV="1">
            <a:off x="7371061" y="4289926"/>
            <a:ext cx="1291271" cy="3490"/>
          </a:xfrm>
          <a:prstGeom prst="line">
            <a:avLst/>
          </a:prstGeom>
          <a:noFill/>
          <a:ln w="203200" cap="rnd" cmpd="sng" algn="ctr">
            <a:solidFill>
              <a:srgbClr val="002050"/>
            </a:solidFill>
            <a:prstDash val="solid"/>
            <a:headEnd type="none"/>
            <a:tailEnd type="none"/>
          </a:ln>
          <a:effectLst/>
        </p:spPr>
      </p:cxnSp>
      <p:cxnSp>
        <p:nvCxnSpPr>
          <p:cNvPr id="72" name="Straight Connector 71"/>
          <p:cNvCxnSpPr/>
          <p:nvPr/>
        </p:nvCxnSpPr>
        <p:spPr>
          <a:xfrm flipV="1">
            <a:off x="1314793" y="4743468"/>
            <a:ext cx="1173508" cy="869411"/>
          </a:xfrm>
          <a:prstGeom prst="line">
            <a:avLst/>
          </a:prstGeom>
          <a:noFill/>
          <a:ln w="203200" cap="rnd" cmpd="sng" algn="ctr">
            <a:solidFill>
              <a:srgbClr val="002050"/>
            </a:solidFill>
            <a:prstDash val="solid"/>
            <a:headEnd type="none"/>
            <a:tailEnd type="none"/>
          </a:ln>
          <a:effectLst/>
        </p:spPr>
      </p:cxnSp>
      <p:sp>
        <p:nvSpPr>
          <p:cNvPr id="73" name="Oval 72"/>
          <p:cNvSpPr/>
          <p:nvPr/>
        </p:nvSpPr>
        <p:spPr>
          <a:xfrm>
            <a:off x="1114153" y="5474431"/>
            <a:ext cx="310812" cy="310812"/>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sp>
        <p:nvSpPr>
          <p:cNvPr id="74" name="Rounded Rectangle 73"/>
          <p:cNvSpPr/>
          <p:nvPr/>
        </p:nvSpPr>
        <p:spPr bwMode="auto">
          <a:xfrm>
            <a:off x="2399275" y="2394049"/>
            <a:ext cx="357691" cy="2547715"/>
          </a:xfrm>
          <a:prstGeom prst="roundRect">
            <a:avLst>
              <a:gd name="adj" fmla="val 50000"/>
            </a:avLst>
          </a:prstGeom>
          <a:solidFill>
            <a:srgbClr val="FFFFFF"/>
          </a:solidFill>
          <a:ln w="19050" cap="flat" cmpd="sng" algn="ctr">
            <a:solidFill>
              <a:srgbClr val="505050"/>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75" name="Oval 74"/>
          <p:cNvSpPr/>
          <p:nvPr/>
        </p:nvSpPr>
        <p:spPr>
          <a:xfrm>
            <a:off x="2444965" y="2460884"/>
            <a:ext cx="266309" cy="266309"/>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sp>
        <p:nvSpPr>
          <p:cNvPr id="76" name="Oval 75"/>
          <p:cNvSpPr/>
          <p:nvPr/>
        </p:nvSpPr>
        <p:spPr>
          <a:xfrm>
            <a:off x="2444965" y="3559715"/>
            <a:ext cx="266309" cy="266309"/>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sp>
        <p:nvSpPr>
          <p:cNvPr id="77" name="Oval 76"/>
          <p:cNvSpPr/>
          <p:nvPr/>
        </p:nvSpPr>
        <p:spPr>
          <a:xfrm>
            <a:off x="2444176" y="4594131"/>
            <a:ext cx="266309" cy="266309"/>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sp>
        <p:nvSpPr>
          <p:cNvPr id="81" name="TextBox 80"/>
          <p:cNvSpPr txBox="1"/>
          <p:nvPr/>
        </p:nvSpPr>
        <p:spPr>
          <a:xfrm>
            <a:off x="7022068" y="2988758"/>
            <a:ext cx="757176" cy="555456"/>
          </a:xfrm>
          <a:prstGeom prst="rect">
            <a:avLst/>
          </a:prstGeom>
          <a:noFill/>
        </p:spPr>
        <p:txBody>
          <a:bodyPr wrap="square" lIns="186441" tIns="149153" rIns="186441" bIns="149153" rtlCol="0">
            <a:spAutoFit/>
          </a:bodyPr>
          <a:lstStyle/>
          <a:p>
            <a:pPr defTabSz="932502">
              <a:lnSpc>
                <a:spcPct val="90000"/>
              </a:lnSpc>
              <a:spcBef>
                <a:spcPts val="612"/>
              </a:spcBef>
              <a:defRPr/>
            </a:pPr>
            <a:r>
              <a:rPr lang="en-US" sz="1836" kern="0" dirty="0" smtClean="0">
                <a:gradFill>
                  <a:gsLst>
                    <a:gs pos="2917">
                      <a:srgbClr val="000000"/>
                    </a:gs>
                    <a:gs pos="30000">
                      <a:srgbClr val="000000"/>
                    </a:gs>
                  </a:gsLst>
                  <a:lin ang="5400000" scaled="0"/>
                </a:gradFill>
                <a:latin typeface="Segoe UI Light" panose="020B0502040204020203" pitchFamily="34" charset="0"/>
              </a:rPr>
              <a:t>v8.1</a:t>
            </a:r>
            <a:endParaRPr lang="en-US" sz="2040" kern="0" dirty="0">
              <a:gradFill>
                <a:gsLst>
                  <a:gs pos="2917">
                    <a:srgbClr val="000000"/>
                  </a:gs>
                  <a:gs pos="30000">
                    <a:srgbClr val="000000"/>
                  </a:gs>
                </a:gsLst>
                <a:lin ang="5400000" scaled="0"/>
              </a:gradFill>
            </a:endParaRPr>
          </a:p>
        </p:txBody>
      </p:sp>
      <p:cxnSp>
        <p:nvCxnSpPr>
          <p:cNvPr id="82" name="Straight Connector 81"/>
          <p:cNvCxnSpPr/>
          <p:nvPr/>
        </p:nvCxnSpPr>
        <p:spPr>
          <a:xfrm flipH="1" flipV="1">
            <a:off x="10028237" y="4224920"/>
            <a:ext cx="17169" cy="1223179"/>
          </a:xfrm>
          <a:prstGeom prst="line">
            <a:avLst/>
          </a:prstGeom>
          <a:noFill/>
          <a:ln w="203200" cap="rnd" cmpd="sng" algn="ctr">
            <a:solidFill>
              <a:srgbClr val="FFC000"/>
            </a:solidFill>
            <a:prstDash val="solid"/>
            <a:headEnd type="none"/>
            <a:tailEnd type="none"/>
          </a:ln>
          <a:effectLst/>
        </p:spPr>
      </p:cxnSp>
      <p:sp>
        <p:nvSpPr>
          <p:cNvPr id="88" name="Oval 87"/>
          <p:cNvSpPr/>
          <p:nvPr/>
        </p:nvSpPr>
        <p:spPr>
          <a:xfrm>
            <a:off x="9887267" y="5243850"/>
            <a:ext cx="310812" cy="310812"/>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sp>
        <p:nvSpPr>
          <p:cNvPr id="89" name="Line Callout 1 (Accent Bar) 88"/>
          <p:cNvSpPr/>
          <p:nvPr/>
        </p:nvSpPr>
        <p:spPr bwMode="auto">
          <a:xfrm rot="16200000">
            <a:off x="1895013" y="5587462"/>
            <a:ext cx="1432420" cy="570314"/>
          </a:xfrm>
          <a:prstGeom prst="accentCallout1">
            <a:avLst>
              <a:gd name="adj1" fmla="val 45693"/>
              <a:gd name="adj2" fmla="val 102517"/>
              <a:gd name="adj3" fmla="val 45589"/>
              <a:gd name="adj4" fmla="val 113813"/>
            </a:avLst>
          </a:prstGeom>
          <a:noFill/>
          <a:ln w="9525" cap="flat" cmpd="sng" algn="ctr">
            <a:solidFill>
              <a:srgbClr val="FFFFFF">
                <a:lumMod val="50000"/>
              </a:srgbClr>
            </a:solid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defTabSz="950602" fontAlgn="base">
              <a:lnSpc>
                <a:spcPct val="90000"/>
              </a:lnSpc>
              <a:spcBef>
                <a:spcPct val="0"/>
              </a:spcBef>
              <a:spcAft>
                <a:spcPct val="0"/>
              </a:spcAft>
              <a:defRPr/>
            </a:pPr>
            <a:r>
              <a:rPr lang="en-US" sz="1428" kern="0" dirty="0">
                <a:solidFill>
                  <a:srgbClr val="FFFFFF">
                    <a:lumMod val="50000"/>
                  </a:srgbClr>
                </a:solidFill>
                <a:ea typeface="Segoe UI" pitchFamily="34" charset="0"/>
                <a:cs typeface="Segoe UI" pitchFamily="34" charset="0"/>
              </a:rPr>
              <a:t>Converged</a:t>
            </a:r>
          </a:p>
          <a:p>
            <a:pPr algn="r" defTabSz="950602" fontAlgn="base">
              <a:lnSpc>
                <a:spcPct val="90000"/>
              </a:lnSpc>
              <a:spcBef>
                <a:spcPct val="0"/>
              </a:spcBef>
              <a:spcAft>
                <a:spcPct val="0"/>
              </a:spcAft>
              <a:defRPr/>
            </a:pPr>
            <a:r>
              <a:rPr lang="en-US" sz="1428" kern="0" dirty="0">
                <a:solidFill>
                  <a:srgbClr val="FFFFFF">
                    <a:lumMod val="50000"/>
                  </a:srgbClr>
                </a:solidFill>
                <a:ea typeface="Segoe UI" pitchFamily="34" charset="0"/>
                <a:cs typeface="Segoe UI" pitchFamily="34" charset="0"/>
              </a:rPr>
              <a:t>OS kernel</a:t>
            </a:r>
          </a:p>
        </p:txBody>
      </p:sp>
      <p:sp>
        <p:nvSpPr>
          <p:cNvPr id="90" name="Line Callout 1 (Accent Bar) 89"/>
          <p:cNvSpPr/>
          <p:nvPr/>
        </p:nvSpPr>
        <p:spPr bwMode="auto">
          <a:xfrm rot="16200000">
            <a:off x="6684446" y="5653802"/>
            <a:ext cx="1432420" cy="437633"/>
          </a:xfrm>
          <a:prstGeom prst="accentCallout1">
            <a:avLst>
              <a:gd name="adj1" fmla="val 45693"/>
              <a:gd name="adj2" fmla="val 102517"/>
              <a:gd name="adj3" fmla="val 43695"/>
              <a:gd name="adj4" fmla="val 147608"/>
            </a:avLst>
          </a:prstGeom>
          <a:noFill/>
          <a:ln w="9525" cap="flat" cmpd="sng" algn="ctr">
            <a:solidFill>
              <a:srgbClr val="FFFFFF">
                <a:lumMod val="50000"/>
              </a:srgbClr>
            </a:solid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defTabSz="950602" fontAlgn="base">
              <a:lnSpc>
                <a:spcPct val="90000"/>
              </a:lnSpc>
              <a:spcBef>
                <a:spcPct val="0"/>
              </a:spcBef>
              <a:spcAft>
                <a:spcPct val="0"/>
              </a:spcAft>
              <a:defRPr/>
            </a:pPr>
            <a:r>
              <a:rPr lang="en-US" sz="1428" kern="0" dirty="0">
                <a:solidFill>
                  <a:srgbClr val="FFFFFF">
                    <a:lumMod val="50000"/>
                  </a:srgbClr>
                </a:solidFill>
                <a:ea typeface="Segoe UI" pitchFamily="34" charset="0"/>
                <a:cs typeface="Segoe UI" pitchFamily="34" charset="0"/>
              </a:rPr>
              <a:t>Converged</a:t>
            </a:r>
          </a:p>
          <a:p>
            <a:pPr algn="r" defTabSz="950602" fontAlgn="base">
              <a:lnSpc>
                <a:spcPct val="90000"/>
              </a:lnSpc>
              <a:spcBef>
                <a:spcPct val="0"/>
              </a:spcBef>
              <a:spcAft>
                <a:spcPct val="0"/>
              </a:spcAft>
              <a:defRPr/>
            </a:pPr>
            <a:r>
              <a:rPr lang="en-US" sz="1428" kern="0" dirty="0">
                <a:solidFill>
                  <a:srgbClr val="FFFFFF">
                    <a:lumMod val="50000"/>
                  </a:srgbClr>
                </a:solidFill>
                <a:ea typeface="Segoe UI" pitchFamily="34" charset="0"/>
                <a:cs typeface="Segoe UI" pitchFamily="34" charset="0"/>
              </a:rPr>
              <a:t>app model</a:t>
            </a:r>
          </a:p>
        </p:txBody>
      </p:sp>
      <p:sp>
        <p:nvSpPr>
          <p:cNvPr id="91" name="TextBox 90"/>
          <p:cNvSpPr txBox="1"/>
          <p:nvPr/>
        </p:nvSpPr>
        <p:spPr>
          <a:xfrm>
            <a:off x="946363" y="1262772"/>
            <a:ext cx="646392" cy="555481"/>
          </a:xfrm>
          <a:prstGeom prst="rect">
            <a:avLst/>
          </a:prstGeom>
          <a:noFill/>
        </p:spPr>
        <p:txBody>
          <a:bodyPr wrap="square" lIns="186441" tIns="149153" rIns="186441" bIns="149153" rtlCol="0">
            <a:spAutoFit/>
          </a:bodyPr>
          <a:lstStyle/>
          <a:p>
            <a:pPr defTabSz="932502">
              <a:lnSpc>
                <a:spcPct val="90000"/>
              </a:lnSpc>
              <a:spcBef>
                <a:spcPts val="612"/>
              </a:spcBef>
            </a:pPr>
            <a:r>
              <a:rPr lang="en-US" sz="1836" dirty="0" smtClean="0">
                <a:gradFill>
                  <a:gsLst>
                    <a:gs pos="2917">
                      <a:srgbClr val="000000"/>
                    </a:gs>
                    <a:gs pos="30000">
                      <a:srgbClr val="000000"/>
                    </a:gs>
                  </a:gsLst>
                  <a:lin ang="5400000" scaled="0"/>
                </a:gradFill>
                <a:latin typeface="Segoe UI Light" panose="020B0502040204020203" pitchFamily="34" charset="0"/>
              </a:rPr>
              <a:t>v7</a:t>
            </a:r>
            <a:endParaRPr lang="en-US" sz="2040" dirty="0">
              <a:gradFill>
                <a:gsLst>
                  <a:gs pos="2917">
                    <a:srgbClr val="000000"/>
                  </a:gs>
                  <a:gs pos="30000">
                    <a:srgbClr val="000000"/>
                  </a:gs>
                </a:gsLst>
                <a:lin ang="5400000" scaled="0"/>
              </a:gradFill>
              <a:latin typeface="Segoe UI Light" panose="020B0502040204020203" pitchFamily="34" charset="0"/>
            </a:endParaRPr>
          </a:p>
        </p:txBody>
      </p:sp>
      <p:cxnSp>
        <p:nvCxnSpPr>
          <p:cNvPr id="46" name="Straight Connector 45"/>
          <p:cNvCxnSpPr/>
          <p:nvPr/>
        </p:nvCxnSpPr>
        <p:spPr>
          <a:xfrm flipV="1">
            <a:off x="79529" y="6316662"/>
            <a:ext cx="12234708" cy="24927"/>
          </a:xfrm>
          <a:prstGeom prst="line">
            <a:avLst/>
          </a:prstGeom>
          <a:noFill/>
          <a:ln w="203200" cap="rnd" cmpd="sng" algn="ctr">
            <a:solidFill>
              <a:schemeClr val="bg1">
                <a:lumMod val="75000"/>
              </a:schemeClr>
            </a:solidFill>
            <a:prstDash val="solid"/>
            <a:headEnd type="none"/>
            <a:tailEnd type="none"/>
          </a:ln>
          <a:effectLst/>
        </p:spPr>
      </p:cxnSp>
      <p:sp>
        <p:nvSpPr>
          <p:cNvPr id="62" name="TextBox 61"/>
          <p:cNvSpPr txBox="1"/>
          <p:nvPr/>
        </p:nvSpPr>
        <p:spPr>
          <a:xfrm>
            <a:off x="3125150" y="5751167"/>
            <a:ext cx="3377240" cy="555456"/>
          </a:xfrm>
          <a:prstGeom prst="rect">
            <a:avLst/>
          </a:prstGeom>
          <a:noFill/>
        </p:spPr>
        <p:txBody>
          <a:bodyPr wrap="square" lIns="186441" tIns="149153" rIns="186441" bIns="149153" rtlCol="0">
            <a:spAutoFit/>
          </a:bodyPr>
          <a:lstStyle/>
          <a:p>
            <a:pPr defTabSz="932502">
              <a:lnSpc>
                <a:spcPct val="90000"/>
              </a:lnSpc>
              <a:spcBef>
                <a:spcPts val="612"/>
              </a:spcBef>
            </a:pPr>
            <a:r>
              <a:rPr lang="en-US" sz="1836" dirty="0">
                <a:gradFill>
                  <a:gsLst>
                    <a:gs pos="2917">
                      <a:srgbClr val="000000"/>
                    </a:gs>
                    <a:gs pos="30000">
                      <a:srgbClr val="000000"/>
                    </a:gs>
                  </a:gsLst>
                  <a:lin ang="5400000" scaled="0"/>
                </a:gradFill>
                <a:latin typeface="Segoe UI Light" panose="020B0502040204020203" pitchFamily="34" charset="0"/>
              </a:rPr>
              <a:t>Windows </a:t>
            </a:r>
            <a:r>
              <a:rPr lang="en-US" sz="1836" dirty="0" smtClean="0">
                <a:gradFill>
                  <a:gsLst>
                    <a:gs pos="2917">
                      <a:srgbClr val="000000"/>
                    </a:gs>
                    <a:gs pos="30000">
                      <a:srgbClr val="000000"/>
                    </a:gs>
                  </a:gsLst>
                  <a:lin ang="5400000" scaled="0"/>
                </a:gradFill>
                <a:latin typeface="Segoe UI Light" panose="020B0502040204020203" pitchFamily="34" charset="0"/>
              </a:rPr>
              <a:t>Embedded Compact</a:t>
            </a:r>
            <a:endParaRPr lang="en-US" sz="2040" dirty="0">
              <a:gradFill>
                <a:gsLst>
                  <a:gs pos="2917">
                    <a:srgbClr val="000000"/>
                  </a:gs>
                  <a:gs pos="30000">
                    <a:srgbClr val="000000"/>
                  </a:gs>
                </a:gsLst>
                <a:lin ang="5400000" scaled="0"/>
              </a:gradFill>
              <a:latin typeface="Segoe UI Light" panose="020B0502040204020203" pitchFamily="34" charset="0"/>
            </a:endParaRPr>
          </a:p>
        </p:txBody>
      </p:sp>
      <p:sp>
        <p:nvSpPr>
          <p:cNvPr id="92" name="Rounded Rectangle 91"/>
          <p:cNvSpPr/>
          <p:nvPr/>
        </p:nvSpPr>
        <p:spPr bwMode="auto">
          <a:xfrm rot="1013638">
            <a:off x="9067999" y="4169496"/>
            <a:ext cx="357691" cy="2341736"/>
          </a:xfrm>
          <a:prstGeom prst="roundRect">
            <a:avLst>
              <a:gd name="adj" fmla="val 50000"/>
            </a:avLst>
          </a:prstGeom>
          <a:solidFill>
            <a:srgbClr val="FFFFFF"/>
          </a:solidFill>
          <a:ln w="19050" cap="flat" cmpd="sng" algn="ctr">
            <a:solidFill>
              <a:srgbClr val="505050"/>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78" name="Rounded Rectangle 77"/>
          <p:cNvSpPr/>
          <p:nvPr/>
        </p:nvSpPr>
        <p:spPr bwMode="auto">
          <a:xfrm>
            <a:off x="7223878" y="3513313"/>
            <a:ext cx="357691" cy="976349"/>
          </a:xfrm>
          <a:prstGeom prst="roundRect">
            <a:avLst>
              <a:gd name="adj" fmla="val 50000"/>
            </a:avLst>
          </a:prstGeom>
          <a:solidFill>
            <a:srgbClr val="FFFFFF"/>
          </a:solidFill>
          <a:ln w="19050" cap="flat" cmpd="sng" algn="ctr">
            <a:solidFill>
              <a:srgbClr val="505050"/>
            </a:solidFill>
            <a:prstDash val="solid"/>
            <a:headEnd type="none" w="med" len="med"/>
            <a:tailEnd type="none" w="med" len="med"/>
          </a:ln>
          <a:effectLst/>
        </p:spPr>
        <p:txBody>
          <a:bodyPr rot="0" spcFirstLastPara="0" vertOverflow="overflow" horzOverflow="overflow" vert="horz" wrap="square" lIns="186441" tIns="149153" rIns="186441" bIns="149153" numCol="1" spcCol="0" rtlCol="0" fromWordArt="0" anchor="t" anchorCtr="0" forceAA="0" compatLnSpc="1">
            <a:prstTxWarp prst="textNoShape">
              <a:avLst/>
            </a:prstTxWarp>
            <a:noAutofit/>
          </a:bodyPr>
          <a:lstStyle/>
          <a:p>
            <a:pPr algn="ctr" defTabSz="950602"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80" name="Oval 79"/>
          <p:cNvSpPr/>
          <p:nvPr/>
        </p:nvSpPr>
        <p:spPr>
          <a:xfrm>
            <a:off x="7268782" y="4172761"/>
            <a:ext cx="266309" cy="266309"/>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sp>
        <p:nvSpPr>
          <p:cNvPr id="79" name="Oval 78"/>
          <p:cNvSpPr/>
          <p:nvPr/>
        </p:nvSpPr>
        <p:spPr>
          <a:xfrm>
            <a:off x="7269569" y="3559715"/>
            <a:ext cx="266309" cy="266309"/>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sp>
        <p:nvSpPr>
          <p:cNvPr id="93" name="Oval 92"/>
          <p:cNvSpPr/>
          <p:nvPr/>
        </p:nvSpPr>
        <p:spPr>
          <a:xfrm>
            <a:off x="8818413" y="6131186"/>
            <a:ext cx="295424" cy="295424"/>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grpSp>
        <p:nvGrpSpPr>
          <p:cNvPr id="83" name="Group 30"/>
          <p:cNvGrpSpPr/>
          <p:nvPr/>
        </p:nvGrpSpPr>
        <p:grpSpPr>
          <a:xfrm>
            <a:off x="8862414" y="2964747"/>
            <a:ext cx="2128766" cy="1843218"/>
            <a:chOff x="9983396" y="3917289"/>
            <a:chExt cx="2702585" cy="2340067"/>
          </a:xfrm>
        </p:grpSpPr>
        <p:grpSp>
          <p:nvGrpSpPr>
            <p:cNvPr id="84" name="Group 31"/>
            <p:cNvGrpSpPr/>
            <p:nvPr/>
          </p:nvGrpSpPr>
          <p:grpSpPr>
            <a:xfrm>
              <a:off x="9983396" y="3917289"/>
              <a:ext cx="2702585" cy="2340067"/>
              <a:chOff x="7084195" y="1381850"/>
              <a:chExt cx="2026939" cy="1755050"/>
            </a:xfrm>
          </p:grpSpPr>
          <p:sp>
            <p:nvSpPr>
              <p:cNvPr id="86" name="Oval 33"/>
              <p:cNvSpPr/>
              <p:nvPr/>
            </p:nvSpPr>
            <p:spPr>
              <a:xfrm>
                <a:off x="7206195" y="1381850"/>
                <a:ext cx="1755050" cy="1755050"/>
              </a:xfrm>
              <a:prstGeom prst="ellipse">
                <a:avLst/>
              </a:prstGeom>
              <a:solidFill>
                <a:srgbClr val="FFFFFF"/>
              </a:solidFill>
              <a:ln w="88900" cap="flat" cmpd="thickThin" algn="ctr">
                <a:solidFill>
                  <a:srgbClr val="D2D2D2">
                    <a:lumMod val="10000"/>
                  </a:srgbClr>
                </a:solidFill>
                <a:prstDash val="solid"/>
              </a:ln>
              <a:effectLst/>
            </p:spPr>
            <p:txBody>
              <a:bodyPr rtlCol="0" anchor="ctr"/>
              <a:lstStyle/>
              <a:p>
                <a:pPr algn="ctr" defTabSz="932502">
                  <a:defRPr/>
                </a:pPr>
                <a:endParaRPr lang="en-US" sz="2448" kern="0" dirty="0">
                  <a:solidFill>
                    <a:srgbClr val="FFFFFF"/>
                  </a:solidFill>
                </a:endParaRPr>
              </a:p>
            </p:txBody>
          </p:sp>
          <p:sp>
            <p:nvSpPr>
              <p:cNvPr id="87" name="TextBox 35"/>
              <p:cNvSpPr txBox="1"/>
              <p:nvPr/>
            </p:nvSpPr>
            <p:spPr>
              <a:xfrm>
                <a:off x="7084195" y="2488391"/>
                <a:ext cx="2026939" cy="274354"/>
              </a:xfrm>
              <a:prstGeom prst="rect">
                <a:avLst/>
              </a:prstGeom>
              <a:noFill/>
            </p:spPr>
            <p:txBody>
              <a:bodyPr wrap="square" lIns="0" tIns="0" rIns="0" bIns="0" rtlCol="0">
                <a:spAutoFit/>
              </a:bodyPr>
              <a:lstStyle/>
              <a:p>
                <a:pPr algn="ctr" defTabSz="932502">
                  <a:lnSpc>
                    <a:spcPct val="90000"/>
                  </a:lnSpc>
                  <a:defRPr/>
                </a:pPr>
                <a:r>
                  <a:rPr lang="en-US" sz="2040" kern="0" dirty="0">
                    <a:solidFill>
                      <a:srgbClr val="505050"/>
                    </a:solidFill>
                    <a:latin typeface="Segoe UI Semibold" panose="020B0702040204020203" pitchFamily="34" charset="0"/>
                    <a:cs typeface="Segoe UI Semibold" panose="020B0702040204020203" pitchFamily="34" charset="0"/>
                  </a:rPr>
                  <a:t>Windows 10</a:t>
                </a:r>
              </a:p>
            </p:txBody>
          </p:sp>
        </p:grpSp>
        <p:pic>
          <p:nvPicPr>
            <p:cNvPr id="85" name="Picture 32"/>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10833369" y="4342813"/>
              <a:ext cx="922397" cy="873419"/>
            </a:xfrm>
            <a:prstGeom prst="rect">
              <a:avLst/>
            </a:prstGeom>
            <a:noFill/>
            <a:extLst>
              <a:ext uri="{909E8E84-426E-40DD-AFC4-6F175D3DCCD1}">
                <a14:hiddenFill xmlns:a14="http://schemas.microsoft.com/office/drawing/2010/main">
                  <a:solidFill>
                    <a:srgbClr val="FFFFFF"/>
                  </a:solidFill>
                </a14:hiddenFill>
              </a:ext>
            </a:extLst>
          </p:spPr>
        </p:pic>
      </p:grpSp>
      <p:sp>
        <p:nvSpPr>
          <p:cNvPr id="94" name="Oval 93"/>
          <p:cNvSpPr/>
          <p:nvPr/>
        </p:nvSpPr>
        <p:spPr>
          <a:xfrm>
            <a:off x="2416399" y="6180667"/>
            <a:ext cx="310812" cy="310812"/>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sp>
        <p:nvSpPr>
          <p:cNvPr id="95" name="Oval 94"/>
          <p:cNvSpPr/>
          <p:nvPr/>
        </p:nvSpPr>
        <p:spPr>
          <a:xfrm>
            <a:off x="5759660" y="6175692"/>
            <a:ext cx="310812" cy="310812"/>
          </a:xfrm>
          <a:prstGeom prst="ellipse">
            <a:avLst/>
          </a:prstGeom>
          <a:solidFill>
            <a:srgbClr val="FFFFFF"/>
          </a:solidFill>
          <a:ln w="19050" cap="flat" cmpd="sng" algn="ctr">
            <a:solidFill>
              <a:srgbClr val="505050"/>
            </a:solidFill>
            <a:prstDash val="solid"/>
          </a:ln>
          <a:effectLst/>
        </p:spPr>
        <p:txBody>
          <a:bodyPr lIns="0" tIns="0" rIns="0" bIns="0" rtlCol="0" anchor="ctr"/>
          <a:lstStyle/>
          <a:p>
            <a:pPr algn="ctr" defTabSz="932502">
              <a:defRPr/>
            </a:pPr>
            <a:endParaRPr lang="en-US" sz="2448" kern="0" dirty="0">
              <a:solidFill>
                <a:srgbClr val="FFFFFF"/>
              </a:solidFill>
            </a:endParaRPr>
          </a:p>
        </p:txBody>
      </p:sp>
      <p:sp>
        <p:nvSpPr>
          <p:cNvPr id="96" name="TextBox 95"/>
          <p:cNvSpPr txBox="1"/>
          <p:nvPr/>
        </p:nvSpPr>
        <p:spPr>
          <a:xfrm>
            <a:off x="5469783" y="6437195"/>
            <a:ext cx="943474" cy="555456"/>
          </a:xfrm>
          <a:prstGeom prst="rect">
            <a:avLst/>
          </a:prstGeom>
          <a:noFill/>
        </p:spPr>
        <p:txBody>
          <a:bodyPr wrap="square" lIns="186441" tIns="149153" rIns="186441" bIns="149153" rtlCol="0">
            <a:spAutoFit/>
          </a:bodyPr>
          <a:lstStyle/>
          <a:p>
            <a:pPr defTabSz="932502">
              <a:lnSpc>
                <a:spcPct val="90000"/>
              </a:lnSpc>
              <a:spcBef>
                <a:spcPts val="612"/>
              </a:spcBef>
            </a:pPr>
            <a:r>
              <a:rPr lang="en-US" sz="1836" dirty="0" smtClean="0">
                <a:gradFill>
                  <a:gsLst>
                    <a:gs pos="2917">
                      <a:srgbClr val="000000"/>
                    </a:gs>
                    <a:gs pos="30000">
                      <a:srgbClr val="000000"/>
                    </a:gs>
                  </a:gsLst>
                  <a:lin ang="5400000" scaled="0"/>
                </a:gradFill>
                <a:latin typeface="Segoe UI Light" panose="020B0502040204020203" pitchFamily="34" charset="0"/>
              </a:rPr>
              <a:t>v2013</a:t>
            </a:r>
            <a:endParaRPr lang="en-US" sz="2040" dirty="0">
              <a:gradFill>
                <a:gsLst>
                  <a:gs pos="2917">
                    <a:srgbClr val="000000"/>
                  </a:gs>
                  <a:gs pos="30000">
                    <a:srgbClr val="000000"/>
                  </a:gs>
                </a:gsLst>
                <a:lin ang="5400000" scaled="0"/>
              </a:gradFill>
              <a:latin typeface="Segoe UI Light" panose="020B0502040204020203" pitchFamily="34" charset="0"/>
            </a:endParaRPr>
          </a:p>
        </p:txBody>
      </p:sp>
      <p:sp>
        <p:nvSpPr>
          <p:cNvPr id="97" name="Line Callout 1 (Accent Bar) 96"/>
          <p:cNvSpPr/>
          <p:nvPr/>
        </p:nvSpPr>
        <p:spPr bwMode="auto">
          <a:xfrm rot="17182011">
            <a:off x="8441230" y="5368429"/>
            <a:ext cx="1432420" cy="437633"/>
          </a:xfrm>
          <a:prstGeom prst="accentCallout1">
            <a:avLst>
              <a:gd name="adj1" fmla="val 45693"/>
              <a:gd name="adj2" fmla="val 102517"/>
              <a:gd name="adj3" fmla="val 44480"/>
              <a:gd name="adj4" fmla="val 102772"/>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defTabSz="950602" fontAlgn="base">
              <a:lnSpc>
                <a:spcPct val="90000"/>
              </a:lnSpc>
              <a:spcBef>
                <a:spcPct val="0"/>
              </a:spcBef>
              <a:spcAft>
                <a:spcPct val="0"/>
              </a:spcAft>
              <a:defRPr/>
            </a:pPr>
            <a:r>
              <a:rPr lang="en-US" sz="1428" kern="0" dirty="0" smtClean="0">
                <a:solidFill>
                  <a:srgbClr val="FFFFFF">
                    <a:lumMod val="50000"/>
                  </a:srgbClr>
                </a:solidFill>
                <a:ea typeface="Segoe UI" pitchFamily="34" charset="0"/>
                <a:cs typeface="Segoe UI" pitchFamily="34" charset="0"/>
              </a:rPr>
              <a:t>Porting Tools</a:t>
            </a:r>
            <a:endParaRPr lang="en-US" sz="1428" kern="0" dirty="0">
              <a:solidFill>
                <a:srgbClr val="FFFFFF">
                  <a:lumMod val="50000"/>
                </a:srgbClr>
              </a:solidFill>
              <a:ea typeface="Segoe UI" pitchFamily="34" charset="0"/>
              <a:cs typeface="Segoe UI" pitchFamily="34" charset="0"/>
            </a:endParaRPr>
          </a:p>
        </p:txBody>
      </p:sp>
      <p:sp>
        <p:nvSpPr>
          <p:cNvPr id="98" name="TextBox 97"/>
          <p:cNvSpPr txBox="1"/>
          <p:nvPr/>
        </p:nvSpPr>
        <p:spPr>
          <a:xfrm>
            <a:off x="2288027" y="1916632"/>
            <a:ext cx="646392" cy="555481"/>
          </a:xfrm>
          <a:prstGeom prst="rect">
            <a:avLst/>
          </a:prstGeom>
          <a:noFill/>
        </p:spPr>
        <p:txBody>
          <a:bodyPr wrap="square" lIns="186441" tIns="149153" rIns="186441" bIns="149153" rtlCol="0">
            <a:spAutoFit/>
          </a:bodyPr>
          <a:lstStyle/>
          <a:p>
            <a:pPr defTabSz="932502">
              <a:lnSpc>
                <a:spcPct val="90000"/>
              </a:lnSpc>
              <a:spcBef>
                <a:spcPts val="612"/>
              </a:spcBef>
            </a:pPr>
            <a:r>
              <a:rPr lang="en-US" sz="1836" dirty="0" smtClean="0">
                <a:gradFill>
                  <a:gsLst>
                    <a:gs pos="2917">
                      <a:srgbClr val="000000"/>
                    </a:gs>
                    <a:gs pos="30000">
                      <a:srgbClr val="000000"/>
                    </a:gs>
                  </a:gsLst>
                  <a:lin ang="5400000" scaled="0"/>
                </a:gradFill>
                <a:latin typeface="Segoe UI Light" panose="020B0502040204020203" pitchFamily="34" charset="0"/>
              </a:rPr>
              <a:t>v8</a:t>
            </a:r>
            <a:endParaRPr lang="en-US" sz="2040" dirty="0">
              <a:gradFill>
                <a:gsLst>
                  <a:gs pos="2917">
                    <a:srgbClr val="000000"/>
                  </a:gs>
                  <a:gs pos="30000">
                    <a:srgbClr val="000000"/>
                  </a:gs>
                </a:gsLst>
                <a:lin ang="5400000" scaled="0"/>
              </a:gradFill>
              <a:latin typeface="Segoe UI Light" panose="020B0502040204020203" pitchFamily="34" charset="0"/>
            </a:endParaRPr>
          </a:p>
        </p:txBody>
      </p:sp>
      <p:sp>
        <p:nvSpPr>
          <p:cNvPr id="99" name="TextBox 98"/>
          <p:cNvSpPr txBox="1"/>
          <p:nvPr/>
        </p:nvSpPr>
        <p:spPr>
          <a:xfrm>
            <a:off x="2249989" y="6409529"/>
            <a:ext cx="646392" cy="555481"/>
          </a:xfrm>
          <a:prstGeom prst="rect">
            <a:avLst/>
          </a:prstGeom>
          <a:noFill/>
        </p:spPr>
        <p:txBody>
          <a:bodyPr wrap="square" lIns="186441" tIns="149153" rIns="186441" bIns="149153" rtlCol="0">
            <a:spAutoFit/>
          </a:bodyPr>
          <a:lstStyle/>
          <a:p>
            <a:pPr defTabSz="932502">
              <a:lnSpc>
                <a:spcPct val="90000"/>
              </a:lnSpc>
              <a:spcBef>
                <a:spcPts val="612"/>
              </a:spcBef>
            </a:pPr>
            <a:r>
              <a:rPr lang="en-US" sz="1836" dirty="0" smtClean="0">
                <a:gradFill>
                  <a:gsLst>
                    <a:gs pos="2917">
                      <a:srgbClr val="000000"/>
                    </a:gs>
                    <a:gs pos="30000">
                      <a:srgbClr val="000000"/>
                    </a:gs>
                  </a:gsLst>
                  <a:lin ang="5400000" scaled="0"/>
                </a:gradFill>
                <a:latin typeface="Segoe UI Light" panose="020B0502040204020203" pitchFamily="34" charset="0"/>
              </a:rPr>
              <a:t>v7</a:t>
            </a:r>
            <a:endParaRPr lang="en-US" sz="2040" dirty="0">
              <a:gradFill>
                <a:gsLst>
                  <a:gs pos="2917">
                    <a:srgbClr val="000000"/>
                  </a:gs>
                  <a:gs pos="30000">
                    <a:srgbClr val="000000"/>
                  </a:gs>
                </a:gsLst>
                <a:lin ang="5400000" scaled="0"/>
              </a:gradFill>
              <a:latin typeface="Segoe UI Light" panose="020B0502040204020203" pitchFamily="34" charset="0"/>
            </a:endParaRPr>
          </a:p>
        </p:txBody>
      </p:sp>
    </p:spTree>
    <p:extLst>
      <p:ext uri="{BB962C8B-B14F-4D97-AF65-F5344CB8AC3E}">
        <p14:creationId xmlns:p14="http://schemas.microsoft.com/office/powerpoint/2010/main" val="32510193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fade">
                                      <p:cBhvr>
                                        <p:cTn id="29" dur="500"/>
                                        <p:tgtEl>
                                          <p:spTgt spid="6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10" presetClass="entr" presetSubtype="0"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500"/>
                                        <p:tgtEl>
                                          <p:spTgt spid="7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500"/>
                                        <p:tgtEl>
                                          <p:spTgt spid="5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fade">
                                      <p:cBhvr>
                                        <p:cTn id="44" dur="500"/>
                                        <p:tgtEl>
                                          <p:spTgt spid="8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500"/>
                                        <p:tgtEl>
                                          <p:spTgt spid="7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fade">
                                      <p:cBhvr>
                                        <p:cTn id="53" dur="500"/>
                                        <p:tgtEl>
                                          <p:spTgt spid="77"/>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500"/>
                                        <p:tgtEl>
                                          <p:spTgt spid="50"/>
                                        </p:tgtEl>
                                      </p:cBhvr>
                                    </p:animEffect>
                                  </p:childTnLst>
                                </p:cTn>
                              </p:par>
                              <p:par>
                                <p:cTn id="58" presetID="10" presetClass="entr" presetSubtype="0" fill="hold"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nodeType="with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fade">
                                      <p:cBhvr>
                                        <p:cTn id="66" dur="500"/>
                                        <p:tgtEl>
                                          <p:spTgt spid="8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500"/>
                                        <p:tgtEl>
                                          <p:spTgt spid="7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80"/>
                                        </p:tgtEl>
                                        <p:attrNameLst>
                                          <p:attrName>style.visibility</p:attrName>
                                        </p:attrNameLst>
                                      </p:cBhvr>
                                      <p:to>
                                        <p:strVal val="visible"/>
                                      </p:to>
                                    </p:set>
                                    <p:animEffect transition="in" filter="fade">
                                      <p:cBhvr>
                                        <p:cTn id="72" dur="500"/>
                                        <p:tgtEl>
                                          <p:spTgt spid="8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78"/>
                                        </p:tgtEl>
                                        <p:attrNameLst>
                                          <p:attrName>style.visibility</p:attrName>
                                        </p:attrNameLst>
                                      </p:cBhvr>
                                      <p:to>
                                        <p:strVal val="visible"/>
                                      </p:to>
                                    </p:set>
                                    <p:animEffect transition="in" filter="fade">
                                      <p:cBhvr>
                                        <p:cTn id="75" dur="500"/>
                                        <p:tgtEl>
                                          <p:spTgt spid="7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fade">
                                      <p:cBhvr>
                                        <p:cTn id="78" dur="500"/>
                                        <p:tgtEl>
                                          <p:spTgt spid="90"/>
                                        </p:tgtEl>
                                      </p:cBhvr>
                                    </p:animEffect>
                                  </p:childTnLst>
                                </p:cTn>
                              </p:par>
                            </p:childTnLst>
                          </p:cTn>
                        </p:par>
                        <p:par>
                          <p:cTn id="79" fill="hold">
                            <p:stCondLst>
                              <p:cond delay="1500"/>
                            </p:stCondLst>
                            <p:childTnLst>
                              <p:par>
                                <p:cTn id="80" presetID="10" presetClass="entr" presetSubtype="0" fill="hold" nodeType="afterEffect">
                                  <p:stCondLst>
                                    <p:cond delay="0"/>
                                  </p:stCondLst>
                                  <p:childTnLst>
                                    <p:set>
                                      <p:cBhvr>
                                        <p:cTn id="81" dur="1" fill="hold">
                                          <p:stCondLst>
                                            <p:cond delay="0"/>
                                          </p:stCondLst>
                                        </p:cTn>
                                        <p:tgtEl>
                                          <p:spTgt spid="56"/>
                                        </p:tgtEl>
                                        <p:attrNameLst>
                                          <p:attrName>style.visibility</p:attrName>
                                        </p:attrNameLst>
                                      </p:cBhvr>
                                      <p:to>
                                        <p:strVal val="visible"/>
                                      </p:to>
                                    </p:set>
                                    <p:animEffect transition="in" filter="fade">
                                      <p:cBhvr>
                                        <p:cTn id="82" dur="500"/>
                                        <p:tgtEl>
                                          <p:spTgt spid="56"/>
                                        </p:tgtEl>
                                      </p:cBhvr>
                                    </p:animEffect>
                                  </p:childTnLst>
                                </p:cTn>
                              </p:par>
                              <p:par>
                                <p:cTn id="83" presetID="10" presetClass="entr" presetSubtype="0" fill="hold"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500"/>
                                        <p:tgtEl>
                                          <p:spTgt spid="6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fade">
                                      <p:cBhvr>
                                        <p:cTn id="88" dur="500"/>
                                        <p:tgtEl>
                                          <p:spTgt spid="53"/>
                                        </p:tgtEl>
                                      </p:cBhvr>
                                    </p:animEffect>
                                  </p:childTnLst>
                                </p:cTn>
                              </p:par>
                              <p:par>
                                <p:cTn id="89" presetID="10" presetClass="entr" presetSubtype="0" fill="hold" nodeType="withEffect">
                                  <p:stCondLst>
                                    <p:cond delay="0"/>
                                  </p:stCondLst>
                                  <p:childTnLst>
                                    <p:set>
                                      <p:cBhvr>
                                        <p:cTn id="90" dur="1" fill="hold">
                                          <p:stCondLst>
                                            <p:cond delay="0"/>
                                          </p:stCondLst>
                                        </p:cTn>
                                        <p:tgtEl>
                                          <p:spTgt spid="71"/>
                                        </p:tgtEl>
                                        <p:attrNameLst>
                                          <p:attrName>style.visibility</p:attrName>
                                        </p:attrNameLst>
                                      </p:cBhvr>
                                      <p:to>
                                        <p:strVal val="visible"/>
                                      </p:to>
                                    </p:set>
                                    <p:animEffect transition="in" filter="fade">
                                      <p:cBhvr>
                                        <p:cTn id="91" dur="500"/>
                                        <p:tgtEl>
                                          <p:spTgt spid="71"/>
                                        </p:tgtEl>
                                      </p:cBhvr>
                                    </p:animEffect>
                                  </p:childTnLst>
                                </p:cTn>
                              </p:par>
                              <p:par>
                                <p:cTn id="92" presetID="10" presetClass="entr" presetSubtype="0" fill="hold" nodeType="withEffect">
                                  <p:stCondLst>
                                    <p:cond delay="0"/>
                                  </p:stCondLst>
                                  <p:childTnLst>
                                    <p:set>
                                      <p:cBhvr>
                                        <p:cTn id="93" dur="1" fill="hold">
                                          <p:stCondLst>
                                            <p:cond delay="0"/>
                                          </p:stCondLst>
                                        </p:cTn>
                                        <p:tgtEl>
                                          <p:spTgt spid="83"/>
                                        </p:tgtEl>
                                        <p:attrNameLst>
                                          <p:attrName>style.visibility</p:attrName>
                                        </p:attrNameLst>
                                      </p:cBhvr>
                                      <p:to>
                                        <p:strVal val="visible"/>
                                      </p:to>
                                    </p:set>
                                    <p:animEffect transition="in" filter="fade">
                                      <p:cBhvr>
                                        <p:cTn id="94" dur="500"/>
                                        <p:tgtEl>
                                          <p:spTgt spid="83"/>
                                        </p:tgtEl>
                                      </p:cBhvr>
                                    </p:animEffect>
                                  </p:childTnLst>
                                </p:cTn>
                              </p:par>
                              <p:par>
                                <p:cTn id="95" presetID="10" presetClass="entr" presetSubtype="0" fill="hold" nodeType="with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fade">
                                      <p:cBhvr>
                                        <p:cTn id="97" dur="500"/>
                                        <p:tgtEl>
                                          <p:spTgt spid="70"/>
                                        </p:tgtEl>
                                      </p:cBhvr>
                                    </p:animEffect>
                                  </p:childTnLst>
                                </p:cTn>
                              </p:par>
                            </p:childTnLst>
                          </p:cTn>
                        </p:par>
                        <p:par>
                          <p:cTn id="98" fill="hold">
                            <p:stCondLst>
                              <p:cond delay="2000"/>
                            </p:stCondLst>
                            <p:childTnLst>
                              <p:par>
                                <p:cTn id="99" presetID="10" presetClass="entr" presetSubtype="0" fill="hold" grpId="0" nodeType="afterEffect">
                                  <p:stCondLst>
                                    <p:cond delay="0"/>
                                  </p:stCondLst>
                                  <p:childTnLst>
                                    <p:set>
                                      <p:cBhvr>
                                        <p:cTn id="100" dur="1" fill="hold">
                                          <p:stCondLst>
                                            <p:cond delay="0"/>
                                          </p:stCondLst>
                                        </p:cTn>
                                        <p:tgtEl>
                                          <p:spTgt spid="69"/>
                                        </p:tgtEl>
                                        <p:attrNameLst>
                                          <p:attrName>style.visibility</p:attrName>
                                        </p:attrNameLst>
                                      </p:cBhvr>
                                      <p:to>
                                        <p:strVal val="visible"/>
                                      </p:to>
                                    </p:set>
                                    <p:animEffect transition="in" filter="fade">
                                      <p:cBhvr>
                                        <p:cTn id="101" dur="500"/>
                                        <p:tgtEl>
                                          <p:spTgt spid="6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68"/>
                                        </p:tgtEl>
                                        <p:attrNameLst>
                                          <p:attrName>style.visibility</p:attrName>
                                        </p:attrNameLst>
                                      </p:cBhvr>
                                      <p:to>
                                        <p:strVal val="visible"/>
                                      </p:to>
                                    </p:set>
                                    <p:animEffect transition="in" filter="fade">
                                      <p:cBhvr>
                                        <p:cTn id="104" dur="500"/>
                                        <p:tgtEl>
                                          <p:spTgt spid="68"/>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fade">
                                      <p:cBhvr>
                                        <p:cTn id="107" dur="500"/>
                                        <p:tgtEl>
                                          <p:spTgt spid="67"/>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fade">
                                      <p:cBhvr>
                                        <p:cTn id="110" dur="500"/>
                                        <p:tgtEl>
                                          <p:spTgt spid="48"/>
                                        </p:tgtEl>
                                      </p:cBhvr>
                                    </p:animEffect>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46"/>
                                        </p:tgtEl>
                                        <p:attrNameLst>
                                          <p:attrName>style.visibility</p:attrName>
                                        </p:attrNameLst>
                                      </p:cBhvr>
                                      <p:to>
                                        <p:strVal val="visible"/>
                                      </p:to>
                                    </p:set>
                                    <p:anim calcmode="lin" valueType="num">
                                      <p:cBhvr additive="base">
                                        <p:cTn id="115" dur="500" fill="hold"/>
                                        <p:tgtEl>
                                          <p:spTgt spid="46"/>
                                        </p:tgtEl>
                                        <p:attrNameLst>
                                          <p:attrName>ppt_x</p:attrName>
                                        </p:attrNameLst>
                                      </p:cBhvr>
                                      <p:tavLst>
                                        <p:tav tm="0">
                                          <p:val>
                                            <p:strVal val="#ppt_x"/>
                                          </p:val>
                                        </p:tav>
                                        <p:tav tm="100000">
                                          <p:val>
                                            <p:strVal val="#ppt_x"/>
                                          </p:val>
                                        </p:tav>
                                      </p:tavLst>
                                    </p:anim>
                                    <p:anim calcmode="lin" valueType="num">
                                      <p:cBhvr additive="base">
                                        <p:cTn id="116" dur="500" fill="hold"/>
                                        <p:tgtEl>
                                          <p:spTgt spid="46"/>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62"/>
                                        </p:tgtEl>
                                        <p:attrNameLst>
                                          <p:attrName>style.visibility</p:attrName>
                                        </p:attrNameLst>
                                      </p:cBhvr>
                                      <p:to>
                                        <p:strVal val="visible"/>
                                      </p:to>
                                    </p:set>
                                    <p:anim calcmode="lin" valueType="num">
                                      <p:cBhvr additive="base">
                                        <p:cTn id="119" dur="500" fill="hold"/>
                                        <p:tgtEl>
                                          <p:spTgt spid="62"/>
                                        </p:tgtEl>
                                        <p:attrNameLst>
                                          <p:attrName>ppt_x</p:attrName>
                                        </p:attrNameLst>
                                      </p:cBhvr>
                                      <p:tavLst>
                                        <p:tav tm="0">
                                          <p:val>
                                            <p:strVal val="#ppt_x"/>
                                          </p:val>
                                        </p:tav>
                                        <p:tav tm="100000">
                                          <p:val>
                                            <p:strVal val="#ppt_x"/>
                                          </p:val>
                                        </p:tav>
                                      </p:tavLst>
                                    </p:anim>
                                    <p:anim calcmode="lin" valueType="num">
                                      <p:cBhvr additive="base">
                                        <p:cTn id="120" dur="500" fill="hold"/>
                                        <p:tgtEl>
                                          <p:spTgt spid="62"/>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additive="base">
                                        <p:cTn id="123" dur="500" fill="hold"/>
                                        <p:tgtEl>
                                          <p:spTgt spid="92"/>
                                        </p:tgtEl>
                                        <p:attrNameLst>
                                          <p:attrName>ppt_x</p:attrName>
                                        </p:attrNameLst>
                                      </p:cBhvr>
                                      <p:tavLst>
                                        <p:tav tm="0">
                                          <p:val>
                                            <p:strVal val="#ppt_x"/>
                                          </p:val>
                                        </p:tav>
                                        <p:tav tm="100000">
                                          <p:val>
                                            <p:strVal val="#ppt_x"/>
                                          </p:val>
                                        </p:tav>
                                      </p:tavLst>
                                    </p:anim>
                                    <p:anim calcmode="lin" valueType="num">
                                      <p:cBhvr additive="base">
                                        <p:cTn id="124" dur="500" fill="hold"/>
                                        <p:tgtEl>
                                          <p:spTgt spid="92"/>
                                        </p:tgtEl>
                                        <p:attrNameLst>
                                          <p:attrName>ppt_y</p:attrName>
                                        </p:attrNameLst>
                                      </p:cBhvr>
                                      <p:tavLst>
                                        <p:tav tm="0">
                                          <p:val>
                                            <p:strVal val="1+#ppt_h/2"/>
                                          </p:val>
                                        </p:tav>
                                        <p:tav tm="100000">
                                          <p:val>
                                            <p:strVal val="#ppt_y"/>
                                          </p:val>
                                        </p:tav>
                                      </p:tavLst>
                                    </p:anim>
                                  </p:childTnLst>
                                </p:cTn>
                              </p:par>
                              <p:par>
                                <p:cTn id="125" presetID="10" presetClass="entr" presetSubtype="0" fill="hold" grpId="0" nodeType="withEffect">
                                  <p:stCondLst>
                                    <p:cond delay="0"/>
                                  </p:stCondLst>
                                  <p:childTnLst>
                                    <p:set>
                                      <p:cBhvr>
                                        <p:cTn id="126" dur="1" fill="hold">
                                          <p:stCondLst>
                                            <p:cond delay="0"/>
                                          </p:stCondLst>
                                        </p:cTn>
                                        <p:tgtEl>
                                          <p:spTgt spid="93"/>
                                        </p:tgtEl>
                                        <p:attrNameLst>
                                          <p:attrName>style.visibility</p:attrName>
                                        </p:attrNameLst>
                                      </p:cBhvr>
                                      <p:to>
                                        <p:strVal val="visible"/>
                                      </p:to>
                                    </p:set>
                                    <p:animEffect transition="in" filter="fade">
                                      <p:cBhvr>
                                        <p:cTn id="127" dur="500"/>
                                        <p:tgtEl>
                                          <p:spTgt spid="93"/>
                                        </p:tgtEl>
                                      </p:cBhvr>
                                    </p:animEffect>
                                  </p:childTnLst>
                                </p:cTn>
                              </p:par>
                              <p:par>
                                <p:cTn id="128" presetID="2" presetClass="entr" presetSubtype="4" fill="hold" grpId="0" nodeType="withEffect">
                                  <p:stCondLst>
                                    <p:cond delay="0"/>
                                  </p:stCondLst>
                                  <p:childTnLst>
                                    <p:set>
                                      <p:cBhvr>
                                        <p:cTn id="129" dur="1" fill="hold">
                                          <p:stCondLst>
                                            <p:cond delay="0"/>
                                          </p:stCondLst>
                                        </p:cTn>
                                        <p:tgtEl>
                                          <p:spTgt spid="94"/>
                                        </p:tgtEl>
                                        <p:attrNameLst>
                                          <p:attrName>style.visibility</p:attrName>
                                        </p:attrNameLst>
                                      </p:cBhvr>
                                      <p:to>
                                        <p:strVal val="visible"/>
                                      </p:to>
                                    </p:set>
                                    <p:anim calcmode="lin" valueType="num">
                                      <p:cBhvr additive="base">
                                        <p:cTn id="130" dur="500" fill="hold"/>
                                        <p:tgtEl>
                                          <p:spTgt spid="94"/>
                                        </p:tgtEl>
                                        <p:attrNameLst>
                                          <p:attrName>ppt_x</p:attrName>
                                        </p:attrNameLst>
                                      </p:cBhvr>
                                      <p:tavLst>
                                        <p:tav tm="0">
                                          <p:val>
                                            <p:strVal val="#ppt_x"/>
                                          </p:val>
                                        </p:tav>
                                        <p:tav tm="100000">
                                          <p:val>
                                            <p:strVal val="#ppt_x"/>
                                          </p:val>
                                        </p:tav>
                                      </p:tavLst>
                                    </p:anim>
                                    <p:anim calcmode="lin" valueType="num">
                                      <p:cBhvr additive="base">
                                        <p:cTn id="131" dur="500" fill="hold"/>
                                        <p:tgtEl>
                                          <p:spTgt spid="94"/>
                                        </p:tgtEl>
                                        <p:attrNameLst>
                                          <p:attrName>ppt_y</p:attrName>
                                        </p:attrNameLst>
                                      </p:cBhvr>
                                      <p:tavLst>
                                        <p:tav tm="0">
                                          <p:val>
                                            <p:strVal val="1+#ppt_h/2"/>
                                          </p:val>
                                        </p:tav>
                                        <p:tav tm="100000">
                                          <p:val>
                                            <p:strVal val="#ppt_y"/>
                                          </p:val>
                                        </p:tav>
                                      </p:tavLst>
                                    </p:anim>
                                  </p:childTnLst>
                                </p:cTn>
                              </p:par>
                              <p:par>
                                <p:cTn id="132" presetID="10" presetClass="entr" presetSubtype="0" fill="hold" grpId="0" nodeType="withEffect">
                                  <p:stCondLst>
                                    <p:cond delay="0"/>
                                  </p:stCondLst>
                                  <p:childTnLst>
                                    <p:set>
                                      <p:cBhvr>
                                        <p:cTn id="133" dur="1" fill="hold">
                                          <p:stCondLst>
                                            <p:cond delay="0"/>
                                          </p:stCondLst>
                                        </p:cTn>
                                        <p:tgtEl>
                                          <p:spTgt spid="95"/>
                                        </p:tgtEl>
                                        <p:attrNameLst>
                                          <p:attrName>style.visibility</p:attrName>
                                        </p:attrNameLst>
                                      </p:cBhvr>
                                      <p:to>
                                        <p:strVal val="visible"/>
                                      </p:to>
                                    </p:set>
                                    <p:animEffect transition="in" filter="fade">
                                      <p:cBhvr>
                                        <p:cTn id="134" dur="500"/>
                                        <p:tgtEl>
                                          <p:spTgt spid="95"/>
                                        </p:tgtEl>
                                      </p:cBhvr>
                                    </p:animEffect>
                                  </p:childTnLst>
                                </p:cTn>
                              </p:par>
                              <p:par>
                                <p:cTn id="135" presetID="2" presetClass="entr" presetSubtype="4" fill="hold" grpId="0" nodeType="withEffect">
                                  <p:stCondLst>
                                    <p:cond delay="0"/>
                                  </p:stCondLst>
                                  <p:childTnLst>
                                    <p:set>
                                      <p:cBhvr>
                                        <p:cTn id="136" dur="1" fill="hold">
                                          <p:stCondLst>
                                            <p:cond delay="0"/>
                                          </p:stCondLst>
                                        </p:cTn>
                                        <p:tgtEl>
                                          <p:spTgt spid="96"/>
                                        </p:tgtEl>
                                        <p:attrNameLst>
                                          <p:attrName>style.visibility</p:attrName>
                                        </p:attrNameLst>
                                      </p:cBhvr>
                                      <p:to>
                                        <p:strVal val="visible"/>
                                      </p:to>
                                    </p:set>
                                    <p:anim calcmode="lin" valueType="num">
                                      <p:cBhvr additive="base">
                                        <p:cTn id="137" dur="500" fill="hold"/>
                                        <p:tgtEl>
                                          <p:spTgt spid="96"/>
                                        </p:tgtEl>
                                        <p:attrNameLst>
                                          <p:attrName>ppt_x</p:attrName>
                                        </p:attrNameLst>
                                      </p:cBhvr>
                                      <p:tavLst>
                                        <p:tav tm="0">
                                          <p:val>
                                            <p:strVal val="#ppt_x"/>
                                          </p:val>
                                        </p:tav>
                                        <p:tav tm="100000">
                                          <p:val>
                                            <p:strVal val="#ppt_x"/>
                                          </p:val>
                                        </p:tav>
                                      </p:tavLst>
                                    </p:anim>
                                    <p:anim calcmode="lin" valueType="num">
                                      <p:cBhvr additive="base">
                                        <p:cTn id="138" dur="500" fill="hold"/>
                                        <p:tgtEl>
                                          <p:spTgt spid="96"/>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97"/>
                                        </p:tgtEl>
                                        <p:attrNameLst>
                                          <p:attrName>style.visibility</p:attrName>
                                        </p:attrNameLst>
                                      </p:cBhvr>
                                      <p:to>
                                        <p:strVal val="visible"/>
                                      </p:to>
                                    </p:set>
                                    <p:anim calcmode="lin" valueType="num">
                                      <p:cBhvr additive="base">
                                        <p:cTn id="141" dur="500" fill="hold"/>
                                        <p:tgtEl>
                                          <p:spTgt spid="97"/>
                                        </p:tgtEl>
                                        <p:attrNameLst>
                                          <p:attrName>ppt_x</p:attrName>
                                        </p:attrNameLst>
                                      </p:cBhvr>
                                      <p:tavLst>
                                        <p:tav tm="0">
                                          <p:val>
                                            <p:strVal val="#ppt_x"/>
                                          </p:val>
                                        </p:tav>
                                        <p:tav tm="100000">
                                          <p:val>
                                            <p:strVal val="#ppt_x"/>
                                          </p:val>
                                        </p:tav>
                                      </p:tavLst>
                                    </p:anim>
                                    <p:anim calcmode="lin" valueType="num">
                                      <p:cBhvr additive="base">
                                        <p:cTn id="142"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2" presetClass="entr" presetSubtype="4" fill="hold" grpId="0" nodeType="clickEffect">
                                  <p:stCondLst>
                                    <p:cond delay="0"/>
                                  </p:stCondLst>
                                  <p:childTnLst>
                                    <p:set>
                                      <p:cBhvr>
                                        <p:cTn id="146" dur="1" fill="hold">
                                          <p:stCondLst>
                                            <p:cond delay="0"/>
                                          </p:stCondLst>
                                        </p:cTn>
                                        <p:tgtEl>
                                          <p:spTgt spid="63"/>
                                        </p:tgtEl>
                                        <p:attrNameLst>
                                          <p:attrName>style.visibility</p:attrName>
                                        </p:attrNameLst>
                                      </p:cBhvr>
                                      <p:to>
                                        <p:strVal val="visible"/>
                                      </p:to>
                                    </p:set>
                                    <p:anim calcmode="lin" valueType="num">
                                      <p:cBhvr additive="base">
                                        <p:cTn id="147" dur="500" fill="hold"/>
                                        <p:tgtEl>
                                          <p:spTgt spid="63"/>
                                        </p:tgtEl>
                                        <p:attrNameLst>
                                          <p:attrName>ppt_x</p:attrName>
                                        </p:attrNameLst>
                                      </p:cBhvr>
                                      <p:tavLst>
                                        <p:tav tm="0">
                                          <p:val>
                                            <p:strVal val="#ppt_x"/>
                                          </p:val>
                                        </p:tav>
                                        <p:tav tm="100000">
                                          <p:val>
                                            <p:strVal val="#ppt_x"/>
                                          </p:val>
                                        </p:tav>
                                      </p:tavLst>
                                    </p:anim>
                                    <p:anim calcmode="lin" valueType="num">
                                      <p:cBhvr additive="base">
                                        <p:cTn id="148" dur="500" fill="hold"/>
                                        <p:tgtEl>
                                          <p:spTgt spid="63"/>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88"/>
                                        </p:tgtEl>
                                        <p:attrNameLst>
                                          <p:attrName>style.visibility</p:attrName>
                                        </p:attrNameLst>
                                      </p:cBhvr>
                                      <p:to>
                                        <p:strVal val="visible"/>
                                      </p:to>
                                    </p:set>
                                    <p:anim calcmode="lin" valueType="num">
                                      <p:cBhvr additive="base">
                                        <p:cTn id="151" dur="500" fill="hold"/>
                                        <p:tgtEl>
                                          <p:spTgt spid="88"/>
                                        </p:tgtEl>
                                        <p:attrNameLst>
                                          <p:attrName>ppt_x</p:attrName>
                                        </p:attrNameLst>
                                      </p:cBhvr>
                                      <p:tavLst>
                                        <p:tav tm="0">
                                          <p:val>
                                            <p:strVal val="#ppt_x"/>
                                          </p:val>
                                        </p:tav>
                                        <p:tav tm="100000">
                                          <p:val>
                                            <p:strVal val="#ppt_x"/>
                                          </p:val>
                                        </p:tav>
                                      </p:tavLst>
                                    </p:anim>
                                    <p:anim calcmode="lin" valueType="num">
                                      <p:cBhvr additive="base">
                                        <p:cTn id="152" dur="500" fill="hold"/>
                                        <p:tgtEl>
                                          <p:spTgt spid="88"/>
                                        </p:tgtEl>
                                        <p:attrNameLst>
                                          <p:attrName>ppt_y</p:attrName>
                                        </p:attrNameLst>
                                      </p:cBhvr>
                                      <p:tavLst>
                                        <p:tav tm="0">
                                          <p:val>
                                            <p:strVal val="1+#ppt_h/2"/>
                                          </p:val>
                                        </p:tav>
                                        <p:tav tm="100000">
                                          <p:val>
                                            <p:strVal val="#ppt_y"/>
                                          </p:val>
                                        </p:tav>
                                      </p:tavLst>
                                    </p:anim>
                                  </p:childTnLst>
                                </p:cTn>
                              </p:par>
                              <p:par>
                                <p:cTn id="153" presetID="2" presetClass="entr" presetSubtype="4" fill="hold" nodeType="withEffect">
                                  <p:stCondLst>
                                    <p:cond delay="0"/>
                                  </p:stCondLst>
                                  <p:childTnLst>
                                    <p:set>
                                      <p:cBhvr>
                                        <p:cTn id="154" dur="1" fill="hold">
                                          <p:stCondLst>
                                            <p:cond delay="0"/>
                                          </p:stCondLst>
                                        </p:cTn>
                                        <p:tgtEl>
                                          <p:spTgt spid="82"/>
                                        </p:tgtEl>
                                        <p:attrNameLst>
                                          <p:attrName>style.visibility</p:attrName>
                                        </p:attrNameLst>
                                      </p:cBhvr>
                                      <p:to>
                                        <p:strVal val="visible"/>
                                      </p:to>
                                    </p:set>
                                    <p:anim calcmode="lin" valueType="num">
                                      <p:cBhvr additive="base">
                                        <p:cTn id="155" dur="500" fill="hold"/>
                                        <p:tgtEl>
                                          <p:spTgt spid="82"/>
                                        </p:tgtEl>
                                        <p:attrNameLst>
                                          <p:attrName>ppt_x</p:attrName>
                                        </p:attrNameLst>
                                      </p:cBhvr>
                                      <p:tavLst>
                                        <p:tav tm="0">
                                          <p:val>
                                            <p:strVal val="#ppt_x"/>
                                          </p:val>
                                        </p:tav>
                                        <p:tav tm="100000">
                                          <p:val>
                                            <p:strVal val="#ppt_x"/>
                                          </p:val>
                                        </p:tav>
                                      </p:tavLst>
                                    </p:anim>
                                    <p:anim calcmode="lin" valueType="num">
                                      <p:cBhvr additive="base">
                                        <p:cTn id="156" dur="500" fill="hold"/>
                                        <p:tgtEl>
                                          <p:spTgt spid="82"/>
                                        </p:tgtEl>
                                        <p:attrNameLst>
                                          <p:attrName>ppt_y</p:attrName>
                                        </p:attrNameLst>
                                      </p:cBhvr>
                                      <p:tavLst>
                                        <p:tav tm="0">
                                          <p:val>
                                            <p:strVal val="1+#ppt_h/2"/>
                                          </p:val>
                                        </p:tav>
                                        <p:tav tm="100000">
                                          <p:val>
                                            <p:strVal val="#ppt_y"/>
                                          </p:val>
                                        </p:tav>
                                      </p:tavLst>
                                    </p:anim>
                                  </p:childTnLst>
                                </p:cTn>
                              </p:par>
                              <p:par>
                                <p:cTn id="157" presetID="10" presetClass="entr" presetSubtype="0" fill="hold" grpId="0" nodeType="withEffect">
                                  <p:stCondLst>
                                    <p:cond delay="0"/>
                                  </p:stCondLst>
                                  <p:childTnLst>
                                    <p:set>
                                      <p:cBhvr>
                                        <p:cTn id="158" dur="1" fill="hold">
                                          <p:stCondLst>
                                            <p:cond delay="0"/>
                                          </p:stCondLst>
                                        </p:cTn>
                                        <p:tgtEl>
                                          <p:spTgt spid="91"/>
                                        </p:tgtEl>
                                        <p:attrNameLst>
                                          <p:attrName>style.visibility</p:attrName>
                                        </p:attrNameLst>
                                      </p:cBhvr>
                                      <p:to>
                                        <p:strVal val="visible"/>
                                      </p:to>
                                    </p:set>
                                    <p:animEffect transition="in" filter="fade">
                                      <p:cBhvr>
                                        <p:cTn id="159" dur="500"/>
                                        <p:tgtEl>
                                          <p:spTgt spid="91"/>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98"/>
                                        </p:tgtEl>
                                        <p:attrNameLst>
                                          <p:attrName>style.visibility</p:attrName>
                                        </p:attrNameLst>
                                      </p:cBhvr>
                                      <p:to>
                                        <p:strVal val="visible"/>
                                      </p:to>
                                    </p:set>
                                    <p:animEffect transition="in" filter="fade">
                                      <p:cBhvr>
                                        <p:cTn id="162" dur="500"/>
                                        <p:tgtEl>
                                          <p:spTgt spid="98"/>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99"/>
                                        </p:tgtEl>
                                        <p:attrNameLst>
                                          <p:attrName>style.visibility</p:attrName>
                                        </p:attrNameLst>
                                      </p:cBhvr>
                                      <p:to>
                                        <p:strVal val="visible"/>
                                      </p:to>
                                    </p:set>
                                    <p:animEffect transition="in" filter="fade">
                                      <p:cBhvr>
                                        <p:cTn id="165"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2" grpId="0" animBg="1"/>
      <p:bldP spid="53" grpId="0" animBg="1"/>
      <p:bldP spid="58" grpId="0"/>
      <p:bldP spid="59" grpId="0"/>
      <p:bldP spid="61" grpId="0"/>
      <p:bldP spid="63" grpId="0"/>
      <p:bldP spid="64" grpId="0"/>
      <p:bldP spid="65" grpId="0" animBg="1"/>
      <p:bldP spid="67" grpId="0" animBg="1"/>
      <p:bldP spid="68" grpId="0" animBg="1"/>
      <p:bldP spid="69" grpId="0" animBg="1"/>
      <p:bldP spid="73" grpId="0" animBg="1"/>
      <p:bldP spid="74" grpId="0" animBg="1"/>
      <p:bldP spid="75" grpId="0" animBg="1"/>
      <p:bldP spid="76" grpId="0" animBg="1"/>
      <p:bldP spid="77" grpId="0" animBg="1"/>
      <p:bldP spid="81" grpId="0"/>
      <p:bldP spid="88" grpId="0" animBg="1"/>
      <p:bldP spid="89" grpId="0" animBg="1"/>
      <p:bldP spid="90" grpId="0" animBg="1"/>
      <p:bldP spid="91" grpId="0"/>
      <p:bldP spid="62" grpId="0"/>
      <p:bldP spid="92" grpId="0" animBg="1"/>
      <p:bldP spid="78" grpId="0" animBg="1"/>
      <p:bldP spid="80" grpId="0" animBg="1"/>
      <p:bldP spid="79" grpId="0" animBg="1"/>
      <p:bldP spid="93" grpId="0" animBg="1"/>
      <p:bldP spid="94" grpId="0" animBg="1"/>
      <p:bldP spid="95" grpId="0" animBg="1"/>
      <p:bldP spid="96" grpId="0"/>
      <p:bldP spid="97" grpId="0"/>
      <p:bldP spid="98" grpId="0"/>
      <p:bldP spid="9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589838" y="2354264"/>
            <a:ext cx="4190999" cy="2514599"/>
          </a:xfrm>
        </p:spPr>
        <p:txBody>
          <a:bodyPr/>
          <a:lstStyle/>
          <a:p>
            <a:pPr marL="0" indent="0">
              <a:spcBef>
                <a:spcPts val="1200"/>
              </a:spcBef>
              <a:spcAft>
                <a:spcPts val="1200"/>
              </a:spcAft>
              <a:buNone/>
            </a:pPr>
            <a:r>
              <a:rPr lang="en-US" dirty="0" smtClean="0"/>
              <a:t>IoT Opportunity</a:t>
            </a:r>
          </a:p>
          <a:p>
            <a:pPr marL="0" indent="0">
              <a:spcBef>
                <a:spcPts val="1200"/>
              </a:spcBef>
              <a:spcAft>
                <a:spcPts val="1200"/>
              </a:spcAft>
              <a:buNone/>
            </a:pPr>
            <a:r>
              <a:rPr lang="en-US" dirty="0" smtClean="0"/>
              <a:t>Azure IoT</a:t>
            </a:r>
          </a:p>
          <a:p>
            <a:pPr marL="0" indent="0">
              <a:spcBef>
                <a:spcPts val="1200"/>
              </a:spcBef>
              <a:spcAft>
                <a:spcPts val="1200"/>
              </a:spcAft>
              <a:buNone/>
            </a:pPr>
            <a:r>
              <a:rPr lang="en-US" dirty="0" smtClean="0"/>
              <a:t>Windows IoT</a:t>
            </a:r>
            <a:endParaRPr lang="en-US" dirty="0"/>
          </a:p>
        </p:txBody>
      </p:sp>
      <p:sp>
        <p:nvSpPr>
          <p:cNvPr id="5" name="Title 4"/>
          <p:cNvSpPr>
            <a:spLocks noGrp="1"/>
          </p:cNvSpPr>
          <p:nvPr>
            <p:ph type="title"/>
          </p:nvPr>
        </p:nvSpPr>
        <p:spPr>
          <a:xfrm>
            <a:off x="7589838" y="516796"/>
            <a:ext cx="4389437" cy="1227866"/>
          </a:xfrm>
        </p:spPr>
        <p:txBody>
          <a:bodyPr/>
          <a:lstStyle/>
          <a:p>
            <a:r>
              <a:rPr lang="en-US" sz="6600" dirty="0" smtClean="0">
                <a:solidFill>
                  <a:schemeClr val="tx2"/>
                </a:solidFill>
              </a:rPr>
              <a:t>Agenda</a:t>
            </a:r>
            <a:endParaRPr lang="en-US" sz="6600" dirty="0">
              <a:solidFill>
                <a:schemeClr val="tx2"/>
              </a:solidFill>
            </a:endParaRP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l="21741" t="114" r="9942" b="-114"/>
          <a:stretch/>
        </p:blipFill>
        <p:spPr>
          <a:xfrm>
            <a:off x="-35080" y="0"/>
            <a:ext cx="7167717" cy="7030995"/>
          </a:xfrm>
          <a:prstGeom prst="rect">
            <a:avLst/>
          </a:prstGeom>
        </p:spPr>
      </p:pic>
    </p:spTree>
    <p:extLst>
      <p:ext uri="{BB962C8B-B14F-4D97-AF65-F5344CB8AC3E}">
        <p14:creationId xmlns:p14="http://schemas.microsoft.com/office/powerpoint/2010/main" val="5932607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additive="base">
                                        <p:cTn id="12"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0"/>
            <a:ext cx="12436475" cy="699452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Title 5"/>
          <p:cNvSpPr>
            <a:spLocks noGrp="1"/>
          </p:cNvSpPr>
          <p:nvPr>
            <p:ph type="title"/>
          </p:nvPr>
        </p:nvSpPr>
        <p:spPr/>
        <p:txBody>
          <a:bodyPr/>
          <a:lstStyle/>
          <a:p>
            <a:r>
              <a:rPr lang="en-US" dirty="0" smtClean="0">
                <a:solidFill>
                  <a:schemeClr val="bg1"/>
                </a:solidFill>
              </a:rPr>
              <a:t>Windows 10 IoT Editions</a:t>
            </a:r>
            <a:endParaRPr lang="en-US" dirty="0">
              <a:solidFill>
                <a:schemeClr val="bg1"/>
              </a:solidFill>
            </a:endParaRPr>
          </a:p>
        </p:txBody>
      </p:sp>
      <p:sp>
        <p:nvSpPr>
          <p:cNvPr id="20" name="Rectangle 19"/>
          <p:cNvSpPr/>
          <p:nvPr/>
        </p:nvSpPr>
        <p:spPr bwMode="auto">
          <a:xfrm>
            <a:off x="0" y="1248230"/>
            <a:ext cx="591676" cy="574629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1" name="Title 5"/>
          <p:cNvSpPr txBox="1">
            <a:spLocks/>
          </p:cNvSpPr>
          <p:nvPr/>
        </p:nvSpPr>
        <p:spPr>
          <a:xfrm>
            <a:off x="5470755" y="3226185"/>
            <a:ext cx="821643"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solidFill>
                  <a:srgbClr val="FFFFFF"/>
                </a:solidFill>
              </a:rPr>
              <a:t>+</a:t>
            </a:r>
          </a:p>
        </p:txBody>
      </p:sp>
      <p:grpSp>
        <p:nvGrpSpPr>
          <p:cNvPr id="10" name="Group 9"/>
          <p:cNvGrpSpPr/>
          <p:nvPr/>
        </p:nvGrpSpPr>
        <p:grpSpPr>
          <a:xfrm>
            <a:off x="9946623" y="4109973"/>
            <a:ext cx="2230632" cy="1269653"/>
            <a:chOff x="7970674" y="3973845"/>
            <a:chExt cx="2230632" cy="1269653"/>
          </a:xfrm>
        </p:grpSpPr>
        <p:sp>
          <p:nvSpPr>
            <p:cNvPr id="44" name="TextBox 43"/>
            <p:cNvSpPr txBox="1"/>
            <p:nvPr/>
          </p:nvSpPr>
          <p:spPr>
            <a:xfrm>
              <a:off x="7970674" y="4504834"/>
              <a:ext cx="2230632" cy="738664"/>
            </a:xfrm>
            <a:prstGeom prst="rect">
              <a:avLst/>
            </a:prstGeom>
            <a:noFill/>
          </p:spPr>
          <p:txBody>
            <a:bodyPr wrap="square" rtlCol="0">
              <a:spAutoFit/>
            </a:bodyPr>
            <a:lstStyle/>
            <a:p>
              <a:pPr algn="ctr"/>
              <a:r>
                <a:rPr lang="en-US" sz="1400" dirty="0" smtClean="0">
                  <a:solidFill>
                    <a:srgbClr val="FFFFFF"/>
                  </a:solidFill>
                </a:rPr>
                <a:t>Microsoft</a:t>
              </a:r>
            </a:p>
            <a:p>
              <a:pPr algn="ctr"/>
              <a:r>
                <a:rPr lang="en-US" sz="1400" dirty="0" smtClean="0">
                  <a:solidFill>
                    <a:srgbClr val="FFFFFF"/>
                  </a:solidFill>
                </a:rPr>
                <a:t>Azure IoT</a:t>
              </a:r>
              <a:br>
                <a:rPr lang="en-US" sz="1400" dirty="0" smtClean="0">
                  <a:solidFill>
                    <a:srgbClr val="FFFFFF"/>
                  </a:solidFill>
                </a:rPr>
              </a:br>
              <a:endParaRPr lang="en-US" sz="1400" dirty="0">
                <a:solidFill>
                  <a:srgbClr val="FFFFFF"/>
                </a:solidFill>
              </a:endParaRPr>
            </a:p>
          </p:txBody>
        </p:sp>
        <p:sp>
          <p:nvSpPr>
            <p:cNvPr id="28" name="Freeform 27"/>
            <p:cNvSpPr>
              <a:spLocks noChangeAspect="1"/>
            </p:cNvSpPr>
            <p:nvPr/>
          </p:nvSpPr>
          <p:spPr bwMode="black">
            <a:xfrm>
              <a:off x="8767206" y="3973845"/>
              <a:ext cx="537715" cy="444733"/>
            </a:xfrm>
            <a:custGeom>
              <a:avLst/>
              <a:gdLst>
                <a:gd name="connsiteX0" fmla="*/ 731441 w 1073065"/>
                <a:gd name="connsiteY0" fmla="*/ 533748 h 887153"/>
                <a:gd name="connsiteX1" fmla="*/ 759927 w 1073065"/>
                <a:gd name="connsiteY1" fmla="*/ 562183 h 887153"/>
                <a:gd name="connsiteX2" fmla="*/ 759927 w 1073065"/>
                <a:gd name="connsiteY2" fmla="*/ 740916 h 887153"/>
                <a:gd name="connsiteX3" fmla="*/ 731441 w 1073065"/>
                <a:gd name="connsiteY3" fmla="*/ 769351 h 887153"/>
                <a:gd name="connsiteX4" fmla="*/ 702954 w 1073065"/>
                <a:gd name="connsiteY4" fmla="*/ 740916 h 887153"/>
                <a:gd name="connsiteX5" fmla="*/ 702954 w 1073065"/>
                <a:gd name="connsiteY5" fmla="*/ 562183 h 887153"/>
                <a:gd name="connsiteX6" fmla="*/ 731441 w 1073065"/>
                <a:gd name="connsiteY6" fmla="*/ 533748 h 887153"/>
                <a:gd name="connsiteX7" fmla="*/ 612569 w 1073065"/>
                <a:gd name="connsiteY7" fmla="*/ 489198 h 887153"/>
                <a:gd name="connsiteX8" fmla="*/ 640841 w 1073065"/>
                <a:gd name="connsiteY8" fmla="*/ 517610 h 887153"/>
                <a:gd name="connsiteX9" fmla="*/ 640841 w 1073065"/>
                <a:gd name="connsiteY9" fmla="*/ 785490 h 887153"/>
                <a:gd name="connsiteX10" fmla="*/ 612569 w 1073065"/>
                <a:gd name="connsiteY10" fmla="*/ 813902 h 887153"/>
                <a:gd name="connsiteX11" fmla="*/ 584296 w 1073065"/>
                <a:gd name="connsiteY11" fmla="*/ 785490 h 887153"/>
                <a:gd name="connsiteX12" fmla="*/ 584296 w 1073065"/>
                <a:gd name="connsiteY12" fmla="*/ 517610 h 887153"/>
                <a:gd name="connsiteX13" fmla="*/ 612569 w 1073065"/>
                <a:gd name="connsiteY13" fmla="*/ 489198 h 887153"/>
                <a:gd name="connsiteX14" fmla="*/ 374181 w 1073065"/>
                <a:gd name="connsiteY14" fmla="*/ 489198 h 887153"/>
                <a:gd name="connsiteX15" fmla="*/ 402667 w 1073065"/>
                <a:gd name="connsiteY15" fmla="*/ 517610 h 887153"/>
                <a:gd name="connsiteX16" fmla="*/ 402667 w 1073065"/>
                <a:gd name="connsiteY16" fmla="*/ 785490 h 887153"/>
                <a:gd name="connsiteX17" fmla="*/ 374181 w 1073065"/>
                <a:gd name="connsiteY17" fmla="*/ 813902 h 887153"/>
                <a:gd name="connsiteX18" fmla="*/ 345694 w 1073065"/>
                <a:gd name="connsiteY18" fmla="*/ 785490 h 887153"/>
                <a:gd name="connsiteX19" fmla="*/ 345694 w 1073065"/>
                <a:gd name="connsiteY19" fmla="*/ 517610 h 887153"/>
                <a:gd name="connsiteX20" fmla="*/ 374181 w 1073065"/>
                <a:gd name="connsiteY20" fmla="*/ 489198 h 887153"/>
                <a:gd name="connsiteX21" fmla="*/ 493910 w 1073065"/>
                <a:gd name="connsiteY21" fmla="*/ 415090 h 887153"/>
                <a:gd name="connsiteX22" fmla="*/ 522182 w 1073065"/>
                <a:gd name="connsiteY22" fmla="*/ 443515 h 887153"/>
                <a:gd name="connsiteX23" fmla="*/ 522182 w 1073065"/>
                <a:gd name="connsiteY23" fmla="*/ 858728 h 887153"/>
                <a:gd name="connsiteX24" fmla="*/ 493910 w 1073065"/>
                <a:gd name="connsiteY24" fmla="*/ 887153 h 887153"/>
                <a:gd name="connsiteX25" fmla="*/ 465637 w 1073065"/>
                <a:gd name="connsiteY25" fmla="*/ 858728 h 887153"/>
                <a:gd name="connsiteX26" fmla="*/ 465637 w 1073065"/>
                <a:gd name="connsiteY26" fmla="*/ 443515 h 887153"/>
                <a:gd name="connsiteX27" fmla="*/ 493910 w 1073065"/>
                <a:gd name="connsiteY27" fmla="*/ 415090 h 887153"/>
                <a:gd name="connsiteX28" fmla="*/ 702868 w 1073065"/>
                <a:gd name="connsiteY28" fmla="*/ 0 h 887153"/>
                <a:gd name="connsiteX29" fmla="*/ 855004 w 1073065"/>
                <a:gd name="connsiteY29" fmla="*/ 65987 h 887153"/>
                <a:gd name="connsiteX30" fmla="*/ 915858 w 1073065"/>
                <a:gd name="connsiteY30" fmla="*/ 219278 h 887153"/>
                <a:gd name="connsiteX31" fmla="*/ 915858 w 1073065"/>
                <a:gd name="connsiteY31" fmla="*/ 235521 h 887153"/>
                <a:gd name="connsiteX32" fmla="*/ 1011197 w 1073065"/>
                <a:gd name="connsiteY32" fmla="*/ 293386 h 887153"/>
                <a:gd name="connsiteX33" fmla="*/ 1073065 w 1073065"/>
                <a:gd name="connsiteY33" fmla="*/ 446678 h 887153"/>
                <a:gd name="connsiteX34" fmla="*/ 1011197 w 1073065"/>
                <a:gd name="connsiteY34" fmla="*/ 600985 h 887153"/>
                <a:gd name="connsiteX35" fmla="*/ 855004 w 1073065"/>
                <a:gd name="connsiteY35" fmla="*/ 666971 h 887153"/>
                <a:gd name="connsiteX36" fmla="*/ 808349 w 1073065"/>
                <a:gd name="connsiteY36" fmla="*/ 666971 h 887153"/>
                <a:gd name="connsiteX37" fmla="*/ 808349 w 1073065"/>
                <a:gd name="connsiteY37" fmla="*/ 606061 h 887153"/>
                <a:gd name="connsiteX38" fmla="*/ 855004 w 1073065"/>
                <a:gd name="connsiteY38" fmla="*/ 606061 h 887153"/>
                <a:gd name="connsiteX39" fmla="*/ 1012211 w 1073065"/>
                <a:gd name="connsiteY39" fmla="*/ 446678 h 887153"/>
                <a:gd name="connsiteX40" fmla="*/ 855004 w 1073065"/>
                <a:gd name="connsiteY40" fmla="*/ 288310 h 887153"/>
                <a:gd name="connsiteX41" fmla="*/ 842833 w 1073065"/>
                <a:gd name="connsiteY41" fmla="*/ 292371 h 887153"/>
                <a:gd name="connsiteX42" fmla="*/ 855004 w 1073065"/>
                <a:gd name="connsiteY42" fmla="*/ 219278 h 887153"/>
                <a:gd name="connsiteX43" fmla="*/ 702868 w 1073065"/>
                <a:gd name="connsiteY43" fmla="*/ 60911 h 887153"/>
                <a:gd name="connsiteX44" fmla="*/ 545661 w 1073065"/>
                <a:gd name="connsiteY44" fmla="*/ 202020 h 887153"/>
                <a:gd name="connsiteX45" fmla="*/ 431052 w 1073065"/>
                <a:gd name="connsiteY45" fmla="*/ 151261 h 887153"/>
                <a:gd name="connsiteX46" fmla="*/ 273845 w 1073065"/>
                <a:gd name="connsiteY46" fmla="*/ 301507 h 887153"/>
                <a:gd name="connsiteX47" fmla="*/ 218062 w 1073065"/>
                <a:gd name="connsiteY47" fmla="*/ 288310 h 887153"/>
                <a:gd name="connsiteX48" fmla="*/ 60855 w 1073065"/>
                <a:gd name="connsiteY48" fmla="*/ 446678 h 887153"/>
                <a:gd name="connsiteX49" fmla="*/ 218062 w 1073065"/>
                <a:gd name="connsiteY49" fmla="*/ 606061 h 887153"/>
                <a:gd name="connsiteX50" fmla="*/ 293115 w 1073065"/>
                <a:gd name="connsiteY50" fmla="*/ 606061 h 887153"/>
                <a:gd name="connsiteX51" fmla="*/ 293115 w 1073065"/>
                <a:gd name="connsiteY51" fmla="*/ 666971 h 887153"/>
                <a:gd name="connsiteX52" fmla="*/ 218062 w 1073065"/>
                <a:gd name="connsiteY52" fmla="*/ 666971 h 887153"/>
                <a:gd name="connsiteX53" fmla="*/ 64912 w 1073065"/>
                <a:gd name="connsiteY53" fmla="*/ 600985 h 887153"/>
                <a:gd name="connsiteX54" fmla="*/ 0 w 1073065"/>
                <a:gd name="connsiteY54" fmla="*/ 446678 h 887153"/>
                <a:gd name="connsiteX55" fmla="*/ 64912 w 1073065"/>
                <a:gd name="connsiteY55" fmla="*/ 292371 h 887153"/>
                <a:gd name="connsiteX56" fmla="*/ 218062 w 1073065"/>
                <a:gd name="connsiteY56" fmla="*/ 227400 h 887153"/>
                <a:gd name="connsiteX57" fmla="*/ 227190 w 1073065"/>
                <a:gd name="connsiteY57" fmla="*/ 227400 h 887153"/>
                <a:gd name="connsiteX58" fmla="*/ 279930 w 1073065"/>
                <a:gd name="connsiteY58" fmla="*/ 149231 h 887153"/>
                <a:gd name="connsiteX59" fmla="*/ 431052 w 1073065"/>
                <a:gd name="connsiteY59" fmla="*/ 90351 h 887153"/>
                <a:gd name="connsiteX60" fmla="*/ 515234 w 1073065"/>
                <a:gd name="connsiteY60" fmla="*/ 106594 h 887153"/>
                <a:gd name="connsiteX61" fmla="*/ 702868 w 1073065"/>
                <a:gd name="connsiteY61" fmla="*/ 0 h 88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073065" h="887153">
                  <a:moveTo>
                    <a:pt x="731441" y="533748"/>
                  </a:moveTo>
                  <a:cubicBezTo>
                    <a:pt x="747719" y="533748"/>
                    <a:pt x="759927" y="545934"/>
                    <a:pt x="759927" y="562183"/>
                  </a:cubicBezTo>
                  <a:cubicBezTo>
                    <a:pt x="759927" y="562183"/>
                    <a:pt x="759927" y="562183"/>
                    <a:pt x="759927" y="740916"/>
                  </a:cubicBezTo>
                  <a:cubicBezTo>
                    <a:pt x="759927" y="756149"/>
                    <a:pt x="747719" y="769351"/>
                    <a:pt x="731441" y="769351"/>
                  </a:cubicBezTo>
                  <a:cubicBezTo>
                    <a:pt x="716180" y="769351"/>
                    <a:pt x="702954" y="756149"/>
                    <a:pt x="702954" y="740916"/>
                  </a:cubicBezTo>
                  <a:cubicBezTo>
                    <a:pt x="702954" y="740916"/>
                    <a:pt x="702954" y="740916"/>
                    <a:pt x="702954" y="562183"/>
                  </a:cubicBezTo>
                  <a:cubicBezTo>
                    <a:pt x="702954" y="545934"/>
                    <a:pt x="716180" y="533748"/>
                    <a:pt x="731441" y="533748"/>
                  </a:cubicBezTo>
                  <a:close/>
                  <a:moveTo>
                    <a:pt x="612569" y="489198"/>
                  </a:moveTo>
                  <a:cubicBezTo>
                    <a:pt x="627715" y="489198"/>
                    <a:pt x="640841" y="501374"/>
                    <a:pt x="640841" y="517610"/>
                  </a:cubicBezTo>
                  <a:cubicBezTo>
                    <a:pt x="640841" y="517610"/>
                    <a:pt x="640841" y="517610"/>
                    <a:pt x="640841" y="785490"/>
                  </a:cubicBezTo>
                  <a:cubicBezTo>
                    <a:pt x="640841" y="800711"/>
                    <a:pt x="627715" y="813902"/>
                    <a:pt x="612569" y="813902"/>
                  </a:cubicBezTo>
                  <a:cubicBezTo>
                    <a:pt x="597423" y="813902"/>
                    <a:pt x="584296" y="800711"/>
                    <a:pt x="584296" y="785490"/>
                  </a:cubicBezTo>
                  <a:cubicBezTo>
                    <a:pt x="584296" y="785490"/>
                    <a:pt x="584296" y="785490"/>
                    <a:pt x="584296" y="517610"/>
                  </a:cubicBezTo>
                  <a:cubicBezTo>
                    <a:pt x="584296" y="501374"/>
                    <a:pt x="597423" y="489198"/>
                    <a:pt x="612569" y="489198"/>
                  </a:cubicBezTo>
                  <a:close/>
                  <a:moveTo>
                    <a:pt x="374181" y="489198"/>
                  </a:moveTo>
                  <a:cubicBezTo>
                    <a:pt x="390459" y="489198"/>
                    <a:pt x="402667" y="501374"/>
                    <a:pt x="402667" y="517610"/>
                  </a:cubicBezTo>
                  <a:cubicBezTo>
                    <a:pt x="402667" y="517610"/>
                    <a:pt x="402667" y="517610"/>
                    <a:pt x="402667" y="785490"/>
                  </a:cubicBezTo>
                  <a:cubicBezTo>
                    <a:pt x="402667" y="800711"/>
                    <a:pt x="390459" y="813902"/>
                    <a:pt x="374181" y="813902"/>
                  </a:cubicBezTo>
                  <a:cubicBezTo>
                    <a:pt x="358920" y="813902"/>
                    <a:pt x="345694" y="800711"/>
                    <a:pt x="345694" y="785490"/>
                  </a:cubicBezTo>
                  <a:cubicBezTo>
                    <a:pt x="345694" y="785490"/>
                    <a:pt x="345694" y="785490"/>
                    <a:pt x="345694" y="517610"/>
                  </a:cubicBezTo>
                  <a:cubicBezTo>
                    <a:pt x="345694" y="501374"/>
                    <a:pt x="358920" y="489198"/>
                    <a:pt x="374181" y="489198"/>
                  </a:cubicBezTo>
                  <a:close/>
                  <a:moveTo>
                    <a:pt x="493910" y="415090"/>
                  </a:moveTo>
                  <a:cubicBezTo>
                    <a:pt x="509056" y="415090"/>
                    <a:pt x="522182" y="428288"/>
                    <a:pt x="522182" y="443515"/>
                  </a:cubicBezTo>
                  <a:cubicBezTo>
                    <a:pt x="522182" y="443515"/>
                    <a:pt x="522182" y="443515"/>
                    <a:pt x="522182" y="858728"/>
                  </a:cubicBezTo>
                  <a:cubicBezTo>
                    <a:pt x="522182" y="873956"/>
                    <a:pt x="509056" y="887153"/>
                    <a:pt x="493910" y="887153"/>
                  </a:cubicBezTo>
                  <a:cubicBezTo>
                    <a:pt x="477754" y="887153"/>
                    <a:pt x="465637" y="873956"/>
                    <a:pt x="465637" y="858728"/>
                  </a:cubicBezTo>
                  <a:cubicBezTo>
                    <a:pt x="465637" y="858728"/>
                    <a:pt x="465637" y="858728"/>
                    <a:pt x="465637" y="443515"/>
                  </a:cubicBezTo>
                  <a:cubicBezTo>
                    <a:pt x="465637" y="428288"/>
                    <a:pt x="477754" y="415090"/>
                    <a:pt x="493910" y="415090"/>
                  </a:cubicBezTo>
                  <a:close/>
                  <a:moveTo>
                    <a:pt x="702868" y="0"/>
                  </a:moveTo>
                  <a:cubicBezTo>
                    <a:pt x="759665" y="0"/>
                    <a:pt x="814434" y="23349"/>
                    <a:pt x="855004" y="65987"/>
                  </a:cubicBezTo>
                  <a:cubicBezTo>
                    <a:pt x="894559" y="107609"/>
                    <a:pt x="915858" y="162428"/>
                    <a:pt x="915858" y="219278"/>
                  </a:cubicBezTo>
                  <a:cubicBezTo>
                    <a:pt x="915858" y="225369"/>
                    <a:pt x="915858" y="230445"/>
                    <a:pt x="915858" y="235521"/>
                  </a:cubicBezTo>
                  <a:cubicBezTo>
                    <a:pt x="951357" y="245673"/>
                    <a:pt x="983812" y="264961"/>
                    <a:pt x="1011197" y="293386"/>
                  </a:cubicBezTo>
                  <a:cubicBezTo>
                    <a:pt x="1050752" y="333993"/>
                    <a:pt x="1073065" y="388813"/>
                    <a:pt x="1073065" y="446678"/>
                  </a:cubicBezTo>
                  <a:cubicBezTo>
                    <a:pt x="1073065" y="504543"/>
                    <a:pt x="1050752" y="559362"/>
                    <a:pt x="1011197" y="600985"/>
                  </a:cubicBezTo>
                  <a:cubicBezTo>
                    <a:pt x="969613" y="643622"/>
                    <a:pt x="914844" y="666971"/>
                    <a:pt x="855004" y="666971"/>
                  </a:cubicBezTo>
                  <a:cubicBezTo>
                    <a:pt x="855004" y="666971"/>
                    <a:pt x="855004" y="666971"/>
                    <a:pt x="808349" y="666971"/>
                  </a:cubicBezTo>
                  <a:cubicBezTo>
                    <a:pt x="808349" y="666971"/>
                    <a:pt x="808349" y="666971"/>
                    <a:pt x="808349" y="606061"/>
                  </a:cubicBezTo>
                  <a:cubicBezTo>
                    <a:pt x="855004" y="606061"/>
                    <a:pt x="855004" y="606061"/>
                    <a:pt x="855004" y="606061"/>
                  </a:cubicBezTo>
                  <a:cubicBezTo>
                    <a:pt x="944257" y="606061"/>
                    <a:pt x="1012211" y="532968"/>
                    <a:pt x="1012211" y="446678"/>
                  </a:cubicBezTo>
                  <a:cubicBezTo>
                    <a:pt x="1012211" y="361403"/>
                    <a:pt x="944257" y="288310"/>
                    <a:pt x="855004" y="288310"/>
                  </a:cubicBezTo>
                  <a:cubicBezTo>
                    <a:pt x="850947" y="288310"/>
                    <a:pt x="846890" y="288310"/>
                    <a:pt x="842833" y="292371"/>
                  </a:cubicBezTo>
                  <a:cubicBezTo>
                    <a:pt x="850947" y="271052"/>
                    <a:pt x="855004" y="245673"/>
                    <a:pt x="855004" y="219278"/>
                  </a:cubicBezTo>
                  <a:cubicBezTo>
                    <a:pt x="855004" y="134003"/>
                    <a:pt x="787050" y="60911"/>
                    <a:pt x="702868" y="60911"/>
                  </a:cubicBezTo>
                  <a:cubicBezTo>
                    <a:pt x="621729" y="60911"/>
                    <a:pt x="553775" y="124867"/>
                    <a:pt x="545661" y="202020"/>
                  </a:cubicBezTo>
                  <a:cubicBezTo>
                    <a:pt x="515234" y="168519"/>
                    <a:pt x="477707" y="151261"/>
                    <a:pt x="431052" y="151261"/>
                  </a:cubicBezTo>
                  <a:cubicBezTo>
                    <a:pt x="345856" y="151261"/>
                    <a:pt x="277902" y="215217"/>
                    <a:pt x="273845" y="301507"/>
                  </a:cubicBezTo>
                  <a:cubicBezTo>
                    <a:pt x="256603" y="292371"/>
                    <a:pt x="239361" y="288310"/>
                    <a:pt x="218062" y="288310"/>
                  </a:cubicBezTo>
                  <a:cubicBezTo>
                    <a:pt x="132866" y="288310"/>
                    <a:pt x="60855" y="361403"/>
                    <a:pt x="60855" y="446678"/>
                  </a:cubicBezTo>
                  <a:cubicBezTo>
                    <a:pt x="60855" y="532968"/>
                    <a:pt x="132866" y="606061"/>
                    <a:pt x="218062" y="606061"/>
                  </a:cubicBezTo>
                  <a:cubicBezTo>
                    <a:pt x="244432" y="606061"/>
                    <a:pt x="268774" y="606061"/>
                    <a:pt x="293115" y="606061"/>
                  </a:cubicBezTo>
                  <a:cubicBezTo>
                    <a:pt x="293115" y="606061"/>
                    <a:pt x="293115" y="606061"/>
                    <a:pt x="293115" y="666971"/>
                  </a:cubicBezTo>
                  <a:cubicBezTo>
                    <a:pt x="293115" y="666971"/>
                    <a:pt x="293115" y="666971"/>
                    <a:pt x="218062" y="666971"/>
                  </a:cubicBezTo>
                  <a:cubicBezTo>
                    <a:pt x="161264" y="666971"/>
                    <a:pt x="106495" y="643622"/>
                    <a:pt x="64912" y="600985"/>
                  </a:cubicBezTo>
                  <a:cubicBezTo>
                    <a:pt x="23328" y="559362"/>
                    <a:pt x="0" y="504543"/>
                    <a:pt x="0" y="446678"/>
                  </a:cubicBezTo>
                  <a:cubicBezTo>
                    <a:pt x="0" y="388813"/>
                    <a:pt x="23328" y="333993"/>
                    <a:pt x="64912" y="292371"/>
                  </a:cubicBezTo>
                  <a:cubicBezTo>
                    <a:pt x="106495" y="250749"/>
                    <a:pt x="161264" y="227400"/>
                    <a:pt x="218062" y="227400"/>
                  </a:cubicBezTo>
                  <a:cubicBezTo>
                    <a:pt x="221104" y="227400"/>
                    <a:pt x="224147" y="227400"/>
                    <a:pt x="227190" y="227400"/>
                  </a:cubicBezTo>
                  <a:cubicBezTo>
                    <a:pt x="239361" y="197959"/>
                    <a:pt x="256603" y="171565"/>
                    <a:pt x="279930" y="149231"/>
                  </a:cubicBezTo>
                  <a:cubicBezTo>
                    <a:pt x="320500" y="111669"/>
                    <a:pt x="373240" y="90351"/>
                    <a:pt x="431052" y="90351"/>
                  </a:cubicBezTo>
                  <a:cubicBezTo>
                    <a:pt x="460465" y="90351"/>
                    <a:pt x="489878" y="95427"/>
                    <a:pt x="515234" y="106594"/>
                  </a:cubicBezTo>
                  <a:cubicBezTo>
                    <a:pt x="554789" y="42637"/>
                    <a:pt x="624772" y="0"/>
                    <a:pt x="702868" y="0"/>
                  </a:cubicBezTo>
                  <a:close/>
                </a:path>
              </a:pathLst>
            </a:custGeom>
            <a:solidFill>
              <a:schemeClr val="bg1"/>
            </a:solidFill>
            <a:ln>
              <a:noFill/>
            </a:ln>
            <a:extLst/>
          </p:spPr>
          <p:txBody>
            <a:bodyPr vert="horz" wrap="square" lIns="89621" tIns="44811" rIns="89621" bIns="44811" numCol="1" anchor="t" anchorCtr="0" compatLnSpc="1">
              <a:prstTxWarp prst="textNoShape">
                <a:avLst/>
              </a:prstTxWarp>
              <a:noAutofit/>
            </a:bodyPr>
            <a:lstStyle/>
            <a:p>
              <a:pPr defTabSz="914185"/>
              <a:endParaRPr lang="en-US" dirty="0">
                <a:solidFill>
                  <a:srgbClr val="FFFFFF"/>
                </a:solidFill>
              </a:endParaRPr>
            </a:p>
          </p:txBody>
        </p:sp>
      </p:grpSp>
      <p:grpSp>
        <p:nvGrpSpPr>
          <p:cNvPr id="9" name="Group 8"/>
          <p:cNvGrpSpPr/>
          <p:nvPr/>
        </p:nvGrpSpPr>
        <p:grpSpPr>
          <a:xfrm>
            <a:off x="6604366" y="4143760"/>
            <a:ext cx="1007006" cy="1281864"/>
            <a:chOff x="6665318" y="3975627"/>
            <a:chExt cx="1007006" cy="1281864"/>
          </a:xfrm>
        </p:grpSpPr>
        <p:sp>
          <p:nvSpPr>
            <p:cNvPr id="42" name="TextBox 41"/>
            <p:cNvSpPr txBox="1"/>
            <p:nvPr/>
          </p:nvSpPr>
          <p:spPr>
            <a:xfrm>
              <a:off x="6665318" y="4518827"/>
              <a:ext cx="1007006" cy="738664"/>
            </a:xfrm>
            <a:prstGeom prst="rect">
              <a:avLst/>
            </a:prstGeom>
            <a:noFill/>
          </p:spPr>
          <p:txBody>
            <a:bodyPr wrap="none" rtlCol="0">
              <a:spAutoFit/>
            </a:bodyPr>
            <a:lstStyle/>
            <a:p>
              <a:pPr algn="ctr"/>
              <a:r>
                <a:rPr lang="en-US" sz="1400" dirty="0" smtClean="0">
                  <a:solidFill>
                    <a:srgbClr val="FFFFFF"/>
                  </a:solidFill>
                </a:rPr>
                <a:t>Security &amp;</a:t>
              </a:r>
              <a:br>
                <a:rPr lang="en-US" sz="1400" dirty="0" smtClean="0">
                  <a:solidFill>
                    <a:srgbClr val="FFFFFF"/>
                  </a:solidFill>
                </a:rPr>
              </a:br>
              <a:r>
                <a:rPr lang="en-US" sz="1400" dirty="0" smtClean="0">
                  <a:solidFill>
                    <a:srgbClr val="FFFFFF"/>
                  </a:solidFill>
                </a:rPr>
                <a:t>Identity</a:t>
              </a:r>
              <a:br>
                <a:rPr lang="en-US" sz="1400" dirty="0" smtClean="0">
                  <a:solidFill>
                    <a:srgbClr val="FFFFFF"/>
                  </a:solidFill>
                </a:rPr>
              </a:br>
              <a:endParaRPr lang="en-US" sz="1400" dirty="0">
                <a:solidFill>
                  <a:srgbClr val="FFFFFF"/>
                </a:solidFill>
              </a:endParaRPr>
            </a:p>
          </p:txBody>
        </p:sp>
        <p:sp>
          <p:nvSpPr>
            <p:cNvPr id="29" name="Freeform 28"/>
            <p:cNvSpPr>
              <a:spLocks noChangeAspect="1"/>
            </p:cNvSpPr>
            <p:nvPr/>
          </p:nvSpPr>
          <p:spPr bwMode="black">
            <a:xfrm>
              <a:off x="6938211" y="3975627"/>
              <a:ext cx="385011" cy="437356"/>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23" tIns="74419" rIns="93023" bIns="74419" numCol="1" spcCol="0" rtlCol="0" fromWordArt="0" anchor="t" anchorCtr="0" forceAA="0" compatLnSpc="1">
              <a:prstTxWarp prst="textNoShape">
                <a:avLst/>
              </a:prstTxWarp>
              <a:noAutofit/>
            </a:bodyPr>
            <a:lstStyle/>
            <a:p>
              <a:pPr algn="ctr" defTabSz="474295"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8" name="Group 7"/>
          <p:cNvGrpSpPr/>
          <p:nvPr/>
        </p:nvGrpSpPr>
        <p:grpSpPr>
          <a:xfrm>
            <a:off x="6320922" y="2266554"/>
            <a:ext cx="1573895" cy="1109972"/>
            <a:chOff x="6381870" y="2104074"/>
            <a:chExt cx="1573895" cy="1109972"/>
          </a:xfrm>
        </p:grpSpPr>
        <p:sp>
          <p:nvSpPr>
            <p:cNvPr id="45" name="TextBox 44"/>
            <p:cNvSpPr txBox="1"/>
            <p:nvPr/>
          </p:nvSpPr>
          <p:spPr>
            <a:xfrm>
              <a:off x="6381870" y="2690826"/>
              <a:ext cx="1573895" cy="523220"/>
            </a:xfrm>
            <a:prstGeom prst="rect">
              <a:avLst/>
            </a:prstGeom>
            <a:noFill/>
          </p:spPr>
          <p:txBody>
            <a:bodyPr wrap="square" rtlCol="0">
              <a:spAutoFit/>
            </a:bodyPr>
            <a:lstStyle/>
            <a:p>
              <a:pPr algn="ctr"/>
              <a:r>
                <a:rPr lang="en-US" sz="1400" dirty="0" smtClean="0">
                  <a:solidFill>
                    <a:srgbClr val="FFFFFF"/>
                  </a:solidFill>
                </a:rPr>
                <a:t>Windows Updates</a:t>
              </a:r>
              <a:endParaRPr lang="en-US" sz="1400" dirty="0">
                <a:solidFill>
                  <a:srgbClr val="FFFFFF"/>
                </a:solidFill>
              </a:endParaRPr>
            </a:p>
          </p:txBody>
        </p:sp>
        <p:sp>
          <p:nvSpPr>
            <p:cNvPr id="30" name="Freeform 138"/>
            <p:cNvSpPr>
              <a:spLocks noChangeAspect="1" noEditPoints="1"/>
            </p:cNvSpPr>
            <p:nvPr/>
          </p:nvSpPr>
          <p:spPr bwMode="black">
            <a:xfrm>
              <a:off x="6976311" y="2104074"/>
              <a:ext cx="328573" cy="409323"/>
            </a:xfrm>
            <a:custGeom>
              <a:avLst/>
              <a:gdLst>
                <a:gd name="T0" fmla="*/ 64 w 64"/>
                <a:gd name="T1" fmla="*/ 9 h 80"/>
                <a:gd name="T2" fmla="*/ 64 w 64"/>
                <a:gd name="T3" fmla="*/ 32 h 80"/>
                <a:gd name="T4" fmla="*/ 40 w 64"/>
                <a:gd name="T5" fmla="*/ 33 h 80"/>
                <a:gd name="T6" fmla="*/ 32 w 64"/>
                <a:gd name="T7" fmla="*/ 25 h 80"/>
                <a:gd name="T8" fmla="*/ 47 w 64"/>
                <a:gd name="T9" fmla="*/ 24 h 80"/>
                <a:gd name="T10" fmla="*/ 37 w 64"/>
                <a:gd name="T11" fmla="*/ 18 h 80"/>
                <a:gd name="T12" fmla="*/ 12 w 64"/>
                <a:gd name="T13" fmla="*/ 35 h 80"/>
                <a:gd name="T14" fmla="*/ 0 w 64"/>
                <a:gd name="T15" fmla="*/ 35 h 80"/>
                <a:gd name="T16" fmla="*/ 39 w 64"/>
                <a:gd name="T17" fmla="*/ 7 h 80"/>
                <a:gd name="T18" fmla="*/ 55 w 64"/>
                <a:gd name="T19" fmla="*/ 15 h 80"/>
                <a:gd name="T20" fmla="*/ 56 w 64"/>
                <a:gd name="T21" fmla="*/ 0 h 80"/>
                <a:gd name="T22" fmla="*/ 64 w 64"/>
                <a:gd name="T23" fmla="*/ 9 h 80"/>
                <a:gd name="T24" fmla="*/ 26 w 64"/>
                <a:gd name="T25" fmla="*/ 62 h 80"/>
                <a:gd name="T26" fmla="*/ 15 w 64"/>
                <a:gd name="T27" fmla="*/ 56 h 80"/>
                <a:gd name="T28" fmla="*/ 32 w 64"/>
                <a:gd name="T29" fmla="*/ 56 h 80"/>
                <a:gd name="T30" fmla="*/ 24 w 64"/>
                <a:gd name="T31" fmla="*/ 47 h 80"/>
                <a:gd name="T32" fmla="*/ 0 w 64"/>
                <a:gd name="T33" fmla="*/ 48 h 80"/>
                <a:gd name="T34" fmla="*/ 0 w 64"/>
                <a:gd name="T35" fmla="*/ 72 h 80"/>
                <a:gd name="T36" fmla="*/ 8 w 64"/>
                <a:gd name="T37" fmla="*/ 80 h 80"/>
                <a:gd name="T38" fmla="*/ 9 w 64"/>
                <a:gd name="T39" fmla="*/ 66 h 80"/>
                <a:gd name="T40" fmla="*/ 24 w 64"/>
                <a:gd name="T41" fmla="*/ 73 h 80"/>
                <a:gd name="T42" fmla="*/ 64 w 64"/>
                <a:gd name="T43" fmla="*/ 45 h 80"/>
                <a:gd name="T44" fmla="*/ 51 w 64"/>
                <a:gd name="T45" fmla="*/ 45 h 80"/>
                <a:gd name="T46" fmla="*/ 26 w 64"/>
                <a:gd name="T4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0">
                  <a:moveTo>
                    <a:pt x="64" y="9"/>
                  </a:moveTo>
                  <a:cubicBezTo>
                    <a:pt x="64" y="32"/>
                    <a:pt x="64" y="32"/>
                    <a:pt x="64" y="32"/>
                  </a:cubicBezTo>
                  <a:cubicBezTo>
                    <a:pt x="40" y="33"/>
                    <a:pt x="40" y="33"/>
                    <a:pt x="40" y="33"/>
                  </a:cubicBezTo>
                  <a:cubicBezTo>
                    <a:pt x="32" y="25"/>
                    <a:pt x="32" y="25"/>
                    <a:pt x="32" y="25"/>
                  </a:cubicBezTo>
                  <a:cubicBezTo>
                    <a:pt x="47" y="24"/>
                    <a:pt x="47" y="24"/>
                    <a:pt x="47" y="24"/>
                  </a:cubicBezTo>
                  <a:cubicBezTo>
                    <a:pt x="45" y="21"/>
                    <a:pt x="41" y="19"/>
                    <a:pt x="37" y="18"/>
                  </a:cubicBezTo>
                  <a:cubicBezTo>
                    <a:pt x="26" y="16"/>
                    <a:pt x="14" y="24"/>
                    <a:pt x="12" y="35"/>
                  </a:cubicBezTo>
                  <a:cubicBezTo>
                    <a:pt x="0" y="35"/>
                    <a:pt x="0" y="35"/>
                    <a:pt x="0" y="35"/>
                  </a:cubicBezTo>
                  <a:cubicBezTo>
                    <a:pt x="4" y="14"/>
                    <a:pt x="22" y="4"/>
                    <a:pt x="39" y="7"/>
                  </a:cubicBezTo>
                  <a:cubicBezTo>
                    <a:pt x="45" y="8"/>
                    <a:pt x="51" y="11"/>
                    <a:pt x="55" y="15"/>
                  </a:cubicBezTo>
                  <a:cubicBezTo>
                    <a:pt x="56" y="0"/>
                    <a:pt x="56" y="0"/>
                    <a:pt x="56" y="0"/>
                  </a:cubicBezTo>
                  <a:lnTo>
                    <a:pt x="64" y="9"/>
                  </a:lnTo>
                  <a:close/>
                  <a:moveTo>
                    <a:pt x="26" y="62"/>
                  </a:moveTo>
                  <a:cubicBezTo>
                    <a:pt x="22" y="61"/>
                    <a:pt x="18" y="59"/>
                    <a:pt x="15" y="56"/>
                  </a:cubicBezTo>
                  <a:cubicBezTo>
                    <a:pt x="32" y="56"/>
                    <a:pt x="32" y="56"/>
                    <a:pt x="32" y="56"/>
                  </a:cubicBezTo>
                  <a:cubicBezTo>
                    <a:pt x="24" y="47"/>
                    <a:pt x="24" y="47"/>
                    <a:pt x="24" y="47"/>
                  </a:cubicBezTo>
                  <a:cubicBezTo>
                    <a:pt x="0" y="48"/>
                    <a:pt x="0" y="48"/>
                    <a:pt x="0" y="48"/>
                  </a:cubicBezTo>
                  <a:cubicBezTo>
                    <a:pt x="0" y="72"/>
                    <a:pt x="0" y="72"/>
                    <a:pt x="0" y="72"/>
                  </a:cubicBezTo>
                  <a:cubicBezTo>
                    <a:pt x="8" y="80"/>
                    <a:pt x="8" y="80"/>
                    <a:pt x="8" y="80"/>
                  </a:cubicBezTo>
                  <a:cubicBezTo>
                    <a:pt x="9" y="66"/>
                    <a:pt x="9" y="66"/>
                    <a:pt x="9" y="66"/>
                  </a:cubicBezTo>
                  <a:cubicBezTo>
                    <a:pt x="13" y="70"/>
                    <a:pt x="18" y="72"/>
                    <a:pt x="24" y="73"/>
                  </a:cubicBezTo>
                  <a:cubicBezTo>
                    <a:pt x="42" y="77"/>
                    <a:pt x="60" y="66"/>
                    <a:pt x="64" y="45"/>
                  </a:cubicBezTo>
                  <a:cubicBezTo>
                    <a:pt x="51" y="45"/>
                    <a:pt x="51" y="45"/>
                    <a:pt x="51" y="45"/>
                  </a:cubicBezTo>
                  <a:cubicBezTo>
                    <a:pt x="49" y="57"/>
                    <a:pt x="38" y="64"/>
                    <a:pt x="26" y="62"/>
                  </a:cubicBezTo>
                  <a:close/>
                </a:path>
              </a:pathLst>
            </a:custGeom>
            <a:solidFill>
              <a:schemeClr val="bg1"/>
            </a:solidFill>
            <a:ln>
              <a:noFill/>
            </a:ln>
            <a:extLst/>
          </p:spPr>
          <p:txBody>
            <a:bodyPr vert="horz" wrap="square" lIns="91422" tIns="45712" rIns="91422" bIns="45712" numCol="1" anchor="t" anchorCtr="0" compatLnSpc="1">
              <a:prstTxWarp prst="textNoShape">
                <a:avLst/>
              </a:prstTxWarp>
            </a:bodyPr>
            <a:lstStyle/>
            <a:p>
              <a:pPr defTabSz="914185"/>
              <a:endParaRPr lang="en-US" dirty="0">
                <a:solidFill>
                  <a:srgbClr val="000000"/>
                </a:solidFill>
              </a:endParaRPr>
            </a:p>
          </p:txBody>
        </p:sp>
      </p:grpSp>
      <p:sp>
        <p:nvSpPr>
          <p:cNvPr id="46" name="TextBox 45"/>
          <p:cNvSpPr txBox="1"/>
          <p:nvPr/>
        </p:nvSpPr>
        <p:spPr>
          <a:xfrm>
            <a:off x="8405143" y="2829107"/>
            <a:ext cx="1403589" cy="523220"/>
          </a:xfrm>
          <a:prstGeom prst="rect">
            <a:avLst/>
          </a:prstGeom>
          <a:noFill/>
        </p:spPr>
        <p:txBody>
          <a:bodyPr wrap="none" rtlCol="0">
            <a:spAutoFit/>
          </a:bodyPr>
          <a:lstStyle/>
          <a:p>
            <a:pPr algn="ctr"/>
            <a:r>
              <a:rPr lang="en-US" sz="1400" dirty="0" smtClean="0">
                <a:solidFill>
                  <a:srgbClr val="FFFFFF"/>
                </a:solidFill>
              </a:rPr>
              <a:t>Visual Studio &amp;</a:t>
            </a:r>
            <a:br>
              <a:rPr lang="en-US" sz="1400" dirty="0" smtClean="0">
                <a:solidFill>
                  <a:srgbClr val="FFFFFF"/>
                </a:solidFill>
              </a:rPr>
            </a:br>
            <a:r>
              <a:rPr lang="en-US" sz="1400" dirty="0" smtClean="0">
                <a:solidFill>
                  <a:srgbClr val="FFFFFF"/>
                </a:solidFill>
              </a:rPr>
              <a:t>UWP</a:t>
            </a:r>
            <a:endParaRPr lang="en-US" sz="1400" dirty="0">
              <a:solidFill>
                <a:srgbClr val="FFFFFF"/>
              </a:solidFill>
            </a:endParaRPr>
          </a:p>
        </p:txBody>
      </p:sp>
      <p:grpSp>
        <p:nvGrpSpPr>
          <p:cNvPr id="50" name="Group 49"/>
          <p:cNvGrpSpPr/>
          <p:nvPr/>
        </p:nvGrpSpPr>
        <p:grpSpPr>
          <a:xfrm>
            <a:off x="587071" y="1662230"/>
            <a:ext cx="4580675" cy="4580675"/>
            <a:chOff x="508000" y="1550741"/>
            <a:chExt cx="5038743" cy="5038743"/>
          </a:xfrm>
        </p:grpSpPr>
        <p:sp>
          <p:nvSpPr>
            <p:cNvPr id="51" name="Rectangle 50"/>
            <p:cNvSpPr/>
            <p:nvPr/>
          </p:nvSpPr>
          <p:spPr bwMode="auto">
            <a:xfrm>
              <a:off x="508000" y="1550741"/>
              <a:ext cx="5038743" cy="5038743"/>
            </a:xfrm>
            <a:prstGeom prst="rect">
              <a:avLst/>
            </a:prstGeom>
            <a:solidFill>
              <a:srgbClr val="0078D7">
                <a:lumMod val="75000"/>
              </a:srgbClr>
            </a:solidFill>
            <a:ln w="3175" cap="flat" cmpd="sng" algn="ctr">
              <a:noFill/>
              <a:prstDash val="solid"/>
              <a:headEnd type="none" w="med" len="med"/>
              <a:tailEnd type="none" w="med" len="med"/>
            </a:ln>
            <a:effectLst/>
          </p:spPr>
          <p:txBody>
            <a:bodyPr rot="0" spcFirstLastPara="0" vert="horz" wrap="square" lIns="0" tIns="46637" rIns="0" bIns="46637"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32472"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52" name="Rectangle 51"/>
            <p:cNvSpPr/>
            <p:nvPr/>
          </p:nvSpPr>
          <p:spPr>
            <a:xfrm>
              <a:off x="690146" y="1683404"/>
              <a:ext cx="4013520" cy="958109"/>
            </a:xfrm>
            <a:prstGeom prst="rect">
              <a:avLst/>
            </a:prstGeom>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597">
                <a:spcAft>
                  <a:spcPts val="408"/>
                </a:spcAft>
                <a:defRPr/>
              </a:pPr>
              <a:r>
                <a:rPr lang="en-US" sz="1600" b="1" kern="0" dirty="0">
                  <a:solidFill>
                    <a:prstClr val="white"/>
                  </a:solidFill>
                </a:rPr>
                <a:t>Windows </a:t>
              </a:r>
              <a:r>
                <a:rPr lang="en-US" sz="1600" b="1" kern="0" dirty="0" smtClean="0">
                  <a:solidFill>
                    <a:prstClr val="white"/>
                  </a:solidFill>
                </a:rPr>
                <a:t>10 IoT for industry devices</a:t>
              </a:r>
              <a:endParaRPr lang="en-US" sz="1600" b="1" kern="0" dirty="0">
                <a:solidFill>
                  <a:prstClr val="white"/>
                </a:solidFill>
              </a:endParaRPr>
            </a:p>
            <a:p>
              <a:pPr defTabSz="932597">
                <a:spcAft>
                  <a:spcPts val="408"/>
                </a:spcAft>
                <a:defRPr/>
              </a:pPr>
              <a:r>
                <a:rPr lang="en-US" sz="1020" kern="0" dirty="0">
                  <a:solidFill>
                    <a:prstClr val="white"/>
                  </a:solidFill>
                </a:rPr>
                <a:t>Desktop Shell, Win32 apps, Universal </a:t>
              </a:r>
              <a:r>
                <a:rPr lang="en-US" sz="1020" kern="0" dirty="0" smtClean="0">
                  <a:solidFill>
                    <a:prstClr val="white"/>
                  </a:solidFill>
                </a:rPr>
                <a:t>apps </a:t>
              </a:r>
              <a:r>
                <a:rPr lang="en-US" sz="1020" kern="0" dirty="0">
                  <a:solidFill>
                    <a:prstClr val="white"/>
                  </a:solidFill>
                </a:rPr>
                <a:t>and </a:t>
              </a:r>
              <a:r>
                <a:rPr lang="en-US" sz="1020" kern="0" dirty="0" smtClean="0">
                  <a:solidFill>
                    <a:prstClr val="white"/>
                  </a:solidFill>
                </a:rPr>
                <a:t>drivers</a:t>
              </a:r>
              <a:endParaRPr lang="en-US" sz="1020" kern="0" dirty="0">
                <a:solidFill>
                  <a:prstClr val="white"/>
                </a:solidFill>
              </a:endParaRPr>
            </a:p>
            <a:p>
              <a:pPr defTabSz="932597">
                <a:spcAft>
                  <a:spcPts val="408"/>
                </a:spcAft>
                <a:defRPr/>
              </a:pPr>
              <a:r>
                <a:rPr lang="en-US" sz="1020" kern="0" dirty="0">
                  <a:solidFill>
                    <a:prstClr val="white"/>
                  </a:solidFill>
                </a:rPr>
                <a:t>Minimum: 1 GB RAM, 16 GB </a:t>
              </a:r>
              <a:r>
                <a:rPr lang="en-US" sz="1020" kern="0" dirty="0" smtClean="0">
                  <a:solidFill>
                    <a:prstClr val="white"/>
                  </a:solidFill>
                </a:rPr>
                <a:t>storage</a:t>
              </a:r>
              <a:endParaRPr lang="en-US" sz="1020" kern="0" dirty="0">
                <a:solidFill>
                  <a:prstClr val="white"/>
                </a:solidFill>
              </a:endParaRPr>
            </a:p>
            <a:p>
              <a:pPr defTabSz="932597">
                <a:spcAft>
                  <a:spcPts val="408"/>
                </a:spcAft>
                <a:defRPr/>
              </a:pPr>
              <a:r>
                <a:rPr lang="en-US" sz="1020" kern="0" dirty="0" smtClean="0">
                  <a:solidFill>
                    <a:prstClr val="white"/>
                  </a:solidFill>
                </a:rPr>
                <a:t>X86/x64</a:t>
              </a:r>
              <a:endParaRPr lang="en-US" sz="1020" kern="0" dirty="0">
                <a:solidFill>
                  <a:prstClr val="white"/>
                </a:solidFill>
              </a:endParaRPr>
            </a:p>
          </p:txBody>
        </p:sp>
      </p:grpSp>
      <p:grpSp>
        <p:nvGrpSpPr>
          <p:cNvPr id="53" name="Group 52"/>
          <p:cNvGrpSpPr/>
          <p:nvPr/>
        </p:nvGrpSpPr>
        <p:grpSpPr>
          <a:xfrm>
            <a:off x="587071" y="2719892"/>
            <a:ext cx="3681759" cy="3523013"/>
            <a:chOff x="508000" y="2714171"/>
            <a:chExt cx="4049935" cy="3875314"/>
          </a:xfrm>
        </p:grpSpPr>
        <p:sp>
          <p:nvSpPr>
            <p:cNvPr id="54" name="Rectangle 53"/>
            <p:cNvSpPr/>
            <p:nvPr/>
          </p:nvSpPr>
          <p:spPr bwMode="auto">
            <a:xfrm>
              <a:off x="508000" y="2714171"/>
              <a:ext cx="4049935" cy="3875314"/>
            </a:xfrm>
            <a:prstGeom prst="rect">
              <a:avLst/>
            </a:prstGeom>
            <a:solidFill>
              <a:srgbClr val="216FAD"/>
            </a:solidFill>
            <a:ln w="3175" cap="flat" cmpd="sng" algn="ctr">
              <a:noFill/>
              <a:prstDash val="solid"/>
              <a:headEnd type="none" w="med" len="med"/>
              <a:tailEnd type="none" w="med" len="med"/>
            </a:ln>
            <a:effectLst/>
          </p:spPr>
          <p:txBody>
            <a:bodyPr rot="0" spcFirstLastPara="0" vert="horz" wrap="square" lIns="0" tIns="46637" rIns="0" bIns="46637"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32472"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55" name="Rectangle 54"/>
            <p:cNvSpPr/>
            <p:nvPr/>
          </p:nvSpPr>
          <p:spPr>
            <a:xfrm>
              <a:off x="690146" y="2869801"/>
              <a:ext cx="3750124" cy="958109"/>
            </a:xfrm>
            <a:prstGeom prst="rect">
              <a:avLst/>
            </a:prstGeom>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597">
                <a:spcAft>
                  <a:spcPts val="408"/>
                </a:spcAft>
                <a:defRPr/>
              </a:pPr>
              <a:r>
                <a:rPr lang="en-US" sz="1600" b="1" kern="0" dirty="0">
                  <a:solidFill>
                    <a:prstClr val="white"/>
                  </a:solidFill>
                </a:rPr>
                <a:t>Windows </a:t>
              </a:r>
              <a:r>
                <a:rPr lang="en-US" sz="1600" b="1" kern="0" dirty="0" smtClean="0">
                  <a:solidFill>
                    <a:prstClr val="white"/>
                  </a:solidFill>
                </a:rPr>
                <a:t>10 IoT for mobile devices</a:t>
              </a:r>
              <a:endParaRPr lang="en-US" sz="1600" b="1" kern="0" dirty="0">
                <a:solidFill>
                  <a:prstClr val="white"/>
                </a:solidFill>
              </a:endParaRPr>
            </a:p>
            <a:p>
              <a:pPr defTabSz="932597">
                <a:spcAft>
                  <a:spcPts val="408"/>
                </a:spcAft>
                <a:defRPr/>
              </a:pPr>
              <a:r>
                <a:rPr lang="en-US" sz="1020" kern="0" dirty="0">
                  <a:solidFill>
                    <a:prstClr val="white"/>
                  </a:solidFill>
                </a:rPr>
                <a:t>Modern Shell</a:t>
              </a:r>
              <a:r>
                <a:rPr lang="en-US" sz="1020" kern="0" dirty="0" smtClean="0">
                  <a:solidFill>
                    <a:prstClr val="white"/>
                  </a:solidFill>
                </a:rPr>
                <a:t>, Mobile apps, </a:t>
              </a:r>
              <a:r>
                <a:rPr lang="en-US" sz="1020" kern="0" dirty="0">
                  <a:solidFill>
                    <a:prstClr val="white"/>
                  </a:solidFill>
                </a:rPr>
                <a:t>Universal </a:t>
              </a:r>
              <a:r>
                <a:rPr lang="en-US" sz="1020" kern="0" dirty="0" smtClean="0">
                  <a:solidFill>
                    <a:prstClr val="white"/>
                  </a:solidFill>
                </a:rPr>
                <a:t>apps </a:t>
              </a:r>
              <a:r>
                <a:rPr lang="en-US" sz="1020" kern="0" dirty="0">
                  <a:solidFill>
                    <a:prstClr val="white"/>
                  </a:solidFill>
                </a:rPr>
                <a:t>and </a:t>
              </a:r>
              <a:r>
                <a:rPr lang="en-US" sz="1020" kern="0" dirty="0" smtClean="0">
                  <a:solidFill>
                    <a:prstClr val="white"/>
                  </a:solidFill>
                </a:rPr>
                <a:t>drivers</a:t>
              </a:r>
              <a:endParaRPr lang="en-US" sz="1020" kern="0" dirty="0">
                <a:solidFill>
                  <a:prstClr val="white"/>
                </a:solidFill>
              </a:endParaRPr>
            </a:p>
            <a:p>
              <a:pPr defTabSz="932597">
                <a:spcAft>
                  <a:spcPts val="408"/>
                </a:spcAft>
                <a:defRPr/>
              </a:pPr>
              <a:r>
                <a:rPr lang="en-US" sz="1020" kern="0" dirty="0">
                  <a:solidFill>
                    <a:prstClr val="white"/>
                  </a:solidFill>
                </a:rPr>
                <a:t>Minimum: 512 MB RAM, 4 GB storage</a:t>
              </a:r>
            </a:p>
            <a:p>
              <a:pPr defTabSz="932597">
                <a:spcAft>
                  <a:spcPts val="408"/>
                </a:spcAft>
                <a:defRPr/>
              </a:pPr>
              <a:r>
                <a:rPr lang="en-US" sz="1020" kern="0" dirty="0">
                  <a:solidFill>
                    <a:prstClr val="white"/>
                  </a:solidFill>
                </a:rPr>
                <a:t>ARM</a:t>
              </a:r>
            </a:p>
          </p:txBody>
        </p:sp>
      </p:grpSp>
      <p:grpSp>
        <p:nvGrpSpPr>
          <p:cNvPr id="56" name="Group 55"/>
          <p:cNvGrpSpPr/>
          <p:nvPr/>
        </p:nvGrpSpPr>
        <p:grpSpPr>
          <a:xfrm>
            <a:off x="587071" y="3850258"/>
            <a:ext cx="2760746" cy="2392647"/>
            <a:chOff x="508000" y="3957573"/>
            <a:chExt cx="3036820" cy="2631912"/>
          </a:xfrm>
        </p:grpSpPr>
        <p:sp>
          <p:nvSpPr>
            <p:cNvPr id="57" name="Rectangle 56"/>
            <p:cNvSpPr/>
            <p:nvPr/>
          </p:nvSpPr>
          <p:spPr bwMode="auto">
            <a:xfrm>
              <a:off x="508000" y="3957573"/>
              <a:ext cx="3036820" cy="2631912"/>
            </a:xfrm>
            <a:prstGeom prst="rect">
              <a:avLst/>
            </a:prstGeom>
            <a:solidFill>
              <a:srgbClr val="5A94C2"/>
            </a:solidFill>
            <a:ln w="3175" cap="flat" cmpd="sng" algn="ctr">
              <a:noFill/>
              <a:prstDash val="solid"/>
              <a:headEnd type="none" w="med" len="med"/>
              <a:tailEnd type="none" w="med" len="med"/>
            </a:ln>
            <a:effectLst/>
          </p:spPr>
          <p:txBody>
            <a:bodyPr rot="0" spcFirstLastPara="0" vert="horz" wrap="square" lIns="0" tIns="46637" rIns="0" bIns="46637"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32472"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58" name="Rectangle 57"/>
            <p:cNvSpPr/>
            <p:nvPr/>
          </p:nvSpPr>
          <p:spPr>
            <a:xfrm>
              <a:off x="690146" y="4119287"/>
              <a:ext cx="2728438" cy="1874462"/>
            </a:xfrm>
            <a:prstGeom prst="rect">
              <a:avLst/>
            </a:prstGeom>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597">
                <a:spcAft>
                  <a:spcPts val="408"/>
                </a:spcAft>
                <a:defRPr/>
              </a:pPr>
              <a:r>
                <a:rPr lang="en-US" sz="1600" b="1" kern="0" dirty="0" smtClean="0">
                  <a:solidFill>
                    <a:prstClr val="white"/>
                  </a:solidFill>
                </a:rPr>
                <a:t>Windows 10 IoT</a:t>
              </a:r>
              <a:r>
                <a:rPr lang="en-US" sz="1600" b="1" kern="0" dirty="0">
                  <a:solidFill>
                    <a:prstClr val="white"/>
                  </a:solidFill>
                </a:rPr>
                <a:t> </a:t>
              </a:r>
              <a:r>
                <a:rPr lang="en-US" sz="1600" b="1" kern="0" dirty="0" smtClean="0">
                  <a:solidFill>
                    <a:prstClr val="white"/>
                  </a:solidFill>
                </a:rPr>
                <a:t>Core</a:t>
              </a:r>
              <a:endParaRPr lang="en-US" sz="1600" b="1" kern="0" dirty="0">
                <a:solidFill>
                  <a:prstClr val="white"/>
                </a:solidFill>
              </a:endParaRPr>
            </a:p>
            <a:p>
              <a:pPr defTabSz="932597">
                <a:spcAft>
                  <a:spcPts val="408"/>
                </a:spcAft>
                <a:defRPr/>
              </a:pPr>
              <a:r>
                <a:rPr lang="en-US" sz="1020" kern="0" dirty="0" smtClean="0">
                  <a:solidFill>
                    <a:prstClr val="white"/>
                  </a:solidFill>
                </a:rPr>
                <a:t>Universal </a:t>
              </a:r>
              <a:r>
                <a:rPr lang="en-US" sz="1020" kern="0" dirty="0">
                  <a:solidFill>
                    <a:prstClr val="white"/>
                  </a:solidFill>
                </a:rPr>
                <a:t>Apps and </a:t>
              </a:r>
              <a:r>
                <a:rPr lang="en-US" sz="1020" kern="0" dirty="0" smtClean="0">
                  <a:solidFill>
                    <a:prstClr val="white"/>
                  </a:solidFill>
                </a:rPr>
                <a:t>Drivers</a:t>
              </a:r>
            </a:p>
            <a:p>
              <a:pPr defTabSz="932597">
                <a:spcAft>
                  <a:spcPts val="408"/>
                </a:spcAft>
                <a:defRPr/>
              </a:pPr>
              <a:r>
                <a:rPr lang="en-US" sz="1020" kern="0" dirty="0" smtClean="0">
                  <a:solidFill>
                    <a:prstClr val="white"/>
                  </a:solidFill>
                </a:rPr>
                <a:t>No shell or MS apps</a:t>
              </a:r>
              <a:endParaRPr lang="en-US" sz="1020" kern="0" dirty="0">
                <a:solidFill>
                  <a:prstClr val="white"/>
                </a:solidFill>
              </a:endParaRPr>
            </a:p>
            <a:p>
              <a:pPr defTabSz="932597">
                <a:spcAft>
                  <a:spcPts val="408"/>
                </a:spcAft>
                <a:defRPr/>
              </a:pPr>
              <a:r>
                <a:rPr lang="en-US" sz="1020" kern="0" dirty="0" smtClean="0">
                  <a:solidFill>
                    <a:prstClr val="white"/>
                  </a:solidFill>
                </a:rPr>
                <a:t>Minimum: 256MB </a:t>
              </a:r>
              <a:r>
                <a:rPr lang="en-US" sz="1020" kern="0" dirty="0">
                  <a:solidFill>
                    <a:prstClr val="white"/>
                  </a:solidFill>
                </a:rPr>
                <a:t>RAM, 2GB storage</a:t>
              </a:r>
            </a:p>
            <a:p>
              <a:pPr defTabSz="932597">
                <a:spcAft>
                  <a:spcPts val="408"/>
                </a:spcAft>
                <a:defRPr/>
              </a:pPr>
              <a:r>
                <a:rPr lang="en-US" sz="1020" kern="0" dirty="0" smtClean="0">
                  <a:solidFill>
                    <a:prstClr val="white"/>
                  </a:solidFill>
                </a:rPr>
                <a:t>X86/x64 </a:t>
              </a:r>
              <a:r>
                <a:rPr lang="en-US" sz="1020" kern="0" dirty="0">
                  <a:solidFill>
                    <a:prstClr val="white"/>
                  </a:solidFill>
                </a:rPr>
                <a:t>or ARM</a:t>
              </a:r>
            </a:p>
            <a:p>
              <a:pPr defTabSz="932597">
                <a:spcAft>
                  <a:spcPts val="408"/>
                </a:spcAft>
                <a:defRPr/>
              </a:pPr>
              <a:endParaRPr lang="en-US" sz="1020" kern="0" dirty="0" smtClean="0">
                <a:solidFill>
                  <a:prstClr val="white"/>
                </a:solidFill>
              </a:endParaRPr>
            </a:p>
            <a:p>
              <a:pPr defTabSz="932597">
                <a:spcAft>
                  <a:spcPts val="408"/>
                </a:spcAft>
                <a:defRPr/>
              </a:pPr>
              <a:endParaRPr lang="en-US" sz="1020" kern="0" dirty="0">
                <a:solidFill>
                  <a:prstClr val="white"/>
                </a:solidFill>
              </a:endParaRPr>
            </a:p>
            <a:p>
              <a:pPr defTabSz="932597">
                <a:spcAft>
                  <a:spcPts val="408"/>
                </a:spcAft>
                <a:defRPr/>
              </a:pPr>
              <a:endParaRPr lang="en-US" sz="1020" kern="0" dirty="0">
                <a:solidFill>
                  <a:prstClr val="white"/>
                </a:solidFill>
              </a:endParaRPr>
            </a:p>
          </p:txBody>
        </p:sp>
        <p:pic>
          <p:nvPicPr>
            <p:cNvPr id="59" name="Picture 58" descr="C:\Users\v-junyo\Desktop\Dropbox\ZumTeam\Team_Resources\Design Resources\Microsoft Branding\Windows\Windows Logo_png\Win_Blk_D_rgb.pn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71284"/>
            <a:stretch/>
          </p:blipFill>
          <p:spPr bwMode="auto">
            <a:xfrm>
              <a:off x="537028" y="5584120"/>
              <a:ext cx="848505" cy="10053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8226494" y="4109973"/>
            <a:ext cx="1760861" cy="1423541"/>
            <a:chOff x="8146346" y="3833950"/>
            <a:chExt cx="1760861" cy="1423541"/>
          </a:xfrm>
        </p:grpSpPr>
        <p:sp>
          <p:nvSpPr>
            <p:cNvPr id="47" name="TextBox 46"/>
            <p:cNvSpPr txBox="1"/>
            <p:nvPr/>
          </p:nvSpPr>
          <p:spPr>
            <a:xfrm>
              <a:off x="8146346" y="4518827"/>
              <a:ext cx="1760861" cy="738664"/>
            </a:xfrm>
            <a:prstGeom prst="rect">
              <a:avLst/>
            </a:prstGeom>
            <a:noFill/>
          </p:spPr>
          <p:txBody>
            <a:bodyPr wrap="square" rtlCol="0">
              <a:spAutoFit/>
            </a:bodyPr>
            <a:lstStyle/>
            <a:p>
              <a:pPr algn="ctr"/>
              <a:r>
                <a:rPr lang="en-US" sz="1400" dirty="0" smtClean="0">
                  <a:solidFill>
                    <a:srgbClr val="FFFFFF"/>
                  </a:solidFill>
                </a:rPr>
                <a:t>Integrated </a:t>
              </a:r>
              <a:br>
                <a:rPr lang="en-US" sz="1400" dirty="0" smtClean="0">
                  <a:solidFill>
                    <a:srgbClr val="FFFFFF"/>
                  </a:solidFill>
                </a:rPr>
              </a:br>
              <a:r>
                <a:rPr lang="en-US" sz="1400" dirty="0" smtClean="0">
                  <a:solidFill>
                    <a:srgbClr val="FFFFFF"/>
                  </a:solidFill>
                </a:rPr>
                <a:t>Device </a:t>
              </a:r>
              <a:br>
                <a:rPr lang="en-US" sz="1400" dirty="0" smtClean="0">
                  <a:solidFill>
                    <a:srgbClr val="FFFFFF"/>
                  </a:solidFill>
                </a:rPr>
              </a:br>
              <a:r>
                <a:rPr lang="en-US" sz="1400" dirty="0" smtClean="0">
                  <a:solidFill>
                    <a:srgbClr val="FFFFFF"/>
                  </a:solidFill>
                </a:rPr>
                <a:t>Connectivity</a:t>
              </a:r>
              <a:endParaRPr lang="en-US" sz="1400" dirty="0">
                <a:solidFill>
                  <a:srgbClr val="FFFFFF"/>
                </a:solidFill>
              </a:endParaRP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16485" y="3833950"/>
              <a:ext cx="1063941" cy="637256"/>
            </a:xfrm>
            <a:prstGeom prst="rect">
              <a:avLst/>
            </a:prstGeom>
          </p:spPr>
        </p:pic>
      </p:grpSp>
      <p:grpSp>
        <p:nvGrpSpPr>
          <p:cNvPr id="22" name="Group 21"/>
          <p:cNvGrpSpPr/>
          <p:nvPr/>
        </p:nvGrpSpPr>
        <p:grpSpPr>
          <a:xfrm>
            <a:off x="10522226" y="2266554"/>
            <a:ext cx="1000594" cy="1127869"/>
            <a:chOff x="8558009" y="2086177"/>
            <a:chExt cx="1000594" cy="1127869"/>
          </a:xfrm>
        </p:grpSpPr>
        <p:sp>
          <p:nvSpPr>
            <p:cNvPr id="43" name="TextBox 42"/>
            <p:cNvSpPr txBox="1"/>
            <p:nvPr/>
          </p:nvSpPr>
          <p:spPr>
            <a:xfrm>
              <a:off x="8558009" y="2690826"/>
              <a:ext cx="1000594" cy="523220"/>
            </a:xfrm>
            <a:prstGeom prst="rect">
              <a:avLst/>
            </a:prstGeom>
            <a:noFill/>
          </p:spPr>
          <p:txBody>
            <a:bodyPr wrap="none" rtlCol="0">
              <a:spAutoFit/>
            </a:bodyPr>
            <a:lstStyle/>
            <a:p>
              <a:pPr algn="ctr"/>
              <a:r>
                <a:rPr lang="en-US" sz="1400" dirty="0" smtClean="0">
                  <a:solidFill>
                    <a:srgbClr val="FFFFFF"/>
                  </a:solidFill>
                </a:rPr>
                <a:t>New User </a:t>
              </a:r>
              <a:br>
                <a:rPr lang="en-US" sz="1400" dirty="0" smtClean="0">
                  <a:solidFill>
                    <a:srgbClr val="FFFFFF"/>
                  </a:solidFill>
                </a:rPr>
              </a:br>
              <a:r>
                <a:rPr lang="en-US" sz="1400" dirty="0" smtClean="0">
                  <a:solidFill>
                    <a:srgbClr val="FFFFFF"/>
                  </a:solidFill>
                </a:rPr>
                <a:t>Interfaces</a:t>
              </a:r>
              <a:endParaRPr lang="en-US" sz="1400" dirty="0">
                <a:solidFill>
                  <a:srgbClr val="FFFFFF"/>
                </a:solidFill>
              </a:endParaRPr>
            </a:p>
          </p:txBody>
        </p:sp>
        <p:grpSp>
          <p:nvGrpSpPr>
            <p:cNvPr id="21" name="Group 20"/>
            <p:cNvGrpSpPr/>
            <p:nvPr/>
          </p:nvGrpSpPr>
          <p:grpSpPr>
            <a:xfrm>
              <a:off x="8783218" y="2086177"/>
              <a:ext cx="487115" cy="487115"/>
              <a:chOff x="6726571" y="829270"/>
              <a:chExt cx="1849821" cy="1849821"/>
            </a:xfrm>
          </p:grpSpPr>
          <p:sp>
            <p:nvSpPr>
              <p:cNvPr id="61" name="Oval 60"/>
              <p:cNvSpPr/>
              <p:nvPr/>
            </p:nvSpPr>
            <p:spPr bwMode="auto">
              <a:xfrm>
                <a:off x="6726571" y="829270"/>
                <a:ext cx="1849821" cy="1849821"/>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Oval 16"/>
              <p:cNvSpPr/>
              <p:nvPr/>
            </p:nvSpPr>
            <p:spPr bwMode="auto">
              <a:xfrm>
                <a:off x="6885200" y="989790"/>
                <a:ext cx="1528776" cy="1528776"/>
              </a:xfrm>
              <a:prstGeom prst="ellipse">
                <a:avLst/>
              </a:prstGeom>
              <a:solidFill>
                <a:srgbClr val="0078D7">
                  <a:alpha val="7411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Oval 61"/>
              <p:cNvSpPr/>
              <p:nvPr/>
            </p:nvSpPr>
            <p:spPr bwMode="auto">
              <a:xfrm>
                <a:off x="7075296" y="1179882"/>
                <a:ext cx="1148593" cy="1148593"/>
              </a:xfrm>
              <a:prstGeom prst="ellipse">
                <a:avLst/>
              </a:prstGeom>
              <a:solidFill>
                <a:srgbClr val="0078D7"/>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29332" y="2243675"/>
            <a:ext cx="555184" cy="532871"/>
          </a:xfrm>
          <a:prstGeom prst="rect">
            <a:avLst/>
          </a:prstGeom>
        </p:spPr>
      </p:pic>
    </p:spTree>
    <p:extLst>
      <p:ext uri="{BB962C8B-B14F-4D97-AF65-F5344CB8AC3E}">
        <p14:creationId xmlns:p14="http://schemas.microsoft.com/office/powerpoint/2010/main" val="2864187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750" fill="hold"/>
                                        <p:tgtEl>
                                          <p:spTgt spid="56"/>
                                        </p:tgtEl>
                                        <p:attrNameLst>
                                          <p:attrName>ppt_x</p:attrName>
                                        </p:attrNameLst>
                                      </p:cBhvr>
                                      <p:tavLst>
                                        <p:tav tm="0">
                                          <p:val>
                                            <p:strVal val="0-#ppt_w/2"/>
                                          </p:val>
                                        </p:tav>
                                        <p:tav tm="100000">
                                          <p:val>
                                            <p:strVal val="#ppt_x"/>
                                          </p:val>
                                        </p:tav>
                                      </p:tavLst>
                                    </p:anim>
                                    <p:anim calcmode="lin" valueType="num">
                                      <p:cBhvr additive="base">
                                        <p:cTn id="8" dur="75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750" fill="hold"/>
                                        <p:tgtEl>
                                          <p:spTgt spid="53"/>
                                        </p:tgtEl>
                                        <p:attrNameLst>
                                          <p:attrName>ppt_x</p:attrName>
                                        </p:attrNameLst>
                                      </p:cBhvr>
                                      <p:tavLst>
                                        <p:tav tm="0">
                                          <p:val>
                                            <p:strVal val="0-#ppt_w/2"/>
                                          </p:val>
                                        </p:tav>
                                        <p:tav tm="100000">
                                          <p:val>
                                            <p:strVal val="#ppt_x"/>
                                          </p:val>
                                        </p:tav>
                                      </p:tavLst>
                                    </p:anim>
                                    <p:anim calcmode="lin" valueType="num">
                                      <p:cBhvr additive="base">
                                        <p:cTn id="13" dur="75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decel="100000"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750" fill="hold"/>
                                        <p:tgtEl>
                                          <p:spTgt spid="50"/>
                                        </p:tgtEl>
                                        <p:attrNameLst>
                                          <p:attrName>ppt_x</p:attrName>
                                        </p:attrNameLst>
                                      </p:cBhvr>
                                      <p:tavLst>
                                        <p:tav tm="0">
                                          <p:val>
                                            <p:strVal val="0-#ppt_w/2"/>
                                          </p:val>
                                        </p:tav>
                                        <p:tav tm="100000">
                                          <p:val>
                                            <p:strVal val="#ppt_x"/>
                                          </p:val>
                                        </p:tav>
                                      </p:tavLst>
                                    </p:anim>
                                    <p:anim calcmode="lin" valueType="num">
                                      <p:cBhvr additive="base">
                                        <p:cTn id="18" dur="75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42"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anim calcmode="lin" valueType="num">
                                      <p:cBhvr>
                                        <p:cTn id="42" dur="500" fill="hold"/>
                                        <p:tgtEl>
                                          <p:spTgt spid="16"/>
                                        </p:tgtEl>
                                        <p:attrNameLst>
                                          <p:attrName>ppt_x</p:attrName>
                                        </p:attrNameLst>
                                      </p:cBhvr>
                                      <p:tavLst>
                                        <p:tav tm="0">
                                          <p:val>
                                            <p:strVal val="#ppt_x"/>
                                          </p:val>
                                        </p:tav>
                                        <p:tav tm="100000">
                                          <p:val>
                                            <p:strVal val="#ppt_x"/>
                                          </p:val>
                                        </p:tav>
                                      </p:tavLst>
                                    </p:anim>
                                    <p:anim calcmode="lin" valueType="num">
                                      <p:cBhvr>
                                        <p:cTn id="43" dur="5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4130379" y="1668462"/>
            <a:ext cx="8412458" cy="914400"/>
          </a:xfrm>
        </p:spPr>
        <p:txBody>
          <a:bodyPr/>
          <a:lstStyle/>
          <a:p>
            <a:r>
              <a:rPr lang="en-US" dirty="0" smtClean="0"/>
              <a:t>Windows 10 IoT Core preview available for </a:t>
            </a:r>
            <a:r>
              <a:rPr lang="en-US" dirty="0" err="1" smtClean="0"/>
              <a:t>Minnowboard</a:t>
            </a:r>
            <a:r>
              <a:rPr lang="en-US" dirty="0" smtClean="0"/>
              <a:t> Max and Raspberry Pi 2</a:t>
            </a:r>
            <a:endParaRPr lang="en-US" dirty="0"/>
          </a:p>
        </p:txBody>
      </p:sp>
      <p:sp>
        <p:nvSpPr>
          <p:cNvPr id="3" name="Title 2"/>
          <p:cNvSpPr>
            <a:spLocks noGrp="1"/>
          </p:cNvSpPr>
          <p:nvPr>
            <p:ph type="ctrTitle"/>
          </p:nvPr>
        </p:nvSpPr>
        <p:spPr/>
        <p:txBody>
          <a:bodyPr/>
          <a:lstStyle/>
          <a:p>
            <a:r>
              <a:rPr lang="en-US" dirty="0" smtClean="0"/>
              <a:t>Announcing!</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1836" y="2880447"/>
            <a:ext cx="3209925" cy="240982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9436" y="2890264"/>
            <a:ext cx="3209925" cy="2409825"/>
          </a:xfrm>
          <a:prstGeom prst="rect">
            <a:avLst/>
          </a:prstGeom>
        </p:spPr>
      </p:pic>
      <p:sp>
        <p:nvSpPr>
          <p:cNvPr id="7" name="Text Placeholder 3"/>
          <p:cNvSpPr txBox="1">
            <a:spLocks/>
          </p:cNvSpPr>
          <p:nvPr/>
        </p:nvSpPr>
        <p:spPr>
          <a:xfrm>
            <a:off x="5151437" y="5456961"/>
            <a:ext cx="5850341" cy="914400"/>
          </a:xfrm>
          <a:prstGeom prst="rect">
            <a:avLst/>
          </a:prstGeom>
        </p:spPr>
        <p:txBody>
          <a:bodyPr vert="horz" wrap="square" lIns="182880" tIns="146304" rIns="182880" bIns="146304" rtlCol="0" anchor="ctr">
            <a:noAutofit/>
          </a:bodyPr>
          <a:lstStyle>
            <a:lvl1pPr marL="0" marR="0" indent="0" algn="l" defTabSz="932742" rtl="0" eaLnBrk="1" fontAlgn="auto" latinLnBrk="0" hangingPunct="1">
              <a:lnSpc>
                <a:spcPct val="95000"/>
              </a:lnSpc>
              <a:spcBef>
                <a:spcPts val="0"/>
              </a:spcBef>
              <a:spcAft>
                <a:spcPts val="1632"/>
              </a:spcAft>
              <a:buClrTx/>
              <a:buSzPct val="90000"/>
              <a:buFont typeface="Arial" pitchFamily="34" charset="0"/>
              <a:buNone/>
              <a:tabLst/>
              <a:defRPr lang="en-US" sz="3600" kern="1200" spc="0" baseline="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marL="584200" marR="0" indent="-241300" algn="l" defTabSz="932742" rtl="0" eaLnBrk="1" fontAlgn="auto" latinLnBrk="0" hangingPunct="1">
              <a:lnSpc>
                <a:spcPct val="100000"/>
              </a:lnSpc>
              <a:spcBef>
                <a:spcPts val="816"/>
              </a:spcBef>
              <a:spcAft>
                <a:spcPts val="0"/>
              </a:spcAft>
              <a:buClrTx/>
              <a:buSzPct val="90000"/>
              <a:buFont typeface="Arial" pitchFamily="34" charset="0"/>
              <a:buChar char="•"/>
              <a:tabLst/>
              <a:defRPr sz="1900" kern="1200" spc="0" baseline="0">
                <a:solidFill>
                  <a:srgbClr val="FFFFFF"/>
                </a:solidFill>
                <a:latin typeface="+mn-lt"/>
                <a:ea typeface="+mn-ea"/>
                <a:cs typeface="+mn-cs"/>
              </a:defRPr>
            </a:lvl2pPr>
            <a:lvl3pPr marL="800100" marR="0" indent="-228600" algn="l" defTabSz="932742" rtl="0" eaLnBrk="1" fontAlgn="auto" latinLnBrk="0" hangingPunct="1">
              <a:lnSpc>
                <a:spcPct val="100000"/>
              </a:lnSpc>
              <a:spcBef>
                <a:spcPts val="816"/>
              </a:spcBef>
              <a:spcAft>
                <a:spcPts val="0"/>
              </a:spcAft>
              <a:buClrTx/>
              <a:buSzPct val="90000"/>
              <a:buFont typeface="Arial" pitchFamily="34" charset="0"/>
              <a:buChar char="•"/>
              <a:tabLst/>
              <a:defRPr sz="1900" kern="1200" spc="0" baseline="0">
                <a:solidFill>
                  <a:srgbClr val="FFFFFF"/>
                </a:solidFill>
                <a:latin typeface="+mn-lt"/>
                <a:ea typeface="+mn-ea"/>
                <a:cs typeface="+mn-cs"/>
              </a:defRPr>
            </a:lvl3pPr>
            <a:lvl4pPr marL="1028700" marR="0" indent="-228600" algn="l" defTabSz="932742" rtl="0" eaLnBrk="1" fontAlgn="auto" latinLnBrk="0" hangingPunct="1">
              <a:lnSpc>
                <a:spcPct val="100000"/>
              </a:lnSpc>
              <a:spcBef>
                <a:spcPts val="816"/>
              </a:spcBef>
              <a:spcAft>
                <a:spcPts val="0"/>
              </a:spcAft>
              <a:buClrTx/>
              <a:buSzPct val="90000"/>
              <a:buFont typeface="Arial" pitchFamily="34" charset="0"/>
              <a:buChar char="•"/>
              <a:tabLst/>
              <a:defRPr sz="1900" kern="1200" spc="0" baseline="0">
                <a:solidFill>
                  <a:srgbClr val="FFFFFF"/>
                </a:solidFill>
                <a:latin typeface="+mn-lt"/>
                <a:ea typeface="+mn-ea"/>
                <a:cs typeface="+mn-cs"/>
              </a:defRPr>
            </a:lvl4pPr>
            <a:lvl5pPr marL="1257300" marR="0" indent="-228600" algn="l" defTabSz="932742" rtl="0" eaLnBrk="1" fontAlgn="auto" latinLnBrk="0" hangingPunct="1">
              <a:lnSpc>
                <a:spcPct val="100000"/>
              </a:lnSpc>
              <a:spcBef>
                <a:spcPts val="816"/>
              </a:spcBef>
              <a:spcAft>
                <a:spcPts val="0"/>
              </a:spcAft>
              <a:buClrTx/>
              <a:buSzPct val="90000"/>
              <a:buFont typeface="Arial" pitchFamily="34" charset="0"/>
              <a:buChar char="•"/>
              <a:tabLst/>
              <a:defRPr sz="1900" kern="1200" spc="0" baseline="0">
                <a:solidFill>
                  <a:srgbClr val="FFFFFF"/>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a:gradFill>
                  <a:gsLst>
                    <a:gs pos="28302">
                      <a:srgbClr val="404040">
                        <a:lumMod val="75000"/>
                        <a:lumOff val="25000"/>
                      </a:srgbClr>
                    </a:gs>
                    <a:gs pos="67000">
                      <a:srgbClr val="404040">
                        <a:lumMod val="75000"/>
                        <a:lumOff val="25000"/>
                      </a:srgbClr>
                    </a:gs>
                  </a:gsLst>
                  <a:lin ang="5400000" scaled="0"/>
                </a:gradFill>
              </a:rPr>
              <a:t>www.windowsondevices.com</a:t>
            </a:r>
          </a:p>
        </p:txBody>
      </p:sp>
    </p:spTree>
    <p:extLst>
      <p:ext uri="{BB962C8B-B14F-4D97-AF65-F5344CB8AC3E}">
        <p14:creationId xmlns:p14="http://schemas.microsoft.com/office/powerpoint/2010/main" val="191147596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r>
              <a:rPr lang="en-US" dirty="0" smtClean="0"/>
              <a:t>Demo – Weather Station</a:t>
            </a:r>
            <a:endParaRPr lang="en-US" dirty="0"/>
          </a:p>
        </p:txBody>
      </p:sp>
      <p:pic>
        <p:nvPicPr>
          <p:cNvPr id="6" name="Picture Placeholder 5"/>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5764" r="15764"/>
          <a:stretch>
            <a:fillRect/>
          </a:stretch>
        </p:blipFill>
        <p:spPr/>
      </p:pic>
      <p:sp>
        <p:nvSpPr>
          <p:cNvPr id="3" name="Title 2"/>
          <p:cNvSpPr>
            <a:spLocks noGrp="1"/>
          </p:cNvSpPr>
          <p:nvPr>
            <p:ph type="title"/>
          </p:nvPr>
        </p:nvSpPr>
        <p:spPr/>
        <p:txBody>
          <a:bodyPr/>
          <a:lstStyle/>
          <a:p>
            <a:r>
              <a:rPr lang="en-US" dirty="0" smtClean="0"/>
              <a:t>Windows 10 IoT Core in Action</a:t>
            </a:r>
            <a:endParaRPr lang="en-US" dirty="0"/>
          </a:p>
        </p:txBody>
      </p:sp>
    </p:spTree>
    <p:extLst>
      <p:ext uri="{BB962C8B-B14F-4D97-AF65-F5344CB8AC3E}">
        <p14:creationId xmlns:p14="http://schemas.microsoft.com/office/powerpoint/2010/main" val="131116077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035" y="58228"/>
            <a:ext cx="11889564" cy="917575"/>
          </a:xfrm>
        </p:spPr>
        <p:txBody>
          <a:bodyPr/>
          <a:lstStyle/>
          <a:p>
            <a:r>
              <a:rPr lang="en-US" dirty="0" err="1" smtClean="0"/>
              <a:t>AllJoyn</a:t>
            </a:r>
            <a:r>
              <a:rPr lang="en-US" dirty="0" smtClean="0"/>
              <a:t> support in all Windows 10 </a:t>
            </a:r>
            <a:r>
              <a:rPr lang="en-US" dirty="0"/>
              <a:t>Editions</a:t>
            </a:r>
            <a:br>
              <a:rPr lang="en-US" dirty="0"/>
            </a:br>
            <a:r>
              <a:rPr lang="en-US" sz="3200" dirty="0">
                <a:solidFill>
                  <a:srgbClr val="0078D7"/>
                </a:solidFill>
              </a:rPr>
              <a:t/>
            </a:r>
            <a:br>
              <a:rPr lang="en-US" sz="3200" dirty="0">
                <a:solidFill>
                  <a:srgbClr val="0078D7"/>
                </a:solidFill>
              </a:rPr>
            </a:br>
            <a:r>
              <a:rPr lang="en-US" dirty="0"/>
              <a:t> </a:t>
            </a:r>
          </a:p>
        </p:txBody>
      </p:sp>
      <p:cxnSp>
        <p:nvCxnSpPr>
          <p:cNvPr id="140" name="Straight Connector 139"/>
          <p:cNvCxnSpPr/>
          <p:nvPr/>
        </p:nvCxnSpPr>
        <p:spPr>
          <a:xfrm flipH="1" flipV="1">
            <a:off x="4655287" y="5938882"/>
            <a:ext cx="708742" cy="118838"/>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H="1" flipV="1">
            <a:off x="3642060" y="5396357"/>
            <a:ext cx="432442" cy="303985"/>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H="1" flipV="1">
            <a:off x="3241024" y="4319546"/>
            <a:ext cx="225079" cy="488163"/>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H="1">
            <a:off x="3380714" y="3166723"/>
            <a:ext cx="187530" cy="385660"/>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V="1">
            <a:off x="4503270" y="2325610"/>
            <a:ext cx="657810" cy="268593"/>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5692796" y="2325608"/>
            <a:ext cx="727210" cy="0"/>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6867111" y="2231637"/>
            <a:ext cx="866643" cy="200425"/>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8598575" y="2628559"/>
            <a:ext cx="742452" cy="383914"/>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9612533" y="3331719"/>
            <a:ext cx="321490" cy="620053"/>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flipH="1">
            <a:off x="9841082" y="4621121"/>
            <a:ext cx="235177" cy="650226"/>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H="1">
            <a:off x="8328173" y="5626283"/>
            <a:ext cx="1320465" cy="476554"/>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flipH="1">
            <a:off x="7428500" y="6102837"/>
            <a:ext cx="708252" cy="59519"/>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flipH="1" flipV="1">
            <a:off x="5756428" y="6104014"/>
            <a:ext cx="709650" cy="58341"/>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4075672" y="3166724"/>
            <a:ext cx="5765409" cy="2104621"/>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flipH="1">
            <a:off x="4444083" y="2795205"/>
            <a:ext cx="3751317" cy="2808228"/>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H="1">
            <a:off x="3522148" y="3137862"/>
            <a:ext cx="5425913" cy="803780"/>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flipH="1" flipV="1">
            <a:off x="5722560" y="2813480"/>
            <a:ext cx="3250584" cy="307665"/>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flipH="1">
            <a:off x="5555304" y="3137864"/>
            <a:ext cx="3392756" cy="2467111"/>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9203059" y="3331719"/>
            <a:ext cx="435498" cy="620053"/>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flipH="1">
            <a:off x="3658683" y="4274716"/>
            <a:ext cx="5953850" cy="840292"/>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H="1" flipV="1">
            <a:off x="3522148" y="3941643"/>
            <a:ext cx="4533781" cy="1923018"/>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flipH="1" flipV="1">
            <a:off x="8178917" y="2802034"/>
            <a:ext cx="54254" cy="2886830"/>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V="1">
            <a:off x="5974578" y="2908121"/>
            <a:ext cx="1150173" cy="2709218"/>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H="1" flipV="1">
            <a:off x="5420358" y="2793510"/>
            <a:ext cx="134946" cy="2811465"/>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H="1" flipV="1">
            <a:off x="3522148" y="3941144"/>
            <a:ext cx="2033157" cy="1685140"/>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H="1" flipV="1">
            <a:off x="3522148" y="3941641"/>
            <a:ext cx="914862" cy="1661792"/>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a:off x="3658685" y="2793512"/>
            <a:ext cx="1761675" cy="2308835"/>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V="1">
            <a:off x="4503272" y="2628559"/>
            <a:ext cx="3279355" cy="478963"/>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4437009" y="3166722"/>
            <a:ext cx="5179620" cy="1117884"/>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flipH="1" flipV="1">
            <a:off x="6705479" y="2881442"/>
            <a:ext cx="1527693" cy="2807422"/>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flipV="1">
            <a:off x="7032590" y="2802033"/>
            <a:ext cx="1146327" cy="3054311"/>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flipH="1" flipV="1">
            <a:off x="3522150" y="3941641"/>
            <a:ext cx="3550816" cy="1936840"/>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flipV="1">
            <a:off x="8233173" y="4284607"/>
            <a:ext cx="1383458" cy="1495700"/>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flipH="1" flipV="1">
            <a:off x="4075672" y="3166725"/>
            <a:ext cx="1479633" cy="2470157"/>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H="1" flipV="1">
            <a:off x="6705479" y="2971274"/>
            <a:ext cx="2907053" cy="1303443"/>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flipH="1" flipV="1">
            <a:off x="3522147" y="3941643"/>
            <a:ext cx="6318934" cy="1329705"/>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H="1" flipV="1">
            <a:off x="8195400" y="2795206"/>
            <a:ext cx="1654736" cy="2476142"/>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5692796" y="5604973"/>
            <a:ext cx="2363132" cy="259687"/>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V="1">
            <a:off x="4437011" y="2793510"/>
            <a:ext cx="983350" cy="2811465"/>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flipV="1">
            <a:off x="5555304" y="2802033"/>
            <a:ext cx="2623613" cy="2802941"/>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flipV="1">
            <a:off x="5555305" y="5177150"/>
            <a:ext cx="3328498" cy="427824"/>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V="1">
            <a:off x="5555307" y="4284605"/>
            <a:ext cx="4061324" cy="1417481"/>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H="1">
            <a:off x="4483152" y="4285152"/>
            <a:ext cx="5129381" cy="1319821"/>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H="1" flipV="1">
            <a:off x="5692795" y="2421557"/>
            <a:ext cx="2040957" cy="10506"/>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a:endCxn id="197" idx="3"/>
          </p:cNvCxnSpPr>
          <p:nvPr/>
        </p:nvCxnSpPr>
        <p:spPr>
          <a:xfrm flipH="1" flipV="1">
            <a:off x="3591510" y="3977231"/>
            <a:ext cx="6021023" cy="307922"/>
          </a:xfrm>
          <a:prstGeom prst="line">
            <a:avLst/>
          </a:prstGeom>
          <a:ln w="12700"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85" name="Freeform 11"/>
          <p:cNvSpPr>
            <a:spLocks/>
          </p:cNvSpPr>
          <p:nvPr/>
        </p:nvSpPr>
        <p:spPr bwMode="auto">
          <a:xfrm flipH="1">
            <a:off x="9477500" y="5989048"/>
            <a:ext cx="1628353" cy="661727"/>
          </a:xfrm>
          <a:prstGeom prst="wedgeRoundRectCallout">
            <a:avLst>
              <a:gd name="adj1" fmla="val 34621"/>
              <a:gd name="adj2" fmla="val -108475"/>
              <a:gd name="adj3" fmla="val 16667"/>
            </a:avLst>
          </a:prstGeom>
          <a:solidFill>
            <a:schemeClr val="accent2"/>
          </a:solidFill>
          <a:ln w="19050" cap="rnd">
            <a:solidFill>
              <a:schemeClr val="bg1"/>
            </a:solidFill>
            <a:prstDash val="solid"/>
            <a:round/>
            <a:headEnd/>
            <a:tailEnd/>
          </a:ln>
          <a:effectLst>
            <a:outerShdw blurRad="127000" dist="25400" dir="13500000" algn="br" rotWithShape="0">
              <a:prstClr val="black">
                <a:alpha val="40000"/>
              </a:prstClr>
            </a:outerShdw>
          </a:effectLst>
          <a:extLst/>
        </p:spPr>
        <p:txBody>
          <a:bodyPr vert="horz" wrap="square" lIns="0" tIns="0" rIns="0" bIns="0" numCol="1" anchor="ctr" anchorCtr="1" compatLnSpc="1">
            <a:prstTxWarp prst="textNoShape">
              <a:avLst/>
            </a:prstTxWarp>
          </a:bodyPr>
          <a:lstStyle/>
          <a:p>
            <a:pPr>
              <a:lnSpc>
                <a:spcPct val="85000"/>
              </a:lnSpc>
              <a:spcBef>
                <a:spcPts val="306"/>
              </a:spcBef>
            </a:pPr>
            <a:r>
              <a:rPr lang="en-US" sz="1224" dirty="0">
                <a:solidFill>
                  <a:srgbClr val="FFFFFF"/>
                </a:solidFill>
                <a:latin typeface="Segoe UI Light"/>
              </a:rPr>
              <a:t>I can send </a:t>
            </a:r>
            <a:r>
              <a:rPr lang="en-US" sz="1224" dirty="0" smtClean="0">
                <a:solidFill>
                  <a:srgbClr val="FFFFFF"/>
                </a:solidFill>
                <a:latin typeface="Segoe UI Light"/>
              </a:rPr>
              <a:t>notifications</a:t>
            </a:r>
            <a:endParaRPr lang="en-US" sz="1224" dirty="0">
              <a:solidFill>
                <a:srgbClr val="FFFFFF"/>
              </a:solidFill>
              <a:latin typeface="Segoe UI Light"/>
            </a:endParaRPr>
          </a:p>
        </p:txBody>
      </p:sp>
      <p:sp>
        <p:nvSpPr>
          <p:cNvPr id="186" name="Freeform 11"/>
          <p:cNvSpPr>
            <a:spLocks/>
          </p:cNvSpPr>
          <p:nvPr/>
        </p:nvSpPr>
        <p:spPr bwMode="auto">
          <a:xfrm flipH="1">
            <a:off x="7640100" y="6510461"/>
            <a:ext cx="1628353" cy="433806"/>
          </a:xfrm>
          <a:prstGeom prst="wedgeRoundRectCallout">
            <a:avLst>
              <a:gd name="adj1" fmla="val 13663"/>
              <a:gd name="adj2" fmla="val -97743"/>
              <a:gd name="adj3" fmla="val 16667"/>
            </a:avLst>
          </a:prstGeom>
          <a:solidFill>
            <a:schemeClr val="accent5"/>
          </a:solidFill>
          <a:ln w="19050" cap="rnd">
            <a:solidFill>
              <a:schemeClr val="bg1"/>
            </a:solidFill>
            <a:prstDash val="solid"/>
            <a:round/>
            <a:headEnd/>
            <a:tailEnd/>
          </a:ln>
          <a:effectLst>
            <a:outerShdw blurRad="127000" dist="25400" dir="13500000" algn="br" rotWithShape="0">
              <a:prstClr val="black">
                <a:alpha val="40000"/>
              </a:prstClr>
            </a:outerShdw>
          </a:effectLst>
          <a:extLst/>
        </p:spPr>
        <p:txBody>
          <a:bodyPr vert="horz" wrap="square" lIns="0" tIns="0" rIns="0" bIns="0" numCol="1" anchor="ctr" anchorCtr="1" compatLnSpc="1">
            <a:prstTxWarp prst="textNoShape">
              <a:avLst/>
            </a:prstTxWarp>
          </a:bodyPr>
          <a:lstStyle/>
          <a:p>
            <a:pPr>
              <a:lnSpc>
                <a:spcPct val="85000"/>
              </a:lnSpc>
              <a:spcBef>
                <a:spcPts val="306"/>
              </a:spcBef>
            </a:pPr>
            <a:r>
              <a:rPr lang="en-US" sz="1224" dirty="0">
                <a:solidFill>
                  <a:srgbClr val="FFFFFF"/>
                </a:solidFill>
                <a:latin typeface="Segoe UI Light"/>
              </a:rPr>
              <a:t>I have lighting interface</a:t>
            </a:r>
          </a:p>
        </p:txBody>
      </p:sp>
      <p:sp>
        <p:nvSpPr>
          <p:cNvPr id="187" name="Freeform 11"/>
          <p:cNvSpPr>
            <a:spLocks/>
          </p:cNvSpPr>
          <p:nvPr/>
        </p:nvSpPr>
        <p:spPr bwMode="auto">
          <a:xfrm flipH="1">
            <a:off x="2408237" y="1507373"/>
            <a:ext cx="1786618" cy="661727"/>
          </a:xfrm>
          <a:prstGeom prst="wedgeRoundRectCallout">
            <a:avLst>
              <a:gd name="adj1" fmla="val -37883"/>
              <a:gd name="adj2" fmla="val 119360"/>
              <a:gd name="adj3" fmla="val 16667"/>
            </a:avLst>
          </a:prstGeom>
          <a:solidFill>
            <a:schemeClr val="accent2"/>
          </a:solidFill>
          <a:ln w="19050" cap="rnd">
            <a:solidFill>
              <a:schemeClr val="bg1"/>
            </a:solidFill>
            <a:prstDash val="solid"/>
            <a:round/>
            <a:headEnd/>
            <a:tailEnd/>
          </a:ln>
          <a:effectLst>
            <a:outerShdw blurRad="127000" dist="25400" dir="13500000" algn="br" rotWithShape="0">
              <a:prstClr val="black">
                <a:alpha val="40000"/>
              </a:prstClr>
            </a:outerShdw>
          </a:effectLst>
          <a:extLst/>
        </p:spPr>
        <p:txBody>
          <a:bodyPr vert="horz" wrap="square" lIns="0" tIns="0" rIns="0" bIns="0" numCol="1" anchor="ctr" anchorCtr="1" compatLnSpc="1">
            <a:prstTxWarp prst="textNoShape">
              <a:avLst/>
            </a:prstTxWarp>
          </a:bodyPr>
          <a:lstStyle/>
          <a:p>
            <a:pPr>
              <a:lnSpc>
                <a:spcPct val="85000"/>
              </a:lnSpc>
              <a:spcBef>
                <a:spcPts val="306"/>
              </a:spcBef>
            </a:pPr>
            <a:r>
              <a:rPr lang="en-US" sz="1224" dirty="0">
                <a:solidFill>
                  <a:srgbClr val="FFFFFF"/>
                </a:solidFill>
                <a:latin typeface="Segoe UI Light"/>
              </a:rPr>
              <a:t>I can send notifications.</a:t>
            </a:r>
          </a:p>
          <a:p>
            <a:pPr>
              <a:lnSpc>
                <a:spcPct val="85000"/>
              </a:lnSpc>
              <a:spcBef>
                <a:spcPts val="306"/>
              </a:spcBef>
            </a:pPr>
            <a:r>
              <a:rPr lang="en-US" sz="1224" dirty="0" smtClean="0">
                <a:solidFill>
                  <a:srgbClr val="FFFFFF"/>
                </a:solidFill>
                <a:latin typeface="Segoe UI Light"/>
              </a:rPr>
              <a:t>I </a:t>
            </a:r>
            <a:r>
              <a:rPr lang="en-US" sz="1224" dirty="0">
                <a:solidFill>
                  <a:srgbClr val="FFFFFF"/>
                </a:solidFill>
                <a:latin typeface="Segoe UI Light"/>
              </a:rPr>
              <a:t>have a clock interface</a:t>
            </a:r>
          </a:p>
        </p:txBody>
      </p:sp>
      <p:sp>
        <p:nvSpPr>
          <p:cNvPr id="188" name="Freeform 11"/>
          <p:cNvSpPr>
            <a:spLocks/>
          </p:cNvSpPr>
          <p:nvPr/>
        </p:nvSpPr>
        <p:spPr bwMode="auto">
          <a:xfrm flipH="1">
            <a:off x="4088007" y="4901964"/>
            <a:ext cx="2069387" cy="461477"/>
          </a:xfrm>
          <a:prstGeom prst="wedgeRoundRectCallout">
            <a:avLst>
              <a:gd name="adj1" fmla="val -20479"/>
              <a:gd name="adj2" fmla="val 90782"/>
              <a:gd name="adj3" fmla="val 16667"/>
            </a:avLst>
          </a:prstGeom>
          <a:solidFill>
            <a:srgbClr val="4668C5"/>
          </a:solidFill>
          <a:ln w="19050" cap="rnd">
            <a:noFill/>
            <a:prstDash val="solid"/>
            <a:round/>
            <a:headEnd/>
            <a:tailEnd/>
          </a:ln>
          <a:effectLst>
            <a:outerShdw blurRad="127000" dist="25400" dir="13500000" algn="br" rotWithShape="0">
              <a:prstClr val="black">
                <a:alpha val="40000"/>
              </a:prstClr>
            </a:outerShdw>
          </a:effectLst>
          <a:extLst/>
        </p:spPr>
        <p:txBody>
          <a:bodyPr vert="horz" wrap="square" lIns="0" tIns="0" rIns="0" bIns="0" numCol="1" anchor="ctr" anchorCtr="1" compatLnSpc="1">
            <a:prstTxWarp prst="textNoShape">
              <a:avLst/>
            </a:prstTxWarp>
          </a:bodyPr>
          <a:lstStyle/>
          <a:p>
            <a:pPr>
              <a:lnSpc>
                <a:spcPct val="85000"/>
              </a:lnSpc>
              <a:spcBef>
                <a:spcPts val="306"/>
              </a:spcBef>
            </a:pPr>
            <a:r>
              <a:rPr lang="en-US" sz="1224" dirty="0">
                <a:solidFill>
                  <a:srgbClr val="FFFFFF"/>
                </a:solidFill>
                <a:latin typeface="Segoe UI Light"/>
              </a:rPr>
              <a:t>I display notifications.</a:t>
            </a:r>
          </a:p>
          <a:p>
            <a:pPr>
              <a:lnSpc>
                <a:spcPct val="85000"/>
              </a:lnSpc>
              <a:spcBef>
                <a:spcPts val="306"/>
              </a:spcBef>
            </a:pPr>
            <a:r>
              <a:rPr lang="en-US" sz="1224" dirty="0">
                <a:solidFill>
                  <a:srgbClr val="FFFFFF"/>
                </a:solidFill>
                <a:latin typeface="Segoe UI Light"/>
              </a:rPr>
              <a:t>I have the clock interface!</a:t>
            </a:r>
          </a:p>
        </p:txBody>
      </p:sp>
      <p:sp>
        <p:nvSpPr>
          <p:cNvPr id="189" name="Freeform 11"/>
          <p:cNvSpPr>
            <a:spLocks/>
          </p:cNvSpPr>
          <p:nvPr/>
        </p:nvSpPr>
        <p:spPr bwMode="auto">
          <a:xfrm flipH="1">
            <a:off x="8518895" y="1568926"/>
            <a:ext cx="1602511" cy="661727"/>
          </a:xfrm>
          <a:prstGeom prst="wedgeRoundRectCallout">
            <a:avLst>
              <a:gd name="adj1" fmla="val 49705"/>
              <a:gd name="adj2" fmla="val 83909"/>
              <a:gd name="adj3" fmla="val 16667"/>
            </a:avLst>
          </a:prstGeom>
          <a:solidFill>
            <a:srgbClr val="4668C5"/>
          </a:solidFill>
          <a:ln w="19050" cap="rnd">
            <a:solidFill>
              <a:schemeClr val="bg1"/>
            </a:solidFill>
            <a:prstDash val="solid"/>
            <a:round/>
            <a:headEnd/>
            <a:tailEnd/>
          </a:ln>
          <a:effectLst>
            <a:outerShdw blurRad="127000" dist="25400" dir="13500000" algn="br" rotWithShape="0">
              <a:prstClr val="black">
                <a:alpha val="40000"/>
              </a:prstClr>
            </a:outerShdw>
          </a:effectLst>
          <a:extLst/>
        </p:spPr>
        <p:txBody>
          <a:bodyPr vert="horz" wrap="square" lIns="0" tIns="0" rIns="0" bIns="0" numCol="1" anchor="ctr" anchorCtr="1" compatLnSpc="1">
            <a:prstTxWarp prst="textNoShape">
              <a:avLst/>
            </a:prstTxWarp>
          </a:bodyPr>
          <a:lstStyle/>
          <a:p>
            <a:pPr>
              <a:lnSpc>
                <a:spcPct val="85000"/>
              </a:lnSpc>
              <a:spcBef>
                <a:spcPts val="306"/>
              </a:spcBef>
            </a:pPr>
            <a:r>
              <a:rPr lang="en-US" sz="1224" dirty="0">
                <a:solidFill>
                  <a:srgbClr val="FFFFFF"/>
                </a:solidFill>
                <a:latin typeface="Segoe UI Light"/>
              </a:rPr>
              <a:t>I display notifications.</a:t>
            </a:r>
          </a:p>
          <a:p>
            <a:pPr>
              <a:lnSpc>
                <a:spcPct val="85000"/>
              </a:lnSpc>
              <a:spcBef>
                <a:spcPts val="306"/>
              </a:spcBef>
            </a:pPr>
            <a:r>
              <a:rPr lang="en-US" sz="1224" dirty="0">
                <a:solidFill>
                  <a:srgbClr val="FFFFFF"/>
                </a:solidFill>
                <a:latin typeface="Segoe UI Light"/>
              </a:rPr>
              <a:t>I have the  clock interface!</a:t>
            </a:r>
          </a:p>
        </p:txBody>
      </p:sp>
      <p:sp>
        <p:nvSpPr>
          <p:cNvPr id="190" name="Freeform 11"/>
          <p:cNvSpPr>
            <a:spLocks/>
          </p:cNvSpPr>
          <p:nvPr/>
        </p:nvSpPr>
        <p:spPr bwMode="auto">
          <a:xfrm flipH="1">
            <a:off x="3130197" y="6268524"/>
            <a:ext cx="1602511" cy="661727"/>
          </a:xfrm>
          <a:prstGeom prst="wedgeRoundRectCallout">
            <a:avLst>
              <a:gd name="adj1" fmla="val -17978"/>
              <a:gd name="adj2" fmla="val -83084"/>
              <a:gd name="adj3" fmla="val 16667"/>
            </a:avLst>
          </a:prstGeom>
          <a:solidFill>
            <a:srgbClr val="4668C5"/>
          </a:solidFill>
          <a:ln w="19050" cap="rnd">
            <a:noFill/>
            <a:prstDash val="solid"/>
            <a:round/>
            <a:headEnd/>
            <a:tailEnd/>
          </a:ln>
          <a:effectLst>
            <a:outerShdw blurRad="127000" dist="25400" dir="13500000" algn="br" rotWithShape="0">
              <a:prstClr val="black">
                <a:alpha val="40000"/>
              </a:prstClr>
            </a:outerShdw>
          </a:effectLst>
          <a:extLst/>
        </p:spPr>
        <p:txBody>
          <a:bodyPr vert="horz" wrap="square" lIns="0" tIns="0" rIns="0" bIns="0" numCol="1" anchor="ctr" anchorCtr="1" compatLnSpc="1">
            <a:prstTxWarp prst="textNoShape">
              <a:avLst/>
            </a:prstTxWarp>
          </a:bodyPr>
          <a:lstStyle/>
          <a:p>
            <a:pPr>
              <a:lnSpc>
                <a:spcPct val="85000"/>
              </a:lnSpc>
              <a:spcBef>
                <a:spcPts val="306"/>
              </a:spcBef>
            </a:pPr>
            <a:r>
              <a:rPr lang="en-US" sz="1224" dirty="0">
                <a:solidFill>
                  <a:srgbClr val="FFFFFF"/>
                </a:solidFill>
                <a:latin typeface="Segoe UI Light"/>
              </a:rPr>
              <a:t>I display notifications.</a:t>
            </a:r>
          </a:p>
          <a:p>
            <a:pPr>
              <a:lnSpc>
                <a:spcPct val="85000"/>
              </a:lnSpc>
              <a:spcBef>
                <a:spcPts val="306"/>
              </a:spcBef>
            </a:pPr>
            <a:r>
              <a:rPr lang="en-US" sz="1224" dirty="0">
                <a:solidFill>
                  <a:srgbClr val="FFFFFF"/>
                </a:solidFill>
                <a:latin typeface="Segoe UI Light"/>
              </a:rPr>
              <a:t>I have the clock interface!</a:t>
            </a:r>
          </a:p>
        </p:txBody>
      </p:sp>
      <p:sp>
        <p:nvSpPr>
          <p:cNvPr id="191" name="Freeform 11"/>
          <p:cNvSpPr>
            <a:spLocks/>
          </p:cNvSpPr>
          <p:nvPr/>
        </p:nvSpPr>
        <p:spPr bwMode="auto">
          <a:xfrm flipH="1">
            <a:off x="6786316" y="4924001"/>
            <a:ext cx="1628353" cy="417403"/>
          </a:xfrm>
          <a:prstGeom prst="wedgeRoundRectCallout">
            <a:avLst>
              <a:gd name="adj1" fmla="val 36130"/>
              <a:gd name="adj2" fmla="val 163994"/>
              <a:gd name="adj3" fmla="val 16667"/>
            </a:avLst>
          </a:prstGeom>
          <a:solidFill>
            <a:schemeClr val="accent5"/>
          </a:solidFill>
          <a:ln w="19050" cap="rnd">
            <a:noFill/>
            <a:prstDash val="solid"/>
            <a:round/>
            <a:headEnd/>
            <a:tailEnd/>
          </a:ln>
          <a:effectLst>
            <a:outerShdw blurRad="127000" dist="25400" dir="13500000" algn="br" rotWithShape="0">
              <a:prstClr val="black">
                <a:alpha val="40000"/>
              </a:prstClr>
            </a:outerShdw>
          </a:effectLst>
          <a:extLst/>
        </p:spPr>
        <p:txBody>
          <a:bodyPr vert="horz" wrap="square" lIns="0" tIns="0" rIns="0" bIns="0" numCol="1" anchor="ctr" anchorCtr="1" compatLnSpc="1">
            <a:prstTxWarp prst="textNoShape">
              <a:avLst/>
            </a:prstTxWarp>
          </a:bodyPr>
          <a:lstStyle/>
          <a:p>
            <a:pPr>
              <a:lnSpc>
                <a:spcPct val="85000"/>
              </a:lnSpc>
              <a:spcBef>
                <a:spcPts val="306"/>
              </a:spcBef>
            </a:pPr>
            <a:r>
              <a:rPr lang="en-US" sz="1224" dirty="0">
                <a:solidFill>
                  <a:srgbClr val="FFFFFF"/>
                </a:solidFill>
                <a:latin typeface="Segoe UI Light"/>
              </a:rPr>
              <a:t>I can send and display notifications</a:t>
            </a:r>
          </a:p>
        </p:txBody>
      </p:sp>
      <p:sp>
        <p:nvSpPr>
          <p:cNvPr id="192" name="Freeform 11"/>
          <p:cNvSpPr>
            <a:spLocks/>
          </p:cNvSpPr>
          <p:nvPr/>
        </p:nvSpPr>
        <p:spPr bwMode="auto">
          <a:xfrm flipH="1">
            <a:off x="6705477" y="1472315"/>
            <a:ext cx="1628353" cy="417403"/>
          </a:xfrm>
          <a:prstGeom prst="wedgeRoundRectCallout">
            <a:avLst>
              <a:gd name="adj1" fmla="val 40456"/>
              <a:gd name="adj2" fmla="val 119977"/>
              <a:gd name="adj3" fmla="val 16667"/>
            </a:avLst>
          </a:prstGeom>
          <a:solidFill>
            <a:schemeClr val="accent2"/>
          </a:solidFill>
          <a:ln w="19050" cap="rnd">
            <a:solidFill>
              <a:schemeClr val="bg1"/>
            </a:solidFill>
            <a:prstDash val="solid"/>
            <a:round/>
            <a:headEnd/>
            <a:tailEnd/>
          </a:ln>
          <a:effectLst>
            <a:outerShdw blurRad="127000" dist="25400" dir="13500000" algn="br" rotWithShape="0">
              <a:prstClr val="black">
                <a:alpha val="40000"/>
              </a:prstClr>
            </a:outerShdw>
          </a:effectLst>
          <a:extLst/>
        </p:spPr>
        <p:txBody>
          <a:bodyPr vert="horz" wrap="square" lIns="0" tIns="0" rIns="0" bIns="0" numCol="1" anchor="ctr" anchorCtr="1" compatLnSpc="1">
            <a:prstTxWarp prst="textNoShape">
              <a:avLst/>
            </a:prstTxWarp>
          </a:bodyPr>
          <a:lstStyle/>
          <a:p>
            <a:pPr>
              <a:lnSpc>
                <a:spcPct val="85000"/>
              </a:lnSpc>
              <a:spcBef>
                <a:spcPts val="306"/>
              </a:spcBef>
            </a:pPr>
            <a:r>
              <a:rPr lang="en-US" sz="1224" dirty="0">
                <a:solidFill>
                  <a:srgbClr val="FFFFFF"/>
                </a:solidFill>
                <a:latin typeface="Segoe UI Light"/>
              </a:rPr>
              <a:t>I can send notifications</a:t>
            </a:r>
          </a:p>
        </p:txBody>
      </p:sp>
      <p:pic>
        <p:nvPicPr>
          <p:cNvPr id="194" name="Picture 193" descr="Allseen-WearableDevice-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0132" y="5560115"/>
            <a:ext cx="534618" cy="786384"/>
          </a:xfrm>
          <a:prstGeom prst="rect">
            <a:avLst/>
          </a:prstGeom>
          <a:ln>
            <a:noFill/>
          </a:ln>
        </p:spPr>
      </p:pic>
      <p:pic>
        <p:nvPicPr>
          <p:cNvPr id="195" name="Picture 194" descr="Allseen-Lighting-K.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5862" y="5664526"/>
            <a:ext cx="534618" cy="786384"/>
          </a:xfrm>
          <a:prstGeom prst="rect">
            <a:avLst/>
          </a:prstGeom>
          <a:ln>
            <a:noFill/>
          </a:ln>
        </p:spPr>
      </p:pic>
      <p:pic>
        <p:nvPicPr>
          <p:cNvPr id="196" name="Picture 195" descr="Allseen-Appliances-K.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5803" y="2533309"/>
            <a:ext cx="1020491" cy="695630"/>
          </a:xfrm>
          <a:prstGeom prst="rect">
            <a:avLst/>
          </a:prstGeom>
          <a:ln>
            <a:noFill/>
          </a:ln>
        </p:spPr>
      </p:pic>
      <p:pic>
        <p:nvPicPr>
          <p:cNvPr id="197" name="Picture 196" descr="Allseen-SmartPhone-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78650" y="3510994"/>
            <a:ext cx="512860" cy="932470"/>
          </a:xfrm>
          <a:prstGeom prst="rect">
            <a:avLst/>
          </a:prstGeom>
          <a:ln>
            <a:noFill/>
          </a:ln>
        </p:spPr>
      </p:pic>
      <p:pic>
        <p:nvPicPr>
          <p:cNvPr id="198" name="Picture 197" descr="Allseen-DisplayTelevision-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63301" y="2071964"/>
            <a:ext cx="994043" cy="768446"/>
          </a:xfrm>
          <a:prstGeom prst="rect">
            <a:avLst/>
          </a:prstGeom>
        </p:spPr>
      </p:pic>
      <p:pic>
        <p:nvPicPr>
          <p:cNvPr id="199" name="Picture 19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06594" y="2692380"/>
            <a:ext cx="1080501" cy="1080501"/>
          </a:xfrm>
          <a:prstGeom prst="rect">
            <a:avLst/>
          </a:prstGeom>
          <a:noFill/>
          <a:ln>
            <a:noFill/>
          </a:ln>
        </p:spPr>
      </p:pic>
      <p:pic>
        <p:nvPicPr>
          <p:cNvPr id="200" name="Picture 199" descr="Allseen-Tablet-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72235" y="1937433"/>
            <a:ext cx="696246" cy="968250"/>
          </a:xfrm>
          <a:prstGeom prst="rect">
            <a:avLst/>
          </a:prstGeom>
        </p:spPr>
      </p:pic>
      <p:grpSp>
        <p:nvGrpSpPr>
          <p:cNvPr id="201" name="Group 200"/>
          <p:cNvGrpSpPr/>
          <p:nvPr/>
        </p:nvGrpSpPr>
        <p:grpSpPr>
          <a:xfrm>
            <a:off x="3339979" y="4809431"/>
            <a:ext cx="282612" cy="591340"/>
            <a:chOff x="4071434" y="1259595"/>
            <a:chExt cx="505181" cy="1202777"/>
          </a:xfrm>
        </p:grpSpPr>
        <p:grpSp>
          <p:nvGrpSpPr>
            <p:cNvPr id="202" name="Group 201"/>
            <p:cNvGrpSpPr/>
            <p:nvPr/>
          </p:nvGrpSpPr>
          <p:grpSpPr>
            <a:xfrm>
              <a:off x="4138780" y="1393528"/>
              <a:ext cx="355432" cy="968672"/>
              <a:chOff x="5920241" y="1017499"/>
              <a:chExt cx="355432" cy="968672"/>
            </a:xfrm>
          </p:grpSpPr>
          <p:sp>
            <p:nvSpPr>
              <p:cNvPr id="208" name="Rectangle 207"/>
              <p:cNvSpPr/>
              <p:nvPr/>
            </p:nvSpPr>
            <p:spPr>
              <a:xfrm>
                <a:off x="5920241" y="1017499"/>
                <a:ext cx="355432" cy="968672"/>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209" name="Rectangle 208"/>
              <p:cNvSpPr/>
              <p:nvPr/>
            </p:nvSpPr>
            <p:spPr>
              <a:xfrm>
                <a:off x="6020511" y="1163128"/>
                <a:ext cx="174171" cy="345954"/>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210" name="Rectangle 209"/>
              <p:cNvSpPr/>
              <p:nvPr/>
            </p:nvSpPr>
            <p:spPr>
              <a:xfrm>
                <a:off x="6016773" y="1509082"/>
                <a:ext cx="174171" cy="34595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grpSp>
        <p:grpSp>
          <p:nvGrpSpPr>
            <p:cNvPr id="203" name="Group 202"/>
            <p:cNvGrpSpPr/>
            <p:nvPr/>
          </p:nvGrpSpPr>
          <p:grpSpPr>
            <a:xfrm>
              <a:off x="4071434" y="1259595"/>
              <a:ext cx="505181" cy="1202777"/>
              <a:chOff x="4071434" y="1259595"/>
              <a:chExt cx="505181" cy="1026405"/>
            </a:xfrm>
          </p:grpSpPr>
          <p:cxnSp>
            <p:nvCxnSpPr>
              <p:cNvPr id="204" name="Straight Connector 203"/>
              <p:cNvCxnSpPr/>
              <p:nvPr/>
            </p:nvCxnSpPr>
            <p:spPr>
              <a:xfrm flipV="1">
                <a:off x="4071434" y="2276431"/>
                <a:ext cx="505181" cy="956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5" name="Straight Connector 204"/>
              <p:cNvCxnSpPr/>
              <p:nvPr/>
            </p:nvCxnSpPr>
            <p:spPr>
              <a:xfrm>
                <a:off x="4576615" y="1259595"/>
                <a:ext cx="0" cy="101683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6" name="Straight Connector 205"/>
              <p:cNvCxnSpPr/>
              <p:nvPr/>
            </p:nvCxnSpPr>
            <p:spPr>
              <a:xfrm>
                <a:off x="4071434" y="1259595"/>
                <a:ext cx="50518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7" name="Straight Connector 206"/>
              <p:cNvCxnSpPr/>
              <p:nvPr/>
            </p:nvCxnSpPr>
            <p:spPr>
              <a:xfrm>
                <a:off x="4071434" y="1259595"/>
                <a:ext cx="0" cy="101683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grpSp>
      <p:grpSp>
        <p:nvGrpSpPr>
          <p:cNvPr id="211" name="Group 210"/>
          <p:cNvGrpSpPr/>
          <p:nvPr/>
        </p:nvGrpSpPr>
        <p:grpSpPr>
          <a:xfrm>
            <a:off x="6416677" y="1922790"/>
            <a:ext cx="469564" cy="995325"/>
            <a:chOff x="8197472" y="815445"/>
            <a:chExt cx="914400" cy="1546755"/>
          </a:xfrm>
        </p:grpSpPr>
        <p:grpSp>
          <p:nvGrpSpPr>
            <p:cNvPr id="212" name="Group 211"/>
            <p:cNvGrpSpPr/>
            <p:nvPr/>
          </p:nvGrpSpPr>
          <p:grpSpPr>
            <a:xfrm>
              <a:off x="8197472" y="815445"/>
              <a:ext cx="914400" cy="1546755"/>
              <a:chOff x="8197472" y="815445"/>
              <a:chExt cx="914400" cy="1546755"/>
            </a:xfrm>
          </p:grpSpPr>
          <p:sp>
            <p:nvSpPr>
              <p:cNvPr id="215" name="Rectangle 214"/>
              <p:cNvSpPr/>
              <p:nvPr/>
            </p:nvSpPr>
            <p:spPr>
              <a:xfrm>
                <a:off x="8197472" y="815445"/>
                <a:ext cx="914400" cy="457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216" name="Rectangle 215"/>
              <p:cNvSpPr/>
              <p:nvPr/>
            </p:nvSpPr>
            <p:spPr>
              <a:xfrm>
                <a:off x="8197472" y="1295400"/>
                <a:ext cx="914400" cy="10668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grpSp>
        <p:sp>
          <p:nvSpPr>
            <p:cNvPr id="213" name="Rectangle 212"/>
            <p:cNvSpPr/>
            <p:nvPr/>
          </p:nvSpPr>
          <p:spPr>
            <a:xfrm flipH="1">
              <a:off x="8258493" y="838200"/>
              <a:ext cx="45719" cy="410518"/>
            </a:xfrm>
            <a:prstGeom prst="rect">
              <a:avLst/>
            </a:prstGeom>
            <a:solidFill>
              <a:schemeClr val="accent1">
                <a:alpha val="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214" name="Rectangle 213"/>
            <p:cNvSpPr/>
            <p:nvPr/>
          </p:nvSpPr>
          <p:spPr>
            <a:xfrm>
              <a:off x="8258493" y="1371600"/>
              <a:ext cx="45719" cy="898936"/>
            </a:xfrm>
            <a:prstGeom prst="rect">
              <a:avLst/>
            </a:prstGeom>
            <a:solidFill>
              <a:schemeClr val="accent1">
                <a:alpha val="0"/>
              </a:schemeClr>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grpSp>
      <p:grpSp>
        <p:nvGrpSpPr>
          <p:cNvPr id="217" name="Group 216"/>
          <p:cNvGrpSpPr/>
          <p:nvPr/>
        </p:nvGrpSpPr>
        <p:grpSpPr>
          <a:xfrm>
            <a:off x="9580471" y="3928292"/>
            <a:ext cx="724831" cy="668604"/>
            <a:chOff x="5637212" y="3171260"/>
            <a:chExt cx="2286000" cy="1550095"/>
          </a:xfrm>
        </p:grpSpPr>
        <p:grpSp>
          <p:nvGrpSpPr>
            <p:cNvPr id="218" name="Group 217"/>
            <p:cNvGrpSpPr/>
            <p:nvPr/>
          </p:nvGrpSpPr>
          <p:grpSpPr>
            <a:xfrm>
              <a:off x="5637212" y="3171260"/>
              <a:ext cx="2286000" cy="1550095"/>
              <a:chOff x="6780212" y="685800"/>
              <a:chExt cx="1905000" cy="1558996"/>
            </a:xfrm>
          </p:grpSpPr>
          <p:grpSp>
            <p:nvGrpSpPr>
              <p:cNvPr id="220" name="Group 219"/>
              <p:cNvGrpSpPr/>
              <p:nvPr/>
            </p:nvGrpSpPr>
            <p:grpSpPr>
              <a:xfrm>
                <a:off x="6780212" y="685800"/>
                <a:ext cx="1905000" cy="1558996"/>
                <a:chOff x="6780212" y="685800"/>
                <a:chExt cx="1905000" cy="1558996"/>
              </a:xfrm>
            </p:grpSpPr>
            <p:sp>
              <p:nvSpPr>
                <p:cNvPr id="222" name="Frame 221"/>
                <p:cNvSpPr/>
                <p:nvPr/>
              </p:nvSpPr>
              <p:spPr>
                <a:xfrm>
                  <a:off x="6932612" y="685800"/>
                  <a:ext cx="1600200" cy="990600"/>
                </a:xfrm>
                <a:prstGeom prst="fram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404040"/>
                    </a:solidFill>
                  </a:endParaRPr>
                </a:p>
              </p:txBody>
            </p:sp>
            <p:sp>
              <p:nvSpPr>
                <p:cNvPr id="223" name="Trapezoid 222"/>
                <p:cNvSpPr/>
                <p:nvPr/>
              </p:nvSpPr>
              <p:spPr>
                <a:xfrm>
                  <a:off x="6780212" y="1711396"/>
                  <a:ext cx="1905000" cy="533400"/>
                </a:xfrm>
                <a:prstGeom prst="trapezoid">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grpSp>
          <p:sp>
            <p:nvSpPr>
              <p:cNvPr id="221" name="Trapezoid 220"/>
              <p:cNvSpPr/>
              <p:nvPr/>
            </p:nvSpPr>
            <p:spPr>
              <a:xfrm>
                <a:off x="7542212" y="2094584"/>
                <a:ext cx="381000" cy="134953"/>
              </a:xfrm>
              <a:prstGeom prst="trapezoid">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grpSp>
        <p:sp>
          <p:nvSpPr>
            <p:cNvPr id="219" name="Trapezoid 218"/>
            <p:cNvSpPr/>
            <p:nvPr/>
          </p:nvSpPr>
          <p:spPr>
            <a:xfrm>
              <a:off x="5820092" y="4257387"/>
              <a:ext cx="1920239" cy="287829"/>
            </a:xfrm>
            <a:prstGeom prst="trapezoid">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grpSp>
      <p:grpSp>
        <p:nvGrpSpPr>
          <p:cNvPr id="224" name="Group 223"/>
          <p:cNvGrpSpPr>
            <a:grpSpLocks noChangeAspect="1"/>
          </p:cNvGrpSpPr>
          <p:nvPr/>
        </p:nvGrpSpPr>
        <p:grpSpPr>
          <a:xfrm>
            <a:off x="4011588" y="5625067"/>
            <a:ext cx="776593" cy="401283"/>
            <a:chOff x="10895012" y="1905000"/>
            <a:chExt cx="1066800" cy="551239"/>
          </a:xfrm>
        </p:grpSpPr>
        <p:sp>
          <p:nvSpPr>
            <p:cNvPr id="225" name="Rounded Rectangle 224"/>
            <p:cNvSpPr/>
            <p:nvPr/>
          </p:nvSpPr>
          <p:spPr>
            <a:xfrm>
              <a:off x="10895012" y="1905000"/>
              <a:ext cx="1066800" cy="551239"/>
            </a:xfrm>
            <a:prstGeom prst="round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226" name="Isosceles Triangle 225"/>
            <p:cNvSpPr/>
            <p:nvPr/>
          </p:nvSpPr>
          <p:spPr>
            <a:xfrm flipH="1">
              <a:off x="11657008" y="1981199"/>
              <a:ext cx="228601" cy="152399"/>
            </a:xfrm>
            <a:prstGeom prst="triangl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227" name="Isosceles Triangle 226"/>
            <p:cNvSpPr/>
            <p:nvPr/>
          </p:nvSpPr>
          <p:spPr>
            <a:xfrm flipH="1" flipV="1">
              <a:off x="11657010" y="2209800"/>
              <a:ext cx="228602" cy="170241"/>
            </a:xfrm>
            <a:prstGeom prst="triangl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228" name="Rounded Rectangle 227"/>
            <p:cNvSpPr/>
            <p:nvPr/>
          </p:nvSpPr>
          <p:spPr>
            <a:xfrm>
              <a:off x="10971212" y="1981200"/>
              <a:ext cx="609600" cy="381000"/>
            </a:xfrm>
            <a:prstGeom prst="roundRect">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wrap="none" rtlCol="0" anchor="ctr">
              <a:normAutofit fontScale="62500" lnSpcReduction="20000"/>
            </a:bodyPr>
            <a:lstStyle/>
            <a:p>
              <a:pPr algn="ctr"/>
              <a:r>
                <a:rPr lang="en-US" sz="2040" b="1" dirty="0">
                  <a:solidFill>
                    <a:srgbClr val="404040"/>
                  </a:solidFill>
                </a:rPr>
                <a:t>72°</a:t>
              </a:r>
              <a:endParaRPr lang="en-US" sz="1020" dirty="0">
                <a:solidFill>
                  <a:srgbClr val="FFFFFF"/>
                </a:solidFill>
              </a:endParaRPr>
            </a:p>
          </p:txBody>
        </p:sp>
      </p:grpSp>
      <p:grpSp>
        <p:nvGrpSpPr>
          <p:cNvPr id="229" name="Group 228"/>
          <p:cNvGrpSpPr/>
          <p:nvPr/>
        </p:nvGrpSpPr>
        <p:grpSpPr>
          <a:xfrm>
            <a:off x="8906594" y="5016174"/>
            <a:ext cx="413717" cy="608383"/>
            <a:chOff x="10285412" y="4879245"/>
            <a:chExt cx="683728" cy="1140555"/>
          </a:xfrm>
        </p:grpSpPr>
        <p:sp>
          <p:nvSpPr>
            <p:cNvPr id="230" name="Rounded Rectangle 229"/>
            <p:cNvSpPr/>
            <p:nvPr/>
          </p:nvSpPr>
          <p:spPr>
            <a:xfrm>
              <a:off x="10285412" y="4879245"/>
              <a:ext cx="683728" cy="1140555"/>
            </a:xfrm>
            <a:prstGeom prst="round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grpSp>
          <p:nvGrpSpPr>
            <p:cNvPr id="231" name="Group 230"/>
            <p:cNvGrpSpPr/>
            <p:nvPr/>
          </p:nvGrpSpPr>
          <p:grpSpPr>
            <a:xfrm>
              <a:off x="10361612" y="5439338"/>
              <a:ext cx="489951" cy="504262"/>
              <a:chOff x="11014660" y="4879245"/>
              <a:chExt cx="815699" cy="880767"/>
            </a:xfrm>
          </p:grpSpPr>
          <p:sp>
            <p:nvSpPr>
              <p:cNvPr id="235" name="Donut 234"/>
              <p:cNvSpPr/>
              <p:nvPr/>
            </p:nvSpPr>
            <p:spPr>
              <a:xfrm>
                <a:off x="11014660" y="4879245"/>
                <a:ext cx="815699" cy="880767"/>
              </a:xfrm>
              <a:prstGeom prst="donut">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6">
                  <a:solidFill>
                    <a:srgbClr val="404040"/>
                  </a:solidFill>
                </a:endParaRPr>
              </a:p>
            </p:txBody>
          </p:sp>
          <p:sp>
            <p:nvSpPr>
              <p:cNvPr id="236" name="Oval 235"/>
              <p:cNvSpPr/>
              <p:nvPr/>
            </p:nvSpPr>
            <p:spPr>
              <a:xfrm>
                <a:off x="11352212" y="5257800"/>
                <a:ext cx="152400" cy="152400"/>
              </a:xfrm>
              <a:prstGeom prst="ellipse">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grpSp>
        <p:grpSp>
          <p:nvGrpSpPr>
            <p:cNvPr id="232" name="Group 231"/>
            <p:cNvGrpSpPr/>
            <p:nvPr/>
          </p:nvGrpSpPr>
          <p:grpSpPr>
            <a:xfrm>
              <a:off x="10437812" y="4953000"/>
              <a:ext cx="337552" cy="349812"/>
              <a:chOff x="11014660" y="4879245"/>
              <a:chExt cx="815699" cy="880767"/>
            </a:xfrm>
          </p:grpSpPr>
          <p:sp>
            <p:nvSpPr>
              <p:cNvPr id="233" name="Donut 232"/>
              <p:cNvSpPr/>
              <p:nvPr/>
            </p:nvSpPr>
            <p:spPr>
              <a:xfrm>
                <a:off x="11014660" y="4879245"/>
                <a:ext cx="815699" cy="880767"/>
              </a:xfrm>
              <a:prstGeom prst="donu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6">
                  <a:solidFill>
                    <a:srgbClr val="404040"/>
                  </a:solidFill>
                </a:endParaRPr>
              </a:p>
            </p:txBody>
          </p:sp>
          <p:sp>
            <p:nvSpPr>
              <p:cNvPr id="234" name="Oval 233"/>
              <p:cNvSpPr/>
              <p:nvPr/>
            </p:nvSpPr>
            <p:spPr>
              <a:xfrm>
                <a:off x="11352212" y="5257800"/>
                <a:ext cx="152400" cy="152400"/>
              </a:xfrm>
              <a:prstGeom prst="ellipse">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grpSp>
      </p:grpSp>
      <p:grpSp>
        <p:nvGrpSpPr>
          <p:cNvPr id="242" name="Group 241"/>
          <p:cNvGrpSpPr/>
          <p:nvPr/>
        </p:nvGrpSpPr>
        <p:grpSpPr>
          <a:xfrm>
            <a:off x="4906281" y="1825047"/>
            <a:ext cx="331911" cy="238303"/>
            <a:chOff x="5197623" y="5404504"/>
            <a:chExt cx="325477" cy="233685"/>
          </a:xfrm>
        </p:grpSpPr>
        <p:sp>
          <p:nvSpPr>
            <p:cNvPr id="243" name="Freeform 268"/>
            <p:cNvSpPr>
              <a:spLocks/>
            </p:cNvSpPr>
            <p:nvPr/>
          </p:nvSpPr>
          <p:spPr bwMode="auto">
            <a:xfrm rot="20916795">
              <a:off x="5343022" y="5512763"/>
              <a:ext cx="180078" cy="125426"/>
            </a:xfrm>
            <a:custGeom>
              <a:avLst/>
              <a:gdLst>
                <a:gd name="T0" fmla="*/ 178 w 194"/>
                <a:gd name="T1" fmla="*/ 33 h 135"/>
                <a:gd name="T2" fmla="*/ 194 w 194"/>
                <a:gd name="T3" fmla="*/ 20 h 135"/>
                <a:gd name="T4" fmla="*/ 192 w 194"/>
                <a:gd name="T5" fmla="*/ 11 h 135"/>
                <a:gd name="T6" fmla="*/ 181 w 194"/>
                <a:gd name="T7" fmla="*/ 4 h 135"/>
                <a:gd name="T8" fmla="*/ 73 w 194"/>
                <a:gd name="T9" fmla="*/ 28 h 135"/>
                <a:gd name="T10" fmla="*/ 3 w 194"/>
                <a:gd name="T11" fmla="*/ 114 h 135"/>
                <a:gd name="T12" fmla="*/ 12 w 194"/>
                <a:gd name="T13" fmla="*/ 132 h 135"/>
                <a:gd name="T14" fmla="*/ 30 w 194"/>
                <a:gd name="T15" fmla="*/ 124 h 135"/>
                <a:gd name="T16" fmla="*/ 88 w 194"/>
                <a:gd name="T17" fmla="*/ 53 h 135"/>
                <a:gd name="T18" fmla="*/ 178 w 194"/>
                <a:gd name="T19" fmla="*/ 3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35">
                  <a:moveTo>
                    <a:pt x="178" y="33"/>
                  </a:moveTo>
                  <a:cubicBezTo>
                    <a:pt x="186" y="34"/>
                    <a:pt x="193" y="28"/>
                    <a:pt x="194" y="20"/>
                  </a:cubicBezTo>
                  <a:cubicBezTo>
                    <a:pt x="194" y="17"/>
                    <a:pt x="193" y="14"/>
                    <a:pt x="192" y="11"/>
                  </a:cubicBezTo>
                  <a:cubicBezTo>
                    <a:pt x="189" y="8"/>
                    <a:pt x="186" y="5"/>
                    <a:pt x="181" y="4"/>
                  </a:cubicBezTo>
                  <a:cubicBezTo>
                    <a:pt x="143" y="0"/>
                    <a:pt x="106" y="8"/>
                    <a:pt x="73" y="28"/>
                  </a:cubicBezTo>
                  <a:cubicBezTo>
                    <a:pt x="40" y="49"/>
                    <a:pt x="16" y="78"/>
                    <a:pt x="3" y="114"/>
                  </a:cubicBezTo>
                  <a:cubicBezTo>
                    <a:pt x="0" y="121"/>
                    <a:pt x="4" y="130"/>
                    <a:pt x="12" y="132"/>
                  </a:cubicBezTo>
                  <a:cubicBezTo>
                    <a:pt x="19" y="135"/>
                    <a:pt x="27" y="131"/>
                    <a:pt x="30" y="124"/>
                  </a:cubicBezTo>
                  <a:cubicBezTo>
                    <a:pt x="41" y="94"/>
                    <a:pt x="61" y="69"/>
                    <a:pt x="88" y="53"/>
                  </a:cubicBezTo>
                  <a:cubicBezTo>
                    <a:pt x="115" y="36"/>
                    <a:pt x="146" y="29"/>
                    <a:pt x="178" y="33"/>
                  </a:cubicBezTo>
                  <a:close/>
                </a:path>
              </a:pathLst>
            </a:custGeom>
            <a:solidFill>
              <a:srgbClr val="000000"/>
            </a:solidFill>
            <a:ln>
              <a:no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sp>
          <p:nvSpPr>
            <p:cNvPr id="244" name="Freeform 269"/>
            <p:cNvSpPr>
              <a:spLocks/>
            </p:cNvSpPr>
            <p:nvPr/>
          </p:nvSpPr>
          <p:spPr bwMode="auto">
            <a:xfrm rot="20916795">
              <a:off x="5270324" y="5458653"/>
              <a:ext cx="242201" cy="167103"/>
            </a:xfrm>
            <a:custGeom>
              <a:avLst/>
              <a:gdLst>
                <a:gd name="T0" fmla="*/ 113 w 261"/>
                <a:gd name="T1" fmla="*/ 63 h 180"/>
                <a:gd name="T2" fmla="*/ 245 w 261"/>
                <a:gd name="T3" fmla="*/ 36 h 180"/>
                <a:gd name="T4" fmla="*/ 261 w 261"/>
                <a:gd name="T5" fmla="*/ 24 h 180"/>
                <a:gd name="T6" fmla="*/ 259 w 261"/>
                <a:gd name="T7" fmla="*/ 14 h 180"/>
                <a:gd name="T8" fmla="*/ 249 w 261"/>
                <a:gd name="T9" fmla="*/ 8 h 180"/>
                <a:gd name="T10" fmla="*/ 98 w 261"/>
                <a:gd name="T11" fmla="*/ 39 h 180"/>
                <a:gd name="T12" fmla="*/ 2 w 261"/>
                <a:gd name="T13" fmla="*/ 159 h 180"/>
                <a:gd name="T14" fmla="*/ 12 w 261"/>
                <a:gd name="T15" fmla="*/ 177 h 180"/>
                <a:gd name="T16" fmla="*/ 30 w 261"/>
                <a:gd name="T17" fmla="*/ 168 h 180"/>
                <a:gd name="T18" fmla="*/ 113 w 261"/>
                <a:gd name="T19" fmla="*/ 6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0">
                  <a:moveTo>
                    <a:pt x="113" y="63"/>
                  </a:moveTo>
                  <a:cubicBezTo>
                    <a:pt x="152" y="39"/>
                    <a:pt x="199" y="29"/>
                    <a:pt x="245" y="36"/>
                  </a:cubicBezTo>
                  <a:cubicBezTo>
                    <a:pt x="252" y="37"/>
                    <a:pt x="260" y="32"/>
                    <a:pt x="261" y="24"/>
                  </a:cubicBezTo>
                  <a:cubicBezTo>
                    <a:pt x="261" y="20"/>
                    <a:pt x="261" y="17"/>
                    <a:pt x="259" y="14"/>
                  </a:cubicBezTo>
                  <a:cubicBezTo>
                    <a:pt x="257" y="11"/>
                    <a:pt x="253" y="8"/>
                    <a:pt x="249" y="8"/>
                  </a:cubicBezTo>
                  <a:cubicBezTo>
                    <a:pt x="196" y="0"/>
                    <a:pt x="143" y="11"/>
                    <a:pt x="98" y="39"/>
                  </a:cubicBezTo>
                  <a:cubicBezTo>
                    <a:pt x="53" y="66"/>
                    <a:pt x="19" y="109"/>
                    <a:pt x="2" y="159"/>
                  </a:cubicBezTo>
                  <a:cubicBezTo>
                    <a:pt x="0" y="167"/>
                    <a:pt x="4" y="175"/>
                    <a:pt x="12" y="177"/>
                  </a:cubicBezTo>
                  <a:cubicBezTo>
                    <a:pt x="19" y="180"/>
                    <a:pt x="27" y="176"/>
                    <a:pt x="30" y="168"/>
                  </a:cubicBezTo>
                  <a:cubicBezTo>
                    <a:pt x="44" y="124"/>
                    <a:pt x="74" y="87"/>
                    <a:pt x="113" y="63"/>
                  </a:cubicBezTo>
                  <a:close/>
                </a:path>
              </a:pathLst>
            </a:custGeom>
            <a:solidFill>
              <a:srgbClr val="000000"/>
            </a:solidFill>
            <a:ln>
              <a:no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sp>
          <p:nvSpPr>
            <p:cNvPr id="245" name="Freeform 270"/>
            <p:cNvSpPr>
              <a:spLocks/>
            </p:cNvSpPr>
            <p:nvPr/>
          </p:nvSpPr>
          <p:spPr bwMode="auto">
            <a:xfrm rot="20916795">
              <a:off x="5197623" y="5404504"/>
              <a:ext cx="304717" cy="208780"/>
            </a:xfrm>
            <a:custGeom>
              <a:avLst/>
              <a:gdLst>
                <a:gd name="T0" fmla="*/ 138 w 328"/>
                <a:gd name="T1" fmla="*/ 73 h 225"/>
                <a:gd name="T2" fmla="*/ 311 w 328"/>
                <a:gd name="T3" fmla="*/ 39 h 225"/>
                <a:gd name="T4" fmla="*/ 328 w 328"/>
                <a:gd name="T5" fmla="*/ 27 h 225"/>
                <a:gd name="T6" fmla="*/ 326 w 328"/>
                <a:gd name="T7" fmla="*/ 17 h 225"/>
                <a:gd name="T8" fmla="*/ 316 w 328"/>
                <a:gd name="T9" fmla="*/ 11 h 225"/>
                <a:gd name="T10" fmla="*/ 123 w 328"/>
                <a:gd name="T11" fmla="*/ 49 h 225"/>
                <a:gd name="T12" fmla="*/ 2 w 328"/>
                <a:gd name="T13" fmla="*/ 204 h 225"/>
                <a:gd name="T14" fmla="*/ 11 w 328"/>
                <a:gd name="T15" fmla="*/ 222 h 225"/>
                <a:gd name="T16" fmla="*/ 29 w 328"/>
                <a:gd name="T17" fmla="*/ 213 h 225"/>
                <a:gd name="T18" fmla="*/ 138 w 328"/>
                <a:gd name="T19" fmla="*/ 7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8" h="225">
                  <a:moveTo>
                    <a:pt x="138" y="73"/>
                  </a:moveTo>
                  <a:cubicBezTo>
                    <a:pt x="190" y="41"/>
                    <a:pt x="251" y="29"/>
                    <a:pt x="311" y="39"/>
                  </a:cubicBezTo>
                  <a:cubicBezTo>
                    <a:pt x="319" y="40"/>
                    <a:pt x="326" y="35"/>
                    <a:pt x="328" y="27"/>
                  </a:cubicBezTo>
                  <a:cubicBezTo>
                    <a:pt x="328" y="24"/>
                    <a:pt x="327" y="20"/>
                    <a:pt x="326" y="17"/>
                  </a:cubicBezTo>
                  <a:cubicBezTo>
                    <a:pt x="324" y="14"/>
                    <a:pt x="320" y="11"/>
                    <a:pt x="316" y="11"/>
                  </a:cubicBezTo>
                  <a:cubicBezTo>
                    <a:pt x="249" y="0"/>
                    <a:pt x="180" y="13"/>
                    <a:pt x="123" y="49"/>
                  </a:cubicBezTo>
                  <a:cubicBezTo>
                    <a:pt x="65" y="84"/>
                    <a:pt x="22" y="139"/>
                    <a:pt x="2" y="204"/>
                  </a:cubicBezTo>
                  <a:cubicBezTo>
                    <a:pt x="0" y="212"/>
                    <a:pt x="4" y="220"/>
                    <a:pt x="11" y="222"/>
                  </a:cubicBezTo>
                  <a:cubicBezTo>
                    <a:pt x="19" y="225"/>
                    <a:pt x="27" y="220"/>
                    <a:pt x="29" y="213"/>
                  </a:cubicBezTo>
                  <a:cubicBezTo>
                    <a:pt x="47" y="155"/>
                    <a:pt x="86" y="105"/>
                    <a:pt x="138" y="73"/>
                  </a:cubicBezTo>
                  <a:close/>
                </a:path>
              </a:pathLst>
            </a:custGeom>
            <a:solidFill>
              <a:srgbClr val="000000"/>
            </a:solidFill>
            <a:ln>
              <a:no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grpSp>
      <p:grpSp>
        <p:nvGrpSpPr>
          <p:cNvPr id="250" name="Group 249"/>
          <p:cNvGrpSpPr/>
          <p:nvPr/>
        </p:nvGrpSpPr>
        <p:grpSpPr>
          <a:xfrm>
            <a:off x="5021297" y="5632012"/>
            <a:ext cx="331911" cy="238303"/>
            <a:chOff x="5197623" y="5404504"/>
            <a:chExt cx="325477" cy="233685"/>
          </a:xfrm>
        </p:grpSpPr>
        <p:sp>
          <p:nvSpPr>
            <p:cNvPr id="251" name="Freeform 268"/>
            <p:cNvSpPr>
              <a:spLocks/>
            </p:cNvSpPr>
            <p:nvPr/>
          </p:nvSpPr>
          <p:spPr bwMode="auto">
            <a:xfrm rot="20916795">
              <a:off x="5343022" y="5512763"/>
              <a:ext cx="180078" cy="125426"/>
            </a:xfrm>
            <a:custGeom>
              <a:avLst/>
              <a:gdLst>
                <a:gd name="T0" fmla="*/ 178 w 194"/>
                <a:gd name="T1" fmla="*/ 33 h 135"/>
                <a:gd name="T2" fmla="*/ 194 w 194"/>
                <a:gd name="T3" fmla="*/ 20 h 135"/>
                <a:gd name="T4" fmla="*/ 192 w 194"/>
                <a:gd name="T5" fmla="*/ 11 h 135"/>
                <a:gd name="T6" fmla="*/ 181 w 194"/>
                <a:gd name="T7" fmla="*/ 4 h 135"/>
                <a:gd name="T8" fmla="*/ 73 w 194"/>
                <a:gd name="T9" fmla="*/ 28 h 135"/>
                <a:gd name="T10" fmla="*/ 3 w 194"/>
                <a:gd name="T11" fmla="*/ 114 h 135"/>
                <a:gd name="T12" fmla="*/ 12 w 194"/>
                <a:gd name="T13" fmla="*/ 132 h 135"/>
                <a:gd name="T14" fmla="*/ 30 w 194"/>
                <a:gd name="T15" fmla="*/ 124 h 135"/>
                <a:gd name="T16" fmla="*/ 88 w 194"/>
                <a:gd name="T17" fmla="*/ 53 h 135"/>
                <a:gd name="T18" fmla="*/ 178 w 194"/>
                <a:gd name="T19" fmla="*/ 3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35">
                  <a:moveTo>
                    <a:pt x="178" y="33"/>
                  </a:moveTo>
                  <a:cubicBezTo>
                    <a:pt x="186" y="34"/>
                    <a:pt x="193" y="28"/>
                    <a:pt x="194" y="20"/>
                  </a:cubicBezTo>
                  <a:cubicBezTo>
                    <a:pt x="194" y="17"/>
                    <a:pt x="193" y="14"/>
                    <a:pt x="192" y="11"/>
                  </a:cubicBezTo>
                  <a:cubicBezTo>
                    <a:pt x="189" y="8"/>
                    <a:pt x="186" y="5"/>
                    <a:pt x="181" y="4"/>
                  </a:cubicBezTo>
                  <a:cubicBezTo>
                    <a:pt x="143" y="0"/>
                    <a:pt x="106" y="8"/>
                    <a:pt x="73" y="28"/>
                  </a:cubicBezTo>
                  <a:cubicBezTo>
                    <a:pt x="40" y="49"/>
                    <a:pt x="16" y="78"/>
                    <a:pt x="3" y="114"/>
                  </a:cubicBezTo>
                  <a:cubicBezTo>
                    <a:pt x="0" y="121"/>
                    <a:pt x="4" y="130"/>
                    <a:pt x="12" y="132"/>
                  </a:cubicBezTo>
                  <a:cubicBezTo>
                    <a:pt x="19" y="135"/>
                    <a:pt x="27" y="131"/>
                    <a:pt x="30" y="124"/>
                  </a:cubicBezTo>
                  <a:cubicBezTo>
                    <a:pt x="41" y="94"/>
                    <a:pt x="61" y="69"/>
                    <a:pt x="88" y="53"/>
                  </a:cubicBezTo>
                  <a:cubicBezTo>
                    <a:pt x="115" y="36"/>
                    <a:pt x="146" y="29"/>
                    <a:pt x="178" y="3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sp>
          <p:nvSpPr>
            <p:cNvPr id="252" name="Freeform 269"/>
            <p:cNvSpPr>
              <a:spLocks/>
            </p:cNvSpPr>
            <p:nvPr/>
          </p:nvSpPr>
          <p:spPr bwMode="auto">
            <a:xfrm rot="20916795">
              <a:off x="5270324" y="5458653"/>
              <a:ext cx="242201" cy="167103"/>
            </a:xfrm>
            <a:custGeom>
              <a:avLst/>
              <a:gdLst>
                <a:gd name="T0" fmla="*/ 113 w 261"/>
                <a:gd name="T1" fmla="*/ 63 h 180"/>
                <a:gd name="T2" fmla="*/ 245 w 261"/>
                <a:gd name="T3" fmla="*/ 36 h 180"/>
                <a:gd name="T4" fmla="*/ 261 w 261"/>
                <a:gd name="T5" fmla="*/ 24 h 180"/>
                <a:gd name="T6" fmla="*/ 259 w 261"/>
                <a:gd name="T7" fmla="*/ 14 h 180"/>
                <a:gd name="T8" fmla="*/ 249 w 261"/>
                <a:gd name="T9" fmla="*/ 8 h 180"/>
                <a:gd name="T10" fmla="*/ 98 w 261"/>
                <a:gd name="T11" fmla="*/ 39 h 180"/>
                <a:gd name="T12" fmla="*/ 2 w 261"/>
                <a:gd name="T13" fmla="*/ 159 h 180"/>
                <a:gd name="T14" fmla="*/ 12 w 261"/>
                <a:gd name="T15" fmla="*/ 177 h 180"/>
                <a:gd name="T16" fmla="*/ 30 w 261"/>
                <a:gd name="T17" fmla="*/ 168 h 180"/>
                <a:gd name="T18" fmla="*/ 113 w 261"/>
                <a:gd name="T19" fmla="*/ 6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0">
                  <a:moveTo>
                    <a:pt x="113" y="63"/>
                  </a:moveTo>
                  <a:cubicBezTo>
                    <a:pt x="152" y="39"/>
                    <a:pt x="199" y="29"/>
                    <a:pt x="245" y="36"/>
                  </a:cubicBezTo>
                  <a:cubicBezTo>
                    <a:pt x="252" y="37"/>
                    <a:pt x="260" y="32"/>
                    <a:pt x="261" y="24"/>
                  </a:cubicBezTo>
                  <a:cubicBezTo>
                    <a:pt x="261" y="20"/>
                    <a:pt x="261" y="17"/>
                    <a:pt x="259" y="14"/>
                  </a:cubicBezTo>
                  <a:cubicBezTo>
                    <a:pt x="257" y="11"/>
                    <a:pt x="253" y="8"/>
                    <a:pt x="249" y="8"/>
                  </a:cubicBezTo>
                  <a:cubicBezTo>
                    <a:pt x="196" y="0"/>
                    <a:pt x="143" y="11"/>
                    <a:pt x="98" y="39"/>
                  </a:cubicBezTo>
                  <a:cubicBezTo>
                    <a:pt x="53" y="66"/>
                    <a:pt x="19" y="109"/>
                    <a:pt x="2" y="159"/>
                  </a:cubicBezTo>
                  <a:cubicBezTo>
                    <a:pt x="0" y="167"/>
                    <a:pt x="4" y="175"/>
                    <a:pt x="12" y="177"/>
                  </a:cubicBezTo>
                  <a:cubicBezTo>
                    <a:pt x="19" y="180"/>
                    <a:pt x="27" y="176"/>
                    <a:pt x="30" y="168"/>
                  </a:cubicBezTo>
                  <a:cubicBezTo>
                    <a:pt x="44" y="124"/>
                    <a:pt x="74" y="87"/>
                    <a:pt x="113" y="6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sp>
          <p:nvSpPr>
            <p:cNvPr id="253" name="Freeform 270"/>
            <p:cNvSpPr>
              <a:spLocks/>
            </p:cNvSpPr>
            <p:nvPr/>
          </p:nvSpPr>
          <p:spPr bwMode="auto">
            <a:xfrm rot="20916795">
              <a:off x="5197623" y="5404504"/>
              <a:ext cx="304717" cy="208780"/>
            </a:xfrm>
            <a:custGeom>
              <a:avLst/>
              <a:gdLst>
                <a:gd name="T0" fmla="*/ 138 w 328"/>
                <a:gd name="T1" fmla="*/ 73 h 225"/>
                <a:gd name="T2" fmla="*/ 311 w 328"/>
                <a:gd name="T3" fmla="*/ 39 h 225"/>
                <a:gd name="T4" fmla="*/ 328 w 328"/>
                <a:gd name="T5" fmla="*/ 27 h 225"/>
                <a:gd name="T6" fmla="*/ 326 w 328"/>
                <a:gd name="T7" fmla="*/ 17 h 225"/>
                <a:gd name="T8" fmla="*/ 316 w 328"/>
                <a:gd name="T9" fmla="*/ 11 h 225"/>
                <a:gd name="T10" fmla="*/ 123 w 328"/>
                <a:gd name="T11" fmla="*/ 49 h 225"/>
                <a:gd name="T12" fmla="*/ 2 w 328"/>
                <a:gd name="T13" fmla="*/ 204 h 225"/>
                <a:gd name="T14" fmla="*/ 11 w 328"/>
                <a:gd name="T15" fmla="*/ 222 h 225"/>
                <a:gd name="T16" fmla="*/ 29 w 328"/>
                <a:gd name="T17" fmla="*/ 213 h 225"/>
                <a:gd name="T18" fmla="*/ 138 w 328"/>
                <a:gd name="T19" fmla="*/ 7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8" h="225">
                  <a:moveTo>
                    <a:pt x="138" y="73"/>
                  </a:moveTo>
                  <a:cubicBezTo>
                    <a:pt x="190" y="41"/>
                    <a:pt x="251" y="29"/>
                    <a:pt x="311" y="39"/>
                  </a:cubicBezTo>
                  <a:cubicBezTo>
                    <a:pt x="319" y="40"/>
                    <a:pt x="326" y="35"/>
                    <a:pt x="328" y="27"/>
                  </a:cubicBezTo>
                  <a:cubicBezTo>
                    <a:pt x="328" y="24"/>
                    <a:pt x="327" y="20"/>
                    <a:pt x="326" y="17"/>
                  </a:cubicBezTo>
                  <a:cubicBezTo>
                    <a:pt x="324" y="14"/>
                    <a:pt x="320" y="11"/>
                    <a:pt x="316" y="11"/>
                  </a:cubicBezTo>
                  <a:cubicBezTo>
                    <a:pt x="249" y="0"/>
                    <a:pt x="180" y="13"/>
                    <a:pt x="123" y="49"/>
                  </a:cubicBezTo>
                  <a:cubicBezTo>
                    <a:pt x="65" y="84"/>
                    <a:pt x="22" y="139"/>
                    <a:pt x="2" y="204"/>
                  </a:cubicBezTo>
                  <a:cubicBezTo>
                    <a:pt x="0" y="212"/>
                    <a:pt x="4" y="220"/>
                    <a:pt x="11" y="222"/>
                  </a:cubicBezTo>
                  <a:cubicBezTo>
                    <a:pt x="19" y="225"/>
                    <a:pt x="27" y="220"/>
                    <a:pt x="29" y="213"/>
                  </a:cubicBezTo>
                  <a:cubicBezTo>
                    <a:pt x="47" y="155"/>
                    <a:pt x="86" y="105"/>
                    <a:pt x="138" y="7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grpSp>
      <p:grpSp>
        <p:nvGrpSpPr>
          <p:cNvPr id="254" name="Group 253"/>
          <p:cNvGrpSpPr/>
          <p:nvPr/>
        </p:nvGrpSpPr>
        <p:grpSpPr>
          <a:xfrm>
            <a:off x="6165802" y="5632012"/>
            <a:ext cx="331911" cy="238303"/>
            <a:chOff x="5197623" y="5404504"/>
            <a:chExt cx="325477" cy="233685"/>
          </a:xfrm>
        </p:grpSpPr>
        <p:sp>
          <p:nvSpPr>
            <p:cNvPr id="255" name="Freeform 268"/>
            <p:cNvSpPr>
              <a:spLocks/>
            </p:cNvSpPr>
            <p:nvPr/>
          </p:nvSpPr>
          <p:spPr bwMode="auto">
            <a:xfrm rot="20916795">
              <a:off x="5343022" y="5512763"/>
              <a:ext cx="180078" cy="125426"/>
            </a:xfrm>
            <a:custGeom>
              <a:avLst/>
              <a:gdLst>
                <a:gd name="T0" fmla="*/ 178 w 194"/>
                <a:gd name="T1" fmla="*/ 33 h 135"/>
                <a:gd name="T2" fmla="*/ 194 w 194"/>
                <a:gd name="T3" fmla="*/ 20 h 135"/>
                <a:gd name="T4" fmla="*/ 192 w 194"/>
                <a:gd name="T5" fmla="*/ 11 h 135"/>
                <a:gd name="T6" fmla="*/ 181 w 194"/>
                <a:gd name="T7" fmla="*/ 4 h 135"/>
                <a:gd name="T8" fmla="*/ 73 w 194"/>
                <a:gd name="T9" fmla="*/ 28 h 135"/>
                <a:gd name="T10" fmla="*/ 3 w 194"/>
                <a:gd name="T11" fmla="*/ 114 h 135"/>
                <a:gd name="T12" fmla="*/ 12 w 194"/>
                <a:gd name="T13" fmla="*/ 132 h 135"/>
                <a:gd name="T14" fmla="*/ 30 w 194"/>
                <a:gd name="T15" fmla="*/ 124 h 135"/>
                <a:gd name="T16" fmla="*/ 88 w 194"/>
                <a:gd name="T17" fmla="*/ 53 h 135"/>
                <a:gd name="T18" fmla="*/ 178 w 194"/>
                <a:gd name="T19" fmla="*/ 3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35">
                  <a:moveTo>
                    <a:pt x="178" y="33"/>
                  </a:moveTo>
                  <a:cubicBezTo>
                    <a:pt x="186" y="34"/>
                    <a:pt x="193" y="28"/>
                    <a:pt x="194" y="20"/>
                  </a:cubicBezTo>
                  <a:cubicBezTo>
                    <a:pt x="194" y="17"/>
                    <a:pt x="193" y="14"/>
                    <a:pt x="192" y="11"/>
                  </a:cubicBezTo>
                  <a:cubicBezTo>
                    <a:pt x="189" y="8"/>
                    <a:pt x="186" y="5"/>
                    <a:pt x="181" y="4"/>
                  </a:cubicBezTo>
                  <a:cubicBezTo>
                    <a:pt x="143" y="0"/>
                    <a:pt x="106" y="8"/>
                    <a:pt x="73" y="28"/>
                  </a:cubicBezTo>
                  <a:cubicBezTo>
                    <a:pt x="40" y="49"/>
                    <a:pt x="16" y="78"/>
                    <a:pt x="3" y="114"/>
                  </a:cubicBezTo>
                  <a:cubicBezTo>
                    <a:pt x="0" y="121"/>
                    <a:pt x="4" y="130"/>
                    <a:pt x="12" y="132"/>
                  </a:cubicBezTo>
                  <a:cubicBezTo>
                    <a:pt x="19" y="135"/>
                    <a:pt x="27" y="131"/>
                    <a:pt x="30" y="124"/>
                  </a:cubicBezTo>
                  <a:cubicBezTo>
                    <a:pt x="41" y="94"/>
                    <a:pt x="61" y="69"/>
                    <a:pt x="88" y="53"/>
                  </a:cubicBezTo>
                  <a:cubicBezTo>
                    <a:pt x="115" y="36"/>
                    <a:pt x="146" y="29"/>
                    <a:pt x="178" y="3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sp>
          <p:nvSpPr>
            <p:cNvPr id="256" name="Freeform 269"/>
            <p:cNvSpPr>
              <a:spLocks/>
            </p:cNvSpPr>
            <p:nvPr/>
          </p:nvSpPr>
          <p:spPr bwMode="auto">
            <a:xfrm rot="20916795">
              <a:off x="5270324" y="5458653"/>
              <a:ext cx="242201" cy="167103"/>
            </a:xfrm>
            <a:custGeom>
              <a:avLst/>
              <a:gdLst>
                <a:gd name="T0" fmla="*/ 113 w 261"/>
                <a:gd name="T1" fmla="*/ 63 h 180"/>
                <a:gd name="T2" fmla="*/ 245 w 261"/>
                <a:gd name="T3" fmla="*/ 36 h 180"/>
                <a:gd name="T4" fmla="*/ 261 w 261"/>
                <a:gd name="T5" fmla="*/ 24 h 180"/>
                <a:gd name="T6" fmla="*/ 259 w 261"/>
                <a:gd name="T7" fmla="*/ 14 h 180"/>
                <a:gd name="T8" fmla="*/ 249 w 261"/>
                <a:gd name="T9" fmla="*/ 8 h 180"/>
                <a:gd name="T10" fmla="*/ 98 w 261"/>
                <a:gd name="T11" fmla="*/ 39 h 180"/>
                <a:gd name="T12" fmla="*/ 2 w 261"/>
                <a:gd name="T13" fmla="*/ 159 h 180"/>
                <a:gd name="T14" fmla="*/ 12 w 261"/>
                <a:gd name="T15" fmla="*/ 177 h 180"/>
                <a:gd name="T16" fmla="*/ 30 w 261"/>
                <a:gd name="T17" fmla="*/ 168 h 180"/>
                <a:gd name="T18" fmla="*/ 113 w 261"/>
                <a:gd name="T19" fmla="*/ 6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0">
                  <a:moveTo>
                    <a:pt x="113" y="63"/>
                  </a:moveTo>
                  <a:cubicBezTo>
                    <a:pt x="152" y="39"/>
                    <a:pt x="199" y="29"/>
                    <a:pt x="245" y="36"/>
                  </a:cubicBezTo>
                  <a:cubicBezTo>
                    <a:pt x="252" y="37"/>
                    <a:pt x="260" y="32"/>
                    <a:pt x="261" y="24"/>
                  </a:cubicBezTo>
                  <a:cubicBezTo>
                    <a:pt x="261" y="20"/>
                    <a:pt x="261" y="17"/>
                    <a:pt x="259" y="14"/>
                  </a:cubicBezTo>
                  <a:cubicBezTo>
                    <a:pt x="257" y="11"/>
                    <a:pt x="253" y="8"/>
                    <a:pt x="249" y="8"/>
                  </a:cubicBezTo>
                  <a:cubicBezTo>
                    <a:pt x="196" y="0"/>
                    <a:pt x="143" y="11"/>
                    <a:pt x="98" y="39"/>
                  </a:cubicBezTo>
                  <a:cubicBezTo>
                    <a:pt x="53" y="66"/>
                    <a:pt x="19" y="109"/>
                    <a:pt x="2" y="159"/>
                  </a:cubicBezTo>
                  <a:cubicBezTo>
                    <a:pt x="0" y="167"/>
                    <a:pt x="4" y="175"/>
                    <a:pt x="12" y="177"/>
                  </a:cubicBezTo>
                  <a:cubicBezTo>
                    <a:pt x="19" y="180"/>
                    <a:pt x="27" y="176"/>
                    <a:pt x="30" y="168"/>
                  </a:cubicBezTo>
                  <a:cubicBezTo>
                    <a:pt x="44" y="124"/>
                    <a:pt x="74" y="87"/>
                    <a:pt x="113" y="6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sp>
          <p:nvSpPr>
            <p:cNvPr id="257" name="Freeform 270"/>
            <p:cNvSpPr>
              <a:spLocks/>
            </p:cNvSpPr>
            <p:nvPr/>
          </p:nvSpPr>
          <p:spPr bwMode="auto">
            <a:xfrm rot="20916795">
              <a:off x="5197623" y="5404504"/>
              <a:ext cx="304717" cy="208780"/>
            </a:xfrm>
            <a:custGeom>
              <a:avLst/>
              <a:gdLst>
                <a:gd name="T0" fmla="*/ 138 w 328"/>
                <a:gd name="T1" fmla="*/ 73 h 225"/>
                <a:gd name="T2" fmla="*/ 311 w 328"/>
                <a:gd name="T3" fmla="*/ 39 h 225"/>
                <a:gd name="T4" fmla="*/ 328 w 328"/>
                <a:gd name="T5" fmla="*/ 27 h 225"/>
                <a:gd name="T6" fmla="*/ 326 w 328"/>
                <a:gd name="T7" fmla="*/ 17 h 225"/>
                <a:gd name="T8" fmla="*/ 316 w 328"/>
                <a:gd name="T9" fmla="*/ 11 h 225"/>
                <a:gd name="T10" fmla="*/ 123 w 328"/>
                <a:gd name="T11" fmla="*/ 49 h 225"/>
                <a:gd name="T12" fmla="*/ 2 w 328"/>
                <a:gd name="T13" fmla="*/ 204 h 225"/>
                <a:gd name="T14" fmla="*/ 11 w 328"/>
                <a:gd name="T15" fmla="*/ 222 h 225"/>
                <a:gd name="T16" fmla="*/ 29 w 328"/>
                <a:gd name="T17" fmla="*/ 213 h 225"/>
                <a:gd name="T18" fmla="*/ 138 w 328"/>
                <a:gd name="T19" fmla="*/ 7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8" h="225">
                  <a:moveTo>
                    <a:pt x="138" y="73"/>
                  </a:moveTo>
                  <a:cubicBezTo>
                    <a:pt x="190" y="41"/>
                    <a:pt x="251" y="29"/>
                    <a:pt x="311" y="39"/>
                  </a:cubicBezTo>
                  <a:cubicBezTo>
                    <a:pt x="319" y="40"/>
                    <a:pt x="326" y="35"/>
                    <a:pt x="328" y="27"/>
                  </a:cubicBezTo>
                  <a:cubicBezTo>
                    <a:pt x="328" y="24"/>
                    <a:pt x="327" y="20"/>
                    <a:pt x="326" y="17"/>
                  </a:cubicBezTo>
                  <a:cubicBezTo>
                    <a:pt x="324" y="14"/>
                    <a:pt x="320" y="11"/>
                    <a:pt x="316" y="11"/>
                  </a:cubicBezTo>
                  <a:cubicBezTo>
                    <a:pt x="249" y="0"/>
                    <a:pt x="180" y="13"/>
                    <a:pt x="123" y="49"/>
                  </a:cubicBezTo>
                  <a:cubicBezTo>
                    <a:pt x="65" y="84"/>
                    <a:pt x="22" y="139"/>
                    <a:pt x="2" y="204"/>
                  </a:cubicBezTo>
                  <a:cubicBezTo>
                    <a:pt x="0" y="212"/>
                    <a:pt x="4" y="220"/>
                    <a:pt x="11" y="222"/>
                  </a:cubicBezTo>
                  <a:cubicBezTo>
                    <a:pt x="19" y="225"/>
                    <a:pt x="27" y="220"/>
                    <a:pt x="29" y="213"/>
                  </a:cubicBezTo>
                  <a:cubicBezTo>
                    <a:pt x="47" y="155"/>
                    <a:pt x="86" y="105"/>
                    <a:pt x="138" y="7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grpSp>
      <p:grpSp>
        <p:nvGrpSpPr>
          <p:cNvPr id="258" name="Group 257"/>
          <p:cNvGrpSpPr/>
          <p:nvPr/>
        </p:nvGrpSpPr>
        <p:grpSpPr>
          <a:xfrm rot="2691011">
            <a:off x="8073197" y="5472568"/>
            <a:ext cx="331911" cy="238303"/>
            <a:chOff x="5197623" y="5404504"/>
            <a:chExt cx="325477" cy="233685"/>
          </a:xfrm>
        </p:grpSpPr>
        <p:sp>
          <p:nvSpPr>
            <p:cNvPr id="259" name="Freeform 268"/>
            <p:cNvSpPr>
              <a:spLocks/>
            </p:cNvSpPr>
            <p:nvPr/>
          </p:nvSpPr>
          <p:spPr bwMode="auto">
            <a:xfrm rot="20916795">
              <a:off x="5343022" y="5512763"/>
              <a:ext cx="180078" cy="125426"/>
            </a:xfrm>
            <a:custGeom>
              <a:avLst/>
              <a:gdLst>
                <a:gd name="T0" fmla="*/ 178 w 194"/>
                <a:gd name="T1" fmla="*/ 33 h 135"/>
                <a:gd name="T2" fmla="*/ 194 w 194"/>
                <a:gd name="T3" fmla="*/ 20 h 135"/>
                <a:gd name="T4" fmla="*/ 192 w 194"/>
                <a:gd name="T5" fmla="*/ 11 h 135"/>
                <a:gd name="T6" fmla="*/ 181 w 194"/>
                <a:gd name="T7" fmla="*/ 4 h 135"/>
                <a:gd name="T8" fmla="*/ 73 w 194"/>
                <a:gd name="T9" fmla="*/ 28 h 135"/>
                <a:gd name="T10" fmla="*/ 3 w 194"/>
                <a:gd name="T11" fmla="*/ 114 h 135"/>
                <a:gd name="T12" fmla="*/ 12 w 194"/>
                <a:gd name="T13" fmla="*/ 132 h 135"/>
                <a:gd name="T14" fmla="*/ 30 w 194"/>
                <a:gd name="T15" fmla="*/ 124 h 135"/>
                <a:gd name="T16" fmla="*/ 88 w 194"/>
                <a:gd name="T17" fmla="*/ 53 h 135"/>
                <a:gd name="T18" fmla="*/ 178 w 194"/>
                <a:gd name="T19" fmla="*/ 3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35">
                  <a:moveTo>
                    <a:pt x="178" y="33"/>
                  </a:moveTo>
                  <a:cubicBezTo>
                    <a:pt x="186" y="34"/>
                    <a:pt x="193" y="28"/>
                    <a:pt x="194" y="20"/>
                  </a:cubicBezTo>
                  <a:cubicBezTo>
                    <a:pt x="194" y="17"/>
                    <a:pt x="193" y="14"/>
                    <a:pt x="192" y="11"/>
                  </a:cubicBezTo>
                  <a:cubicBezTo>
                    <a:pt x="189" y="8"/>
                    <a:pt x="186" y="5"/>
                    <a:pt x="181" y="4"/>
                  </a:cubicBezTo>
                  <a:cubicBezTo>
                    <a:pt x="143" y="0"/>
                    <a:pt x="106" y="8"/>
                    <a:pt x="73" y="28"/>
                  </a:cubicBezTo>
                  <a:cubicBezTo>
                    <a:pt x="40" y="49"/>
                    <a:pt x="16" y="78"/>
                    <a:pt x="3" y="114"/>
                  </a:cubicBezTo>
                  <a:cubicBezTo>
                    <a:pt x="0" y="121"/>
                    <a:pt x="4" y="130"/>
                    <a:pt x="12" y="132"/>
                  </a:cubicBezTo>
                  <a:cubicBezTo>
                    <a:pt x="19" y="135"/>
                    <a:pt x="27" y="131"/>
                    <a:pt x="30" y="124"/>
                  </a:cubicBezTo>
                  <a:cubicBezTo>
                    <a:pt x="41" y="94"/>
                    <a:pt x="61" y="69"/>
                    <a:pt x="88" y="53"/>
                  </a:cubicBezTo>
                  <a:cubicBezTo>
                    <a:pt x="115" y="36"/>
                    <a:pt x="146" y="29"/>
                    <a:pt x="178" y="3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sp>
          <p:nvSpPr>
            <p:cNvPr id="260" name="Freeform 269"/>
            <p:cNvSpPr>
              <a:spLocks/>
            </p:cNvSpPr>
            <p:nvPr/>
          </p:nvSpPr>
          <p:spPr bwMode="auto">
            <a:xfrm rot="20916795">
              <a:off x="5270324" y="5458653"/>
              <a:ext cx="242201" cy="167103"/>
            </a:xfrm>
            <a:custGeom>
              <a:avLst/>
              <a:gdLst>
                <a:gd name="T0" fmla="*/ 113 w 261"/>
                <a:gd name="T1" fmla="*/ 63 h 180"/>
                <a:gd name="T2" fmla="*/ 245 w 261"/>
                <a:gd name="T3" fmla="*/ 36 h 180"/>
                <a:gd name="T4" fmla="*/ 261 w 261"/>
                <a:gd name="T5" fmla="*/ 24 h 180"/>
                <a:gd name="T6" fmla="*/ 259 w 261"/>
                <a:gd name="T7" fmla="*/ 14 h 180"/>
                <a:gd name="T8" fmla="*/ 249 w 261"/>
                <a:gd name="T9" fmla="*/ 8 h 180"/>
                <a:gd name="T10" fmla="*/ 98 w 261"/>
                <a:gd name="T11" fmla="*/ 39 h 180"/>
                <a:gd name="T12" fmla="*/ 2 w 261"/>
                <a:gd name="T13" fmla="*/ 159 h 180"/>
                <a:gd name="T14" fmla="*/ 12 w 261"/>
                <a:gd name="T15" fmla="*/ 177 h 180"/>
                <a:gd name="T16" fmla="*/ 30 w 261"/>
                <a:gd name="T17" fmla="*/ 168 h 180"/>
                <a:gd name="T18" fmla="*/ 113 w 261"/>
                <a:gd name="T19" fmla="*/ 6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0">
                  <a:moveTo>
                    <a:pt x="113" y="63"/>
                  </a:moveTo>
                  <a:cubicBezTo>
                    <a:pt x="152" y="39"/>
                    <a:pt x="199" y="29"/>
                    <a:pt x="245" y="36"/>
                  </a:cubicBezTo>
                  <a:cubicBezTo>
                    <a:pt x="252" y="37"/>
                    <a:pt x="260" y="32"/>
                    <a:pt x="261" y="24"/>
                  </a:cubicBezTo>
                  <a:cubicBezTo>
                    <a:pt x="261" y="20"/>
                    <a:pt x="261" y="17"/>
                    <a:pt x="259" y="14"/>
                  </a:cubicBezTo>
                  <a:cubicBezTo>
                    <a:pt x="257" y="11"/>
                    <a:pt x="253" y="8"/>
                    <a:pt x="249" y="8"/>
                  </a:cubicBezTo>
                  <a:cubicBezTo>
                    <a:pt x="196" y="0"/>
                    <a:pt x="143" y="11"/>
                    <a:pt x="98" y="39"/>
                  </a:cubicBezTo>
                  <a:cubicBezTo>
                    <a:pt x="53" y="66"/>
                    <a:pt x="19" y="109"/>
                    <a:pt x="2" y="159"/>
                  </a:cubicBezTo>
                  <a:cubicBezTo>
                    <a:pt x="0" y="167"/>
                    <a:pt x="4" y="175"/>
                    <a:pt x="12" y="177"/>
                  </a:cubicBezTo>
                  <a:cubicBezTo>
                    <a:pt x="19" y="180"/>
                    <a:pt x="27" y="176"/>
                    <a:pt x="30" y="168"/>
                  </a:cubicBezTo>
                  <a:cubicBezTo>
                    <a:pt x="44" y="124"/>
                    <a:pt x="74" y="87"/>
                    <a:pt x="113" y="6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sp>
          <p:nvSpPr>
            <p:cNvPr id="261" name="Freeform 270"/>
            <p:cNvSpPr>
              <a:spLocks/>
            </p:cNvSpPr>
            <p:nvPr/>
          </p:nvSpPr>
          <p:spPr bwMode="auto">
            <a:xfrm rot="20916795">
              <a:off x="5197623" y="5404504"/>
              <a:ext cx="304717" cy="208780"/>
            </a:xfrm>
            <a:custGeom>
              <a:avLst/>
              <a:gdLst>
                <a:gd name="T0" fmla="*/ 138 w 328"/>
                <a:gd name="T1" fmla="*/ 73 h 225"/>
                <a:gd name="T2" fmla="*/ 311 w 328"/>
                <a:gd name="T3" fmla="*/ 39 h 225"/>
                <a:gd name="T4" fmla="*/ 328 w 328"/>
                <a:gd name="T5" fmla="*/ 27 h 225"/>
                <a:gd name="T6" fmla="*/ 326 w 328"/>
                <a:gd name="T7" fmla="*/ 17 h 225"/>
                <a:gd name="T8" fmla="*/ 316 w 328"/>
                <a:gd name="T9" fmla="*/ 11 h 225"/>
                <a:gd name="T10" fmla="*/ 123 w 328"/>
                <a:gd name="T11" fmla="*/ 49 h 225"/>
                <a:gd name="T12" fmla="*/ 2 w 328"/>
                <a:gd name="T13" fmla="*/ 204 h 225"/>
                <a:gd name="T14" fmla="*/ 11 w 328"/>
                <a:gd name="T15" fmla="*/ 222 h 225"/>
                <a:gd name="T16" fmla="*/ 29 w 328"/>
                <a:gd name="T17" fmla="*/ 213 h 225"/>
                <a:gd name="T18" fmla="*/ 138 w 328"/>
                <a:gd name="T19" fmla="*/ 7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8" h="225">
                  <a:moveTo>
                    <a:pt x="138" y="73"/>
                  </a:moveTo>
                  <a:cubicBezTo>
                    <a:pt x="190" y="41"/>
                    <a:pt x="251" y="29"/>
                    <a:pt x="311" y="39"/>
                  </a:cubicBezTo>
                  <a:cubicBezTo>
                    <a:pt x="319" y="40"/>
                    <a:pt x="326" y="35"/>
                    <a:pt x="328" y="27"/>
                  </a:cubicBezTo>
                  <a:cubicBezTo>
                    <a:pt x="328" y="24"/>
                    <a:pt x="327" y="20"/>
                    <a:pt x="326" y="17"/>
                  </a:cubicBezTo>
                  <a:cubicBezTo>
                    <a:pt x="324" y="14"/>
                    <a:pt x="320" y="11"/>
                    <a:pt x="316" y="11"/>
                  </a:cubicBezTo>
                  <a:cubicBezTo>
                    <a:pt x="249" y="0"/>
                    <a:pt x="180" y="13"/>
                    <a:pt x="123" y="49"/>
                  </a:cubicBezTo>
                  <a:cubicBezTo>
                    <a:pt x="65" y="84"/>
                    <a:pt x="22" y="139"/>
                    <a:pt x="2" y="204"/>
                  </a:cubicBezTo>
                  <a:cubicBezTo>
                    <a:pt x="0" y="212"/>
                    <a:pt x="4" y="220"/>
                    <a:pt x="11" y="222"/>
                  </a:cubicBezTo>
                  <a:cubicBezTo>
                    <a:pt x="19" y="225"/>
                    <a:pt x="27" y="220"/>
                    <a:pt x="29" y="213"/>
                  </a:cubicBezTo>
                  <a:cubicBezTo>
                    <a:pt x="47" y="155"/>
                    <a:pt x="86" y="105"/>
                    <a:pt x="138" y="7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grpSp>
      <p:grpSp>
        <p:nvGrpSpPr>
          <p:cNvPr id="262" name="Group 261"/>
          <p:cNvGrpSpPr/>
          <p:nvPr/>
        </p:nvGrpSpPr>
        <p:grpSpPr>
          <a:xfrm rot="4926581">
            <a:off x="9503094" y="2824291"/>
            <a:ext cx="331911" cy="238303"/>
            <a:chOff x="5197623" y="5404504"/>
            <a:chExt cx="325477" cy="233685"/>
          </a:xfrm>
        </p:grpSpPr>
        <p:sp>
          <p:nvSpPr>
            <p:cNvPr id="263" name="Freeform 268"/>
            <p:cNvSpPr>
              <a:spLocks/>
            </p:cNvSpPr>
            <p:nvPr/>
          </p:nvSpPr>
          <p:spPr bwMode="auto">
            <a:xfrm rot="20916795">
              <a:off x="5343022" y="5512763"/>
              <a:ext cx="180078" cy="125426"/>
            </a:xfrm>
            <a:custGeom>
              <a:avLst/>
              <a:gdLst>
                <a:gd name="T0" fmla="*/ 178 w 194"/>
                <a:gd name="T1" fmla="*/ 33 h 135"/>
                <a:gd name="T2" fmla="*/ 194 w 194"/>
                <a:gd name="T3" fmla="*/ 20 h 135"/>
                <a:gd name="T4" fmla="*/ 192 w 194"/>
                <a:gd name="T5" fmla="*/ 11 h 135"/>
                <a:gd name="T6" fmla="*/ 181 w 194"/>
                <a:gd name="T7" fmla="*/ 4 h 135"/>
                <a:gd name="T8" fmla="*/ 73 w 194"/>
                <a:gd name="T9" fmla="*/ 28 h 135"/>
                <a:gd name="T10" fmla="*/ 3 w 194"/>
                <a:gd name="T11" fmla="*/ 114 h 135"/>
                <a:gd name="T12" fmla="*/ 12 w 194"/>
                <a:gd name="T13" fmla="*/ 132 h 135"/>
                <a:gd name="T14" fmla="*/ 30 w 194"/>
                <a:gd name="T15" fmla="*/ 124 h 135"/>
                <a:gd name="T16" fmla="*/ 88 w 194"/>
                <a:gd name="T17" fmla="*/ 53 h 135"/>
                <a:gd name="T18" fmla="*/ 178 w 194"/>
                <a:gd name="T19" fmla="*/ 3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35">
                  <a:moveTo>
                    <a:pt x="178" y="33"/>
                  </a:moveTo>
                  <a:cubicBezTo>
                    <a:pt x="186" y="34"/>
                    <a:pt x="193" y="28"/>
                    <a:pt x="194" y="20"/>
                  </a:cubicBezTo>
                  <a:cubicBezTo>
                    <a:pt x="194" y="17"/>
                    <a:pt x="193" y="14"/>
                    <a:pt x="192" y="11"/>
                  </a:cubicBezTo>
                  <a:cubicBezTo>
                    <a:pt x="189" y="8"/>
                    <a:pt x="186" y="5"/>
                    <a:pt x="181" y="4"/>
                  </a:cubicBezTo>
                  <a:cubicBezTo>
                    <a:pt x="143" y="0"/>
                    <a:pt x="106" y="8"/>
                    <a:pt x="73" y="28"/>
                  </a:cubicBezTo>
                  <a:cubicBezTo>
                    <a:pt x="40" y="49"/>
                    <a:pt x="16" y="78"/>
                    <a:pt x="3" y="114"/>
                  </a:cubicBezTo>
                  <a:cubicBezTo>
                    <a:pt x="0" y="121"/>
                    <a:pt x="4" y="130"/>
                    <a:pt x="12" y="132"/>
                  </a:cubicBezTo>
                  <a:cubicBezTo>
                    <a:pt x="19" y="135"/>
                    <a:pt x="27" y="131"/>
                    <a:pt x="30" y="124"/>
                  </a:cubicBezTo>
                  <a:cubicBezTo>
                    <a:pt x="41" y="94"/>
                    <a:pt x="61" y="69"/>
                    <a:pt x="88" y="53"/>
                  </a:cubicBezTo>
                  <a:cubicBezTo>
                    <a:pt x="115" y="36"/>
                    <a:pt x="146" y="29"/>
                    <a:pt x="178" y="3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sp>
          <p:nvSpPr>
            <p:cNvPr id="264" name="Freeform 269"/>
            <p:cNvSpPr>
              <a:spLocks/>
            </p:cNvSpPr>
            <p:nvPr/>
          </p:nvSpPr>
          <p:spPr bwMode="auto">
            <a:xfrm rot="20916795">
              <a:off x="5270324" y="5458653"/>
              <a:ext cx="242201" cy="167103"/>
            </a:xfrm>
            <a:custGeom>
              <a:avLst/>
              <a:gdLst>
                <a:gd name="T0" fmla="*/ 113 w 261"/>
                <a:gd name="T1" fmla="*/ 63 h 180"/>
                <a:gd name="T2" fmla="*/ 245 w 261"/>
                <a:gd name="T3" fmla="*/ 36 h 180"/>
                <a:gd name="T4" fmla="*/ 261 w 261"/>
                <a:gd name="T5" fmla="*/ 24 h 180"/>
                <a:gd name="T6" fmla="*/ 259 w 261"/>
                <a:gd name="T7" fmla="*/ 14 h 180"/>
                <a:gd name="T8" fmla="*/ 249 w 261"/>
                <a:gd name="T9" fmla="*/ 8 h 180"/>
                <a:gd name="T10" fmla="*/ 98 w 261"/>
                <a:gd name="T11" fmla="*/ 39 h 180"/>
                <a:gd name="T12" fmla="*/ 2 w 261"/>
                <a:gd name="T13" fmla="*/ 159 h 180"/>
                <a:gd name="T14" fmla="*/ 12 w 261"/>
                <a:gd name="T15" fmla="*/ 177 h 180"/>
                <a:gd name="T16" fmla="*/ 30 w 261"/>
                <a:gd name="T17" fmla="*/ 168 h 180"/>
                <a:gd name="T18" fmla="*/ 113 w 261"/>
                <a:gd name="T19" fmla="*/ 6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0">
                  <a:moveTo>
                    <a:pt x="113" y="63"/>
                  </a:moveTo>
                  <a:cubicBezTo>
                    <a:pt x="152" y="39"/>
                    <a:pt x="199" y="29"/>
                    <a:pt x="245" y="36"/>
                  </a:cubicBezTo>
                  <a:cubicBezTo>
                    <a:pt x="252" y="37"/>
                    <a:pt x="260" y="32"/>
                    <a:pt x="261" y="24"/>
                  </a:cubicBezTo>
                  <a:cubicBezTo>
                    <a:pt x="261" y="20"/>
                    <a:pt x="261" y="17"/>
                    <a:pt x="259" y="14"/>
                  </a:cubicBezTo>
                  <a:cubicBezTo>
                    <a:pt x="257" y="11"/>
                    <a:pt x="253" y="8"/>
                    <a:pt x="249" y="8"/>
                  </a:cubicBezTo>
                  <a:cubicBezTo>
                    <a:pt x="196" y="0"/>
                    <a:pt x="143" y="11"/>
                    <a:pt x="98" y="39"/>
                  </a:cubicBezTo>
                  <a:cubicBezTo>
                    <a:pt x="53" y="66"/>
                    <a:pt x="19" y="109"/>
                    <a:pt x="2" y="159"/>
                  </a:cubicBezTo>
                  <a:cubicBezTo>
                    <a:pt x="0" y="167"/>
                    <a:pt x="4" y="175"/>
                    <a:pt x="12" y="177"/>
                  </a:cubicBezTo>
                  <a:cubicBezTo>
                    <a:pt x="19" y="180"/>
                    <a:pt x="27" y="176"/>
                    <a:pt x="30" y="168"/>
                  </a:cubicBezTo>
                  <a:cubicBezTo>
                    <a:pt x="44" y="124"/>
                    <a:pt x="74" y="87"/>
                    <a:pt x="113" y="6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sp>
          <p:nvSpPr>
            <p:cNvPr id="265" name="Freeform 270"/>
            <p:cNvSpPr>
              <a:spLocks/>
            </p:cNvSpPr>
            <p:nvPr/>
          </p:nvSpPr>
          <p:spPr bwMode="auto">
            <a:xfrm rot="20916795">
              <a:off x="5197623" y="5404504"/>
              <a:ext cx="304717" cy="208780"/>
            </a:xfrm>
            <a:custGeom>
              <a:avLst/>
              <a:gdLst>
                <a:gd name="T0" fmla="*/ 138 w 328"/>
                <a:gd name="T1" fmla="*/ 73 h 225"/>
                <a:gd name="T2" fmla="*/ 311 w 328"/>
                <a:gd name="T3" fmla="*/ 39 h 225"/>
                <a:gd name="T4" fmla="*/ 328 w 328"/>
                <a:gd name="T5" fmla="*/ 27 h 225"/>
                <a:gd name="T6" fmla="*/ 326 w 328"/>
                <a:gd name="T7" fmla="*/ 17 h 225"/>
                <a:gd name="T8" fmla="*/ 316 w 328"/>
                <a:gd name="T9" fmla="*/ 11 h 225"/>
                <a:gd name="T10" fmla="*/ 123 w 328"/>
                <a:gd name="T11" fmla="*/ 49 h 225"/>
                <a:gd name="T12" fmla="*/ 2 w 328"/>
                <a:gd name="T13" fmla="*/ 204 h 225"/>
                <a:gd name="T14" fmla="*/ 11 w 328"/>
                <a:gd name="T15" fmla="*/ 222 h 225"/>
                <a:gd name="T16" fmla="*/ 29 w 328"/>
                <a:gd name="T17" fmla="*/ 213 h 225"/>
                <a:gd name="T18" fmla="*/ 138 w 328"/>
                <a:gd name="T19" fmla="*/ 7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8" h="225">
                  <a:moveTo>
                    <a:pt x="138" y="73"/>
                  </a:moveTo>
                  <a:cubicBezTo>
                    <a:pt x="190" y="41"/>
                    <a:pt x="251" y="29"/>
                    <a:pt x="311" y="39"/>
                  </a:cubicBezTo>
                  <a:cubicBezTo>
                    <a:pt x="319" y="40"/>
                    <a:pt x="326" y="35"/>
                    <a:pt x="328" y="27"/>
                  </a:cubicBezTo>
                  <a:cubicBezTo>
                    <a:pt x="328" y="24"/>
                    <a:pt x="327" y="20"/>
                    <a:pt x="326" y="17"/>
                  </a:cubicBezTo>
                  <a:cubicBezTo>
                    <a:pt x="324" y="14"/>
                    <a:pt x="320" y="11"/>
                    <a:pt x="316" y="11"/>
                  </a:cubicBezTo>
                  <a:cubicBezTo>
                    <a:pt x="249" y="0"/>
                    <a:pt x="180" y="13"/>
                    <a:pt x="123" y="49"/>
                  </a:cubicBezTo>
                  <a:cubicBezTo>
                    <a:pt x="65" y="84"/>
                    <a:pt x="22" y="139"/>
                    <a:pt x="2" y="204"/>
                  </a:cubicBezTo>
                  <a:cubicBezTo>
                    <a:pt x="0" y="212"/>
                    <a:pt x="4" y="220"/>
                    <a:pt x="11" y="222"/>
                  </a:cubicBezTo>
                  <a:cubicBezTo>
                    <a:pt x="19" y="225"/>
                    <a:pt x="27" y="220"/>
                    <a:pt x="29" y="213"/>
                  </a:cubicBezTo>
                  <a:cubicBezTo>
                    <a:pt x="47" y="155"/>
                    <a:pt x="86" y="105"/>
                    <a:pt x="138" y="73"/>
                  </a:cubicBezTo>
                  <a:close/>
                </a:path>
              </a:pathLst>
            </a:custGeom>
            <a:solidFill>
              <a:srgbClr val="000000"/>
            </a:solidFill>
            <a:ln>
              <a:solidFill>
                <a:schemeClr val="tx1"/>
              </a:solidFill>
            </a:ln>
            <a:extLst/>
          </p:spPr>
          <p:txBody>
            <a:bodyPr vert="horz" wrap="square" lIns="93247" tIns="46623" rIns="93247" bIns="46623" numCol="1" anchor="t" anchorCtr="0" compatLnSpc="1">
              <a:prstTxWarp prst="textNoShape">
                <a:avLst/>
              </a:prstTxWarp>
            </a:bodyPr>
            <a:lstStyle/>
            <a:p>
              <a:endParaRPr lang="en-US" sz="1836" dirty="0">
                <a:solidFill>
                  <a:srgbClr val="404040"/>
                </a:solidFill>
                <a:latin typeface="Qualcomm Office Regular" pitchFamily="34" charset="0"/>
              </a:endParaRPr>
            </a:p>
          </p:txBody>
        </p:sp>
      </p:grpSp>
      <p:pic>
        <p:nvPicPr>
          <p:cNvPr id="266" name="Picture 265" descr="Allseen-WiredConnectivity-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56355" y="2141055"/>
            <a:ext cx="466236" cy="710002"/>
          </a:xfrm>
          <a:prstGeom prst="rect">
            <a:avLst/>
          </a:prstGeom>
          <a:ln>
            <a:noFill/>
          </a:ln>
        </p:spPr>
      </p:pic>
      <p:pic>
        <p:nvPicPr>
          <p:cNvPr id="267" name="Picture 266" descr="Allseen-WiredConnectivity-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53768" y="1691034"/>
            <a:ext cx="466236" cy="710002"/>
          </a:xfrm>
          <a:prstGeom prst="rect">
            <a:avLst/>
          </a:prstGeom>
        </p:spPr>
      </p:pic>
      <p:grpSp>
        <p:nvGrpSpPr>
          <p:cNvPr id="269" name="Group 268"/>
          <p:cNvGrpSpPr/>
          <p:nvPr/>
        </p:nvGrpSpPr>
        <p:grpSpPr>
          <a:xfrm>
            <a:off x="6469033" y="5864658"/>
            <a:ext cx="1038856" cy="723098"/>
            <a:chOff x="5837689" y="5632640"/>
            <a:chExt cx="1018723" cy="709085"/>
          </a:xfrm>
        </p:grpSpPr>
        <p:grpSp>
          <p:nvGrpSpPr>
            <p:cNvPr id="270" name="Group 269"/>
            <p:cNvGrpSpPr/>
            <p:nvPr/>
          </p:nvGrpSpPr>
          <p:grpSpPr>
            <a:xfrm>
              <a:off x="5837689" y="5632640"/>
              <a:ext cx="1018723" cy="709085"/>
              <a:chOff x="5942012" y="5681119"/>
              <a:chExt cx="1092646" cy="567282"/>
            </a:xfrm>
          </p:grpSpPr>
          <p:sp>
            <p:nvSpPr>
              <p:cNvPr id="272" name="TextBox 271"/>
              <p:cNvSpPr txBox="1"/>
              <p:nvPr/>
            </p:nvSpPr>
            <p:spPr>
              <a:xfrm>
                <a:off x="6399212" y="5757320"/>
                <a:ext cx="635446" cy="491081"/>
              </a:xfrm>
              <a:prstGeom prst="rect">
                <a:avLst/>
              </a:prstGeom>
              <a:noFill/>
              <a:ln>
                <a:noFill/>
              </a:ln>
            </p:spPr>
            <p:txBody>
              <a:bodyPr wrap="none" rtlCol="0">
                <a:normAutofit/>
              </a:bodyPr>
              <a:lstStyle/>
              <a:p>
                <a:pPr algn="ctr"/>
                <a:r>
                  <a:rPr lang="en-US" sz="1428" b="1" dirty="0">
                    <a:solidFill>
                      <a:srgbClr val="404040"/>
                    </a:solidFill>
                  </a:rPr>
                  <a:t>120</a:t>
                </a:r>
              </a:p>
              <a:p>
                <a:pPr algn="ctr"/>
                <a:r>
                  <a:rPr lang="en-US" sz="1428" b="1" dirty="0">
                    <a:solidFill>
                      <a:srgbClr val="404040"/>
                    </a:solidFill>
                  </a:rPr>
                  <a:t>80</a:t>
                </a:r>
              </a:p>
            </p:txBody>
          </p:sp>
          <p:pic>
            <p:nvPicPr>
              <p:cNvPr id="273" name="Picture 272"/>
              <p:cNvPicPr>
                <a:picLocks noChangeAspect="1"/>
              </p:cNvPicPr>
              <p:nvPr/>
            </p:nvPicPr>
            <p:blipFill rotWithShape="1">
              <a:blip r:embed="rId11">
                <a:extLst>
                  <a:ext uri="{BEBA8EAE-BF5A-486C-A8C5-ECC9F3942E4B}">
                    <a14:imgProps xmlns:a14="http://schemas.microsoft.com/office/drawing/2010/main">
                      <a14:imgLayer r:embed="rId12">
                        <a14:imgEffect>
                          <a14:backgroundRemoval t="19444" b="81944" l="18056" r="79861">
                            <a14:foregroundMark x1="51389" y1="61111" x2="51389" y2="61111"/>
                          </a14:backgroundRemoval>
                        </a14:imgEffect>
                      </a14:imgLayer>
                    </a14:imgProps>
                  </a:ext>
                </a:extLst>
              </a:blip>
              <a:srcRect l="10851" t="13496" r="11892" b="21295"/>
              <a:stretch/>
            </p:blipFill>
            <p:spPr>
              <a:xfrm>
                <a:off x="6069553" y="5757319"/>
                <a:ext cx="533400" cy="450213"/>
              </a:xfrm>
              <a:prstGeom prst="rect">
                <a:avLst/>
              </a:prstGeom>
              <a:ln>
                <a:noFill/>
              </a:ln>
            </p:spPr>
          </p:pic>
          <p:sp>
            <p:nvSpPr>
              <p:cNvPr id="274" name="Frame 273"/>
              <p:cNvSpPr/>
              <p:nvPr/>
            </p:nvSpPr>
            <p:spPr>
              <a:xfrm>
                <a:off x="5942012" y="5681119"/>
                <a:ext cx="1091659" cy="567281"/>
              </a:xfrm>
              <a:prstGeom prst="fram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rtlCol="0" anchor="ctr">
                <a:normAutofit/>
              </a:bodyPr>
              <a:lstStyle/>
              <a:p>
                <a:pPr algn="ctr"/>
                <a:endParaRPr lang="en-US" sz="1836">
                  <a:solidFill>
                    <a:srgbClr val="404040"/>
                  </a:solidFill>
                </a:endParaRPr>
              </a:p>
            </p:txBody>
          </p:sp>
        </p:grpSp>
        <p:cxnSp>
          <p:nvCxnSpPr>
            <p:cNvPr id="271" name="Straight Connector 270"/>
            <p:cNvCxnSpPr/>
            <p:nvPr/>
          </p:nvCxnSpPr>
          <p:spPr>
            <a:xfrm>
              <a:off x="6453914" y="5987182"/>
              <a:ext cx="247157" cy="0"/>
            </a:xfrm>
            <a:prstGeom prst="line">
              <a:avLst/>
            </a:prstGeom>
            <a:ln>
              <a:noFill/>
            </a:ln>
          </p:spPr>
          <p:style>
            <a:lnRef idx="2">
              <a:schemeClr val="accent1"/>
            </a:lnRef>
            <a:fillRef idx="0">
              <a:schemeClr val="accent1"/>
            </a:fillRef>
            <a:effectRef idx="1">
              <a:schemeClr val="accent1"/>
            </a:effectRef>
            <a:fontRef idx="minor">
              <a:schemeClr val="tx1"/>
            </a:fontRef>
          </p:style>
        </p:cxnSp>
      </p:grpSp>
      <p:grpSp>
        <p:nvGrpSpPr>
          <p:cNvPr id="275" name="Group 274"/>
          <p:cNvGrpSpPr/>
          <p:nvPr/>
        </p:nvGrpSpPr>
        <p:grpSpPr>
          <a:xfrm>
            <a:off x="9492395" y="5249292"/>
            <a:ext cx="1037612" cy="379229"/>
            <a:chOff x="10135084" y="4081828"/>
            <a:chExt cx="1598128" cy="440208"/>
          </a:xfrm>
        </p:grpSpPr>
        <p:sp>
          <p:nvSpPr>
            <p:cNvPr id="276" name="Rounded Rectangle 275"/>
            <p:cNvSpPr/>
            <p:nvPr/>
          </p:nvSpPr>
          <p:spPr>
            <a:xfrm>
              <a:off x="10135084" y="4081828"/>
              <a:ext cx="1598128" cy="440208"/>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cxnSp>
          <p:nvCxnSpPr>
            <p:cNvPr id="277" name="Straight Connector 276"/>
            <p:cNvCxnSpPr/>
            <p:nvPr/>
          </p:nvCxnSpPr>
          <p:spPr>
            <a:xfrm>
              <a:off x="10330626" y="4196327"/>
              <a:ext cx="840000" cy="0"/>
            </a:xfrm>
            <a:prstGeom prst="line">
              <a:avLst/>
            </a:prstGeom>
            <a:ln w="57150" cmpd="sng">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78" name="Straight Connector 277"/>
            <p:cNvCxnSpPr/>
            <p:nvPr/>
          </p:nvCxnSpPr>
          <p:spPr>
            <a:xfrm flipV="1">
              <a:off x="10345057" y="4267200"/>
              <a:ext cx="626155" cy="258"/>
            </a:xfrm>
            <a:prstGeom prst="line">
              <a:avLst/>
            </a:prstGeom>
            <a:ln>
              <a:solidFill>
                <a:srgbClr val="FFFFFF"/>
              </a:solidFill>
              <a:prstDash val="dash"/>
            </a:ln>
          </p:spPr>
          <p:style>
            <a:lnRef idx="2">
              <a:schemeClr val="accent1"/>
            </a:lnRef>
            <a:fillRef idx="0">
              <a:schemeClr val="accent1"/>
            </a:fillRef>
            <a:effectRef idx="1">
              <a:schemeClr val="accent1"/>
            </a:effectRef>
            <a:fontRef idx="minor">
              <a:schemeClr val="tx1"/>
            </a:fontRef>
          </p:style>
        </p:cxnSp>
        <p:sp>
          <p:nvSpPr>
            <p:cNvPr id="279" name="Donut 278"/>
            <p:cNvSpPr/>
            <p:nvPr/>
          </p:nvSpPr>
          <p:spPr>
            <a:xfrm>
              <a:off x="11504612" y="4267200"/>
              <a:ext cx="152400" cy="139687"/>
            </a:xfrm>
            <a:prstGeom prst="donut">
              <a:avLst>
                <a:gd name="adj" fmla="val 9277"/>
              </a:avLst>
            </a:prstGeom>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404040"/>
                </a:solidFill>
              </a:endParaRPr>
            </a:p>
          </p:txBody>
        </p:sp>
      </p:grpSp>
      <p:sp>
        <p:nvSpPr>
          <p:cNvPr id="280" name="TextBox 279"/>
          <p:cNvSpPr txBox="1"/>
          <p:nvPr/>
        </p:nvSpPr>
        <p:spPr>
          <a:xfrm>
            <a:off x="2789237" y="3465842"/>
            <a:ext cx="7898132" cy="1345737"/>
          </a:xfrm>
          <a:prstGeom prst="rect">
            <a:avLst/>
          </a:prstGeom>
          <a:solidFill>
            <a:schemeClr val="bg1"/>
          </a:solidFill>
        </p:spPr>
        <p:txBody>
          <a:bodyPr wrap="square" lIns="186521" tIns="149217" rIns="186521" bIns="149217" rtlCol="0">
            <a:spAutoFit/>
          </a:bodyPr>
          <a:lstStyle/>
          <a:p>
            <a:pPr algn="ctr">
              <a:lnSpc>
                <a:spcPct val="90000"/>
              </a:lnSpc>
              <a:spcBef>
                <a:spcPts val="816"/>
              </a:spcBef>
            </a:pPr>
            <a:r>
              <a:rPr lang="en-US" sz="4000" b="1" dirty="0" smtClean="0">
                <a:solidFill>
                  <a:srgbClr val="BAD80A"/>
                </a:solidFill>
              </a:rPr>
              <a:t>Your Devices </a:t>
            </a:r>
            <a:r>
              <a:rPr lang="en-US" sz="4000" b="1" dirty="0">
                <a:solidFill>
                  <a:srgbClr val="BAD80A"/>
                </a:solidFill>
              </a:rPr>
              <a:t>Work </a:t>
            </a:r>
            <a:r>
              <a:rPr lang="en-US" sz="4000" b="1" dirty="0" smtClean="0">
                <a:solidFill>
                  <a:srgbClr val="BAD80A"/>
                </a:solidFill>
              </a:rPr>
              <a:t>Together</a:t>
            </a:r>
          </a:p>
          <a:p>
            <a:pPr algn="ctr">
              <a:lnSpc>
                <a:spcPct val="90000"/>
              </a:lnSpc>
              <a:spcBef>
                <a:spcPts val="816"/>
              </a:spcBef>
            </a:pPr>
            <a:r>
              <a:rPr lang="en-US" sz="2800" b="1" dirty="0" smtClean="0">
                <a:solidFill>
                  <a:srgbClr val="BAD80A"/>
                </a:solidFill>
              </a:rPr>
              <a:t>Across Protocol and Ecosystem Barriers</a:t>
            </a:r>
          </a:p>
        </p:txBody>
      </p:sp>
      <p:graphicFrame>
        <p:nvGraphicFramePr>
          <p:cNvPr id="4" name="Diagram 3"/>
          <p:cNvGraphicFramePr/>
          <p:nvPr>
            <p:extLst/>
          </p:nvPr>
        </p:nvGraphicFramePr>
        <p:xfrm>
          <a:off x="462447" y="1505328"/>
          <a:ext cx="1049949" cy="488753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39" name="Rectangle 138"/>
          <p:cNvSpPr/>
          <p:nvPr/>
        </p:nvSpPr>
        <p:spPr bwMode="auto">
          <a:xfrm>
            <a:off x="10718419" y="0"/>
            <a:ext cx="1718056" cy="295273"/>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Connected</a:t>
            </a:r>
            <a:endParaRPr lang="en-US" sz="1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468687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7"/>
                                        </p:tgtEl>
                                        <p:attrNameLst>
                                          <p:attrName>style.visibility</p:attrName>
                                        </p:attrNameLst>
                                      </p:cBhvr>
                                      <p:to>
                                        <p:strVal val="visible"/>
                                      </p:to>
                                    </p:set>
                                    <p:animEffect transition="in" filter="fade">
                                      <p:cBhvr>
                                        <p:cTn id="7" dur="1000"/>
                                        <p:tgtEl>
                                          <p:spTgt spid="18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92"/>
                                        </p:tgtEl>
                                        <p:attrNameLst>
                                          <p:attrName>style.visibility</p:attrName>
                                        </p:attrNameLst>
                                      </p:cBhvr>
                                      <p:to>
                                        <p:strVal val="visible"/>
                                      </p:to>
                                    </p:set>
                                    <p:animEffect transition="in" filter="fade">
                                      <p:cBhvr>
                                        <p:cTn id="11" dur="1000"/>
                                        <p:tgtEl>
                                          <p:spTgt spid="192"/>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89"/>
                                        </p:tgtEl>
                                        <p:attrNameLst>
                                          <p:attrName>style.visibility</p:attrName>
                                        </p:attrNameLst>
                                      </p:cBhvr>
                                      <p:to>
                                        <p:strVal val="visible"/>
                                      </p:to>
                                    </p:set>
                                    <p:animEffect transition="in" filter="fade">
                                      <p:cBhvr>
                                        <p:cTn id="15" dur="1000"/>
                                        <p:tgtEl>
                                          <p:spTgt spid="189"/>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88"/>
                                        </p:tgtEl>
                                        <p:attrNameLst>
                                          <p:attrName>style.visibility</p:attrName>
                                        </p:attrNameLst>
                                      </p:cBhvr>
                                      <p:to>
                                        <p:strVal val="visible"/>
                                      </p:to>
                                    </p:set>
                                    <p:animEffect transition="in" filter="fade">
                                      <p:cBhvr>
                                        <p:cTn id="19" dur="1000"/>
                                        <p:tgtEl>
                                          <p:spTgt spid="188"/>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90"/>
                                        </p:tgtEl>
                                        <p:attrNameLst>
                                          <p:attrName>style.visibility</p:attrName>
                                        </p:attrNameLst>
                                      </p:cBhvr>
                                      <p:to>
                                        <p:strVal val="visible"/>
                                      </p:to>
                                    </p:set>
                                    <p:animEffect transition="in" filter="fade">
                                      <p:cBhvr>
                                        <p:cTn id="23" dur="1000"/>
                                        <p:tgtEl>
                                          <p:spTgt spid="190"/>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91"/>
                                        </p:tgtEl>
                                        <p:attrNameLst>
                                          <p:attrName>style.visibility</p:attrName>
                                        </p:attrNameLst>
                                      </p:cBhvr>
                                      <p:to>
                                        <p:strVal val="visible"/>
                                      </p:to>
                                    </p:set>
                                    <p:animEffect transition="in" filter="fade">
                                      <p:cBhvr>
                                        <p:cTn id="27" dur="1000"/>
                                        <p:tgtEl>
                                          <p:spTgt spid="191"/>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186"/>
                                        </p:tgtEl>
                                        <p:attrNameLst>
                                          <p:attrName>style.visibility</p:attrName>
                                        </p:attrNameLst>
                                      </p:cBhvr>
                                      <p:to>
                                        <p:strVal val="visible"/>
                                      </p:to>
                                    </p:set>
                                    <p:animEffect transition="in" filter="fade">
                                      <p:cBhvr>
                                        <p:cTn id="31" dur="1000"/>
                                        <p:tgtEl>
                                          <p:spTgt spid="186"/>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185"/>
                                        </p:tgtEl>
                                        <p:attrNameLst>
                                          <p:attrName>style.visibility</p:attrName>
                                        </p:attrNameLst>
                                      </p:cBhvr>
                                      <p:to>
                                        <p:strVal val="visible"/>
                                      </p:to>
                                    </p:set>
                                    <p:animEffect transition="in" filter="fade">
                                      <p:cBhvr>
                                        <p:cTn id="35" dur="1000"/>
                                        <p:tgtEl>
                                          <p:spTgt spid="18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280"/>
                                        </p:tgtEl>
                                        <p:attrNameLst>
                                          <p:attrName>style.visibility</p:attrName>
                                        </p:attrNameLst>
                                      </p:cBhvr>
                                      <p:to>
                                        <p:strVal val="visible"/>
                                      </p:to>
                                    </p:set>
                                    <p:anim calcmode="lin" valueType="num">
                                      <p:cBhvr>
                                        <p:cTn id="45" dur="500" fill="hold"/>
                                        <p:tgtEl>
                                          <p:spTgt spid="280"/>
                                        </p:tgtEl>
                                        <p:attrNameLst>
                                          <p:attrName>ppt_w</p:attrName>
                                        </p:attrNameLst>
                                      </p:cBhvr>
                                      <p:tavLst>
                                        <p:tav tm="0">
                                          <p:val>
                                            <p:fltVal val="0"/>
                                          </p:val>
                                        </p:tav>
                                        <p:tav tm="100000">
                                          <p:val>
                                            <p:strVal val="#ppt_w"/>
                                          </p:val>
                                        </p:tav>
                                      </p:tavLst>
                                    </p:anim>
                                    <p:anim calcmode="lin" valueType="num">
                                      <p:cBhvr>
                                        <p:cTn id="46" dur="500" fill="hold"/>
                                        <p:tgtEl>
                                          <p:spTgt spid="280"/>
                                        </p:tgtEl>
                                        <p:attrNameLst>
                                          <p:attrName>ppt_h</p:attrName>
                                        </p:attrNameLst>
                                      </p:cBhvr>
                                      <p:tavLst>
                                        <p:tav tm="0">
                                          <p:val>
                                            <p:fltVal val="0"/>
                                          </p:val>
                                        </p:tav>
                                        <p:tav tm="100000">
                                          <p:val>
                                            <p:strVal val="#ppt_h"/>
                                          </p:val>
                                        </p:tav>
                                      </p:tavLst>
                                    </p:anim>
                                    <p:animEffect transition="in" filter="fade">
                                      <p:cBhvr>
                                        <p:cTn id="47" dur="500"/>
                                        <p:tgtEl>
                                          <p:spTgt spid="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86" grpId="0" animBg="1"/>
      <p:bldP spid="187" grpId="0" animBg="1"/>
      <p:bldP spid="188" grpId="0" animBg="1"/>
      <p:bldP spid="189" grpId="0" animBg="1"/>
      <p:bldP spid="190" grpId="0" animBg="1"/>
      <p:bldP spid="191" grpId="0" animBg="1"/>
      <p:bldP spid="192" grpId="0" animBg="1"/>
      <p:bldP spid="280" grpId="0" animBg="1"/>
      <p:bldGraphic spid="4" grpId="0">
        <p:bldAsOne/>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883" y="1359865"/>
            <a:ext cx="12434711" cy="5668475"/>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5482" y="295731"/>
            <a:ext cx="11887878" cy="917444"/>
          </a:xfrm>
        </p:spPr>
        <p:txBody>
          <a:bodyPr/>
          <a:lstStyle/>
          <a:p>
            <a:r>
              <a:rPr lang="en-US" dirty="0"/>
              <a:t>Manage Complete Lifecycle of your Device</a:t>
            </a:r>
          </a:p>
        </p:txBody>
      </p:sp>
      <p:sp>
        <p:nvSpPr>
          <p:cNvPr id="34" name="Oval 33"/>
          <p:cNvSpPr/>
          <p:nvPr/>
        </p:nvSpPr>
        <p:spPr bwMode="auto">
          <a:xfrm>
            <a:off x="4695278" y="2661447"/>
            <a:ext cx="2964002" cy="3108519"/>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3" tIns="46617" rIns="46617" bIns="93233" numCol="1" spcCol="0" rtlCol="0" fromWordArt="0" anchor="ctr" anchorCtr="0" forceAA="0" compatLnSpc="1">
            <a:prstTxWarp prst="textNoShape">
              <a:avLst/>
            </a:prstTxWarp>
            <a:noAutofit/>
          </a:bodyPr>
          <a:lstStyle/>
          <a:p>
            <a:pPr algn="ctr" defTabSz="932121" fontAlgn="base">
              <a:lnSpc>
                <a:spcPct val="90000"/>
              </a:lnSpc>
              <a:spcBef>
                <a:spcPct val="0"/>
              </a:spcBef>
              <a:spcAft>
                <a:spcPts val="2400"/>
              </a:spcAft>
            </a:pPr>
            <a:r>
              <a:rPr lang="en-US" sz="2448" spc="-52" dirty="0">
                <a:gradFill>
                  <a:gsLst>
                    <a:gs pos="0">
                      <a:srgbClr val="FFFFFF"/>
                    </a:gs>
                    <a:gs pos="100000">
                      <a:srgbClr val="FFFFFF"/>
                    </a:gs>
                  </a:gsLst>
                  <a:lin ang="5400000" scaled="0"/>
                </a:gradFill>
                <a:ea typeface="Segoe UI" pitchFamily="34" charset="0"/>
                <a:cs typeface="Segoe UI" pitchFamily="34" charset="0"/>
              </a:rPr>
              <a:t>Consistent MDM capabilities across Mobile, Desktop, and </a:t>
            </a:r>
            <a:r>
              <a:rPr lang="en-US" sz="2448" spc="-52" dirty="0" err="1">
                <a:gradFill>
                  <a:gsLst>
                    <a:gs pos="0">
                      <a:srgbClr val="FFFFFF"/>
                    </a:gs>
                    <a:gs pos="100000">
                      <a:srgbClr val="FFFFFF"/>
                    </a:gs>
                  </a:gsLst>
                  <a:lin ang="5400000" scaled="0"/>
                </a:gradFill>
                <a:ea typeface="Segoe UI" pitchFamily="34" charset="0"/>
                <a:cs typeface="Segoe UI" pitchFamily="34" charset="0"/>
              </a:rPr>
              <a:t>IoT</a:t>
            </a:r>
            <a:r>
              <a:rPr lang="en-US" sz="2448" spc="-52" dirty="0">
                <a:gradFill>
                  <a:gsLst>
                    <a:gs pos="0">
                      <a:srgbClr val="FFFFFF"/>
                    </a:gs>
                    <a:gs pos="100000">
                      <a:srgbClr val="FFFFFF"/>
                    </a:gs>
                  </a:gsLst>
                  <a:lin ang="5400000" scaled="0"/>
                </a:gradFill>
                <a:ea typeface="Segoe UI" pitchFamily="34" charset="0"/>
                <a:cs typeface="Segoe UI" pitchFamily="34" charset="0"/>
              </a:rPr>
              <a:t> products</a:t>
            </a:r>
          </a:p>
        </p:txBody>
      </p:sp>
      <p:grpSp>
        <p:nvGrpSpPr>
          <p:cNvPr id="3" name="Group 2"/>
          <p:cNvGrpSpPr/>
          <p:nvPr/>
        </p:nvGrpSpPr>
        <p:grpSpPr>
          <a:xfrm rot="1153166">
            <a:off x="3466975" y="1356943"/>
            <a:ext cx="5502528" cy="5668475"/>
            <a:chOff x="2548829" y="997842"/>
            <a:chExt cx="4046344" cy="4168375"/>
          </a:xfrm>
        </p:grpSpPr>
        <p:grpSp>
          <p:nvGrpSpPr>
            <p:cNvPr id="6" name="Group 5"/>
            <p:cNvGrpSpPr>
              <a:grpSpLocks noChangeAspect="1"/>
            </p:cNvGrpSpPr>
            <p:nvPr/>
          </p:nvGrpSpPr>
          <p:grpSpPr>
            <a:xfrm>
              <a:off x="2548829" y="997842"/>
              <a:ext cx="4046344" cy="4168375"/>
              <a:chOff x="3534889" y="1525022"/>
              <a:chExt cx="5112679" cy="5266869"/>
            </a:xfrm>
          </p:grpSpPr>
          <p:sp>
            <p:nvSpPr>
              <p:cNvPr id="15" name="Freeform 14"/>
              <p:cNvSpPr/>
              <p:nvPr/>
            </p:nvSpPr>
            <p:spPr bwMode="auto">
              <a:xfrm rot="3890768">
                <a:off x="3867635" y="1841986"/>
                <a:ext cx="1561656"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8" name="Freeform 17"/>
              <p:cNvSpPr/>
              <p:nvPr/>
            </p:nvSpPr>
            <p:spPr bwMode="auto">
              <a:xfrm rot="11100000">
                <a:off x="7062338" y="2380829"/>
                <a:ext cx="1561656"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Freeform 19"/>
              <p:cNvSpPr/>
              <p:nvPr/>
            </p:nvSpPr>
            <p:spPr bwMode="auto">
              <a:xfrm rot="3900000" flipH="1" flipV="1">
                <a:off x="6753167" y="4234621"/>
                <a:ext cx="1561656"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Freeform 21"/>
              <p:cNvSpPr/>
              <p:nvPr/>
            </p:nvSpPr>
            <p:spPr bwMode="auto">
              <a:xfrm rot="7500000" flipH="1" flipV="1">
                <a:off x="4996355" y="4897489"/>
                <a:ext cx="1561656"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Freeform 23"/>
              <p:cNvSpPr/>
              <p:nvPr/>
            </p:nvSpPr>
            <p:spPr bwMode="auto">
              <a:xfrm rot="11160000" flipH="1" flipV="1">
                <a:off x="3546630" y="3696260"/>
                <a:ext cx="1561655"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Freeform 25"/>
              <p:cNvSpPr/>
              <p:nvPr/>
            </p:nvSpPr>
            <p:spPr bwMode="auto">
              <a:xfrm rot="7500000">
                <a:off x="5613676" y="1192276"/>
                <a:ext cx="1561656"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33" name="Rectangle 32"/>
            <p:cNvSpPr/>
            <p:nvPr/>
          </p:nvSpPr>
          <p:spPr>
            <a:xfrm rot="716082">
              <a:off x="4304693" y="1323910"/>
              <a:ext cx="1014659" cy="41943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88894">
                <a:lnSpc>
                  <a:spcPct val="90000"/>
                </a:lnSpc>
                <a:spcBef>
                  <a:spcPct val="0"/>
                </a:spcBef>
              </a:pPr>
              <a:r>
                <a:rPr lang="en-US" sz="1047" b="1" dirty="0">
                  <a:solidFill>
                    <a:srgbClr val="00BCF2">
                      <a:lumMod val="50000"/>
                    </a:srgbClr>
                  </a:solidFill>
                </a:rPr>
                <a:t>ENROLLMENT</a:t>
              </a:r>
            </a:p>
          </p:txBody>
        </p:sp>
        <p:sp>
          <p:nvSpPr>
            <p:cNvPr id="40" name="Rectangle 39"/>
            <p:cNvSpPr/>
            <p:nvPr/>
          </p:nvSpPr>
          <p:spPr>
            <a:xfrm rot="4047511">
              <a:off x="5613956" y="2287975"/>
              <a:ext cx="742146" cy="472252"/>
            </a:xfrm>
            <a:prstGeom prst="rect">
              <a:avLst/>
            </a:prstGeom>
            <a:no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449">
                <a:lnSpc>
                  <a:spcPct val="90000"/>
                </a:lnSpc>
                <a:spcBef>
                  <a:spcPct val="0"/>
                </a:spcBef>
                <a:spcAft>
                  <a:spcPct val="35000"/>
                </a:spcAft>
              </a:pPr>
              <a:r>
                <a:rPr lang="en-US" sz="1049" b="1" dirty="0">
                  <a:solidFill>
                    <a:srgbClr val="002050"/>
                  </a:solidFill>
                </a:rPr>
                <a:t>INVENTORY</a:t>
              </a:r>
            </a:p>
          </p:txBody>
        </p:sp>
        <p:sp>
          <p:nvSpPr>
            <p:cNvPr id="41" name="Rectangle 40"/>
            <p:cNvSpPr/>
            <p:nvPr/>
          </p:nvSpPr>
          <p:spPr>
            <a:xfrm rot="824205">
              <a:off x="3905498" y="4386276"/>
              <a:ext cx="716026" cy="45202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449">
                <a:lnSpc>
                  <a:spcPct val="90000"/>
                </a:lnSpc>
                <a:spcBef>
                  <a:spcPct val="0"/>
                </a:spcBef>
                <a:spcAft>
                  <a:spcPct val="35000"/>
                </a:spcAft>
              </a:pPr>
              <a:r>
                <a:rPr lang="en-US" sz="1000" b="1" dirty="0">
                  <a:solidFill>
                    <a:srgbClr val="002050"/>
                  </a:solidFill>
                </a:rPr>
                <a:t>APPLICATION  MANAGEMENT</a:t>
              </a:r>
            </a:p>
          </p:txBody>
        </p:sp>
        <p:sp>
          <p:nvSpPr>
            <p:cNvPr id="42" name="Rectangle 41"/>
            <p:cNvSpPr/>
            <p:nvPr/>
          </p:nvSpPr>
          <p:spPr>
            <a:xfrm rot="18421824">
              <a:off x="5351673" y="3843406"/>
              <a:ext cx="830973" cy="3604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449">
                <a:lnSpc>
                  <a:spcPct val="90000"/>
                </a:lnSpc>
                <a:spcBef>
                  <a:spcPct val="0"/>
                </a:spcBef>
                <a:spcAft>
                  <a:spcPct val="35000"/>
                </a:spcAft>
              </a:pPr>
              <a:r>
                <a:rPr lang="en-US" sz="1049" b="1" dirty="0">
                  <a:solidFill>
                    <a:srgbClr val="002050"/>
                  </a:solidFill>
                </a:rPr>
                <a:t>DEVICE CONFIGURATION AND SECURITY</a:t>
              </a:r>
            </a:p>
          </p:txBody>
        </p:sp>
        <p:sp>
          <p:nvSpPr>
            <p:cNvPr id="43" name="Rectangle 42"/>
            <p:cNvSpPr/>
            <p:nvPr/>
          </p:nvSpPr>
          <p:spPr>
            <a:xfrm rot="15340217">
              <a:off x="2597267" y="3375617"/>
              <a:ext cx="1110089" cy="32181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449">
                <a:lnSpc>
                  <a:spcPct val="90000"/>
                </a:lnSpc>
                <a:spcBef>
                  <a:spcPct val="0"/>
                </a:spcBef>
                <a:spcAft>
                  <a:spcPct val="35000"/>
                </a:spcAft>
              </a:pPr>
              <a:r>
                <a:rPr lang="en-US" sz="1049" b="1" dirty="0">
                  <a:solidFill>
                    <a:srgbClr val="002050"/>
                  </a:solidFill>
                </a:rPr>
                <a:t>REMOTE ASSISTANCE </a:t>
              </a:r>
            </a:p>
          </p:txBody>
        </p:sp>
        <p:sp>
          <p:nvSpPr>
            <p:cNvPr id="44" name="Rectangle 43"/>
            <p:cNvSpPr/>
            <p:nvPr/>
          </p:nvSpPr>
          <p:spPr>
            <a:xfrm rot="18732548">
              <a:off x="2970019" y="1798406"/>
              <a:ext cx="942963" cy="50368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449">
                <a:lnSpc>
                  <a:spcPct val="90000"/>
                </a:lnSpc>
                <a:spcBef>
                  <a:spcPct val="0"/>
                </a:spcBef>
                <a:spcAft>
                  <a:spcPct val="35000"/>
                </a:spcAft>
              </a:pPr>
              <a:r>
                <a:rPr lang="en-US" sz="1049" b="1" dirty="0">
                  <a:solidFill>
                    <a:srgbClr val="002050"/>
                  </a:solidFill>
                </a:rPr>
                <a:t>UNENROLLMENT</a:t>
              </a:r>
            </a:p>
          </p:txBody>
        </p:sp>
      </p:grpSp>
      <p:sp>
        <p:nvSpPr>
          <p:cNvPr id="27" name="Rectangle 26"/>
          <p:cNvSpPr/>
          <p:nvPr/>
        </p:nvSpPr>
        <p:spPr bwMode="auto">
          <a:xfrm>
            <a:off x="10718419" y="0"/>
            <a:ext cx="1718056" cy="2952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One Windows Platform</a:t>
            </a:r>
            <a:endParaRPr lang="en-US" sz="1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276087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363662"/>
            <a:ext cx="11429999" cy="4893647"/>
          </a:xfrm>
        </p:spPr>
        <p:txBody>
          <a:bodyPr/>
          <a:lstStyle/>
          <a:p>
            <a:pPr marL="342900" indent="-342900">
              <a:buFont typeface="Arial" panose="020B0604020202020204" pitchFamily="34" charset="0"/>
              <a:buChar char="•"/>
            </a:pPr>
            <a:r>
              <a:rPr lang="en-US" sz="2000" dirty="0">
                <a:solidFill>
                  <a:schemeClr val="accent2">
                    <a:lumMod val="75000"/>
                  </a:schemeClr>
                </a:solidFill>
                <a:latin typeface="+mn-lt"/>
              </a:rPr>
              <a:t>Building consumer and enterprise device solutions with UAP and Windows 10 </a:t>
            </a:r>
            <a:r>
              <a:rPr lang="en-US" sz="2000" dirty="0" smtClean="0">
                <a:solidFill>
                  <a:schemeClr val="accent2">
                    <a:lumMod val="75000"/>
                  </a:schemeClr>
                </a:solidFill>
                <a:latin typeface="+mn-lt"/>
              </a:rPr>
              <a:t>IoT</a:t>
            </a:r>
            <a:br>
              <a:rPr lang="en-US" sz="2000" dirty="0" smtClean="0">
                <a:solidFill>
                  <a:schemeClr val="accent2">
                    <a:lumMod val="75000"/>
                  </a:schemeClr>
                </a:solidFill>
                <a:latin typeface="+mn-lt"/>
              </a:rPr>
            </a:br>
            <a:r>
              <a:rPr lang="en-US" sz="2000" b="1" i="1" dirty="0" smtClean="0">
                <a:solidFill>
                  <a:schemeClr val="accent2">
                    <a:lumMod val="75000"/>
                  </a:schemeClr>
                </a:solidFill>
                <a:latin typeface="+mn-lt"/>
              </a:rPr>
              <a:t>Cyra Richardson</a:t>
            </a:r>
            <a:endParaRPr lang="en-US" sz="1200" b="1" i="1" dirty="0" smtClean="0">
              <a:solidFill>
                <a:schemeClr val="accent2">
                  <a:lumMod val="75000"/>
                </a:schemeClr>
              </a:solidFill>
              <a:latin typeface="+mn-lt"/>
            </a:endParaRPr>
          </a:p>
          <a:p>
            <a:pPr marL="342900" indent="-342900">
              <a:buFont typeface="Arial" panose="020B0604020202020204" pitchFamily="34" charset="0"/>
              <a:buChar char="•"/>
            </a:pPr>
            <a:r>
              <a:rPr lang="en-US" sz="2000" dirty="0">
                <a:solidFill>
                  <a:schemeClr val="accent2">
                    <a:lumMod val="75000"/>
                  </a:schemeClr>
                </a:solidFill>
                <a:latin typeface="+mn-lt"/>
              </a:rPr>
              <a:t>Windows for Makers: Raspberry Pi 2, Arduino, and more</a:t>
            </a:r>
            <a:r>
              <a:rPr lang="en-US" sz="2000" dirty="0" smtClean="0">
                <a:solidFill>
                  <a:schemeClr val="accent2">
                    <a:lumMod val="75000"/>
                  </a:schemeClr>
                </a:solidFill>
                <a:latin typeface="+mn-lt"/>
              </a:rPr>
              <a:t>!</a:t>
            </a:r>
            <a:br>
              <a:rPr lang="en-US" sz="2000" dirty="0" smtClean="0">
                <a:solidFill>
                  <a:schemeClr val="accent2">
                    <a:lumMod val="75000"/>
                  </a:schemeClr>
                </a:solidFill>
                <a:latin typeface="+mn-lt"/>
              </a:rPr>
            </a:br>
            <a:r>
              <a:rPr lang="en-US" sz="2000" b="1" i="1" dirty="0" smtClean="0">
                <a:solidFill>
                  <a:schemeClr val="accent2">
                    <a:lumMod val="75000"/>
                  </a:schemeClr>
                </a:solidFill>
                <a:latin typeface="+mn-lt"/>
              </a:rPr>
              <a:t>Steve Teixeira</a:t>
            </a:r>
            <a:endParaRPr lang="en-US" sz="2000" b="1" i="1" dirty="0">
              <a:solidFill>
                <a:schemeClr val="accent2">
                  <a:lumMod val="75000"/>
                </a:schemeClr>
              </a:solidFill>
              <a:latin typeface="+mn-lt"/>
            </a:endParaRPr>
          </a:p>
          <a:p>
            <a:pPr marL="342900" indent="-342900">
              <a:buFont typeface="Arial" panose="020B0604020202020204" pitchFamily="34" charset="0"/>
              <a:buChar char="•"/>
            </a:pPr>
            <a:r>
              <a:rPr lang="en-US" sz="2000" dirty="0">
                <a:solidFill>
                  <a:schemeClr val="accent2">
                    <a:lumMod val="75000"/>
                  </a:schemeClr>
                </a:solidFill>
                <a:latin typeface="+mn-lt"/>
              </a:rPr>
              <a:t>A Retail Journey:  New point-of-sale peripherals and NFC/HCE support in Windows </a:t>
            </a:r>
            <a:r>
              <a:rPr lang="en-US" sz="2000" dirty="0" smtClean="0">
                <a:solidFill>
                  <a:schemeClr val="accent2">
                    <a:lumMod val="75000"/>
                  </a:schemeClr>
                </a:solidFill>
                <a:latin typeface="+mn-lt"/>
              </a:rPr>
              <a:t>10</a:t>
            </a:r>
            <a:br>
              <a:rPr lang="en-US" sz="2000" dirty="0" smtClean="0">
                <a:solidFill>
                  <a:schemeClr val="accent2">
                    <a:lumMod val="75000"/>
                  </a:schemeClr>
                </a:solidFill>
                <a:latin typeface="+mn-lt"/>
              </a:rPr>
            </a:br>
            <a:r>
              <a:rPr lang="en-US" sz="2000" b="1" i="1" dirty="0" smtClean="0">
                <a:solidFill>
                  <a:schemeClr val="accent2">
                    <a:lumMod val="75000"/>
                  </a:schemeClr>
                </a:solidFill>
                <a:latin typeface="+mn-lt"/>
              </a:rPr>
              <a:t>Tony Goodhew &amp; Demet Bezmez</a:t>
            </a:r>
            <a:endParaRPr lang="en-US" sz="2000" b="1" i="1" dirty="0">
              <a:solidFill>
                <a:schemeClr val="accent2">
                  <a:lumMod val="75000"/>
                </a:schemeClr>
              </a:solidFill>
              <a:latin typeface="+mn-lt"/>
            </a:endParaRPr>
          </a:p>
          <a:p>
            <a:pPr marL="342900" indent="-342900">
              <a:buFont typeface="Arial" panose="020B0604020202020204" pitchFamily="34" charset="0"/>
              <a:buChar char="•"/>
            </a:pPr>
            <a:r>
              <a:rPr lang="en-US" sz="2000" dirty="0">
                <a:solidFill>
                  <a:schemeClr val="accent2">
                    <a:lumMod val="75000"/>
                  </a:schemeClr>
                </a:solidFill>
                <a:latin typeface="+mn-lt"/>
              </a:rPr>
              <a:t>AllJoyn:  Building Windows apps that discover, connect and interact with other devices and cloud services using </a:t>
            </a:r>
            <a:r>
              <a:rPr lang="en-US" sz="2000" dirty="0" smtClean="0">
                <a:solidFill>
                  <a:schemeClr val="accent2">
                    <a:lumMod val="75000"/>
                  </a:schemeClr>
                </a:solidFill>
                <a:latin typeface="+mn-lt"/>
              </a:rPr>
              <a:t>AllJoyn</a:t>
            </a:r>
            <a:br>
              <a:rPr lang="en-US" sz="2000" dirty="0" smtClean="0">
                <a:solidFill>
                  <a:schemeClr val="accent2">
                    <a:lumMod val="75000"/>
                  </a:schemeClr>
                </a:solidFill>
                <a:latin typeface="+mn-lt"/>
              </a:rPr>
            </a:br>
            <a:r>
              <a:rPr lang="en-US" sz="2000" b="1" i="1" dirty="0" smtClean="0">
                <a:solidFill>
                  <a:schemeClr val="accent2">
                    <a:lumMod val="75000"/>
                  </a:schemeClr>
                </a:solidFill>
                <a:latin typeface="+mn-lt"/>
              </a:rPr>
              <a:t>Gavin Gear</a:t>
            </a:r>
            <a:endParaRPr lang="en-US" sz="2000" b="1" i="1" dirty="0">
              <a:solidFill>
                <a:schemeClr val="accent2">
                  <a:lumMod val="75000"/>
                </a:schemeClr>
              </a:solidFill>
              <a:latin typeface="+mn-lt"/>
            </a:endParaRPr>
          </a:p>
          <a:p>
            <a:pPr marL="342900" indent="-342900">
              <a:buFont typeface="Arial" panose="020B0604020202020204" pitchFamily="34" charset="0"/>
              <a:buChar char="•"/>
            </a:pPr>
            <a:r>
              <a:rPr lang="en-US" sz="2000" dirty="0" smtClean="0">
                <a:solidFill>
                  <a:schemeClr val="accent2">
                    <a:lumMod val="75000"/>
                  </a:schemeClr>
                </a:solidFill>
                <a:latin typeface="+mn-lt"/>
              </a:rPr>
              <a:t>Drop by the hands-on lab here at //build/</a:t>
            </a:r>
          </a:p>
          <a:p>
            <a:pPr marL="342900" indent="-342900">
              <a:buFont typeface="Arial" panose="020B0604020202020204" pitchFamily="34" charset="0"/>
              <a:buChar char="•"/>
            </a:pPr>
            <a:r>
              <a:rPr lang="en-US" sz="2000" dirty="0" smtClean="0">
                <a:solidFill>
                  <a:schemeClr val="accent2">
                    <a:lumMod val="75000"/>
                  </a:schemeClr>
                </a:solidFill>
                <a:latin typeface="+mn-lt"/>
              </a:rPr>
              <a:t>Visit </a:t>
            </a:r>
            <a:r>
              <a:rPr lang="en-US" sz="2000" dirty="0" smtClean="0">
                <a:solidFill>
                  <a:schemeClr val="accent2">
                    <a:lumMod val="75000"/>
                  </a:schemeClr>
                </a:solidFill>
                <a:latin typeface="+mn-lt"/>
                <a:hlinkClick r:id="rId2"/>
              </a:rPr>
              <a:t>www.windowsondevices.com</a:t>
            </a:r>
            <a:endParaRPr lang="en-US" sz="2000" dirty="0">
              <a:solidFill>
                <a:schemeClr val="accent2">
                  <a:lumMod val="75000"/>
                </a:schemeClr>
              </a:solidFill>
              <a:latin typeface="+mn-lt"/>
            </a:endParaRPr>
          </a:p>
          <a:p>
            <a:endParaRPr lang="en-US" sz="2000" dirty="0">
              <a:solidFill>
                <a:schemeClr val="accent2">
                  <a:lumMod val="75000"/>
                </a:schemeClr>
              </a:solidFill>
              <a:latin typeface="+mn-lt"/>
            </a:endParaRPr>
          </a:p>
        </p:txBody>
      </p:sp>
      <p:sp>
        <p:nvSpPr>
          <p:cNvPr id="3" name="Title 2"/>
          <p:cNvSpPr>
            <a:spLocks noGrp="1"/>
          </p:cNvSpPr>
          <p:nvPr>
            <p:ph type="title"/>
          </p:nvPr>
        </p:nvSpPr>
        <p:spPr>
          <a:xfrm>
            <a:off x="274638" y="295274"/>
            <a:ext cx="11889565" cy="917575"/>
          </a:xfrm>
        </p:spPr>
        <p:txBody>
          <a:bodyPr/>
          <a:lstStyle/>
          <a:p>
            <a:r>
              <a:rPr lang="en-US" dirty="0" smtClean="0"/>
              <a:t>Windows IoT: Learning more @ //build/</a:t>
            </a:r>
            <a:endParaRPr lang="en-US" dirty="0"/>
          </a:p>
        </p:txBody>
      </p:sp>
    </p:spTree>
    <p:extLst>
      <p:ext uri="{BB962C8B-B14F-4D97-AF65-F5344CB8AC3E}">
        <p14:creationId xmlns:p14="http://schemas.microsoft.com/office/powerpoint/2010/main" val="337317079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conclusion</a:t>
            </a:r>
            <a:endParaRPr lang="en-IN" dirty="0"/>
          </a:p>
        </p:txBody>
      </p:sp>
      <p:sp>
        <p:nvSpPr>
          <p:cNvPr id="59" name="Oval 58"/>
          <p:cNvSpPr/>
          <p:nvPr/>
        </p:nvSpPr>
        <p:spPr>
          <a:xfrm>
            <a:off x="8462179" y="4777686"/>
            <a:ext cx="1770654" cy="1770654"/>
          </a:xfrm>
          <a:prstGeom prst="ellipse">
            <a:avLst/>
          </a:prstGeom>
          <a:solidFill>
            <a:srgbClr val="FFB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sp>
        <p:nvSpPr>
          <p:cNvPr id="60" name="Oval 59"/>
          <p:cNvSpPr/>
          <p:nvPr/>
        </p:nvSpPr>
        <p:spPr>
          <a:xfrm>
            <a:off x="9838316" y="5771124"/>
            <a:ext cx="1369216" cy="1369216"/>
          </a:xfrm>
          <a:prstGeom prst="ellipse">
            <a:avLst/>
          </a:prstGeom>
          <a:solidFill>
            <a:srgbClr val="D83B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sp>
        <p:nvSpPr>
          <p:cNvPr id="61" name="icon  BINARY"/>
          <p:cNvSpPr>
            <a:spLocks noChangeAspect="1" noEditPoints="1"/>
          </p:cNvSpPr>
          <p:nvPr/>
        </p:nvSpPr>
        <p:spPr bwMode="auto">
          <a:xfrm>
            <a:off x="10166955" y="6192453"/>
            <a:ext cx="666571" cy="547032"/>
          </a:xfrm>
          <a:custGeom>
            <a:avLst/>
            <a:gdLst>
              <a:gd name="T0" fmla="*/ 64 w 275"/>
              <a:gd name="T1" fmla="*/ 55 h 226"/>
              <a:gd name="T2" fmla="*/ 65 w 275"/>
              <a:gd name="T3" fmla="*/ 0 h 226"/>
              <a:gd name="T4" fmla="*/ 64 w 275"/>
              <a:gd name="T5" fmla="*/ 9 h 226"/>
              <a:gd name="T6" fmla="*/ 72 w 275"/>
              <a:gd name="T7" fmla="*/ 28 h 226"/>
              <a:gd name="T8" fmla="*/ 96 w 275"/>
              <a:gd name="T9" fmla="*/ 45 h 226"/>
              <a:gd name="T10" fmla="*/ 96 w 275"/>
              <a:gd name="T11" fmla="*/ 15 h 226"/>
              <a:gd name="T12" fmla="*/ 119 w 275"/>
              <a:gd name="T13" fmla="*/ 45 h 226"/>
              <a:gd name="T14" fmla="*/ 178 w 275"/>
              <a:gd name="T15" fmla="*/ 54 h 226"/>
              <a:gd name="T16" fmla="*/ 155 w 275"/>
              <a:gd name="T17" fmla="*/ 45 h 226"/>
              <a:gd name="T18" fmla="*/ 144 w 275"/>
              <a:gd name="T19" fmla="*/ 5 h 226"/>
              <a:gd name="T20" fmla="*/ 178 w 275"/>
              <a:gd name="T21" fmla="*/ 45 h 226"/>
              <a:gd name="T22" fmla="*/ 222 w 275"/>
              <a:gd name="T23" fmla="*/ 48 h 226"/>
              <a:gd name="T24" fmla="*/ 194 w 275"/>
              <a:gd name="T25" fmla="*/ 7 h 226"/>
              <a:gd name="T26" fmla="*/ 215 w 275"/>
              <a:gd name="T27" fmla="*/ 28 h 226"/>
              <a:gd name="T28" fmla="*/ 208 w 275"/>
              <a:gd name="T29" fmla="*/ 46 h 226"/>
              <a:gd name="T30" fmla="*/ 269 w 275"/>
              <a:gd name="T31" fmla="*/ 48 h 226"/>
              <a:gd name="T32" fmla="*/ 242 w 275"/>
              <a:gd name="T33" fmla="*/ 7 h 226"/>
              <a:gd name="T34" fmla="*/ 263 w 275"/>
              <a:gd name="T35" fmla="*/ 28 h 226"/>
              <a:gd name="T36" fmla="*/ 256 w 275"/>
              <a:gd name="T37" fmla="*/ 46 h 226"/>
              <a:gd name="T38" fmla="*/ 0 w 275"/>
              <a:gd name="T39" fmla="*/ 140 h 226"/>
              <a:gd name="T40" fmla="*/ 11 w 275"/>
              <a:gd name="T41" fmla="*/ 98 h 226"/>
              <a:gd name="T42" fmla="*/ 23 w 275"/>
              <a:gd name="T43" fmla="*/ 85 h 226"/>
              <a:gd name="T44" fmla="*/ 34 w 275"/>
              <a:gd name="T45" fmla="*/ 140 h 226"/>
              <a:gd name="T46" fmla="*/ 64 w 275"/>
              <a:gd name="T47" fmla="*/ 141 h 226"/>
              <a:gd name="T48" fmla="*/ 65 w 275"/>
              <a:gd name="T49" fmla="*/ 85 h 226"/>
              <a:gd name="T50" fmla="*/ 64 w 275"/>
              <a:gd name="T51" fmla="*/ 94 h 226"/>
              <a:gd name="T52" fmla="*/ 71 w 275"/>
              <a:gd name="T53" fmla="*/ 113 h 226"/>
              <a:gd name="T54" fmla="*/ 111 w 275"/>
              <a:gd name="T55" fmla="*/ 141 h 226"/>
              <a:gd name="T56" fmla="*/ 112 w 275"/>
              <a:gd name="T57" fmla="*/ 85 h 226"/>
              <a:gd name="T58" fmla="*/ 112 w 275"/>
              <a:gd name="T59" fmla="*/ 94 h 226"/>
              <a:gd name="T60" fmla="*/ 119 w 275"/>
              <a:gd name="T61" fmla="*/ 113 h 226"/>
              <a:gd name="T62" fmla="*/ 145 w 275"/>
              <a:gd name="T63" fmla="*/ 130 h 226"/>
              <a:gd name="T64" fmla="*/ 144 w 275"/>
              <a:gd name="T65" fmla="*/ 100 h 226"/>
              <a:gd name="T66" fmla="*/ 167 w 275"/>
              <a:gd name="T67" fmla="*/ 130 h 226"/>
              <a:gd name="T68" fmla="*/ 227 w 275"/>
              <a:gd name="T69" fmla="*/ 113 h 226"/>
              <a:gd name="T70" fmla="*/ 188 w 275"/>
              <a:gd name="T71" fmla="*/ 115 h 226"/>
              <a:gd name="T72" fmla="*/ 227 w 275"/>
              <a:gd name="T73" fmla="*/ 113 h 226"/>
              <a:gd name="T74" fmla="*/ 200 w 275"/>
              <a:gd name="T75" fmla="*/ 113 h 226"/>
              <a:gd name="T76" fmla="*/ 83 w 275"/>
              <a:gd name="T77" fmla="*/ 199 h 226"/>
              <a:gd name="T78" fmla="*/ 45 w 275"/>
              <a:gd name="T79" fmla="*/ 200 h 226"/>
              <a:gd name="T80" fmla="*/ 83 w 275"/>
              <a:gd name="T81" fmla="*/ 199 h 226"/>
              <a:gd name="T82" fmla="*/ 56 w 275"/>
              <a:gd name="T83" fmla="*/ 200 h 226"/>
              <a:gd name="T84" fmla="*/ 132 w 275"/>
              <a:gd name="T85" fmla="*/ 199 h 226"/>
              <a:gd name="T86" fmla="*/ 93 w 275"/>
              <a:gd name="T87" fmla="*/ 200 h 226"/>
              <a:gd name="T88" fmla="*/ 132 w 275"/>
              <a:gd name="T89" fmla="*/ 199 h 226"/>
              <a:gd name="T90" fmla="*/ 105 w 275"/>
              <a:gd name="T91" fmla="*/ 200 h 226"/>
              <a:gd name="T92" fmla="*/ 178 w 275"/>
              <a:gd name="T93" fmla="*/ 225 h 226"/>
              <a:gd name="T94" fmla="*/ 155 w 275"/>
              <a:gd name="T95" fmla="*/ 216 h 226"/>
              <a:gd name="T96" fmla="*/ 144 w 275"/>
              <a:gd name="T97" fmla="*/ 176 h 226"/>
              <a:gd name="T98" fmla="*/ 178 w 275"/>
              <a:gd name="T99" fmla="*/ 216 h 226"/>
              <a:gd name="T100" fmla="*/ 222 w 275"/>
              <a:gd name="T101" fmla="*/ 220 h 226"/>
              <a:gd name="T102" fmla="*/ 194 w 275"/>
              <a:gd name="T103" fmla="*/ 178 h 226"/>
              <a:gd name="T104" fmla="*/ 215 w 275"/>
              <a:gd name="T105" fmla="*/ 199 h 226"/>
              <a:gd name="T106" fmla="*/ 208 w 275"/>
              <a:gd name="T107" fmla="*/ 218 h 226"/>
              <a:gd name="T108" fmla="*/ 240 w 275"/>
              <a:gd name="T109" fmla="*/ 225 h 226"/>
              <a:gd name="T110" fmla="*/ 252 w 275"/>
              <a:gd name="T111" fmla="*/ 183 h 226"/>
              <a:gd name="T112" fmla="*/ 263 w 275"/>
              <a:gd name="T113" fmla="*/ 172 h 226"/>
              <a:gd name="T114" fmla="*/ 274 w 275"/>
              <a:gd name="T115" fmla="*/ 22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5" h="226">
                <a:moveTo>
                  <a:pt x="83" y="27"/>
                </a:moveTo>
                <a:cubicBezTo>
                  <a:pt x="83" y="36"/>
                  <a:pt x="82" y="44"/>
                  <a:pt x="78" y="48"/>
                </a:cubicBezTo>
                <a:cubicBezTo>
                  <a:pt x="75" y="53"/>
                  <a:pt x="70" y="55"/>
                  <a:pt x="64" y="55"/>
                </a:cubicBezTo>
                <a:cubicBezTo>
                  <a:pt x="51" y="55"/>
                  <a:pt x="45" y="46"/>
                  <a:pt x="45" y="28"/>
                </a:cubicBezTo>
                <a:cubicBezTo>
                  <a:pt x="45" y="19"/>
                  <a:pt x="46" y="13"/>
                  <a:pt x="51" y="7"/>
                </a:cubicBezTo>
                <a:cubicBezTo>
                  <a:pt x="54" y="3"/>
                  <a:pt x="58" y="0"/>
                  <a:pt x="65" y="0"/>
                </a:cubicBezTo>
                <a:cubicBezTo>
                  <a:pt x="77" y="0"/>
                  <a:pt x="83" y="9"/>
                  <a:pt x="83" y="27"/>
                </a:cubicBezTo>
                <a:moveTo>
                  <a:pt x="72" y="28"/>
                </a:moveTo>
                <a:cubicBezTo>
                  <a:pt x="72" y="16"/>
                  <a:pt x="68" y="9"/>
                  <a:pt x="64" y="9"/>
                </a:cubicBezTo>
                <a:cubicBezTo>
                  <a:pt x="60" y="9"/>
                  <a:pt x="56" y="16"/>
                  <a:pt x="56" y="28"/>
                </a:cubicBezTo>
                <a:cubicBezTo>
                  <a:pt x="56" y="41"/>
                  <a:pt x="60" y="46"/>
                  <a:pt x="64" y="46"/>
                </a:cubicBezTo>
                <a:cubicBezTo>
                  <a:pt x="68" y="46"/>
                  <a:pt x="72" y="41"/>
                  <a:pt x="72" y="28"/>
                </a:cubicBezTo>
                <a:moveTo>
                  <a:pt x="129" y="54"/>
                </a:moveTo>
                <a:cubicBezTo>
                  <a:pt x="96" y="54"/>
                  <a:pt x="96" y="54"/>
                  <a:pt x="96" y="54"/>
                </a:cubicBezTo>
                <a:cubicBezTo>
                  <a:pt x="96" y="45"/>
                  <a:pt x="96" y="45"/>
                  <a:pt x="96" y="45"/>
                </a:cubicBezTo>
                <a:cubicBezTo>
                  <a:pt x="107" y="45"/>
                  <a:pt x="107" y="45"/>
                  <a:pt x="107" y="45"/>
                </a:cubicBezTo>
                <a:cubicBezTo>
                  <a:pt x="107" y="11"/>
                  <a:pt x="107" y="11"/>
                  <a:pt x="107" y="11"/>
                </a:cubicBezTo>
                <a:cubicBezTo>
                  <a:pt x="96" y="15"/>
                  <a:pt x="96" y="15"/>
                  <a:pt x="96" y="15"/>
                </a:cubicBezTo>
                <a:cubicBezTo>
                  <a:pt x="96" y="5"/>
                  <a:pt x="96" y="5"/>
                  <a:pt x="96" y="5"/>
                </a:cubicBezTo>
                <a:cubicBezTo>
                  <a:pt x="119" y="0"/>
                  <a:pt x="119" y="0"/>
                  <a:pt x="119" y="0"/>
                </a:cubicBezTo>
                <a:cubicBezTo>
                  <a:pt x="119" y="45"/>
                  <a:pt x="119" y="45"/>
                  <a:pt x="119" y="45"/>
                </a:cubicBezTo>
                <a:cubicBezTo>
                  <a:pt x="129" y="45"/>
                  <a:pt x="129" y="45"/>
                  <a:pt x="129" y="45"/>
                </a:cubicBezTo>
                <a:lnTo>
                  <a:pt x="129" y="54"/>
                </a:lnTo>
                <a:close/>
                <a:moveTo>
                  <a:pt x="178" y="54"/>
                </a:moveTo>
                <a:cubicBezTo>
                  <a:pt x="144" y="54"/>
                  <a:pt x="144" y="54"/>
                  <a:pt x="144" y="54"/>
                </a:cubicBezTo>
                <a:cubicBezTo>
                  <a:pt x="144" y="45"/>
                  <a:pt x="144" y="45"/>
                  <a:pt x="144" y="45"/>
                </a:cubicBezTo>
                <a:cubicBezTo>
                  <a:pt x="155" y="45"/>
                  <a:pt x="155" y="45"/>
                  <a:pt x="155" y="45"/>
                </a:cubicBezTo>
                <a:cubicBezTo>
                  <a:pt x="155" y="11"/>
                  <a:pt x="155" y="11"/>
                  <a:pt x="155" y="11"/>
                </a:cubicBezTo>
                <a:cubicBezTo>
                  <a:pt x="144" y="15"/>
                  <a:pt x="144" y="15"/>
                  <a:pt x="144" y="15"/>
                </a:cubicBezTo>
                <a:cubicBezTo>
                  <a:pt x="144" y="5"/>
                  <a:pt x="144" y="5"/>
                  <a:pt x="144" y="5"/>
                </a:cubicBezTo>
                <a:cubicBezTo>
                  <a:pt x="167" y="0"/>
                  <a:pt x="167" y="0"/>
                  <a:pt x="167" y="0"/>
                </a:cubicBezTo>
                <a:cubicBezTo>
                  <a:pt x="167" y="45"/>
                  <a:pt x="167" y="45"/>
                  <a:pt x="167" y="45"/>
                </a:cubicBezTo>
                <a:cubicBezTo>
                  <a:pt x="178" y="45"/>
                  <a:pt x="178" y="45"/>
                  <a:pt x="178" y="45"/>
                </a:cubicBezTo>
                <a:lnTo>
                  <a:pt x="178" y="54"/>
                </a:lnTo>
                <a:close/>
                <a:moveTo>
                  <a:pt x="227" y="27"/>
                </a:moveTo>
                <a:cubicBezTo>
                  <a:pt x="227" y="36"/>
                  <a:pt x="225" y="44"/>
                  <a:pt x="222" y="48"/>
                </a:cubicBezTo>
                <a:cubicBezTo>
                  <a:pt x="218" y="53"/>
                  <a:pt x="214" y="55"/>
                  <a:pt x="207" y="55"/>
                </a:cubicBezTo>
                <a:cubicBezTo>
                  <a:pt x="195" y="55"/>
                  <a:pt x="188" y="46"/>
                  <a:pt x="188" y="28"/>
                </a:cubicBezTo>
                <a:cubicBezTo>
                  <a:pt x="188" y="19"/>
                  <a:pt x="191" y="13"/>
                  <a:pt x="194" y="7"/>
                </a:cubicBezTo>
                <a:cubicBezTo>
                  <a:pt x="197" y="3"/>
                  <a:pt x="203" y="0"/>
                  <a:pt x="208" y="0"/>
                </a:cubicBezTo>
                <a:cubicBezTo>
                  <a:pt x="220" y="0"/>
                  <a:pt x="227" y="9"/>
                  <a:pt x="227" y="27"/>
                </a:cubicBezTo>
                <a:moveTo>
                  <a:pt x="215" y="28"/>
                </a:moveTo>
                <a:cubicBezTo>
                  <a:pt x="215" y="16"/>
                  <a:pt x="213" y="9"/>
                  <a:pt x="208" y="9"/>
                </a:cubicBezTo>
                <a:cubicBezTo>
                  <a:pt x="203" y="9"/>
                  <a:pt x="200" y="16"/>
                  <a:pt x="200" y="28"/>
                </a:cubicBezTo>
                <a:cubicBezTo>
                  <a:pt x="200" y="41"/>
                  <a:pt x="203" y="46"/>
                  <a:pt x="208" y="46"/>
                </a:cubicBezTo>
                <a:cubicBezTo>
                  <a:pt x="213" y="46"/>
                  <a:pt x="215" y="41"/>
                  <a:pt x="215" y="28"/>
                </a:cubicBezTo>
                <a:moveTo>
                  <a:pt x="275" y="27"/>
                </a:moveTo>
                <a:cubicBezTo>
                  <a:pt x="275" y="36"/>
                  <a:pt x="274" y="44"/>
                  <a:pt x="269" y="48"/>
                </a:cubicBezTo>
                <a:cubicBezTo>
                  <a:pt x="266" y="53"/>
                  <a:pt x="262" y="55"/>
                  <a:pt x="256" y="55"/>
                </a:cubicBezTo>
                <a:cubicBezTo>
                  <a:pt x="243" y="55"/>
                  <a:pt x="236" y="46"/>
                  <a:pt x="236" y="28"/>
                </a:cubicBezTo>
                <a:cubicBezTo>
                  <a:pt x="236" y="19"/>
                  <a:pt x="238" y="13"/>
                  <a:pt x="242" y="7"/>
                </a:cubicBezTo>
                <a:cubicBezTo>
                  <a:pt x="245" y="3"/>
                  <a:pt x="250" y="0"/>
                  <a:pt x="256" y="0"/>
                </a:cubicBezTo>
                <a:cubicBezTo>
                  <a:pt x="269" y="0"/>
                  <a:pt x="275" y="9"/>
                  <a:pt x="275" y="27"/>
                </a:cubicBezTo>
                <a:moveTo>
                  <a:pt x="263" y="28"/>
                </a:moveTo>
                <a:cubicBezTo>
                  <a:pt x="263" y="16"/>
                  <a:pt x="260" y="9"/>
                  <a:pt x="256" y="9"/>
                </a:cubicBezTo>
                <a:cubicBezTo>
                  <a:pt x="250" y="9"/>
                  <a:pt x="248" y="16"/>
                  <a:pt x="248" y="28"/>
                </a:cubicBezTo>
                <a:cubicBezTo>
                  <a:pt x="248" y="41"/>
                  <a:pt x="250" y="46"/>
                  <a:pt x="256" y="46"/>
                </a:cubicBezTo>
                <a:cubicBezTo>
                  <a:pt x="260" y="46"/>
                  <a:pt x="263" y="41"/>
                  <a:pt x="263" y="28"/>
                </a:cubicBezTo>
                <a:moveTo>
                  <a:pt x="34" y="140"/>
                </a:moveTo>
                <a:cubicBezTo>
                  <a:pt x="0" y="140"/>
                  <a:pt x="0" y="140"/>
                  <a:pt x="0" y="140"/>
                </a:cubicBezTo>
                <a:cubicBezTo>
                  <a:pt x="0" y="130"/>
                  <a:pt x="0" y="130"/>
                  <a:pt x="0" y="130"/>
                </a:cubicBezTo>
                <a:cubicBezTo>
                  <a:pt x="11" y="130"/>
                  <a:pt x="11" y="130"/>
                  <a:pt x="11" y="130"/>
                </a:cubicBezTo>
                <a:cubicBezTo>
                  <a:pt x="11" y="98"/>
                  <a:pt x="11" y="98"/>
                  <a:pt x="11" y="98"/>
                </a:cubicBezTo>
                <a:cubicBezTo>
                  <a:pt x="0" y="100"/>
                  <a:pt x="0" y="100"/>
                  <a:pt x="0" y="100"/>
                </a:cubicBezTo>
                <a:cubicBezTo>
                  <a:pt x="0" y="90"/>
                  <a:pt x="0" y="90"/>
                  <a:pt x="0" y="90"/>
                </a:cubicBezTo>
                <a:cubicBezTo>
                  <a:pt x="23" y="85"/>
                  <a:pt x="23" y="85"/>
                  <a:pt x="23" y="85"/>
                </a:cubicBezTo>
                <a:cubicBezTo>
                  <a:pt x="23" y="130"/>
                  <a:pt x="23" y="130"/>
                  <a:pt x="23" y="130"/>
                </a:cubicBezTo>
                <a:cubicBezTo>
                  <a:pt x="34" y="130"/>
                  <a:pt x="34" y="130"/>
                  <a:pt x="34" y="130"/>
                </a:cubicBezTo>
                <a:lnTo>
                  <a:pt x="34" y="140"/>
                </a:lnTo>
                <a:close/>
                <a:moveTo>
                  <a:pt x="84" y="113"/>
                </a:moveTo>
                <a:cubicBezTo>
                  <a:pt x="84" y="122"/>
                  <a:pt x="81" y="129"/>
                  <a:pt x="78" y="134"/>
                </a:cubicBezTo>
                <a:cubicBezTo>
                  <a:pt x="75" y="139"/>
                  <a:pt x="70" y="141"/>
                  <a:pt x="64" y="141"/>
                </a:cubicBezTo>
                <a:cubicBezTo>
                  <a:pt x="51" y="141"/>
                  <a:pt x="45" y="132"/>
                  <a:pt x="45" y="115"/>
                </a:cubicBezTo>
                <a:cubicBezTo>
                  <a:pt x="45" y="104"/>
                  <a:pt x="47" y="98"/>
                  <a:pt x="50" y="93"/>
                </a:cubicBezTo>
                <a:cubicBezTo>
                  <a:pt x="54" y="88"/>
                  <a:pt x="58" y="85"/>
                  <a:pt x="65" y="85"/>
                </a:cubicBezTo>
                <a:cubicBezTo>
                  <a:pt x="77" y="85"/>
                  <a:pt x="84" y="94"/>
                  <a:pt x="84" y="113"/>
                </a:cubicBezTo>
                <a:moveTo>
                  <a:pt x="71" y="113"/>
                </a:moveTo>
                <a:cubicBezTo>
                  <a:pt x="71" y="101"/>
                  <a:pt x="69" y="94"/>
                  <a:pt x="64" y="94"/>
                </a:cubicBezTo>
                <a:cubicBezTo>
                  <a:pt x="59" y="94"/>
                  <a:pt x="57" y="101"/>
                  <a:pt x="57" y="113"/>
                </a:cubicBezTo>
                <a:cubicBezTo>
                  <a:pt x="57" y="126"/>
                  <a:pt x="59" y="132"/>
                  <a:pt x="64" y="132"/>
                </a:cubicBezTo>
                <a:cubicBezTo>
                  <a:pt x="69" y="132"/>
                  <a:pt x="71" y="126"/>
                  <a:pt x="71" y="113"/>
                </a:cubicBezTo>
                <a:moveTo>
                  <a:pt x="131" y="113"/>
                </a:moveTo>
                <a:cubicBezTo>
                  <a:pt x="131" y="122"/>
                  <a:pt x="129" y="129"/>
                  <a:pt x="126" y="134"/>
                </a:cubicBezTo>
                <a:cubicBezTo>
                  <a:pt x="122" y="139"/>
                  <a:pt x="118" y="141"/>
                  <a:pt x="111" y="141"/>
                </a:cubicBezTo>
                <a:cubicBezTo>
                  <a:pt x="99" y="141"/>
                  <a:pt x="92" y="132"/>
                  <a:pt x="92" y="115"/>
                </a:cubicBezTo>
                <a:cubicBezTo>
                  <a:pt x="92" y="104"/>
                  <a:pt x="95" y="98"/>
                  <a:pt x="98" y="93"/>
                </a:cubicBezTo>
                <a:cubicBezTo>
                  <a:pt x="101" y="88"/>
                  <a:pt x="106" y="85"/>
                  <a:pt x="112" y="85"/>
                </a:cubicBezTo>
                <a:cubicBezTo>
                  <a:pt x="125" y="85"/>
                  <a:pt x="131" y="94"/>
                  <a:pt x="131" y="113"/>
                </a:cubicBezTo>
                <a:moveTo>
                  <a:pt x="119" y="113"/>
                </a:moveTo>
                <a:cubicBezTo>
                  <a:pt x="119" y="101"/>
                  <a:pt x="117" y="94"/>
                  <a:pt x="112" y="94"/>
                </a:cubicBezTo>
                <a:cubicBezTo>
                  <a:pt x="107" y="94"/>
                  <a:pt x="105" y="101"/>
                  <a:pt x="105" y="113"/>
                </a:cubicBezTo>
                <a:cubicBezTo>
                  <a:pt x="105" y="126"/>
                  <a:pt x="107" y="132"/>
                  <a:pt x="111" y="132"/>
                </a:cubicBezTo>
                <a:cubicBezTo>
                  <a:pt x="117" y="132"/>
                  <a:pt x="119" y="126"/>
                  <a:pt x="119" y="113"/>
                </a:cubicBezTo>
                <a:moveTo>
                  <a:pt x="178" y="140"/>
                </a:moveTo>
                <a:cubicBezTo>
                  <a:pt x="145" y="140"/>
                  <a:pt x="145" y="140"/>
                  <a:pt x="145" y="140"/>
                </a:cubicBezTo>
                <a:cubicBezTo>
                  <a:pt x="145" y="130"/>
                  <a:pt x="145" y="130"/>
                  <a:pt x="145" y="130"/>
                </a:cubicBezTo>
                <a:cubicBezTo>
                  <a:pt x="156" y="130"/>
                  <a:pt x="156" y="130"/>
                  <a:pt x="156" y="130"/>
                </a:cubicBezTo>
                <a:cubicBezTo>
                  <a:pt x="156" y="98"/>
                  <a:pt x="156" y="98"/>
                  <a:pt x="156" y="98"/>
                </a:cubicBezTo>
                <a:cubicBezTo>
                  <a:pt x="144" y="100"/>
                  <a:pt x="144" y="100"/>
                  <a:pt x="144" y="100"/>
                </a:cubicBezTo>
                <a:cubicBezTo>
                  <a:pt x="144" y="90"/>
                  <a:pt x="144" y="90"/>
                  <a:pt x="144" y="90"/>
                </a:cubicBezTo>
                <a:cubicBezTo>
                  <a:pt x="167" y="85"/>
                  <a:pt x="167" y="85"/>
                  <a:pt x="167" y="85"/>
                </a:cubicBezTo>
                <a:cubicBezTo>
                  <a:pt x="167" y="130"/>
                  <a:pt x="167" y="130"/>
                  <a:pt x="167" y="130"/>
                </a:cubicBezTo>
                <a:cubicBezTo>
                  <a:pt x="178" y="130"/>
                  <a:pt x="178" y="130"/>
                  <a:pt x="178" y="130"/>
                </a:cubicBezTo>
                <a:lnTo>
                  <a:pt x="178" y="140"/>
                </a:lnTo>
                <a:close/>
                <a:moveTo>
                  <a:pt x="227" y="113"/>
                </a:moveTo>
                <a:cubicBezTo>
                  <a:pt x="227" y="122"/>
                  <a:pt x="226" y="129"/>
                  <a:pt x="221" y="134"/>
                </a:cubicBezTo>
                <a:cubicBezTo>
                  <a:pt x="218" y="139"/>
                  <a:pt x="213" y="141"/>
                  <a:pt x="208" y="141"/>
                </a:cubicBezTo>
                <a:cubicBezTo>
                  <a:pt x="195" y="141"/>
                  <a:pt x="188" y="132"/>
                  <a:pt x="188" y="115"/>
                </a:cubicBezTo>
                <a:cubicBezTo>
                  <a:pt x="188" y="104"/>
                  <a:pt x="190" y="98"/>
                  <a:pt x="193" y="93"/>
                </a:cubicBezTo>
                <a:cubicBezTo>
                  <a:pt x="197" y="88"/>
                  <a:pt x="202" y="85"/>
                  <a:pt x="208" y="85"/>
                </a:cubicBezTo>
                <a:cubicBezTo>
                  <a:pt x="221" y="85"/>
                  <a:pt x="227" y="94"/>
                  <a:pt x="227" y="113"/>
                </a:cubicBezTo>
                <a:moveTo>
                  <a:pt x="215" y="113"/>
                </a:moveTo>
                <a:cubicBezTo>
                  <a:pt x="215" y="101"/>
                  <a:pt x="212" y="94"/>
                  <a:pt x="208" y="94"/>
                </a:cubicBezTo>
                <a:cubicBezTo>
                  <a:pt x="202" y="94"/>
                  <a:pt x="200" y="101"/>
                  <a:pt x="200" y="113"/>
                </a:cubicBezTo>
                <a:cubicBezTo>
                  <a:pt x="200" y="126"/>
                  <a:pt x="202" y="132"/>
                  <a:pt x="208" y="132"/>
                </a:cubicBezTo>
                <a:cubicBezTo>
                  <a:pt x="212" y="132"/>
                  <a:pt x="215" y="126"/>
                  <a:pt x="215" y="113"/>
                </a:cubicBezTo>
                <a:moveTo>
                  <a:pt x="83" y="199"/>
                </a:moveTo>
                <a:cubicBezTo>
                  <a:pt x="83" y="207"/>
                  <a:pt x="82" y="214"/>
                  <a:pt x="78" y="220"/>
                </a:cubicBezTo>
                <a:cubicBezTo>
                  <a:pt x="75" y="224"/>
                  <a:pt x="70" y="226"/>
                  <a:pt x="64" y="226"/>
                </a:cubicBezTo>
                <a:cubicBezTo>
                  <a:pt x="51" y="226"/>
                  <a:pt x="45" y="218"/>
                  <a:pt x="45" y="200"/>
                </a:cubicBezTo>
                <a:cubicBezTo>
                  <a:pt x="45" y="191"/>
                  <a:pt x="46" y="183"/>
                  <a:pt x="51" y="178"/>
                </a:cubicBezTo>
                <a:cubicBezTo>
                  <a:pt x="54" y="174"/>
                  <a:pt x="58" y="172"/>
                  <a:pt x="65" y="172"/>
                </a:cubicBezTo>
                <a:cubicBezTo>
                  <a:pt x="77" y="172"/>
                  <a:pt x="83" y="181"/>
                  <a:pt x="83" y="199"/>
                </a:cubicBezTo>
                <a:moveTo>
                  <a:pt x="72" y="199"/>
                </a:moveTo>
                <a:cubicBezTo>
                  <a:pt x="72" y="186"/>
                  <a:pt x="68" y="181"/>
                  <a:pt x="64" y="181"/>
                </a:cubicBezTo>
                <a:cubicBezTo>
                  <a:pt x="60" y="181"/>
                  <a:pt x="56" y="186"/>
                  <a:pt x="56" y="200"/>
                </a:cubicBezTo>
                <a:cubicBezTo>
                  <a:pt x="56" y="211"/>
                  <a:pt x="60" y="218"/>
                  <a:pt x="64" y="218"/>
                </a:cubicBezTo>
                <a:cubicBezTo>
                  <a:pt x="68" y="218"/>
                  <a:pt x="72" y="211"/>
                  <a:pt x="72" y="199"/>
                </a:cubicBezTo>
                <a:moveTo>
                  <a:pt x="132" y="199"/>
                </a:moveTo>
                <a:cubicBezTo>
                  <a:pt x="132" y="207"/>
                  <a:pt x="129" y="214"/>
                  <a:pt x="126" y="220"/>
                </a:cubicBezTo>
                <a:cubicBezTo>
                  <a:pt x="123" y="224"/>
                  <a:pt x="118" y="226"/>
                  <a:pt x="112" y="226"/>
                </a:cubicBezTo>
                <a:cubicBezTo>
                  <a:pt x="99" y="226"/>
                  <a:pt x="93" y="218"/>
                  <a:pt x="93" y="200"/>
                </a:cubicBezTo>
                <a:cubicBezTo>
                  <a:pt x="93" y="191"/>
                  <a:pt x="95" y="183"/>
                  <a:pt x="98" y="178"/>
                </a:cubicBezTo>
                <a:cubicBezTo>
                  <a:pt x="102" y="174"/>
                  <a:pt x="106" y="172"/>
                  <a:pt x="113" y="172"/>
                </a:cubicBezTo>
                <a:cubicBezTo>
                  <a:pt x="125" y="172"/>
                  <a:pt x="132" y="181"/>
                  <a:pt x="132" y="199"/>
                </a:cubicBezTo>
                <a:moveTo>
                  <a:pt x="119" y="199"/>
                </a:moveTo>
                <a:cubicBezTo>
                  <a:pt x="119" y="186"/>
                  <a:pt x="117" y="181"/>
                  <a:pt x="112" y="181"/>
                </a:cubicBezTo>
                <a:cubicBezTo>
                  <a:pt x="107" y="181"/>
                  <a:pt x="105" y="186"/>
                  <a:pt x="105" y="200"/>
                </a:cubicBezTo>
                <a:cubicBezTo>
                  <a:pt x="105" y="211"/>
                  <a:pt x="107" y="218"/>
                  <a:pt x="112" y="218"/>
                </a:cubicBezTo>
                <a:cubicBezTo>
                  <a:pt x="117" y="218"/>
                  <a:pt x="119" y="211"/>
                  <a:pt x="119" y="199"/>
                </a:cubicBezTo>
                <a:moveTo>
                  <a:pt x="178" y="225"/>
                </a:moveTo>
                <a:cubicBezTo>
                  <a:pt x="144" y="225"/>
                  <a:pt x="144" y="225"/>
                  <a:pt x="144" y="225"/>
                </a:cubicBezTo>
                <a:cubicBezTo>
                  <a:pt x="144" y="216"/>
                  <a:pt x="144" y="216"/>
                  <a:pt x="144" y="216"/>
                </a:cubicBezTo>
                <a:cubicBezTo>
                  <a:pt x="155" y="216"/>
                  <a:pt x="155" y="216"/>
                  <a:pt x="155" y="216"/>
                </a:cubicBezTo>
                <a:cubicBezTo>
                  <a:pt x="155" y="183"/>
                  <a:pt x="155" y="183"/>
                  <a:pt x="155" y="183"/>
                </a:cubicBezTo>
                <a:cubicBezTo>
                  <a:pt x="144" y="185"/>
                  <a:pt x="144" y="185"/>
                  <a:pt x="144" y="185"/>
                </a:cubicBezTo>
                <a:cubicBezTo>
                  <a:pt x="144" y="176"/>
                  <a:pt x="144" y="176"/>
                  <a:pt x="144" y="176"/>
                </a:cubicBezTo>
                <a:cubicBezTo>
                  <a:pt x="167" y="172"/>
                  <a:pt x="167" y="172"/>
                  <a:pt x="167" y="172"/>
                </a:cubicBezTo>
                <a:cubicBezTo>
                  <a:pt x="167" y="216"/>
                  <a:pt x="167" y="216"/>
                  <a:pt x="167" y="216"/>
                </a:cubicBezTo>
                <a:cubicBezTo>
                  <a:pt x="178" y="216"/>
                  <a:pt x="178" y="216"/>
                  <a:pt x="178" y="216"/>
                </a:cubicBezTo>
                <a:lnTo>
                  <a:pt x="178" y="225"/>
                </a:lnTo>
                <a:close/>
                <a:moveTo>
                  <a:pt x="227" y="199"/>
                </a:moveTo>
                <a:cubicBezTo>
                  <a:pt x="227" y="207"/>
                  <a:pt x="225" y="214"/>
                  <a:pt x="222" y="220"/>
                </a:cubicBezTo>
                <a:cubicBezTo>
                  <a:pt x="218" y="224"/>
                  <a:pt x="214" y="226"/>
                  <a:pt x="207" y="226"/>
                </a:cubicBezTo>
                <a:cubicBezTo>
                  <a:pt x="195" y="226"/>
                  <a:pt x="188" y="218"/>
                  <a:pt x="188" y="200"/>
                </a:cubicBezTo>
                <a:cubicBezTo>
                  <a:pt x="188" y="191"/>
                  <a:pt x="191" y="183"/>
                  <a:pt x="194" y="178"/>
                </a:cubicBezTo>
                <a:cubicBezTo>
                  <a:pt x="197" y="174"/>
                  <a:pt x="203" y="172"/>
                  <a:pt x="208" y="172"/>
                </a:cubicBezTo>
                <a:cubicBezTo>
                  <a:pt x="220" y="172"/>
                  <a:pt x="227" y="181"/>
                  <a:pt x="227" y="199"/>
                </a:cubicBezTo>
                <a:moveTo>
                  <a:pt x="215" y="199"/>
                </a:moveTo>
                <a:cubicBezTo>
                  <a:pt x="215" y="186"/>
                  <a:pt x="213" y="181"/>
                  <a:pt x="208" y="181"/>
                </a:cubicBezTo>
                <a:cubicBezTo>
                  <a:pt x="203" y="181"/>
                  <a:pt x="200" y="186"/>
                  <a:pt x="200" y="200"/>
                </a:cubicBezTo>
                <a:cubicBezTo>
                  <a:pt x="200" y="211"/>
                  <a:pt x="203" y="218"/>
                  <a:pt x="208" y="218"/>
                </a:cubicBezTo>
                <a:cubicBezTo>
                  <a:pt x="213" y="218"/>
                  <a:pt x="215" y="211"/>
                  <a:pt x="215" y="199"/>
                </a:cubicBezTo>
                <a:moveTo>
                  <a:pt x="274" y="225"/>
                </a:moveTo>
                <a:cubicBezTo>
                  <a:pt x="240" y="225"/>
                  <a:pt x="240" y="225"/>
                  <a:pt x="240" y="225"/>
                </a:cubicBezTo>
                <a:cubicBezTo>
                  <a:pt x="240" y="216"/>
                  <a:pt x="240" y="216"/>
                  <a:pt x="240" y="216"/>
                </a:cubicBezTo>
                <a:cubicBezTo>
                  <a:pt x="252" y="216"/>
                  <a:pt x="252" y="216"/>
                  <a:pt x="252" y="216"/>
                </a:cubicBezTo>
                <a:cubicBezTo>
                  <a:pt x="252" y="183"/>
                  <a:pt x="252" y="183"/>
                  <a:pt x="252" y="183"/>
                </a:cubicBezTo>
                <a:cubicBezTo>
                  <a:pt x="240" y="185"/>
                  <a:pt x="240" y="185"/>
                  <a:pt x="240" y="185"/>
                </a:cubicBezTo>
                <a:cubicBezTo>
                  <a:pt x="240" y="176"/>
                  <a:pt x="240" y="176"/>
                  <a:pt x="240" y="176"/>
                </a:cubicBezTo>
                <a:cubicBezTo>
                  <a:pt x="263" y="172"/>
                  <a:pt x="263" y="172"/>
                  <a:pt x="263" y="172"/>
                </a:cubicBezTo>
                <a:cubicBezTo>
                  <a:pt x="263" y="216"/>
                  <a:pt x="263" y="216"/>
                  <a:pt x="263" y="216"/>
                </a:cubicBezTo>
                <a:cubicBezTo>
                  <a:pt x="274" y="216"/>
                  <a:pt x="274" y="216"/>
                  <a:pt x="274" y="216"/>
                </a:cubicBezTo>
                <a:lnTo>
                  <a:pt x="274" y="225"/>
                </a:lnTo>
                <a:close/>
              </a:path>
            </a:pathLst>
          </a:custGeom>
          <a:solidFill>
            <a:schemeClr val="bg1">
              <a:lumMod val="95000"/>
            </a:schemeClr>
          </a:solidFill>
          <a:ln>
            <a:noFill/>
          </a:ln>
          <a:extLst/>
        </p:spPr>
        <p:txBody>
          <a:bodyPr vert="horz" wrap="square" lIns="89617" tIns="44808" rIns="89617" bIns="44808" numCol="1" anchor="t" anchorCtr="0" compatLnSpc="1">
            <a:prstTxWarp prst="textNoShape">
              <a:avLst/>
            </a:prstTxWarp>
          </a:bodyPr>
          <a:lstStyle/>
          <a:p>
            <a:pPr defTabSz="914016"/>
            <a:endParaRPr lang="en-US" sz="1765" dirty="0">
              <a:solidFill>
                <a:prstClr val="white">
                  <a:lumMod val="85000"/>
                </a:prstClr>
              </a:solidFill>
            </a:endParaRPr>
          </a:p>
        </p:txBody>
      </p:sp>
      <p:sp>
        <p:nvSpPr>
          <p:cNvPr id="62" name="Oval 61"/>
          <p:cNvSpPr/>
          <p:nvPr/>
        </p:nvSpPr>
        <p:spPr>
          <a:xfrm>
            <a:off x="11247438" y="5098655"/>
            <a:ext cx="1369216" cy="1369216"/>
          </a:xfrm>
          <a:prstGeom prst="ellipse">
            <a:avLst/>
          </a:prstGeom>
          <a:solidFill>
            <a:srgbClr val="002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sp>
        <p:nvSpPr>
          <p:cNvPr id="63" name="Oval 62"/>
          <p:cNvSpPr/>
          <p:nvPr/>
        </p:nvSpPr>
        <p:spPr>
          <a:xfrm>
            <a:off x="10945927" y="3429835"/>
            <a:ext cx="1369216" cy="1369216"/>
          </a:xfrm>
          <a:prstGeom prst="ellipse">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grpSp>
        <p:nvGrpSpPr>
          <p:cNvPr id="64" name="Group 63"/>
          <p:cNvGrpSpPr/>
          <p:nvPr/>
        </p:nvGrpSpPr>
        <p:grpSpPr>
          <a:xfrm>
            <a:off x="11209018" y="3833622"/>
            <a:ext cx="812994" cy="574883"/>
            <a:chOff x="9230271" y="4337050"/>
            <a:chExt cx="812994" cy="574883"/>
          </a:xfrm>
          <a:solidFill>
            <a:schemeClr val="bg1">
              <a:lumMod val="95000"/>
            </a:schemeClr>
          </a:solidFill>
        </p:grpSpPr>
        <p:sp>
          <p:nvSpPr>
            <p:cNvPr id="65" name="handheld"/>
            <p:cNvSpPr>
              <a:spLocks noChangeAspect="1"/>
            </p:cNvSpPr>
            <p:nvPr/>
          </p:nvSpPr>
          <p:spPr bwMode="auto">
            <a:xfrm>
              <a:off x="9230271" y="4337050"/>
              <a:ext cx="812463" cy="562688"/>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89617" tIns="44808" rIns="1075406" bIns="44808" numCol="1" spcCol="0" rtlCol="0" fromWordArt="0" anchor="b" anchorCtr="0" forceAA="0" compatLnSpc="1">
              <a:prstTxWarp prst="textNoShape">
                <a:avLst/>
              </a:prstTxWarp>
              <a:noAutofit/>
            </a:bodyPr>
            <a:lstStyle/>
            <a:p>
              <a:pPr defTabSz="895747" fontAlgn="base">
                <a:spcBef>
                  <a:spcPct val="0"/>
                </a:spcBef>
                <a:spcAft>
                  <a:spcPct val="0"/>
                </a:spcAft>
                <a:defRPr/>
              </a:pPr>
              <a:endParaRPr lang="en-US" sz="2157" kern="0" spc="-49" dirty="0" err="1">
                <a:solidFill>
                  <a:srgbClr val="008272"/>
                </a:solidFill>
                <a:latin typeface="Segoe UI Light"/>
                <a:ea typeface="Segoe UI" pitchFamily="34" charset="0"/>
                <a:cs typeface="Segoe UI" pitchFamily="34" charset="0"/>
              </a:endParaRPr>
            </a:p>
          </p:txBody>
        </p:sp>
        <p:sp>
          <p:nvSpPr>
            <p:cNvPr id="66" name="Freeform 65"/>
            <p:cNvSpPr/>
            <p:nvPr/>
          </p:nvSpPr>
          <p:spPr>
            <a:xfrm>
              <a:off x="9323256" y="4617252"/>
              <a:ext cx="297360" cy="294681"/>
            </a:xfrm>
            <a:custGeom>
              <a:avLst/>
              <a:gdLst>
                <a:gd name="connsiteX0" fmla="*/ 233680 w 1087120"/>
                <a:gd name="connsiteY0" fmla="*/ 0 h 1117600"/>
                <a:gd name="connsiteX1" fmla="*/ 0 w 1087120"/>
                <a:gd name="connsiteY1" fmla="*/ 1117600 h 1117600"/>
                <a:gd name="connsiteX2" fmla="*/ 477520 w 1087120"/>
                <a:gd name="connsiteY2" fmla="*/ 1107440 h 1117600"/>
                <a:gd name="connsiteX3" fmla="*/ 751840 w 1087120"/>
                <a:gd name="connsiteY3" fmla="*/ 314960 h 1117600"/>
                <a:gd name="connsiteX4" fmla="*/ 894080 w 1087120"/>
                <a:gd name="connsiteY4" fmla="*/ 365760 h 1117600"/>
                <a:gd name="connsiteX5" fmla="*/ 1087120 w 1087120"/>
                <a:gd name="connsiteY5" fmla="*/ 0 h 1117600"/>
                <a:gd name="connsiteX6" fmla="*/ 233680 w 1087120"/>
                <a:gd name="connsiteY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7120" h="1117600">
                  <a:moveTo>
                    <a:pt x="233680" y="0"/>
                  </a:moveTo>
                  <a:lnTo>
                    <a:pt x="0" y="1117600"/>
                  </a:lnTo>
                  <a:lnTo>
                    <a:pt x="477520" y="1107440"/>
                  </a:lnTo>
                  <a:lnTo>
                    <a:pt x="751840" y="314960"/>
                  </a:lnTo>
                  <a:lnTo>
                    <a:pt x="894080" y="365760"/>
                  </a:lnTo>
                  <a:lnTo>
                    <a:pt x="1087120" y="0"/>
                  </a:lnTo>
                  <a:lnTo>
                    <a:pt x="23368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algn="ctr" defTabSz="914192"/>
              <a:endParaRPr lang="en-US" sz="1836">
                <a:solidFill>
                  <a:prstClr val="white"/>
                </a:solidFill>
              </a:endParaRPr>
            </a:p>
          </p:txBody>
        </p:sp>
        <p:sp>
          <p:nvSpPr>
            <p:cNvPr id="67" name="Rectangle 66"/>
            <p:cNvSpPr/>
            <p:nvPr/>
          </p:nvSpPr>
          <p:spPr>
            <a:xfrm>
              <a:off x="9426940" y="4387329"/>
              <a:ext cx="616325" cy="45719"/>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algn="ctr" defTabSz="914192"/>
              <a:endParaRPr lang="en-US" sz="1836">
                <a:solidFill>
                  <a:prstClr val="white"/>
                </a:solidFill>
              </a:endParaRPr>
            </a:p>
          </p:txBody>
        </p:sp>
      </p:grpSp>
      <p:grpSp>
        <p:nvGrpSpPr>
          <p:cNvPr id="3" name="Group 2"/>
          <p:cNvGrpSpPr/>
          <p:nvPr/>
        </p:nvGrpSpPr>
        <p:grpSpPr>
          <a:xfrm>
            <a:off x="10534269" y="2248508"/>
            <a:ext cx="1369216" cy="1369216"/>
            <a:chOff x="7874183" y="3412710"/>
            <a:chExt cx="1369216" cy="1369216"/>
          </a:xfrm>
        </p:grpSpPr>
        <p:sp>
          <p:nvSpPr>
            <p:cNvPr id="57" name="Oval 56"/>
            <p:cNvSpPr/>
            <p:nvPr/>
          </p:nvSpPr>
          <p:spPr>
            <a:xfrm>
              <a:off x="7874183" y="3412710"/>
              <a:ext cx="1369216" cy="1369216"/>
            </a:xfrm>
            <a:prstGeom prst="ellipse">
              <a:avLst/>
            </a:prstGeom>
            <a:solidFill>
              <a:srgbClr val="5C2D9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grpSp>
          <p:nvGrpSpPr>
            <p:cNvPr id="69" name="Group 68"/>
            <p:cNvGrpSpPr/>
            <p:nvPr/>
          </p:nvGrpSpPr>
          <p:grpSpPr>
            <a:xfrm>
              <a:off x="8198924" y="3772950"/>
              <a:ext cx="763228" cy="631794"/>
              <a:chOff x="16659225" y="-4403725"/>
              <a:chExt cx="3724275" cy="3082925"/>
            </a:xfrm>
            <a:solidFill>
              <a:schemeClr val="bg1"/>
            </a:solidFill>
          </p:grpSpPr>
          <p:sp>
            <p:nvSpPr>
              <p:cNvPr id="70" name="Freeform 28"/>
              <p:cNvSpPr>
                <a:spLocks noEditPoints="1"/>
              </p:cNvSpPr>
              <p:nvPr/>
            </p:nvSpPr>
            <p:spPr bwMode="auto">
              <a:xfrm>
                <a:off x="16659225" y="-4014788"/>
                <a:ext cx="3724275" cy="2693988"/>
              </a:xfrm>
              <a:custGeom>
                <a:avLst/>
                <a:gdLst>
                  <a:gd name="T0" fmla="*/ 857 w 990"/>
                  <a:gd name="T1" fmla="*/ 0 h 716"/>
                  <a:gd name="T2" fmla="*/ 693 w 990"/>
                  <a:gd name="T3" fmla="*/ 0 h 716"/>
                  <a:gd name="T4" fmla="*/ 670 w 990"/>
                  <a:gd name="T5" fmla="*/ 9 h 716"/>
                  <a:gd name="T6" fmla="*/ 519 w 990"/>
                  <a:gd name="T7" fmla="*/ 159 h 716"/>
                  <a:gd name="T8" fmla="*/ 519 w 990"/>
                  <a:gd name="T9" fmla="*/ 113 h 716"/>
                  <a:gd name="T10" fmla="*/ 451 w 990"/>
                  <a:gd name="T11" fmla="*/ 46 h 716"/>
                  <a:gd name="T12" fmla="*/ 384 w 990"/>
                  <a:gd name="T13" fmla="*/ 113 h 716"/>
                  <a:gd name="T14" fmla="*/ 384 w 990"/>
                  <a:gd name="T15" fmla="*/ 290 h 716"/>
                  <a:gd name="T16" fmla="*/ 217 w 990"/>
                  <a:gd name="T17" fmla="*/ 450 h 716"/>
                  <a:gd name="T18" fmla="*/ 133 w 990"/>
                  <a:gd name="T19" fmla="*/ 450 h 716"/>
                  <a:gd name="T20" fmla="*/ 0 w 990"/>
                  <a:gd name="T21" fmla="*/ 583 h 716"/>
                  <a:gd name="T22" fmla="*/ 133 w 990"/>
                  <a:gd name="T23" fmla="*/ 716 h 716"/>
                  <a:gd name="T24" fmla="*/ 285 w 990"/>
                  <a:gd name="T25" fmla="*/ 716 h 716"/>
                  <a:gd name="T26" fmla="*/ 308 w 990"/>
                  <a:gd name="T27" fmla="*/ 707 h 716"/>
                  <a:gd name="T28" fmla="*/ 759 w 990"/>
                  <a:gd name="T29" fmla="*/ 266 h 716"/>
                  <a:gd name="T30" fmla="*/ 857 w 990"/>
                  <a:gd name="T31" fmla="*/ 266 h 716"/>
                  <a:gd name="T32" fmla="*/ 990 w 990"/>
                  <a:gd name="T33" fmla="*/ 133 h 716"/>
                  <a:gd name="T34" fmla="*/ 857 w 990"/>
                  <a:gd name="T35" fmla="*/ 0 h 716"/>
                  <a:gd name="T36" fmla="*/ 855 w 990"/>
                  <a:gd name="T37" fmla="*/ 202 h 716"/>
                  <a:gd name="T38" fmla="*/ 801 w 990"/>
                  <a:gd name="T39" fmla="*/ 202 h 716"/>
                  <a:gd name="T40" fmla="*/ 677 w 990"/>
                  <a:gd name="T41" fmla="*/ 202 h 716"/>
                  <a:gd name="T42" fmla="*/ 624 w 990"/>
                  <a:gd name="T43" fmla="*/ 202 h 716"/>
                  <a:gd name="T44" fmla="*/ 619 w 990"/>
                  <a:gd name="T45" fmla="*/ 206 h 716"/>
                  <a:gd name="T46" fmla="*/ 619 w 990"/>
                  <a:gd name="T47" fmla="*/ 310 h 716"/>
                  <a:gd name="T48" fmla="*/ 614 w 990"/>
                  <a:gd name="T49" fmla="*/ 315 h 716"/>
                  <a:gd name="T50" fmla="*/ 508 w 990"/>
                  <a:gd name="T51" fmla="*/ 315 h 716"/>
                  <a:gd name="T52" fmla="*/ 504 w 990"/>
                  <a:gd name="T53" fmla="*/ 320 h 716"/>
                  <a:gd name="T54" fmla="*/ 504 w 990"/>
                  <a:gd name="T55" fmla="*/ 423 h 716"/>
                  <a:gd name="T56" fmla="*/ 499 w 990"/>
                  <a:gd name="T57" fmla="*/ 428 h 716"/>
                  <a:gd name="T58" fmla="*/ 393 w 990"/>
                  <a:gd name="T59" fmla="*/ 428 h 716"/>
                  <a:gd name="T60" fmla="*/ 388 w 990"/>
                  <a:gd name="T61" fmla="*/ 433 h 716"/>
                  <a:gd name="T62" fmla="*/ 388 w 990"/>
                  <a:gd name="T63" fmla="*/ 537 h 716"/>
                  <a:gd name="T64" fmla="*/ 383 w 990"/>
                  <a:gd name="T65" fmla="*/ 541 h 716"/>
                  <a:gd name="T66" fmla="*/ 277 w 990"/>
                  <a:gd name="T67" fmla="*/ 541 h 716"/>
                  <a:gd name="T68" fmla="*/ 272 w 990"/>
                  <a:gd name="T69" fmla="*/ 546 h 716"/>
                  <a:gd name="T70" fmla="*/ 272 w 990"/>
                  <a:gd name="T71" fmla="*/ 647 h 716"/>
                  <a:gd name="T72" fmla="*/ 267 w 990"/>
                  <a:gd name="T73" fmla="*/ 652 h 716"/>
                  <a:gd name="T74" fmla="*/ 135 w 990"/>
                  <a:gd name="T75" fmla="*/ 652 h 716"/>
                  <a:gd name="T76" fmla="*/ 65 w 990"/>
                  <a:gd name="T77" fmla="*/ 582 h 716"/>
                  <a:gd name="T78" fmla="*/ 133 w 990"/>
                  <a:gd name="T79" fmla="*/ 514 h 716"/>
                  <a:gd name="T80" fmla="*/ 230 w 990"/>
                  <a:gd name="T81" fmla="*/ 514 h 716"/>
                  <a:gd name="T82" fmla="*/ 253 w 990"/>
                  <a:gd name="T83" fmla="*/ 505 h 716"/>
                  <a:gd name="T84" fmla="*/ 706 w 990"/>
                  <a:gd name="T85" fmla="*/ 64 h 716"/>
                  <a:gd name="T86" fmla="*/ 857 w 990"/>
                  <a:gd name="T87" fmla="*/ 64 h 716"/>
                  <a:gd name="T88" fmla="*/ 926 w 990"/>
                  <a:gd name="T89" fmla="*/ 132 h 716"/>
                  <a:gd name="T90" fmla="*/ 855 w 990"/>
                  <a:gd name="T91" fmla="*/ 202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0" h="716">
                    <a:moveTo>
                      <a:pt x="857" y="0"/>
                    </a:moveTo>
                    <a:cubicBezTo>
                      <a:pt x="693" y="0"/>
                      <a:pt x="693" y="0"/>
                      <a:pt x="693" y="0"/>
                    </a:cubicBezTo>
                    <a:cubicBezTo>
                      <a:pt x="684" y="0"/>
                      <a:pt x="676" y="3"/>
                      <a:pt x="670" y="9"/>
                    </a:cubicBezTo>
                    <a:cubicBezTo>
                      <a:pt x="519" y="159"/>
                      <a:pt x="519" y="159"/>
                      <a:pt x="519" y="159"/>
                    </a:cubicBezTo>
                    <a:cubicBezTo>
                      <a:pt x="519" y="113"/>
                      <a:pt x="519" y="113"/>
                      <a:pt x="519" y="113"/>
                    </a:cubicBezTo>
                    <a:cubicBezTo>
                      <a:pt x="519" y="76"/>
                      <a:pt x="489" y="46"/>
                      <a:pt x="451" y="46"/>
                    </a:cubicBezTo>
                    <a:cubicBezTo>
                      <a:pt x="414" y="46"/>
                      <a:pt x="384" y="76"/>
                      <a:pt x="384" y="113"/>
                    </a:cubicBezTo>
                    <a:cubicBezTo>
                      <a:pt x="384" y="290"/>
                      <a:pt x="384" y="290"/>
                      <a:pt x="384" y="290"/>
                    </a:cubicBezTo>
                    <a:cubicBezTo>
                      <a:pt x="217" y="450"/>
                      <a:pt x="217" y="450"/>
                      <a:pt x="217" y="450"/>
                    </a:cubicBezTo>
                    <a:cubicBezTo>
                      <a:pt x="133" y="450"/>
                      <a:pt x="133" y="450"/>
                      <a:pt x="133" y="450"/>
                    </a:cubicBezTo>
                    <a:cubicBezTo>
                      <a:pt x="60" y="450"/>
                      <a:pt x="0" y="510"/>
                      <a:pt x="0" y="583"/>
                    </a:cubicBezTo>
                    <a:cubicBezTo>
                      <a:pt x="0" y="657"/>
                      <a:pt x="60" y="716"/>
                      <a:pt x="133" y="716"/>
                    </a:cubicBezTo>
                    <a:cubicBezTo>
                      <a:pt x="285" y="716"/>
                      <a:pt x="285" y="716"/>
                      <a:pt x="285" y="716"/>
                    </a:cubicBezTo>
                    <a:cubicBezTo>
                      <a:pt x="294" y="716"/>
                      <a:pt x="302" y="713"/>
                      <a:pt x="308" y="707"/>
                    </a:cubicBezTo>
                    <a:cubicBezTo>
                      <a:pt x="759" y="266"/>
                      <a:pt x="759" y="266"/>
                      <a:pt x="759" y="266"/>
                    </a:cubicBezTo>
                    <a:cubicBezTo>
                      <a:pt x="857" y="266"/>
                      <a:pt x="857" y="266"/>
                      <a:pt x="857" y="266"/>
                    </a:cubicBezTo>
                    <a:cubicBezTo>
                      <a:pt x="930" y="266"/>
                      <a:pt x="990" y="206"/>
                      <a:pt x="990" y="133"/>
                    </a:cubicBezTo>
                    <a:cubicBezTo>
                      <a:pt x="990" y="59"/>
                      <a:pt x="930" y="0"/>
                      <a:pt x="857" y="0"/>
                    </a:cubicBezTo>
                    <a:close/>
                    <a:moveTo>
                      <a:pt x="855" y="202"/>
                    </a:moveTo>
                    <a:cubicBezTo>
                      <a:pt x="801" y="202"/>
                      <a:pt x="801" y="202"/>
                      <a:pt x="801" y="202"/>
                    </a:cubicBezTo>
                    <a:cubicBezTo>
                      <a:pt x="677" y="202"/>
                      <a:pt x="677" y="202"/>
                      <a:pt x="677" y="202"/>
                    </a:cubicBezTo>
                    <a:cubicBezTo>
                      <a:pt x="624" y="202"/>
                      <a:pt x="624" y="202"/>
                      <a:pt x="624" y="202"/>
                    </a:cubicBezTo>
                    <a:cubicBezTo>
                      <a:pt x="621" y="202"/>
                      <a:pt x="619" y="204"/>
                      <a:pt x="619" y="206"/>
                    </a:cubicBezTo>
                    <a:cubicBezTo>
                      <a:pt x="619" y="310"/>
                      <a:pt x="619" y="310"/>
                      <a:pt x="619" y="310"/>
                    </a:cubicBezTo>
                    <a:cubicBezTo>
                      <a:pt x="619" y="313"/>
                      <a:pt x="617" y="315"/>
                      <a:pt x="614" y="315"/>
                    </a:cubicBezTo>
                    <a:cubicBezTo>
                      <a:pt x="508" y="315"/>
                      <a:pt x="508" y="315"/>
                      <a:pt x="508" y="315"/>
                    </a:cubicBezTo>
                    <a:cubicBezTo>
                      <a:pt x="506" y="315"/>
                      <a:pt x="504" y="317"/>
                      <a:pt x="504" y="320"/>
                    </a:cubicBezTo>
                    <a:cubicBezTo>
                      <a:pt x="504" y="423"/>
                      <a:pt x="504" y="423"/>
                      <a:pt x="504" y="423"/>
                    </a:cubicBezTo>
                    <a:cubicBezTo>
                      <a:pt x="504" y="426"/>
                      <a:pt x="501" y="428"/>
                      <a:pt x="499" y="428"/>
                    </a:cubicBezTo>
                    <a:cubicBezTo>
                      <a:pt x="393" y="428"/>
                      <a:pt x="393" y="428"/>
                      <a:pt x="393" y="428"/>
                    </a:cubicBezTo>
                    <a:cubicBezTo>
                      <a:pt x="390" y="428"/>
                      <a:pt x="388" y="430"/>
                      <a:pt x="388" y="433"/>
                    </a:cubicBezTo>
                    <a:cubicBezTo>
                      <a:pt x="388" y="537"/>
                      <a:pt x="388" y="537"/>
                      <a:pt x="388" y="537"/>
                    </a:cubicBezTo>
                    <a:cubicBezTo>
                      <a:pt x="388" y="539"/>
                      <a:pt x="386" y="541"/>
                      <a:pt x="383" y="541"/>
                    </a:cubicBezTo>
                    <a:cubicBezTo>
                      <a:pt x="277" y="541"/>
                      <a:pt x="277" y="541"/>
                      <a:pt x="277" y="541"/>
                    </a:cubicBezTo>
                    <a:cubicBezTo>
                      <a:pt x="274" y="541"/>
                      <a:pt x="272" y="544"/>
                      <a:pt x="272" y="546"/>
                    </a:cubicBezTo>
                    <a:cubicBezTo>
                      <a:pt x="272" y="647"/>
                      <a:pt x="272" y="647"/>
                      <a:pt x="272" y="647"/>
                    </a:cubicBezTo>
                    <a:cubicBezTo>
                      <a:pt x="272" y="650"/>
                      <a:pt x="270" y="652"/>
                      <a:pt x="267" y="652"/>
                    </a:cubicBezTo>
                    <a:cubicBezTo>
                      <a:pt x="135" y="652"/>
                      <a:pt x="135" y="652"/>
                      <a:pt x="135" y="652"/>
                    </a:cubicBezTo>
                    <a:cubicBezTo>
                      <a:pt x="97" y="652"/>
                      <a:pt x="64" y="621"/>
                      <a:pt x="65" y="582"/>
                    </a:cubicBezTo>
                    <a:cubicBezTo>
                      <a:pt x="65" y="545"/>
                      <a:pt x="96" y="514"/>
                      <a:pt x="133" y="514"/>
                    </a:cubicBezTo>
                    <a:cubicBezTo>
                      <a:pt x="230" y="514"/>
                      <a:pt x="230" y="514"/>
                      <a:pt x="230" y="514"/>
                    </a:cubicBezTo>
                    <a:cubicBezTo>
                      <a:pt x="239" y="514"/>
                      <a:pt x="247" y="511"/>
                      <a:pt x="253" y="505"/>
                    </a:cubicBezTo>
                    <a:cubicBezTo>
                      <a:pt x="706" y="64"/>
                      <a:pt x="706" y="64"/>
                      <a:pt x="706" y="64"/>
                    </a:cubicBezTo>
                    <a:cubicBezTo>
                      <a:pt x="857" y="64"/>
                      <a:pt x="857" y="64"/>
                      <a:pt x="857" y="64"/>
                    </a:cubicBezTo>
                    <a:cubicBezTo>
                      <a:pt x="895" y="64"/>
                      <a:pt x="925" y="94"/>
                      <a:pt x="926" y="132"/>
                    </a:cubicBezTo>
                    <a:cubicBezTo>
                      <a:pt x="926" y="170"/>
                      <a:pt x="894" y="202"/>
                      <a:pt x="855" y="2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1" name="Oval 29"/>
              <p:cNvSpPr>
                <a:spLocks noChangeArrowheads="1"/>
              </p:cNvSpPr>
              <p:nvPr/>
            </p:nvSpPr>
            <p:spPr bwMode="auto">
              <a:xfrm>
                <a:off x="18103850" y="-4403725"/>
                <a:ext cx="508000" cy="50800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pSp>
      <p:grpSp>
        <p:nvGrpSpPr>
          <p:cNvPr id="72" name="Group 71"/>
          <p:cNvGrpSpPr/>
          <p:nvPr/>
        </p:nvGrpSpPr>
        <p:grpSpPr>
          <a:xfrm>
            <a:off x="8948295" y="5290913"/>
            <a:ext cx="826006" cy="656369"/>
            <a:chOff x="-3435350" y="5073650"/>
            <a:chExt cx="3192462" cy="2536826"/>
          </a:xfrm>
          <a:solidFill>
            <a:schemeClr val="bg1">
              <a:lumMod val="95000"/>
            </a:schemeClr>
          </a:solidFill>
        </p:grpSpPr>
        <p:sp>
          <p:nvSpPr>
            <p:cNvPr id="73" name="Freeform 5"/>
            <p:cNvSpPr>
              <a:spLocks noEditPoints="1"/>
            </p:cNvSpPr>
            <p:nvPr/>
          </p:nvSpPr>
          <p:spPr bwMode="auto">
            <a:xfrm>
              <a:off x="-1771650" y="5205413"/>
              <a:ext cx="573087" cy="573088"/>
            </a:xfrm>
            <a:custGeom>
              <a:avLst/>
              <a:gdLst>
                <a:gd name="T0" fmla="*/ 75 w 152"/>
                <a:gd name="T1" fmla="*/ 152 h 152"/>
                <a:gd name="T2" fmla="*/ 152 w 152"/>
                <a:gd name="T3" fmla="*/ 76 h 152"/>
                <a:gd name="T4" fmla="*/ 75 w 152"/>
                <a:gd name="T5" fmla="*/ 0 h 152"/>
                <a:gd name="T6" fmla="*/ 0 w 152"/>
                <a:gd name="T7" fmla="*/ 76 h 152"/>
                <a:gd name="T8" fmla="*/ 75 w 152"/>
                <a:gd name="T9" fmla="*/ 152 h 152"/>
                <a:gd name="T10" fmla="*/ 75 w 152"/>
                <a:gd name="T11" fmla="*/ 32 h 152"/>
                <a:gd name="T12" fmla="*/ 119 w 152"/>
                <a:gd name="T13" fmla="*/ 76 h 152"/>
                <a:gd name="T14" fmla="*/ 75 w 152"/>
                <a:gd name="T15" fmla="*/ 119 h 152"/>
                <a:gd name="T16" fmla="*/ 32 w 152"/>
                <a:gd name="T17" fmla="*/ 76 h 152"/>
                <a:gd name="T18" fmla="*/ 75 w 152"/>
                <a:gd name="T1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52">
                  <a:moveTo>
                    <a:pt x="75" y="152"/>
                  </a:moveTo>
                  <a:cubicBezTo>
                    <a:pt x="118" y="152"/>
                    <a:pt x="152" y="118"/>
                    <a:pt x="152" y="76"/>
                  </a:cubicBezTo>
                  <a:cubicBezTo>
                    <a:pt x="152" y="34"/>
                    <a:pt x="118" y="0"/>
                    <a:pt x="75" y="0"/>
                  </a:cubicBezTo>
                  <a:cubicBezTo>
                    <a:pt x="34" y="0"/>
                    <a:pt x="0" y="34"/>
                    <a:pt x="0" y="76"/>
                  </a:cubicBezTo>
                  <a:cubicBezTo>
                    <a:pt x="0" y="118"/>
                    <a:pt x="34" y="152"/>
                    <a:pt x="75" y="152"/>
                  </a:cubicBezTo>
                  <a:close/>
                  <a:moveTo>
                    <a:pt x="75" y="32"/>
                  </a:moveTo>
                  <a:cubicBezTo>
                    <a:pt x="100" y="32"/>
                    <a:pt x="119" y="52"/>
                    <a:pt x="119" y="76"/>
                  </a:cubicBezTo>
                  <a:cubicBezTo>
                    <a:pt x="119" y="100"/>
                    <a:pt x="100" y="119"/>
                    <a:pt x="75" y="119"/>
                  </a:cubicBezTo>
                  <a:cubicBezTo>
                    <a:pt x="51" y="119"/>
                    <a:pt x="32" y="100"/>
                    <a:pt x="32" y="76"/>
                  </a:cubicBezTo>
                  <a:cubicBezTo>
                    <a:pt x="32" y="52"/>
                    <a:pt x="51" y="32"/>
                    <a:pt x="75" y="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4" name="Oval 6"/>
            <p:cNvSpPr>
              <a:spLocks noChangeArrowheads="1"/>
            </p:cNvSpPr>
            <p:nvPr/>
          </p:nvSpPr>
          <p:spPr bwMode="auto">
            <a:xfrm>
              <a:off x="-1571625" y="5405438"/>
              <a:ext cx="168275" cy="1698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5" name="Freeform 7"/>
            <p:cNvSpPr>
              <a:spLocks noEditPoints="1"/>
            </p:cNvSpPr>
            <p:nvPr/>
          </p:nvSpPr>
          <p:spPr bwMode="auto">
            <a:xfrm>
              <a:off x="-3435350" y="5073650"/>
              <a:ext cx="782637" cy="784225"/>
            </a:xfrm>
            <a:custGeom>
              <a:avLst/>
              <a:gdLst>
                <a:gd name="T0" fmla="*/ 208 w 208"/>
                <a:gd name="T1" fmla="*/ 104 h 208"/>
                <a:gd name="T2" fmla="*/ 104 w 208"/>
                <a:gd name="T3" fmla="*/ 0 h 208"/>
                <a:gd name="T4" fmla="*/ 0 w 208"/>
                <a:gd name="T5" fmla="*/ 104 h 208"/>
                <a:gd name="T6" fmla="*/ 104 w 208"/>
                <a:gd name="T7" fmla="*/ 208 h 208"/>
                <a:gd name="T8" fmla="*/ 208 w 208"/>
                <a:gd name="T9" fmla="*/ 104 h 208"/>
                <a:gd name="T10" fmla="*/ 49 w 208"/>
                <a:gd name="T11" fmla="*/ 104 h 208"/>
                <a:gd name="T12" fmla="*/ 104 w 208"/>
                <a:gd name="T13" fmla="*/ 49 h 208"/>
                <a:gd name="T14" fmla="*/ 159 w 208"/>
                <a:gd name="T15" fmla="*/ 104 h 208"/>
                <a:gd name="T16" fmla="*/ 104 w 208"/>
                <a:gd name="T17" fmla="*/ 159 h 208"/>
                <a:gd name="T18" fmla="*/ 49 w 208"/>
                <a:gd name="T19" fmla="*/ 1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208" y="104"/>
                  </a:moveTo>
                  <a:cubicBezTo>
                    <a:pt x="208" y="46"/>
                    <a:pt x="161" y="0"/>
                    <a:pt x="104" y="0"/>
                  </a:cubicBezTo>
                  <a:cubicBezTo>
                    <a:pt x="46" y="0"/>
                    <a:pt x="0" y="46"/>
                    <a:pt x="0" y="104"/>
                  </a:cubicBezTo>
                  <a:cubicBezTo>
                    <a:pt x="0" y="161"/>
                    <a:pt x="46" y="208"/>
                    <a:pt x="104" y="208"/>
                  </a:cubicBezTo>
                  <a:cubicBezTo>
                    <a:pt x="161" y="208"/>
                    <a:pt x="208" y="161"/>
                    <a:pt x="208" y="104"/>
                  </a:cubicBezTo>
                  <a:close/>
                  <a:moveTo>
                    <a:pt x="49" y="104"/>
                  </a:moveTo>
                  <a:cubicBezTo>
                    <a:pt x="49" y="73"/>
                    <a:pt x="73" y="49"/>
                    <a:pt x="104" y="49"/>
                  </a:cubicBezTo>
                  <a:cubicBezTo>
                    <a:pt x="134" y="49"/>
                    <a:pt x="159" y="73"/>
                    <a:pt x="159" y="104"/>
                  </a:cubicBezTo>
                  <a:cubicBezTo>
                    <a:pt x="159" y="134"/>
                    <a:pt x="134" y="159"/>
                    <a:pt x="104" y="159"/>
                  </a:cubicBezTo>
                  <a:cubicBezTo>
                    <a:pt x="73" y="159"/>
                    <a:pt x="49" y="134"/>
                    <a:pt x="49"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6" name="Oval 8"/>
            <p:cNvSpPr>
              <a:spLocks noChangeArrowheads="1"/>
            </p:cNvSpPr>
            <p:nvPr/>
          </p:nvSpPr>
          <p:spPr bwMode="auto">
            <a:xfrm>
              <a:off x="-3160713" y="5349875"/>
              <a:ext cx="230187" cy="2333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7" name="Freeform 9"/>
            <p:cNvSpPr>
              <a:spLocks/>
            </p:cNvSpPr>
            <p:nvPr/>
          </p:nvSpPr>
          <p:spPr bwMode="auto">
            <a:xfrm>
              <a:off x="-792163" y="6540500"/>
              <a:ext cx="458787" cy="733425"/>
            </a:xfrm>
            <a:custGeom>
              <a:avLst/>
              <a:gdLst>
                <a:gd name="T0" fmla="*/ 0 w 122"/>
                <a:gd name="T1" fmla="*/ 61 h 195"/>
                <a:gd name="T2" fmla="*/ 33 w 122"/>
                <a:gd name="T3" fmla="*/ 115 h 195"/>
                <a:gd name="T4" fmla="*/ 33 w 122"/>
                <a:gd name="T5" fmla="*/ 151 h 195"/>
                <a:gd name="T6" fmla="*/ 47 w 122"/>
                <a:gd name="T7" fmla="*/ 151 h 195"/>
                <a:gd name="T8" fmla="*/ 47 w 122"/>
                <a:gd name="T9" fmla="*/ 166 h 195"/>
                <a:gd name="T10" fmla="*/ 56 w 122"/>
                <a:gd name="T11" fmla="*/ 166 h 195"/>
                <a:gd name="T12" fmla="*/ 56 w 122"/>
                <a:gd name="T13" fmla="*/ 195 h 195"/>
                <a:gd name="T14" fmla="*/ 71 w 122"/>
                <a:gd name="T15" fmla="*/ 195 h 195"/>
                <a:gd name="T16" fmla="*/ 71 w 122"/>
                <a:gd name="T17" fmla="*/ 166 h 195"/>
                <a:gd name="T18" fmla="*/ 79 w 122"/>
                <a:gd name="T19" fmla="*/ 166 h 195"/>
                <a:gd name="T20" fmla="*/ 79 w 122"/>
                <a:gd name="T21" fmla="*/ 151 h 195"/>
                <a:gd name="T22" fmla="*/ 91 w 122"/>
                <a:gd name="T23" fmla="*/ 151 h 195"/>
                <a:gd name="T24" fmla="*/ 91 w 122"/>
                <a:gd name="T25" fmla="*/ 114 h 195"/>
                <a:gd name="T26" fmla="*/ 122 w 122"/>
                <a:gd name="T27" fmla="*/ 61 h 195"/>
                <a:gd name="T28" fmla="*/ 61 w 122"/>
                <a:gd name="T29" fmla="*/ 0 h 195"/>
                <a:gd name="T30" fmla="*/ 0 w 122"/>
                <a:gd name="T31" fmla="*/ 6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95">
                  <a:moveTo>
                    <a:pt x="0" y="61"/>
                  </a:moveTo>
                  <a:cubicBezTo>
                    <a:pt x="0" y="85"/>
                    <a:pt x="14" y="105"/>
                    <a:pt x="33" y="115"/>
                  </a:cubicBezTo>
                  <a:cubicBezTo>
                    <a:pt x="33" y="151"/>
                    <a:pt x="33" y="151"/>
                    <a:pt x="33" y="151"/>
                  </a:cubicBezTo>
                  <a:cubicBezTo>
                    <a:pt x="47" y="151"/>
                    <a:pt x="47" y="151"/>
                    <a:pt x="47" y="151"/>
                  </a:cubicBezTo>
                  <a:cubicBezTo>
                    <a:pt x="47" y="166"/>
                    <a:pt x="47" y="166"/>
                    <a:pt x="47" y="166"/>
                  </a:cubicBezTo>
                  <a:cubicBezTo>
                    <a:pt x="56" y="166"/>
                    <a:pt x="56" y="166"/>
                    <a:pt x="56" y="166"/>
                  </a:cubicBezTo>
                  <a:cubicBezTo>
                    <a:pt x="56" y="195"/>
                    <a:pt x="56" y="195"/>
                    <a:pt x="56" y="195"/>
                  </a:cubicBezTo>
                  <a:cubicBezTo>
                    <a:pt x="71" y="195"/>
                    <a:pt x="71" y="195"/>
                    <a:pt x="71" y="195"/>
                  </a:cubicBezTo>
                  <a:cubicBezTo>
                    <a:pt x="71" y="166"/>
                    <a:pt x="71" y="166"/>
                    <a:pt x="71" y="166"/>
                  </a:cubicBezTo>
                  <a:cubicBezTo>
                    <a:pt x="79" y="166"/>
                    <a:pt x="79" y="166"/>
                    <a:pt x="79" y="166"/>
                  </a:cubicBezTo>
                  <a:cubicBezTo>
                    <a:pt x="79" y="151"/>
                    <a:pt x="79" y="151"/>
                    <a:pt x="79" y="151"/>
                  </a:cubicBezTo>
                  <a:cubicBezTo>
                    <a:pt x="91" y="151"/>
                    <a:pt x="91" y="151"/>
                    <a:pt x="91" y="151"/>
                  </a:cubicBezTo>
                  <a:cubicBezTo>
                    <a:pt x="91" y="114"/>
                    <a:pt x="91" y="114"/>
                    <a:pt x="91" y="114"/>
                  </a:cubicBezTo>
                  <a:cubicBezTo>
                    <a:pt x="110" y="104"/>
                    <a:pt x="122" y="84"/>
                    <a:pt x="122" y="61"/>
                  </a:cubicBezTo>
                  <a:cubicBezTo>
                    <a:pt x="122" y="28"/>
                    <a:pt x="95" y="0"/>
                    <a:pt x="61" y="0"/>
                  </a:cubicBezTo>
                  <a:cubicBezTo>
                    <a:pt x="28" y="0"/>
                    <a:pt x="0" y="28"/>
                    <a:pt x="0" y="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8" name="Freeform 10"/>
            <p:cNvSpPr>
              <a:spLocks/>
            </p:cNvSpPr>
            <p:nvPr/>
          </p:nvSpPr>
          <p:spPr bwMode="auto">
            <a:xfrm>
              <a:off x="-3235325" y="6938963"/>
              <a:ext cx="2992437" cy="671513"/>
            </a:xfrm>
            <a:custGeom>
              <a:avLst/>
              <a:gdLst>
                <a:gd name="T0" fmla="*/ 777 w 1885"/>
                <a:gd name="T1" fmla="*/ 313 h 423"/>
                <a:gd name="T2" fmla="*/ 777 w 1885"/>
                <a:gd name="T3" fmla="*/ 143 h 423"/>
                <a:gd name="T4" fmla="*/ 685 w 1885"/>
                <a:gd name="T5" fmla="*/ 143 h 423"/>
                <a:gd name="T6" fmla="*/ 685 w 1885"/>
                <a:gd name="T7" fmla="*/ 0 h 423"/>
                <a:gd name="T8" fmla="*/ 173 w 1885"/>
                <a:gd name="T9" fmla="*/ 0 h 423"/>
                <a:gd name="T10" fmla="*/ 173 w 1885"/>
                <a:gd name="T11" fmla="*/ 143 h 423"/>
                <a:gd name="T12" fmla="*/ 80 w 1885"/>
                <a:gd name="T13" fmla="*/ 143 h 423"/>
                <a:gd name="T14" fmla="*/ 80 w 1885"/>
                <a:gd name="T15" fmla="*/ 313 h 423"/>
                <a:gd name="T16" fmla="*/ 0 w 1885"/>
                <a:gd name="T17" fmla="*/ 313 h 423"/>
                <a:gd name="T18" fmla="*/ 0 w 1885"/>
                <a:gd name="T19" fmla="*/ 423 h 423"/>
                <a:gd name="T20" fmla="*/ 1885 w 1885"/>
                <a:gd name="T21" fmla="*/ 423 h 423"/>
                <a:gd name="T22" fmla="*/ 1885 w 1885"/>
                <a:gd name="T23" fmla="*/ 313 h 423"/>
                <a:gd name="T24" fmla="*/ 777 w 1885"/>
                <a:gd name="T25" fmla="*/ 31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5" h="423">
                  <a:moveTo>
                    <a:pt x="777" y="313"/>
                  </a:moveTo>
                  <a:lnTo>
                    <a:pt x="777" y="143"/>
                  </a:lnTo>
                  <a:lnTo>
                    <a:pt x="685" y="143"/>
                  </a:lnTo>
                  <a:lnTo>
                    <a:pt x="685" y="0"/>
                  </a:lnTo>
                  <a:lnTo>
                    <a:pt x="173" y="0"/>
                  </a:lnTo>
                  <a:lnTo>
                    <a:pt x="173" y="143"/>
                  </a:lnTo>
                  <a:lnTo>
                    <a:pt x="80" y="143"/>
                  </a:lnTo>
                  <a:lnTo>
                    <a:pt x="80" y="313"/>
                  </a:lnTo>
                  <a:lnTo>
                    <a:pt x="0" y="313"/>
                  </a:lnTo>
                  <a:lnTo>
                    <a:pt x="0" y="423"/>
                  </a:lnTo>
                  <a:lnTo>
                    <a:pt x="1885" y="423"/>
                  </a:lnTo>
                  <a:lnTo>
                    <a:pt x="1885" y="313"/>
                  </a:lnTo>
                  <a:lnTo>
                    <a:pt x="777" y="3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9" name="Freeform 11"/>
            <p:cNvSpPr>
              <a:spLocks/>
            </p:cNvSpPr>
            <p:nvPr/>
          </p:nvSpPr>
          <p:spPr bwMode="auto">
            <a:xfrm>
              <a:off x="-3100388" y="5813425"/>
              <a:ext cx="1009650" cy="1004888"/>
            </a:xfrm>
            <a:custGeom>
              <a:avLst/>
              <a:gdLst>
                <a:gd name="T0" fmla="*/ 0 w 268"/>
                <a:gd name="T1" fmla="*/ 55 h 267"/>
                <a:gd name="T2" fmla="*/ 53 w 268"/>
                <a:gd name="T3" fmla="*/ 203 h 267"/>
                <a:gd name="T4" fmla="*/ 15 w 268"/>
                <a:gd name="T5" fmla="*/ 203 h 267"/>
                <a:gd name="T6" fmla="*/ 15 w 268"/>
                <a:gd name="T7" fmla="*/ 267 h 267"/>
                <a:gd name="T8" fmla="*/ 268 w 268"/>
                <a:gd name="T9" fmla="*/ 267 h 267"/>
                <a:gd name="T10" fmla="*/ 268 w 268"/>
                <a:gd name="T11" fmla="*/ 203 h 267"/>
                <a:gd name="T12" fmla="*/ 230 w 268"/>
                <a:gd name="T13" fmla="*/ 203 h 267"/>
                <a:gd name="T14" fmla="*/ 131 w 268"/>
                <a:gd name="T15" fmla="*/ 0 h 267"/>
                <a:gd name="T16" fmla="*/ 15 w 268"/>
                <a:gd name="T17" fmla="*/ 56 h 267"/>
                <a:gd name="T18" fmla="*/ 0 w 268"/>
                <a:gd name="T19" fmla="*/ 5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7">
                  <a:moveTo>
                    <a:pt x="0" y="55"/>
                  </a:moveTo>
                  <a:cubicBezTo>
                    <a:pt x="53" y="203"/>
                    <a:pt x="53" y="203"/>
                    <a:pt x="53" y="203"/>
                  </a:cubicBezTo>
                  <a:cubicBezTo>
                    <a:pt x="15" y="203"/>
                    <a:pt x="15" y="203"/>
                    <a:pt x="15" y="203"/>
                  </a:cubicBezTo>
                  <a:cubicBezTo>
                    <a:pt x="15" y="267"/>
                    <a:pt x="15" y="267"/>
                    <a:pt x="15" y="267"/>
                  </a:cubicBezTo>
                  <a:cubicBezTo>
                    <a:pt x="268" y="267"/>
                    <a:pt x="268" y="267"/>
                    <a:pt x="268" y="267"/>
                  </a:cubicBezTo>
                  <a:cubicBezTo>
                    <a:pt x="268" y="203"/>
                    <a:pt x="268" y="203"/>
                    <a:pt x="268" y="203"/>
                  </a:cubicBezTo>
                  <a:cubicBezTo>
                    <a:pt x="230" y="203"/>
                    <a:pt x="230" y="203"/>
                    <a:pt x="230" y="203"/>
                  </a:cubicBezTo>
                  <a:cubicBezTo>
                    <a:pt x="131" y="0"/>
                    <a:pt x="131" y="0"/>
                    <a:pt x="131" y="0"/>
                  </a:cubicBezTo>
                  <a:cubicBezTo>
                    <a:pt x="104" y="34"/>
                    <a:pt x="62" y="56"/>
                    <a:pt x="15" y="56"/>
                  </a:cubicBezTo>
                  <a:cubicBezTo>
                    <a:pt x="10" y="56"/>
                    <a:pt x="5" y="56"/>
                    <a:pt x="0" y="5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0" name="Freeform 12"/>
            <p:cNvSpPr>
              <a:spLocks/>
            </p:cNvSpPr>
            <p:nvPr/>
          </p:nvSpPr>
          <p:spPr bwMode="auto">
            <a:xfrm>
              <a:off x="-2562225" y="5251450"/>
              <a:ext cx="719137" cy="493713"/>
            </a:xfrm>
            <a:custGeom>
              <a:avLst/>
              <a:gdLst>
                <a:gd name="T0" fmla="*/ 186 w 191"/>
                <a:gd name="T1" fmla="*/ 114 h 131"/>
                <a:gd name="T2" fmla="*/ 174 w 191"/>
                <a:gd name="T3" fmla="*/ 64 h 131"/>
                <a:gd name="T4" fmla="*/ 191 w 191"/>
                <a:gd name="T5" fmla="*/ 5 h 131"/>
                <a:gd name="T6" fmla="*/ 9 w 191"/>
                <a:gd name="T7" fmla="*/ 0 h 131"/>
                <a:gd name="T8" fmla="*/ 20 w 191"/>
                <a:gd name="T9" fmla="*/ 57 h 131"/>
                <a:gd name="T10" fmla="*/ 0 w 191"/>
                <a:gd name="T11" fmla="*/ 131 h 131"/>
                <a:gd name="T12" fmla="*/ 186 w 191"/>
                <a:gd name="T13" fmla="*/ 114 h 131"/>
              </a:gdLst>
              <a:ahLst/>
              <a:cxnLst>
                <a:cxn ang="0">
                  <a:pos x="T0" y="T1"/>
                </a:cxn>
                <a:cxn ang="0">
                  <a:pos x="T2" y="T3"/>
                </a:cxn>
                <a:cxn ang="0">
                  <a:pos x="T4" y="T5"/>
                </a:cxn>
                <a:cxn ang="0">
                  <a:pos x="T6" y="T7"/>
                </a:cxn>
                <a:cxn ang="0">
                  <a:pos x="T8" y="T9"/>
                </a:cxn>
                <a:cxn ang="0">
                  <a:pos x="T10" y="T11"/>
                </a:cxn>
                <a:cxn ang="0">
                  <a:pos x="T12" y="T13"/>
                </a:cxn>
              </a:cxnLst>
              <a:rect l="0" t="0" r="r" b="b"/>
              <a:pathLst>
                <a:path w="191" h="131">
                  <a:moveTo>
                    <a:pt x="186" y="114"/>
                  </a:moveTo>
                  <a:cubicBezTo>
                    <a:pt x="179" y="99"/>
                    <a:pt x="174" y="82"/>
                    <a:pt x="174" y="64"/>
                  </a:cubicBezTo>
                  <a:cubicBezTo>
                    <a:pt x="174" y="42"/>
                    <a:pt x="180" y="22"/>
                    <a:pt x="191" y="5"/>
                  </a:cubicBezTo>
                  <a:cubicBezTo>
                    <a:pt x="9" y="0"/>
                    <a:pt x="9" y="0"/>
                    <a:pt x="9" y="0"/>
                  </a:cubicBezTo>
                  <a:cubicBezTo>
                    <a:pt x="16" y="17"/>
                    <a:pt x="20" y="37"/>
                    <a:pt x="20" y="57"/>
                  </a:cubicBezTo>
                  <a:cubicBezTo>
                    <a:pt x="20" y="84"/>
                    <a:pt x="13" y="109"/>
                    <a:pt x="0" y="131"/>
                  </a:cubicBezTo>
                  <a:lnTo>
                    <a:pt x="186" y="1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1" name="Freeform 13"/>
            <p:cNvSpPr>
              <a:spLocks/>
            </p:cNvSpPr>
            <p:nvPr/>
          </p:nvSpPr>
          <p:spPr bwMode="auto">
            <a:xfrm>
              <a:off x="-1447800" y="5699125"/>
              <a:ext cx="877887" cy="957263"/>
            </a:xfrm>
            <a:custGeom>
              <a:avLst/>
              <a:gdLst>
                <a:gd name="T0" fmla="*/ 155 w 233"/>
                <a:gd name="T1" fmla="*/ 254 h 254"/>
                <a:gd name="T2" fmla="*/ 233 w 233"/>
                <a:gd name="T3" fmla="*/ 197 h 254"/>
                <a:gd name="T4" fmla="*/ 86 w 233"/>
                <a:gd name="T5" fmla="*/ 0 h 254"/>
                <a:gd name="T6" fmla="*/ 0 w 233"/>
                <a:gd name="T7" fmla="*/ 55 h 254"/>
                <a:gd name="T8" fmla="*/ 155 w 233"/>
                <a:gd name="T9" fmla="*/ 254 h 254"/>
              </a:gdLst>
              <a:ahLst/>
              <a:cxnLst>
                <a:cxn ang="0">
                  <a:pos x="T0" y="T1"/>
                </a:cxn>
                <a:cxn ang="0">
                  <a:pos x="T2" y="T3"/>
                </a:cxn>
                <a:cxn ang="0">
                  <a:pos x="T4" y="T5"/>
                </a:cxn>
                <a:cxn ang="0">
                  <a:pos x="T6" y="T7"/>
                </a:cxn>
                <a:cxn ang="0">
                  <a:pos x="T8" y="T9"/>
                </a:cxn>
              </a:cxnLst>
              <a:rect l="0" t="0" r="r" b="b"/>
              <a:pathLst>
                <a:path w="233" h="254">
                  <a:moveTo>
                    <a:pt x="155" y="254"/>
                  </a:moveTo>
                  <a:cubicBezTo>
                    <a:pt x="166" y="222"/>
                    <a:pt x="197" y="198"/>
                    <a:pt x="233" y="197"/>
                  </a:cubicBezTo>
                  <a:cubicBezTo>
                    <a:pt x="86" y="0"/>
                    <a:pt x="86" y="0"/>
                    <a:pt x="86" y="0"/>
                  </a:cubicBezTo>
                  <a:cubicBezTo>
                    <a:pt x="68" y="30"/>
                    <a:pt x="37" y="52"/>
                    <a:pt x="0" y="55"/>
                  </a:cubicBezTo>
                  <a:lnTo>
                    <a:pt x="155" y="2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pSp>
        <p:nvGrpSpPr>
          <p:cNvPr id="82" name="Group 81"/>
          <p:cNvGrpSpPr/>
          <p:nvPr/>
        </p:nvGrpSpPr>
        <p:grpSpPr>
          <a:xfrm>
            <a:off x="11669623" y="5414717"/>
            <a:ext cx="511681" cy="682890"/>
            <a:chOff x="835910" y="4221820"/>
            <a:chExt cx="511681" cy="682890"/>
          </a:xfrm>
          <a:solidFill>
            <a:schemeClr val="bg1">
              <a:lumMod val="95000"/>
            </a:schemeClr>
          </a:solidFill>
        </p:grpSpPr>
        <p:sp>
          <p:nvSpPr>
            <p:cNvPr id="83" name="Freeform 5"/>
            <p:cNvSpPr>
              <a:spLocks noEditPoints="1"/>
            </p:cNvSpPr>
            <p:nvPr/>
          </p:nvSpPr>
          <p:spPr bwMode="auto">
            <a:xfrm>
              <a:off x="835910" y="4509762"/>
              <a:ext cx="321406" cy="394948"/>
            </a:xfrm>
            <a:custGeom>
              <a:avLst/>
              <a:gdLst>
                <a:gd name="T0" fmla="*/ 0 w 826"/>
                <a:gd name="T1" fmla="*/ 0 h 1015"/>
                <a:gd name="T2" fmla="*/ 0 w 826"/>
                <a:gd name="T3" fmla="*/ 1015 h 1015"/>
                <a:gd name="T4" fmla="*/ 268 w 826"/>
                <a:gd name="T5" fmla="*/ 1015 h 1015"/>
                <a:gd name="T6" fmla="*/ 268 w 826"/>
                <a:gd name="T7" fmla="*/ 806 h 1015"/>
                <a:gd name="T8" fmla="*/ 375 w 826"/>
                <a:gd name="T9" fmla="*/ 806 h 1015"/>
                <a:gd name="T10" fmla="*/ 375 w 826"/>
                <a:gd name="T11" fmla="*/ 1015 h 1015"/>
                <a:gd name="T12" fmla="*/ 453 w 826"/>
                <a:gd name="T13" fmla="*/ 1015 h 1015"/>
                <a:gd name="T14" fmla="*/ 453 w 826"/>
                <a:gd name="T15" fmla="*/ 806 h 1015"/>
                <a:gd name="T16" fmla="*/ 563 w 826"/>
                <a:gd name="T17" fmla="*/ 806 h 1015"/>
                <a:gd name="T18" fmla="*/ 563 w 826"/>
                <a:gd name="T19" fmla="*/ 1015 h 1015"/>
                <a:gd name="T20" fmla="*/ 826 w 826"/>
                <a:gd name="T21" fmla="*/ 1015 h 1015"/>
                <a:gd name="T22" fmla="*/ 826 w 826"/>
                <a:gd name="T23" fmla="*/ 0 h 1015"/>
                <a:gd name="T24" fmla="*/ 0 w 826"/>
                <a:gd name="T25" fmla="*/ 0 h 1015"/>
                <a:gd name="T26" fmla="*/ 748 w 826"/>
                <a:gd name="T27" fmla="*/ 740 h 1015"/>
                <a:gd name="T28" fmla="*/ 83 w 826"/>
                <a:gd name="T29" fmla="*/ 740 h 1015"/>
                <a:gd name="T30" fmla="*/ 83 w 826"/>
                <a:gd name="T31" fmla="*/ 633 h 1015"/>
                <a:gd name="T32" fmla="*/ 748 w 826"/>
                <a:gd name="T33" fmla="*/ 633 h 1015"/>
                <a:gd name="T34" fmla="*/ 748 w 826"/>
                <a:gd name="T35" fmla="*/ 740 h 1015"/>
                <a:gd name="T36" fmla="*/ 748 w 826"/>
                <a:gd name="T37" fmla="*/ 555 h 1015"/>
                <a:gd name="T38" fmla="*/ 83 w 826"/>
                <a:gd name="T39" fmla="*/ 555 h 1015"/>
                <a:gd name="T40" fmla="*/ 83 w 826"/>
                <a:gd name="T41" fmla="*/ 448 h 1015"/>
                <a:gd name="T42" fmla="*/ 748 w 826"/>
                <a:gd name="T43" fmla="*/ 448 h 1015"/>
                <a:gd name="T44" fmla="*/ 748 w 826"/>
                <a:gd name="T45" fmla="*/ 555 h 1015"/>
                <a:gd name="T46" fmla="*/ 748 w 826"/>
                <a:gd name="T47" fmla="*/ 372 h 1015"/>
                <a:gd name="T48" fmla="*/ 83 w 826"/>
                <a:gd name="T49" fmla="*/ 372 h 1015"/>
                <a:gd name="T50" fmla="*/ 83 w 826"/>
                <a:gd name="T51" fmla="*/ 266 h 1015"/>
                <a:gd name="T52" fmla="*/ 748 w 826"/>
                <a:gd name="T53" fmla="*/ 266 h 1015"/>
                <a:gd name="T54" fmla="*/ 748 w 826"/>
                <a:gd name="T55" fmla="*/ 372 h 1015"/>
                <a:gd name="T56" fmla="*/ 748 w 826"/>
                <a:gd name="T57" fmla="*/ 187 h 1015"/>
                <a:gd name="T58" fmla="*/ 83 w 826"/>
                <a:gd name="T59" fmla="*/ 187 h 1015"/>
                <a:gd name="T60" fmla="*/ 83 w 826"/>
                <a:gd name="T61" fmla="*/ 81 h 1015"/>
                <a:gd name="T62" fmla="*/ 748 w 826"/>
                <a:gd name="T63" fmla="*/ 81 h 1015"/>
                <a:gd name="T64" fmla="*/ 748 w 826"/>
                <a:gd name="T65" fmla="*/ 187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6" h="1015">
                  <a:moveTo>
                    <a:pt x="0" y="0"/>
                  </a:moveTo>
                  <a:lnTo>
                    <a:pt x="0" y="1015"/>
                  </a:lnTo>
                  <a:lnTo>
                    <a:pt x="268" y="1015"/>
                  </a:lnTo>
                  <a:lnTo>
                    <a:pt x="268" y="806"/>
                  </a:lnTo>
                  <a:lnTo>
                    <a:pt x="375" y="806"/>
                  </a:lnTo>
                  <a:lnTo>
                    <a:pt x="375" y="1015"/>
                  </a:lnTo>
                  <a:lnTo>
                    <a:pt x="453" y="1015"/>
                  </a:lnTo>
                  <a:lnTo>
                    <a:pt x="453" y="806"/>
                  </a:lnTo>
                  <a:lnTo>
                    <a:pt x="563" y="806"/>
                  </a:lnTo>
                  <a:lnTo>
                    <a:pt x="563" y="1015"/>
                  </a:lnTo>
                  <a:lnTo>
                    <a:pt x="826" y="1015"/>
                  </a:lnTo>
                  <a:lnTo>
                    <a:pt x="826" y="0"/>
                  </a:lnTo>
                  <a:lnTo>
                    <a:pt x="0" y="0"/>
                  </a:lnTo>
                  <a:close/>
                  <a:moveTo>
                    <a:pt x="748" y="740"/>
                  </a:moveTo>
                  <a:lnTo>
                    <a:pt x="83" y="740"/>
                  </a:lnTo>
                  <a:lnTo>
                    <a:pt x="83" y="633"/>
                  </a:lnTo>
                  <a:lnTo>
                    <a:pt x="748" y="633"/>
                  </a:lnTo>
                  <a:lnTo>
                    <a:pt x="748" y="740"/>
                  </a:lnTo>
                  <a:close/>
                  <a:moveTo>
                    <a:pt x="748" y="555"/>
                  </a:moveTo>
                  <a:lnTo>
                    <a:pt x="83" y="555"/>
                  </a:lnTo>
                  <a:lnTo>
                    <a:pt x="83" y="448"/>
                  </a:lnTo>
                  <a:lnTo>
                    <a:pt x="748" y="448"/>
                  </a:lnTo>
                  <a:lnTo>
                    <a:pt x="748" y="555"/>
                  </a:lnTo>
                  <a:close/>
                  <a:moveTo>
                    <a:pt x="748" y="372"/>
                  </a:moveTo>
                  <a:lnTo>
                    <a:pt x="83" y="372"/>
                  </a:lnTo>
                  <a:lnTo>
                    <a:pt x="83" y="266"/>
                  </a:lnTo>
                  <a:lnTo>
                    <a:pt x="748" y="266"/>
                  </a:lnTo>
                  <a:lnTo>
                    <a:pt x="748" y="372"/>
                  </a:lnTo>
                  <a:close/>
                  <a:moveTo>
                    <a:pt x="748" y="187"/>
                  </a:moveTo>
                  <a:lnTo>
                    <a:pt x="83" y="187"/>
                  </a:lnTo>
                  <a:lnTo>
                    <a:pt x="83" y="81"/>
                  </a:lnTo>
                  <a:lnTo>
                    <a:pt x="748" y="81"/>
                  </a:lnTo>
                  <a:lnTo>
                    <a:pt x="748" y="18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7" name="Freeform 6"/>
            <p:cNvSpPr>
              <a:spLocks noEditPoints="1"/>
            </p:cNvSpPr>
            <p:nvPr/>
          </p:nvSpPr>
          <p:spPr bwMode="auto">
            <a:xfrm>
              <a:off x="1026963" y="4221820"/>
              <a:ext cx="320628" cy="682890"/>
            </a:xfrm>
            <a:custGeom>
              <a:avLst/>
              <a:gdLst>
                <a:gd name="T0" fmla="*/ 0 w 824"/>
                <a:gd name="T1" fmla="*/ 0 h 1755"/>
                <a:gd name="T2" fmla="*/ 0 w 824"/>
                <a:gd name="T3" fmla="*/ 686 h 1755"/>
                <a:gd name="T4" fmla="*/ 81 w 824"/>
                <a:gd name="T5" fmla="*/ 686 h 1755"/>
                <a:gd name="T6" fmla="*/ 81 w 824"/>
                <a:gd name="T7" fmla="*/ 636 h 1755"/>
                <a:gd name="T8" fmla="*/ 748 w 824"/>
                <a:gd name="T9" fmla="*/ 636 h 1755"/>
                <a:gd name="T10" fmla="*/ 748 w 824"/>
                <a:gd name="T11" fmla="*/ 742 h 1755"/>
                <a:gd name="T12" fmla="*/ 414 w 824"/>
                <a:gd name="T13" fmla="*/ 742 h 1755"/>
                <a:gd name="T14" fmla="*/ 414 w 824"/>
                <a:gd name="T15" fmla="*/ 821 h 1755"/>
                <a:gd name="T16" fmla="*/ 748 w 824"/>
                <a:gd name="T17" fmla="*/ 821 h 1755"/>
                <a:gd name="T18" fmla="*/ 748 w 824"/>
                <a:gd name="T19" fmla="*/ 927 h 1755"/>
                <a:gd name="T20" fmla="*/ 414 w 824"/>
                <a:gd name="T21" fmla="*/ 927 h 1755"/>
                <a:gd name="T22" fmla="*/ 414 w 824"/>
                <a:gd name="T23" fmla="*/ 1006 h 1755"/>
                <a:gd name="T24" fmla="*/ 748 w 824"/>
                <a:gd name="T25" fmla="*/ 1006 h 1755"/>
                <a:gd name="T26" fmla="*/ 748 w 824"/>
                <a:gd name="T27" fmla="*/ 1112 h 1755"/>
                <a:gd name="T28" fmla="*/ 414 w 824"/>
                <a:gd name="T29" fmla="*/ 1112 h 1755"/>
                <a:gd name="T30" fmla="*/ 414 w 824"/>
                <a:gd name="T31" fmla="*/ 1188 h 1755"/>
                <a:gd name="T32" fmla="*/ 748 w 824"/>
                <a:gd name="T33" fmla="*/ 1188 h 1755"/>
                <a:gd name="T34" fmla="*/ 748 w 824"/>
                <a:gd name="T35" fmla="*/ 1295 h 1755"/>
                <a:gd name="T36" fmla="*/ 414 w 824"/>
                <a:gd name="T37" fmla="*/ 1295 h 1755"/>
                <a:gd name="T38" fmla="*/ 414 w 824"/>
                <a:gd name="T39" fmla="*/ 1373 h 1755"/>
                <a:gd name="T40" fmla="*/ 748 w 824"/>
                <a:gd name="T41" fmla="*/ 1373 h 1755"/>
                <a:gd name="T42" fmla="*/ 748 w 824"/>
                <a:gd name="T43" fmla="*/ 1480 h 1755"/>
                <a:gd name="T44" fmla="*/ 414 w 824"/>
                <a:gd name="T45" fmla="*/ 1480 h 1755"/>
                <a:gd name="T46" fmla="*/ 414 w 824"/>
                <a:gd name="T47" fmla="*/ 1755 h 1755"/>
                <a:gd name="T48" fmla="*/ 454 w 824"/>
                <a:gd name="T49" fmla="*/ 1755 h 1755"/>
                <a:gd name="T50" fmla="*/ 454 w 824"/>
                <a:gd name="T51" fmla="*/ 1546 h 1755"/>
                <a:gd name="T52" fmla="*/ 561 w 824"/>
                <a:gd name="T53" fmla="*/ 1546 h 1755"/>
                <a:gd name="T54" fmla="*/ 561 w 824"/>
                <a:gd name="T55" fmla="*/ 1755 h 1755"/>
                <a:gd name="T56" fmla="*/ 824 w 824"/>
                <a:gd name="T57" fmla="*/ 1755 h 1755"/>
                <a:gd name="T58" fmla="*/ 824 w 824"/>
                <a:gd name="T59" fmla="*/ 0 h 1755"/>
                <a:gd name="T60" fmla="*/ 0 w 824"/>
                <a:gd name="T61" fmla="*/ 0 h 1755"/>
                <a:gd name="T62" fmla="*/ 748 w 824"/>
                <a:gd name="T63" fmla="*/ 558 h 1755"/>
                <a:gd name="T64" fmla="*/ 81 w 824"/>
                <a:gd name="T65" fmla="*/ 558 h 1755"/>
                <a:gd name="T66" fmla="*/ 81 w 824"/>
                <a:gd name="T67" fmla="*/ 451 h 1755"/>
                <a:gd name="T68" fmla="*/ 748 w 824"/>
                <a:gd name="T69" fmla="*/ 451 h 1755"/>
                <a:gd name="T70" fmla="*/ 748 w 824"/>
                <a:gd name="T71" fmla="*/ 558 h 1755"/>
                <a:gd name="T72" fmla="*/ 748 w 824"/>
                <a:gd name="T73" fmla="*/ 375 h 1755"/>
                <a:gd name="T74" fmla="*/ 81 w 824"/>
                <a:gd name="T75" fmla="*/ 375 h 1755"/>
                <a:gd name="T76" fmla="*/ 81 w 824"/>
                <a:gd name="T77" fmla="*/ 268 h 1755"/>
                <a:gd name="T78" fmla="*/ 748 w 824"/>
                <a:gd name="T79" fmla="*/ 268 h 1755"/>
                <a:gd name="T80" fmla="*/ 748 w 824"/>
                <a:gd name="T81" fmla="*/ 375 h 1755"/>
                <a:gd name="T82" fmla="*/ 748 w 824"/>
                <a:gd name="T83" fmla="*/ 190 h 1755"/>
                <a:gd name="T84" fmla="*/ 81 w 824"/>
                <a:gd name="T85" fmla="*/ 190 h 1755"/>
                <a:gd name="T86" fmla="*/ 81 w 824"/>
                <a:gd name="T87" fmla="*/ 83 h 1755"/>
                <a:gd name="T88" fmla="*/ 748 w 824"/>
                <a:gd name="T89" fmla="*/ 83 h 1755"/>
                <a:gd name="T90" fmla="*/ 748 w 824"/>
                <a:gd name="T91" fmla="*/ 190 h 1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4" h="1755">
                  <a:moveTo>
                    <a:pt x="0" y="0"/>
                  </a:moveTo>
                  <a:lnTo>
                    <a:pt x="0" y="686"/>
                  </a:lnTo>
                  <a:lnTo>
                    <a:pt x="81" y="686"/>
                  </a:lnTo>
                  <a:lnTo>
                    <a:pt x="81" y="636"/>
                  </a:lnTo>
                  <a:lnTo>
                    <a:pt x="748" y="636"/>
                  </a:lnTo>
                  <a:lnTo>
                    <a:pt x="748" y="742"/>
                  </a:lnTo>
                  <a:lnTo>
                    <a:pt x="414" y="742"/>
                  </a:lnTo>
                  <a:lnTo>
                    <a:pt x="414" y="821"/>
                  </a:lnTo>
                  <a:lnTo>
                    <a:pt x="748" y="821"/>
                  </a:lnTo>
                  <a:lnTo>
                    <a:pt x="748" y="927"/>
                  </a:lnTo>
                  <a:lnTo>
                    <a:pt x="414" y="927"/>
                  </a:lnTo>
                  <a:lnTo>
                    <a:pt x="414" y="1006"/>
                  </a:lnTo>
                  <a:lnTo>
                    <a:pt x="748" y="1006"/>
                  </a:lnTo>
                  <a:lnTo>
                    <a:pt x="748" y="1112"/>
                  </a:lnTo>
                  <a:lnTo>
                    <a:pt x="414" y="1112"/>
                  </a:lnTo>
                  <a:lnTo>
                    <a:pt x="414" y="1188"/>
                  </a:lnTo>
                  <a:lnTo>
                    <a:pt x="748" y="1188"/>
                  </a:lnTo>
                  <a:lnTo>
                    <a:pt x="748" y="1295"/>
                  </a:lnTo>
                  <a:lnTo>
                    <a:pt x="414" y="1295"/>
                  </a:lnTo>
                  <a:lnTo>
                    <a:pt x="414" y="1373"/>
                  </a:lnTo>
                  <a:lnTo>
                    <a:pt x="748" y="1373"/>
                  </a:lnTo>
                  <a:lnTo>
                    <a:pt x="748" y="1480"/>
                  </a:lnTo>
                  <a:lnTo>
                    <a:pt x="414" y="1480"/>
                  </a:lnTo>
                  <a:lnTo>
                    <a:pt x="414" y="1755"/>
                  </a:lnTo>
                  <a:lnTo>
                    <a:pt x="454" y="1755"/>
                  </a:lnTo>
                  <a:lnTo>
                    <a:pt x="454" y="1546"/>
                  </a:lnTo>
                  <a:lnTo>
                    <a:pt x="561" y="1546"/>
                  </a:lnTo>
                  <a:lnTo>
                    <a:pt x="561" y="1755"/>
                  </a:lnTo>
                  <a:lnTo>
                    <a:pt x="824" y="1755"/>
                  </a:lnTo>
                  <a:lnTo>
                    <a:pt x="824" y="0"/>
                  </a:lnTo>
                  <a:lnTo>
                    <a:pt x="0" y="0"/>
                  </a:lnTo>
                  <a:close/>
                  <a:moveTo>
                    <a:pt x="748" y="558"/>
                  </a:moveTo>
                  <a:lnTo>
                    <a:pt x="81" y="558"/>
                  </a:lnTo>
                  <a:lnTo>
                    <a:pt x="81" y="451"/>
                  </a:lnTo>
                  <a:lnTo>
                    <a:pt x="748" y="451"/>
                  </a:lnTo>
                  <a:lnTo>
                    <a:pt x="748" y="558"/>
                  </a:lnTo>
                  <a:close/>
                  <a:moveTo>
                    <a:pt x="748" y="375"/>
                  </a:moveTo>
                  <a:lnTo>
                    <a:pt x="81" y="375"/>
                  </a:lnTo>
                  <a:lnTo>
                    <a:pt x="81" y="268"/>
                  </a:lnTo>
                  <a:lnTo>
                    <a:pt x="748" y="268"/>
                  </a:lnTo>
                  <a:lnTo>
                    <a:pt x="748" y="375"/>
                  </a:lnTo>
                  <a:close/>
                  <a:moveTo>
                    <a:pt x="748" y="190"/>
                  </a:moveTo>
                  <a:lnTo>
                    <a:pt x="81" y="190"/>
                  </a:lnTo>
                  <a:lnTo>
                    <a:pt x="81" y="83"/>
                  </a:lnTo>
                  <a:lnTo>
                    <a:pt x="748" y="83"/>
                  </a:lnTo>
                  <a:lnTo>
                    <a:pt x="748" y="1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sp>
        <p:nvSpPr>
          <p:cNvPr id="86" name="Rectangle 85"/>
          <p:cNvSpPr/>
          <p:nvPr/>
        </p:nvSpPr>
        <p:spPr bwMode="auto">
          <a:xfrm>
            <a:off x="6680621" y="1668463"/>
            <a:ext cx="3339278" cy="3200400"/>
          </a:xfrm>
          <a:prstGeom prst="rect">
            <a:avLst/>
          </a:prstGeom>
          <a:solidFill>
            <a:schemeClr val="accent3"/>
          </a:solidFill>
          <a:ln w="9525" cap="flat" cmpd="sng" algn="ctr">
            <a:noFill/>
            <a:prstDash val="solid"/>
            <a:headEnd type="none" w="med" len="med"/>
            <a:tailEnd type="none" w="med" len="med"/>
          </a:ln>
          <a:effectLst/>
        </p:spPr>
        <p:txBody>
          <a:bodyPr rot="0" spcFirstLastPara="0" vertOverflow="overflow" horzOverflow="overflow" vert="horz" wrap="square" lIns="182880" tIns="140589" rIns="175736" bIns="140589" numCol="1" spcCol="0" rtlCol="0" fromWordArt="0" anchor="t" anchorCtr="0" forceAA="0" compatLnSpc="1">
            <a:prstTxWarp prst="textNoShape">
              <a:avLst/>
            </a:prstTxWarp>
            <a:noAutofit/>
          </a:bodyPr>
          <a:lstStyle/>
          <a:p>
            <a:pPr defTabSz="896181">
              <a:lnSpc>
                <a:spcPct val="90000"/>
              </a:lnSpc>
              <a:defRPr/>
            </a:pPr>
            <a:r>
              <a:rPr lang="en-US" sz="2800" kern="0" dirty="0">
                <a:solidFill>
                  <a:srgbClr val="FFFFFF"/>
                </a:solidFill>
                <a:latin typeface="Segoe UI Light"/>
              </a:rPr>
              <a:t>Let’s work together to transform </a:t>
            </a:r>
            <a:r>
              <a:rPr lang="en-US" sz="2800" kern="0" dirty="0" smtClean="0">
                <a:solidFill>
                  <a:srgbClr val="FFFFFF"/>
                </a:solidFill>
                <a:latin typeface="Segoe UI Light"/>
              </a:rPr>
              <a:t>to a digital </a:t>
            </a:r>
            <a:r>
              <a:rPr lang="en-US" sz="2800" kern="0" dirty="0">
                <a:solidFill>
                  <a:srgbClr val="FFFFFF"/>
                </a:solidFill>
                <a:latin typeface="Segoe UI Light"/>
              </a:rPr>
              <a:t>business with the Internet of </a:t>
            </a:r>
            <a:br>
              <a:rPr lang="en-US" sz="2800" kern="0" dirty="0">
                <a:solidFill>
                  <a:srgbClr val="FFFFFF"/>
                </a:solidFill>
                <a:latin typeface="Segoe UI Light"/>
              </a:rPr>
            </a:br>
            <a:r>
              <a:rPr lang="en-US" sz="2800" i="1" kern="0" dirty="0">
                <a:solidFill>
                  <a:srgbClr val="FFFFFF"/>
                </a:solidFill>
                <a:latin typeface="Segoe UI Semibold" panose="020B0702040204020203" pitchFamily="34" charset="0"/>
                <a:cs typeface="Segoe UI Semibold" panose="020B0702040204020203" pitchFamily="34" charset="0"/>
              </a:rPr>
              <a:t>Your</a:t>
            </a:r>
            <a:r>
              <a:rPr lang="en-US" sz="2800" kern="0" dirty="0">
                <a:solidFill>
                  <a:srgbClr val="FFFFFF"/>
                </a:solidFill>
                <a:latin typeface="Segoe UI Semibold" panose="020B0702040204020203" pitchFamily="34" charset="0"/>
                <a:cs typeface="Segoe UI Semibold" panose="020B0702040204020203" pitchFamily="34" charset="0"/>
              </a:rPr>
              <a:t> </a:t>
            </a:r>
            <a:r>
              <a:rPr lang="en-US" sz="2800" kern="0" dirty="0">
                <a:solidFill>
                  <a:srgbClr val="FFFFFF"/>
                </a:solidFill>
                <a:latin typeface="Segoe UI Light" panose="020B0502040204020203" pitchFamily="34" charset="0"/>
                <a:cs typeface="Segoe UI Semibold" panose="020B0702040204020203" pitchFamily="34" charset="0"/>
              </a:rPr>
              <a:t>Things</a:t>
            </a:r>
          </a:p>
        </p:txBody>
      </p:sp>
      <p:sp>
        <p:nvSpPr>
          <p:cNvPr id="85" name="Rectangle 84"/>
          <p:cNvSpPr/>
          <p:nvPr/>
        </p:nvSpPr>
        <p:spPr bwMode="auto">
          <a:xfrm>
            <a:off x="3480221" y="1668463"/>
            <a:ext cx="3154680" cy="3200400"/>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182880" tIns="140589" rIns="175736" bIns="140589" numCol="1" spcCol="0" rtlCol="0" fromWordArt="0" anchor="t" anchorCtr="0" forceAA="0" compatLnSpc="1">
            <a:prstTxWarp prst="textNoShape">
              <a:avLst/>
            </a:prstTxWarp>
            <a:noAutofit/>
          </a:bodyPr>
          <a:lstStyle/>
          <a:p>
            <a:pPr defTabSz="896181">
              <a:lnSpc>
                <a:spcPct val="90000"/>
              </a:lnSpc>
              <a:defRPr/>
            </a:pPr>
            <a:r>
              <a:rPr lang="en-US" sz="2800" kern="0" dirty="0">
                <a:solidFill>
                  <a:srgbClr val="FFFFFF"/>
                </a:solidFill>
                <a:latin typeface="Segoe UI Light"/>
              </a:rPr>
              <a:t>Microsoft and our partners have the technology and the experience to make it a reality</a:t>
            </a:r>
          </a:p>
        </p:txBody>
      </p:sp>
      <p:sp>
        <p:nvSpPr>
          <p:cNvPr id="84" name="Rectangle 83"/>
          <p:cNvSpPr/>
          <p:nvPr/>
        </p:nvSpPr>
        <p:spPr bwMode="auto">
          <a:xfrm>
            <a:off x="279821" y="1668463"/>
            <a:ext cx="3154680" cy="3200400"/>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80" tIns="140589" rIns="175736" bIns="140589" numCol="1" spcCol="0" rtlCol="0" fromWordArt="0" anchor="t" anchorCtr="0" forceAA="0" compatLnSpc="1">
            <a:prstTxWarp prst="textNoShape">
              <a:avLst/>
            </a:prstTxWarp>
            <a:noAutofit/>
          </a:bodyPr>
          <a:lstStyle/>
          <a:p>
            <a:pPr defTabSz="896129">
              <a:lnSpc>
                <a:spcPct val="90000"/>
              </a:lnSpc>
              <a:defRPr/>
            </a:pPr>
            <a:r>
              <a:rPr lang="en-US" sz="2800" kern="0" dirty="0" smtClean="0">
                <a:solidFill>
                  <a:srgbClr val="FFFFFF"/>
                </a:solidFill>
                <a:latin typeface="Segoe UI Light"/>
              </a:rPr>
              <a:t>The Internet </a:t>
            </a:r>
            <a:br>
              <a:rPr lang="en-US" sz="2800" kern="0" dirty="0" smtClean="0">
                <a:solidFill>
                  <a:srgbClr val="FFFFFF"/>
                </a:solidFill>
                <a:latin typeface="Segoe UI Light"/>
              </a:rPr>
            </a:br>
            <a:r>
              <a:rPr lang="en-US" sz="2800" kern="0" dirty="0" smtClean="0">
                <a:solidFill>
                  <a:srgbClr val="FFFFFF"/>
                </a:solidFill>
                <a:latin typeface="Segoe UI Light"/>
              </a:rPr>
              <a:t>of Things is happening </a:t>
            </a:r>
            <a:r>
              <a:rPr lang="en-US" sz="2800" b="1" kern="0" dirty="0" smtClean="0">
                <a:solidFill>
                  <a:srgbClr val="FFFFFF"/>
                </a:solidFill>
                <a:latin typeface="Segoe UI Light"/>
              </a:rPr>
              <a:t>now</a:t>
            </a:r>
            <a:endParaRPr lang="en-US" sz="2800" b="1" kern="0" dirty="0">
              <a:solidFill>
                <a:srgbClr val="FFFFFF"/>
              </a:solidFill>
              <a:latin typeface="Segoe UI Light"/>
            </a:endParaRPr>
          </a:p>
        </p:txBody>
      </p:sp>
      <p:sp>
        <p:nvSpPr>
          <p:cNvPr id="58" name="Oval 57"/>
          <p:cNvSpPr/>
          <p:nvPr/>
        </p:nvSpPr>
        <p:spPr>
          <a:xfrm>
            <a:off x="9387059" y="3272833"/>
            <a:ext cx="1369216" cy="1369216"/>
          </a:xfrm>
          <a:prstGeom prst="ellipse">
            <a:avLst/>
          </a:prstGeom>
          <a:solidFill>
            <a:srgbClr val="0069B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sp>
        <p:nvSpPr>
          <p:cNvPr id="68" name="Freeform 7"/>
          <p:cNvSpPr>
            <a:spLocks/>
          </p:cNvSpPr>
          <p:nvPr/>
        </p:nvSpPr>
        <p:spPr bwMode="auto">
          <a:xfrm>
            <a:off x="9706329" y="3802090"/>
            <a:ext cx="777258" cy="511214"/>
          </a:xfrm>
          <a:custGeom>
            <a:avLst/>
            <a:gdLst>
              <a:gd name="T0" fmla="*/ 934 w 1037"/>
              <a:gd name="T1" fmla="*/ 269 h 681"/>
              <a:gd name="T2" fmla="*/ 861 w 1037"/>
              <a:gd name="T3" fmla="*/ 135 h 681"/>
              <a:gd name="T4" fmla="*/ 768 w 1037"/>
              <a:gd name="T5" fmla="*/ 107 h 681"/>
              <a:gd name="T6" fmla="*/ 690 w 1037"/>
              <a:gd name="T7" fmla="*/ 128 h 681"/>
              <a:gd name="T8" fmla="*/ 451 w 1037"/>
              <a:gd name="T9" fmla="*/ 0 h 681"/>
              <a:gd name="T10" fmla="*/ 328 w 1037"/>
              <a:gd name="T11" fmla="*/ 28 h 681"/>
              <a:gd name="T12" fmla="*/ 329 w 1037"/>
              <a:gd name="T13" fmla="*/ 28 h 681"/>
              <a:gd name="T14" fmla="*/ 167 w 1037"/>
              <a:gd name="T15" fmla="*/ 286 h 681"/>
              <a:gd name="T16" fmla="*/ 167 w 1037"/>
              <a:gd name="T17" fmla="*/ 300 h 681"/>
              <a:gd name="T18" fmla="*/ 0 w 1037"/>
              <a:gd name="T19" fmla="*/ 489 h 681"/>
              <a:gd name="T20" fmla="*/ 192 w 1037"/>
              <a:gd name="T21" fmla="*/ 681 h 681"/>
              <a:gd name="T22" fmla="*/ 267 w 1037"/>
              <a:gd name="T23" fmla="*/ 681 h 681"/>
              <a:gd name="T24" fmla="*/ 301 w 1037"/>
              <a:gd name="T25" fmla="*/ 681 h 681"/>
              <a:gd name="T26" fmla="*/ 313 w 1037"/>
              <a:gd name="T27" fmla="*/ 681 h 681"/>
              <a:gd name="T28" fmla="*/ 322 w 1037"/>
              <a:gd name="T29" fmla="*/ 681 h 681"/>
              <a:gd name="T30" fmla="*/ 789 w 1037"/>
              <a:gd name="T31" fmla="*/ 681 h 681"/>
              <a:gd name="T32" fmla="*/ 812 w 1037"/>
              <a:gd name="T33" fmla="*/ 681 h 681"/>
              <a:gd name="T34" fmla="*/ 837 w 1037"/>
              <a:gd name="T35" fmla="*/ 681 h 681"/>
              <a:gd name="T36" fmla="*/ 942 w 1037"/>
              <a:gd name="T37" fmla="*/ 641 h 681"/>
              <a:gd name="T38" fmla="*/ 942 w 1037"/>
              <a:gd name="T39" fmla="*/ 642 h 681"/>
              <a:gd name="T40" fmla="*/ 1037 w 1037"/>
              <a:gd name="T41" fmla="*/ 458 h 681"/>
              <a:gd name="T42" fmla="*/ 934 w 1037"/>
              <a:gd name="T43" fmla="*/ 269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7" h="681">
                <a:moveTo>
                  <a:pt x="934" y="269"/>
                </a:moveTo>
                <a:cubicBezTo>
                  <a:pt x="933" y="213"/>
                  <a:pt x="904" y="164"/>
                  <a:pt x="861" y="135"/>
                </a:cubicBezTo>
                <a:cubicBezTo>
                  <a:pt x="834" y="117"/>
                  <a:pt x="803" y="107"/>
                  <a:pt x="768" y="107"/>
                </a:cubicBezTo>
                <a:cubicBezTo>
                  <a:pt x="739" y="107"/>
                  <a:pt x="713" y="115"/>
                  <a:pt x="690" y="128"/>
                </a:cubicBezTo>
                <a:cubicBezTo>
                  <a:pt x="638" y="52"/>
                  <a:pt x="550" y="0"/>
                  <a:pt x="451" y="0"/>
                </a:cubicBezTo>
                <a:cubicBezTo>
                  <a:pt x="407" y="0"/>
                  <a:pt x="365" y="10"/>
                  <a:pt x="328" y="28"/>
                </a:cubicBezTo>
                <a:cubicBezTo>
                  <a:pt x="329" y="28"/>
                  <a:pt x="329" y="28"/>
                  <a:pt x="329" y="28"/>
                </a:cubicBezTo>
                <a:cubicBezTo>
                  <a:pt x="233" y="74"/>
                  <a:pt x="167" y="172"/>
                  <a:pt x="167" y="286"/>
                </a:cubicBezTo>
                <a:cubicBezTo>
                  <a:pt x="167" y="290"/>
                  <a:pt x="167" y="296"/>
                  <a:pt x="167" y="300"/>
                </a:cubicBezTo>
                <a:cubicBezTo>
                  <a:pt x="71" y="313"/>
                  <a:pt x="0" y="392"/>
                  <a:pt x="0" y="489"/>
                </a:cubicBezTo>
                <a:cubicBezTo>
                  <a:pt x="0" y="594"/>
                  <a:pt x="86" y="681"/>
                  <a:pt x="192" y="681"/>
                </a:cubicBezTo>
                <a:cubicBezTo>
                  <a:pt x="192" y="681"/>
                  <a:pt x="192" y="681"/>
                  <a:pt x="267" y="681"/>
                </a:cubicBezTo>
                <a:cubicBezTo>
                  <a:pt x="278" y="681"/>
                  <a:pt x="295" y="681"/>
                  <a:pt x="301" y="681"/>
                </a:cubicBezTo>
                <a:cubicBezTo>
                  <a:pt x="301" y="681"/>
                  <a:pt x="301" y="681"/>
                  <a:pt x="313" y="681"/>
                </a:cubicBezTo>
                <a:cubicBezTo>
                  <a:pt x="315" y="681"/>
                  <a:pt x="318" y="681"/>
                  <a:pt x="322" y="681"/>
                </a:cubicBezTo>
                <a:cubicBezTo>
                  <a:pt x="438" y="681"/>
                  <a:pt x="685" y="681"/>
                  <a:pt x="789" y="681"/>
                </a:cubicBezTo>
                <a:cubicBezTo>
                  <a:pt x="797" y="681"/>
                  <a:pt x="805" y="681"/>
                  <a:pt x="812" y="681"/>
                </a:cubicBezTo>
                <a:cubicBezTo>
                  <a:pt x="820" y="681"/>
                  <a:pt x="830" y="681"/>
                  <a:pt x="837" y="681"/>
                </a:cubicBezTo>
                <a:cubicBezTo>
                  <a:pt x="876" y="681"/>
                  <a:pt x="912" y="663"/>
                  <a:pt x="942" y="641"/>
                </a:cubicBezTo>
                <a:cubicBezTo>
                  <a:pt x="942" y="642"/>
                  <a:pt x="942" y="642"/>
                  <a:pt x="942" y="642"/>
                </a:cubicBezTo>
                <a:cubicBezTo>
                  <a:pt x="1000" y="601"/>
                  <a:pt x="1037" y="534"/>
                  <a:pt x="1037" y="458"/>
                </a:cubicBezTo>
                <a:cubicBezTo>
                  <a:pt x="1037" y="380"/>
                  <a:pt x="995" y="309"/>
                  <a:pt x="934" y="26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Tree>
    <p:extLst>
      <p:ext uri="{BB962C8B-B14F-4D97-AF65-F5344CB8AC3E}">
        <p14:creationId xmlns:p14="http://schemas.microsoft.com/office/powerpoint/2010/main" val="168255160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750"/>
                                        <p:tgtEl>
                                          <p:spTgt spid="84"/>
                                        </p:tgtEl>
                                      </p:cBhvr>
                                    </p:animEffect>
                                  </p:childTnLst>
                                </p:cTn>
                              </p:par>
                              <p:par>
                                <p:cTn id="8" presetID="35" presetClass="path" presetSubtype="0" accel="50000" decel="50000" fill="hold" grpId="1" nodeType="withEffect">
                                  <p:stCondLst>
                                    <p:cond delay="0"/>
                                  </p:stCondLst>
                                  <p:childTnLst>
                                    <p:animMotion origin="layout" path="M -4.98596E-6 1.18929E-6 L -0.09611 1.18929E-6 " pathEditMode="relative" rAng="0" ptsTypes="AA">
                                      <p:cBhvr>
                                        <p:cTn id="9" dur="1250" spd="-100000" fill="hold"/>
                                        <p:tgtEl>
                                          <p:spTgt spid="84"/>
                                        </p:tgtEl>
                                        <p:attrNameLst>
                                          <p:attrName>ppt_x</p:attrName>
                                          <p:attrName>ppt_y</p:attrName>
                                        </p:attrNameLst>
                                      </p:cBhvr>
                                      <p:rCtr x="-4812" y="0"/>
                                    </p:animMotion>
                                  </p:childTnLst>
                                </p:cTn>
                              </p:par>
                            </p:childTnLst>
                          </p:cTn>
                        </p:par>
                        <p:par>
                          <p:cTn id="10" fill="hold">
                            <p:stCondLst>
                              <p:cond delay="1250"/>
                            </p:stCondLst>
                            <p:childTnLst>
                              <p:par>
                                <p:cTn id="11" presetID="10" presetClass="entr" presetSubtype="0" fill="hold" grpId="0" nodeType="afterEffect">
                                  <p:stCondLst>
                                    <p:cond delay="50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750"/>
                                        <p:tgtEl>
                                          <p:spTgt spid="85"/>
                                        </p:tgtEl>
                                      </p:cBhvr>
                                    </p:animEffect>
                                  </p:childTnLst>
                                </p:cTn>
                              </p:par>
                              <p:par>
                                <p:cTn id="14" presetID="35" presetClass="path" presetSubtype="0" accel="50000" decel="50000" fill="hold" grpId="1" nodeType="withEffect">
                                  <p:stCondLst>
                                    <p:cond delay="0"/>
                                  </p:stCondLst>
                                  <p:childTnLst>
                                    <p:animMotion origin="layout" path="M -4.98596E-6 1.18929E-6 L -0.09611 1.18929E-6 " pathEditMode="relative" rAng="0" ptsTypes="AA">
                                      <p:cBhvr>
                                        <p:cTn id="15" dur="1250" spd="-100000" fill="hold"/>
                                        <p:tgtEl>
                                          <p:spTgt spid="85"/>
                                        </p:tgtEl>
                                        <p:attrNameLst>
                                          <p:attrName>ppt_x</p:attrName>
                                          <p:attrName>ppt_y</p:attrName>
                                        </p:attrNameLst>
                                      </p:cBhvr>
                                      <p:rCtr x="-4812" y="0"/>
                                    </p:animMotion>
                                  </p:childTnLst>
                                </p:cTn>
                              </p:par>
                            </p:childTnLst>
                          </p:cTn>
                        </p:par>
                        <p:par>
                          <p:cTn id="16" fill="hold">
                            <p:stCondLst>
                              <p:cond delay="2500"/>
                            </p:stCondLst>
                            <p:childTnLst>
                              <p:par>
                                <p:cTn id="17" presetID="10" presetClass="entr" presetSubtype="0" fill="hold" grpId="0" nodeType="afterEffect">
                                  <p:stCondLst>
                                    <p:cond delay="500"/>
                                  </p:stCondLst>
                                  <p:childTnLst>
                                    <p:set>
                                      <p:cBhvr>
                                        <p:cTn id="18" dur="1" fill="hold">
                                          <p:stCondLst>
                                            <p:cond delay="0"/>
                                          </p:stCondLst>
                                        </p:cTn>
                                        <p:tgtEl>
                                          <p:spTgt spid="86"/>
                                        </p:tgtEl>
                                        <p:attrNameLst>
                                          <p:attrName>style.visibility</p:attrName>
                                        </p:attrNameLst>
                                      </p:cBhvr>
                                      <p:to>
                                        <p:strVal val="visible"/>
                                      </p:to>
                                    </p:set>
                                    <p:animEffect transition="in" filter="fade">
                                      <p:cBhvr>
                                        <p:cTn id="19" dur="750"/>
                                        <p:tgtEl>
                                          <p:spTgt spid="86"/>
                                        </p:tgtEl>
                                      </p:cBhvr>
                                    </p:animEffect>
                                  </p:childTnLst>
                                </p:cTn>
                              </p:par>
                              <p:par>
                                <p:cTn id="20" presetID="35" presetClass="path" presetSubtype="0" accel="50000" decel="50000" fill="hold" grpId="1" nodeType="withEffect">
                                  <p:stCondLst>
                                    <p:cond delay="0"/>
                                  </p:stCondLst>
                                  <p:childTnLst>
                                    <p:animMotion origin="layout" path="M -4.98596E-6 1.18929E-6 L -0.09611 1.18929E-6 " pathEditMode="relative" rAng="0" ptsTypes="AA">
                                      <p:cBhvr>
                                        <p:cTn id="21" dur="1250" spd="-100000" fill="hold"/>
                                        <p:tgtEl>
                                          <p:spTgt spid="86"/>
                                        </p:tgtEl>
                                        <p:attrNameLst>
                                          <p:attrName>ppt_x</p:attrName>
                                          <p:attrName>ppt_y</p:attrName>
                                        </p:attrNameLst>
                                      </p:cBhvr>
                                      <p:rCtr x="-481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6" grpId="1" animBg="1"/>
      <p:bldP spid="85" grpId="0" animBg="1"/>
      <p:bldP spid="85" grpId="1" animBg="1"/>
      <p:bldP spid="84" grpId="0" animBg="1"/>
      <p:bldP spid="84"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458857" y="295274"/>
            <a:ext cx="5705345"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80000"/>
              </a:lnSpc>
            </a:pPr>
            <a:r>
              <a:rPr sz="3800">
                <a:gradFill>
                  <a:gsLst>
                    <a:gs pos="1250">
                      <a:srgbClr val="404040"/>
                    </a:gs>
                    <a:gs pos="100000">
                      <a:srgbClr val="404040"/>
                    </a:gs>
                  </a:gsLst>
                  <a:lin ang="5400000" scaled="0"/>
                </a:gradFill>
              </a:rPr>
              <a:t>Evaluate this session</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996614" y="1074057"/>
            <a:ext cx="4846410" cy="484641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rotWithShape="1">
          <a:blip r:embed="rId3" cstate="screen">
            <a:extLst>
              <a:ext uri="{28A0092B-C50C-407E-A947-70E740481C1C}">
                <a14:useLocalDpi xmlns:a14="http://schemas.microsoft.com/office/drawing/2010/main"/>
              </a:ext>
            </a:extLst>
          </a:blip>
          <a:srcRect l="6804" r="3911" b="6803"/>
          <a:stretch/>
        </p:blipFill>
        <p:spPr>
          <a:xfrm>
            <a:off x="0" y="0"/>
            <a:ext cx="6395274" cy="6994525"/>
          </a:xfrm>
          <a:prstGeom prst="rect">
            <a:avLst/>
          </a:prstGeom>
        </p:spPr>
      </p:pic>
      <p:sp>
        <p:nvSpPr>
          <p:cNvPr id="11" name="Title 1"/>
          <p:cNvSpPr txBox="1">
            <a:spLocks/>
          </p:cNvSpPr>
          <p:nvPr/>
        </p:nvSpPr>
        <p:spPr>
          <a:xfrm>
            <a:off x="6675437" y="5779302"/>
            <a:ext cx="5488765" cy="915989"/>
          </a:xfrm>
          <a:prstGeom prst="rect">
            <a:avLst/>
          </a:prstGeom>
        </p:spPr>
        <p:txBody>
          <a:bodyPr lIns="182880" tIns="146304" rIns="182880" bIns="146304" anchor="b"/>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r">
              <a:lnSpc>
                <a:spcPct val="80000"/>
              </a:lnSpc>
            </a:pPr>
            <a:r>
              <a:rPr sz="3800">
                <a:gradFill>
                  <a:gsLst>
                    <a:gs pos="1250">
                      <a:srgbClr val="404040"/>
                    </a:gs>
                    <a:gs pos="100000">
                      <a:srgbClr val="404040"/>
                    </a:gs>
                  </a:gsLst>
                  <a:lin ang="5400000" scaled="0"/>
                </a:gradFill>
              </a:rPr>
              <a:t>Your feedback is valuable!</a:t>
            </a:r>
          </a:p>
        </p:txBody>
      </p:sp>
    </p:spTree>
    <p:extLst>
      <p:ext uri="{BB962C8B-B14F-4D97-AF65-F5344CB8AC3E}">
        <p14:creationId xmlns:p14="http://schemas.microsoft.com/office/powerpoint/2010/main" val="203378757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5326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404040"/>
                    </a:gs>
                    <a:gs pos="100000">
                      <a:srgbClr val="404040"/>
                    </a:gs>
                  </a:gsLst>
                  <a:lin ang="5400000" scaled="0"/>
                </a:gradFill>
              </a:rPr>
              <a:t>Universal Windows Drivers</a:t>
            </a:r>
          </a:p>
        </p:txBody>
      </p:sp>
      <p:sp>
        <p:nvSpPr>
          <p:cNvPr id="4" name="Freeform 3"/>
          <p:cNvSpPr>
            <a:spLocks noChangeAspect="1"/>
          </p:cNvSpPr>
          <p:nvPr/>
        </p:nvSpPr>
        <p:spPr bwMode="black">
          <a:xfrm flipH="1">
            <a:off x="2687574" y="2915286"/>
            <a:ext cx="1171698" cy="751977"/>
          </a:xfrm>
          <a:custGeom>
            <a:avLst/>
            <a:gdLst>
              <a:gd name="connsiteX0" fmla="*/ 4635324 w 4635324"/>
              <a:gd name="connsiteY0" fmla="*/ 2786728 h 2974887"/>
              <a:gd name="connsiteX1" fmla="*/ 0 w 4635324"/>
              <a:gd name="connsiteY1" fmla="*/ 2786728 h 2974887"/>
              <a:gd name="connsiteX2" fmla="*/ 0 w 4635324"/>
              <a:gd name="connsiteY2" fmla="*/ 2813608 h 2974887"/>
              <a:gd name="connsiteX3" fmla="*/ 185413 w 4635324"/>
              <a:gd name="connsiteY3" fmla="*/ 2974887 h 2974887"/>
              <a:gd name="connsiteX4" fmla="*/ 4449911 w 4635324"/>
              <a:gd name="connsiteY4" fmla="*/ 2974887 h 2974887"/>
              <a:gd name="connsiteX5" fmla="*/ 4635324 w 4635324"/>
              <a:gd name="connsiteY5" fmla="*/ 2813608 h 2974887"/>
              <a:gd name="connsiteX6" fmla="*/ 4635324 w 4635324"/>
              <a:gd name="connsiteY6" fmla="*/ 2786728 h 2974887"/>
              <a:gd name="connsiteX7" fmla="*/ 4005331 w 4635324"/>
              <a:gd name="connsiteY7" fmla="*/ 205988 h 2974887"/>
              <a:gd name="connsiteX8" fmla="*/ 4005331 w 4635324"/>
              <a:gd name="connsiteY8" fmla="*/ 2473188 h 2974887"/>
              <a:gd name="connsiteX9" fmla="*/ 630009 w 4635324"/>
              <a:gd name="connsiteY9" fmla="*/ 2473188 h 2974887"/>
              <a:gd name="connsiteX10" fmla="*/ 630009 w 4635324"/>
              <a:gd name="connsiteY10" fmla="*/ 205988 h 2974887"/>
              <a:gd name="connsiteX11" fmla="*/ 4115213 w 4635324"/>
              <a:gd name="connsiteY11" fmla="*/ 0 h 2974887"/>
              <a:gd name="connsiteX12" fmla="*/ 520123 w 4635324"/>
              <a:gd name="connsiteY12" fmla="*/ 0 h 2974887"/>
              <a:gd name="connsiteX13" fmla="*/ 391787 w 4635324"/>
              <a:gd name="connsiteY13" fmla="*/ 128336 h 2974887"/>
              <a:gd name="connsiteX14" fmla="*/ 391787 w 4635324"/>
              <a:gd name="connsiteY14" fmla="*/ 2548645 h 2974887"/>
              <a:gd name="connsiteX15" fmla="*/ 520123 w 4635324"/>
              <a:gd name="connsiteY15" fmla="*/ 2676981 h 2974887"/>
              <a:gd name="connsiteX16" fmla="*/ 4115213 w 4635324"/>
              <a:gd name="connsiteY16" fmla="*/ 2676981 h 2974887"/>
              <a:gd name="connsiteX17" fmla="*/ 4243549 w 4635324"/>
              <a:gd name="connsiteY17" fmla="*/ 2548645 h 2974887"/>
              <a:gd name="connsiteX18" fmla="*/ 4243549 w 4635324"/>
              <a:gd name="connsiteY18" fmla="*/ 128336 h 2974887"/>
              <a:gd name="connsiteX19" fmla="*/ 4115213 w 4635324"/>
              <a:gd name="connsiteY19" fmla="*/ 0 h 297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35324" h="2974887">
                <a:moveTo>
                  <a:pt x="4635324" y="2786728"/>
                </a:moveTo>
                <a:lnTo>
                  <a:pt x="0" y="2786728"/>
                </a:lnTo>
                <a:cubicBezTo>
                  <a:pt x="0" y="2813608"/>
                  <a:pt x="0" y="2813608"/>
                  <a:pt x="0" y="2813608"/>
                </a:cubicBezTo>
                <a:cubicBezTo>
                  <a:pt x="0" y="2894248"/>
                  <a:pt x="79463" y="2974887"/>
                  <a:pt x="185413" y="2974887"/>
                </a:cubicBezTo>
                <a:cubicBezTo>
                  <a:pt x="4449911" y="2974887"/>
                  <a:pt x="4449911" y="2974887"/>
                  <a:pt x="4449911" y="2974887"/>
                </a:cubicBezTo>
                <a:cubicBezTo>
                  <a:pt x="4555862" y="2974887"/>
                  <a:pt x="4635324" y="2894248"/>
                  <a:pt x="4635324" y="2813608"/>
                </a:cubicBezTo>
                <a:cubicBezTo>
                  <a:pt x="4635324" y="2786728"/>
                  <a:pt x="4635324" y="2786728"/>
                  <a:pt x="4635324" y="2786728"/>
                </a:cubicBezTo>
                <a:close/>
                <a:moveTo>
                  <a:pt x="4005331" y="205988"/>
                </a:moveTo>
                <a:lnTo>
                  <a:pt x="4005331" y="2473188"/>
                </a:lnTo>
                <a:lnTo>
                  <a:pt x="630009" y="2473188"/>
                </a:lnTo>
                <a:lnTo>
                  <a:pt x="630009" y="205988"/>
                </a:lnTo>
                <a:close/>
                <a:moveTo>
                  <a:pt x="4115213" y="0"/>
                </a:moveTo>
                <a:lnTo>
                  <a:pt x="520123" y="0"/>
                </a:lnTo>
                <a:cubicBezTo>
                  <a:pt x="449244" y="0"/>
                  <a:pt x="391787" y="57457"/>
                  <a:pt x="391787" y="128336"/>
                </a:cubicBezTo>
                <a:lnTo>
                  <a:pt x="391787" y="2548645"/>
                </a:lnTo>
                <a:cubicBezTo>
                  <a:pt x="391787" y="2619524"/>
                  <a:pt x="449244" y="2676981"/>
                  <a:pt x="520123" y="2676981"/>
                </a:cubicBezTo>
                <a:lnTo>
                  <a:pt x="4115213" y="2676981"/>
                </a:lnTo>
                <a:cubicBezTo>
                  <a:pt x="4186092" y="2676981"/>
                  <a:pt x="4243549" y="2619524"/>
                  <a:pt x="4243549" y="2548645"/>
                </a:cubicBezTo>
                <a:lnTo>
                  <a:pt x="4243549" y="128336"/>
                </a:lnTo>
                <a:cubicBezTo>
                  <a:pt x="4243549" y="57457"/>
                  <a:pt x="4186092" y="0"/>
                  <a:pt x="4115213"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endParaRPr lang="en-US" dirty="0">
              <a:solidFill>
                <a:srgbClr val="404040"/>
              </a:solidFill>
            </a:endParaRPr>
          </a:p>
        </p:txBody>
      </p:sp>
      <p:sp>
        <p:nvSpPr>
          <p:cNvPr id="5" name="Freeform 13"/>
          <p:cNvSpPr>
            <a:spLocks noChangeAspect="1" noEditPoints="1"/>
          </p:cNvSpPr>
          <p:nvPr/>
        </p:nvSpPr>
        <p:spPr bwMode="black">
          <a:xfrm>
            <a:off x="6261165" y="2962639"/>
            <a:ext cx="447604" cy="840422"/>
          </a:xfrm>
          <a:custGeom>
            <a:avLst/>
            <a:gdLst>
              <a:gd name="T0" fmla="*/ 860 w 1012"/>
              <a:gd name="T1" fmla="*/ 1756 h 1907"/>
              <a:gd name="T2" fmla="*/ 837 w 1012"/>
              <a:gd name="T3" fmla="*/ 1771 h 1907"/>
              <a:gd name="T4" fmla="*/ 855 w 1012"/>
              <a:gd name="T5" fmla="*/ 1796 h 1907"/>
              <a:gd name="T6" fmla="*/ 873 w 1012"/>
              <a:gd name="T7" fmla="*/ 1766 h 1907"/>
              <a:gd name="T8" fmla="*/ 860 w 1012"/>
              <a:gd name="T9" fmla="*/ 1756 h 1907"/>
              <a:gd name="T10" fmla="*/ 837 w 1012"/>
              <a:gd name="T11" fmla="*/ 1771 h 1907"/>
              <a:gd name="T12" fmla="*/ 855 w 1012"/>
              <a:gd name="T13" fmla="*/ 1796 h 1907"/>
              <a:gd name="T14" fmla="*/ 873 w 1012"/>
              <a:gd name="T15" fmla="*/ 1766 h 1907"/>
              <a:gd name="T16" fmla="*/ 44 w 1012"/>
              <a:gd name="T17" fmla="*/ 0 h 1907"/>
              <a:gd name="T18" fmla="*/ 0 w 1012"/>
              <a:gd name="T19" fmla="*/ 1864 h 1907"/>
              <a:gd name="T20" fmla="*/ 968 w 1012"/>
              <a:gd name="T21" fmla="*/ 1907 h 1907"/>
              <a:gd name="T22" fmla="*/ 1012 w 1012"/>
              <a:gd name="T23" fmla="*/ 44 h 1907"/>
              <a:gd name="T24" fmla="*/ 201 w 1012"/>
              <a:gd name="T25" fmla="*/ 1793 h 1907"/>
              <a:gd name="T26" fmla="*/ 171 w 1012"/>
              <a:gd name="T27" fmla="*/ 1816 h 1907"/>
              <a:gd name="T28" fmla="*/ 119 w 1012"/>
              <a:gd name="T29" fmla="*/ 1785 h 1907"/>
              <a:gd name="T30" fmla="*/ 171 w 1012"/>
              <a:gd name="T31" fmla="*/ 1755 h 1907"/>
              <a:gd name="T32" fmla="*/ 201 w 1012"/>
              <a:gd name="T33" fmla="*/ 1777 h 1907"/>
              <a:gd name="T34" fmla="*/ 500 w 1012"/>
              <a:gd name="T35" fmla="*/ 1819 h 1907"/>
              <a:gd name="T36" fmla="*/ 473 w 1012"/>
              <a:gd name="T37" fmla="*/ 1792 h 1907"/>
              <a:gd name="T38" fmla="*/ 500 w 1012"/>
              <a:gd name="T39" fmla="*/ 1819 h 1907"/>
              <a:gd name="T40" fmla="*/ 473 w 1012"/>
              <a:gd name="T41" fmla="*/ 1789 h 1907"/>
              <a:gd name="T42" fmla="*/ 500 w 1012"/>
              <a:gd name="T43" fmla="*/ 1763 h 1907"/>
              <a:gd name="T44" fmla="*/ 539 w 1012"/>
              <a:gd name="T45" fmla="*/ 1824 h 1907"/>
              <a:gd name="T46" fmla="*/ 503 w 1012"/>
              <a:gd name="T47" fmla="*/ 1792 h 1907"/>
              <a:gd name="T48" fmla="*/ 539 w 1012"/>
              <a:gd name="T49" fmla="*/ 1824 h 1907"/>
              <a:gd name="T50" fmla="*/ 503 w 1012"/>
              <a:gd name="T51" fmla="*/ 1789 h 1907"/>
              <a:gd name="T52" fmla="*/ 539 w 1012"/>
              <a:gd name="T53" fmla="*/ 1758 h 1907"/>
              <a:gd name="T54" fmla="*/ 883 w 1012"/>
              <a:gd name="T55" fmla="*/ 1783 h 1907"/>
              <a:gd name="T56" fmla="*/ 848 w 1012"/>
              <a:gd name="T57" fmla="*/ 1804 h 1907"/>
              <a:gd name="T58" fmla="*/ 819 w 1012"/>
              <a:gd name="T59" fmla="*/ 1823 h 1907"/>
              <a:gd name="T60" fmla="*/ 809 w 1012"/>
              <a:gd name="T61" fmla="*/ 1823 h 1907"/>
              <a:gd name="T62" fmla="*/ 809 w 1012"/>
              <a:gd name="T63" fmla="*/ 1812 h 1907"/>
              <a:gd name="T64" fmla="*/ 812 w 1012"/>
              <a:gd name="T65" fmla="*/ 1809 h 1907"/>
              <a:gd name="T66" fmla="*/ 815 w 1012"/>
              <a:gd name="T67" fmla="*/ 1806 h 1907"/>
              <a:gd name="T68" fmla="*/ 831 w 1012"/>
              <a:gd name="T69" fmla="*/ 1790 h 1907"/>
              <a:gd name="T70" fmla="*/ 855 w 1012"/>
              <a:gd name="T71" fmla="*/ 1747 h 1907"/>
              <a:gd name="T72" fmla="*/ 880 w 1012"/>
              <a:gd name="T73" fmla="*/ 1761 h 1907"/>
              <a:gd name="T74" fmla="*/ 921 w 1012"/>
              <a:gd name="T75" fmla="*/ 1658 h 1907"/>
              <a:gd name="T76" fmla="*/ 91 w 1012"/>
              <a:gd name="T77" fmla="*/ 234 h 1907"/>
              <a:gd name="T78" fmla="*/ 921 w 1012"/>
              <a:gd name="T79" fmla="*/ 1658 h 1907"/>
              <a:gd name="T80" fmla="*/ 855 w 1012"/>
              <a:gd name="T81" fmla="*/ 1756 h 1907"/>
              <a:gd name="T82" fmla="*/ 851 w 1012"/>
              <a:gd name="T83" fmla="*/ 1796 h 1907"/>
              <a:gd name="T84" fmla="*/ 875 w 1012"/>
              <a:gd name="T85" fmla="*/ 1781 h 1907"/>
              <a:gd name="T86" fmla="*/ 860 w 1012"/>
              <a:gd name="T87" fmla="*/ 1756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12" h="1907">
                <a:moveTo>
                  <a:pt x="873" y="1766"/>
                </a:moveTo>
                <a:cubicBezTo>
                  <a:pt x="870" y="1761"/>
                  <a:pt x="866" y="1757"/>
                  <a:pt x="860" y="1756"/>
                </a:cubicBezTo>
                <a:cubicBezTo>
                  <a:pt x="855" y="1756"/>
                  <a:pt x="855" y="1756"/>
                  <a:pt x="855" y="1756"/>
                </a:cubicBezTo>
                <a:cubicBezTo>
                  <a:pt x="846" y="1756"/>
                  <a:pt x="839" y="1762"/>
                  <a:pt x="837" y="1771"/>
                </a:cubicBezTo>
                <a:cubicBezTo>
                  <a:pt x="833" y="1782"/>
                  <a:pt x="840" y="1793"/>
                  <a:pt x="851" y="1796"/>
                </a:cubicBezTo>
                <a:cubicBezTo>
                  <a:pt x="855" y="1796"/>
                  <a:pt x="855" y="1796"/>
                  <a:pt x="855" y="1796"/>
                </a:cubicBezTo>
                <a:cubicBezTo>
                  <a:pt x="865" y="1796"/>
                  <a:pt x="873" y="1790"/>
                  <a:pt x="875" y="1781"/>
                </a:cubicBezTo>
                <a:cubicBezTo>
                  <a:pt x="876" y="1776"/>
                  <a:pt x="875" y="1770"/>
                  <a:pt x="873" y="1766"/>
                </a:cubicBezTo>
                <a:close/>
                <a:moveTo>
                  <a:pt x="873" y="1766"/>
                </a:moveTo>
                <a:cubicBezTo>
                  <a:pt x="870" y="1761"/>
                  <a:pt x="866" y="1757"/>
                  <a:pt x="860" y="1756"/>
                </a:cubicBezTo>
                <a:cubicBezTo>
                  <a:pt x="855" y="1756"/>
                  <a:pt x="855" y="1756"/>
                  <a:pt x="855" y="1756"/>
                </a:cubicBezTo>
                <a:cubicBezTo>
                  <a:pt x="846" y="1756"/>
                  <a:pt x="839" y="1762"/>
                  <a:pt x="837" y="1771"/>
                </a:cubicBezTo>
                <a:cubicBezTo>
                  <a:pt x="833" y="1782"/>
                  <a:pt x="840" y="1793"/>
                  <a:pt x="851" y="1796"/>
                </a:cubicBezTo>
                <a:cubicBezTo>
                  <a:pt x="855" y="1796"/>
                  <a:pt x="855" y="1796"/>
                  <a:pt x="855" y="1796"/>
                </a:cubicBezTo>
                <a:cubicBezTo>
                  <a:pt x="865" y="1796"/>
                  <a:pt x="873" y="1790"/>
                  <a:pt x="875" y="1781"/>
                </a:cubicBezTo>
                <a:cubicBezTo>
                  <a:pt x="876" y="1776"/>
                  <a:pt x="875" y="1770"/>
                  <a:pt x="873" y="1766"/>
                </a:cubicBezTo>
                <a:close/>
                <a:moveTo>
                  <a:pt x="968" y="0"/>
                </a:moveTo>
                <a:cubicBezTo>
                  <a:pt x="968" y="0"/>
                  <a:pt x="968" y="0"/>
                  <a:pt x="44" y="0"/>
                </a:cubicBezTo>
                <a:cubicBezTo>
                  <a:pt x="19" y="0"/>
                  <a:pt x="0" y="19"/>
                  <a:pt x="0" y="44"/>
                </a:cubicBezTo>
                <a:cubicBezTo>
                  <a:pt x="0" y="1864"/>
                  <a:pt x="0" y="1864"/>
                  <a:pt x="0" y="1864"/>
                </a:cubicBezTo>
                <a:cubicBezTo>
                  <a:pt x="0" y="1889"/>
                  <a:pt x="19" y="1907"/>
                  <a:pt x="44" y="1907"/>
                </a:cubicBezTo>
                <a:cubicBezTo>
                  <a:pt x="44" y="1907"/>
                  <a:pt x="44" y="1907"/>
                  <a:pt x="968" y="1907"/>
                </a:cubicBezTo>
                <a:cubicBezTo>
                  <a:pt x="993" y="1907"/>
                  <a:pt x="1012" y="1889"/>
                  <a:pt x="1012" y="1864"/>
                </a:cubicBezTo>
                <a:cubicBezTo>
                  <a:pt x="1012" y="44"/>
                  <a:pt x="1012" y="44"/>
                  <a:pt x="1012" y="44"/>
                </a:cubicBezTo>
                <a:cubicBezTo>
                  <a:pt x="1012" y="19"/>
                  <a:pt x="993" y="0"/>
                  <a:pt x="968" y="0"/>
                </a:cubicBezTo>
                <a:close/>
                <a:moveTo>
                  <a:pt x="201" y="1793"/>
                </a:moveTo>
                <a:cubicBezTo>
                  <a:pt x="147" y="1793"/>
                  <a:pt x="147" y="1793"/>
                  <a:pt x="147" y="1793"/>
                </a:cubicBezTo>
                <a:cubicBezTo>
                  <a:pt x="171" y="1816"/>
                  <a:pt x="171" y="1816"/>
                  <a:pt x="171" y="1816"/>
                </a:cubicBezTo>
                <a:cubicBezTo>
                  <a:pt x="151" y="1816"/>
                  <a:pt x="151" y="1816"/>
                  <a:pt x="151" y="1816"/>
                </a:cubicBezTo>
                <a:cubicBezTo>
                  <a:pt x="119" y="1785"/>
                  <a:pt x="119" y="1785"/>
                  <a:pt x="119" y="1785"/>
                </a:cubicBezTo>
                <a:cubicBezTo>
                  <a:pt x="151" y="1755"/>
                  <a:pt x="151" y="1755"/>
                  <a:pt x="151" y="1755"/>
                </a:cubicBezTo>
                <a:cubicBezTo>
                  <a:pt x="171" y="1755"/>
                  <a:pt x="171" y="1755"/>
                  <a:pt x="171" y="1755"/>
                </a:cubicBezTo>
                <a:cubicBezTo>
                  <a:pt x="147" y="1777"/>
                  <a:pt x="147" y="1777"/>
                  <a:pt x="147" y="1777"/>
                </a:cubicBezTo>
                <a:cubicBezTo>
                  <a:pt x="201" y="1777"/>
                  <a:pt x="201" y="1777"/>
                  <a:pt x="201" y="1777"/>
                </a:cubicBezTo>
                <a:lnTo>
                  <a:pt x="201" y="1793"/>
                </a:lnTo>
                <a:close/>
                <a:moveTo>
                  <a:pt x="500" y="1819"/>
                </a:moveTo>
                <a:cubicBezTo>
                  <a:pt x="473" y="1815"/>
                  <a:pt x="473" y="1815"/>
                  <a:pt x="473" y="1815"/>
                </a:cubicBezTo>
                <a:cubicBezTo>
                  <a:pt x="473" y="1792"/>
                  <a:pt x="473" y="1792"/>
                  <a:pt x="473" y="1792"/>
                </a:cubicBezTo>
                <a:cubicBezTo>
                  <a:pt x="500" y="1792"/>
                  <a:pt x="500" y="1792"/>
                  <a:pt x="500" y="1792"/>
                </a:cubicBezTo>
                <a:lnTo>
                  <a:pt x="500" y="1819"/>
                </a:lnTo>
                <a:close/>
                <a:moveTo>
                  <a:pt x="500" y="1789"/>
                </a:moveTo>
                <a:cubicBezTo>
                  <a:pt x="473" y="1789"/>
                  <a:pt x="473" y="1789"/>
                  <a:pt x="473" y="1789"/>
                </a:cubicBezTo>
                <a:cubicBezTo>
                  <a:pt x="473" y="1767"/>
                  <a:pt x="473" y="1767"/>
                  <a:pt x="473" y="1767"/>
                </a:cubicBezTo>
                <a:cubicBezTo>
                  <a:pt x="500" y="1763"/>
                  <a:pt x="500" y="1763"/>
                  <a:pt x="500" y="1763"/>
                </a:cubicBezTo>
                <a:lnTo>
                  <a:pt x="500" y="1789"/>
                </a:lnTo>
                <a:close/>
                <a:moveTo>
                  <a:pt x="539" y="1824"/>
                </a:moveTo>
                <a:cubicBezTo>
                  <a:pt x="503" y="1819"/>
                  <a:pt x="503" y="1819"/>
                  <a:pt x="503" y="1819"/>
                </a:cubicBezTo>
                <a:cubicBezTo>
                  <a:pt x="503" y="1792"/>
                  <a:pt x="503" y="1792"/>
                  <a:pt x="503" y="1792"/>
                </a:cubicBezTo>
                <a:cubicBezTo>
                  <a:pt x="539" y="1792"/>
                  <a:pt x="539" y="1792"/>
                  <a:pt x="539" y="1792"/>
                </a:cubicBezTo>
                <a:lnTo>
                  <a:pt x="539" y="1824"/>
                </a:lnTo>
                <a:close/>
                <a:moveTo>
                  <a:pt x="539" y="1789"/>
                </a:moveTo>
                <a:cubicBezTo>
                  <a:pt x="503" y="1789"/>
                  <a:pt x="503" y="1789"/>
                  <a:pt x="503" y="1789"/>
                </a:cubicBezTo>
                <a:cubicBezTo>
                  <a:pt x="503" y="1763"/>
                  <a:pt x="503" y="1763"/>
                  <a:pt x="503" y="1763"/>
                </a:cubicBezTo>
                <a:cubicBezTo>
                  <a:pt x="539" y="1758"/>
                  <a:pt x="539" y="1758"/>
                  <a:pt x="539" y="1758"/>
                </a:cubicBezTo>
                <a:lnTo>
                  <a:pt x="539" y="1789"/>
                </a:lnTo>
                <a:close/>
                <a:moveTo>
                  <a:pt x="883" y="1783"/>
                </a:moveTo>
                <a:cubicBezTo>
                  <a:pt x="881" y="1796"/>
                  <a:pt x="869" y="1806"/>
                  <a:pt x="855" y="1806"/>
                </a:cubicBezTo>
                <a:cubicBezTo>
                  <a:pt x="853" y="1806"/>
                  <a:pt x="851" y="1804"/>
                  <a:pt x="848" y="1804"/>
                </a:cubicBezTo>
                <a:cubicBezTo>
                  <a:pt x="846" y="1803"/>
                  <a:pt x="844" y="1802"/>
                  <a:pt x="841" y="1801"/>
                </a:cubicBezTo>
                <a:cubicBezTo>
                  <a:pt x="841" y="1801"/>
                  <a:pt x="841" y="1801"/>
                  <a:pt x="819" y="1823"/>
                </a:cubicBezTo>
                <a:cubicBezTo>
                  <a:pt x="818" y="1824"/>
                  <a:pt x="816" y="1824"/>
                  <a:pt x="815" y="1824"/>
                </a:cubicBezTo>
                <a:cubicBezTo>
                  <a:pt x="812" y="1824"/>
                  <a:pt x="811" y="1824"/>
                  <a:pt x="809" y="1823"/>
                </a:cubicBezTo>
                <a:cubicBezTo>
                  <a:pt x="806" y="1820"/>
                  <a:pt x="806" y="1815"/>
                  <a:pt x="809" y="1813"/>
                </a:cubicBezTo>
                <a:cubicBezTo>
                  <a:pt x="809" y="1813"/>
                  <a:pt x="809" y="1812"/>
                  <a:pt x="809" y="1812"/>
                </a:cubicBezTo>
                <a:cubicBezTo>
                  <a:pt x="810" y="1812"/>
                  <a:pt x="810" y="1811"/>
                  <a:pt x="811" y="1810"/>
                </a:cubicBezTo>
                <a:cubicBezTo>
                  <a:pt x="811" y="1810"/>
                  <a:pt x="812" y="1810"/>
                  <a:pt x="812" y="1809"/>
                </a:cubicBezTo>
                <a:cubicBezTo>
                  <a:pt x="813" y="1808"/>
                  <a:pt x="814" y="1808"/>
                  <a:pt x="815" y="1807"/>
                </a:cubicBezTo>
                <a:cubicBezTo>
                  <a:pt x="815" y="1806"/>
                  <a:pt x="815" y="1806"/>
                  <a:pt x="815" y="1806"/>
                </a:cubicBezTo>
                <a:cubicBezTo>
                  <a:pt x="816" y="1806"/>
                  <a:pt x="816" y="1805"/>
                  <a:pt x="817" y="1805"/>
                </a:cubicBezTo>
                <a:cubicBezTo>
                  <a:pt x="831" y="1790"/>
                  <a:pt x="831" y="1790"/>
                  <a:pt x="831" y="1790"/>
                </a:cubicBezTo>
                <a:cubicBezTo>
                  <a:pt x="827" y="1784"/>
                  <a:pt x="826" y="1776"/>
                  <a:pt x="827" y="1769"/>
                </a:cubicBezTo>
                <a:cubicBezTo>
                  <a:pt x="831" y="1756"/>
                  <a:pt x="842" y="1747"/>
                  <a:pt x="855" y="1747"/>
                </a:cubicBezTo>
                <a:cubicBezTo>
                  <a:pt x="858" y="1747"/>
                  <a:pt x="860" y="1747"/>
                  <a:pt x="862" y="1748"/>
                </a:cubicBezTo>
                <a:cubicBezTo>
                  <a:pt x="870" y="1749"/>
                  <a:pt x="876" y="1754"/>
                  <a:pt x="880" y="1761"/>
                </a:cubicBezTo>
                <a:cubicBezTo>
                  <a:pt x="884" y="1768"/>
                  <a:pt x="885" y="1775"/>
                  <a:pt x="883" y="1783"/>
                </a:cubicBezTo>
                <a:close/>
                <a:moveTo>
                  <a:pt x="921" y="1658"/>
                </a:moveTo>
                <a:cubicBezTo>
                  <a:pt x="91" y="1658"/>
                  <a:pt x="91" y="1658"/>
                  <a:pt x="91" y="1658"/>
                </a:cubicBezTo>
                <a:cubicBezTo>
                  <a:pt x="91" y="234"/>
                  <a:pt x="91" y="234"/>
                  <a:pt x="91" y="234"/>
                </a:cubicBezTo>
                <a:cubicBezTo>
                  <a:pt x="921" y="234"/>
                  <a:pt x="921" y="234"/>
                  <a:pt x="921" y="234"/>
                </a:cubicBezTo>
                <a:lnTo>
                  <a:pt x="921" y="1658"/>
                </a:lnTo>
                <a:close/>
                <a:moveTo>
                  <a:pt x="860" y="1756"/>
                </a:moveTo>
                <a:cubicBezTo>
                  <a:pt x="855" y="1756"/>
                  <a:pt x="855" y="1756"/>
                  <a:pt x="855" y="1756"/>
                </a:cubicBezTo>
                <a:cubicBezTo>
                  <a:pt x="846" y="1756"/>
                  <a:pt x="839" y="1762"/>
                  <a:pt x="837" y="1771"/>
                </a:cubicBezTo>
                <a:cubicBezTo>
                  <a:pt x="833" y="1782"/>
                  <a:pt x="840" y="1793"/>
                  <a:pt x="851" y="1796"/>
                </a:cubicBezTo>
                <a:cubicBezTo>
                  <a:pt x="855" y="1796"/>
                  <a:pt x="855" y="1796"/>
                  <a:pt x="855" y="1796"/>
                </a:cubicBezTo>
                <a:cubicBezTo>
                  <a:pt x="865" y="1796"/>
                  <a:pt x="873" y="1790"/>
                  <a:pt x="875" y="1781"/>
                </a:cubicBezTo>
                <a:cubicBezTo>
                  <a:pt x="876" y="1776"/>
                  <a:pt x="875" y="1770"/>
                  <a:pt x="873" y="1766"/>
                </a:cubicBezTo>
                <a:cubicBezTo>
                  <a:pt x="870" y="1761"/>
                  <a:pt x="866" y="1757"/>
                  <a:pt x="860" y="175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6" name="Freeform 107"/>
          <p:cNvSpPr>
            <a:spLocks noChangeAspect="1" noEditPoints="1"/>
          </p:cNvSpPr>
          <p:nvPr/>
        </p:nvSpPr>
        <p:spPr bwMode="black">
          <a:xfrm>
            <a:off x="10392223" y="3086849"/>
            <a:ext cx="836927" cy="583782"/>
          </a:xfrm>
          <a:custGeom>
            <a:avLst/>
            <a:gdLst>
              <a:gd name="T0" fmla="*/ 86 w 98"/>
              <a:gd name="T1" fmla="*/ 21 h 68"/>
              <a:gd name="T2" fmla="*/ 83 w 98"/>
              <a:gd name="T3" fmla="*/ 18 h 68"/>
              <a:gd name="T4" fmla="*/ 86 w 98"/>
              <a:gd name="T5" fmla="*/ 15 h 68"/>
              <a:gd name="T6" fmla="*/ 89 w 98"/>
              <a:gd name="T7" fmla="*/ 18 h 68"/>
              <a:gd name="T8" fmla="*/ 86 w 98"/>
              <a:gd name="T9" fmla="*/ 21 h 68"/>
              <a:gd name="T10" fmla="*/ 78 w 98"/>
              <a:gd name="T11" fmla="*/ 14 h 68"/>
              <a:gd name="T12" fmla="*/ 75 w 98"/>
              <a:gd name="T13" fmla="*/ 11 h 68"/>
              <a:gd name="T14" fmla="*/ 78 w 98"/>
              <a:gd name="T15" fmla="*/ 8 h 68"/>
              <a:gd name="T16" fmla="*/ 81 w 98"/>
              <a:gd name="T17" fmla="*/ 11 h 68"/>
              <a:gd name="T18" fmla="*/ 78 w 98"/>
              <a:gd name="T19" fmla="*/ 14 h 68"/>
              <a:gd name="T20" fmla="*/ 78 w 98"/>
              <a:gd name="T21" fmla="*/ 29 h 68"/>
              <a:gd name="T22" fmla="*/ 75 w 98"/>
              <a:gd name="T23" fmla="*/ 26 h 68"/>
              <a:gd name="T24" fmla="*/ 78 w 98"/>
              <a:gd name="T25" fmla="*/ 23 h 68"/>
              <a:gd name="T26" fmla="*/ 81 w 98"/>
              <a:gd name="T27" fmla="*/ 26 h 68"/>
              <a:gd name="T28" fmla="*/ 78 w 98"/>
              <a:gd name="T29" fmla="*/ 29 h 68"/>
              <a:gd name="T30" fmla="*/ 70 w 98"/>
              <a:gd name="T31" fmla="*/ 21 h 68"/>
              <a:gd name="T32" fmla="*/ 67 w 98"/>
              <a:gd name="T33" fmla="*/ 18 h 68"/>
              <a:gd name="T34" fmla="*/ 70 w 98"/>
              <a:gd name="T35" fmla="*/ 15 h 68"/>
              <a:gd name="T36" fmla="*/ 73 w 98"/>
              <a:gd name="T37" fmla="*/ 18 h 68"/>
              <a:gd name="T38" fmla="*/ 70 w 98"/>
              <a:gd name="T39" fmla="*/ 21 h 68"/>
              <a:gd name="T40" fmla="*/ 63 w 98"/>
              <a:gd name="T41" fmla="*/ 42 h 68"/>
              <a:gd name="T42" fmla="*/ 56 w 98"/>
              <a:gd name="T43" fmla="*/ 36 h 68"/>
              <a:gd name="T44" fmla="*/ 63 w 98"/>
              <a:gd name="T45" fmla="*/ 29 h 68"/>
              <a:gd name="T46" fmla="*/ 69 w 98"/>
              <a:gd name="T47" fmla="*/ 36 h 68"/>
              <a:gd name="T48" fmla="*/ 63 w 98"/>
              <a:gd name="T49" fmla="*/ 42 h 68"/>
              <a:gd name="T50" fmla="*/ 49 w 98"/>
              <a:gd name="T51" fmla="*/ 25 h 68"/>
              <a:gd name="T52" fmla="*/ 43 w 98"/>
              <a:gd name="T53" fmla="*/ 19 h 68"/>
              <a:gd name="T54" fmla="*/ 49 w 98"/>
              <a:gd name="T55" fmla="*/ 13 h 68"/>
              <a:gd name="T56" fmla="*/ 55 w 98"/>
              <a:gd name="T57" fmla="*/ 19 h 68"/>
              <a:gd name="T58" fmla="*/ 49 w 98"/>
              <a:gd name="T59" fmla="*/ 25 h 68"/>
              <a:gd name="T60" fmla="*/ 34 w 98"/>
              <a:gd name="T61" fmla="*/ 44 h 68"/>
              <a:gd name="T62" fmla="*/ 25 w 98"/>
              <a:gd name="T63" fmla="*/ 36 h 68"/>
              <a:gd name="T64" fmla="*/ 34 w 98"/>
              <a:gd name="T65" fmla="*/ 27 h 68"/>
              <a:gd name="T66" fmla="*/ 43 w 98"/>
              <a:gd name="T67" fmla="*/ 36 h 68"/>
              <a:gd name="T68" fmla="*/ 34 w 98"/>
              <a:gd name="T69" fmla="*/ 44 h 68"/>
              <a:gd name="T70" fmla="*/ 20 w 98"/>
              <a:gd name="T71" fmla="*/ 25 h 68"/>
              <a:gd name="T72" fmla="*/ 13 w 98"/>
              <a:gd name="T73" fmla="*/ 18 h 68"/>
              <a:gd name="T74" fmla="*/ 20 w 98"/>
              <a:gd name="T75" fmla="*/ 11 h 68"/>
              <a:gd name="T76" fmla="*/ 26 w 98"/>
              <a:gd name="T77" fmla="*/ 18 h 68"/>
              <a:gd name="T78" fmla="*/ 20 w 98"/>
              <a:gd name="T79" fmla="*/ 25 h 68"/>
              <a:gd name="T80" fmla="*/ 89 w 98"/>
              <a:gd name="T81" fmla="*/ 14 h 68"/>
              <a:gd name="T82" fmla="*/ 83 w 98"/>
              <a:gd name="T83" fmla="*/ 5 h 68"/>
              <a:gd name="T84" fmla="*/ 83 w 98"/>
              <a:gd name="T85" fmla="*/ 3 h 68"/>
              <a:gd name="T86" fmla="*/ 70 w 98"/>
              <a:gd name="T87" fmla="*/ 1 h 68"/>
              <a:gd name="T88" fmla="*/ 70 w 98"/>
              <a:gd name="T89" fmla="*/ 2 h 68"/>
              <a:gd name="T90" fmla="*/ 49 w 98"/>
              <a:gd name="T91" fmla="*/ 9 h 68"/>
              <a:gd name="T92" fmla="*/ 28 w 98"/>
              <a:gd name="T93" fmla="*/ 2 h 68"/>
              <a:gd name="T94" fmla="*/ 28 w 98"/>
              <a:gd name="T95" fmla="*/ 1 h 68"/>
              <a:gd name="T96" fmla="*/ 15 w 98"/>
              <a:gd name="T97" fmla="*/ 3 h 68"/>
              <a:gd name="T98" fmla="*/ 15 w 98"/>
              <a:gd name="T99" fmla="*/ 5 h 68"/>
              <a:gd name="T100" fmla="*/ 9 w 98"/>
              <a:gd name="T101" fmla="*/ 14 h 68"/>
              <a:gd name="T102" fmla="*/ 2 w 98"/>
              <a:gd name="T103" fmla="*/ 54 h 68"/>
              <a:gd name="T104" fmla="*/ 10 w 98"/>
              <a:gd name="T105" fmla="*/ 67 h 68"/>
              <a:gd name="T106" fmla="*/ 28 w 98"/>
              <a:gd name="T107" fmla="*/ 53 h 68"/>
              <a:gd name="T108" fmla="*/ 70 w 98"/>
              <a:gd name="T109" fmla="*/ 53 h 68"/>
              <a:gd name="T110" fmla="*/ 88 w 98"/>
              <a:gd name="T111" fmla="*/ 67 h 68"/>
              <a:gd name="T112" fmla="*/ 96 w 98"/>
              <a:gd name="T113" fmla="*/ 54 h 68"/>
              <a:gd name="T114" fmla="*/ 89 w 98"/>
              <a:gd name="T115"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 h="68">
                <a:moveTo>
                  <a:pt x="86" y="21"/>
                </a:moveTo>
                <a:cubicBezTo>
                  <a:pt x="84" y="21"/>
                  <a:pt x="83" y="20"/>
                  <a:pt x="83" y="18"/>
                </a:cubicBezTo>
                <a:cubicBezTo>
                  <a:pt x="83" y="17"/>
                  <a:pt x="84" y="15"/>
                  <a:pt x="86" y="15"/>
                </a:cubicBezTo>
                <a:cubicBezTo>
                  <a:pt x="87" y="15"/>
                  <a:pt x="89" y="17"/>
                  <a:pt x="89" y="18"/>
                </a:cubicBezTo>
                <a:cubicBezTo>
                  <a:pt x="89" y="20"/>
                  <a:pt x="87" y="21"/>
                  <a:pt x="86" y="21"/>
                </a:cubicBezTo>
                <a:moveTo>
                  <a:pt x="78" y="14"/>
                </a:moveTo>
                <a:cubicBezTo>
                  <a:pt x="76" y="14"/>
                  <a:pt x="75" y="12"/>
                  <a:pt x="75" y="11"/>
                </a:cubicBezTo>
                <a:cubicBezTo>
                  <a:pt x="75" y="9"/>
                  <a:pt x="76" y="8"/>
                  <a:pt x="78" y="8"/>
                </a:cubicBezTo>
                <a:cubicBezTo>
                  <a:pt x="80" y="8"/>
                  <a:pt x="81" y="9"/>
                  <a:pt x="81" y="11"/>
                </a:cubicBezTo>
                <a:cubicBezTo>
                  <a:pt x="81" y="12"/>
                  <a:pt x="80" y="14"/>
                  <a:pt x="78" y="14"/>
                </a:cubicBezTo>
                <a:moveTo>
                  <a:pt x="78" y="29"/>
                </a:moveTo>
                <a:cubicBezTo>
                  <a:pt x="76" y="29"/>
                  <a:pt x="75" y="27"/>
                  <a:pt x="75" y="26"/>
                </a:cubicBezTo>
                <a:cubicBezTo>
                  <a:pt x="75" y="24"/>
                  <a:pt x="76" y="23"/>
                  <a:pt x="78" y="23"/>
                </a:cubicBezTo>
                <a:cubicBezTo>
                  <a:pt x="80" y="23"/>
                  <a:pt x="81" y="24"/>
                  <a:pt x="81" y="26"/>
                </a:cubicBezTo>
                <a:cubicBezTo>
                  <a:pt x="81" y="27"/>
                  <a:pt x="80" y="29"/>
                  <a:pt x="78" y="29"/>
                </a:cubicBezTo>
                <a:moveTo>
                  <a:pt x="70" y="21"/>
                </a:moveTo>
                <a:cubicBezTo>
                  <a:pt x="68" y="21"/>
                  <a:pt x="67" y="20"/>
                  <a:pt x="67" y="18"/>
                </a:cubicBezTo>
                <a:cubicBezTo>
                  <a:pt x="67" y="17"/>
                  <a:pt x="68" y="15"/>
                  <a:pt x="70" y="15"/>
                </a:cubicBezTo>
                <a:cubicBezTo>
                  <a:pt x="72" y="15"/>
                  <a:pt x="73" y="17"/>
                  <a:pt x="73" y="18"/>
                </a:cubicBezTo>
                <a:cubicBezTo>
                  <a:pt x="73" y="20"/>
                  <a:pt x="72" y="21"/>
                  <a:pt x="70" y="21"/>
                </a:cubicBezTo>
                <a:moveTo>
                  <a:pt x="63" y="42"/>
                </a:moveTo>
                <a:cubicBezTo>
                  <a:pt x="59" y="42"/>
                  <a:pt x="56" y="39"/>
                  <a:pt x="56" y="36"/>
                </a:cubicBezTo>
                <a:cubicBezTo>
                  <a:pt x="56" y="32"/>
                  <a:pt x="59" y="29"/>
                  <a:pt x="63" y="29"/>
                </a:cubicBezTo>
                <a:cubicBezTo>
                  <a:pt x="66" y="29"/>
                  <a:pt x="69" y="32"/>
                  <a:pt x="69" y="36"/>
                </a:cubicBezTo>
                <a:cubicBezTo>
                  <a:pt x="69" y="39"/>
                  <a:pt x="66" y="42"/>
                  <a:pt x="63" y="42"/>
                </a:cubicBezTo>
                <a:moveTo>
                  <a:pt x="49" y="25"/>
                </a:moveTo>
                <a:cubicBezTo>
                  <a:pt x="46" y="25"/>
                  <a:pt x="43" y="22"/>
                  <a:pt x="43" y="19"/>
                </a:cubicBezTo>
                <a:cubicBezTo>
                  <a:pt x="43" y="15"/>
                  <a:pt x="46" y="13"/>
                  <a:pt x="49" y="13"/>
                </a:cubicBezTo>
                <a:cubicBezTo>
                  <a:pt x="52" y="13"/>
                  <a:pt x="55" y="15"/>
                  <a:pt x="55" y="19"/>
                </a:cubicBezTo>
                <a:cubicBezTo>
                  <a:pt x="55" y="22"/>
                  <a:pt x="52" y="25"/>
                  <a:pt x="49" y="25"/>
                </a:cubicBezTo>
                <a:moveTo>
                  <a:pt x="34" y="44"/>
                </a:moveTo>
                <a:cubicBezTo>
                  <a:pt x="29" y="44"/>
                  <a:pt x="25" y="40"/>
                  <a:pt x="25" y="36"/>
                </a:cubicBezTo>
                <a:cubicBezTo>
                  <a:pt x="25" y="31"/>
                  <a:pt x="29" y="27"/>
                  <a:pt x="34" y="27"/>
                </a:cubicBezTo>
                <a:cubicBezTo>
                  <a:pt x="39" y="27"/>
                  <a:pt x="43" y="31"/>
                  <a:pt x="43" y="36"/>
                </a:cubicBezTo>
                <a:cubicBezTo>
                  <a:pt x="43" y="40"/>
                  <a:pt x="39" y="44"/>
                  <a:pt x="34" y="44"/>
                </a:cubicBezTo>
                <a:moveTo>
                  <a:pt x="20" y="25"/>
                </a:moveTo>
                <a:cubicBezTo>
                  <a:pt x="16" y="25"/>
                  <a:pt x="13" y="22"/>
                  <a:pt x="13" y="18"/>
                </a:cubicBezTo>
                <a:cubicBezTo>
                  <a:pt x="13" y="14"/>
                  <a:pt x="16" y="11"/>
                  <a:pt x="20" y="11"/>
                </a:cubicBezTo>
                <a:cubicBezTo>
                  <a:pt x="23" y="11"/>
                  <a:pt x="26" y="14"/>
                  <a:pt x="26" y="18"/>
                </a:cubicBezTo>
                <a:cubicBezTo>
                  <a:pt x="26" y="22"/>
                  <a:pt x="23" y="25"/>
                  <a:pt x="20" y="25"/>
                </a:cubicBezTo>
                <a:moveTo>
                  <a:pt x="89" y="14"/>
                </a:moveTo>
                <a:cubicBezTo>
                  <a:pt x="88" y="11"/>
                  <a:pt x="86" y="7"/>
                  <a:pt x="83" y="5"/>
                </a:cubicBezTo>
                <a:cubicBezTo>
                  <a:pt x="83" y="3"/>
                  <a:pt x="83" y="3"/>
                  <a:pt x="83" y="3"/>
                </a:cubicBezTo>
                <a:cubicBezTo>
                  <a:pt x="79" y="0"/>
                  <a:pt x="70" y="1"/>
                  <a:pt x="70" y="1"/>
                </a:cubicBezTo>
                <a:cubicBezTo>
                  <a:pt x="70" y="2"/>
                  <a:pt x="70" y="2"/>
                  <a:pt x="70" y="2"/>
                </a:cubicBezTo>
                <a:cubicBezTo>
                  <a:pt x="63" y="3"/>
                  <a:pt x="64" y="9"/>
                  <a:pt x="49" y="9"/>
                </a:cubicBezTo>
                <a:cubicBezTo>
                  <a:pt x="34" y="9"/>
                  <a:pt x="35" y="3"/>
                  <a:pt x="28" y="2"/>
                </a:cubicBezTo>
                <a:cubicBezTo>
                  <a:pt x="28" y="1"/>
                  <a:pt x="28" y="1"/>
                  <a:pt x="28" y="1"/>
                </a:cubicBezTo>
                <a:cubicBezTo>
                  <a:pt x="28" y="1"/>
                  <a:pt x="19" y="0"/>
                  <a:pt x="15" y="3"/>
                </a:cubicBezTo>
                <a:cubicBezTo>
                  <a:pt x="15" y="5"/>
                  <a:pt x="15" y="5"/>
                  <a:pt x="15" y="5"/>
                </a:cubicBezTo>
                <a:cubicBezTo>
                  <a:pt x="12" y="7"/>
                  <a:pt x="10" y="11"/>
                  <a:pt x="9" y="14"/>
                </a:cubicBezTo>
                <a:cubicBezTo>
                  <a:pt x="5" y="21"/>
                  <a:pt x="0" y="40"/>
                  <a:pt x="2" y="54"/>
                </a:cubicBezTo>
                <a:cubicBezTo>
                  <a:pt x="3" y="65"/>
                  <a:pt x="5" y="67"/>
                  <a:pt x="10" y="67"/>
                </a:cubicBezTo>
                <a:cubicBezTo>
                  <a:pt x="15" y="68"/>
                  <a:pt x="22" y="58"/>
                  <a:pt x="28" y="53"/>
                </a:cubicBezTo>
                <a:cubicBezTo>
                  <a:pt x="36" y="48"/>
                  <a:pt x="62" y="48"/>
                  <a:pt x="70" y="53"/>
                </a:cubicBezTo>
                <a:cubicBezTo>
                  <a:pt x="76" y="58"/>
                  <a:pt x="83" y="68"/>
                  <a:pt x="88" y="67"/>
                </a:cubicBezTo>
                <a:cubicBezTo>
                  <a:pt x="93" y="67"/>
                  <a:pt x="95" y="65"/>
                  <a:pt x="96" y="54"/>
                </a:cubicBezTo>
                <a:cubicBezTo>
                  <a:pt x="98" y="40"/>
                  <a:pt x="93" y="21"/>
                  <a:pt x="89" y="14"/>
                </a:cubicBezTo>
              </a:path>
            </a:pathLst>
          </a:custGeom>
          <a:solidFill>
            <a:schemeClr val="tx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7" name="Freeform 6"/>
          <p:cNvSpPr>
            <a:spLocks noChangeAspect="1"/>
          </p:cNvSpPr>
          <p:nvPr/>
        </p:nvSpPr>
        <p:spPr bwMode="black">
          <a:xfrm>
            <a:off x="8886510" y="3098652"/>
            <a:ext cx="836927" cy="540570"/>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7"/>
          <p:cNvSpPr>
            <a:spLocks noChangeAspect="1"/>
          </p:cNvSpPr>
          <p:nvPr/>
        </p:nvSpPr>
        <p:spPr bwMode="black">
          <a:xfrm>
            <a:off x="1189037" y="2910103"/>
            <a:ext cx="1001250" cy="968159"/>
          </a:xfrm>
          <a:custGeom>
            <a:avLst/>
            <a:gdLst>
              <a:gd name="connsiteX0" fmla="*/ 472753 w 3511879"/>
              <a:gd name="connsiteY0" fmla="*/ 2812993 h 3395812"/>
              <a:gd name="connsiteX1" fmla="*/ 2982396 w 3511879"/>
              <a:gd name="connsiteY1" fmla="*/ 2812993 h 3395812"/>
              <a:gd name="connsiteX2" fmla="*/ 3511879 w 3511879"/>
              <a:gd name="connsiteY2" fmla="*/ 3395812 h 3395812"/>
              <a:gd name="connsiteX3" fmla="*/ 0 w 3511879"/>
              <a:gd name="connsiteY3" fmla="*/ 3395812 h 3395812"/>
              <a:gd name="connsiteX4" fmla="*/ 805029 w 3511879"/>
              <a:gd name="connsiteY4" fmla="*/ 2575107 h 3395812"/>
              <a:gd name="connsiteX5" fmla="*/ 2706847 w 3511879"/>
              <a:gd name="connsiteY5" fmla="*/ 2575107 h 3395812"/>
              <a:gd name="connsiteX6" fmla="*/ 2706847 w 3511879"/>
              <a:gd name="connsiteY6" fmla="*/ 2640526 h 3395812"/>
              <a:gd name="connsiteX7" fmla="*/ 805029 w 3511879"/>
              <a:gd name="connsiteY7" fmla="*/ 2640526 h 3395812"/>
              <a:gd name="connsiteX8" fmla="*/ 256639 w 3511879"/>
              <a:gd name="connsiteY8" fmla="*/ 196255 h 3395812"/>
              <a:gd name="connsiteX9" fmla="*/ 256639 w 3511879"/>
              <a:gd name="connsiteY9" fmla="*/ 1926870 h 3395812"/>
              <a:gd name="connsiteX10" fmla="*/ 1375035 w 3511879"/>
              <a:gd name="connsiteY10" fmla="*/ 1926870 h 3395812"/>
              <a:gd name="connsiteX11" fmla="*/ 2117934 w 3511879"/>
              <a:gd name="connsiteY11" fmla="*/ 1926870 h 3395812"/>
              <a:gd name="connsiteX12" fmla="*/ 3276854 w 3511879"/>
              <a:gd name="connsiteY12" fmla="*/ 1926870 h 3395812"/>
              <a:gd name="connsiteX13" fmla="*/ 3276854 w 3511879"/>
              <a:gd name="connsiteY13" fmla="*/ 196255 h 3395812"/>
              <a:gd name="connsiteX14" fmla="*/ 1755940 w 3511879"/>
              <a:gd name="connsiteY14" fmla="*/ 44602 h 3395812"/>
              <a:gd name="connsiteX15" fmla="*/ 1707314 w 3511879"/>
              <a:gd name="connsiteY15" fmla="*/ 87720 h 3395812"/>
              <a:gd name="connsiteX16" fmla="*/ 1755940 w 3511879"/>
              <a:gd name="connsiteY16" fmla="*/ 130837 h 3395812"/>
              <a:gd name="connsiteX17" fmla="*/ 1804566 w 3511879"/>
              <a:gd name="connsiteY17" fmla="*/ 87720 h 3395812"/>
              <a:gd name="connsiteX18" fmla="*/ 1755940 w 3511879"/>
              <a:gd name="connsiteY18" fmla="*/ 44602 h 3395812"/>
              <a:gd name="connsiteX19" fmla="*/ 254932 w 3511879"/>
              <a:gd name="connsiteY19" fmla="*/ 0 h 3395812"/>
              <a:gd name="connsiteX20" fmla="*/ 3237327 w 3511879"/>
              <a:gd name="connsiteY20" fmla="*/ 0 h 3395812"/>
              <a:gd name="connsiteX21" fmla="*/ 3433538 w 3511879"/>
              <a:gd name="connsiteY21" fmla="*/ 194633 h 3395812"/>
              <a:gd name="connsiteX22" fmla="*/ 3433538 w 3511879"/>
              <a:gd name="connsiteY22" fmla="*/ 1924709 h 3395812"/>
              <a:gd name="connsiteX23" fmla="*/ 3237327 w 3511879"/>
              <a:gd name="connsiteY23" fmla="*/ 2140967 h 3395812"/>
              <a:gd name="connsiteX24" fmla="*/ 2252904 w 3511879"/>
              <a:gd name="connsiteY24" fmla="*/ 2140967 h 3395812"/>
              <a:gd name="connsiteX25" fmla="*/ 2117934 w 3511879"/>
              <a:gd name="connsiteY25" fmla="*/ 2140967 h 3395812"/>
              <a:gd name="connsiteX26" fmla="*/ 2117934 w 3511879"/>
              <a:gd name="connsiteY26" fmla="*/ 2271804 h 3395812"/>
              <a:gd name="connsiteX27" fmla="*/ 2117934 w 3511879"/>
              <a:gd name="connsiteY27" fmla="*/ 2358036 h 3395812"/>
              <a:gd name="connsiteX28" fmla="*/ 2550163 w 3511879"/>
              <a:gd name="connsiteY28" fmla="*/ 2358036 h 3395812"/>
              <a:gd name="connsiteX29" fmla="*/ 2706847 w 3511879"/>
              <a:gd name="connsiteY29" fmla="*/ 2575106 h 3395812"/>
              <a:gd name="connsiteX30" fmla="*/ 805029 w 3511879"/>
              <a:gd name="connsiteY30" fmla="*/ 2575106 h 3395812"/>
              <a:gd name="connsiteX31" fmla="*/ 961713 w 3511879"/>
              <a:gd name="connsiteY31" fmla="*/ 2358036 h 3395812"/>
              <a:gd name="connsiteX32" fmla="*/ 1375035 w 3511879"/>
              <a:gd name="connsiteY32" fmla="*/ 2358036 h 3395812"/>
              <a:gd name="connsiteX33" fmla="*/ 1375035 w 3511879"/>
              <a:gd name="connsiteY33" fmla="*/ 2271804 h 3395812"/>
              <a:gd name="connsiteX34" fmla="*/ 1375035 w 3511879"/>
              <a:gd name="connsiteY34" fmla="*/ 2140967 h 3395812"/>
              <a:gd name="connsiteX35" fmla="*/ 1224064 w 3511879"/>
              <a:gd name="connsiteY35" fmla="*/ 2140967 h 3395812"/>
              <a:gd name="connsiteX36" fmla="*/ 254932 w 3511879"/>
              <a:gd name="connsiteY36" fmla="*/ 2140967 h 3395812"/>
              <a:gd name="connsiteX37" fmla="*/ 78343 w 3511879"/>
              <a:gd name="connsiteY37" fmla="*/ 1924709 h 3395812"/>
              <a:gd name="connsiteX38" fmla="*/ 78343 w 3511879"/>
              <a:gd name="connsiteY38" fmla="*/ 194633 h 3395812"/>
              <a:gd name="connsiteX39" fmla="*/ 254932 w 3511879"/>
              <a:gd name="connsiteY39" fmla="*/ 0 h 339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511879" h="3395812">
                <a:moveTo>
                  <a:pt x="472753" y="2812993"/>
                </a:moveTo>
                <a:lnTo>
                  <a:pt x="2982396" y="2812993"/>
                </a:lnTo>
                <a:lnTo>
                  <a:pt x="3511879" y="3395812"/>
                </a:lnTo>
                <a:lnTo>
                  <a:pt x="0" y="3395812"/>
                </a:lnTo>
                <a:close/>
                <a:moveTo>
                  <a:pt x="805029" y="2575107"/>
                </a:moveTo>
                <a:lnTo>
                  <a:pt x="2706847" y="2575107"/>
                </a:lnTo>
                <a:lnTo>
                  <a:pt x="2706847" y="2640526"/>
                </a:lnTo>
                <a:lnTo>
                  <a:pt x="805029" y="2640526"/>
                </a:lnTo>
                <a:close/>
                <a:moveTo>
                  <a:pt x="256639" y="196255"/>
                </a:moveTo>
                <a:lnTo>
                  <a:pt x="256639" y="1926870"/>
                </a:lnTo>
                <a:lnTo>
                  <a:pt x="1375035" y="1926870"/>
                </a:lnTo>
                <a:lnTo>
                  <a:pt x="2117934" y="1926870"/>
                </a:lnTo>
                <a:lnTo>
                  <a:pt x="3276854" y="1926870"/>
                </a:lnTo>
                <a:lnTo>
                  <a:pt x="3276854" y="196255"/>
                </a:lnTo>
                <a:close/>
                <a:moveTo>
                  <a:pt x="1755940" y="44602"/>
                </a:moveTo>
                <a:cubicBezTo>
                  <a:pt x="1729084" y="44602"/>
                  <a:pt x="1707314" y="63907"/>
                  <a:pt x="1707314" y="87720"/>
                </a:cubicBezTo>
                <a:cubicBezTo>
                  <a:pt x="1707314" y="111532"/>
                  <a:pt x="1729084" y="130837"/>
                  <a:pt x="1755940" y="130837"/>
                </a:cubicBezTo>
                <a:cubicBezTo>
                  <a:pt x="1782796" y="130837"/>
                  <a:pt x="1804566" y="111532"/>
                  <a:pt x="1804566" y="87720"/>
                </a:cubicBezTo>
                <a:cubicBezTo>
                  <a:pt x="1804566" y="63907"/>
                  <a:pt x="1782796" y="44602"/>
                  <a:pt x="1755940" y="44602"/>
                </a:cubicBezTo>
                <a:close/>
                <a:moveTo>
                  <a:pt x="254932" y="0"/>
                </a:moveTo>
                <a:cubicBezTo>
                  <a:pt x="3237327" y="0"/>
                  <a:pt x="3237327" y="0"/>
                  <a:pt x="3237327" y="0"/>
                </a:cubicBezTo>
                <a:cubicBezTo>
                  <a:pt x="3355054" y="0"/>
                  <a:pt x="3433538" y="86504"/>
                  <a:pt x="3433538" y="194633"/>
                </a:cubicBezTo>
                <a:lnTo>
                  <a:pt x="3433538" y="1924709"/>
                </a:lnTo>
                <a:cubicBezTo>
                  <a:pt x="3433538" y="2032838"/>
                  <a:pt x="3355054" y="2140967"/>
                  <a:pt x="3237327" y="2140967"/>
                </a:cubicBezTo>
                <a:cubicBezTo>
                  <a:pt x="2864528" y="2140967"/>
                  <a:pt x="2538328" y="2140967"/>
                  <a:pt x="2252904" y="2140967"/>
                </a:cubicBezTo>
                <a:lnTo>
                  <a:pt x="2117934" y="2140967"/>
                </a:lnTo>
                <a:lnTo>
                  <a:pt x="2117934" y="2271804"/>
                </a:lnTo>
                <a:lnTo>
                  <a:pt x="2117934" y="2358036"/>
                </a:lnTo>
                <a:lnTo>
                  <a:pt x="2550163" y="2358036"/>
                </a:lnTo>
                <a:lnTo>
                  <a:pt x="2706847" y="2575106"/>
                </a:lnTo>
                <a:lnTo>
                  <a:pt x="805029" y="2575106"/>
                </a:lnTo>
                <a:lnTo>
                  <a:pt x="961713" y="2358036"/>
                </a:lnTo>
                <a:lnTo>
                  <a:pt x="1375035" y="2358036"/>
                </a:lnTo>
                <a:lnTo>
                  <a:pt x="1375035" y="2271804"/>
                </a:lnTo>
                <a:lnTo>
                  <a:pt x="1375035" y="2140967"/>
                </a:lnTo>
                <a:lnTo>
                  <a:pt x="1224064" y="2140967"/>
                </a:lnTo>
                <a:cubicBezTo>
                  <a:pt x="254932" y="2140967"/>
                  <a:pt x="254932" y="2140967"/>
                  <a:pt x="254932" y="2140967"/>
                </a:cubicBezTo>
                <a:cubicBezTo>
                  <a:pt x="156827" y="2140967"/>
                  <a:pt x="78343" y="2032838"/>
                  <a:pt x="78343" y="1924709"/>
                </a:cubicBezTo>
                <a:cubicBezTo>
                  <a:pt x="78343" y="194633"/>
                  <a:pt x="78343" y="194633"/>
                  <a:pt x="78343" y="194633"/>
                </a:cubicBezTo>
                <a:cubicBezTo>
                  <a:pt x="78343" y="86504"/>
                  <a:pt x="156827" y="0"/>
                  <a:pt x="254932"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29"/>
          <p:cNvSpPr>
            <a:spLocks noChangeAspect="1" noEditPoints="1"/>
          </p:cNvSpPr>
          <p:nvPr/>
        </p:nvSpPr>
        <p:spPr bwMode="black">
          <a:xfrm>
            <a:off x="4459853" y="2948826"/>
            <a:ext cx="1139182" cy="719633"/>
          </a:xfrm>
          <a:custGeom>
            <a:avLst/>
            <a:gdLst>
              <a:gd name="T0" fmla="*/ 2248 w 2312"/>
              <a:gd name="T1" fmla="*/ 0 h 1460"/>
              <a:gd name="T2" fmla="*/ 64 w 2312"/>
              <a:gd name="T3" fmla="*/ 0 h 1460"/>
              <a:gd name="T4" fmla="*/ 0 w 2312"/>
              <a:gd name="T5" fmla="*/ 64 h 1460"/>
              <a:gd name="T6" fmla="*/ 0 w 2312"/>
              <a:gd name="T7" fmla="*/ 1396 h 1460"/>
              <a:gd name="T8" fmla="*/ 64 w 2312"/>
              <a:gd name="T9" fmla="*/ 1460 h 1460"/>
              <a:gd name="T10" fmla="*/ 2248 w 2312"/>
              <a:gd name="T11" fmla="*/ 1460 h 1460"/>
              <a:gd name="T12" fmla="*/ 2312 w 2312"/>
              <a:gd name="T13" fmla="*/ 1396 h 1460"/>
              <a:gd name="T14" fmla="*/ 2312 w 2312"/>
              <a:gd name="T15" fmla="*/ 64 h 1460"/>
              <a:gd name="T16" fmla="*/ 2248 w 2312"/>
              <a:gd name="T17" fmla="*/ 0 h 1460"/>
              <a:gd name="T18" fmla="*/ 1152 w 2312"/>
              <a:gd name="T19" fmla="*/ 1409 h 1460"/>
              <a:gd name="T20" fmla="*/ 1120 w 2312"/>
              <a:gd name="T21" fmla="*/ 1404 h 1460"/>
              <a:gd name="T22" fmla="*/ 1120 w 2312"/>
              <a:gd name="T23" fmla="*/ 1377 h 1460"/>
              <a:gd name="T24" fmla="*/ 1152 w 2312"/>
              <a:gd name="T25" fmla="*/ 1377 h 1460"/>
              <a:gd name="T26" fmla="*/ 1152 w 2312"/>
              <a:gd name="T27" fmla="*/ 1409 h 1460"/>
              <a:gd name="T28" fmla="*/ 1152 w 2312"/>
              <a:gd name="T29" fmla="*/ 1374 h 1460"/>
              <a:gd name="T30" fmla="*/ 1120 w 2312"/>
              <a:gd name="T31" fmla="*/ 1374 h 1460"/>
              <a:gd name="T32" fmla="*/ 1120 w 2312"/>
              <a:gd name="T33" fmla="*/ 1347 h 1460"/>
              <a:gd name="T34" fmla="*/ 1152 w 2312"/>
              <a:gd name="T35" fmla="*/ 1342 h 1460"/>
              <a:gd name="T36" fmla="*/ 1152 w 2312"/>
              <a:gd name="T37" fmla="*/ 1374 h 1460"/>
              <a:gd name="T38" fmla="*/ 1199 w 2312"/>
              <a:gd name="T39" fmla="*/ 1415 h 1460"/>
              <a:gd name="T40" fmla="*/ 1156 w 2312"/>
              <a:gd name="T41" fmla="*/ 1409 h 1460"/>
              <a:gd name="T42" fmla="*/ 1156 w 2312"/>
              <a:gd name="T43" fmla="*/ 1377 h 1460"/>
              <a:gd name="T44" fmla="*/ 1199 w 2312"/>
              <a:gd name="T45" fmla="*/ 1377 h 1460"/>
              <a:gd name="T46" fmla="*/ 1199 w 2312"/>
              <a:gd name="T47" fmla="*/ 1415 h 1460"/>
              <a:gd name="T48" fmla="*/ 1199 w 2312"/>
              <a:gd name="T49" fmla="*/ 1374 h 1460"/>
              <a:gd name="T50" fmla="*/ 1156 w 2312"/>
              <a:gd name="T51" fmla="*/ 1374 h 1460"/>
              <a:gd name="T52" fmla="*/ 1156 w 2312"/>
              <a:gd name="T53" fmla="*/ 1342 h 1460"/>
              <a:gd name="T54" fmla="*/ 1199 w 2312"/>
              <a:gd name="T55" fmla="*/ 1336 h 1460"/>
              <a:gd name="T56" fmla="*/ 1199 w 2312"/>
              <a:gd name="T57" fmla="*/ 1374 h 1460"/>
              <a:gd name="T58" fmla="*/ 2176 w 2312"/>
              <a:gd name="T59" fmla="*/ 1301 h 1460"/>
              <a:gd name="T60" fmla="*/ 136 w 2312"/>
              <a:gd name="T61" fmla="*/ 1301 h 1460"/>
              <a:gd name="T62" fmla="*/ 136 w 2312"/>
              <a:gd name="T63" fmla="*/ 158 h 1460"/>
              <a:gd name="T64" fmla="*/ 2176 w 2312"/>
              <a:gd name="T65" fmla="*/ 158 h 1460"/>
              <a:gd name="T66" fmla="*/ 2176 w 2312"/>
              <a:gd name="T67" fmla="*/ 1301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12" h="1460">
                <a:moveTo>
                  <a:pt x="2248" y="0"/>
                </a:moveTo>
                <a:cubicBezTo>
                  <a:pt x="64" y="0"/>
                  <a:pt x="64" y="0"/>
                  <a:pt x="64" y="0"/>
                </a:cubicBezTo>
                <a:cubicBezTo>
                  <a:pt x="29" y="0"/>
                  <a:pt x="0" y="28"/>
                  <a:pt x="0" y="64"/>
                </a:cubicBezTo>
                <a:cubicBezTo>
                  <a:pt x="0" y="1396"/>
                  <a:pt x="0" y="1396"/>
                  <a:pt x="0" y="1396"/>
                </a:cubicBezTo>
                <a:cubicBezTo>
                  <a:pt x="0" y="1431"/>
                  <a:pt x="29" y="1460"/>
                  <a:pt x="64" y="1460"/>
                </a:cubicBezTo>
                <a:cubicBezTo>
                  <a:pt x="2248" y="1460"/>
                  <a:pt x="2248" y="1460"/>
                  <a:pt x="2248" y="1460"/>
                </a:cubicBezTo>
                <a:cubicBezTo>
                  <a:pt x="2283" y="1460"/>
                  <a:pt x="2312" y="1431"/>
                  <a:pt x="2312" y="1396"/>
                </a:cubicBezTo>
                <a:cubicBezTo>
                  <a:pt x="2312" y="64"/>
                  <a:pt x="2312" y="64"/>
                  <a:pt x="2312" y="64"/>
                </a:cubicBezTo>
                <a:cubicBezTo>
                  <a:pt x="2312" y="28"/>
                  <a:pt x="2283" y="0"/>
                  <a:pt x="2248" y="0"/>
                </a:cubicBezTo>
                <a:close/>
                <a:moveTo>
                  <a:pt x="1152" y="1409"/>
                </a:moveTo>
                <a:cubicBezTo>
                  <a:pt x="1120" y="1404"/>
                  <a:pt x="1120" y="1404"/>
                  <a:pt x="1120" y="1404"/>
                </a:cubicBezTo>
                <a:cubicBezTo>
                  <a:pt x="1120" y="1377"/>
                  <a:pt x="1120" y="1377"/>
                  <a:pt x="1120" y="1377"/>
                </a:cubicBezTo>
                <a:cubicBezTo>
                  <a:pt x="1152" y="1377"/>
                  <a:pt x="1152" y="1377"/>
                  <a:pt x="1152" y="1377"/>
                </a:cubicBezTo>
                <a:lnTo>
                  <a:pt x="1152" y="1409"/>
                </a:lnTo>
                <a:close/>
                <a:moveTo>
                  <a:pt x="1152" y="1374"/>
                </a:moveTo>
                <a:cubicBezTo>
                  <a:pt x="1120" y="1374"/>
                  <a:pt x="1120" y="1374"/>
                  <a:pt x="1120" y="1374"/>
                </a:cubicBezTo>
                <a:cubicBezTo>
                  <a:pt x="1120" y="1347"/>
                  <a:pt x="1120" y="1347"/>
                  <a:pt x="1120" y="1347"/>
                </a:cubicBezTo>
                <a:cubicBezTo>
                  <a:pt x="1152" y="1342"/>
                  <a:pt x="1152" y="1342"/>
                  <a:pt x="1152" y="1342"/>
                </a:cubicBezTo>
                <a:lnTo>
                  <a:pt x="1152" y="1374"/>
                </a:lnTo>
                <a:close/>
                <a:moveTo>
                  <a:pt x="1199" y="1415"/>
                </a:moveTo>
                <a:cubicBezTo>
                  <a:pt x="1156" y="1409"/>
                  <a:pt x="1156" y="1409"/>
                  <a:pt x="1156" y="1409"/>
                </a:cubicBezTo>
                <a:cubicBezTo>
                  <a:pt x="1156" y="1377"/>
                  <a:pt x="1156" y="1377"/>
                  <a:pt x="1156" y="1377"/>
                </a:cubicBezTo>
                <a:cubicBezTo>
                  <a:pt x="1199" y="1377"/>
                  <a:pt x="1199" y="1377"/>
                  <a:pt x="1199" y="1377"/>
                </a:cubicBezTo>
                <a:lnTo>
                  <a:pt x="1199" y="1415"/>
                </a:lnTo>
                <a:close/>
                <a:moveTo>
                  <a:pt x="1199" y="1374"/>
                </a:moveTo>
                <a:cubicBezTo>
                  <a:pt x="1156" y="1374"/>
                  <a:pt x="1156" y="1374"/>
                  <a:pt x="1156" y="1374"/>
                </a:cubicBezTo>
                <a:cubicBezTo>
                  <a:pt x="1156" y="1342"/>
                  <a:pt x="1156" y="1342"/>
                  <a:pt x="1156" y="1342"/>
                </a:cubicBezTo>
                <a:cubicBezTo>
                  <a:pt x="1199" y="1336"/>
                  <a:pt x="1199" y="1336"/>
                  <a:pt x="1199" y="1336"/>
                </a:cubicBezTo>
                <a:lnTo>
                  <a:pt x="1199" y="1374"/>
                </a:lnTo>
                <a:close/>
                <a:moveTo>
                  <a:pt x="2176" y="1301"/>
                </a:moveTo>
                <a:cubicBezTo>
                  <a:pt x="136" y="1301"/>
                  <a:pt x="136" y="1301"/>
                  <a:pt x="136" y="1301"/>
                </a:cubicBezTo>
                <a:cubicBezTo>
                  <a:pt x="136" y="158"/>
                  <a:pt x="136" y="158"/>
                  <a:pt x="136" y="158"/>
                </a:cubicBezTo>
                <a:cubicBezTo>
                  <a:pt x="2176" y="158"/>
                  <a:pt x="2176" y="158"/>
                  <a:pt x="2176" y="158"/>
                </a:cubicBezTo>
                <a:lnTo>
                  <a:pt x="2176" y="130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rgbClr val="404040"/>
              </a:solidFill>
            </a:endParaRPr>
          </a:p>
        </p:txBody>
      </p:sp>
      <p:sp>
        <p:nvSpPr>
          <p:cNvPr id="10" name="Text Placeholder 1"/>
          <p:cNvSpPr txBox="1">
            <a:spLocks/>
          </p:cNvSpPr>
          <p:nvPr/>
        </p:nvSpPr>
        <p:spPr>
          <a:xfrm>
            <a:off x="236538" y="1109109"/>
            <a:ext cx="12039598" cy="1138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smtClean="0">
                <a:solidFill>
                  <a:srgbClr val="404040"/>
                </a:solidFill>
                <a:latin typeface="Segoe UI"/>
              </a:rPr>
              <a:t>Write </a:t>
            </a:r>
            <a:r>
              <a:rPr lang="en-US" sz="2000" b="1" dirty="0" smtClean="0">
                <a:solidFill>
                  <a:srgbClr val="404040"/>
                </a:solidFill>
                <a:latin typeface="Segoe UI"/>
              </a:rPr>
              <a:t>ONE</a:t>
            </a:r>
            <a:r>
              <a:rPr lang="en-US" sz="2000" dirty="0" smtClean="0">
                <a:solidFill>
                  <a:srgbClr val="404040"/>
                </a:solidFill>
                <a:latin typeface="Segoe UI"/>
              </a:rPr>
              <a:t> Universal Driver and target all Windows 10 editions -</a:t>
            </a:r>
            <a:r>
              <a:rPr lang="en-US" sz="2000" b="1" dirty="0" smtClean="0">
                <a:solidFill>
                  <a:srgbClr val="404040"/>
                </a:solidFill>
              </a:rPr>
              <a:t> Converged</a:t>
            </a:r>
            <a:r>
              <a:rPr lang="en-US" sz="2000" dirty="0" smtClean="0">
                <a:solidFill>
                  <a:srgbClr val="404040"/>
                </a:solidFill>
              </a:rPr>
              <a:t> device areas/APIs </a:t>
            </a:r>
            <a:endParaRPr lang="en-US" sz="2000" dirty="0" smtClean="0">
              <a:solidFill>
                <a:srgbClr val="404040"/>
              </a:solidFill>
              <a:latin typeface="Segoe UI"/>
            </a:endParaRPr>
          </a:p>
          <a:p>
            <a:pPr marL="342900" lvl="1" indent="-342900"/>
            <a:r>
              <a:rPr lang="en-US" sz="2000" b="1" dirty="0" smtClean="0">
                <a:solidFill>
                  <a:srgbClr val="404040"/>
                </a:solidFill>
              </a:rPr>
              <a:t>Scale</a:t>
            </a:r>
            <a:r>
              <a:rPr lang="en-US" sz="2000" dirty="0" smtClean="0">
                <a:solidFill>
                  <a:srgbClr val="404040"/>
                </a:solidFill>
              </a:rPr>
              <a:t> and get </a:t>
            </a:r>
            <a:r>
              <a:rPr lang="en-US" sz="2000" b="1" dirty="0" smtClean="0">
                <a:solidFill>
                  <a:srgbClr val="404040"/>
                </a:solidFill>
              </a:rPr>
              <a:t>higher ROI </a:t>
            </a:r>
            <a:r>
              <a:rPr lang="en-US" sz="2000" dirty="0" smtClean="0">
                <a:solidFill>
                  <a:srgbClr val="404040"/>
                </a:solidFill>
              </a:rPr>
              <a:t>by selling same components to all Windows 10 editions </a:t>
            </a:r>
            <a:r>
              <a:rPr lang="en-US" sz="2000" dirty="0" smtClean="0">
                <a:gradFill>
                  <a:gsLst>
                    <a:gs pos="1250">
                      <a:srgbClr val="404040"/>
                    </a:gs>
                    <a:gs pos="100000">
                      <a:srgbClr val="404040"/>
                    </a:gs>
                  </a:gsLst>
                  <a:lin ang="5400000" scaled="0"/>
                </a:gradFill>
              </a:rPr>
              <a:t>OEMs/ODMSs</a:t>
            </a:r>
          </a:p>
          <a:p>
            <a:pPr marL="342900" lvl="1" indent="-342900"/>
            <a:r>
              <a:rPr lang="en-US" sz="2000" dirty="0" smtClean="0">
                <a:gradFill>
                  <a:gsLst>
                    <a:gs pos="1250">
                      <a:srgbClr val="404040"/>
                    </a:gs>
                    <a:gs pos="100000">
                      <a:srgbClr val="404040"/>
                    </a:gs>
                  </a:gsLst>
                  <a:lin ang="5400000" scaled="0"/>
                </a:gradFill>
              </a:rPr>
              <a:t>We scanned over </a:t>
            </a:r>
            <a:r>
              <a:rPr lang="en-US" sz="2000" b="1" dirty="0" smtClean="0">
                <a:gradFill>
                  <a:gsLst>
                    <a:gs pos="1250">
                      <a:srgbClr val="404040"/>
                    </a:gs>
                    <a:gs pos="100000">
                      <a:srgbClr val="404040"/>
                    </a:gs>
                  </a:gsLst>
                  <a:lin ang="5400000" scaled="0"/>
                </a:gradFill>
              </a:rPr>
              <a:t>100k drivers </a:t>
            </a:r>
            <a:r>
              <a:rPr lang="en-US" sz="2000" dirty="0" smtClean="0">
                <a:gradFill>
                  <a:gsLst>
                    <a:gs pos="1250">
                      <a:srgbClr val="404040"/>
                    </a:gs>
                    <a:gs pos="100000">
                      <a:srgbClr val="404040"/>
                    </a:gs>
                  </a:gsLst>
                  <a:lin ang="5400000" scaled="0"/>
                </a:gradFill>
              </a:rPr>
              <a:t>to create a </a:t>
            </a:r>
            <a:r>
              <a:rPr lang="en-US" sz="2000" b="1" dirty="0" smtClean="0">
                <a:gradFill>
                  <a:gsLst>
                    <a:gs pos="1250">
                      <a:srgbClr val="404040"/>
                    </a:gs>
                    <a:gs pos="100000">
                      <a:srgbClr val="404040"/>
                    </a:gs>
                  </a:gsLst>
                  <a:lin ang="5400000" scaled="0"/>
                </a:gradFill>
              </a:rPr>
              <a:t>universal driver API set</a:t>
            </a:r>
            <a:endParaRPr lang="en-US" sz="2000" b="1" dirty="0">
              <a:gradFill>
                <a:gsLst>
                  <a:gs pos="1250">
                    <a:srgbClr val="404040"/>
                  </a:gs>
                  <a:gs pos="100000">
                    <a:srgbClr val="404040"/>
                  </a:gs>
                </a:gsLst>
                <a:lin ang="5400000" scaled="0"/>
              </a:gradFill>
            </a:endParaRPr>
          </a:p>
        </p:txBody>
      </p:sp>
      <p:sp>
        <p:nvSpPr>
          <p:cNvPr id="11" name="Rectangle 10"/>
          <p:cNvSpPr/>
          <p:nvPr/>
        </p:nvSpPr>
        <p:spPr bwMode="auto">
          <a:xfrm>
            <a:off x="10718419" y="0"/>
            <a:ext cx="1718056" cy="2952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One Windows Platform</a:t>
            </a:r>
            <a:endParaRPr lang="en-US" sz="1200" dirty="0">
              <a:gradFill>
                <a:gsLst>
                  <a:gs pos="0">
                    <a:srgbClr val="FFFFFF"/>
                  </a:gs>
                  <a:gs pos="100000">
                    <a:srgbClr val="FFFFFF"/>
                  </a:gs>
                </a:gsLst>
                <a:lin ang="5400000" scaled="0"/>
              </a:gradFill>
            </a:endParaRPr>
          </a:p>
        </p:txBody>
      </p:sp>
      <p:sp>
        <p:nvSpPr>
          <p:cNvPr id="12" name="Freeform 11"/>
          <p:cNvSpPr/>
          <p:nvPr/>
        </p:nvSpPr>
        <p:spPr bwMode="auto">
          <a:xfrm>
            <a:off x="7433513" y="2986303"/>
            <a:ext cx="686525" cy="667081"/>
          </a:xfrm>
          <a:custGeom>
            <a:avLst/>
            <a:gdLst/>
            <a:ahLst/>
            <a:cxnLst/>
            <a:rect l="l" t="t" r="r" b="b"/>
            <a:pathLst>
              <a:path w="2408902" h="2448051">
                <a:moveTo>
                  <a:pt x="859738" y="1809776"/>
                </a:moveTo>
                <a:cubicBezTo>
                  <a:pt x="777845" y="1809776"/>
                  <a:pt x="711457" y="1876164"/>
                  <a:pt x="711457" y="1958057"/>
                </a:cubicBezTo>
                <a:cubicBezTo>
                  <a:pt x="711457" y="2039950"/>
                  <a:pt x="777845" y="2106338"/>
                  <a:pt x="859738" y="2106338"/>
                </a:cubicBezTo>
                <a:cubicBezTo>
                  <a:pt x="941631" y="2106338"/>
                  <a:pt x="1008019" y="2039950"/>
                  <a:pt x="1008019" y="1958057"/>
                </a:cubicBezTo>
                <a:cubicBezTo>
                  <a:pt x="1008019" y="1876164"/>
                  <a:pt x="941631" y="1809776"/>
                  <a:pt x="859738" y="1809776"/>
                </a:cubicBezTo>
                <a:close/>
                <a:moveTo>
                  <a:pt x="365468" y="1809776"/>
                </a:moveTo>
                <a:cubicBezTo>
                  <a:pt x="283575" y="1809776"/>
                  <a:pt x="217187" y="1876164"/>
                  <a:pt x="217187" y="1958057"/>
                </a:cubicBezTo>
                <a:cubicBezTo>
                  <a:pt x="217187" y="2039950"/>
                  <a:pt x="283575" y="2106338"/>
                  <a:pt x="365468" y="2106338"/>
                </a:cubicBezTo>
                <a:cubicBezTo>
                  <a:pt x="447361" y="2106338"/>
                  <a:pt x="513749" y="2039950"/>
                  <a:pt x="513749" y="1958057"/>
                </a:cubicBezTo>
                <a:cubicBezTo>
                  <a:pt x="513749" y="1876164"/>
                  <a:pt x="447361" y="1809776"/>
                  <a:pt x="365468" y="1809776"/>
                </a:cubicBezTo>
                <a:close/>
                <a:moveTo>
                  <a:pt x="1475237" y="834168"/>
                </a:moveTo>
                <a:cubicBezTo>
                  <a:pt x="1549015" y="834168"/>
                  <a:pt x="1608823" y="893976"/>
                  <a:pt x="1608823" y="967754"/>
                </a:cubicBezTo>
                <a:lnTo>
                  <a:pt x="1608823" y="1514572"/>
                </a:lnTo>
                <a:lnTo>
                  <a:pt x="2248750" y="1514572"/>
                </a:lnTo>
                <a:cubicBezTo>
                  <a:pt x="2334676" y="1514572"/>
                  <a:pt x="2404333" y="1584229"/>
                  <a:pt x="2404333" y="1670155"/>
                </a:cubicBezTo>
                <a:lnTo>
                  <a:pt x="2404333" y="2292468"/>
                </a:lnTo>
                <a:cubicBezTo>
                  <a:pt x="2404333" y="2378394"/>
                  <a:pt x="2334676" y="2448051"/>
                  <a:pt x="2248750" y="2448051"/>
                </a:cubicBezTo>
                <a:lnTo>
                  <a:pt x="155583" y="2448051"/>
                </a:lnTo>
                <a:cubicBezTo>
                  <a:pt x="69657" y="2448051"/>
                  <a:pt x="0" y="2378394"/>
                  <a:pt x="0" y="2292468"/>
                </a:cubicBezTo>
                <a:lnTo>
                  <a:pt x="0" y="1670155"/>
                </a:lnTo>
                <a:cubicBezTo>
                  <a:pt x="0" y="1584229"/>
                  <a:pt x="69657" y="1514572"/>
                  <a:pt x="155583" y="1514572"/>
                </a:cubicBezTo>
                <a:lnTo>
                  <a:pt x="1341651" y="1514572"/>
                </a:lnTo>
                <a:lnTo>
                  <a:pt x="1341651" y="967754"/>
                </a:lnTo>
                <a:cubicBezTo>
                  <a:pt x="1341651" y="893976"/>
                  <a:pt x="1401459" y="834168"/>
                  <a:pt x="1475237" y="834168"/>
                </a:cubicBezTo>
                <a:close/>
                <a:moveTo>
                  <a:pt x="1484400" y="450810"/>
                </a:moveTo>
                <a:cubicBezTo>
                  <a:pt x="1746981" y="450929"/>
                  <a:pt x="2023571" y="682183"/>
                  <a:pt x="2022798" y="1014296"/>
                </a:cubicBezTo>
                <a:cubicBezTo>
                  <a:pt x="2021524" y="1143172"/>
                  <a:pt x="1866161" y="1175391"/>
                  <a:pt x="1867690" y="1014296"/>
                </a:cubicBezTo>
                <a:cubicBezTo>
                  <a:pt x="1868649" y="780885"/>
                  <a:pt x="1695970" y="609009"/>
                  <a:pt x="1489544" y="608237"/>
                </a:cubicBezTo>
                <a:cubicBezTo>
                  <a:pt x="1283118" y="607464"/>
                  <a:pt x="1077033" y="757717"/>
                  <a:pt x="1074597" y="1018066"/>
                </a:cubicBezTo>
                <a:cubicBezTo>
                  <a:pt x="1073324" y="1154879"/>
                  <a:pt x="920761" y="1156254"/>
                  <a:pt x="919487" y="1016665"/>
                </a:cubicBezTo>
                <a:cubicBezTo>
                  <a:pt x="923817" y="613721"/>
                  <a:pt x="1221818" y="450690"/>
                  <a:pt x="1484400" y="450810"/>
                </a:cubicBezTo>
                <a:close/>
                <a:moveTo>
                  <a:pt x="1493678" y="1"/>
                </a:moveTo>
                <a:cubicBezTo>
                  <a:pt x="1940039" y="204"/>
                  <a:pt x="2410214" y="393311"/>
                  <a:pt x="2408900" y="957870"/>
                </a:cubicBezTo>
                <a:cubicBezTo>
                  <a:pt x="2406735" y="1176945"/>
                  <a:pt x="2142634" y="1231714"/>
                  <a:pt x="2145232" y="957870"/>
                </a:cubicBezTo>
                <a:cubicBezTo>
                  <a:pt x="2146862" y="561095"/>
                  <a:pt x="1853326" y="268924"/>
                  <a:pt x="1502423" y="267611"/>
                </a:cubicBezTo>
                <a:cubicBezTo>
                  <a:pt x="1151520" y="266298"/>
                  <a:pt x="801197" y="521712"/>
                  <a:pt x="797055" y="964278"/>
                </a:cubicBezTo>
                <a:cubicBezTo>
                  <a:pt x="794891" y="1196847"/>
                  <a:pt x="535550" y="1199184"/>
                  <a:pt x="533385" y="961896"/>
                </a:cubicBezTo>
                <a:cubicBezTo>
                  <a:pt x="540745" y="276933"/>
                  <a:pt x="1047317" y="-202"/>
                  <a:pt x="1493678" y="1"/>
                </a:cubicBezTo>
                <a:close/>
              </a:path>
            </a:pathLst>
          </a:cu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251" fontAlgn="base">
              <a:spcBef>
                <a:spcPct val="0"/>
              </a:spcBef>
              <a:spcAft>
                <a:spcPct val="0"/>
              </a:spcAft>
            </a:pPr>
            <a:endParaRPr lang="en-US" sz="1428" spc="-52" dirty="0">
              <a:gradFill>
                <a:gsLst>
                  <a:gs pos="0">
                    <a:srgbClr val="FFFFFF"/>
                  </a:gs>
                  <a:gs pos="100000">
                    <a:srgbClr val="FFFFFF"/>
                  </a:gs>
                </a:gsLst>
                <a:lin ang="5400000" scaled="0"/>
              </a:gradFill>
              <a:ea typeface="Segoe UI" pitchFamily="34" charset="0"/>
              <a:cs typeface="Segoe UI" pitchFamily="34" charset="0"/>
            </a:endParaRPr>
          </a:p>
        </p:txBody>
      </p:sp>
      <p:sp>
        <p:nvSpPr>
          <p:cNvPr id="13" name="Title 2"/>
          <p:cNvSpPr txBox="1">
            <a:spLocks/>
          </p:cNvSpPr>
          <p:nvPr/>
        </p:nvSpPr>
        <p:spPr>
          <a:xfrm>
            <a:off x="274639" y="441125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404040"/>
                    </a:gs>
                    <a:gs pos="100000">
                      <a:srgbClr val="404040"/>
                    </a:gs>
                  </a:gsLst>
                  <a:lin ang="5400000" scaled="0"/>
                </a:gradFill>
              </a:rPr>
              <a:t>Universal Windows Platform</a:t>
            </a:r>
          </a:p>
        </p:txBody>
      </p:sp>
      <p:sp>
        <p:nvSpPr>
          <p:cNvPr id="14" name="Text Placeholder 1"/>
          <p:cNvSpPr txBox="1">
            <a:spLocks/>
          </p:cNvSpPr>
          <p:nvPr/>
        </p:nvSpPr>
        <p:spPr>
          <a:xfrm>
            <a:off x="350838" y="5254089"/>
            <a:ext cx="12039598" cy="1138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dirty="0" smtClean="0">
                <a:solidFill>
                  <a:srgbClr val="404040"/>
                </a:solidFill>
                <a:latin typeface="Segoe UI"/>
              </a:rPr>
              <a:t>Converged</a:t>
            </a:r>
            <a:r>
              <a:rPr lang="en-US" sz="2000" dirty="0" smtClean="0">
                <a:solidFill>
                  <a:srgbClr val="404040"/>
                </a:solidFill>
                <a:latin typeface="Segoe UI"/>
              </a:rPr>
              <a:t> APIs, write </a:t>
            </a:r>
            <a:r>
              <a:rPr lang="en-US" sz="2000" b="1" dirty="0" smtClean="0">
                <a:solidFill>
                  <a:srgbClr val="404040"/>
                </a:solidFill>
                <a:latin typeface="Segoe UI"/>
              </a:rPr>
              <a:t>ONE</a:t>
            </a:r>
            <a:r>
              <a:rPr lang="en-US" sz="2000" dirty="0" smtClean="0">
                <a:solidFill>
                  <a:srgbClr val="404040"/>
                </a:solidFill>
                <a:latin typeface="Segoe UI"/>
              </a:rPr>
              <a:t> Universal Windows App and target all Windows 10 editions</a:t>
            </a:r>
          </a:p>
          <a:p>
            <a:pPr marL="342900" lvl="1" indent="-342900"/>
            <a:r>
              <a:rPr lang="en-US" sz="2000" b="1" dirty="0" smtClean="0">
                <a:solidFill>
                  <a:srgbClr val="404040"/>
                </a:solidFill>
              </a:rPr>
              <a:t>Scale</a:t>
            </a:r>
            <a:r>
              <a:rPr lang="en-US" sz="2000" dirty="0" smtClean="0">
                <a:solidFill>
                  <a:srgbClr val="404040"/>
                </a:solidFill>
              </a:rPr>
              <a:t> and get </a:t>
            </a:r>
            <a:r>
              <a:rPr lang="en-US" sz="2000" b="1" dirty="0" smtClean="0">
                <a:solidFill>
                  <a:srgbClr val="404040"/>
                </a:solidFill>
              </a:rPr>
              <a:t>higher ROI </a:t>
            </a:r>
            <a:r>
              <a:rPr lang="en-US" sz="2000" dirty="0" smtClean="0">
                <a:solidFill>
                  <a:srgbClr val="404040"/>
                </a:solidFill>
              </a:rPr>
              <a:t>by selling same App to all Windows 10 editions </a:t>
            </a:r>
            <a:r>
              <a:rPr lang="en-US" sz="2000" dirty="0" smtClean="0">
                <a:gradFill>
                  <a:gsLst>
                    <a:gs pos="1250">
                      <a:srgbClr val="404040"/>
                    </a:gs>
                    <a:gs pos="100000">
                      <a:srgbClr val="404040"/>
                    </a:gs>
                  </a:gsLst>
                  <a:lin ang="5400000" scaled="0"/>
                </a:gradFill>
              </a:rPr>
              <a:t>OEMs/ODMSs</a:t>
            </a:r>
          </a:p>
          <a:p>
            <a:pPr marL="342900" lvl="1" indent="-342900"/>
            <a:r>
              <a:rPr lang="en-US" sz="2000" dirty="0" smtClean="0">
                <a:gradFill>
                  <a:gsLst>
                    <a:gs pos="1250">
                      <a:srgbClr val="404040"/>
                    </a:gs>
                    <a:gs pos="100000">
                      <a:srgbClr val="404040"/>
                    </a:gs>
                  </a:gsLst>
                  <a:lin ang="5400000" scaled="0"/>
                </a:gradFill>
              </a:rPr>
              <a:t>Reuse </a:t>
            </a:r>
            <a:r>
              <a:rPr lang="en-US" sz="2000" b="1" dirty="0" smtClean="0">
                <a:gradFill>
                  <a:gsLst>
                    <a:gs pos="1250">
                      <a:srgbClr val="404040"/>
                    </a:gs>
                    <a:gs pos="100000">
                      <a:srgbClr val="404040"/>
                    </a:gs>
                  </a:gsLst>
                  <a:lin ang="5400000" scaled="0"/>
                </a:gradFill>
              </a:rPr>
              <a:t>existing development skills</a:t>
            </a:r>
            <a:endParaRPr lang="en-US" sz="2000" b="1" dirty="0">
              <a:gradFill>
                <a:gsLst>
                  <a:gs pos="1250">
                    <a:srgbClr val="404040"/>
                  </a:gs>
                  <a:gs pos="100000">
                    <a:srgbClr val="404040"/>
                  </a:gs>
                </a:gsLst>
                <a:lin ang="5400000" scaled="0"/>
              </a:gradFill>
            </a:endParaRPr>
          </a:p>
        </p:txBody>
      </p:sp>
    </p:spTree>
    <p:extLst>
      <p:ext uri="{BB962C8B-B14F-4D97-AF65-F5344CB8AC3E}">
        <p14:creationId xmlns:p14="http://schemas.microsoft.com/office/powerpoint/2010/main" val="381083697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p:spPr>
        <p:txBody>
          <a:bodyPr/>
          <a:lstStyle/>
          <a:p>
            <a:r>
              <a:rPr lang="en-US" dirty="0" smtClean="0"/>
              <a:t>IoT</a:t>
            </a:r>
            <a:r>
              <a:rPr lang="en-US" dirty="0"/>
              <a:t> </a:t>
            </a:r>
            <a:r>
              <a:rPr lang="en-US" dirty="0" smtClean="0"/>
              <a:t>is an Inflection Point</a:t>
            </a:r>
            <a:endParaRPr lang="en-IN" dirty="0"/>
          </a:p>
        </p:txBody>
      </p:sp>
      <p:sp>
        <p:nvSpPr>
          <p:cNvPr id="4" name="Rectangle 3"/>
          <p:cNvSpPr>
            <a:spLocks/>
          </p:cNvSpPr>
          <p:nvPr/>
        </p:nvSpPr>
        <p:spPr bwMode="auto">
          <a:xfrm>
            <a:off x="503237" y="2125662"/>
            <a:ext cx="2286000" cy="27432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21" tIns="91414" rIns="91414" bIns="46623" numCol="1" rtlCol="0" anchor="b" anchorCtr="0" compatLnSpc="1">
            <a:prstTxWarp prst="textNoShape">
              <a:avLst/>
            </a:prstTxWarp>
          </a:bodyPr>
          <a:lstStyle/>
          <a:p>
            <a:pPr algn="ctr" defTabSz="932543">
              <a:lnSpc>
                <a:spcPct val="90000"/>
              </a:lnSpc>
            </a:pPr>
            <a:r>
              <a:rPr lang="en-US" sz="2400" spc="-50" dirty="0">
                <a:solidFill>
                  <a:prstClr val="white"/>
                </a:solidFill>
                <a:latin typeface="Segoe UI Light"/>
              </a:rPr>
              <a:t>Hardware </a:t>
            </a:r>
            <a:endParaRPr lang="en-US" sz="2400" spc="-50" dirty="0" smtClean="0">
              <a:solidFill>
                <a:prstClr val="white"/>
              </a:solidFill>
              <a:latin typeface="Segoe UI Light"/>
            </a:endParaRPr>
          </a:p>
          <a:p>
            <a:pPr algn="ctr" defTabSz="932543">
              <a:lnSpc>
                <a:spcPct val="90000"/>
              </a:lnSpc>
            </a:pPr>
            <a:r>
              <a:rPr lang="en-US" sz="2400" spc="-50" dirty="0" smtClean="0">
                <a:solidFill>
                  <a:prstClr val="white"/>
                </a:solidFill>
                <a:latin typeface="Segoe UI Light"/>
              </a:rPr>
              <a:t>is </a:t>
            </a:r>
            <a:r>
              <a:rPr lang="en-US" sz="2400" spc="-50" dirty="0">
                <a:solidFill>
                  <a:prstClr val="white"/>
                </a:solidFill>
                <a:latin typeface="Segoe UI Light"/>
              </a:rPr>
              <a:t>cheap</a:t>
            </a:r>
          </a:p>
        </p:txBody>
      </p:sp>
      <p:sp>
        <p:nvSpPr>
          <p:cNvPr id="5" name="Rectangle 4"/>
          <p:cNvSpPr>
            <a:spLocks/>
          </p:cNvSpPr>
          <p:nvPr/>
        </p:nvSpPr>
        <p:spPr bwMode="auto">
          <a:xfrm>
            <a:off x="2775502" y="2125662"/>
            <a:ext cx="2286000" cy="27432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21" tIns="91414" rIns="91414" bIns="46623" numCol="1" rtlCol="0" anchor="b" anchorCtr="0" compatLnSpc="1">
            <a:prstTxWarp prst="textNoShape">
              <a:avLst/>
            </a:prstTxWarp>
          </a:bodyPr>
          <a:lstStyle/>
          <a:p>
            <a:pPr algn="ctr" defTabSz="932543">
              <a:lnSpc>
                <a:spcPct val="90000"/>
              </a:lnSpc>
            </a:pPr>
            <a:r>
              <a:rPr lang="en-US" sz="2400" spc="-50" dirty="0">
                <a:solidFill>
                  <a:prstClr val="white"/>
                </a:solidFill>
                <a:latin typeface="Segoe UI Light"/>
              </a:rPr>
              <a:t>Connectivity </a:t>
            </a:r>
            <a:endParaRPr lang="en-US" sz="2400" spc="-50" dirty="0" smtClean="0">
              <a:solidFill>
                <a:prstClr val="white"/>
              </a:solidFill>
              <a:latin typeface="Segoe UI Light"/>
            </a:endParaRPr>
          </a:p>
          <a:p>
            <a:pPr algn="ctr" defTabSz="932543">
              <a:lnSpc>
                <a:spcPct val="90000"/>
              </a:lnSpc>
            </a:pPr>
            <a:r>
              <a:rPr lang="en-US" sz="2400" spc="-50" dirty="0" smtClean="0">
                <a:solidFill>
                  <a:prstClr val="white"/>
                </a:solidFill>
                <a:latin typeface="Segoe UI Light"/>
              </a:rPr>
              <a:t>is </a:t>
            </a:r>
            <a:r>
              <a:rPr lang="en-US" sz="2400" spc="-50" dirty="0">
                <a:solidFill>
                  <a:prstClr val="white"/>
                </a:solidFill>
                <a:latin typeface="Segoe UI Light"/>
              </a:rPr>
              <a:t>pervasive</a:t>
            </a:r>
          </a:p>
        </p:txBody>
      </p:sp>
      <p:sp>
        <p:nvSpPr>
          <p:cNvPr id="6" name="Rectangle 5"/>
          <p:cNvSpPr>
            <a:spLocks/>
          </p:cNvSpPr>
          <p:nvPr/>
        </p:nvSpPr>
        <p:spPr bwMode="auto">
          <a:xfrm>
            <a:off x="5047767" y="2125662"/>
            <a:ext cx="2286000" cy="2743200"/>
          </a:xfrm>
          <a:prstGeom prst="rect">
            <a:avLst/>
          </a:prstGeom>
          <a:solidFill>
            <a:schemeClr val="accent3">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21" tIns="91414" rIns="91414" bIns="46623" numCol="1" rtlCol="0" anchor="b" anchorCtr="0" compatLnSpc="1">
            <a:prstTxWarp prst="textNoShape">
              <a:avLst/>
            </a:prstTxWarp>
          </a:bodyPr>
          <a:lstStyle/>
          <a:p>
            <a:pPr algn="ctr" defTabSz="932543">
              <a:lnSpc>
                <a:spcPct val="90000"/>
              </a:lnSpc>
            </a:pPr>
            <a:r>
              <a:rPr lang="en-US" sz="2400" spc="-50" dirty="0">
                <a:solidFill>
                  <a:prstClr val="white"/>
                </a:solidFill>
                <a:latin typeface="Segoe UI Light"/>
              </a:rPr>
              <a:t>Development </a:t>
            </a:r>
            <a:endParaRPr lang="en-US" sz="2400" spc="-50" dirty="0" smtClean="0">
              <a:solidFill>
                <a:prstClr val="white"/>
              </a:solidFill>
              <a:latin typeface="Segoe UI Light"/>
            </a:endParaRPr>
          </a:p>
          <a:p>
            <a:pPr algn="ctr" defTabSz="932543">
              <a:lnSpc>
                <a:spcPct val="90000"/>
              </a:lnSpc>
            </a:pPr>
            <a:r>
              <a:rPr lang="en-US" sz="2400" spc="-50" dirty="0" smtClean="0">
                <a:solidFill>
                  <a:prstClr val="white"/>
                </a:solidFill>
                <a:latin typeface="Segoe UI Light"/>
              </a:rPr>
              <a:t>is </a:t>
            </a:r>
            <a:r>
              <a:rPr lang="en-US" sz="2400" spc="-50" dirty="0">
                <a:solidFill>
                  <a:prstClr val="white"/>
                </a:solidFill>
                <a:latin typeface="Segoe UI Light"/>
              </a:rPr>
              <a:t>easy</a:t>
            </a:r>
          </a:p>
        </p:txBody>
      </p:sp>
      <p:sp>
        <p:nvSpPr>
          <p:cNvPr id="7" name="Rectangle 6"/>
          <p:cNvSpPr>
            <a:spLocks/>
          </p:cNvSpPr>
          <p:nvPr/>
        </p:nvSpPr>
        <p:spPr bwMode="auto">
          <a:xfrm>
            <a:off x="9609059" y="2125662"/>
            <a:ext cx="2286000" cy="27432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21" tIns="91414" rIns="91414" bIns="46623" numCol="1" rtlCol="0" anchor="b" anchorCtr="0" compatLnSpc="1">
            <a:prstTxWarp prst="textNoShape">
              <a:avLst/>
            </a:prstTxWarp>
          </a:bodyPr>
          <a:lstStyle/>
          <a:p>
            <a:pPr algn="ctr" defTabSz="932543">
              <a:lnSpc>
                <a:spcPct val="90000"/>
              </a:lnSpc>
            </a:pPr>
            <a:r>
              <a:rPr lang="en-US" sz="2400" spc="-50" dirty="0">
                <a:solidFill>
                  <a:prstClr val="white"/>
                </a:solidFill>
                <a:latin typeface="Segoe UI Light"/>
              </a:rPr>
              <a:t>New </a:t>
            </a:r>
            <a:r>
              <a:rPr lang="en-US" sz="2400" spc="-50" dirty="0" smtClean="0">
                <a:solidFill>
                  <a:prstClr val="white"/>
                </a:solidFill>
                <a:latin typeface="Segoe UI Light"/>
              </a:rPr>
              <a:t>Innovative Scenarios</a:t>
            </a:r>
            <a:endParaRPr lang="en-US" sz="2400" spc="-50" dirty="0">
              <a:solidFill>
                <a:prstClr val="white"/>
              </a:solidFill>
              <a:latin typeface="Segoe UI Light"/>
            </a:endParaRPr>
          </a:p>
        </p:txBody>
      </p:sp>
      <p:sp>
        <p:nvSpPr>
          <p:cNvPr id="8" name="Rectangle 7"/>
          <p:cNvSpPr>
            <a:spLocks/>
          </p:cNvSpPr>
          <p:nvPr/>
        </p:nvSpPr>
        <p:spPr bwMode="auto">
          <a:xfrm>
            <a:off x="7320032" y="2125662"/>
            <a:ext cx="2286000" cy="274320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21" tIns="91414" rIns="91414" bIns="46623" numCol="1" rtlCol="0" anchor="b" anchorCtr="0" compatLnSpc="1">
            <a:prstTxWarp prst="textNoShape">
              <a:avLst/>
            </a:prstTxWarp>
          </a:bodyPr>
          <a:lstStyle/>
          <a:p>
            <a:pPr algn="ctr" defTabSz="932543">
              <a:lnSpc>
                <a:spcPct val="90000"/>
              </a:lnSpc>
            </a:pPr>
            <a:r>
              <a:rPr lang="en-US" sz="2400" spc="-50" dirty="0" smtClean="0">
                <a:solidFill>
                  <a:prstClr val="white"/>
                </a:solidFill>
                <a:latin typeface="Segoe UI Light"/>
              </a:rPr>
              <a:t>Huge benefits </a:t>
            </a:r>
            <a:endParaRPr lang="en-US" sz="2400" spc="-50" dirty="0">
              <a:solidFill>
                <a:prstClr val="white"/>
              </a:solidFill>
              <a:latin typeface="Segoe UI Light"/>
            </a:endParaRPr>
          </a:p>
          <a:p>
            <a:pPr algn="ctr" defTabSz="932543">
              <a:lnSpc>
                <a:spcPct val="90000"/>
              </a:lnSpc>
            </a:pPr>
            <a:r>
              <a:rPr lang="en-US" sz="2400" spc="-50" dirty="0">
                <a:solidFill>
                  <a:prstClr val="white"/>
                </a:solidFill>
                <a:latin typeface="Segoe UI Light"/>
              </a:rPr>
              <a:t>fuel </a:t>
            </a:r>
            <a:r>
              <a:rPr lang="en-US" sz="2400" spc="-50" dirty="0" smtClean="0">
                <a:solidFill>
                  <a:prstClr val="white"/>
                </a:solidFill>
                <a:latin typeface="Segoe UI Light"/>
              </a:rPr>
              <a:t>demand</a:t>
            </a:r>
            <a:endParaRPr lang="en-US" sz="2400" spc="-50" dirty="0">
              <a:solidFill>
                <a:prstClr val="white"/>
              </a:solidFill>
              <a:latin typeface="Segoe UI Light"/>
            </a:endParaRPr>
          </a:p>
        </p:txBody>
      </p:sp>
      <p:sp>
        <p:nvSpPr>
          <p:cNvPr id="9" name="Donut 305"/>
          <p:cNvSpPr>
            <a:spLocks noChangeAspect="1"/>
          </p:cNvSpPr>
          <p:nvPr/>
        </p:nvSpPr>
        <p:spPr bwMode="auto">
          <a:xfrm>
            <a:off x="2990863" y="2433265"/>
            <a:ext cx="1695312" cy="1074103"/>
          </a:xfrm>
          <a:custGeom>
            <a:avLst/>
            <a:gdLst/>
            <a:ahLst/>
            <a:cxnLst/>
            <a:rect l="l" t="t" r="r" b="b"/>
            <a:pathLst>
              <a:path w="14304566" h="9062981">
                <a:moveTo>
                  <a:pt x="8670498" y="2652923"/>
                </a:moveTo>
                <a:cubicBezTo>
                  <a:pt x="9175507" y="2652923"/>
                  <a:pt x="9584898" y="3062314"/>
                  <a:pt x="9584898" y="3567323"/>
                </a:cubicBezTo>
                <a:cubicBezTo>
                  <a:pt x="9584898" y="4072332"/>
                  <a:pt x="9175507" y="4481723"/>
                  <a:pt x="8670498" y="4481723"/>
                </a:cubicBezTo>
                <a:cubicBezTo>
                  <a:pt x="8501378" y="4481723"/>
                  <a:pt x="8342981" y="4435811"/>
                  <a:pt x="8207589" y="4354926"/>
                </a:cubicBezTo>
                <a:lnTo>
                  <a:pt x="6626750" y="6132018"/>
                </a:lnTo>
                <a:cubicBezTo>
                  <a:pt x="6652031" y="6215011"/>
                  <a:pt x="6665384" y="6303098"/>
                  <a:pt x="6665384" y="6394304"/>
                </a:cubicBezTo>
                <a:cubicBezTo>
                  <a:pt x="6665384" y="6899313"/>
                  <a:pt x="6255993" y="7308704"/>
                  <a:pt x="5750984" y="7308704"/>
                </a:cubicBezTo>
                <a:cubicBezTo>
                  <a:pt x="5245975" y="7308704"/>
                  <a:pt x="4836584" y="6899313"/>
                  <a:pt x="4836584" y="6394304"/>
                </a:cubicBezTo>
                <a:cubicBezTo>
                  <a:pt x="4836584" y="6331269"/>
                  <a:pt x="4842962" y="6269723"/>
                  <a:pt x="4855122" y="6210279"/>
                </a:cubicBezTo>
                <a:lnTo>
                  <a:pt x="2501860" y="4794006"/>
                </a:lnTo>
                <a:cubicBezTo>
                  <a:pt x="2361632" y="4942836"/>
                  <a:pt x="2171420" y="5043486"/>
                  <a:pt x="1958053" y="5069721"/>
                </a:cubicBezTo>
                <a:lnTo>
                  <a:pt x="1382054" y="7363861"/>
                </a:lnTo>
                <a:cubicBezTo>
                  <a:pt x="1649831" y="7522578"/>
                  <a:pt x="1828800" y="7814679"/>
                  <a:pt x="1828800" y="8148581"/>
                </a:cubicBezTo>
                <a:cubicBezTo>
                  <a:pt x="1828800" y="8653590"/>
                  <a:pt x="1419409" y="9062981"/>
                  <a:pt x="914400" y="9062981"/>
                </a:cubicBezTo>
                <a:cubicBezTo>
                  <a:pt x="409391" y="9062981"/>
                  <a:pt x="0" y="8653590"/>
                  <a:pt x="0" y="8148581"/>
                </a:cubicBezTo>
                <a:cubicBezTo>
                  <a:pt x="0" y="7665360"/>
                  <a:pt x="374828" y="7269684"/>
                  <a:pt x="849668" y="7237450"/>
                </a:cubicBezTo>
                <a:lnTo>
                  <a:pt x="1418156" y="4973225"/>
                </a:lnTo>
                <a:cubicBezTo>
                  <a:pt x="1126475" y="4820838"/>
                  <a:pt x="927673" y="4515354"/>
                  <a:pt x="927673" y="4163436"/>
                </a:cubicBezTo>
                <a:cubicBezTo>
                  <a:pt x="927673" y="3658427"/>
                  <a:pt x="1337064" y="3249036"/>
                  <a:pt x="1842073" y="3249036"/>
                </a:cubicBezTo>
                <a:cubicBezTo>
                  <a:pt x="2347082" y="3249036"/>
                  <a:pt x="2756473" y="3658427"/>
                  <a:pt x="2756473" y="4163436"/>
                </a:cubicBezTo>
                <a:cubicBezTo>
                  <a:pt x="2756473" y="4210496"/>
                  <a:pt x="2752918" y="4256726"/>
                  <a:pt x="2744920" y="4301698"/>
                </a:cubicBezTo>
                <a:lnTo>
                  <a:pt x="5122633" y="5732687"/>
                </a:lnTo>
                <a:cubicBezTo>
                  <a:pt x="5285259" y="5575494"/>
                  <a:pt x="5506958" y="5479904"/>
                  <a:pt x="5750984" y="5479904"/>
                </a:cubicBezTo>
                <a:cubicBezTo>
                  <a:pt x="5960050" y="5479904"/>
                  <a:pt x="6152728" y="5550067"/>
                  <a:pt x="6304562" y="5670994"/>
                </a:cubicBezTo>
                <a:lnTo>
                  <a:pt x="7838965" y="3946103"/>
                </a:lnTo>
                <a:cubicBezTo>
                  <a:pt x="7785462" y="3830964"/>
                  <a:pt x="7756098" y="3702573"/>
                  <a:pt x="7756098" y="3567323"/>
                </a:cubicBezTo>
                <a:cubicBezTo>
                  <a:pt x="7756098" y="3062314"/>
                  <a:pt x="8165489" y="2652923"/>
                  <a:pt x="8670498" y="2652923"/>
                </a:cubicBezTo>
                <a:close/>
                <a:moveTo>
                  <a:pt x="9615161" y="2601056"/>
                </a:moveTo>
                <a:lnTo>
                  <a:pt x="9875510" y="3082288"/>
                </a:lnTo>
                <a:lnTo>
                  <a:pt x="9662680" y="3197429"/>
                </a:lnTo>
                <a:lnTo>
                  <a:pt x="9402332" y="2716198"/>
                </a:lnTo>
                <a:close/>
                <a:moveTo>
                  <a:pt x="10346150" y="2231354"/>
                </a:moveTo>
                <a:lnTo>
                  <a:pt x="10606499" y="2712586"/>
                </a:lnTo>
                <a:lnTo>
                  <a:pt x="10232176" y="2915096"/>
                </a:lnTo>
                <a:lnTo>
                  <a:pt x="9971827" y="2433864"/>
                </a:lnTo>
                <a:close/>
                <a:moveTo>
                  <a:pt x="11150437" y="1784309"/>
                </a:moveTo>
                <a:lnTo>
                  <a:pt x="11410786" y="2265541"/>
                </a:lnTo>
                <a:lnTo>
                  <a:pt x="10981100" y="2498003"/>
                </a:lnTo>
                <a:lnTo>
                  <a:pt x="10720751" y="2016771"/>
                </a:lnTo>
                <a:close/>
                <a:moveTo>
                  <a:pt x="11906021" y="1412476"/>
                </a:moveTo>
                <a:lnTo>
                  <a:pt x="12166370" y="1893708"/>
                </a:lnTo>
                <a:lnTo>
                  <a:pt x="11689215" y="2151851"/>
                </a:lnTo>
                <a:lnTo>
                  <a:pt x="11428867" y="1670619"/>
                </a:lnTo>
                <a:close/>
                <a:moveTo>
                  <a:pt x="13207286" y="548640"/>
                </a:moveTo>
                <a:cubicBezTo>
                  <a:pt x="12904280" y="548640"/>
                  <a:pt x="12658646" y="794274"/>
                  <a:pt x="12658646" y="1097280"/>
                </a:cubicBezTo>
                <a:cubicBezTo>
                  <a:pt x="12658646" y="1400286"/>
                  <a:pt x="12904280" y="1645920"/>
                  <a:pt x="13207286" y="1645920"/>
                </a:cubicBezTo>
                <a:cubicBezTo>
                  <a:pt x="13510292" y="1645920"/>
                  <a:pt x="13755926" y="1400286"/>
                  <a:pt x="13755926" y="1097280"/>
                </a:cubicBezTo>
                <a:cubicBezTo>
                  <a:pt x="13755926" y="794274"/>
                  <a:pt x="13510292" y="548640"/>
                  <a:pt x="13207286" y="548640"/>
                </a:cubicBezTo>
                <a:close/>
                <a:moveTo>
                  <a:pt x="13207286" y="0"/>
                </a:moveTo>
                <a:cubicBezTo>
                  <a:pt x="13813297" y="0"/>
                  <a:pt x="14304566" y="491269"/>
                  <a:pt x="14304566" y="1097280"/>
                </a:cubicBezTo>
                <a:cubicBezTo>
                  <a:pt x="14304566" y="1703291"/>
                  <a:pt x="13813297" y="2194560"/>
                  <a:pt x="13207286" y="2194560"/>
                </a:cubicBezTo>
                <a:cubicBezTo>
                  <a:pt x="12601275" y="2194560"/>
                  <a:pt x="12110006" y="1703291"/>
                  <a:pt x="12110006" y="1097280"/>
                </a:cubicBezTo>
                <a:cubicBezTo>
                  <a:pt x="12110006" y="491269"/>
                  <a:pt x="12601275" y="0"/>
                  <a:pt x="13207286"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600" spc="-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9"/>
          <p:cNvSpPr>
            <a:spLocks noChangeAspect="1"/>
          </p:cNvSpPr>
          <p:nvPr/>
        </p:nvSpPr>
        <p:spPr bwMode="auto">
          <a:xfrm>
            <a:off x="7759515" y="2433265"/>
            <a:ext cx="1265175" cy="865734"/>
          </a:xfrm>
          <a:custGeom>
            <a:avLst/>
            <a:gdLst>
              <a:gd name="connsiteX0" fmla="*/ 1329613 w 6424245"/>
              <a:gd name="connsiteY0" fmla="*/ 2742987 h 4395983"/>
              <a:gd name="connsiteX1" fmla="*/ 978237 w 6424245"/>
              <a:gd name="connsiteY1" fmla="*/ 2929812 h 4395983"/>
              <a:gd name="connsiteX2" fmla="*/ 968047 w 6424245"/>
              <a:gd name="connsiteY2" fmla="*/ 2948585 h 4395983"/>
              <a:gd name="connsiteX3" fmla="*/ 1339725 w 6424245"/>
              <a:gd name="connsiteY3" fmla="*/ 3156740 h 4395983"/>
              <a:gd name="connsiteX4" fmla="*/ 959729 w 6424245"/>
              <a:gd name="connsiteY4" fmla="*/ 3369555 h 4395983"/>
              <a:gd name="connsiteX5" fmla="*/ 978237 w 6424245"/>
              <a:gd name="connsiteY5" fmla="*/ 3403654 h 4395983"/>
              <a:gd name="connsiteX6" fmla="*/ 1329613 w 6424245"/>
              <a:gd name="connsiteY6" fmla="*/ 3590479 h 4395983"/>
              <a:gd name="connsiteX7" fmla="*/ 1753361 w 6424245"/>
              <a:gd name="connsiteY7" fmla="*/ 3166733 h 4395983"/>
              <a:gd name="connsiteX8" fmla="*/ 1329613 w 6424245"/>
              <a:gd name="connsiteY8" fmla="*/ 2742987 h 4395983"/>
              <a:gd name="connsiteX9" fmla="*/ 1329613 w 6424245"/>
              <a:gd name="connsiteY9" fmla="*/ 2630820 h 4395983"/>
              <a:gd name="connsiteX10" fmla="*/ 1865527 w 6424245"/>
              <a:gd name="connsiteY10" fmla="*/ 3166733 h 4395983"/>
              <a:gd name="connsiteX11" fmla="*/ 1329613 w 6424245"/>
              <a:gd name="connsiteY11" fmla="*/ 3702646 h 4395983"/>
              <a:gd name="connsiteX12" fmla="*/ 793701 w 6424245"/>
              <a:gd name="connsiteY12" fmla="*/ 3166733 h 4395983"/>
              <a:gd name="connsiteX13" fmla="*/ 1329613 w 6424245"/>
              <a:gd name="connsiteY13" fmla="*/ 2630820 h 4395983"/>
              <a:gd name="connsiteX14" fmla="*/ 967611 w 6424245"/>
              <a:gd name="connsiteY14" fmla="*/ 2032726 h 4395983"/>
              <a:gd name="connsiteX15" fmla="*/ 2865681 w 6424245"/>
              <a:gd name="connsiteY15" fmla="*/ 2032726 h 4395983"/>
              <a:gd name="connsiteX16" fmla="*/ 2961235 w 6424245"/>
              <a:gd name="connsiteY16" fmla="*/ 2105638 h 4395983"/>
              <a:gd name="connsiteX17" fmla="*/ 2961235 w 6424245"/>
              <a:gd name="connsiteY17" fmla="*/ 2125081 h 4395983"/>
              <a:gd name="connsiteX18" fmla="*/ 2865681 w 6424245"/>
              <a:gd name="connsiteY18" fmla="*/ 2197992 h 4395983"/>
              <a:gd name="connsiteX19" fmla="*/ 967611 w 6424245"/>
              <a:gd name="connsiteY19" fmla="*/ 2197992 h 4395983"/>
              <a:gd name="connsiteX20" fmla="*/ 876399 w 6424245"/>
              <a:gd name="connsiteY20" fmla="*/ 2125081 h 4395983"/>
              <a:gd name="connsiteX21" fmla="*/ 876399 w 6424245"/>
              <a:gd name="connsiteY21" fmla="*/ 2105638 h 4395983"/>
              <a:gd name="connsiteX22" fmla="*/ 967611 w 6424245"/>
              <a:gd name="connsiteY22" fmla="*/ 2032726 h 4395983"/>
              <a:gd name="connsiteX23" fmla="*/ 640908 w 6424245"/>
              <a:gd name="connsiteY23" fmla="*/ 2032726 h 4395983"/>
              <a:gd name="connsiteX24" fmla="*/ 726109 w 6424245"/>
              <a:gd name="connsiteY24" fmla="*/ 2115359 h 4395983"/>
              <a:gd name="connsiteX25" fmla="*/ 640908 w 6424245"/>
              <a:gd name="connsiteY25" fmla="*/ 2197992 h 4395983"/>
              <a:gd name="connsiteX26" fmla="*/ 555708 w 6424245"/>
              <a:gd name="connsiteY26" fmla="*/ 2115359 h 4395983"/>
              <a:gd name="connsiteX27" fmla="*/ 640908 w 6424245"/>
              <a:gd name="connsiteY27" fmla="*/ 2032726 h 4395983"/>
              <a:gd name="connsiteX28" fmla="*/ 640908 w 6424245"/>
              <a:gd name="connsiteY28" fmla="*/ 1703220 h 4395983"/>
              <a:gd name="connsiteX29" fmla="*/ 726109 w 6424245"/>
              <a:gd name="connsiteY29" fmla="*/ 1785340 h 4395983"/>
              <a:gd name="connsiteX30" fmla="*/ 640908 w 6424245"/>
              <a:gd name="connsiteY30" fmla="*/ 1867460 h 4395983"/>
              <a:gd name="connsiteX31" fmla="*/ 555708 w 6424245"/>
              <a:gd name="connsiteY31" fmla="*/ 1785340 h 4395983"/>
              <a:gd name="connsiteX32" fmla="*/ 640908 w 6424245"/>
              <a:gd name="connsiteY32" fmla="*/ 1703220 h 4395983"/>
              <a:gd name="connsiteX33" fmla="*/ 967597 w 6424245"/>
              <a:gd name="connsiteY33" fmla="*/ 1703220 h 4395983"/>
              <a:gd name="connsiteX34" fmla="*/ 2639561 w 6424245"/>
              <a:gd name="connsiteY34" fmla="*/ 1703220 h 4395983"/>
              <a:gd name="connsiteX35" fmla="*/ 2735101 w 6424245"/>
              <a:gd name="connsiteY35" fmla="*/ 1775679 h 4395983"/>
              <a:gd name="connsiteX36" fmla="*/ 2735101 w 6424245"/>
              <a:gd name="connsiteY36" fmla="*/ 1795001 h 4395983"/>
              <a:gd name="connsiteX37" fmla="*/ 2639561 w 6424245"/>
              <a:gd name="connsiteY37" fmla="*/ 1867460 h 4395983"/>
              <a:gd name="connsiteX38" fmla="*/ 967597 w 6424245"/>
              <a:gd name="connsiteY38" fmla="*/ 1867460 h 4395983"/>
              <a:gd name="connsiteX39" fmla="*/ 876399 w 6424245"/>
              <a:gd name="connsiteY39" fmla="*/ 1795001 h 4395983"/>
              <a:gd name="connsiteX40" fmla="*/ 876399 w 6424245"/>
              <a:gd name="connsiteY40" fmla="*/ 1775679 h 4395983"/>
              <a:gd name="connsiteX41" fmla="*/ 967597 w 6424245"/>
              <a:gd name="connsiteY41" fmla="*/ 1703220 h 4395983"/>
              <a:gd name="connsiteX42" fmla="*/ 4146801 w 6424245"/>
              <a:gd name="connsiteY42" fmla="*/ 1627224 h 4395983"/>
              <a:gd name="connsiteX43" fmla="*/ 4184153 w 6424245"/>
              <a:gd name="connsiteY43" fmla="*/ 1627224 h 4395983"/>
              <a:gd name="connsiteX44" fmla="*/ 4338895 w 6424245"/>
              <a:gd name="connsiteY44" fmla="*/ 1720478 h 4395983"/>
              <a:gd name="connsiteX45" fmla="*/ 4338895 w 6424245"/>
              <a:gd name="connsiteY45" fmla="*/ 3510076 h 4395983"/>
              <a:gd name="connsiteX46" fmla="*/ 4659051 w 6424245"/>
              <a:gd name="connsiteY46" fmla="*/ 3510076 h 4395983"/>
              <a:gd name="connsiteX47" fmla="*/ 4659051 w 6424245"/>
              <a:gd name="connsiteY47" fmla="*/ 2568650 h 4395983"/>
              <a:gd name="connsiteX48" fmla="*/ 4829801 w 6424245"/>
              <a:gd name="connsiteY48" fmla="*/ 2497599 h 4395983"/>
              <a:gd name="connsiteX49" fmla="*/ 4867153 w 6424245"/>
              <a:gd name="connsiteY49" fmla="*/ 2497599 h 4395983"/>
              <a:gd name="connsiteX50" fmla="*/ 5043239 w 6424245"/>
              <a:gd name="connsiteY50" fmla="*/ 2568650 h 4395983"/>
              <a:gd name="connsiteX51" fmla="*/ 5043239 w 6424245"/>
              <a:gd name="connsiteY51" fmla="*/ 3510076 h 4395983"/>
              <a:gd name="connsiteX52" fmla="*/ 5363395 w 6424245"/>
              <a:gd name="connsiteY52" fmla="*/ 3510076 h 4395983"/>
              <a:gd name="connsiteX53" fmla="*/ 5363395 w 6424245"/>
              <a:gd name="connsiteY53" fmla="*/ 2151225 h 4395983"/>
              <a:gd name="connsiteX54" fmla="*/ 5507465 w 6424245"/>
              <a:gd name="connsiteY54" fmla="*/ 2053530 h 4395983"/>
              <a:gd name="connsiteX55" fmla="*/ 5544817 w 6424245"/>
              <a:gd name="connsiteY55" fmla="*/ 2053530 h 4395983"/>
              <a:gd name="connsiteX56" fmla="*/ 5704895 w 6424245"/>
              <a:gd name="connsiteY56" fmla="*/ 2151225 h 4395983"/>
              <a:gd name="connsiteX57" fmla="*/ 5704895 w 6424245"/>
              <a:gd name="connsiteY57" fmla="*/ 3510076 h 4395983"/>
              <a:gd name="connsiteX58" fmla="*/ 5843629 w 6424245"/>
              <a:gd name="connsiteY58" fmla="*/ 3510076 h 4395983"/>
              <a:gd name="connsiteX59" fmla="*/ 5902325 w 6424245"/>
              <a:gd name="connsiteY59" fmla="*/ 3572245 h 4395983"/>
              <a:gd name="connsiteX60" fmla="*/ 5843629 w 6424245"/>
              <a:gd name="connsiteY60" fmla="*/ 3634415 h 4395983"/>
              <a:gd name="connsiteX61" fmla="*/ 3159655 w 6424245"/>
              <a:gd name="connsiteY61" fmla="*/ 3634415 h 4395983"/>
              <a:gd name="connsiteX62" fmla="*/ 3100959 w 6424245"/>
              <a:gd name="connsiteY62" fmla="*/ 3572245 h 4395983"/>
              <a:gd name="connsiteX63" fmla="*/ 3159655 w 6424245"/>
              <a:gd name="connsiteY63" fmla="*/ 3510076 h 4395983"/>
              <a:gd name="connsiteX64" fmla="*/ 3335741 w 6424245"/>
              <a:gd name="connsiteY64" fmla="*/ 3510076 h 4395983"/>
              <a:gd name="connsiteX65" fmla="*/ 3335741 w 6424245"/>
              <a:gd name="connsiteY65" fmla="*/ 2883939 h 4395983"/>
              <a:gd name="connsiteX66" fmla="*/ 3469139 w 6424245"/>
              <a:gd name="connsiteY66" fmla="*/ 2799566 h 4395983"/>
              <a:gd name="connsiteX67" fmla="*/ 3506489 w 6424245"/>
              <a:gd name="connsiteY67" fmla="*/ 2799566 h 4395983"/>
              <a:gd name="connsiteX68" fmla="*/ 3655897 w 6424245"/>
              <a:gd name="connsiteY68" fmla="*/ 2883939 h 4395983"/>
              <a:gd name="connsiteX69" fmla="*/ 3655897 w 6424245"/>
              <a:gd name="connsiteY69" fmla="*/ 3510076 h 4395983"/>
              <a:gd name="connsiteX70" fmla="*/ 3997395 w 6424245"/>
              <a:gd name="connsiteY70" fmla="*/ 3510076 h 4395983"/>
              <a:gd name="connsiteX71" fmla="*/ 3997395 w 6424245"/>
              <a:gd name="connsiteY71" fmla="*/ 1720478 h 4395983"/>
              <a:gd name="connsiteX72" fmla="*/ 4146801 w 6424245"/>
              <a:gd name="connsiteY72" fmla="*/ 1627224 h 4395983"/>
              <a:gd name="connsiteX73" fmla="*/ 967641 w 6424245"/>
              <a:gd name="connsiteY73" fmla="*/ 1372687 h 4395983"/>
              <a:gd name="connsiteX74" fmla="*/ 3005373 w 6424245"/>
              <a:gd name="connsiteY74" fmla="*/ 1372687 h 4395983"/>
              <a:gd name="connsiteX75" fmla="*/ 3100959 w 6424245"/>
              <a:gd name="connsiteY75" fmla="*/ 1445598 h 4395983"/>
              <a:gd name="connsiteX76" fmla="*/ 3100959 w 6424245"/>
              <a:gd name="connsiteY76" fmla="*/ 1465041 h 4395983"/>
              <a:gd name="connsiteX77" fmla="*/ 3005373 w 6424245"/>
              <a:gd name="connsiteY77" fmla="*/ 1537953 h 4395983"/>
              <a:gd name="connsiteX78" fmla="*/ 967641 w 6424245"/>
              <a:gd name="connsiteY78" fmla="*/ 1537953 h 4395983"/>
              <a:gd name="connsiteX79" fmla="*/ 876399 w 6424245"/>
              <a:gd name="connsiteY79" fmla="*/ 1465041 h 4395983"/>
              <a:gd name="connsiteX80" fmla="*/ 876399 w 6424245"/>
              <a:gd name="connsiteY80" fmla="*/ 1445598 h 4395983"/>
              <a:gd name="connsiteX81" fmla="*/ 967641 w 6424245"/>
              <a:gd name="connsiteY81" fmla="*/ 1372687 h 4395983"/>
              <a:gd name="connsiteX82" fmla="*/ 640908 w 6424245"/>
              <a:gd name="connsiteY82" fmla="*/ 1372687 h 4395983"/>
              <a:gd name="connsiteX83" fmla="*/ 726109 w 6424245"/>
              <a:gd name="connsiteY83" fmla="*/ 1455320 h 4395983"/>
              <a:gd name="connsiteX84" fmla="*/ 640908 w 6424245"/>
              <a:gd name="connsiteY84" fmla="*/ 1537953 h 4395983"/>
              <a:gd name="connsiteX85" fmla="*/ 555708 w 6424245"/>
              <a:gd name="connsiteY85" fmla="*/ 1455320 h 4395983"/>
              <a:gd name="connsiteX86" fmla="*/ 640908 w 6424245"/>
              <a:gd name="connsiteY86" fmla="*/ 1372687 h 4395983"/>
              <a:gd name="connsiteX87" fmla="*/ 967591 w 6424245"/>
              <a:gd name="connsiteY87" fmla="*/ 1043181 h 4395983"/>
              <a:gd name="connsiteX88" fmla="*/ 2952109 w 6424245"/>
              <a:gd name="connsiteY88" fmla="*/ 1043181 h 4395983"/>
              <a:gd name="connsiteX89" fmla="*/ 3047643 w 6424245"/>
              <a:gd name="connsiteY89" fmla="*/ 1116092 h 4395983"/>
              <a:gd name="connsiteX90" fmla="*/ 3047643 w 6424245"/>
              <a:gd name="connsiteY90" fmla="*/ 1135535 h 4395983"/>
              <a:gd name="connsiteX91" fmla="*/ 2952109 w 6424245"/>
              <a:gd name="connsiteY91" fmla="*/ 1208447 h 4395983"/>
              <a:gd name="connsiteX92" fmla="*/ 967591 w 6424245"/>
              <a:gd name="connsiteY92" fmla="*/ 1208447 h 4395983"/>
              <a:gd name="connsiteX93" fmla="*/ 876399 w 6424245"/>
              <a:gd name="connsiteY93" fmla="*/ 1135535 h 4395983"/>
              <a:gd name="connsiteX94" fmla="*/ 876399 w 6424245"/>
              <a:gd name="connsiteY94" fmla="*/ 1116092 h 4395983"/>
              <a:gd name="connsiteX95" fmla="*/ 967591 w 6424245"/>
              <a:gd name="connsiteY95" fmla="*/ 1043181 h 4395983"/>
              <a:gd name="connsiteX96" fmla="*/ 640908 w 6424245"/>
              <a:gd name="connsiteY96" fmla="*/ 1043181 h 4395983"/>
              <a:gd name="connsiteX97" fmla="*/ 726109 w 6424245"/>
              <a:gd name="connsiteY97" fmla="*/ 1125814 h 4395983"/>
              <a:gd name="connsiteX98" fmla="*/ 640908 w 6424245"/>
              <a:gd name="connsiteY98" fmla="*/ 1208447 h 4395983"/>
              <a:gd name="connsiteX99" fmla="*/ 555708 w 6424245"/>
              <a:gd name="connsiteY99" fmla="*/ 1125814 h 4395983"/>
              <a:gd name="connsiteX100" fmla="*/ 640908 w 6424245"/>
              <a:gd name="connsiteY100" fmla="*/ 1043181 h 4395983"/>
              <a:gd name="connsiteX101" fmla="*/ 324140 w 6424245"/>
              <a:gd name="connsiteY101" fmla="*/ 703848 h 4395983"/>
              <a:gd name="connsiteX102" fmla="*/ 324140 w 6424245"/>
              <a:gd name="connsiteY102" fmla="*/ 4113425 h 4395983"/>
              <a:gd name="connsiteX103" fmla="*/ 6100105 w 6424245"/>
              <a:gd name="connsiteY103" fmla="*/ 4113425 h 4395983"/>
              <a:gd name="connsiteX104" fmla="*/ 6100105 w 6424245"/>
              <a:gd name="connsiteY104" fmla="*/ 703848 h 4395983"/>
              <a:gd name="connsiteX105" fmla="*/ 193423 w 6424245"/>
              <a:gd name="connsiteY105" fmla="*/ 0 h 4395983"/>
              <a:gd name="connsiteX106" fmla="*/ 6230823 w 6424245"/>
              <a:gd name="connsiteY106" fmla="*/ 0 h 4395983"/>
              <a:gd name="connsiteX107" fmla="*/ 6424245 w 6424245"/>
              <a:gd name="connsiteY107" fmla="*/ 193423 h 4395983"/>
              <a:gd name="connsiteX108" fmla="*/ 6424245 w 6424245"/>
              <a:gd name="connsiteY108" fmla="*/ 4202560 h 4395983"/>
              <a:gd name="connsiteX109" fmla="*/ 6230823 w 6424245"/>
              <a:gd name="connsiteY109" fmla="*/ 4395983 h 4395983"/>
              <a:gd name="connsiteX110" fmla="*/ 193423 w 6424245"/>
              <a:gd name="connsiteY110" fmla="*/ 4395983 h 4395983"/>
              <a:gd name="connsiteX111" fmla="*/ 0 w 6424245"/>
              <a:gd name="connsiteY111" fmla="*/ 4202560 h 4395983"/>
              <a:gd name="connsiteX112" fmla="*/ 0 w 6424245"/>
              <a:gd name="connsiteY112" fmla="*/ 193423 h 4395983"/>
              <a:gd name="connsiteX113" fmla="*/ 193423 w 6424245"/>
              <a:gd name="connsiteY113" fmla="*/ 0 h 4395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424245" h="4395983">
                <a:moveTo>
                  <a:pt x="1329613" y="2742987"/>
                </a:moveTo>
                <a:cubicBezTo>
                  <a:pt x="1183347" y="2742987"/>
                  <a:pt x="1054387" y="2817095"/>
                  <a:pt x="978237" y="2929812"/>
                </a:cubicBezTo>
                <a:lnTo>
                  <a:pt x="968047" y="2948585"/>
                </a:lnTo>
                <a:lnTo>
                  <a:pt x="1339725" y="3156740"/>
                </a:lnTo>
                <a:lnTo>
                  <a:pt x="959729" y="3369555"/>
                </a:lnTo>
                <a:lnTo>
                  <a:pt x="978237" y="3403654"/>
                </a:lnTo>
                <a:cubicBezTo>
                  <a:pt x="1054387" y="3516371"/>
                  <a:pt x="1183347" y="3590479"/>
                  <a:pt x="1329613" y="3590479"/>
                </a:cubicBezTo>
                <a:cubicBezTo>
                  <a:pt x="1563643" y="3590479"/>
                  <a:pt x="1753361" y="3400762"/>
                  <a:pt x="1753361" y="3166733"/>
                </a:cubicBezTo>
                <a:cubicBezTo>
                  <a:pt x="1753361" y="2932704"/>
                  <a:pt x="1563643" y="2742987"/>
                  <a:pt x="1329613" y="2742987"/>
                </a:cubicBezTo>
                <a:close/>
                <a:moveTo>
                  <a:pt x="1329613" y="2630820"/>
                </a:moveTo>
                <a:cubicBezTo>
                  <a:pt x="1625591" y="2630820"/>
                  <a:pt x="1865527" y="2870756"/>
                  <a:pt x="1865527" y="3166733"/>
                </a:cubicBezTo>
                <a:cubicBezTo>
                  <a:pt x="1865527" y="3462710"/>
                  <a:pt x="1625591" y="3702646"/>
                  <a:pt x="1329613" y="3702646"/>
                </a:cubicBezTo>
                <a:cubicBezTo>
                  <a:pt x="1033637" y="3702646"/>
                  <a:pt x="793701" y="3462710"/>
                  <a:pt x="793701" y="3166733"/>
                </a:cubicBezTo>
                <a:cubicBezTo>
                  <a:pt x="793701" y="2870756"/>
                  <a:pt x="1033637" y="2630820"/>
                  <a:pt x="1329613" y="2630820"/>
                </a:cubicBezTo>
                <a:close/>
                <a:moveTo>
                  <a:pt x="967611" y="2032726"/>
                </a:moveTo>
                <a:cubicBezTo>
                  <a:pt x="967611" y="2032726"/>
                  <a:pt x="967611" y="2032726"/>
                  <a:pt x="2865681" y="2032726"/>
                </a:cubicBezTo>
                <a:cubicBezTo>
                  <a:pt x="2917801" y="2032726"/>
                  <a:pt x="2961235" y="2066751"/>
                  <a:pt x="2961235" y="2105638"/>
                </a:cubicBezTo>
                <a:cubicBezTo>
                  <a:pt x="2961235" y="2105638"/>
                  <a:pt x="2961235" y="2105638"/>
                  <a:pt x="2961235" y="2125081"/>
                </a:cubicBezTo>
                <a:cubicBezTo>
                  <a:pt x="2961235" y="2163967"/>
                  <a:pt x="2917801" y="2197992"/>
                  <a:pt x="2865681" y="2197992"/>
                </a:cubicBezTo>
                <a:cubicBezTo>
                  <a:pt x="2865681" y="2197992"/>
                  <a:pt x="2865681" y="2197992"/>
                  <a:pt x="967611" y="2197992"/>
                </a:cubicBezTo>
                <a:cubicBezTo>
                  <a:pt x="915489" y="2197992"/>
                  <a:pt x="876399" y="2163967"/>
                  <a:pt x="876399" y="2125081"/>
                </a:cubicBezTo>
                <a:cubicBezTo>
                  <a:pt x="876399" y="2125081"/>
                  <a:pt x="876399" y="2125081"/>
                  <a:pt x="876399" y="2105638"/>
                </a:cubicBezTo>
                <a:cubicBezTo>
                  <a:pt x="876399" y="2066751"/>
                  <a:pt x="915489" y="2032726"/>
                  <a:pt x="967611" y="2032726"/>
                </a:cubicBezTo>
                <a:close/>
                <a:moveTo>
                  <a:pt x="640908" y="2032726"/>
                </a:moveTo>
                <a:cubicBezTo>
                  <a:pt x="687963" y="2032726"/>
                  <a:pt x="726109" y="2069722"/>
                  <a:pt x="726109" y="2115359"/>
                </a:cubicBezTo>
                <a:cubicBezTo>
                  <a:pt x="726109" y="2160996"/>
                  <a:pt x="687963" y="2197992"/>
                  <a:pt x="640908" y="2197992"/>
                </a:cubicBezTo>
                <a:cubicBezTo>
                  <a:pt x="593853" y="2197992"/>
                  <a:pt x="555708" y="2160996"/>
                  <a:pt x="555708" y="2115359"/>
                </a:cubicBezTo>
                <a:cubicBezTo>
                  <a:pt x="555708" y="2069722"/>
                  <a:pt x="593853" y="2032726"/>
                  <a:pt x="640908" y="2032726"/>
                </a:cubicBezTo>
                <a:close/>
                <a:moveTo>
                  <a:pt x="640908" y="1703220"/>
                </a:moveTo>
                <a:cubicBezTo>
                  <a:pt x="687963" y="1703220"/>
                  <a:pt x="726109" y="1739986"/>
                  <a:pt x="726109" y="1785340"/>
                </a:cubicBezTo>
                <a:cubicBezTo>
                  <a:pt x="726109" y="1830694"/>
                  <a:pt x="687963" y="1867460"/>
                  <a:pt x="640908" y="1867460"/>
                </a:cubicBezTo>
                <a:cubicBezTo>
                  <a:pt x="593853" y="1867460"/>
                  <a:pt x="555708" y="1830694"/>
                  <a:pt x="555708" y="1785340"/>
                </a:cubicBezTo>
                <a:cubicBezTo>
                  <a:pt x="555708" y="1739986"/>
                  <a:pt x="593853" y="1703220"/>
                  <a:pt x="640908" y="1703220"/>
                </a:cubicBezTo>
                <a:close/>
                <a:moveTo>
                  <a:pt x="967597" y="1703220"/>
                </a:moveTo>
                <a:cubicBezTo>
                  <a:pt x="967597" y="1703220"/>
                  <a:pt x="967597" y="1703220"/>
                  <a:pt x="2639561" y="1703220"/>
                </a:cubicBezTo>
                <a:cubicBezTo>
                  <a:pt x="2691673" y="1703220"/>
                  <a:pt x="2735101" y="1737034"/>
                  <a:pt x="2735101" y="1775679"/>
                </a:cubicBezTo>
                <a:cubicBezTo>
                  <a:pt x="2735101" y="1775679"/>
                  <a:pt x="2735101" y="1775679"/>
                  <a:pt x="2735101" y="1795001"/>
                </a:cubicBezTo>
                <a:cubicBezTo>
                  <a:pt x="2735101" y="1833646"/>
                  <a:pt x="2691673" y="1867460"/>
                  <a:pt x="2639561" y="1867460"/>
                </a:cubicBezTo>
                <a:cubicBezTo>
                  <a:pt x="2639561" y="1867460"/>
                  <a:pt x="2639561" y="1867460"/>
                  <a:pt x="967597" y="1867460"/>
                </a:cubicBezTo>
                <a:cubicBezTo>
                  <a:pt x="915483" y="1867460"/>
                  <a:pt x="876399" y="1833646"/>
                  <a:pt x="876399" y="1795001"/>
                </a:cubicBezTo>
                <a:cubicBezTo>
                  <a:pt x="876399" y="1795001"/>
                  <a:pt x="876399" y="1795001"/>
                  <a:pt x="876399" y="1775679"/>
                </a:cubicBezTo>
                <a:cubicBezTo>
                  <a:pt x="876399" y="1737034"/>
                  <a:pt x="915483" y="1703220"/>
                  <a:pt x="967597" y="1703220"/>
                </a:cubicBezTo>
                <a:close/>
                <a:moveTo>
                  <a:pt x="4146801" y="1627224"/>
                </a:moveTo>
                <a:cubicBezTo>
                  <a:pt x="4146801" y="1627224"/>
                  <a:pt x="4146801" y="1627224"/>
                  <a:pt x="4184153" y="1627224"/>
                </a:cubicBezTo>
                <a:cubicBezTo>
                  <a:pt x="4269529" y="1627224"/>
                  <a:pt x="4338895" y="1671631"/>
                  <a:pt x="4338895" y="1720478"/>
                </a:cubicBezTo>
                <a:cubicBezTo>
                  <a:pt x="4338895" y="1720478"/>
                  <a:pt x="4338895" y="1720478"/>
                  <a:pt x="4338895" y="3510076"/>
                </a:cubicBezTo>
                <a:cubicBezTo>
                  <a:pt x="4338895" y="3510076"/>
                  <a:pt x="4338895" y="3510076"/>
                  <a:pt x="4659051" y="3510076"/>
                </a:cubicBezTo>
                <a:cubicBezTo>
                  <a:pt x="4659051" y="3510076"/>
                  <a:pt x="4659051" y="3510076"/>
                  <a:pt x="4659051" y="2568650"/>
                </a:cubicBezTo>
                <a:cubicBezTo>
                  <a:pt x="4659051" y="2519802"/>
                  <a:pt x="4744427" y="2497599"/>
                  <a:pt x="4829801" y="2497599"/>
                </a:cubicBezTo>
                <a:cubicBezTo>
                  <a:pt x="4829801" y="2497599"/>
                  <a:pt x="4829801" y="2497599"/>
                  <a:pt x="4867153" y="2497599"/>
                </a:cubicBezTo>
                <a:cubicBezTo>
                  <a:pt x="4947191" y="2497599"/>
                  <a:pt x="5043239" y="2519802"/>
                  <a:pt x="5043239" y="2568650"/>
                </a:cubicBezTo>
                <a:cubicBezTo>
                  <a:pt x="5043239" y="2568650"/>
                  <a:pt x="5043239" y="2568650"/>
                  <a:pt x="5043239" y="3510076"/>
                </a:cubicBezTo>
                <a:cubicBezTo>
                  <a:pt x="5043239" y="3510076"/>
                  <a:pt x="5043239" y="3510076"/>
                  <a:pt x="5363395" y="3510076"/>
                </a:cubicBezTo>
                <a:cubicBezTo>
                  <a:pt x="5363395" y="3510076"/>
                  <a:pt x="5363395" y="3510076"/>
                  <a:pt x="5363395" y="2151225"/>
                </a:cubicBezTo>
                <a:cubicBezTo>
                  <a:pt x="5363395" y="2102378"/>
                  <a:pt x="5422089" y="2053530"/>
                  <a:pt x="5507465" y="2053530"/>
                </a:cubicBezTo>
                <a:cubicBezTo>
                  <a:pt x="5507465" y="2053530"/>
                  <a:pt x="5507465" y="2053530"/>
                  <a:pt x="5544817" y="2053530"/>
                </a:cubicBezTo>
                <a:cubicBezTo>
                  <a:pt x="5630191" y="2053530"/>
                  <a:pt x="5704895" y="2102378"/>
                  <a:pt x="5704895" y="2151225"/>
                </a:cubicBezTo>
                <a:cubicBezTo>
                  <a:pt x="5704895" y="2151225"/>
                  <a:pt x="5704895" y="2151225"/>
                  <a:pt x="5704895" y="3510076"/>
                </a:cubicBezTo>
                <a:cubicBezTo>
                  <a:pt x="5704895" y="3510076"/>
                  <a:pt x="5704895" y="3510076"/>
                  <a:pt x="5843629" y="3510076"/>
                </a:cubicBezTo>
                <a:cubicBezTo>
                  <a:pt x="5875645" y="3510076"/>
                  <a:pt x="5902325" y="3541161"/>
                  <a:pt x="5902325" y="3572245"/>
                </a:cubicBezTo>
                <a:cubicBezTo>
                  <a:pt x="5902325" y="3603330"/>
                  <a:pt x="5875645" y="3634415"/>
                  <a:pt x="5843629" y="3634415"/>
                </a:cubicBezTo>
                <a:cubicBezTo>
                  <a:pt x="5843629" y="3634415"/>
                  <a:pt x="5843629" y="3634415"/>
                  <a:pt x="3159655" y="3634415"/>
                </a:cubicBezTo>
                <a:cubicBezTo>
                  <a:pt x="3127639" y="3634415"/>
                  <a:pt x="3100959" y="3603330"/>
                  <a:pt x="3100959" y="3572245"/>
                </a:cubicBezTo>
                <a:cubicBezTo>
                  <a:pt x="3100959" y="3541161"/>
                  <a:pt x="3127639" y="3510076"/>
                  <a:pt x="3159655" y="3510076"/>
                </a:cubicBezTo>
                <a:cubicBezTo>
                  <a:pt x="3159655" y="3510076"/>
                  <a:pt x="3159655" y="3510076"/>
                  <a:pt x="3335741" y="3510076"/>
                </a:cubicBezTo>
                <a:cubicBezTo>
                  <a:pt x="3335741" y="3510076"/>
                  <a:pt x="3335741" y="3510076"/>
                  <a:pt x="3335741" y="2883939"/>
                </a:cubicBezTo>
                <a:cubicBezTo>
                  <a:pt x="3335741" y="2835091"/>
                  <a:pt x="3383763" y="2799566"/>
                  <a:pt x="3469139" y="2799566"/>
                </a:cubicBezTo>
                <a:cubicBezTo>
                  <a:pt x="3469139" y="2799566"/>
                  <a:pt x="3469139" y="2799566"/>
                  <a:pt x="3506489" y="2799566"/>
                </a:cubicBezTo>
                <a:cubicBezTo>
                  <a:pt x="3586529" y="2799566"/>
                  <a:pt x="3655897" y="2835091"/>
                  <a:pt x="3655897" y="2883939"/>
                </a:cubicBezTo>
                <a:cubicBezTo>
                  <a:pt x="3655897" y="2883939"/>
                  <a:pt x="3655897" y="2883939"/>
                  <a:pt x="3655897" y="3510076"/>
                </a:cubicBezTo>
                <a:cubicBezTo>
                  <a:pt x="3655897" y="3510076"/>
                  <a:pt x="3655897" y="3510076"/>
                  <a:pt x="3997395" y="3510076"/>
                </a:cubicBezTo>
                <a:cubicBezTo>
                  <a:pt x="3997395" y="3510076"/>
                  <a:pt x="3997395" y="3510076"/>
                  <a:pt x="3997395" y="1720478"/>
                </a:cubicBezTo>
                <a:cubicBezTo>
                  <a:pt x="3997395" y="1671631"/>
                  <a:pt x="4066763" y="1627224"/>
                  <a:pt x="4146801" y="1627224"/>
                </a:cubicBezTo>
                <a:close/>
                <a:moveTo>
                  <a:pt x="967641" y="1372687"/>
                </a:moveTo>
                <a:cubicBezTo>
                  <a:pt x="967641" y="1372687"/>
                  <a:pt x="967641" y="1372687"/>
                  <a:pt x="3005373" y="1372687"/>
                </a:cubicBezTo>
                <a:cubicBezTo>
                  <a:pt x="3057511" y="1372687"/>
                  <a:pt x="3100959" y="1406712"/>
                  <a:pt x="3100959" y="1445598"/>
                </a:cubicBezTo>
                <a:cubicBezTo>
                  <a:pt x="3100959" y="1445598"/>
                  <a:pt x="3100959" y="1445598"/>
                  <a:pt x="3100959" y="1465041"/>
                </a:cubicBezTo>
                <a:cubicBezTo>
                  <a:pt x="3100959" y="1503928"/>
                  <a:pt x="3057511" y="1537953"/>
                  <a:pt x="3005373" y="1537953"/>
                </a:cubicBezTo>
                <a:cubicBezTo>
                  <a:pt x="3005373" y="1537953"/>
                  <a:pt x="3005373" y="1537953"/>
                  <a:pt x="967641" y="1537953"/>
                </a:cubicBezTo>
                <a:cubicBezTo>
                  <a:pt x="915503" y="1537953"/>
                  <a:pt x="876399" y="1503928"/>
                  <a:pt x="876399" y="1465041"/>
                </a:cubicBezTo>
                <a:cubicBezTo>
                  <a:pt x="876399" y="1465041"/>
                  <a:pt x="876399" y="1465041"/>
                  <a:pt x="876399" y="1445598"/>
                </a:cubicBezTo>
                <a:cubicBezTo>
                  <a:pt x="876399" y="1406712"/>
                  <a:pt x="915503" y="1372687"/>
                  <a:pt x="967641" y="1372687"/>
                </a:cubicBezTo>
                <a:close/>
                <a:moveTo>
                  <a:pt x="640908" y="1372687"/>
                </a:moveTo>
                <a:cubicBezTo>
                  <a:pt x="687963" y="1372687"/>
                  <a:pt x="726109" y="1409683"/>
                  <a:pt x="726109" y="1455320"/>
                </a:cubicBezTo>
                <a:cubicBezTo>
                  <a:pt x="726109" y="1500957"/>
                  <a:pt x="687963" y="1537953"/>
                  <a:pt x="640908" y="1537953"/>
                </a:cubicBezTo>
                <a:cubicBezTo>
                  <a:pt x="593853" y="1537953"/>
                  <a:pt x="555708" y="1500957"/>
                  <a:pt x="555708" y="1455320"/>
                </a:cubicBezTo>
                <a:cubicBezTo>
                  <a:pt x="555708" y="1409683"/>
                  <a:pt x="593853" y="1372687"/>
                  <a:pt x="640908" y="1372687"/>
                </a:cubicBezTo>
                <a:close/>
                <a:moveTo>
                  <a:pt x="967591" y="1043181"/>
                </a:moveTo>
                <a:cubicBezTo>
                  <a:pt x="967591" y="1043181"/>
                  <a:pt x="967591" y="1043181"/>
                  <a:pt x="2952109" y="1043181"/>
                </a:cubicBezTo>
                <a:cubicBezTo>
                  <a:pt x="3004217" y="1043181"/>
                  <a:pt x="3047643" y="1077206"/>
                  <a:pt x="3047643" y="1116092"/>
                </a:cubicBezTo>
                <a:cubicBezTo>
                  <a:pt x="3047643" y="1116092"/>
                  <a:pt x="3047643" y="1116092"/>
                  <a:pt x="3047643" y="1135535"/>
                </a:cubicBezTo>
                <a:cubicBezTo>
                  <a:pt x="3047643" y="1174422"/>
                  <a:pt x="3004217" y="1208447"/>
                  <a:pt x="2952109" y="1208447"/>
                </a:cubicBezTo>
                <a:cubicBezTo>
                  <a:pt x="2952109" y="1208447"/>
                  <a:pt x="2952109" y="1208447"/>
                  <a:pt x="967591" y="1208447"/>
                </a:cubicBezTo>
                <a:cubicBezTo>
                  <a:pt x="915481" y="1208447"/>
                  <a:pt x="876399" y="1174422"/>
                  <a:pt x="876399" y="1135535"/>
                </a:cubicBezTo>
                <a:cubicBezTo>
                  <a:pt x="876399" y="1135535"/>
                  <a:pt x="876399" y="1135535"/>
                  <a:pt x="876399" y="1116092"/>
                </a:cubicBezTo>
                <a:cubicBezTo>
                  <a:pt x="876399" y="1077206"/>
                  <a:pt x="915481" y="1043181"/>
                  <a:pt x="967591" y="1043181"/>
                </a:cubicBezTo>
                <a:close/>
                <a:moveTo>
                  <a:pt x="640908" y="1043181"/>
                </a:moveTo>
                <a:cubicBezTo>
                  <a:pt x="687963" y="1043181"/>
                  <a:pt x="726109" y="1080177"/>
                  <a:pt x="726109" y="1125814"/>
                </a:cubicBezTo>
                <a:cubicBezTo>
                  <a:pt x="726109" y="1171451"/>
                  <a:pt x="687963" y="1208447"/>
                  <a:pt x="640908" y="1208447"/>
                </a:cubicBezTo>
                <a:cubicBezTo>
                  <a:pt x="593853" y="1208447"/>
                  <a:pt x="555708" y="1171451"/>
                  <a:pt x="555708" y="1125814"/>
                </a:cubicBezTo>
                <a:cubicBezTo>
                  <a:pt x="555708" y="1080177"/>
                  <a:pt x="593853" y="1043181"/>
                  <a:pt x="640908" y="1043181"/>
                </a:cubicBezTo>
                <a:close/>
                <a:moveTo>
                  <a:pt x="324140" y="703848"/>
                </a:moveTo>
                <a:lnTo>
                  <a:pt x="324140" y="4113425"/>
                </a:lnTo>
                <a:lnTo>
                  <a:pt x="6100105" y="4113425"/>
                </a:lnTo>
                <a:lnTo>
                  <a:pt x="6100105" y="703848"/>
                </a:lnTo>
                <a:close/>
                <a:moveTo>
                  <a:pt x="193423" y="0"/>
                </a:moveTo>
                <a:lnTo>
                  <a:pt x="6230823" y="0"/>
                </a:lnTo>
                <a:cubicBezTo>
                  <a:pt x="6337649" y="0"/>
                  <a:pt x="6424245" y="86598"/>
                  <a:pt x="6424245" y="193423"/>
                </a:cubicBezTo>
                <a:lnTo>
                  <a:pt x="6424245" y="4202560"/>
                </a:lnTo>
                <a:cubicBezTo>
                  <a:pt x="6424245" y="4309385"/>
                  <a:pt x="6337649" y="4395983"/>
                  <a:pt x="6230823" y="4395983"/>
                </a:cubicBezTo>
                <a:lnTo>
                  <a:pt x="193423" y="4395983"/>
                </a:lnTo>
                <a:cubicBezTo>
                  <a:pt x="86598" y="4395983"/>
                  <a:pt x="0" y="4309385"/>
                  <a:pt x="0" y="4202560"/>
                </a:cubicBezTo>
                <a:lnTo>
                  <a:pt x="0" y="193423"/>
                </a:lnTo>
                <a:cubicBezTo>
                  <a:pt x="0" y="86598"/>
                  <a:pt x="86598" y="0"/>
                  <a:pt x="193423"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600" spc="-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362"/>
          <p:cNvSpPr>
            <a:spLocks noChangeAspect="1"/>
          </p:cNvSpPr>
          <p:nvPr/>
        </p:nvSpPr>
        <p:spPr bwMode="auto">
          <a:xfrm rot="19207886">
            <a:off x="5944280" y="2275863"/>
            <a:ext cx="665187" cy="1188720"/>
          </a:xfrm>
          <a:custGeom>
            <a:avLst/>
            <a:gdLst/>
            <a:ahLst/>
            <a:cxnLst/>
            <a:rect l="l" t="t" r="r" b="b"/>
            <a:pathLst>
              <a:path w="2319649" h="4146395">
                <a:moveTo>
                  <a:pt x="721347" y="1393541"/>
                </a:moveTo>
                <a:lnTo>
                  <a:pt x="1004577" y="1630094"/>
                </a:lnTo>
                <a:lnTo>
                  <a:pt x="783124" y="1895244"/>
                </a:lnTo>
                <a:lnTo>
                  <a:pt x="499894" y="1658691"/>
                </a:lnTo>
                <a:close/>
                <a:moveTo>
                  <a:pt x="221453" y="976031"/>
                </a:moveTo>
                <a:lnTo>
                  <a:pt x="504683" y="1212584"/>
                </a:lnTo>
                <a:lnTo>
                  <a:pt x="283230" y="1477734"/>
                </a:lnTo>
                <a:lnTo>
                  <a:pt x="0" y="1241181"/>
                </a:lnTo>
                <a:close/>
                <a:moveTo>
                  <a:pt x="1119716" y="916564"/>
                </a:moveTo>
                <a:lnTo>
                  <a:pt x="1402946" y="1153118"/>
                </a:lnTo>
                <a:lnTo>
                  <a:pt x="1181493" y="1418268"/>
                </a:lnTo>
                <a:lnTo>
                  <a:pt x="898263" y="1181715"/>
                </a:lnTo>
                <a:close/>
                <a:moveTo>
                  <a:pt x="619823" y="499054"/>
                </a:moveTo>
                <a:lnTo>
                  <a:pt x="903053" y="735607"/>
                </a:lnTo>
                <a:lnTo>
                  <a:pt x="681600" y="1000757"/>
                </a:lnTo>
                <a:lnTo>
                  <a:pt x="398370" y="764204"/>
                </a:lnTo>
                <a:close/>
                <a:moveTo>
                  <a:pt x="1788219" y="1414996"/>
                </a:moveTo>
                <a:lnTo>
                  <a:pt x="1827007" y="1456492"/>
                </a:lnTo>
                <a:lnTo>
                  <a:pt x="1848826" y="1510192"/>
                </a:lnTo>
                <a:lnTo>
                  <a:pt x="1853674" y="1566334"/>
                </a:lnTo>
                <a:lnTo>
                  <a:pt x="1843977" y="1620034"/>
                </a:lnTo>
                <a:lnTo>
                  <a:pt x="1817310" y="1671294"/>
                </a:lnTo>
                <a:lnTo>
                  <a:pt x="1371242" y="2230266"/>
                </a:lnTo>
                <a:lnTo>
                  <a:pt x="1412455" y="2191212"/>
                </a:lnTo>
                <a:lnTo>
                  <a:pt x="1465789" y="2166802"/>
                </a:lnTo>
                <a:lnTo>
                  <a:pt x="1519123" y="2161920"/>
                </a:lnTo>
                <a:lnTo>
                  <a:pt x="1574882" y="2171684"/>
                </a:lnTo>
                <a:lnTo>
                  <a:pt x="1625792" y="2200975"/>
                </a:lnTo>
                <a:lnTo>
                  <a:pt x="1664580" y="2244912"/>
                </a:lnTo>
                <a:lnTo>
                  <a:pt x="1688823" y="2296171"/>
                </a:lnTo>
                <a:lnTo>
                  <a:pt x="1693672" y="2349872"/>
                </a:lnTo>
                <a:lnTo>
                  <a:pt x="1679126" y="2406013"/>
                </a:lnTo>
                <a:lnTo>
                  <a:pt x="1650035" y="2454832"/>
                </a:lnTo>
                <a:lnTo>
                  <a:pt x="1613670" y="2506091"/>
                </a:lnTo>
                <a:lnTo>
                  <a:pt x="1664580" y="2476800"/>
                </a:lnTo>
                <a:lnTo>
                  <a:pt x="1727611" y="2467036"/>
                </a:lnTo>
                <a:lnTo>
                  <a:pt x="1783370" y="2476800"/>
                </a:lnTo>
                <a:lnTo>
                  <a:pt x="1839128" y="2506091"/>
                </a:lnTo>
                <a:lnTo>
                  <a:pt x="1877917" y="2550028"/>
                </a:lnTo>
                <a:lnTo>
                  <a:pt x="1902160" y="2601288"/>
                </a:lnTo>
                <a:lnTo>
                  <a:pt x="1907008" y="2654988"/>
                </a:lnTo>
                <a:lnTo>
                  <a:pt x="1897311" y="2711129"/>
                </a:lnTo>
                <a:lnTo>
                  <a:pt x="1868220" y="2759948"/>
                </a:lnTo>
                <a:lnTo>
                  <a:pt x="1797916" y="2850262"/>
                </a:lnTo>
                <a:lnTo>
                  <a:pt x="1848825" y="2820971"/>
                </a:lnTo>
                <a:lnTo>
                  <a:pt x="1907008" y="2811207"/>
                </a:lnTo>
                <a:lnTo>
                  <a:pt x="1967616" y="2820971"/>
                </a:lnTo>
                <a:lnTo>
                  <a:pt x="2020950" y="2850262"/>
                </a:lnTo>
                <a:lnTo>
                  <a:pt x="2057314" y="2891758"/>
                </a:lnTo>
                <a:lnTo>
                  <a:pt x="2081557" y="2945459"/>
                </a:lnTo>
                <a:lnTo>
                  <a:pt x="2086406" y="3001600"/>
                </a:lnTo>
                <a:lnTo>
                  <a:pt x="2076708" y="3055300"/>
                </a:lnTo>
                <a:lnTo>
                  <a:pt x="2050041" y="3106560"/>
                </a:lnTo>
                <a:lnTo>
                  <a:pt x="1380939" y="3941357"/>
                </a:lnTo>
                <a:lnTo>
                  <a:pt x="1351848" y="3975530"/>
                </a:lnTo>
                <a:lnTo>
                  <a:pt x="1313059" y="4017026"/>
                </a:lnTo>
                <a:lnTo>
                  <a:pt x="1271846" y="4060963"/>
                </a:lnTo>
                <a:lnTo>
                  <a:pt x="1218512" y="4097577"/>
                </a:lnTo>
                <a:lnTo>
                  <a:pt x="1167602" y="4126868"/>
                </a:lnTo>
                <a:lnTo>
                  <a:pt x="1109420" y="4146395"/>
                </a:lnTo>
                <a:lnTo>
                  <a:pt x="1058510" y="4141514"/>
                </a:lnTo>
                <a:lnTo>
                  <a:pt x="1010024" y="4117104"/>
                </a:lnTo>
                <a:lnTo>
                  <a:pt x="973660" y="4090254"/>
                </a:lnTo>
                <a:lnTo>
                  <a:pt x="915477" y="4046317"/>
                </a:lnTo>
                <a:lnTo>
                  <a:pt x="850022" y="3990176"/>
                </a:lnTo>
                <a:lnTo>
                  <a:pt x="777293" y="3931593"/>
                </a:lnTo>
                <a:lnTo>
                  <a:pt x="697292" y="3865688"/>
                </a:lnTo>
                <a:lnTo>
                  <a:pt x="612442" y="3797343"/>
                </a:lnTo>
                <a:lnTo>
                  <a:pt x="532440" y="3731438"/>
                </a:lnTo>
                <a:lnTo>
                  <a:pt x="450015" y="3670415"/>
                </a:lnTo>
                <a:lnTo>
                  <a:pt x="379710" y="3611832"/>
                </a:lnTo>
                <a:lnTo>
                  <a:pt x="319104" y="3560573"/>
                </a:lnTo>
                <a:lnTo>
                  <a:pt x="270618" y="3521518"/>
                </a:lnTo>
                <a:lnTo>
                  <a:pt x="236678" y="3497108"/>
                </a:lnTo>
                <a:lnTo>
                  <a:pt x="190617" y="3445849"/>
                </a:lnTo>
                <a:lnTo>
                  <a:pt x="161525" y="3392148"/>
                </a:lnTo>
                <a:lnTo>
                  <a:pt x="151828" y="3336007"/>
                </a:lnTo>
                <a:lnTo>
                  <a:pt x="151828" y="3277425"/>
                </a:lnTo>
                <a:lnTo>
                  <a:pt x="156677" y="3221284"/>
                </a:lnTo>
                <a:lnTo>
                  <a:pt x="319104" y="2110661"/>
                </a:lnTo>
                <a:lnTo>
                  <a:pt x="333649" y="2052078"/>
                </a:lnTo>
                <a:lnTo>
                  <a:pt x="365165" y="2005701"/>
                </a:lnTo>
                <a:lnTo>
                  <a:pt x="413651" y="1976410"/>
                </a:lnTo>
                <a:lnTo>
                  <a:pt x="464561" y="1956882"/>
                </a:lnTo>
                <a:lnTo>
                  <a:pt x="522743" y="1956882"/>
                </a:lnTo>
                <a:lnTo>
                  <a:pt x="578502" y="1971528"/>
                </a:lnTo>
                <a:lnTo>
                  <a:pt x="622139" y="2005701"/>
                </a:lnTo>
                <a:lnTo>
                  <a:pt x="656079" y="2052078"/>
                </a:lnTo>
                <a:lnTo>
                  <a:pt x="673049" y="2105779"/>
                </a:lnTo>
                <a:lnTo>
                  <a:pt x="673049" y="2161921"/>
                </a:lnTo>
                <a:lnTo>
                  <a:pt x="612442" y="2601288"/>
                </a:lnTo>
                <a:lnTo>
                  <a:pt x="1531245" y="1441846"/>
                </a:lnTo>
                <a:lnTo>
                  <a:pt x="1574882" y="1405232"/>
                </a:lnTo>
                <a:lnTo>
                  <a:pt x="1625792" y="1380823"/>
                </a:lnTo>
                <a:lnTo>
                  <a:pt x="1683974" y="1375941"/>
                </a:lnTo>
                <a:lnTo>
                  <a:pt x="1734885" y="1385705"/>
                </a:lnTo>
                <a:close/>
                <a:moveTo>
                  <a:pt x="2036419" y="835021"/>
                </a:moveTo>
                <a:lnTo>
                  <a:pt x="2319649" y="1071574"/>
                </a:lnTo>
                <a:lnTo>
                  <a:pt x="2098196" y="1336724"/>
                </a:lnTo>
                <a:lnTo>
                  <a:pt x="1814966" y="1100171"/>
                </a:lnTo>
                <a:close/>
                <a:moveTo>
                  <a:pt x="1536525" y="417510"/>
                </a:moveTo>
                <a:lnTo>
                  <a:pt x="1819755" y="654063"/>
                </a:lnTo>
                <a:lnTo>
                  <a:pt x="1598302" y="919214"/>
                </a:lnTo>
                <a:lnTo>
                  <a:pt x="1315073" y="682661"/>
                </a:lnTo>
                <a:close/>
                <a:moveTo>
                  <a:pt x="1036632" y="0"/>
                </a:moveTo>
                <a:lnTo>
                  <a:pt x="1319862" y="236553"/>
                </a:lnTo>
                <a:lnTo>
                  <a:pt x="1098409" y="501703"/>
                </a:lnTo>
                <a:lnTo>
                  <a:pt x="815179" y="26515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600" dirty="0">
              <a:solidFill>
                <a:srgbClr val="404040"/>
              </a:solidFill>
            </a:endParaRPr>
          </a:p>
        </p:txBody>
      </p:sp>
      <p:grpSp>
        <p:nvGrpSpPr>
          <p:cNvPr id="3" name="Group 2"/>
          <p:cNvGrpSpPr/>
          <p:nvPr/>
        </p:nvGrpSpPr>
        <p:grpSpPr>
          <a:xfrm>
            <a:off x="797384" y="2724839"/>
            <a:ext cx="1591814" cy="492981"/>
            <a:chOff x="2549163" y="1542688"/>
            <a:chExt cx="2388735" cy="739785"/>
          </a:xfrm>
          <a:solidFill>
            <a:schemeClr val="bg1"/>
          </a:solidFill>
        </p:grpSpPr>
        <p:sp>
          <p:nvSpPr>
            <p:cNvPr id="12" name="Round Same Side Corner Rectangle 11"/>
            <p:cNvSpPr/>
            <p:nvPr/>
          </p:nvSpPr>
          <p:spPr>
            <a:xfrm>
              <a:off x="3040048" y="1542688"/>
              <a:ext cx="998085" cy="721233"/>
            </a:xfrm>
            <a:custGeom>
              <a:avLst/>
              <a:gdLst/>
              <a:ahLst/>
              <a:cxnLst/>
              <a:rect l="l" t="t" r="r" b="b"/>
              <a:pathLst>
                <a:path w="997825" h="721233">
                  <a:moveTo>
                    <a:pt x="386303" y="632863"/>
                  </a:moveTo>
                  <a:lnTo>
                    <a:pt x="361994" y="673949"/>
                  </a:lnTo>
                  <a:lnTo>
                    <a:pt x="635830" y="673949"/>
                  </a:lnTo>
                  <a:lnTo>
                    <a:pt x="611521" y="632863"/>
                  </a:lnTo>
                  <a:close/>
                  <a:moveTo>
                    <a:pt x="74549" y="554146"/>
                  </a:moveTo>
                  <a:lnTo>
                    <a:pt x="923276" y="554146"/>
                  </a:lnTo>
                  <a:lnTo>
                    <a:pt x="997825" y="680147"/>
                  </a:lnTo>
                  <a:lnTo>
                    <a:pt x="997380" y="680147"/>
                  </a:lnTo>
                  <a:lnTo>
                    <a:pt x="997380" y="721233"/>
                  </a:lnTo>
                  <a:lnTo>
                    <a:pt x="443" y="721233"/>
                  </a:lnTo>
                  <a:lnTo>
                    <a:pt x="443" y="680147"/>
                  </a:lnTo>
                  <a:lnTo>
                    <a:pt x="0" y="680147"/>
                  </a:lnTo>
                  <a:close/>
                  <a:moveTo>
                    <a:pt x="107888" y="28997"/>
                  </a:moveTo>
                  <a:lnTo>
                    <a:pt x="107888" y="517611"/>
                  </a:lnTo>
                  <a:lnTo>
                    <a:pt x="889938" y="517611"/>
                  </a:lnTo>
                  <a:lnTo>
                    <a:pt x="889938" y="28997"/>
                  </a:lnTo>
                  <a:close/>
                  <a:moveTo>
                    <a:pt x="102530" y="0"/>
                  </a:moveTo>
                  <a:lnTo>
                    <a:pt x="895294" y="0"/>
                  </a:lnTo>
                  <a:cubicBezTo>
                    <a:pt x="909799" y="0"/>
                    <a:pt x="921556" y="11760"/>
                    <a:pt x="921556" y="26269"/>
                  </a:cubicBezTo>
                  <a:lnTo>
                    <a:pt x="921556" y="541850"/>
                  </a:lnTo>
                  <a:lnTo>
                    <a:pt x="76268" y="541850"/>
                  </a:lnTo>
                  <a:lnTo>
                    <a:pt x="76268" y="26269"/>
                  </a:lnTo>
                  <a:cubicBezTo>
                    <a:pt x="76268" y="11760"/>
                    <a:pt x="88025" y="0"/>
                    <a:pt x="102530" y="0"/>
                  </a:cubicBezTo>
                  <a:close/>
                </a:path>
              </a:pathLst>
            </a:custGeom>
            <a:grpFill/>
            <a:ln w="25400" cap="flat" cmpd="sng" algn="ctr">
              <a:noFill/>
              <a:prstDash val="solid"/>
            </a:ln>
            <a:effectLst/>
          </p:spPr>
          <p:txBody>
            <a:bodyPr rtlCol="0" anchor="ctr"/>
            <a:lstStyle/>
            <a:p>
              <a:pPr algn="ctr" defTabSz="914400">
                <a:defRPr/>
              </a:pPr>
              <a:endParaRPr lang="en-US" sz="1600" kern="0" dirty="0">
                <a:solidFill>
                  <a:srgbClr val="B4A0FF"/>
                </a:solidFill>
                <a:latin typeface="Segoe"/>
              </a:endParaRPr>
            </a:p>
          </p:txBody>
        </p:sp>
        <p:sp>
          <p:nvSpPr>
            <p:cNvPr id="13" name="Rounded Rectangle 223"/>
            <p:cNvSpPr/>
            <p:nvPr/>
          </p:nvSpPr>
          <p:spPr bwMode="auto">
            <a:xfrm>
              <a:off x="2549163" y="1634121"/>
              <a:ext cx="368617" cy="648352"/>
            </a:xfrm>
            <a:custGeom>
              <a:avLst/>
              <a:gdLst/>
              <a:ahLst/>
              <a:cxnLst/>
              <a:rect l="l" t="t" r="r" b="b"/>
              <a:pathLst>
                <a:path w="3657600" h="6434945">
                  <a:moveTo>
                    <a:pt x="1828801" y="5761924"/>
                  </a:moveTo>
                  <a:cubicBezTo>
                    <a:pt x="1694209" y="5761924"/>
                    <a:pt x="1585101" y="5871032"/>
                    <a:pt x="1585101" y="6005624"/>
                  </a:cubicBezTo>
                  <a:cubicBezTo>
                    <a:pt x="1585101" y="6140216"/>
                    <a:pt x="1694209" y="6249324"/>
                    <a:pt x="1828801" y="6249324"/>
                  </a:cubicBezTo>
                  <a:cubicBezTo>
                    <a:pt x="1963393" y="6249324"/>
                    <a:pt x="2072501" y="6140216"/>
                    <a:pt x="2072501" y="6005624"/>
                  </a:cubicBezTo>
                  <a:cubicBezTo>
                    <a:pt x="2072501" y="5871032"/>
                    <a:pt x="1963393" y="5761924"/>
                    <a:pt x="1828801" y="5761924"/>
                  </a:cubicBezTo>
                  <a:close/>
                  <a:moveTo>
                    <a:pt x="367260" y="607233"/>
                  </a:moveTo>
                  <a:lnTo>
                    <a:pt x="367260" y="5543030"/>
                  </a:lnTo>
                  <a:lnTo>
                    <a:pt x="3290341" y="5543030"/>
                  </a:lnTo>
                  <a:lnTo>
                    <a:pt x="3290341" y="607233"/>
                  </a:lnTo>
                  <a:close/>
                  <a:moveTo>
                    <a:pt x="1097280" y="257182"/>
                  </a:moveTo>
                  <a:cubicBezTo>
                    <a:pt x="1072030" y="257182"/>
                    <a:pt x="1051560" y="277652"/>
                    <a:pt x="1051560" y="302902"/>
                  </a:cubicBezTo>
                  <a:cubicBezTo>
                    <a:pt x="1051560" y="328152"/>
                    <a:pt x="1072030" y="348622"/>
                    <a:pt x="1097280" y="348622"/>
                  </a:cubicBezTo>
                  <a:lnTo>
                    <a:pt x="2560320" y="348622"/>
                  </a:lnTo>
                  <a:cubicBezTo>
                    <a:pt x="2585570" y="348622"/>
                    <a:pt x="2606040" y="328152"/>
                    <a:pt x="2606040" y="302902"/>
                  </a:cubicBezTo>
                  <a:cubicBezTo>
                    <a:pt x="2606040" y="277652"/>
                    <a:pt x="2585570" y="257182"/>
                    <a:pt x="2560320" y="257182"/>
                  </a:cubicBezTo>
                  <a:close/>
                  <a:moveTo>
                    <a:pt x="609612" y="0"/>
                  </a:moveTo>
                  <a:lnTo>
                    <a:pt x="3047988" y="0"/>
                  </a:lnTo>
                  <a:cubicBezTo>
                    <a:pt x="3384667" y="0"/>
                    <a:pt x="3657600" y="272933"/>
                    <a:pt x="3657600" y="609612"/>
                  </a:cubicBezTo>
                  <a:lnTo>
                    <a:pt x="3657600" y="5825333"/>
                  </a:lnTo>
                  <a:cubicBezTo>
                    <a:pt x="3657600" y="6162012"/>
                    <a:pt x="3384667" y="6434945"/>
                    <a:pt x="3047988" y="6434945"/>
                  </a:cubicBezTo>
                  <a:lnTo>
                    <a:pt x="609612" y="6434945"/>
                  </a:lnTo>
                  <a:cubicBezTo>
                    <a:pt x="272933" y="6434945"/>
                    <a:pt x="0" y="6162012"/>
                    <a:pt x="0" y="5825333"/>
                  </a:cubicBezTo>
                  <a:lnTo>
                    <a:pt x="0" y="609612"/>
                  </a:lnTo>
                  <a:cubicBezTo>
                    <a:pt x="0" y="272933"/>
                    <a:pt x="272933" y="0"/>
                    <a:pt x="609612"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600" spc="-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ounded Rectangle 6"/>
            <p:cNvSpPr/>
            <p:nvPr/>
          </p:nvSpPr>
          <p:spPr bwMode="auto">
            <a:xfrm rot="16200000">
              <a:off x="4222719" y="1520282"/>
              <a:ext cx="591629" cy="838729"/>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grp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822953"/>
              <a:endParaRPr lang="en-US" spc="-135" dirty="0">
                <a:gradFill>
                  <a:gsLst>
                    <a:gs pos="0">
                      <a:srgbClr val="FFFFFF"/>
                    </a:gs>
                    <a:gs pos="100000">
                      <a:srgbClr val="FFFFFF"/>
                    </a:gs>
                  </a:gsLst>
                  <a:lin ang="5400000" scaled="0"/>
                </a:gradFill>
                <a:latin typeface="Segoe Light" pitchFamily="34" charset="0"/>
              </a:endParaRPr>
            </a:p>
          </p:txBody>
        </p:sp>
      </p:grpSp>
      <p:grpSp>
        <p:nvGrpSpPr>
          <p:cNvPr id="15" name="Group 14"/>
          <p:cNvGrpSpPr>
            <a:grpSpLocks noChangeAspect="1"/>
          </p:cNvGrpSpPr>
          <p:nvPr/>
        </p:nvGrpSpPr>
        <p:grpSpPr>
          <a:xfrm>
            <a:off x="10310830" y="2397321"/>
            <a:ext cx="848931" cy="1133627"/>
            <a:chOff x="10036997" y="2439550"/>
            <a:chExt cx="436467" cy="582841"/>
          </a:xfrm>
          <a:solidFill>
            <a:schemeClr val="bg1"/>
          </a:solidFill>
        </p:grpSpPr>
        <p:sp>
          <p:nvSpPr>
            <p:cNvPr id="16" name="Freeform 15"/>
            <p:cNvSpPr>
              <a:spLocks noChangeAspect="1"/>
            </p:cNvSpPr>
            <p:nvPr/>
          </p:nvSpPr>
          <p:spPr bwMode="auto">
            <a:xfrm rot="16200000">
              <a:off x="9963810" y="2512737"/>
              <a:ext cx="582841" cy="436467"/>
            </a:xfrm>
            <a:custGeom>
              <a:avLst/>
              <a:gdLst>
                <a:gd name="connsiteX0" fmla="*/ 221728 w 582841"/>
                <a:gd name="connsiteY0" fmla="*/ 360901 h 436467"/>
                <a:gd name="connsiteX1" fmla="*/ 208302 w 582841"/>
                <a:gd name="connsiteY1" fmla="*/ 347475 h 436467"/>
                <a:gd name="connsiteX2" fmla="*/ 64527 w 582841"/>
                <a:gd name="connsiteY2" fmla="*/ 347475 h 436467"/>
                <a:gd name="connsiteX3" fmla="*/ 51101 w 582841"/>
                <a:gd name="connsiteY3" fmla="*/ 360901 h 436467"/>
                <a:gd name="connsiteX4" fmla="*/ 51101 w 582841"/>
                <a:gd name="connsiteY4" fmla="*/ 379768 h 436467"/>
                <a:gd name="connsiteX5" fmla="*/ 64527 w 582841"/>
                <a:gd name="connsiteY5" fmla="*/ 393194 h 436467"/>
                <a:gd name="connsiteX6" fmla="*/ 208302 w 582841"/>
                <a:gd name="connsiteY6" fmla="*/ 393194 h 436467"/>
                <a:gd name="connsiteX7" fmla="*/ 221728 w 582841"/>
                <a:gd name="connsiteY7" fmla="*/ 379768 h 436467"/>
                <a:gd name="connsiteX8" fmla="*/ 447470 w 582841"/>
                <a:gd name="connsiteY8" fmla="*/ 370334 h 436467"/>
                <a:gd name="connsiteX9" fmla="*/ 424610 w 582841"/>
                <a:gd name="connsiteY9" fmla="*/ 347474 h 436467"/>
                <a:gd name="connsiteX10" fmla="*/ 401750 w 582841"/>
                <a:gd name="connsiteY10" fmla="*/ 370334 h 436467"/>
                <a:gd name="connsiteX11" fmla="*/ 424610 w 582841"/>
                <a:gd name="connsiteY11" fmla="*/ 393194 h 436467"/>
                <a:gd name="connsiteX12" fmla="*/ 447470 w 582841"/>
                <a:gd name="connsiteY12" fmla="*/ 370334 h 436467"/>
                <a:gd name="connsiteX13" fmla="*/ 525714 w 582841"/>
                <a:gd name="connsiteY13" fmla="*/ 370334 h 436467"/>
                <a:gd name="connsiteX14" fmla="*/ 502854 w 582841"/>
                <a:gd name="connsiteY14" fmla="*/ 347474 h 436467"/>
                <a:gd name="connsiteX15" fmla="*/ 479994 w 582841"/>
                <a:gd name="connsiteY15" fmla="*/ 370334 h 436467"/>
                <a:gd name="connsiteX16" fmla="*/ 502854 w 582841"/>
                <a:gd name="connsiteY16" fmla="*/ 393194 h 436467"/>
                <a:gd name="connsiteX17" fmla="*/ 525714 w 582841"/>
                <a:gd name="connsiteY17" fmla="*/ 370334 h 436467"/>
                <a:gd name="connsiteX18" fmla="*/ 549490 w 582841"/>
                <a:gd name="connsiteY18" fmla="*/ 38944 h 436467"/>
                <a:gd name="connsiteX19" fmla="*/ 33350 w 582841"/>
                <a:gd name="connsiteY19" fmla="*/ 38944 h 436467"/>
                <a:gd name="connsiteX20" fmla="*/ 33350 w 582841"/>
                <a:gd name="connsiteY20" fmla="*/ 313754 h 436467"/>
                <a:gd name="connsiteX21" fmla="*/ 549490 w 582841"/>
                <a:gd name="connsiteY21" fmla="*/ 313754 h 436467"/>
                <a:gd name="connsiteX22" fmla="*/ 582841 w 582841"/>
                <a:gd name="connsiteY22" fmla="*/ 39441 h 436467"/>
                <a:gd name="connsiteX23" fmla="*/ 582841 w 582841"/>
                <a:gd name="connsiteY23" fmla="*/ 397028 h 436467"/>
                <a:gd name="connsiteX24" fmla="*/ 543402 w 582841"/>
                <a:gd name="connsiteY24" fmla="*/ 436467 h 436467"/>
                <a:gd name="connsiteX25" fmla="*/ 39439 w 582841"/>
                <a:gd name="connsiteY25" fmla="*/ 436467 h 436467"/>
                <a:gd name="connsiteX26" fmla="*/ 0 w 582841"/>
                <a:gd name="connsiteY26" fmla="*/ 397028 h 436467"/>
                <a:gd name="connsiteX27" fmla="*/ 0 w 582841"/>
                <a:gd name="connsiteY27" fmla="*/ 39441 h 436467"/>
                <a:gd name="connsiteX28" fmla="*/ 39439 w 582841"/>
                <a:gd name="connsiteY28" fmla="*/ 0 h 436467"/>
                <a:gd name="connsiteX29" fmla="*/ 543402 w 582841"/>
                <a:gd name="connsiteY29" fmla="*/ 0 h 436467"/>
                <a:gd name="connsiteX30" fmla="*/ 582841 w 582841"/>
                <a:gd name="connsiteY30" fmla="*/ 39441 h 43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2841" h="436467">
                  <a:moveTo>
                    <a:pt x="221728" y="360901"/>
                  </a:moveTo>
                  <a:cubicBezTo>
                    <a:pt x="221728" y="353486"/>
                    <a:pt x="215717" y="347475"/>
                    <a:pt x="208302" y="347475"/>
                  </a:cubicBezTo>
                  <a:lnTo>
                    <a:pt x="64527" y="347475"/>
                  </a:lnTo>
                  <a:cubicBezTo>
                    <a:pt x="57112" y="347475"/>
                    <a:pt x="51101" y="353486"/>
                    <a:pt x="51101" y="360901"/>
                  </a:cubicBezTo>
                  <a:lnTo>
                    <a:pt x="51101" y="379768"/>
                  </a:lnTo>
                  <a:cubicBezTo>
                    <a:pt x="51101" y="387183"/>
                    <a:pt x="57112" y="393194"/>
                    <a:pt x="64527" y="393194"/>
                  </a:cubicBezTo>
                  <a:lnTo>
                    <a:pt x="208302" y="393194"/>
                  </a:lnTo>
                  <a:cubicBezTo>
                    <a:pt x="215717" y="393194"/>
                    <a:pt x="221728" y="387183"/>
                    <a:pt x="221728" y="379768"/>
                  </a:cubicBezTo>
                  <a:close/>
                  <a:moveTo>
                    <a:pt x="447470" y="370334"/>
                  </a:moveTo>
                  <a:cubicBezTo>
                    <a:pt x="447470" y="357709"/>
                    <a:pt x="437235" y="347474"/>
                    <a:pt x="424610" y="347474"/>
                  </a:cubicBezTo>
                  <a:cubicBezTo>
                    <a:pt x="411985" y="347474"/>
                    <a:pt x="401750" y="357709"/>
                    <a:pt x="401750" y="370334"/>
                  </a:cubicBezTo>
                  <a:cubicBezTo>
                    <a:pt x="401750" y="382959"/>
                    <a:pt x="411985" y="393194"/>
                    <a:pt x="424610" y="393194"/>
                  </a:cubicBezTo>
                  <a:cubicBezTo>
                    <a:pt x="437235" y="393194"/>
                    <a:pt x="447470" y="382959"/>
                    <a:pt x="447470" y="370334"/>
                  </a:cubicBezTo>
                  <a:close/>
                  <a:moveTo>
                    <a:pt x="525714" y="370334"/>
                  </a:moveTo>
                  <a:cubicBezTo>
                    <a:pt x="525714" y="357709"/>
                    <a:pt x="515479" y="347474"/>
                    <a:pt x="502854" y="347474"/>
                  </a:cubicBezTo>
                  <a:cubicBezTo>
                    <a:pt x="490229" y="347474"/>
                    <a:pt x="479994" y="357709"/>
                    <a:pt x="479994" y="370334"/>
                  </a:cubicBezTo>
                  <a:cubicBezTo>
                    <a:pt x="479994" y="382959"/>
                    <a:pt x="490229" y="393194"/>
                    <a:pt x="502854" y="393194"/>
                  </a:cubicBezTo>
                  <a:cubicBezTo>
                    <a:pt x="515479" y="393194"/>
                    <a:pt x="525714" y="382959"/>
                    <a:pt x="525714" y="370334"/>
                  </a:cubicBezTo>
                  <a:close/>
                  <a:moveTo>
                    <a:pt x="549490" y="38944"/>
                  </a:moveTo>
                  <a:lnTo>
                    <a:pt x="33350" y="38944"/>
                  </a:lnTo>
                  <a:lnTo>
                    <a:pt x="33350" y="313754"/>
                  </a:lnTo>
                  <a:lnTo>
                    <a:pt x="549490" y="313754"/>
                  </a:lnTo>
                  <a:close/>
                  <a:moveTo>
                    <a:pt x="582841" y="39441"/>
                  </a:moveTo>
                  <a:lnTo>
                    <a:pt x="582841" y="397028"/>
                  </a:lnTo>
                  <a:cubicBezTo>
                    <a:pt x="582841" y="418810"/>
                    <a:pt x="565184" y="436467"/>
                    <a:pt x="543402" y="436467"/>
                  </a:cubicBezTo>
                  <a:lnTo>
                    <a:pt x="39439" y="436467"/>
                  </a:lnTo>
                  <a:cubicBezTo>
                    <a:pt x="17658" y="436467"/>
                    <a:pt x="0" y="418810"/>
                    <a:pt x="0" y="397028"/>
                  </a:cubicBezTo>
                  <a:lnTo>
                    <a:pt x="0" y="39441"/>
                  </a:lnTo>
                  <a:cubicBezTo>
                    <a:pt x="0" y="17659"/>
                    <a:pt x="17658" y="0"/>
                    <a:pt x="39439" y="0"/>
                  </a:cubicBezTo>
                  <a:lnTo>
                    <a:pt x="543402" y="0"/>
                  </a:lnTo>
                  <a:cubicBezTo>
                    <a:pt x="565184" y="0"/>
                    <a:pt x="582841" y="17659"/>
                    <a:pt x="582841" y="39441"/>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600" spc="-5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10093777" y="2484194"/>
              <a:ext cx="242663" cy="458557"/>
              <a:chOff x="9906038" y="2563229"/>
              <a:chExt cx="203686" cy="384903"/>
            </a:xfrm>
            <a:grpFill/>
          </p:grpSpPr>
          <p:grpSp>
            <p:nvGrpSpPr>
              <p:cNvPr id="18" name="Group 17"/>
              <p:cNvGrpSpPr/>
              <p:nvPr/>
            </p:nvGrpSpPr>
            <p:grpSpPr>
              <a:xfrm>
                <a:off x="10025141" y="2807959"/>
                <a:ext cx="84583" cy="51677"/>
                <a:chOff x="10495146" y="2518585"/>
                <a:chExt cx="329564" cy="201352"/>
              </a:xfrm>
              <a:grpFill/>
            </p:grpSpPr>
            <p:sp>
              <p:nvSpPr>
                <p:cNvPr id="44" name="Freeform 86"/>
                <p:cNvSpPr>
                  <a:spLocks/>
                </p:cNvSpPr>
                <p:nvPr/>
              </p:nvSpPr>
              <p:spPr bwMode="gray">
                <a:xfrm>
                  <a:off x="10532691" y="2589305"/>
                  <a:ext cx="54611" cy="102220"/>
                </a:xfrm>
                <a:custGeom>
                  <a:avLst/>
                  <a:gdLst>
                    <a:gd name="T0" fmla="*/ 0 w 61"/>
                    <a:gd name="T1" fmla="*/ 139 h 140"/>
                    <a:gd name="T2" fmla="*/ 1 w 61"/>
                    <a:gd name="T3" fmla="*/ 140 h 140"/>
                    <a:gd name="T4" fmla="*/ 61 w 61"/>
                    <a:gd name="T5" fmla="*/ 56 h 140"/>
                    <a:gd name="T6" fmla="*/ 35 w 61"/>
                    <a:gd name="T7" fmla="*/ 0 h 140"/>
                    <a:gd name="T8" fmla="*/ 0 w 61"/>
                    <a:gd name="T9" fmla="*/ 139 h 140"/>
                  </a:gdLst>
                  <a:ahLst/>
                  <a:cxnLst>
                    <a:cxn ang="0">
                      <a:pos x="T0" y="T1"/>
                    </a:cxn>
                    <a:cxn ang="0">
                      <a:pos x="T2" y="T3"/>
                    </a:cxn>
                    <a:cxn ang="0">
                      <a:pos x="T4" y="T5"/>
                    </a:cxn>
                    <a:cxn ang="0">
                      <a:pos x="T6" y="T7"/>
                    </a:cxn>
                    <a:cxn ang="0">
                      <a:pos x="T8" y="T9"/>
                    </a:cxn>
                  </a:cxnLst>
                  <a:rect l="0" t="0" r="r" b="b"/>
                  <a:pathLst>
                    <a:path w="61" h="140">
                      <a:moveTo>
                        <a:pt x="0" y="139"/>
                      </a:moveTo>
                      <a:cubicBezTo>
                        <a:pt x="0" y="139"/>
                        <a:pt x="1" y="139"/>
                        <a:pt x="1" y="140"/>
                      </a:cubicBezTo>
                      <a:cubicBezTo>
                        <a:pt x="61" y="56"/>
                        <a:pt x="61" y="56"/>
                        <a:pt x="61" y="56"/>
                      </a:cubicBezTo>
                      <a:cubicBezTo>
                        <a:pt x="35" y="0"/>
                        <a:pt x="35" y="0"/>
                        <a:pt x="35" y="0"/>
                      </a:cubicBezTo>
                      <a:lnTo>
                        <a:pt x="0"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404040"/>
                    </a:solidFill>
                  </a:endParaRPr>
                </a:p>
              </p:txBody>
            </p:sp>
            <p:sp>
              <p:nvSpPr>
                <p:cNvPr id="45" name="Freeform 87"/>
                <p:cNvSpPr>
                  <a:spLocks/>
                </p:cNvSpPr>
                <p:nvPr/>
              </p:nvSpPr>
              <p:spPr bwMode="gray">
                <a:xfrm>
                  <a:off x="10595267" y="2619879"/>
                  <a:ext cx="30719" cy="43852"/>
                </a:xfrm>
                <a:custGeom>
                  <a:avLst/>
                  <a:gdLst>
                    <a:gd name="T0" fmla="*/ 0 w 81"/>
                    <a:gd name="T1" fmla="*/ 33 h 142"/>
                    <a:gd name="T2" fmla="*/ 50 w 81"/>
                    <a:gd name="T3" fmla="*/ 142 h 142"/>
                    <a:gd name="T4" fmla="*/ 81 w 81"/>
                    <a:gd name="T5" fmla="*/ 78 h 142"/>
                    <a:gd name="T6" fmla="*/ 24 w 81"/>
                    <a:gd name="T7" fmla="*/ 0 h 142"/>
                    <a:gd name="T8" fmla="*/ 0 w 81"/>
                    <a:gd name="T9" fmla="*/ 33 h 142"/>
                  </a:gdLst>
                  <a:ahLst/>
                  <a:cxnLst>
                    <a:cxn ang="0">
                      <a:pos x="T0" y="T1"/>
                    </a:cxn>
                    <a:cxn ang="0">
                      <a:pos x="T2" y="T3"/>
                    </a:cxn>
                    <a:cxn ang="0">
                      <a:pos x="T4" y="T5"/>
                    </a:cxn>
                    <a:cxn ang="0">
                      <a:pos x="T6" y="T7"/>
                    </a:cxn>
                    <a:cxn ang="0">
                      <a:pos x="T8" y="T9"/>
                    </a:cxn>
                  </a:cxnLst>
                  <a:rect l="0" t="0" r="r" b="b"/>
                  <a:pathLst>
                    <a:path w="81" h="142">
                      <a:moveTo>
                        <a:pt x="0" y="33"/>
                      </a:moveTo>
                      <a:lnTo>
                        <a:pt x="50" y="142"/>
                      </a:lnTo>
                      <a:lnTo>
                        <a:pt x="81" y="78"/>
                      </a:lnTo>
                      <a:lnTo>
                        <a:pt x="24"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404040"/>
                    </a:solidFill>
                  </a:endParaRPr>
                </a:p>
              </p:txBody>
            </p:sp>
            <p:sp>
              <p:nvSpPr>
                <p:cNvPr id="46" name="Freeform 88"/>
                <p:cNvSpPr>
                  <a:spLocks noEditPoints="1"/>
                </p:cNvSpPr>
                <p:nvPr/>
              </p:nvSpPr>
              <p:spPr bwMode="gray">
                <a:xfrm>
                  <a:off x="10495146" y="2518585"/>
                  <a:ext cx="329564" cy="201352"/>
                </a:xfrm>
                <a:custGeom>
                  <a:avLst/>
                  <a:gdLst>
                    <a:gd name="T0" fmla="*/ 360 w 368"/>
                    <a:gd name="T1" fmla="*/ 0 h 276"/>
                    <a:gd name="T2" fmla="*/ 8 w 368"/>
                    <a:gd name="T3" fmla="*/ 0 h 276"/>
                    <a:gd name="T4" fmla="*/ 0 w 368"/>
                    <a:gd name="T5" fmla="*/ 8 h 276"/>
                    <a:gd name="T6" fmla="*/ 0 w 368"/>
                    <a:gd name="T7" fmla="*/ 268 h 276"/>
                    <a:gd name="T8" fmla="*/ 8 w 368"/>
                    <a:gd name="T9" fmla="*/ 276 h 276"/>
                    <a:gd name="T10" fmla="*/ 360 w 368"/>
                    <a:gd name="T11" fmla="*/ 276 h 276"/>
                    <a:gd name="T12" fmla="*/ 368 w 368"/>
                    <a:gd name="T13" fmla="*/ 268 h 276"/>
                    <a:gd name="T14" fmla="*/ 368 w 368"/>
                    <a:gd name="T15" fmla="*/ 8 h 276"/>
                    <a:gd name="T16" fmla="*/ 360 w 368"/>
                    <a:gd name="T17" fmla="*/ 0 h 276"/>
                    <a:gd name="T18" fmla="*/ 323 w 368"/>
                    <a:gd name="T19" fmla="*/ 159 h 276"/>
                    <a:gd name="T20" fmla="*/ 318 w 368"/>
                    <a:gd name="T21" fmla="*/ 158 h 276"/>
                    <a:gd name="T22" fmla="*/ 274 w 368"/>
                    <a:gd name="T23" fmla="*/ 204 h 276"/>
                    <a:gd name="T24" fmla="*/ 247 w 368"/>
                    <a:gd name="T25" fmla="*/ 169 h 276"/>
                    <a:gd name="T26" fmla="*/ 173 w 368"/>
                    <a:gd name="T27" fmla="*/ 210 h 276"/>
                    <a:gd name="T28" fmla="*/ 151 w 368"/>
                    <a:gd name="T29" fmla="*/ 180 h 276"/>
                    <a:gd name="T30" fmla="*/ 133 w 368"/>
                    <a:gd name="T31" fmla="*/ 218 h 276"/>
                    <a:gd name="T32" fmla="*/ 107 w 368"/>
                    <a:gd name="T33" fmla="*/ 161 h 276"/>
                    <a:gd name="T34" fmla="*/ 47 w 368"/>
                    <a:gd name="T35" fmla="*/ 245 h 276"/>
                    <a:gd name="T36" fmla="*/ 47 w 368"/>
                    <a:gd name="T37" fmla="*/ 246 h 276"/>
                    <a:gd name="T38" fmla="*/ 35 w 368"/>
                    <a:gd name="T39" fmla="*/ 259 h 276"/>
                    <a:gd name="T40" fmla="*/ 22 w 368"/>
                    <a:gd name="T41" fmla="*/ 246 h 276"/>
                    <a:gd name="T42" fmla="*/ 34 w 368"/>
                    <a:gd name="T43" fmla="*/ 233 h 276"/>
                    <a:gd name="T44" fmla="*/ 75 w 368"/>
                    <a:gd name="T45" fmla="*/ 73 h 276"/>
                    <a:gd name="T46" fmla="*/ 108 w 368"/>
                    <a:gd name="T47" fmla="*/ 145 h 276"/>
                    <a:gd name="T48" fmla="*/ 122 w 368"/>
                    <a:gd name="T49" fmla="*/ 125 h 276"/>
                    <a:gd name="T50" fmla="*/ 150 w 368"/>
                    <a:gd name="T51" fmla="*/ 164 h 276"/>
                    <a:gd name="T52" fmla="*/ 188 w 368"/>
                    <a:gd name="T53" fmla="*/ 86 h 276"/>
                    <a:gd name="T54" fmla="*/ 247 w 368"/>
                    <a:gd name="T55" fmla="*/ 106 h 276"/>
                    <a:gd name="T56" fmla="*/ 299 w 368"/>
                    <a:gd name="T57" fmla="*/ 41 h 276"/>
                    <a:gd name="T58" fmla="*/ 298 w 368"/>
                    <a:gd name="T59" fmla="*/ 34 h 276"/>
                    <a:gd name="T60" fmla="*/ 310 w 368"/>
                    <a:gd name="T61" fmla="*/ 22 h 276"/>
                    <a:gd name="T62" fmla="*/ 323 w 368"/>
                    <a:gd name="T63" fmla="*/ 34 h 276"/>
                    <a:gd name="T64" fmla="*/ 310 w 368"/>
                    <a:gd name="T65" fmla="*/ 47 h 276"/>
                    <a:gd name="T66" fmla="*/ 305 w 368"/>
                    <a:gd name="T67" fmla="*/ 46 h 276"/>
                    <a:gd name="T68" fmla="*/ 250 w 368"/>
                    <a:gd name="T69" fmla="*/ 116 h 276"/>
                    <a:gd name="T70" fmla="*/ 192 w 368"/>
                    <a:gd name="T71" fmla="*/ 96 h 276"/>
                    <a:gd name="T72" fmla="*/ 155 w 368"/>
                    <a:gd name="T73" fmla="*/ 172 h 276"/>
                    <a:gd name="T74" fmla="*/ 175 w 368"/>
                    <a:gd name="T75" fmla="*/ 200 h 276"/>
                    <a:gd name="T76" fmla="*/ 249 w 368"/>
                    <a:gd name="T77" fmla="*/ 159 h 276"/>
                    <a:gd name="T78" fmla="*/ 274 w 368"/>
                    <a:gd name="T79" fmla="*/ 191 h 276"/>
                    <a:gd name="T80" fmla="*/ 312 w 368"/>
                    <a:gd name="T81" fmla="*/ 153 h 276"/>
                    <a:gd name="T82" fmla="*/ 311 w 368"/>
                    <a:gd name="T83" fmla="*/ 147 h 276"/>
                    <a:gd name="T84" fmla="*/ 323 w 368"/>
                    <a:gd name="T85" fmla="*/ 134 h 276"/>
                    <a:gd name="T86" fmla="*/ 336 w 368"/>
                    <a:gd name="T87" fmla="*/ 147 h 276"/>
                    <a:gd name="T88" fmla="*/ 323 w 368"/>
                    <a:gd name="T89" fmla="*/ 15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 h="276">
                      <a:moveTo>
                        <a:pt x="360" y="0"/>
                      </a:moveTo>
                      <a:cubicBezTo>
                        <a:pt x="8" y="0"/>
                        <a:pt x="8" y="0"/>
                        <a:pt x="8" y="0"/>
                      </a:cubicBezTo>
                      <a:cubicBezTo>
                        <a:pt x="4" y="0"/>
                        <a:pt x="0" y="4"/>
                        <a:pt x="0" y="8"/>
                      </a:cubicBezTo>
                      <a:cubicBezTo>
                        <a:pt x="0" y="268"/>
                        <a:pt x="0" y="268"/>
                        <a:pt x="0" y="268"/>
                      </a:cubicBezTo>
                      <a:cubicBezTo>
                        <a:pt x="0" y="272"/>
                        <a:pt x="4" y="276"/>
                        <a:pt x="8" y="276"/>
                      </a:cubicBezTo>
                      <a:cubicBezTo>
                        <a:pt x="360" y="276"/>
                        <a:pt x="360" y="276"/>
                        <a:pt x="360" y="276"/>
                      </a:cubicBezTo>
                      <a:cubicBezTo>
                        <a:pt x="364" y="276"/>
                        <a:pt x="368" y="272"/>
                        <a:pt x="368" y="268"/>
                      </a:cubicBezTo>
                      <a:cubicBezTo>
                        <a:pt x="368" y="8"/>
                        <a:pt x="368" y="8"/>
                        <a:pt x="368" y="8"/>
                      </a:cubicBezTo>
                      <a:cubicBezTo>
                        <a:pt x="368" y="4"/>
                        <a:pt x="364" y="0"/>
                        <a:pt x="360" y="0"/>
                      </a:cubicBezTo>
                      <a:close/>
                      <a:moveTo>
                        <a:pt x="323" y="159"/>
                      </a:moveTo>
                      <a:cubicBezTo>
                        <a:pt x="322" y="159"/>
                        <a:pt x="320" y="159"/>
                        <a:pt x="318" y="158"/>
                      </a:cubicBezTo>
                      <a:cubicBezTo>
                        <a:pt x="274" y="204"/>
                        <a:pt x="274" y="204"/>
                        <a:pt x="274" y="204"/>
                      </a:cubicBezTo>
                      <a:cubicBezTo>
                        <a:pt x="247" y="169"/>
                        <a:pt x="247" y="169"/>
                        <a:pt x="247" y="169"/>
                      </a:cubicBezTo>
                      <a:cubicBezTo>
                        <a:pt x="173" y="210"/>
                        <a:pt x="173" y="210"/>
                        <a:pt x="173" y="210"/>
                      </a:cubicBezTo>
                      <a:cubicBezTo>
                        <a:pt x="151" y="180"/>
                        <a:pt x="151" y="180"/>
                        <a:pt x="151" y="180"/>
                      </a:cubicBezTo>
                      <a:cubicBezTo>
                        <a:pt x="133" y="218"/>
                        <a:pt x="133" y="218"/>
                        <a:pt x="133" y="218"/>
                      </a:cubicBezTo>
                      <a:cubicBezTo>
                        <a:pt x="107" y="161"/>
                        <a:pt x="107" y="161"/>
                        <a:pt x="107" y="161"/>
                      </a:cubicBezTo>
                      <a:cubicBezTo>
                        <a:pt x="47" y="245"/>
                        <a:pt x="47" y="245"/>
                        <a:pt x="47" y="245"/>
                      </a:cubicBezTo>
                      <a:cubicBezTo>
                        <a:pt x="47" y="245"/>
                        <a:pt x="47" y="246"/>
                        <a:pt x="47" y="246"/>
                      </a:cubicBezTo>
                      <a:cubicBezTo>
                        <a:pt x="47" y="253"/>
                        <a:pt x="42" y="259"/>
                        <a:pt x="35" y="259"/>
                      </a:cubicBezTo>
                      <a:cubicBezTo>
                        <a:pt x="28" y="259"/>
                        <a:pt x="22" y="253"/>
                        <a:pt x="22" y="246"/>
                      </a:cubicBezTo>
                      <a:cubicBezTo>
                        <a:pt x="22" y="239"/>
                        <a:pt x="27" y="234"/>
                        <a:pt x="34" y="233"/>
                      </a:cubicBezTo>
                      <a:cubicBezTo>
                        <a:pt x="75" y="73"/>
                        <a:pt x="75" y="73"/>
                        <a:pt x="75" y="73"/>
                      </a:cubicBezTo>
                      <a:cubicBezTo>
                        <a:pt x="108" y="145"/>
                        <a:pt x="108" y="145"/>
                        <a:pt x="108" y="145"/>
                      </a:cubicBezTo>
                      <a:cubicBezTo>
                        <a:pt x="122" y="125"/>
                        <a:pt x="122" y="125"/>
                        <a:pt x="122" y="125"/>
                      </a:cubicBezTo>
                      <a:cubicBezTo>
                        <a:pt x="150" y="164"/>
                        <a:pt x="150" y="164"/>
                        <a:pt x="150" y="164"/>
                      </a:cubicBezTo>
                      <a:cubicBezTo>
                        <a:pt x="188" y="86"/>
                        <a:pt x="188" y="86"/>
                        <a:pt x="188" y="86"/>
                      </a:cubicBezTo>
                      <a:cubicBezTo>
                        <a:pt x="247" y="106"/>
                        <a:pt x="247" y="106"/>
                        <a:pt x="247" y="106"/>
                      </a:cubicBezTo>
                      <a:cubicBezTo>
                        <a:pt x="299" y="41"/>
                        <a:pt x="299" y="41"/>
                        <a:pt x="299" y="41"/>
                      </a:cubicBezTo>
                      <a:cubicBezTo>
                        <a:pt x="298" y="39"/>
                        <a:pt x="298" y="37"/>
                        <a:pt x="298" y="34"/>
                      </a:cubicBezTo>
                      <a:cubicBezTo>
                        <a:pt x="298" y="27"/>
                        <a:pt x="303" y="22"/>
                        <a:pt x="310" y="22"/>
                      </a:cubicBezTo>
                      <a:cubicBezTo>
                        <a:pt x="317" y="22"/>
                        <a:pt x="323" y="27"/>
                        <a:pt x="323" y="34"/>
                      </a:cubicBezTo>
                      <a:cubicBezTo>
                        <a:pt x="323" y="41"/>
                        <a:pt x="317" y="47"/>
                        <a:pt x="310" y="47"/>
                      </a:cubicBezTo>
                      <a:cubicBezTo>
                        <a:pt x="309" y="47"/>
                        <a:pt x="307" y="46"/>
                        <a:pt x="305" y="46"/>
                      </a:cubicBezTo>
                      <a:cubicBezTo>
                        <a:pt x="250" y="116"/>
                        <a:pt x="250" y="116"/>
                        <a:pt x="250" y="116"/>
                      </a:cubicBezTo>
                      <a:cubicBezTo>
                        <a:pt x="192" y="96"/>
                        <a:pt x="192" y="96"/>
                        <a:pt x="192" y="96"/>
                      </a:cubicBezTo>
                      <a:cubicBezTo>
                        <a:pt x="155" y="172"/>
                        <a:pt x="155" y="172"/>
                        <a:pt x="155" y="172"/>
                      </a:cubicBezTo>
                      <a:cubicBezTo>
                        <a:pt x="175" y="200"/>
                        <a:pt x="175" y="200"/>
                        <a:pt x="175" y="200"/>
                      </a:cubicBezTo>
                      <a:cubicBezTo>
                        <a:pt x="249" y="159"/>
                        <a:pt x="249" y="159"/>
                        <a:pt x="249" y="159"/>
                      </a:cubicBezTo>
                      <a:cubicBezTo>
                        <a:pt x="274" y="191"/>
                        <a:pt x="274" y="191"/>
                        <a:pt x="274" y="191"/>
                      </a:cubicBezTo>
                      <a:cubicBezTo>
                        <a:pt x="312" y="153"/>
                        <a:pt x="312" y="153"/>
                        <a:pt x="312" y="153"/>
                      </a:cubicBezTo>
                      <a:cubicBezTo>
                        <a:pt x="311" y="151"/>
                        <a:pt x="311" y="149"/>
                        <a:pt x="311" y="147"/>
                      </a:cubicBezTo>
                      <a:cubicBezTo>
                        <a:pt x="311" y="140"/>
                        <a:pt x="316" y="134"/>
                        <a:pt x="323" y="134"/>
                      </a:cubicBezTo>
                      <a:cubicBezTo>
                        <a:pt x="330" y="134"/>
                        <a:pt x="336" y="140"/>
                        <a:pt x="336" y="147"/>
                      </a:cubicBezTo>
                      <a:cubicBezTo>
                        <a:pt x="336" y="154"/>
                        <a:pt x="330" y="159"/>
                        <a:pt x="323"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404040"/>
                    </a:solidFill>
                  </a:endParaRPr>
                </a:p>
              </p:txBody>
            </p:sp>
          </p:grpSp>
          <p:sp>
            <p:nvSpPr>
              <p:cNvPr id="19" name="Freeform 18"/>
              <p:cNvSpPr>
                <a:spLocks/>
              </p:cNvSpPr>
              <p:nvPr/>
            </p:nvSpPr>
            <p:spPr bwMode="gray">
              <a:xfrm>
                <a:off x="9910246" y="2902413"/>
                <a:ext cx="199478" cy="45719"/>
              </a:xfrm>
              <a:custGeom>
                <a:avLst/>
                <a:gdLst>
                  <a:gd name="connsiteX0" fmla="*/ 4475 w 146768"/>
                  <a:gd name="connsiteY0" fmla="*/ 87705 h 96352"/>
                  <a:gd name="connsiteX1" fmla="*/ 142293 w 146768"/>
                  <a:gd name="connsiteY1" fmla="*/ 87705 h 96352"/>
                  <a:gd name="connsiteX2" fmla="*/ 146768 w 146768"/>
                  <a:gd name="connsiteY2" fmla="*/ 91308 h 96352"/>
                  <a:gd name="connsiteX3" fmla="*/ 146768 w 146768"/>
                  <a:gd name="connsiteY3" fmla="*/ 92749 h 96352"/>
                  <a:gd name="connsiteX4" fmla="*/ 142293 w 146768"/>
                  <a:gd name="connsiteY4" fmla="*/ 96352 h 96352"/>
                  <a:gd name="connsiteX5" fmla="*/ 4475 w 146768"/>
                  <a:gd name="connsiteY5" fmla="*/ 96352 h 96352"/>
                  <a:gd name="connsiteX6" fmla="*/ 0 w 146768"/>
                  <a:gd name="connsiteY6" fmla="*/ 92749 h 96352"/>
                  <a:gd name="connsiteX7" fmla="*/ 0 w 146768"/>
                  <a:gd name="connsiteY7" fmla="*/ 91308 h 96352"/>
                  <a:gd name="connsiteX8" fmla="*/ 4475 w 146768"/>
                  <a:gd name="connsiteY8" fmla="*/ 87705 h 96352"/>
                  <a:gd name="connsiteX9" fmla="*/ 4475 w 146768"/>
                  <a:gd name="connsiteY9" fmla="*/ 58367 h 96352"/>
                  <a:gd name="connsiteX10" fmla="*/ 142293 w 146768"/>
                  <a:gd name="connsiteY10" fmla="*/ 58367 h 96352"/>
                  <a:gd name="connsiteX11" fmla="*/ 146768 w 146768"/>
                  <a:gd name="connsiteY11" fmla="*/ 62099 h 96352"/>
                  <a:gd name="connsiteX12" fmla="*/ 146768 w 146768"/>
                  <a:gd name="connsiteY12" fmla="*/ 63591 h 96352"/>
                  <a:gd name="connsiteX13" fmla="*/ 142293 w 146768"/>
                  <a:gd name="connsiteY13" fmla="*/ 67323 h 96352"/>
                  <a:gd name="connsiteX14" fmla="*/ 4475 w 146768"/>
                  <a:gd name="connsiteY14" fmla="*/ 67323 h 96352"/>
                  <a:gd name="connsiteX15" fmla="*/ 0 w 146768"/>
                  <a:gd name="connsiteY15" fmla="*/ 63591 h 96352"/>
                  <a:gd name="connsiteX16" fmla="*/ 0 w 146768"/>
                  <a:gd name="connsiteY16" fmla="*/ 62099 h 96352"/>
                  <a:gd name="connsiteX17" fmla="*/ 4475 w 146768"/>
                  <a:gd name="connsiteY17" fmla="*/ 58367 h 96352"/>
                  <a:gd name="connsiteX18" fmla="*/ 4475 w 146768"/>
                  <a:gd name="connsiteY18" fmla="*/ 29338 h 96352"/>
                  <a:gd name="connsiteX19" fmla="*/ 142293 w 146768"/>
                  <a:gd name="connsiteY19" fmla="*/ 29338 h 96352"/>
                  <a:gd name="connsiteX20" fmla="*/ 146768 w 146768"/>
                  <a:gd name="connsiteY20" fmla="*/ 32941 h 96352"/>
                  <a:gd name="connsiteX21" fmla="*/ 146768 w 146768"/>
                  <a:gd name="connsiteY21" fmla="*/ 34382 h 96352"/>
                  <a:gd name="connsiteX22" fmla="*/ 142293 w 146768"/>
                  <a:gd name="connsiteY22" fmla="*/ 37985 h 96352"/>
                  <a:gd name="connsiteX23" fmla="*/ 4475 w 146768"/>
                  <a:gd name="connsiteY23" fmla="*/ 37985 h 96352"/>
                  <a:gd name="connsiteX24" fmla="*/ 0 w 146768"/>
                  <a:gd name="connsiteY24" fmla="*/ 34382 h 96352"/>
                  <a:gd name="connsiteX25" fmla="*/ 0 w 146768"/>
                  <a:gd name="connsiteY25" fmla="*/ 32941 h 96352"/>
                  <a:gd name="connsiteX26" fmla="*/ 4475 w 146768"/>
                  <a:gd name="connsiteY26" fmla="*/ 29338 h 96352"/>
                  <a:gd name="connsiteX27" fmla="*/ 4475 w 146768"/>
                  <a:gd name="connsiteY27" fmla="*/ 0 h 96352"/>
                  <a:gd name="connsiteX28" fmla="*/ 142293 w 146768"/>
                  <a:gd name="connsiteY28" fmla="*/ 0 h 96352"/>
                  <a:gd name="connsiteX29" fmla="*/ 146768 w 146768"/>
                  <a:gd name="connsiteY29" fmla="*/ 3732 h 96352"/>
                  <a:gd name="connsiteX30" fmla="*/ 146768 w 146768"/>
                  <a:gd name="connsiteY30" fmla="*/ 5224 h 96352"/>
                  <a:gd name="connsiteX31" fmla="*/ 142293 w 146768"/>
                  <a:gd name="connsiteY31" fmla="*/ 8956 h 96352"/>
                  <a:gd name="connsiteX32" fmla="*/ 4475 w 146768"/>
                  <a:gd name="connsiteY32" fmla="*/ 8956 h 96352"/>
                  <a:gd name="connsiteX33" fmla="*/ 0 w 146768"/>
                  <a:gd name="connsiteY33" fmla="*/ 5224 h 96352"/>
                  <a:gd name="connsiteX34" fmla="*/ 0 w 146768"/>
                  <a:gd name="connsiteY34" fmla="*/ 3732 h 96352"/>
                  <a:gd name="connsiteX35" fmla="*/ 4475 w 146768"/>
                  <a:gd name="connsiteY35" fmla="*/ 0 h 96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6768" h="96352">
                    <a:moveTo>
                      <a:pt x="4475" y="87705"/>
                    </a:moveTo>
                    <a:cubicBezTo>
                      <a:pt x="4475" y="87705"/>
                      <a:pt x="4475" y="87705"/>
                      <a:pt x="142293" y="87705"/>
                    </a:cubicBezTo>
                    <a:cubicBezTo>
                      <a:pt x="144978" y="87705"/>
                      <a:pt x="146768" y="89146"/>
                      <a:pt x="146768" y="91308"/>
                    </a:cubicBezTo>
                    <a:cubicBezTo>
                      <a:pt x="146768" y="91308"/>
                      <a:pt x="146768" y="91308"/>
                      <a:pt x="146768" y="92749"/>
                    </a:cubicBezTo>
                    <a:cubicBezTo>
                      <a:pt x="146768" y="94911"/>
                      <a:pt x="144978" y="96352"/>
                      <a:pt x="142293" y="96352"/>
                    </a:cubicBezTo>
                    <a:cubicBezTo>
                      <a:pt x="142293" y="96352"/>
                      <a:pt x="142293" y="96352"/>
                      <a:pt x="4475" y="96352"/>
                    </a:cubicBezTo>
                    <a:cubicBezTo>
                      <a:pt x="1790" y="96352"/>
                      <a:pt x="0" y="94911"/>
                      <a:pt x="0" y="92749"/>
                    </a:cubicBezTo>
                    <a:cubicBezTo>
                      <a:pt x="0" y="92749"/>
                      <a:pt x="0" y="92749"/>
                      <a:pt x="0" y="91308"/>
                    </a:cubicBezTo>
                    <a:cubicBezTo>
                      <a:pt x="0" y="89146"/>
                      <a:pt x="1790" y="87705"/>
                      <a:pt x="4475" y="87705"/>
                    </a:cubicBezTo>
                    <a:close/>
                    <a:moveTo>
                      <a:pt x="4475" y="58367"/>
                    </a:moveTo>
                    <a:cubicBezTo>
                      <a:pt x="4475" y="58367"/>
                      <a:pt x="4475" y="58367"/>
                      <a:pt x="142293" y="58367"/>
                    </a:cubicBezTo>
                    <a:cubicBezTo>
                      <a:pt x="144978" y="58367"/>
                      <a:pt x="146768" y="59860"/>
                      <a:pt x="146768" y="62099"/>
                    </a:cubicBezTo>
                    <a:cubicBezTo>
                      <a:pt x="146768" y="62099"/>
                      <a:pt x="146768" y="62099"/>
                      <a:pt x="146768" y="63591"/>
                    </a:cubicBezTo>
                    <a:cubicBezTo>
                      <a:pt x="146768" y="65830"/>
                      <a:pt x="144978" y="67323"/>
                      <a:pt x="142293" y="67323"/>
                    </a:cubicBezTo>
                    <a:cubicBezTo>
                      <a:pt x="142293" y="67323"/>
                      <a:pt x="142293" y="67323"/>
                      <a:pt x="4475" y="67323"/>
                    </a:cubicBezTo>
                    <a:cubicBezTo>
                      <a:pt x="1790" y="67323"/>
                      <a:pt x="0" y="65830"/>
                      <a:pt x="0" y="63591"/>
                    </a:cubicBezTo>
                    <a:cubicBezTo>
                      <a:pt x="0" y="63591"/>
                      <a:pt x="0" y="63591"/>
                      <a:pt x="0" y="62099"/>
                    </a:cubicBezTo>
                    <a:cubicBezTo>
                      <a:pt x="0" y="59860"/>
                      <a:pt x="1790" y="58367"/>
                      <a:pt x="4475" y="58367"/>
                    </a:cubicBezTo>
                    <a:close/>
                    <a:moveTo>
                      <a:pt x="4475" y="29338"/>
                    </a:moveTo>
                    <a:cubicBezTo>
                      <a:pt x="4475" y="29338"/>
                      <a:pt x="4475" y="29338"/>
                      <a:pt x="142293" y="29338"/>
                    </a:cubicBezTo>
                    <a:cubicBezTo>
                      <a:pt x="144978" y="29338"/>
                      <a:pt x="146768" y="30779"/>
                      <a:pt x="146768" y="32941"/>
                    </a:cubicBezTo>
                    <a:cubicBezTo>
                      <a:pt x="146768" y="32941"/>
                      <a:pt x="146768" y="32941"/>
                      <a:pt x="146768" y="34382"/>
                    </a:cubicBezTo>
                    <a:cubicBezTo>
                      <a:pt x="146768" y="36544"/>
                      <a:pt x="144978" y="37985"/>
                      <a:pt x="142293" y="37985"/>
                    </a:cubicBezTo>
                    <a:cubicBezTo>
                      <a:pt x="142293" y="37985"/>
                      <a:pt x="142293" y="37985"/>
                      <a:pt x="4475" y="37985"/>
                    </a:cubicBezTo>
                    <a:cubicBezTo>
                      <a:pt x="1790" y="37985"/>
                      <a:pt x="0" y="36544"/>
                      <a:pt x="0" y="34382"/>
                    </a:cubicBezTo>
                    <a:cubicBezTo>
                      <a:pt x="0" y="34382"/>
                      <a:pt x="0" y="34382"/>
                      <a:pt x="0" y="32941"/>
                    </a:cubicBezTo>
                    <a:cubicBezTo>
                      <a:pt x="0" y="30779"/>
                      <a:pt x="1790" y="29338"/>
                      <a:pt x="4475" y="29338"/>
                    </a:cubicBezTo>
                    <a:close/>
                    <a:moveTo>
                      <a:pt x="4475" y="0"/>
                    </a:moveTo>
                    <a:cubicBezTo>
                      <a:pt x="4475" y="0"/>
                      <a:pt x="4475" y="0"/>
                      <a:pt x="142293" y="0"/>
                    </a:cubicBezTo>
                    <a:cubicBezTo>
                      <a:pt x="144978" y="0"/>
                      <a:pt x="146768" y="1493"/>
                      <a:pt x="146768" y="3732"/>
                    </a:cubicBezTo>
                    <a:cubicBezTo>
                      <a:pt x="146768" y="3732"/>
                      <a:pt x="146768" y="3732"/>
                      <a:pt x="146768" y="5224"/>
                    </a:cubicBezTo>
                    <a:cubicBezTo>
                      <a:pt x="146768" y="7463"/>
                      <a:pt x="144978" y="8956"/>
                      <a:pt x="142293" y="8956"/>
                    </a:cubicBezTo>
                    <a:cubicBezTo>
                      <a:pt x="142293" y="8956"/>
                      <a:pt x="142293" y="8956"/>
                      <a:pt x="4475" y="8956"/>
                    </a:cubicBezTo>
                    <a:cubicBezTo>
                      <a:pt x="1790" y="8956"/>
                      <a:pt x="0" y="7463"/>
                      <a:pt x="0" y="5224"/>
                    </a:cubicBezTo>
                    <a:cubicBezTo>
                      <a:pt x="0" y="5224"/>
                      <a:pt x="0" y="5224"/>
                      <a:pt x="0" y="3732"/>
                    </a:cubicBezTo>
                    <a:cubicBezTo>
                      <a:pt x="0" y="1493"/>
                      <a:pt x="1790" y="0"/>
                      <a:pt x="44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sz="1600" dirty="0">
                  <a:solidFill>
                    <a:srgbClr val="404040"/>
                  </a:solidFill>
                </a:endParaRPr>
              </a:p>
            </p:txBody>
          </p:sp>
          <p:sp>
            <p:nvSpPr>
              <p:cNvPr id="20" name="LOAD METER"/>
              <p:cNvSpPr>
                <a:spLocks noChangeAspect="1"/>
              </p:cNvSpPr>
              <p:nvPr/>
            </p:nvSpPr>
            <p:spPr bwMode="auto">
              <a:xfrm rot="1919497">
                <a:off x="9958928" y="2563229"/>
                <a:ext cx="107627" cy="91440"/>
              </a:xfrm>
              <a:custGeom>
                <a:avLst/>
                <a:gdLst/>
                <a:ahLst/>
                <a:cxnLst/>
                <a:rect l="l" t="t" r="r" b="b"/>
                <a:pathLst>
                  <a:path w="666666" h="566397">
                    <a:moveTo>
                      <a:pt x="499355" y="154452"/>
                    </a:moveTo>
                    <a:cubicBezTo>
                      <a:pt x="512204" y="146426"/>
                      <a:pt x="529128" y="150336"/>
                      <a:pt x="537154" y="163185"/>
                    </a:cubicBezTo>
                    <a:cubicBezTo>
                      <a:pt x="545181" y="176034"/>
                      <a:pt x="541271" y="192958"/>
                      <a:pt x="528422" y="200984"/>
                    </a:cubicBezTo>
                    <a:cubicBezTo>
                      <a:pt x="515573" y="209010"/>
                      <a:pt x="498649" y="205101"/>
                      <a:pt x="490623" y="192252"/>
                    </a:cubicBezTo>
                    <a:cubicBezTo>
                      <a:pt x="482596" y="179402"/>
                      <a:pt x="486506" y="162479"/>
                      <a:pt x="499355" y="154452"/>
                    </a:cubicBezTo>
                    <a:close/>
                    <a:moveTo>
                      <a:pt x="104430" y="401148"/>
                    </a:moveTo>
                    <a:cubicBezTo>
                      <a:pt x="117279" y="393122"/>
                      <a:pt x="134203" y="397032"/>
                      <a:pt x="142230" y="409881"/>
                    </a:cubicBezTo>
                    <a:cubicBezTo>
                      <a:pt x="150256" y="422730"/>
                      <a:pt x="146346" y="439654"/>
                      <a:pt x="133497" y="447680"/>
                    </a:cubicBezTo>
                    <a:cubicBezTo>
                      <a:pt x="120648" y="455706"/>
                      <a:pt x="103724" y="451797"/>
                      <a:pt x="95698" y="438948"/>
                    </a:cubicBezTo>
                    <a:cubicBezTo>
                      <a:pt x="87672" y="426098"/>
                      <a:pt x="91581" y="409175"/>
                      <a:pt x="104430" y="401148"/>
                    </a:cubicBezTo>
                    <a:close/>
                    <a:moveTo>
                      <a:pt x="304648" y="273694"/>
                    </a:moveTo>
                    <a:cubicBezTo>
                      <a:pt x="295011" y="279714"/>
                      <a:pt x="292079" y="292406"/>
                      <a:pt x="298099" y="302043"/>
                    </a:cubicBezTo>
                    <a:cubicBezTo>
                      <a:pt x="304119" y="311681"/>
                      <a:pt x="316811" y="314613"/>
                      <a:pt x="326448" y="308593"/>
                    </a:cubicBezTo>
                    <a:cubicBezTo>
                      <a:pt x="336085" y="302573"/>
                      <a:pt x="339017" y="289881"/>
                      <a:pt x="332997" y="280243"/>
                    </a:cubicBezTo>
                    <a:cubicBezTo>
                      <a:pt x="326977" y="270606"/>
                      <a:pt x="314285" y="267674"/>
                      <a:pt x="304648" y="273694"/>
                    </a:cubicBezTo>
                    <a:close/>
                    <a:moveTo>
                      <a:pt x="420983" y="105074"/>
                    </a:moveTo>
                    <a:cubicBezTo>
                      <a:pt x="433832" y="97048"/>
                      <a:pt x="450756" y="100958"/>
                      <a:pt x="458782" y="113807"/>
                    </a:cubicBezTo>
                    <a:cubicBezTo>
                      <a:pt x="466809" y="126656"/>
                      <a:pt x="462899" y="143579"/>
                      <a:pt x="450050" y="151606"/>
                    </a:cubicBezTo>
                    <a:cubicBezTo>
                      <a:pt x="437201" y="159632"/>
                      <a:pt x="420277" y="155723"/>
                      <a:pt x="412251" y="142873"/>
                    </a:cubicBezTo>
                    <a:cubicBezTo>
                      <a:pt x="404224" y="130024"/>
                      <a:pt x="408134" y="113101"/>
                      <a:pt x="420983" y="105074"/>
                    </a:cubicBezTo>
                    <a:close/>
                    <a:moveTo>
                      <a:pt x="100638" y="305183"/>
                    </a:moveTo>
                    <a:cubicBezTo>
                      <a:pt x="113487" y="297156"/>
                      <a:pt x="130411" y="301066"/>
                      <a:pt x="138437" y="313915"/>
                    </a:cubicBezTo>
                    <a:cubicBezTo>
                      <a:pt x="146464" y="326764"/>
                      <a:pt x="142554" y="343688"/>
                      <a:pt x="129705" y="351714"/>
                    </a:cubicBezTo>
                    <a:cubicBezTo>
                      <a:pt x="116856" y="359741"/>
                      <a:pt x="99932" y="355831"/>
                      <a:pt x="91906" y="342982"/>
                    </a:cubicBezTo>
                    <a:cubicBezTo>
                      <a:pt x="83879" y="330133"/>
                      <a:pt x="87789" y="313209"/>
                      <a:pt x="100638" y="305183"/>
                    </a:cubicBezTo>
                    <a:close/>
                    <a:moveTo>
                      <a:pt x="345385" y="87609"/>
                    </a:moveTo>
                    <a:cubicBezTo>
                      <a:pt x="358234" y="79583"/>
                      <a:pt x="375157" y="83493"/>
                      <a:pt x="383184" y="96342"/>
                    </a:cubicBezTo>
                    <a:cubicBezTo>
                      <a:pt x="391210" y="109191"/>
                      <a:pt x="387301" y="126115"/>
                      <a:pt x="374451" y="134141"/>
                    </a:cubicBezTo>
                    <a:cubicBezTo>
                      <a:pt x="361602" y="142167"/>
                      <a:pt x="344679" y="138258"/>
                      <a:pt x="336652" y="125409"/>
                    </a:cubicBezTo>
                    <a:cubicBezTo>
                      <a:pt x="328626" y="112559"/>
                      <a:pt x="332536" y="95636"/>
                      <a:pt x="345385" y="87609"/>
                    </a:cubicBezTo>
                    <a:close/>
                    <a:moveTo>
                      <a:pt x="128334" y="223194"/>
                    </a:moveTo>
                    <a:cubicBezTo>
                      <a:pt x="141183" y="215167"/>
                      <a:pt x="158107" y="219077"/>
                      <a:pt x="166133" y="231926"/>
                    </a:cubicBezTo>
                    <a:cubicBezTo>
                      <a:pt x="174160" y="244775"/>
                      <a:pt x="170250" y="261699"/>
                      <a:pt x="157401" y="269725"/>
                    </a:cubicBezTo>
                    <a:cubicBezTo>
                      <a:pt x="144552" y="277752"/>
                      <a:pt x="127628" y="273842"/>
                      <a:pt x="119602" y="260993"/>
                    </a:cubicBezTo>
                    <a:cubicBezTo>
                      <a:pt x="111575" y="248144"/>
                      <a:pt x="115485" y="231220"/>
                      <a:pt x="128334" y="223194"/>
                    </a:cubicBezTo>
                    <a:close/>
                    <a:moveTo>
                      <a:pt x="315846" y="102677"/>
                    </a:moveTo>
                    <a:lnTo>
                      <a:pt x="347802" y="267457"/>
                    </a:lnTo>
                    <a:cubicBezTo>
                      <a:pt x="349319" y="267611"/>
                      <a:pt x="349897" y="268463"/>
                      <a:pt x="350447" y="269343"/>
                    </a:cubicBezTo>
                    <a:cubicBezTo>
                      <a:pt x="362486" y="288617"/>
                      <a:pt x="356622" y="314003"/>
                      <a:pt x="337348" y="326042"/>
                    </a:cubicBezTo>
                    <a:cubicBezTo>
                      <a:pt x="318074" y="338082"/>
                      <a:pt x="292689" y="332217"/>
                      <a:pt x="280649" y="312943"/>
                    </a:cubicBezTo>
                    <a:cubicBezTo>
                      <a:pt x="271227" y="297860"/>
                      <a:pt x="272770" y="279034"/>
                      <a:pt x="285572" y="267704"/>
                    </a:cubicBezTo>
                    <a:lnTo>
                      <a:pt x="283842" y="267704"/>
                    </a:lnTo>
                    <a:close/>
                    <a:moveTo>
                      <a:pt x="256314" y="104408"/>
                    </a:moveTo>
                    <a:cubicBezTo>
                      <a:pt x="269163" y="96382"/>
                      <a:pt x="286087" y="100291"/>
                      <a:pt x="294113" y="113140"/>
                    </a:cubicBezTo>
                    <a:cubicBezTo>
                      <a:pt x="302139" y="125990"/>
                      <a:pt x="298230" y="142913"/>
                      <a:pt x="285381" y="150940"/>
                    </a:cubicBezTo>
                    <a:cubicBezTo>
                      <a:pt x="272532" y="158966"/>
                      <a:pt x="255608" y="155056"/>
                      <a:pt x="247582" y="142207"/>
                    </a:cubicBezTo>
                    <a:cubicBezTo>
                      <a:pt x="239555" y="129358"/>
                      <a:pt x="243465" y="112434"/>
                      <a:pt x="256314" y="104408"/>
                    </a:cubicBezTo>
                    <a:close/>
                    <a:moveTo>
                      <a:pt x="180603" y="151702"/>
                    </a:moveTo>
                    <a:cubicBezTo>
                      <a:pt x="193452" y="143676"/>
                      <a:pt x="210375" y="147586"/>
                      <a:pt x="218402" y="160435"/>
                    </a:cubicBezTo>
                    <a:cubicBezTo>
                      <a:pt x="226428" y="173284"/>
                      <a:pt x="222518" y="190207"/>
                      <a:pt x="209669" y="198234"/>
                    </a:cubicBezTo>
                    <a:cubicBezTo>
                      <a:pt x="196820" y="206260"/>
                      <a:pt x="179897" y="202350"/>
                      <a:pt x="171870" y="189501"/>
                    </a:cubicBezTo>
                    <a:cubicBezTo>
                      <a:pt x="163844" y="176652"/>
                      <a:pt x="167754" y="159729"/>
                      <a:pt x="180603" y="151702"/>
                    </a:cubicBezTo>
                    <a:close/>
                    <a:moveTo>
                      <a:pt x="204036" y="106110"/>
                    </a:moveTo>
                    <a:cubicBezTo>
                      <a:pt x="164350" y="130285"/>
                      <a:pt x="130119" y="163452"/>
                      <a:pt x="105017" y="203370"/>
                    </a:cubicBezTo>
                    <a:cubicBezTo>
                      <a:pt x="49531" y="291609"/>
                      <a:pt x="47279" y="398957"/>
                      <a:pt x="99170" y="482030"/>
                    </a:cubicBezTo>
                    <a:lnTo>
                      <a:pt x="581185" y="180932"/>
                    </a:lnTo>
                    <a:cubicBezTo>
                      <a:pt x="531441" y="99451"/>
                      <a:pt x="437250" y="54244"/>
                      <a:pt x="335777" y="62796"/>
                    </a:cubicBezTo>
                    <a:cubicBezTo>
                      <a:pt x="288861" y="66749"/>
                      <a:pt x="243722" y="81934"/>
                      <a:pt x="204036" y="106110"/>
                    </a:cubicBezTo>
                    <a:close/>
                    <a:moveTo>
                      <a:pt x="171961" y="53285"/>
                    </a:moveTo>
                    <a:cubicBezTo>
                      <a:pt x="220848" y="23522"/>
                      <a:pt x="276630" y="5126"/>
                      <a:pt x="334669" y="922"/>
                    </a:cubicBezTo>
                    <a:cubicBezTo>
                      <a:pt x="457870" y="-8002"/>
                      <a:pt x="572360" y="48305"/>
                      <a:pt x="633439" y="148290"/>
                    </a:cubicBezTo>
                    <a:lnTo>
                      <a:pt x="634418" y="147679"/>
                    </a:lnTo>
                    <a:lnTo>
                      <a:pt x="666666" y="199304"/>
                    </a:lnTo>
                    <a:lnTo>
                      <a:pt x="79003" y="566397"/>
                    </a:lnTo>
                    <a:lnTo>
                      <a:pt x="46756" y="514773"/>
                    </a:lnTo>
                    <a:lnTo>
                      <a:pt x="46755" y="514772"/>
                    </a:lnTo>
                    <a:cubicBezTo>
                      <a:pt x="-16950" y="412788"/>
                      <a:pt x="-15459" y="281656"/>
                      <a:pt x="50631" y="173852"/>
                    </a:cubicBezTo>
                    <a:cubicBezTo>
                      <a:pt x="81085" y="124181"/>
                      <a:pt x="123074" y="83049"/>
                      <a:pt x="171961" y="53285"/>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600" spc="-5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1" name="Group 20"/>
              <p:cNvGrpSpPr/>
              <p:nvPr/>
            </p:nvGrpSpPr>
            <p:grpSpPr>
              <a:xfrm>
                <a:off x="9907172" y="2794022"/>
                <a:ext cx="89907" cy="78744"/>
                <a:chOff x="4225429" y="1222164"/>
                <a:chExt cx="1460899" cy="1221232"/>
              </a:xfrm>
              <a:grpFill/>
            </p:grpSpPr>
            <p:sp>
              <p:nvSpPr>
                <p:cNvPr id="27" name="Rounded Rectangle 26"/>
                <p:cNvSpPr/>
                <p:nvPr/>
              </p:nvSpPr>
              <p:spPr bwMode="auto">
                <a:xfrm flipH="1">
                  <a:off x="4320679" y="2160270"/>
                  <a:ext cx="845820" cy="266700"/>
                </a:xfrm>
                <a:prstGeom prst="roundRect">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rot="19233811" flipH="1">
                  <a:off x="4650722" y="2027618"/>
                  <a:ext cx="180975" cy="229107"/>
                </a:xfrm>
                <a:prstGeom prst="rect">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1"/>
                <p:cNvSpPr/>
                <p:nvPr/>
              </p:nvSpPr>
              <p:spPr bwMode="auto">
                <a:xfrm rot="1663182" flipH="1">
                  <a:off x="4643040" y="1334313"/>
                  <a:ext cx="193060" cy="512062"/>
                </a:xfrm>
                <a:custGeom>
                  <a:avLst/>
                  <a:gdLst>
                    <a:gd name="connsiteX0" fmla="*/ 0 w 158225"/>
                    <a:gd name="connsiteY0" fmla="*/ 0 h 494769"/>
                    <a:gd name="connsiteX1" fmla="*/ 158225 w 158225"/>
                    <a:gd name="connsiteY1" fmla="*/ 0 h 494769"/>
                    <a:gd name="connsiteX2" fmla="*/ 158225 w 158225"/>
                    <a:gd name="connsiteY2" fmla="*/ 494769 h 494769"/>
                    <a:gd name="connsiteX3" fmla="*/ 0 w 158225"/>
                    <a:gd name="connsiteY3" fmla="*/ 494769 h 494769"/>
                    <a:gd name="connsiteX4" fmla="*/ 0 w 158225"/>
                    <a:gd name="connsiteY4" fmla="*/ 0 h 494769"/>
                    <a:gd name="connsiteX0" fmla="*/ 22401 w 158225"/>
                    <a:gd name="connsiteY0" fmla="*/ 0 h 496448"/>
                    <a:gd name="connsiteX1" fmla="*/ 158225 w 158225"/>
                    <a:gd name="connsiteY1" fmla="*/ 1679 h 496448"/>
                    <a:gd name="connsiteX2" fmla="*/ 158225 w 158225"/>
                    <a:gd name="connsiteY2" fmla="*/ 496448 h 496448"/>
                    <a:gd name="connsiteX3" fmla="*/ 0 w 158225"/>
                    <a:gd name="connsiteY3" fmla="*/ 496448 h 496448"/>
                    <a:gd name="connsiteX4" fmla="*/ 22401 w 158225"/>
                    <a:gd name="connsiteY4" fmla="*/ 0 h 496448"/>
                    <a:gd name="connsiteX0" fmla="*/ 22401 w 193060"/>
                    <a:gd name="connsiteY0" fmla="*/ 0 h 512062"/>
                    <a:gd name="connsiteX1" fmla="*/ 158225 w 193060"/>
                    <a:gd name="connsiteY1" fmla="*/ 1679 h 512062"/>
                    <a:gd name="connsiteX2" fmla="*/ 193060 w 193060"/>
                    <a:gd name="connsiteY2" fmla="*/ 512062 h 512062"/>
                    <a:gd name="connsiteX3" fmla="*/ 0 w 193060"/>
                    <a:gd name="connsiteY3" fmla="*/ 496448 h 512062"/>
                    <a:gd name="connsiteX4" fmla="*/ 22401 w 193060"/>
                    <a:gd name="connsiteY4" fmla="*/ 0 h 51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60" h="512062">
                      <a:moveTo>
                        <a:pt x="22401" y="0"/>
                      </a:moveTo>
                      <a:lnTo>
                        <a:pt x="158225" y="1679"/>
                      </a:lnTo>
                      <a:lnTo>
                        <a:pt x="193060" y="512062"/>
                      </a:lnTo>
                      <a:lnTo>
                        <a:pt x="0" y="496448"/>
                      </a:lnTo>
                      <a:lnTo>
                        <a:pt x="22401" y="0"/>
                      </a:lnTo>
                      <a:close/>
                    </a:path>
                  </a:pathLst>
                </a:cu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rot="6300000" flipH="1">
                  <a:off x="5129668" y="1183759"/>
                  <a:ext cx="146572" cy="500932"/>
                </a:xfrm>
                <a:custGeom>
                  <a:avLst/>
                  <a:gdLst>
                    <a:gd name="connsiteX0" fmla="*/ 0 w 123571"/>
                    <a:gd name="connsiteY0" fmla="*/ 0 h 494769"/>
                    <a:gd name="connsiteX1" fmla="*/ 123571 w 123571"/>
                    <a:gd name="connsiteY1" fmla="*/ 0 h 494769"/>
                    <a:gd name="connsiteX2" fmla="*/ 123571 w 123571"/>
                    <a:gd name="connsiteY2" fmla="*/ 494769 h 494769"/>
                    <a:gd name="connsiteX3" fmla="*/ 0 w 123571"/>
                    <a:gd name="connsiteY3" fmla="*/ 494769 h 494769"/>
                    <a:gd name="connsiteX4" fmla="*/ 0 w 123571"/>
                    <a:gd name="connsiteY4" fmla="*/ 0 h 494769"/>
                    <a:gd name="connsiteX0" fmla="*/ 0 w 146572"/>
                    <a:gd name="connsiteY0" fmla="*/ 0 h 500932"/>
                    <a:gd name="connsiteX1" fmla="*/ 123571 w 146572"/>
                    <a:gd name="connsiteY1" fmla="*/ 0 h 500932"/>
                    <a:gd name="connsiteX2" fmla="*/ 146572 w 146572"/>
                    <a:gd name="connsiteY2" fmla="*/ 500932 h 500932"/>
                    <a:gd name="connsiteX3" fmla="*/ 0 w 146572"/>
                    <a:gd name="connsiteY3" fmla="*/ 494769 h 500932"/>
                    <a:gd name="connsiteX4" fmla="*/ 0 w 146572"/>
                    <a:gd name="connsiteY4" fmla="*/ 0 h 500932"/>
                    <a:gd name="connsiteX0" fmla="*/ 23002 w 146572"/>
                    <a:gd name="connsiteY0" fmla="*/ 6163 h 500932"/>
                    <a:gd name="connsiteX1" fmla="*/ 123571 w 146572"/>
                    <a:gd name="connsiteY1" fmla="*/ 0 h 500932"/>
                    <a:gd name="connsiteX2" fmla="*/ 146572 w 146572"/>
                    <a:gd name="connsiteY2" fmla="*/ 500932 h 500932"/>
                    <a:gd name="connsiteX3" fmla="*/ 0 w 146572"/>
                    <a:gd name="connsiteY3" fmla="*/ 494769 h 500932"/>
                    <a:gd name="connsiteX4" fmla="*/ 23002 w 146572"/>
                    <a:gd name="connsiteY4" fmla="*/ 6163 h 500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72" h="500932">
                      <a:moveTo>
                        <a:pt x="23002" y="6163"/>
                      </a:moveTo>
                      <a:lnTo>
                        <a:pt x="123571" y="0"/>
                      </a:lnTo>
                      <a:lnTo>
                        <a:pt x="146572" y="500932"/>
                      </a:lnTo>
                      <a:lnTo>
                        <a:pt x="0" y="494769"/>
                      </a:lnTo>
                      <a:lnTo>
                        <a:pt x="23002" y="6163"/>
                      </a:lnTo>
                      <a:close/>
                    </a:path>
                  </a:pathLst>
                </a:cu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ounded Rectangle 30"/>
                <p:cNvSpPr/>
                <p:nvPr/>
              </p:nvSpPr>
              <p:spPr bwMode="auto">
                <a:xfrm flipH="1">
                  <a:off x="4225429" y="2293620"/>
                  <a:ext cx="1036320" cy="149776"/>
                </a:xfrm>
                <a:prstGeom prst="roundRect">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sp>
              <p:nvSpPr>
                <p:cNvPr id="32" name="Oval 31"/>
                <p:cNvSpPr/>
                <p:nvPr/>
              </p:nvSpPr>
              <p:spPr bwMode="auto">
                <a:xfrm flipH="1">
                  <a:off x="4394974" y="1762559"/>
                  <a:ext cx="352209" cy="352210"/>
                </a:xfrm>
                <a:prstGeom prst="ellipse">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sp>
              <p:nvSpPr>
                <p:cNvPr id="33" name="Oval 32"/>
                <p:cNvSpPr/>
                <p:nvPr/>
              </p:nvSpPr>
              <p:spPr bwMode="auto">
                <a:xfrm flipH="1">
                  <a:off x="4758229" y="1222164"/>
                  <a:ext cx="256032" cy="256033"/>
                </a:xfrm>
                <a:prstGeom prst="ellipse">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grpSp>
              <p:nvGrpSpPr>
                <p:cNvPr id="34" name="Group 33"/>
                <p:cNvGrpSpPr/>
                <p:nvPr/>
              </p:nvGrpSpPr>
              <p:grpSpPr>
                <a:xfrm rot="20781386">
                  <a:off x="5409524" y="1586085"/>
                  <a:ext cx="276804" cy="467545"/>
                  <a:chOff x="6199773" y="1569838"/>
                  <a:chExt cx="276804" cy="467545"/>
                </a:xfrm>
                <a:grpFill/>
              </p:grpSpPr>
              <p:sp>
                <p:nvSpPr>
                  <p:cNvPr id="36" name="Rectangle 35"/>
                  <p:cNvSpPr/>
                  <p:nvPr/>
                </p:nvSpPr>
                <p:spPr bwMode="auto">
                  <a:xfrm rot="10800000" flipH="1">
                    <a:off x="6289818" y="1569838"/>
                    <a:ext cx="96717" cy="173784"/>
                  </a:xfrm>
                  <a:prstGeom prst="rect">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sp>
                <p:nvSpPr>
                  <p:cNvPr id="37" name="Oval 36"/>
                  <p:cNvSpPr/>
                  <p:nvPr/>
                </p:nvSpPr>
                <p:spPr bwMode="auto">
                  <a:xfrm rot="10737439" flipH="1">
                    <a:off x="6282702" y="1724048"/>
                    <a:ext cx="110946" cy="110946"/>
                  </a:xfrm>
                  <a:prstGeom prst="ellipse">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grpSp>
                <p:nvGrpSpPr>
                  <p:cNvPr id="38" name="Group 37"/>
                  <p:cNvGrpSpPr/>
                  <p:nvPr/>
                </p:nvGrpSpPr>
                <p:grpSpPr>
                  <a:xfrm>
                    <a:off x="6199773" y="1764545"/>
                    <a:ext cx="99173" cy="272838"/>
                    <a:chOff x="5426382" y="1788525"/>
                    <a:chExt cx="99173" cy="272838"/>
                  </a:xfrm>
                  <a:grpFill/>
                </p:grpSpPr>
                <p:sp>
                  <p:nvSpPr>
                    <p:cNvPr id="42" name="Rectangle 41"/>
                    <p:cNvSpPr/>
                    <p:nvPr/>
                  </p:nvSpPr>
                  <p:spPr bwMode="auto">
                    <a:xfrm rot="13260000" flipH="1">
                      <a:off x="5464045" y="1788525"/>
                      <a:ext cx="45719" cy="137160"/>
                    </a:xfrm>
                    <a:prstGeom prst="rect">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sp>
                  <p:nvSpPr>
                    <p:cNvPr id="43" name="Diagonal Stripe 42"/>
                    <p:cNvSpPr/>
                    <p:nvPr/>
                  </p:nvSpPr>
                  <p:spPr bwMode="auto">
                    <a:xfrm rot="19432650">
                      <a:off x="5426382" y="1878483"/>
                      <a:ext cx="99173" cy="182880"/>
                    </a:xfrm>
                    <a:prstGeom prst="diagStripe">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39" name="Group 38"/>
                  <p:cNvGrpSpPr/>
                  <p:nvPr/>
                </p:nvGrpSpPr>
                <p:grpSpPr>
                  <a:xfrm flipH="1">
                    <a:off x="6377404" y="1764545"/>
                    <a:ext cx="99173" cy="272838"/>
                    <a:chOff x="5426382" y="1788525"/>
                    <a:chExt cx="99173" cy="272838"/>
                  </a:xfrm>
                  <a:grpFill/>
                </p:grpSpPr>
                <p:sp>
                  <p:nvSpPr>
                    <p:cNvPr id="40" name="Rectangle 39"/>
                    <p:cNvSpPr/>
                    <p:nvPr/>
                  </p:nvSpPr>
                  <p:spPr bwMode="auto">
                    <a:xfrm rot="13260000" flipH="1">
                      <a:off x="5464045" y="1788525"/>
                      <a:ext cx="45719" cy="137160"/>
                    </a:xfrm>
                    <a:prstGeom prst="rect">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sp>
                  <p:nvSpPr>
                    <p:cNvPr id="41" name="Diagonal Stripe 40"/>
                    <p:cNvSpPr/>
                    <p:nvPr/>
                  </p:nvSpPr>
                  <p:spPr bwMode="auto">
                    <a:xfrm rot="19432650">
                      <a:off x="5426382" y="1878483"/>
                      <a:ext cx="99173" cy="182880"/>
                    </a:xfrm>
                    <a:prstGeom prst="diagStripe">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35" name="Oval 34"/>
                <p:cNvSpPr/>
                <p:nvPr/>
              </p:nvSpPr>
              <p:spPr bwMode="auto">
                <a:xfrm flipH="1">
                  <a:off x="5372628" y="1436546"/>
                  <a:ext cx="192023" cy="192024"/>
                </a:xfrm>
                <a:prstGeom prst="ellipse">
                  <a:avLst/>
                </a:prstGeom>
                <a:grpFill/>
                <a:ln w="3175">
                  <a:solidFill>
                    <a:srgbClr val="F2F2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16" tIns="45708" rIns="45708" bIns="91416"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825" fontAlgn="base">
                    <a:spcBef>
                      <a:spcPct val="0"/>
                    </a:spcBef>
                    <a:spcAft>
                      <a:spcPct val="0"/>
                    </a:spcAft>
                  </a:pPr>
                  <a:endParaRPr lang="en-US" sz="1600" spc="-50" dirty="0">
                    <a:gradFill>
                      <a:gsLst>
                        <a:gs pos="0">
                          <a:srgbClr val="FFFFFF"/>
                        </a:gs>
                        <a:gs pos="100000">
                          <a:srgbClr val="FFFFFF"/>
                        </a:gs>
                      </a:gsLst>
                      <a:lin ang="5400000" scaled="0"/>
                    </a:gradFill>
                    <a:ea typeface="Segoe UI" pitchFamily="34" charset="0"/>
                    <a:cs typeface="Segoe UI" pitchFamily="34" charset="0"/>
                  </a:endParaRPr>
                </a:p>
              </p:txBody>
            </p:sp>
          </p:grpSp>
          <p:sp>
            <p:nvSpPr>
              <p:cNvPr id="22" name="VEHICLE TRACKING"/>
              <p:cNvSpPr/>
              <p:nvPr/>
            </p:nvSpPr>
            <p:spPr bwMode="auto">
              <a:xfrm>
                <a:off x="9906038" y="2665908"/>
                <a:ext cx="114660" cy="90822"/>
              </a:xfrm>
              <a:custGeom>
                <a:avLst/>
                <a:gdLst/>
                <a:ahLst/>
                <a:cxnLst/>
                <a:rect l="l" t="t" r="r" b="b"/>
                <a:pathLst>
                  <a:path w="779174" h="582906">
                    <a:moveTo>
                      <a:pt x="640768" y="456982"/>
                    </a:moveTo>
                    <a:lnTo>
                      <a:pt x="711568" y="456982"/>
                    </a:lnTo>
                    <a:cubicBezTo>
                      <a:pt x="726718" y="456982"/>
                      <a:pt x="739000" y="469264"/>
                      <a:pt x="739000" y="484414"/>
                    </a:cubicBezTo>
                    <a:cubicBezTo>
                      <a:pt x="739000" y="499564"/>
                      <a:pt x="726718" y="511846"/>
                      <a:pt x="711568" y="511846"/>
                    </a:cubicBezTo>
                    <a:lnTo>
                      <a:pt x="640768" y="511846"/>
                    </a:lnTo>
                    <a:cubicBezTo>
                      <a:pt x="625618" y="511846"/>
                      <a:pt x="613336" y="499564"/>
                      <a:pt x="613336" y="484414"/>
                    </a:cubicBezTo>
                    <a:cubicBezTo>
                      <a:pt x="613336" y="469264"/>
                      <a:pt x="625618" y="456982"/>
                      <a:pt x="640768" y="456982"/>
                    </a:cubicBezTo>
                    <a:close/>
                    <a:moveTo>
                      <a:pt x="440533" y="392281"/>
                    </a:moveTo>
                    <a:cubicBezTo>
                      <a:pt x="423466" y="392281"/>
                      <a:pt x="409629" y="405409"/>
                      <a:pt x="409629" y="421602"/>
                    </a:cubicBezTo>
                    <a:cubicBezTo>
                      <a:pt x="409629" y="437795"/>
                      <a:pt x="423466" y="450923"/>
                      <a:pt x="440533" y="450923"/>
                    </a:cubicBezTo>
                    <a:cubicBezTo>
                      <a:pt x="457600" y="450923"/>
                      <a:pt x="471435" y="437795"/>
                      <a:pt x="471435" y="421602"/>
                    </a:cubicBezTo>
                    <a:cubicBezTo>
                      <a:pt x="471435" y="405409"/>
                      <a:pt x="457600" y="392281"/>
                      <a:pt x="440533" y="392281"/>
                    </a:cubicBezTo>
                    <a:close/>
                    <a:moveTo>
                      <a:pt x="74716" y="392281"/>
                    </a:moveTo>
                    <a:cubicBezTo>
                      <a:pt x="57649" y="392281"/>
                      <a:pt x="43813" y="405409"/>
                      <a:pt x="43813" y="421602"/>
                    </a:cubicBezTo>
                    <a:cubicBezTo>
                      <a:pt x="43813" y="437795"/>
                      <a:pt x="57649" y="450923"/>
                      <a:pt x="74716" y="450923"/>
                    </a:cubicBezTo>
                    <a:cubicBezTo>
                      <a:pt x="91783" y="450923"/>
                      <a:pt x="105619" y="437795"/>
                      <a:pt x="105619" y="421602"/>
                    </a:cubicBezTo>
                    <a:cubicBezTo>
                      <a:pt x="105619" y="405409"/>
                      <a:pt x="91783" y="392281"/>
                      <a:pt x="74716" y="392281"/>
                    </a:cubicBezTo>
                    <a:close/>
                    <a:moveTo>
                      <a:pt x="680516" y="320756"/>
                    </a:moveTo>
                    <a:cubicBezTo>
                      <a:pt x="655266" y="320756"/>
                      <a:pt x="634796" y="341226"/>
                      <a:pt x="634796" y="366476"/>
                    </a:cubicBezTo>
                    <a:cubicBezTo>
                      <a:pt x="634796" y="391726"/>
                      <a:pt x="655266" y="412196"/>
                      <a:pt x="680516" y="412196"/>
                    </a:cubicBezTo>
                    <a:cubicBezTo>
                      <a:pt x="705766" y="412196"/>
                      <a:pt x="726236" y="391726"/>
                      <a:pt x="726236" y="366476"/>
                    </a:cubicBezTo>
                    <a:cubicBezTo>
                      <a:pt x="726236" y="341226"/>
                      <a:pt x="705766" y="320756"/>
                      <a:pt x="680516" y="320756"/>
                    </a:cubicBezTo>
                    <a:close/>
                    <a:moveTo>
                      <a:pt x="133583" y="194372"/>
                    </a:moveTo>
                    <a:cubicBezTo>
                      <a:pt x="123760" y="195437"/>
                      <a:pt x="107202" y="197301"/>
                      <a:pt x="99063" y="219136"/>
                    </a:cubicBezTo>
                    <a:lnTo>
                      <a:pt x="60670" y="331331"/>
                    </a:lnTo>
                    <a:lnTo>
                      <a:pt x="454632" y="331331"/>
                    </a:lnTo>
                    <a:lnTo>
                      <a:pt x="458839" y="332137"/>
                    </a:lnTo>
                    <a:lnTo>
                      <a:pt x="418166" y="220734"/>
                    </a:lnTo>
                    <a:cubicBezTo>
                      <a:pt x="410307" y="203958"/>
                      <a:pt x="408343" y="195171"/>
                      <a:pt x="379436" y="194372"/>
                    </a:cubicBezTo>
                    <a:close/>
                    <a:moveTo>
                      <a:pt x="136109" y="172004"/>
                    </a:moveTo>
                    <a:lnTo>
                      <a:pt x="384488" y="172004"/>
                    </a:lnTo>
                    <a:cubicBezTo>
                      <a:pt x="419008" y="175200"/>
                      <a:pt x="423218" y="191975"/>
                      <a:pt x="432479" y="207952"/>
                    </a:cubicBezTo>
                    <a:lnTo>
                      <a:pt x="489525" y="343266"/>
                    </a:lnTo>
                    <a:cubicBezTo>
                      <a:pt x="504729" y="352772"/>
                      <a:pt x="514176" y="369253"/>
                      <a:pt x="514176" y="387826"/>
                    </a:cubicBezTo>
                    <a:lnTo>
                      <a:pt x="514176" y="450205"/>
                    </a:lnTo>
                    <a:cubicBezTo>
                      <a:pt x="514176" y="476177"/>
                      <a:pt x="495706" y="498055"/>
                      <a:pt x="470268" y="503705"/>
                    </a:cubicBezTo>
                    <a:lnTo>
                      <a:pt x="470268" y="559252"/>
                    </a:lnTo>
                    <a:cubicBezTo>
                      <a:pt x="470268" y="572315"/>
                      <a:pt x="459107" y="582906"/>
                      <a:pt x="445338" y="582906"/>
                    </a:cubicBezTo>
                    <a:lnTo>
                      <a:pt x="417811" y="582906"/>
                    </a:lnTo>
                    <a:cubicBezTo>
                      <a:pt x="404043" y="582906"/>
                      <a:pt x="392881" y="572315"/>
                      <a:pt x="392881" y="559252"/>
                    </a:cubicBezTo>
                    <a:lnTo>
                      <a:pt x="392881" y="506700"/>
                    </a:lnTo>
                    <a:lnTo>
                      <a:pt x="124415" y="506700"/>
                    </a:lnTo>
                    <a:lnTo>
                      <a:pt x="124415" y="559253"/>
                    </a:lnTo>
                    <a:cubicBezTo>
                      <a:pt x="124415" y="572316"/>
                      <a:pt x="113253" y="582906"/>
                      <a:pt x="99485" y="582906"/>
                    </a:cubicBezTo>
                    <a:lnTo>
                      <a:pt x="71958" y="582906"/>
                    </a:lnTo>
                    <a:cubicBezTo>
                      <a:pt x="58189" y="582906"/>
                      <a:pt x="47028" y="572316"/>
                      <a:pt x="47028" y="559253"/>
                    </a:cubicBezTo>
                    <a:lnTo>
                      <a:pt x="47028" y="504302"/>
                    </a:lnTo>
                    <a:cubicBezTo>
                      <a:pt x="20025" y="499853"/>
                      <a:pt x="0" y="477248"/>
                      <a:pt x="0" y="450205"/>
                    </a:cubicBezTo>
                    <a:lnTo>
                      <a:pt x="0" y="387826"/>
                    </a:lnTo>
                    <a:cubicBezTo>
                      <a:pt x="0" y="368466"/>
                      <a:pt x="10264" y="351380"/>
                      <a:pt x="26534" y="342061"/>
                    </a:cubicBezTo>
                    <a:lnTo>
                      <a:pt x="85592" y="202360"/>
                    </a:lnTo>
                    <a:cubicBezTo>
                      <a:pt x="97379" y="186650"/>
                      <a:pt x="106640" y="173335"/>
                      <a:pt x="136109" y="172004"/>
                    </a:cubicBezTo>
                    <a:close/>
                    <a:moveTo>
                      <a:pt x="344827" y="0"/>
                    </a:moveTo>
                    <a:lnTo>
                      <a:pt x="748300" y="0"/>
                    </a:lnTo>
                    <a:cubicBezTo>
                      <a:pt x="759814" y="0"/>
                      <a:pt x="769148" y="9334"/>
                      <a:pt x="769148" y="20848"/>
                    </a:cubicBezTo>
                    <a:lnTo>
                      <a:pt x="769148" y="268862"/>
                    </a:lnTo>
                    <a:cubicBezTo>
                      <a:pt x="774898" y="269223"/>
                      <a:pt x="779174" y="274149"/>
                      <a:pt x="779174" y="280073"/>
                    </a:cubicBezTo>
                    <a:lnTo>
                      <a:pt x="779174" y="443168"/>
                    </a:lnTo>
                    <a:cubicBezTo>
                      <a:pt x="779174" y="449823"/>
                      <a:pt x="773779" y="455218"/>
                      <a:pt x="767124" y="455218"/>
                    </a:cubicBezTo>
                    <a:lnTo>
                      <a:pt x="523551" y="455218"/>
                    </a:lnTo>
                    <a:cubicBezTo>
                      <a:pt x="522461" y="437854"/>
                      <a:pt x="521167" y="424811"/>
                      <a:pt x="521167" y="369749"/>
                    </a:cubicBezTo>
                    <a:cubicBezTo>
                      <a:pt x="518187" y="352715"/>
                      <a:pt x="510532" y="348310"/>
                      <a:pt x="497199" y="338488"/>
                    </a:cubicBezTo>
                    <a:cubicBezTo>
                      <a:pt x="484856" y="310893"/>
                      <a:pt x="474350" y="284477"/>
                      <a:pt x="464289" y="260833"/>
                    </a:cubicBezTo>
                    <a:lnTo>
                      <a:pt x="710995" y="260833"/>
                    </a:lnTo>
                    <a:lnTo>
                      <a:pt x="693825" y="115562"/>
                    </a:lnTo>
                    <a:lnTo>
                      <a:pt x="384033" y="115562"/>
                    </a:lnTo>
                    <a:lnTo>
                      <a:pt x="379179" y="156629"/>
                    </a:lnTo>
                    <a:lnTo>
                      <a:pt x="323979" y="156629"/>
                    </a:lnTo>
                    <a:lnTo>
                      <a:pt x="323979" y="20848"/>
                    </a:lnTo>
                    <a:cubicBezTo>
                      <a:pt x="323979" y="9334"/>
                      <a:pt x="333313" y="0"/>
                      <a:pt x="344827"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600" spc="-5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3" name="Group 22"/>
              <p:cNvGrpSpPr/>
              <p:nvPr/>
            </p:nvGrpSpPr>
            <p:grpSpPr>
              <a:xfrm>
                <a:off x="10025141" y="2670640"/>
                <a:ext cx="84583" cy="51677"/>
                <a:chOff x="10495146" y="2518585"/>
                <a:chExt cx="329564" cy="201352"/>
              </a:xfrm>
              <a:grpFill/>
            </p:grpSpPr>
            <p:sp>
              <p:nvSpPr>
                <p:cNvPr id="24" name="Freeform 86"/>
                <p:cNvSpPr>
                  <a:spLocks/>
                </p:cNvSpPr>
                <p:nvPr/>
              </p:nvSpPr>
              <p:spPr bwMode="gray">
                <a:xfrm>
                  <a:off x="10532691" y="2589305"/>
                  <a:ext cx="54611" cy="102220"/>
                </a:xfrm>
                <a:custGeom>
                  <a:avLst/>
                  <a:gdLst>
                    <a:gd name="T0" fmla="*/ 0 w 61"/>
                    <a:gd name="T1" fmla="*/ 139 h 140"/>
                    <a:gd name="T2" fmla="*/ 1 w 61"/>
                    <a:gd name="T3" fmla="*/ 140 h 140"/>
                    <a:gd name="T4" fmla="*/ 61 w 61"/>
                    <a:gd name="T5" fmla="*/ 56 h 140"/>
                    <a:gd name="T6" fmla="*/ 35 w 61"/>
                    <a:gd name="T7" fmla="*/ 0 h 140"/>
                    <a:gd name="T8" fmla="*/ 0 w 61"/>
                    <a:gd name="T9" fmla="*/ 139 h 140"/>
                  </a:gdLst>
                  <a:ahLst/>
                  <a:cxnLst>
                    <a:cxn ang="0">
                      <a:pos x="T0" y="T1"/>
                    </a:cxn>
                    <a:cxn ang="0">
                      <a:pos x="T2" y="T3"/>
                    </a:cxn>
                    <a:cxn ang="0">
                      <a:pos x="T4" y="T5"/>
                    </a:cxn>
                    <a:cxn ang="0">
                      <a:pos x="T6" y="T7"/>
                    </a:cxn>
                    <a:cxn ang="0">
                      <a:pos x="T8" y="T9"/>
                    </a:cxn>
                  </a:cxnLst>
                  <a:rect l="0" t="0" r="r" b="b"/>
                  <a:pathLst>
                    <a:path w="61" h="140">
                      <a:moveTo>
                        <a:pt x="0" y="139"/>
                      </a:moveTo>
                      <a:cubicBezTo>
                        <a:pt x="0" y="139"/>
                        <a:pt x="1" y="139"/>
                        <a:pt x="1" y="140"/>
                      </a:cubicBezTo>
                      <a:cubicBezTo>
                        <a:pt x="61" y="56"/>
                        <a:pt x="61" y="56"/>
                        <a:pt x="61" y="56"/>
                      </a:cubicBezTo>
                      <a:cubicBezTo>
                        <a:pt x="35" y="0"/>
                        <a:pt x="35" y="0"/>
                        <a:pt x="35" y="0"/>
                      </a:cubicBezTo>
                      <a:lnTo>
                        <a:pt x="0"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404040"/>
                    </a:solidFill>
                  </a:endParaRPr>
                </a:p>
              </p:txBody>
            </p:sp>
            <p:sp>
              <p:nvSpPr>
                <p:cNvPr id="25" name="Freeform 87"/>
                <p:cNvSpPr>
                  <a:spLocks/>
                </p:cNvSpPr>
                <p:nvPr/>
              </p:nvSpPr>
              <p:spPr bwMode="gray">
                <a:xfrm>
                  <a:off x="10595267" y="2619879"/>
                  <a:ext cx="30719" cy="43852"/>
                </a:xfrm>
                <a:custGeom>
                  <a:avLst/>
                  <a:gdLst>
                    <a:gd name="T0" fmla="*/ 0 w 81"/>
                    <a:gd name="T1" fmla="*/ 33 h 142"/>
                    <a:gd name="T2" fmla="*/ 50 w 81"/>
                    <a:gd name="T3" fmla="*/ 142 h 142"/>
                    <a:gd name="T4" fmla="*/ 81 w 81"/>
                    <a:gd name="T5" fmla="*/ 78 h 142"/>
                    <a:gd name="T6" fmla="*/ 24 w 81"/>
                    <a:gd name="T7" fmla="*/ 0 h 142"/>
                    <a:gd name="T8" fmla="*/ 0 w 81"/>
                    <a:gd name="T9" fmla="*/ 33 h 142"/>
                  </a:gdLst>
                  <a:ahLst/>
                  <a:cxnLst>
                    <a:cxn ang="0">
                      <a:pos x="T0" y="T1"/>
                    </a:cxn>
                    <a:cxn ang="0">
                      <a:pos x="T2" y="T3"/>
                    </a:cxn>
                    <a:cxn ang="0">
                      <a:pos x="T4" y="T5"/>
                    </a:cxn>
                    <a:cxn ang="0">
                      <a:pos x="T6" y="T7"/>
                    </a:cxn>
                    <a:cxn ang="0">
                      <a:pos x="T8" y="T9"/>
                    </a:cxn>
                  </a:cxnLst>
                  <a:rect l="0" t="0" r="r" b="b"/>
                  <a:pathLst>
                    <a:path w="81" h="142">
                      <a:moveTo>
                        <a:pt x="0" y="33"/>
                      </a:moveTo>
                      <a:lnTo>
                        <a:pt x="50" y="142"/>
                      </a:lnTo>
                      <a:lnTo>
                        <a:pt x="81" y="78"/>
                      </a:lnTo>
                      <a:lnTo>
                        <a:pt x="24"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404040"/>
                    </a:solidFill>
                  </a:endParaRPr>
                </a:p>
              </p:txBody>
            </p:sp>
            <p:sp>
              <p:nvSpPr>
                <p:cNvPr id="26" name="Freeform 88"/>
                <p:cNvSpPr>
                  <a:spLocks noEditPoints="1"/>
                </p:cNvSpPr>
                <p:nvPr/>
              </p:nvSpPr>
              <p:spPr bwMode="gray">
                <a:xfrm>
                  <a:off x="10495146" y="2518585"/>
                  <a:ext cx="329564" cy="201352"/>
                </a:xfrm>
                <a:custGeom>
                  <a:avLst/>
                  <a:gdLst>
                    <a:gd name="T0" fmla="*/ 360 w 368"/>
                    <a:gd name="T1" fmla="*/ 0 h 276"/>
                    <a:gd name="T2" fmla="*/ 8 w 368"/>
                    <a:gd name="T3" fmla="*/ 0 h 276"/>
                    <a:gd name="T4" fmla="*/ 0 w 368"/>
                    <a:gd name="T5" fmla="*/ 8 h 276"/>
                    <a:gd name="T6" fmla="*/ 0 w 368"/>
                    <a:gd name="T7" fmla="*/ 268 h 276"/>
                    <a:gd name="T8" fmla="*/ 8 w 368"/>
                    <a:gd name="T9" fmla="*/ 276 h 276"/>
                    <a:gd name="T10" fmla="*/ 360 w 368"/>
                    <a:gd name="T11" fmla="*/ 276 h 276"/>
                    <a:gd name="T12" fmla="*/ 368 w 368"/>
                    <a:gd name="T13" fmla="*/ 268 h 276"/>
                    <a:gd name="T14" fmla="*/ 368 w 368"/>
                    <a:gd name="T15" fmla="*/ 8 h 276"/>
                    <a:gd name="T16" fmla="*/ 360 w 368"/>
                    <a:gd name="T17" fmla="*/ 0 h 276"/>
                    <a:gd name="T18" fmla="*/ 323 w 368"/>
                    <a:gd name="T19" fmla="*/ 159 h 276"/>
                    <a:gd name="T20" fmla="*/ 318 w 368"/>
                    <a:gd name="T21" fmla="*/ 158 h 276"/>
                    <a:gd name="T22" fmla="*/ 274 w 368"/>
                    <a:gd name="T23" fmla="*/ 204 h 276"/>
                    <a:gd name="T24" fmla="*/ 247 w 368"/>
                    <a:gd name="T25" fmla="*/ 169 h 276"/>
                    <a:gd name="T26" fmla="*/ 173 w 368"/>
                    <a:gd name="T27" fmla="*/ 210 h 276"/>
                    <a:gd name="T28" fmla="*/ 151 w 368"/>
                    <a:gd name="T29" fmla="*/ 180 h 276"/>
                    <a:gd name="T30" fmla="*/ 133 w 368"/>
                    <a:gd name="T31" fmla="*/ 218 h 276"/>
                    <a:gd name="T32" fmla="*/ 107 w 368"/>
                    <a:gd name="T33" fmla="*/ 161 h 276"/>
                    <a:gd name="T34" fmla="*/ 47 w 368"/>
                    <a:gd name="T35" fmla="*/ 245 h 276"/>
                    <a:gd name="T36" fmla="*/ 47 w 368"/>
                    <a:gd name="T37" fmla="*/ 246 h 276"/>
                    <a:gd name="T38" fmla="*/ 35 w 368"/>
                    <a:gd name="T39" fmla="*/ 259 h 276"/>
                    <a:gd name="T40" fmla="*/ 22 w 368"/>
                    <a:gd name="T41" fmla="*/ 246 h 276"/>
                    <a:gd name="T42" fmla="*/ 34 w 368"/>
                    <a:gd name="T43" fmla="*/ 233 h 276"/>
                    <a:gd name="T44" fmla="*/ 75 w 368"/>
                    <a:gd name="T45" fmla="*/ 73 h 276"/>
                    <a:gd name="T46" fmla="*/ 108 w 368"/>
                    <a:gd name="T47" fmla="*/ 145 h 276"/>
                    <a:gd name="T48" fmla="*/ 122 w 368"/>
                    <a:gd name="T49" fmla="*/ 125 h 276"/>
                    <a:gd name="T50" fmla="*/ 150 w 368"/>
                    <a:gd name="T51" fmla="*/ 164 h 276"/>
                    <a:gd name="T52" fmla="*/ 188 w 368"/>
                    <a:gd name="T53" fmla="*/ 86 h 276"/>
                    <a:gd name="T54" fmla="*/ 247 w 368"/>
                    <a:gd name="T55" fmla="*/ 106 h 276"/>
                    <a:gd name="T56" fmla="*/ 299 w 368"/>
                    <a:gd name="T57" fmla="*/ 41 h 276"/>
                    <a:gd name="T58" fmla="*/ 298 w 368"/>
                    <a:gd name="T59" fmla="*/ 34 h 276"/>
                    <a:gd name="T60" fmla="*/ 310 w 368"/>
                    <a:gd name="T61" fmla="*/ 22 h 276"/>
                    <a:gd name="T62" fmla="*/ 323 w 368"/>
                    <a:gd name="T63" fmla="*/ 34 h 276"/>
                    <a:gd name="T64" fmla="*/ 310 w 368"/>
                    <a:gd name="T65" fmla="*/ 47 h 276"/>
                    <a:gd name="T66" fmla="*/ 305 w 368"/>
                    <a:gd name="T67" fmla="*/ 46 h 276"/>
                    <a:gd name="T68" fmla="*/ 250 w 368"/>
                    <a:gd name="T69" fmla="*/ 116 h 276"/>
                    <a:gd name="T70" fmla="*/ 192 w 368"/>
                    <a:gd name="T71" fmla="*/ 96 h 276"/>
                    <a:gd name="T72" fmla="*/ 155 w 368"/>
                    <a:gd name="T73" fmla="*/ 172 h 276"/>
                    <a:gd name="T74" fmla="*/ 175 w 368"/>
                    <a:gd name="T75" fmla="*/ 200 h 276"/>
                    <a:gd name="T76" fmla="*/ 249 w 368"/>
                    <a:gd name="T77" fmla="*/ 159 h 276"/>
                    <a:gd name="T78" fmla="*/ 274 w 368"/>
                    <a:gd name="T79" fmla="*/ 191 h 276"/>
                    <a:gd name="T80" fmla="*/ 312 w 368"/>
                    <a:gd name="T81" fmla="*/ 153 h 276"/>
                    <a:gd name="T82" fmla="*/ 311 w 368"/>
                    <a:gd name="T83" fmla="*/ 147 h 276"/>
                    <a:gd name="T84" fmla="*/ 323 w 368"/>
                    <a:gd name="T85" fmla="*/ 134 h 276"/>
                    <a:gd name="T86" fmla="*/ 336 w 368"/>
                    <a:gd name="T87" fmla="*/ 147 h 276"/>
                    <a:gd name="T88" fmla="*/ 323 w 368"/>
                    <a:gd name="T89" fmla="*/ 15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 h="276">
                      <a:moveTo>
                        <a:pt x="360" y="0"/>
                      </a:moveTo>
                      <a:cubicBezTo>
                        <a:pt x="8" y="0"/>
                        <a:pt x="8" y="0"/>
                        <a:pt x="8" y="0"/>
                      </a:cubicBezTo>
                      <a:cubicBezTo>
                        <a:pt x="4" y="0"/>
                        <a:pt x="0" y="4"/>
                        <a:pt x="0" y="8"/>
                      </a:cubicBezTo>
                      <a:cubicBezTo>
                        <a:pt x="0" y="268"/>
                        <a:pt x="0" y="268"/>
                        <a:pt x="0" y="268"/>
                      </a:cubicBezTo>
                      <a:cubicBezTo>
                        <a:pt x="0" y="272"/>
                        <a:pt x="4" y="276"/>
                        <a:pt x="8" y="276"/>
                      </a:cubicBezTo>
                      <a:cubicBezTo>
                        <a:pt x="360" y="276"/>
                        <a:pt x="360" y="276"/>
                        <a:pt x="360" y="276"/>
                      </a:cubicBezTo>
                      <a:cubicBezTo>
                        <a:pt x="364" y="276"/>
                        <a:pt x="368" y="272"/>
                        <a:pt x="368" y="268"/>
                      </a:cubicBezTo>
                      <a:cubicBezTo>
                        <a:pt x="368" y="8"/>
                        <a:pt x="368" y="8"/>
                        <a:pt x="368" y="8"/>
                      </a:cubicBezTo>
                      <a:cubicBezTo>
                        <a:pt x="368" y="4"/>
                        <a:pt x="364" y="0"/>
                        <a:pt x="360" y="0"/>
                      </a:cubicBezTo>
                      <a:close/>
                      <a:moveTo>
                        <a:pt x="323" y="159"/>
                      </a:moveTo>
                      <a:cubicBezTo>
                        <a:pt x="322" y="159"/>
                        <a:pt x="320" y="159"/>
                        <a:pt x="318" y="158"/>
                      </a:cubicBezTo>
                      <a:cubicBezTo>
                        <a:pt x="274" y="204"/>
                        <a:pt x="274" y="204"/>
                        <a:pt x="274" y="204"/>
                      </a:cubicBezTo>
                      <a:cubicBezTo>
                        <a:pt x="247" y="169"/>
                        <a:pt x="247" y="169"/>
                        <a:pt x="247" y="169"/>
                      </a:cubicBezTo>
                      <a:cubicBezTo>
                        <a:pt x="173" y="210"/>
                        <a:pt x="173" y="210"/>
                        <a:pt x="173" y="210"/>
                      </a:cubicBezTo>
                      <a:cubicBezTo>
                        <a:pt x="151" y="180"/>
                        <a:pt x="151" y="180"/>
                        <a:pt x="151" y="180"/>
                      </a:cubicBezTo>
                      <a:cubicBezTo>
                        <a:pt x="133" y="218"/>
                        <a:pt x="133" y="218"/>
                        <a:pt x="133" y="218"/>
                      </a:cubicBezTo>
                      <a:cubicBezTo>
                        <a:pt x="107" y="161"/>
                        <a:pt x="107" y="161"/>
                        <a:pt x="107" y="161"/>
                      </a:cubicBezTo>
                      <a:cubicBezTo>
                        <a:pt x="47" y="245"/>
                        <a:pt x="47" y="245"/>
                        <a:pt x="47" y="245"/>
                      </a:cubicBezTo>
                      <a:cubicBezTo>
                        <a:pt x="47" y="245"/>
                        <a:pt x="47" y="246"/>
                        <a:pt x="47" y="246"/>
                      </a:cubicBezTo>
                      <a:cubicBezTo>
                        <a:pt x="47" y="253"/>
                        <a:pt x="42" y="259"/>
                        <a:pt x="35" y="259"/>
                      </a:cubicBezTo>
                      <a:cubicBezTo>
                        <a:pt x="28" y="259"/>
                        <a:pt x="22" y="253"/>
                        <a:pt x="22" y="246"/>
                      </a:cubicBezTo>
                      <a:cubicBezTo>
                        <a:pt x="22" y="239"/>
                        <a:pt x="27" y="234"/>
                        <a:pt x="34" y="233"/>
                      </a:cubicBezTo>
                      <a:cubicBezTo>
                        <a:pt x="75" y="73"/>
                        <a:pt x="75" y="73"/>
                        <a:pt x="75" y="73"/>
                      </a:cubicBezTo>
                      <a:cubicBezTo>
                        <a:pt x="108" y="145"/>
                        <a:pt x="108" y="145"/>
                        <a:pt x="108" y="145"/>
                      </a:cubicBezTo>
                      <a:cubicBezTo>
                        <a:pt x="122" y="125"/>
                        <a:pt x="122" y="125"/>
                        <a:pt x="122" y="125"/>
                      </a:cubicBezTo>
                      <a:cubicBezTo>
                        <a:pt x="150" y="164"/>
                        <a:pt x="150" y="164"/>
                        <a:pt x="150" y="164"/>
                      </a:cubicBezTo>
                      <a:cubicBezTo>
                        <a:pt x="188" y="86"/>
                        <a:pt x="188" y="86"/>
                        <a:pt x="188" y="86"/>
                      </a:cubicBezTo>
                      <a:cubicBezTo>
                        <a:pt x="247" y="106"/>
                        <a:pt x="247" y="106"/>
                        <a:pt x="247" y="106"/>
                      </a:cubicBezTo>
                      <a:cubicBezTo>
                        <a:pt x="299" y="41"/>
                        <a:pt x="299" y="41"/>
                        <a:pt x="299" y="41"/>
                      </a:cubicBezTo>
                      <a:cubicBezTo>
                        <a:pt x="298" y="39"/>
                        <a:pt x="298" y="37"/>
                        <a:pt x="298" y="34"/>
                      </a:cubicBezTo>
                      <a:cubicBezTo>
                        <a:pt x="298" y="27"/>
                        <a:pt x="303" y="22"/>
                        <a:pt x="310" y="22"/>
                      </a:cubicBezTo>
                      <a:cubicBezTo>
                        <a:pt x="317" y="22"/>
                        <a:pt x="323" y="27"/>
                        <a:pt x="323" y="34"/>
                      </a:cubicBezTo>
                      <a:cubicBezTo>
                        <a:pt x="323" y="41"/>
                        <a:pt x="317" y="47"/>
                        <a:pt x="310" y="47"/>
                      </a:cubicBezTo>
                      <a:cubicBezTo>
                        <a:pt x="309" y="47"/>
                        <a:pt x="307" y="46"/>
                        <a:pt x="305" y="46"/>
                      </a:cubicBezTo>
                      <a:cubicBezTo>
                        <a:pt x="250" y="116"/>
                        <a:pt x="250" y="116"/>
                        <a:pt x="250" y="116"/>
                      </a:cubicBezTo>
                      <a:cubicBezTo>
                        <a:pt x="192" y="96"/>
                        <a:pt x="192" y="96"/>
                        <a:pt x="192" y="96"/>
                      </a:cubicBezTo>
                      <a:cubicBezTo>
                        <a:pt x="155" y="172"/>
                        <a:pt x="155" y="172"/>
                        <a:pt x="155" y="172"/>
                      </a:cubicBezTo>
                      <a:cubicBezTo>
                        <a:pt x="175" y="200"/>
                        <a:pt x="175" y="200"/>
                        <a:pt x="175" y="200"/>
                      </a:cubicBezTo>
                      <a:cubicBezTo>
                        <a:pt x="249" y="159"/>
                        <a:pt x="249" y="159"/>
                        <a:pt x="249" y="159"/>
                      </a:cubicBezTo>
                      <a:cubicBezTo>
                        <a:pt x="274" y="191"/>
                        <a:pt x="274" y="191"/>
                        <a:pt x="274" y="191"/>
                      </a:cubicBezTo>
                      <a:cubicBezTo>
                        <a:pt x="312" y="153"/>
                        <a:pt x="312" y="153"/>
                        <a:pt x="312" y="153"/>
                      </a:cubicBezTo>
                      <a:cubicBezTo>
                        <a:pt x="311" y="151"/>
                        <a:pt x="311" y="149"/>
                        <a:pt x="311" y="147"/>
                      </a:cubicBezTo>
                      <a:cubicBezTo>
                        <a:pt x="311" y="140"/>
                        <a:pt x="316" y="134"/>
                        <a:pt x="323" y="134"/>
                      </a:cubicBezTo>
                      <a:cubicBezTo>
                        <a:pt x="330" y="134"/>
                        <a:pt x="336" y="140"/>
                        <a:pt x="336" y="147"/>
                      </a:cubicBezTo>
                      <a:cubicBezTo>
                        <a:pt x="336" y="154"/>
                        <a:pt x="330" y="159"/>
                        <a:pt x="323"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404040"/>
                    </a:solidFill>
                  </a:endParaRPr>
                </a:p>
              </p:txBody>
            </p:sp>
          </p:grpSp>
        </p:grpSp>
      </p:grpSp>
    </p:spTree>
    <p:extLst>
      <p:ext uri="{BB962C8B-B14F-4D97-AF65-F5344CB8AC3E}">
        <p14:creationId xmlns:p14="http://schemas.microsoft.com/office/powerpoint/2010/main" val="3882207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ppt_x"/>
                                          </p:val>
                                        </p:tav>
                                        <p:tav tm="100000">
                                          <p:val>
                                            <p:strVal val="#ppt_x"/>
                                          </p:val>
                                        </p:tav>
                                      </p:tavLst>
                                    </p:anim>
                                    <p:anim calcmode="lin" valueType="num">
                                      <p:cBhvr additive="base">
                                        <p:cTn id="16" dur="1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ppt_x"/>
                                          </p:val>
                                        </p:tav>
                                        <p:tav tm="100000">
                                          <p:val>
                                            <p:strVal val="#ppt_x"/>
                                          </p:val>
                                        </p:tav>
                                      </p:tavLst>
                                    </p:anim>
                                    <p:anim calcmode="lin" valueType="num">
                                      <p:cBhvr additive="base">
                                        <p:cTn id="20" dur="1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500" fill="hold"/>
                                        <p:tgtEl>
                                          <p:spTgt spid="7"/>
                                        </p:tgtEl>
                                        <p:attrNameLst>
                                          <p:attrName>ppt_x</p:attrName>
                                        </p:attrNameLst>
                                      </p:cBhvr>
                                      <p:tavLst>
                                        <p:tav tm="0">
                                          <p:val>
                                            <p:strVal val="#ppt_x"/>
                                          </p:val>
                                        </p:tav>
                                        <p:tav tm="100000">
                                          <p:val>
                                            <p:strVal val="#ppt_x"/>
                                          </p:val>
                                        </p:tav>
                                      </p:tavLst>
                                    </p:anim>
                                    <p:anim calcmode="lin" valueType="num">
                                      <p:cBhvr additive="base">
                                        <p:cTn id="24" dur="1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883" y="1359865"/>
            <a:ext cx="12434711" cy="5668475"/>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5482" y="295731"/>
            <a:ext cx="11887878" cy="917444"/>
          </a:xfrm>
        </p:spPr>
        <p:txBody>
          <a:bodyPr/>
          <a:lstStyle/>
          <a:p>
            <a:r>
              <a:rPr lang="en-US" dirty="0"/>
              <a:t>Manage Complete Lifecycle of your Device</a:t>
            </a:r>
          </a:p>
        </p:txBody>
      </p:sp>
      <p:sp>
        <p:nvSpPr>
          <p:cNvPr id="34" name="Oval 33"/>
          <p:cNvSpPr/>
          <p:nvPr/>
        </p:nvSpPr>
        <p:spPr bwMode="auto">
          <a:xfrm>
            <a:off x="4695278" y="2661447"/>
            <a:ext cx="2964002" cy="3108519"/>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3" tIns="46617" rIns="46617" bIns="93233" numCol="1" spcCol="0" rtlCol="0" fromWordArt="0" anchor="ctr" anchorCtr="0" forceAA="0" compatLnSpc="1">
            <a:prstTxWarp prst="textNoShape">
              <a:avLst/>
            </a:prstTxWarp>
            <a:noAutofit/>
          </a:bodyPr>
          <a:lstStyle/>
          <a:p>
            <a:pPr algn="ctr" defTabSz="932121" fontAlgn="base">
              <a:lnSpc>
                <a:spcPct val="90000"/>
              </a:lnSpc>
              <a:spcBef>
                <a:spcPct val="0"/>
              </a:spcBef>
              <a:spcAft>
                <a:spcPts val="2400"/>
              </a:spcAft>
            </a:pPr>
            <a:r>
              <a:rPr lang="en-US" sz="2448" spc="-52" dirty="0">
                <a:gradFill>
                  <a:gsLst>
                    <a:gs pos="0">
                      <a:srgbClr val="FFFFFF"/>
                    </a:gs>
                    <a:gs pos="100000">
                      <a:srgbClr val="FFFFFF"/>
                    </a:gs>
                  </a:gsLst>
                  <a:lin ang="5400000" scaled="0"/>
                </a:gradFill>
                <a:ea typeface="Segoe UI" pitchFamily="34" charset="0"/>
                <a:cs typeface="Segoe UI" pitchFamily="34" charset="0"/>
              </a:rPr>
              <a:t>Consistent MDM capabilities across Mobile, Desktop, and </a:t>
            </a:r>
            <a:r>
              <a:rPr lang="en-US" sz="2448" spc="-52" dirty="0" err="1">
                <a:gradFill>
                  <a:gsLst>
                    <a:gs pos="0">
                      <a:srgbClr val="FFFFFF"/>
                    </a:gs>
                    <a:gs pos="100000">
                      <a:srgbClr val="FFFFFF"/>
                    </a:gs>
                  </a:gsLst>
                  <a:lin ang="5400000" scaled="0"/>
                </a:gradFill>
                <a:ea typeface="Segoe UI" pitchFamily="34" charset="0"/>
                <a:cs typeface="Segoe UI" pitchFamily="34" charset="0"/>
              </a:rPr>
              <a:t>IoT</a:t>
            </a:r>
            <a:r>
              <a:rPr lang="en-US" sz="2448" spc="-52" dirty="0">
                <a:gradFill>
                  <a:gsLst>
                    <a:gs pos="0">
                      <a:srgbClr val="FFFFFF"/>
                    </a:gs>
                    <a:gs pos="100000">
                      <a:srgbClr val="FFFFFF"/>
                    </a:gs>
                  </a:gsLst>
                  <a:lin ang="5400000" scaled="0"/>
                </a:gradFill>
                <a:ea typeface="Segoe UI" pitchFamily="34" charset="0"/>
                <a:cs typeface="Segoe UI" pitchFamily="34" charset="0"/>
              </a:rPr>
              <a:t> products</a:t>
            </a:r>
          </a:p>
        </p:txBody>
      </p:sp>
      <p:sp>
        <p:nvSpPr>
          <p:cNvPr id="35" name="Rectangular Callout 34"/>
          <p:cNvSpPr/>
          <p:nvPr/>
        </p:nvSpPr>
        <p:spPr bwMode="auto">
          <a:xfrm>
            <a:off x="8148773" y="1414045"/>
            <a:ext cx="2285677" cy="1123846"/>
          </a:xfrm>
          <a:prstGeom prst="wedgeRectCallout">
            <a:avLst>
              <a:gd name="adj1" fmla="val -90434"/>
              <a:gd name="adj2" fmla="val -3948"/>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54" tIns="137141" rIns="91428" bIns="137141" numCol="1" spcCol="0" rtlCol="0" fromWordArt="0" anchor="t" anchorCtr="0" forceAA="0" compatLnSpc="1">
            <a:prstTxWarp prst="textNoShape">
              <a:avLst/>
            </a:prstTxWarp>
            <a:spAutoFit/>
          </a:bodyPr>
          <a:lstStyle/>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Provisioning</a:t>
            </a: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Bulk enrollment</a:t>
            </a: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Simple bootstrap</a:t>
            </a: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Converged protocol</a:t>
            </a: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Azure AD Integration</a:t>
            </a:r>
          </a:p>
        </p:txBody>
      </p:sp>
      <p:sp>
        <p:nvSpPr>
          <p:cNvPr id="36" name="Rectangular Callout 35"/>
          <p:cNvSpPr/>
          <p:nvPr/>
        </p:nvSpPr>
        <p:spPr bwMode="auto">
          <a:xfrm>
            <a:off x="9174974" y="4360378"/>
            <a:ext cx="2742811" cy="1958446"/>
          </a:xfrm>
          <a:prstGeom prst="wedgeRectCallout">
            <a:avLst>
              <a:gd name="adj1" fmla="val -93345"/>
              <a:gd name="adj2" fmla="val 14027"/>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54" tIns="137141" rIns="91428" bIns="137141" numCol="1" spcCol="0" rtlCol="0" fromWordArt="0" anchor="t" anchorCtr="0" forceAA="0" compatLnSpc="1">
            <a:prstTxWarp prst="textNoShape">
              <a:avLst/>
            </a:prstTxWarp>
            <a:spAutoFit/>
          </a:bodyPr>
          <a:lstStyle/>
          <a:p>
            <a:pPr marL="233143" indent="-233143"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Extended set of policies</a:t>
            </a:r>
            <a:br>
              <a:rPr lang="en-US" sz="1199" dirty="0">
                <a:solidFill>
                  <a:srgbClr val="505050"/>
                </a:solidFill>
                <a:ea typeface="Segoe UI" pitchFamily="34" charset="0"/>
                <a:cs typeface="Segoe UI" pitchFamily="34" charset="0"/>
              </a:rPr>
            </a:br>
            <a:r>
              <a:rPr lang="en-US" sz="1199" dirty="0">
                <a:solidFill>
                  <a:srgbClr val="505050"/>
                </a:solidFill>
                <a:ea typeface="Segoe UI" pitchFamily="34" charset="0"/>
                <a:cs typeface="Segoe UI" pitchFamily="34" charset="0"/>
              </a:rPr>
              <a:t>(Parity with Windows Phone 8.1)</a:t>
            </a:r>
          </a:p>
          <a:p>
            <a:pPr marL="233143" indent="-233143" defTabSz="931934" fontAlgn="base">
              <a:lnSpc>
                <a:spcPct val="90000"/>
              </a:lnSpc>
              <a:spcBef>
                <a:spcPct val="0"/>
              </a:spcBef>
              <a:spcAft>
                <a:spcPct val="0"/>
              </a:spcAft>
              <a:buFont typeface="Arial" panose="020B0604020202020204" pitchFamily="34" charset="0"/>
              <a:buChar char="•"/>
            </a:pPr>
            <a:r>
              <a:rPr lang="en-US" sz="1224" dirty="0">
                <a:solidFill>
                  <a:srgbClr val="505050"/>
                </a:solidFill>
                <a:ea typeface="Segoe UI" pitchFamily="34" charset="0"/>
                <a:cs typeface="Segoe UI" pitchFamily="34" charset="0"/>
              </a:rPr>
              <a:t>Client cert </a:t>
            </a:r>
            <a:r>
              <a:rPr lang="en-US" sz="1224" dirty="0" err="1">
                <a:solidFill>
                  <a:srgbClr val="505050"/>
                </a:solidFill>
                <a:ea typeface="Segoe UI" pitchFamily="34" charset="0"/>
                <a:cs typeface="Segoe UI" pitchFamily="34" charset="0"/>
              </a:rPr>
              <a:t>mgmt</a:t>
            </a:r>
            <a:r>
              <a:rPr lang="en-US" sz="1224" dirty="0">
                <a:solidFill>
                  <a:srgbClr val="505050"/>
                </a:solidFill>
                <a:ea typeface="Segoe UI" pitchFamily="34" charset="0"/>
                <a:cs typeface="Segoe UI" pitchFamily="34" charset="0"/>
              </a:rPr>
              <a:t>, </a:t>
            </a:r>
            <a:r>
              <a:rPr lang="en-US" sz="1224" dirty="0" err="1">
                <a:solidFill>
                  <a:srgbClr val="505050"/>
                </a:solidFill>
                <a:ea typeface="Segoe UI" pitchFamily="34" charset="0"/>
                <a:cs typeface="Segoe UI" pitchFamily="34" charset="0"/>
              </a:rPr>
              <a:t>incl</a:t>
            </a:r>
            <a:r>
              <a:rPr lang="en-US" sz="1224" dirty="0">
                <a:solidFill>
                  <a:srgbClr val="505050"/>
                </a:solidFill>
                <a:ea typeface="Segoe UI" pitchFamily="34" charset="0"/>
                <a:cs typeface="Segoe UI" pitchFamily="34" charset="0"/>
              </a:rPr>
              <a:t> PFX install</a:t>
            </a:r>
          </a:p>
          <a:p>
            <a:pPr marL="228549" indent="-228549" defTabSz="1243026" fontAlgn="base">
              <a:lnSpc>
                <a:spcPct val="90000"/>
              </a:lnSpc>
              <a:spcBef>
                <a:spcPct val="0"/>
              </a:spcBef>
              <a:spcAft>
                <a:spcPct val="0"/>
              </a:spcAft>
              <a:buFont typeface="Arial" panose="020B0604020202020204" pitchFamily="34" charset="0"/>
              <a:buChar char="•"/>
            </a:pPr>
            <a:r>
              <a:rPr lang="en-US" sz="1224" dirty="0">
                <a:solidFill>
                  <a:srgbClr val="505050"/>
                </a:solidFill>
                <a:ea typeface="Segoe UI" pitchFamily="34" charset="0"/>
                <a:cs typeface="Segoe UI" pitchFamily="34" charset="0"/>
              </a:rPr>
              <a:t>Enterprise Wi-Fi</a:t>
            </a:r>
          </a:p>
          <a:p>
            <a:pPr marL="228549" indent="-228549" defTabSz="1243026" fontAlgn="base">
              <a:lnSpc>
                <a:spcPct val="90000"/>
              </a:lnSpc>
              <a:spcBef>
                <a:spcPct val="0"/>
              </a:spcBef>
              <a:spcAft>
                <a:spcPct val="0"/>
              </a:spcAft>
              <a:buFont typeface="Arial" panose="020B0604020202020204" pitchFamily="34" charset="0"/>
              <a:buChar char="•"/>
            </a:pPr>
            <a:r>
              <a:rPr lang="en-US" sz="1224" dirty="0">
                <a:solidFill>
                  <a:srgbClr val="505050"/>
                </a:solidFill>
                <a:ea typeface="Segoe UI" pitchFamily="34" charset="0"/>
                <a:cs typeface="Segoe UI" pitchFamily="34" charset="0"/>
              </a:rPr>
              <a:t>VPN management</a:t>
            </a:r>
          </a:p>
          <a:p>
            <a:pPr marL="228549" indent="-228549" defTabSz="1243026" fontAlgn="base">
              <a:lnSpc>
                <a:spcPct val="90000"/>
              </a:lnSpc>
              <a:spcBef>
                <a:spcPct val="0"/>
              </a:spcBef>
              <a:spcAft>
                <a:spcPct val="0"/>
              </a:spcAft>
              <a:buFont typeface="Arial" panose="020B0604020202020204" pitchFamily="34" charset="0"/>
              <a:buChar char="•"/>
            </a:pPr>
            <a:r>
              <a:rPr lang="en-US" sz="1224" dirty="0">
                <a:solidFill>
                  <a:srgbClr val="505050"/>
                </a:solidFill>
                <a:ea typeface="Segoe UI" pitchFamily="34" charset="0"/>
                <a:cs typeface="Segoe UI" pitchFamily="34" charset="0"/>
              </a:rPr>
              <a:t>Email provisioning</a:t>
            </a:r>
          </a:p>
          <a:p>
            <a:pPr marL="228549" indent="-228549" defTabSz="1243026"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MDM Push</a:t>
            </a:r>
          </a:p>
          <a:p>
            <a:pPr marL="228549" indent="-228549" defTabSz="1243026"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Device Update control</a:t>
            </a:r>
          </a:p>
          <a:p>
            <a:pPr marL="228549" indent="-228549" defTabSz="1243026"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Kiosk Mode, </a:t>
            </a:r>
            <a:r>
              <a:rPr lang="en-US" sz="1224" dirty="0">
                <a:solidFill>
                  <a:srgbClr val="505050"/>
                </a:solidFill>
                <a:ea typeface="Segoe UI" pitchFamily="34" charset="0"/>
                <a:cs typeface="Segoe UI" pitchFamily="34" charset="0"/>
              </a:rPr>
              <a:t>Start screen, Start menu configuration and control</a:t>
            </a:r>
          </a:p>
        </p:txBody>
      </p:sp>
      <p:sp>
        <p:nvSpPr>
          <p:cNvPr id="37" name="Rectangular Callout 36"/>
          <p:cNvSpPr/>
          <p:nvPr/>
        </p:nvSpPr>
        <p:spPr bwMode="auto">
          <a:xfrm>
            <a:off x="451599" y="4743659"/>
            <a:ext cx="2742811" cy="1970731"/>
          </a:xfrm>
          <a:prstGeom prst="wedgeRectCallout">
            <a:avLst>
              <a:gd name="adj1" fmla="val 105336"/>
              <a:gd name="adj2" fmla="val 18099"/>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54" tIns="137141" rIns="91428" bIns="137141" numCol="1" spcCol="0" rtlCol="0" fromWordArt="0" anchor="t" anchorCtr="0" forceAA="0" compatLnSpc="1">
            <a:prstTxWarp prst="textNoShape">
              <a:avLst/>
            </a:prstTxWarp>
            <a:spAutoFit/>
          </a:bodyPr>
          <a:lstStyle/>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Curated Windows Store</a:t>
            </a: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Volume Purchase Program app deployment; License reclaim/re-use</a:t>
            </a: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Enterprise App management</a:t>
            </a: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Simplified LOB app management</a:t>
            </a: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Win32 (MSI) app management</a:t>
            </a: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App inventory (LOB/store apps)</a:t>
            </a: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App allow/deny lists via </a:t>
            </a:r>
            <a:r>
              <a:rPr lang="en-US" sz="1199" dirty="0" err="1">
                <a:solidFill>
                  <a:srgbClr val="505050"/>
                </a:solidFill>
                <a:ea typeface="Segoe UI" pitchFamily="34" charset="0"/>
                <a:cs typeface="Segoe UI" pitchFamily="34" charset="0"/>
              </a:rPr>
              <a:t>Applocker</a:t>
            </a:r>
            <a:endParaRPr lang="en-US" sz="1199" dirty="0">
              <a:solidFill>
                <a:srgbClr val="505050"/>
              </a:solidFill>
              <a:ea typeface="Segoe UI" pitchFamily="34" charset="0"/>
              <a:cs typeface="Segoe UI" pitchFamily="34" charset="0"/>
            </a:endParaRPr>
          </a:p>
          <a:p>
            <a:pPr marL="112700" indent="-112700" defTabSz="931934" fontAlgn="base">
              <a:lnSpc>
                <a:spcPct val="90000"/>
              </a:lnSpc>
              <a:spcBef>
                <a:spcPct val="0"/>
              </a:spcBef>
              <a:spcAft>
                <a:spcPct val="0"/>
              </a:spcAft>
              <a:buFont typeface="Arial" panose="020B0604020202020204" pitchFamily="34" charset="0"/>
              <a:buChar char="•"/>
            </a:pPr>
            <a:r>
              <a:rPr lang="en-US" sz="1199" dirty="0">
                <a:solidFill>
                  <a:srgbClr val="505050"/>
                </a:solidFill>
                <a:ea typeface="Segoe UI" pitchFamily="34" charset="0"/>
                <a:cs typeface="Segoe UI" pitchFamily="34" charset="0"/>
              </a:rPr>
              <a:t>Enterprise data protection</a:t>
            </a:r>
          </a:p>
        </p:txBody>
      </p:sp>
      <p:sp>
        <p:nvSpPr>
          <p:cNvPr id="38" name="Rectangular Callout 37"/>
          <p:cNvSpPr/>
          <p:nvPr/>
        </p:nvSpPr>
        <p:spPr bwMode="auto">
          <a:xfrm>
            <a:off x="679345" y="3369760"/>
            <a:ext cx="2377102" cy="1141503"/>
          </a:xfrm>
          <a:prstGeom prst="wedgeRectCallout">
            <a:avLst>
              <a:gd name="adj1" fmla="val 79140"/>
              <a:gd name="adj2" fmla="val 43555"/>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54" tIns="137141" rIns="91428" bIns="137141" numCol="1" spcCol="0" rtlCol="0" fromWordArt="0" anchor="t" anchorCtr="0" forceAA="0" compatLnSpc="1">
            <a:prstTxWarp prst="textNoShape">
              <a:avLst/>
            </a:prstTxWarp>
            <a:spAutoFit/>
          </a:bodyPr>
          <a:lstStyle/>
          <a:p>
            <a:pPr marL="228549" indent="-228549" defTabSz="1243026" fontAlgn="base">
              <a:lnSpc>
                <a:spcPct val="90000"/>
              </a:lnSpc>
              <a:spcBef>
                <a:spcPct val="0"/>
              </a:spcBef>
              <a:spcAft>
                <a:spcPct val="0"/>
              </a:spcAft>
              <a:buFont typeface="Arial" panose="020B0604020202020204" pitchFamily="34" charset="0"/>
              <a:buChar char="•"/>
            </a:pPr>
            <a:r>
              <a:rPr lang="en-US" sz="1224" dirty="0">
                <a:solidFill>
                  <a:srgbClr val="505050"/>
                </a:solidFill>
                <a:ea typeface="Segoe UI" pitchFamily="34" charset="0"/>
                <a:cs typeface="Segoe UI" pitchFamily="34" charset="0"/>
              </a:rPr>
              <a:t>Full device wipe </a:t>
            </a:r>
          </a:p>
          <a:p>
            <a:pPr marL="228549" indent="-228549" defTabSz="1243026" fontAlgn="base">
              <a:lnSpc>
                <a:spcPct val="90000"/>
              </a:lnSpc>
              <a:spcBef>
                <a:spcPct val="0"/>
              </a:spcBef>
              <a:spcAft>
                <a:spcPct val="0"/>
              </a:spcAft>
              <a:buFont typeface="Arial" panose="020B0604020202020204" pitchFamily="34" charset="0"/>
              <a:buChar char="•"/>
            </a:pPr>
            <a:r>
              <a:rPr lang="en-US" sz="1224" dirty="0">
                <a:solidFill>
                  <a:srgbClr val="505050"/>
                </a:solidFill>
                <a:ea typeface="Segoe UI" pitchFamily="34" charset="0"/>
                <a:cs typeface="Segoe UI" pitchFamily="34" charset="0"/>
              </a:rPr>
              <a:t>Remote Lock, PIN reset, Ring, &amp; Find</a:t>
            </a:r>
          </a:p>
          <a:p>
            <a:pPr marL="228549" indent="-228549" defTabSz="1243026" fontAlgn="base">
              <a:lnSpc>
                <a:spcPct val="90000"/>
              </a:lnSpc>
              <a:spcBef>
                <a:spcPct val="0"/>
              </a:spcBef>
              <a:spcAft>
                <a:spcPct val="0"/>
              </a:spcAft>
              <a:buFont typeface="Arial" panose="020B0604020202020204" pitchFamily="34" charset="0"/>
              <a:buChar char="•"/>
            </a:pPr>
            <a:r>
              <a:rPr lang="en-US" sz="1224" dirty="0">
                <a:solidFill>
                  <a:srgbClr val="505050"/>
                </a:solidFill>
                <a:ea typeface="Segoe UI" pitchFamily="34" charset="0"/>
                <a:cs typeface="Segoe UI" pitchFamily="34" charset="0"/>
              </a:rPr>
              <a:t>Enhanced inventory for compliance decisions</a:t>
            </a:r>
          </a:p>
        </p:txBody>
      </p:sp>
      <p:sp>
        <p:nvSpPr>
          <p:cNvPr id="39" name="Rectangular Callout 38"/>
          <p:cNvSpPr/>
          <p:nvPr/>
        </p:nvSpPr>
        <p:spPr bwMode="auto">
          <a:xfrm>
            <a:off x="1281184" y="1465550"/>
            <a:ext cx="2377102" cy="1314412"/>
          </a:xfrm>
          <a:prstGeom prst="wedgeRectCallout">
            <a:avLst>
              <a:gd name="adj1" fmla="val 73699"/>
              <a:gd name="adj2" fmla="val 35262"/>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54" tIns="137141" rIns="91428" bIns="137141" numCol="1" spcCol="0" rtlCol="0" fromWordArt="0" anchor="t" anchorCtr="0" forceAA="0" compatLnSpc="1">
            <a:prstTxWarp prst="textNoShape">
              <a:avLst/>
            </a:prstTxWarp>
            <a:spAutoFit/>
          </a:bodyPr>
          <a:lstStyle/>
          <a:p>
            <a:pPr marL="228549" indent="-228549" defTabSz="1243026" fontAlgn="base">
              <a:lnSpc>
                <a:spcPct val="90000"/>
              </a:lnSpc>
              <a:spcBef>
                <a:spcPct val="0"/>
              </a:spcBef>
              <a:spcAft>
                <a:spcPct val="0"/>
              </a:spcAft>
              <a:buFont typeface="Arial" panose="020B0604020202020204" pitchFamily="34" charset="0"/>
              <a:buChar char="•"/>
            </a:pPr>
            <a:r>
              <a:rPr lang="en-US" sz="1224" dirty="0">
                <a:solidFill>
                  <a:srgbClr val="505050"/>
                </a:solidFill>
                <a:ea typeface="Segoe UI" pitchFamily="34" charset="0"/>
                <a:cs typeface="Segoe UI" pitchFamily="34" charset="0"/>
              </a:rPr>
              <a:t>Unenrollment with alerts</a:t>
            </a:r>
          </a:p>
          <a:p>
            <a:pPr marL="228549" indent="-228549" defTabSz="1243026" fontAlgn="base">
              <a:lnSpc>
                <a:spcPct val="90000"/>
              </a:lnSpc>
              <a:spcBef>
                <a:spcPct val="0"/>
              </a:spcBef>
              <a:spcAft>
                <a:spcPct val="0"/>
              </a:spcAft>
              <a:buFont typeface="Arial" panose="020B0604020202020204" pitchFamily="34" charset="0"/>
              <a:buChar char="•"/>
            </a:pPr>
            <a:r>
              <a:rPr lang="en-US" sz="1224" dirty="0">
                <a:solidFill>
                  <a:srgbClr val="505050"/>
                </a:solidFill>
                <a:ea typeface="Segoe UI" pitchFamily="34" charset="0"/>
                <a:cs typeface="Segoe UI" pitchFamily="34" charset="0"/>
              </a:rPr>
              <a:t>Removal of Enterprise configuration (apps, certs, profiles, policies) and Enterprise encrypted data (with EDP)</a:t>
            </a:r>
          </a:p>
        </p:txBody>
      </p:sp>
      <p:grpSp>
        <p:nvGrpSpPr>
          <p:cNvPr id="3" name="Group 2"/>
          <p:cNvGrpSpPr/>
          <p:nvPr/>
        </p:nvGrpSpPr>
        <p:grpSpPr>
          <a:xfrm rot="1153166">
            <a:off x="3466975" y="1356943"/>
            <a:ext cx="5502528" cy="5668475"/>
            <a:chOff x="2548829" y="997842"/>
            <a:chExt cx="4046344" cy="4168375"/>
          </a:xfrm>
        </p:grpSpPr>
        <p:grpSp>
          <p:nvGrpSpPr>
            <p:cNvPr id="6" name="Group 5"/>
            <p:cNvGrpSpPr>
              <a:grpSpLocks noChangeAspect="1"/>
            </p:cNvGrpSpPr>
            <p:nvPr/>
          </p:nvGrpSpPr>
          <p:grpSpPr>
            <a:xfrm>
              <a:off x="2548829" y="997842"/>
              <a:ext cx="4046344" cy="4168375"/>
              <a:chOff x="3534889" y="1525022"/>
              <a:chExt cx="5112679" cy="5266869"/>
            </a:xfrm>
          </p:grpSpPr>
          <p:sp>
            <p:nvSpPr>
              <p:cNvPr id="15" name="Freeform 14"/>
              <p:cNvSpPr/>
              <p:nvPr/>
            </p:nvSpPr>
            <p:spPr bwMode="auto">
              <a:xfrm rot="3890768">
                <a:off x="3867635" y="1841986"/>
                <a:ext cx="1561656"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8" name="Freeform 17"/>
              <p:cNvSpPr/>
              <p:nvPr/>
            </p:nvSpPr>
            <p:spPr bwMode="auto">
              <a:xfrm rot="11100000">
                <a:off x="7062338" y="2380829"/>
                <a:ext cx="1561656"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Freeform 19"/>
              <p:cNvSpPr/>
              <p:nvPr/>
            </p:nvSpPr>
            <p:spPr bwMode="auto">
              <a:xfrm rot="3900000" flipH="1" flipV="1">
                <a:off x="6753167" y="4234621"/>
                <a:ext cx="1561656"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Freeform 21"/>
              <p:cNvSpPr/>
              <p:nvPr/>
            </p:nvSpPr>
            <p:spPr bwMode="auto">
              <a:xfrm rot="7500000" flipH="1" flipV="1">
                <a:off x="4996355" y="4897489"/>
                <a:ext cx="1561656"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Freeform 23"/>
              <p:cNvSpPr/>
              <p:nvPr/>
            </p:nvSpPr>
            <p:spPr bwMode="auto">
              <a:xfrm rot="11160000" flipH="1" flipV="1">
                <a:off x="3546630" y="3696260"/>
                <a:ext cx="1561655"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Freeform 25"/>
              <p:cNvSpPr/>
              <p:nvPr/>
            </p:nvSpPr>
            <p:spPr bwMode="auto">
              <a:xfrm rot="7500000">
                <a:off x="5613676" y="1192276"/>
                <a:ext cx="1561656" cy="2227147"/>
              </a:xfrm>
              <a:custGeom>
                <a:avLst/>
                <a:gdLst>
                  <a:gd name="connsiteX0" fmla="*/ 0 w 1561656"/>
                  <a:gd name="connsiteY0" fmla="*/ 365760 h 2227147"/>
                  <a:gd name="connsiteX1" fmla="*/ 502920 w 1561656"/>
                  <a:gd name="connsiteY1" fmla="*/ 0 h 2227147"/>
                  <a:gd name="connsiteX2" fmla="*/ 1005840 w 1561656"/>
                  <a:gd name="connsiteY2" fmla="*/ 365760 h 2227147"/>
                  <a:gd name="connsiteX3" fmla="*/ 857990 w 1561656"/>
                  <a:gd name="connsiteY3" fmla="*/ 365760 h 2227147"/>
                  <a:gd name="connsiteX4" fmla="*/ 859722 w 1561656"/>
                  <a:gd name="connsiteY4" fmla="*/ 443726 h 2227147"/>
                  <a:gd name="connsiteX5" fmla="*/ 1471980 w 1561656"/>
                  <a:gd name="connsiteY5" fmla="*/ 1579384 h 2227147"/>
                  <a:gd name="connsiteX6" fmla="*/ 1561656 w 1561656"/>
                  <a:gd name="connsiteY6" fmla="*/ 1638999 h 2227147"/>
                  <a:gd name="connsiteX7" fmla="*/ 1162046 w 1561656"/>
                  <a:gd name="connsiteY7" fmla="*/ 1832619 h 2227147"/>
                  <a:gd name="connsiteX8" fmla="*/ 1209974 w 1561656"/>
                  <a:gd name="connsiteY8" fmla="*/ 2227147 h 2227147"/>
                  <a:gd name="connsiteX9" fmla="*/ 1174182 w 1561656"/>
                  <a:gd name="connsiteY9" fmla="*/ 2204941 h 2227147"/>
                  <a:gd name="connsiteX10" fmla="*/ 178672 w 1561656"/>
                  <a:gd name="connsiteY10" fmla="*/ 491159 h 2227147"/>
                  <a:gd name="connsiteX11" fmla="*/ 175886 w 1561656"/>
                  <a:gd name="connsiteY11" fmla="*/ 365760 h 222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1656" h="2227147">
                    <a:moveTo>
                      <a:pt x="0" y="365760"/>
                    </a:moveTo>
                    <a:lnTo>
                      <a:pt x="502920" y="0"/>
                    </a:lnTo>
                    <a:lnTo>
                      <a:pt x="1005840" y="365760"/>
                    </a:lnTo>
                    <a:lnTo>
                      <a:pt x="857990" y="365760"/>
                    </a:lnTo>
                    <a:lnTo>
                      <a:pt x="859722" y="443726"/>
                    </a:lnTo>
                    <a:cubicBezTo>
                      <a:pt x="890656" y="882123"/>
                      <a:pt x="1105451" y="1300660"/>
                      <a:pt x="1471980" y="1579384"/>
                    </a:cubicBezTo>
                    <a:lnTo>
                      <a:pt x="1561656" y="1638999"/>
                    </a:lnTo>
                    <a:lnTo>
                      <a:pt x="1162046" y="1832619"/>
                    </a:lnTo>
                    <a:lnTo>
                      <a:pt x="1209974" y="2227147"/>
                    </a:lnTo>
                    <a:lnTo>
                      <a:pt x="1174182" y="2204941"/>
                    </a:lnTo>
                    <a:cubicBezTo>
                      <a:pt x="577030" y="1807699"/>
                      <a:pt x="226274" y="1165799"/>
                      <a:pt x="178672" y="491159"/>
                    </a:cubicBezTo>
                    <a:lnTo>
                      <a:pt x="175886" y="365760"/>
                    </a:lnTo>
                    <a:close/>
                  </a:path>
                </a:pathLst>
              </a:custGeom>
              <a:solidFill>
                <a:schemeClr val="bg1"/>
              </a:solidFill>
              <a:ln w="381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365"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33" name="Rectangle 32"/>
            <p:cNvSpPr/>
            <p:nvPr/>
          </p:nvSpPr>
          <p:spPr>
            <a:xfrm rot="716082">
              <a:off x="4304693" y="1323910"/>
              <a:ext cx="1014659" cy="41943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88894">
                <a:lnSpc>
                  <a:spcPct val="90000"/>
                </a:lnSpc>
                <a:spcBef>
                  <a:spcPct val="0"/>
                </a:spcBef>
              </a:pPr>
              <a:r>
                <a:rPr lang="en-US" sz="1047" b="1" dirty="0">
                  <a:solidFill>
                    <a:srgbClr val="00BCF2">
                      <a:lumMod val="50000"/>
                    </a:srgbClr>
                  </a:solidFill>
                </a:rPr>
                <a:t>ENROLLMENT</a:t>
              </a:r>
            </a:p>
          </p:txBody>
        </p:sp>
        <p:sp>
          <p:nvSpPr>
            <p:cNvPr id="40" name="Rectangle 39"/>
            <p:cNvSpPr/>
            <p:nvPr/>
          </p:nvSpPr>
          <p:spPr>
            <a:xfrm rot="4047511">
              <a:off x="5613956" y="2287975"/>
              <a:ext cx="742146" cy="472252"/>
            </a:xfrm>
            <a:prstGeom prst="rect">
              <a:avLst/>
            </a:prstGeom>
            <a:no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449">
                <a:lnSpc>
                  <a:spcPct val="90000"/>
                </a:lnSpc>
                <a:spcBef>
                  <a:spcPct val="0"/>
                </a:spcBef>
                <a:spcAft>
                  <a:spcPct val="35000"/>
                </a:spcAft>
              </a:pPr>
              <a:r>
                <a:rPr lang="en-US" sz="1049" b="1" dirty="0">
                  <a:solidFill>
                    <a:srgbClr val="002050"/>
                  </a:solidFill>
                </a:rPr>
                <a:t>INVENTORY</a:t>
              </a:r>
            </a:p>
          </p:txBody>
        </p:sp>
        <p:sp>
          <p:nvSpPr>
            <p:cNvPr id="41" name="Rectangle 40"/>
            <p:cNvSpPr/>
            <p:nvPr/>
          </p:nvSpPr>
          <p:spPr>
            <a:xfrm rot="824205">
              <a:off x="3905498" y="4386276"/>
              <a:ext cx="716026" cy="45202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449">
                <a:lnSpc>
                  <a:spcPct val="90000"/>
                </a:lnSpc>
                <a:spcBef>
                  <a:spcPct val="0"/>
                </a:spcBef>
                <a:spcAft>
                  <a:spcPct val="35000"/>
                </a:spcAft>
              </a:pPr>
              <a:r>
                <a:rPr lang="en-US" sz="1000" b="1" dirty="0">
                  <a:solidFill>
                    <a:srgbClr val="002050"/>
                  </a:solidFill>
                </a:rPr>
                <a:t>APPLICATION  MANAGEMENT</a:t>
              </a:r>
            </a:p>
          </p:txBody>
        </p:sp>
        <p:sp>
          <p:nvSpPr>
            <p:cNvPr id="42" name="Rectangle 41"/>
            <p:cNvSpPr/>
            <p:nvPr/>
          </p:nvSpPr>
          <p:spPr>
            <a:xfrm rot="18421824">
              <a:off x="5351673" y="3843406"/>
              <a:ext cx="830973" cy="3604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449">
                <a:lnSpc>
                  <a:spcPct val="90000"/>
                </a:lnSpc>
                <a:spcBef>
                  <a:spcPct val="0"/>
                </a:spcBef>
                <a:spcAft>
                  <a:spcPct val="35000"/>
                </a:spcAft>
              </a:pPr>
              <a:r>
                <a:rPr lang="en-US" sz="1049" b="1" dirty="0">
                  <a:solidFill>
                    <a:srgbClr val="002050"/>
                  </a:solidFill>
                </a:rPr>
                <a:t>DEVICE CONFIGURATION AND SECURITY</a:t>
              </a:r>
            </a:p>
          </p:txBody>
        </p:sp>
        <p:sp>
          <p:nvSpPr>
            <p:cNvPr id="43" name="Rectangle 42"/>
            <p:cNvSpPr/>
            <p:nvPr/>
          </p:nvSpPr>
          <p:spPr>
            <a:xfrm rot="15340217">
              <a:off x="2597267" y="3375617"/>
              <a:ext cx="1110089" cy="32181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449">
                <a:lnSpc>
                  <a:spcPct val="90000"/>
                </a:lnSpc>
                <a:spcBef>
                  <a:spcPct val="0"/>
                </a:spcBef>
                <a:spcAft>
                  <a:spcPct val="35000"/>
                </a:spcAft>
              </a:pPr>
              <a:r>
                <a:rPr lang="en-US" sz="1049" b="1" dirty="0">
                  <a:solidFill>
                    <a:srgbClr val="002050"/>
                  </a:solidFill>
                </a:rPr>
                <a:t>REMOTE ASSISTANCE </a:t>
              </a:r>
            </a:p>
          </p:txBody>
        </p:sp>
        <p:sp>
          <p:nvSpPr>
            <p:cNvPr id="44" name="Rectangle 43"/>
            <p:cNvSpPr/>
            <p:nvPr/>
          </p:nvSpPr>
          <p:spPr>
            <a:xfrm rot="18732548">
              <a:off x="2970019" y="1798406"/>
              <a:ext cx="942963" cy="50368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449">
                <a:lnSpc>
                  <a:spcPct val="90000"/>
                </a:lnSpc>
                <a:spcBef>
                  <a:spcPct val="0"/>
                </a:spcBef>
                <a:spcAft>
                  <a:spcPct val="35000"/>
                </a:spcAft>
              </a:pPr>
              <a:r>
                <a:rPr lang="en-US" sz="1049" b="1" dirty="0">
                  <a:solidFill>
                    <a:srgbClr val="002050"/>
                  </a:solidFill>
                </a:rPr>
                <a:t>UNENROLLMENT</a:t>
              </a:r>
            </a:p>
          </p:txBody>
        </p:sp>
      </p:grpSp>
      <p:sp>
        <p:nvSpPr>
          <p:cNvPr id="25" name="Rectangular Callout 24"/>
          <p:cNvSpPr/>
          <p:nvPr/>
        </p:nvSpPr>
        <p:spPr bwMode="auto">
          <a:xfrm>
            <a:off x="9236293" y="3278790"/>
            <a:ext cx="2412021" cy="465345"/>
          </a:xfrm>
          <a:prstGeom prst="wedgeRectCallout">
            <a:avLst>
              <a:gd name="adj1" fmla="val -77400"/>
              <a:gd name="adj2" fmla="val -439"/>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54" tIns="137141" rIns="91428" bIns="137141" numCol="1" spcCol="0" rtlCol="0" fromWordArt="0" anchor="t" anchorCtr="0" forceAA="0" compatLnSpc="1">
            <a:prstTxWarp prst="textNoShape">
              <a:avLst/>
            </a:prstTxWarp>
            <a:spAutoFit/>
          </a:bodyPr>
          <a:lstStyle/>
          <a:p>
            <a:pPr marL="233143" indent="-233143">
              <a:buFont typeface="Arial" panose="020B0604020202020204" pitchFamily="34" charset="0"/>
              <a:buChar char="•"/>
            </a:pPr>
            <a:r>
              <a:rPr lang="en-US" sz="1224" dirty="0">
                <a:solidFill>
                  <a:srgbClr val="404040"/>
                </a:solidFill>
              </a:rPr>
              <a:t>Additional device inventory</a:t>
            </a:r>
          </a:p>
        </p:txBody>
      </p:sp>
      <p:sp>
        <p:nvSpPr>
          <p:cNvPr id="27" name="Rectangle 26"/>
          <p:cNvSpPr/>
          <p:nvPr/>
        </p:nvSpPr>
        <p:spPr bwMode="auto">
          <a:xfrm>
            <a:off x="10718419" y="0"/>
            <a:ext cx="1718056" cy="2952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One Windows Platform</a:t>
            </a:r>
            <a:endParaRPr lang="en-US" sz="1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5809784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6" grpId="0" animBg="1"/>
      <p:bldP spid="37" grpId="0" animBg="1"/>
      <p:bldP spid="38" grpId="0" animBg="1"/>
      <p:bldP spid="39" grpId="0" animBg="1"/>
      <p:bldP spid="2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66688"/>
            <a:ext cx="11601450" cy="660400"/>
          </a:xfrm>
        </p:spPr>
        <p:txBody>
          <a:bodyPr/>
          <a:lstStyle/>
          <a:p>
            <a:pPr defTabSz="1240576">
              <a:lnSpc>
                <a:spcPct val="105000"/>
              </a:lnSpc>
            </a:pPr>
            <a:r>
              <a:rPr lang="en-US" spc="0" dirty="0" smtClean="0">
                <a:solidFill>
                  <a:schemeClr val="tx1"/>
                </a:solidFill>
                <a:ea typeface="+mj-ea"/>
                <a:cs typeface="+mj-cs"/>
              </a:rPr>
              <a:t>Microsoft IoT Platform</a:t>
            </a:r>
            <a:endParaRPr lang="en-US" spc="0" dirty="0">
              <a:solidFill>
                <a:schemeClr val="tx1"/>
              </a:solidFill>
              <a:ea typeface="+mj-ea"/>
              <a:cs typeface="+mj-cs"/>
            </a:endParaRPr>
          </a:p>
        </p:txBody>
      </p:sp>
      <p:graphicFrame>
        <p:nvGraphicFramePr>
          <p:cNvPr id="11" name="Table 10"/>
          <p:cNvGraphicFramePr>
            <a:graphicFrameLocks noGrp="1"/>
          </p:cNvGraphicFramePr>
          <p:nvPr>
            <p:extLst/>
          </p:nvPr>
        </p:nvGraphicFramePr>
        <p:xfrm>
          <a:off x="354827" y="5634836"/>
          <a:ext cx="11591479" cy="210328"/>
        </p:xfrm>
        <a:graphic>
          <a:graphicData uri="http://schemas.openxmlformats.org/drawingml/2006/table">
            <a:tbl>
              <a:tblPr>
                <a:tableStyleId>{5C22544A-7EE6-4342-B048-85BDC9FD1C3A}</a:tableStyleId>
              </a:tblPr>
              <a:tblGrid>
                <a:gridCol w="1506154"/>
                <a:gridCol w="1069731"/>
                <a:gridCol w="1287942"/>
                <a:gridCol w="1287942"/>
                <a:gridCol w="1287942"/>
                <a:gridCol w="1287942"/>
                <a:gridCol w="1287942"/>
                <a:gridCol w="1287942"/>
                <a:gridCol w="1287942"/>
              </a:tblGrid>
              <a:tr h="210328">
                <a:tc>
                  <a:txBody>
                    <a:bodyPr/>
                    <a:lstStyle/>
                    <a:p>
                      <a:pPr marL="0" indent="0" algn="ctr"/>
                      <a:r>
                        <a:rPr lang="en-US" sz="1000" b="0" kern="1200" baseline="0" dirty="0" smtClean="0">
                          <a:solidFill>
                            <a:schemeClr val="bg1">
                              <a:lumMod val="50000"/>
                            </a:schemeClr>
                          </a:solidFill>
                          <a:latin typeface="+mn-lt"/>
                          <a:ea typeface="+mn-ea"/>
                          <a:cs typeface="+mn-cs"/>
                        </a:rPr>
                        <a:t>Vehicle Tracking Device</a:t>
                      </a:r>
                      <a:endParaRPr lang="en-US" sz="1000" b="0" kern="1200" baseline="0" dirty="0">
                        <a:solidFill>
                          <a:schemeClr val="bg1">
                            <a:lumMod val="50000"/>
                          </a:schemeClr>
                        </a:solidFill>
                        <a:latin typeface="+mn-lt"/>
                        <a:ea typeface="+mn-ea"/>
                        <a:cs typeface="+mn-cs"/>
                      </a:endParaRPr>
                    </a:p>
                  </a:txBody>
                  <a:tcPr marL="0" marR="0" marT="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 Cameras</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Power Meter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Load Meter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Smoke Fire Alarms</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Humidity Sensor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Flow Meter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Occupancy Sensor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Temperature Sensor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r>
            </a:tbl>
          </a:graphicData>
        </a:graphic>
      </p:graphicFrame>
      <p:grpSp>
        <p:nvGrpSpPr>
          <p:cNvPr id="14" name="Group 13"/>
          <p:cNvGrpSpPr/>
          <p:nvPr/>
        </p:nvGrpSpPr>
        <p:grpSpPr>
          <a:xfrm>
            <a:off x="4661358" y="5883486"/>
            <a:ext cx="1501665" cy="677801"/>
            <a:chOff x="5427721" y="4817254"/>
            <a:chExt cx="1476005" cy="666219"/>
          </a:xfrm>
        </p:grpSpPr>
        <p:sp>
          <p:nvSpPr>
            <p:cNvPr id="15" name="Rectangle 14"/>
            <p:cNvSpPr/>
            <p:nvPr/>
          </p:nvSpPr>
          <p:spPr>
            <a:xfrm>
              <a:off x="5710835" y="4863221"/>
              <a:ext cx="944903" cy="125602"/>
            </a:xfrm>
            <a:prstGeom prst="rect">
              <a:avLst/>
            </a:prstGeom>
            <a:noFill/>
            <a:ln w="28575">
              <a:noFill/>
            </a:ln>
          </p:spPr>
          <p:txBody>
            <a:bodyPr wrap="none" lIns="0" tIns="0" rIns="0" bIns="0">
              <a:spAutoFit/>
            </a:bodyPr>
            <a:lstStyle/>
            <a:p>
              <a:pPr fontAlgn="base">
                <a:spcBef>
                  <a:spcPct val="0"/>
                </a:spcBef>
                <a:spcAft>
                  <a:spcPct val="0"/>
                </a:spcAft>
                <a:tabLst>
                  <a:tab pos="685800" algn="l"/>
                </a:tabLst>
              </a:pPr>
              <a:r>
                <a:rPr lang="en-US" sz="814" b="1" dirty="0">
                  <a:solidFill>
                    <a:srgbClr val="FFFFFF"/>
                  </a:solidFill>
                  <a:cs typeface="Arial" panose="020B0604020202020204" pitchFamily="34" charset="0"/>
                </a:rPr>
                <a:t>Machine Controller</a:t>
              </a:r>
            </a:p>
          </p:txBody>
        </p:sp>
        <p:grpSp>
          <p:nvGrpSpPr>
            <p:cNvPr id="16" name="Group 15"/>
            <p:cNvGrpSpPr>
              <a:grpSpLocks noChangeAspect="1"/>
            </p:cNvGrpSpPr>
            <p:nvPr/>
          </p:nvGrpSpPr>
          <p:grpSpPr>
            <a:xfrm rot="2887375">
              <a:off x="5316880" y="4928095"/>
              <a:ext cx="589179" cy="367497"/>
              <a:chOff x="3096273" y="3618305"/>
              <a:chExt cx="456003" cy="284430"/>
            </a:xfrm>
          </p:grpSpPr>
          <p:sp>
            <p:nvSpPr>
              <p:cNvPr id="25" name="Freeform 24"/>
              <p:cNvSpPr/>
              <p:nvPr/>
            </p:nvSpPr>
            <p:spPr bwMode="auto">
              <a:xfrm>
                <a:off x="3096273" y="3846776"/>
                <a:ext cx="456003" cy="5595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6" name="Freeform 25"/>
              <p:cNvSpPr/>
              <p:nvPr/>
            </p:nvSpPr>
            <p:spPr bwMode="auto">
              <a:xfrm>
                <a:off x="3159727" y="373890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7" name="Freeform 26"/>
              <p:cNvSpPr/>
              <p:nvPr/>
            </p:nvSpPr>
            <p:spPr bwMode="auto">
              <a:xfrm>
                <a:off x="3223780" y="3618305"/>
                <a:ext cx="221781" cy="32791"/>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9219 w 9219"/>
                  <a:gd name="connsiteY0" fmla="*/ 27847 h 161463"/>
                  <a:gd name="connsiteX1" fmla="*/ 0 w 9219"/>
                  <a:gd name="connsiteY1" fmla="*/ 0 h 161463"/>
                  <a:gd name="connsiteX0" fmla="*/ 9557 w 9557"/>
                  <a:gd name="connsiteY0" fmla="*/ 0 h 10694"/>
                  <a:gd name="connsiteX1" fmla="*/ 0 w 9557"/>
                  <a:gd name="connsiteY1" fmla="*/ 3067 h 10694"/>
                  <a:gd name="connsiteX0" fmla="*/ 9737 w 9737"/>
                  <a:gd name="connsiteY0" fmla="*/ 0 h 9106"/>
                  <a:gd name="connsiteX1" fmla="*/ 0 w 9737"/>
                  <a:gd name="connsiteY1" fmla="*/ 1249 h 9106"/>
                  <a:gd name="connsiteX0" fmla="*/ 10000 w 10000"/>
                  <a:gd name="connsiteY0" fmla="*/ 0 h 8715"/>
                  <a:gd name="connsiteX1" fmla="*/ 0 w 10000"/>
                  <a:gd name="connsiteY1" fmla="*/ 1372 h 8715"/>
                </a:gdLst>
                <a:ahLst/>
                <a:cxnLst>
                  <a:cxn ang="0">
                    <a:pos x="connsiteX0" y="connsiteY0"/>
                  </a:cxn>
                  <a:cxn ang="0">
                    <a:pos x="connsiteX1" y="connsiteY1"/>
                  </a:cxn>
                </a:cxnLst>
                <a:rect l="l" t="t" r="r" b="b"/>
                <a:pathLst>
                  <a:path w="10000" h="8715">
                    <a:moveTo>
                      <a:pt x="10000" y="0"/>
                    </a:moveTo>
                    <a:cubicBezTo>
                      <a:pt x="7228" y="9196"/>
                      <a:pt x="3579" y="13247"/>
                      <a:pt x="0" y="1372"/>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nvGrpSpPr>
            <p:cNvPr id="17" name="Group 16"/>
            <p:cNvGrpSpPr>
              <a:grpSpLocks noChangeAspect="1"/>
            </p:cNvGrpSpPr>
            <p:nvPr/>
          </p:nvGrpSpPr>
          <p:grpSpPr>
            <a:xfrm rot="18712625" flipH="1">
              <a:off x="6457473" y="4933502"/>
              <a:ext cx="535751" cy="356755"/>
              <a:chOff x="3096428" y="3563990"/>
              <a:chExt cx="414652" cy="276117"/>
            </a:xfrm>
          </p:grpSpPr>
          <p:sp>
            <p:nvSpPr>
              <p:cNvPr id="22" name="Freeform 21"/>
              <p:cNvSpPr/>
              <p:nvPr/>
            </p:nvSpPr>
            <p:spPr bwMode="auto">
              <a:xfrm>
                <a:off x="3096428" y="3787742"/>
                <a:ext cx="414652" cy="5236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 name="connsiteX0" fmla="*/ 11328 w 11328"/>
                  <a:gd name="connsiteY0" fmla="*/ 0 h 224752"/>
                  <a:gd name="connsiteX1" fmla="*/ 0 w 11328"/>
                  <a:gd name="connsiteY1" fmla="*/ 87139 h 224752"/>
                  <a:gd name="connsiteX0" fmla="*/ 11784 w 11784"/>
                  <a:gd name="connsiteY0" fmla="*/ 0 h 218824"/>
                  <a:gd name="connsiteX1" fmla="*/ 0 w 11784"/>
                  <a:gd name="connsiteY1" fmla="*/ 77498 h 218824"/>
                </a:gdLst>
                <a:ahLst/>
                <a:cxnLst>
                  <a:cxn ang="0">
                    <a:pos x="connsiteX0" y="connsiteY0"/>
                  </a:cxn>
                  <a:cxn ang="0">
                    <a:pos x="connsiteX1" y="connsiteY1"/>
                  </a:cxn>
                </a:cxnLst>
                <a:rect l="l" t="t" r="r" b="b"/>
                <a:pathLst>
                  <a:path w="11784" h="218824">
                    <a:moveTo>
                      <a:pt x="11784" y="0"/>
                    </a:moveTo>
                    <a:cubicBezTo>
                      <a:pt x="8451" y="243405"/>
                      <a:pt x="3139" y="304230"/>
                      <a:pt x="0" y="77498"/>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3" name="Freeform 22"/>
              <p:cNvSpPr/>
              <p:nvPr/>
            </p:nvSpPr>
            <p:spPr bwMode="auto">
              <a:xfrm>
                <a:off x="3153984" y="3668171"/>
                <a:ext cx="319181" cy="46352"/>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121 w 10121"/>
                  <a:gd name="connsiteY0" fmla="*/ 0 h 193696"/>
                  <a:gd name="connsiteX1" fmla="*/ 0 w 10121"/>
                  <a:gd name="connsiteY1" fmla="*/ 84003 h 193696"/>
                </a:gdLst>
                <a:ahLst/>
                <a:cxnLst>
                  <a:cxn ang="0">
                    <a:pos x="connsiteX0" y="connsiteY0"/>
                  </a:cxn>
                  <a:cxn ang="0">
                    <a:pos x="connsiteX1" y="connsiteY1"/>
                  </a:cxn>
                </a:cxnLst>
                <a:rect l="l" t="t" r="r" b="b"/>
                <a:pathLst>
                  <a:path w="10121" h="193696">
                    <a:moveTo>
                      <a:pt x="10121" y="0"/>
                    </a:moveTo>
                    <a:cubicBezTo>
                      <a:pt x="6788" y="203393"/>
                      <a:pt x="3071" y="270727"/>
                      <a:pt x="0" y="84003"/>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4" name="Freeform 23"/>
              <p:cNvSpPr/>
              <p:nvPr/>
            </p:nvSpPr>
            <p:spPr bwMode="auto">
              <a:xfrm>
                <a:off x="3226257" y="3563990"/>
                <a:ext cx="207631" cy="2590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 name="connsiteX0" fmla="*/ 12445 w 12445"/>
                  <a:gd name="connsiteY0" fmla="*/ 0 h 151836"/>
                  <a:gd name="connsiteX1" fmla="*/ 0 w 12445"/>
                  <a:gd name="connsiteY1" fmla="*/ 103770 h 151836"/>
                  <a:gd name="connsiteX0" fmla="*/ 15771 w 15771"/>
                  <a:gd name="connsiteY0" fmla="*/ 1 h 108269"/>
                  <a:gd name="connsiteX1" fmla="*/ 0 w 15771"/>
                  <a:gd name="connsiteY1" fmla="*/ 40613 h 108269"/>
                </a:gdLst>
                <a:ahLst/>
                <a:cxnLst>
                  <a:cxn ang="0">
                    <a:pos x="connsiteX0" y="connsiteY0"/>
                  </a:cxn>
                  <a:cxn ang="0">
                    <a:pos x="connsiteX1" y="connsiteY1"/>
                  </a:cxn>
                </a:cxnLst>
                <a:rect l="l" t="t" r="r" b="b"/>
                <a:pathLst>
                  <a:path w="15771" h="108269">
                    <a:moveTo>
                      <a:pt x="15771" y="1"/>
                    </a:moveTo>
                    <a:cubicBezTo>
                      <a:pt x="12983" y="123369"/>
                      <a:pt x="3071" y="147316"/>
                      <a:pt x="0" y="40613"/>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nvGrpSpPr>
            <p:cNvPr id="18" name="Group 17"/>
            <p:cNvGrpSpPr>
              <a:grpSpLocks noChangeAspect="1"/>
            </p:cNvGrpSpPr>
            <p:nvPr/>
          </p:nvGrpSpPr>
          <p:grpSpPr>
            <a:xfrm>
              <a:off x="5876562" y="5173448"/>
              <a:ext cx="559086" cy="310025"/>
              <a:chOff x="3148336" y="3551271"/>
              <a:chExt cx="351877" cy="239949"/>
            </a:xfrm>
          </p:grpSpPr>
          <p:sp>
            <p:nvSpPr>
              <p:cNvPr id="19" name="Freeform 18"/>
              <p:cNvSpPr/>
              <p:nvPr/>
            </p:nvSpPr>
            <p:spPr bwMode="auto">
              <a:xfrm>
                <a:off x="3148336" y="374783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0" name="Freeform 19"/>
              <p:cNvSpPr/>
              <p:nvPr/>
            </p:nvSpPr>
            <p:spPr bwMode="auto">
              <a:xfrm>
                <a:off x="3187698" y="3660254"/>
                <a:ext cx="273153" cy="3612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283 w 10283"/>
                  <a:gd name="connsiteY0" fmla="*/ 18167 h 156049"/>
                  <a:gd name="connsiteX1" fmla="*/ 0 w 10283"/>
                  <a:gd name="connsiteY1" fmla="*/ 0 h 156049"/>
                  <a:gd name="connsiteX0" fmla="*/ 10566 w 10566"/>
                  <a:gd name="connsiteY0" fmla="*/ 8778 h 150962"/>
                  <a:gd name="connsiteX1" fmla="*/ 0 w 10566"/>
                  <a:gd name="connsiteY1" fmla="*/ 0 h 150962"/>
                </a:gdLst>
                <a:ahLst/>
                <a:cxnLst>
                  <a:cxn ang="0">
                    <a:pos x="connsiteX0" y="connsiteY0"/>
                  </a:cxn>
                  <a:cxn ang="0">
                    <a:pos x="connsiteX1" y="connsiteY1"/>
                  </a:cxn>
                </a:cxnLst>
                <a:rect l="l" t="t" r="r" b="b"/>
                <a:pathLst>
                  <a:path w="10566" h="150962">
                    <a:moveTo>
                      <a:pt x="10566" y="8778"/>
                    </a:moveTo>
                    <a:cubicBezTo>
                      <a:pt x="7233" y="212171"/>
                      <a:pt x="3071" y="186724"/>
                      <a:pt x="0" y="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1" name="Freeform 20"/>
              <p:cNvSpPr/>
              <p:nvPr/>
            </p:nvSpPr>
            <p:spPr bwMode="auto">
              <a:xfrm>
                <a:off x="3223730" y="3551271"/>
                <a:ext cx="188292" cy="24433"/>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 name="connsiteX0" fmla="*/ 11665 w 11665"/>
                  <a:gd name="connsiteY0" fmla="*/ 27556 h 102105"/>
                  <a:gd name="connsiteX1" fmla="*/ 0 w 11665"/>
                  <a:gd name="connsiteY1" fmla="*/ -1 h 102105"/>
                  <a:gd name="connsiteX0" fmla="*/ 14302 w 14302"/>
                  <a:gd name="connsiteY0" fmla="*/ 27556 h 102105"/>
                  <a:gd name="connsiteX1" fmla="*/ 0 w 14302"/>
                  <a:gd name="connsiteY1" fmla="*/ 0 h 102105"/>
                </a:gdLst>
                <a:ahLst/>
                <a:cxnLst>
                  <a:cxn ang="0">
                    <a:pos x="connsiteX0" y="connsiteY0"/>
                  </a:cxn>
                  <a:cxn ang="0">
                    <a:pos x="connsiteX1" y="connsiteY1"/>
                  </a:cxn>
                </a:cxnLst>
                <a:rect l="l" t="t" r="r" b="b"/>
                <a:pathLst>
                  <a:path w="14302" h="102105">
                    <a:moveTo>
                      <a:pt x="14302" y="27556"/>
                    </a:moveTo>
                    <a:cubicBezTo>
                      <a:pt x="11514" y="150924"/>
                      <a:pt x="3071" y="106703"/>
                      <a:pt x="0" y="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graphicFrame>
        <p:nvGraphicFramePr>
          <p:cNvPr id="28" name="Table 27"/>
          <p:cNvGraphicFramePr>
            <a:graphicFrameLocks noGrp="1"/>
          </p:cNvGraphicFramePr>
          <p:nvPr>
            <p:extLst/>
          </p:nvPr>
        </p:nvGraphicFramePr>
        <p:xfrm>
          <a:off x="405590" y="6628085"/>
          <a:ext cx="11556642" cy="155434"/>
        </p:xfrm>
        <a:graphic>
          <a:graphicData uri="http://schemas.openxmlformats.org/drawingml/2006/table">
            <a:tbl>
              <a:tblPr>
                <a:tableStyleId>{5C22544A-7EE6-4342-B048-85BDC9FD1C3A}</a:tableStyleId>
              </a:tblPr>
              <a:tblGrid>
                <a:gridCol w="1095255"/>
                <a:gridCol w="741439"/>
                <a:gridCol w="1440909"/>
                <a:gridCol w="1119155"/>
                <a:gridCol w="1049206"/>
                <a:gridCol w="1133143"/>
                <a:gridCol w="1860593"/>
                <a:gridCol w="1468889"/>
                <a:gridCol w="1648053"/>
              </a:tblGrid>
              <a:tr h="155434">
                <a:tc>
                  <a:txBody>
                    <a:bodyPr/>
                    <a:lstStyle/>
                    <a:p>
                      <a:pPr marL="0" indent="0" algn="ctr"/>
                      <a:r>
                        <a:rPr lang="en-US" sz="1000" b="0" kern="1200" baseline="0" dirty="0" smtClean="0">
                          <a:solidFill>
                            <a:schemeClr val="bg1">
                              <a:lumMod val="50000"/>
                            </a:schemeClr>
                          </a:solidFill>
                          <a:latin typeface="+mn-lt"/>
                          <a:ea typeface="+mn-ea"/>
                          <a:cs typeface="+mn-cs"/>
                        </a:rPr>
                        <a:t>Vehicle Tracking</a:t>
                      </a:r>
                      <a:endParaRPr lang="en-US" sz="1000" b="0" kern="1200" baseline="0" dirty="0">
                        <a:solidFill>
                          <a:schemeClr val="bg1">
                            <a:lumMod val="50000"/>
                          </a:schemeClr>
                        </a:solidFill>
                        <a:latin typeface="+mn-lt"/>
                        <a:ea typeface="+mn-ea"/>
                        <a:cs typeface="+mn-cs"/>
                      </a:endParaRPr>
                    </a:p>
                  </a:txBody>
                  <a:tcPr marL="0" marR="0" marT="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 Smart Grid</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General Equipment </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Retail Kiosk</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 Smart Home</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Healthcare</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Smart Building Automation</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Digital Advertising</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Fire Detection</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r>
            </a:tbl>
          </a:graphicData>
        </a:graphic>
      </p:graphicFrame>
      <p:sp>
        <p:nvSpPr>
          <p:cNvPr id="29" name="VEHICLE TRACKING"/>
          <p:cNvSpPr/>
          <p:nvPr/>
        </p:nvSpPr>
        <p:spPr bwMode="auto">
          <a:xfrm>
            <a:off x="623979" y="6112669"/>
            <a:ext cx="613198" cy="458737"/>
          </a:xfrm>
          <a:custGeom>
            <a:avLst/>
            <a:gdLst/>
            <a:ahLst/>
            <a:cxnLst/>
            <a:rect l="l" t="t" r="r" b="b"/>
            <a:pathLst>
              <a:path w="779174" h="582906">
                <a:moveTo>
                  <a:pt x="640768" y="456982"/>
                </a:moveTo>
                <a:lnTo>
                  <a:pt x="711568" y="456982"/>
                </a:lnTo>
                <a:cubicBezTo>
                  <a:pt x="726718" y="456982"/>
                  <a:pt x="739000" y="469264"/>
                  <a:pt x="739000" y="484414"/>
                </a:cubicBezTo>
                <a:cubicBezTo>
                  <a:pt x="739000" y="499564"/>
                  <a:pt x="726718" y="511846"/>
                  <a:pt x="711568" y="511846"/>
                </a:cubicBezTo>
                <a:lnTo>
                  <a:pt x="640768" y="511846"/>
                </a:lnTo>
                <a:cubicBezTo>
                  <a:pt x="625618" y="511846"/>
                  <a:pt x="613336" y="499564"/>
                  <a:pt x="613336" y="484414"/>
                </a:cubicBezTo>
                <a:cubicBezTo>
                  <a:pt x="613336" y="469264"/>
                  <a:pt x="625618" y="456982"/>
                  <a:pt x="640768" y="456982"/>
                </a:cubicBezTo>
                <a:close/>
                <a:moveTo>
                  <a:pt x="440533" y="392281"/>
                </a:moveTo>
                <a:cubicBezTo>
                  <a:pt x="423466" y="392281"/>
                  <a:pt x="409629" y="405409"/>
                  <a:pt x="409629" y="421602"/>
                </a:cubicBezTo>
                <a:cubicBezTo>
                  <a:pt x="409629" y="437795"/>
                  <a:pt x="423466" y="450923"/>
                  <a:pt x="440533" y="450923"/>
                </a:cubicBezTo>
                <a:cubicBezTo>
                  <a:pt x="457600" y="450923"/>
                  <a:pt x="471435" y="437795"/>
                  <a:pt x="471435" y="421602"/>
                </a:cubicBezTo>
                <a:cubicBezTo>
                  <a:pt x="471435" y="405409"/>
                  <a:pt x="457600" y="392281"/>
                  <a:pt x="440533" y="392281"/>
                </a:cubicBezTo>
                <a:close/>
                <a:moveTo>
                  <a:pt x="74716" y="392281"/>
                </a:moveTo>
                <a:cubicBezTo>
                  <a:pt x="57649" y="392281"/>
                  <a:pt x="43813" y="405409"/>
                  <a:pt x="43813" y="421602"/>
                </a:cubicBezTo>
                <a:cubicBezTo>
                  <a:pt x="43813" y="437795"/>
                  <a:pt x="57649" y="450923"/>
                  <a:pt x="74716" y="450923"/>
                </a:cubicBezTo>
                <a:cubicBezTo>
                  <a:pt x="91783" y="450923"/>
                  <a:pt x="105619" y="437795"/>
                  <a:pt x="105619" y="421602"/>
                </a:cubicBezTo>
                <a:cubicBezTo>
                  <a:pt x="105619" y="405409"/>
                  <a:pt x="91783" y="392281"/>
                  <a:pt x="74716" y="392281"/>
                </a:cubicBezTo>
                <a:close/>
                <a:moveTo>
                  <a:pt x="680516" y="320756"/>
                </a:moveTo>
                <a:cubicBezTo>
                  <a:pt x="655266" y="320756"/>
                  <a:pt x="634796" y="341226"/>
                  <a:pt x="634796" y="366476"/>
                </a:cubicBezTo>
                <a:cubicBezTo>
                  <a:pt x="634796" y="391726"/>
                  <a:pt x="655266" y="412196"/>
                  <a:pt x="680516" y="412196"/>
                </a:cubicBezTo>
                <a:cubicBezTo>
                  <a:pt x="705766" y="412196"/>
                  <a:pt x="726236" y="391726"/>
                  <a:pt x="726236" y="366476"/>
                </a:cubicBezTo>
                <a:cubicBezTo>
                  <a:pt x="726236" y="341226"/>
                  <a:pt x="705766" y="320756"/>
                  <a:pt x="680516" y="320756"/>
                </a:cubicBezTo>
                <a:close/>
                <a:moveTo>
                  <a:pt x="133583" y="194372"/>
                </a:moveTo>
                <a:cubicBezTo>
                  <a:pt x="123760" y="195437"/>
                  <a:pt x="107202" y="197301"/>
                  <a:pt x="99063" y="219136"/>
                </a:cubicBezTo>
                <a:lnTo>
                  <a:pt x="60670" y="331331"/>
                </a:lnTo>
                <a:lnTo>
                  <a:pt x="454632" y="331331"/>
                </a:lnTo>
                <a:lnTo>
                  <a:pt x="458839" y="332137"/>
                </a:lnTo>
                <a:lnTo>
                  <a:pt x="418166" y="220734"/>
                </a:lnTo>
                <a:cubicBezTo>
                  <a:pt x="410307" y="203958"/>
                  <a:pt x="408343" y="195171"/>
                  <a:pt x="379436" y="194372"/>
                </a:cubicBezTo>
                <a:close/>
                <a:moveTo>
                  <a:pt x="136109" y="172004"/>
                </a:moveTo>
                <a:lnTo>
                  <a:pt x="384488" y="172004"/>
                </a:lnTo>
                <a:cubicBezTo>
                  <a:pt x="419008" y="175200"/>
                  <a:pt x="423218" y="191975"/>
                  <a:pt x="432479" y="207952"/>
                </a:cubicBezTo>
                <a:lnTo>
                  <a:pt x="489525" y="343266"/>
                </a:lnTo>
                <a:cubicBezTo>
                  <a:pt x="504729" y="352772"/>
                  <a:pt x="514176" y="369253"/>
                  <a:pt x="514176" y="387826"/>
                </a:cubicBezTo>
                <a:lnTo>
                  <a:pt x="514176" y="450205"/>
                </a:lnTo>
                <a:cubicBezTo>
                  <a:pt x="514176" y="476177"/>
                  <a:pt x="495706" y="498055"/>
                  <a:pt x="470268" y="503705"/>
                </a:cubicBezTo>
                <a:lnTo>
                  <a:pt x="470268" y="559252"/>
                </a:lnTo>
                <a:cubicBezTo>
                  <a:pt x="470268" y="572315"/>
                  <a:pt x="459107" y="582906"/>
                  <a:pt x="445338" y="582906"/>
                </a:cubicBezTo>
                <a:lnTo>
                  <a:pt x="417811" y="582906"/>
                </a:lnTo>
                <a:cubicBezTo>
                  <a:pt x="404043" y="582906"/>
                  <a:pt x="392881" y="572315"/>
                  <a:pt x="392881" y="559252"/>
                </a:cubicBezTo>
                <a:lnTo>
                  <a:pt x="392881" y="506700"/>
                </a:lnTo>
                <a:lnTo>
                  <a:pt x="124415" y="506700"/>
                </a:lnTo>
                <a:lnTo>
                  <a:pt x="124415" y="559253"/>
                </a:lnTo>
                <a:cubicBezTo>
                  <a:pt x="124415" y="572316"/>
                  <a:pt x="113253" y="582906"/>
                  <a:pt x="99485" y="582906"/>
                </a:cubicBezTo>
                <a:lnTo>
                  <a:pt x="71958" y="582906"/>
                </a:lnTo>
                <a:cubicBezTo>
                  <a:pt x="58189" y="582906"/>
                  <a:pt x="47028" y="572316"/>
                  <a:pt x="47028" y="559253"/>
                </a:cubicBezTo>
                <a:lnTo>
                  <a:pt x="47028" y="504302"/>
                </a:lnTo>
                <a:cubicBezTo>
                  <a:pt x="20025" y="499853"/>
                  <a:pt x="0" y="477248"/>
                  <a:pt x="0" y="450205"/>
                </a:cubicBezTo>
                <a:lnTo>
                  <a:pt x="0" y="387826"/>
                </a:lnTo>
                <a:cubicBezTo>
                  <a:pt x="0" y="368466"/>
                  <a:pt x="10264" y="351380"/>
                  <a:pt x="26534" y="342061"/>
                </a:cubicBezTo>
                <a:lnTo>
                  <a:pt x="85592" y="202360"/>
                </a:lnTo>
                <a:cubicBezTo>
                  <a:pt x="97379" y="186650"/>
                  <a:pt x="106640" y="173335"/>
                  <a:pt x="136109" y="172004"/>
                </a:cubicBezTo>
                <a:close/>
                <a:moveTo>
                  <a:pt x="344827" y="0"/>
                </a:moveTo>
                <a:lnTo>
                  <a:pt x="748300" y="0"/>
                </a:lnTo>
                <a:cubicBezTo>
                  <a:pt x="759814" y="0"/>
                  <a:pt x="769148" y="9334"/>
                  <a:pt x="769148" y="20848"/>
                </a:cubicBezTo>
                <a:lnTo>
                  <a:pt x="769148" y="268862"/>
                </a:lnTo>
                <a:cubicBezTo>
                  <a:pt x="774898" y="269223"/>
                  <a:pt x="779174" y="274149"/>
                  <a:pt x="779174" y="280073"/>
                </a:cubicBezTo>
                <a:lnTo>
                  <a:pt x="779174" y="443168"/>
                </a:lnTo>
                <a:cubicBezTo>
                  <a:pt x="779174" y="449823"/>
                  <a:pt x="773779" y="455218"/>
                  <a:pt x="767124" y="455218"/>
                </a:cubicBezTo>
                <a:lnTo>
                  <a:pt x="523551" y="455218"/>
                </a:lnTo>
                <a:cubicBezTo>
                  <a:pt x="522461" y="437854"/>
                  <a:pt x="521167" y="424811"/>
                  <a:pt x="521167" y="369749"/>
                </a:cubicBezTo>
                <a:cubicBezTo>
                  <a:pt x="518187" y="352715"/>
                  <a:pt x="510532" y="348310"/>
                  <a:pt x="497199" y="338488"/>
                </a:cubicBezTo>
                <a:cubicBezTo>
                  <a:pt x="484856" y="310893"/>
                  <a:pt x="474350" y="284477"/>
                  <a:pt x="464289" y="260833"/>
                </a:cubicBezTo>
                <a:lnTo>
                  <a:pt x="710995" y="260833"/>
                </a:lnTo>
                <a:lnTo>
                  <a:pt x="693825" y="115562"/>
                </a:lnTo>
                <a:lnTo>
                  <a:pt x="384033" y="115562"/>
                </a:lnTo>
                <a:lnTo>
                  <a:pt x="379179" y="156629"/>
                </a:lnTo>
                <a:lnTo>
                  <a:pt x="323979" y="156629"/>
                </a:lnTo>
                <a:lnTo>
                  <a:pt x="323979" y="20848"/>
                </a:lnTo>
                <a:cubicBezTo>
                  <a:pt x="323979" y="9334"/>
                  <a:pt x="333313" y="0"/>
                  <a:pt x="344827"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0" name="SMART GRID"/>
          <p:cNvSpPr/>
          <p:nvPr/>
        </p:nvSpPr>
        <p:spPr bwMode="auto">
          <a:xfrm>
            <a:off x="1667492" y="6144862"/>
            <a:ext cx="436617" cy="413512"/>
          </a:xfrm>
          <a:custGeom>
            <a:avLst/>
            <a:gdLst/>
            <a:ahLst/>
            <a:cxnLst/>
            <a:rect l="l" t="t" r="r" b="b"/>
            <a:pathLst>
              <a:path w="554799" h="525440">
                <a:moveTo>
                  <a:pt x="382232" y="357926"/>
                </a:moveTo>
                <a:lnTo>
                  <a:pt x="382232" y="494367"/>
                </a:lnTo>
                <a:lnTo>
                  <a:pt x="518673" y="494367"/>
                </a:lnTo>
                <a:lnTo>
                  <a:pt x="518673" y="357926"/>
                </a:lnTo>
                <a:close/>
                <a:moveTo>
                  <a:pt x="210266" y="357926"/>
                </a:moveTo>
                <a:lnTo>
                  <a:pt x="210266" y="494367"/>
                </a:lnTo>
                <a:lnTo>
                  <a:pt x="346707" y="494367"/>
                </a:lnTo>
                <a:lnTo>
                  <a:pt x="346707" y="357926"/>
                </a:lnTo>
                <a:close/>
                <a:moveTo>
                  <a:pt x="38300" y="357926"/>
                </a:moveTo>
                <a:lnTo>
                  <a:pt x="38300" y="494367"/>
                </a:lnTo>
                <a:lnTo>
                  <a:pt x="174741" y="494367"/>
                </a:lnTo>
                <a:lnTo>
                  <a:pt x="174741" y="357926"/>
                </a:lnTo>
                <a:close/>
                <a:moveTo>
                  <a:pt x="382232" y="194341"/>
                </a:moveTo>
                <a:lnTo>
                  <a:pt x="382232" y="330782"/>
                </a:lnTo>
                <a:lnTo>
                  <a:pt x="518673" y="330782"/>
                </a:lnTo>
                <a:lnTo>
                  <a:pt x="518673" y="194341"/>
                </a:lnTo>
                <a:close/>
                <a:moveTo>
                  <a:pt x="210266" y="194341"/>
                </a:moveTo>
                <a:lnTo>
                  <a:pt x="210266" y="330782"/>
                </a:lnTo>
                <a:lnTo>
                  <a:pt x="346707" y="330782"/>
                </a:lnTo>
                <a:lnTo>
                  <a:pt x="346707" y="194341"/>
                </a:lnTo>
                <a:close/>
                <a:moveTo>
                  <a:pt x="38300" y="194341"/>
                </a:moveTo>
                <a:lnTo>
                  <a:pt x="38300" y="330782"/>
                </a:lnTo>
                <a:lnTo>
                  <a:pt x="174741" y="330782"/>
                </a:lnTo>
                <a:lnTo>
                  <a:pt x="174741" y="194341"/>
                </a:lnTo>
                <a:close/>
                <a:moveTo>
                  <a:pt x="382232" y="28251"/>
                </a:moveTo>
                <a:lnTo>
                  <a:pt x="382232" y="164692"/>
                </a:lnTo>
                <a:lnTo>
                  <a:pt x="518673" y="164692"/>
                </a:lnTo>
                <a:lnTo>
                  <a:pt x="518673" y="28251"/>
                </a:lnTo>
                <a:close/>
                <a:moveTo>
                  <a:pt x="210266" y="28251"/>
                </a:moveTo>
                <a:lnTo>
                  <a:pt x="210266" y="164692"/>
                </a:lnTo>
                <a:lnTo>
                  <a:pt x="346707" y="164692"/>
                </a:lnTo>
                <a:lnTo>
                  <a:pt x="346707" y="28251"/>
                </a:lnTo>
                <a:close/>
                <a:moveTo>
                  <a:pt x="38300" y="28251"/>
                </a:moveTo>
                <a:lnTo>
                  <a:pt x="38300" y="164692"/>
                </a:lnTo>
                <a:lnTo>
                  <a:pt x="174741" y="164692"/>
                </a:lnTo>
                <a:lnTo>
                  <a:pt x="174741" y="28251"/>
                </a:lnTo>
                <a:close/>
                <a:moveTo>
                  <a:pt x="0" y="0"/>
                </a:moveTo>
                <a:lnTo>
                  <a:pt x="554799" y="0"/>
                </a:lnTo>
                <a:lnTo>
                  <a:pt x="554799" y="28251"/>
                </a:lnTo>
                <a:lnTo>
                  <a:pt x="554199" y="28251"/>
                </a:lnTo>
                <a:lnTo>
                  <a:pt x="554199" y="164692"/>
                </a:lnTo>
                <a:lnTo>
                  <a:pt x="554799" y="164692"/>
                </a:lnTo>
                <a:lnTo>
                  <a:pt x="554799" y="194341"/>
                </a:lnTo>
                <a:lnTo>
                  <a:pt x="554199" y="194341"/>
                </a:lnTo>
                <a:lnTo>
                  <a:pt x="554199" y="330782"/>
                </a:lnTo>
                <a:lnTo>
                  <a:pt x="554799" y="330782"/>
                </a:lnTo>
                <a:lnTo>
                  <a:pt x="554799" y="357926"/>
                </a:lnTo>
                <a:lnTo>
                  <a:pt x="554199" y="357926"/>
                </a:lnTo>
                <a:lnTo>
                  <a:pt x="554199" y="494367"/>
                </a:lnTo>
                <a:lnTo>
                  <a:pt x="554799" y="494367"/>
                </a:lnTo>
                <a:lnTo>
                  <a:pt x="554799" y="525440"/>
                </a:lnTo>
                <a:lnTo>
                  <a:pt x="0" y="525440"/>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GENERAL EQUIPMENT"/>
          <p:cNvSpPr/>
          <p:nvPr/>
        </p:nvSpPr>
        <p:spPr bwMode="auto">
          <a:xfrm rot="10800000">
            <a:off x="2826523" y="6094217"/>
            <a:ext cx="429068" cy="472078"/>
          </a:xfrm>
          <a:custGeom>
            <a:avLst/>
            <a:gdLst/>
            <a:ahLst/>
            <a:cxnLst/>
            <a:rect l="l" t="t" r="r" b="b"/>
            <a:pathLst>
              <a:path w="545205" h="599858">
                <a:moveTo>
                  <a:pt x="119064" y="118315"/>
                </a:moveTo>
                <a:cubicBezTo>
                  <a:pt x="135116" y="118315"/>
                  <a:pt x="148129" y="105302"/>
                  <a:pt x="148129" y="89250"/>
                </a:cubicBezTo>
                <a:cubicBezTo>
                  <a:pt x="148129" y="73198"/>
                  <a:pt x="135116" y="60185"/>
                  <a:pt x="119064" y="60185"/>
                </a:cubicBezTo>
                <a:lnTo>
                  <a:pt x="83840" y="60185"/>
                </a:lnTo>
                <a:cubicBezTo>
                  <a:pt x="67788" y="60185"/>
                  <a:pt x="54775" y="73198"/>
                  <a:pt x="54775" y="89250"/>
                </a:cubicBezTo>
                <a:cubicBezTo>
                  <a:pt x="54775" y="105302"/>
                  <a:pt x="67788" y="118315"/>
                  <a:pt x="83840" y="118315"/>
                </a:cubicBezTo>
                <a:close/>
                <a:moveTo>
                  <a:pt x="283530" y="118315"/>
                </a:moveTo>
                <a:cubicBezTo>
                  <a:pt x="299582" y="118315"/>
                  <a:pt x="312595" y="105302"/>
                  <a:pt x="312595" y="89250"/>
                </a:cubicBezTo>
                <a:cubicBezTo>
                  <a:pt x="312595" y="73198"/>
                  <a:pt x="299582" y="60185"/>
                  <a:pt x="283530" y="60185"/>
                </a:cubicBezTo>
                <a:lnTo>
                  <a:pt x="248306" y="60185"/>
                </a:lnTo>
                <a:cubicBezTo>
                  <a:pt x="232254" y="60185"/>
                  <a:pt x="219241" y="73198"/>
                  <a:pt x="219241" y="89250"/>
                </a:cubicBezTo>
                <a:cubicBezTo>
                  <a:pt x="219241" y="105302"/>
                  <a:pt x="232254" y="118315"/>
                  <a:pt x="248306" y="118315"/>
                </a:cubicBezTo>
                <a:close/>
                <a:moveTo>
                  <a:pt x="119064" y="192255"/>
                </a:moveTo>
                <a:cubicBezTo>
                  <a:pt x="135116" y="192255"/>
                  <a:pt x="148129" y="179242"/>
                  <a:pt x="148129" y="163190"/>
                </a:cubicBezTo>
                <a:cubicBezTo>
                  <a:pt x="148129" y="147138"/>
                  <a:pt x="135116" y="134125"/>
                  <a:pt x="119064" y="134125"/>
                </a:cubicBezTo>
                <a:lnTo>
                  <a:pt x="83840" y="134125"/>
                </a:lnTo>
                <a:cubicBezTo>
                  <a:pt x="67788" y="134125"/>
                  <a:pt x="54775" y="147138"/>
                  <a:pt x="54775" y="163190"/>
                </a:cubicBezTo>
                <a:cubicBezTo>
                  <a:pt x="54775" y="179242"/>
                  <a:pt x="67788" y="192255"/>
                  <a:pt x="83840" y="192255"/>
                </a:cubicBezTo>
                <a:close/>
                <a:moveTo>
                  <a:pt x="283530" y="192255"/>
                </a:moveTo>
                <a:cubicBezTo>
                  <a:pt x="299582" y="192255"/>
                  <a:pt x="312595" y="179242"/>
                  <a:pt x="312595" y="163190"/>
                </a:cubicBezTo>
                <a:cubicBezTo>
                  <a:pt x="312595" y="147138"/>
                  <a:pt x="299582" y="134125"/>
                  <a:pt x="283530" y="134125"/>
                </a:cubicBezTo>
                <a:lnTo>
                  <a:pt x="248306" y="134125"/>
                </a:lnTo>
                <a:cubicBezTo>
                  <a:pt x="232254" y="134125"/>
                  <a:pt x="219241" y="147138"/>
                  <a:pt x="219241" y="163190"/>
                </a:cubicBezTo>
                <a:cubicBezTo>
                  <a:pt x="219241" y="179242"/>
                  <a:pt x="232254" y="192255"/>
                  <a:pt x="248306" y="192255"/>
                </a:cubicBezTo>
                <a:close/>
                <a:moveTo>
                  <a:pt x="352828" y="333575"/>
                </a:moveTo>
                <a:lnTo>
                  <a:pt x="196284" y="225375"/>
                </a:lnTo>
                <a:lnTo>
                  <a:pt x="193890" y="333092"/>
                </a:lnTo>
                <a:lnTo>
                  <a:pt x="0" y="214716"/>
                </a:lnTo>
                <a:lnTo>
                  <a:pt x="0" y="56307"/>
                </a:lnTo>
                <a:cubicBezTo>
                  <a:pt x="0" y="25210"/>
                  <a:pt x="25210" y="0"/>
                  <a:pt x="56307" y="0"/>
                </a:cubicBezTo>
                <a:lnTo>
                  <a:pt x="148129" y="0"/>
                </a:lnTo>
                <a:lnTo>
                  <a:pt x="148129" y="25616"/>
                </a:lnTo>
                <a:cubicBezTo>
                  <a:pt x="148129" y="44708"/>
                  <a:pt x="163606" y="60185"/>
                  <a:pt x="182698" y="60185"/>
                </a:cubicBezTo>
                <a:cubicBezTo>
                  <a:pt x="201790" y="60185"/>
                  <a:pt x="217267" y="44708"/>
                  <a:pt x="217267" y="25616"/>
                </a:cubicBezTo>
                <a:lnTo>
                  <a:pt x="217267" y="0"/>
                </a:lnTo>
                <a:lnTo>
                  <a:pt x="488898" y="0"/>
                </a:lnTo>
                <a:cubicBezTo>
                  <a:pt x="519995" y="0"/>
                  <a:pt x="545205" y="25210"/>
                  <a:pt x="545205" y="56307"/>
                </a:cubicBezTo>
                <a:lnTo>
                  <a:pt x="545205" y="65385"/>
                </a:lnTo>
                <a:lnTo>
                  <a:pt x="541701" y="63933"/>
                </a:lnTo>
                <a:lnTo>
                  <a:pt x="376241" y="63933"/>
                </a:lnTo>
                <a:cubicBezTo>
                  <a:pt x="363310" y="63933"/>
                  <a:pt x="352828" y="74415"/>
                  <a:pt x="352828" y="87346"/>
                </a:cubicBezTo>
                <a:close/>
                <a:moveTo>
                  <a:pt x="516459" y="433569"/>
                </a:moveTo>
                <a:lnTo>
                  <a:pt x="401482" y="433569"/>
                </a:lnTo>
                <a:cubicBezTo>
                  <a:pt x="385607" y="433569"/>
                  <a:pt x="372737" y="420699"/>
                  <a:pt x="372737" y="404824"/>
                </a:cubicBezTo>
                <a:lnTo>
                  <a:pt x="372737" y="95735"/>
                </a:lnTo>
                <a:lnTo>
                  <a:pt x="545204" y="95735"/>
                </a:lnTo>
                <a:lnTo>
                  <a:pt x="545204" y="404824"/>
                </a:lnTo>
                <a:cubicBezTo>
                  <a:pt x="545204" y="420699"/>
                  <a:pt x="532334" y="433569"/>
                  <a:pt x="516459" y="433569"/>
                </a:cubicBezTo>
                <a:close/>
                <a:moveTo>
                  <a:pt x="398770" y="599858"/>
                </a:moveTo>
                <a:lnTo>
                  <a:pt x="323926" y="599858"/>
                </a:lnTo>
                <a:lnTo>
                  <a:pt x="323926" y="525014"/>
                </a:lnTo>
                <a:cubicBezTo>
                  <a:pt x="323926" y="483679"/>
                  <a:pt x="357435" y="450170"/>
                  <a:pt x="398770" y="450170"/>
                </a:cubicBezTo>
                <a:lnTo>
                  <a:pt x="473614" y="450170"/>
                </a:lnTo>
                <a:lnTo>
                  <a:pt x="473614" y="525014"/>
                </a:lnTo>
                <a:cubicBezTo>
                  <a:pt x="473614" y="566349"/>
                  <a:pt x="440105" y="599858"/>
                  <a:pt x="398770" y="599858"/>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RETAIL KIOSK"/>
          <p:cNvSpPr>
            <a:spLocks noChangeAspect="1"/>
          </p:cNvSpPr>
          <p:nvPr/>
        </p:nvSpPr>
        <p:spPr bwMode="auto">
          <a:xfrm>
            <a:off x="4077466" y="6004199"/>
            <a:ext cx="433349" cy="539838"/>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3" name="HEALTHCARE"/>
          <p:cNvSpPr>
            <a:spLocks noChangeAspect="1"/>
          </p:cNvSpPr>
          <p:nvPr/>
        </p:nvSpPr>
        <p:spPr bwMode="auto">
          <a:xfrm rot="5400000">
            <a:off x="6218294" y="6114325"/>
            <a:ext cx="431771" cy="431883"/>
          </a:xfrm>
          <a:custGeom>
            <a:avLst/>
            <a:gdLst/>
            <a:ahLst/>
            <a:cxnLst/>
            <a:rect l="l" t="t" r="r" b="b"/>
            <a:pathLst>
              <a:path w="3221975" h="3221974">
                <a:moveTo>
                  <a:pt x="695463" y="1877687"/>
                </a:moveTo>
                <a:lnTo>
                  <a:pt x="1344288" y="1877687"/>
                </a:lnTo>
                <a:lnTo>
                  <a:pt x="1344288" y="2526511"/>
                </a:lnTo>
                <a:lnTo>
                  <a:pt x="1877688" y="2526511"/>
                </a:lnTo>
                <a:lnTo>
                  <a:pt x="1877688" y="1877687"/>
                </a:lnTo>
                <a:lnTo>
                  <a:pt x="2526513" y="1877687"/>
                </a:lnTo>
                <a:lnTo>
                  <a:pt x="2526513" y="1344287"/>
                </a:lnTo>
                <a:lnTo>
                  <a:pt x="1877688" y="1344287"/>
                </a:lnTo>
                <a:lnTo>
                  <a:pt x="1877688" y="695462"/>
                </a:lnTo>
                <a:lnTo>
                  <a:pt x="1344288" y="695462"/>
                </a:lnTo>
                <a:lnTo>
                  <a:pt x="1344288" y="1344287"/>
                </a:lnTo>
                <a:lnTo>
                  <a:pt x="695463" y="1344287"/>
                </a:lnTo>
                <a:close/>
                <a:moveTo>
                  <a:pt x="0" y="1610987"/>
                </a:moveTo>
                <a:cubicBezTo>
                  <a:pt x="0" y="721263"/>
                  <a:pt x="721264" y="0"/>
                  <a:pt x="1610988" y="0"/>
                </a:cubicBezTo>
                <a:cubicBezTo>
                  <a:pt x="2500712" y="0"/>
                  <a:pt x="3221975" y="721263"/>
                  <a:pt x="3221975" y="1610987"/>
                </a:cubicBezTo>
                <a:cubicBezTo>
                  <a:pt x="3221975" y="2500711"/>
                  <a:pt x="2500712" y="3221974"/>
                  <a:pt x="1610988" y="3221974"/>
                </a:cubicBezTo>
                <a:cubicBezTo>
                  <a:pt x="721264" y="3221974"/>
                  <a:pt x="0" y="2500711"/>
                  <a:pt x="0" y="1610987"/>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solidFill>
                <a:srgbClr val="00188F"/>
              </a:solidFill>
              <a:ea typeface="Segoe UI" pitchFamily="34" charset="0"/>
              <a:cs typeface="Segoe UI" pitchFamily="34" charset="0"/>
            </a:endParaRPr>
          </a:p>
        </p:txBody>
      </p:sp>
      <p:sp>
        <p:nvSpPr>
          <p:cNvPr id="35" name="DIGITAL ADVERTISING"/>
          <p:cNvSpPr>
            <a:spLocks noChangeAspect="1"/>
          </p:cNvSpPr>
          <p:nvPr/>
        </p:nvSpPr>
        <p:spPr bwMode="auto">
          <a:xfrm>
            <a:off x="9365527" y="6159171"/>
            <a:ext cx="377041" cy="431771"/>
          </a:xfrm>
          <a:custGeom>
            <a:avLst/>
            <a:gdLst/>
            <a:ahLst/>
            <a:cxnLst/>
            <a:rect l="l" t="t" r="r" b="b"/>
            <a:pathLst>
              <a:path w="3843338" h="4402366">
                <a:moveTo>
                  <a:pt x="2974980" y="3679979"/>
                </a:moveTo>
                <a:cubicBezTo>
                  <a:pt x="2936403" y="3679979"/>
                  <a:pt x="2905130" y="3714726"/>
                  <a:pt x="2905130" y="3757589"/>
                </a:cubicBezTo>
                <a:cubicBezTo>
                  <a:pt x="2905130" y="3800452"/>
                  <a:pt x="2936403" y="3835199"/>
                  <a:pt x="2974980" y="3835199"/>
                </a:cubicBezTo>
                <a:lnTo>
                  <a:pt x="2987428" y="3835200"/>
                </a:lnTo>
                <a:cubicBezTo>
                  <a:pt x="3026005" y="3835200"/>
                  <a:pt x="3057278" y="3800453"/>
                  <a:pt x="3057278" y="3757589"/>
                </a:cubicBezTo>
                <a:lnTo>
                  <a:pt x="3057279" y="3757589"/>
                </a:lnTo>
                <a:cubicBezTo>
                  <a:pt x="3057279" y="3714726"/>
                  <a:pt x="3026006" y="3679979"/>
                  <a:pt x="2987429" y="3679979"/>
                </a:cubicBezTo>
                <a:close/>
                <a:moveTo>
                  <a:pt x="2766049" y="3679979"/>
                </a:moveTo>
                <a:cubicBezTo>
                  <a:pt x="2727472" y="3679979"/>
                  <a:pt x="2696199" y="3714726"/>
                  <a:pt x="2696199" y="3757589"/>
                </a:cubicBezTo>
                <a:cubicBezTo>
                  <a:pt x="2696199" y="3800452"/>
                  <a:pt x="2727472" y="3835199"/>
                  <a:pt x="2766049" y="3835199"/>
                </a:cubicBezTo>
                <a:lnTo>
                  <a:pt x="2779639" y="3835200"/>
                </a:lnTo>
                <a:cubicBezTo>
                  <a:pt x="2818216" y="3835200"/>
                  <a:pt x="2849489" y="3800453"/>
                  <a:pt x="2849489" y="3757589"/>
                </a:cubicBezTo>
                <a:lnTo>
                  <a:pt x="2849490" y="3757589"/>
                </a:lnTo>
                <a:cubicBezTo>
                  <a:pt x="2849490" y="3714726"/>
                  <a:pt x="2818217" y="3679979"/>
                  <a:pt x="2779640" y="3679979"/>
                </a:cubicBezTo>
                <a:close/>
                <a:moveTo>
                  <a:pt x="2239716" y="3679979"/>
                </a:moveTo>
                <a:cubicBezTo>
                  <a:pt x="2201139" y="3679979"/>
                  <a:pt x="2169866" y="3714726"/>
                  <a:pt x="2169866" y="3757589"/>
                </a:cubicBezTo>
                <a:cubicBezTo>
                  <a:pt x="2169866" y="3800452"/>
                  <a:pt x="2201139" y="3835199"/>
                  <a:pt x="2239716" y="3835199"/>
                </a:cubicBezTo>
                <a:lnTo>
                  <a:pt x="2570709" y="3835200"/>
                </a:lnTo>
                <a:cubicBezTo>
                  <a:pt x="2609286" y="3835200"/>
                  <a:pt x="2640559" y="3800453"/>
                  <a:pt x="2640559" y="3757589"/>
                </a:cubicBezTo>
                <a:lnTo>
                  <a:pt x="2640560" y="3757589"/>
                </a:lnTo>
                <a:cubicBezTo>
                  <a:pt x="2640560" y="3714726"/>
                  <a:pt x="2609287" y="3679979"/>
                  <a:pt x="2570710" y="3679979"/>
                </a:cubicBezTo>
                <a:close/>
                <a:moveTo>
                  <a:pt x="588168" y="332699"/>
                </a:moveTo>
                <a:lnTo>
                  <a:pt x="588168" y="3490051"/>
                </a:lnTo>
                <a:lnTo>
                  <a:pt x="3255168" y="3490051"/>
                </a:lnTo>
                <a:lnTo>
                  <a:pt x="3255168" y="332699"/>
                </a:lnTo>
                <a:close/>
                <a:moveTo>
                  <a:pt x="423466" y="0"/>
                </a:moveTo>
                <a:lnTo>
                  <a:pt x="3419873" y="0"/>
                </a:lnTo>
                <a:cubicBezTo>
                  <a:pt x="3494314" y="0"/>
                  <a:pt x="3554660" y="67051"/>
                  <a:pt x="3554660" y="149763"/>
                </a:cubicBezTo>
                <a:lnTo>
                  <a:pt x="3554660" y="3910698"/>
                </a:lnTo>
                <a:cubicBezTo>
                  <a:pt x="3554660" y="3993410"/>
                  <a:pt x="3494314" y="4060461"/>
                  <a:pt x="3419873" y="4060461"/>
                </a:cubicBezTo>
                <a:lnTo>
                  <a:pt x="2251861" y="4060461"/>
                </a:lnTo>
                <a:lnTo>
                  <a:pt x="2251861" y="4206670"/>
                </a:lnTo>
                <a:lnTo>
                  <a:pt x="3553070" y="4206670"/>
                </a:lnTo>
                <a:cubicBezTo>
                  <a:pt x="3610378" y="4206670"/>
                  <a:pt x="3656836" y="4171150"/>
                  <a:pt x="3656836" y="4127335"/>
                </a:cubicBezTo>
                <a:lnTo>
                  <a:pt x="3656836" y="3926364"/>
                </a:lnTo>
                <a:lnTo>
                  <a:pt x="3739572" y="3926364"/>
                </a:lnTo>
                <a:cubicBezTo>
                  <a:pt x="3796880" y="3926364"/>
                  <a:pt x="3843338" y="3961884"/>
                  <a:pt x="3843338" y="4005699"/>
                </a:cubicBezTo>
                <a:lnTo>
                  <a:pt x="3843338" y="4323031"/>
                </a:lnTo>
                <a:cubicBezTo>
                  <a:pt x="3843338" y="4366846"/>
                  <a:pt x="3796880" y="4402366"/>
                  <a:pt x="3739572" y="4402366"/>
                </a:cubicBezTo>
                <a:lnTo>
                  <a:pt x="103766" y="4402366"/>
                </a:lnTo>
                <a:cubicBezTo>
                  <a:pt x="46458" y="4402366"/>
                  <a:pt x="0" y="4366846"/>
                  <a:pt x="0" y="4323031"/>
                </a:cubicBezTo>
                <a:lnTo>
                  <a:pt x="0" y="4005699"/>
                </a:lnTo>
                <a:cubicBezTo>
                  <a:pt x="0" y="3961884"/>
                  <a:pt x="46458" y="3926364"/>
                  <a:pt x="103766" y="3926364"/>
                </a:cubicBezTo>
                <a:lnTo>
                  <a:pt x="186502" y="3926364"/>
                </a:lnTo>
                <a:lnTo>
                  <a:pt x="186502" y="4127335"/>
                </a:lnTo>
                <a:cubicBezTo>
                  <a:pt x="186502" y="4171150"/>
                  <a:pt x="232960" y="4206670"/>
                  <a:pt x="290268" y="4206670"/>
                </a:cubicBezTo>
                <a:lnTo>
                  <a:pt x="1591477" y="4206670"/>
                </a:lnTo>
                <a:lnTo>
                  <a:pt x="1591477" y="4060461"/>
                </a:lnTo>
                <a:lnTo>
                  <a:pt x="423466" y="4060461"/>
                </a:lnTo>
                <a:cubicBezTo>
                  <a:pt x="349025" y="4060461"/>
                  <a:pt x="288679" y="3993410"/>
                  <a:pt x="288679" y="3910698"/>
                </a:cubicBezTo>
                <a:lnTo>
                  <a:pt x="288679" y="149763"/>
                </a:lnTo>
                <a:cubicBezTo>
                  <a:pt x="288679" y="67051"/>
                  <a:pt x="349025" y="0"/>
                  <a:pt x="423466"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SMART HOME AUTOMATION"/>
          <p:cNvSpPr>
            <a:spLocks noChangeAspect="1"/>
          </p:cNvSpPr>
          <p:nvPr/>
        </p:nvSpPr>
        <p:spPr bwMode="auto">
          <a:xfrm>
            <a:off x="5038831" y="6121860"/>
            <a:ext cx="505999" cy="431771"/>
          </a:xfrm>
          <a:custGeom>
            <a:avLst/>
            <a:gdLst/>
            <a:ahLst/>
            <a:cxnLst/>
            <a:rect l="l" t="t" r="r" b="b"/>
            <a:pathLst>
              <a:path w="3961748" h="3381467">
                <a:moveTo>
                  <a:pt x="541147" y="1565297"/>
                </a:moveTo>
                <a:lnTo>
                  <a:pt x="3479089" y="1565297"/>
                </a:lnTo>
                <a:lnTo>
                  <a:pt x="3479089" y="3381467"/>
                </a:lnTo>
                <a:lnTo>
                  <a:pt x="2442856" y="3381467"/>
                </a:lnTo>
                <a:lnTo>
                  <a:pt x="2442856" y="2176803"/>
                </a:lnTo>
                <a:cubicBezTo>
                  <a:pt x="2442856" y="2097134"/>
                  <a:pt x="2378275" y="2032554"/>
                  <a:pt x="2298607" y="2032554"/>
                </a:cubicBezTo>
                <a:lnTo>
                  <a:pt x="1721629" y="2032554"/>
                </a:lnTo>
                <a:cubicBezTo>
                  <a:pt x="1641961" y="2032554"/>
                  <a:pt x="1577381" y="2097134"/>
                  <a:pt x="1577381" y="2176803"/>
                </a:cubicBezTo>
                <a:lnTo>
                  <a:pt x="1577381" y="3381467"/>
                </a:lnTo>
                <a:lnTo>
                  <a:pt x="541147" y="3381467"/>
                </a:lnTo>
                <a:close/>
                <a:moveTo>
                  <a:pt x="2010118" y="719918"/>
                </a:moveTo>
                <a:lnTo>
                  <a:pt x="3479089" y="1564763"/>
                </a:lnTo>
                <a:lnTo>
                  <a:pt x="541147" y="1564763"/>
                </a:lnTo>
                <a:close/>
                <a:moveTo>
                  <a:pt x="2012261" y="0"/>
                </a:moveTo>
                <a:lnTo>
                  <a:pt x="2790841" y="472939"/>
                </a:lnTo>
                <a:lnTo>
                  <a:pt x="2790841" y="267921"/>
                </a:lnTo>
                <a:lnTo>
                  <a:pt x="3376760" y="267921"/>
                </a:lnTo>
                <a:lnTo>
                  <a:pt x="3376760" y="828849"/>
                </a:lnTo>
                <a:lnTo>
                  <a:pt x="3856301" y="1120140"/>
                </a:lnTo>
                <a:cubicBezTo>
                  <a:pt x="3999811" y="1333500"/>
                  <a:pt x="3979491" y="1501140"/>
                  <a:pt x="3898211" y="1691640"/>
                </a:cubicBezTo>
                <a:lnTo>
                  <a:pt x="2035121" y="556260"/>
                </a:lnTo>
                <a:lnTo>
                  <a:pt x="57731" y="1687830"/>
                </a:lnTo>
                <a:cubicBezTo>
                  <a:pt x="10741" y="1578610"/>
                  <a:pt x="-70539" y="1362710"/>
                  <a:pt x="122501" y="112014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CAMERA"/>
          <p:cNvSpPr>
            <a:spLocks noChangeAspect="1"/>
          </p:cNvSpPr>
          <p:nvPr/>
        </p:nvSpPr>
        <p:spPr bwMode="auto">
          <a:xfrm>
            <a:off x="2261050" y="5161918"/>
            <a:ext cx="498291" cy="431771"/>
          </a:xfrm>
          <a:custGeom>
            <a:avLst/>
            <a:gdLst/>
            <a:ahLst/>
            <a:cxnLst/>
            <a:rect l="l" t="t" r="r" b="b"/>
            <a:pathLst>
              <a:path w="3334770" h="2890343">
                <a:moveTo>
                  <a:pt x="540615" y="561828"/>
                </a:moveTo>
                <a:cubicBezTo>
                  <a:pt x="479462" y="561828"/>
                  <a:pt x="429887" y="611403"/>
                  <a:pt x="429887" y="672556"/>
                </a:cubicBezTo>
                <a:cubicBezTo>
                  <a:pt x="429887" y="733709"/>
                  <a:pt x="479462" y="783284"/>
                  <a:pt x="540615" y="783284"/>
                </a:cubicBezTo>
                <a:cubicBezTo>
                  <a:pt x="601768" y="783284"/>
                  <a:pt x="651343" y="733709"/>
                  <a:pt x="651343" y="672556"/>
                </a:cubicBezTo>
                <a:cubicBezTo>
                  <a:pt x="651343" y="611403"/>
                  <a:pt x="601768" y="561828"/>
                  <a:pt x="540615" y="561828"/>
                </a:cubicBezTo>
                <a:close/>
                <a:moveTo>
                  <a:pt x="668805" y="311874"/>
                </a:moveTo>
                <a:cubicBezTo>
                  <a:pt x="901036" y="311874"/>
                  <a:pt x="1089297" y="500135"/>
                  <a:pt x="1089297" y="732366"/>
                </a:cubicBezTo>
                <a:cubicBezTo>
                  <a:pt x="1089297" y="964597"/>
                  <a:pt x="901036" y="1152858"/>
                  <a:pt x="668805" y="1152858"/>
                </a:cubicBezTo>
                <a:cubicBezTo>
                  <a:pt x="436574" y="1152858"/>
                  <a:pt x="248313" y="964597"/>
                  <a:pt x="248313" y="732366"/>
                </a:cubicBezTo>
                <a:cubicBezTo>
                  <a:pt x="248313" y="500135"/>
                  <a:pt x="436574" y="311874"/>
                  <a:pt x="668805" y="311874"/>
                </a:cubicBezTo>
                <a:close/>
                <a:moveTo>
                  <a:pt x="1690740" y="288114"/>
                </a:moveTo>
                <a:cubicBezTo>
                  <a:pt x="1652064" y="288114"/>
                  <a:pt x="1620711" y="319467"/>
                  <a:pt x="1620711" y="358143"/>
                </a:cubicBezTo>
                <a:lnTo>
                  <a:pt x="1620711" y="1469502"/>
                </a:lnTo>
                <a:cubicBezTo>
                  <a:pt x="1620711" y="1508178"/>
                  <a:pt x="1652064" y="1539531"/>
                  <a:pt x="1690740" y="1539531"/>
                </a:cubicBezTo>
                <a:lnTo>
                  <a:pt x="3094886" y="1539531"/>
                </a:lnTo>
                <a:cubicBezTo>
                  <a:pt x="3133562" y="1539531"/>
                  <a:pt x="3164915" y="1508178"/>
                  <a:pt x="3164915" y="1469502"/>
                </a:cubicBezTo>
                <a:lnTo>
                  <a:pt x="3164915" y="358143"/>
                </a:lnTo>
                <a:cubicBezTo>
                  <a:pt x="3164915" y="319467"/>
                  <a:pt x="3133562" y="288114"/>
                  <a:pt x="3094886" y="288114"/>
                </a:cubicBezTo>
                <a:close/>
                <a:moveTo>
                  <a:pt x="668805" y="224366"/>
                </a:moveTo>
                <a:cubicBezTo>
                  <a:pt x="388244" y="224366"/>
                  <a:pt x="160805" y="451805"/>
                  <a:pt x="160805" y="732366"/>
                </a:cubicBezTo>
                <a:cubicBezTo>
                  <a:pt x="160805" y="1012927"/>
                  <a:pt x="388244" y="1240366"/>
                  <a:pt x="668805" y="1240366"/>
                </a:cubicBezTo>
                <a:cubicBezTo>
                  <a:pt x="949366" y="1240366"/>
                  <a:pt x="1176805" y="1012927"/>
                  <a:pt x="1176805" y="732366"/>
                </a:cubicBezTo>
                <a:cubicBezTo>
                  <a:pt x="1176805" y="451805"/>
                  <a:pt x="949366" y="224366"/>
                  <a:pt x="668805" y="224366"/>
                </a:cubicBezTo>
                <a:close/>
                <a:moveTo>
                  <a:pt x="1620535" y="150464"/>
                </a:moveTo>
                <a:lnTo>
                  <a:pt x="3165091" y="150464"/>
                </a:lnTo>
                <a:cubicBezTo>
                  <a:pt x="3258802" y="150464"/>
                  <a:pt x="3334770" y="226432"/>
                  <a:pt x="3334770" y="320143"/>
                </a:cubicBezTo>
                <a:lnTo>
                  <a:pt x="3334770" y="1507502"/>
                </a:lnTo>
                <a:cubicBezTo>
                  <a:pt x="3334770" y="1601213"/>
                  <a:pt x="3258802" y="1677181"/>
                  <a:pt x="3165091" y="1677181"/>
                </a:cubicBezTo>
                <a:lnTo>
                  <a:pt x="1620535" y="1677181"/>
                </a:lnTo>
                <a:cubicBezTo>
                  <a:pt x="1526824" y="1677181"/>
                  <a:pt x="1450856" y="1601213"/>
                  <a:pt x="1450856" y="1507502"/>
                </a:cubicBezTo>
                <a:lnTo>
                  <a:pt x="1450856" y="320143"/>
                </a:lnTo>
                <a:cubicBezTo>
                  <a:pt x="1450856" y="226432"/>
                  <a:pt x="1526824" y="150464"/>
                  <a:pt x="1620535" y="150464"/>
                </a:cubicBezTo>
                <a:close/>
                <a:moveTo>
                  <a:pt x="116262" y="0"/>
                </a:moveTo>
                <a:lnTo>
                  <a:pt x="1272608" y="0"/>
                </a:lnTo>
                <a:cubicBezTo>
                  <a:pt x="1336818" y="0"/>
                  <a:pt x="1388870" y="52052"/>
                  <a:pt x="1388870" y="116262"/>
                </a:cubicBezTo>
                <a:lnTo>
                  <a:pt x="1388870" y="2774081"/>
                </a:lnTo>
                <a:cubicBezTo>
                  <a:pt x="1388870" y="2838291"/>
                  <a:pt x="1336818" y="2890343"/>
                  <a:pt x="1272608" y="2890343"/>
                </a:cubicBezTo>
                <a:lnTo>
                  <a:pt x="116262" y="2890343"/>
                </a:lnTo>
                <a:cubicBezTo>
                  <a:pt x="52052" y="2890343"/>
                  <a:pt x="0" y="2838291"/>
                  <a:pt x="0" y="2774081"/>
                </a:cubicBezTo>
                <a:lnTo>
                  <a:pt x="0" y="116262"/>
                </a:lnTo>
                <a:cubicBezTo>
                  <a:pt x="0" y="52052"/>
                  <a:pt x="52052" y="0"/>
                  <a:pt x="116262"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8" name="POWER METER"/>
          <p:cNvSpPr>
            <a:spLocks noChangeAspect="1"/>
          </p:cNvSpPr>
          <p:nvPr/>
        </p:nvSpPr>
        <p:spPr bwMode="auto">
          <a:xfrm>
            <a:off x="3379376" y="5181699"/>
            <a:ext cx="431771" cy="431771"/>
          </a:xfrm>
          <a:custGeom>
            <a:avLst/>
            <a:gdLst/>
            <a:ahLst/>
            <a:cxnLst/>
            <a:rect l="l" t="t" r="r" b="b"/>
            <a:pathLst>
              <a:path w="548640" h="548640">
                <a:moveTo>
                  <a:pt x="167841" y="255164"/>
                </a:moveTo>
                <a:cubicBezTo>
                  <a:pt x="162183" y="255164"/>
                  <a:pt x="157597" y="259750"/>
                  <a:pt x="157597" y="265408"/>
                </a:cubicBezTo>
                <a:lnTo>
                  <a:pt x="157597" y="339145"/>
                </a:lnTo>
                <a:cubicBezTo>
                  <a:pt x="157597" y="344803"/>
                  <a:pt x="162183" y="349389"/>
                  <a:pt x="167841" y="349389"/>
                </a:cubicBezTo>
                <a:lnTo>
                  <a:pt x="380799" y="349389"/>
                </a:lnTo>
                <a:cubicBezTo>
                  <a:pt x="386457" y="349389"/>
                  <a:pt x="391043" y="344803"/>
                  <a:pt x="391043" y="339145"/>
                </a:cubicBezTo>
                <a:lnTo>
                  <a:pt x="391043" y="265408"/>
                </a:lnTo>
                <a:cubicBezTo>
                  <a:pt x="391043" y="259750"/>
                  <a:pt x="386457" y="255164"/>
                  <a:pt x="380799" y="255164"/>
                </a:cubicBezTo>
                <a:close/>
                <a:moveTo>
                  <a:pt x="274320" y="51353"/>
                </a:moveTo>
                <a:cubicBezTo>
                  <a:pt x="151179" y="51353"/>
                  <a:pt x="51353" y="151179"/>
                  <a:pt x="51353" y="274320"/>
                </a:cubicBezTo>
                <a:cubicBezTo>
                  <a:pt x="51353" y="336704"/>
                  <a:pt x="76973" y="393104"/>
                  <a:pt x="118409" y="433426"/>
                </a:cubicBezTo>
                <a:lnTo>
                  <a:pt x="118409" y="247055"/>
                </a:lnTo>
                <a:cubicBezTo>
                  <a:pt x="118409" y="218796"/>
                  <a:pt x="141318" y="195887"/>
                  <a:pt x="169577" y="195887"/>
                </a:cubicBezTo>
                <a:lnTo>
                  <a:pt x="379064" y="195887"/>
                </a:lnTo>
                <a:cubicBezTo>
                  <a:pt x="407323" y="195887"/>
                  <a:pt x="430232" y="218796"/>
                  <a:pt x="430232" y="247055"/>
                </a:cubicBezTo>
                <a:lnTo>
                  <a:pt x="430232" y="433425"/>
                </a:lnTo>
                <a:cubicBezTo>
                  <a:pt x="471667" y="393103"/>
                  <a:pt x="497287" y="336703"/>
                  <a:pt x="497287" y="274320"/>
                </a:cubicBezTo>
                <a:cubicBezTo>
                  <a:pt x="497287" y="151179"/>
                  <a:pt x="397461" y="51353"/>
                  <a:pt x="274320" y="51353"/>
                </a:cubicBezTo>
                <a:close/>
                <a:moveTo>
                  <a:pt x="274320" y="0"/>
                </a:moveTo>
                <a:cubicBezTo>
                  <a:pt x="425823" y="0"/>
                  <a:pt x="548640" y="122817"/>
                  <a:pt x="548640" y="274320"/>
                </a:cubicBezTo>
                <a:cubicBezTo>
                  <a:pt x="548640" y="367834"/>
                  <a:pt x="501848" y="450420"/>
                  <a:pt x="430232" y="499698"/>
                </a:cubicBezTo>
                <a:lnTo>
                  <a:pt x="430232" y="502891"/>
                </a:lnTo>
                <a:lnTo>
                  <a:pt x="425668" y="502891"/>
                </a:lnTo>
                <a:cubicBezTo>
                  <a:pt x="382383" y="531866"/>
                  <a:pt x="330310" y="548640"/>
                  <a:pt x="274320" y="548640"/>
                </a:cubicBezTo>
                <a:cubicBezTo>
                  <a:pt x="218330" y="548640"/>
                  <a:pt x="166258" y="531866"/>
                  <a:pt x="122973" y="502891"/>
                </a:cubicBezTo>
                <a:lnTo>
                  <a:pt x="118409" y="502891"/>
                </a:lnTo>
                <a:lnTo>
                  <a:pt x="118409" y="499698"/>
                </a:lnTo>
                <a:cubicBezTo>
                  <a:pt x="46792" y="450421"/>
                  <a:pt x="0" y="367835"/>
                  <a:pt x="0" y="274320"/>
                </a:cubicBezTo>
                <a:cubicBezTo>
                  <a:pt x="0" y="122817"/>
                  <a:pt x="122817" y="0"/>
                  <a:pt x="274320"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LOAD METER"/>
          <p:cNvSpPr>
            <a:spLocks noChangeAspect="1"/>
          </p:cNvSpPr>
          <p:nvPr/>
        </p:nvSpPr>
        <p:spPr bwMode="auto">
          <a:xfrm rot="1919497">
            <a:off x="4608515" y="5284318"/>
            <a:ext cx="524656" cy="445745"/>
          </a:xfrm>
          <a:custGeom>
            <a:avLst/>
            <a:gdLst/>
            <a:ahLst/>
            <a:cxnLst/>
            <a:rect l="l" t="t" r="r" b="b"/>
            <a:pathLst>
              <a:path w="666666" h="566397">
                <a:moveTo>
                  <a:pt x="499355" y="154452"/>
                </a:moveTo>
                <a:cubicBezTo>
                  <a:pt x="512204" y="146426"/>
                  <a:pt x="529128" y="150336"/>
                  <a:pt x="537154" y="163185"/>
                </a:cubicBezTo>
                <a:cubicBezTo>
                  <a:pt x="545181" y="176034"/>
                  <a:pt x="541271" y="192958"/>
                  <a:pt x="528422" y="200984"/>
                </a:cubicBezTo>
                <a:cubicBezTo>
                  <a:pt x="515573" y="209010"/>
                  <a:pt x="498649" y="205101"/>
                  <a:pt x="490623" y="192252"/>
                </a:cubicBezTo>
                <a:cubicBezTo>
                  <a:pt x="482596" y="179402"/>
                  <a:pt x="486506" y="162479"/>
                  <a:pt x="499355" y="154452"/>
                </a:cubicBezTo>
                <a:close/>
                <a:moveTo>
                  <a:pt x="104430" y="401148"/>
                </a:moveTo>
                <a:cubicBezTo>
                  <a:pt x="117279" y="393122"/>
                  <a:pt x="134203" y="397032"/>
                  <a:pt x="142230" y="409881"/>
                </a:cubicBezTo>
                <a:cubicBezTo>
                  <a:pt x="150256" y="422730"/>
                  <a:pt x="146346" y="439654"/>
                  <a:pt x="133497" y="447680"/>
                </a:cubicBezTo>
                <a:cubicBezTo>
                  <a:pt x="120648" y="455706"/>
                  <a:pt x="103724" y="451797"/>
                  <a:pt x="95698" y="438948"/>
                </a:cubicBezTo>
                <a:cubicBezTo>
                  <a:pt x="87672" y="426098"/>
                  <a:pt x="91581" y="409175"/>
                  <a:pt x="104430" y="401148"/>
                </a:cubicBezTo>
                <a:close/>
                <a:moveTo>
                  <a:pt x="304648" y="273694"/>
                </a:moveTo>
                <a:cubicBezTo>
                  <a:pt x="295011" y="279714"/>
                  <a:pt x="292079" y="292406"/>
                  <a:pt x="298099" y="302043"/>
                </a:cubicBezTo>
                <a:cubicBezTo>
                  <a:pt x="304119" y="311681"/>
                  <a:pt x="316811" y="314613"/>
                  <a:pt x="326448" y="308593"/>
                </a:cubicBezTo>
                <a:cubicBezTo>
                  <a:pt x="336085" y="302573"/>
                  <a:pt x="339017" y="289881"/>
                  <a:pt x="332997" y="280243"/>
                </a:cubicBezTo>
                <a:cubicBezTo>
                  <a:pt x="326977" y="270606"/>
                  <a:pt x="314285" y="267674"/>
                  <a:pt x="304648" y="273694"/>
                </a:cubicBezTo>
                <a:close/>
                <a:moveTo>
                  <a:pt x="420983" y="105074"/>
                </a:moveTo>
                <a:cubicBezTo>
                  <a:pt x="433832" y="97048"/>
                  <a:pt x="450756" y="100958"/>
                  <a:pt x="458782" y="113807"/>
                </a:cubicBezTo>
                <a:cubicBezTo>
                  <a:pt x="466809" y="126656"/>
                  <a:pt x="462899" y="143579"/>
                  <a:pt x="450050" y="151606"/>
                </a:cubicBezTo>
                <a:cubicBezTo>
                  <a:pt x="437201" y="159632"/>
                  <a:pt x="420277" y="155723"/>
                  <a:pt x="412251" y="142873"/>
                </a:cubicBezTo>
                <a:cubicBezTo>
                  <a:pt x="404224" y="130024"/>
                  <a:pt x="408134" y="113101"/>
                  <a:pt x="420983" y="105074"/>
                </a:cubicBezTo>
                <a:close/>
                <a:moveTo>
                  <a:pt x="100638" y="305183"/>
                </a:moveTo>
                <a:cubicBezTo>
                  <a:pt x="113487" y="297156"/>
                  <a:pt x="130411" y="301066"/>
                  <a:pt x="138437" y="313915"/>
                </a:cubicBezTo>
                <a:cubicBezTo>
                  <a:pt x="146464" y="326764"/>
                  <a:pt x="142554" y="343688"/>
                  <a:pt x="129705" y="351714"/>
                </a:cubicBezTo>
                <a:cubicBezTo>
                  <a:pt x="116856" y="359741"/>
                  <a:pt x="99932" y="355831"/>
                  <a:pt x="91906" y="342982"/>
                </a:cubicBezTo>
                <a:cubicBezTo>
                  <a:pt x="83879" y="330133"/>
                  <a:pt x="87789" y="313209"/>
                  <a:pt x="100638" y="305183"/>
                </a:cubicBezTo>
                <a:close/>
                <a:moveTo>
                  <a:pt x="345385" y="87609"/>
                </a:moveTo>
                <a:cubicBezTo>
                  <a:pt x="358234" y="79583"/>
                  <a:pt x="375157" y="83493"/>
                  <a:pt x="383184" y="96342"/>
                </a:cubicBezTo>
                <a:cubicBezTo>
                  <a:pt x="391210" y="109191"/>
                  <a:pt x="387301" y="126115"/>
                  <a:pt x="374451" y="134141"/>
                </a:cubicBezTo>
                <a:cubicBezTo>
                  <a:pt x="361602" y="142167"/>
                  <a:pt x="344679" y="138258"/>
                  <a:pt x="336652" y="125409"/>
                </a:cubicBezTo>
                <a:cubicBezTo>
                  <a:pt x="328626" y="112559"/>
                  <a:pt x="332536" y="95636"/>
                  <a:pt x="345385" y="87609"/>
                </a:cubicBezTo>
                <a:close/>
                <a:moveTo>
                  <a:pt x="128334" y="223194"/>
                </a:moveTo>
                <a:cubicBezTo>
                  <a:pt x="141183" y="215167"/>
                  <a:pt x="158107" y="219077"/>
                  <a:pt x="166133" y="231926"/>
                </a:cubicBezTo>
                <a:cubicBezTo>
                  <a:pt x="174160" y="244775"/>
                  <a:pt x="170250" y="261699"/>
                  <a:pt x="157401" y="269725"/>
                </a:cubicBezTo>
                <a:cubicBezTo>
                  <a:pt x="144552" y="277752"/>
                  <a:pt x="127628" y="273842"/>
                  <a:pt x="119602" y="260993"/>
                </a:cubicBezTo>
                <a:cubicBezTo>
                  <a:pt x="111575" y="248144"/>
                  <a:pt x="115485" y="231220"/>
                  <a:pt x="128334" y="223194"/>
                </a:cubicBezTo>
                <a:close/>
                <a:moveTo>
                  <a:pt x="315846" y="102677"/>
                </a:moveTo>
                <a:lnTo>
                  <a:pt x="347802" y="267457"/>
                </a:lnTo>
                <a:cubicBezTo>
                  <a:pt x="349319" y="267611"/>
                  <a:pt x="349897" y="268463"/>
                  <a:pt x="350447" y="269343"/>
                </a:cubicBezTo>
                <a:cubicBezTo>
                  <a:pt x="362486" y="288617"/>
                  <a:pt x="356622" y="314003"/>
                  <a:pt x="337348" y="326042"/>
                </a:cubicBezTo>
                <a:cubicBezTo>
                  <a:pt x="318074" y="338082"/>
                  <a:pt x="292689" y="332217"/>
                  <a:pt x="280649" y="312943"/>
                </a:cubicBezTo>
                <a:cubicBezTo>
                  <a:pt x="271227" y="297860"/>
                  <a:pt x="272770" y="279034"/>
                  <a:pt x="285572" y="267704"/>
                </a:cubicBezTo>
                <a:lnTo>
                  <a:pt x="283842" y="267704"/>
                </a:lnTo>
                <a:close/>
                <a:moveTo>
                  <a:pt x="256314" y="104408"/>
                </a:moveTo>
                <a:cubicBezTo>
                  <a:pt x="269163" y="96382"/>
                  <a:pt x="286087" y="100291"/>
                  <a:pt x="294113" y="113140"/>
                </a:cubicBezTo>
                <a:cubicBezTo>
                  <a:pt x="302139" y="125990"/>
                  <a:pt x="298230" y="142913"/>
                  <a:pt x="285381" y="150940"/>
                </a:cubicBezTo>
                <a:cubicBezTo>
                  <a:pt x="272532" y="158966"/>
                  <a:pt x="255608" y="155056"/>
                  <a:pt x="247582" y="142207"/>
                </a:cubicBezTo>
                <a:cubicBezTo>
                  <a:pt x="239555" y="129358"/>
                  <a:pt x="243465" y="112434"/>
                  <a:pt x="256314" y="104408"/>
                </a:cubicBezTo>
                <a:close/>
                <a:moveTo>
                  <a:pt x="180603" y="151702"/>
                </a:moveTo>
                <a:cubicBezTo>
                  <a:pt x="193452" y="143676"/>
                  <a:pt x="210375" y="147586"/>
                  <a:pt x="218402" y="160435"/>
                </a:cubicBezTo>
                <a:cubicBezTo>
                  <a:pt x="226428" y="173284"/>
                  <a:pt x="222518" y="190207"/>
                  <a:pt x="209669" y="198234"/>
                </a:cubicBezTo>
                <a:cubicBezTo>
                  <a:pt x="196820" y="206260"/>
                  <a:pt x="179897" y="202350"/>
                  <a:pt x="171870" y="189501"/>
                </a:cubicBezTo>
                <a:cubicBezTo>
                  <a:pt x="163844" y="176652"/>
                  <a:pt x="167754" y="159729"/>
                  <a:pt x="180603" y="151702"/>
                </a:cubicBezTo>
                <a:close/>
                <a:moveTo>
                  <a:pt x="204036" y="106110"/>
                </a:moveTo>
                <a:cubicBezTo>
                  <a:pt x="164350" y="130285"/>
                  <a:pt x="130119" y="163452"/>
                  <a:pt x="105017" y="203370"/>
                </a:cubicBezTo>
                <a:cubicBezTo>
                  <a:pt x="49531" y="291609"/>
                  <a:pt x="47279" y="398957"/>
                  <a:pt x="99170" y="482030"/>
                </a:cubicBezTo>
                <a:lnTo>
                  <a:pt x="581185" y="180932"/>
                </a:lnTo>
                <a:cubicBezTo>
                  <a:pt x="531441" y="99451"/>
                  <a:pt x="437250" y="54244"/>
                  <a:pt x="335777" y="62796"/>
                </a:cubicBezTo>
                <a:cubicBezTo>
                  <a:pt x="288861" y="66749"/>
                  <a:pt x="243722" y="81934"/>
                  <a:pt x="204036" y="106110"/>
                </a:cubicBezTo>
                <a:close/>
                <a:moveTo>
                  <a:pt x="171961" y="53285"/>
                </a:moveTo>
                <a:cubicBezTo>
                  <a:pt x="220848" y="23522"/>
                  <a:pt x="276630" y="5126"/>
                  <a:pt x="334669" y="922"/>
                </a:cubicBezTo>
                <a:cubicBezTo>
                  <a:pt x="457870" y="-8002"/>
                  <a:pt x="572360" y="48305"/>
                  <a:pt x="633439" y="148290"/>
                </a:cubicBezTo>
                <a:lnTo>
                  <a:pt x="634418" y="147679"/>
                </a:lnTo>
                <a:lnTo>
                  <a:pt x="666666" y="199304"/>
                </a:lnTo>
                <a:lnTo>
                  <a:pt x="79003" y="566397"/>
                </a:lnTo>
                <a:lnTo>
                  <a:pt x="46756" y="514773"/>
                </a:lnTo>
                <a:lnTo>
                  <a:pt x="46755" y="514772"/>
                </a:lnTo>
                <a:cubicBezTo>
                  <a:pt x="-16950" y="412788"/>
                  <a:pt x="-15459" y="281656"/>
                  <a:pt x="50631" y="173852"/>
                </a:cubicBezTo>
                <a:cubicBezTo>
                  <a:pt x="81085" y="124181"/>
                  <a:pt x="123074" y="83049"/>
                  <a:pt x="171961" y="53285"/>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SMOKE / FIRE ALARMS"/>
          <p:cNvSpPr/>
          <p:nvPr/>
        </p:nvSpPr>
        <p:spPr bwMode="auto">
          <a:xfrm>
            <a:off x="5818889" y="5235358"/>
            <a:ext cx="575291" cy="346553"/>
          </a:xfrm>
          <a:custGeom>
            <a:avLst/>
            <a:gdLst/>
            <a:ahLst/>
            <a:cxnLst/>
            <a:rect l="l" t="t" r="r" b="b"/>
            <a:pathLst>
              <a:path w="731007" h="440357">
                <a:moveTo>
                  <a:pt x="160062" y="227454"/>
                </a:moveTo>
                <a:cubicBezTo>
                  <a:pt x="104631" y="268697"/>
                  <a:pt x="73769" y="322942"/>
                  <a:pt x="88479" y="356592"/>
                </a:cubicBezTo>
                <a:cubicBezTo>
                  <a:pt x="103190" y="390244"/>
                  <a:pt x="138582" y="396585"/>
                  <a:pt x="153242" y="419027"/>
                </a:cubicBezTo>
                <a:lnTo>
                  <a:pt x="172114" y="407258"/>
                </a:lnTo>
                <a:cubicBezTo>
                  <a:pt x="199346" y="399755"/>
                  <a:pt x="219097" y="365394"/>
                  <a:pt x="215034" y="336843"/>
                </a:cubicBezTo>
                <a:cubicBezTo>
                  <a:pt x="187847" y="322096"/>
                  <a:pt x="166585" y="299374"/>
                  <a:pt x="153423" y="272459"/>
                </a:cubicBezTo>
                <a:lnTo>
                  <a:pt x="165412" y="257518"/>
                </a:lnTo>
                <a:cubicBezTo>
                  <a:pt x="161788" y="249170"/>
                  <a:pt x="159862" y="239393"/>
                  <a:pt x="160062" y="227454"/>
                </a:cubicBezTo>
                <a:close/>
                <a:moveTo>
                  <a:pt x="521400" y="8749"/>
                </a:moveTo>
                <a:cubicBezTo>
                  <a:pt x="595332" y="8749"/>
                  <a:pt x="655265" y="57027"/>
                  <a:pt x="655265" y="116580"/>
                </a:cubicBezTo>
                <a:lnTo>
                  <a:pt x="646490" y="151591"/>
                </a:lnTo>
                <a:cubicBezTo>
                  <a:pt x="693997" y="154874"/>
                  <a:pt x="731007" y="195099"/>
                  <a:pt x="731007" y="244028"/>
                </a:cubicBezTo>
                <a:cubicBezTo>
                  <a:pt x="731007" y="296103"/>
                  <a:pt x="689084" y="338319"/>
                  <a:pt x="637370" y="338319"/>
                </a:cubicBezTo>
                <a:lnTo>
                  <a:pt x="600991" y="330923"/>
                </a:lnTo>
                <a:cubicBezTo>
                  <a:pt x="579942" y="358883"/>
                  <a:pt x="539786" y="376601"/>
                  <a:pt x="494015" y="376601"/>
                </a:cubicBezTo>
                <a:cubicBezTo>
                  <a:pt x="456012" y="376601"/>
                  <a:pt x="421879" y="364386"/>
                  <a:pt x="399142" y="344154"/>
                </a:cubicBezTo>
                <a:cubicBezTo>
                  <a:pt x="376220" y="358135"/>
                  <a:pt x="348984" y="365325"/>
                  <a:pt x="319939" y="365538"/>
                </a:cubicBezTo>
                <a:cubicBezTo>
                  <a:pt x="352906" y="329186"/>
                  <a:pt x="370353" y="277720"/>
                  <a:pt x="362255" y="233156"/>
                </a:cubicBezTo>
                <a:cubicBezTo>
                  <a:pt x="335238" y="158276"/>
                  <a:pt x="277572" y="118421"/>
                  <a:pt x="255960" y="50217"/>
                </a:cubicBezTo>
                <a:cubicBezTo>
                  <a:pt x="273900" y="42656"/>
                  <a:pt x="293757" y="39479"/>
                  <a:pt x="314429" y="39479"/>
                </a:cubicBezTo>
                <a:cubicBezTo>
                  <a:pt x="348346" y="39479"/>
                  <a:pt x="380066" y="48032"/>
                  <a:pt x="405728" y="65440"/>
                </a:cubicBezTo>
                <a:cubicBezTo>
                  <a:pt x="427045" y="31216"/>
                  <a:pt x="470965" y="8749"/>
                  <a:pt x="521400" y="8749"/>
                </a:cubicBezTo>
                <a:close/>
                <a:moveTo>
                  <a:pt x="196781" y="0"/>
                </a:moveTo>
                <a:cubicBezTo>
                  <a:pt x="184370" y="116772"/>
                  <a:pt x="268465" y="151520"/>
                  <a:pt x="301893" y="244170"/>
                </a:cubicBezTo>
                <a:cubicBezTo>
                  <a:pt x="314735" y="314846"/>
                  <a:pt x="258199" y="404266"/>
                  <a:pt x="187524" y="417106"/>
                </a:cubicBezTo>
                <a:lnTo>
                  <a:pt x="141582" y="440357"/>
                </a:lnTo>
                <a:cubicBezTo>
                  <a:pt x="112403" y="385587"/>
                  <a:pt x="32094" y="363671"/>
                  <a:pt x="5105" y="283042"/>
                </a:cubicBezTo>
                <a:cubicBezTo>
                  <a:pt x="-21884" y="202412"/>
                  <a:pt x="60461" y="83684"/>
                  <a:pt x="19678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FLOW METER"/>
          <p:cNvSpPr/>
          <p:nvPr/>
        </p:nvSpPr>
        <p:spPr bwMode="auto">
          <a:xfrm>
            <a:off x="8427123" y="5191621"/>
            <a:ext cx="571659" cy="388918"/>
          </a:xfrm>
          <a:custGeom>
            <a:avLst/>
            <a:gdLst/>
            <a:ahLst/>
            <a:cxnLst/>
            <a:rect l="l" t="t" r="r" b="b"/>
            <a:pathLst>
              <a:path w="726392" h="494189">
                <a:moveTo>
                  <a:pt x="238838" y="279657"/>
                </a:moveTo>
                <a:lnTo>
                  <a:pt x="346104" y="386923"/>
                </a:lnTo>
                <a:lnTo>
                  <a:pt x="238838" y="494189"/>
                </a:lnTo>
                <a:lnTo>
                  <a:pt x="238838" y="421724"/>
                </a:lnTo>
                <a:lnTo>
                  <a:pt x="0" y="421724"/>
                </a:lnTo>
                <a:lnTo>
                  <a:pt x="0" y="352122"/>
                </a:lnTo>
                <a:lnTo>
                  <a:pt x="238838" y="352122"/>
                </a:lnTo>
                <a:close/>
                <a:moveTo>
                  <a:pt x="584942" y="203469"/>
                </a:moveTo>
                <a:lnTo>
                  <a:pt x="692208" y="310735"/>
                </a:lnTo>
                <a:lnTo>
                  <a:pt x="584942" y="418001"/>
                </a:lnTo>
                <a:lnTo>
                  <a:pt x="584942" y="345536"/>
                </a:lnTo>
                <a:lnTo>
                  <a:pt x="346104" y="345536"/>
                </a:lnTo>
                <a:lnTo>
                  <a:pt x="346104" y="275934"/>
                </a:lnTo>
                <a:lnTo>
                  <a:pt x="584942" y="275934"/>
                </a:lnTo>
                <a:close/>
                <a:moveTo>
                  <a:pt x="273022" y="76188"/>
                </a:moveTo>
                <a:lnTo>
                  <a:pt x="380288" y="183454"/>
                </a:lnTo>
                <a:lnTo>
                  <a:pt x="273022" y="290720"/>
                </a:lnTo>
                <a:lnTo>
                  <a:pt x="273022" y="218255"/>
                </a:lnTo>
                <a:lnTo>
                  <a:pt x="34184" y="218255"/>
                </a:lnTo>
                <a:lnTo>
                  <a:pt x="34184" y="148653"/>
                </a:lnTo>
                <a:lnTo>
                  <a:pt x="273022" y="148653"/>
                </a:lnTo>
                <a:close/>
                <a:moveTo>
                  <a:pt x="619126" y="0"/>
                </a:moveTo>
                <a:lnTo>
                  <a:pt x="726392" y="107266"/>
                </a:lnTo>
                <a:lnTo>
                  <a:pt x="619126" y="214532"/>
                </a:lnTo>
                <a:lnTo>
                  <a:pt x="619126" y="142067"/>
                </a:lnTo>
                <a:lnTo>
                  <a:pt x="380288" y="142067"/>
                </a:lnTo>
                <a:lnTo>
                  <a:pt x="380288" y="72465"/>
                </a:lnTo>
                <a:lnTo>
                  <a:pt x="619126" y="72465"/>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CCUPANCY SENSOR"/>
          <p:cNvSpPr>
            <a:spLocks noChangeAspect="1"/>
          </p:cNvSpPr>
          <p:nvPr/>
        </p:nvSpPr>
        <p:spPr bwMode="auto">
          <a:xfrm>
            <a:off x="9789331" y="5203543"/>
            <a:ext cx="464065" cy="365075"/>
          </a:xfrm>
          <a:custGeom>
            <a:avLst/>
            <a:gdLst/>
            <a:ahLst/>
            <a:cxnLst/>
            <a:rect l="l" t="t" r="r" b="b"/>
            <a:pathLst>
              <a:path w="589675" h="463892">
                <a:moveTo>
                  <a:pt x="437134" y="185217"/>
                </a:moveTo>
                <a:cubicBezTo>
                  <a:pt x="486913" y="185217"/>
                  <a:pt x="527267" y="223478"/>
                  <a:pt x="527267" y="270676"/>
                </a:cubicBezTo>
                <a:cubicBezTo>
                  <a:pt x="527267" y="287222"/>
                  <a:pt x="522307" y="302670"/>
                  <a:pt x="512399" y="314889"/>
                </a:cubicBezTo>
                <a:cubicBezTo>
                  <a:pt x="520068" y="320395"/>
                  <a:pt x="528163" y="328630"/>
                  <a:pt x="539109" y="339943"/>
                </a:cubicBezTo>
                <a:cubicBezTo>
                  <a:pt x="568031" y="369835"/>
                  <a:pt x="589650" y="393000"/>
                  <a:pt x="589650" y="425749"/>
                </a:cubicBezTo>
                <a:cubicBezTo>
                  <a:pt x="590313" y="455974"/>
                  <a:pt x="577843" y="462852"/>
                  <a:pt x="560998" y="463892"/>
                </a:cubicBezTo>
                <a:lnTo>
                  <a:pt x="437133" y="462543"/>
                </a:lnTo>
                <a:lnTo>
                  <a:pt x="313270" y="463892"/>
                </a:lnTo>
                <a:cubicBezTo>
                  <a:pt x="296424" y="462852"/>
                  <a:pt x="283955" y="455974"/>
                  <a:pt x="284618" y="425749"/>
                </a:cubicBezTo>
                <a:cubicBezTo>
                  <a:pt x="284618" y="393000"/>
                  <a:pt x="313610" y="361080"/>
                  <a:pt x="335159" y="339943"/>
                </a:cubicBezTo>
                <a:lnTo>
                  <a:pt x="362497" y="315772"/>
                </a:lnTo>
                <a:cubicBezTo>
                  <a:pt x="352196" y="303396"/>
                  <a:pt x="347001" y="287611"/>
                  <a:pt x="347001" y="270676"/>
                </a:cubicBezTo>
                <a:cubicBezTo>
                  <a:pt x="347001" y="223478"/>
                  <a:pt x="387355" y="185217"/>
                  <a:pt x="437134" y="185217"/>
                </a:cubicBezTo>
                <a:close/>
                <a:moveTo>
                  <a:pt x="262324" y="0"/>
                </a:moveTo>
                <a:cubicBezTo>
                  <a:pt x="334300" y="0"/>
                  <a:pt x="392648" y="55322"/>
                  <a:pt x="392648" y="123565"/>
                </a:cubicBezTo>
                <a:cubicBezTo>
                  <a:pt x="392648" y="152170"/>
                  <a:pt x="382396" y="178505"/>
                  <a:pt x="363516" y="197951"/>
                </a:cubicBezTo>
                <a:cubicBezTo>
                  <a:pt x="337538" y="211760"/>
                  <a:pt x="320839" y="238424"/>
                  <a:pt x="320839" y="268785"/>
                </a:cubicBezTo>
                <a:cubicBezTo>
                  <a:pt x="320839" y="284867"/>
                  <a:pt x="325524" y="299911"/>
                  <a:pt x="334956" y="311942"/>
                </a:cubicBezTo>
                <a:cubicBezTo>
                  <a:pt x="326296" y="317841"/>
                  <a:pt x="318399" y="325744"/>
                  <a:pt x="309751" y="334226"/>
                </a:cubicBezTo>
                <a:cubicBezTo>
                  <a:pt x="285914" y="357608"/>
                  <a:pt x="253843" y="392918"/>
                  <a:pt x="253843" y="429145"/>
                </a:cubicBezTo>
                <a:cubicBezTo>
                  <a:pt x="253513" y="444173"/>
                  <a:pt x="256118" y="453983"/>
                  <a:pt x="261217" y="460012"/>
                </a:cubicBezTo>
                <a:lnTo>
                  <a:pt x="47043" y="462345"/>
                </a:lnTo>
                <a:cubicBezTo>
                  <a:pt x="19408" y="460638"/>
                  <a:pt x="-1048" y="449355"/>
                  <a:pt x="41" y="399773"/>
                </a:cubicBezTo>
                <a:cubicBezTo>
                  <a:pt x="41" y="327457"/>
                  <a:pt x="64302" y="257895"/>
                  <a:pt x="135253" y="229348"/>
                </a:cubicBezTo>
                <a:lnTo>
                  <a:pt x="174947" y="213992"/>
                </a:lnTo>
                <a:cubicBezTo>
                  <a:pt x="148312" y="192117"/>
                  <a:pt x="132000" y="159647"/>
                  <a:pt x="132000" y="123565"/>
                </a:cubicBezTo>
                <a:cubicBezTo>
                  <a:pt x="132000" y="55322"/>
                  <a:pt x="190348" y="0"/>
                  <a:pt x="262324"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TEMPERATURE SENSOR"/>
          <p:cNvSpPr>
            <a:spLocks noChangeAspect="1"/>
          </p:cNvSpPr>
          <p:nvPr/>
        </p:nvSpPr>
        <p:spPr bwMode="auto">
          <a:xfrm>
            <a:off x="11120630" y="5134501"/>
            <a:ext cx="167472" cy="389299"/>
          </a:xfrm>
          <a:custGeom>
            <a:avLst/>
            <a:gdLst/>
            <a:ahLst/>
            <a:cxnLst/>
            <a:rect l="l" t="t" r="r" b="b"/>
            <a:pathLst>
              <a:path w="212802" h="494672">
                <a:moveTo>
                  <a:pt x="102852" y="132858"/>
                </a:moveTo>
                <a:cubicBezTo>
                  <a:pt x="118002" y="132858"/>
                  <a:pt x="130284" y="145140"/>
                  <a:pt x="130284" y="160290"/>
                </a:cubicBezTo>
                <a:lnTo>
                  <a:pt x="130284" y="280468"/>
                </a:lnTo>
                <a:cubicBezTo>
                  <a:pt x="130860" y="316692"/>
                  <a:pt x="131556" y="357266"/>
                  <a:pt x="133740" y="377633"/>
                </a:cubicBezTo>
                <a:cubicBezTo>
                  <a:pt x="139903" y="384157"/>
                  <a:pt x="143386" y="393005"/>
                  <a:pt x="143386" y="402667"/>
                </a:cubicBezTo>
                <a:cubicBezTo>
                  <a:pt x="143386" y="424392"/>
                  <a:pt x="125775" y="442003"/>
                  <a:pt x="104049" y="442003"/>
                </a:cubicBezTo>
                <a:cubicBezTo>
                  <a:pt x="82324" y="442003"/>
                  <a:pt x="64713" y="424392"/>
                  <a:pt x="64713" y="402667"/>
                </a:cubicBezTo>
                <a:cubicBezTo>
                  <a:pt x="64713" y="393005"/>
                  <a:pt x="68196" y="384157"/>
                  <a:pt x="74359" y="377633"/>
                </a:cubicBezTo>
                <a:cubicBezTo>
                  <a:pt x="74713" y="347173"/>
                  <a:pt x="75066" y="316712"/>
                  <a:pt x="75420" y="286252"/>
                </a:cubicBezTo>
                <a:lnTo>
                  <a:pt x="75420" y="160290"/>
                </a:lnTo>
                <a:cubicBezTo>
                  <a:pt x="75420" y="145140"/>
                  <a:pt x="87702" y="132858"/>
                  <a:pt x="102852" y="132858"/>
                </a:cubicBezTo>
                <a:close/>
                <a:moveTo>
                  <a:pt x="106402" y="32791"/>
                </a:moveTo>
                <a:cubicBezTo>
                  <a:pt x="72691" y="32791"/>
                  <a:pt x="45362" y="60120"/>
                  <a:pt x="45362" y="93831"/>
                </a:cubicBezTo>
                <a:lnTo>
                  <a:pt x="45362" y="341649"/>
                </a:lnTo>
                <a:cubicBezTo>
                  <a:pt x="33920" y="354092"/>
                  <a:pt x="27728" y="370864"/>
                  <a:pt x="27728" y="389081"/>
                </a:cubicBezTo>
                <a:cubicBezTo>
                  <a:pt x="27728" y="432531"/>
                  <a:pt x="62951" y="467754"/>
                  <a:pt x="106401" y="467754"/>
                </a:cubicBezTo>
                <a:cubicBezTo>
                  <a:pt x="149851" y="467754"/>
                  <a:pt x="185074" y="432531"/>
                  <a:pt x="185074" y="389081"/>
                </a:cubicBezTo>
                <a:cubicBezTo>
                  <a:pt x="185074" y="370865"/>
                  <a:pt x="178882" y="354094"/>
                  <a:pt x="167441" y="341652"/>
                </a:cubicBezTo>
                <a:lnTo>
                  <a:pt x="167442" y="93831"/>
                </a:lnTo>
                <a:cubicBezTo>
                  <a:pt x="167442" y="60120"/>
                  <a:pt x="140113" y="32791"/>
                  <a:pt x="106402" y="32791"/>
                </a:cubicBezTo>
                <a:close/>
                <a:moveTo>
                  <a:pt x="106402" y="0"/>
                </a:moveTo>
                <a:cubicBezTo>
                  <a:pt x="150756" y="0"/>
                  <a:pt x="186712" y="35956"/>
                  <a:pt x="186712" y="80310"/>
                </a:cubicBezTo>
                <a:lnTo>
                  <a:pt x="186711" y="320558"/>
                </a:lnTo>
                <a:cubicBezTo>
                  <a:pt x="203380" y="338204"/>
                  <a:pt x="212802" y="362137"/>
                  <a:pt x="212802" y="388271"/>
                </a:cubicBezTo>
                <a:cubicBezTo>
                  <a:pt x="212802" y="447035"/>
                  <a:pt x="165165" y="494672"/>
                  <a:pt x="106401" y="494672"/>
                </a:cubicBezTo>
                <a:cubicBezTo>
                  <a:pt x="47637" y="494672"/>
                  <a:pt x="0" y="447035"/>
                  <a:pt x="0" y="388271"/>
                </a:cubicBezTo>
                <a:cubicBezTo>
                  <a:pt x="0" y="362137"/>
                  <a:pt x="9422" y="338203"/>
                  <a:pt x="26092" y="320557"/>
                </a:cubicBezTo>
                <a:lnTo>
                  <a:pt x="26092" y="80310"/>
                </a:lnTo>
                <a:cubicBezTo>
                  <a:pt x="26092" y="35956"/>
                  <a:pt x="62048" y="0"/>
                  <a:pt x="106402"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FIRE DETECTION"/>
          <p:cNvSpPr>
            <a:spLocks noChangeAspect="1"/>
          </p:cNvSpPr>
          <p:nvPr/>
        </p:nvSpPr>
        <p:spPr bwMode="auto">
          <a:xfrm rot="19044653">
            <a:off x="10994439" y="6097350"/>
            <a:ext cx="387828" cy="431771"/>
          </a:xfrm>
          <a:custGeom>
            <a:avLst/>
            <a:gdLst/>
            <a:ahLst/>
            <a:cxnLst/>
            <a:rect l="l" t="t" r="r" b="b"/>
            <a:pathLst>
              <a:path w="640246" h="712789">
                <a:moveTo>
                  <a:pt x="495013" y="507373"/>
                </a:moveTo>
                <a:lnTo>
                  <a:pt x="405906" y="507372"/>
                </a:lnTo>
                <a:cubicBezTo>
                  <a:pt x="356694" y="507372"/>
                  <a:pt x="316798" y="547011"/>
                  <a:pt x="316798" y="595907"/>
                </a:cubicBezTo>
                <a:lnTo>
                  <a:pt x="316798" y="703170"/>
                </a:lnTo>
                <a:lnTo>
                  <a:pt x="405905" y="703172"/>
                </a:lnTo>
                <a:cubicBezTo>
                  <a:pt x="455118" y="703172"/>
                  <a:pt x="495013" y="663533"/>
                  <a:pt x="495013" y="614637"/>
                </a:cubicBezTo>
                <a:close/>
                <a:moveTo>
                  <a:pt x="275964" y="236974"/>
                </a:moveTo>
                <a:lnTo>
                  <a:pt x="143718" y="236972"/>
                </a:lnTo>
                <a:cubicBezTo>
                  <a:pt x="70680" y="236972"/>
                  <a:pt x="11471" y="296183"/>
                  <a:pt x="11471" y="369221"/>
                </a:cubicBezTo>
                <a:lnTo>
                  <a:pt x="11471" y="529443"/>
                </a:lnTo>
                <a:lnTo>
                  <a:pt x="143717" y="529445"/>
                </a:lnTo>
                <a:cubicBezTo>
                  <a:pt x="216755" y="529445"/>
                  <a:pt x="275964" y="470236"/>
                  <a:pt x="275964" y="397198"/>
                </a:cubicBezTo>
                <a:cubicBezTo>
                  <a:pt x="275964" y="343790"/>
                  <a:pt x="248455" y="334459"/>
                  <a:pt x="275964" y="236974"/>
                </a:cubicBezTo>
                <a:close/>
                <a:moveTo>
                  <a:pt x="552482" y="0"/>
                </a:moveTo>
                <a:cubicBezTo>
                  <a:pt x="484457" y="93077"/>
                  <a:pt x="491507" y="198808"/>
                  <a:pt x="491507" y="298057"/>
                </a:cubicBezTo>
                <a:cubicBezTo>
                  <a:pt x="491507" y="315510"/>
                  <a:pt x="489688" y="332538"/>
                  <a:pt x="486096" y="348934"/>
                </a:cubicBezTo>
                <a:lnTo>
                  <a:pt x="640246" y="348934"/>
                </a:lnTo>
                <a:cubicBezTo>
                  <a:pt x="548160" y="430464"/>
                  <a:pt x="640246" y="481822"/>
                  <a:pt x="640246" y="548265"/>
                </a:cubicBezTo>
                <a:cubicBezTo>
                  <a:pt x="640246" y="639129"/>
                  <a:pt x="566109" y="712789"/>
                  <a:pt x="474657" y="712789"/>
                </a:cubicBezTo>
                <a:lnTo>
                  <a:pt x="309069" y="712788"/>
                </a:lnTo>
                <a:lnTo>
                  <a:pt x="309069" y="534537"/>
                </a:lnTo>
                <a:cubicBezTo>
                  <a:pt x="289050" y="540923"/>
                  <a:pt x="267739" y="543811"/>
                  <a:pt x="245753" y="543810"/>
                </a:cubicBezTo>
                <a:lnTo>
                  <a:pt x="0" y="543809"/>
                </a:lnTo>
                <a:lnTo>
                  <a:pt x="0" y="246062"/>
                </a:lnTo>
                <a:cubicBezTo>
                  <a:pt x="0" y="110336"/>
                  <a:pt x="110028" y="309"/>
                  <a:pt x="245754" y="308"/>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VEHICLE TRACKING DEVICE"/>
          <p:cNvSpPr/>
          <p:nvPr/>
        </p:nvSpPr>
        <p:spPr bwMode="auto">
          <a:xfrm>
            <a:off x="802295" y="5223057"/>
            <a:ext cx="644337" cy="348224"/>
          </a:xfrm>
          <a:custGeom>
            <a:avLst/>
            <a:gdLst/>
            <a:ahLst/>
            <a:cxnLst/>
            <a:rect l="l" t="t" r="r" b="b"/>
            <a:pathLst>
              <a:path w="697148" h="395762">
                <a:moveTo>
                  <a:pt x="26638" y="234768"/>
                </a:moveTo>
                <a:lnTo>
                  <a:pt x="400041" y="234768"/>
                </a:lnTo>
                <a:cubicBezTo>
                  <a:pt x="408944" y="266355"/>
                  <a:pt x="437343" y="289279"/>
                  <a:pt x="471308" y="290204"/>
                </a:cubicBezTo>
                <a:lnTo>
                  <a:pt x="471308" y="368930"/>
                </a:lnTo>
                <a:cubicBezTo>
                  <a:pt x="471308" y="383749"/>
                  <a:pt x="459382" y="395762"/>
                  <a:pt x="444670" y="395762"/>
                </a:cubicBezTo>
                <a:lnTo>
                  <a:pt x="26638" y="395762"/>
                </a:lnTo>
                <a:cubicBezTo>
                  <a:pt x="11926" y="395762"/>
                  <a:pt x="0" y="383749"/>
                  <a:pt x="0" y="368930"/>
                </a:cubicBezTo>
                <a:lnTo>
                  <a:pt x="0" y="261601"/>
                </a:lnTo>
                <a:cubicBezTo>
                  <a:pt x="0" y="246781"/>
                  <a:pt x="11926" y="234768"/>
                  <a:pt x="26638" y="234768"/>
                </a:cubicBezTo>
                <a:close/>
                <a:moveTo>
                  <a:pt x="525384" y="193997"/>
                </a:moveTo>
                <a:lnTo>
                  <a:pt x="525384" y="267062"/>
                </a:lnTo>
                <a:cubicBezTo>
                  <a:pt x="563540" y="262458"/>
                  <a:pt x="593716" y="232222"/>
                  <a:pt x="598304" y="193997"/>
                </a:cubicBezTo>
                <a:close/>
                <a:moveTo>
                  <a:pt x="430232" y="193997"/>
                </a:moveTo>
                <a:cubicBezTo>
                  <a:pt x="434819" y="232222"/>
                  <a:pt x="464996" y="262458"/>
                  <a:pt x="503151" y="267062"/>
                </a:cubicBezTo>
                <a:lnTo>
                  <a:pt x="503151" y="193997"/>
                </a:lnTo>
                <a:close/>
                <a:moveTo>
                  <a:pt x="525384" y="98698"/>
                </a:moveTo>
                <a:lnTo>
                  <a:pt x="525384" y="171764"/>
                </a:lnTo>
                <a:lnTo>
                  <a:pt x="598304" y="171764"/>
                </a:lnTo>
                <a:cubicBezTo>
                  <a:pt x="593716" y="133538"/>
                  <a:pt x="563540" y="103303"/>
                  <a:pt x="525384" y="98698"/>
                </a:cubicBezTo>
                <a:close/>
                <a:moveTo>
                  <a:pt x="503151" y="98698"/>
                </a:moveTo>
                <a:cubicBezTo>
                  <a:pt x="464996" y="103303"/>
                  <a:pt x="434819" y="133538"/>
                  <a:pt x="430232" y="171764"/>
                </a:cubicBezTo>
                <a:lnTo>
                  <a:pt x="503151" y="171764"/>
                </a:lnTo>
                <a:close/>
                <a:moveTo>
                  <a:pt x="514268" y="0"/>
                </a:moveTo>
                <a:cubicBezTo>
                  <a:pt x="520407" y="0"/>
                  <a:pt x="525384" y="4977"/>
                  <a:pt x="525384" y="11116"/>
                </a:cubicBezTo>
                <a:lnTo>
                  <a:pt x="525384" y="71819"/>
                </a:lnTo>
                <a:cubicBezTo>
                  <a:pt x="578399" y="76498"/>
                  <a:pt x="620516" y="118676"/>
                  <a:pt x="625182" y="171764"/>
                </a:cubicBezTo>
                <a:lnTo>
                  <a:pt x="686032" y="171764"/>
                </a:lnTo>
                <a:cubicBezTo>
                  <a:pt x="692171" y="171764"/>
                  <a:pt x="697148" y="176741"/>
                  <a:pt x="697148" y="182880"/>
                </a:cubicBezTo>
                <a:cubicBezTo>
                  <a:pt x="697148" y="189019"/>
                  <a:pt x="692171" y="193997"/>
                  <a:pt x="686032" y="193997"/>
                </a:cubicBezTo>
                <a:lnTo>
                  <a:pt x="625182" y="193997"/>
                </a:lnTo>
                <a:cubicBezTo>
                  <a:pt x="620516" y="247085"/>
                  <a:pt x="578399" y="289263"/>
                  <a:pt x="525384" y="293942"/>
                </a:cubicBezTo>
                <a:lnTo>
                  <a:pt x="525384" y="354644"/>
                </a:lnTo>
                <a:cubicBezTo>
                  <a:pt x="525384" y="360783"/>
                  <a:pt x="520407" y="365760"/>
                  <a:pt x="514268" y="365760"/>
                </a:cubicBezTo>
                <a:cubicBezTo>
                  <a:pt x="508128" y="365760"/>
                  <a:pt x="503151" y="360783"/>
                  <a:pt x="503151" y="354644"/>
                </a:cubicBezTo>
                <a:lnTo>
                  <a:pt x="503151" y="293942"/>
                </a:lnTo>
                <a:cubicBezTo>
                  <a:pt x="450136" y="289263"/>
                  <a:pt x="408019" y="247085"/>
                  <a:pt x="403353" y="193997"/>
                </a:cubicBezTo>
                <a:lnTo>
                  <a:pt x="342504" y="193997"/>
                </a:lnTo>
                <a:cubicBezTo>
                  <a:pt x="336364" y="193997"/>
                  <a:pt x="331387" y="189019"/>
                  <a:pt x="331387" y="182880"/>
                </a:cubicBezTo>
                <a:cubicBezTo>
                  <a:pt x="331387" y="176741"/>
                  <a:pt x="336364" y="171764"/>
                  <a:pt x="342504" y="171764"/>
                </a:cubicBezTo>
                <a:lnTo>
                  <a:pt x="403353" y="171764"/>
                </a:lnTo>
                <a:cubicBezTo>
                  <a:pt x="408019" y="118676"/>
                  <a:pt x="450136" y="76498"/>
                  <a:pt x="503151" y="71819"/>
                </a:cubicBezTo>
                <a:lnTo>
                  <a:pt x="503151" y="11116"/>
                </a:lnTo>
                <a:cubicBezTo>
                  <a:pt x="503151" y="4977"/>
                  <a:pt x="508128" y="0"/>
                  <a:pt x="514268"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41" name="Table 140"/>
          <p:cNvGraphicFramePr>
            <a:graphicFrameLocks noGrp="1"/>
          </p:cNvGraphicFramePr>
          <p:nvPr>
            <p:extLst/>
          </p:nvPr>
        </p:nvGraphicFramePr>
        <p:xfrm>
          <a:off x="2784741" y="1283559"/>
          <a:ext cx="6835773" cy="381188"/>
        </p:xfrm>
        <a:graphic>
          <a:graphicData uri="http://schemas.openxmlformats.org/drawingml/2006/table">
            <a:tbl>
              <a:tblPr>
                <a:tableStyleId>{5C22544A-7EE6-4342-B048-85BDC9FD1C3A}</a:tableStyleId>
              </a:tblPr>
              <a:tblGrid>
                <a:gridCol w="664620"/>
                <a:gridCol w="1070574"/>
                <a:gridCol w="1639386"/>
                <a:gridCol w="1401972"/>
                <a:gridCol w="1589665"/>
                <a:gridCol w="469556"/>
              </a:tblGrid>
              <a:tr h="381188">
                <a:tc>
                  <a:txBody>
                    <a:bodyPr/>
                    <a:lstStyle/>
                    <a:p>
                      <a:pPr marL="0" indent="0" algn="ctr"/>
                      <a:endParaRPr lang="en-US" sz="1000" b="1" kern="1200" baseline="0" dirty="0">
                        <a:solidFill>
                          <a:schemeClr val="bg1">
                            <a:lumMod val="50000"/>
                          </a:schemeClr>
                        </a:solidFill>
                        <a:latin typeface="+mn-lt"/>
                        <a:ea typeface="+mn-ea"/>
                        <a:cs typeface="+mn-cs"/>
                      </a:endParaRPr>
                    </a:p>
                  </a:txBody>
                  <a:tcPr marL="0" marR="0" marT="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j-lt"/>
                          <a:ea typeface="+mn-ea"/>
                          <a:cs typeface="+mn-cs"/>
                        </a:rPr>
                        <a:t>MAKER</a:t>
                      </a:r>
                    </a:p>
                    <a:p>
                      <a:pPr algn="ctr"/>
                      <a:r>
                        <a:rPr lang="en-US" sz="1000" b="0" kern="1200" baseline="0" dirty="0" smtClean="0">
                          <a:solidFill>
                            <a:schemeClr val="bg1">
                              <a:lumMod val="50000"/>
                            </a:schemeClr>
                          </a:solidFill>
                          <a:latin typeface="+mj-lt"/>
                          <a:ea typeface="+mn-ea"/>
                          <a:cs typeface="+mn-cs"/>
                        </a:rPr>
                        <a:t>Intelligent Device</a:t>
                      </a:r>
                      <a:endParaRPr lang="en-US" sz="1000" b="0" kern="1200" baseline="0" dirty="0">
                        <a:solidFill>
                          <a:schemeClr val="bg1">
                            <a:lumMod val="50000"/>
                          </a:schemeClr>
                        </a:solidFill>
                        <a:latin typeface="+mj-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j-lt"/>
                          <a:ea typeface="+mn-ea"/>
                          <a:cs typeface="+mn-cs"/>
                        </a:rPr>
                        <a:t>OEM</a:t>
                      </a:r>
                    </a:p>
                    <a:p>
                      <a:pPr algn="ctr"/>
                      <a:r>
                        <a:rPr lang="en-US" sz="1000" b="0" kern="1200" baseline="0" dirty="0" smtClean="0">
                          <a:solidFill>
                            <a:schemeClr val="bg1">
                              <a:lumMod val="50000"/>
                            </a:schemeClr>
                          </a:solidFill>
                          <a:latin typeface="+mj-lt"/>
                          <a:ea typeface="+mn-ea"/>
                          <a:cs typeface="+mn-cs"/>
                        </a:rPr>
                        <a:t>Device-as-a-Service</a:t>
                      </a:r>
                      <a:endParaRPr lang="en-US" sz="1000" b="0" kern="1200" baseline="0" dirty="0">
                        <a:solidFill>
                          <a:schemeClr val="bg1">
                            <a:lumMod val="50000"/>
                          </a:schemeClr>
                        </a:solidFill>
                        <a:latin typeface="+mj-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j-lt"/>
                          <a:ea typeface="+mn-ea"/>
                          <a:cs typeface="+mn-cs"/>
                        </a:rPr>
                        <a:t>ENTERPRISE</a:t>
                      </a:r>
                    </a:p>
                    <a:p>
                      <a:pPr algn="ctr"/>
                      <a:r>
                        <a:rPr lang="en-US" sz="1000" b="0" kern="1200" baseline="0" dirty="0" smtClean="0">
                          <a:solidFill>
                            <a:schemeClr val="bg1">
                              <a:lumMod val="50000"/>
                            </a:schemeClr>
                          </a:solidFill>
                          <a:latin typeface="+mj-lt"/>
                          <a:ea typeface="+mn-ea"/>
                          <a:cs typeface="+mn-cs"/>
                        </a:rPr>
                        <a:t>Intelligent Operations</a:t>
                      </a:r>
                      <a:endParaRPr lang="en-US" sz="1000" b="0" kern="1200" baseline="0" dirty="0">
                        <a:solidFill>
                          <a:schemeClr val="bg1">
                            <a:lumMod val="50000"/>
                          </a:schemeClr>
                        </a:solidFill>
                        <a:latin typeface="+mj-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j-lt"/>
                          <a:ea typeface="+mn-ea"/>
                          <a:cs typeface="+mn-cs"/>
                        </a:rPr>
                        <a:t>END USER</a:t>
                      </a:r>
                    </a:p>
                    <a:p>
                      <a:pPr algn="ctr"/>
                      <a:r>
                        <a:rPr lang="en-US" sz="1000" b="0" kern="1200" baseline="0" dirty="0" smtClean="0">
                          <a:solidFill>
                            <a:schemeClr val="bg1">
                              <a:lumMod val="50000"/>
                            </a:schemeClr>
                          </a:solidFill>
                          <a:latin typeface="+mj-lt"/>
                          <a:ea typeface="+mn-ea"/>
                          <a:cs typeface="+mn-cs"/>
                        </a:rPr>
                        <a:t>Personal Productivity</a:t>
                      </a: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r>
            </a:tbl>
          </a:graphicData>
        </a:graphic>
      </p:graphicFrame>
      <p:sp>
        <p:nvSpPr>
          <p:cNvPr id="155" name="SMART BUILDING AUTOMATION"/>
          <p:cNvSpPr>
            <a:spLocks noChangeAspect="1"/>
          </p:cNvSpPr>
          <p:nvPr/>
        </p:nvSpPr>
        <p:spPr bwMode="auto">
          <a:xfrm>
            <a:off x="7657299" y="6042408"/>
            <a:ext cx="510191" cy="575695"/>
          </a:xfrm>
          <a:custGeom>
            <a:avLst/>
            <a:gdLst/>
            <a:ahLst/>
            <a:cxnLst/>
            <a:rect l="l" t="t" r="r" b="b"/>
            <a:pathLst>
              <a:path w="1120405" h="937223">
                <a:moveTo>
                  <a:pt x="31668" y="603983"/>
                </a:moveTo>
                <a:lnTo>
                  <a:pt x="31668" y="658598"/>
                </a:lnTo>
                <a:lnTo>
                  <a:pt x="94207" y="658598"/>
                </a:lnTo>
                <a:lnTo>
                  <a:pt x="94207" y="603983"/>
                </a:lnTo>
                <a:close/>
                <a:moveTo>
                  <a:pt x="31668" y="531947"/>
                </a:moveTo>
                <a:lnTo>
                  <a:pt x="31668" y="586562"/>
                </a:lnTo>
                <a:lnTo>
                  <a:pt x="344364" y="586562"/>
                </a:lnTo>
                <a:lnTo>
                  <a:pt x="344364" y="531947"/>
                </a:lnTo>
                <a:close/>
                <a:moveTo>
                  <a:pt x="31668" y="454381"/>
                </a:moveTo>
                <a:lnTo>
                  <a:pt x="31668" y="508996"/>
                </a:lnTo>
                <a:lnTo>
                  <a:pt x="539092" y="508996"/>
                </a:lnTo>
                <a:lnTo>
                  <a:pt x="539092" y="454381"/>
                </a:lnTo>
                <a:close/>
                <a:moveTo>
                  <a:pt x="57391" y="419995"/>
                </a:moveTo>
                <a:lnTo>
                  <a:pt x="586675" y="419995"/>
                </a:lnTo>
                <a:cubicBezTo>
                  <a:pt x="618372" y="419995"/>
                  <a:pt x="644065" y="445689"/>
                  <a:pt x="644065" y="477385"/>
                </a:cubicBezTo>
                <a:lnTo>
                  <a:pt x="644065" y="937223"/>
                </a:lnTo>
                <a:lnTo>
                  <a:pt x="0" y="937223"/>
                </a:lnTo>
                <a:lnTo>
                  <a:pt x="0" y="477385"/>
                </a:lnTo>
                <a:cubicBezTo>
                  <a:pt x="0" y="445689"/>
                  <a:pt x="25694" y="419995"/>
                  <a:pt x="57391" y="419995"/>
                </a:cubicBezTo>
                <a:close/>
                <a:moveTo>
                  <a:pt x="606057" y="181167"/>
                </a:moveTo>
                <a:lnTo>
                  <a:pt x="606057" y="223387"/>
                </a:lnTo>
                <a:lnTo>
                  <a:pt x="701920" y="223387"/>
                </a:lnTo>
                <a:lnTo>
                  <a:pt x="701920" y="181167"/>
                </a:lnTo>
                <a:close/>
                <a:moveTo>
                  <a:pt x="474118" y="181167"/>
                </a:moveTo>
                <a:lnTo>
                  <a:pt x="474118" y="223387"/>
                </a:lnTo>
                <a:lnTo>
                  <a:pt x="569981" y="223387"/>
                </a:lnTo>
                <a:lnTo>
                  <a:pt x="569981" y="181167"/>
                </a:lnTo>
                <a:close/>
                <a:moveTo>
                  <a:pt x="606057" y="120765"/>
                </a:moveTo>
                <a:lnTo>
                  <a:pt x="606057" y="162985"/>
                </a:lnTo>
                <a:lnTo>
                  <a:pt x="701920" y="162985"/>
                </a:lnTo>
                <a:lnTo>
                  <a:pt x="701920" y="120765"/>
                </a:lnTo>
                <a:close/>
                <a:moveTo>
                  <a:pt x="474118" y="120765"/>
                </a:moveTo>
                <a:lnTo>
                  <a:pt x="474118" y="162985"/>
                </a:lnTo>
                <a:lnTo>
                  <a:pt x="569981" y="162985"/>
                </a:lnTo>
                <a:lnTo>
                  <a:pt x="569981" y="120765"/>
                </a:lnTo>
                <a:close/>
                <a:moveTo>
                  <a:pt x="737996" y="60363"/>
                </a:moveTo>
                <a:lnTo>
                  <a:pt x="737996" y="102583"/>
                </a:lnTo>
                <a:lnTo>
                  <a:pt x="833859" y="102583"/>
                </a:lnTo>
                <a:lnTo>
                  <a:pt x="833859" y="60363"/>
                </a:lnTo>
                <a:close/>
                <a:moveTo>
                  <a:pt x="606057" y="60362"/>
                </a:moveTo>
                <a:lnTo>
                  <a:pt x="606057" y="102582"/>
                </a:lnTo>
                <a:lnTo>
                  <a:pt x="701920" y="102582"/>
                </a:lnTo>
                <a:lnTo>
                  <a:pt x="701920" y="60362"/>
                </a:lnTo>
                <a:close/>
                <a:moveTo>
                  <a:pt x="474118" y="60362"/>
                </a:moveTo>
                <a:lnTo>
                  <a:pt x="474118" y="102582"/>
                </a:lnTo>
                <a:lnTo>
                  <a:pt x="569981" y="102582"/>
                </a:lnTo>
                <a:lnTo>
                  <a:pt x="569981" y="60362"/>
                </a:lnTo>
                <a:close/>
                <a:moveTo>
                  <a:pt x="503122" y="0"/>
                </a:moveTo>
                <a:lnTo>
                  <a:pt x="1053370" y="0"/>
                </a:lnTo>
                <a:cubicBezTo>
                  <a:pt x="1090392" y="0"/>
                  <a:pt x="1120405" y="30013"/>
                  <a:pt x="1120405" y="67036"/>
                </a:cubicBezTo>
                <a:lnTo>
                  <a:pt x="1120405" y="815871"/>
                </a:lnTo>
                <a:cubicBezTo>
                  <a:pt x="1120405" y="852894"/>
                  <a:pt x="1090392" y="882907"/>
                  <a:pt x="1053370" y="882907"/>
                </a:cubicBezTo>
                <a:lnTo>
                  <a:pt x="684319" y="882907"/>
                </a:lnTo>
                <a:lnTo>
                  <a:pt x="684319" y="415736"/>
                </a:lnTo>
                <a:cubicBezTo>
                  <a:pt x="684319" y="378714"/>
                  <a:pt x="654306" y="348700"/>
                  <a:pt x="617284" y="348700"/>
                </a:cubicBezTo>
                <a:lnTo>
                  <a:pt x="436086" y="348700"/>
                </a:lnTo>
                <a:lnTo>
                  <a:pt x="436086" y="67036"/>
                </a:lnTo>
                <a:cubicBezTo>
                  <a:pt x="436086" y="30013"/>
                  <a:pt x="466099" y="0"/>
                  <a:pt x="503122"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73" name="HUMIDITY SENSOR"/>
          <p:cNvSpPr/>
          <p:nvPr/>
        </p:nvSpPr>
        <p:spPr bwMode="auto">
          <a:xfrm>
            <a:off x="7314159" y="5213277"/>
            <a:ext cx="243327" cy="345603"/>
          </a:xfrm>
          <a:custGeom>
            <a:avLst/>
            <a:gdLst/>
            <a:ahLst/>
            <a:cxnLst/>
            <a:rect l="l" t="t" r="r" b="b"/>
            <a:pathLst>
              <a:path w="309190" h="439148">
                <a:moveTo>
                  <a:pt x="154156" y="112320"/>
                </a:moveTo>
                <a:cubicBezTo>
                  <a:pt x="141776" y="115279"/>
                  <a:pt x="125664" y="128750"/>
                  <a:pt x="111718" y="149991"/>
                </a:cubicBezTo>
                <a:cubicBezTo>
                  <a:pt x="93122" y="178311"/>
                  <a:pt x="59212" y="245828"/>
                  <a:pt x="53500" y="282890"/>
                </a:cubicBezTo>
                <a:cubicBezTo>
                  <a:pt x="47788" y="319951"/>
                  <a:pt x="65155" y="353144"/>
                  <a:pt x="77447" y="372359"/>
                </a:cubicBezTo>
                <a:cubicBezTo>
                  <a:pt x="89740" y="391573"/>
                  <a:pt x="120657" y="404894"/>
                  <a:pt x="127251" y="398177"/>
                </a:cubicBezTo>
                <a:cubicBezTo>
                  <a:pt x="133845" y="391460"/>
                  <a:pt x="132394" y="395559"/>
                  <a:pt x="107012" y="357059"/>
                </a:cubicBezTo>
                <a:cubicBezTo>
                  <a:pt x="56847" y="280971"/>
                  <a:pt x="124950" y="205018"/>
                  <a:pt x="143109" y="174822"/>
                </a:cubicBezTo>
                <a:cubicBezTo>
                  <a:pt x="161268" y="144626"/>
                  <a:pt x="177390" y="118771"/>
                  <a:pt x="165074" y="112966"/>
                </a:cubicBezTo>
                <a:cubicBezTo>
                  <a:pt x="161995" y="111515"/>
                  <a:pt x="158283" y="111333"/>
                  <a:pt x="154156" y="112320"/>
                </a:cubicBezTo>
                <a:close/>
                <a:moveTo>
                  <a:pt x="154411" y="0"/>
                </a:moveTo>
                <a:cubicBezTo>
                  <a:pt x="215532" y="96627"/>
                  <a:pt x="316059" y="249892"/>
                  <a:pt x="308820" y="297121"/>
                </a:cubicBezTo>
                <a:cubicBezTo>
                  <a:pt x="308820" y="375560"/>
                  <a:pt x="239688" y="439148"/>
                  <a:pt x="154410" y="439148"/>
                </a:cubicBezTo>
                <a:cubicBezTo>
                  <a:pt x="69132" y="439148"/>
                  <a:pt x="0" y="375560"/>
                  <a:pt x="0" y="297121"/>
                </a:cubicBezTo>
                <a:cubicBezTo>
                  <a:pt x="0" y="223930"/>
                  <a:pt x="134511" y="44682"/>
                  <a:pt x="15441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7962118" y="5303280"/>
            <a:ext cx="1501665" cy="677803"/>
            <a:chOff x="8362957" y="-191891"/>
            <a:chExt cx="1472354" cy="664573"/>
          </a:xfrm>
        </p:grpSpPr>
        <p:grpSp>
          <p:nvGrpSpPr>
            <p:cNvPr id="177" name="Group 176"/>
            <p:cNvGrpSpPr>
              <a:grpSpLocks noChangeAspect="1"/>
            </p:cNvGrpSpPr>
            <p:nvPr/>
          </p:nvGrpSpPr>
          <p:grpSpPr>
            <a:xfrm rot="2887375">
              <a:off x="8252390" y="-81324"/>
              <a:ext cx="587721" cy="366588"/>
              <a:chOff x="3096273" y="3618305"/>
              <a:chExt cx="456003" cy="284430"/>
            </a:xfrm>
          </p:grpSpPr>
          <p:sp>
            <p:nvSpPr>
              <p:cNvPr id="186" name="Freeform 185"/>
              <p:cNvSpPr/>
              <p:nvPr/>
            </p:nvSpPr>
            <p:spPr bwMode="auto">
              <a:xfrm>
                <a:off x="3096273" y="3846776"/>
                <a:ext cx="456003" cy="5595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7" name="Freeform 186"/>
              <p:cNvSpPr/>
              <p:nvPr/>
            </p:nvSpPr>
            <p:spPr bwMode="auto">
              <a:xfrm>
                <a:off x="3159727" y="373890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8" name="Freeform 187"/>
              <p:cNvSpPr/>
              <p:nvPr/>
            </p:nvSpPr>
            <p:spPr bwMode="auto">
              <a:xfrm>
                <a:off x="3223780" y="3618305"/>
                <a:ext cx="221781" cy="32791"/>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9219 w 9219"/>
                  <a:gd name="connsiteY0" fmla="*/ 27847 h 161463"/>
                  <a:gd name="connsiteX1" fmla="*/ 0 w 9219"/>
                  <a:gd name="connsiteY1" fmla="*/ 0 h 161463"/>
                  <a:gd name="connsiteX0" fmla="*/ 9557 w 9557"/>
                  <a:gd name="connsiteY0" fmla="*/ 0 h 10694"/>
                  <a:gd name="connsiteX1" fmla="*/ 0 w 9557"/>
                  <a:gd name="connsiteY1" fmla="*/ 3067 h 10694"/>
                  <a:gd name="connsiteX0" fmla="*/ 9737 w 9737"/>
                  <a:gd name="connsiteY0" fmla="*/ 0 h 9106"/>
                  <a:gd name="connsiteX1" fmla="*/ 0 w 9737"/>
                  <a:gd name="connsiteY1" fmla="*/ 1249 h 9106"/>
                  <a:gd name="connsiteX0" fmla="*/ 10000 w 10000"/>
                  <a:gd name="connsiteY0" fmla="*/ 0 h 8715"/>
                  <a:gd name="connsiteX1" fmla="*/ 0 w 10000"/>
                  <a:gd name="connsiteY1" fmla="*/ 1372 h 8715"/>
                </a:gdLst>
                <a:ahLst/>
                <a:cxnLst>
                  <a:cxn ang="0">
                    <a:pos x="connsiteX0" y="connsiteY0"/>
                  </a:cxn>
                  <a:cxn ang="0">
                    <a:pos x="connsiteX1" y="connsiteY1"/>
                  </a:cxn>
                </a:cxnLst>
                <a:rect l="l" t="t" r="r" b="b"/>
                <a:pathLst>
                  <a:path w="10000" h="8715">
                    <a:moveTo>
                      <a:pt x="10000" y="0"/>
                    </a:moveTo>
                    <a:cubicBezTo>
                      <a:pt x="7228" y="9196"/>
                      <a:pt x="3579" y="13247"/>
                      <a:pt x="0" y="1372"/>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nvGrpSpPr>
            <p:cNvPr id="178" name="Group 177"/>
            <p:cNvGrpSpPr>
              <a:grpSpLocks noChangeAspect="1"/>
            </p:cNvGrpSpPr>
            <p:nvPr/>
          </p:nvGrpSpPr>
          <p:grpSpPr>
            <a:xfrm rot="18712625" flipH="1">
              <a:off x="9390162" y="-75930"/>
              <a:ext cx="534426" cy="355873"/>
              <a:chOff x="3096428" y="3563990"/>
              <a:chExt cx="414652" cy="276117"/>
            </a:xfrm>
          </p:grpSpPr>
          <p:sp>
            <p:nvSpPr>
              <p:cNvPr id="183" name="Freeform 182"/>
              <p:cNvSpPr/>
              <p:nvPr/>
            </p:nvSpPr>
            <p:spPr bwMode="auto">
              <a:xfrm>
                <a:off x="3096428" y="3787742"/>
                <a:ext cx="414652" cy="5236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 name="connsiteX0" fmla="*/ 11328 w 11328"/>
                  <a:gd name="connsiteY0" fmla="*/ 0 h 224752"/>
                  <a:gd name="connsiteX1" fmla="*/ 0 w 11328"/>
                  <a:gd name="connsiteY1" fmla="*/ 87139 h 224752"/>
                  <a:gd name="connsiteX0" fmla="*/ 11784 w 11784"/>
                  <a:gd name="connsiteY0" fmla="*/ 0 h 218824"/>
                  <a:gd name="connsiteX1" fmla="*/ 0 w 11784"/>
                  <a:gd name="connsiteY1" fmla="*/ 77498 h 218824"/>
                </a:gdLst>
                <a:ahLst/>
                <a:cxnLst>
                  <a:cxn ang="0">
                    <a:pos x="connsiteX0" y="connsiteY0"/>
                  </a:cxn>
                  <a:cxn ang="0">
                    <a:pos x="connsiteX1" y="connsiteY1"/>
                  </a:cxn>
                </a:cxnLst>
                <a:rect l="l" t="t" r="r" b="b"/>
                <a:pathLst>
                  <a:path w="11784" h="218824">
                    <a:moveTo>
                      <a:pt x="11784" y="0"/>
                    </a:moveTo>
                    <a:cubicBezTo>
                      <a:pt x="8451" y="243405"/>
                      <a:pt x="3139" y="304230"/>
                      <a:pt x="0" y="77498"/>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4" name="Freeform 183"/>
              <p:cNvSpPr/>
              <p:nvPr/>
            </p:nvSpPr>
            <p:spPr bwMode="auto">
              <a:xfrm>
                <a:off x="3153984" y="3668171"/>
                <a:ext cx="319181" cy="46352"/>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121 w 10121"/>
                  <a:gd name="connsiteY0" fmla="*/ 0 h 193696"/>
                  <a:gd name="connsiteX1" fmla="*/ 0 w 10121"/>
                  <a:gd name="connsiteY1" fmla="*/ 84003 h 193696"/>
                </a:gdLst>
                <a:ahLst/>
                <a:cxnLst>
                  <a:cxn ang="0">
                    <a:pos x="connsiteX0" y="connsiteY0"/>
                  </a:cxn>
                  <a:cxn ang="0">
                    <a:pos x="connsiteX1" y="connsiteY1"/>
                  </a:cxn>
                </a:cxnLst>
                <a:rect l="l" t="t" r="r" b="b"/>
                <a:pathLst>
                  <a:path w="10121" h="193696">
                    <a:moveTo>
                      <a:pt x="10121" y="0"/>
                    </a:moveTo>
                    <a:cubicBezTo>
                      <a:pt x="6788" y="203393"/>
                      <a:pt x="3071" y="270727"/>
                      <a:pt x="0" y="84003"/>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5" name="Freeform 184"/>
              <p:cNvSpPr/>
              <p:nvPr/>
            </p:nvSpPr>
            <p:spPr bwMode="auto">
              <a:xfrm>
                <a:off x="3226257" y="3563990"/>
                <a:ext cx="207631" cy="2590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 name="connsiteX0" fmla="*/ 12445 w 12445"/>
                  <a:gd name="connsiteY0" fmla="*/ 0 h 151836"/>
                  <a:gd name="connsiteX1" fmla="*/ 0 w 12445"/>
                  <a:gd name="connsiteY1" fmla="*/ 103770 h 151836"/>
                  <a:gd name="connsiteX0" fmla="*/ 15771 w 15771"/>
                  <a:gd name="connsiteY0" fmla="*/ 1 h 108269"/>
                  <a:gd name="connsiteX1" fmla="*/ 0 w 15771"/>
                  <a:gd name="connsiteY1" fmla="*/ 40613 h 108269"/>
                </a:gdLst>
                <a:ahLst/>
                <a:cxnLst>
                  <a:cxn ang="0">
                    <a:pos x="connsiteX0" y="connsiteY0"/>
                  </a:cxn>
                  <a:cxn ang="0">
                    <a:pos x="connsiteX1" y="connsiteY1"/>
                  </a:cxn>
                </a:cxnLst>
                <a:rect l="l" t="t" r="r" b="b"/>
                <a:pathLst>
                  <a:path w="15771" h="108269">
                    <a:moveTo>
                      <a:pt x="15771" y="1"/>
                    </a:moveTo>
                    <a:cubicBezTo>
                      <a:pt x="12983" y="123369"/>
                      <a:pt x="3071" y="147316"/>
                      <a:pt x="0" y="40613"/>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nvGrpSpPr>
            <p:cNvPr id="179" name="Group 178"/>
            <p:cNvGrpSpPr>
              <a:grpSpLocks noChangeAspect="1"/>
            </p:cNvGrpSpPr>
            <p:nvPr/>
          </p:nvGrpSpPr>
          <p:grpSpPr>
            <a:xfrm>
              <a:off x="8810684" y="163424"/>
              <a:ext cx="557703" cy="309258"/>
              <a:chOff x="3148336" y="3551271"/>
              <a:chExt cx="351877" cy="239949"/>
            </a:xfrm>
          </p:grpSpPr>
          <p:sp>
            <p:nvSpPr>
              <p:cNvPr id="180" name="Freeform 179"/>
              <p:cNvSpPr/>
              <p:nvPr/>
            </p:nvSpPr>
            <p:spPr bwMode="auto">
              <a:xfrm>
                <a:off x="3148336" y="374783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1" name="Freeform 180"/>
              <p:cNvSpPr/>
              <p:nvPr/>
            </p:nvSpPr>
            <p:spPr bwMode="auto">
              <a:xfrm>
                <a:off x="3187698" y="3660254"/>
                <a:ext cx="273153" cy="3612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283 w 10283"/>
                  <a:gd name="connsiteY0" fmla="*/ 18167 h 156049"/>
                  <a:gd name="connsiteX1" fmla="*/ 0 w 10283"/>
                  <a:gd name="connsiteY1" fmla="*/ 0 h 156049"/>
                  <a:gd name="connsiteX0" fmla="*/ 10566 w 10566"/>
                  <a:gd name="connsiteY0" fmla="*/ 8778 h 150962"/>
                  <a:gd name="connsiteX1" fmla="*/ 0 w 10566"/>
                  <a:gd name="connsiteY1" fmla="*/ 0 h 150962"/>
                </a:gdLst>
                <a:ahLst/>
                <a:cxnLst>
                  <a:cxn ang="0">
                    <a:pos x="connsiteX0" y="connsiteY0"/>
                  </a:cxn>
                  <a:cxn ang="0">
                    <a:pos x="connsiteX1" y="connsiteY1"/>
                  </a:cxn>
                </a:cxnLst>
                <a:rect l="l" t="t" r="r" b="b"/>
                <a:pathLst>
                  <a:path w="10566" h="150962">
                    <a:moveTo>
                      <a:pt x="10566" y="8778"/>
                    </a:moveTo>
                    <a:cubicBezTo>
                      <a:pt x="7233" y="212171"/>
                      <a:pt x="3071" y="186724"/>
                      <a:pt x="0" y="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2" name="Freeform 181"/>
              <p:cNvSpPr/>
              <p:nvPr/>
            </p:nvSpPr>
            <p:spPr bwMode="auto">
              <a:xfrm>
                <a:off x="3223730" y="3551271"/>
                <a:ext cx="188292" cy="24433"/>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 name="connsiteX0" fmla="*/ 11665 w 11665"/>
                  <a:gd name="connsiteY0" fmla="*/ 27556 h 102105"/>
                  <a:gd name="connsiteX1" fmla="*/ 0 w 11665"/>
                  <a:gd name="connsiteY1" fmla="*/ -1 h 102105"/>
                  <a:gd name="connsiteX0" fmla="*/ 14302 w 14302"/>
                  <a:gd name="connsiteY0" fmla="*/ 27556 h 102105"/>
                  <a:gd name="connsiteX1" fmla="*/ 0 w 14302"/>
                  <a:gd name="connsiteY1" fmla="*/ 0 h 102105"/>
                </a:gdLst>
                <a:ahLst/>
                <a:cxnLst>
                  <a:cxn ang="0">
                    <a:pos x="connsiteX0" y="connsiteY0"/>
                  </a:cxn>
                  <a:cxn ang="0">
                    <a:pos x="connsiteX1" y="connsiteY1"/>
                  </a:cxn>
                </a:cxnLst>
                <a:rect l="l" t="t" r="r" b="b"/>
                <a:pathLst>
                  <a:path w="14302" h="102105">
                    <a:moveTo>
                      <a:pt x="14302" y="27556"/>
                    </a:moveTo>
                    <a:cubicBezTo>
                      <a:pt x="11514" y="150924"/>
                      <a:pt x="3071" y="106703"/>
                      <a:pt x="0" y="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sp>
        <p:nvSpPr>
          <p:cNvPr id="131" name="Oval 130"/>
          <p:cNvSpPr/>
          <p:nvPr/>
        </p:nvSpPr>
        <p:spPr>
          <a:xfrm>
            <a:off x="6712819" y="1014697"/>
            <a:ext cx="292608" cy="292608"/>
          </a:xfrm>
          <a:prstGeom prst="ellipse">
            <a:avLst/>
          </a:prstGeom>
          <a:blipFill rotWithShape="0">
            <a:blip r:embed="rId6"/>
            <a:stretch>
              <a:fillRect/>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32" name="Oval 131"/>
          <p:cNvSpPr/>
          <p:nvPr/>
        </p:nvSpPr>
        <p:spPr>
          <a:xfrm>
            <a:off x="8214173" y="1014697"/>
            <a:ext cx="292608" cy="292608"/>
          </a:xfrm>
          <a:prstGeom prst="ellipse">
            <a:avLst/>
          </a:prstGeom>
          <a:blipFill>
            <a:blip r:embed="rId7" cstate="print">
              <a:extLst>
                <a:ext uri="{28A0092B-C50C-407E-A947-70E740481C1C}">
                  <a14:useLocalDpi xmlns:a14="http://schemas.microsoft.com/office/drawing/2010/main" val="0"/>
                </a:ext>
              </a:extLst>
            </a:blip>
            <a:srcRect/>
            <a:stretch>
              <a:fillRect t="-3000" b="-3000"/>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33" name="Oval 132"/>
          <p:cNvSpPr/>
          <p:nvPr/>
        </p:nvSpPr>
        <p:spPr>
          <a:xfrm>
            <a:off x="3819055" y="1014697"/>
            <a:ext cx="292608" cy="292608"/>
          </a:xfrm>
          <a:prstGeom prst="ellipse">
            <a:avLst/>
          </a:prstGeom>
          <a:blipFill rotWithShape="0">
            <a:blip r:embed="rId8"/>
            <a:stretch>
              <a:fillRect/>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34" name="Oval 133"/>
          <p:cNvSpPr/>
          <p:nvPr/>
        </p:nvSpPr>
        <p:spPr>
          <a:xfrm>
            <a:off x="5206898" y="1014697"/>
            <a:ext cx="292608" cy="292608"/>
          </a:xfrm>
          <a:prstGeom prst="ellipse">
            <a:avLst/>
          </a:prstGeom>
          <a:blipFill rotWithShape="0">
            <a:blip r:embed="rId9"/>
            <a:stretch>
              <a:fillRect/>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3" name="TextBox 2"/>
          <p:cNvSpPr txBox="1"/>
          <p:nvPr/>
        </p:nvSpPr>
        <p:spPr>
          <a:xfrm>
            <a:off x="388743" y="4633667"/>
            <a:ext cx="2105063" cy="369332"/>
          </a:xfrm>
          <a:prstGeom prst="rect">
            <a:avLst/>
          </a:prstGeom>
          <a:noFill/>
          <a:ln>
            <a:noFill/>
            <a:headEnd type="none" w="med" len="med"/>
            <a:tailEnd type="none" w="med" len="med"/>
          </a:ln>
        </p:spPr>
        <p:txBody>
          <a:bodyPr wrap="none" lIns="0" tIns="0" rIns="0" bIns="0" rtlCol="0">
            <a:spAutoFit/>
          </a:bodyPr>
          <a:lstStyle/>
          <a:p>
            <a:r>
              <a:rPr lang="en-US" sz="2400" spc="-39" dirty="0" smtClean="0">
                <a:solidFill>
                  <a:srgbClr val="FFFFFF"/>
                </a:solidFill>
                <a:ea typeface="Segoe UI" pitchFamily="34" charset="0"/>
                <a:cs typeface="Segoe UI" pitchFamily="34" charset="0"/>
              </a:rPr>
              <a:t>Windows I0 IoT </a:t>
            </a:r>
            <a:endParaRPr lang="en-US" sz="2400" spc="-39" dirty="0">
              <a:solidFill>
                <a:srgbClr val="FFFFFF"/>
              </a:solidFill>
              <a:ea typeface="Segoe UI" pitchFamily="34" charset="0"/>
              <a:cs typeface="Segoe UI" pitchFamily="34" charset="0"/>
            </a:endParaRPr>
          </a:p>
        </p:txBody>
      </p:sp>
      <p:sp>
        <p:nvSpPr>
          <p:cNvPr id="135" name="TextBox 134"/>
          <p:cNvSpPr txBox="1"/>
          <p:nvPr/>
        </p:nvSpPr>
        <p:spPr>
          <a:xfrm>
            <a:off x="9907210" y="4738994"/>
            <a:ext cx="1770678" cy="320182"/>
          </a:xfrm>
          <a:prstGeom prst="rect">
            <a:avLst/>
          </a:prstGeom>
          <a:noFill/>
          <a:ln>
            <a:noFill/>
            <a:headEnd type="none" w="med" len="med"/>
            <a:tailEnd type="none" w="med" len="med"/>
          </a:ln>
        </p:spPr>
        <p:txBody>
          <a:bodyPr wrap="none" lIns="0" tIns="0" rIns="0" bIns="0" rtlCol="0">
            <a:spAutoFit/>
          </a:bodyPr>
          <a:lstStyle/>
          <a:p>
            <a:r>
              <a:rPr lang="en-US" sz="1020" spc="-39" dirty="0">
                <a:gradFill>
                  <a:gsLst>
                    <a:gs pos="0">
                      <a:srgbClr val="FFFFFF">
                        <a:lumMod val="65000"/>
                        <a:lumOff val="35000"/>
                      </a:srgbClr>
                    </a:gs>
                    <a:gs pos="86000">
                      <a:srgbClr val="FFFFFF">
                        <a:lumMod val="65000"/>
                        <a:lumOff val="35000"/>
                      </a:srgbClr>
                    </a:gs>
                  </a:gsLst>
                  <a:lin ang="5400000" scaled="0"/>
                </a:gradFill>
                <a:ea typeface="Segoe UI" pitchFamily="34" charset="0"/>
                <a:cs typeface="Segoe UI" pitchFamily="34" charset="0"/>
              </a:rPr>
              <a:t>Aggregation | Event Processing | </a:t>
            </a:r>
          </a:p>
          <a:p>
            <a:r>
              <a:rPr lang="en-US" sz="1020" spc="-39" dirty="0">
                <a:gradFill>
                  <a:gsLst>
                    <a:gs pos="0">
                      <a:srgbClr val="FFFFFF">
                        <a:lumMod val="65000"/>
                        <a:lumOff val="35000"/>
                      </a:srgbClr>
                    </a:gs>
                    <a:gs pos="86000">
                      <a:srgbClr val="FFFFFF">
                        <a:lumMod val="65000"/>
                        <a:lumOff val="35000"/>
                      </a:srgbClr>
                    </a:gs>
                  </a:gsLst>
                  <a:lin ang="5400000" scaled="0"/>
                </a:gradFill>
                <a:ea typeface="Segoe UI" pitchFamily="34" charset="0"/>
                <a:cs typeface="Segoe UI" pitchFamily="34" charset="0"/>
              </a:rPr>
              <a:t>Multi-Wireless Protocol</a:t>
            </a:r>
          </a:p>
        </p:txBody>
      </p:sp>
      <p:sp>
        <p:nvSpPr>
          <p:cNvPr id="143" name="Rectangle 142"/>
          <p:cNvSpPr/>
          <p:nvPr/>
        </p:nvSpPr>
        <p:spPr>
          <a:xfrm>
            <a:off x="8315815" y="4738014"/>
            <a:ext cx="1490397" cy="318286"/>
          </a:xfrm>
          <a:prstGeom prst="rect">
            <a:avLst/>
          </a:prstGeom>
          <a:solidFill>
            <a:schemeClr val="tx1"/>
          </a:solidFill>
          <a:ln>
            <a:noFill/>
          </a:ln>
        </p:spPr>
        <p:txBody>
          <a:bodyPr wrap="square">
            <a:spAutoFit/>
          </a:bodyPr>
          <a:lstStyle/>
          <a:p>
            <a:pPr algn="ctr" fontAlgn="base">
              <a:spcBef>
                <a:spcPct val="0"/>
              </a:spcBef>
              <a:spcAft>
                <a:spcPct val="0"/>
              </a:spcAft>
            </a:pPr>
            <a:r>
              <a:rPr lang="en-US" sz="1428" dirty="0">
                <a:solidFill>
                  <a:srgbClr val="00188F"/>
                </a:solidFill>
                <a:cs typeface="Arial" panose="020B0604020202020204" pitchFamily="34" charset="0"/>
              </a:rPr>
              <a:t>FIELD GATEWAY</a:t>
            </a:r>
          </a:p>
        </p:txBody>
      </p:sp>
      <p:grpSp>
        <p:nvGrpSpPr>
          <p:cNvPr id="8" name="Group 7"/>
          <p:cNvGrpSpPr/>
          <p:nvPr/>
        </p:nvGrpSpPr>
        <p:grpSpPr>
          <a:xfrm>
            <a:off x="789118" y="2797272"/>
            <a:ext cx="10671623" cy="1666030"/>
            <a:chOff x="789118" y="2797272"/>
            <a:chExt cx="10671623" cy="1666030"/>
          </a:xfrm>
        </p:grpSpPr>
        <p:sp>
          <p:nvSpPr>
            <p:cNvPr id="240" name="Rectangle 239"/>
            <p:cNvSpPr/>
            <p:nvPr/>
          </p:nvSpPr>
          <p:spPr bwMode="auto">
            <a:xfrm>
              <a:off x="2784741" y="3289300"/>
              <a:ext cx="6580786" cy="1174002"/>
            </a:xfrm>
            <a:prstGeom prst="rect">
              <a:avLst/>
            </a:prstGeom>
            <a:solidFill>
              <a:schemeClr val="accent1"/>
            </a:solidFill>
            <a:ln w="6350">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t" anchorCtr="0" forceAA="0" compatLnSpc="1">
              <a:prstTxWarp prst="textNoShape">
                <a:avLst/>
              </a:prstTxWarp>
              <a:noAutofit/>
            </a:bodyPr>
            <a:lstStyle/>
            <a:p>
              <a:pPr algn="ctr" defTabSz="697950">
                <a:defRPr/>
              </a:pPr>
              <a:endParaRPr lang="en-US" sz="2000" dirty="0">
                <a:solidFill>
                  <a:srgbClr val="FFFFFF"/>
                </a:solidFill>
                <a:latin typeface="Segoe UI Light"/>
                <a:cs typeface="Arial Narrow"/>
              </a:endParaRPr>
            </a:p>
          </p:txBody>
        </p:sp>
        <p:sp>
          <p:nvSpPr>
            <p:cNvPr id="235" name="Oval 209"/>
            <p:cNvSpPr>
              <a:spLocks noChangeAspect="1"/>
            </p:cNvSpPr>
            <p:nvPr/>
          </p:nvSpPr>
          <p:spPr bwMode="auto">
            <a:xfrm>
              <a:off x="789118" y="2797272"/>
              <a:ext cx="2606832" cy="1645920"/>
            </a:xfrm>
            <a:custGeom>
              <a:avLst/>
              <a:gdLst/>
              <a:ahLst/>
              <a:cxnLst/>
              <a:rect l="l" t="t" r="r" b="b"/>
              <a:pathLst>
                <a:path w="3499493" h="2054868">
                  <a:moveTo>
                    <a:pt x="1951464" y="0"/>
                  </a:moveTo>
                  <a:cubicBezTo>
                    <a:pt x="2462838" y="0"/>
                    <a:pt x="2877388" y="395874"/>
                    <a:pt x="2877388" y="884210"/>
                  </a:cubicBezTo>
                  <a:cubicBezTo>
                    <a:pt x="2877388" y="918469"/>
                    <a:pt x="2875348" y="952273"/>
                    <a:pt x="2870875" y="985457"/>
                  </a:cubicBezTo>
                  <a:cubicBezTo>
                    <a:pt x="2899773" y="978985"/>
                    <a:pt x="2929730" y="976444"/>
                    <a:pt x="2960281" y="976444"/>
                  </a:cubicBezTo>
                  <a:cubicBezTo>
                    <a:pt x="3258080" y="976444"/>
                    <a:pt x="3499493" y="1217857"/>
                    <a:pt x="3499493" y="1515656"/>
                  </a:cubicBezTo>
                  <a:cubicBezTo>
                    <a:pt x="3499493" y="1813455"/>
                    <a:pt x="3258080" y="2054868"/>
                    <a:pt x="2960281" y="2054868"/>
                  </a:cubicBezTo>
                  <a:lnTo>
                    <a:pt x="2928952" y="2052151"/>
                  </a:lnTo>
                  <a:lnTo>
                    <a:pt x="509786" y="2052151"/>
                  </a:lnTo>
                  <a:cubicBezTo>
                    <a:pt x="494036" y="2052151"/>
                    <a:pt x="479849" y="2045457"/>
                    <a:pt x="470177" y="2034517"/>
                  </a:cubicBezTo>
                  <a:cubicBezTo>
                    <a:pt x="204777" y="1999829"/>
                    <a:pt x="0" y="1750739"/>
                    <a:pt x="0" y="1449039"/>
                  </a:cubicBezTo>
                  <a:cubicBezTo>
                    <a:pt x="0" y="1152224"/>
                    <a:pt x="198199" y="906330"/>
                    <a:pt x="457331" y="864986"/>
                  </a:cubicBezTo>
                  <a:cubicBezTo>
                    <a:pt x="465918" y="656655"/>
                    <a:pt x="637955" y="490895"/>
                    <a:pt x="848708" y="490895"/>
                  </a:cubicBezTo>
                  <a:cubicBezTo>
                    <a:pt x="938214" y="490895"/>
                    <a:pt x="1020736" y="520793"/>
                    <a:pt x="1085920" y="572346"/>
                  </a:cubicBezTo>
                  <a:cubicBezTo>
                    <a:pt x="1217075" y="237711"/>
                    <a:pt x="1555199" y="0"/>
                    <a:pt x="1951464" y="0"/>
                  </a:cubicBezTo>
                  <a:close/>
                </a:path>
              </a:pathLst>
            </a:custGeom>
            <a:solidFill>
              <a:schemeClr val="bg2">
                <a:lumMod val="60000"/>
                <a:lumOff val="40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672" tIns="47336" rIns="47336" bIns="94672" numCol="1" spcCol="0" rtlCol="0" fromWordArt="0" anchor="b" anchorCtr="0" forceAA="0" compatLnSpc="1">
              <a:prstTxWarp prst="textNoShape">
                <a:avLst/>
              </a:prstTxWarp>
              <a:noAutofit/>
            </a:bodyPr>
            <a:lstStyle/>
            <a:p>
              <a:pPr algn="ctr" defTabSz="946378" fontAlgn="base">
                <a:spcBef>
                  <a:spcPct val="0"/>
                </a:spcBef>
                <a:spcAft>
                  <a:spcPct val="0"/>
                </a:spcAft>
              </a:pPr>
              <a:endParaRPr lang="en-US" sz="165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236" name="Oval 209"/>
            <p:cNvSpPr>
              <a:spLocks noChangeAspect="1"/>
            </p:cNvSpPr>
            <p:nvPr/>
          </p:nvSpPr>
          <p:spPr bwMode="auto">
            <a:xfrm>
              <a:off x="8853909" y="2801061"/>
              <a:ext cx="2606832" cy="1645920"/>
            </a:xfrm>
            <a:custGeom>
              <a:avLst/>
              <a:gdLst/>
              <a:ahLst/>
              <a:cxnLst/>
              <a:rect l="l" t="t" r="r" b="b"/>
              <a:pathLst>
                <a:path w="3499493" h="2054868">
                  <a:moveTo>
                    <a:pt x="1951464" y="0"/>
                  </a:moveTo>
                  <a:cubicBezTo>
                    <a:pt x="2462838" y="0"/>
                    <a:pt x="2877388" y="395874"/>
                    <a:pt x="2877388" y="884210"/>
                  </a:cubicBezTo>
                  <a:cubicBezTo>
                    <a:pt x="2877388" y="918469"/>
                    <a:pt x="2875348" y="952273"/>
                    <a:pt x="2870875" y="985457"/>
                  </a:cubicBezTo>
                  <a:cubicBezTo>
                    <a:pt x="2899773" y="978985"/>
                    <a:pt x="2929730" y="976444"/>
                    <a:pt x="2960281" y="976444"/>
                  </a:cubicBezTo>
                  <a:cubicBezTo>
                    <a:pt x="3258080" y="976444"/>
                    <a:pt x="3499493" y="1217857"/>
                    <a:pt x="3499493" y="1515656"/>
                  </a:cubicBezTo>
                  <a:cubicBezTo>
                    <a:pt x="3499493" y="1813455"/>
                    <a:pt x="3258080" y="2054868"/>
                    <a:pt x="2960281" y="2054868"/>
                  </a:cubicBezTo>
                  <a:lnTo>
                    <a:pt x="2928952" y="2052151"/>
                  </a:lnTo>
                  <a:lnTo>
                    <a:pt x="509786" y="2052151"/>
                  </a:lnTo>
                  <a:cubicBezTo>
                    <a:pt x="494036" y="2052151"/>
                    <a:pt x="479849" y="2045457"/>
                    <a:pt x="470177" y="2034517"/>
                  </a:cubicBezTo>
                  <a:cubicBezTo>
                    <a:pt x="204777" y="1999829"/>
                    <a:pt x="0" y="1750739"/>
                    <a:pt x="0" y="1449039"/>
                  </a:cubicBezTo>
                  <a:cubicBezTo>
                    <a:pt x="0" y="1152224"/>
                    <a:pt x="198199" y="906330"/>
                    <a:pt x="457331" y="864986"/>
                  </a:cubicBezTo>
                  <a:cubicBezTo>
                    <a:pt x="465918" y="656655"/>
                    <a:pt x="637955" y="490895"/>
                    <a:pt x="848708" y="490895"/>
                  </a:cubicBezTo>
                  <a:cubicBezTo>
                    <a:pt x="938214" y="490895"/>
                    <a:pt x="1020736" y="520793"/>
                    <a:pt x="1085920" y="572346"/>
                  </a:cubicBezTo>
                  <a:cubicBezTo>
                    <a:pt x="1217075" y="237711"/>
                    <a:pt x="1555199" y="0"/>
                    <a:pt x="1951464" y="0"/>
                  </a:cubicBezTo>
                  <a:close/>
                </a:path>
              </a:pathLst>
            </a:custGeom>
            <a:solidFill>
              <a:schemeClr val="bg2">
                <a:lumMod val="60000"/>
                <a:lumOff val="40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672" tIns="47336" rIns="47336" bIns="94672" numCol="1" spcCol="0" rtlCol="0" fromWordArt="0" anchor="b" anchorCtr="0" forceAA="0" compatLnSpc="1">
              <a:prstTxWarp prst="textNoShape">
                <a:avLst/>
              </a:prstTxWarp>
              <a:noAutofit/>
            </a:bodyPr>
            <a:lstStyle/>
            <a:p>
              <a:pPr algn="ctr" defTabSz="946378" fontAlgn="base">
                <a:spcBef>
                  <a:spcPct val="0"/>
                </a:spcBef>
                <a:spcAft>
                  <a:spcPct val="0"/>
                </a:spcAft>
              </a:pPr>
              <a:endParaRPr lang="en-US" sz="165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144" name="Rectangle 143"/>
            <p:cNvSpPr/>
            <p:nvPr>
              <p:custDataLst>
                <p:tags r:id="rId1"/>
              </p:custDataLst>
            </p:nvPr>
          </p:nvSpPr>
          <p:spPr bwMode="auto">
            <a:xfrm>
              <a:off x="2473206" y="3950288"/>
              <a:ext cx="1672556" cy="289744"/>
            </a:xfrm>
            <a:prstGeom prst="rect">
              <a:avLst/>
            </a:prstGeom>
            <a:solidFill>
              <a:schemeClr val="tx1"/>
            </a:solidFill>
            <a:ln w="9525" cap="flat" cmpd="sng" algn="ctr">
              <a:solidFill>
                <a:schemeClr val="tx1"/>
              </a:solidFill>
              <a:prstDash val="solid"/>
              <a:headEnd type="none" w="med" len="med"/>
              <a:tailEnd type="none" w="med" len="med"/>
            </a:ln>
            <a:effectLst/>
          </p:spPr>
          <p:txBody>
            <a:bodyPr rot="0" spcFirstLastPara="0" vertOverflow="overflow" horzOverflow="overflow" vert="horz" wrap="square" lIns="68392" tIns="45595" rIns="68392" bIns="45595" numCol="1" spcCol="0" rtlCol="0" fromWordArt="0" anchor="b" anchorCtr="0" forceAA="0" compatLnSpc="1">
              <a:prstTxWarp prst="textNoShape">
                <a:avLst/>
              </a:prstTxWarp>
              <a:noAutofit/>
            </a:bodyPr>
            <a:lstStyle/>
            <a:p>
              <a:pPr algn="ctr" defTabSz="911540" fontAlgn="base">
                <a:spcBef>
                  <a:spcPct val="0"/>
                </a:spcBef>
                <a:spcAft>
                  <a:spcPct val="0"/>
                </a:spcAft>
              </a:pPr>
              <a:r>
                <a:rPr lang="en-US" sz="1400" kern="0" spc="-50" dirty="0" smtClean="0">
                  <a:solidFill>
                    <a:srgbClr val="00188F"/>
                  </a:solidFill>
                  <a:ea typeface="Segoe UI" pitchFamily="34" charset="0"/>
                  <a:cs typeface="Segoe UI" pitchFamily="34" charset="0"/>
                </a:rPr>
                <a:t>Data Ingress, Egress</a:t>
              </a:r>
              <a:endParaRPr lang="en-US" sz="1000" kern="0" spc="-50" dirty="0" smtClean="0">
                <a:solidFill>
                  <a:srgbClr val="00188F"/>
                </a:solidFill>
                <a:ea typeface="Segoe UI" pitchFamily="34" charset="0"/>
                <a:cs typeface="Segoe UI" pitchFamily="34" charset="0"/>
              </a:endParaRPr>
            </a:p>
          </p:txBody>
        </p:sp>
        <p:sp>
          <p:nvSpPr>
            <p:cNvPr id="157" name="Rectangle 156"/>
            <p:cNvSpPr/>
            <p:nvPr>
              <p:custDataLst>
                <p:tags r:id="rId2"/>
              </p:custDataLst>
            </p:nvPr>
          </p:nvSpPr>
          <p:spPr bwMode="auto">
            <a:xfrm>
              <a:off x="4243555" y="3939398"/>
              <a:ext cx="1784943" cy="289744"/>
            </a:xfrm>
            <a:prstGeom prst="rect">
              <a:avLst/>
            </a:prstGeom>
            <a:solidFill>
              <a:schemeClr val="tx1"/>
            </a:solidFill>
            <a:ln w="9525" cap="flat" cmpd="sng" algn="ctr">
              <a:solidFill>
                <a:schemeClr val="tx1"/>
              </a:solidFill>
              <a:prstDash val="solid"/>
              <a:headEnd type="none" w="med" len="med"/>
              <a:tailEnd type="none" w="med" len="med"/>
            </a:ln>
            <a:effectLst/>
          </p:spPr>
          <p:txBody>
            <a:bodyPr rot="0" spcFirstLastPara="0" vertOverflow="overflow" horzOverflow="overflow" vert="horz" wrap="square" lIns="68392" tIns="45595" rIns="68392" bIns="45595" numCol="1" spcCol="0" rtlCol="0" fromWordArt="0" anchor="b" anchorCtr="0" forceAA="0" compatLnSpc="1">
              <a:prstTxWarp prst="textNoShape">
                <a:avLst/>
              </a:prstTxWarp>
              <a:noAutofit/>
            </a:bodyPr>
            <a:lstStyle/>
            <a:p>
              <a:pPr algn="ctr" defTabSz="911540" fontAlgn="base">
                <a:spcBef>
                  <a:spcPct val="0"/>
                </a:spcBef>
                <a:spcAft>
                  <a:spcPct val="0"/>
                </a:spcAft>
              </a:pPr>
              <a:r>
                <a:rPr lang="en-US" sz="1400" kern="0" spc="-50">
                  <a:solidFill>
                    <a:srgbClr val="00188F"/>
                  </a:solidFill>
                  <a:ea typeface="Segoe UI" pitchFamily="34" charset="0"/>
                  <a:cs typeface="Segoe UI" pitchFamily="34" charset="0"/>
                </a:rPr>
                <a:t>Data Storage</a:t>
              </a:r>
              <a:r>
                <a:rPr lang="en-US" sz="1400" kern="0" spc="-50" dirty="0">
                  <a:solidFill>
                    <a:srgbClr val="00188F"/>
                  </a:solidFill>
                  <a:ea typeface="Segoe UI" pitchFamily="34" charset="0"/>
                  <a:cs typeface="Segoe UI" pitchFamily="34" charset="0"/>
                </a:rPr>
                <a:t>,</a:t>
              </a:r>
              <a:r>
                <a:rPr lang="en-US" sz="1400" kern="0" spc="-50">
                  <a:solidFill>
                    <a:srgbClr val="00188F"/>
                  </a:solidFill>
                  <a:ea typeface="Segoe UI" pitchFamily="34" charset="0"/>
                  <a:cs typeface="Segoe UI" pitchFamily="34" charset="0"/>
                </a:rPr>
                <a:t> Security</a:t>
              </a:r>
              <a:endParaRPr lang="en-US" sz="1000" kern="0" spc="-50" dirty="0">
                <a:solidFill>
                  <a:srgbClr val="00188F"/>
                </a:solidFill>
                <a:ea typeface="Segoe UI" pitchFamily="34" charset="0"/>
                <a:cs typeface="Segoe UI" pitchFamily="34" charset="0"/>
              </a:endParaRPr>
            </a:p>
          </p:txBody>
        </p:sp>
        <p:sp>
          <p:nvSpPr>
            <p:cNvPr id="159" name="Rectangle 158"/>
            <p:cNvSpPr/>
            <p:nvPr>
              <p:custDataLst>
                <p:tags r:id="rId3"/>
              </p:custDataLst>
            </p:nvPr>
          </p:nvSpPr>
          <p:spPr bwMode="auto">
            <a:xfrm>
              <a:off x="6119919" y="3939394"/>
              <a:ext cx="1672556" cy="289744"/>
            </a:xfrm>
            <a:prstGeom prst="rect">
              <a:avLst/>
            </a:prstGeom>
            <a:solidFill>
              <a:schemeClr val="tx1"/>
            </a:solidFill>
            <a:ln w="9525" cap="flat" cmpd="sng" algn="ctr">
              <a:solidFill>
                <a:schemeClr val="tx1"/>
              </a:solidFill>
              <a:prstDash val="solid"/>
              <a:headEnd type="none" w="med" len="med"/>
              <a:tailEnd type="none" w="med" len="med"/>
            </a:ln>
            <a:effectLst/>
          </p:spPr>
          <p:txBody>
            <a:bodyPr rot="0" spcFirstLastPara="0" vertOverflow="overflow" horzOverflow="overflow" vert="horz" wrap="square" lIns="68392" tIns="45595" rIns="68392" bIns="45595" numCol="1" spcCol="0" rtlCol="0" fromWordArt="0" anchor="b" anchorCtr="0" forceAA="0" compatLnSpc="1">
              <a:prstTxWarp prst="textNoShape">
                <a:avLst/>
              </a:prstTxWarp>
              <a:noAutofit/>
            </a:bodyPr>
            <a:lstStyle/>
            <a:p>
              <a:pPr algn="ctr" defTabSz="911540" fontAlgn="base">
                <a:spcBef>
                  <a:spcPct val="0"/>
                </a:spcBef>
                <a:spcAft>
                  <a:spcPct val="0"/>
                </a:spcAft>
              </a:pPr>
              <a:r>
                <a:rPr lang="en-US" sz="1400" kern="0" spc="-50" dirty="0" smtClean="0">
                  <a:solidFill>
                    <a:srgbClr val="00188F"/>
                  </a:solidFill>
                  <a:ea typeface="Segoe UI" pitchFamily="34" charset="0"/>
                  <a:cs typeface="Segoe UI" pitchFamily="34" charset="0"/>
                </a:rPr>
                <a:t>Event Processing</a:t>
              </a:r>
              <a:endParaRPr lang="en-US" sz="1000" kern="0" spc="-50" dirty="0" smtClean="0">
                <a:solidFill>
                  <a:srgbClr val="00188F"/>
                </a:solidFill>
                <a:ea typeface="Segoe UI" pitchFamily="34" charset="0"/>
                <a:cs typeface="Segoe UI" pitchFamily="34" charset="0"/>
              </a:endParaRPr>
            </a:p>
          </p:txBody>
        </p:sp>
        <p:sp>
          <p:nvSpPr>
            <p:cNvPr id="160" name="Rectangle 159"/>
            <p:cNvSpPr/>
            <p:nvPr>
              <p:custDataLst>
                <p:tags r:id="rId4"/>
              </p:custDataLst>
            </p:nvPr>
          </p:nvSpPr>
          <p:spPr bwMode="auto">
            <a:xfrm>
              <a:off x="7905173" y="3939390"/>
              <a:ext cx="1672556" cy="289744"/>
            </a:xfrm>
            <a:prstGeom prst="rect">
              <a:avLst/>
            </a:prstGeom>
            <a:solidFill>
              <a:schemeClr val="tx1"/>
            </a:solidFill>
            <a:ln w="9525" cap="flat" cmpd="sng" algn="ctr">
              <a:solidFill>
                <a:schemeClr val="tx1"/>
              </a:solidFill>
              <a:prstDash val="solid"/>
              <a:headEnd type="none" w="med" len="med"/>
              <a:tailEnd type="none" w="med" len="med"/>
            </a:ln>
            <a:effectLst/>
          </p:spPr>
          <p:txBody>
            <a:bodyPr rot="0" spcFirstLastPara="0" vertOverflow="overflow" horzOverflow="overflow" vert="horz" wrap="square" lIns="68392" tIns="45595" rIns="68392" bIns="45595" numCol="1" spcCol="0" rtlCol="0" fromWordArt="0" anchor="b" anchorCtr="0" forceAA="0" compatLnSpc="1">
              <a:prstTxWarp prst="textNoShape">
                <a:avLst/>
              </a:prstTxWarp>
              <a:noAutofit/>
            </a:bodyPr>
            <a:lstStyle/>
            <a:p>
              <a:pPr algn="ctr" defTabSz="911540" fontAlgn="base">
                <a:spcBef>
                  <a:spcPct val="0"/>
                </a:spcBef>
                <a:spcAft>
                  <a:spcPct val="0"/>
                </a:spcAft>
              </a:pPr>
              <a:r>
                <a:rPr lang="en-US" sz="1400" kern="0" spc="-50" dirty="0" smtClean="0">
                  <a:solidFill>
                    <a:srgbClr val="00188F"/>
                  </a:solidFill>
                  <a:ea typeface="Segoe UI" pitchFamily="34" charset="0"/>
                  <a:cs typeface="Segoe UI" pitchFamily="34" charset="0"/>
                </a:rPr>
                <a:t>Analytics Platform</a:t>
              </a:r>
              <a:endParaRPr lang="en-US" sz="1000" kern="0" spc="-50" dirty="0" smtClean="0">
                <a:solidFill>
                  <a:srgbClr val="00188F"/>
                </a:solidFill>
                <a:ea typeface="Segoe UI" pitchFamily="34" charset="0"/>
                <a:cs typeface="Segoe UI" pitchFamily="34" charset="0"/>
              </a:endParaRPr>
            </a:p>
          </p:txBody>
        </p:sp>
        <p:sp>
          <p:nvSpPr>
            <p:cNvPr id="6" name="Rectangle 5"/>
            <p:cNvSpPr/>
            <p:nvPr/>
          </p:nvSpPr>
          <p:spPr>
            <a:xfrm>
              <a:off x="4886167" y="3362302"/>
              <a:ext cx="2335832" cy="461665"/>
            </a:xfrm>
            <a:prstGeom prst="rect">
              <a:avLst/>
            </a:prstGeom>
          </p:spPr>
          <p:txBody>
            <a:bodyPr wrap="none">
              <a:spAutoFit/>
            </a:bodyPr>
            <a:lstStyle/>
            <a:p>
              <a:pPr algn="ctr" defTabSz="697950">
                <a:defRPr/>
              </a:pPr>
              <a:r>
                <a:rPr lang="en-US" sz="2400" dirty="0" smtClean="0">
                  <a:solidFill>
                    <a:srgbClr val="FFFFFF"/>
                  </a:solidFill>
                  <a:cs typeface="Segoe UI" panose="020B0502040204020203" pitchFamily="34" charset="0"/>
                </a:rPr>
                <a:t>Microsoft Azure</a:t>
              </a:r>
              <a:endParaRPr lang="en-US" sz="2000" dirty="0">
                <a:solidFill>
                  <a:srgbClr val="FFFFFF"/>
                </a:solidFill>
                <a:latin typeface="Segoe UI Light"/>
                <a:cs typeface="Arial Narrow"/>
              </a:endParaRPr>
            </a:p>
          </p:txBody>
        </p:sp>
      </p:grpSp>
      <p:grpSp>
        <p:nvGrpSpPr>
          <p:cNvPr id="9" name="Group 8"/>
          <p:cNvGrpSpPr/>
          <p:nvPr/>
        </p:nvGrpSpPr>
        <p:grpSpPr>
          <a:xfrm>
            <a:off x="2784741" y="1762204"/>
            <a:ext cx="6840014" cy="1116938"/>
            <a:chOff x="2784741" y="1762204"/>
            <a:chExt cx="6840014" cy="1116938"/>
          </a:xfrm>
        </p:grpSpPr>
        <p:sp>
          <p:nvSpPr>
            <p:cNvPr id="218" name="Rectangle 217"/>
            <p:cNvSpPr/>
            <p:nvPr/>
          </p:nvSpPr>
          <p:spPr bwMode="auto">
            <a:xfrm>
              <a:off x="2784741" y="2092740"/>
              <a:ext cx="6840014" cy="786402"/>
            </a:xfrm>
            <a:prstGeom prst="rect">
              <a:avLst/>
            </a:prstGeom>
            <a:solidFill>
              <a:schemeClr val="tx1"/>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t" anchorCtr="0" forceAA="0" compatLnSpc="1">
              <a:prstTxWarp prst="textNoShape">
                <a:avLst/>
              </a:prstTxWarp>
              <a:noAutofit/>
            </a:bodyPr>
            <a:lstStyle/>
            <a:p>
              <a:pPr algn="ctr" defTabSz="697950">
                <a:defRPr/>
              </a:pPr>
              <a:endParaRPr lang="en-US" sz="1020" dirty="0">
                <a:solidFill>
                  <a:srgbClr val="404040">
                    <a:lumMod val="50000"/>
                  </a:srgbClr>
                </a:solidFill>
                <a:latin typeface="Segoe UI Light"/>
                <a:cs typeface="Arial Narrow"/>
              </a:endParaRPr>
            </a:p>
          </p:txBody>
        </p:sp>
        <p:sp>
          <p:nvSpPr>
            <p:cNvPr id="121" name="Rectangle 120"/>
            <p:cNvSpPr/>
            <p:nvPr/>
          </p:nvSpPr>
          <p:spPr>
            <a:xfrm>
              <a:off x="3270349" y="2134780"/>
              <a:ext cx="1954050" cy="714535"/>
            </a:xfrm>
            <a:prstGeom prst="rect">
              <a:avLst/>
            </a:prstGeom>
            <a:solidFill>
              <a:schemeClr val="tx1"/>
            </a:solidFill>
          </p:spPr>
          <p:txBody>
            <a:bodyPr wrap="none">
              <a:spAutoFit/>
            </a:bodyPr>
            <a:lstStyle/>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Remote Monitoring &amp; Servicing</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Asset </a:t>
              </a:r>
              <a:r>
                <a:rPr lang="en-US" sz="1020" dirty="0" smtClean="0">
                  <a:solidFill>
                    <a:srgbClr val="404040">
                      <a:lumMod val="50000"/>
                    </a:srgbClr>
                  </a:solidFill>
                  <a:latin typeface="Segoe UI Light"/>
                  <a:cs typeface="Arial" panose="020B0604020202020204" pitchFamily="34" charset="0"/>
                </a:rPr>
                <a:t>Management</a:t>
              </a:r>
              <a:endParaRPr lang="en-US" sz="1020" dirty="0">
                <a:solidFill>
                  <a:srgbClr val="404040">
                    <a:lumMod val="50000"/>
                  </a:srgbClr>
                </a:solidFill>
                <a:latin typeface="Segoe UI Light"/>
                <a:cs typeface="Arial" panose="020B0604020202020204" pitchFamily="34" charset="0"/>
              </a:endParaRP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Usage based Billing </a:t>
              </a:r>
            </a:p>
            <a:p>
              <a:pPr fontAlgn="base">
                <a:spcBef>
                  <a:spcPct val="0"/>
                </a:spcBef>
                <a:spcAft>
                  <a:spcPct val="0"/>
                </a:spcAft>
              </a:pPr>
              <a:r>
                <a:rPr lang="en-US" sz="1020" dirty="0" err="1">
                  <a:solidFill>
                    <a:srgbClr val="404040">
                      <a:lumMod val="50000"/>
                    </a:srgbClr>
                  </a:solidFill>
                  <a:latin typeface="Segoe UI Light"/>
                  <a:cs typeface="Arial" panose="020B0604020202020204" pitchFamily="34" charset="0"/>
                </a:rPr>
                <a:t>AllJoyn</a:t>
              </a:r>
              <a:r>
                <a:rPr lang="en-US" sz="1020" dirty="0">
                  <a:solidFill>
                    <a:srgbClr val="404040">
                      <a:lumMod val="50000"/>
                    </a:srgbClr>
                  </a:solidFill>
                  <a:latin typeface="Segoe UI Light"/>
                  <a:cs typeface="Arial" panose="020B0604020202020204" pitchFamily="34" charset="0"/>
                </a:rPr>
                <a:t>, </a:t>
              </a:r>
              <a:r>
                <a:rPr lang="en-US" sz="1020" dirty="0" smtClean="0">
                  <a:solidFill>
                    <a:srgbClr val="404040">
                      <a:lumMod val="50000"/>
                    </a:srgbClr>
                  </a:solidFill>
                  <a:latin typeface="Segoe UI Light"/>
                  <a:cs typeface="Arial" panose="020B0604020202020204" pitchFamily="34" charset="0"/>
                </a:rPr>
                <a:t>Device Orchestration</a:t>
              </a:r>
              <a:endParaRPr lang="en-US" sz="1020" dirty="0">
                <a:solidFill>
                  <a:srgbClr val="404040">
                    <a:lumMod val="50000"/>
                  </a:srgbClr>
                </a:solidFill>
                <a:latin typeface="Segoe UI Light"/>
                <a:cs typeface="Arial" panose="020B0604020202020204" pitchFamily="34" charset="0"/>
              </a:endParaRPr>
            </a:p>
          </p:txBody>
        </p:sp>
        <p:sp>
          <p:nvSpPr>
            <p:cNvPr id="122" name="Rectangle 121"/>
            <p:cNvSpPr/>
            <p:nvPr/>
          </p:nvSpPr>
          <p:spPr>
            <a:xfrm>
              <a:off x="5370572" y="2124285"/>
              <a:ext cx="1731702" cy="714535"/>
            </a:xfrm>
            <a:prstGeom prst="rect">
              <a:avLst/>
            </a:prstGeom>
            <a:solidFill>
              <a:schemeClr val="tx1"/>
            </a:solidFill>
          </p:spPr>
          <p:txBody>
            <a:bodyPr wrap="none">
              <a:spAutoFit/>
            </a:bodyPr>
            <a:lstStyle/>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Device &amp; Firmware Updates</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Command &amp; Control</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Content Delivery </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Compliance Management</a:t>
              </a:r>
            </a:p>
          </p:txBody>
        </p:sp>
        <p:sp>
          <p:nvSpPr>
            <p:cNvPr id="123" name="Rectangle 122"/>
            <p:cNvSpPr/>
            <p:nvPr/>
          </p:nvSpPr>
          <p:spPr>
            <a:xfrm>
              <a:off x="7322920" y="2105516"/>
              <a:ext cx="1500732" cy="720197"/>
            </a:xfrm>
            <a:prstGeom prst="rect">
              <a:avLst/>
            </a:prstGeom>
            <a:solidFill>
              <a:schemeClr val="tx1"/>
            </a:solidFill>
          </p:spPr>
          <p:txBody>
            <a:bodyPr wrap="none">
              <a:spAutoFit/>
            </a:bodyPr>
            <a:lstStyle/>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Predictive Maintenance</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Analytics (BI, ML)</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Enterprise </a:t>
              </a:r>
              <a:r>
                <a:rPr lang="en-US" sz="1020" dirty="0" smtClean="0">
                  <a:solidFill>
                    <a:srgbClr val="404040">
                      <a:lumMod val="50000"/>
                    </a:srgbClr>
                  </a:solidFill>
                  <a:latin typeface="Segoe UI Light"/>
                  <a:cs typeface="Arial" panose="020B0604020202020204" pitchFamily="34" charset="0"/>
                </a:rPr>
                <a:t>integration</a:t>
              </a:r>
              <a:endParaRPr lang="en-US" sz="1020" dirty="0">
                <a:solidFill>
                  <a:srgbClr val="404040">
                    <a:lumMod val="50000"/>
                  </a:srgbClr>
                </a:solidFill>
                <a:latin typeface="Segoe UI Light"/>
                <a:cs typeface="Arial" panose="020B0604020202020204" pitchFamily="34" charset="0"/>
              </a:endParaRP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Data </a:t>
              </a:r>
              <a:r>
                <a:rPr lang="en-US" sz="1020" dirty="0" smtClean="0">
                  <a:solidFill>
                    <a:srgbClr val="404040">
                      <a:lumMod val="50000"/>
                    </a:srgbClr>
                  </a:solidFill>
                  <a:latin typeface="Segoe UI Light"/>
                  <a:cs typeface="Arial" panose="020B0604020202020204" pitchFamily="34" charset="0"/>
                </a:rPr>
                <a:t>Visualization</a:t>
              </a:r>
              <a:endParaRPr lang="en-US" sz="1020" dirty="0">
                <a:solidFill>
                  <a:srgbClr val="404040">
                    <a:lumMod val="50000"/>
                  </a:srgbClr>
                </a:solidFill>
                <a:latin typeface="Segoe UI Light"/>
                <a:cs typeface="Arial" panose="020B0604020202020204" pitchFamily="34" charset="0"/>
              </a:endParaRPr>
            </a:p>
          </p:txBody>
        </p:sp>
        <p:sp>
          <p:nvSpPr>
            <p:cNvPr id="7" name="Rectangle 6"/>
            <p:cNvSpPr/>
            <p:nvPr/>
          </p:nvSpPr>
          <p:spPr bwMode="auto">
            <a:xfrm>
              <a:off x="2784741" y="1762204"/>
              <a:ext cx="6840014" cy="321776"/>
            </a:xfrm>
            <a:prstGeom prst="rect">
              <a:avLst/>
            </a:prstGeom>
            <a:solidFill>
              <a:schemeClr val="bg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Capabilities</a:t>
              </a:r>
              <a:endParaRPr lang="en-US" sz="2400" dirty="0">
                <a:gradFill>
                  <a:gsLst>
                    <a:gs pos="0">
                      <a:srgbClr val="FFFFFF"/>
                    </a:gs>
                    <a:gs pos="100000">
                      <a:srgbClr val="FFFFFF"/>
                    </a:gs>
                  </a:gsLst>
                  <a:lin ang="5400000" scaled="0"/>
                </a:gradFill>
              </a:endParaRPr>
            </a:p>
          </p:txBody>
        </p:sp>
      </p:grpSp>
      <p:grpSp>
        <p:nvGrpSpPr>
          <p:cNvPr id="189" name="Group 188"/>
          <p:cNvGrpSpPr/>
          <p:nvPr/>
        </p:nvGrpSpPr>
        <p:grpSpPr>
          <a:xfrm>
            <a:off x="2794215" y="4389314"/>
            <a:ext cx="853835" cy="761054"/>
            <a:chOff x="5296584" y="2747310"/>
            <a:chExt cx="1759954" cy="1543691"/>
          </a:xfrm>
        </p:grpSpPr>
        <p:sp>
          <p:nvSpPr>
            <p:cNvPr id="190" name="Rectangle 189"/>
            <p:cNvSpPr/>
            <p:nvPr/>
          </p:nvSpPr>
          <p:spPr>
            <a:xfrm>
              <a:off x="5411868" y="3339089"/>
              <a:ext cx="1344609" cy="356293"/>
            </a:xfrm>
            <a:prstGeom prst="rect">
              <a:avLst/>
            </a:prstGeom>
            <a:noFill/>
            <a:ln w="28575">
              <a:noFill/>
            </a:ln>
          </p:spPr>
          <p:txBody>
            <a:bodyPr wrap="none" lIns="0" tIns="0" rIns="0" bIns="0">
              <a:spAutoFit/>
            </a:bodyPr>
            <a:lstStyle/>
            <a:p>
              <a:pPr fontAlgn="base">
                <a:spcBef>
                  <a:spcPct val="0"/>
                </a:spcBef>
                <a:spcAft>
                  <a:spcPct val="0"/>
                </a:spcAft>
              </a:pPr>
              <a:r>
                <a:rPr lang="en-US" sz="1119" dirty="0">
                  <a:solidFill>
                    <a:srgbClr val="FFFFFF"/>
                  </a:solidFill>
                  <a:latin typeface="Segoe UI Light"/>
                  <a:cs typeface="Arial" panose="020B0604020202020204" pitchFamily="34" charset="0"/>
                </a:rPr>
                <a:t>NETWORK</a:t>
              </a:r>
            </a:p>
          </p:txBody>
        </p:sp>
        <p:grpSp>
          <p:nvGrpSpPr>
            <p:cNvPr id="191" name="Group 190"/>
            <p:cNvGrpSpPr>
              <a:grpSpLocks noChangeAspect="1"/>
            </p:cNvGrpSpPr>
            <p:nvPr/>
          </p:nvGrpSpPr>
          <p:grpSpPr>
            <a:xfrm rot="19140000" flipV="1">
              <a:off x="5296584" y="2747310"/>
              <a:ext cx="707014" cy="548640"/>
              <a:chOff x="3096273" y="3548878"/>
              <a:chExt cx="456003" cy="353857"/>
            </a:xfrm>
          </p:grpSpPr>
          <p:sp>
            <p:nvSpPr>
              <p:cNvPr id="197" name="Freeform 196"/>
              <p:cNvSpPr/>
              <p:nvPr/>
            </p:nvSpPr>
            <p:spPr bwMode="auto">
              <a:xfrm>
                <a:off x="3096273" y="3846776"/>
                <a:ext cx="456003" cy="5595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98" name="Freeform 197"/>
              <p:cNvSpPr/>
              <p:nvPr/>
            </p:nvSpPr>
            <p:spPr bwMode="auto">
              <a:xfrm>
                <a:off x="3148336" y="374783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99" name="Freeform 198"/>
              <p:cNvSpPr/>
              <p:nvPr/>
            </p:nvSpPr>
            <p:spPr bwMode="auto">
              <a:xfrm>
                <a:off x="3195014" y="3640116"/>
                <a:ext cx="258521" cy="3620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Lst>
                <a:ahLst/>
                <a:cxnLst>
                  <a:cxn ang="0">
                    <a:pos x="connsiteX0" y="connsiteY0"/>
                  </a:cxn>
                  <a:cxn ang="0">
                    <a:pos x="connsiteX1" y="connsiteY1"/>
                  </a:cxn>
                </a:cxnLst>
                <a:rect l="l" t="t" r="r" b="b"/>
                <a:pathLst>
                  <a:path w="10000" h="151295">
                    <a:moveTo>
                      <a:pt x="10000" y="0"/>
                    </a:moveTo>
                    <a:cubicBezTo>
                      <a:pt x="6667" y="203393"/>
                      <a:pt x="3071" y="196724"/>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00" name="Freeform 199"/>
              <p:cNvSpPr/>
              <p:nvPr/>
            </p:nvSpPr>
            <p:spPr bwMode="auto">
              <a:xfrm>
                <a:off x="3258447" y="3548878"/>
                <a:ext cx="131654" cy="21844"/>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Lst>
                <a:ahLst/>
                <a:cxnLst>
                  <a:cxn ang="0">
                    <a:pos x="connsiteX0" y="connsiteY0"/>
                  </a:cxn>
                  <a:cxn ang="0">
                    <a:pos x="connsiteX1" y="connsiteY1"/>
                  </a:cxn>
                </a:cxnLst>
                <a:rect l="l" t="t" r="r" b="b"/>
                <a:pathLst>
                  <a:path w="10000" h="91283">
                    <a:moveTo>
                      <a:pt x="10000" y="0"/>
                    </a:moveTo>
                    <a:cubicBezTo>
                      <a:pt x="7212" y="123368"/>
                      <a:pt x="3071" y="116703"/>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nvGrpSpPr>
            <p:cNvPr id="192" name="Group 191"/>
            <p:cNvGrpSpPr>
              <a:grpSpLocks noChangeAspect="1"/>
            </p:cNvGrpSpPr>
            <p:nvPr/>
          </p:nvGrpSpPr>
          <p:grpSpPr>
            <a:xfrm rot="19167979">
              <a:off x="6349524" y="3742359"/>
              <a:ext cx="707014" cy="548642"/>
              <a:chOff x="3046859" y="3689557"/>
              <a:chExt cx="456003" cy="353859"/>
            </a:xfrm>
          </p:grpSpPr>
          <p:sp>
            <p:nvSpPr>
              <p:cNvPr id="193" name="Freeform 192"/>
              <p:cNvSpPr/>
              <p:nvPr/>
            </p:nvSpPr>
            <p:spPr bwMode="auto">
              <a:xfrm>
                <a:off x="3046859" y="3987456"/>
                <a:ext cx="456003" cy="55960"/>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94" name="Freeform 193"/>
              <p:cNvSpPr/>
              <p:nvPr/>
            </p:nvSpPr>
            <p:spPr bwMode="auto">
              <a:xfrm>
                <a:off x="3098922" y="3888513"/>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95" name="Freeform 194"/>
              <p:cNvSpPr/>
              <p:nvPr/>
            </p:nvSpPr>
            <p:spPr bwMode="auto">
              <a:xfrm>
                <a:off x="3145600" y="3780795"/>
                <a:ext cx="258520" cy="3620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Lst>
                <a:ahLst/>
                <a:cxnLst>
                  <a:cxn ang="0">
                    <a:pos x="connsiteX0" y="connsiteY0"/>
                  </a:cxn>
                  <a:cxn ang="0">
                    <a:pos x="connsiteX1" y="connsiteY1"/>
                  </a:cxn>
                </a:cxnLst>
                <a:rect l="l" t="t" r="r" b="b"/>
                <a:pathLst>
                  <a:path w="10000" h="151295">
                    <a:moveTo>
                      <a:pt x="10000" y="0"/>
                    </a:moveTo>
                    <a:cubicBezTo>
                      <a:pt x="6667" y="203393"/>
                      <a:pt x="3071" y="196724"/>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96" name="Freeform 195"/>
              <p:cNvSpPr/>
              <p:nvPr/>
            </p:nvSpPr>
            <p:spPr bwMode="auto">
              <a:xfrm>
                <a:off x="3209034" y="3689557"/>
                <a:ext cx="131654" cy="21844"/>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Lst>
                <a:ahLst/>
                <a:cxnLst>
                  <a:cxn ang="0">
                    <a:pos x="connsiteX0" y="connsiteY0"/>
                  </a:cxn>
                  <a:cxn ang="0">
                    <a:pos x="connsiteX1" y="connsiteY1"/>
                  </a:cxn>
                </a:cxnLst>
                <a:rect l="l" t="t" r="r" b="b"/>
                <a:pathLst>
                  <a:path w="10000" h="91283">
                    <a:moveTo>
                      <a:pt x="10000" y="0"/>
                    </a:moveTo>
                    <a:cubicBezTo>
                      <a:pt x="7212" y="123368"/>
                      <a:pt x="3071" y="116703"/>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spTree>
    <p:extLst>
      <p:ext uri="{BB962C8B-B14F-4D97-AF65-F5344CB8AC3E}">
        <p14:creationId xmlns:p14="http://schemas.microsoft.com/office/powerpoint/2010/main" val="17938758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fade">
                                      <p:cBhvr>
                                        <p:cTn id="7" dur="500"/>
                                        <p:tgtEl>
                                          <p:spTgt spid="141"/>
                                        </p:tgtEl>
                                      </p:cBhvr>
                                    </p:animEffect>
                                  </p:childTnLst>
                                </p:cTn>
                              </p:par>
                              <p:par>
                                <p:cTn id="8" presetID="10" presetClass="entr" presetSubtype="0" fill="hold" nodeType="withEffect">
                                  <p:stCondLst>
                                    <p:cond delay="0"/>
                                  </p:stCondLst>
                                  <p:childTnLst>
                                    <p:set>
                                      <p:cBhvr>
                                        <p:cTn id="9" dur="1" fill="hold">
                                          <p:stCondLst>
                                            <p:cond delay="0"/>
                                          </p:stCondLst>
                                        </p:cTn>
                                        <p:tgtEl>
                                          <p:spTgt spid="131"/>
                                        </p:tgtEl>
                                        <p:attrNameLst>
                                          <p:attrName>style.visibility</p:attrName>
                                        </p:attrNameLst>
                                      </p:cBhvr>
                                      <p:to>
                                        <p:strVal val="visible"/>
                                      </p:to>
                                    </p:set>
                                    <p:animEffect transition="in" filter="fade">
                                      <p:cBhvr>
                                        <p:cTn id="10" dur="500"/>
                                        <p:tgtEl>
                                          <p:spTgt spid="131"/>
                                        </p:tgtEl>
                                      </p:cBhvr>
                                    </p:animEffect>
                                  </p:childTnLst>
                                </p:cTn>
                              </p:par>
                              <p:par>
                                <p:cTn id="11" presetID="10" presetClass="entr" presetSubtype="0" fill="hold" nodeType="withEffect">
                                  <p:stCondLst>
                                    <p:cond delay="0"/>
                                  </p:stCondLst>
                                  <p:childTnLst>
                                    <p:set>
                                      <p:cBhvr>
                                        <p:cTn id="12" dur="1" fill="hold">
                                          <p:stCondLst>
                                            <p:cond delay="0"/>
                                          </p:stCondLst>
                                        </p:cTn>
                                        <p:tgtEl>
                                          <p:spTgt spid="132"/>
                                        </p:tgtEl>
                                        <p:attrNameLst>
                                          <p:attrName>style.visibility</p:attrName>
                                        </p:attrNameLst>
                                      </p:cBhvr>
                                      <p:to>
                                        <p:strVal val="visible"/>
                                      </p:to>
                                    </p:set>
                                    <p:animEffect transition="in" filter="fade">
                                      <p:cBhvr>
                                        <p:cTn id="13" dur="500"/>
                                        <p:tgtEl>
                                          <p:spTgt spid="132"/>
                                        </p:tgtEl>
                                      </p:cBhvr>
                                    </p:animEffect>
                                  </p:childTnLst>
                                </p:cTn>
                              </p:par>
                              <p:par>
                                <p:cTn id="14" presetID="10" presetClass="entr" presetSubtype="0" fill="hold" nodeType="withEffect">
                                  <p:stCondLst>
                                    <p:cond delay="0"/>
                                  </p:stCondLst>
                                  <p:childTnLst>
                                    <p:set>
                                      <p:cBhvr>
                                        <p:cTn id="15" dur="1" fill="hold">
                                          <p:stCondLst>
                                            <p:cond delay="0"/>
                                          </p:stCondLst>
                                        </p:cTn>
                                        <p:tgtEl>
                                          <p:spTgt spid="133"/>
                                        </p:tgtEl>
                                        <p:attrNameLst>
                                          <p:attrName>style.visibility</p:attrName>
                                        </p:attrNameLst>
                                      </p:cBhvr>
                                      <p:to>
                                        <p:strVal val="visible"/>
                                      </p:to>
                                    </p:set>
                                    <p:animEffect transition="in" filter="fade">
                                      <p:cBhvr>
                                        <p:cTn id="16" dur="500"/>
                                        <p:tgtEl>
                                          <p:spTgt spid="133"/>
                                        </p:tgtEl>
                                      </p:cBhvr>
                                    </p:animEffect>
                                  </p:childTnLst>
                                </p:cTn>
                              </p:par>
                              <p:par>
                                <p:cTn id="17" presetID="10" presetClass="entr" presetSubtype="0" fill="hold" nodeType="withEffect">
                                  <p:stCondLst>
                                    <p:cond delay="0"/>
                                  </p:stCondLst>
                                  <p:childTnLst>
                                    <p:set>
                                      <p:cBhvr>
                                        <p:cTn id="18" dur="1" fill="hold">
                                          <p:stCondLst>
                                            <p:cond delay="0"/>
                                          </p:stCondLst>
                                        </p:cTn>
                                        <p:tgtEl>
                                          <p:spTgt spid="134"/>
                                        </p:tgtEl>
                                        <p:attrNameLst>
                                          <p:attrName>style.visibility</p:attrName>
                                        </p:attrNameLst>
                                      </p:cBhvr>
                                      <p:to>
                                        <p:strVal val="visible"/>
                                      </p:to>
                                    </p:set>
                                    <p:animEffect transition="in" filter="fade">
                                      <p:cBhvr>
                                        <p:cTn id="19" dur="500"/>
                                        <p:tgtEl>
                                          <p:spTgt spid="13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500"/>
                                        <p:tgtEl>
                                          <p:spTgt spid="4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500"/>
                                        <p:tgtEl>
                                          <p:spTgt spid="4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55"/>
                                        </p:tgtEl>
                                        <p:attrNameLst>
                                          <p:attrName>style.visibility</p:attrName>
                                        </p:attrNameLst>
                                      </p:cBhvr>
                                      <p:to>
                                        <p:strVal val="visible"/>
                                      </p:to>
                                    </p:set>
                                    <p:animEffect transition="in" filter="fade">
                                      <p:cBhvr>
                                        <p:cTn id="81" dur="500"/>
                                        <p:tgtEl>
                                          <p:spTgt spid="15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73"/>
                                        </p:tgtEl>
                                        <p:attrNameLst>
                                          <p:attrName>style.visibility</p:attrName>
                                        </p:attrNameLst>
                                      </p:cBhvr>
                                      <p:to>
                                        <p:strVal val="visible"/>
                                      </p:to>
                                    </p:set>
                                    <p:animEffect transition="in" filter="fade">
                                      <p:cBhvr>
                                        <p:cTn id="84" dur="500"/>
                                        <p:tgtEl>
                                          <p:spTgt spid="173"/>
                                        </p:tgtEl>
                                      </p:cBhvr>
                                    </p:animEffect>
                                  </p:childTnLst>
                                </p:cTn>
                              </p:par>
                              <p:par>
                                <p:cTn id="85" presetID="10" presetClass="entr" presetSubtype="0" fill="hold" nodeType="withEffect">
                                  <p:stCondLst>
                                    <p:cond delay="0"/>
                                  </p:stCondLst>
                                  <p:childTnLst>
                                    <p:set>
                                      <p:cBhvr>
                                        <p:cTn id="86" dur="1" fill="hold">
                                          <p:stCondLst>
                                            <p:cond delay="0"/>
                                          </p:stCondLst>
                                        </p:cTn>
                                        <p:tgtEl>
                                          <p:spTgt spid="4"/>
                                        </p:tgtEl>
                                        <p:attrNameLst>
                                          <p:attrName>style.visibility</p:attrName>
                                        </p:attrNameLst>
                                      </p:cBhvr>
                                      <p:to>
                                        <p:strVal val="visible"/>
                                      </p:to>
                                    </p:set>
                                    <p:animEffect transition="in" filter="fade">
                                      <p:cBhvr>
                                        <p:cTn id="87" dur="500"/>
                                        <p:tgtEl>
                                          <p:spTgt spid="4"/>
                                        </p:tgtEl>
                                      </p:cBhvr>
                                    </p:animEffect>
                                  </p:childTnLst>
                                </p:cTn>
                              </p:par>
                              <p:par>
                                <p:cTn id="88" presetID="10" presetClass="entr" presetSubtype="0" fill="hold" nodeType="withEffect">
                                  <p:stCondLst>
                                    <p:cond delay="0"/>
                                  </p:stCondLst>
                                  <p:childTnLst>
                                    <p:set>
                                      <p:cBhvr>
                                        <p:cTn id="89" dur="1" fill="hold">
                                          <p:stCondLst>
                                            <p:cond delay="0"/>
                                          </p:stCondLst>
                                        </p:cTn>
                                        <p:tgtEl>
                                          <p:spTgt spid="189"/>
                                        </p:tgtEl>
                                        <p:attrNameLst>
                                          <p:attrName>style.visibility</p:attrName>
                                        </p:attrNameLst>
                                      </p:cBhvr>
                                      <p:to>
                                        <p:strVal val="visible"/>
                                      </p:to>
                                    </p:set>
                                    <p:animEffect transition="in" filter="fade">
                                      <p:cBhvr>
                                        <p:cTn id="90" dur="500"/>
                                        <p:tgtEl>
                                          <p:spTgt spid="18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
                                        </p:tgtEl>
                                        <p:attrNameLst>
                                          <p:attrName>style.visibility</p:attrName>
                                        </p:attrNameLst>
                                      </p:cBhvr>
                                      <p:to>
                                        <p:strVal val="visible"/>
                                      </p:to>
                                    </p:set>
                                    <p:animEffect transition="in" filter="fade">
                                      <p:cBhvr>
                                        <p:cTn id="93" dur="500"/>
                                        <p:tgtEl>
                                          <p:spTgt spid="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35"/>
                                        </p:tgtEl>
                                        <p:attrNameLst>
                                          <p:attrName>style.visibility</p:attrName>
                                        </p:attrNameLst>
                                      </p:cBhvr>
                                      <p:to>
                                        <p:strVal val="visible"/>
                                      </p:to>
                                    </p:set>
                                    <p:animEffect transition="in" filter="fade">
                                      <p:cBhvr>
                                        <p:cTn id="96" dur="500"/>
                                        <p:tgtEl>
                                          <p:spTgt spid="13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43"/>
                                        </p:tgtEl>
                                        <p:attrNameLst>
                                          <p:attrName>style.visibility</p:attrName>
                                        </p:attrNameLst>
                                      </p:cBhvr>
                                      <p:to>
                                        <p:strVal val="visible"/>
                                      </p:to>
                                    </p:set>
                                    <p:animEffect transition="in" filter="fade">
                                      <p:cBhvr>
                                        <p:cTn id="99" dur="500"/>
                                        <p:tgtEl>
                                          <p:spTgt spid="14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8"/>
                                        </p:tgtEl>
                                        <p:attrNameLst>
                                          <p:attrName>style.visibility</p:attrName>
                                        </p:attrNameLst>
                                      </p:cBhvr>
                                      <p:to>
                                        <p:strVal val="visible"/>
                                      </p:to>
                                    </p:set>
                                    <p:animEffect transition="in" filter="fade">
                                      <p:cBhvr>
                                        <p:cTn id="104" dur="500"/>
                                        <p:tgtEl>
                                          <p:spTgt spid="8"/>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9"/>
                                        </p:tgtEl>
                                        <p:attrNameLst>
                                          <p:attrName>style.visibility</p:attrName>
                                        </p:attrNameLst>
                                      </p:cBhvr>
                                      <p:to>
                                        <p:strVal val="visible"/>
                                      </p:to>
                                    </p:set>
                                    <p:animEffect transition="in" filter="fade">
                                      <p:cBhvr>
                                        <p:cTn id="10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5" grpId="0" animBg="1"/>
      <p:bldP spid="36" grpId="0" animBg="1"/>
      <p:bldP spid="37" grpId="0" animBg="1"/>
      <p:bldP spid="38" grpId="0" animBg="1"/>
      <p:bldP spid="39" grpId="0" animBg="1"/>
      <p:bldP spid="40" grpId="0" animBg="1"/>
      <p:bldP spid="42" grpId="0" animBg="1"/>
      <p:bldP spid="43" grpId="0" animBg="1"/>
      <p:bldP spid="44" grpId="0" animBg="1"/>
      <p:bldP spid="46" grpId="0" animBg="1"/>
      <p:bldP spid="47" grpId="0" animBg="1"/>
      <p:bldP spid="155" grpId="0" animBg="1"/>
      <p:bldP spid="173" grpId="0" animBg="1"/>
      <p:bldP spid="3" grpId="0"/>
      <p:bldP spid="135" grpId="0"/>
      <p:bldP spid="14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274" y="314986"/>
            <a:ext cx="11889564" cy="917575"/>
          </a:xfrm>
        </p:spPr>
        <p:txBody>
          <a:bodyPr/>
          <a:lstStyle/>
          <a:p>
            <a:r>
              <a:rPr lang="en-US" dirty="0" smtClean="0">
                <a:solidFill>
                  <a:schemeClr val="tx1"/>
                </a:solidFill>
                <a:ea typeface="+mj-ea"/>
                <a:cs typeface="+mj-cs"/>
              </a:rPr>
              <a:t>Easily Build Retail Line of Business Solutions</a:t>
            </a:r>
            <a:r>
              <a:rPr lang="en-US" sz="4896" b="1" dirty="0">
                <a:solidFill>
                  <a:schemeClr val="tx1"/>
                </a:solidFill>
                <a:ea typeface="+mj-ea"/>
                <a:cs typeface="+mj-cs"/>
              </a:rPr>
              <a:t/>
            </a:r>
            <a:br>
              <a:rPr lang="en-US" sz="4896" b="1" dirty="0">
                <a:solidFill>
                  <a:schemeClr val="tx1"/>
                </a:solidFill>
                <a:ea typeface="+mj-ea"/>
                <a:cs typeface="+mj-cs"/>
              </a:rPr>
            </a:br>
            <a:r>
              <a:rPr lang="en-US" sz="3808" dirty="0" smtClean="0">
                <a:solidFill>
                  <a:schemeClr val="tx2"/>
                </a:solidFill>
              </a:rPr>
              <a:t>Retail Peripherals Supported Inbox</a:t>
            </a:r>
            <a:endParaRPr lang="en-US" sz="3808" dirty="0">
              <a:solidFill>
                <a:schemeClr val="tx2"/>
              </a:solidFill>
            </a:endParaRPr>
          </a:p>
        </p:txBody>
      </p:sp>
      <p:grpSp>
        <p:nvGrpSpPr>
          <p:cNvPr id="20" name="Group 19"/>
          <p:cNvGrpSpPr/>
          <p:nvPr/>
        </p:nvGrpSpPr>
        <p:grpSpPr>
          <a:xfrm>
            <a:off x="5105716" y="2440508"/>
            <a:ext cx="2285676" cy="2285676"/>
            <a:chOff x="5105558" y="2075756"/>
            <a:chExt cx="2286000" cy="2286000"/>
          </a:xfrm>
        </p:grpSpPr>
        <p:sp>
          <p:nvSpPr>
            <p:cNvPr id="34" name="Rectangle 33"/>
            <p:cNvSpPr/>
            <p:nvPr/>
          </p:nvSpPr>
          <p:spPr bwMode="auto">
            <a:xfrm>
              <a:off x="5105558" y="2075756"/>
              <a:ext cx="2286000" cy="2286000"/>
            </a:xfrm>
            <a:prstGeom prst="rect">
              <a:avLst/>
            </a:prstGeom>
            <a:solidFill>
              <a:srgbClr val="0070C0">
                <a:alpha val="9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82854" numCol="1" spcCol="0" rtlCol="0" fromWordArt="0" anchor="b" anchorCtr="0" forceAA="0" compatLnSpc="1">
              <a:prstTxWarp prst="textNoShape">
                <a:avLst/>
              </a:prstTxWarp>
              <a:noAutofit/>
            </a:bodyPr>
            <a:lstStyle/>
            <a:p>
              <a:pPr defTabSz="932411" fontAlgn="base">
                <a:lnSpc>
                  <a:spcPct val="90000"/>
                </a:lnSpc>
                <a:spcBef>
                  <a:spcPct val="0"/>
                </a:spcBef>
                <a:spcAft>
                  <a:spcPct val="0"/>
                </a:spcAft>
              </a:pPr>
              <a:r>
                <a:rPr lang="en-US" sz="1399">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Receipt Printer</a:t>
              </a:r>
              <a:endParaRPr lang="en-US" sz="1399"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nvGrpSpPr>
            <p:cNvPr id="4" name="Group 3"/>
            <p:cNvGrpSpPr>
              <a:grpSpLocks noChangeAspect="1"/>
            </p:cNvGrpSpPr>
            <p:nvPr/>
          </p:nvGrpSpPr>
          <p:grpSpPr>
            <a:xfrm>
              <a:off x="5850085" y="2619756"/>
              <a:ext cx="796946" cy="1018705"/>
              <a:chOff x="8861592" y="550178"/>
              <a:chExt cx="604141" cy="594107"/>
            </a:xfrm>
            <a:solidFill>
              <a:schemeClr val="bg1"/>
            </a:solidFill>
          </p:grpSpPr>
          <p:sp>
            <p:nvSpPr>
              <p:cNvPr id="5" name="Freeform 139"/>
              <p:cNvSpPr>
                <a:spLocks noEditPoints="1"/>
              </p:cNvSpPr>
              <p:nvPr/>
            </p:nvSpPr>
            <p:spPr bwMode="auto">
              <a:xfrm>
                <a:off x="8861592" y="717875"/>
                <a:ext cx="604141" cy="285945"/>
              </a:xfrm>
              <a:custGeom>
                <a:avLst/>
                <a:gdLst>
                  <a:gd name="T0" fmla="*/ 332 w 357"/>
                  <a:gd name="T1" fmla="*/ 0 h 169"/>
                  <a:gd name="T2" fmla="*/ 26 w 357"/>
                  <a:gd name="T3" fmla="*/ 0 h 169"/>
                  <a:gd name="T4" fmla="*/ 0 w 357"/>
                  <a:gd name="T5" fmla="*/ 25 h 169"/>
                  <a:gd name="T6" fmla="*/ 0 w 357"/>
                  <a:gd name="T7" fmla="*/ 144 h 169"/>
                  <a:gd name="T8" fmla="*/ 26 w 357"/>
                  <a:gd name="T9" fmla="*/ 169 h 169"/>
                  <a:gd name="T10" fmla="*/ 70 w 357"/>
                  <a:gd name="T11" fmla="*/ 169 h 169"/>
                  <a:gd name="T12" fmla="*/ 70 w 357"/>
                  <a:gd name="T13" fmla="*/ 90 h 169"/>
                  <a:gd name="T14" fmla="*/ 288 w 357"/>
                  <a:gd name="T15" fmla="*/ 90 h 169"/>
                  <a:gd name="T16" fmla="*/ 288 w 357"/>
                  <a:gd name="T17" fmla="*/ 169 h 169"/>
                  <a:gd name="T18" fmla="*/ 332 w 357"/>
                  <a:gd name="T19" fmla="*/ 169 h 169"/>
                  <a:gd name="T20" fmla="*/ 357 w 357"/>
                  <a:gd name="T21" fmla="*/ 144 h 169"/>
                  <a:gd name="T22" fmla="*/ 357 w 357"/>
                  <a:gd name="T23" fmla="*/ 25 h 169"/>
                  <a:gd name="T24" fmla="*/ 332 w 357"/>
                  <a:gd name="T25" fmla="*/ 0 h 169"/>
                  <a:gd name="T26" fmla="*/ 319 w 357"/>
                  <a:gd name="T27" fmla="*/ 56 h 169"/>
                  <a:gd name="T28" fmla="*/ 308 w 357"/>
                  <a:gd name="T29" fmla="*/ 45 h 169"/>
                  <a:gd name="T30" fmla="*/ 319 w 357"/>
                  <a:gd name="T31" fmla="*/ 34 h 169"/>
                  <a:gd name="T32" fmla="*/ 330 w 357"/>
                  <a:gd name="T33" fmla="*/ 45 h 169"/>
                  <a:gd name="T34" fmla="*/ 319 w 357"/>
                  <a:gd name="T35" fmla="*/ 5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7" h="169">
                    <a:moveTo>
                      <a:pt x="332" y="0"/>
                    </a:moveTo>
                    <a:cubicBezTo>
                      <a:pt x="26" y="0"/>
                      <a:pt x="26" y="0"/>
                      <a:pt x="26" y="0"/>
                    </a:cubicBezTo>
                    <a:cubicBezTo>
                      <a:pt x="12" y="0"/>
                      <a:pt x="0" y="11"/>
                      <a:pt x="0" y="25"/>
                    </a:cubicBezTo>
                    <a:cubicBezTo>
                      <a:pt x="0" y="144"/>
                      <a:pt x="0" y="144"/>
                      <a:pt x="0" y="144"/>
                    </a:cubicBezTo>
                    <a:cubicBezTo>
                      <a:pt x="0" y="158"/>
                      <a:pt x="12" y="169"/>
                      <a:pt x="26" y="169"/>
                    </a:cubicBezTo>
                    <a:cubicBezTo>
                      <a:pt x="70" y="169"/>
                      <a:pt x="70" y="169"/>
                      <a:pt x="70" y="169"/>
                    </a:cubicBezTo>
                    <a:cubicBezTo>
                      <a:pt x="70" y="90"/>
                      <a:pt x="70" y="90"/>
                      <a:pt x="70" y="90"/>
                    </a:cubicBezTo>
                    <a:cubicBezTo>
                      <a:pt x="288" y="90"/>
                      <a:pt x="288" y="90"/>
                      <a:pt x="288" y="90"/>
                    </a:cubicBezTo>
                    <a:cubicBezTo>
                      <a:pt x="288" y="169"/>
                      <a:pt x="288" y="169"/>
                      <a:pt x="288" y="169"/>
                    </a:cubicBezTo>
                    <a:cubicBezTo>
                      <a:pt x="332" y="169"/>
                      <a:pt x="332" y="169"/>
                      <a:pt x="332" y="169"/>
                    </a:cubicBezTo>
                    <a:cubicBezTo>
                      <a:pt x="346" y="169"/>
                      <a:pt x="357" y="158"/>
                      <a:pt x="357" y="144"/>
                    </a:cubicBezTo>
                    <a:cubicBezTo>
                      <a:pt x="357" y="25"/>
                      <a:pt x="357" y="25"/>
                      <a:pt x="357" y="25"/>
                    </a:cubicBezTo>
                    <a:cubicBezTo>
                      <a:pt x="357" y="11"/>
                      <a:pt x="346" y="0"/>
                      <a:pt x="332" y="0"/>
                    </a:cubicBezTo>
                    <a:close/>
                    <a:moveTo>
                      <a:pt x="319" y="56"/>
                    </a:moveTo>
                    <a:cubicBezTo>
                      <a:pt x="313" y="56"/>
                      <a:pt x="308" y="51"/>
                      <a:pt x="308" y="45"/>
                    </a:cubicBezTo>
                    <a:cubicBezTo>
                      <a:pt x="308" y="39"/>
                      <a:pt x="313" y="34"/>
                      <a:pt x="319" y="34"/>
                    </a:cubicBezTo>
                    <a:cubicBezTo>
                      <a:pt x="325" y="34"/>
                      <a:pt x="330" y="39"/>
                      <a:pt x="330" y="45"/>
                    </a:cubicBezTo>
                    <a:cubicBezTo>
                      <a:pt x="330" y="51"/>
                      <a:pt x="325" y="56"/>
                      <a:pt x="319" y="56"/>
                    </a:cubicBezTo>
                    <a:close/>
                  </a:path>
                </a:pathLst>
              </a:custGeom>
              <a:grpFill/>
              <a:ln>
                <a:noFill/>
              </a:ln>
              <a:extLst/>
            </p:spPr>
            <p:txBody>
              <a:bodyPr vert="horz" wrap="square" lIns="93247" tIns="46623" rIns="93247" bIns="46623" numCol="1" anchor="t" anchorCtr="0" compatLnSpc="1">
                <a:prstTxWarp prst="textNoShape">
                  <a:avLst/>
                </a:prstTxWarp>
              </a:bodyPr>
              <a:lstStyle/>
              <a:p>
                <a:endParaRPr lang="en-US" sz="1428" dirty="0">
                  <a:solidFill>
                    <a:srgbClr val="B4A0FF"/>
                  </a:solidFill>
                </a:endParaRPr>
              </a:p>
            </p:txBody>
          </p:sp>
          <p:sp>
            <p:nvSpPr>
              <p:cNvPr id="6" name="Freeform 140"/>
              <p:cNvSpPr>
                <a:spLocks noEditPoints="1"/>
              </p:cNvSpPr>
              <p:nvPr/>
            </p:nvSpPr>
            <p:spPr bwMode="auto">
              <a:xfrm>
                <a:off x="9007073" y="863356"/>
                <a:ext cx="313179" cy="280929"/>
              </a:xfrm>
              <a:custGeom>
                <a:avLst/>
                <a:gdLst>
                  <a:gd name="T0" fmla="*/ 0 w 185"/>
                  <a:gd name="T1" fmla="*/ 0 h 166"/>
                  <a:gd name="T2" fmla="*/ 0 w 185"/>
                  <a:gd name="T3" fmla="*/ 126 h 166"/>
                  <a:gd name="T4" fmla="*/ 41 w 185"/>
                  <a:gd name="T5" fmla="*/ 166 h 166"/>
                  <a:gd name="T6" fmla="*/ 185 w 185"/>
                  <a:gd name="T7" fmla="*/ 166 h 166"/>
                  <a:gd name="T8" fmla="*/ 185 w 185"/>
                  <a:gd name="T9" fmla="*/ 0 h 166"/>
                  <a:gd name="T10" fmla="*/ 0 w 185"/>
                  <a:gd name="T11" fmla="*/ 0 h 166"/>
                  <a:gd name="T12" fmla="*/ 162 w 185"/>
                  <a:gd name="T13" fmla="*/ 144 h 166"/>
                  <a:gd name="T14" fmla="*/ 69 w 185"/>
                  <a:gd name="T15" fmla="*/ 144 h 166"/>
                  <a:gd name="T16" fmla="*/ 69 w 185"/>
                  <a:gd name="T17" fmla="*/ 116 h 166"/>
                  <a:gd name="T18" fmla="*/ 51 w 185"/>
                  <a:gd name="T19" fmla="*/ 98 h 166"/>
                  <a:gd name="T20" fmla="*/ 23 w 185"/>
                  <a:gd name="T21" fmla="*/ 98 h 166"/>
                  <a:gd name="T22" fmla="*/ 23 w 185"/>
                  <a:gd name="T23" fmla="*/ 4 h 166"/>
                  <a:gd name="T24" fmla="*/ 162 w 185"/>
                  <a:gd name="T25" fmla="*/ 4 h 166"/>
                  <a:gd name="T26" fmla="*/ 162 w 185"/>
                  <a:gd name="T27" fmla="*/ 14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5" h="166">
                    <a:moveTo>
                      <a:pt x="0" y="0"/>
                    </a:moveTo>
                    <a:cubicBezTo>
                      <a:pt x="0" y="126"/>
                      <a:pt x="0" y="126"/>
                      <a:pt x="0" y="126"/>
                    </a:cubicBezTo>
                    <a:cubicBezTo>
                      <a:pt x="41" y="166"/>
                      <a:pt x="41" y="166"/>
                      <a:pt x="41" y="166"/>
                    </a:cubicBezTo>
                    <a:cubicBezTo>
                      <a:pt x="185" y="166"/>
                      <a:pt x="185" y="166"/>
                      <a:pt x="185" y="166"/>
                    </a:cubicBezTo>
                    <a:cubicBezTo>
                      <a:pt x="185" y="0"/>
                      <a:pt x="185" y="0"/>
                      <a:pt x="185" y="0"/>
                    </a:cubicBezTo>
                    <a:lnTo>
                      <a:pt x="0" y="0"/>
                    </a:lnTo>
                    <a:close/>
                    <a:moveTo>
                      <a:pt x="162" y="144"/>
                    </a:moveTo>
                    <a:cubicBezTo>
                      <a:pt x="154" y="144"/>
                      <a:pt x="77" y="144"/>
                      <a:pt x="69" y="144"/>
                    </a:cubicBezTo>
                    <a:cubicBezTo>
                      <a:pt x="69" y="138"/>
                      <a:pt x="69" y="116"/>
                      <a:pt x="69" y="116"/>
                    </a:cubicBezTo>
                    <a:cubicBezTo>
                      <a:pt x="69" y="104"/>
                      <a:pt x="63" y="98"/>
                      <a:pt x="51" y="98"/>
                    </a:cubicBezTo>
                    <a:cubicBezTo>
                      <a:pt x="51" y="98"/>
                      <a:pt x="29" y="98"/>
                      <a:pt x="23" y="98"/>
                    </a:cubicBezTo>
                    <a:cubicBezTo>
                      <a:pt x="23" y="90"/>
                      <a:pt x="23" y="4"/>
                      <a:pt x="23" y="4"/>
                    </a:cubicBezTo>
                    <a:cubicBezTo>
                      <a:pt x="162" y="4"/>
                      <a:pt x="162" y="4"/>
                      <a:pt x="162" y="4"/>
                    </a:cubicBezTo>
                    <a:cubicBezTo>
                      <a:pt x="162" y="4"/>
                      <a:pt x="162" y="135"/>
                      <a:pt x="162" y="144"/>
                    </a:cubicBezTo>
                    <a:close/>
                  </a:path>
                </a:pathLst>
              </a:custGeom>
              <a:grpFill/>
              <a:ln>
                <a:noFill/>
              </a:ln>
              <a:extLst/>
            </p:spPr>
            <p:txBody>
              <a:bodyPr vert="horz" wrap="square" lIns="93247" tIns="46623" rIns="93247" bIns="46623" numCol="1" anchor="t" anchorCtr="0" compatLnSpc="1">
                <a:prstTxWarp prst="textNoShape">
                  <a:avLst/>
                </a:prstTxWarp>
              </a:bodyPr>
              <a:lstStyle/>
              <a:p>
                <a:endParaRPr lang="en-US" sz="1428" dirty="0">
                  <a:solidFill>
                    <a:srgbClr val="B4A0FF"/>
                  </a:solidFill>
                </a:endParaRPr>
              </a:p>
            </p:txBody>
          </p:sp>
          <p:sp>
            <p:nvSpPr>
              <p:cNvPr id="7" name="Rectangle 141"/>
              <p:cNvSpPr>
                <a:spLocks noChangeArrowheads="1"/>
              </p:cNvSpPr>
              <p:nvPr/>
            </p:nvSpPr>
            <p:spPr bwMode="auto">
              <a:xfrm>
                <a:off x="9078739" y="909222"/>
                <a:ext cx="179164" cy="23649"/>
              </a:xfrm>
              <a:prstGeom prst="rect">
                <a:avLst/>
              </a:prstGeom>
              <a:grpFill/>
              <a:ln>
                <a:noFill/>
              </a:ln>
              <a:extLst/>
            </p:spPr>
            <p:txBody>
              <a:bodyPr vert="horz" wrap="square" lIns="93247" tIns="46623" rIns="93247" bIns="46623" numCol="1" anchor="t" anchorCtr="0" compatLnSpc="1">
                <a:prstTxWarp prst="textNoShape">
                  <a:avLst/>
                </a:prstTxWarp>
              </a:bodyPr>
              <a:lstStyle/>
              <a:p>
                <a:endParaRPr lang="en-US" sz="1428" dirty="0">
                  <a:solidFill>
                    <a:srgbClr val="B4A0FF"/>
                  </a:solidFill>
                </a:endParaRPr>
              </a:p>
            </p:txBody>
          </p:sp>
          <p:sp>
            <p:nvSpPr>
              <p:cNvPr id="8" name="Rectangle 142"/>
              <p:cNvSpPr>
                <a:spLocks noChangeArrowheads="1"/>
              </p:cNvSpPr>
              <p:nvPr/>
            </p:nvSpPr>
            <p:spPr bwMode="auto">
              <a:xfrm>
                <a:off x="9078739" y="971571"/>
                <a:ext cx="179164" cy="23649"/>
              </a:xfrm>
              <a:prstGeom prst="rect">
                <a:avLst/>
              </a:prstGeom>
              <a:grpFill/>
              <a:ln>
                <a:noFill/>
              </a:ln>
              <a:extLst/>
            </p:spPr>
            <p:txBody>
              <a:bodyPr vert="horz" wrap="square" lIns="93247" tIns="46623" rIns="93247" bIns="46623" numCol="1" anchor="t" anchorCtr="0" compatLnSpc="1">
                <a:prstTxWarp prst="textNoShape">
                  <a:avLst/>
                </a:prstTxWarp>
              </a:bodyPr>
              <a:lstStyle/>
              <a:p>
                <a:endParaRPr lang="en-US" sz="1428" dirty="0">
                  <a:solidFill>
                    <a:srgbClr val="B4A0FF"/>
                  </a:solidFill>
                </a:endParaRPr>
              </a:p>
            </p:txBody>
          </p:sp>
          <p:sp>
            <p:nvSpPr>
              <p:cNvPr id="9" name="Freeform 143"/>
              <p:cNvSpPr>
                <a:spLocks/>
              </p:cNvSpPr>
              <p:nvPr/>
            </p:nvSpPr>
            <p:spPr bwMode="auto">
              <a:xfrm>
                <a:off x="8980557" y="550178"/>
                <a:ext cx="368361" cy="140464"/>
              </a:xfrm>
              <a:custGeom>
                <a:avLst/>
                <a:gdLst>
                  <a:gd name="T0" fmla="*/ 0 w 218"/>
                  <a:gd name="T1" fmla="*/ 83 h 83"/>
                  <a:gd name="T2" fmla="*/ 0 w 218"/>
                  <a:gd name="T3" fmla="*/ 13 h 83"/>
                  <a:gd name="T4" fmla="*/ 12 w 218"/>
                  <a:gd name="T5" fmla="*/ 0 h 83"/>
                  <a:gd name="T6" fmla="*/ 205 w 218"/>
                  <a:gd name="T7" fmla="*/ 0 h 83"/>
                  <a:gd name="T8" fmla="*/ 218 w 218"/>
                  <a:gd name="T9" fmla="*/ 13 h 83"/>
                  <a:gd name="T10" fmla="*/ 218 w 218"/>
                  <a:gd name="T11" fmla="*/ 83 h 83"/>
                  <a:gd name="T12" fmla="*/ 0 w 2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18" h="83">
                    <a:moveTo>
                      <a:pt x="0" y="83"/>
                    </a:moveTo>
                    <a:cubicBezTo>
                      <a:pt x="0" y="13"/>
                      <a:pt x="0" y="13"/>
                      <a:pt x="0" y="13"/>
                    </a:cubicBezTo>
                    <a:cubicBezTo>
                      <a:pt x="0" y="6"/>
                      <a:pt x="5" y="0"/>
                      <a:pt x="12" y="0"/>
                    </a:cubicBezTo>
                    <a:cubicBezTo>
                      <a:pt x="205" y="0"/>
                      <a:pt x="205" y="0"/>
                      <a:pt x="205" y="0"/>
                    </a:cubicBezTo>
                    <a:cubicBezTo>
                      <a:pt x="212" y="0"/>
                      <a:pt x="218" y="6"/>
                      <a:pt x="218" y="13"/>
                    </a:cubicBezTo>
                    <a:cubicBezTo>
                      <a:pt x="218" y="83"/>
                      <a:pt x="218" y="83"/>
                      <a:pt x="218" y="83"/>
                    </a:cubicBezTo>
                    <a:lnTo>
                      <a:pt x="0" y="83"/>
                    </a:lnTo>
                    <a:close/>
                  </a:path>
                </a:pathLst>
              </a:custGeom>
              <a:grpFill/>
              <a:ln>
                <a:noFill/>
              </a:ln>
              <a:extLst/>
            </p:spPr>
            <p:txBody>
              <a:bodyPr vert="horz" wrap="square" lIns="93247" tIns="46623" rIns="93247" bIns="46623" numCol="1" anchor="t" anchorCtr="0" compatLnSpc="1">
                <a:prstTxWarp prst="textNoShape">
                  <a:avLst/>
                </a:prstTxWarp>
              </a:bodyPr>
              <a:lstStyle/>
              <a:p>
                <a:endParaRPr lang="en-US" sz="1428" dirty="0">
                  <a:solidFill>
                    <a:srgbClr val="B4A0FF"/>
                  </a:solidFill>
                </a:endParaRPr>
              </a:p>
            </p:txBody>
          </p:sp>
        </p:grpSp>
      </p:grpSp>
      <p:grpSp>
        <p:nvGrpSpPr>
          <p:cNvPr id="21" name="Group 20"/>
          <p:cNvGrpSpPr/>
          <p:nvPr/>
        </p:nvGrpSpPr>
        <p:grpSpPr>
          <a:xfrm>
            <a:off x="7435501" y="2440508"/>
            <a:ext cx="2285676" cy="2285676"/>
            <a:chOff x="7435673" y="2075756"/>
            <a:chExt cx="2286000" cy="2286000"/>
          </a:xfrm>
        </p:grpSpPr>
        <p:sp>
          <p:nvSpPr>
            <p:cNvPr id="35" name="Rectangle 34"/>
            <p:cNvSpPr/>
            <p:nvPr/>
          </p:nvSpPr>
          <p:spPr bwMode="auto">
            <a:xfrm>
              <a:off x="7435673" y="2075756"/>
              <a:ext cx="2286000" cy="2286000"/>
            </a:xfrm>
            <a:prstGeom prst="rect">
              <a:avLst/>
            </a:prstGeom>
            <a:solidFill>
              <a:srgbClr val="0070C0">
                <a:alpha val="9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82854" numCol="1" spcCol="0" rtlCol="0" fromWordArt="0" anchor="b" anchorCtr="0" forceAA="0" compatLnSpc="1">
              <a:prstTxWarp prst="textNoShape">
                <a:avLst/>
              </a:prstTxWarp>
              <a:noAutofit/>
            </a:bodyPr>
            <a:lstStyle/>
            <a:p>
              <a:pPr defTabSz="932411" fontAlgn="base">
                <a:lnSpc>
                  <a:spcPct val="90000"/>
                </a:lnSpc>
                <a:spcBef>
                  <a:spcPct val="0"/>
                </a:spcBef>
                <a:spcAft>
                  <a:spcPct val="0"/>
                </a:spcAft>
              </a:pPr>
              <a:r>
                <a:rPr lang="en-US" sz="1399">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Cash Drawer</a:t>
              </a:r>
              <a:endParaRPr lang="en-US" sz="1399"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nvGrpSpPr>
            <p:cNvPr id="24" name="Group 23"/>
            <p:cNvGrpSpPr>
              <a:grpSpLocks noChangeAspect="1"/>
            </p:cNvGrpSpPr>
            <p:nvPr/>
          </p:nvGrpSpPr>
          <p:grpSpPr>
            <a:xfrm>
              <a:off x="7964673" y="2629572"/>
              <a:ext cx="1228001" cy="851920"/>
              <a:chOff x="6438874" y="4026653"/>
              <a:chExt cx="1843474" cy="1278902"/>
            </a:xfrm>
          </p:grpSpPr>
          <p:sp>
            <p:nvSpPr>
              <p:cNvPr id="11" name="Rounded Rectangle 89"/>
              <p:cNvSpPr>
                <a:spLocks noChangeAspect="1"/>
              </p:cNvSpPr>
              <p:nvPr/>
            </p:nvSpPr>
            <p:spPr bwMode="auto">
              <a:xfrm rot="16200000">
                <a:off x="6735838" y="3759045"/>
                <a:ext cx="1278901" cy="1814119"/>
              </a:xfrm>
              <a:custGeom>
                <a:avLst/>
                <a:gdLst/>
                <a:ahLst/>
                <a:cxnLst/>
                <a:rect l="l" t="t" r="r" b="b"/>
                <a:pathLst>
                  <a:path w="2183176" h="3096025">
                    <a:moveTo>
                      <a:pt x="467239" y="1270400"/>
                    </a:moveTo>
                    <a:lnTo>
                      <a:pt x="467239" y="3096025"/>
                    </a:lnTo>
                    <a:lnTo>
                      <a:pt x="37847" y="3096025"/>
                    </a:lnTo>
                    <a:lnTo>
                      <a:pt x="37847" y="1270400"/>
                    </a:lnTo>
                    <a:close/>
                    <a:moveTo>
                      <a:pt x="756443" y="1270400"/>
                    </a:moveTo>
                    <a:lnTo>
                      <a:pt x="754715" y="2850494"/>
                    </a:lnTo>
                    <a:lnTo>
                      <a:pt x="521043" y="3096025"/>
                    </a:lnTo>
                    <a:lnTo>
                      <a:pt x="521043" y="1270400"/>
                    </a:lnTo>
                    <a:close/>
                    <a:moveTo>
                      <a:pt x="1227004" y="1270399"/>
                    </a:moveTo>
                    <a:lnTo>
                      <a:pt x="1227004" y="2846970"/>
                    </a:lnTo>
                    <a:lnTo>
                      <a:pt x="797612" y="2846970"/>
                    </a:lnTo>
                    <a:lnTo>
                      <a:pt x="797612" y="1270399"/>
                    </a:lnTo>
                    <a:close/>
                    <a:moveTo>
                      <a:pt x="1346183" y="230719"/>
                    </a:moveTo>
                    <a:lnTo>
                      <a:pt x="908049" y="230719"/>
                    </a:lnTo>
                    <a:lnTo>
                      <a:pt x="908049" y="991315"/>
                    </a:lnTo>
                    <a:lnTo>
                      <a:pt x="1346183" y="991315"/>
                    </a:lnTo>
                    <a:close/>
                    <a:moveTo>
                      <a:pt x="1512886" y="75485"/>
                    </a:moveTo>
                    <a:lnTo>
                      <a:pt x="1512886" y="1146548"/>
                    </a:lnTo>
                    <a:cubicBezTo>
                      <a:pt x="1512886" y="1188237"/>
                      <a:pt x="1479090" y="1222033"/>
                      <a:pt x="1437401" y="1222033"/>
                    </a:cubicBezTo>
                    <a:lnTo>
                      <a:pt x="75485" y="1222033"/>
                    </a:lnTo>
                    <a:cubicBezTo>
                      <a:pt x="33796" y="1222033"/>
                      <a:pt x="0" y="1188237"/>
                      <a:pt x="0" y="1146548"/>
                    </a:cubicBezTo>
                    <a:lnTo>
                      <a:pt x="0" y="75485"/>
                    </a:lnTo>
                    <a:cubicBezTo>
                      <a:pt x="0" y="33796"/>
                      <a:pt x="33796" y="0"/>
                      <a:pt x="75485" y="0"/>
                    </a:cubicBezTo>
                    <a:lnTo>
                      <a:pt x="1437401" y="0"/>
                    </a:lnTo>
                    <a:cubicBezTo>
                      <a:pt x="1479090" y="0"/>
                      <a:pt x="1512886" y="33796"/>
                      <a:pt x="1512886" y="75485"/>
                    </a:cubicBezTo>
                    <a:close/>
                    <a:moveTo>
                      <a:pt x="2030139" y="955484"/>
                    </a:moveTo>
                    <a:cubicBezTo>
                      <a:pt x="2030139" y="946936"/>
                      <a:pt x="2024904" y="940007"/>
                      <a:pt x="2018445" y="940007"/>
                    </a:cubicBezTo>
                    <a:lnTo>
                      <a:pt x="1963031" y="940007"/>
                    </a:lnTo>
                    <a:cubicBezTo>
                      <a:pt x="1956572" y="940007"/>
                      <a:pt x="1951337" y="946936"/>
                      <a:pt x="1951337" y="955484"/>
                    </a:cubicBezTo>
                    <a:cubicBezTo>
                      <a:pt x="1951337" y="964031"/>
                      <a:pt x="1956572" y="970961"/>
                      <a:pt x="1963031" y="970961"/>
                    </a:cubicBezTo>
                    <a:lnTo>
                      <a:pt x="2018445" y="970961"/>
                    </a:lnTo>
                    <a:cubicBezTo>
                      <a:pt x="2024903" y="970961"/>
                      <a:pt x="2030139" y="964032"/>
                      <a:pt x="2030139" y="955484"/>
                    </a:cubicBezTo>
                    <a:close/>
                    <a:moveTo>
                      <a:pt x="2065118" y="955484"/>
                    </a:moveTo>
                    <a:cubicBezTo>
                      <a:pt x="2065118" y="946936"/>
                      <a:pt x="2059882" y="940007"/>
                      <a:pt x="2053424" y="940007"/>
                    </a:cubicBezTo>
                    <a:lnTo>
                      <a:pt x="2051148" y="940007"/>
                    </a:lnTo>
                    <a:cubicBezTo>
                      <a:pt x="2044690" y="940007"/>
                      <a:pt x="2039454" y="946936"/>
                      <a:pt x="2039454" y="955484"/>
                    </a:cubicBezTo>
                    <a:cubicBezTo>
                      <a:pt x="2039454" y="964031"/>
                      <a:pt x="2044690" y="970961"/>
                      <a:pt x="2051148" y="970961"/>
                    </a:cubicBezTo>
                    <a:lnTo>
                      <a:pt x="2053424" y="970961"/>
                    </a:lnTo>
                    <a:cubicBezTo>
                      <a:pt x="2059882" y="970961"/>
                      <a:pt x="2065118" y="964032"/>
                      <a:pt x="2065118" y="955484"/>
                    </a:cubicBezTo>
                    <a:close/>
                    <a:moveTo>
                      <a:pt x="2099906" y="955484"/>
                    </a:moveTo>
                    <a:cubicBezTo>
                      <a:pt x="2099906" y="946936"/>
                      <a:pt x="2094670" y="940007"/>
                      <a:pt x="2088211" y="940007"/>
                    </a:cubicBezTo>
                    <a:lnTo>
                      <a:pt x="2086127" y="940007"/>
                    </a:lnTo>
                    <a:cubicBezTo>
                      <a:pt x="2079669" y="940007"/>
                      <a:pt x="2074433" y="946936"/>
                      <a:pt x="2074433" y="955484"/>
                    </a:cubicBezTo>
                    <a:cubicBezTo>
                      <a:pt x="2074433" y="964031"/>
                      <a:pt x="2079669" y="970961"/>
                      <a:pt x="2086127" y="970961"/>
                    </a:cubicBezTo>
                    <a:lnTo>
                      <a:pt x="2088211" y="970961"/>
                    </a:lnTo>
                    <a:cubicBezTo>
                      <a:pt x="2094670" y="970961"/>
                      <a:pt x="2099905" y="964032"/>
                      <a:pt x="2099905" y="955484"/>
                    </a:cubicBezTo>
                    <a:close/>
                    <a:moveTo>
                      <a:pt x="2133036" y="272496"/>
                    </a:moveTo>
                    <a:lnTo>
                      <a:pt x="1686532" y="272496"/>
                    </a:lnTo>
                    <a:lnTo>
                      <a:pt x="1686532" y="902132"/>
                    </a:lnTo>
                    <a:lnTo>
                      <a:pt x="2133036" y="902132"/>
                    </a:lnTo>
                    <a:close/>
                    <a:moveTo>
                      <a:pt x="2183176" y="236015"/>
                    </a:moveTo>
                    <a:lnTo>
                      <a:pt x="2183176" y="986017"/>
                    </a:lnTo>
                    <a:cubicBezTo>
                      <a:pt x="2183176" y="1002511"/>
                      <a:pt x="2173073" y="1015882"/>
                      <a:pt x="2160610" y="1015882"/>
                    </a:cubicBezTo>
                    <a:lnTo>
                      <a:pt x="1658958" y="1015882"/>
                    </a:lnTo>
                    <a:cubicBezTo>
                      <a:pt x="1646495" y="1015882"/>
                      <a:pt x="1636392" y="1002511"/>
                      <a:pt x="1636392" y="986017"/>
                    </a:cubicBezTo>
                    <a:lnTo>
                      <a:pt x="1636392" y="236015"/>
                    </a:lnTo>
                    <a:cubicBezTo>
                      <a:pt x="1636392" y="219520"/>
                      <a:pt x="1646495" y="206149"/>
                      <a:pt x="1658958" y="206149"/>
                    </a:cubicBezTo>
                    <a:lnTo>
                      <a:pt x="2160610" y="206149"/>
                    </a:lnTo>
                    <a:cubicBezTo>
                      <a:pt x="2173073" y="206149"/>
                      <a:pt x="2183176" y="219520"/>
                      <a:pt x="2183176" y="236015"/>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251" fontAlgn="base">
                  <a:spcBef>
                    <a:spcPct val="0"/>
                  </a:spcBef>
                  <a:spcAft>
                    <a:spcPct val="0"/>
                  </a:spcAft>
                </a:pPr>
                <a:endParaRPr lang="en-US" sz="1428" spc="-5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438874" y="4026653"/>
                <a:ext cx="780213" cy="1278902"/>
              </a:xfrm>
              <a:prstGeom prst="rect">
                <a:avLst/>
              </a:prstGeom>
              <a:solidFill>
                <a:srgbClr val="0070C0">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5" tIns="149196" rIns="186495" bIns="149196" numCol="1" spcCol="0" rtlCol="0" fromWordArt="0" anchor="t" anchorCtr="0" forceAA="0" compatLnSpc="1">
                <a:prstTxWarp prst="textNoShape">
                  <a:avLst/>
                </a:prstTxWarp>
                <a:noAutofit/>
              </a:bodyPr>
              <a:lstStyle/>
              <a:p>
                <a:pPr algn="ctr" defTabSz="950990"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4" name="Group 13"/>
          <p:cNvGrpSpPr/>
          <p:nvPr/>
        </p:nvGrpSpPr>
        <p:grpSpPr>
          <a:xfrm>
            <a:off x="446147" y="2440508"/>
            <a:ext cx="2285676" cy="2285676"/>
            <a:chOff x="445328" y="2075756"/>
            <a:chExt cx="2286000" cy="2286000"/>
          </a:xfrm>
        </p:grpSpPr>
        <p:sp>
          <p:nvSpPr>
            <p:cNvPr id="30" name="Rectangle 29"/>
            <p:cNvSpPr/>
            <p:nvPr/>
          </p:nvSpPr>
          <p:spPr bwMode="auto">
            <a:xfrm>
              <a:off x="445328" y="2075756"/>
              <a:ext cx="2286000" cy="2286000"/>
            </a:xfrm>
            <a:prstGeom prst="rect">
              <a:avLst/>
            </a:prstGeom>
            <a:solidFill>
              <a:srgbClr val="0070C0">
                <a:alpha val="9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82854" numCol="1" spcCol="0" rtlCol="0" fromWordArt="0" anchor="b" anchorCtr="0" forceAA="0" compatLnSpc="1">
              <a:prstTxWarp prst="textNoShape">
                <a:avLst/>
              </a:prstTxWarp>
              <a:noAutofit/>
            </a:bodyPr>
            <a:lstStyle/>
            <a:p>
              <a:pPr defTabSz="932411" fontAlgn="base">
                <a:lnSpc>
                  <a:spcPct val="90000"/>
                </a:lnSpc>
                <a:spcBef>
                  <a:spcPct val="0"/>
                </a:spcBef>
                <a:spcAft>
                  <a:spcPct val="0"/>
                </a:spcAft>
              </a:pPr>
              <a:r>
                <a:rPr lang="en-US" sz="1399" b="1"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Barcode Scanner</a:t>
              </a:r>
            </a:p>
          </p:txBody>
        </p:sp>
        <p:sp>
          <p:nvSpPr>
            <p:cNvPr id="17" name="Rectangle 25"/>
            <p:cNvSpPr>
              <a:spLocks noChangeAspect="1"/>
            </p:cNvSpPr>
            <p:nvPr/>
          </p:nvSpPr>
          <p:spPr bwMode="auto">
            <a:xfrm>
              <a:off x="1154593" y="2779456"/>
              <a:ext cx="867471" cy="600784"/>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86495" rIns="46623" bIns="93247" numCol="1" spcCol="0" rtlCol="0" fromWordArt="0" anchor="b" anchorCtr="0" forceAA="0" compatLnSpc="1">
              <a:prstTxWarp prst="textNoShape">
                <a:avLst/>
              </a:prstTxWarp>
              <a:noAutofit/>
            </a:bodyPr>
            <a:lstStyle/>
            <a:p>
              <a:pPr algn="ctr" defTabSz="932251" fontAlgn="base">
                <a:spcBef>
                  <a:spcPct val="0"/>
                </a:spcBef>
                <a:spcAft>
                  <a:spcPct val="0"/>
                </a:spcAft>
              </a:pPr>
              <a:endParaRPr lang="en-US" sz="1530" spc="-52" dirty="0">
                <a:solidFill>
                  <a:srgbClr val="00BCF2"/>
                </a:solidFill>
                <a:ea typeface="Segoe UI" pitchFamily="34" charset="0"/>
                <a:cs typeface="Segoe UI" pitchFamily="34" charset="0"/>
              </a:endParaRPr>
            </a:p>
          </p:txBody>
        </p:sp>
      </p:grpSp>
      <p:grpSp>
        <p:nvGrpSpPr>
          <p:cNvPr id="19" name="Group 18"/>
          <p:cNvGrpSpPr/>
          <p:nvPr/>
        </p:nvGrpSpPr>
        <p:grpSpPr>
          <a:xfrm>
            <a:off x="2775932" y="2440508"/>
            <a:ext cx="2285676" cy="2285676"/>
            <a:chOff x="2775443" y="2075756"/>
            <a:chExt cx="2286000" cy="2286000"/>
          </a:xfrm>
        </p:grpSpPr>
        <p:sp>
          <p:nvSpPr>
            <p:cNvPr id="33" name="Rectangle 32"/>
            <p:cNvSpPr/>
            <p:nvPr/>
          </p:nvSpPr>
          <p:spPr bwMode="auto">
            <a:xfrm>
              <a:off x="2775443" y="2075756"/>
              <a:ext cx="2286000" cy="2286000"/>
            </a:xfrm>
            <a:prstGeom prst="rect">
              <a:avLst/>
            </a:prstGeom>
            <a:solidFill>
              <a:srgbClr val="0070C0">
                <a:alpha val="9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0" bIns="182854" numCol="1" spcCol="0" rtlCol="0" fromWordArt="0" anchor="b" anchorCtr="0" forceAA="0" compatLnSpc="1">
              <a:prstTxWarp prst="textNoShape">
                <a:avLst/>
              </a:prstTxWarp>
              <a:noAutofit/>
            </a:bodyPr>
            <a:lstStyle/>
            <a:p>
              <a:pPr defTabSz="932411" fontAlgn="base">
                <a:lnSpc>
                  <a:spcPct val="90000"/>
                </a:lnSpc>
                <a:spcBef>
                  <a:spcPct val="0"/>
                </a:spcBef>
                <a:spcAft>
                  <a:spcPct val="0"/>
                </a:spcAft>
              </a:pPr>
              <a:r>
                <a:rPr lang="en-US" sz="1399">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Mag-Stripe Reader</a:t>
              </a:r>
              <a:endParaRPr lang="en-US" sz="1399"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18" name="Freeform 578"/>
            <p:cNvSpPr>
              <a:spLocks noChangeAspect="1"/>
            </p:cNvSpPr>
            <p:nvPr/>
          </p:nvSpPr>
          <p:spPr bwMode="auto">
            <a:xfrm>
              <a:off x="3403448" y="2514711"/>
              <a:ext cx="1029991" cy="966781"/>
            </a:xfrm>
            <a:custGeom>
              <a:avLst/>
              <a:gdLst/>
              <a:ahLst/>
              <a:cxnLst/>
              <a:rect l="l" t="t" r="r" b="b"/>
              <a:pathLst>
                <a:path w="1298575" h="1219200">
                  <a:moveTo>
                    <a:pt x="66475" y="1017587"/>
                  </a:moveTo>
                  <a:lnTo>
                    <a:pt x="60075" y="1018387"/>
                  </a:lnTo>
                  <a:lnTo>
                    <a:pt x="54075" y="1021187"/>
                  </a:lnTo>
                  <a:lnTo>
                    <a:pt x="48875" y="1025187"/>
                  </a:lnTo>
                  <a:lnTo>
                    <a:pt x="44475" y="1029987"/>
                  </a:lnTo>
                  <a:lnTo>
                    <a:pt x="42075" y="1036387"/>
                  </a:lnTo>
                  <a:lnTo>
                    <a:pt x="41275" y="1043187"/>
                  </a:lnTo>
                  <a:lnTo>
                    <a:pt x="42075" y="1049587"/>
                  </a:lnTo>
                  <a:lnTo>
                    <a:pt x="44475" y="1055587"/>
                  </a:lnTo>
                  <a:lnTo>
                    <a:pt x="48875" y="1060787"/>
                  </a:lnTo>
                  <a:lnTo>
                    <a:pt x="54075" y="1064787"/>
                  </a:lnTo>
                  <a:lnTo>
                    <a:pt x="60075" y="1067587"/>
                  </a:lnTo>
                  <a:lnTo>
                    <a:pt x="66475" y="1068387"/>
                  </a:lnTo>
                  <a:lnTo>
                    <a:pt x="73275" y="1067587"/>
                  </a:lnTo>
                  <a:lnTo>
                    <a:pt x="79275" y="1064787"/>
                  </a:lnTo>
                  <a:lnTo>
                    <a:pt x="84875" y="1060787"/>
                  </a:lnTo>
                  <a:lnTo>
                    <a:pt x="88475" y="1055587"/>
                  </a:lnTo>
                  <a:lnTo>
                    <a:pt x="91275" y="1049587"/>
                  </a:lnTo>
                  <a:lnTo>
                    <a:pt x="92075" y="1043187"/>
                  </a:lnTo>
                  <a:lnTo>
                    <a:pt x="91275" y="1036387"/>
                  </a:lnTo>
                  <a:lnTo>
                    <a:pt x="88475" y="1029987"/>
                  </a:lnTo>
                  <a:lnTo>
                    <a:pt x="84875" y="1025187"/>
                  </a:lnTo>
                  <a:lnTo>
                    <a:pt x="79275" y="1021187"/>
                  </a:lnTo>
                  <a:lnTo>
                    <a:pt x="73275" y="1018387"/>
                  </a:lnTo>
                  <a:close/>
                  <a:moveTo>
                    <a:pt x="0" y="985837"/>
                  </a:moveTo>
                  <a:lnTo>
                    <a:pt x="914400" y="985837"/>
                  </a:lnTo>
                  <a:lnTo>
                    <a:pt x="914400" y="1219200"/>
                  </a:lnTo>
                  <a:lnTo>
                    <a:pt x="0" y="1219200"/>
                  </a:lnTo>
                  <a:close/>
                  <a:moveTo>
                    <a:pt x="150216" y="676295"/>
                  </a:moveTo>
                  <a:cubicBezTo>
                    <a:pt x="142267" y="676295"/>
                    <a:pt x="135823" y="681777"/>
                    <a:pt x="135823" y="688539"/>
                  </a:cubicBezTo>
                  <a:lnTo>
                    <a:pt x="135823" y="924587"/>
                  </a:lnTo>
                  <a:lnTo>
                    <a:pt x="779273" y="924587"/>
                  </a:lnTo>
                  <a:lnTo>
                    <a:pt x="779273" y="688539"/>
                  </a:lnTo>
                  <a:cubicBezTo>
                    <a:pt x="779273" y="681777"/>
                    <a:pt x="772829" y="676295"/>
                    <a:pt x="764881" y="676295"/>
                  </a:cubicBezTo>
                  <a:lnTo>
                    <a:pt x="598472" y="676295"/>
                  </a:lnTo>
                  <a:lnTo>
                    <a:pt x="588212" y="685956"/>
                  </a:lnTo>
                  <a:lnTo>
                    <a:pt x="581475" y="693092"/>
                  </a:lnTo>
                  <a:lnTo>
                    <a:pt x="575134" y="699039"/>
                  </a:lnTo>
                  <a:lnTo>
                    <a:pt x="569982" y="704986"/>
                  </a:lnTo>
                  <a:lnTo>
                    <a:pt x="564830" y="709743"/>
                  </a:lnTo>
                  <a:lnTo>
                    <a:pt x="560075" y="714897"/>
                  </a:lnTo>
                  <a:lnTo>
                    <a:pt x="556112" y="719655"/>
                  </a:lnTo>
                  <a:lnTo>
                    <a:pt x="552149" y="724016"/>
                  </a:lnTo>
                  <a:lnTo>
                    <a:pt x="548186" y="727980"/>
                  </a:lnTo>
                  <a:lnTo>
                    <a:pt x="544223" y="732341"/>
                  </a:lnTo>
                  <a:lnTo>
                    <a:pt x="539864" y="737099"/>
                  </a:lnTo>
                  <a:lnTo>
                    <a:pt x="535108" y="742253"/>
                  </a:lnTo>
                  <a:lnTo>
                    <a:pt x="530353" y="747803"/>
                  </a:lnTo>
                  <a:lnTo>
                    <a:pt x="524012" y="753750"/>
                  </a:lnTo>
                  <a:lnTo>
                    <a:pt x="517671" y="760489"/>
                  </a:lnTo>
                  <a:lnTo>
                    <a:pt x="510538" y="768022"/>
                  </a:lnTo>
                  <a:lnTo>
                    <a:pt x="502216" y="776348"/>
                  </a:lnTo>
                  <a:lnTo>
                    <a:pt x="493101" y="786259"/>
                  </a:lnTo>
                  <a:lnTo>
                    <a:pt x="482005" y="796963"/>
                  </a:lnTo>
                  <a:lnTo>
                    <a:pt x="470116" y="808857"/>
                  </a:lnTo>
                  <a:lnTo>
                    <a:pt x="460605" y="817182"/>
                  </a:lnTo>
                  <a:lnTo>
                    <a:pt x="449905" y="823922"/>
                  </a:lnTo>
                  <a:lnTo>
                    <a:pt x="439205" y="828283"/>
                  </a:lnTo>
                  <a:lnTo>
                    <a:pt x="428505" y="830662"/>
                  </a:lnTo>
                  <a:lnTo>
                    <a:pt x="417408" y="831851"/>
                  </a:lnTo>
                  <a:lnTo>
                    <a:pt x="406312" y="831058"/>
                  </a:lnTo>
                  <a:lnTo>
                    <a:pt x="396008" y="828680"/>
                  </a:lnTo>
                  <a:lnTo>
                    <a:pt x="385705" y="825508"/>
                  </a:lnTo>
                  <a:lnTo>
                    <a:pt x="376194" y="820354"/>
                  </a:lnTo>
                  <a:lnTo>
                    <a:pt x="367872" y="814011"/>
                  </a:lnTo>
                  <a:lnTo>
                    <a:pt x="360738" y="806875"/>
                  </a:lnTo>
                  <a:lnTo>
                    <a:pt x="354397" y="798945"/>
                  </a:lnTo>
                  <a:lnTo>
                    <a:pt x="350038" y="790223"/>
                  </a:lnTo>
                  <a:lnTo>
                    <a:pt x="346868" y="779916"/>
                  </a:lnTo>
                  <a:lnTo>
                    <a:pt x="346075" y="769608"/>
                  </a:lnTo>
                  <a:lnTo>
                    <a:pt x="346868" y="758507"/>
                  </a:lnTo>
                  <a:lnTo>
                    <a:pt x="350038" y="747010"/>
                  </a:lnTo>
                  <a:lnTo>
                    <a:pt x="355586" y="734720"/>
                  </a:lnTo>
                  <a:lnTo>
                    <a:pt x="363909" y="722826"/>
                  </a:lnTo>
                  <a:lnTo>
                    <a:pt x="366286" y="719655"/>
                  </a:lnTo>
                  <a:lnTo>
                    <a:pt x="369853" y="715690"/>
                  </a:lnTo>
                  <a:lnTo>
                    <a:pt x="375005" y="709743"/>
                  </a:lnTo>
                  <a:lnTo>
                    <a:pt x="381346" y="703400"/>
                  </a:lnTo>
                  <a:lnTo>
                    <a:pt x="388479" y="696264"/>
                  </a:lnTo>
                  <a:lnTo>
                    <a:pt x="396405" y="688335"/>
                  </a:lnTo>
                  <a:lnTo>
                    <a:pt x="405123" y="679216"/>
                  </a:lnTo>
                  <a:lnTo>
                    <a:pt x="407922" y="676295"/>
                  </a:lnTo>
                  <a:close/>
                  <a:moveTo>
                    <a:pt x="881491" y="465149"/>
                  </a:moveTo>
                  <a:lnTo>
                    <a:pt x="879853" y="468816"/>
                  </a:lnTo>
                  <a:lnTo>
                    <a:pt x="889000" y="469096"/>
                  </a:lnTo>
                  <a:lnTo>
                    <a:pt x="881471" y="485747"/>
                  </a:lnTo>
                  <a:lnTo>
                    <a:pt x="872752" y="501209"/>
                  </a:lnTo>
                  <a:lnTo>
                    <a:pt x="862845" y="515085"/>
                  </a:lnTo>
                  <a:lnTo>
                    <a:pt x="851748" y="527375"/>
                  </a:lnTo>
                  <a:lnTo>
                    <a:pt x="839860" y="538872"/>
                  </a:lnTo>
                  <a:lnTo>
                    <a:pt x="827178" y="549180"/>
                  </a:lnTo>
                  <a:lnTo>
                    <a:pt x="813704" y="558694"/>
                  </a:lnTo>
                  <a:lnTo>
                    <a:pt x="799834" y="567020"/>
                  </a:lnTo>
                  <a:lnTo>
                    <a:pt x="785567" y="575742"/>
                  </a:lnTo>
                  <a:lnTo>
                    <a:pt x="770112" y="583275"/>
                  </a:lnTo>
                  <a:lnTo>
                    <a:pt x="755052" y="590411"/>
                  </a:lnTo>
                  <a:lnTo>
                    <a:pt x="739200" y="597150"/>
                  </a:lnTo>
                  <a:lnTo>
                    <a:pt x="723349" y="604683"/>
                  </a:lnTo>
                  <a:lnTo>
                    <a:pt x="707497" y="611423"/>
                  </a:lnTo>
                  <a:lnTo>
                    <a:pt x="691645" y="618559"/>
                  </a:lnTo>
                  <a:lnTo>
                    <a:pt x="676189" y="626092"/>
                  </a:lnTo>
                  <a:lnTo>
                    <a:pt x="660338" y="634021"/>
                  </a:lnTo>
                  <a:lnTo>
                    <a:pt x="645278" y="643139"/>
                  </a:lnTo>
                  <a:lnTo>
                    <a:pt x="629823" y="652258"/>
                  </a:lnTo>
                  <a:lnTo>
                    <a:pt x="619736" y="659265"/>
                  </a:lnTo>
                  <a:lnTo>
                    <a:pt x="633346" y="659265"/>
                  </a:lnTo>
                  <a:lnTo>
                    <a:pt x="639912" y="655050"/>
                  </a:lnTo>
                  <a:lnTo>
                    <a:pt x="650209" y="649091"/>
                  </a:lnTo>
                  <a:lnTo>
                    <a:pt x="671198" y="637172"/>
                  </a:lnTo>
                  <a:lnTo>
                    <a:pt x="692980" y="626843"/>
                  </a:lnTo>
                  <a:lnTo>
                    <a:pt x="715158" y="616911"/>
                  </a:lnTo>
                  <a:lnTo>
                    <a:pt x="758325" y="597444"/>
                  </a:lnTo>
                  <a:lnTo>
                    <a:pt x="778919" y="587512"/>
                  </a:lnTo>
                  <a:lnTo>
                    <a:pt x="799513" y="576785"/>
                  </a:lnTo>
                  <a:lnTo>
                    <a:pt x="818522" y="564470"/>
                  </a:lnTo>
                  <a:lnTo>
                    <a:pt x="821294" y="562483"/>
                  </a:lnTo>
                  <a:lnTo>
                    <a:pt x="830403" y="556127"/>
                  </a:lnTo>
                  <a:lnTo>
                    <a:pt x="839512" y="549373"/>
                  </a:lnTo>
                  <a:lnTo>
                    <a:pt x="847828" y="542222"/>
                  </a:lnTo>
                  <a:lnTo>
                    <a:pt x="855749" y="534276"/>
                  </a:lnTo>
                  <a:lnTo>
                    <a:pt x="864066" y="525536"/>
                  </a:lnTo>
                  <a:lnTo>
                    <a:pt x="871194" y="516796"/>
                  </a:lnTo>
                  <a:lnTo>
                    <a:pt x="877927" y="507261"/>
                  </a:lnTo>
                  <a:lnTo>
                    <a:pt x="879511" y="504480"/>
                  </a:lnTo>
                  <a:lnTo>
                    <a:pt x="885847" y="494151"/>
                  </a:lnTo>
                  <a:lnTo>
                    <a:pt x="891392" y="483027"/>
                  </a:lnTo>
                  <a:lnTo>
                    <a:pt x="896936" y="471506"/>
                  </a:lnTo>
                  <a:close/>
                  <a:moveTo>
                    <a:pt x="558330" y="452436"/>
                  </a:moveTo>
                  <a:lnTo>
                    <a:pt x="558726" y="453231"/>
                  </a:lnTo>
                  <a:lnTo>
                    <a:pt x="551201" y="458793"/>
                  </a:lnTo>
                  <a:lnTo>
                    <a:pt x="544865" y="461971"/>
                  </a:lnTo>
                  <a:lnTo>
                    <a:pt x="545657" y="462765"/>
                  </a:lnTo>
                  <a:lnTo>
                    <a:pt x="546053" y="463560"/>
                  </a:lnTo>
                  <a:lnTo>
                    <a:pt x="546845" y="465149"/>
                  </a:lnTo>
                  <a:lnTo>
                    <a:pt x="547637" y="467136"/>
                  </a:lnTo>
                  <a:lnTo>
                    <a:pt x="548825" y="470711"/>
                  </a:lnTo>
                  <a:lnTo>
                    <a:pt x="549221" y="473492"/>
                  </a:lnTo>
                  <a:lnTo>
                    <a:pt x="549617" y="477465"/>
                  </a:lnTo>
                  <a:lnTo>
                    <a:pt x="549617" y="487794"/>
                  </a:lnTo>
                  <a:lnTo>
                    <a:pt x="549221" y="494151"/>
                  </a:lnTo>
                  <a:lnTo>
                    <a:pt x="548033" y="501302"/>
                  </a:lnTo>
                  <a:lnTo>
                    <a:pt x="547241" y="505672"/>
                  </a:lnTo>
                  <a:lnTo>
                    <a:pt x="545261" y="514015"/>
                  </a:lnTo>
                  <a:lnTo>
                    <a:pt x="542884" y="522755"/>
                  </a:lnTo>
                  <a:lnTo>
                    <a:pt x="542488" y="523152"/>
                  </a:lnTo>
                  <a:lnTo>
                    <a:pt x="541696" y="524344"/>
                  </a:lnTo>
                  <a:lnTo>
                    <a:pt x="539320" y="527522"/>
                  </a:lnTo>
                  <a:lnTo>
                    <a:pt x="535756" y="531495"/>
                  </a:lnTo>
                  <a:lnTo>
                    <a:pt x="531795" y="536660"/>
                  </a:lnTo>
                  <a:lnTo>
                    <a:pt x="527043" y="541825"/>
                  </a:lnTo>
                  <a:lnTo>
                    <a:pt x="521499" y="547387"/>
                  </a:lnTo>
                  <a:lnTo>
                    <a:pt x="515558" y="553743"/>
                  </a:lnTo>
                  <a:lnTo>
                    <a:pt x="509222" y="560497"/>
                  </a:lnTo>
                  <a:lnTo>
                    <a:pt x="502489" y="568045"/>
                  </a:lnTo>
                  <a:lnTo>
                    <a:pt x="487440" y="583142"/>
                  </a:lnTo>
                  <a:lnTo>
                    <a:pt x="471599" y="599430"/>
                  </a:lnTo>
                  <a:lnTo>
                    <a:pt x="438728" y="633199"/>
                  </a:lnTo>
                  <a:lnTo>
                    <a:pt x="422887" y="649885"/>
                  </a:lnTo>
                  <a:lnTo>
                    <a:pt x="413373" y="659265"/>
                  </a:lnTo>
                  <a:lnTo>
                    <a:pt x="425046" y="659265"/>
                  </a:lnTo>
                  <a:lnTo>
                    <a:pt x="434449" y="649482"/>
                  </a:lnTo>
                  <a:lnTo>
                    <a:pt x="444753" y="638382"/>
                  </a:lnTo>
                  <a:lnTo>
                    <a:pt x="455453" y="628074"/>
                  </a:lnTo>
                  <a:lnTo>
                    <a:pt x="466153" y="617370"/>
                  </a:lnTo>
                  <a:lnTo>
                    <a:pt x="476457" y="606665"/>
                  </a:lnTo>
                  <a:lnTo>
                    <a:pt x="486760" y="595961"/>
                  </a:lnTo>
                  <a:lnTo>
                    <a:pt x="496668" y="585653"/>
                  </a:lnTo>
                  <a:lnTo>
                    <a:pt x="506179" y="576138"/>
                  </a:lnTo>
                  <a:lnTo>
                    <a:pt x="514897" y="566624"/>
                  </a:lnTo>
                  <a:lnTo>
                    <a:pt x="522823" y="558298"/>
                  </a:lnTo>
                  <a:lnTo>
                    <a:pt x="530353" y="550369"/>
                  </a:lnTo>
                  <a:lnTo>
                    <a:pt x="536693" y="543629"/>
                  </a:lnTo>
                  <a:lnTo>
                    <a:pt x="541845" y="537682"/>
                  </a:lnTo>
                  <a:lnTo>
                    <a:pt x="545808" y="532925"/>
                  </a:lnTo>
                  <a:lnTo>
                    <a:pt x="548582" y="528960"/>
                  </a:lnTo>
                  <a:lnTo>
                    <a:pt x="549771" y="526582"/>
                  </a:lnTo>
                  <a:lnTo>
                    <a:pt x="553734" y="513895"/>
                  </a:lnTo>
                  <a:lnTo>
                    <a:pt x="556112" y="502794"/>
                  </a:lnTo>
                  <a:lnTo>
                    <a:pt x="557301" y="492487"/>
                  </a:lnTo>
                  <a:lnTo>
                    <a:pt x="557697" y="484161"/>
                  </a:lnTo>
                  <a:lnTo>
                    <a:pt x="557301" y="477025"/>
                  </a:lnTo>
                  <a:lnTo>
                    <a:pt x="556508" y="471475"/>
                  </a:lnTo>
                  <a:lnTo>
                    <a:pt x="555716" y="466717"/>
                  </a:lnTo>
                  <a:lnTo>
                    <a:pt x="554527" y="463546"/>
                  </a:lnTo>
                  <a:lnTo>
                    <a:pt x="553338" y="460770"/>
                  </a:lnTo>
                  <a:lnTo>
                    <a:pt x="552545" y="459185"/>
                  </a:lnTo>
                  <a:lnTo>
                    <a:pt x="552149" y="458788"/>
                  </a:lnTo>
                  <a:lnTo>
                    <a:pt x="562315" y="459099"/>
                  </a:lnTo>
                  <a:lnTo>
                    <a:pt x="561894" y="458395"/>
                  </a:lnTo>
                  <a:lnTo>
                    <a:pt x="561102" y="456806"/>
                  </a:lnTo>
                  <a:lnTo>
                    <a:pt x="560310" y="455614"/>
                  </a:lnTo>
                  <a:lnTo>
                    <a:pt x="559914" y="455217"/>
                  </a:lnTo>
                  <a:close/>
                  <a:moveTo>
                    <a:pt x="826538" y="0"/>
                  </a:moveTo>
                  <a:lnTo>
                    <a:pt x="1298575" y="351800"/>
                  </a:lnTo>
                  <a:lnTo>
                    <a:pt x="1185619" y="493713"/>
                  </a:lnTo>
                  <a:lnTo>
                    <a:pt x="1088305" y="421064"/>
                  </a:lnTo>
                  <a:lnTo>
                    <a:pt x="1074279" y="441149"/>
                  </a:lnTo>
                  <a:lnTo>
                    <a:pt x="1059183" y="461404"/>
                  </a:lnTo>
                  <a:lnTo>
                    <a:pt x="1043689" y="479673"/>
                  </a:lnTo>
                  <a:lnTo>
                    <a:pt x="1027004" y="497148"/>
                  </a:lnTo>
                  <a:lnTo>
                    <a:pt x="1010318" y="513034"/>
                  </a:lnTo>
                  <a:lnTo>
                    <a:pt x="992838" y="528126"/>
                  </a:lnTo>
                  <a:lnTo>
                    <a:pt x="975756" y="542027"/>
                  </a:lnTo>
                  <a:lnTo>
                    <a:pt x="958276" y="555133"/>
                  </a:lnTo>
                  <a:lnTo>
                    <a:pt x="940796" y="567048"/>
                  </a:lnTo>
                  <a:lnTo>
                    <a:pt x="923713" y="578168"/>
                  </a:lnTo>
                  <a:lnTo>
                    <a:pt x="907028" y="588494"/>
                  </a:lnTo>
                  <a:lnTo>
                    <a:pt x="890342" y="598026"/>
                  </a:lnTo>
                  <a:lnTo>
                    <a:pt x="874849" y="607160"/>
                  </a:lnTo>
                  <a:lnTo>
                    <a:pt x="859753" y="615103"/>
                  </a:lnTo>
                  <a:lnTo>
                    <a:pt x="845451" y="622649"/>
                  </a:lnTo>
                  <a:lnTo>
                    <a:pt x="832341" y="629401"/>
                  </a:lnTo>
                  <a:lnTo>
                    <a:pt x="819628" y="635755"/>
                  </a:lnTo>
                  <a:lnTo>
                    <a:pt x="808902" y="642110"/>
                  </a:lnTo>
                  <a:lnTo>
                    <a:pt x="799368" y="647670"/>
                  </a:lnTo>
                  <a:lnTo>
                    <a:pt x="791422" y="652833"/>
                  </a:lnTo>
                  <a:lnTo>
                    <a:pt x="784668" y="657599"/>
                  </a:lnTo>
                  <a:lnTo>
                    <a:pt x="779626" y="662253"/>
                  </a:lnTo>
                  <a:cubicBezTo>
                    <a:pt x="790831" y="663710"/>
                    <a:pt x="798512" y="672364"/>
                    <a:pt x="798512" y="682545"/>
                  </a:cubicBezTo>
                  <a:lnTo>
                    <a:pt x="798512" y="969566"/>
                  </a:lnTo>
                  <a:lnTo>
                    <a:pt x="788089" y="969566"/>
                  </a:lnTo>
                  <a:lnTo>
                    <a:pt x="788089" y="971028"/>
                  </a:lnTo>
                  <a:lnTo>
                    <a:pt x="118023" y="971028"/>
                  </a:lnTo>
                  <a:lnTo>
                    <a:pt x="118023" y="969566"/>
                  </a:lnTo>
                  <a:lnTo>
                    <a:pt x="118023" y="924587"/>
                  </a:lnTo>
                  <a:lnTo>
                    <a:pt x="118023" y="682545"/>
                  </a:lnTo>
                  <a:cubicBezTo>
                    <a:pt x="118023" y="669688"/>
                    <a:pt x="130275" y="659265"/>
                    <a:pt x="145388" y="659265"/>
                  </a:cubicBezTo>
                  <a:lnTo>
                    <a:pt x="339472" y="659265"/>
                  </a:lnTo>
                  <a:lnTo>
                    <a:pt x="340520" y="654025"/>
                  </a:lnTo>
                  <a:lnTo>
                    <a:pt x="342506" y="646081"/>
                  </a:lnTo>
                  <a:lnTo>
                    <a:pt x="344493" y="636153"/>
                  </a:lnTo>
                  <a:lnTo>
                    <a:pt x="346479" y="625429"/>
                  </a:lnTo>
                  <a:lnTo>
                    <a:pt x="349260" y="613118"/>
                  </a:lnTo>
                  <a:lnTo>
                    <a:pt x="352041" y="599217"/>
                  </a:lnTo>
                  <a:lnTo>
                    <a:pt x="354822" y="584920"/>
                  </a:lnTo>
                  <a:lnTo>
                    <a:pt x="358000" y="570225"/>
                  </a:lnTo>
                  <a:lnTo>
                    <a:pt x="361178" y="554339"/>
                  </a:lnTo>
                  <a:lnTo>
                    <a:pt x="364753" y="539247"/>
                  </a:lnTo>
                  <a:lnTo>
                    <a:pt x="367932" y="523360"/>
                  </a:lnTo>
                  <a:lnTo>
                    <a:pt x="371110" y="508269"/>
                  </a:lnTo>
                  <a:lnTo>
                    <a:pt x="374685" y="493177"/>
                  </a:lnTo>
                  <a:lnTo>
                    <a:pt x="377863" y="479276"/>
                  </a:lnTo>
                  <a:lnTo>
                    <a:pt x="381041" y="466567"/>
                  </a:lnTo>
                  <a:lnTo>
                    <a:pt x="383822" y="454653"/>
                  </a:lnTo>
                  <a:lnTo>
                    <a:pt x="386603" y="444327"/>
                  </a:lnTo>
                  <a:lnTo>
                    <a:pt x="388987" y="435589"/>
                  </a:lnTo>
                  <a:lnTo>
                    <a:pt x="390973" y="428440"/>
                  </a:lnTo>
                  <a:lnTo>
                    <a:pt x="396932" y="411760"/>
                  </a:lnTo>
                  <a:lnTo>
                    <a:pt x="404083" y="396668"/>
                  </a:lnTo>
                  <a:lnTo>
                    <a:pt x="412823" y="382370"/>
                  </a:lnTo>
                  <a:lnTo>
                    <a:pt x="423152" y="369661"/>
                  </a:lnTo>
                  <a:lnTo>
                    <a:pt x="434276" y="357747"/>
                  </a:lnTo>
                  <a:lnTo>
                    <a:pt x="446988" y="346626"/>
                  </a:lnTo>
                  <a:lnTo>
                    <a:pt x="460893" y="336698"/>
                  </a:lnTo>
                  <a:lnTo>
                    <a:pt x="475592" y="327960"/>
                  </a:lnTo>
                  <a:lnTo>
                    <a:pt x="491880" y="319620"/>
                  </a:lnTo>
                  <a:lnTo>
                    <a:pt x="508565" y="311677"/>
                  </a:lnTo>
                  <a:lnTo>
                    <a:pt x="526443" y="304528"/>
                  </a:lnTo>
                  <a:lnTo>
                    <a:pt x="545114" y="297776"/>
                  </a:lnTo>
                  <a:lnTo>
                    <a:pt x="564978" y="291819"/>
                  </a:lnTo>
                  <a:lnTo>
                    <a:pt x="585239" y="285862"/>
                  </a:lnTo>
                  <a:lnTo>
                    <a:pt x="606294" y="279904"/>
                  </a:lnTo>
                  <a:lnTo>
                    <a:pt x="628144" y="274344"/>
                  </a:lnTo>
                  <a:lnTo>
                    <a:pt x="650788" y="269181"/>
                  </a:lnTo>
                  <a:lnTo>
                    <a:pt x="669460" y="264018"/>
                  </a:lnTo>
                  <a:lnTo>
                    <a:pt x="688132" y="257664"/>
                  </a:lnTo>
                  <a:lnTo>
                    <a:pt x="705214" y="250515"/>
                  </a:lnTo>
                  <a:lnTo>
                    <a:pt x="722297" y="242175"/>
                  </a:lnTo>
                  <a:lnTo>
                    <a:pt x="738188" y="233834"/>
                  </a:lnTo>
                  <a:lnTo>
                    <a:pt x="753681" y="224700"/>
                  </a:lnTo>
                  <a:lnTo>
                    <a:pt x="767983" y="215168"/>
                  </a:lnTo>
                  <a:lnTo>
                    <a:pt x="781490" y="205239"/>
                  </a:lnTo>
                  <a:lnTo>
                    <a:pt x="790146" y="198479"/>
                  </a:lnTo>
                  <a:lnTo>
                    <a:pt x="714375" y="141913"/>
                  </a:lnTo>
                  <a:close/>
                </a:path>
              </a:pathLst>
            </a:custGeom>
            <a:solidFill>
              <a:schemeClr val="bg1"/>
            </a:solidFill>
            <a:ln w="0">
              <a:noFill/>
              <a:prstDash val="solid"/>
              <a:round/>
              <a:headEnd/>
              <a:tailEnd/>
            </a:ln>
          </p:spPr>
          <p:txBody>
            <a:bodyPr vert="horz" wrap="square" lIns="93247" tIns="46623" rIns="93247" bIns="46623" numCol="1" anchor="t" anchorCtr="0" compatLnSpc="1">
              <a:prstTxWarp prst="textNoShape">
                <a:avLst/>
              </a:prstTxWarp>
            </a:bodyPr>
            <a:lstStyle/>
            <a:p>
              <a:endParaRPr lang="en-US" sz="1428" dirty="0">
                <a:solidFill>
                  <a:srgbClr val="404040"/>
                </a:solidFill>
              </a:endParaRPr>
            </a:p>
          </p:txBody>
        </p:sp>
      </p:grpSp>
      <p:grpSp>
        <p:nvGrpSpPr>
          <p:cNvPr id="25" name="Group 24"/>
          <p:cNvGrpSpPr/>
          <p:nvPr/>
        </p:nvGrpSpPr>
        <p:grpSpPr>
          <a:xfrm>
            <a:off x="9765287" y="2440508"/>
            <a:ext cx="2285676" cy="2285676"/>
            <a:chOff x="9765790" y="2075756"/>
            <a:chExt cx="2286000" cy="2286000"/>
          </a:xfrm>
        </p:grpSpPr>
        <p:sp>
          <p:nvSpPr>
            <p:cNvPr id="37" name="Rectangle 36"/>
            <p:cNvSpPr/>
            <p:nvPr/>
          </p:nvSpPr>
          <p:spPr bwMode="auto">
            <a:xfrm>
              <a:off x="9765790" y="2075756"/>
              <a:ext cx="2286000" cy="2286000"/>
            </a:xfrm>
            <a:prstGeom prst="rect">
              <a:avLst/>
            </a:prstGeom>
            <a:solidFill>
              <a:srgbClr val="0070C0">
                <a:alpha val="9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82854" numCol="1" spcCol="0" rtlCol="0" fromWordArt="0" anchor="b" anchorCtr="0" forceAA="0" compatLnSpc="1">
              <a:prstTxWarp prst="textNoShape">
                <a:avLst/>
              </a:prstTxWarp>
              <a:noAutofit/>
            </a:bodyPr>
            <a:lstStyle/>
            <a:p>
              <a:pPr defTabSz="932411" fontAlgn="base">
                <a:lnSpc>
                  <a:spcPct val="90000"/>
                </a:lnSpc>
                <a:spcBef>
                  <a:spcPct val="0"/>
                </a:spcBef>
                <a:spcAft>
                  <a:spcPct val="0"/>
                </a:spcAft>
              </a:pPr>
              <a:r>
                <a:rPr lang="en-US" sz="1399">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Payment Terminal</a:t>
              </a:r>
              <a:endParaRPr lang="en-US" sz="1399"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nvGrpSpPr>
            <p:cNvPr id="39" name="Group 38"/>
            <p:cNvGrpSpPr>
              <a:grpSpLocks noChangeAspect="1"/>
            </p:cNvGrpSpPr>
            <p:nvPr/>
          </p:nvGrpSpPr>
          <p:grpSpPr>
            <a:xfrm>
              <a:off x="10206393" y="2629572"/>
              <a:ext cx="1404795" cy="851919"/>
              <a:chOff x="6438874" y="4026654"/>
              <a:chExt cx="2108877" cy="1278901"/>
            </a:xfrm>
          </p:grpSpPr>
          <p:sp>
            <p:nvSpPr>
              <p:cNvPr id="40" name="Rounded Rectangle 89"/>
              <p:cNvSpPr>
                <a:spLocks noChangeAspect="1"/>
              </p:cNvSpPr>
              <p:nvPr/>
            </p:nvSpPr>
            <p:spPr bwMode="auto">
              <a:xfrm rot="16200000">
                <a:off x="6735838" y="3759045"/>
                <a:ext cx="1278901" cy="1814119"/>
              </a:xfrm>
              <a:custGeom>
                <a:avLst/>
                <a:gdLst/>
                <a:ahLst/>
                <a:cxnLst/>
                <a:rect l="l" t="t" r="r" b="b"/>
                <a:pathLst>
                  <a:path w="2183176" h="3096025">
                    <a:moveTo>
                      <a:pt x="467239" y="1270400"/>
                    </a:moveTo>
                    <a:lnTo>
                      <a:pt x="467239" y="3096025"/>
                    </a:lnTo>
                    <a:lnTo>
                      <a:pt x="37847" y="3096025"/>
                    </a:lnTo>
                    <a:lnTo>
                      <a:pt x="37847" y="1270400"/>
                    </a:lnTo>
                    <a:close/>
                    <a:moveTo>
                      <a:pt x="756443" y="1270400"/>
                    </a:moveTo>
                    <a:lnTo>
                      <a:pt x="754715" y="2850494"/>
                    </a:lnTo>
                    <a:lnTo>
                      <a:pt x="521043" y="3096025"/>
                    </a:lnTo>
                    <a:lnTo>
                      <a:pt x="521043" y="1270400"/>
                    </a:lnTo>
                    <a:close/>
                    <a:moveTo>
                      <a:pt x="1227004" y="1270399"/>
                    </a:moveTo>
                    <a:lnTo>
                      <a:pt x="1227004" y="2846970"/>
                    </a:lnTo>
                    <a:lnTo>
                      <a:pt x="797612" y="2846970"/>
                    </a:lnTo>
                    <a:lnTo>
                      <a:pt x="797612" y="1270399"/>
                    </a:lnTo>
                    <a:close/>
                    <a:moveTo>
                      <a:pt x="1346183" y="230719"/>
                    </a:moveTo>
                    <a:lnTo>
                      <a:pt x="908049" y="230719"/>
                    </a:lnTo>
                    <a:lnTo>
                      <a:pt x="908049" y="991315"/>
                    </a:lnTo>
                    <a:lnTo>
                      <a:pt x="1346183" y="991315"/>
                    </a:lnTo>
                    <a:close/>
                    <a:moveTo>
                      <a:pt x="1512886" y="75485"/>
                    </a:moveTo>
                    <a:lnTo>
                      <a:pt x="1512886" y="1146548"/>
                    </a:lnTo>
                    <a:cubicBezTo>
                      <a:pt x="1512886" y="1188237"/>
                      <a:pt x="1479090" y="1222033"/>
                      <a:pt x="1437401" y="1222033"/>
                    </a:cubicBezTo>
                    <a:lnTo>
                      <a:pt x="75485" y="1222033"/>
                    </a:lnTo>
                    <a:cubicBezTo>
                      <a:pt x="33796" y="1222033"/>
                      <a:pt x="0" y="1188237"/>
                      <a:pt x="0" y="1146548"/>
                    </a:cubicBezTo>
                    <a:lnTo>
                      <a:pt x="0" y="75485"/>
                    </a:lnTo>
                    <a:cubicBezTo>
                      <a:pt x="0" y="33796"/>
                      <a:pt x="33796" y="0"/>
                      <a:pt x="75485" y="0"/>
                    </a:cubicBezTo>
                    <a:lnTo>
                      <a:pt x="1437401" y="0"/>
                    </a:lnTo>
                    <a:cubicBezTo>
                      <a:pt x="1479090" y="0"/>
                      <a:pt x="1512886" y="33796"/>
                      <a:pt x="1512886" y="75485"/>
                    </a:cubicBezTo>
                    <a:close/>
                    <a:moveTo>
                      <a:pt x="2030139" y="955484"/>
                    </a:moveTo>
                    <a:cubicBezTo>
                      <a:pt x="2030139" y="946936"/>
                      <a:pt x="2024904" y="940007"/>
                      <a:pt x="2018445" y="940007"/>
                    </a:cubicBezTo>
                    <a:lnTo>
                      <a:pt x="1963031" y="940007"/>
                    </a:lnTo>
                    <a:cubicBezTo>
                      <a:pt x="1956572" y="940007"/>
                      <a:pt x="1951337" y="946936"/>
                      <a:pt x="1951337" y="955484"/>
                    </a:cubicBezTo>
                    <a:cubicBezTo>
                      <a:pt x="1951337" y="964031"/>
                      <a:pt x="1956572" y="970961"/>
                      <a:pt x="1963031" y="970961"/>
                    </a:cubicBezTo>
                    <a:lnTo>
                      <a:pt x="2018445" y="970961"/>
                    </a:lnTo>
                    <a:cubicBezTo>
                      <a:pt x="2024903" y="970961"/>
                      <a:pt x="2030139" y="964032"/>
                      <a:pt x="2030139" y="955484"/>
                    </a:cubicBezTo>
                    <a:close/>
                    <a:moveTo>
                      <a:pt x="2065118" y="955484"/>
                    </a:moveTo>
                    <a:cubicBezTo>
                      <a:pt x="2065118" y="946936"/>
                      <a:pt x="2059882" y="940007"/>
                      <a:pt x="2053424" y="940007"/>
                    </a:cubicBezTo>
                    <a:lnTo>
                      <a:pt x="2051148" y="940007"/>
                    </a:lnTo>
                    <a:cubicBezTo>
                      <a:pt x="2044690" y="940007"/>
                      <a:pt x="2039454" y="946936"/>
                      <a:pt x="2039454" y="955484"/>
                    </a:cubicBezTo>
                    <a:cubicBezTo>
                      <a:pt x="2039454" y="964031"/>
                      <a:pt x="2044690" y="970961"/>
                      <a:pt x="2051148" y="970961"/>
                    </a:cubicBezTo>
                    <a:lnTo>
                      <a:pt x="2053424" y="970961"/>
                    </a:lnTo>
                    <a:cubicBezTo>
                      <a:pt x="2059882" y="970961"/>
                      <a:pt x="2065118" y="964032"/>
                      <a:pt x="2065118" y="955484"/>
                    </a:cubicBezTo>
                    <a:close/>
                    <a:moveTo>
                      <a:pt x="2099906" y="955484"/>
                    </a:moveTo>
                    <a:cubicBezTo>
                      <a:pt x="2099906" y="946936"/>
                      <a:pt x="2094670" y="940007"/>
                      <a:pt x="2088211" y="940007"/>
                    </a:cubicBezTo>
                    <a:lnTo>
                      <a:pt x="2086127" y="940007"/>
                    </a:lnTo>
                    <a:cubicBezTo>
                      <a:pt x="2079669" y="940007"/>
                      <a:pt x="2074433" y="946936"/>
                      <a:pt x="2074433" y="955484"/>
                    </a:cubicBezTo>
                    <a:cubicBezTo>
                      <a:pt x="2074433" y="964031"/>
                      <a:pt x="2079669" y="970961"/>
                      <a:pt x="2086127" y="970961"/>
                    </a:cubicBezTo>
                    <a:lnTo>
                      <a:pt x="2088211" y="970961"/>
                    </a:lnTo>
                    <a:cubicBezTo>
                      <a:pt x="2094670" y="970961"/>
                      <a:pt x="2099905" y="964032"/>
                      <a:pt x="2099905" y="955484"/>
                    </a:cubicBezTo>
                    <a:close/>
                    <a:moveTo>
                      <a:pt x="2133036" y="272496"/>
                    </a:moveTo>
                    <a:lnTo>
                      <a:pt x="1686532" y="272496"/>
                    </a:lnTo>
                    <a:lnTo>
                      <a:pt x="1686532" y="902132"/>
                    </a:lnTo>
                    <a:lnTo>
                      <a:pt x="2133036" y="902132"/>
                    </a:lnTo>
                    <a:close/>
                    <a:moveTo>
                      <a:pt x="2183176" y="236015"/>
                    </a:moveTo>
                    <a:lnTo>
                      <a:pt x="2183176" y="986017"/>
                    </a:lnTo>
                    <a:cubicBezTo>
                      <a:pt x="2183176" y="1002511"/>
                      <a:pt x="2173073" y="1015882"/>
                      <a:pt x="2160610" y="1015882"/>
                    </a:cubicBezTo>
                    <a:lnTo>
                      <a:pt x="1658958" y="1015882"/>
                    </a:lnTo>
                    <a:cubicBezTo>
                      <a:pt x="1646495" y="1015882"/>
                      <a:pt x="1636392" y="1002511"/>
                      <a:pt x="1636392" y="986017"/>
                    </a:cubicBezTo>
                    <a:lnTo>
                      <a:pt x="1636392" y="236015"/>
                    </a:lnTo>
                    <a:cubicBezTo>
                      <a:pt x="1636392" y="219520"/>
                      <a:pt x="1646495" y="206149"/>
                      <a:pt x="1658958" y="206149"/>
                    </a:cubicBezTo>
                    <a:lnTo>
                      <a:pt x="2160610" y="206149"/>
                    </a:lnTo>
                    <a:cubicBezTo>
                      <a:pt x="2173073" y="206149"/>
                      <a:pt x="2183176" y="219520"/>
                      <a:pt x="2183176" y="236015"/>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251" fontAlgn="base">
                  <a:spcBef>
                    <a:spcPct val="0"/>
                  </a:spcBef>
                  <a:spcAft>
                    <a:spcPct val="0"/>
                  </a:spcAft>
                </a:pPr>
                <a:endParaRPr lang="en-US" sz="1428" spc="-52"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6438874" y="4418235"/>
                <a:ext cx="2108877" cy="887319"/>
              </a:xfrm>
              <a:prstGeom prst="rect">
                <a:avLst/>
              </a:prstGeom>
              <a:solidFill>
                <a:srgbClr val="0070C0">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5" tIns="149196" rIns="186495" bIns="149196" numCol="1" spcCol="0" rtlCol="0" fromWordArt="0" anchor="t" anchorCtr="0" forceAA="0" compatLnSpc="1">
                <a:prstTxWarp prst="textNoShape">
                  <a:avLst/>
                </a:prstTxWarp>
                <a:noAutofit/>
              </a:bodyPr>
              <a:lstStyle/>
              <a:p>
                <a:pPr algn="ctr" defTabSz="950990"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3" name="Oval 12"/>
          <p:cNvSpPr/>
          <p:nvPr/>
        </p:nvSpPr>
        <p:spPr bwMode="auto">
          <a:xfrm>
            <a:off x="6512011" y="2201862"/>
            <a:ext cx="743198" cy="743198"/>
          </a:xfrm>
          <a:prstGeom prst="ellipse">
            <a:avLst/>
          </a:prstGeom>
          <a:solidFill>
            <a:schemeClr val="accent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11" fontAlgn="base">
              <a:lnSpc>
                <a:spcPct val="90000"/>
              </a:lnSpc>
              <a:spcBef>
                <a:spcPct val="0"/>
              </a:spcBef>
              <a:spcAft>
                <a:spcPct val="0"/>
              </a:spcAft>
            </a:pPr>
            <a:r>
              <a:rPr lang="en-US" sz="1599" b="1" dirty="0">
                <a:gradFill>
                  <a:gsLst>
                    <a:gs pos="0">
                      <a:srgbClr val="FFFFFF"/>
                    </a:gs>
                    <a:gs pos="100000">
                      <a:srgbClr val="FFFFFF"/>
                    </a:gs>
                  </a:gsLst>
                  <a:lin ang="5400000" scaled="0"/>
                </a:gradFill>
                <a:ea typeface="Segoe UI" pitchFamily="34" charset="0"/>
                <a:cs typeface="Segoe UI" pitchFamily="34" charset="0"/>
              </a:rPr>
              <a:t>NEW</a:t>
            </a:r>
          </a:p>
        </p:txBody>
      </p:sp>
      <p:sp>
        <p:nvSpPr>
          <p:cNvPr id="42" name="Oval 41"/>
          <p:cNvSpPr/>
          <p:nvPr/>
        </p:nvSpPr>
        <p:spPr bwMode="auto">
          <a:xfrm>
            <a:off x="8809409" y="2201862"/>
            <a:ext cx="743198" cy="743198"/>
          </a:xfrm>
          <a:prstGeom prst="ellipse">
            <a:avLst/>
          </a:prstGeom>
          <a:solidFill>
            <a:schemeClr val="accent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11" fontAlgn="base">
              <a:lnSpc>
                <a:spcPct val="90000"/>
              </a:lnSpc>
              <a:spcBef>
                <a:spcPct val="0"/>
              </a:spcBef>
              <a:spcAft>
                <a:spcPct val="0"/>
              </a:spcAft>
            </a:pPr>
            <a:r>
              <a:rPr lang="en-US" sz="1599" b="1" dirty="0">
                <a:gradFill>
                  <a:gsLst>
                    <a:gs pos="0">
                      <a:srgbClr val="FFFFFF"/>
                    </a:gs>
                    <a:gs pos="100000">
                      <a:srgbClr val="FFFFFF"/>
                    </a:gs>
                  </a:gsLst>
                  <a:lin ang="5400000" scaled="0"/>
                </a:gradFill>
                <a:ea typeface="Segoe UI" pitchFamily="34" charset="0"/>
                <a:cs typeface="Segoe UI" pitchFamily="34" charset="0"/>
              </a:rPr>
              <a:t>NEW</a:t>
            </a:r>
          </a:p>
        </p:txBody>
      </p:sp>
      <p:sp>
        <p:nvSpPr>
          <p:cNvPr id="43" name="Oval 42"/>
          <p:cNvSpPr/>
          <p:nvPr/>
        </p:nvSpPr>
        <p:spPr bwMode="auto">
          <a:xfrm>
            <a:off x="10718419" y="2201862"/>
            <a:ext cx="1196360" cy="743198"/>
          </a:xfrm>
          <a:prstGeom prst="ellipse">
            <a:avLst/>
          </a:prstGeom>
          <a:solidFill>
            <a:schemeClr val="accent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11" fontAlgn="base">
              <a:lnSpc>
                <a:spcPct val="90000"/>
              </a:lnSpc>
              <a:spcBef>
                <a:spcPct val="0"/>
              </a:spcBef>
              <a:spcAft>
                <a:spcPct val="0"/>
              </a:spcAft>
            </a:pPr>
            <a:r>
              <a:rPr lang="en-US" sz="1599" b="1" dirty="0">
                <a:gradFill>
                  <a:gsLst>
                    <a:gs pos="0">
                      <a:srgbClr val="FFFFFF"/>
                    </a:gs>
                    <a:gs pos="100000">
                      <a:srgbClr val="FFFFFF"/>
                    </a:gs>
                  </a:gsLst>
                  <a:lin ang="5400000" scaled="0"/>
                </a:gradFill>
                <a:ea typeface="Segoe UI" pitchFamily="34" charset="0"/>
                <a:cs typeface="Segoe UI" pitchFamily="34" charset="0"/>
              </a:rPr>
              <a:t>3</a:t>
            </a:r>
            <a:r>
              <a:rPr lang="en-US" sz="1599" b="1" baseline="30000" dirty="0">
                <a:gradFill>
                  <a:gsLst>
                    <a:gs pos="0">
                      <a:srgbClr val="FFFFFF"/>
                    </a:gs>
                    <a:gs pos="100000">
                      <a:srgbClr val="FFFFFF"/>
                    </a:gs>
                  </a:gsLst>
                  <a:lin ang="5400000" scaled="0"/>
                </a:gradFill>
                <a:ea typeface="Segoe UI" pitchFamily="34" charset="0"/>
                <a:cs typeface="Segoe UI" pitchFamily="34" charset="0"/>
              </a:rPr>
              <a:t>rd</a:t>
            </a:r>
            <a:r>
              <a:rPr lang="en-US" sz="1599" b="1" dirty="0">
                <a:gradFill>
                  <a:gsLst>
                    <a:gs pos="0">
                      <a:srgbClr val="FFFFFF"/>
                    </a:gs>
                    <a:gs pos="100000">
                      <a:srgbClr val="FFFFFF"/>
                    </a:gs>
                  </a:gsLst>
                  <a:lin ang="5400000" scaled="0"/>
                </a:gradFill>
                <a:ea typeface="Segoe UI" pitchFamily="34" charset="0"/>
                <a:cs typeface="Segoe UI" pitchFamily="34" charset="0"/>
              </a:rPr>
              <a:t> Party Enabled</a:t>
            </a:r>
          </a:p>
        </p:txBody>
      </p:sp>
      <p:sp>
        <p:nvSpPr>
          <p:cNvPr id="38" name="Rectangle 37"/>
          <p:cNvSpPr/>
          <p:nvPr/>
        </p:nvSpPr>
        <p:spPr bwMode="auto">
          <a:xfrm>
            <a:off x="446147" y="5557613"/>
            <a:ext cx="9275030" cy="819422"/>
          </a:xfrm>
          <a:prstGeom prst="rect">
            <a:avLst/>
          </a:prstGeom>
          <a:solidFill>
            <a:srgbClr val="0070C0">
              <a:alpha val="9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82854" numCol="1" spcCol="0" rtlCol="0" fromWordArt="0" anchor="b" anchorCtr="0" forceAA="0" compatLnSpc="1">
            <a:prstTxWarp prst="textNoShape">
              <a:avLst/>
            </a:prstTxWarp>
            <a:noAutofit/>
          </a:bodyPr>
          <a:lstStyle/>
          <a:p>
            <a:pPr marL="285750" indent="-285750">
              <a:spcBef>
                <a:spcPts val="612"/>
              </a:spcBef>
              <a:buFont typeface="Arial" panose="020B0604020202020204" pitchFamily="34" charset="0"/>
              <a:buChar char="•"/>
            </a:pPr>
            <a:r>
              <a:rPr lang="en-US" sz="1600" dirty="0" smtClean="0">
                <a:solidFill>
                  <a:srgbClr val="FFFFFF"/>
                </a:solidFill>
              </a:rPr>
              <a:t>APIs in Windows </a:t>
            </a:r>
            <a:r>
              <a:rPr lang="en-US" sz="1600" dirty="0">
                <a:solidFill>
                  <a:srgbClr val="FFFFFF"/>
                </a:solidFill>
              </a:rPr>
              <a:t>10 </a:t>
            </a:r>
            <a:r>
              <a:rPr lang="en-US" sz="1600" dirty="0" smtClean="0">
                <a:solidFill>
                  <a:srgbClr val="FFFFFF"/>
                </a:solidFill>
              </a:rPr>
              <a:t>SDK and DDK</a:t>
            </a:r>
          </a:p>
          <a:p>
            <a:pPr marL="285750" lvl="2" indent="-285750">
              <a:spcBef>
                <a:spcPts val="612"/>
              </a:spcBef>
              <a:buFont typeface="Arial" panose="020B0604020202020204" pitchFamily="34" charset="0"/>
              <a:buChar char="•"/>
            </a:pPr>
            <a:r>
              <a:rPr lang="en-US" sz="1600" dirty="0">
                <a:solidFill>
                  <a:srgbClr val="FFFFFF"/>
                </a:solidFill>
              </a:rPr>
              <a:t>Adapted from </a:t>
            </a:r>
            <a:r>
              <a:rPr lang="en-US" sz="1600" dirty="0" err="1">
                <a:solidFill>
                  <a:srgbClr val="FFFFFF"/>
                </a:solidFill>
              </a:rPr>
              <a:t>UnifiedPOS</a:t>
            </a:r>
            <a:r>
              <a:rPr lang="en-US" sz="1600" dirty="0">
                <a:solidFill>
                  <a:srgbClr val="FFFFFF"/>
                </a:solidFill>
              </a:rPr>
              <a:t> </a:t>
            </a:r>
            <a:r>
              <a:rPr lang="en-US" sz="1600" dirty="0" smtClean="0">
                <a:solidFill>
                  <a:srgbClr val="FFFFFF"/>
                </a:solidFill>
              </a:rPr>
              <a:t>standard</a:t>
            </a:r>
            <a:endParaRPr lang="en-US" sz="1600" dirty="0">
              <a:solidFill>
                <a:srgbClr val="FFFFFF"/>
              </a:solidFill>
            </a:endParaRPr>
          </a:p>
        </p:txBody>
      </p:sp>
      <p:sp>
        <p:nvSpPr>
          <p:cNvPr id="46" name="Rectangle 45"/>
          <p:cNvSpPr/>
          <p:nvPr/>
        </p:nvSpPr>
        <p:spPr bwMode="auto">
          <a:xfrm>
            <a:off x="9765287" y="5557613"/>
            <a:ext cx="2285676" cy="819422"/>
          </a:xfrm>
          <a:prstGeom prst="rect">
            <a:avLst/>
          </a:prstGeom>
          <a:solidFill>
            <a:srgbClr val="0070C0">
              <a:alpha val="9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82854" numCol="1" spcCol="0" rtlCol="0" fromWordArt="0" anchor="b" anchorCtr="0" forceAA="0" compatLnSpc="1">
            <a:prstTxWarp prst="textNoShape">
              <a:avLst/>
            </a:prstTxWarp>
            <a:noAutofit/>
          </a:bodyPr>
          <a:lstStyle/>
          <a:p>
            <a:pPr marL="285750" indent="-285750">
              <a:spcBef>
                <a:spcPts val="612"/>
              </a:spcBef>
              <a:buFont typeface="Arial" panose="020B0604020202020204" pitchFamily="34" charset="0"/>
              <a:buChar char="•"/>
            </a:pPr>
            <a:r>
              <a:rPr lang="en-US" sz="1600" dirty="0" smtClean="0">
                <a:solidFill>
                  <a:srgbClr val="FFFFFF"/>
                </a:solidFill>
              </a:rPr>
              <a:t>3</a:t>
            </a:r>
            <a:r>
              <a:rPr lang="en-US" sz="1600" baseline="30000" dirty="0" smtClean="0">
                <a:solidFill>
                  <a:srgbClr val="FFFFFF"/>
                </a:solidFill>
              </a:rPr>
              <a:t>rd</a:t>
            </a:r>
            <a:r>
              <a:rPr lang="en-US" sz="1600" dirty="0" smtClean="0">
                <a:solidFill>
                  <a:srgbClr val="FFFFFF"/>
                </a:solidFill>
              </a:rPr>
              <a:t> provided libraries</a:t>
            </a:r>
          </a:p>
        </p:txBody>
      </p:sp>
      <p:sp>
        <p:nvSpPr>
          <p:cNvPr id="3" name="Rectangle 2"/>
          <p:cNvSpPr/>
          <p:nvPr/>
        </p:nvSpPr>
        <p:spPr bwMode="auto">
          <a:xfrm>
            <a:off x="10718419" y="0"/>
            <a:ext cx="1718056" cy="2952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One Windows Platform</a:t>
            </a:r>
            <a:endParaRPr lang="en-US" sz="1200" dirty="0">
              <a:gradFill>
                <a:gsLst>
                  <a:gs pos="0">
                    <a:srgbClr val="FFFFFF"/>
                  </a:gs>
                  <a:gs pos="100000">
                    <a:srgbClr val="FFFFFF"/>
                  </a:gs>
                </a:gsLst>
                <a:lin ang="5400000" scaled="0"/>
              </a:gradFill>
            </a:endParaRPr>
          </a:p>
        </p:txBody>
      </p:sp>
      <p:sp>
        <p:nvSpPr>
          <p:cNvPr id="48" name="Oval 47"/>
          <p:cNvSpPr/>
          <p:nvPr/>
        </p:nvSpPr>
        <p:spPr bwMode="auto">
          <a:xfrm>
            <a:off x="4104301" y="2201862"/>
            <a:ext cx="743198" cy="743198"/>
          </a:xfrm>
          <a:prstGeom prst="ellipse">
            <a:avLst/>
          </a:prstGeom>
          <a:solidFill>
            <a:schemeClr val="accent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11" fontAlgn="base">
              <a:lnSpc>
                <a:spcPct val="90000"/>
              </a:lnSpc>
              <a:spcBef>
                <a:spcPct val="0"/>
              </a:spcBef>
              <a:spcAft>
                <a:spcPct val="0"/>
              </a:spcAft>
            </a:pPr>
            <a:r>
              <a:rPr lang="en-US" sz="1599" b="1" dirty="0" smtClean="0">
                <a:gradFill>
                  <a:gsLst>
                    <a:gs pos="0">
                      <a:srgbClr val="FFFFFF"/>
                    </a:gs>
                    <a:gs pos="100000">
                      <a:srgbClr val="FFFFFF"/>
                    </a:gs>
                  </a:gsLst>
                  <a:lin ang="5400000" scaled="0"/>
                </a:gradFill>
                <a:ea typeface="Segoe UI" pitchFamily="34" charset="0"/>
                <a:cs typeface="Segoe UI" pitchFamily="34" charset="0"/>
              </a:rPr>
              <a:t>8.1+</a:t>
            </a:r>
            <a:endParaRPr lang="en-US" sz="1599" b="1" dirty="0">
              <a:gradFill>
                <a:gsLst>
                  <a:gs pos="0">
                    <a:srgbClr val="FFFFFF"/>
                  </a:gs>
                  <a:gs pos="100000">
                    <a:srgbClr val="FFFFFF"/>
                  </a:gs>
                </a:gsLst>
                <a:lin ang="5400000" scaled="0"/>
              </a:gradFill>
              <a:ea typeface="Segoe UI" pitchFamily="34" charset="0"/>
              <a:cs typeface="Segoe UI" pitchFamily="34" charset="0"/>
            </a:endParaRPr>
          </a:p>
        </p:txBody>
      </p:sp>
      <p:sp>
        <p:nvSpPr>
          <p:cNvPr id="49" name="Oval 48"/>
          <p:cNvSpPr/>
          <p:nvPr/>
        </p:nvSpPr>
        <p:spPr bwMode="auto">
          <a:xfrm>
            <a:off x="1808469" y="2201862"/>
            <a:ext cx="743198" cy="743198"/>
          </a:xfrm>
          <a:prstGeom prst="ellipse">
            <a:avLst/>
          </a:prstGeom>
          <a:solidFill>
            <a:schemeClr val="accent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11" fontAlgn="base">
              <a:lnSpc>
                <a:spcPct val="90000"/>
              </a:lnSpc>
              <a:spcBef>
                <a:spcPct val="0"/>
              </a:spcBef>
              <a:spcAft>
                <a:spcPct val="0"/>
              </a:spcAft>
            </a:pPr>
            <a:r>
              <a:rPr lang="en-US" sz="1599" b="1" dirty="0" smtClean="0">
                <a:gradFill>
                  <a:gsLst>
                    <a:gs pos="0">
                      <a:srgbClr val="FFFFFF"/>
                    </a:gs>
                    <a:gs pos="100000">
                      <a:srgbClr val="FFFFFF"/>
                    </a:gs>
                  </a:gsLst>
                  <a:lin ang="5400000" scaled="0"/>
                </a:gradFill>
                <a:ea typeface="Segoe UI" pitchFamily="34" charset="0"/>
                <a:cs typeface="Segoe UI" pitchFamily="34" charset="0"/>
              </a:rPr>
              <a:t>8.1+</a:t>
            </a:r>
            <a:endParaRPr lang="en-US" sz="1599" b="1"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203956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2" grpId="0" animBg="1"/>
      <p:bldP spid="43" grpId="0" animBg="1"/>
      <p:bldP spid="48" grpId="0" animBg="1"/>
      <p:bldP spid="4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0" y="1"/>
            <a:ext cx="12436475" cy="699452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3" name="Straight Connector 32"/>
          <p:cNvCxnSpPr/>
          <p:nvPr/>
        </p:nvCxnSpPr>
        <p:spPr>
          <a:xfrm rot="5400000">
            <a:off x="6218237" y="-1939221"/>
            <a:ext cx="0" cy="10273526"/>
          </a:xfrm>
          <a:prstGeom prst="line">
            <a:avLst/>
          </a:prstGeom>
          <a:ln>
            <a:solidFill>
              <a:schemeClr val="bg1">
                <a:alpha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1" y="2387505"/>
            <a:ext cx="12436474" cy="2293333"/>
            <a:chOff x="1" y="747930"/>
            <a:chExt cx="12436474" cy="2293333"/>
          </a:xfrm>
        </p:grpSpPr>
        <p:sp>
          <p:nvSpPr>
            <p:cNvPr id="27" name="TextBox 26"/>
            <p:cNvSpPr txBox="1"/>
            <p:nvPr/>
          </p:nvSpPr>
          <p:spPr>
            <a:xfrm>
              <a:off x="1" y="1997943"/>
              <a:ext cx="12436474" cy="1043320"/>
            </a:xfrm>
            <a:prstGeom prst="rect">
              <a:avLst/>
            </a:prstGeom>
            <a:noFill/>
          </p:spPr>
          <p:txBody>
            <a:bodyPr wrap="square" lIns="182854" tIns="146283" rIns="182854" bIns="146283" rtlCol="0">
              <a:spAutoFit/>
            </a:bodyPr>
            <a:lstStyle/>
            <a:p>
              <a:pPr algn="ctr" defTabSz="932563">
                <a:lnSpc>
                  <a:spcPct val="90000"/>
                </a:lnSpc>
                <a:spcAft>
                  <a:spcPts val="600"/>
                </a:spcAft>
              </a:pPr>
              <a:endParaRPr lang="en-US" sz="5400" dirty="0">
                <a:gradFill>
                  <a:gsLst>
                    <a:gs pos="2917">
                      <a:srgbClr val="FFFFFF"/>
                    </a:gs>
                    <a:gs pos="30000">
                      <a:srgbClr val="FFFFFF"/>
                    </a:gs>
                  </a:gsLst>
                  <a:lin ang="5400000" scaled="0"/>
                </a:gradFill>
              </a:endParaRPr>
            </a:p>
          </p:txBody>
        </p:sp>
        <p:pic>
          <p:nvPicPr>
            <p:cNvPr id="2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6425" y="747930"/>
              <a:ext cx="6143625" cy="1412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 name="Group 1"/>
          <p:cNvGrpSpPr/>
          <p:nvPr/>
        </p:nvGrpSpPr>
        <p:grpSpPr>
          <a:xfrm>
            <a:off x="8831513" y="3497736"/>
            <a:ext cx="2709454" cy="2639932"/>
            <a:chOff x="1116263" y="3575520"/>
            <a:chExt cx="2709454" cy="2639932"/>
          </a:xfrm>
        </p:grpSpPr>
        <p:sp>
          <p:nvSpPr>
            <p:cNvPr id="22" name="TextBox 21"/>
            <p:cNvSpPr txBox="1"/>
            <p:nvPr/>
          </p:nvSpPr>
          <p:spPr>
            <a:xfrm>
              <a:off x="1116263" y="5085912"/>
              <a:ext cx="2709454" cy="1129540"/>
            </a:xfrm>
            <a:prstGeom prst="rect">
              <a:avLst/>
            </a:prstGeom>
            <a:noFill/>
            <a:ln>
              <a:noFill/>
              <a:headEnd type="none" w="med" len="med"/>
              <a:tailEnd type="none" w="med" len="med"/>
            </a:ln>
          </p:spPr>
          <p:txBody>
            <a:bodyPr wrap="square" lIns="0" tIns="0" rIns="0" bIns="0" rtlCol="0">
              <a:spAutoFit/>
            </a:bodyPr>
            <a:lstStyle/>
            <a:p>
              <a:pPr algn="ctr" defTabSz="932597"/>
              <a:r>
                <a:rPr lang="en-US" sz="3670" kern="4000" spc="-102" dirty="0" smtClean="0">
                  <a:solidFill>
                    <a:srgbClr val="FFFFFF"/>
                  </a:solidFill>
                  <a:latin typeface="Segoe UI Light"/>
                </a:rPr>
                <a:t>Predictive</a:t>
              </a:r>
              <a:br>
                <a:rPr lang="en-US" sz="3670" kern="4000" spc="-102" dirty="0" smtClean="0">
                  <a:solidFill>
                    <a:srgbClr val="FFFFFF"/>
                  </a:solidFill>
                  <a:latin typeface="Segoe UI Light"/>
                </a:rPr>
              </a:br>
              <a:r>
                <a:rPr lang="en-US" sz="3670" kern="4000" spc="-102" dirty="0" smtClean="0">
                  <a:solidFill>
                    <a:srgbClr val="FFFFFF"/>
                  </a:solidFill>
                  <a:latin typeface="Segoe UI Light"/>
                </a:rPr>
                <a:t>Maintenance</a:t>
              </a:r>
              <a:endParaRPr lang="en-US" sz="3670" kern="4000" spc="-102" dirty="0">
                <a:solidFill>
                  <a:srgbClr val="FFFFFF"/>
                </a:solidFill>
                <a:latin typeface="Segoe UI Light"/>
              </a:endParaRPr>
            </a:p>
          </p:txBody>
        </p:sp>
        <p:sp>
          <p:nvSpPr>
            <p:cNvPr id="39" name="Freeform 73"/>
            <p:cNvSpPr>
              <a:spLocks noEditPoints="1"/>
            </p:cNvSpPr>
            <p:nvPr/>
          </p:nvSpPr>
          <p:spPr bwMode="black">
            <a:xfrm>
              <a:off x="1788136" y="3575520"/>
              <a:ext cx="1277152" cy="1120836"/>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404040"/>
                </a:solidFill>
              </a:endParaRPr>
            </a:p>
          </p:txBody>
        </p:sp>
      </p:grpSp>
      <p:grpSp>
        <p:nvGrpSpPr>
          <p:cNvPr id="8" name="Group 7"/>
          <p:cNvGrpSpPr/>
          <p:nvPr/>
        </p:nvGrpSpPr>
        <p:grpSpPr>
          <a:xfrm>
            <a:off x="1049827" y="3761873"/>
            <a:ext cx="2044469" cy="2318645"/>
            <a:chOff x="8928319" y="3671822"/>
            <a:chExt cx="2044469" cy="2318645"/>
          </a:xfrm>
        </p:grpSpPr>
        <p:sp>
          <p:nvSpPr>
            <p:cNvPr id="37" name="TextBox 36"/>
            <p:cNvSpPr txBox="1"/>
            <p:nvPr/>
          </p:nvSpPr>
          <p:spPr>
            <a:xfrm>
              <a:off x="8928319" y="4860671"/>
              <a:ext cx="2044469" cy="1129796"/>
            </a:xfrm>
            <a:prstGeom prst="rect">
              <a:avLst/>
            </a:prstGeom>
            <a:noFill/>
            <a:ln>
              <a:noFill/>
              <a:headEnd type="none" w="med" len="med"/>
              <a:tailEnd type="none" w="med" len="med"/>
            </a:ln>
          </p:spPr>
          <p:txBody>
            <a:bodyPr wrap="none" lIns="0" tIns="0" rIns="0" bIns="0" rtlCol="0">
              <a:spAutoFit/>
            </a:bodyPr>
            <a:lstStyle/>
            <a:p>
              <a:pPr algn="ctr" defTabSz="932597"/>
              <a:r>
                <a:rPr lang="en-US" sz="3671" kern="4000" spc="-102" dirty="0" smtClean="0">
                  <a:solidFill>
                    <a:srgbClr val="FFFFFF"/>
                  </a:solidFill>
                  <a:latin typeface="Segoe UI Light"/>
                </a:rPr>
                <a:t>Remote</a:t>
              </a:r>
              <a:br>
                <a:rPr lang="en-US" sz="3671" kern="4000" spc="-102" dirty="0" smtClean="0">
                  <a:solidFill>
                    <a:srgbClr val="FFFFFF"/>
                  </a:solidFill>
                  <a:latin typeface="Segoe UI Light"/>
                </a:rPr>
              </a:br>
              <a:r>
                <a:rPr lang="en-US" sz="3671" kern="4000" spc="-102" dirty="0" smtClean="0">
                  <a:solidFill>
                    <a:srgbClr val="FFFFFF"/>
                  </a:solidFill>
                  <a:latin typeface="Segoe UI Light"/>
                </a:rPr>
                <a:t>Monitoring</a:t>
              </a:r>
              <a:endParaRPr lang="en-US" sz="3671" kern="4000" spc="-102" dirty="0">
                <a:solidFill>
                  <a:srgbClr val="FFFFFF"/>
                </a:solidFill>
                <a:latin typeface="Segoe UI Light"/>
              </a:endParaRPr>
            </a:p>
          </p:txBody>
        </p:sp>
        <p:grpSp>
          <p:nvGrpSpPr>
            <p:cNvPr id="43" name="Group 42"/>
            <p:cNvGrpSpPr>
              <a:grpSpLocks noChangeAspect="1"/>
            </p:cNvGrpSpPr>
            <p:nvPr/>
          </p:nvGrpSpPr>
          <p:grpSpPr>
            <a:xfrm>
              <a:off x="9388918" y="3671822"/>
              <a:ext cx="1148019" cy="973854"/>
              <a:chOff x="8614893" y="214588"/>
              <a:chExt cx="607017" cy="514926"/>
            </a:xfrm>
            <a:solidFill>
              <a:schemeClr val="bg2"/>
            </a:solidFill>
          </p:grpSpPr>
          <p:sp>
            <p:nvSpPr>
              <p:cNvPr id="44" name="Rounded Rectangle 2067"/>
              <p:cNvSpPr>
                <a:spLocks noChangeAspect="1"/>
              </p:cNvSpPr>
              <p:nvPr/>
            </p:nvSpPr>
            <p:spPr bwMode="auto">
              <a:xfrm>
                <a:off x="8614893" y="214588"/>
                <a:ext cx="548640" cy="473350"/>
              </a:xfrm>
              <a:custGeom>
                <a:avLst/>
                <a:gdLst/>
                <a:ahLst/>
                <a:cxnLst/>
                <a:rect l="l" t="t" r="r" b="b"/>
                <a:pathLst>
                  <a:path w="548640" h="473350">
                    <a:moveTo>
                      <a:pt x="154174" y="22487"/>
                    </a:moveTo>
                    <a:cubicBezTo>
                      <a:pt x="141656" y="22487"/>
                      <a:pt x="131507" y="32635"/>
                      <a:pt x="131507" y="45154"/>
                    </a:cubicBezTo>
                    <a:cubicBezTo>
                      <a:pt x="131507" y="57672"/>
                      <a:pt x="141656" y="67821"/>
                      <a:pt x="154174" y="67821"/>
                    </a:cubicBezTo>
                    <a:cubicBezTo>
                      <a:pt x="166692" y="67821"/>
                      <a:pt x="176841" y="57672"/>
                      <a:pt x="176841" y="45154"/>
                    </a:cubicBezTo>
                    <a:cubicBezTo>
                      <a:pt x="176841" y="32635"/>
                      <a:pt x="166692" y="22487"/>
                      <a:pt x="154174" y="22487"/>
                    </a:cubicBezTo>
                    <a:close/>
                    <a:moveTo>
                      <a:pt x="96600" y="22487"/>
                    </a:moveTo>
                    <a:cubicBezTo>
                      <a:pt x="84081" y="22487"/>
                      <a:pt x="73933" y="32635"/>
                      <a:pt x="73933" y="45154"/>
                    </a:cubicBezTo>
                    <a:cubicBezTo>
                      <a:pt x="73933" y="57672"/>
                      <a:pt x="84081" y="67821"/>
                      <a:pt x="96600" y="67821"/>
                    </a:cubicBezTo>
                    <a:cubicBezTo>
                      <a:pt x="109118" y="67821"/>
                      <a:pt x="119266" y="57672"/>
                      <a:pt x="119266" y="45154"/>
                    </a:cubicBezTo>
                    <a:cubicBezTo>
                      <a:pt x="119266" y="32635"/>
                      <a:pt x="109118" y="22487"/>
                      <a:pt x="96600" y="22487"/>
                    </a:cubicBezTo>
                    <a:close/>
                    <a:moveTo>
                      <a:pt x="39025" y="22487"/>
                    </a:moveTo>
                    <a:cubicBezTo>
                      <a:pt x="26506" y="22487"/>
                      <a:pt x="16358" y="32635"/>
                      <a:pt x="16358" y="45154"/>
                    </a:cubicBezTo>
                    <a:cubicBezTo>
                      <a:pt x="16358" y="57672"/>
                      <a:pt x="26506" y="67821"/>
                      <a:pt x="39025" y="67821"/>
                    </a:cubicBezTo>
                    <a:cubicBezTo>
                      <a:pt x="51543" y="67821"/>
                      <a:pt x="61691" y="57672"/>
                      <a:pt x="61691" y="45154"/>
                    </a:cubicBezTo>
                    <a:cubicBezTo>
                      <a:pt x="61691" y="32635"/>
                      <a:pt x="51543" y="22487"/>
                      <a:pt x="39025" y="22487"/>
                    </a:cubicBezTo>
                    <a:close/>
                    <a:moveTo>
                      <a:pt x="19303" y="0"/>
                    </a:moveTo>
                    <a:lnTo>
                      <a:pt x="529337" y="0"/>
                    </a:lnTo>
                    <a:cubicBezTo>
                      <a:pt x="539998" y="0"/>
                      <a:pt x="548640" y="8642"/>
                      <a:pt x="548640" y="19303"/>
                    </a:cubicBezTo>
                    <a:lnTo>
                      <a:pt x="548640" y="212397"/>
                    </a:lnTo>
                    <a:lnTo>
                      <a:pt x="532283" y="200907"/>
                    </a:lnTo>
                    <a:lnTo>
                      <a:pt x="532283" y="89238"/>
                    </a:lnTo>
                    <a:lnTo>
                      <a:pt x="16358" y="89238"/>
                    </a:lnTo>
                    <a:lnTo>
                      <a:pt x="16358" y="456484"/>
                    </a:lnTo>
                    <a:lnTo>
                      <a:pt x="302594" y="456484"/>
                    </a:lnTo>
                    <a:lnTo>
                      <a:pt x="319591" y="473350"/>
                    </a:lnTo>
                    <a:lnTo>
                      <a:pt x="19303" y="473350"/>
                    </a:lnTo>
                    <a:cubicBezTo>
                      <a:pt x="8642" y="473350"/>
                      <a:pt x="0" y="464708"/>
                      <a:pt x="0" y="454047"/>
                    </a:cubicBezTo>
                    <a:lnTo>
                      <a:pt x="0" y="19303"/>
                    </a:lnTo>
                    <a:cubicBezTo>
                      <a:pt x="0" y="8642"/>
                      <a:pt x="8642" y="0"/>
                      <a:pt x="19303"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Freeform 62"/>
              <p:cNvSpPr>
                <a:spLocks noChangeAspect="1" noEditPoints="1"/>
              </p:cNvSpPr>
              <p:nvPr/>
            </p:nvSpPr>
            <p:spPr bwMode="black">
              <a:xfrm>
                <a:off x="8883494" y="391186"/>
                <a:ext cx="338416" cy="338328"/>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grpFill/>
              <a:ln>
                <a:noFill/>
              </a:ln>
            </p:spPr>
            <p:txBody>
              <a:bodyPr vert="horz" wrap="square" lIns="82305" tIns="41153" rIns="82305" bIns="41153" numCol="1" anchor="t" anchorCtr="0" compatLnSpc="1">
                <a:prstTxWarp prst="textNoShape">
                  <a:avLst/>
                </a:prstTxWarp>
              </a:bodyPr>
              <a:lstStyle/>
              <a:p>
                <a:endParaRPr lang="en-US" sz="1600">
                  <a:solidFill>
                    <a:srgbClr val="404040"/>
                  </a:solidFill>
                </a:endParaRPr>
              </a:p>
            </p:txBody>
          </p:sp>
        </p:grpSp>
      </p:grpSp>
      <p:grpSp>
        <p:nvGrpSpPr>
          <p:cNvPr id="6" name="Group 5"/>
          <p:cNvGrpSpPr/>
          <p:nvPr/>
        </p:nvGrpSpPr>
        <p:grpSpPr>
          <a:xfrm>
            <a:off x="5021049" y="3751352"/>
            <a:ext cx="2493310" cy="2329166"/>
            <a:chOff x="4941979" y="3661301"/>
            <a:chExt cx="2493310" cy="2329166"/>
          </a:xfrm>
        </p:grpSpPr>
        <p:sp>
          <p:nvSpPr>
            <p:cNvPr id="34" name="TextBox 33"/>
            <p:cNvSpPr txBox="1"/>
            <p:nvPr/>
          </p:nvSpPr>
          <p:spPr>
            <a:xfrm>
              <a:off x="4941979" y="4860671"/>
              <a:ext cx="2493310" cy="1129796"/>
            </a:xfrm>
            <a:prstGeom prst="rect">
              <a:avLst/>
            </a:prstGeom>
            <a:noFill/>
            <a:ln>
              <a:noFill/>
              <a:headEnd type="none" w="med" len="med"/>
              <a:tailEnd type="none" w="med" len="med"/>
            </a:ln>
          </p:spPr>
          <p:txBody>
            <a:bodyPr wrap="none" lIns="0" tIns="0" rIns="0" bIns="0" rtlCol="0">
              <a:spAutoFit/>
            </a:bodyPr>
            <a:lstStyle/>
            <a:p>
              <a:pPr algn="ctr" defTabSz="932597"/>
              <a:r>
                <a:rPr lang="en-US" sz="3671" kern="4000" spc="-102" dirty="0">
                  <a:solidFill>
                    <a:srgbClr val="FFFFFF"/>
                  </a:solidFill>
                  <a:latin typeface="Segoe UI Light"/>
                </a:rPr>
                <a:t>Asset </a:t>
              </a:r>
              <a:r>
                <a:rPr lang="en-US" sz="3671" kern="4000" spc="-102" dirty="0" smtClean="0">
                  <a:solidFill>
                    <a:srgbClr val="FFFFFF"/>
                  </a:solidFill>
                  <a:latin typeface="Segoe UI Light"/>
                </a:rPr>
                <a:t/>
              </a:r>
              <a:br>
                <a:rPr lang="en-US" sz="3671" kern="4000" spc="-102" dirty="0" smtClean="0">
                  <a:solidFill>
                    <a:srgbClr val="FFFFFF"/>
                  </a:solidFill>
                  <a:latin typeface="Segoe UI Light"/>
                </a:rPr>
              </a:br>
              <a:r>
                <a:rPr lang="en-US" sz="3671" kern="4000" spc="-102" dirty="0" smtClean="0">
                  <a:solidFill>
                    <a:srgbClr val="FFFFFF"/>
                  </a:solidFill>
                  <a:latin typeface="Segoe UI Light"/>
                </a:rPr>
                <a:t>Management</a:t>
              </a:r>
              <a:endParaRPr lang="en-US" sz="3671" kern="4000" spc="-102" dirty="0">
                <a:solidFill>
                  <a:srgbClr val="FFFFFF"/>
                </a:solidFill>
                <a:latin typeface="Segoe UI Light"/>
              </a:endParaRPr>
            </a:p>
          </p:txBody>
        </p:sp>
        <p:grpSp>
          <p:nvGrpSpPr>
            <p:cNvPr id="46" name="Group 45"/>
            <p:cNvGrpSpPr/>
            <p:nvPr/>
          </p:nvGrpSpPr>
          <p:grpSpPr>
            <a:xfrm>
              <a:off x="5568278" y="3661301"/>
              <a:ext cx="1385850" cy="825025"/>
              <a:chOff x="13381038" y="5965825"/>
              <a:chExt cx="5718176" cy="3602038"/>
            </a:xfrm>
            <a:solidFill>
              <a:schemeClr val="bg1"/>
            </a:solidFill>
          </p:grpSpPr>
          <p:sp>
            <p:nvSpPr>
              <p:cNvPr id="47" name="Freeform 46"/>
              <p:cNvSpPr>
                <a:spLocks noEditPoints="1"/>
              </p:cNvSpPr>
              <p:nvPr/>
            </p:nvSpPr>
            <p:spPr bwMode="auto">
              <a:xfrm>
                <a:off x="13381038" y="6529388"/>
                <a:ext cx="1277938" cy="3027363"/>
              </a:xfrm>
              <a:custGeom>
                <a:avLst/>
                <a:gdLst>
                  <a:gd name="T0" fmla="*/ 178 w 805"/>
                  <a:gd name="T1" fmla="*/ 1345 h 1907"/>
                  <a:gd name="T2" fmla="*/ 178 w 805"/>
                  <a:gd name="T3" fmla="*/ 1523 h 1907"/>
                  <a:gd name="T4" fmla="*/ 348 w 805"/>
                  <a:gd name="T5" fmla="*/ 1523 h 1907"/>
                  <a:gd name="T6" fmla="*/ 348 w 805"/>
                  <a:gd name="T7" fmla="*/ 1345 h 1907"/>
                  <a:gd name="T8" fmla="*/ 178 w 805"/>
                  <a:gd name="T9" fmla="*/ 1345 h 1907"/>
                  <a:gd name="T10" fmla="*/ 178 w 805"/>
                  <a:gd name="T11" fmla="*/ 1345 h 1907"/>
                  <a:gd name="T12" fmla="*/ 178 w 805"/>
                  <a:gd name="T13" fmla="*/ 1120 h 1907"/>
                  <a:gd name="T14" fmla="*/ 178 w 805"/>
                  <a:gd name="T15" fmla="*/ 1298 h 1907"/>
                  <a:gd name="T16" fmla="*/ 348 w 805"/>
                  <a:gd name="T17" fmla="*/ 1298 h 1907"/>
                  <a:gd name="T18" fmla="*/ 348 w 805"/>
                  <a:gd name="T19" fmla="*/ 1120 h 1907"/>
                  <a:gd name="T20" fmla="*/ 178 w 805"/>
                  <a:gd name="T21" fmla="*/ 1120 h 1907"/>
                  <a:gd name="T22" fmla="*/ 178 w 805"/>
                  <a:gd name="T23" fmla="*/ 1120 h 1907"/>
                  <a:gd name="T24" fmla="*/ 178 w 805"/>
                  <a:gd name="T25" fmla="*/ 881 h 1907"/>
                  <a:gd name="T26" fmla="*/ 178 w 805"/>
                  <a:gd name="T27" fmla="*/ 1059 h 1907"/>
                  <a:gd name="T28" fmla="*/ 348 w 805"/>
                  <a:gd name="T29" fmla="*/ 1059 h 1907"/>
                  <a:gd name="T30" fmla="*/ 348 w 805"/>
                  <a:gd name="T31" fmla="*/ 881 h 1907"/>
                  <a:gd name="T32" fmla="*/ 178 w 805"/>
                  <a:gd name="T33" fmla="*/ 881 h 1907"/>
                  <a:gd name="T34" fmla="*/ 178 w 805"/>
                  <a:gd name="T35" fmla="*/ 881 h 1907"/>
                  <a:gd name="T36" fmla="*/ 178 w 805"/>
                  <a:gd name="T37" fmla="*/ 630 h 1907"/>
                  <a:gd name="T38" fmla="*/ 178 w 805"/>
                  <a:gd name="T39" fmla="*/ 808 h 1907"/>
                  <a:gd name="T40" fmla="*/ 348 w 805"/>
                  <a:gd name="T41" fmla="*/ 808 h 1907"/>
                  <a:gd name="T42" fmla="*/ 348 w 805"/>
                  <a:gd name="T43" fmla="*/ 630 h 1907"/>
                  <a:gd name="T44" fmla="*/ 178 w 805"/>
                  <a:gd name="T45" fmla="*/ 630 h 1907"/>
                  <a:gd name="T46" fmla="*/ 178 w 805"/>
                  <a:gd name="T47" fmla="*/ 630 h 1907"/>
                  <a:gd name="T48" fmla="*/ 455 w 805"/>
                  <a:gd name="T49" fmla="*/ 384 h 1907"/>
                  <a:gd name="T50" fmla="*/ 455 w 805"/>
                  <a:gd name="T51" fmla="*/ 564 h 1907"/>
                  <a:gd name="T52" fmla="*/ 627 w 805"/>
                  <a:gd name="T53" fmla="*/ 564 h 1907"/>
                  <a:gd name="T54" fmla="*/ 627 w 805"/>
                  <a:gd name="T55" fmla="*/ 384 h 1907"/>
                  <a:gd name="T56" fmla="*/ 455 w 805"/>
                  <a:gd name="T57" fmla="*/ 384 h 1907"/>
                  <a:gd name="T58" fmla="*/ 455 w 805"/>
                  <a:gd name="T59" fmla="*/ 384 h 1907"/>
                  <a:gd name="T60" fmla="*/ 178 w 805"/>
                  <a:gd name="T61" fmla="*/ 384 h 1907"/>
                  <a:gd name="T62" fmla="*/ 178 w 805"/>
                  <a:gd name="T63" fmla="*/ 564 h 1907"/>
                  <a:gd name="T64" fmla="*/ 348 w 805"/>
                  <a:gd name="T65" fmla="*/ 564 h 1907"/>
                  <a:gd name="T66" fmla="*/ 348 w 805"/>
                  <a:gd name="T67" fmla="*/ 384 h 1907"/>
                  <a:gd name="T68" fmla="*/ 178 w 805"/>
                  <a:gd name="T69" fmla="*/ 384 h 1907"/>
                  <a:gd name="T70" fmla="*/ 178 w 805"/>
                  <a:gd name="T71" fmla="*/ 384 h 1907"/>
                  <a:gd name="T72" fmla="*/ 455 w 805"/>
                  <a:gd name="T73" fmla="*/ 137 h 1907"/>
                  <a:gd name="T74" fmla="*/ 455 w 805"/>
                  <a:gd name="T75" fmla="*/ 315 h 1907"/>
                  <a:gd name="T76" fmla="*/ 627 w 805"/>
                  <a:gd name="T77" fmla="*/ 315 h 1907"/>
                  <a:gd name="T78" fmla="*/ 627 w 805"/>
                  <a:gd name="T79" fmla="*/ 137 h 1907"/>
                  <a:gd name="T80" fmla="*/ 455 w 805"/>
                  <a:gd name="T81" fmla="*/ 137 h 1907"/>
                  <a:gd name="T82" fmla="*/ 455 w 805"/>
                  <a:gd name="T83" fmla="*/ 137 h 1907"/>
                  <a:gd name="T84" fmla="*/ 178 w 805"/>
                  <a:gd name="T85" fmla="*/ 137 h 1907"/>
                  <a:gd name="T86" fmla="*/ 178 w 805"/>
                  <a:gd name="T87" fmla="*/ 315 h 1907"/>
                  <a:gd name="T88" fmla="*/ 348 w 805"/>
                  <a:gd name="T89" fmla="*/ 315 h 1907"/>
                  <a:gd name="T90" fmla="*/ 348 w 805"/>
                  <a:gd name="T91" fmla="*/ 137 h 1907"/>
                  <a:gd name="T92" fmla="*/ 178 w 805"/>
                  <a:gd name="T93" fmla="*/ 137 h 1907"/>
                  <a:gd name="T94" fmla="*/ 178 w 805"/>
                  <a:gd name="T95" fmla="*/ 137 h 1907"/>
                  <a:gd name="T96" fmla="*/ 0 w 805"/>
                  <a:gd name="T97" fmla="*/ 0 h 1907"/>
                  <a:gd name="T98" fmla="*/ 805 w 805"/>
                  <a:gd name="T99" fmla="*/ 0 h 1907"/>
                  <a:gd name="T100" fmla="*/ 805 w 805"/>
                  <a:gd name="T101" fmla="*/ 694 h 1907"/>
                  <a:gd name="T102" fmla="*/ 426 w 805"/>
                  <a:gd name="T103" fmla="*/ 694 h 1907"/>
                  <a:gd name="T104" fmla="*/ 426 w 805"/>
                  <a:gd name="T105" fmla="*/ 1907 h 1907"/>
                  <a:gd name="T106" fmla="*/ 0 w 805"/>
                  <a:gd name="T107" fmla="*/ 1907 h 1907"/>
                  <a:gd name="T108" fmla="*/ 0 w 805"/>
                  <a:gd name="T109" fmla="*/ 0 h 1907"/>
                  <a:gd name="T110" fmla="*/ 0 w 805"/>
                  <a:gd name="T111" fmla="*/ 0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5" h="1907">
                    <a:moveTo>
                      <a:pt x="178" y="1345"/>
                    </a:moveTo>
                    <a:lnTo>
                      <a:pt x="178" y="1523"/>
                    </a:lnTo>
                    <a:lnTo>
                      <a:pt x="348" y="1523"/>
                    </a:lnTo>
                    <a:lnTo>
                      <a:pt x="348" y="1345"/>
                    </a:lnTo>
                    <a:lnTo>
                      <a:pt x="178" y="1345"/>
                    </a:lnTo>
                    <a:lnTo>
                      <a:pt x="178" y="1345"/>
                    </a:lnTo>
                    <a:close/>
                    <a:moveTo>
                      <a:pt x="178" y="1120"/>
                    </a:moveTo>
                    <a:lnTo>
                      <a:pt x="178" y="1298"/>
                    </a:lnTo>
                    <a:lnTo>
                      <a:pt x="348" y="1298"/>
                    </a:lnTo>
                    <a:lnTo>
                      <a:pt x="348" y="1120"/>
                    </a:lnTo>
                    <a:lnTo>
                      <a:pt x="178" y="1120"/>
                    </a:lnTo>
                    <a:lnTo>
                      <a:pt x="178" y="1120"/>
                    </a:lnTo>
                    <a:close/>
                    <a:moveTo>
                      <a:pt x="178" y="881"/>
                    </a:moveTo>
                    <a:lnTo>
                      <a:pt x="178" y="1059"/>
                    </a:lnTo>
                    <a:lnTo>
                      <a:pt x="348" y="1059"/>
                    </a:lnTo>
                    <a:lnTo>
                      <a:pt x="348" y="881"/>
                    </a:lnTo>
                    <a:lnTo>
                      <a:pt x="178" y="881"/>
                    </a:lnTo>
                    <a:lnTo>
                      <a:pt x="178" y="881"/>
                    </a:lnTo>
                    <a:close/>
                    <a:moveTo>
                      <a:pt x="178" y="630"/>
                    </a:moveTo>
                    <a:lnTo>
                      <a:pt x="178" y="808"/>
                    </a:lnTo>
                    <a:lnTo>
                      <a:pt x="348" y="808"/>
                    </a:lnTo>
                    <a:lnTo>
                      <a:pt x="348" y="630"/>
                    </a:lnTo>
                    <a:lnTo>
                      <a:pt x="178" y="630"/>
                    </a:lnTo>
                    <a:lnTo>
                      <a:pt x="178" y="630"/>
                    </a:lnTo>
                    <a:close/>
                    <a:moveTo>
                      <a:pt x="455" y="384"/>
                    </a:moveTo>
                    <a:lnTo>
                      <a:pt x="455" y="564"/>
                    </a:lnTo>
                    <a:lnTo>
                      <a:pt x="627" y="564"/>
                    </a:lnTo>
                    <a:lnTo>
                      <a:pt x="627" y="384"/>
                    </a:lnTo>
                    <a:lnTo>
                      <a:pt x="455" y="384"/>
                    </a:lnTo>
                    <a:lnTo>
                      <a:pt x="455" y="384"/>
                    </a:lnTo>
                    <a:close/>
                    <a:moveTo>
                      <a:pt x="178" y="384"/>
                    </a:moveTo>
                    <a:lnTo>
                      <a:pt x="178" y="564"/>
                    </a:lnTo>
                    <a:lnTo>
                      <a:pt x="348" y="564"/>
                    </a:lnTo>
                    <a:lnTo>
                      <a:pt x="348" y="384"/>
                    </a:lnTo>
                    <a:lnTo>
                      <a:pt x="178" y="384"/>
                    </a:lnTo>
                    <a:lnTo>
                      <a:pt x="178" y="384"/>
                    </a:lnTo>
                    <a:close/>
                    <a:moveTo>
                      <a:pt x="455" y="137"/>
                    </a:moveTo>
                    <a:lnTo>
                      <a:pt x="455" y="315"/>
                    </a:lnTo>
                    <a:lnTo>
                      <a:pt x="627" y="315"/>
                    </a:lnTo>
                    <a:lnTo>
                      <a:pt x="627" y="137"/>
                    </a:lnTo>
                    <a:lnTo>
                      <a:pt x="455" y="137"/>
                    </a:lnTo>
                    <a:lnTo>
                      <a:pt x="455" y="137"/>
                    </a:lnTo>
                    <a:close/>
                    <a:moveTo>
                      <a:pt x="178" y="137"/>
                    </a:moveTo>
                    <a:lnTo>
                      <a:pt x="178" y="315"/>
                    </a:lnTo>
                    <a:lnTo>
                      <a:pt x="348" y="315"/>
                    </a:lnTo>
                    <a:lnTo>
                      <a:pt x="348" y="137"/>
                    </a:lnTo>
                    <a:lnTo>
                      <a:pt x="178" y="137"/>
                    </a:lnTo>
                    <a:lnTo>
                      <a:pt x="178" y="137"/>
                    </a:lnTo>
                    <a:close/>
                    <a:moveTo>
                      <a:pt x="0" y="0"/>
                    </a:moveTo>
                    <a:lnTo>
                      <a:pt x="805" y="0"/>
                    </a:lnTo>
                    <a:lnTo>
                      <a:pt x="805" y="694"/>
                    </a:lnTo>
                    <a:lnTo>
                      <a:pt x="426" y="694"/>
                    </a:lnTo>
                    <a:lnTo>
                      <a:pt x="426" y="1907"/>
                    </a:lnTo>
                    <a:lnTo>
                      <a:pt x="0" y="190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67" tIns="43934" rIns="87867" bIns="43934"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sz="1765">
                  <a:solidFill>
                    <a:srgbClr val="505050"/>
                  </a:solidFill>
                </a:endParaRPr>
              </a:p>
            </p:txBody>
          </p:sp>
          <p:sp>
            <p:nvSpPr>
              <p:cNvPr id="48" name="Freeform 47"/>
              <p:cNvSpPr>
                <a:spLocks/>
              </p:cNvSpPr>
              <p:nvPr/>
            </p:nvSpPr>
            <p:spPr bwMode="auto">
              <a:xfrm>
                <a:off x="16198851" y="7683500"/>
                <a:ext cx="2900363" cy="1884363"/>
              </a:xfrm>
              <a:custGeom>
                <a:avLst/>
                <a:gdLst>
                  <a:gd name="T0" fmla="*/ 768 w 772"/>
                  <a:gd name="T1" fmla="*/ 328 h 501"/>
                  <a:gd name="T2" fmla="*/ 756 w 772"/>
                  <a:gd name="T3" fmla="*/ 292 h 501"/>
                  <a:gd name="T4" fmla="*/ 737 w 772"/>
                  <a:gd name="T5" fmla="*/ 260 h 501"/>
                  <a:gd name="T6" fmla="*/ 712 w 772"/>
                  <a:gd name="T7" fmla="*/ 232 h 501"/>
                  <a:gd name="T8" fmla="*/ 682 w 772"/>
                  <a:gd name="T9" fmla="*/ 210 h 501"/>
                  <a:gd name="T10" fmla="*/ 668 w 772"/>
                  <a:gd name="T11" fmla="*/ 202 h 501"/>
                  <a:gd name="T12" fmla="*/ 666 w 772"/>
                  <a:gd name="T13" fmla="*/ 184 h 501"/>
                  <a:gd name="T14" fmla="*/ 662 w 772"/>
                  <a:gd name="T15" fmla="*/ 165 h 501"/>
                  <a:gd name="T16" fmla="*/ 656 w 772"/>
                  <a:gd name="T17" fmla="*/ 149 h 501"/>
                  <a:gd name="T18" fmla="*/ 647 w 772"/>
                  <a:gd name="T19" fmla="*/ 133 h 501"/>
                  <a:gd name="T20" fmla="*/ 637 w 772"/>
                  <a:gd name="T21" fmla="*/ 120 h 501"/>
                  <a:gd name="T22" fmla="*/ 624 w 772"/>
                  <a:gd name="T23" fmla="*/ 107 h 501"/>
                  <a:gd name="T24" fmla="*/ 611 w 772"/>
                  <a:gd name="T25" fmla="*/ 97 h 501"/>
                  <a:gd name="T26" fmla="*/ 595 w 772"/>
                  <a:gd name="T27" fmla="*/ 89 h 501"/>
                  <a:gd name="T28" fmla="*/ 579 w 772"/>
                  <a:gd name="T29" fmla="*/ 83 h 501"/>
                  <a:gd name="T30" fmla="*/ 562 w 772"/>
                  <a:gd name="T31" fmla="*/ 80 h 501"/>
                  <a:gd name="T32" fmla="*/ 540 w 772"/>
                  <a:gd name="T33" fmla="*/ 80 h 501"/>
                  <a:gd name="T34" fmla="*/ 514 w 772"/>
                  <a:gd name="T35" fmla="*/ 86 h 501"/>
                  <a:gd name="T36" fmla="*/ 490 w 772"/>
                  <a:gd name="T37" fmla="*/ 97 h 501"/>
                  <a:gd name="T38" fmla="*/ 468 w 772"/>
                  <a:gd name="T39" fmla="*/ 80 h 501"/>
                  <a:gd name="T40" fmla="*/ 441 w 772"/>
                  <a:gd name="T41" fmla="*/ 52 h 501"/>
                  <a:gd name="T42" fmla="*/ 411 w 772"/>
                  <a:gd name="T43" fmla="*/ 28 h 501"/>
                  <a:gd name="T44" fmla="*/ 376 w 772"/>
                  <a:gd name="T45" fmla="*/ 12 h 501"/>
                  <a:gd name="T46" fmla="*/ 338 w 772"/>
                  <a:gd name="T47" fmla="*/ 3 h 501"/>
                  <a:gd name="T48" fmla="*/ 301 w 772"/>
                  <a:gd name="T49" fmla="*/ 1 h 501"/>
                  <a:gd name="T50" fmla="*/ 271 w 772"/>
                  <a:gd name="T51" fmla="*/ 5 h 501"/>
                  <a:gd name="T52" fmla="*/ 243 w 772"/>
                  <a:gd name="T53" fmla="*/ 13 h 501"/>
                  <a:gd name="T54" fmla="*/ 216 w 772"/>
                  <a:gd name="T55" fmla="*/ 26 h 501"/>
                  <a:gd name="T56" fmla="*/ 209 w 772"/>
                  <a:gd name="T57" fmla="*/ 92 h 501"/>
                  <a:gd name="T58" fmla="*/ 0 w 772"/>
                  <a:gd name="T59" fmla="*/ 355 h 501"/>
                  <a:gd name="T60" fmla="*/ 0 w 772"/>
                  <a:gd name="T61" fmla="*/ 376 h 501"/>
                  <a:gd name="T62" fmla="*/ 2 w 772"/>
                  <a:gd name="T63" fmla="*/ 398 h 501"/>
                  <a:gd name="T64" fmla="*/ 9 w 772"/>
                  <a:gd name="T65" fmla="*/ 418 h 501"/>
                  <a:gd name="T66" fmla="*/ 18 w 772"/>
                  <a:gd name="T67" fmla="*/ 436 h 501"/>
                  <a:gd name="T68" fmla="*/ 29 w 772"/>
                  <a:gd name="T69" fmla="*/ 452 h 501"/>
                  <a:gd name="T70" fmla="*/ 44 w 772"/>
                  <a:gd name="T71" fmla="*/ 466 h 501"/>
                  <a:gd name="T72" fmla="*/ 60 w 772"/>
                  <a:gd name="T73" fmla="*/ 478 h 501"/>
                  <a:gd name="T74" fmla="*/ 79 w 772"/>
                  <a:gd name="T75" fmla="*/ 487 h 501"/>
                  <a:gd name="T76" fmla="*/ 99 w 772"/>
                  <a:gd name="T77" fmla="*/ 495 h 501"/>
                  <a:gd name="T78" fmla="*/ 121 w 772"/>
                  <a:gd name="T79" fmla="*/ 499 h 501"/>
                  <a:gd name="T80" fmla="*/ 143 w 772"/>
                  <a:gd name="T81" fmla="*/ 501 h 501"/>
                  <a:gd name="T82" fmla="*/ 633 w 772"/>
                  <a:gd name="T83" fmla="*/ 499 h 501"/>
                  <a:gd name="T84" fmla="*/ 677 w 772"/>
                  <a:gd name="T85" fmla="*/ 489 h 501"/>
                  <a:gd name="T86" fmla="*/ 698 w 772"/>
                  <a:gd name="T87" fmla="*/ 480 h 501"/>
                  <a:gd name="T88" fmla="*/ 716 w 772"/>
                  <a:gd name="T89" fmla="*/ 471 h 501"/>
                  <a:gd name="T90" fmla="*/ 732 w 772"/>
                  <a:gd name="T91" fmla="*/ 459 h 501"/>
                  <a:gd name="T92" fmla="*/ 746 w 772"/>
                  <a:gd name="T93" fmla="*/ 445 h 501"/>
                  <a:gd name="T94" fmla="*/ 757 w 772"/>
                  <a:gd name="T95" fmla="*/ 428 h 501"/>
                  <a:gd name="T96" fmla="*/ 765 w 772"/>
                  <a:gd name="T97" fmla="*/ 410 h 501"/>
                  <a:gd name="T98" fmla="*/ 770 w 772"/>
                  <a:gd name="T99" fmla="*/ 389 h 501"/>
                  <a:gd name="T100" fmla="*/ 772 w 772"/>
                  <a:gd name="T101" fmla="*/ 36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2" h="501">
                    <a:moveTo>
                      <a:pt x="772" y="353"/>
                    </a:moveTo>
                    <a:cubicBezTo>
                      <a:pt x="770" y="340"/>
                      <a:pt x="770" y="340"/>
                      <a:pt x="770" y="340"/>
                    </a:cubicBezTo>
                    <a:cubicBezTo>
                      <a:pt x="768" y="328"/>
                      <a:pt x="768" y="328"/>
                      <a:pt x="768" y="328"/>
                    </a:cubicBezTo>
                    <a:cubicBezTo>
                      <a:pt x="765" y="316"/>
                      <a:pt x="765" y="316"/>
                      <a:pt x="765" y="316"/>
                    </a:cubicBezTo>
                    <a:cubicBezTo>
                      <a:pt x="761" y="304"/>
                      <a:pt x="761" y="304"/>
                      <a:pt x="761" y="304"/>
                    </a:cubicBezTo>
                    <a:cubicBezTo>
                      <a:pt x="756" y="292"/>
                      <a:pt x="756" y="292"/>
                      <a:pt x="756" y="292"/>
                    </a:cubicBezTo>
                    <a:cubicBezTo>
                      <a:pt x="750" y="281"/>
                      <a:pt x="750" y="281"/>
                      <a:pt x="750" y="281"/>
                    </a:cubicBezTo>
                    <a:cubicBezTo>
                      <a:pt x="744" y="270"/>
                      <a:pt x="744" y="270"/>
                      <a:pt x="744" y="270"/>
                    </a:cubicBezTo>
                    <a:cubicBezTo>
                      <a:pt x="737" y="260"/>
                      <a:pt x="737" y="260"/>
                      <a:pt x="737" y="260"/>
                    </a:cubicBezTo>
                    <a:cubicBezTo>
                      <a:pt x="729" y="249"/>
                      <a:pt x="729" y="249"/>
                      <a:pt x="729" y="249"/>
                    </a:cubicBezTo>
                    <a:cubicBezTo>
                      <a:pt x="721" y="240"/>
                      <a:pt x="721" y="240"/>
                      <a:pt x="721" y="240"/>
                    </a:cubicBezTo>
                    <a:cubicBezTo>
                      <a:pt x="712" y="232"/>
                      <a:pt x="712" y="232"/>
                      <a:pt x="712" y="232"/>
                    </a:cubicBezTo>
                    <a:cubicBezTo>
                      <a:pt x="702" y="223"/>
                      <a:pt x="702" y="223"/>
                      <a:pt x="702" y="223"/>
                    </a:cubicBezTo>
                    <a:cubicBezTo>
                      <a:pt x="692" y="216"/>
                      <a:pt x="692" y="216"/>
                      <a:pt x="692" y="216"/>
                    </a:cubicBezTo>
                    <a:cubicBezTo>
                      <a:pt x="682" y="210"/>
                      <a:pt x="682" y="210"/>
                      <a:pt x="682" y="210"/>
                    </a:cubicBezTo>
                    <a:cubicBezTo>
                      <a:pt x="671" y="204"/>
                      <a:pt x="671" y="204"/>
                      <a:pt x="671" y="204"/>
                    </a:cubicBezTo>
                    <a:cubicBezTo>
                      <a:pt x="669" y="203"/>
                      <a:pt x="669" y="203"/>
                      <a:pt x="669" y="203"/>
                    </a:cubicBezTo>
                    <a:cubicBezTo>
                      <a:pt x="668" y="202"/>
                      <a:pt x="668" y="202"/>
                      <a:pt x="668" y="202"/>
                    </a:cubicBezTo>
                    <a:cubicBezTo>
                      <a:pt x="668" y="196"/>
                      <a:pt x="668" y="196"/>
                      <a:pt x="668" y="196"/>
                    </a:cubicBezTo>
                    <a:cubicBezTo>
                      <a:pt x="668" y="190"/>
                      <a:pt x="668" y="190"/>
                      <a:pt x="668" y="190"/>
                    </a:cubicBezTo>
                    <a:cubicBezTo>
                      <a:pt x="666" y="184"/>
                      <a:pt x="666" y="184"/>
                      <a:pt x="666" y="184"/>
                    </a:cubicBezTo>
                    <a:cubicBezTo>
                      <a:pt x="666" y="177"/>
                      <a:pt x="666" y="177"/>
                      <a:pt x="666" y="177"/>
                    </a:cubicBezTo>
                    <a:cubicBezTo>
                      <a:pt x="664" y="172"/>
                      <a:pt x="664" y="172"/>
                      <a:pt x="664" y="172"/>
                    </a:cubicBezTo>
                    <a:cubicBezTo>
                      <a:pt x="662" y="165"/>
                      <a:pt x="662" y="165"/>
                      <a:pt x="662" y="165"/>
                    </a:cubicBezTo>
                    <a:cubicBezTo>
                      <a:pt x="661" y="160"/>
                      <a:pt x="661" y="160"/>
                      <a:pt x="661" y="160"/>
                    </a:cubicBezTo>
                    <a:cubicBezTo>
                      <a:pt x="658" y="154"/>
                      <a:pt x="658" y="154"/>
                      <a:pt x="658" y="154"/>
                    </a:cubicBezTo>
                    <a:cubicBezTo>
                      <a:pt x="656" y="149"/>
                      <a:pt x="656" y="149"/>
                      <a:pt x="656" y="149"/>
                    </a:cubicBezTo>
                    <a:cubicBezTo>
                      <a:pt x="653" y="144"/>
                      <a:pt x="653" y="144"/>
                      <a:pt x="653" y="144"/>
                    </a:cubicBezTo>
                    <a:cubicBezTo>
                      <a:pt x="651" y="138"/>
                      <a:pt x="651" y="138"/>
                      <a:pt x="651" y="138"/>
                    </a:cubicBezTo>
                    <a:cubicBezTo>
                      <a:pt x="647" y="133"/>
                      <a:pt x="647" y="133"/>
                      <a:pt x="647" y="133"/>
                    </a:cubicBezTo>
                    <a:cubicBezTo>
                      <a:pt x="644" y="129"/>
                      <a:pt x="644" y="129"/>
                      <a:pt x="644" y="129"/>
                    </a:cubicBezTo>
                    <a:cubicBezTo>
                      <a:pt x="640" y="124"/>
                      <a:pt x="640" y="124"/>
                      <a:pt x="640" y="124"/>
                    </a:cubicBezTo>
                    <a:cubicBezTo>
                      <a:pt x="637" y="120"/>
                      <a:pt x="637" y="120"/>
                      <a:pt x="637" y="120"/>
                    </a:cubicBezTo>
                    <a:cubicBezTo>
                      <a:pt x="633" y="115"/>
                      <a:pt x="633" y="115"/>
                      <a:pt x="633" y="115"/>
                    </a:cubicBezTo>
                    <a:cubicBezTo>
                      <a:pt x="629" y="111"/>
                      <a:pt x="629" y="111"/>
                      <a:pt x="629" y="111"/>
                    </a:cubicBezTo>
                    <a:cubicBezTo>
                      <a:pt x="624" y="107"/>
                      <a:pt x="624" y="107"/>
                      <a:pt x="624" y="107"/>
                    </a:cubicBezTo>
                    <a:cubicBezTo>
                      <a:pt x="620" y="104"/>
                      <a:pt x="620" y="104"/>
                      <a:pt x="620" y="104"/>
                    </a:cubicBezTo>
                    <a:cubicBezTo>
                      <a:pt x="615" y="100"/>
                      <a:pt x="615" y="100"/>
                      <a:pt x="615" y="100"/>
                    </a:cubicBezTo>
                    <a:cubicBezTo>
                      <a:pt x="611" y="97"/>
                      <a:pt x="611" y="97"/>
                      <a:pt x="611" y="97"/>
                    </a:cubicBezTo>
                    <a:cubicBezTo>
                      <a:pt x="606" y="94"/>
                      <a:pt x="606" y="94"/>
                      <a:pt x="606" y="94"/>
                    </a:cubicBezTo>
                    <a:cubicBezTo>
                      <a:pt x="601" y="92"/>
                      <a:pt x="601" y="92"/>
                      <a:pt x="601" y="92"/>
                    </a:cubicBezTo>
                    <a:cubicBezTo>
                      <a:pt x="595" y="89"/>
                      <a:pt x="595" y="89"/>
                      <a:pt x="595" y="89"/>
                    </a:cubicBezTo>
                    <a:cubicBezTo>
                      <a:pt x="590" y="87"/>
                      <a:pt x="590" y="87"/>
                      <a:pt x="590" y="87"/>
                    </a:cubicBezTo>
                    <a:cubicBezTo>
                      <a:pt x="584" y="85"/>
                      <a:pt x="584" y="85"/>
                      <a:pt x="584" y="85"/>
                    </a:cubicBezTo>
                    <a:cubicBezTo>
                      <a:pt x="579" y="83"/>
                      <a:pt x="579" y="83"/>
                      <a:pt x="579" y="83"/>
                    </a:cubicBezTo>
                    <a:cubicBezTo>
                      <a:pt x="573" y="82"/>
                      <a:pt x="573" y="82"/>
                      <a:pt x="573" y="82"/>
                    </a:cubicBezTo>
                    <a:cubicBezTo>
                      <a:pt x="568" y="81"/>
                      <a:pt x="568" y="81"/>
                      <a:pt x="568" y="81"/>
                    </a:cubicBezTo>
                    <a:cubicBezTo>
                      <a:pt x="562" y="80"/>
                      <a:pt x="562" y="80"/>
                      <a:pt x="562" y="80"/>
                    </a:cubicBezTo>
                    <a:cubicBezTo>
                      <a:pt x="556" y="80"/>
                      <a:pt x="556" y="80"/>
                      <a:pt x="556" y="80"/>
                    </a:cubicBezTo>
                    <a:cubicBezTo>
                      <a:pt x="550" y="80"/>
                      <a:pt x="550" y="80"/>
                      <a:pt x="550" y="80"/>
                    </a:cubicBezTo>
                    <a:cubicBezTo>
                      <a:pt x="540" y="80"/>
                      <a:pt x="540" y="80"/>
                      <a:pt x="540" y="80"/>
                    </a:cubicBezTo>
                    <a:cubicBezTo>
                      <a:pt x="531" y="81"/>
                      <a:pt x="531" y="81"/>
                      <a:pt x="531" y="81"/>
                    </a:cubicBezTo>
                    <a:cubicBezTo>
                      <a:pt x="522" y="83"/>
                      <a:pt x="522" y="83"/>
                      <a:pt x="522" y="83"/>
                    </a:cubicBezTo>
                    <a:cubicBezTo>
                      <a:pt x="514" y="86"/>
                      <a:pt x="514" y="86"/>
                      <a:pt x="514" y="86"/>
                    </a:cubicBezTo>
                    <a:cubicBezTo>
                      <a:pt x="505" y="89"/>
                      <a:pt x="505" y="89"/>
                      <a:pt x="505" y="89"/>
                    </a:cubicBezTo>
                    <a:cubicBezTo>
                      <a:pt x="497" y="92"/>
                      <a:pt x="497" y="92"/>
                      <a:pt x="497" y="92"/>
                    </a:cubicBezTo>
                    <a:cubicBezTo>
                      <a:pt x="490" y="97"/>
                      <a:pt x="490" y="97"/>
                      <a:pt x="490" y="97"/>
                    </a:cubicBezTo>
                    <a:cubicBezTo>
                      <a:pt x="482" y="102"/>
                      <a:pt x="482" y="102"/>
                      <a:pt x="482" y="102"/>
                    </a:cubicBezTo>
                    <a:cubicBezTo>
                      <a:pt x="475" y="91"/>
                      <a:pt x="475" y="91"/>
                      <a:pt x="475" y="91"/>
                    </a:cubicBezTo>
                    <a:cubicBezTo>
                      <a:pt x="468" y="80"/>
                      <a:pt x="468" y="80"/>
                      <a:pt x="468" y="80"/>
                    </a:cubicBezTo>
                    <a:cubicBezTo>
                      <a:pt x="459" y="70"/>
                      <a:pt x="459" y="70"/>
                      <a:pt x="459" y="70"/>
                    </a:cubicBezTo>
                    <a:cubicBezTo>
                      <a:pt x="451" y="61"/>
                      <a:pt x="451" y="61"/>
                      <a:pt x="451" y="61"/>
                    </a:cubicBezTo>
                    <a:cubicBezTo>
                      <a:pt x="441" y="52"/>
                      <a:pt x="441" y="52"/>
                      <a:pt x="441" y="52"/>
                    </a:cubicBezTo>
                    <a:cubicBezTo>
                      <a:pt x="432" y="43"/>
                      <a:pt x="432" y="43"/>
                      <a:pt x="432" y="43"/>
                    </a:cubicBezTo>
                    <a:cubicBezTo>
                      <a:pt x="421" y="36"/>
                      <a:pt x="421" y="36"/>
                      <a:pt x="421" y="36"/>
                    </a:cubicBezTo>
                    <a:cubicBezTo>
                      <a:pt x="411" y="28"/>
                      <a:pt x="411" y="28"/>
                      <a:pt x="411" y="28"/>
                    </a:cubicBezTo>
                    <a:cubicBezTo>
                      <a:pt x="399" y="22"/>
                      <a:pt x="399" y="22"/>
                      <a:pt x="399" y="22"/>
                    </a:cubicBezTo>
                    <a:cubicBezTo>
                      <a:pt x="388" y="17"/>
                      <a:pt x="388" y="17"/>
                      <a:pt x="388" y="17"/>
                    </a:cubicBezTo>
                    <a:cubicBezTo>
                      <a:pt x="376" y="12"/>
                      <a:pt x="376" y="12"/>
                      <a:pt x="376" y="12"/>
                    </a:cubicBezTo>
                    <a:cubicBezTo>
                      <a:pt x="364" y="8"/>
                      <a:pt x="364" y="8"/>
                      <a:pt x="364" y="8"/>
                    </a:cubicBezTo>
                    <a:cubicBezTo>
                      <a:pt x="351" y="5"/>
                      <a:pt x="351" y="5"/>
                      <a:pt x="351" y="5"/>
                    </a:cubicBezTo>
                    <a:cubicBezTo>
                      <a:pt x="338" y="3"/>
                      <a:pt x="338" y="3"/>
                      <a:pt x="338" y="3"/>
                    </a:cubicBezTo>
                    <a:cubicBezTo>
                      <a:pt x="325" y="1"/>
                      <a:pt x="325" y="1"/>
                      <a:pt x="325" y="1"/>
                    </a:cubicBezTo>
                    <a:cubicBezTo>
                      <a:pt x="311" y="0"/>
                      <a:pt x="311" y="0"/>
                      <a:pt x="311" y="0"/>
                    </a:cubicBezTo>
                    <a:cubicBezTo>
                      <a:pt x="301" y="1"/>
                      <a:pt x="301" y="1"/>
                      <a:pt x="301" y="1"/>
                    </a:cubicBezTo>
                    <a:cubicBezTo>
                      <a:pt x="291" y="2"/>
                      <a:pt x="291" y="2"/>
                      <a:pt x="291" y="2"/>
                    </a:cubicBezTo>
                    <a:cubicBezTo>
                      <a:pt x="281" y="3"/>
                      <a:pt x="281" y="3"/>
                      <a:pt x="281" y="3"/>
                    </a:cubicBezTo>
                    <a:cubicBezTo>
                      <a:pt x="271" y="5"/>
                      <a:pt x="271" y="5"/>
                      <a:pt x="271" y="5"/>
                    </a:cubicBezTo>
                    <a:cubicBezTo>
                      <a:pt x="262" y="7"/>
                      <a:pt x="262" y="7"/>
                      <a:pt x="262" y="7"/>
                    </a:cubicBezTo>
                    <a:cubicBezTo>
                      <a:pt x="252" y="10"/>
                      <a:pt x="252" y="10"/>
                      <a:pt x="252" y="10"/>
                    </a:cubicBezTo>
                    <a:cubicBezTo>
                      <a:pt x="243" y="13"/>
                      <a:pt x="243" y="13"/>
                      <a:pt x="243" y="13"/>
                    </a:cubicBezTo>
                    <a:cubicBezTo>
                      <a:pt x="234" y="17"/>
                      <a:pt x="234" y="17"/>
                      <a:pt x="234" y="17"/>
                    </a:cubicBezTo>
                    <a:cubicBezTo>
                      <a:pt x="225" y="21"/>
                      <a:pt x="225" y="21"/>
                      <a:pt x="225" y="21"/>
                    </a:cubicBezTo>
                    <a:cubicBezTo>
                      <a:pt x="216" y="26"/>
                      <a:pt x="216" y="26"/>
                      <a:pt x="216" y="26"/>
                    </a:cubicBezTo>
                    <a:cubicBezTo>
                      <a:pt x="208" y="31"/>
                      <a:pt x="208" y="31"/>
                      <a:pt x="208" y="31"/>
                    </a:cubicBezTo>
                    <a:cubicBezTo>
                      <a:pt x="202" y="35"/>
                      <a:pt x="202" y="35"/>
                      <a:pt x="202" y="35"/>
                    </a:cubicBezTo>
                    <a:cubicBezTo>
                      <a:pt x="206" y="54"/>
                      <a:pt x="209" y="73"/>
                      <a:pt x="209" y="92"/>
                    </a:cubicBezTo>
                    <a:cubicBezTo>
                      <a:pt x="209" y="218"/>
                      <a:pt x="119" y="323"/>
                      <a:pt x="1" y="348"/>
                    </a:cubicBezTo>
                    <a:cubicBezTo>
                      <a:pt x="1" y="349"/>
                      <a:pt x="1" y="349"/>
                      <a:pt x="1" y="349"/>
                    </a:cubicBezTo>
                    <a:cubicBezTo>
                      <a:pt x="0" y="355"/>
                      <a:pt x="0" y="355"/>
                      <a:pt x="0" y="355"/>
                    </a:cubicBezTo>
                    <a:cubicBezTo>
                      <a:pt x="0" y="362"/>
                      <a:pt x="0" y="362"/>
                      <a:pt x="0" y="362"/>
                    </a:cubicBezTo>
                    <a:cubicBezTo>
                      <a:pt x="0" y="368"/>
                      <a:pt x="0" y="368"/>
                      <a:pt x="0" y="368"/>
                    </a:cubicBezTo>
                    <a:cubicBezTo>
                      <a:pt x="0" y="376"/>
                      <a:pt x="0" y="376"/>
                      <a:pt x="0" y="376"/>
                    </a:cubicBezTo>
                    <a:cubicBezTo>
                      <a:pt x="0" y="383"/>
                      <a:pt x="0" y="383"/>
                      <a:pt x="0" y="383"/>
                    </a:cubicBezTo>
                    <a:cubicBezTo>
                      <a:pt x="1" y="391"/>
                      <a:pt x="1" y="391"/>
                      <a:pt x="1" y="391"/>
                    </a:cubicBezTo>
                    <a:cubicBezTo>
                      <a:pt x="2" y="398"/>
                      <a:pt x="2" y="398"/>
                      <a:pt x="2" y="398"/>
                    </a:cubicBezTo>
                    <a:cubicBezTo>
                      <a:pt x="4" y="404"/>
                      <a:pt x="4" y="404"/>
                      <a:pt x="4" y="404"/>
                    </a:cubicBezTo>
                    <a:cubicBezTo>
                      <a:pt x="6" y="411"/>
                      <a:pt x="6" y="411"/>
                      <a:pt x="6" y="411"/>
                    </a:cubicBezTo>
                    <a:cubicBezTo>
                      <a:pt x="9" y="418"/>
                      <a:pt x="9" y="418"/>
                      <a:pt x="9" y="418"/>
                    </a:cubicBezTo>
                    <a:cubicBezTo>
                      <a:pt x="11" y="424"/>
                      <a:pt x="11" y="424"/>
                      <a:pt x="11" y="424"/>
                    </a:cubicBezTo>
                    <a:cubicBezTo>
                      <a:pt x="14" y="430"/>
                      <a:pt x="14" y="430"/>
                      <a:pt x="14" y="430"/>
                    </a:cubicBezTo>
                    <a:cubicBezTo>
                      <a:pt x="18" y="436"/>
                      <a:pt x="18" y="436"/>
                      <a:pt x="18" y="436"/>
                    </a:cubicBezTo>
                    <a:cubicBezTo>
                      <a:pt x="21" y="441"/>
                      <a:pt x="21" y="441"/>
                      <a:pt x="21" y="441"/>
                    </a:cubicBezTo>
                    <a:cubicBezTo>
                      <a:pt x="25" y="447"/>
                      <a:pt x="25" y="447"/>
                      <a:pt x="25" y="447"/>
                    </a:cubicBezTo>
                    <a:cubicBezTo>
                      <a:pt x="29" y="452"/>
                      <a:pt x="29" y="452"/>
                      <a:pt x="29" y="452"/>
                    </a:cubicBezTo>
                    <a:cubicBezTo>
                      <a:pt x="34" y="457"/>
                      <a:pt x="34" y="457"/>
                      <a:pt x="34" y="457"/>
                    </a:cubicBezTo>
                    <a:cubicBezTo>
                      <a:pt x="39" y="462"/>
                      <a:pt x="39" y="462"/>
                      <a:pt x="39" y="462"/>
                    </a:cubicBezTo>
                    <a:cubicBezTo>
                      <a:pt x="44" y="466"/>
                      <a:pt x="44" y="466"/>
                      <a:pt x="44" y="466"/>
                    </a:cubicBezTo>
                    <a:cubicBezTo>
                      <a:pt x="49" y="470"/>
                      <a:pt x="49" y="470"/>
                      <a:pt x="49" y="470"/>
                    </a:cubicBezTo>
                    <a:cubicBezTo>
                      <a:pt x="55" y="474"/>
                      <a:pt x="55" y="474"/>
                      <a:pt x="55" y="474"/>
                    </a:cubicBezTo>
                    <a:cubicBezTo>
                      <a:pt x="60" y="478"/>
                      <a:pt x="60" y="478"/>
                      <a:pt x="60" y="478"/>
                    </a:cubicBezTo>
                    <a:cubicBezTo>
                      <a:pt x="66" y="481"/>
                      <a:pt x="66" y="481"/>
                      <a:pt x="66" y="481"/>
                    </a:cubicBezTo>
                    <a:cubicBezTo>
                      <a:pt x="73" y="484"/>
                      <a:pt x="73" y="484"/>
                      <a:pt x="73" y="484"/>
                    </a:cubicBezTo>
                    <a:cubicBezTo>
                      <a:pt x="79" y="487"/>
                      <a:pt x="79" y="487"/>
                      <a:pt x="79" y="487"/>
                    </a:cubicBezTo>
                    <a:cubicBezTo>
                      <a:pt x="85" y="490"/>
                      <a:pt x="85" y="490"/>
                      <a:pt x="85" y="490"/>
                    </a:cubicBezTo>
                    <a:cubicBezTo>
                      <a:pt x="92" y="492"/>
                      <a:pt x="92" y="492"/>
                      <a:pt x="92" y="492"/>
                    </a:cubicBezTo>
                    <a:cubicBezTo>
                      <a:pt x="99" y="495"/>
                      <a:pt x="99" y="495"/>
                      <a:pt x="99" y="495"/>
                    </a:cubicBezTo>
                    <a:cubicBezTo>
                      <a:pt x="106" y="496"/>
                      <a:pt x="106" y="496"/>
                      <a:pt x="106" y="496"/>
                    </a:cubicBezTo>
                    <a:cubicBezTo>
                      <a:pt x="113" y="498"/>
                      <a:pt x="113" y="498"/>
                      <a:pt x="113" y="498"/>
                    </a:cubicBezTo>
                    <a:cubicBezTo>
                      <a:pt x="121" y="499"/>
                      <a:pt x="121" y="499"/>
                      <a:pt x="121" y="499"/>
                    </a:cubicBezTo>
                    <a:cubicBezTo>
                      <a:pt x="128" y="500"/>
                      <a:pt x="128" y="500"/>
                      <a:pt x="128" y="500"/>
                    </a:cubicBezTo>
                    <a:cubicBezTo>
                      <a:pt x="136" y="501"/>
                      <a:pt x="136" y="501"/>
                      <a:pt x="136" y="501"/>
                    </a:cubicBezTo>
                    <a:cubicBezTo>
                      <a:pt x="143" y="501"/>
                      <a:pt x="143" y="501"/>
                      <a:pt x="143" y="501"/>
                    </a:cubicBezTo>
                    <a:cubicBezTo>
                      <a:pt x="151" y="501"/>
                      <a:pt x="151" y="501"/>
                      <a:pt x="151" y="501"/>
                    </a:cubicBezTo>
                    <a:cubicBezTo>
                      <a:pt x="616" y="501"/>
                      <a:pt x="616" y="501"/>
                      <a:pt x="616" y="501"/>
                    </a:cubicBezTo>
                    <a:cubicBezTo>
                      <a:pt x="633" y="499"/>
                      <a:pt x="633" y="499"/>
                      <a:pt x="633" y="499"/>
                    </a:cubicBezTo>
                    <a:cubicBezTo>
                      <a:pt x="648" y="496"/>
                      <a:pt x="648" y="496"/>
                      <a:pt x="648" y="496"/>
                    </a:cubicBezTo>
                    <a:cubicBezTo>
                      <a:pt x="663" y="493"/>
                      <a:pt x="663" y="493"/>
                      <a:pt x="663" y="493"/>
                    </a:cubicBezTo>
                    <a:cubicBezTo>
                      <a:pt x="677" y="489"/>
                      <a:pt x="677" y="489"/>
                      <a:pt x="677" y="489"/>
                    </a:cubicBezTo>
                    <a:cubicBezTo>
                      <a:pt x="684" y="486"/>
                      <a:pt x="684" y="486"/>
                      <a:pt x="684" y="486"/>
                    </a:cubicBezTo>
                    <a:cubicBezTo>
                      <a:pt x="691" y="483"/>
                      <a:pt x="691" y="483"/>
                      <a:pt x="691" y="483"/>
                    </a:cubicBezTo>
                    <a:cubicBezTo>
                      <a:pt x="698" y="480"/>
                      <a:pt x="698" y="480"/>
                      <a:pt x="698" y="480"/>
                    </a:cubicBezTo>
                    <a:cubicBezTo>
                      <a:pt x="704" y="477"/>
                      <a:pt x="704" y="477"/>
                      <a:pt x="704" y="477"/>
                    </a:cubicBezTo>
                    <a:cubicBezTo>
                      <a:pt x="710" y="474"/>
                      <a:pt x="710" y="474"/>
                      <a:pt x="710" y="474"/>
                    </a:cubicBezTo>
                    <a:cubicBezTo>
                      <a:pt x="716" y="471"/>
                      <a:pt x="716" y="471"/>
                      <a:pt x="716" y="471"/>
                    </a:cubicBezTo>
                    <a:cubicBezTo>
                      <a:pt x="722" y="467"/>
                      <a:pt x="722" y="467"/>
                      <a:pt x="722" y="467"/>
                    </a:cubicBezTo>
                    <a:cubicBezTo>
                      <a:pt x="727" y="463"/>
                      <a:pt x="727" y="463"/>
                      <a:pt x="727" y="463"/>
                    </a:cubicBezTo>
                    <a:cubicBezTo>
                      <a:pt x="732" y="459"/>
                      <a:pt x="732" y="459"/>
                      <a:pt x="732" y="459"/>
                    </a:cubicBezTo>
                    <a:cubicBezTo>
                      <a:pt x="737" y="454"/>
                      <a:pt x="737" y="454"/>
                      <a:pt x="737" y="454"/>
                    </a:cubicBezTo>
                    <a:cubicBezTo>
                      <a:pt x="741" y="450"/>
                      <a:pt x="741" y="450"/>
                      <a:pt x="741" y="450"/>
                    </a:cubicBezTo>
                    <a:cubicBezTo>
                      <a:pt x="746" y="445"/>
                      <a:pt x="746" y="445"/>
                      <a:pt x="746" y="445"/>
                    </a:cubicBezTo>
                    <a:cubicBezTo>
                      <a:pt x="750" y="440"/>
                      <a:pt x="750" y="440"/>
                      <a:pt x="750" y="440"/>
                    </a:cubicBezTo>
                    <a:cubicBezTo>
                      <a:pt x="754" y="434"/>
                      <a:pt x="754" y="434"/>
                      <a:pt x="754" y="434"/>
                    </a:cubicBezTo>
                    <a:cubicBezTo>
                      <a:pt x="757" y="428"/>
                      <a:pt x="757" y="428"/>
                      <a:pt x="757" y="428"/>
                    </a:cubicBezTo>
                    <a:cubicBezTo>
                      <a:pt x="760" y="422"/>
                      <a:pt x="760" y="422"/>
                      <a:pt x="760" y="422"/>
                    </a:cubicBezTo>
                    <a:cubicBezTo>
                      <a:pt x="763" y="416"/>
                      <a:pt x="763" y="416"/>
                      <a:pt x="763" y="416"/>
                    </a:cubicBezTo>
                    <a:cubicBezTo>
                      <a:pt x="765" y="410"/>
                      <a:pt x="765" y="410"/>
                      <a:pt x="765" y="410"/>
                    </a:cubicBezTo>
                    <a:cubicBezTo>
                      <a:pt x="767" y="404"/>
                      <a:pt x="767" y="404"/>
                      <a:pt x="767" y="404"/>
                    </a:cubicBezTo>
                    <a:cubicBezTo>
                      <a:pt x="769" y="397"/>
                      <a:pt x="769" y="397"/>
                      <a:pt x="769" y="397"/>
                    </a:cubicBezTo>
                    <a:cubicBezTo>
                      <a:pt x="770" y="389"/>
                      <a:pt x="770" y="389"/>
                      <a:pt x="770" y="389"/>
                    </a:cubicBezTo>
                    <a:cubicBezTo>
                      <a:pt x="771" y="382"/>
                      <a:pt x="771" y="382"/>
                      <a:pt x="771" y="382"/>
                    </a:cubicBezTo>
                    <a:cubicBezTo>
                      <a:pt x="772" y="374"/>
                      <a:pt x="772" y="374"/>
                      <a:pt x="772" y="374"/>
                    </a:cubicBezTo>
                    <a:cubicBezTo>
                      <a:pt x="772" y="366"/>
                      <a:pt x="772" y="366"/>
                      <a:pt x="772" y="366"/>
                    </a:cubicBezTo>
                    <a:lnTo>
                      <a:pt x="772" y="3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67" tIns="43934" rIns="87867" bIns="43934"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sz="1765">
                  <a:solidFill>
                    <a:srgbClr val="505050"/>
                  </a:solidFill>
                </a:endParaRPr>
              </a:p>
            </p:txBody>
          </p:sp>
          <p:sp>
            <p:nvSpPr>
              <p:cNvPr id="49" name="Freeform 48"/>
              <p:cNvSpPr>
                <a:spLocks/>
              </p:cNvSpPr>
              <p:nvPr/>
            </p:nvSpPr>
            <p:spPr bwMode="auto">
              <a:xfrm>
                <a:off x="15643226" y="7675563"/>
                <a:ext cx="714375" cy="711200"/>
              </a:xfrm>
              <a:custGeom>
                <a:avLst/>
                <a:gdLst>
                  <a:gd name="T0" fmla="*/ 0 w 450"/>
                  <a:gd name="T1" fmla="*/ 173 h 448"/>
                  <a:gd name="T2" fmla="*/ 175 w 450"/>
                  <a:gd name="T3" fmla="*/ 173 h 448"/>
                  <a:gd name="T4" fmla="*/ 175 w 450"/>
                  <a:gd name="T5" fmla="*/ 0 h 448"/>
                  <a:gd name="T6" fmla="*/ 277 w 450"/>
                  <a:gd name="T7" fmla="*/ 0 h 448"/>
                  <a:gd name="T8" fmla="*/ 277 w 450"/>
                  <a:gd name="T9" fmla="*/ 173 h 448"/>
                  <a:gd name="T10" fmla="*/ 450 w 450"/>
                  <a:gd name="T11" fmla="*/ 173 h 448"/>
                  <a:gd name="T12" fmla="*/ 450 w 450"/>
                  <a:gd name="T13" fmla="*/ 275 h 448"/>
                  <a:gd name="T14" fmla="*/ 277 w 450"/>
                  <a:gd name="T15" fmla="*/ 275 h 448"/>
                  <a:gd name="T16" fmla="*/ 277 w 450"/>
                  <a:gd name="T17" fmla="*/ 448 h 448"/>
                  <a:gd name="T18" fmla="*/ 175 w 450"/>
                  <a:gd name="T19" fmla="*/ 448 h 448"/>
                  <a:gd name="T20" fmla="*/ 175 w 450"/>
                  <a:gd name="T21" fmla="*/ 275 h 448"/>
                  <a:gd name="T22" fmla="*/ 0 w 450"/>
                  <a:gd name="T23" fmla="*/ 275 h 448"/>
                  <a:gd name="T24" fmla="*/ 0 w 450"/>
                  <a:gd name="T25" fmla="*/ 173 h 448"/>
                  <a:gd name="T26" fmla="*/ 0 w 450"/>
                  <a:gd name="T27" fmla="*/ 173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0" h="448">
                    <a:moveTo>
                      <a:pt x="0" y="173"/>
                    </a:moveTo>
                    <a:lnTo>
                      <a:pt x="175" y="173"/>
                    </a:lnTo>
                    <a:lnTo>
                      <a:pt x="175" y="0"/>
                    </a:lnTo>
                    <a:lnTo>
                      <a:pt x="277" y="0"/>
                    </a:lnTo>
                    <a:lnTo>
                      <a:pt x="277" y="173"/>
                    </a:lnTo>
                    <a:lnTo>
                      <a:pt x="450" y="173"/>
                    </a:lnTo>
                    <a:lnTo>
                      <a:pt x="450" y="275"/>
                    </a:lnTo>
                    <a:lnTo>
                      <a:pt x="277" y="275"/>
                    </a:lnTo>
                    <a:lnTo>
                      <a:pt x="277" y="448"/>
                    </a:lnTo>
                    <a:lnTo>
                      <a:pt x="175" y="448"/>
                    </a:lnTo>
                    <a:lnTo>
                      <a:pt x="175" y="275"/>
                    </a:lnTo>
                    <a:lnTo>
                      <a:pt x="0" y="275"/>
                    </a:lnTo>
                    <a:lnTo>
                      <a:pt x="0" y="173"/>
                    </a:lnTo>
                    <a:lnTo>
                      <a:pt x="0"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67" tIns="43934" rIns="87867" bIns="43934"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sz="1765">
                  <a:solidFill>
                    <a:srgbClr val="505050"/>
                  </a:solidFill>
                </a:endParaRPr>
              </a:p>
            </p:txBody>
          </p:sp>
          <p:sp>
            <p:nvSpPr>
              <p:cNvPr id="50" name="Freeform 49"/>
              <p:cNvSpPr>
                <a:spLocks noEditPoints="1"/>
              </p:cNvSpPr>
              <p:nvPr/>
            </p:nvSpPr>
            <p:spPr bwMode="auto">
              <a:xfrm>
                <a:off x="15181263" y="7213600"/>
                <a:ext cx="1638300" cy="1635125"/>
              </a:xfrm>
              <a:custGeom>
                <a:avLst/>
                <a:gdLst>
                  <a:gd name="T0" fmla="*/ 218 w 436"/>
                  <a:gd name="T1" fmla="*/ 0 h 435"/>
                  <a:gd name="T2" fmla="*/ 0 w 436"/>
                  <a:gd name="T3" fmla="*/ 217 h 435"/>
                  <a:gd name="T4" fmla="*/ 218 w 436"/>
                  <a:gd name="T5" fmla="*/ 435 h 435"/>
                  <a:gd name="T6" fmla="*/ 436 w 436"/>
                  <a:gd name="T7" fmla="*/ 217 h 435"/>
                  <a:gd name="T8" fmla="*/ 218 w 436"/>
                  <a:gd name="T9" fmla="*/ 0 h 435"/>
                  <a:gd name="T10" fmla="*/ 218 w 436"/>
                  <a:gd name="T11" fmla="*/ 394 h 435"/>
                  <a:gd name="T12" fmla="*/ 41 w 436"/>
                  <a:gd name="T13" fmla="*/ 217 h 435"/>
                  <a:gd name="T14" fmla="*/ 218 w 436"/>
                  <a:gd name="T15" fmla="*/ 41 h 435"/>
                  <a:gd name="T16" fmla="*/ 395 w 436"/>
                  <a:gd name="T17" fmla="*/ 217 h 435"/>
                  <a:gd name="T18" fmla="*/ 218 w 436"/>
                  <a:gd name="T19" fmla="*/ 39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6" h="435">
                    <a:moveTo>
                      <a:pt x="218" y="0"/>
                    </a:moveTo>
                    <a:cubicBezTo>
                      <a:pt x="98" y="0"/>
                      <a:pt x="0" y="97"/>
                      <a:pt x="0" y="217"/>
                    </a:cubicBezTo>
                    <a:cubicBezTo>
                      <a:pt x="0" y="338"/>
                      <a:pt x="98" y="435"/>
                      <a:pt x="218" y="435"/>
                    </a:cubicBezTo>
                    <a:cubicBezTo>
                      <a:pt x="339" y="435"/>
                      <a:pt x="436" y="338"/>
                      <a:pt x="436" y="217"/>
                    </a:cubicBezTo>
                    <a:cubicBezTo>
                      <a:pt x="436" y="97"/>
                      <a:pt x="339" y="0"/>
                      <a:pt x="218" y="0"/>
                    </a:cubicBezTo>
                    <a:close/>
                    <a:moveTo>
                      <a:pt x="218" y="394"/>
                    </a:moveTo>
                    <a:cubicBezTo>
                      <a:pt x="121" y="394"/>
                      <a:pt x="41" y="315"/>
                      <a:pt x="41" y="217"/>
                    </a:cubicBezTo>
                    <a:cubicBezTo>
                      <a:pt x="41" y="120"/>
                      <a:pt x="121" y="41"/>
                      <a:pt x="218" y="41"/>
                    </a:cubicBezTo>
                    <a:cubicBezTo>
                      <a:pt x="316" y="41"/>
                      <a:pt x="395" y="120"/>
                      <a:pt x="395" y="217"/>
                    </a:cubicBezTo>
                    <a:cubicBezTo>
                      <a:pt x="395" y="315"/>
                      <a:pt x="316" y="394"/>
                      <a:pt x="218" y="3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67" tIns="43934" rIns="87867" bIns="43934"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sz="1765">
                  <a:solidFill>
                    <a:srgbClr val="505050"/>
                  </a:solidFill>
                </a:endParaRPr>
              </a:p>
            </p:txBody>
          </p:sp>
          <p:sp>
            <p:nvSpPr>
              <p:cNvPr id="51" name="Freeform 50"/>
              <p:cNvSpPr>
                <a:spLocks/>
              </p:cNvSpPr>
              <p:nvPr/>
            </p:nvSpPr>
            <p:spPr bwMode="auto">
              <a:xfrm>
                <a:off x="14346238" y="5965825"/>
                <a:ext cx="1800225" cy="1382713"/>
              </a:xfrm>
              <a:custGeom>
                <a:avLst/>
                <a:gdLst>
                  <a:gd name="T0" fmla="*/ 440 w 479"/>
                  <a:gd name="T1" fmla="*/ 288 h 368"/>
                  <a:gd name="T2" fmla="*/ 477 w 479"/>
                  <a:gd name="T3" fmla="*/ 286 h 368"/>
                  <a:gd name="T4" fmla="*/ 479 w 479"/>
                  <a:gd name="T5" fmla="*/ 275 h 368"/>
                  <a:gd name="T6" fmla="*/ 478 w 479"/>
                  <a:gd name="T7" fmla="*/ 259 h 368"/>
                  <a:gd name="T8" fmla="*/ 476 w 479"/>
                  <a:gd name="T9" fmla="*/ 241 h 368"/>
                  <a:gd name="T10" fmla="*/ 470 w 479"/>
                  <a:gd name="T11" fmla="*/ 223 h 368"/>
                  <a:gd name="T12" fmla="*/ 463 w 479"/>
                  <a:gd name="T13" fmla="*/ 206 h 368"/>
                  <a:gd name="T14" fmla="*/ 453 w 479"/>
                  <a:gd name="T15" fmla="*/ 191 h 368"/>
                  <a:gd name="T16" fmla="*/ 441 w 479"/>
                  <a:gd name="T17" fmla="*/ 176 h 368"/>
                  <a:gd name="T18" fmla="*/ 428 w 479"/>
                  <a:gd name="T19" fmla="*/ 164 h 368"/>
                  <a:gd name="T20" fmla="*/ 413 w 479"/>
                  <a:gd name="T21" fmla="*/ 154 h 368"/>
                  <a:gd name="T22" fmla="*/ 403 w 479"/>
                  <a:gd name="T23" fmla="*/ 149 h 368"/>
                  <a:gd name="T24" fmla="*/ 403 w 479"/>
                  <a:gd name="T25" fmla="*/ 143 h 368"/>
                  <a:gd name="T26" fmla="*/ 401 w 479"/>
                  <a:gd name="T27" fmla="*/ 135 h 368"/>
                  <a:gd name="T28" fmla="*/ 400 w 479"/>
                  <a:gd name="T29" fmla="*/ 126 h 368"/>
                  <a:gd name="T30" fmla="*/ 397 w 479"/>
                  <a:gd name="T31" fmla="*/ 117 h 368"/>
                  <a:gd name="T32" fmla="*/ 394 w 479"/>
                  <a:gd name="T33" fmla="*/ 109 h 368"/>
                  <a:gd name="T34" fmla="*/ 390 w 479"/>
                  <a:gd name="T35" fmla="*/ 101 h 368"/>
                  <a:gd name="T36" fmla="*/ 385 w 479"/>
                  <a:gd name="T37" fmla="*/ 94 h 368"/>
                  <a:gd name="T38" fmla="*/ 380 w 479"/>
                  <a:gd name="T39" fmla="*/ 88 h 368"/>
                  <a:gd name="T40" fmla="*/ 374 w 479"/>
                  <a:gd name="T41" fmla="*/ 82 h 368"/>
                  <a:gd name="T42" fmla="*/ 367 w 479"/>
                  <a:gd name="T43" fmla="*/ 76 h 368"/>
                  <a:gd name="T44" fmla="*/ 360 w 479"/>
                  <a:gd name="T45" fmla="*/ 71 h 368"/>
                  <a:gd name="T46" fmla="*/ 353 w 479"/>
                  <a:gd name="T47" fmla="*/ 67 h 368"/>
                  <a:gd name="T48" fmla="*/ 346 w 479"/>
                  <a:gd name="T49" fmla="*/ 64 h 368"/>
                  <a:gd name="T50" fmla="*/ 338 w 479"/>
                  <a:gd name="T51" fmla="*/ 61 h 368"/>
                  <a:gd name="T52" fmla="*/ 329 w 479"/>
                  <a:gd name="T53" fmla="*/ 59 h 368"/>
                  <a:gd name="T54" fmla="*/ 320 w 479"/>
                  <a:gd name="T55" fmla="*/ 58 h 368"/>
                  <a:gd name="T56" fmla="*/ 309 w 479"/>
                  <a:gd name="T57" fmla="*/ 59 h 368"/>
                  <a:gd name="T58" fmla="*/ 296 w 479"/>
                  <a:gd name="T59" fmla="*/ 61 h 368"/>
                  <a:gd name="T60" fmla="*/ 283 w 479"/>
                  <a:gd name="T61" fmla="*/ 65 h 368"/>
                  <a:gd name="T62" fmla="*/ 272 w 479"/>
                  <a:gd name="T63" fmla="*/ 71 h 368"/>
                  <a:gd name="T64" fmla="*/ 261 w 479"/>
                  <a:gd name="T65" fmla="*/ 66 h 368"/>
                  <a:gd name="T66" fmla="*/ 250 w 479"/>
                  <a:gd name="T67" fmla="*/ 51 h 368"/>
                  <a:gd name="T68" fmla="*/ 237 w 479"/>
                  <a:gd name="T69" fmla="*/ 38 h 368"/>
                  <a:gd name="T70" fmla="*/ 222 w 479"/>
                  <a:gd name="T71" fmla="*/ 26 h 368"/>
                  <a:gd name="T72" fmla="*/ 206 w 479"/>
                  <a:gd name="T73" fmla="*/ 16 h 368"/>
                  <a:gd name="T74" fmla="*/ 189 w 479"/>
                  <a:gd name="T75" fmla="*/ 9 h 368"/>
                  <a:gd name="T76" fmla="*/ 170 w 479"/>
                  <a:gd name="T77" fmla="*/ 3 h 368"/>
                  <a:gd name="T78" fmla="*/ 151 w 479"/>
                  <a:gd name="T79" fmla="*/ 0 h 368"/>
                  <a:gd name="T80" fmla="*/ 134 w 479"/>
                  <a:gd name="T81" fmla="*/ 0 h 368"/>
                  <a:gd name="T82" fmla="*/ 119 w 479"/>
                  <a:gd name="T83" fmla="*/ 2 h 368"/>
                  <a:gd name="T84" fmla="*/ 105 w 479"/>
                  <a:gd name="T85" fmla="*/ 5 h 368"/>
                  <a:gd name="T86" fmla="*/ 91 w 479"/>
                  <a:gd name="T87" fmla="*/ 10 h 368"/>
                  <a:gd name="T88" fmla="*/ 78 w 479"/>
                  <a:gd name="T89" fmla="*/ 15 h 368"/>
                  <a:gd name="T90" fmla="*/ 66 w 479"/>
                  <a:gd name="T91" fmla="*/ 23 h 368"/>
                  <a:gd name="T92" fmla="*/ 54 w 479"/>
                  <a:gd name="T93" fmla="*/ 31 h 368"/>
                  <a:gd name="T94" fmla="*/ 44 w 479"/>
                  <a:gd name="T95" fmla="*/ 40 h 368"/>
                  <a:gd name="T96" fmla="*/ 34 w 479"/>
                  <a:gd name="T97" fmla="*/ 51 h 368"/>
                  <a:gd name="T98" fmla="*/ 25 w 479"/>
                  <a:gd name="T99" fmla="*/ 62 h 368"/>
                  <a:gd name="T100" fmla="*/ 17 w 479"/>
                  <a:gd name="T101" fmla="*/ 74 h 368"/>
                  <a:gd name="T102" fmla="*/ 10 w 479"/>
                  <a:gd name="T103" fmla="*/ 88 h 368"/>
                  <a:gd name="T104" fmla="*/ 4 w 479"/>
                  <a:gd name="T105" fmla="*/ 101 h 368"/>
                  <a:gd name="T106" fmla="*/ 0 w 479"/>
                  <a:gd name="T107" fmla="*/ 116 h 368"/>
                  <a:gd name="T108" fmla="*/ 113 w 479"/>
                  <a:gd name="T109" fmla="*/ 120 h 368"/>
                  <a:gd name="T110" fmla="*/ 252 w 479"/>
                  <a:gd name="T111" fmla="*/ 36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9" h="368">
                    <a:moveTo>
                      <a:pt x="252" y="368"/>
                    </a:moveTo>
                    <a:cubicBezTo>
                      <a:pt x="300" y="319"/>
                      <a:pt x="366" y="288"/>
                      <a:pt x="440" y="288"/>
                    </a:cubicBezTo>
                    <a:cubicBezTo>
                      <a:pt x="453" y="288"/>
                      <a:pt x="465" y="289"/>
                      <a:pt x="476" y="291"/>
                    </a:cubicBezTo>
                    <a:cubicBezTo>
                      <a:pt x="477" y="286"/>
                      <a:pt x="477" y="286"/>
                      <a:pt x="477" y="286"/>
                    </a:cubicBezTo>
                    <a:cubicBezTo>
                      <a:pt x="478" y="280"/>
                      <a:pt x="478" y="280"/>
                      <a:pt x="478" y="280"/>
                    </a:cubicBezTo>
                    <a:cubicBezTo>
                      <a:pt x="479" y="275"/>
                      <a:pt x="479" y="275"/>
                      <a:pt x="479" y="275"/>
                    </a:cubicBezTo>
                    <a:cubicBezTo>
                      <a:pt x="479" y="269"/>
                      <a:pt x="479" y="269"/>
                      <a:pt x="479" y="269"/>
                    </a:cubicBezTo>
                    <a:cubicBezTo>
                      <a:pt x="478" y="259"/>
                      <a:pt x="478" y="259"/>
                      <a:pt x="478" y="259"/>
                    </a:cubicBezTo>
                    <a:cubicBezTo>
                      <a:pt x="477" y="250"/>
                      <a:pt x="477" y="250"/>
                      <a:pt x="477" y="250"/>
                    </a:cubicBezTo>
                    <a:cubicBezTo>
                      <a:pt x="476" y="241"/>
                      <a:pt x="476" y="241"/>
                      <a:pt x="476" y="241"/>
                    </a:cubicBezTo>
                    <a:cubicBezTo>
                      <a:pt x="473" y="232"/>
                      <a:pt x="473" y="232"/>
                      <a:pt x="473" y="232"/>
                    </a:cubicBezTo>
                    <a:cubicBezTo>
                      <a:pt x="470" y="223"/>
                      <a:pt x="470" y="223"/>
                      <a:pt x="470" y="223"/>
                    </a:cubicBezTo>
                    <a:cubicBezTo>
                      <a:pt x="467" y="215"/>
                      <a:pt x="467" y="215"/>
                      <a:pt x="467" y="215"/>
                    </a:cubicBezTo>
                    <a:cubicBezTo>
                      <a:pt x="463" y="206"/>
                      <a:pt x="463" y="206"/>
                      <a:pt x="463" y="206"/>
                    </a:cubicBezTo>
                    <a:cubicBezTo>
                      <a:pt x="458" y="198"/>
                      <a:pt x="458" y="198"/>
                      <a:pt x="458" y="198"/>
                    </a:cubicBezTo>
                    <a:cubicBezTo>
                      <a:pt x="453" y="191"/>
                      <a:pt x="453" y="191"/>
                      <a:pt x="453" y="191"/>
                    </a:cubicBezTo>
                    <a:cubicBezTo>
                      <a:pt x="447" y="183"/>
                      <a:pt x="447" y="183"/>
                      <a:pt x="447" y="183"/>
                    </a:cubicBezTo>
                    <a:cubicBezTo>
                      <a:pt x="441" y="176"/>
                      <a:pt x="441" y="176"/>
                      <a:pt x="441" y="176"/>
                    </a:cubicBezTo>
                    <a:cubicBezTo>
                      <a:pt x="435" y="170"/>
                      <a:pt x="435" y="170"/>
                      <a:pt x="435" y="170"/>
                    </a:cubicBezTo>
                    <a:cubicBezTo>
                      <a:pt x="428" y="164"/>
                      <a:pt x="428" y="164"/>
                      <a:pt x="428" y="164"/>
                    </a:cubicBezTo>
                    <a:cubicBezTo>
                      <a:pt x="420" y="159"/>
                      <a:pt x="420" y="159"/>
                      <a:pt x="420" y="159"/>
                    </a:cubicBezTo>
                    <a:cubicBezTo>
                      <a:pt x="413" y="154"/>
                      <a:pt x="413" y="154"/>
                      <a:pt x="413" y="154"/>
                    </a:cubicBezTo>
                    <a:cubicBezTo>
                      <a:pt x="405" y="150"/>
                      <a:pt x="405" y="150"/>
                      <a:pt x="405" y="150"/>
                    </a:cubicBezTo>
                    <a:cubicBezTo>
                      <a:pt x="403" y="149"/>
                      <a:pt x="403" y="149"/>
                      <a:pt x="403" y="149"/>
                    </a:cubicBezTo>
                    <a:cubicBezTo>
                      <a:pt x="403" y="148"/>
                      <a:pt x="403" y="148"/>
                      <a:pt x="403" y="148"/>
                    </a:cubicBezTo>
                    <a:cubicBezTo>
                      <a:pt x="403" y="143"/>
                      <a:pt x="403" y="143"/>
                      <a:pt x="403" y="143"/>
                    </a:cubicBezTo>
                    <a:cubicBezTo>
                      <a:pt x="402" y="139"/>
                      <a:pt x="402" y="139"/>
                      <a:pt x="402" y="139"/>
                    </a:cubicBezTo>
                    <a:cubicBezTo>
                      <a:pt x="401" y="135"/>
                      <a:pt x="401" y="135"/>
                      <a:pt x="401" y="135"/>
                    </a:cubicBezTo>
                    <a:cubicBezTo>
                      <a:pt x="401" y="130"/>
                      <a:pt x="401" y="130"/>
                      <a:pt x="401" y="130"/>
                    </a:cubicBezTo>
                    <a:cubicBezTo>
                      <a:pt x="400" y="126"/>
                      <a:pt x="400" y="126"/>
                      <a:pt x="400" y="126"/>
                    </a:cubicBezTo>
                    <a:cubicBezTo>
                      <a:pt x="398" y="121"/>
                      <a:pt x="398" y="121"/>
                      <a:pt x="398" y="121"/>
                    </a:cubicBezTo>
                    <a:cubicBezTo>
                      <a:pt x="397" y="117"/>
                      <a:pt x="397" y="117"/>
                      <a:pt x="397" y="117"/>
                    </a:cubicBezTo>
                    <a:cubicBezTo>
                      <a:pt x="395" y="113"/>
                      <a:pt x="395" y="113"/>
                      <a:pt x="395" y="113"/>
                    </a:cubicBezTo>
                    <a:cubicBezTo>
                      <a:pt x="394" y="109"/>
                      <a:pt x="394" y="109"/>
                      <a:pt x="394" y="109"/>
                    </a:cubicBezTo>
                    <a:cubicBezTo>
                      <a:pt x="392" y="105"/>
                      <a:pt x="392" y="105"/>
                      <a:pt x="392" y="105"/>
                    </a:cubicBezTo>
                    <a:cubicBezTo>
                      <a:pt x="390" y="101"/>
                      <a:pt x="390" y="101"/>
                      <a:pt x="390" y="101"/>
                    </a:cubicBezTo>
                    <a:cubicBezTo>
                      <a:pt x="387" y="98"/>
                      <a:pt x="387" y="98"/>
                      <a:pt x="387" y="98"/>
                    </a:cubicBezTo>
                    <a:cubicBezTo>
                      <a:pt x="385" y="94"/>
                      <a:pt x="385" y="94"/>
                      <a:pt x="385" y="94"/>
                    </a:cubicBezTo>
                    <a:cubicBezTo>
                      <a:pt x="382" y="91"/>
                      <a:pt x="382" y="91"/>
                      <a:pt x="382" y="91"/>
                    </a:cubicBezTo>
                    <a:cubicBezTo>
                      <a:pt x="380" y="88"/>
                      <a:pt x="380" y="88"/>
                      <a:pt x="380" y="88"/>
                    </a:cubicBezTo>
                    <a:cubicBezTo>
                      <a:pt x="377" y="84"/>
                      <a:pt x="377" y="84"/>
                      <a:pt x="377" y="84"/>
                    </a:cubicBezTo>
                    <a:cubicBezTo>
                      <a:pt x="374" y="82"/>
                      <a:pt x="374" y="82"/>
                      <a:pt x="374" y="82"/>
                    </a:cubicBezTo>
                    <a:cubicBezTo>
                      <a:pt x="371" y="79"/>
                      <a:pt x="371" y="79"/>
                      <a:pt x="371" y="79"/>
                    </a:cubicBezTo>
                    <a:cubicBezTo>
                      <a:pt x="367" y="76"/>
                      <a:pt x="367" y="76"/>
                      <a:pt x="367" y="76"/>
                    </a:cubicBezTo>
                    <a:cubicBezTo>
                      <a:pt x="364" y="73"/>
                      <a:pt x="364" y="73"/>
                      <a:pt x="364" y="73"/>
                    </a:cubicBezTo>
                    <a:cubicBezTo>
                      <a:pt x="360" y="71"/>
                      <a:pt x="360" y="71"/>
                      <a:pt x="360" y="71"/>
                    </a:cubicBezTo>
                    <a:cubicBezTo>
                      <a:pt x="357" y="69"/>
                      <a:pt x="357" y="69"/>
                      <a:pt x="357" y="69"/>
                    </a:cubicBezTo>
                    <a:cubicBezTo>
                      <a:pt x="353" y="67"/>
                      <a:pt x="353" y="67"/>
                      <a:pt x="353" y="67"/>
                    </a:cubicBezTo>
                    <a:cubicBezTo>
                      <a:pt x="349" y="65"/>
                      <a:pt x="349" y="65"/>
                      <a:pt x="349" y="65"/>
                    </a:cubicBezTo>
                    <a:cubicBezTo>
                      <a:pt x="346" y="64"/>
                      <a:pt x="346" y="64"/>
                      <a:pt x="346" y="64"/>
                    </a:cubicBezTo>
                    <a:cubicBezTo>
                      <a:pt x="341" y="62"/>
                      <a:pt x="341" y="62"/>
                      <a:pt x="341" y="62"/>
                    </a:cubicBezTo>
                    <a:cubicBezTo>
                      <a:pt x="338" y="61"/>
                      <a:pt x="338" y="61"/>
                      <a:pt x="338" y="61"/>
                    </a:cubicBezTo>
                    <a:cubicBezTo>
                      <a:pt x="333" y="60"/>
                      <a:pt x="333" y="60"/>
                      <a:pt x="333" y="60"/>
                    </a:cubicBezTo>
                    <a:cubicBezTo>
                      <a:pt x="329" y="59"/>
                      <a:pt x="329" y="59"/>
                      <a:pt x="329" y="59"/>
                    </a:cubicBezTo>
                    <a:cubicBezTo>
                      <a:pt x="325" y="59"/>
                      <a:pt x="325" y="59"/>
                      <a:pt x="325" y="59"/>
                    </a:cubicBezTo>
                    <a:cubicBezTo>
                      <a:pt x="320" y="58"/>
                      <a:pt x="320" y="58"/>
                      <a:pt x="320" y="58"/>
                    </a:cubicBezTo>
                    <a:cubicBezTo>
                      <a:pt x="316" y="58"/>
                      <a:pt x="316" y="58"/>
                      <a:pt x="316" y="58"/>
                    </a:cubicBezTo>
                    <a:cubicBezTo>
                      <a:pt x="309" y="59"/>
                      <a:pt x="309" y="59"/>
                      <a:pt x="309" y="59"/>
                    </a:cubicBezTo>
                    <a:cubicBezTo>
                      <a:pt x="302" y="59"/>
                      <a:pt x="302" y="59"/>
                      <a:pt x="302" y="59"/>
                    </a:cubicBezTo>
                    <a:cubicBezTo>
                      <a:pt x="296" y="61"/>
                      <a:pt x="296" y="61"/>
                      <a:pt x="296" y="61"/>
                    </a:cubicBezTo>
                    <a:cubicBezTo>
                      <a:pt x="289" y="63"/>
                      <a:pt x="289" y="63"/>
                      <a:pt x="289" y="63"/>
                    </a:cubicBezTo>
                    <a:cubicBezTo>
                      <a:pt x="283" y="65"/>
                      <a:pt x="283" y="65"/>
                      <a:pt x="283" y="65"/>
                    </a:cubicBezTo>
                    <a:cubicBezTo>
                      <a:pt x="278" y="68"/>
                      <a:pt x="278" y="68"/>
                      <a:pt x="278" y="68"/>
                    </a:cubicBezTo>
                    <a:cubicBezTo>
                      <a:pt x="272" y="71"/>
                      <a:pt x="272" y="71"/>
                      <a:pt x="272" y="71"/>
                    </a:cubicBezTo>
                    <a:cubicBezTo>
                      <a:pt x="266" y="75"/>
                      <a:pt x="266" y="75"/>
                      <a:pt x="266" y="75"/>
                    </a:cubicBezTo>
                    <a:cubicBezTo>
                      <a:pt x="261" y="66"/>
                      <a:pt x="261" y="66"/>
                      <a:pt x="261" y="66"/>
                    </a:cubicBezTo>
                    <a:cubicBezTo>
                      <a:pt x="256" y="59"/>
                      <a:pt x="256" y="59"/>
                      <a:pt x="256" y="59"/>
                    </a:cubicBezTo>
                    <a:cubicBezTo>
                      <a:pt x="250" y="51"/>
                      <a:pt x="250" y="51"/>
                      <a:pt x="250" y="51"/>
                    </a:cubicBezTo>
                    <a:cubicBezTo>
                      <a:pt x="243" y="44"/>
                      <a:pt x="243" y="44"/>
                      <a:pt x="243" y="44"/>
                    </a:cubicBezTo>
                    <a:cubicBezTo>
                      <a:pt x="237" y="38"/>
                      <a:pt x="237" y="38"/>
                      <a:pt x="237" y="38"/>
                    </a:cubicBezTo>
                    <a:cubicBezTo>
                      <a:pt x="229" y="31"/>
                      <a:pt x="229" y="31"/>
                      <a:pt x="229" y="31"/>
                    </a:cubicBezTo>
                    <a:cubicBezTo>
                      <a:pt x="222" y="26"/>
                      <a:pt x="222" y="26"/>
                      <a:pt x="222" y="26"/>
                    </a:cubicBezTo>
                    <a:cubicBezTo>
                      <a:pt x="214" y="21"/>
                      <a:pt x="214" y="21"/>
                      <a:pt x="214" y="21"/>
                    </a:cubicBezTo>
                    <a:cubicBezTo>
                      <a:pt x="206" y="16"/>
                      <a:pt x="206" y="16"/>
                      <a:pt x="206" y="16"/>
                    </a:cubicBezTo>
                    <a:cubicBezTo>
                      <a:pt x="198" y="12"/>
                      <a:pt x="198" y="12"/>
                      <a:pt x="198" y="12"/>
                    </a:cubicBezTo>
                    <a:cubicBezTo>
                      <a:pt x="189" y="9"/>
                      <a:pt x="189" y="9"/>
                      <a:pt x="189" y="9"/>
                    </a:cubicBezTo>
                    <a:cubicBezTo>
                      <a:pt x="180" y="5"/>
                      <a:pt x="180" y="5"/>
                      <a:pt x="180" y="5"/>
                    </a:cubicBezTo>
                    <a:cubicBezTo>
                      <a:pt x="170" y="3"/>
                      <a:pt x="170" y="3"/>
                      <a:pt x="170" y="3"/>
                    </a:cubicBezTo>
                    <a:cubicBezTo>
                      <a:pt x="161" y="2"/>
                      <a:pt x="161" y="2"/>
                      <a:pt x="161" y="2"/>
                    </a:cubicBezTo>
                    <a:cubicBezTo>
                      <a:pt x="151" y="0"/>
                      <a:pt x="151" y="0"/>
                      <a:pt x="151" y="0"/>
                    </a:cubicBezTo>
                    <a:cubicBezTo>
                      <a:pt x="141" y="0"/>
                      <a:pt x="141" y="0"/>
                      <a:pt x="141" y="0"/>
                    </a:cubicBezTo>
                    <a:cubicBezTo>
                      <a:pt x="134" y="0"/>
                      <a:pt x="134" y="0"/>
                      <a:pt x="134" y="0"/>
                    </a:cubicBezTo>
                    <a:cubicBezTo>
                      <a:pt x="127" y="1"/>
                      <a:pt x="127" y="1"/>
                      <a:pt x="127" y="1"/>
                    </a:cubicBezTo>
                    <a:cubicBezTo>
                      <a:pt x="119" y="2"/>
                      <a:pt x="119" y="2"/>
                      <a:pt x="119" y="2"/>
                    </a:cubicBezTo>
                    <a:cubicBezTo>
                      <a:pt x="112" y="3"/>
                      <a:pt x="112" y="3"/>
                      <a:pt x="112" y="3"/>
                    </a:cubicBezTo>
                    <a:cubicBezTo>
                      <a:pt x="105" y="5"/>
                      <a:pt x="105" y="5"/>
                      <a:pt x="105" y="5"/>
                    </a:cubicBezTo>
                    <a:cubicBezTo>
                      <a:pt x="98" y="7"/>
                      <a:pt x="98" y="7"/>
                      <a:pt x="98" y="7"/>
                    </a:cubicBezTo>
                    <a:cubicBezTo>
                      <a:pt x="91" y="10"/>
                      <a:pt x="91" y="10"/>
                      <a:pt x="91" y="10"/>
                    </a:cubicBezTo>
                    <a:cubicBezTo>
                      <a:pt x="85" y="12"/>
                      <a:pt x="85" y="12"/>
                      <a:pt x="85" y="12"/>
                    </a:cubicBezTo>
                    <a:cubicBezTo>
                      <a:pt x="78" y="15"/>
                      <a:pt x="78" y="15"/>
                      <a:pt x="78" y="15"/>
                    </a:cubicBezTo>
                    <a:cubicBezTo>
                      <a:pt x="72" y="19"/>
                      <a:pt x="72" y="19"/>
                      <a:pt x="72" y="19"/>
                    </a:cubicBezTo>
                    <a:cubicBezTo>
                      <a:pt x="66" y="23"/>
                      <a:pt x="66" y="23"/>
                      <a:pt x="66" y="23"/>
                    </a:cubicBezTo>
                    <a:cubicBezTo>
                      <a:pt x="60" y="27"/>
                      <a:pt x="60" y="27"/>
                      <a:pt x="60" y="27"/>
                    </a:cubicBezTo>
                    <a:cubicBezTo>
                      <a:pt x="54" y="31"/>
                      <a:pt x="54" y="31"/>
                      <a:pt x="54" y="31"/>
                    </a:cubicBezTo>
                    <a:cubicBezTo>
                      <a:pt x="49" y="35"/>
                      <a:pt x="49" y="35"/>
                      <a:pt x="49" y="35"/>
                    </a:cubicBezTo>
                    <a:cubicBezTo>
                      <a:pt x="44" y="40"/>
                      <a:pt x="44" y="40"/>
                      <a:pt x="44" y="40"/>
                    </a:cubicBezTo>
                    <a:cubicBezTo>
                      <a:pt x="38" y="45"/>
                      <a:pt x="38" y="45"/>
                      <a:pt x="38" y="45"/>
                    </a:cubicBezTo>
                    <a:cubicBezTo>
                      <a:pt x="34" y="51"/>
                      <a:pt x="34" y="51"/>
                      <a:pt x="34" y="51"/>
                    </a:cubicBezTo>
                    <a:cubicBezTo>
                      <a:pt x="29" y="56"/>
                      <a:pt x="29" y="56"/>
                      <a:pt x="29" y="56"/>
                    </a:cubicBezTo>
                    <a:cubicBezTo>
                      <a:pt x="25" y="62"/>
                      <a:pt x="25" y="62"/>
                      <a:pt x="25" y="62"/>
                    </a:cubicBezTo>
                    <a:cubicBezTo>
                      <a:pt x="21" y="68"/>
                      <a:pt x="21" y="68"/>
                      <a:pt x="21" y="68"/>
                    </a:cubicBezTo>
                    <a:cubicBezTo>
                      <a:pt x="17" y="74"/>
                      <a:pt x="17" y="74"/>
                      <a:pt x="17" y="74"/>
                    </a:cubicBezTo>
                    <a:cubicBezTo>
                      <a:pt x="13" y="81"/>
                      <a:pt x="13" y="81"/>
                      <a:pt x="13" y="81"/>
                    </a:cubicBezTo>
                    <a:cubicBezTo>
                      <a:pt x="10" y="88"/>
                      <a:pt x="10" y="88"/>
                      <a:pt x="10" y="88"/>
                    </a:cubicBezTo>
                    <a:cubicBezTo>
                      <a:pt x="7" y="95"/>
                      <a:pt x="7" y="95"/>
                      <a:pt x="7" y="95"/>
                    </a:cubicBezTo>
                    <a:cubicBezTo>
                      <a:pt x="4" y="101"/>
                      <a:pt x="4" y="101"/>
                      <a:pt x="4" y="101"/>
                    </a:cubicBezTo>
                    <a:cubicBezTo>
                      <a:pt x="2" y="109"/>
                      <a:pt x="2" y="109"/>
                      <a:pt x="2" y="109"/>
                    </a:cubicBezTo>
                    <a:cubicBezTo>
                      <a:pt x="0" y="116"/>
                      <a:pt x="0" y="116"/>
                      <a:pt x="0" y="116"/>
                    </a:cubicBezTo>
                    <a:cubicBezTo>
                      <a:pt x="0" y="120"/>
                      <a:pt x="0" y="120"/>
                      <a:pt x="0" y="120"/>
                    </a:cubicBezTo>
                    <a:cubicBezTo>
                      <a:pt x="113" y="120"/>
                      <a:pt x="113" y="120"/>
                      <a:pt x="113" y="120"/>
                    </a:cubicBezTo>
                    <a:cubicBezTo>
                      <a:pt x="113" y="368"/>
                      <a:pt x="113" y="368"/>
                      <a:pt x="113" y="368"/>
                    </a:cubicBezTo>
                    <a:lnTo>
                      <a:pt x="252" y="3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67" tIns="43934" rIns="87867" bIns="43934"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sz="1765">
                  <a:solidFill>
                    <a:srgbClr val="505050"/>
                  </a:solidFill>
                </a:endParaRPr>
              </a:p>
            </p:txBody>
          </p:sp>
          <p:sp>
            <p:nvSpPr>
              <p:cNvPr id="52" name="Freeform 51"/>
              <p:cNvSpPr>
                <a:spLocks noEditPoints="1"/>
              </p:cNvSpPr>
              <p:nvPr/>
            </p:nvSpPr>
            <p:spPr bwMode="auto">
              <a:xfrm>
                <a:off x="14158913" y="7729538"/>
                <a:ext cx="1198563" cy="1827213"/>
              </a:xfrm>
              <a:custGeom>
                <a:avLst/>
                <a:gdLst>
                  <a:gd name="T0" fmla="*/ 249 w 319"/>
                  <a:gd name="T1" fmla="*/ 181 h 486"/>
                  <a:gd name="T2" fmla="*/ 249 w 319"/>
                  <a:gd name="T3" fmla="*/ 235 h 486"/>
                  <a:gd name="T4" fmla="*/ 177 w 319"/>
                  <a:gd name="T5" fmla="*/ 235 h 486"/>
                  <a:gd name="T6" fmla="*/ 177 w 319"/>
                  <a:gd name="T7" fmla="*/ 160 h 486"/>
                  <a:gd name="T8" fmla="*/ 242 w 319"/>
                  <a:gd name="T9" fmla="*/ 160 h 486"/>
                  <a:gd name="T10" fmla="*/ 234 w 319"/>
                  <a:gd name="T11" fmla="*/ 129 h 486"/>
                  <a:gd name="T12" fmla="*/ 177 w 319"/>
                  <a:gd name="T13" fmla="*/ 129 h 486"/>
                  <a:gd name="T14" fmla="*/ 177 w 319"/>
                  <a:gd name="T15" fmla="*/ 54 h 486"/>
                  <a:gd name="T16" fmla="*/ 230 w 319"/>
                  <a:gd name="T17" fmla="*/ 54 h 486"/>
                  <a:gd name="T18" fmla="*/ 242 w 319"/>
                  <a:gd name="T19" fmla="*/ 0 h 486"/>
                  <a:gd name="T20" fmla="*/ 0 w 319"/>
                  <a:gd name="T21" fmla="*/ 0 h 486"/>
                  <a:gd name="T22" fmla="*/ 0 w 319"/>
                  <a:gd name="T23" fmla="*/ 486 h 486"/>
                  <a:gd name="T24" fmla="*/ 319 w 319"/>
                  <a:gd name="T25" fmla="*/ 486 h 486"/>
                  <a:gd name="T26" fmla="*/ 319 w 319"/>
                  <a:gd name="T27" fmla="*/ 278 h 486"/>
                  <a:gd name="T28" fmla="*/ 249 w 319"/>
                  <a:gd name="T29" fmla="*/ 181 h 486"/>
                  <a:gd name="T30" fmla="*/ 135 w 319"/>
                  <a:gd name="T31" fmla="*/ 434 h 486"/>
                  <a:gd name="T32" fmla="*/ 62 w 319"/>
                  <a:gd name="T33" fmla="*/ 434 h 486"/>
                  <a:gd name="T34" fmla="*/ 62 w 319"/>
                  <a:gd name="T35" fmla="*/ 359 h 486"/>
                  <a:gd name="T36" fmla="*/ 135 w 319"/>
                  <a:gd name="T37" fmla="*/ 359 h 486"/>
                  <a:gd name="T38" fmla="*/ 135 w 319"/>
                  <a:gd name="T39" fmla="*/ 434 h 486"/>
                  <a:gd name="T40" fmla="*/ 135 w 319"/>
                  <a:gd name="T41" fmla="*/ 333 h 486"/>
                  <a:gd name="T42" fmla="*/ 62 w 319"/>
                  <a:gd name="T43" fmla="*/ 333 h 486"/>
                  <a:gd name="T44" fmla="*/ 62 w 319"/>
                  <a:gd name="T45" fmla="*/ 258 h 486"/>
                  <a:gd name="T46" fmla="*/ 135 w 319"/>
                  <a:gd name="T47" fmla="*/ 258 h 486"/>
                  <a:gd name="T48" fmla="*/ 135 w 319"/>
                  <a:gd name="T49" fmla="*/ 333 h 486"/>
                  <a:gd name="T50" fmla="*/ 135 w 319"/>
                  <a:gd name="T51" fmla="*/ 235 h 486"/>
                  <a:gd name="T52" fmla="*/ 62 w 319"/>
                  <a:gd name="T53" fmla="*/ 235 h 486"/>
                  <a:gd name="T54" fmla="*/ 62 w 319"/>
                  <a:gd name="T55" fmla="*/ 160 h 486"/>
                  <a:gd name="T56" fmla="*/ 135 w 319"/>
                  <a:gd name="T57" fmla="*/ 160 h 486"/>
                  <a:gd name="T58" fmla="*/ 135 w 319"/>
                  <a:gd name="T59" fmla="*/ 235 h 486"/>
                  <a:gd name="T60" fmla="*/ 135 w 319"/>
                  <a:gd name="T61" fmla="*/ 129 h 486"/>
                  <a:gd name="T62" fmla="*/ 62 w 319"/>
                  <a:gd name="T63" fmla="*/ 129 h 486"/>
                  <a:gd name="T64" fmla="*/ 62 w 319"/>
                  <a:gd name="T65" fmla="*/ 54 h 486"/>
                  <a:gd name="T66" fmla="*/ 135 w 319"/>
                  <a:gd name="T67" fmla="*/ 54 h 486"/>
                  <a:gd name="T68" fmla="*/ 135 w 319"/>
                  <a:gd name="T69" fmla="*/ 129 h 486"/>
                  <a:gd name="T70" fmla="*/ 249 w 319"/>
                  <a:gd name="T71" fmla="*/ 434 h 486"/>
                  <a:gd name="T72" fmla="*/ 177 w 319"/>
                  <a:gd name="T73" fmla="*/ 434 h 486"/>
                  <a:gd name="T74" fmla="*/ 177 w 319"/>
                  <a:gd name="T75" fmla="*/ 359 h 486"/>
                  <a:gd name="T76" fmla="*/ 249 w 319"/>
                  <a:gd name="T77" fmla="*/ 359 h 486"/>
                  <a:gd name="T78" fmla="*/ 249 w 319"/>
                  <a:gd name="T79" fmla="*/ 434 h 486"/>
                  <a:gd name="T80" fmla="*/ 249 w 319"/>
                  <a:gd name="T81" fmla="*/ 333 h 486"/>
                  <a:gd name="T82" fmla="*/ 177 w 319"/>
                  <a:gd name="T83" fmla="*/ 333 h 486"/>
                  <a:gd name="T84" fmla="*/ 177 w 319"/>
                  <a:gd name="T85" fmla="*/ 258 h 486"/>
                  <a:gd name="T86" fmla="*/ 249 w 319"/>
                  <a:gd name="T87" fmla="*/ 258 h 486"/>
                  <a:gd name="T88" fmla="*/ 249 w 319"/>
                  <a:gd name="T89" fmla="*/ 33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9" h="486">
                    <a:moveTo>
                      <a:pt x="249" y="181"/>
                    </a:moveTo>
                    <a:cubicBezTo>
                      <a:pt x="249" y="235"/>
                      <a:pt x="249" y="235"/>
                      <a:pt x="249" y="235"/>
                    </a:cubicBezTo>
                    <a:cubicBezTo>
                      <a:pt x="177" y="235"/>
                      <a:pt x="177" y="235"/>
                      <a:pt x="177" y="235"/>
                    </a:cubicBezTo>
                    <a:cubicBezTo>
                      <a:pt x="177" y="160"/>
                      <a:pt x="177" y="160"/>
                      <a:pt x="177" y="160"/>
                    </a:cubicBezTo>
                    <a:cubicBezTo>
                      <a:pt x="242" y="160"/>
                      <a:pt x="242" y="160"/>
                      <a:pt x="242" y="160"/>
                    </a:cubicBezTo>
                    <a:cubicBezTo>
                      <a:pt x="238" y="150"/>
                      <a:pt x="236" y="139"/>
                      <a:pt x="234" y="129"/>
                    </a:cubicBezTo>
                    <a:cubicBezTo>
                      <a:pt x="177" y="129"/>
                      <a:pt x="177" y="129"/>
                      <a:pt x="177" y="129"/>
                    </a:cubicBezTo>
                    <a:cubicBezTo>
                      <a:pt x="177" y="54"/>
                      <a:pt x="177" y="54"/>
                      <a:pt x="177" y="54"/>
                    </a:cubicBezTo>
                    <a:cubicBezTo>
                      <a:pt x="230" y="54"/>
                      <a:pt x="230" y="54"/>
                      <a:pt x="230" y="54"/>
                    </a:cubicBezTo>
                    <a:cubicBezTo>
                      <a:pt x="232" y="35"/>
                      <a:pt x="236" y="17"/>
                      <a:pt x="242" y="0"/>
                    </a:cubicBezTo>
                    <a:cubicBezTo>
                      <a:pt x="0" y="0"/>
                      <a:pt x="0" y="0"/>
                      <a:pt x="0" y="0"/>
                    </a:cubicBezTo>
                    <a:cubicBezTo>
                      <a:pt x="0" y="486"/>
                      <a:pt x="0" y="486"/>
                      <a:pt x="0" y="486"/>
                    </a:cubicBezTo>
                    <a:cubicBezTo>
                      <a:pt x="319" y="486"/>
                      <a:pt x="319" y="486"/>
                      <a:pt x="319" y="486"/>
                    </a:cubicBezTo>
                    <a:cubicBezTo>
                      <a:pt x="319" y="278"/>
                      <a:pt x="319" y="278"/>
                      <a:pt x="319" y="278"/>
                    </a:cubicBezTo>
                    <a:cubicBezTo>
                      <a:pt x="289" y="251"/>
                      <a:pt x="265" y="218"/>
                      <a:pt x="249" y="181"/>
                    </a:cubicBezTo>
                    <a:close/>
                    <a:moveTo>
                      <a:pt x="135" y="434"/>
                    </a:moveTo>
                    <a:cubicBezTo>
                      <a:pt x="62" y="434"/>
                      <a:pt x="62" y="434"/>
                      <a:pt x="62" y="434"/>
                    </a:cubicBezTo>
                    <a:cubicBezTo>
                      <a:pt x="62" y="359"/>
                      <a:pt x="62" y="359"/>
                      <a:pt x="62" y="359"/>
                    </a:cubicBezTo>
                    <a:cubicBezTo>
                      <a:pt x="135" y="359"/>
                      <a:pt x="135" y="359"/>
                      <a:pt x="135" y="359"/>
                    </a:cubicBezTo>
                    <a:lnTo>
                      <a:pt x="135" y="434"/>
                    </a:lnTo>
                    <a:close/>
                    <a:moveTo>
                      <a:pt x="135" y="333"/>
                    </a:moveTo>
                    <a:cubicBezTo>
                      <a:pt x="62" y="333"/>
                      <a:pt x="62" y="333"/>
                      <a:pt x="62" y="333"/>
                    </a:cubicBezTo>
                    <a:cubicBezTo>
                      <a:pt x="62" y="258"/>
                      <a:pt x="62" y="258"/>
                      <a:pt x="62" y="258"/>
                    </a:cubicBezTo>
                    <a:cubicBezTo>
                      <a:pt x="135" y="258"/>
                      <a:pt x="135" y="258"/>
                      <a:pt x="135" y="258"/>
                    </a:cubicBezTo>
                    <a:lnTo>
                      <a:pt x="135" y="333"/>
                    </a:lnTo>
                    <a:close/>
                    <a:moveTo>
                      <a:pt x="135" y="235"/>
                    </a:moveTo>
                    <a:cubicBezTo>
                      <a:pt x="62" y="235"/>
                      <a:pt x="62" y="235"/>
                      <a:pt x="62" y="235"/>
                    </a:cubicBezTo>
                    <a:cubicBezTo>
                      <a:pt x="62" y="160"/>
                      <a:pt x="62" y="160"/>
                      <a:pt x="62" y="160"/>
                    </a:cubicBezTo>
                    <a:cubicBezTo>
                      <a:pt x="135" y="160"/>
                      <a:pt x="135" y="160"/>
                      <a:pt x="135" y="160"/>
                    </a:cubicBezTo>
                    <a:lnTo>
                      <a:pt x="135" y="235"/>
                    </a:lnTo>
                    <a:close/>
                    <a:moveTo>
                      <a:pt x="135" y="129"/>
                    </a:moveTo>
                    <a:cubicBezTo>
                      <a:pt x="62" y="129"/>
                      <a:pt x="62" y="129"/>
                      <a:pt x="62" y="129"/>
                    </a:cubicBezTo>
                    <a:cubicBezTo>
                      <a:pt x="62" y="54"/>
                      <a:pt x="62" y="54"/>
                      <a:pt x="62" y="54"/>
                    </a:cubicBezTo>
                    <a:cubicBezTo>
                      <a:pt x="135" y="54"/>
                      <a:pt x="135" y="54"/>
                      <a:pt x="135" y="54"/>
                    </a:cubicBezTo>
                    <a:lnTo>
                      <a:pt x="135" y="129"/>
                    </a:lnTo>
                    <a:close/>
                    <a:moveTo>
                      <a:pt x="249" y="434"/>
                    </a:moveTo>
                    <a:cubicBezTo>
                      <a:pt x="177" y="434"/>
                      <a:pt x="177" y="434"/>
                      <a:pt x="177" y="434"/>
                    </a:cubicBezTo>
                    <a:cubicBezTo>
                      <a:pt x="177" y="359"/>
                      <a:pt x="177" y="359"/>
                      <a:pt x="177" y="359"/>
                    </a:cubicBezTo>
                    <a:cubicBezTo>
                      <a:pt x="249" y="359"/>
                      <a:pt x="249" y="359"/>
                      <a:pt x="249" y="359"/>
                    </a:cubicBezTo>
                    <a:lnTo>
                      <a:pt x="249" y="434"/>
                    </a:lnTo>
                    <a:close/>
                    <a:moveTo>
                      <a:pt x="249" y="333"/>
                    </a:moveTo>
                    <a:cubicBezTo>
                      <a:pt x="177" y="333"/>
                      <a:pt x="177" y="333"/>
                      <a:pt x="177" y="333"/>
                    </a:cubicBezTo>
                    <a:cubicBezTo>
                      <a:pt x="177" y="258"/>
                      <a:pt x="177" y="258"/>
                      <a:pt x="177" y="258"/>
                    </a:cubicBezTo>
                    <a:cubicBezTo>
                      <a:pt x="249" y="258"/>
                      <a:pt x="249" y="258"/>
                      <a:pt x="249" y="258"/>
                    </a:cubicBezTo>
                    <a:lnTo>
                      <a:pt x="249" y="3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67" tIns="43934" rIns="87867" bIns="43934"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sz="1765">
                  <a:solidFill>
                    <a:srgbClr val="505050"/>
                  </a:solidFill>
                </a:endParaRPr>
              </a:p>
            </p:txBody>
          </p:sp>
        </p:grpSp>
      </p:grpSp>
      <p:sp>
        <p:nvSpPr>
          <p:cNvPr id="3" name="TextBox 2"/>
          <p:cNvSpPr txBox="1"/>
          <p:nvPr/>
        </p:nvSpPr>
        <p:spPr>
          <a:xfrm>
            <a:off x="5047339" y="2229225"/>
            <a:ext cx="2341795" cy="849463"/>
          </a:xfrm>
          <a:prstGeom prst="rect">
            <a:avLst/>
          </a:prstGeom>
          <a:noFill/>
        </p:spPr>
        <p:txBody>
          <a:bodyPr wrap="none" lIns="182880" tIns="146304" rIns="182880" bIns="146304" rtlCol="0">
            <a:spAutoFit/>
          </a:bodyPr>
          <a:lstStyle/>
          <a:p>
            <a:pPr>
              <a:lnSpc>
                <a:spcPct val="90000"/>
              </a:lnSpc>
              <a:spcAft>
                <a:spcPts val="600"/>
              </a:spcAft>
            </a:pPr>
            <a:r>
              <a:rPr lang="en-US" sz="4000" dirty="0" err="1" smtClean="0">
                <a:solidFill>
                  <a:srgbClr val="FFFFFF"/>
                </a:solidFill>
              </a:rPr>
              <a:t>IoT</a:t>
            </a:r>
            <a:r>
              <a:rPr lang="en-US" sz="4000" dirty="0" smtClean="0">
                <a:solidFill>
                  <a:srgbClr val="FFFFFF"/>
                </a:solidFill>
              </a:rPr>
              <a:t> Suite</a:t>
            </a:r>
          </a:p>
        </p:txBody>
      </p:sp>
    </p:spTree>
    <p:extLst>
      <p:ext uri="{BB962C8B-B14F-4D97-AF65-F5344CB8AC3E}">
        <p14:creationId xmlns:p14="http://schemas.microsoft.com/office/powerpoint/2010/main" val="35131108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decel="100000" fill="hold" nodeType="clickEffect">
                                  <p:stCondLst>
                                    <p:cond delay="0"/>
                                  </p:stCondLst>
                                  <p:childTnLst>
                                    <p:animMotion origin="layout" path="M 3.81621E-6 -2.24643E-7 L 3.81621E-6 -0.1695 " pathEditMode="relative" rAng="0" ptsTypes="AA">
                                      <p:cBhvr>
                                        <p:cTn id="6" dur="1000" fill="hold"/>
                                        <p:tgtEl>
                                          <p:spTgt spid="9"/>
                                        </p:tgtEl>
                                        <p:attrNameLst>
                                          <p:attrName>ppt_x</p:attrName>
                                          <p:attrName>ppt_y</p:attrName>
                                        </p:attrNameLst>
                                      </p:cBhvr>
                                      <p:rCtr x="0" y="-8486"/>
                                    </p:animMotion>
                                  </p:childTnLst>
                                </p:cTn>
                              </p:par>
                              <p:par>
                                <p:cTn id="7" presetID="10" presetClass="entr" presetSubtype="0" fill="hold" nodeType="withEffect">
                                  <p:stCondLst>
                                    <p:cond delay="500"/>
                                  </p:stCondLst>
                                  <p:childTnLst>
                                    <p:set>
                                      <p:cBhvr>
                                        <p:cTn id="8" dur="1" fill="hold">
                                          <p:stCondLst>
                                            <p:cond delay="0"/>
                                          </p:stCondLst>
                                        </p:cTn>
                                        <p:tgtEl>
                                          <p:spTgt spid="33"/>
                                        </p:tgtEl>
                                        <p:attrNameLst>
                                          <p:attrName>style.visibility</p:attrName>
                                        </p:attrNameLst>
                                      </p:cBhvr>
                                      <p:to>
                                        <p:strVal val="visible"/>
                                      </p:to>
                                    </p:set>
                                    <p:animEffect transition="in" filter="fade">
                                      <p:cBhvr>
                                        <p:cTn id="9" dur="500"/>
                                        <p:tgtEl>
                                          <p:spTgt spid="33"/>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2" presetClass="entr" presetSubtype="4" decel="100000"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750" fill="hold"/>
                                        <p:tgtEl>
                                          <p:spTgt spid="2"/>
                                        </p:tgtEl>
                                        <p:attrNameLst>
                                          <p:attrName>ppt_x</p:attrName>
                                        </p:attrNameLst>
                                      </p:cBhvr>
                                      <p:tavLst>
                                        <p:tav tm="0">
                                          <p:val>
                                            <p:strVal val="#ppt_x"/>
                                          </p:val>
                                        </p:tav>
                                        <p:tav tm="100000">
                                          <p:val>
                                            <p:strVal val="#ppt_x"/>
                                          </p:val>
                                        </p:tav>
                                      </p:tavLst>
                                    </p:anim>
                                    <p:anim calcmode="lin" valueType="num">
                                      <p:cBhvr additive="base">
                                        <p:cTn id="24" dur="7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97332" y="1732490"/>
            <a:ext cx="7106995" cy="2308324"/>
          </a:xfrm>
        </p:spPr>
        <p:txBody>
          <a:bodyPr/>
          <a:lstStyle/>
          <a:p>
            <a:r>
              <a:rPr lang="en-US" dirty="0" smtClean="0"/>
              <a:t>What I’ll show</a:t>
            </a:r>
          </a:p>
          <a:p>
            <a:r>
              <a:rPr lang="en-US" dirty="0" smtClean="0"/>
              <a:t>Cross platform device support</a:t>
            </a:r>
          </a:p>
          <a:p>
            <a:r>
              <a:rPr lang="en-US" dirty="0" smtClean="0"/>
              <a:t>Device Telemetry &amp; Commands</a:t>
            </a:r>
          </a:p>
        </p:txBody>
      </p:sp>
      <p:sp>
        <p:nvSpPr>
          <p:cNvPr id="3" name="Title 2"/>
          <p:cNvSpPr>
            <a:spLocks noGrp="1"/>
          </p:cNvSpPr>
          <p:nvPr>
            <p:ph type="title"/>
          </p:nvPr>
        </p:nvSpPr>
        <p:spPr/>
        <p:txBody>
          <a:bodyPr/>
          <a:lstStyle/>
          <a:p>
            <a:r>
              <a:rPr lang="en-US" dirty="0" smtClean="0"/>
              <a:t>Sneak Peek: Azure IoT Suite</a:t>
            </a:r>
            <a:endParaRPr lang="en-US" dirty="0"/>
          </a:p>
        </p:txBody>
      </p:sp>
      <p:pic>
        <p:nvPicPr>
          <p:cNvPr id="152" name="Picture 151"/>
          <p:cNvPicPr>
            <a:picLocks noChangeAspect="1"/>
          </p:cNvPicPr>
          <p:nvPr/>
        </p:nvPicPr>
        <p:blipFill>
          <a:blip r:embed="rId2">
            <a:extLst>
              <a:ext uri="{28A0092B-C50C-407E-A947-70E740481C1C}">
                <a14:useLocalDpi xmlns:a14="http://schemas.microsoft.com/office/drawing/2010/main"/>
              </a:ext>
            </a:extLst>
          </a:blip>
          <a:stretch>
            <a:fillRect/>
          </a:stretch>
        </p:blipFill>
        <p:spPr>
          <a:xfrm rot="16200000">
            <a:off x="9081929" y="3376849"/>
            <a:ext cx="1510646" cy="379872"/>
          </a:xfrm>
          <a:prstGeom prst="rect">
            <a:avLst/>
          </a:prstGeom>
        </p:spPr>
      </p:pic>
      <p:pic>
        <p:nvPicPr>
          <p:cNvPr id="153" name="Picture 152"/>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10541686" y="3254275"/>
            <a:ext cx="1228760" cy="379872"/>
          </a:xfrm>
          <a:prstGeom prst="rect">
            <a:avLst/>
          </a:prstGeom>
        </p:spPr>
      </p:pic>
      <p:pic>
        <p:nvPicPr>
          <p:cNvPr id="154" name="Picture 153"/>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7747867" y="3178584"/>
            <a:ext cx="1476477" cy="379872"/>
          </a:xfrm>
          <a:prstGeom prst="rect">
            <a:avLst/>
          </a:prstGeom>
        </p:spPr>
      </p:pic>
      <p:grpSp>
        <p:nvGrpSpPr>
          <p:cNvPr id="9" name="Group 8"/>
          <p:cNvGrpSpPr>
            <a:grpSpLocks noChangeAspect="1"/>
          </p:cNvGrpSpPr>
          <p:nvPr/>
        </p:nvGrpSpPr>
        <p:grpSpPr>
          <a:xfrm>
            <a:off x="7535186" y="127572"/>
            <a:ext cx="4685660" cy="3183930"/>
            <a:chOff x="2419185" y="153406"/>
            <a:chExt cx="2437314" cy="1656166"/>
          </a:xfrm>
        </p:grpSpPr>
        <p:sp>
          <p:nvSpPr>
            <p:cNvPr id="10" name="Freeform 9"/>
            <p:cNvSpPr>
              <a:spLocks noChangeAspect="1"/>
            </p:cNvSpPr>
            <p:nvPr/>
          </p:nvSpPr>
          <p:spPr>
            <a:xfrm>
              <a:off x="2419185" y="153406"/>
              <a:ext cx="2437314" cy="1656166"/>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3200" dirty="0">
                <a:solidFill>
                  <a:srgbClr val="FFFFFF"/>
                </a:solidFill>
                <a:latin typeface="Segoe UI Semibold" panose="020B0702040204020203" pitchFamily="34" charset="0"/>
              </a:endParaRPr>
            </a:p>
          </p:txBody>
        </p:sp>
        <p:sp>
          <p:nvSpPr>
            <p:cNvPr id="11" name="Freeform 10"/>
            <p:cNvSpPr/>
            <p:nvPr/>
          </p:nvSpPr>
          <p:spPr>
            <a:xfrm>
              <a:off x="2464758" y="189392"/>
              <a:ext cx="2238607" cy="1490994"/>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 name="connsiteX0" fmla="*/ 356686 w 832997"/>
                <a:gd name="connsiteY0" fmla="*/ 0 h 551312"/>
                <a:gd name="connsiteX1" fmla="*/ 511456 w 832997"/>
                <a:gd name="connsiteY1" fmla="*/ 64108 h 551312"/>
                <a:gd name="connsiteX2" fmla="*/ 550831 w 832997"/>
                <a:gd name="connsiteY2" fmla="*/ 122508 h 551312"/>
                <a:gd name="connsiteX3" fmla="*/ 581433 w 832997"/>
                <a:gd name="connsiteY3" fmla="*/ 101570 h 551312"/>
                <a:gd name="connsiteX4" fmla="*/ 627560 w 832997"/>
                <a:gd name="connsiteY4" fmla="*/ 92120 h 551312"/>
                <a:gd name="connsiteX5" fmla="*/ 746064 w 832997"/>
                <a:gd name="connsiteY5" fmla="*/ 212376 h 551312"/>
                <a:gd name="connsiteX6" fmla="*/ 742437 w 832997"/>
                <a:gd name="connsiteY6" fmla="*/ 230608 h 551312"/>
                <a:gd name="connsiteX7" fmla="*/ 778805 w 832997"/>
                <a:gd name="connsiteY7" fmla="*/ 255490 h 551312"/>
                <a:gd name="connsiteX8" fmla="*/ 827623 w 832997"/>
                <a:gd name="connsiteY8" fmla="*/ 375091 h 551312"/>
                <a:gd name="connsiteX9" fmla="*/ 660947 w 832997"/>
                <a:gd name="connsiteY9" fmla="*/ 551312 h 551312"/>
                <a:gd name="connsiteX10" fmla="*/ 161716 w 832997"/>
                <a:gd name="connsiteY10" fmla="*/ 549160 h 551312"/>
                <a:gd name="connsiteX11" fmla="*/ 0 w 832997"/>
                <a:gd name="connsiteY11" fmla="*/ 387444 h 551312"/>
                <a:gd name="connsiteX12" fmla="*/ 98769 w 832997"/>
                <a:gd name="connsiteY12" fmla="*/ 238437 h 551312"/>
                <a:gd name="connsiteX13" fmla="*/ 140073 w 832997"/>
                <a:gd name="connsiteY13" fmla="*/ 230098 h 551312"/>
                <a:gd name="connsiteX14" fmla="*/ 137808 w 832997"/>
                <a:gd name="connsiteY14" fmla="*/ 218878 h 551312"/>
                <a:gd name="connsiteX15" fmla="*/ 356686 w 832997"/>
                <a:gd name="connsiteY15" fmla="*/ 0 h 551312"/>
                <a:gd name="connsiteX0" fmla="*/ 356686 w 832997"/>
                <a:gd name="connsiteY0" fmla="*/ 0 h 551312"/>
                <a:gd name="connsiteX1" fmla="*/ 511456 w 832997"/>
                <a:gd name="connsiteY1" fmla="*/ 64108 h 551312"/>
                <a:gd name="connsiteX2" fmla="*/ 550831 w 832997"/>
                <a:gd name="connsiteY2" fmla="*/ 122508 h 551312"/>
                <a:gd name="connsiteX3" fmla="*/ 581433 w 832997"/>
                <a:gd name="connsiteY3" fmla="*/ 101570 h 551312"/>
                <a:gd name="connsiteX4" fmla="*/ 627560 w 832997"/>
                <a:gd name="connsiteY4" fmla="*/ 92120 h 551312"/>
                <a:gd name="connsiteX5" fmla="*/ 746064 w 832997"/>
                <a:gd name="connsiteY5" fmla="*/ 212376 h 551312"/>
                <a:gd name="connsiteX6" fmla="*/ 742437 w 832997"/>
                <a:gd name="connsiteY6" fmla="*/ 230608 h 551312"/>
                <a:gd name="connsiteX7" fmla="*/ 778805 w 832997"/>
                <a:gd name="connsiteY7" fmla="*/ 255490 h 551312"/>
                <a:gd name="connsiteX8" fmla="*/ 827623 w 832997"/>
                <a:gd name="connsiteY8" fmla="*/ 375091 h 551312"/>
                <a:gd name="connsiteX9" fmla="*/ 660947 w 832997"/>
                <a:gd name="connsiteY9" fmla="*/ 551312 h 551312"/>
                <a:gd name="connsiteX10" fmla="*/ 161716 w 832997"/>
                <a:gd name="connsiteY10" fmla="*/ 549160 h 551312"/>
                <a:gd name="connsiteX11" fmla="*/ 0 w 832997"/>
                <a:gd name="connsiteY11" fmla="*/ 387444 h 551312"/>
                <a:gd name="connsiteX12" fmla="*/ 98769 w 832997"/>
                <a:gd name="connsiteY12" fmla="*/ 238437 h 551312"/>
                <a:gd name="connsiteX13" fmla="*/ 140073 w 832997"/>
                <a:gd name="connsiteY13" fmla="*/ 230098 h 551312"/>
                <a:gd name="connsiteX14" fmla="*/ 137808 w 832997"/>
                <a:gd name="connsiteY14" fmla="*/ 218878 h 551312"/>
                <a:gd name="connsiteX15" fmla="*/ 356686 w 832997"/>
                <a:gd name="connsiteY15" fmla="*/ 0 h 551312"/>
                <a:gd name="connsiteX0" fmla="*/ 356686 w 827749"/>
                <a:gd name="connsiteY0" fmla="*/ 0 h 551312"/>
                <a:gd name="connsiteX1" fmla="*/ 511456 w 827749"/>
                <a:gd name="connsiteY1" fmla="*/ 64108 h 551312"/>
                <a:gd name="connsiteX2" fmla="*/ 550831 w 827749"/>
                <a:gd name="connsiteY2" fmla="*/ 122508 h 551312"/>
                <a:gd name="connsiteX3" fmla="*/ 581433 w 827749"/>
                <a:gd name="connsiteY3" fmla="*/ 101570 h 551312"/>
                <a:gd name="connsiteX4" fmla="*/ 627560 w 827749"/>
                <a:gd name="connsiteY4" fmla="*/ 92120 h 551312"/>
                <a:gd name="connsiteX5" fmla="*/ 746064 w 827749"/>
                <a:gd name="connsiteY5" fmla="*/ 212376 h 551312"/>
                <a:gd name="connsiteX6" fmla="*/ 742437 w 827749"/>
                <a:gd name="connsiteY6" fmla="*/ 230608 h 551312"/>
                <a:gd name="connsiteX7" fmla="*/ 778805 w 827749"/>
                <a:gd name="connsiteY7" fmla="*/ 255490 h 551312"/>
                <a:gd name="connsiteX8" fmla="*/ 827623 w 827749"/>
                <a:gd name="connsiteY8" fmla="*/ 375091 h 551312"/>
                <a:gd name="connsiteX9" fmla="*/ 660947 w 827749"/>
                <a:gd name="connsiteY9" fmla="*/ 551312 h 551312"/>
                <a:gd name="connsiteX10" fmla="*/ 161716 w 827749"/>
                <a:gd name="connsiteY10" fmla="*/ 549160 h 551312"/>
                <a:gd name="connsiteX11" fmla="*/ 0 w 827749"/>
                <a:gd name="connsiteY11" fmla="*/ 387444 h 551312"/>
                <a:gd name="connsiteX12" fmla="*/ 98769 w 827749"/>
                <a:gd name="connsiteY12" fmla="*/ 238437 h 551312"/>
                <a:gd name="connsiteX13" fmla="*/ 140073 w 827749"/>
                <a:gd name="connsiteY13" fmla="*/ 230098 h 551312"/>
                <a:gd name="connsiteX14" fmla="*/ 137808 w 827749"/>
                <a:gd name="connsiteY14" fmla="*/ 218878 h 551312"/>
                <a:gd name="connsiteX15" fmla="*/ 356686 w 827749"/>
                <a:gd name="connsiteY15" fmla="*/ 0 h 551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749" h="551312">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9567" y="304548"/>
                    <a:pt x="827623" y="375091"/>
                  </a:cubicBezTo>
                  <a:cubicBezTo>
                    <a:pt x="826161" y="428144"/>
                    <a:pt x="809636" y="551312"/>
                    <a:pt x="660947" y="55131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gradFill flip="none" rotWithShape="1">
              <a:gsLst>
                <a:gs pos="50000">
                  <a:srgbClr val="5EB6DA"/>
                </a:gs>
                <a:gs pos="50000">
                  <a:srgbClr val="3999C6"/>
                </a:gs>
              </a:gsLst>
              <a:lin ang="81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4400" spc="-50" dirty="0" smtClean="0">
                  <a:gradFill>
                    <a:gsLst>
                      <a:gs pos="0">
                        <a:srgbClr val="FFFFFF"/>
                      </a:gs>
                      <a:gs pos="100000">
                        <a:srgbClr val="FFFFFF"/>
                      </a:gs>
                    </a:gsLst>
                    <a:lin ang="5400000" scaled="0"/>
                  </a:gradFill>
                  <a:latin typeface="Segoe UI Light"/>
                  <a:ea typeface="Segoe UI" pitchFamily="34" charset="0"/>
                  <a:cs typeface="Segoe UI" pitchFamily="34" charset="0"/>
                </a:rPr>
                <a:t>Azure </a:t>
              </a:r>
              <a:r>
                <a:rPr lang="en-US" sz="4400" spc="-50" dirty="0" err="1" smtClean="0">
                  <a:gradFill>
                    <a:gsLst>
                      <a:gs pos="0">
                        <a:srgbClr val="FFFFFF"/>
                      </a:gs>
                      <a:gs pos="100000">
                        <a:srgbClr val="FFFFFF"/>
                      </a:gs>
                    </a:gsLst>
                    <a:lin ang="5400000" scaled="0"/>
                  </a:gradFill>
                  <a:latin typeface="Segoe UI Light"/>
                  <a:ea typeface="Segoe UI" pitchFamily="34" charset="0"/>
                  <a:cs typeface="Segoe UI" pitchFamily="34" charset="0"/>
                </a:rPr>
                <a:t>IoT</a:t>
              </a:r>
              <a:r>
                <a:rPr lang="en-US" sz="4400" spc="-50" dirty="0" smtClean="0">
                  <a:gradFill>
                    <a:gsLst>
                      <a:gs pos="0">
                        <a:srgbClr val="FFFFFF"/>
                      </a:gs>
                      <a:gs pos="100000">
                        <a:srgbClr val="FFFFFF"/>
                      </a:gs>
                    </a:gsLst>
                    <a:lin ang="5400000" scaled="0"/>
                  </a:gradFill>
                  <a:latin typeface="Segoe UI Light"/>
                  <a:ea typeface="Segoe UI" pitchFamily="34" charset="0"/>
                  <a:cs typeface="Segoe UI" pitchFamily="34" charset="0"/>
                </a:rPr>
                <a:t> Suite </a:t>
              </a:r>
              <a:endParaRPr lang="en-US" sz="4400" spc="-5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grpSp>
        <p:nvGrpSpPr>
          <p:cNvPr id="26" name="Group 25"/>
          <p:cNvGrpSpPr/>
          <p:nvPr/>
        </p:nvGrpSpPr>
        <p:grpSpPr>
          <a:xfrm>
            <a:off x="9344735" y="4062749"/>
            <a:ext cx="1105241" cy="2469658"/>
            <a:chOff x="9331480" y="4318467"/>
            <a:chExt cx="1105241" cy="2469658"/>
          </a:xfrm>
        </p:grpSpPr>
        <p:grpSp>
          <p:nvGrpSpPr>
            <p:cNvPr id="147" name="Group 146"/>
            <p:cNvGrpSpPr/>
            <p:nvPr/>
          </p:nvGrpSpPr>
          <p:grpSpPr>
            <a:xfrm>
              <a:off x="9331480" y="4318467"/>
              <a:ext cx="1105241" cy="2469658"/>
              <a:chOff x="9181912" y="4363064"/>
              <a:chExt cx="1105241" cy="2469658"/>
            </a:xfrm>
          </p:grpSpPr>
          <p:grpSp>
            <p:nvGrpSpPr>
              <p:cNvPr id="14" name="Group 13"/>
              <p:cNvGrpSpPr/>
              <p:nvPr/>
            </p:nvGrpSpPr>
            <p:grpSpPr>
              <a:xfrm>
                <a:off x="9181912" y="4363064"/>
                <a:ext cx="1105241" cy="2469658"/>
                <a:chOff x="877092" y="1797651"/>
                <a:chExt cx="1683545" cy="3312484"/>
              </a:xfrm>
            </p:grpSpPr>
            <p:grpSp>
              <p:nvGrpSpPr>
                <p:cNvPr id="15" name="Group 14"/>
                <p:cNvGrpSpPr/>
                <p:nvPr/>
              </p:nvGrpSpPr>
              <p:grpSpPr>
                <a:xfrm>
                  <a:off x="2206904" y="2541545"/>
                  <a:ext cx="177397" cy="80404"/>
                  <a:chOff x="6514030" y="4239930"/>
                  <a:chExt cx="120749" cy="47938"/>
                </a:xfrm>
                <a:solidFill>
                  <a:srgbClr val="92D050"/>
                </a:solidFill>
              </p:grpSpPr>
              <p:sp>
                <p:nvSpPr>
                  <p:cNvPr id="17" name="Freeform 14415"/>
                  <p:cNvSpPr>
                    <a:spLocks noEditPoints="1"/>
                  </p:cNvSpPr>
                  <p:nvPr/>
                </p:nvSpPr>
                <p:spPr bwMode="auto">
                  <a:xfrm>
                    <a:off x="6514030" y="4239930"/>
                    <a:ext cx="35056" cy="47938"/>
                  </a:xfrm>
                  <a:custGeom>
                    <a:avLst/>
                    <a:gdLst>
                      <a:gd name="T0" fmla="*/ 9 w 36"/>
                      <a:gd name="T1" fmla="*/ 51 h 57"/>
                      <a:gd name="T2" fmla="*/ 30 w 36"/>
                      <a:gd name="T3" fmla="*/ 51 h 57"/>
                      <a:gd name="T4" fmla="*/ 30 w 36"/>
                      <a:gd name="T5" fmla="*/ 57 h 57"/>
                      <a:gd name="T6" fmla="*/ 9 w 36"/>
                      <a:gd name="T7" fmla="*/ 57 h 57"/>
                      <a:gd name="T8" fmla="*/ 9 w 36"/>
                      <a:gd name="T9" fmla="*/ 51 h 57"/>
                      <a:gd name="T10" fmla="*/ 15 w 36"/>
                      <a:gd name="T11" fmla="*/ 21 h 57"/>
                      <a:gd name="T12" fmla="*/ 22 w 36"/>
                      <a:gd name="T13" fmla="*/ 21 h 57"/>
                      <a:gd name="T14" fmla="*/ 22 w 36"/>
                      <a:gd name="T15" fmla="*/ 29 h 57"/>
                      <a:gd name="T16" fmla="*/ 15 w 36"/>
                      <a:gd name="T17" fmla="*/ 29 h 57"/>
                      <a:gd name="T18" fmla="*/ 15 w 36"/>
                      <a:gd name="T19" fmla="*/ 21 h 57"/>
                      <a:gd name="T20" fmla="*/ 30 w 36"/>
                      <a:gd name="T21" fmla="*/ 6 h 57"/>
                      <a:gd name="T22" fmla="*/ 36 w 36"/>
                      <a:gd name="T23" fmla="*/ 6 h 57"/>
                      <a:gd name="T24" fmla="*/ 36 w 36"/>
                      <a:gd name="T25" fmla="*/ 51 h 57"/>
                      <a:gd name="T26" fmla="*/ 30 w 36"/>
                      <a:gd name="T27" fmla="*/ 51 h 57"/>
                      <a:gd name="T28" fmla="*/ 30 w 36"/>
                      <a:gd name="T29" fmla="*/ 21 h 57"/>
                      <a:gd name="T30" fmla="*/ 22 w 36"/>
                      <a:gd name="T31" fmla="*/ 21 h 57"/>
                      <a:gd name="T32" fmla="*/ 22 w 36"/>
                      <a:gd name="T33" fmla="*/ 15 h 57"/>
                      <a:gd name="T34" fmla="*/ 30 w 36"/>
                      <a:gd name="T35" fmla="*/ 15 h 57"/>
                      <a:gd name="T36" fmla="*/ 30 w 36"/>
                      <a:gd name="T37" fmla="*/ 6 h 57"/>
                      <a:gd name="T38" fmla="*/ 0 w 36"/>
                      <a:gd name="T39" fmla="*/ 6 h 57"/>
                      <a:gd name="T40" fmla="*/ 9 w 36"/>
                      <a:gd name="T41" fmla="*/ 6 h 57"/>
                      <a:gd name="T42" fmla="*/ 9 w 36"/>
                      <a:gd name="T43" fmla="*/ 29 h 57"/>
                      <a:gd name="T44" fmla="*/ 15 w 36"/>
                      <a:gd name="T45" fmla="*/ 29 h 57"/>
                      <a:gd name="T46" fmla="*/ 15 w 36"/>
                      <a:gd name="T47" fmla="*/ 36 h 57"/>
                      <a:gd name="T48" fmla="*/ 9 w 36"/>
                      <a:gd name="T49" fmla="*/ 36 h 57"/>
                      <a:gd name="T50" fmla="*/ 9 w 36"/>
                      <a:gd name="T51" fmla="*/ 51 h 57"/>
                      <a:gd name="T52" fmla="*/ 0 w 36"/>
                      <a:gd name="T53" fmla="*/ 51 h 57"/>
                      <a:gd name="T54" fmla="*/ 0 w 36"/>
                      <a:gd name="T55" fmla="*/ 6 h 57"/>
                      <a:gd name="T56" fmla="*/ 9 w 36"/>
                      <a:gd name="T57" fmla="*/ 0 h 57"/>
                      <a:gd name="T58" fmla="*/ 30 w 36"/>
                      <a:gd name="T59" fmla="*/ 0 h 57"/>
                      <a:gd name="T60" fmla="*/ 30 w 36"/>
                      <a:gd name="T61" fmla="*/ 6 h 57"/>
                      <a:gd name="T62" fmla="*/ 9 w 36"/>
                      <a:gd name="T63" fmla="*/ 6 h 57"/>
                      <a:gd name="T64" fmla="*/ 9 w 36"/>
                      <a:gd name="T6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57">
                        <a:moveTo>
                          <a:pt x="9" y="51"/>
                        </a:moveTo>
                        <a:lnTo>
                          <a:pt x="30" y="51"/>
                        </a:lnTo>
                        <a:lnTo>
                          <a:pt x="30" y="57"/>
                        </a:lnTo>
                        <a:lnTo>
                          <a:pt x="9" y="57"/>
                        </a:lnTo>
                        <a:lnTo>
                          <a:pt x="9" y="51"/>
                        </a:lnTo>
                        <a:close/>
                        <a:moveTo>
                          <a:pt x="15" y="21"/>
                        </a:moveTo>
                        <a:lnTo>
                          <a:pt x="22" y="21"/>
                        </a:lnTo>
                        <a:lnTo>
                          <a:pt x="22" y="29"/>
                        </a:lnTo>
                        <a:lnTo>
                          <a:pt x="15" y="29"/>
                        </a:lnTo>
                        <a:lnTo>
                          <a:pt x="15" y="21"/>
                        </a:lnTo>
                        <a:close/>
                        <a:moveTo>
                          <a:pt x="30" y="6"/>
                        </a:moveTo>
                        <a:lnTo>
                          <a:pt x="36" y="6"/>
                        </a:lnTo>
                        <a:lnTo>
                          <a:pt x="36" y="51"/>
                        </a:lnTo>
                        <a:lnTo>
                          <a:pt x="30" y="51"/>
                        </a:lnTo>
                        <a:lnTo>
                          <a:pt x="30" y="21"/>
                        </a:lnTo>
                        <a:lnTo>
                          <a:pt x="22" y="21"/>
                        </a:lnTo>
                        <a:lnTo>
                          <a:pt x="22" y="15"/>
                        </a:lnTo>
                        <a:lnTo>
                          <a:pt x="30" y="15"/>
                        </a:lnTo>
                        <a:lnTo>
                          <a:pt x="30" y="6"/>
                        </a:lnTo>
                        <a:close/>
                        <a:moveTo>
                          <a:pt x="0" y="6"/>
                        </a:moveTo>
                        <a:lnTo>
                          <a:pt x="9" y="6"/>
                        </a:lnTo>
                        <a:lnTo>
                          <a:pt x="9" y="29"/>
                        </a:lnTo>
                        <a:lnTo>
                          <a:pt x="15" y="29"/>
                        </a:lnTo>
                        <a:lnTo>
                          <a:pt x="15" y="36"/>
                        </a:lnTo>
                        <a:lnTo>
                          <a:pt x="9" y="36"/>
                        </a:lnTo>
                        <a:lnTo>
                          <a:pt x="9" y="51"/>
                        </a:lnTo>
                        <a:lnTo>
                          <a:pt x="0" y="51"/>
                        </a:lnTo>
                        <a:lnTo>
                          <a:pt x="0" y="6"/>
                        </a:lnTo>
                        <a:close/>
                        <a:moveTo>
                          <a:pt x="9" y="0"/>
                        </a:moveTo>
                        <a:lnTo>
                          <a:pt x="30" y="0"/>
                        </a:lnTo>
                        <a:lnTo>
                          <a:pt x="30" y="6"/>
                        </a:lnTo>
                        <a:lnTo>
                          <a:pt x="9" y="6"/>
                        </a:lnTo>
                        <a:lnTo>
                          <a:pt x="9" y="0"/>
                        </a:lnTo>
                        <a:close/>
                      </a:path>
                    </a:pathLst>
                  </a:custGeom>
                  <a:grpFill/>
                  <a:ln w="0">
                    <a:solidFill>
                      <a:srgbClr val="00B050"/>
                    </a:solidFill>
                    <a:prstDash val="solid"/>
                    <a:round/>
                    <a:headEnd/>
                    <a:tailEnd/>
                  </a:ln>
                </p:spPr>
                <p:txBody>
                  <a:bodyPr vert="horz" wrap="square" lIns="91440" tIns="45720" rIns="91440" bIns="45720" numCol="1" anchor="t" anchorCtr="0" compatLnSpc="1">
                    <a:prstTxWarp prst="textNoShape">
                      <a:avLst/>
                    </a:prstTxWarp>
                  </a:bodyPr>
                  <a:lstStyle/>
                  <a:p>
                    <a:pPr defTabSz="914400">
                      <a:defRPr/>
                    </a:pPr>
                    <a:endParaRPr lang="en-US" kern="0" smtClean="0">
                      <a:solidFill>
                        <a:prstClr val="black"/>
                      </a:solidFill>
                    </a:endParaRPr>
                  </a:p>
                </p:txBody>
              </p:sp>
              <p:sp>
                <p:nvSpPr>
                  <p:cNvPr id="18" name="Freeform 14416"/>
                  <p:cNvSpPr>
                    <a:spLocks noEditPoints="1"/>
                  </p:cNvSpPr>
                  <p:nvPr/>
                </p:nvSpPr>
                <p:spPr bwMode="auto">
                  <a:xfrm>
                    <a:off x="6556876" y="4239930"/>
                    <a:ext cx="35056" cy="47938"/>
                  </a:xfrm>
                  <a:custGeom>
                    <a:avLst/>
                    <a:gdLst>
                      <a:gd name="T0" fmla="*/ 6 w 36"/>
                      <a:gd name="T1" fmla="*/ 51 h 57"/>
                      <a:gd name="T2" fmla="*/ 28 w 36"/>
                      <a:gd name="T3" fmla="*/ 51 h 57"/>
                      <a:gd name="T4" fmla="*/ 28 w 36"/>
                      <a:gd name="T5" fmla="*/ 57 h 57"/>
                      <a:gd name="T6" fmla="*/ 6 w 36"/>
                      <a:gd name="T7" fmla="*/ 57 h 57"/>
                      <a:gd name="T8" fmla="*/ 6 w 36"/>
                      <a:gd name="T9" fmla="*/ 51 h 57"/>
                      <a:gd name="T10" fmla="*/ 14 w 36"/>
                      <a:gd name="T11" fmla="*/ 21 h 57"/>
                      <a:gd name="T12" fmla="*/ 21 w 36"/>
                      <a:gd name="T13" fmla="*/ 21 h 57"/>
                      <a:gd name="T14" fmla="*/ 21 w 36"/>
                      <a:gd name="T15" fmla="*/ 29 h 57"/>
                      <a:gd name="T16" fmla="*/ 14 w 36"/>
                      <a:gd name="T17" fmla="*/ 29 h 57"/>
                      <a:gd name="T18" fmla="*/ 14 w 36"/>
                      <a:gd name="T19" fmla="*/ 21 h 57"/>
                      <a:gd name="T20" fmla="*/ 28 w 36"/>
                      <a:gd name="T21" fmla="*/ 6 h 57"/>
                      <a:gd name="T22" fmla="*/ 36 w 36"/>
                      <a:gd name="T23" fmla="*/ 6 h 57"/>
                      <a:gd name="T24" fmla="*/ 36 w 36"/>
                      <a:gd name="T25" fmla="*/ 51 h 57"/>
                      <a:gd name="T26" fmla="*/ 28 w 36"/>
                      <a:gd name="T27" fmla="*/ 51 h 57"/>
                      <a:gd name="T28" fmla="*/ 28 w 36"/>
                      <a:gd name="T29" fmla="*/ 21 h 57"/>
                      <a:gd name="T30" fmla="*/ 21 w 36"/>
                      <a:gd name="T31" fmla="*/ 21 h 57"/>
                      <a:gd name="T32" fmla="*/ 21 w 36"/>
                      <a:gd name="T33" fmla="*/ 15 h 57"/>
                      <a:gd name="T34" fmla="*/ 28 w 36"/>
                      <a:gd name="T35" fmla="*/ 15 h 57"/>
                      <a:gd name="T36" fmla="*/ 28 w 36"/>
                      <a:gd name="T37" fmla="*/ 6 h 57"/>
                      <a:gd name="T38" fmla="*/ 0 w 36"/>
                      <a:gd name="T39" fmla="*/ 6 h 57"/>
                      <a:gd name="T40" fmla="*/ 6 w 36"/>
                      <a:gd name="T41" fmla="*/ 6 h 57"/>
                      <a:gd name="T42" fmla="*/ 6 w 36"/>
                      <a:gd name="T43" fmla="*/ 29 h 57"/>
                      <a:gd name="T44" fmla="*/ 14 w 36"/>
                      <a:gd name="T45" fmla="*/ 29 h 57"/>
                      <a:gd name="T46" fmla="*/ 14 w 36"/>
                      <a:gd name="T47" fmla="*/ 36 h 57"/>
                      <a:gd name="T48" fmla="*/ 6 w 36"/>
                      <a:gd name="T49" fmla="*/ 36 h 57"/>
                      <a:gd name="T50" fmla="*/ 6 w 36"/>
                      <a:gd name="T51" fmla="*/ 51 h 57"/>
                      <a:gd name="T52" fmla="*/ 0 w 36"/>
                      <a:gd name="T53" fmla="*/ 51 h 57"/>
                      <a:gd name="T54" fmla="*/ 0 w 36"/>
                      <a:gd name="T55" fmla="*/ 6 h 57"/>
                      <a:gd name="T56" fmla="*/ 6 w 36"/>
                      <a:gd name="T57" fmla="*/ 0 h 57"/>
                      <a:gd name="T58" fmla="*/ 28 w 36"/>
                      <a:gd name="T59" fmla="*/ 0 h 57"/>
                      <a:gd name="T60" fmla="*/ 28 w 36"/>
                      <a:gd name="T61" fmla="*/ 6 h 57"/>
                      <a:gd name="T62" fmla="*/ 6 w 36"/>
                      <a:gd name="T63" fmla="*/ 6 h 57"/>
                      <a:gd name="T64" fmla="*/ 6 w 36"/>
                      <a:gd name="T6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57">
                        <a:moveTo>
                          <a:pt x="6" y="51"/>
                        </a:moveTo>
                        <a:lnTo>
                          <a:pt x="28" y="51"/>
                        </a:lnTo>
                        <a:lnTo>
                          <a:pt x="28" y="57"/>
                        </a:lnTo>
                        <a:lnTo>
                          <a:pt x="6" y="57"/>
                        </a:lnTo>
                        <a:lnTo>
                          <a:pt x="6" y="51"/>
                        </a:lnTo>
                        <a:close/>
                        <a:moveTo>
                          <a:pt x="14" y="21"/>
                        </a:moveTo>
                        <a:lnTo>
                          <a:pt x="21" y="21"/>
                        </a:lnTo>
                        <a:lnTo>
                          <a:pt x="21" y="29"/>
                        </a:lnTo>
                        <a:lnTo>
                          <a:pt x="14" y="29"/>
                        </a:lnTo>
                        <a:lnTo>
                          <a:pt x="14" y="21"/>
                        </a:lnTo>
                        <a:close/>
                        <a:moveTo>
                          <a:pt x="28" y="6"/>
                        </a:moveTo>
                        <a:lnTo>
                          <a:pt x="36" y="6"/>
                        </a:lnTo>
                        <a:lnTo>
                          <a:pt x="36" y="51"/>
                        </a:lnTo>
                        <a:lnTo>
                          <a:pt x="28" y="51"/>
                        </a:lnTo>
                        <a:lnTo>
                          <a:pt x="28" y="21"/>
                        </a:lnTo>
                        <a:lnTo>
                          <a:pt x="21" y="21"/>
                        </a:lnTo>
                        <a:lnTo>
                          <a:pt x="21" y="15"/>
                        </a:lnTo>
                        <a:lnTo>
                          <a:pt x="28" y="15"/>
                        </a:lnTo>
                        <a:lnTo>
                          <a:pt x="28" y="6"/>
                        </a:lnTo>
                        <a:close/>
                        <a:moveTo>
                          <a:pt x="0" y="6"/>
                        </a:moveTo>
                        <a:lnTo>
                          <a:pt x="6" y="6"/>
                        </a:lnTo>
                        <a:lnTo>
                          <a:pt x="6" y="29"/>
                        </a:lnTo>
                        <a:lnTo>
                          <a:pt x="14" y="29"/>
                        </a:lnTo>
                        <a:lnTo>
                          <a:pt x="14" y="36"/>
                        </a:lnTo>
                        <a:lnTo>
                          <a:pt x="6" y="36"/>
                        </a:lnTo>
                        <a:lnTo>
                          <a:pt x="6" y="51"/>
                        </a:lnTo>
                        <a:lnTo>
                          <a:pt x="0" y="51"/>
                        </a:lnTo>
                        <a:lnTo>
                          <a:pt x="0" y="6"/>
                        </a:lnTo>
                        <a:close/>
                        <a:moveTo>
                          <a:pt x="6" y="0"/>
                        </a:moveTo>
                        <a:lnTo>
                          <a:pt x="28" y="0"/>
                        </a:lnTo>
                        <a:lnTo>
                          <a:pt x="28" y="6"/>
                        </a:lnTo>
                        <a:lnTo>
                          <a:pt x="6" y="6"/>
                        </a:lnTo>
                        <a:lnTo>
                          <a:pt x="6" y="0"/>
                        </a:lnTo>
                        <a:close/>
                      </a:path>
                    </a:pathLst>
                  </a:custGeom>
                  <a:grpFill/>
                  <a:ln w="0">
                    <a:solidFill>
                      <a:srgbClr val="00B050"/>
                    </a:solidFill>
                    <a:prstDash val="solid"/>
                    <a:round/>
                    <a:headEnd/>
                    <a:tailEnd/>
                  </a:ln>
                </p:spPr>
                <p:txBody>
                  <a:bodyPr vert="horz" wrap="square" lIns="91440" tIns="45720" rIns="91440" bIns="45720" numCol="1" anchor="t" anchorCtr="0" compatLnSpc="1">
                    <a:prstTxWarp prst="textNoShape">
                      <a:avLst/>
                    </a:prstTxWarp>
                  </a:bodyPr>
                  <a:lstStyle/>
                  <a:p>
                    <a:pPr defTabSz="914400">
                      <a:defRPr/>
                    </a:pPr>
                    <a:endParaRPr lang="en-US" kern="0" smtClean="0">
                      <a:solidFill>
                        <a:prstClr val="black"/>
                      </a:solidFill>
                    </a:endParaRPr>
                  </a:p>
                </p:txBody>
              </p:sp>
              <p:sp>
                <p:nvSpPr>
                  <p:cNvPr id="19" name="Freeform 14417"/>
                  <p:cNvSpPr>
                    <a:spLocks noEditPoints="1"/>
                  </p:cNvSpPr>
                  <p:nvPr/>
                </p:nvSpPr>
                <p:spPr bwMode="auto">
                  <a:xfrm>
                    <a:off x="6599723" y="4239930"/>
                    <a:ext cx="35056" cy="47938"/>
                  </a:xfrm>
                  <a:custGeom>
                    <a:avLst/>
                    <a:gdLst>
                      <a:gd name="T0" fmla="*/ 9 w 37"/>
                      <a:gd name="T1" fmla="*/ 51 h 57"/>
                      <a:gd name="T2" fmla="*/ 30 w 37"/>
                      <a:gd name="T3" fmla="*/ 51 h 57"/>
                      <a:gd name="T4" fmla="*/ 30 w 37"/>
                      <a:gd name="T5" fmla="*/ 57 h 57"/>
                      <a:gd name="T6" fmla="*/ 9 w 37"/>
                      <a:gd name="T7" fmla="*/ 57 h 57"/>
                      <a:gd name="T8" fmla="*/ 9 w 37"/>
                      <a:gd name="T9" fmla="*/ 51 h 57"/>
                      <a:gd name="T10" fmla="*/ 15 w 37"/>
                      <a:gd name="T11" fmla="*/ 21 h 57"/>
                      <a:gd name="T12" fmla="*/ 23 w 37"/>
                      <a:gd name="T13" fmla="*/ 21 h 57"/>
                      <a:gd name="T14" fmla="*/ 23 w 37"/>
                      <a:gd name="T15" fmla="*/ 29 h 57"/>
                      <a:gd name="T16" fmla="*/ 15 w 37"/>
                      <a:gd name="T17" fmla="*/ 29 h 57"/>
                      <a:gd name="T18" fmla="*/ 15 w 37"/>
                      <a:gd name="T19" fmla="*/ 21 h 57"/>
                      <a:gd name="T20" fmla="*/ 30 w 37"/>
                      <a:gd name="T21" fmla="*/ 6 h 57"/>
                      <a:gd name="T22" fmla="*/ 37 w 37"/>
                      <a:gd name="T23" fmla="*/ 6 h 57"/>
                      <a:gd name="T24" fmla="*/ 37 w 37"/>
                      <a:gd name="T25" fmla="*/ 51 h 57"/>
                      <a:gd name="T26" fmla="*/ 30 w 37"/>
                      <a:gd name="T27" fmla="*/ 51 h 57"/>
                      <a:gd name="T28" fmla="*/ 30 w 37"/>
                      <a:gd name="T29" fmla="*/ 21 h 57"/>
                      <a:gd name="T30" fmla="*/ 23 w 37"/>
                      <a:gd name="T31" fmla="*/ 21 h 57"/>
                      <a:gd name="T32" fmla="*/ 23 w 37"/>
                      <a:gd name="T33" fmla="*/ 15 h 57"/>
                      <a:gd name="T34" fmla="*/ 30 w 37"/>
                      <a:gd name="T35" fmla="*/ 15 h 57"/>
                      <a:gd name="T36" fmla="*/ 30 w 37"/>
                      <a:gd name="T37" fmla="*/ 6 h 57"/>
                      <a:gd name="T38" fmla="*/ 0 w 37"/>
                      <a:gd name="T39" fmla="*/ 6 h 57"/>
                      <a:gd name="T40" fmla="*/ 9 w 37"/>
                      <a:gd name="T41" fmla="*/ 6 h 57"/>
                      <a:gd name="T42" fmla="*/ 9 w 37"/>
                      <a:gd name="T43" fmla="*/ 29 h 57"/>
                      <a:gd name="T44" fmla="*/ 15 w 37"/>
                      <a:gd name="T45" fmla="*/ 29 h 57"/>
                      <a:gd name="T46" fmla="*/ 15 w 37"/>
                      <a:gd name="T47" fmla="*/ 36 h 57"/>
                      <a:gd name="T48" fmla="*/ 9 w 37"/>
                      <a:gd name="T49" fmla="*/ 36 h 57"/>
                      <a:gd name="T50" fmla="*/ 9 w 37"/>
                      <a:gd name="T51" fmla="*/ 51 h 57"/>
                      <a:gd name="T52" fmla="*/ 0 w 37"/>
                      <a:gd name="T53" fmla="*/ 51 h 57"/>
                      <a:gd name="T54" fmla="*/ 0 w 37"/>
                      <a:gd name="T55" fmla="*/ 6 h 57"/>
                      <a:gd name="T56" fmla="*/ 9 w 37"/>
                      <a:gd name="T57" fmla="*/ 0 h 57"/>
                      <a:gd name="T58" fmla="*/ 30 w 37"/>
                      <a:gd name="T59" fmla="*/ 0 h 57"/>
                      <a:gd name="T60" fmla="*/ 30 w 37"/>
                      <a:gd name="T61" fmla="*/ 6 h 57"/>
                      <a:gd name="T62" fmla="*/ 9 w 37"/>
                      <a:gd name="T63" fmla="*/ 6 h 57"/>
                      <a:gd name="T64" fmla="*/ 9 w 37"/>
                      <a:gd name="T6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57">
                        <a:moveTo>
                          <a:pt x="9" y="51"/>
                        </a:moveTo>
                        <a:lnTo>
                          <a:pt x="30" y="51"/>
                        </a:lnTo>
                        <a:lnTo>
                          <a:pt x="30" y="57"/>
                        </a:lnTo>
                        <a:lnTo>
                          <a:pt x="9" y="57"/>
                        </a:lnTo>
                        <a:lnTo>
                          <a:pt x="9" y="51"/>
                        </a:lnTo>
                        <a:close/>
                        <a:moveTo>
                          <a:pt x="15" y="21"/>
                        </a:moveTo>
                        <a:lnTo>
                          <a:pt x="23" y="21"/>
                        </a:lnTo>
                        <a:lnTo>
                          <a:pt x="23" y="29"/>
                        </a:lnTo>
                        <a:lnTo>
                          <a:pt x="15" y="29"/>
                        </a:lnTo>
                        <a:lnTo>
                          <a:pt x="15" y="21"/>
                        </a:lnTo>
                        <a:close/>
                        <a:moveTo>
                          <a:pt x="30" y="6"/>
                        </a:moveTo>
                        <a:lnTo>
                          <a:pt x="37" y="6"/>
                        </a:lnTo>
                        <a:lnTo>
                          <a:pt x="37" y="51"/>
                        </a:lnTo>
                        <a:lnTo>
                          <a:pt x="30" y="51"/>
                        </a:lnTo>
                        <a:lnTo>
                          <a:pt x="30" y="21"/>
                        </a:lnTo>
                        <a:lnTo>
                          <a:pt x="23" y="21"/>
                        </a:lnTo>
                        <a:lnTo>
                          <a:pt x="23" y="15"/>
                        </a:lnTo>
                        <a:lnTo>
                          <a:pt x="30" y="15"/>
                        </a:lnTo>
                        <a:lnTo>
                          <a:pt x="30" y="6"/>
                        </a:lnTo>
                        <a:close/>
                        <a:moveTo>
                          <a:pt x="0" y="6"/>
                        </a:moveTo>
                        <a:lnTo>
                          <a:pt x="9" y="6"/>
                        </a:lnTo>
                        <a:lnTo>
                          <a:pt x="9" y="29"/>
                        </a:lnTo>
                        <a:lnTo>
                          <a:pt x="15" y="29"/>
                        </a:lnTo>
                        <a:lnTo>
                          <a:pt x="15" y="36"/>
                        </a:lnTo>
                        <a:lnTo>
                          <a:pt x="9" y="36"/>
                        </a:lnTo>
                        <a:lnTo>
                          <a:pt x="9" y="51"/>
                        </a:lnTo>
                        <a:lnTo>
                          <a:pt x="0" y="51"/>
                        </a:lnTo>
                        <a:lnTo>
                          <a:pt x="0" y="6"/>
                        </a:lnTo>
                        <a:close/>
                        <a:moveTo>
                          <a:pt x="9" y="0"/>
                        </a:moveTo>
                        <a:lnTo>
                          <a:pt x="30" y="0"/>
                        </a:lnTo>
                        <a:lnTo>
                          <a:pt x="30" y="6"/>
                        </a:lnTo>
                        <a:lnTo>
                          <a:pt x="9" y="6"/>
                        </a:lnTo>
                        <a:lnTo>
                          <a:pt x="9" y="0"/>
                        </a:lnTo>
                        <a:close/>
                      </a:path>
                    </a:pathLst>
                  </a:custGeom>
                  <a:grpFill/>
                  <a:ln w="0">
                    <a:solidFill>
                      <a:srgbClr val="00B050"/>
                    </a:solidFill>
                    <a:prstDash val="solid"/>
                    <a:round/>
                    <a:headEnd/>
                    <a:tailEnd/>
                  </a:ln>
                </p:spPr>
                <p:txBody>
                  <a:bodyPr vert="horz" wrap="square" lIns="91440" tIns="45720" rIns="91440" bIns="45720" numCol="1" anchor="t" anchorCtr="0" compatLnSpc="1">
                    <a:prstTxWarp prst="textNoShape">
                      <a:avLst/>
                    </a:prstTxWarp>
                  </a:bodyPr>
                  <a:lstStyle/>
                  <a:p>
                    <a:pPr defTabSz="914400">
                      <a:defRPr/>
                    </a:pPr>
                    <a:endParaRPr lang="en-US" kern="0" smtClean="0">
                      <a:solidFill>
                        <a:prstClr val="black"/>
                      </a:solidFill>
                    </a:endParaRPr>
                  </a:p>
                </p:txBody>
              </p:sp>
            </p:grpSp>
            <p:sp>
              <p:nvSpPr>
                <p:cNvPr id="16" name="Freeform 15"/>
                <p:cNvSpPr/>
                <p:nvPr/>
              </p:nvSpPr>
              <p:spPr bwMode="auto">
                <a:xfrm>
                  <a:off x="877092" y="1797651"/>
                  <a:ext cx="1683545" cy="3312484"/>
                </a:xfrm>
                <a:custGeom>
                  <a:avLst/>
                  <a:gdLst>
                    <a:gd name="connsiteX0" fmla="*/ 0 w 1683545"/>
                    <a:gd name="connsiteY0" fmla="*/ 2891955 h 3312484"/>
                    <a:gd name="connsiteX1" fmla="*/ 1683545 w 1683545"/>
                    <a:gd name="connsiteY1" fmla="*/ 2891955 h 3312484"/>
                    <a:gd name="connsiteX2" fmla="*/ 1683545 w 1683545"/>
                    <a:gd name="connsiteY2" fmla="*/ 3312484 h 3312484"/>
                    <a:gd name="connsiteX3" fmla="*/ 0 w 1683545"/>
                    <a:gd name="connsiteY3" fmla="*/ 3312484 h 3312484"/>
                    <a:gd name="connsiteX4" fmla="*/ 255793 w 1683545"/>
                    <a:gd name="connsiteY4" fmla="*/ 2501849 h 3312484"/>
                    <a:gd name="connsiteX5" fmla="*/ 227338 w 1683545"/>
                    <a:gd name="connsiteY5" fmla="*/ 2786229 h 3312484"/>
                    <a:gd name="connsiteX6" fmla="*/ 999603 w 1683545"/>
                    <a:gd name="connsiteY6" fmla="*/ 2786229 h 3312484"/>
                    <a:gd name="connsiteX7" fmla="*/ 971148 w 1683545"/>
                    <a:gd name="connsiteY7" fmla="*/ 2501849 h 3312484"/>
                    <a:gd name="connsiteX8" fmla="*/ 71145 w 1683545"/>
                    <a:gd name="connsiteY8" fmla="*/ 2140553 h 3312484"/>
                    <a:gd name="connsiteX9" fmla="*/ 1129291 w 1683545"/>
                    <a:gd name="connsiteY9" fmla="*/ 2140553 h 3312484"/>
                    <a:gd name="connsiteX10" fmla="*/ 1129291 w 1683545"/>
                    <a:gd name="connsiteY10" fmla="*/ 2177129 h 3312484"/>
                    <a:gd name="connsiteX11" fmla="*/ 71145 w 1683545"/>
                    <a:gd name="connsiteY11" fmla="*/ 2177129 h 3312484"/>
                    <a:gd name="connsiteX12" fmla="*/ 71145 w 1683545"/>
                    <a:gd name="connsiteY12" fmla="*/ 1883160 h 3312484"/>
                    <a:gd name="connsiteX13" fmla="*/ 1129291 w 1683545"/>
                    <a:gd name="connsiteY13" fmla="*/ 1883160 h 3312484"/>
                    <a:gd name="connsiteX14" fmla="*/ 1129291 w 1683545"/>
                    <a:gd name="connsiteY14" fmla="*/ 1919736 h 3312484"/>
                    <a:gd name="connsiteX15" fmla="*/ 71145 w 1683545"/>
                    <a:gd name="connsiteY15" fmla="*/ 1919736 h 3312484"/>
                    <a:gd name="connsiteX16" fmla="*/ 1545117 w 1683545"/>
                    <a:gd name="connsiteY16" fmla="*/ 1667507 h 3312484"/>
                    <a:gd name="connsiteX17" fmla="*/ 1561478 w 1683545"/>
                    <a:gd name="connsiteY17" fmla="*/ 1683868 h 3312484"/>
                    <a:gd name="connsiteX18" fmla="*/ 1545117 w 1683545"/>
                    <a:gd name="connsiteY18" fmla="*/ 1700229 h 3312484"/>
                    <a:gd name="connsiteX19" fmla="*/ 1528756 w 1683545"/>
                    <a:gd name="connsiteY19" fmla="*/ 1683868 h 3312484"/>
                    <a:gd name="connsiteX20" fmla="*/ 1545117 w 1683545"/>
                    <a:gd name="connsiteY20" fmla="*/ 1667507 h 3312484"/>
                    <a:gd name="connsiteX21" fmla="*/ 1545117 w 1683545"/>
                    <a:gd name="connsiteY21" fmla="*/ 1659583 h 3312484"/>
                    <a:gd name="connsiteX22" fmla="*/ 1520833 w 1683545"/>
                    <a:gd name="connsiteY22" fmla="*/ 1683868 h 3312484"/>
                    <a:gd name="connsiteX23" fmla="*/ 1545117 w 1683545"/>
                    <a:gd name="connsiteY23" fmla="*/ 1708153 h 3312484"/>
                    <a:gd name="connsiteX24" fmla="*/ 1569402 w 1683545"/>
                    <a:gd name="connsiteY24" fmla="*/ 1683868 h 3312484"/>
                    <a:gd name="connsiteX25" fmla="*/ 1545117 w 1683545"/>
                    <a:gd name="connsiteY25" fmla="*/ 1659583 h 3312484"/>
                    <a:gd name="connsiteX26" fmla="*/ 1255743 w 1683545"/>
                    <a:gd name="connsiteY26" fmla="*/ 1654773 h 3312484"/>
                    <a:gd name="connsiteX27" fmla="*/ 1579045 w 1683545"/>
                    <a:gd name="connsiteY27" fmla="*/ 1654773 h 3312484"/>
                    <a:gd name="connsiteX28" fmla="*/ 1579045 w 1683545"/>
                    <a:gd name="connsiteY28" fmla="*/ 1712963 h 3312484"/>
                    <a:gd name="connsiteX29" fmla="*/ 1255743 w 1683545"/>
                    <a:gd name="connsiteY29" fmla="*/ 1712963 h 3312484"/>
                    <a:gd name="connsiteX30" fmla="*/ 71145 w 1683545"/>
                    <a:gd name="connsiteY30" fmla="*/ 1625767 h 3312484"/>
                    <a:gd name="connsiteX31" fmla="*/ 1129291 w 1683545"/>
                    <a:gd name="connsiteY31" fmla="*/ 1625767 h 3312484"/>
                    <a:gd name="connsiteX32" fmla="*/ 1129291 w 1683545"/>
                    <a:gd name="connsiteY32" fmla="*/ 1662343 h 3312484"/>
                    <a:gd name="connsiteX33" fmla="*/ 71145 w 1683545"/>
                    <a:gd name="connsiteY33" fmla="*/ 1662343 h 3312484"/>
                    <a:gd name="connsiteX34" fmla="*/ 1545117 w 1683545"/>
                    <a:gd name="connsiteY34" fmla="*/ 1597910 h 3312484"/>
                    <a:gd name="connsiteX35" fmla="*/ 1561478 w 1683545"/>
                    <a:gd name="connsiteY35" fmla="*/ 1614271 h 3312484"/>
                    <a:gd name="connsiteX36" fmla="*/ 1545117 w 1683545"/>
                    <a:gd name="connsiteY36" fmla="*/ 1630632 h 3312484"/>
                    <a:gd name="connsiteX37" fmla="*/ 1528756 w 1683545"/>
                    <a:gd name="connsiteY37" fmla="*/ 1614271 h 3312484"/>
                    <a:gd name="connsiteX38" fmla="*/ 1545117 w 1683545"/>
                    <a:gd name="connsiteY38" fmla="*/ 1597910 h 3312484"/>
                    <a:gd name="connsiteX39" fmla="*/ 1545117 w 1683545"/>
                    <a:gd name="connsiteY39" fmla="*/ 1589987 h 3312484"/>
                    <a:gd name="connsiteX40" fmla="*/ 1520833 w 1683545"/>
                    <a:gd name="connsiteY40" fmla="*/ 1614271 h 3312484"/>
                    <a:gd name="connsiteX41" fmla="*/ 1545117 w 1683545"/>
                    <a:gd name="connsiteY41" fmla="*/ 1638556 h 3312484"/>
                    <a:gd name="connsiteX42" fmla="*/ 1569402 w 1683545"/>
                    <a:gd name="connsiteY42" fmla="*/ 1614271 h 3312484"/>
                    <a:gd name="connsiteX43" fmla="*/ 1545117 w 1683545"/>
                    <a:gd name="connsiteY43" fmla="*/ 1589987 h 3312484"/>
                    <a:gd name="connsiteX44" fmla="*/ 1255743 w 1683545"/>
                    <a:gd name="connsiteY44" fmla="*/ 1585176 h 3312484"/>
                    <a:gd name="connsiteX45" fmla="*/ 1579045 w 1683545"/>
                    <a:gd name="connsiteY45" fmla="*/ 1585176 h 3312484"/>
                    <a:gd name="connsiteX46" fmla="*/ 1579045 w 1683545"/>
                    <a:gd name="connsiteY46" fmla="*/ 1643367 h 3312484"/>
                    <a:gd name="connsiteX47" fmla="*/ 1255743 w 1683545"/>
                    <a:gd name="connsiteY47" fmla="*/ 1643367 h 3312484"/>
                    <a:gd name="connsiteX48" fmla="*/ 1545117 w 1683545"/>
                    <a:gd name="connsiteY48" fmla="*/ 1528312 h 3312484"/>
                    <a:gd name="connsiteX49" fmla="*/ 1561478 w 1683545"/>
                    <a:gd name="connsiteY49" fmla="*/ 1544673 h 3312484"/>
                    <a:gd name="connsiteX50" fmla="*/ 1545117 w 1683545"/>
                    <a:gd name="connsiteY50" fmla="*/ 1561034 h 3312484"/>
                    <a:gd name="connsiteX51" fmla="*/ 1528756 w 1683545"/>
                    <a:gd name="connsiteY51" fmla="*/ 1544673 h 3312484"/>
                    <a:gd name="connsiteX52" fmla="*/ 1545117 w 1683545"/>
                    <a:gd name="connsiteY52" fmla="*/ 1528312 h 3312484"/>
                    <a:gd name="connsiteX53" fmla="*/ 1545117 w 1683545"/>
                    <a:gd name="connsiteY53" fmla="*/ 1520389 h 3312484"/>
                    <a:gd name="connsiteX54" fmla="*/ 1520833 w 1683545"/>
                    <a:gd name="connsiteY54" fmla="*/ 1544673 h 3312484"/>
                    <a:gd name="connsiteX55" fmla="*/ 1545117 w 1683545"/>
                    <a:gd name="connsiteY55" fmla="*/ 1568958 h 3312484"/>
                    <a:gd name="connsiteX56" fmla="*/ 1569402 w 1683545"/>
                    <a:gd name="connsiteY56" fmla="*/ 1544673 h 3312484"/>
                    <a:gd name="connsiteX57" fmla="*/ 1545117 w 1683545"/>
                    <a:gd name="connsiteY57" fmla="*/ 1520389 h 3312484"/>
                    <a:gd name="connsiteX58" fmla="*/ 1255743 w 1683545"/>
                    <a:gd name="connsiteY58" fmla="*/ 1515578 h 3312484"/>
                    <a:gd name="connsiteX59" fmla="*/ 1579045 w 1683545"/>
                    <a:gd name="connsiteY59" fmla="*/ 1515578 h 3312484"/>
                    <a:gd name="connsiteX60" fmla="*/ 1579045 w 1683545"/>
                    <a:gd name="connsiteY60" fmla="*/ 1573769 h 3312484"/>
                    <a:gd name="connsiteX61" fmla="*/ 1255743 w 1683545"/>
                    <a:gd name="connsiteY61" fmla="*/ 1573769 h 3312484"/>
                    <a:gd name="connsiteX62" fmla="*/ 1545117 w 1683545"/>
                    <a:gd name="connsiteY62" fmla="*/ 1458715 h 3312484"/>
                    <a:gd name="connsiteX63" fmla="*/ 1561478 w 1683545"/>
                    <a:gd name="connsiteY63" fmla="*/ 1475076 h 3312484"/>
                    <a:gd name="connsiteX64" fmla="*/ 1545117 w 1683545"/>
                    <a:gd name="connsiteY64" fmla="*/ 1491437 h 3312484"/>
                    <a:gd name="connsiteX65" fmla="*/ 1528756 w 1683545"/>
                    <a:gd name="connsiteY65" fmla="*/ 1475076 h 3312484"/>
                    <a:gd name="connsiteX66" fmla="*/ 1545117 w 1683545"/>
                    <a:gd name="connsiteY66" fmla="*/ 1458715 h 3312484"/>
                    <a:gd name="connsiteX67" fmla="*/ 1545117 w 1683545"/>
                    <a:gd name="connsiteY67" fmla="*/ 1450792 h 3312484"/>
                    <a:gd name="connsiteX68" fmla="*/ 1520833 w 1683545"/>
                    <a:gd name="connsiteY68" fmla="*/ 1475076 h 3312484"/>
                    <a:gd name="connsiteX69" fmla="*/ 1545117 w 1683545"/>
                    <a:gd name="connsiteY69" fmla="*/ 1499361 h 3312484"/>
                    <a:gd name="connsiteX70" fmla="*/ 1569402 w 1683545"/>
                    <a:gd name="connsiteY70" fmla="*/ 1475076 h 3312484"/>
                    <a:gd name="connsiteX71" fmla="*/ 1545117 w 1683545"/>
                    <a:gd name="connsiteY71" fmla="*/ 1450792 h 3312484"/>
                    <a:gd name="connsiteX72" fmla="*/ 1255743 w 1683545"/>
                    <a:gd name="connsiteY72" fmla="*/ 1445981 h 3312484"/>
                    <a:gd name="connsiteX73" fmla="*/ 1579045 w 1683545"/>
                    <a:gd name="connsiteY73" fmla="*/ 1445981 h 3312484"/>
                    <a:gd name="connsiteX74" fmla="*/ 1579045 w 1683545"/>
                    <a:gd name="connsiteY74" fmla="*/ 1504171 h 3312484"/>
                    <a:gd name="connsiteX75" fmla="*/ 1255743 w 1683545"/>
                    <a:gd name="connsiteY75" fmla="*/ 1504171 h 3312484"/>
                    <a:gd name="connsiteX76" fmla="*/ 1545117 w 1683545"/>
                    <a:gd name="connsiteY76" fmla="*/ 1389117 h 3312484"/>
                    <a:gd name="connsiteX77" fmla="*/ 1561478 w 1683545"/>
                    <a:gd name="connsiteY77" fmla="*/ 1405478 h 3312484"/>
                    <a:gd name="connsiteX78" fmla="*/ 1545117 w 1683545"/>
                    <a:gd name="connsiteY78" fmla="*/ 1421839 h 3312484"/>
                    <a:gd name="connsiteX79" fmla="*/ 1528756 w 1683545"/>
                    <a:gd name="connsiteY79" fmla="*/ 1405478 h 3312484"/>
                    <a:gd name="connsiteX80" fmla="*/ 1545117 w 1683545"/>
                    <a:gd name="connsiteY80" fmla="*/ 1389117 h 3312484"/>
                    <a:gd name="connsiteX81" fmla="*/ 1545117 w 1683545"/>
                    <a:gd name="connsiteY81" fmla="*/ 1381194 h 3312484"/>
                    <a:gd name="connsiteX82" fmla="*/ 1520833 w 1683545"/>
                    <a:gd name="connsiteY82" fmla="*/ 1405478 h 3312484"/>
                    <a:gd name="connsiteX83" fmla="*/ 1545117 w 1683545"/>
                    <a:gd name="connsiteY83" fmla="*/ 1429763 h 3312484"/>
                    <a:gd name="connsiteX84" fmla="*/ 1569402 w 1683545"/>
                    <a:gd name="connsiteY84" fmla="*/ 1405478 h 3312484"/>
                    <a:gd name="connsiteX85" fmla="*/ 1545117 w 1683545"/>
                    <a:gd name="connsiteY85" fmla="*/ 1381194 h 3312484"/>
                    <a:gd name="connsiteX86" fmla="*/ 1255743 w 1683545"/>
                    <a:gd name="connsiteY86" fmla="*/ 1376383 h 3312484"/>
                    <a:gd name="connsiteX87" fmla="*/ 1579045 w 1683545"/>
                    <a:gd name="connsiteY87" fmla="*/ 1376383 h 3312484"/>
                    <a:gd name="connsiteX88" fmla="*/ 1579045 w 1683545"/>
                    <a:gd name="connsiteY88" fmla="*/ 1434573 h 3312484"/>
                    <a:gd name="connsiteX89" fmla="*/ 1255743 w 1683545"/>
                    <a:gd name="connsiteY89" fmla="*/ 1434573 h 3312484"/>
                    <a:gd name="connsiteX90" fmla="*/ 71145 w 1683545"/>
                    <a:gd name="connsiteY90" fmla="*/ 1368374 h 3312484"/>
                    <a:gd name="connsiteX91" fmla="*/ 1129291 w 1683545"/>
                    <a:gd name="connsiteY91" fmla="*/ 1368374 h 3312484"/>
                    <a:gd name="connsiteX92" fmla="*/ 1129291 w 1683545"/>
                    <a:gd name="connsiteY92" fmla="*/ 1404950 h 3312484"/>
                    <a:gd name="connsiteX93" fmla="*/ 71145 w 1683545"/>
                    <a:gd name="connsiteY93" fmla="*/ 1404950 h 3312484"/>
                    <a:gd name="connsiteX94" fmla="*/ 1545117 w 1683545"/>
                    <a:gd name="connsiteY94" fmla="*/ 1319519 h 3312484"/>
                    <a:gd name="connsiteX95" fmla="*/ 1561478 w 1683545"/>
                    <a:gd name="connsiteY95" fmla="*/ 1335880 h 3312484"/>
                    <a:gd name="connsiteX96" fmla="*/ 1545117 w 1683545"/>
                    <a:gd name="connsiteY96" fmla="*/ 1352241 h 3312484"/>
                    <a:gd name="connsiteX97" fmla="*/ 1528756 w 1683545"/>
                    <a:gd name="connsiteY97" fmla="*/ 1335880 h 3312484"/>
                    <a:gd name="connsiteX98" fmla="*/ 1545117 w 1683545"/>
                    <a:gd name="connsiteY98" fmla="*/ 1319519 h 3312484"/>
                    <a:gd name="connsiteX99" fmla="*/ 1545117 w 1683545"/>
                    <a:gd name="connsiteY99" fmla="*/ 1311596 h 3312484"/>
                    <a:gd name="connsiteX100" fmla="*/ 1520833 w 1683545"/>
                    <a:gd name="connsiteY100" fmla="*/ 1335880 h 3312484"/>
                    <a:gd name="connsiteX101" fmla="*/ 1545117 w 1683545"/>
                    <a:gd name="connsiteY101" fmla="*/ 1360165 h 3312484"/>
                    <a:gd name="connsiteX102" fmla="*/ 1569402 w 1683545"/>
                    <a:gd name="connsiteY102" fmla="*/ 1335880 h 3312484"/>
                    <a:gd name="connsiteX103" fmla="*/ 1545117 w 1683545"/>
                    <a:gd name="connsiteY103" fmla="*/ 1311596 h 3312484"/>
                    <a:gd name="connsiteX104" fmla="*/ 1255743 w 1683545"/>
                    <a:gd name="connsiteY104" fmla="*/ 1306785 h 3312484"/>
                    <a:gd name="connsiteX105" fmla="*/ 1579045 w 1683545"/>
                    <a:gd name="connsiteY105" fmla="*/ 1306785 h 3312484"/>
                    <a:gd name="connsiteX106" fmla="*/ 1579045 w 1683545"/>
                    <a:gd name="connsiteY106" fmla="*/ 1364975 h 3312484"/>
                    <a:gd name="connsiteX107" fmla="*/ 1255743 w 1683545"/>
                    <a:gd name="connsiteY107" fmla="*/ 1364975 h 3312484"/>
                    <a:gd name="connsiteX108" fmla="*/ 1545117 w 1683545"/>
                    <a:gd name="connsiteY108" fmla="*/ 1249921 h 3312484"/>
                    <a:gd name="connsiteX109" fmla="*/ 1561478 w 1683545"/>
                    <a:gd name="connsiteY109" fmla="*/ 1266282 h 3312484"/>
                    <a:gd name="connsiteX110" fmla="*/ 1545117 w 1683545"/>
                    <a:gd name="connsiteY110" fmla="*/ 1282643 h 3312484"/>
                    <a:gd name="connsiteX111" fmla="*/ 1528756 w 1683545"/>
                    <a:gd name="connsiteY111" fmla="*/ 1266282 h 3312484"/>
                    <a:gd name="connsiteX112" fmla="*/ 1545117 w 1683545"/>
                    <a:gd name="connsiteY112" fmla="*/ 1249921 h 3312484"/>
                    <a:gd name="connsiteX113" fmla="*/ 1545117 w 1683545"/>
                    <a:gd name="connsiteY113" fmla="*/ 1241998 h 3312484"/>
                    <a:gd name="connsiteX114" fmla="*/ 1520833 w 1683545"/>
                    <a:gd name="connsiteY114" fmla="*/ 1266282 h 3312484"/>
                    <a:gd name="connsiteX115" fmla="*/ 1545117 w 1683545"/>
                    <a:gd name="connsiteY115" fmla="*/ 1290567 h 3312484"/>
                    <a:gd name="connsiteX116" fmla="*/ 1569402 w 1683545"/>
                    <a:gd name="connsiteY116" fmla="*/ 1266282 h 3312484"/>
                    <a:gd name="connsiteX117" fmla="*/ 1545117 w 1683545"/>
                    <a:gd name="connsiteY117" fmla="*/ 1241998 h 3312484"/>
                    <a:gd name="connsiteX118" fmla="*/ 1255743 w 1683545"/>
                    <a:gd name="connsiteY118" fmla="*/ 1237188 h 3312484"/>
                    <a:gd name="connsiteX119" fmla="*/ 1579045 w 1683545"/>
                    <a:gd name="connsiteY119" fmla="*/ 1237188 h 3312484"/>
                    <a:gd name="connsiteX120" fmla="*/ 1579045 w 1683545"/>
                    <a:gd name="connsiteY120" fmla="*/ 1295378 h 3312484"/>
                    <a:gd name="connsiteX121" fmla="*/ 1255743 w 1683545"/>
                    <a:gd name="connsiteY121" fmla="*/ 1295378 h 3312484"/>
                    <a:gd name="connsiteX122" fmla="*/ 1545117 w 1683545"/>
                    <a:gd name="connsiteY122" fmla="*/ 1180323 h 3312484"/>
                    <a:gd name="connsiteX123" fmla="*/ 1561478 w 1683545"/>
                    <a:gd name="connsiteY123" fmla="*/ 1196684 h 3312484"/>
                    <a:gd name="connsiteX124" fmla="*/ 1545117 w 1683545"/>
                    <a:gd name="connsiteY124" fmla="*/ 1213045 h 3312484"/>
                    <a:gd name="connsiteX125" fmla="*/ 1528756 w 1683545"/>
                    <a:gd name="connsiteY125" fmla="*/ 1196684 h 3312484"/>
                    <a:gd name="connsiteX126" fmla="*/ 1545117 w 1683545"/>
                    <a:gd name="connsiteY126" fmla="*/ 1180323 h 3312484"/>
                    <a:gd name="connsiteX127" fmla="*/ 1545117 w 1683545"/>
                    <a:gd name="connsiteY127" fmla="*/ 1172400 h 3312484"/>
                    <a:gd name="connsiteX128" fmla="*/ 1520833 w 1683545"/>
                    <a:gd name="connsiteY128" fmla="*/ 1196684 h 3312484"/>
                    <a:gd name="connsiteX129" fmla="*/ 1545117 w 1683545"/>
                    <a:gd name="connsiteY129" fmla="*/ 1220969 h 3312484"/>
                    <a:gd name="connsiteX130" fmla="*/ 1569402 w 1683545"/>
                    <a:gd name="connsiteY130" fmla="*/ 1196684 h 3312484"/>
                    <a:gd name="connsiteX131" fmla="*/ 1545117 w 1683545"/>
                    <a:gd name="connsiteY131" fmla="*/ 1172400 h 3312484"/>
                    <a:gd name="connsiteX132" fmla="*/ 1255743 w 1683545"/>
                    <a:gd name="connsiteY132" fmla="*/ 1167590 h 3312484"/>
                    <a:gd name="connsiteX133" fmla="*/ 1579045 w 1683545"/>
                    <a:gd name="connsiteY133" fmla="*/ 1167590 h 3312484"/>
                    <a:gd name="connsiteX134" fmla="*/ 1579045 w 1683545"/>
                    <a:gd name="connsiteY134" fmla="*/ 1225780 h 3312484"/>
                    <a:gd name="connsiteX135" fmla="*/ 1255743 w 1683545"/>
                    <a:gd name="connsiteY135" fmla="*/ 1225780 h 3312484"/>
                    <a:gd name="connsiteX136" fmla="*/ 71145 w 1683545"/>
                    <a:gd name="connsiteY136" fmla="*/ 1110981 h 3312484"/>
                    <a:gd name="connsiteX137" fmla="*/ 1129291 w 1683545"/>
                    <a:gd name="connsiteY137" fmla="*/ 1110981 h 3312484"/>
                    <a:gd name="connsiteX138" fmla="*/ 1129291 w 1683545"/>
                    <a:gd name="connsiteY138" fmla="*/ 1147557 h 3312484"/>
                    <a:gd name="connsiteX139" fmla="*/ 71145 w 1683545"/>
                    <a:gd name="connsiteY139" fmla="*/ 1147557 h 3312484"/>
                    <a:gd name="connsiteX140" fmla="*/ 1545117 w 1683545"/>
                    <a:gd name="connsiteY140" fmla="*/ 1110725 h 3312484"/>
                    <a:gd name="connsiteX141" fmla="*/ 1561478 w 1683545"/>
                    <a:gd name="connsiteY141" fmla="*/ 1127086 h 3312484"/>
                    <a:gd name="connsiteX142" fmla="*/ 1545117 w 1683545"/>
                    <a:gd name="connsiteY142" fmla="*/ 1143447 h 3312484"/>
                    <a:gd name="connsiteX143" fmla="*/ 1528756 w 1683545"/>
                    <a:gd name="connsiteY143" fmla="*/ 1127086 h 3312484"/>
                    <a:gd name="connsiteX144" fmla="*/ 1545117 w 1683545"/>
                    <a:gd name="connsiteY144" fmla="*/ 1110725 h 3312484"/>
                    <a:gd name="connsiteX145" fmla="*/ 1545117 w 1683545"/>
                    <a:gd name="connsiteY145" fmla="*/ 1102802 h 3312484"/>
                    <a:gd name="connsiteX146" fmla="*/ 1520833 w 1683545"/>
                    <a:gd name="connsiteY146" fmla="*/ 1127086 h 3312484"/>
                    <a:gd name="connsiteX147" fmla="*/ 1545117 w 1683545"/>
                    <a:gd name="connsiteY147" fmla="*/ 1151371 h 3312484"/>
                    <a:gd name="connsiteX148" fmla="*/ 1569402 w 1683545"/>
                    <a:gd name="connsiteY148" fmla="*/ 1127086 h 3312484"/>
                    <a:gd name="connsiteX149" fmla="*/ 1545117 w 1683545"/>
                    <a:gd name="connsiteY149" fmla="*/ 1102802 h 3312484"/>
                    <a:gd name="connsiteX150" fmla="*/ 1255743 w 1683545"/>
                    <a:gd name="connsiteY150" fmla="*/ 1097991 h 3312484"/>
                    <a:gd name="connsiteX151" fmla="*/ 1579045 w 1683545"/>
                    <a:gd name="connsiteY151" fmla="*/ 1097991 h 3312484"/>
                    <a:gd name="connsiteX152" fmla="*/ 1579045 w 1683545"/>
                    <a:gd name="connsiteY152" fmla="*/ 1156182 h 3312484"/>
                    <a:gd name="connsiteX153" fmla="*/ 1255743 w 1683545"/>
                    <a:gd name="connsiteY153" fmla="*/ 1156182 h 3312484"/>
                    <a:gd name="connsiteX154" fmla="*/ 1535392 w 1683545"/>
                    <a:gd name="connsiteY154" fmla="*/ 983702 h 3312484"/>
                    <a:gd name="connsiteX155" fmla="*/ 1535392 w 1683545"/>
                    <a:gd name="connsiteY155" fmla="*/ 1061517 h 3312484"/>
                    <a:gd name="connsiteX156" fmla="*/ 1553680 w 1683545"/>
                    <a:gd name="connsiteY156" fmla="*/ 1061517 h 3312484"/>
                    <a:gd name="connsiteX157" fmla="*/ 1553680 w 1683545"/>
                    <a:gd name="connsiteY157" fmla="*/ 983702 h 3312484"/>
                    <a:gd name="connsiteX158" fmla="*/ 1321610 w 1683545"/>
                    <a:gd name="connsiteY158" fmla="*/ 971690 h 3312484"/>
                    <a:gd name="connsiteX159" fmla="*/ 1336183 w 1683545"/>
                    <a:gd name="connsiteY159" fmla="*/ 971690 h 3312484"/>
                    <a:gd name="connsiteX160" fmla="*/ 1336183 w 1683545"/>
                    <a:gd name="connsiteY160" fmla="*/ 1031782 h 3312484"/>
                    <a:gd name="connsiteX161" fmla="*/ 1321610 w 1683545"/>
                    <a:gd name="connsiteY161" fmla="*/ 1031782 h 3312484"/>
                    <a:gd name="connsiteX162" fmla="*/ 1330464 w 1683545"/>
                    <a:gd name="connsiteY162" fmla="*/ 958619 h 3312484"/>
                    <a:gd name="connsiteX163" fmla="*/ 1284513 w 1683545"/>
                    <a:gd name="connsiteY163" fmla="*/ 1004571 h 3312484"/>
                    <a:gd name="connsiteX164" fmla="*/ 1330464 w 1683545"/>
                    <a:gd name="connsiteY164" fmla="*/ 1050522 h 3312484"/>
                    <a:gd name="connsiteX165" fmla="*/ 1376416 w 1683545"/>
                    <a:gd name="connsiteY165" fmla="*/ 1004571 h 3312484"/>
                    <a:gd name="connsiteX166" fmla="*/ 1330464 w 1683545"/>
                    <a:gd name="connsiteY166" fmla="*/ 958619 h 3312484"/>
                    <a:gd name="connsiteX167" fmla="*/ 1375252 w 1683545"/>
                    <a:gd name="connsiteY167" fmla="*/ 870080 h 3312484"/>
                    <a:gd name="connsiteX168" fmla="*/ 1375252 w 1683545"/>
                    <a:gd name="connsiteY168" fmla="*/ 942407 h 3312484"/>
                    <a:gd name="connsiteX169" fmla="*/ 1514646 w 1683545"/>
                    <a:gd name="connsiteY169" fmla="*/ 942407 h 3312484"/>
                    <a:gd name="connsiteX170" fmla="*/ 1514646 w 1683545"/>
                    <a:gd name="connsiteY170" fmla="*/ 870080 h 3312484"/>
                    <a:gd name="connsiteX171" fmla="*/ 71145 w 1683545"/>
                    <a:gd name="connsiteY171" fmla="*/ 853588 h 3312484"/>
                    <a:gd name="connsiteX172" fmla="*/ 1129291 w 1683545"/>
                    <a:gd name="connsiteY172" fmla="*/ 853588 h 3312484"/>
                    <a:gd name="connsiteX173" fmla="*/ 1129291 w 1683545"/>
                    <a:gd name="connsiteY173" fmla="*/ 890164 h 3312484"/>
                    <a:gd name="connsiteX174" fmla="*/ 71145 w 1683545"/>
                    <a:gd name="connsiteY174" fmla="*/ 890164 h 3312484"/>
                    <a:gd name="connsiteX175" fmla="*/ 1297595 w 1683545"/>
                    <a:gd name="connsiteY175" fmla="*/ 722486 h 3312484"/>
                    <a:gd name="connsiteX176" fmla="*/ 1297595 w 1683545"/>
                    <a:gd name="connsiteY176" fmla="*/ 838507 h 3312484"/>
                    <a:gd name="connsiteX177" fmla="*/ 1533908 w 1683545"/>
                    <a:gd name="connsiteY177" fmla="*/ 838507 h 3312484"/>
                    <a:gd name="connsiteX178" fmla="*/ 1533908 w 1683545"/>
                    <a:gd name="connsiteY178" fmla="*/ 722486 h 3312484"/>
                    <a:gd name="connsiteX179" fmla="*/ 1255743 w 1683545"/>
                    <a:gd name="connsiteY179" fmla="*/ 675115 h 3312484"/>
                    <a:gd name="connsiteX180" fmla="*/ 1579045 w 1683545"/>
                    <a:gd name="connsiteY180" fmla="*/ 675115 h 3312484"/>
                    <a:gd name="connsiteX181" fmla="*/ 1579045 w 1683545"/>
                    <a:gd name="connsiteY181" fmla="*/ 1084138 h 3312484"/>
                    <a:gd name="connsiteX182" fmla="*/ 1255743 w 1683545"/>
                    <a:gd name="connsiteY182" fmla="*/ 1084138 h 3312484"/>
                    <a:gd name="connsiteX183" fmla="*/ 71145 w 1683545"/>
                    <a:gd name="connsiteY183" fmla="*/ 596195 h 3312484"/>
                    <a:gd name="connsiteX184" fmla="*/ 1129291 w 1683545"/>
                    <a:gd name="connsiteY184" fmla="*/ 596195 h 3312484"/>
                    <a:gd name="connsiteX185" fmla="*/ 1129291 w 1683545"/>
                    <a:gd name="connsiteY185" fmla="*/ 632771 h 3312484"/>
                    <a:gd name="connsiteX186" fmla="*/ 71145 w 1683545"/>
                    <a:gd name="connsiteY186" fmla="*/ 632771 h 3312484"/>
                    <a:gd name="connsiteX187" fmla="*/ 1237434 w 1683545"/>
                    <a:gd name="connsiteY187" fmla="*/ 577085 h 3312484"/>
                    <a:gd name="connsiteX188" fmla="*/ 1237434 w 1683545"/>
                    <a:gd name="connsiteY188" fmla="*/ 2403748 h 3312484"/>
                    <a:gd name="connsiteX189" fmla="*/ 1595411 w 1683545"/>
                    <a:gd name="connsiteY189" fmla="*/ 2403748 h 3312484"/>
                    <a:gd name="connsiteX190" fmla="*/ 1595411 w 1683545"/>
                    <a:gd name="connsiteY190" fmla="*/ 577085 h 3312484"/>
                    <a:gd name="connsiteX191" fmla="*/ 28719 w 1683545"/>
                    <a:gd name="connsiteY191" fmla="*/ 382775 h 3312484"/>
                    <a:gd name="connsiteX192" fmla="*/ 28719 w 1683545"/>
                    <a:gd name="connsiteY192" fmla="*/ 2403748 h 3312484"/>
                    <a:gd name="connsiteX193" fmla="*/ 1199509 w 1683545"/>
                    <a:gd name="connsiteY193" fmla="*/ 2403748 h 3312484"/>
                    <a:gd name="connsiteX194" fmla="*/ 1199509 w 1683545"/>
                    <a:gd name="connsiteY194" fmla="*/ 382775 h 3312484"/>
                    <a:gd name="connsiteX195" fmla="*/ 0 w 1683545"/>
                    <a:gd name="connsiteY195" fmla="*/ 0 h 3312484"/>
                    <a:gd name="connsiteX196" fmla="*/ 1683545 w 1683545"/>
                    <a:gd name="connsiteY196" fmla="*/ 0 h 3312484"/>
                    <a:gd name="connsiteX197" fmla="*/ 1683545 w 1683545"/>
                    <a:gd name="connsiteY197" fmla="*/ 2872007 h 3312484"/>
                    <a:gd name="connsiteX198" fmla="*/ 0 w 1683545"/>
                    <a:gd name="connsiteY198" fmla="*/ 2872007 h 331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1683545" h="3312484">
                      <a:moveTo>
                        <a:pt x="0" y="2891955"/>
                      </a:moveTo>
                      <a:lnTo>
                        <a:pt x="1683545" y="2891955"/>
                      </a:lnTo>
                      <a:lnTo>
                        <a:pt x="1683545" y="3312484"/>
                      </a:lnTo>
                      <a:lnTo>
                        <a:pt x="0" y="3312484"/>
                      </a:lnTo>
                      <a:close/>
                      <a:moveTo>
                        <a:pt x="255793" y="2501849"/>
                      </a:moveTo>
                      <a:lnTo>
                        <a:pt x="227338" y="2786229"/>
                      </a:lnTo>
                      <a:lnTo>
                        <a:pt x="999603" y="2786229"/>
                      </a:lnTo>
                      <a:lnTo>
                        <a:pt x="971148" y="2501849"/>
                      </a:lnTo>
                      <a:close/>
                      <a:moveTo>
                        <a:pt x="71145" y="2140553"/>
                      </a:moveTo>
                      <a:lnTo>
                        <a:pt x="1129291" y="2140553"/>
                      </a:lnTo>
                      <a:lnTo>
                        <a:pt x="1129291" y="2177129"/>
                      </a:lnTo>
                      <a:lnTo>
                        <a:pt x="71145" y="2177129"/>
                      </a:lnTo>
                      <a:close/>
                      <a:moveTo>
                        <a:pt x="71145" y="1883160"/>
                      </a:moveTo>
                      <a:lnTo>
                        <a:pt x="1129291" y="1883160"/>
                      </a:lnTo>
                      <a:lnTo>
                        <a:pt x="1129291" y="1919736"/>
                      </a:lnTo>
                      <a:lnTo>
                        <a:pt x="71145" y="1919736"/>
                      </a:lnTo>
                      <a:close/>
                      <a:moveTo>
                        <a:pt x="1545117" y="1667507"/>
                      </a:moveTo>
                      <a:cubicBezTo>
                        <a:pt x="1554153" y="1667507"/>
                        <a:pt x="1561478" y="1674832"/>
                        <a:pt x="1561478" y="1683868"/>
                      </a:cubicBezTo>
                      <a:cubicBezTo>
                        <a:pt x="1561478" y="1692904"/>
                        <a:pt x="1554153" y="1700229"/>
                        <a:pt x="1545117" y="1700229"/>
                      </a:cubicBezTo>
                      <a:cubicBezTo>
                        <a:pt x="1536081" y="1700229"/>
                        <a:pt x="1528756" y="1692904"/>
                        <a:pt x="1528756" y="1683868"/>
                      </a:cubicBezTo>
                      <a:cubicBezTo>
                        <a:pt x="1528756" y="1674832"/>
                        <a:pt x="1536081" y="1667507"/>
                        <a:pt x="1545117" y="1667507"/>
                      </a:cubicBezTo>
                      <a:close/>
                      <a:moveTo>
                        <a:pt x="1545117" y="1659583"/>
                      </a:moveTo>
                      <a:cubicBezTo>
                        <a:pt x="1531706" y="1659583"/>
                        <a:pt x="1520833" y="1670457"/>
                        <a:pt x="1520833" y="1683868"/>
                      </a:cubicBezTo>
                      <a:cubicBezTo>
                        <a:pt x="1520833" y="1697280"/>
                        <a:pt x="1531706" y="1708153"/>
                        <a:pt x="1545117" y="1708153"/>
                      </a:cubicBezTo>
                      <a:cubicBezTo>
                        <a:pt x="1558529" y="1708153"/>
                        <a:pt x="1569402" y="1697280"/>
                        <a:pt x="1569402" y="1683868"/>
                      </a:cubicBezTo>
                      <a:cubicBezTo>
                        <a:pt x="1569402" y="1670457"/>
                        <a:pt x="1558529" y="1659583"/>
                        <a:pt x="1545117" y="1659583"/>
                      </a:cubicBezTo>
                      <a:close/>
                      <a:moveTo>
                        <a:pt x="1255743" y="1654773"/>
                      </a:moveTo>
                      <a:lnTo>
                        <a:pt x="1579045" y="1654773"/>
                      </a:lnTo>
                      <a:lnTo>
                        <a:pt x="1579045" y="1712963"/>
                      </a:lnTo>
                      <a:lnTo>
                        <a:pt x="1255743" y="1712963"/>
                      </a:lnTo>
                      <a:close/>
                      <a:moveTo>
                        <a:pt x="71145" y="1625767"/>
                      </a:moveTo>
                      <a:lnTo>
                        <a:pt x="1129291" y="1625767"/>
                      </a:lnTo>
                      <a:lnTo>
                        <a:pt x="1129291" y="1662343"/>
                      </a:lnTo>
                      <a:lnTo>
                        <a:pt x="71145" y="1662343"/>
                      </a:lnTo>
                      <a:close/>
                      <a:moveTo>
                        <a:pt x="1545117" y="1597910"/>
                      </a:moveTo>
                      <a:cubicBezTo>
                        <a:pt x="1554153" y="1597910"/>
                        <a:pt x="1561478" y="1605236"/>
                        <a:pt x="1561478" y="1614271"/>
                      </a:cubicBezTo>
                      <a:cubicBezTo>
                        <a:pt x="1561478" y="1623307"/>
                        <a:pt x="1554153" y="1630632"/>
                        <a:pt x="1545117" y="1630632"/>
                      </a:cubicBezTo>
                      <a:cubicBezTo>
                        <a:pt x="1536081" y="1630632"/>
                        <a:pt x="1528756" y="1623307"/>
                        <a:pt x="1528756" y="1614271"/>
                      </a:cubicBezTo>
                      <a:cubicBezTo>
                        <a:pt x="1528756" y="1605236"/>
                        <a:pt x="1536081" y="1597910"/>
                        <a:pt x="1545117" y="1597910"/>
                      </a:cubicBezTo>
                      <a:close/>
                      <a:moveTo>
                        <a:pt x="1545117" y="1589987"/>
                      </a:moveTo>
                      <a:cubicBezTo>
                        <a:pt x="1531706" y="1589987"/>
                        <a:pt x="1520833" y="1600859"/>
                        <a:pt x="1520833" y="1614271"/>
                      </a:cubicBezTo>
                      <a:cubicBezTo>
                        <a:pt x="1520833" y="1627683"/>
                        <a:pt x="1531706" y="1638556"/>
                        <a:pt x="1545117" y="1638556"/>
                      </a:cubicBezTo>
                      <a:cubicBezTo>
                        <a:pt x="1558529" y="1638556"/>
                        <a:pt x="1569402" y="1627683"/>
                        <a:pt x="1569402" y="1614271"/>
                      </a:cubicBezTo>
                      <a:cubicBezTo>
                        <a:pt x="1569402" y="1600859"/>
                        <a:pt x="1558529" y="1589987"/>
                        <a:pt x="1545117" y="1589987"/>
                      </a:cubicBezTo>
                      <a:close/>
                      <a:moveTo>
                        <a:pt x="1255743" y="1585176"/>
                      </a:moveTo>
                      <a:lnTo>
                        <a:pt x="1579045" y="1585176"/>
                      </a:lnTo>
                      <a:lnTo>
                        <a:pt x="1579045" y="1643367"/>
                      </a:lnTo>
                      <a:lnTo>
                        <a:pt x="1255743" y="1643367"/>
                      </a:lnTo>
                      <a:close/>
                      <a:moveTo>
                        <a:pt x="1545117" y="1528312"/>
                      </a:moveTo>
                      <a:cubicBezTo>
                        <a:pt x="1554153" y="1528312"/>
                        <a:pt x="1561478" y="1535638"/>
                        <a:pt x="1561478" y="1544673"/>
                      </a:cubicBezTo>
                      <a:cubicBezTo>
                        <a:pt x="1561478" y="1553709"/>
                        <a:pt x="1554153" y="1561034"/>
                        <a:pt x="1545117" y="1561034"/>
                      </a:cubicBezTo>
                      <a:cubicBezTo>
                        <a:pt x="1536081" y="1561034"/>
                        <a:pt x="1528756" y="1553709"/>
                        <a:pt x="1528756" y="1544673"/>
                      </a:cubicBezTo>
                      <a:cubicBezTo>
                        <a:pt x="1528756" y="1535638"/>
                        <a:pt x="1536081" y="1528312"/>
                        <a:pt x="1545117" y="1528312"/>
                      </a:cubicBezTo>
                      <a:close/>
                      <a:moveTo>
                        <a:pt x="1545117" y="1520389"/>
                      </a:moveTo>
                      <a:cubicBezTo>
                        <a:pt x="1531706" y="1520389"/>
                        <a:pt x="1520833" y="1531261"/>
                        <a:pt x="1520833" y="1544673"/>
                      </a:cubicBezTo>
                      <a:cubicBezTo>
                        <a:pt x="1520833" y="1558085"/>
                        <a:pt x="1531706" y="1568958"/>
                        <a:pt x="1545117" y="1568958"/>
                      </a:cubicBezTo>
                      <a:cubicBezTo>
                        <a:pt x="1558529" y="1568958"/>
                        <a:pt x="1569402" y="1558085"/>
                        <a:pt x="1569402" y="1544673"/>
                      </a:cubicBezTo>
                      <a:cubicBezTo>
                        <a:pt x="1569402" y="1531261"/>
                        <a:pt x="1558529" y="1520389"/>
                        <a:pt x="1545117" y="1520389"/>
                      </a:cubicBezTo>
                      <a:close/>
                      <a:moveTo>
                        <a:pt x="1255743" y="1515578"/>
                      </a:moveTo>
                      <a:lnTo>
                        <a:pt x="1579045" y="1515578"/>
                      </a:lnTo>
                      <a:lnTo>
                        <a:pt x="1579045" y="1573769"/>
                      </a:lnTo>
                      <a:lnTo>
                        <a:pt x="1255743" y="1573769"/>
                      </a:lnTo>
                      <a:close/>
                      <a:moveTo>
                        <a:pt x="1545117" y="1458715"/>
                      </a:moveTo>
                      <a:cubicBezTo>
                        <a:pt x="1554153" y="1458715"/>
                        <a:pt x="1561478" y="1466040"/>
                        <a:pt x="1561478" y="1475076"/>
                      </a:cubicBezTo>
                      <a:cubicBezTo>
                        <a:pt x="1561478" y="1484112"/>
                        <a:pt x="1554153" y="1491437"/>
                        <a:pt x="1545117" y="1491437"/>
                      </a:cubicBezTo>
                      <a:cubicBezTo>
                        <a:pt x="1536081" y="1491437"/>
                        <a:pt x="1528756" y="1484112"/>
                        <a:pt x="1528756" y="1475076"/>
                      </a:cubicBezTo>
                      <a:cubicBezTo>
                        <a:pt x="1528756" y="1466040"/>
                        <a:pt x="1536081" y="1458715"/>
                        <a:pt x="1545117" y="1458715"/>
                      </a:cubicBezTo>
                      <a:close/>
                      <a:moveTo>
                        <a:pt x="1545117" y="1450792"/>
                      </a:moveTo>
                      <a:cubicBezTo>
                        <a:pt x="1531706" y="1450792"/>
                        <a:pt x="1520833" y="1461664"/>
                        <a:pt x="1520833" y="1475076"/>
                      </a:cubicBezTo>
                      <a:cubicBezTo>
                        <a:pt x="1520833" y="1488488"/>
                        <a:pt x="1531706" y="1499361"/>
                        <a:pt x="1545117" y="1499361"/>
                      </a:cubicBezTo>
                      <a:cubicBezTo>
                        <a:pt x="1558529" y="1499361"/>
                        <a:pt x="1569402" y="1488488"/>
                        <a:pt x="1569402" y="1475076"/>
                      </a:cubicBezTo>
                      <a:cubicBezTo>
                        <a:pt x="1569402" y="1461664"/>
                        <a:pt x="1558529" y="1450792"/>
                        <a:pt x="1545117" y="1450792"/>
                      </a:cubicBezTo>
                      <a:close/>
                      <a:moveTo>
                        <a:pt x="1255743" y="1445981"/>
                      </a:moveTo>
                      <a:lnTo>
                        <a:pt x="1579045" y="1445981"/>
                      </a:lnTo>
                      <a:lnTo>
                        <a:pt x="1579045" y="1504171"/>
                      </a:lnTo>
                      <a:lnTo>
                        <a:pt x="1255743" y="1504171"/>
                      </a:lnTo>
                      <a:close/>
                      <a:moveTo>
                        <a:pt x="1545117" y="1389117"/>
                      </a:moveTo>
                      <a:cubicBezTo>
                        <a:pt x="1554153" y="1389117"/>
                        <a:pt x="1561478" y="1396442"/>
                        <a:pt x="1561478" y="1405478"/>
                      </a:cubicBezTo>
                      <a:cubicBezTo>
                        <a:pt x="1561478" y="1414514"/>
                        <a:pt x="1554153" y="1421839"/>
                        <a:pt x="1545117" y="1421839"/>
                      </a:cubicBezTo>
                      <a:cubicBezTo>
                        <a:pt x="1536081" y="1421839"/>
                        <a:pt x="1528756" y="1414514"/>
                        <a:pt x="1528756" y="1405478"/>
                      </a:cubicBezTo>
                      <a:cubicBezTo>
                        <a:pt x="1528756" y="1396442"/>
                        <a:pt x="1536081" y="1389117"/>
                        <a:pt x="1545117" y="1389117"/>
                      </a:cubicBezTo>
                      <a:close/>
                      <a:moveTo>
                        <a:pt x="1545117" y="1381194"/>
                      </a:moveTo>
                      <a:cubicBezTo>
                        <a:pt x="1531706" y="1381194"/>
                        <a:pt x="1520833" y="1392066"/>
                        <a:pt x="1520833" y="1405478"/>
                      </a:cubicBezTo>
                      <a:cubicBezTo>
                        <a:pt x="1520833" y="1418890"/>
                        <a:pt x="1531706" y="1429763"/>
                        <a:pt x="1545117" y="1429763"/>
                      </a:cubicBezTo>
                      <a:cubicBezTo>
                        <a:pt x="1558529" y="1429763"/>
                        <a:pt x="1569402" y="1418890"/>
                        <a:pt x="1569402" y="1405478"/>
                      </a:cubicBezTo>
                      <a:cubicBezTo>
                        <a:pt x="1569402" y="1392066"/>
                        <a:pt x="1558529" y="1381194"/>
                        <a:pt x="1545117" y="1381194"/>
                      </a:cubicBezTo>
                      <a:close/>
                      <a:moveTo>
                        <a:pt x="1255743" y="1376383"/>
                      </a:moveTo>
                      <a:lnTo>
                        <a:pt x="1579045" y="1376383"/>
                      </a:lnTo>
                      <a:lnTo>
                        <a:pt x="1579045" y="1434573"/>
                      </a:lnTo>
                      <a:lnTo>
                        <a:pt x="1255743" y="1434573"/>
                      </a:lnTo>
                      <a:close/>
                      <a:moveTo>
                        <a:pt x="71145" y="1368374"/>
                      </a:moveTo>
                      <a:lnTo>
                        <a:pt x="1129291" y="1368374"/>
                      </a:lnTo>
                      <a:lnTo>
                        <a:pt x="1129291" y="1404950"/>
                      </a:lnTo>
                      <a:lnTo>
                        <a:pt x="71145" y="1404950"/>
                      </a:lnTo>
                      <a:close/>
                      <a:moveTo>
                        <a:pt x="1545117" y="1319519"/>
                      </a:moveTo>
                      <a:cubicBezTo>
                        <a:pt x="1554153" y="1319519"/>
                        <a:pt x="1561478" y="1326844"/>
                        <a:pt x="1561478" y="1335880"/>
                      </a:cubicBezTo>
                      <a:cubicBezTo>
                        <a:pt x="1561478" y="1344916"/>
                        <a:pt x="1554153" y="1352241"/>
                        <a:pt x="1545117" y="1352241"/>
                      </a:cubicBezTo>
                      <a:cubicBezTo>
                        <a:pt x="1536081" y="1352241"/>
                        <a:pt x="1528756" y="1344916"/>
                        <a:pt x="1528756" y="1335880"/>
                      </a:cubicBezTo>
                      <a:cubicBezTo>
                        <a:pt x="1528756" y="1326844"/>
                        <a:pt x="1536081" y="1319519"/>
                        <a:pt x="1545117" y="1319519"/>
                      </a:cubicBezTo>
                      <a:close/>
                      <a:moveTo>
                        <a:pt x="1545117" y="1311596"/>
                      </a:moveTo>
                      <a:cubicBezTo>
                        <a:pt x="1531706" y="1311596"/>
                        <a:pt x="1520833" y="1322468"/>
                        <a:pt x="1520833" y="1335880"/>
                      </a:cubicBezTo>
                      <a:cubicBezTo>
                        <a:pt x="1520833" y="1349292"/>
                        <a:pt x="1531706" y="1360165"/>
                        <a:pt x="1545117" y="1360165"/>
                      </a:cubicBezTo>
                      <a:cubicBezTo>
                        <a:pt x="1558529" y="1360165"/>
                        <a:pt x="1569402" y="1349292"/>
                        <a:pt x="1569402" y="1335880"/>
                      </a:cubicBezTo>
                      <a:cubicBezTo>
                        <a:pt x="1569402" y="1322468"/>
                        <a:pt x="1558529" y="1311596"/>
                        <a:pt x="1545117" y="1311596"/>
                      </a:cubicBezTo>
                      <a:close/>
                      <a:moveTo>
                        <a:pt x="1255743" y="1306785"/>
                      </a:moveTo>
                      <a:lnTo>
                        <a:pt x="1579045" y="1306785"/>
                      </a:lnTo>
                      <a:lnTo>
                        <a:pt x="1579045" y="1364975"/>
                      </a:lnTo>
                      <a:lnTo>
                        <a:pt x="1255743" y="1364975"/>
                      </a:lnTo>
                      <a:close/>
                      <a:moveTo>
                        <a:pt x="1545117" y="1249921"/>
                      </a:moveTo>
                      <a:cubicBezTo>
                        <a:pt x="1554153" y="1249921"/>
                        <a:pt x="1561478" y="1257247"/>
                        <a:pt x="1561478" y="1266282"/>
                      </a:cubicBezTo>
                      <a:cubicBezTo>
                        <a:pt x="1561478" y="1275319"/>
                        <a:pt x="1554153" y="1282643"/>
                        <a:pt x="1545117" y="1282643"/>
                      </a:cubicBezTo>
                      <a:cubicBezTo>
                        <a:pt x="1536081" y="1282643"/>
                        <a:pt x="1528756" y="1275319"/>
                        <a:pt x="1528756" y="1266282"/>
                      </a:cubicBezTo>
                      <a:cubicBezTo>
                        <a:pt x="1528756" y="1257247"/>
                        <a:pt x="1536081" y="1249921"/>
                        <a:pt x="1545117" y="1249921"/>
                      </a:cubicBezTo>
                      <a:close/>
                      <a:moveTo>
                        <a:pt x="1545117" y="1241998"/>
                      </a:moveTo>
                      <a:cubicBezTo>
                        <a:pt x="1531706" y="1241998"/>
                        <a:pt x="1520833" y="1252871"/>
                        <a:pt x="1520833" y="1266282"/>
                      </a:cubicBezTo>
                      <a:cubicBezTo>
                        <a:pt x="1520833" y="1279694"/>
                        <a:pt x="1531706" y="1290567"/>
                        <a:pt x="1545117" y="1290567"/>
                      </a:cubicBezTo>
                      <a:cubicBezTo>
                        <a:pt x="1558529" y="1290567"/>
                        <a:pt x="1569402" y="1279694"/>
                        <a:pt x="1569402" y="1266282"/>
                      </a:cubicBezTo>
                      <a:cubicBezTo>
                        <a:pt x="1569402" y="1252871"/>
                        <a:pt x="1558529" y="1241998"/>
                        <a:pt x="1545117" y="1241998"/>
                      </a:cubicBezTo>
                      <a:close/>
                      <a:moveTo>
                        <a:pt x="1255743" y="1237188"/>
                      </a:moveTo>
                      <a:lnTo>
                        <a:pt x="1579045" y="1237188"/>
                      </a:lnTo>
                      <a:lnTo>
                        <a:pt x="1579045" y="1295378"/>
                      </a:lnTo>
                      <a:lnTo>
                        <a:pt x="1255743" y="1295378"/>
                      </a:lnTo>
                      <a:close/>
                      <a:moveTo>
                        <a:pt x="1545117" y="1180323"/>
                      </a:moveTo>
                      <a:cubicBezTo>
                        <a:pt x="1554153" y="1180323"/>
                        <a:pt x="1561478" y="1187649"/>
                        <a:pt x="1561478" y="1196684"/>
                      </a:cubicBezTo>
                      <a:cubicBezTo>
                        <a:pt x="1561478" y="1205721"/>
                        <a:pt x="1554153" y="1213045"/>
                        <a:pt x="1545117" y="1213045"/>
                      </a:cubicBezTo>
                      <a:cubicBezTo>
                        <a:pt x="1536081" y="1213045"/>
                        <a:pt x="1528756" y="1205721"/>
                        <a:pt x="1528756" y="1196684"/>
                      </a:cubicBezTo>
                      <a:cubicBezTo>
                        <a:pt x="1528756" y="1187649"/>
                        <a:pt x="1536081" y="1180323"/>
                        <a:pt x="1545117" y="1180323"/>
                      </a:cubicBezTo>
                      <a:close/>
                      <a:moveTo>
                        <a:pt x="1545117" y="1172400"/>
                      </a:moveTo>
                      <a:cubicBezTo>
                        <a:pt x="1531706" y="1172400"/>
                        <a:pt x="1520833" y="1183272"/>
                        <a:pt x="1520833" y="1196684"/>
                      </a:cubicBezTo>
                      <a:cubicBezTo>
                        <a:pt x="1520833" y="1210096"/>
                        <a:pt x="1531706" y="1220969"/>
                        <a:pt x="1545117" y="1220969"/>
                      </a:cubicBezTo>
                      <a:cubicBezTo>
                        <a:pt x="1558529" y="1220969"/>
                        <a:pt x="1569402" y="1210096"/>
                        <a:pt x="1569402" y="1196684"/>
                      </a:cubicBezTo>
                      <a:cubicBezTo>
                        <a:pt x="1569402" y="1183272"/>
                        <a:pt x="1558529" y="1172400"/>
                        <a:pt x="1545117" y="1172400"/>
                      </a:cubicBezTo>
                      <a:close/>
                      <a:moveTo>
                        <a:pt x="1255743" y="1167590"/>
                      </a:moveTo>
                      <a:lnTo>
                        <a:pt x="1579045" y="1167590"/>
                      </a:lnTo>
                      <a:lnTo>
                        <a:pt x="1579045" y="1225780"/>
                      </a:lnTo>
                      <a:lnTo>
                        <a:pt x="1255743" y="1225780"/>
                      </a:lnTo>
                      <a:close/>
                      <a:moveTo>
                        <a:pt x="71145" y="1110981"/>
                      </a:moveTo>
                      <a:lnTo>
                        <a:pt x="1129291" y="1110981"/>
                      </a:lnTo>
                      <a:lnTo>
                        <a:pt x="1129291" y="1147557"/>
                      </a:lnTo>
                      <a:lnTo>
                        <a:pt x="71145" y="1147557"/>
                      </a:lnTo>
                      <a:close/>
                      <a:moveTo>
                        <a:pt x="1545117" y="1110725"/>
                      </a:moveTo>
                      <a:cubicBezTo>
                        <a:pt x="1554153" y="1110725"/>
                        <a:pt x="1561478" y="1118051"/>
                        <a:pt x="1561478" y="1127086"/>
                      </a:cubicBezTo>
                      <a:cubicBezTo>
                        <a:pt x="1561478" y="1136123"/>
                        <a:pt x="1554153" y="1143447"/>
                        <a:pt x="1545117" y="1143447"/>
                      </a:cubicBezTo>
                      <a:cubicBezTo>
                        <a:pt x="1536081" y="1143447"/>
                        <a:pt x="1528756" y="1136123"/>
                        <a:pt x="1528756" y="1127086"/>
                      </a:cubicBezTo>
                      <a:cubicBezTo>
                        <a:pt x="1528756" y="1118051"/>
                        <a:pt x="1536081" y="1110725"/>
                        <a:pt x="1545117" y="1110725"/>
                      </a:cubicBezTo>
                      <a:close/>
                      <a:moveTo>
                        <a:pt x="1545117" y="1102802"/>
                      </a:moveTo>
                      <a:cubicBezTo>
                        <a:pt x="1531706" y="1102802"/>
                        <a:pt x="1520833" y="1113674"/>
                        <a:pt x="1520833" y="1127086"/>
                      </a:cubicBezTo>
                      <a:cubicBezTo>
                        <a:pt x="1520833" y="1140498"/>
                        <a:pt x="1531706" y="1151371"/>
                        <a:pt x="1545117" y="1151371"/>
                      </a:cubicBezTo>
                      <a:cubicBezTo>
                        <a:pt x="1558529" y="1151371"/>
                        <a:pt x="1569402" y="1140498"/>
                        <a:pt x="1569402" y="1127086"/>
                      </a:cubicBezTo>
                      <a:cubicBezTo>
                        <a:pt x="1569402" y="1113674"/>
                        <a:pt x="1558529" y="1102802"/>
                        <a:pt x="1545117" y="1102802"/>
                      </a:cubicBezTo>
                      <a:close/>
                      <a:moveTo>
                        <a:pt x="1255743" y="1097991"/>
                      </a:moveTo>
                      <a:lnTo>
                        <a:pt x="1579045" y="1097991"/>
                      </a:lnTo>
                      <a:lnTo>
                        <a:pt x="1579045" y="1156182"/>
                      </a:lnTo>
                      <a:lnTo>
                        <a:pt x="1255743" y="1156182"/>
                      </a:lnTo>
                      <a:close/>
                      <a:moveTo>
                        <a:pt x="1535392" y="983702"/>
                      </a:moveTo>
                      <a:lnTo>
                        <a:pt x="1535392" y="1061517"/>
                      </a:lnTo>
                      <a:lnTo>
                        <a:pt x="1553680" y="1061517"/>
                      </a:lnTo>
                      <a:lnTo>
                        <a:pt x="1553680" y="983702"/>
                      </a:lnTo>
                      <a:close/>
                      <a:moveTo>
                        <a:pt x="1321610" y="971690"/>
                      </a:moveTo>
                      <a:lnTo>
                        <a:pt x="1336183" y="971690"/>
                      </a:lnTo>
                      <a:lnTo>
                        <a:pt x="1336183" y="1031782"/>
                      </a:lnTo>
                      <a:lnTo>
                        <a:pt x="1321610" y="1031782"/>
                      </a:lnTo>
                      <a:close/>
                      <a:moveTo>
                        <a:pt x="1330464" y="958619"/>
                      </a:moveTo>
                      <a:cubicBezTo>
                        <a:pt x="1305086" y="958619"/>
                        <a:pt x="1284513" y="979192"/>
                        <a:pt x="1284513" y="1004571"/>
                      </a:cubicBezTo>
                      <a:cubicBezTo>
                        <a:pt x="1284513" y="1029949"/>
                        <a:pt x="1305086" y="1050522"/>
                        <a:pt x="1330464" y="1050522"/>
                      </a:cubicBezTo>
                      <a:cubicBezTo>
                        <a:pt x="1355842" y="1050522"/>
                        <a:pt x="1376416" y="1029949"/>
                        <a:pt x="1376416" y="1004571"/>
                      </a:cubicBezTo>
                      <a:cubicBezTo>
                        <a:pt x="1376416" y="979192"/>
                        <a:pt x="1355842" y="958619"/>
                        <a:pt x="1330464" y="958619"/>
                      </a:cubicBezTo>
                      <a:close/>
                      <a:moveTo>
                        <a:pt x="1375252" y="870080"/>
                      </a:moveTo>
                      <a:lnTo>
                        <a:pt x="1375252" y="942407"/>
                      </a:lnTo>
                      <a:lnTo>
                        <a:pt x="1514646" y="942407"/>
                      </a:lnTo>
                      <a:lnTo>
                        <a:pt x="1514646" y="870080"/>
                      </a:lnTo>
                      <a:close/>
                      <a:moveTo>
                        <a:pt x="71145" y="853588"/>
                      </a:moveTo>
                      <a:lnTo>
                        <a:pt x="1129291" y="853588"/>
                      </a:lnTo>
                      <a:lnTo>
                        <a:pt x="1129291" y="890164"/>
                      </a:lnTo>
                      <a:lnTo>
                        <a:pt x="71145" y="890164"/>
                      </a:lnTo>
                      <a:close/>
                      <a:moveTo>
                        <a:pt x="1297595" y="722486"/>
                      </a:moveTo>
                      <a:lnTo>
                        <a:pt x="1297595" y="838507"/>
                      </a:lnTo>
                      <a:lnTo>
                        <a:pt x="1533908" y="838507"/>
                      </a:lnTo>
                      <a:lnTo>
                        <a:pt x="1533908" y="722486"/>
                      </a:lnTo>
                      <a:close/>
                      <a:moveTo>
                        <a:pt x="1255743" y="675115"/>
                      </a:moveTo>
                      <a:lnTo>
                        <a:pt x="1579045" y="675115"/>
                      </a:lnTo>
                      <a:lnTo>
                        <a:pt x="1579045" y="1084138"/>
                      </a:lnTo>
                      <a:lnTo>
                        <a:pt x="1255743" y="1084138"/>
                      </a:lnTo>
                      <a:close/>
                      <a:moveTo>
                        <a:pt x="71145" y="596195"/>
                      </a:moveTo>
                      <a:lnTo>
                        <a:pt x="1129291" y="596195"/>
                      </a:lnTo>
                      <a:lnTo>
                        <a:pt x="1129291" y="632771"/>
                      </a:lnTo>
                      <a:lnTo>
                        <a:pt x="71145" y="632771"/>
                      </a:lnTo>
                      <a:close/>
                      <a:moveTo>
                        <a:pt x="1237434" y="577085"/>
                      </a:moveTo>
                      <a:lnTo>
                        <a:pt x="1237434" y="2403748"/>
                      </a:lnTo>
                      <a:lnTo>
                        <a:pt x="1595411" y="2403748"/>
                      </a:lnTo>
                      <a:lnTo>
                        <a:pt x="1595411" y="577085"/>
                      </a:lnTo>
                      <a:close/>
                      <a:moveTo>
                        <a:pt x="28719" y="382775"/>
                      </a:moveTo>
                      <a:lnTo>
                        <a:pt x="28719" y="2403748"/>
                      </a:lnTo>
                      <a:lnTo>
                        <a:pt x="1199509" y="2403748"/>
                      </a:lnTo>
                      <a:lnTo>
                        <a:pt x="1199509" y="382775"/>
                      </a:lnTo>
                      <a:close/>
                      <a:moveTo>
                        <a:pt x="0" y="0"/>
                      </a:moveTo>
                      <a:lnTo>
                        <a:pt x="1683545" y="0"/>
                      </a:lnTo>
                      <a:lnTo>
                        <a:pt x="1683545" y="2872007"/>
                      </a:lnTo>
                      <a:lnTo>
                        <a:pt x="0" y="2872007"/>
                      </a:lnTo>
                      <a:close/>
                    </a:path>
                  </a:pathLst>
                </a:custGeom>
                <a:gradFill>
                  <a:gsLst>
                    <a:gs pos="50000">
                      <a:srgbClr val="5EB6DA"/>
                    </a:gs>
                    <a:gs pos="50000">
                      <a:srgbClr val="3999C6"/>
                    </a:gs>
                  </a:gsLst>
                  <a:lin ang="8100000" scaled="1"/>
                </a:gra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defRPr/>
                  </a:pPr>
                  <a:endParaRPr lang="en-US" kern="0" spc="-50" dirty="0" err="1"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85" name="Picture 8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17100" y="4795874"/>
                <a:ext cx="123766" cy="206277"/>
              </a:xfrm>
              <a:prstGeom prst="rect">
                <a:avLst/>
              </a:prstGeom>
            </p:spPr>
          </p:pic>
          <p:pic>
            <p:nvPicPr>
              <p:cNvPr id="86" name="Picture 8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13975" y="4795874"/>
                <a:ext cx="123766" cy="206277"/>
              </a:xfrm>
              <a:prstGeom prst="rect">
                <a:avLst/>
              </a:prstGeom>
            </p:spPr>
          </p:pic>
          <p:pic>
            <p:nvPicPr>
              <p:cNvPr id="87" name="Picture 8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8852" y="4796330"/>
                <a:ext cx="123766" cy="206277"/>
              </a:xfrm>
              <a:prstGeom prst="rect">
                <a:avLst/>
              </a:prstGeom>
            </p:spPr>
          </p:pic>
          <p:pic>
            <p:nvPicPr>
              <p:cNvPr id="88" name="Picture 8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10094" y="5246638"/>
                <a:ext cx="183068" cy="131762"/>
              </a:xfrm>
              <a:prstGeom prst="rect">
                <a:avLst/>
              </a:prstGeom>
            </p:spPr>
          </p:pic>
          <p:pic>
            <p:nvPicPr>
              <p:cNvPr id="89" name="Picture 8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99390" y="5431320"/>
                <a:ext cx="183068" cy="131762"/>
              </a:xfrm>
              <a:prstGeom prst="rect">
                <a:avLst/>
              </a:prstGeom>
            </p:spPr>
          </p:pic>
          <p:pic>
            <p:nvPicPr>
              <p:cNvPr id="90" name="Picture 8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50371" y="5613684"/>
                <a:ext cx="231461" cy="156311"/>
              </a:xfrm>
              <a:prstGeom prst="rect">
                <a:avLst/>
              </a:prstGeom>
            </p:spPr>
          </p:pic>
          <p:pic>
            <p:nvPicPr>
              <p:cNvPr id="91" name="Picture 9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88785" y="5807569"/>
                <a:ext cx="231461" cy="156311"/>
              </a:xfrm>
              <a:prstGeom prst="rect">
                <a:avLst/>
              </a:prstGeom>
            </p:spPr>
          </p:pic>
          <p:grpSp>
            <p:nvGrpSpPr>
              <p:cNvPr id="114" name="Group 113"/>
              <p:cNvGrpSpPr/>
              <p:nvPr/>
            </p:nvGrpSpPr>
            <p:grpSpPr>
              <a:xfrm>
                <a:off x="9385635" y="5058138"/>
                <a:ext cx="52388" cy="125412"/>
                <a:chOff x="9745689" y="6022966"/>
                <a:chExt cx="52388" cy="125412"/>
              </a:xfrm>
            </p:grpSpPr>
            <p:sp>
              <p:nvSpPr>
                <p:cNvPr id="103" name="Freeform 23"/>
                <p:cNvSpPr>
                  <a:spLocks/>
                </p:cNvSpPr>
                <p:nvPr/>
              </p:nvSpPr>
              <p:spPr bwMode="auto">
                <a:xfrm>
                  <a:off x="9745689" y="6022966"/>
                  <a:ext cx="52388" cy="63500"/>
                </a:xfrm>
                <a:custGeom>
                  <a:avLst/>
                  <a:gdLst>
                    <a:gd name="T0" fmla="*/ 30 w 30"/>
                    <a:gd name="T1" fmla="*/ 37 h 37"/>
                    <a:gd name="T2" fmla="*/ 30 w 30"/>
                    <a:gd name="T3" fmla="*/ 16 h 37"/>
                    <a:gd name="T4" fmla="*/ 15 w 30"/>
                    <a:gd name="T5" fmla="*/ 0 h 37"/>
                    <a:gd name="T6" fmla="*/ 0 w 30"/>
                    <a:gd name="T7" fmla="*/ 16 h 37"/>
                    <a:gd name="T8" fmla="*/ 0 w 30"/>
                    <a:gd name="T9" fmla="*/ 37 h 37"/>
                    <a:gd name="T10" fmla="*/ 30 w 30"/>
                    <a:gd name="T11" fmla="*/ 37 h 37"/>
                  </a:gdLst>
                  <a:ahLst/>
                  <a:cxnLst>
                    <a:cxn ang="0">
                      <a:pos x="T0" y="T1"/>
                    </a:cxn>
                    <a:cxn ang="0">
                      <a:pos x="T2" y="T3"/>
                    </a:cxn>
                    <a:cxn ang="0">
                      <a:pos x="T4" y="T5"/>
                    </a:cxn>
                    <a:cxn ang="0">
                      <a:pos x="T6" y="T7"/>
                    </a:cxn>
                    <a:cxn ang="0">
                      <a:pos x="T8" y="T9"/>
                    </a:cxn>
                    <a:cxn ang="0">
                      <a:pos x="T10" y="T11"/>
                    </a:cxn>
                  </a:cxnLst>
                  <a:rect l="0" t="0" r="r" b="b"/>
                  <a:pathLst>
                    <a:path w="30" h="37">
                      <a:moveTo>
                        <a:pt x="30" y="37"/>
                      </a:moveTo>
                      <a:cubicBezTo>
                        <a:pt x="30" y="16"/>
                        <a:pt x="30" y="16"/>
                        <a:pt x="30" y="16"/>
                      </a:cubicBezTo>
                      <a:cubicBezTo>
                        <a:pt x="30" y="7"/>
                        <a:pt x="24" y="0"/>
                        <a:pt x="15" y="0"/>
                      </a:cubicBezTo>
                      <a:cubicBezTo>
                        <a:pt x="6" y="0"/>
                        <a:pt x="0" y="7"/>
                        <a:pt x="0" y="16"/>
                      </a:cubicBezTo>
                      <a:cubicBezTo>
                        <a:pt x="0" y="37"/>
                        <a:pt x="0" y="37"/>
                        <a:pt x="0" y="37"/>
                      </a:cubicBezTo>
                      <a:lnTo>
                        <a:pt x="30" y="37"/>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4" name="Freeform 24"/>
                <p:cNvSpPr>
                  <a:spLocks/>
                </p:cNvSpPr>
                <p:nvPr/>
              </p:nvSpPr>
              <p:spPr bwMode="auto">
                <a:xfrm>
                  <a:off x="9745689" y="6086466"/>
                  <a:ext cx="52388" cy="61912"/>
                </a:xfrm>
                <a:custGeom>
                  <a:avLst/>
                  <a:gdLst>
                    <a:gd name="T0" fmla="*/ 0 w 30"/>
                    <a:gd name="T1" fmla="*/ 0 h 35"/>
                    <a:gd name="T2" fmla="*/ 0 w 30"/>
                    <a:gd name="T3" fmla="*/ 19 h 35"/>
                    <a:gd name="T4" fmla="*/ 15 w 30"/>
                    <a:gd name="T5" fmla="*/ 35 h 35"/>
                    <a:gd name="T6" fmla="*/ 30 w 30"/>
                    <a:gd name="T7" fmla="*/ 19 h 35"/>
                    <a:gd name="T8" fmla="*/ 30 w 30"/>
                    <a:gd name="T9" fmla="*/ 0 h 35"/>
                    <a:gd name="T10" fmla="*/ 0 w 30"/>
                    <a:gd name="T11" fmla="*/ 0 h 35"/>
                  </a:gdLst>
                  <a:ahLst/>
                  <a:cxnLst>
                    <a:cxn ang="0">
                      <a:pos x="T0" y="T1"/>
                    </a:cxn>
                    <a:cxn ang="0">
                      <a:pos x="T2" y="T3"/>
                    </a:cxn>
                    <a:cxn ang="0">
                      <a:pos x="T4" y="T5"/>
                    </a:cxn>
                    <a:cxn ang="0">
                      <a:pos x="T6" y="T7"/>
                    </a:cxn>
                    <a:cxn ang="0">
                      <a:pos x="T8" y="T9"/>
                    </a:cxn>
                    <a:cxn ang="0">
                      <a:pos x="T10" y="T11"/>
                    </a:cxn>
                  </a:cxnLst>
                  <a:rect l="0" t="0" r="r" b="b"/>
                  <a:pathLst>
                    <a:path w="30" h="35">
                      <a:moveTo>
                        <a:pt x="0" y="0"/>
                      </a:moveTo>
                      <a:cubicBezTo>
                        <a:pt x="0" y="19"/>
                        <a:pt x="0" y="19"/>
                        <a:pt x="0" y="19"/>
                      </a:cubicBezTo>
                      <a:cubicBezTo>
                        <a:pt x="0" y="28"/>
                        <a:pt x="6" y="35"/>
                        <a:pt x="15" y="35"/>
                      </a:cubicBezTo>
                      <a:cubicBezTo>
                        <a:pt x="24" y="35"/>
                        <a:pt x="30" y="28"/>
                        <a:pt x="30" y="19"/>
                      </a:cubicBezTo>
                      <a:cubicBezTo>
                        <a:pt x="30" y="0"/>
                        <a:pt x="30" y="0"/>
                        <a:pt x="30" y="0"/>
                      </a:cubicBezTo>
                      <a:lnTo>
                        <a:pt x="0" y="0"/>
                      </a:ln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113" name="Group 112"/>
              <p:cNvGrpSpPr/>
              <p:nvPr/>
            </p:nvGrpSpPr>
            <p:grpSpPr>
              <a:xfrm>
                <a:off x="9497748" y="5058138"/>
                <a:ext cx="53975" cy="125412"/>
                <a:chOff x="9857802" y="6022966"/>
                <a:chExt cx="53975" cy="125412"/>
              </a:xfrm>
            </p:grpSpPr>
            <p:sp>
              <p:nvSpPr>
                <p:cNvPr id="105" name="Freeform 25"/>
                <p:cNvSpPr>
                  <a:spLocks/>
                </p:cNvSpPr>
                <p:nvPr/>
              </p:nvSpPr>
              <p:spPr bwMode="auto">
                <a:xfrm>
                  <a:off x="9857802" y="6022966"/>
                  <a:ext cx="53975" cy="63500"/>
                </a:xfrm>
                <a:custGeom>
                  <a:avLst/>
                  <a:gdLst>
                    <a:gd name="T0" fmla="*/ 30 w 30"/>
                    <a:gd name="T1" fmla="*/ 37 h 37"/>
                    <a:gd name="T2" fmla="*/ 30 w 30"/>
                    <a:gd name="T3" fmla="*/ 16 h 37"/>
                    <a:gd name="T4" fmla="*/ 15 w 30"/>
                    <a:gd name="T5" fmla="*/ 0 h 37"/>
                    <a:gd name="T6" fmla="*/ 0 w 30"/>
                    <a:gd name="T7" fmla="*/ 16 h 37"/>
                    <a:gd name="T8" fmla="*/ 0 w 30"/>
                    <a:gd name="T9" fmla="*/ 37 h 37"/>
                    <a:gd name="T10" fmla="*/ 30 w 30"/>
                    <a:gd name="T11" fmla="*/ 37 h 37"/>
                  </a:gdLst>
                  <a:ahLst/>
                  <a:cxnLst>
                    <a:cxn ang="0">
                      <a:pos x="T0" y="T1"/>
                    </a:cxn>
                    <a:cxn ang="0">
                      <a:pos x="T2" y="T3"/>
                    </a:cxn>
                    <a:cxn ang="0">
                      <a:pos x="T4" y="T5"/>
                    </a:cxn>
                    <a:cxn ang="0">
                      <a:pos x="T6" y="T7"/>
                    </a:cxn>
                    <a:cxn ang="0">
                      <a:pos x="T8" y="T9"/>
                    </a:cxn>
                    <a:cxn ang="0">
                      <a:pos x="T10" y="T11"/>
                    </a:cxn>
                  </a:cxnLst>
                  <a:rect l="0" t="0" r="r" b="b"/>
                  <a:pathLst>
                    <a:path w="30" h="37">
                      <a:moveTo>
                        <a:pt x="30" y="37"/>
                      </a:moveTo>
                      <a:cubicBezTo>
                        <a:pt x="30" y="16"/>
                        <a:pt x="30" y="16"/>
                        <a:pt x="30" y="16"/>
                      </a:cubicBezTo>
                      <a:cubicBezTo>
                        <a:pt x="30" y="7"/>
                        <a:pt x="24" y="0"/>
                        <a:pt x="15" y="0"/>
                      </a:cubicBezTo>
                      <a:cubicBezTo>
                        <a:pt x="6" y="0"/>
                        <a:pt x="0" y="7"/>
                        <a:pt x="0" y="16"/>
                      </a:cubicBezTo>
                      <a:cubicBezTo>
                        <a:pt x="0" y="37"/>
                        <a:pt x="0" y="37"/>
                        <a:pt x="0" y="37"/>
                      </a:cubicBezTo>
                      <a:lnTo>
                        <a:pt x="30" y="37"/>
                      </a:lnTo>
                      <a:close/>
                    </a:path>
                  </a:pathLst>
                </a:custGeom>
                <a:solidFill>
                  <a:srgbClr val="FFF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6" name="Freeform 26"/>
                <p:cNvSpPr>
                  <a:spLocks/>
                </p:cNvSpPr>
                <p:nvPr/>
              </p:nvSpPr>
              <p:spPr bwMode="auto">
                <a:xfrm>
                  <a:off x="9857802" y="6086466"/>
                  <a:ext cx="53975" cy="61912"/>
                </a:xfrm>
                <a:custGeom>
                  <a:avLst/>
                  <a:gdLst>
                    <a:gd name="T0" fmla="*/ 0 w 30"/>
                    <a:gd name="T1" fmla="*/ 0 h 35"/>
                    <a:gd name="T2" fmla="*/ 0 w 30"/>
                    <a:gd name="T3" fmla="*/ 19 h 35"/>
                    <a:gd name="T4" fmla="*/ 15 w 30"/>
                    <a:gd name="T5" fmla="*/ 35 h 35"/>
                    <a:gd name="T6" fmla="*/ 30 w 30"/>
                    <a:gd name="T7" fmla="*/ 19 h 35"/>
                    <a:gd name="T8" fmla="*/ 30 w 30"/>
                    <a:gd name="T9" fmla="*/ 0 h 35"/>
                    <a:gd name="T10" fmla="*/ 0 w 30"/>
                    <a:gd name="T11" fmla="*/ 0 h 35"/>
                  </a:gdLst>
                  <a:ahLst/>
                  <a:cxnLst>
                    <a:cxn ang="0">
                      <a:pos x="T0" y="T1"/>
                    </a:cxn>
                    <a:cxn ang="0">
                      <a:pos x="T2" y="T3"/>
                    </a:cxn>
                    <a:cxn ang="0">
                      <a:pos x="T4" y="T5"/>
                    </a:cxn>
                    <a:cxn ang="0">
                      <a:pos x="T6" y="T7"/>
                    </a:cxn>
                    <a:cxn ang="0">
                      <a:pos x="T8" y="T9"/>
                    </a:cxn>
                    <a:cxn ang="0">
                      <a:pos x="T10" y="T11"/>
                    </a:cxn>
                  </a:cxnLst>
                  <a:rect l="0" t="0" r="r" b="b"/>
                  <a:pathLst>
                    <a:path w="30" h="35">
                      <a:moveTo>
                        <a:pt x="0" y="0"/>
                      </a:moveTo>
                      <a:cubicBezTo>
                        <a:pt x="0" y="19"/>
                        <a:pt x="0" y="19"/>
                        <a:pt x="0" y="19"/>
                      </a:cubicBezTo>
                      <a:cubicBezTo>
                        <a:pt x="0" y="28"/>
                        <a:pt x="6" y="35"/>
                        <a:pt x="15" y="35"/>
                      </a:cubicBezTo>
                      <a:cubicBezTo>
                        <a:pt x="24" y="35"/>
                        <a:pt x="30" y="28"/>
                        <a:pt x="30" y="19"/>
                      </a:cubicBezTo>
                      <a:cubicBezTo>
                        <a:pt x="30" y="0"/>
                        <a:pt x="30" y="0"/>
                        <a:pt x="30" y="0"/>
                      </a:cubicBez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112" name="Group 111"/>
              <p:cNvGrpSpPr/>
              <p:nvPr/>
            </p:nvGrpSpPr>
            <p:grpSpPr>
              <a:xfrm>
                <a:off x="9690924" y="5093856"/>
                <a:ext cx="82550" cy="77787"/>
                <a:chOff x="9794902" y="5916604"/>
                <a:chExt cx="82550" cy="77787"/>
              </a:xfrm>
            </p:grpSpPr>
            <p:sp>
              <p:nvSpPr>
                <p:cNvPr id="107" name="Freeform 27"/>
                <p:cNvSpPr>
                  <a:spLocks/>
                </p:cNvSpPr>
                <p:nvPr/>
              </p:nvSpPr>
              <p:spPr bwMode="auto">
                <a:xfrm>
                  <a:off x="9794902" y="5916604"/>
                  <a:ext cx="82550" cy="77787"/>
                </a:xfrm>
                <a:custGeom>
                  <a:avLst/>
                  <a:gdLst>
                    <a:gd name="T0" fmla="*/ 38 w 46"/>
                    <a:gd name="T1" fmla="*/ 8 h 45"/>
                    <a:gd name="T2" fmla="*/ 38 w 46"/>
                    <a:gd name="T3" fmla="*/ 37 h 45"/>
                    <a:gd name="T4" fmla="*/ 8 w 46"/>
                    <a:gd name="T5" fmla="*/ 37 h 45"/>
                    <a:gd name="T6" fmla="*/ 8 w 46"/>
                    <a:gd name="T7" fmla="*/ 8 h 45"/>
                    <a:gd name="T8" fmla="*/ 38 w 46"/>
                    <a:gd name="T9" fmla="*/ 8 h 45"/>
                  </a:gdLst>
                  <a:ahLst/>
                  <a:cxnLst>
                    <a:cxn ang="0">
                      <a:pos x="T0" y="T1"/>
                    </a:cxn>
                    <a:cxn ang="0">
                      <a:pos x="T2" y="T3"/>
                    </a:cxn>
                    <a:cxn ang="0">
                      <a:pos x="T4" y="T5"/>
                    </a:cxn>
                    <a:cxn ang="0">
                      <a:pos x="T6" y="T7"/>
                    </a:cxn>
                    <a:cxn ang="0">
                      <a:pos x="T8" y="T9"/>
                    </a:cxn>
                  </a:cxnLst>
                  <a:rect l="0" t="0" r="r" b="b"/>
                  <a:pathLst>
                    <a:path w="46" h="45">
                      <a:moveTo>
                        <a:pt x="38" y="8"/>
                      </a:moveTo>
                      <a:cubicBezTo>
                        <a:pt x="46" y="16"/>
                        <a:pt x="46" y="29"/>
                        <a:pt x="38" y="37"/>
                      </a:cubicBezTo>
                      <a:cubicBezTo>
                        <a:pt x="29" y="45"/>
                        <a:pt x="16" y="45"/>
                        <a:pt x="8" y="37"/>
                      </a:cubicBezTo>
                      <a:cubicBezTo>
                        <a:pt x="0" y="29"/>
                        <a:pt x="0" y="16"/>
                        <a:pt x="8" y="8"/>
                      </a:cubicBezTo>
                      <a:cubicBezTo>
                        <a:pt x="16" y="0"/>
                        <a:pt x="29" y="0"/>
                        <a:pt x="38" y="8"/>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8" name="Line 28"/>
                <p:cNvSpPr>
                  <a:spLocks noChangeShapeType="1"/>
                </p:cNvSpPr>
                <p:nvPr/>
              </p:nvSpPr>
              <p:spPr bwMode="auto">
                <a:xfrm flipV="1">
                  <a:off x="9820302" y="5938829"/>
                  <a:ext cx="31750" cy="33337"/>
                </a:xfrm>
                <a:prstGeom prst="line">
                  <a:avLst/>
                </a:prstGeom>
                <a:noFill/>
                <a:ln w="7938" cap="rnd">
                  <a:solidFill>
                    <a:srgbClr val="DFDFD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111" name="Group 110"/>
              <p:cNvGrpSpPr/>
              <p:nvPr/>
            </p:nvGrpSpPr>
            <p:grpSpPr>
              <a:xfrm>
                <a:off x="9803915" y="5089093"/>
                <a:ext cx="79375" cy="79375"/>
                <a:chOff x="9852052" y="5811829"/>
                <a:chExt cx="79375" cy="79375"/>
              </a:xfrm>
            </p:grpSpPr>
            <p:sp>
              <p:nvSpPr>
                <p:cNvPr id="109" name="Freeform 29"/>
                <p:cNvSpPr>
                  <a:spLocks/>
                </p:cNvSpPr>
                <p:nvPr/>
              </p:nvSpPr>
              <p:spPr bwMode="auto">
                <a:xfrm>
                  <a:off x="9852052" y="5811829"/>
                  <a:ext cx="79375" cy="79375"/>
                </a:xfrm>
                <a:custGeom>
                  <a:avLst/>
                  <a:gdLst>
                    <a:gd name="T0" fmla="*/ 37 w 45"/>
                    <a:gd name="T1" fmla="*/ 37 h 46"/>
                    <a:gd name="T2" fmla="*/ 8 w 45"/>
                    <a:gd name="T3" fmla="*/ 37 h 46"/>
                    <a:gd name="T4" fmla="*/ 8 w 45"/>
                    <a:gd name="T5" fmla="*/ 8 h 46"/>
                    <a:gd name="T6" fmla="*/ 37 w 45"/>
                    <a:gd name="T7" fmla="*/ 8 h 46"/>
                    <a:gd name="T8" fmla="*/ 37 w 45"/>
                    <a:gd name="T9" fmla="*/ 37 h 46"/>
                  </a:gdLst>
                  <a:ahLst/>
                  <a:cxnLst>
                    <a:cxn ang="0">
                      <a:pos x="T0" y="T1"/>
                    </a:cxn>
                    <a:cxn ang="0">
                      <a:pos x="T2" y="T3"/>
                    </a:cxn>
                    <a:cxn ang="0">
                      <a:pos x="T4" y="T5"/>
                    </a:cxn>
                    <a:cxn ang="0">
                      <a:pos x="T6" y="T7"/>
                    </a:cxn>
                    <a:cxn ang="0">
                      <a:pos x="T8" y="T9"/>
                    </a:cxn>
                  </a:cxnLst>
                  <a:rect l="0" t="0" r="r" b="b"/>
                  <a:pathLst>
                    <a:path w="45" h="46">
                      <a:moveTo>
                        <a:pt x="37" y="37"/>
                      </a:moveTo>
                      <a:cubicBezTo>
                        <a:pt x="29" y="46"/>
                        <a:pt x="16" y="46"/>
                        <a:pt x="8" y="37"/>
                      </a:cubicBezTo>
                      <a:cubicBezTo>
                        <a:pt x="0" y="29"/>
                        <a:pt x="0" y="16"/>
                        <a:pt x="8" y="8"/>
                      </a:cubicBezTo>
                      <a:cubicBezTo>
                        <a:pt x="16" y="0"/>
                        <a:pt x="29" y="0"/>
                        <a:pt x="37" y="8"/>
                      </a:cubicBezTo>
                      <a:cubicBezTo>
                        <a:pt x="45" y="16"/>
                        <a:pt x="45" y="29"/>
                        <a:pt x="37" y="37"/>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10" name="Line 30"/>
                <p:cNvSpPr>
                  <a:spLocks noChangeShapeType="1"/>
                </p:cNvSpPr>
                <p:nvPr/>
              </p:nvSpPr>
              <p:spPr bwMode="auto">
                <a:xfrm>
                  <a:off x="9874277" y="5834054"/>
                  <a:ext cx="34925" cy="33337"/>
                </a:xfrm>
                <a:prstGeom prst="line">
                  <a:avLst/>
                </a:prstGeom>
                <a:noFill/>
                <a:ln w="7938" cap="rnd">
                  <a:solidFill>
                    <a:srgbClr val="DFDFD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pic>
            <p:nvPicPr>
              <p:cNvPr id="119" name="Picture 118"/>
              <p:cNvPicPr>
                <a:picLocks noChangeAspect="1"/>
              </p:cNvPicPr>
              <p:nvPr/>
            </p:nvPicPr>
            <p:blipFill rotWithShape="1">
              <a:blip r:embed="rId6" cstate="screen">
                <a:extLst>
                  <a:ext uri="{28A0092B-C50C-407E-A947-70E740481C1C}">
                    <a14:useLocalDpi xmlns:a14="http://schemas.microsoft.com/office/drawing/2010/main"/>
                  </a:ext>
                </a:extLst>
              </a:blip>
              <a:srcRect l="11380" r="8955" b="14510"/>
              <a:stretch/>
            </p:blipFill>
            <p:spPr>
              <a:xfrm>
                <a:off x="9247283" y="4681524"/>
                <a:ext cx="66704" cy="114350"/>
              </a:xfrm>
              <a:prstGeom prst="rect">
                <a:avLst/>
              </a:prstGeom>
            </p:spPr>
          </p:pic>
          <p:pic>
            <p:nvPicPr>
              <p:cNvPr id="120" name="Picture 119"/>
              <p:cNvPicPr>
                <a:picLocks noChangeAspect="1"/>
              </p:cNvPicPr>
              <p:nvPr/>
            </p:nvPicPr>
            <p:blipFill rotWithShape="1">
              <a:blip r:embed="rId6" cstate="screen">
                <a:extLst>
                  <a:ext uri="{28A0092B-C50C-407E-A947-70E740481C1C}">
                    <a14:useLocalDpi xmlns:a14="http://schemas.microsoft.com/office/drawing/2010/main"/>
                  </a:ext>
                </a:extLst>
              </a:blip>
              <a:srcRect l="11380" r="8955" b="14510"/>
              <a:stretch/>
            </p:blipFill>
            <p:spPr>
              <a:xfrm>
                <a:off x="9343516" y="4681524"/>
                <a:ext cx="66704" cy="114350"/>
              </a:xfrm>
              <a:prstGeom prst="rect">
                <a:avLst/>
              </a:prstGeom>
            </p:spPr>
          </p:pic>
          <p:pic>
            <p:nvPicPr>
              <p:cNvPr id="121" name="Picture 120"/>
              <p:cNvPicPr>
                <a:picLocks noChangeAspect="1"/>
              </p:cNvPicPr>
              <p:nvPr/>
            </p:nvPicPr>
            <p:blipFill rotWithShape="1">
              <a:blip r:embed="rId6" cstate="screen">
                <a:extLst>
                  <a:ext uri="{28A0092B-C50C-407E-A947-70E740481C1C}">
                    <a14:useLocalDpi xmlns:a14="http://schemas.microsoft.com/office/drawing/2010/main"/>
                  </a:ext>
                </a:extLst>
              </a:blip>
              <a:srcRect l="11380" r="8955" b="14510"/>
              <a:stretch/>
            </p:blipFill>
            <p:spPr>
              <a:xfrm>
                <a:off x="9439749" y="4681524"/>
                <a:ext cx="66704" cy="114350"/>
              </a:xfrm>
              <a:prstGeom prst="rect">
                <a:avLst/>
              </a:prstGeom>
            </p:spPr>
          </p:pic>
          <p:pic>
            <p:nvPicPr>
              <p:cNvPr id="122" name="Picture 121"/>
              <p:cNvPicPr>
                <a:picLocks noChangeAspect="1"/>
              </p:cNvPicPr>
              <p:nvPr/>
            </p:nvPicPr>
            <p:blipFill rotWithShape="1">
              <a:blip r:embed="rId6" cstate="screen">
                <a:extLst>
                  <a:ext uri="{28A0092B-C50C-407E-A947-70E740481C1C}">
                    <a14:useLocalDpi xmlns:a14="http://schemas.microsoft.com/office/drawing/2010/main"/>
                  </a:ext>
                </a:extLst>
              </a:blip>
              <a:srcRect l="11380" r="8955" b="14510"/>
              <a:stretch/>
            </p:blipFill>
            <p:spPr>
              <a:xfrm>
                <a:off x="9535982" y="4681524"/>
                <a:ext cx="66704" cy="114350"/>
              </a:xfrm>
              <a:prstGeom prst="rect">
                <a:avLst/>
              </a:prstGeom>
            </p:spPr>
          </p:pic>
          <p:pic>
            <p:nvPicPr>
              <p:cNvPr id="123" name="Picture 122"/>
              <p:cNvPicPr>
                <a:picLocks noChangeAspect="1"/>
              </p:cNvPicPr>
              <p:nvPr/>
            </p:nvPicPr>
            <p:blipFill rotWithShape="1">
              <a:blip r:embed="rId6" cstate="screen">
                <a:extLst>
                  <a:ext uri="{28A0092B-C50C-407E-A947-70E740481C1C}">
                    <a14:useLocalDpi xmlns:a14="http://schemas.microsoft.com/office/drawing/2010/main"/>
                  </a:ext>
                </a:extLst>
              </a:blip>
              <a:srcRect l="11380" r="8955" b="14510"/>
              <a:stretch/>
            </p:blipFill>
            <p:spPr>
              <a:xfrm>
                <a:off x="9632215" y="4681524"/>
                <a:ext cx="66704" cy="114350"/>
              </a:xfrm>
              <a:prstGeom prst="rect">
                <a:avLst/>
              </a:prstGeom>
            </p:spPr>
          </p:pic>
          <p:pic>
            <p:nvPicPr>
              <p:cNvPr id="124" name="Picture 123"/>
              <p:cNvPicPr>
                <a:picLocks noChangeAspect="1"/>
              </p:cNvPicPr>
              <p:nvPr/>
            </p:nvPicPr>
            <p:blipFill rotWithShape="1">
              <a:blip r:embed="rId6" cstate="screen">
                <a:extLst>
                  <a:ext uri="{28A0092B-C50C-407E-A947-70E740481C1C}">
                    <a14:useLocalDpi xmlns:a14="http://schemas.microsoft.com/office/drawing/2010/main"/>
                  </a:ext>
                </a:extLst>
              </a:blip>
              <a:srcRect l="11380" r="8955" b="14510"/>
              <a:stretch/>
            </p:blipFill>
            <p:spPr>
              <a:xfrm>
                <a:off x="9728448" y="4681524"/>
                <a:ext cx="66704" cy="114350"/>
              </a:xfrm>
              <a:prstGeom prst="rect">
                <a:avLst/>
              </a:prstGeom>
            </p:spPr>
          </p:pic>
          <p:pic>
            <p:nvPicPr>
              <p:cNvPr id="125" name="Picture 124"/>
              <p:cNvPicPr>
                <a:picLocks noChangeAspect="1"/>
              </p:cNvPicPr>
              <p:nvPr/>
            </p:nvPicPr>
            <p:blipFill rotWithShape="1">
              <a:blip r:embed="rId6" cstate="screen">
                <a:extLst>
                  <a:ext uri="{28A0092B-C50C-407E-A947-70E740481C1C}">
                    <a14:useLocalDpi xmlns:a14="http://schemas.microsoft.com/office/drawing/2010/main"/>
                  </a:ext>
                </a:extLst>
              </a:blip>
              <a:srcRect l="11380" r="8955" b="14510"/>
              <a:stretch/>
            </p:blipFill>
            <p:spPr>
              <a:xfrm>
                <a:off x="9824680" y="4681524"/>
                <a:ext cx="66704" cy="114350"/>
              </a:xfrm>
              <a:prstGeom prst="rect">
                <a:avLst/>
              </a:prstGeom>
            </p:spPr>
          </p:pic>
        </p:grpSp>
        <p:pic>
          <p:nvPicPr>
            <p:cNvPr id="8" name="Picture 7"/>
            <p:cNvPicPr>
              <a:picLocks noChangeAspect="1"/>
            </p:cNvPicPr>
            <p:nvPr/>
          </p:nvPicPr>
          <p:blipFill>
            <a:blip r:embed="rId7"/>
            <a:stretch>
              <a:fillRect/>
            </a:stretch>
          </p:blipFill>
          <p:spPr>
            <a:xfrm>
              <a:off x="9493084" y="6522115"/>
              <a:ext cx="789350" cy="211765"/>
            </a:xfrm>
            <a:prstGeom prst="rect">
              <a:avLst/>
            </a:prstGeom>
          </p:spPr>
        </p:pic>
      </p:grpSp>
      <p:grpSp>
        <p:nvGrpSpPr>
          <p:cNvPr id="27" name="Group 26"/>
          <p:cNvGrpSpPr/>
          <p:nvPr/>
        </p:nvGrpSpPr>
        <p:grpSpPr>
          <a:xfrm>
            <a:off x="10711956" y="4045402"/>
            <a:ext cx="1105241" cy="2469658"/>
            <a:chOff x="10711956" y="4045402"/>
            <a:chExt cx="1105241" cy="2469658"/>
          </a:xfrm>
        </p:grpSpPr>
        <p:grpSp>
          <p:nvGrpSpPr>
            <p:cNvPr id="148" name="Group 147"/>
            <p:cNvGrpSpPr/>
            <p:nvPr/>
          </p:nvGrpSpPr>
          <p:grpSpPr>
            <a:xfrm>
              <a:off x="10711956" y="4045402"/>
              <a:ext cx="1105241" cy="2469658"/>
              <a:chOff x="10333037" y="4363064"/>
              <a:chExt cx="1105241" cy="2469658"/>
            </a:xfrm>
          </p:grpSpPr>
          <p:grpSp>
            <p:nvGrpSpPr>
              <p:cNvPr id="84" name="Group 83"/>
              <p:cNvGrpSpPr/>
              <p:nvPr/>
            </p:nvGrpSpPr>
            <p:grpSpPr>
              <a:xfrm>
                <a:off x="10333037" y="4363064"/>
                <a:ext cx="1105241" cy="2469658"/>
                <a:chOff x="10333037" y="4385943"/>
                <a:chExt cx="1105241" cy="2469658"/>
              </a:xfrm>
            </p:grpSpPr>
            <p:grpSp>
              <p:nvGrpSpPr>
                <p:cNvPr id="20" name="Group 19"/>
                <p:cNvGrpSpPr/>
                <p:nvPr/>
              </p:nvGrpSpPr>
              <p:grpSpPr>
                <a:xfrm>
                  <a:off x="10333037" y="4385943"/>
                  <a:ext cx="1105241" cy="2469658"/>
                  <a:chOff x="877092" y="1797651"/>
                  <a:chExt cx="1683545" cy="3312484"/>
                </a:xfrm>
              </p:grpSpPr>
              <p:grpSp>
                <p:nvGrpSpPr>
                  <p:cNvPr id="21" name="Group 20"/>
                  <p:cNvGrpSpPr/>
                  <p:nvPr/>
                </p:nvGrpSpPr>
                <p:grpSpPr>
                  <a:xfrm>
                    <a:off x="2206904" y="2541545"/>
                    <a:ext cx="177397" cy="80404"/>
                    <a:chOff x="6514030" y="4239930"/>
                    <a:chExt cx="120749" cy="47938"/>
                  </a:xfrm>
                  <a:solidFill>
                    <a:srgbClr val="92D050"/>
                  </a:solidFill>
                </p:grpSpPr>
                <p:sp>
                  <p:nvSpPr>
                    <p:cNvPr id="23" name="Freeform 14415"/>
                    <p:cNvSpPr>
                      <a:spLocks noEditPoints="1"/>
                    </p:cNvSpPr>
                    <p:nvPr/>
                  </p:nvSpPr>
                  <p:spPr bwMode="auto">
                    <a:xfrm>
                      <a:off x="6514030" y="4239930"/>
                      <a:ext cx="35056" cy="47938"/>
                    </a:xfrm>
                    <a:custGeom>
                      <a:avLst/>
                      <a:gdLst>
                        <a:gd name="T0" fmla="*/ 9 w 36"/>
                        <a:gd name="T1" fmla="*/ 51 h 57"/>
                        <a:gd name="T2" fmla="*/ 30 w 36"/>
                        <a:gd name="T3" fmla="*/ 51 h 57"/>
                        <a:gd name="T4" fmla="*/ 30 w 36"/>
                        <a:gd name="T5" fmla="*/ 57 h 57"/>
                        <a:gd name="T6" fmla="*/ 9 w 36"/>
                        <a:gd name="T7" fmla="*/ 57 h 57"/>
                        <a:gd name="T8" fmla="*/ 9 w 36"/>
                        <a:gd name="T9" fmla="*/ 51 h 57"/>
                        <a:gd name="T10" fmla="*/ 15 w 36"/>
                        <a:gd name="T11" fmla="*/ 21 h 57"/>
                        <a:gd name="T12" fmla="*/ 22 w 36"/>
                        <a:gd name="T13" fmla="*/ 21 h 57"/>
                        <a:gd name="T14" fmla="*/ 22 w 36"/>
                        <a:gd name="T15" fmla="*/ 29 h 57"/>
                        <a:gd name="T16" fmla="*/ 15 w 36"/>
                        <a:gd name="T17" fmla="*/ 29 h 57"/>
                        <a:gd name="T18" fmla="*/ 15 w 36"/>
                        <a:gd name="T19" fmla="*/ 21 h 57"/>
                        <a:gd name="T20" fmla="*/ 30 w 36"/>
                        <a:gd name="T21" fmla="*/ 6 h 57"/>
                        <a:gd name="T22" fmla="*/ 36 w 36"/>
                        <a:gd name="T23" fmla="*/ 6 h 57"/>
                        <a:gd name="T24" fmla="*/ 36 w 36"/>
                        <a:gd name="T25" fmla="*/ 51 h 57"/>
                        <a:gd name="T26" fmla="*/ 30 w 36"/>
                        <a:gd name="T27" fmla="*/ 51 h 57"/>
                        <a:gd name="T28" fmla="*/ 30 w 36"/>
                        <a:gd name="T29" fmla="*/ 21 h 57"/>
                        <a:gd name="T30" fmla="*/ 22 w 36"/>
                        <a:gd name="T31" fmla="*/ 21 h 57"/>
                        <a:gd name="T32" fmla="*/ 22 w 36"/>
                        <a:gd name="T33" fmla="*/ 15 h 57"/>
                        <a:gd name="T34" fmla="*/ 30 w 36"/>
                        <a:gd name="T35" fmla="*/ 15 h 57"/>
                        <a:gd name="T36" fmla="*/ 30 w 36"/>
                        <a:gd name="T37" fmla="*/ 6 h 57"/>
                        <a:gd name="T38" fmla="*/ 0 w 36"/>
                        <a:gd name="T39" fmla="*/ 6 h 57"/>
                        <a:gd name="T40" fmla="*/ 9 w 36"/>
                        <a:gd name="T41" fmla="*/ 6 h 57"/>
                        <a:gd name="T42" fmla="*/ 9 w 36"/>
                        <a:gd name="T43" fmla="*/ 29 h 57"/>
                        <a:gd name="T44" fmla="*/ 15 w 36"/>
                        <a:gd name="T45" fmla="*/ 29 h 57"/>
                        <a:gd name="T46" fmla="*/ 15 w 36"/>
                        <a:gd name="T47" fmla="*/ 36 h 57"/>
                        <a:gd name="T48" fmla="*/ 9 w 36"/>
                        <a:gd name="T49" fmla="*/ 36 h 57"/>
                        <a:gd name="T50" fmla="*/ 9 w 36"/>
                        <a:gd name="T51" fmla="*/ 51 h 57"/>
                        <a:gd name="T52" fmla="*/ 0 w 36"/>
                        <a:gd name="T53" fmla="*/ 51 h 57"/>
                        <a:gd name="T54" fmla="*/ 0 w 36"/>
                        <a:gd name="T55" fmla="*/ 6 h 57"/>
                        <a:gd name="T56" fmla="*/ 9 w 36"/>
                        <a:gd name="T57" fmla="*/ 0 h 57"/>
                        <a:gd name="T58" fmla="*/ 30 w 36"/>
                        <a:gd name="T59" fmla="*/ 0 h 57"/>
                        <a:gd name="T60" fmla="*/ 30 w 36"/>
                        <a:gd name="T61" fmla="*/ 6 h 57"/>
                        <a:gd name="T62" fmla="*/ 9 w 36"/>
                        <a:gd name="T63" fmla="*/ 6 h 57"/>
                        <a:gd name="T64" fmla="*/ 9 w 36"/>
                        <a:gd name="T6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57">
                          <a:moveTo>
                            <a:pt x="9" y="51"/>
                          </a:moveTo>
                          <a:lnTo>
                            <a:pt x="30" y="51"/>
                          </a:lnTo>
                          <a:lnTo>
                            <a:pt x="30" y="57"/>
                          </a:lnTo>
                          <a:lnTo>
                            <a:pt x="9" y="57"/>
                          </a:lnTo>
                          <a:lnTo>
                            <a:pt x="9" y="51"/>
                          </a:lnTo>
                          <a:close/>
                          <a:moveTo>
                            <a:pt x="15" y="21"/>
                          </a:moveTo>
                          <a:lnTo>
                            <a:pt x="22" y="21"/>
                          </a:lnTo>
                          <a:lnTo>
                            <a:pt x="22" y="29"/>
                          </a:lnTo>
                          <a:lnTo>
                            <a:pt x="15" y="29"/>
                          </a:lnTo>
                          <a:lnTo>
                            <a:pt x="15" y="21"/>
                          </a:lnTo>
                          <a:close/>
                          <a:moveTo>
                            <a:pt x="30" y="6"/>
                          </a:moveTo>
                          <a:lnTo>
                            <a:pt x="36" y="6"/>
                          </a:lnTo>
                          <a:lnTo>
                            <a:pt x="36" y="51"/>
                          </a:lnTo>
                          <a:lnTo>
                            <a:pt x="30" y="51"/>
                          </a:lnTo>
                          <a:lnTo>
                            <a:pt x="30" y="21"/>
                          </a:lnTo>
                          <a:lnTo>
                            <a:pt x="22" y="21"/>
                          </a:lnTo>
                          <a:lnTo>
                            <a:pt x="22" y="15"/>
                          </a:lnTo>
                          <a:lnTo>
                            <a:pt x="30" y="15"/>
                          </a:lnTo>
                          <a:lnTo>
                            <a:pt x="30" y="6"/>
                          </a:lnTo>
                          <a:close/>
                          <a:moveTo>
                            <a:pt x="0" y="6"/>
                          </a:moveTo>
                          <a:lnTo>
                            <a:pt x="9" y="6"/>
                          </a:lnTo>
                          <a:lnTo>
                            <a:pt x="9" y="29"/>
                          </a:lnTo>
                          <a:lnTo>
                            <a:pt x="15" y="29"/>
                          </a:lnTo>
                          <a:lnTo>
                            <a:pt x="15" y="36"/>
                          </a:lnTo>
                          <a:lnTo>
                            <a:pt x="9" y="36"/>
                          </a:lnTo>
                          <a:lnTo>
                            <a:pt x="9" y="51"/>
                          </a:lnTo>
                          <a:lnTo>
                            <a:pt x="0" y="51"/>
                          </a:lnTo>
                          <a:lnTo>
                            <a:pt x="0" y="6"/>
                          </a:lnTo>
                          <a:close/>
                          <a:moveTo>
                            <a:pt x="9" y="0"/>
                          </a:moveTo>
                          <a:lnTo>
                            <a:pt x="30" y="0"/>
                          </a:lnTo>
                          <a:lnTo>
                            <a:pt x="30" y="6"/>
                          </a:lnTo>
                          <a:lnTo>
                            <a:pt x="9" y="6"/>
                          </a:lnTo>
                          <a:lnTo>
                            <a:pt x="9" y="0"/>
                          </a:lnTo>
                          <a:close/>
                        </a:path>
                      </a:pathLst>
                    </a:custGeom>
                    <a:grpFill/>
                    <a:ln w="0">
                      <a:solidFill>
                        <a:srgbClr val="00B050"/>
                      </a:solidFill>
                      <a:prstDash val="solid"/>
                      <a:round/>
                      <a:headEnd/>
                      <a:tailEnd/>
                    </a:ln>
                  </p:spPr>
                  <p:txBody>
                    <a:bodyPr vert="horz" wrap="square" lIns="91440" tIns="45720" rIns="91440" bIns="45720" numCol="1" anchor="t" anchorCtr="0" compatLnSpc="1">
                      <a:prstTxWarp prst="textNoShape">
                        <a:avLst/>
                      </a:prstTxWarp>
                    </a:bodyPr>
                    <a:lstStyle/>
                    <a:p>
                      <a:pPr defTabSz="914400">
                        <a:defRPr/>
                      </a:pPr>
                      <a:endParaRPr lang="en-US" kern="0" smtClean="0">
                        <a:solidFill>
                          <a:prstClr val="black"/>
                        </a:solidFill>
                      </a:endParaRPr>
                    </a:p>
                  </p:txBody>
                </p:sp>
                <p:sp>
                  <p:nvSpPr>
                    <p:cNvPr id="24" name="Freeform 14416"/>
                    <p:cNvSpPr>
                      <a:spLocks noEditPoints="1"/>
                    </p:cNvSpPr>
                    <p:nvPr/>
                  </p:nvSpPr>
                  <p:spPr bwMode="auto">
                    <a:xfrm>
                      <a:off x="6556876" y="4239930"/>
                      <a:ext cx="35056" cy="47938"/>
                    </a:xfrm>
                    <a:custGeom>
                      <a:avLst/>
                      <a:gdLst>
                        <a:gd name="T0" fmla="*/ 6 w 36"/>
                        <a:gd name="T1" fmla="*/ 51 h 57"/>
                        <a:gd name="T2" fmla="*/ 28 w 36"/>
                        <a:gd name="T3" fmla="*/ 51 h 57"/>
                        <a:gd name="T4" fmla="*/ 28 w 36"/>
                        <a:gd name="T5" fmla="*/ 57 h 57"/>
                        <a:gd name="T6" fmla="*/ 6 w 36"/>
                        <a:gd name="T7" fmla="*/ 57 h 57"/>
                        <a:gd name="T8" fmla="*/ 6 w 36"/>
                        <a:gd name="T9" fmla="*/ 51 h 57"/>
                        <a:gd name="T10" fmla="*/ 14 w 36"/>
                        <a:gd name="T11" fmla="*/ 21 h 57"/>
                        <a:gd name="T12" fmla="*/ 21 w 36"/>
                        <a:gd name="T13" fmla="*/ 21 h 57"/>
                        <a:gd name="T14" fmla="*/ 21 w 36"/>
                        <a:gd name="T15" fmla="*/ 29 h 57"/>
                        <a:gd name="T16" fmla="*/ 14 w 36"/>
                        <a:gd name="T17" fmla="*/ 29 h 57"/>
                        <a:gd name="T18" fmla="*/ 14 w 36"/>
                        <a:gd name="T19" fmla="*/ 21 h 57"/>
                        <a:gd name="T20" fmla="*/ 28 w 36"/>
                        <a:gd name="T21" fmla="*/ 6 h 57"/>
                        <a:gd name="T22" fmla="*/ 36 w 36"/>
                        <a:gd name="T23" fmla="*/ 6 h 57"/>
                        <a:gd name="T24" fmla="*/ 36 w 36"/>
                        <a:gd name="T25" fmla="*/ 51 h 57"/>
                        <a:gd name="T26" fmla="*/ 28 w 36"/>
                        <a:gd name="T27" fmla="*/ 51 h 57"/>
                        <a:gd name="T28" fmla="*/ 28 w 36"/>
                        <a:gd name="T29" fmla="*/ 21 h 57"/>
                        <a:gd name="T30" fmla="*/ 21 w 36"/>
                        <a:gd name="T31" fmla="*/ 21 h 57"/>
                        <a:gd name="T32" fmla="*/ 21 w 36"/>
                        <a:gd name="T33" fmla="*/ 15 h 57"/>
                        <a:gd name="T34" fmla="*/ 28 w 36"/>
                        <a:gd name="T35" fmla="*/ 15 h 57"/>
                        <a:gd name="T36" fmla="*/ 28 w 36"/>
                        <a:gd name="T37" fmla="*/ 6 h 57"/>
                        <a:gd name="T38" fmla="*/ 0 w 36"/>
                        <a:gd name="T39" fmla="*/ 6 h 57"/>
                        <a:gd name="T40" fmla="*/ 6 w 36"/>
                        <a:gd name="T41" fmla="*/ 6 h 57"/>
                        <a:gd name="T42" fmla="*/ 6 w 36"/>
                        <a:gd name="T43" fmla="*/ 29 h 57"/>
                        <a:gd name="T44" fmla="*/ 14 w 36"/>
                        <a:gd name="T45" fmla="*/ 29 h 57"/>
                        <a:gd name="T46" fmla="*/ 14 w 36"/>
                        <a:gd name="T47" fmla="*/ 36 h 57"/>
                        <a:gd name="T48" fmla="*/ 6 w 36"/>
                        <a:gd name="T49" fmla="*/ 36 h 57"/>
                        <a:gd name="T50" fmla="*/ 6 w 36"/>
                        <a:gd name="T51" fmla="*/ 51 h 57"/>
                        <a:gd name="T52" fmla="*/ 0 w 36"/>
                        <a:gd name="T53" fmla="*/ 51 h 57"/>
                        <a:gd name="T54" fmla="*/ 0 w 36"/>
                        <a:gd name="T55" fmla="*/ 6 h 57"/>
                        <a:gd name="T56" fmla="*/ 6 w 36"/>
                        <a:gd name="T57" fmla="*/ 0 h 57"/>
                        <a:gd name="T58" fmla="*/ 28 w 36"/>
                        <a:gd name="T59" fmla="*/ 0 h 57"/>
                        <a:gd name="T60" fmla="*/ 28 w 36"/>
                        <a:gd name="T61" fmla="*/ 6 h 57"/>
                        <a:gd name="T62" fmla="*/ 6 w 36"/>
                        <a:gd name="T63" fmla="*/ 6 h 57"/>
                        <a:gd name="T64" fmla="*/ 6 w 36"/>
                        <a:gd name="T6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57">
                          <a:moveTo>
                            <a:pt x="6" y="51"/>
                          </a:moveTo>
                          <a:lnTo>
                            <a:pt x="28" y="51"/>
                          </a:lnTo>
                          <a:lnTo>
                            <a:pt x="28" y="57"/>
                          </a:lnTo>
                          <a:lnTo>
                            <a:pt x="6" y="57"/>
                          </a:lnTo>
                          <a:lnTo>
                            <a:pt x="6" y="51"/>
                          </a:lnTo>
                          <a:close/>
                          <a:moveTo>
                            <a:pt x="14" y="21"/>
                          </a:moveTo>
                          <a:lnTo>
                            <a:pt x="21" y="21"/>
                          </a:lnTo>
                          <a:lnTo>
                            <a:pt x="21" y="29"/>
                          </a:lnTo>
                          <a:lnTo>
                            <a:pt x="14" y="29"/>
                          </a:lnTo>
                          <a:lnTo>
                            <a:pt x="14" y="21"/>
                          </a:lnTo>
                          <a:close/>
                          <a:moveTo>
                            <a:pt x="28" y="6"/>
                          </a:moveTo>
                          <a:lnTo>
                            <a:pt x="36" y="6"/>
                          </a:lnTo>
                          <a:lnTo>
                            <a:pt x="36" y="51"/>
                          </a:lnTo>
                          <a:lnTo>
                            <a:pt x="28" y="51"/>
                          </a:lnTo>
                          <a:lnTo>
                            <a:pt x="28" y="21"/>
                          </a:lnTo>
                          <a:lnTo>
                            <a:pt x="21" y="21"/>
                          </a:lnTo>
                          <a:lnTo>
                            <a:pt x="21" y="15"/>
                          </a:lnTo>
                          <a:lnTo>
                            <a:pt x="28" y="15"/>
                          </a:lnTo>
                          <a:lnTo>
                            <a:pt x="28" y="6"/>
                          </a:lnTo>
                          <a:close/>
                          <a:moveTo>
                            <a:pt x="0" y="6"/>
                          </a:moveTo>
                          <a:lnTo>
                            <a:pt x="6" y="6"/>
                          </a:lnTo>
                          <a:lnTo>
                            <a:pt x="6" y="29"/>
                          </a:lnTo>
                          <a:lnTo>
                            <a:pt x="14" y="29"/>
                          </a:lnTo>
                          <a:lnTo>
                            <a:pt x="14" y="36"/>
                          </a:lnTo>
                          <a:lnTo>
                            <a:pt x="6" y="36"/>
                          </a:lnTo>
                          <a:lnTo>
                            <a:pt x="6" y="51"/>
                          </a:lnTo>
                          <a:lnTo>
                            <a:pt x="0" y="51"/>
                          </a:lnTo>
                          <a:lnTo>
                            <a:pt x="0" y="6"/>
                          </a:lnTo>
                          <a:close/>
                          <a:moveTo>
                            <a:pt x="6" y="0"/>
                          </a:moveTo>
                          <a:lnTo>
                            <a:pt x="28" y="0"/>
                          </a:lnTo>
                          <a:lnTo>
                            <a:pt x="28" y="6"/>
                          </a:lnTo>
                          <a:lnTo>
                            <a:pt x="6" y="6"/>
                          </a:lnTo>
                          <a:lnTo>
                            <a:pt x="6" y="0"/>
                          </a:lnTo>
                          <a:close/>
                        </a:path>
                      </a:pathLst>
                    </a:custGeom>
                    <a:grpFill/>
                    <a:ln w="0">
                      <a:solidFill>
                        <a:srgbClr val="00B050"/>
                      </a:solidFill>
                      <a:prstDash val="solid"/>
                      <a:round/>
                      <a:headEnd/>
                      <a:tailEnd/>
                    </a:ln>
                  </p:spPr>
                  <p:txBody>
                    <a:bodyPr vert="horz" wrap="square" lIns="91440" tIns="45720" rIns="91440" bIns="45720" numCol="1" anchor="t" anchorCtr="0" compatLnSpc="1">
                      <a:prstTxWarp prst="textNoShape">
                        <a:avLst/>
                      </a:prstTxWarp>
                    </a:bodyPr>
                    <a:lstStyle/>
                    <a:p>
                      <a:pPr defTabSz="914400">
                        <a:defRPr/>
                      </a:pPr>
                      <a:endParaRPr lang="en-US" kern="0" smtClean="0">
                        <a:solidFill>
                          <a:prstClr val="black"/>
                        </a:solidFill>
                      </a:endParaRPr>
                    </a:p>
                  </p:txBody>
                </p:sp>
                <p:sp>
                  <p:nvSpPr>
                    <p:cNvPr id="25" name="Freeform 14417"/>
                    <p:cNvSpPr>
                      <a:spLocks noEditPoints="1"/>
                    </p:cNvSpPr>
                    <p:nvPr/>
                  </p:nvSpPr>
                  <p:spPr bwMode="auto">
                    <a:xfrm>
                      <a:off x="6599723" y="4239930"/>
                      <a:ext cx="35056" cy="47938"/>
                    </a:xfrm>
                    <a:custGeom>
                      <a:avLst/>
                      <a:gdLst>
                        <a:gd name="T0" fmla="*/ 9 w 37"/>
                        <a:gd name="T1" fmla="*/ 51 h 57"/>
                        <a:gd name="T2" fmla="*/ 30 w 37"/>
                        <a:gd name="T3" fmla="*/ 51 h 57"/>
                        <a:gd name="T4" fmla="*/ 30 w 37"/>
                        <a:gd name="T5" fmla="*/ 57 h 57"/>
                        <a:gd name="T6" fmla="*/ 9 w 37"/>
                        <a:gd name="T7" fmla="*/ 57 h 57"/>
                        <a:gd name="T8" fmla="*/ 9 w 37"/>
                        <a:gd name="T9" fmla="*/ 51 h 57"/>
                        <a:gd name="T10" fmla="*/ 15 w 37"/>
                        <a:gd name="T11" fmla="*/ 21 h 57"/>
                        <a:gd name="T12" fmla="*/ 23 w 37"/>
                        <a:gd name="T13" fmla="*/ 21 h 57"/>
                        <a:gd name="T14" fmla="*/ 23 w 37"/>
                        <a:gd name="T15" fmla="*/ 29 h 57"/>
                        <a:gd name="T16" fmla="*/ 15 w 37"/>
                        <a:gd name="T17" fmla="*/ 29 h 57"/>
                        <a:gd name="T18" fmla="*/ 15 w 37"/>
                        <a:gd name="T19" fmla="*/ 21 h 57"/>
                        <a:gd name="T20" fmla="*/ 30 w 37"/>
                        <a:gd name="T21" fmla="*/ 6 h 57"/>
                        <a:gd name="T22" fmla="*/ 37 w 37"/>
                        <a:gd name="T23" fmla="*/ 6 h 57"/>
                        <a:gd name="T24" fmla="*/ 37 w 37"/>
                        <a:gd name="T25" fmla="*/ 51 h 57"/>
                        <a:gd name="T26" fmla="*/ 30 w 37"/>
                        <a:gd name="T27" fmla="*/ 51 h 57"/>
                        <a:gd name="T28" fmla="*/ 30 w 37"/>
                        <a:gd name="T29" fmla="*/ 21 h 57"/>
                        <a:gd name="T30" fmla="*/ 23 w 37"/>
                        <a:gd name="T31" fmla="*/ 21 h 57"/>
                        <a:gd name="T32" fmla="*/ 23 w 37"/>
                        <a:gd name="T33" fmla="*/ 15 h 57"/>
                        <a:gd name="T34" fmla="*/ 30 w 37"/>
                        <a:gd name="T35" fmla="*/ 15 h 57"/>
                        <a:gd name="T36" fmla="*/ 30 w 37"/>
                        <a:gd name="T37" fmla="*/ 6 h 57"/>
                        <a:gd name="T38" fmla="*/ 0 w 37"/>
                        <a:gd name="T39" fmla="*/ 6 h 57"/>
                        <a:gd name="T40" fmla="*/ 9 w 37"/>
                        <a:gd name="T41" fmla="*/ 6 h 57"/>
                        <a:gd name="T42" fmla="*/ 9 w 37"/>
                        <a:gd name="T43" fmla="*/ 29 h 57"/>
                        <a:gd name="T44" fmla="*/ 15 w 37"/>
                        <a:gd name="T45" fmla="*/ 29 h 57"/>
                        <a:gd name="T46" fmla="*/ 15 w 37"/>
                        <a:gd name="T47" fmla="*/ 36 h 57"/>
                        <a:gd name="T48" fmla="*/ 9 w 37"/>
                        <a:gd name="T49" fmla="*/ 36 h 57"/>
                        <a:gd name="T50" fmla="*/ 9 w 37"/>
                        <a:gd name="T51" fmla="*/ 51 h 57"/>
                        <a:gd name="T52" fmla="*/ 0 w 37"/>
                        <a:gd name="T53" fmla="*/ 51 h 57"/>
                        <a:gd name="T54" fmla="*/ 0 w 37"/>
                        <a:gd name="T55" fmla="*/ 6 h 57"/>
                        <a:gd name="T56" fmla="*/ 9 w 37"/>
                        <a:gd name="T57" fmla="*/ 0 h 57"/>
                        <a:gd name="T58" fmla="*/ 30 w 37"/>
                        <a:gd name="T59" fmla="*/ 0 h 57"/>
                        <a:gd name="T60" fmla="*/ 30 w 37"/>
                        <a:gd name="T61" fmla="*/ 6 h 57"/>
                        <a:gd name="T62" fmla="*/ 9 w 37"/>
                        <a:gd name="T63" fmla="*/ 6 h 57"/>
                        <a:gd name="T64" fmla="*/ 9 w 37"/>
                        <a:gd name="T6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57">
                          <a:moveTo>
                            <a:pt x="9" y="51"/>
                          </a:moveTo>
                          <a:lnTo>
                            <a:pt x="30" y="51"/>
                          </a:lnTo>
                          <a:lnTo>
                            <a:pt x="30" y="57"/>
                          </a:lnTo>
                          <a:lnTo>
                            <a:pt x="9" y="57"/>
                          </a:lnTo>
                          <a:lnTo>
                            <a:pt x="9" y="51"/>
                          </a:lnTo>
                          <a:close/>
                          <a:moveTo>
                            <a:pt x="15" y="21"/>
                          </a:moveTo>
                          <a:lnTo>
                            <a:pt x="23" y="21"/>
                          </a:lnTo>
                          <a:lnTo>
                            <a:pt x="23" y="29"/>
                          </a:lnTo>
                          <a:lnTo>
                            <a:pt x="15" y="29"/>
                          </a:lnTo>
                          <a:lnTo>
                            <a:pt x="15" y="21"/>
                          </a:lnTo>
                          <a:close/>
                          <a:moveTo>
                            <a:pt x="30" y="6"/>
                          </a:moveTo>
                          <a:lnTo>
                            <a:pt x="37" y="6"/>
                          </a:lnTo>
                          <a:lnTo>
                            <a:pt x="37" y="51"/>
                          </a:lnTo>
                          <a:lnTo>
                            <a:pt x="30" y="51"/>
                          </a:lnTo>
                          <a:lnTo>
                            <a:pt x="30" y="21"/>
                          </a:lnTo>
                          <a:lnTo>
                            <a:pt x="23" y="21"/>
                          </a:lnTo>
                          <a:lnTo>
                            <a:pt x="23" y="15"/>
                          </a:lnTo>
                          <a:lnTo>
                            <a:pt x="30" y="15"/>
                          </a:lnTo>
                          <a:lnTo>
                            <a:pt x="30" y="6"/>
                          </a:lnTo>
                          <a:close/>
                          <a:moveTo>
                            <a:pt x="0" y="6"/>
                          </a:moveTo>
                          <a:lnTo>
                            <a:pt x="9" y="6"/>
                          </a:lnTo>
                          <a:lnTo>
                            <a:pt x="9" y="29"/>
                          </a:lnTo>
                          <a:lnTo>
                            <a:pt x="15" y="29"/>
                          </a:lnTo>
                          <a:lnTo>
                            <a:pt x="15" y="36"/>
                          </a:lnTo>
                          <a:lnTo>
                            <a:pt x="9" y="36"/>
                          </a:lnTo>
                          <a:lnTo>
                            <a:pt x="9" y="51"/>
                          </a:lnTo>
                          <a:lnTo>
                            <a:pt x="0" y="51"/>
                          </a:lnTo>
                          <a:lnTo>
                            <a:pt x="0" y="6"/>
                          </a:lnTo>
                          <a:close/>
                          <a:moveTo>
                            <a:pt x="9" y="0"/>
                          </a:moveTo>
                          <a:lnTo>
                            <a:pt x="30" y="0"/>
                          </a:lnTo>
                          <a:lnTo>
                            <a:pt x="30" y="6"/>
                          </a:lnTo>
                          <a:lnTo>
                            <a:pt x="9" y="6"/>
                          </a:lnTo>
                          <a:lnTo>
                            <a:pt x="9" y="0"/>
                          </a:lnTo>
                          <a:close/>
                        </a:path>
                      </a:pathLst>
                    </a:custGeom>
                    <a:grpFill/>
                    <a:ln w="0">
                      <a:solidFill>
                        <a:srgbClr val="00B050"/>
                      </a:solidFill>
                      <a:prstDash val="solid"/>
                      <a:round/>
                      <a:headEnd/>
                      <a:tailEnd/>
                    </a:ln>
                  </p:spPr>
                  <p:txBody>
                    <a:bodyPr vert="horz" wrap="square" lIns="91440" tIns="45720" rIns="91440" bIns="45720" numCol="1" anchor="t" anchorCtr="0" compatLnSpc="1">
                      <a:prstTxWarp prst="textNoShape">
                        <a:avLst/>
                      </a:prstTxWarp>
                    </a:bodyPr>
                    <a:lstStyle/>
                    <a:p>
                      <a:pPr defTabSz="914400">
                        <a:defRPr/>
                      </a:pPr>
                      <a:endParaRPr lang="en-US" kern="0" smtClean="0">
                        <a:solidFill>
                          <a:prstClr val="black"/>
                        </a:solidFill>
                      </a:endParaRPr>
                    </a:p>
                  </p:txBody>
                </p:sp>
              </p:grpSp>
              <p:sp>
                <p:nvSpPr>
                  <p:cNvPr id="22" name="Freeform 21"/>
                  <p:cNvSpPr/>
                  <p:nvPr/>
                </p:nvSpPr>
                <p:spPr bwMode="auto">
                  <a:xfrm>
                    <a:off x="877092" y="1797651"/>
                    <a:ext cx="1683545" cy="3312484"/>
                  </a:xfrm>
                  <a:custGeom>
                    <a:avLst/>
                    <a:gdLst>
                      <a:gd name="connsiteX0" fmla="*/ 0 w 1683545"/>
                      <a:gd name="connsiteY0" fmla="*/ 2891955 h 3312484"/>
                      <a:gd name="connsiteX1" fmla="*/ 1683545 w 1683545"/>
                      <a:gd name="connsiteY1" fmla="*/ 2891955 h 3312484"/>
                      <a:gd name="connsiteX2" fmla="*/ 1683545 w 1683545"/>
                      <a:gd name="connsiteY2" fmla="*/ 3312484 h 3312484"/>
                      <a:gd name="connsiteX3" fmla="*/ 0 w 1683545"/>
                      <a:gd name="connsiteY3" fmla="*/ 3312484 h 3312484"/>
                      <a:gd name="connsiteX4" fmla="*/ 255793 w 1683545"/>
                      <a:gd name="connsiteY4" fmla="*/ 2501849 h 3312484"/>
                      <a:gd name="connsiteX5" fmla="*/ 227338 w 1683545"/>
                      <a:gd name="connsiteY5" fmla="*/ 2786229 h 3312484"/>
                      <a:gd name="connsiteX6" fmla="*/ 999603 w 1683545"/>
                      <a:gd name="connsiteY6" fmla="*/ 2786229 h 3312484"/>
                      <a:gd name="connsiteX7" fmla="*/ 971148 w 1683545"/>
                      <a:gd name="connsiteY7" fmla="*/ 2501849 h 3312484"/>
                      <a:gd name="connsiteX8" fmla="*/ 71145 w 1683545"/>
                      <a:gd name="connsiteY8" fmla="*/ 2140553 h 3312484"/>
                      <a:gd name="connsiteX9" fmla="*/ 1129291 w 1683545"/>
                      <a:gd name="connsiteY9" fmla="*/ 2140553 h 3312484"/>
                      <a:gd name="connsiteX10" fmla="*/ 1129291 w 1683545"/>
                      <a:gd name="connsiteY10" fmla="*/ 2177129 h 3312484"/>
                      <a:gd name="connsiteX11" fmla="*/ 71145 w 1683545"/>
                      <a:gd name="connsiteY11" fmla="*/ 2177129 h 3312484"/>
                      <a:gd name="connsiteX12" fmla="*/ 71145 w 1683545"/>
                      <a:gd name="connsiteY12" fmla="*/ 1883160 h 3312484"/>
                      <a:gd name="connsiteX13" fmla="*/ 1129291 w 1683545"/>
                      <a:gd name="connsiteY13" fmla="*/ 1883160 h 3312484"/>
                      <a:gd name="connsiteX14" fmla="*/ 1129291 w 1683545"/>
                      <a:gd name="connsiteY14" fmla="*/ 1919736 h 3312484"/>
                      <a:gd name="connsiteX15" fmla="*/ 71145 w 1683545"/>
                      <a:gd name="connsiteY15" fmla="*/ 1919736 h 3312484"/>
                      <a:gd name="connsiteX16" fmla="*/ 1545117 w 1683545"/>
                      <a:gd name="connsiteY16" fmla="*/ 1667507 h 3312484"/>
                      <a:gd name="connsiteX17" fmla="*/ 1561478 w 1683545"/>
                      <a:gd name="connsiteY17" fmla="*/ 1683868 h 3312484"/>
                      <a:gd name="connsiteX18" fmla="*/ 1545117 w 1683545"/>
                      <a:gd name="connsiteY18" fmla="*/ 1700229 h 3312484"/>
                      <a:gd name="connsiteX19" fmla="*/ 1528756 w 1683545"/>
                      <a:gd name="connsiteY19" fmla="*/ 1683868 h 3312484"/>
                      <a:gd name="connsiteX20" fmla="*/ 1545117 w 1683545"/>
                      <a:gd name="connsiteY20" fmla="*/ 1667507 h 3312484"/>
                      <a:gd name="connsiteX21" fmla="*/ 1545117 w 1683545"/>
                      <a:gd name="connsiteY21" fmla="*/ 1659583 h 3312484"/>
                      <a:gd name="connsiteX22" fmla="*/ 1520833 w 1683545"/>
                      <a:gd name="connsiteY22" fmla="*/ 1683868 h 3312484"/>
                      <a:gd name="connsiteX23" fmla="*/ 1545117 w 1683545"/>
                      <a:gd name="connsiteY23" fmla="*/ 1708153 h 3312484"/>
                      <a:gd name="connsiteX24" fmla="*/ 1569402 w 1683545"/>
                      <a:gd name="connsiteY24" fmla="*/ 1683868 h 3312484"/>
                      <a:gd name="connsiteX25" fmla="*/ 1545117 w 1683545"/>
                      <a:gd name="connsiteY25" fmla="*/ 1659583 h 3312484"/>
                      <a:gd name="connsiteX26" fmla="*/ 1255743 w 1683545"/>
                      <a:gd name="connsiteY26" fmla="*/ 1654773 h 3312484"/>
                      <a:gd name="connsiteX27" fmla="*/ 1579045 w 1683545"/>
                      <a:gd name="connsiteY27" fmla="*/ 1654773 h 3312484"/>
                      <a:gd name="connsiteX28" fmla="*/ 1579045 w 1683545"/>
                      <a:gd name="connsiteY28" fmla="*/ 1712963 h 3312484"/>
                      <a:gd name="connsiteX29" fmla="*/ 1255743 w 1683545"/>
                      <a:gd name="connsiteY29" fmla="*/ 1712963 h 3312484"/>
                      <a:gd name="connsiteX30" fmla="*/ 71145 w 1683545"/>
                      <a:gd name="connsiteY30" fmla="*/ 1625767 h 3312484"/>
                      <a:gd name="connsiteX31" fmla="*/ 1129291 w 1683545"/>
                      <a:gd name="connsiteY31" fmla="*/ 1625767 h 3312484"/>
                      <a:gd name="connsiteX32" fmla="*/ 1129291 w 1683545"/>
                      <a:gd name="connsiteY32" fmla="*/ 1662343 h 3312484"/>
                      <a:gd name="connsiteX33" fmla="*/ 71145 w 1683545"/>
                      <a:gd name="connsiteY33" fmla="*/ 1662343 h 3312484"/>
                      <a:gd name="connsiteX34" fmla="*/ 1545117 w 1683545"/>
                      <a:gd name="connsiteY34" fmla="*/ 1597910 h 3312484"/>
                      <a:gd name="connsiteX35" fmla="*/ 1561478 w 1683545"/>
                      <a:gd name="connsiteY35" fmla="*/ 1614271 h 3312484"/>
                      <a:gd name="connsiteX36" fmla="*/ 1545117 w 1683545"/>
                      <a:gd name="connsiteY36" fmla="*/ 1630632 h 3312484"/>
                      <a:gd name="connsiteX37" fmla="*/ 1528756 w 1683545"/>
                      <a:gd name="connsiteY37" fmla="*/ 1614271 h 3312484"/>
                      <a:gd name="connsiteX38" fmla="*/ 1545117 w 1683545"/>
                      <a:gd name="connsiteY38" fmla="*/ 1597910 h 3312484"/>
                      <a:gd name="connsiteX39" fmla="*/ 1545117 w 1683545"/>
                      <a:gd name="connsiteY39" fmla="*/ 1589987 h 3312484"/>
                      <a:gd name="connsiteX40" fmla="*/ 1520833 w 1683545"/>
                      <a:gd name="connsiteY40" fmla="*/ 1614271 h 3312484"/>
                      <a:gd name="connsiteX41" fmla="*/ 1545117 w 1683545"/>
                      <a:gd name="connsiteY41" fmla="*/ 1638556 h 3312484"/>
                      <a:gd name="connsiteX42" fmla="*/ 1569402 w 1683545"/>
                      <a:gd name="connsiteY42" fmla="*/ 1614271 h 3312484"/>
                      <a:gd name="connsiteX43" fmla="*/ 1545117 w 1683545"/>
                      <a:gd name="connsiteY43" fmla="*/ 1589987 h 3312484"/>
                      <a:gd name="connsiteX44" fmla="*/ 1255743 w 1683545"/>
                      <a:gd name="connsiteY44" fmla="*/ 1585176 h 3312484"/>
                      <a:gd name="connsiteX45" fmla="*/ 1579045 w 1683545"/>
                      <a:gd name="connsiteY45" fmla="*/ 1585176 h 3312484"/>
                      <a:gd name="connsiteX46" fmla="*/ 1579045 w 1683545"/>
                      <a:gd name="connsiteY46" fmla="*/ 1643367 h 3312484"/>
                      <a:gd name="connsiteX47" fmla="*/ 1255743 w 1683545"/>
                      <a:gd name="connsiteY47" fmla="*/ 1643367 h 3312484"/>
                      <a:gd name="connsiteX48" fmla="*/ 1545117 w 1683545"/>
                      <a:gd name="connsiteY48" fmla="*/ 1528312 h 3312484"/>
                      <a:gd name="connsiteX49" fmla="*/ 1561478 w 1683545"/>
                      <a:gd name="connsiteY49" fmla="*/ 1544673 h 3312484"/>
                      <a:gd name="connsiteX50" fmla="*/ 1545117 w 1683545"/>
                      <a:gd name="connsiteY50" fmla="*/ 1561034 h 3312484"/>
                      <a:gd name="connsiteX51" fmla="*/ 1528756 w 1683545"/>
                      <a:gd name="connsiteY51" fmla="*/ 1544673 h 3312484"/>
                      <a:gd name="connsiteX52" fmla="*/ 1545117 w 1683545"/>
                      <a:gd name="connsiteY52" fmla="*/ 1528312 h 3312484"/>
                      <a:gd name="connsiteX53" fmla="*/ 1545117 w 1683545"/>
                      <a:gd name="connsiteY53" fmla="*/ 1520389 h 3312484"/>
                      <a:gd name="connsiteX54" fmla="*/ 1520833 w 1683545"/>
                      <a:gd name="connsiteY54" fmla="*/ 1544673 h 3312484"/>
                      <a:gd name="connsiteX55" fmla="*/ 1545117 w 1683545"/>
                      <a:gd name="connsiteY55" fmla="*/ 1568958 h 3312484"/>
                      <a:gd name="connsiteX56" fmla="*/ 1569402 w 1683545"/>
                      <a:gd name="connsiteY56" fmla="*/ 1544673 h 3312484"/>
                      <a:gd name="connsiteX57" fmla="*/ 1545117 w 1683545"/>
                      <a:gd name="connsiteY57" fmla="*/ 1520389 h 3312484"/>
                      <a:gd name="connsiteX58" fmla="*/ 1255743 w 1683545"/>
                      <a:gd name="connsiteY58" fmla="*/ 1515578 h 3312484"/>
                      <a:gd name="connsiteX59" fmla="*/ 1579045 w 1683545"/>
                      <a:gd name="connsiteY59" fmla="*/ 1515578 h 3312484"/>
                      <a:gd name="connsiteX60" fmla="*/ 1579045 w 1683545"/>
                      <a:gd name="connsiteY60" fmla="*/ 1573769 h 3312484"/>
                      <a:gd name="connsiteX61" fmla="*/ 1255743 w 1683545"/>
                      <a:gd name="connsiteY61" fmla="*/ 1573769 h 3312484"/>
                      <a:gd name="connsiteX62" fmla="*/ 1545117 w 1683545"/>
                      <a:gd name="connsiteY62" fmla="*/ 1458715 h 3312484"/>
                      <a:gd name="connsiteX63" fmla="*/ 1561478 w 1683545"/>
                      <a:gd name="connsiteY63" fmla="*/ 1475076 h 3312484"/>
                      <a:gd name="connsiteX64" fmla="*/ 1545117 w 1683545"/>
                      <a:gd name="connsiteY64" fmla="*/ 1491437 h 3312484"/>
                      <a:gd name="connsiteX65" fmla="*/ 1528756 w 1683545"/>
                      <a:gd name="connsiteY65" fmla="*/ 1475076 h 3312484"/>
                      <a:gd name="connsiteX66" fmla="*/ 1545117 w 1683545"/>
                      <a:gd name="connsiteY66" fmla="*/ 1458715 h 3312484"/>
                      <a:gd name="connsiteX67" fmla="*/ 1545117 w 1683545"/>
                      <a:gd name="connsiteY67" fmla="*/ 1450792 h 3312484"/>
                      <a:gd name="connsiteX68" fmla="*/ 1520833 w 1683545"/>
                      <a:gd name="connsiteY68" fmla="*/ 1475076 h 3312484"/>
                      <a:gd name="connsiteX69" fmla="*/ 1545117 w 1683545"/>
                      <a:gd name="connsiteY69" fmla="*/ 1499361 h 3312484"/>
                      <a:gd name="connsiteX70" fmla="*/ 1569402 w 1683545"/>
                      <a:gd name="connsiteY70" fmla="*/ 1475076 h 3312484"/>
                      <a:gd name="connsiteX71" fmla="*/ 1545117 w 1683545"/>
                      <a:gd name="connsiteY71" fmla="*/ 1450792 h 3312484"/>
                      <a:gd name="connsiteX72" fmla="*/ 1255743 w 1683545"/>
                      <a:gd name="connsiteY72" fmla="*/ 1445981 h 3312484"/>
                      <a:gd name="connsiteX73" fmla="*/ 1579045 w 1683545"/>
                      <a:gd name="connsiteY73" fmla="*/ 1445981 h 3312484"/>
                      <a:gd name="connsiteX74" fmla="*/ 1579045 w 1683545"/>
                      <a:gd name="connsiteY74" fmla="*/ 1504171 h 3312484"/>
                      <a:gd name="connsiteX75" fmla="*/ 1255743 w 1683545"/>
                      <a:gd name="connsiteY75" fmla="*/ 1504171 h 3312484"/>
                      <a:gd name="connsiteX76" fmla="*/ 1545117 w 1683545"/>
                      <a:gd name="connsiteY76" fmla="*/ 1389117 h 3312484"/>
                      <a:gd name="connsiteX77" fmla="*/ 1561478 w 1683545"/>
                      <a:gd name="connsiteY77" fmla="*/ 1405478 h 3312484"/>
                      <a:gd name="connsiteX78" fmla="*/ 1545117 w 1683545"/>
                      <a:gd name="connsiteY78" fmla="*/ 1421839 h 3312484"/>
                      <a:gd name="connsiteX79" fmla="*/ 1528756 w 1683545"/>
                      <a:gd name="connsiteY79" fmla="*/ 1405478 h 3312484"/>
                      <a:gd name="connsiteX80" fmla="*/ 1545117 w 1683545"/>
                      <a:gd name="connsiteY80" fmla="*/ 1389117 h 3312484"/>
                      <a:gd name="connsiteX81" fmla="*/ 1545117 w 1683545"/>
                      <a:gd name="connsiteY81" fmla="*/ 1381194 h 3312484"/>
                      <a:gd name="connsiteX82" fmla="*/ 1520833 w 1683545"/>
                      <a:gd name="connsiteY82" fmla="*/ 1405478 h 3312484"/>
                      <a:gd name="connsiteX83" fmla="*/ 1545117 w 1683545"/>
                      <a:gd name="connsiteY83" fmla="*/ 1429763 h 3312484"/>
                      <a:gd name="connsiteX84" fmla="*/ 1569402 w 1683545"/>
                      <a:gd name="connsiteY84" fmla="*/ 1405478 h 3312484"/>
                      <a:gd name="connsiteX85" fmla="*/ 1545117 w 1683545"/>
                      <a:gd name="connsiteY85" fmla="*/ 1381194 h 3312484"/>
                      <a:gd name="connsiteX86" fmla="*/ 1255743 w 1683545"/>
                      <a:gd name="connsiteY86" fmla="*/ 1376383 h 3312484"/>
                      <a:gd name="connsiteX87" fmla="*/ 1579045 w 1683545"/>
                      <a:gd name="connsiteY87" fmla="*/ 1376383 h 3312484"/>
                      <a:gd name="connsiteX88" fmla="*/ 1579045 w 1683545"/>
                      <a:gd name="connsiteY88" fmla="*/ 1434573 h 3312484"/>
                      <a:gd name="connsiteX89" fmla="*/ 1255743 w 1683545"/>
                      <a:gd name="connsiteY89" fmla="*/ 1434573 h 3312484"/>
                      <a:gd name="connsiteX90" fmla="*/ 71145 w 1683545"/>
                      <a:gd name="connsiteY90" fmla="*/ 1368374 h 3312484"/>
                      <a:gd name="connsiteX91" fmla="*/ 1129291 w 1683545"/>
                      <a:gd name="connsiteY91" fmla="*/ 1368374 h 3312484"/>
                      <a:gd name="connsiteX92" fmla="*/ 1129291 w 1683545"/>
                      <a:gd name="connsiteY92" fmla="*/ 1404950 h 3312484"/>
                      <a:gd name="connsiteX93" fmla="*/ 71145 w 1683545"/>
                      <a:gd name="connsiteY93" fmla="*/ 1404950 h 3312484"/>
                      <a:gd name="connsiteX94" fmla="*/ 1545117 w 1683545"/>
                      <a:gd name="connsiteY94" fmla="*/ 1319519 h 3312484"/>
                      <a:gd name="connsiteX95" fmla="*/ 1561478 w 1683545"/>
                      <a:gd name="connsiteY95" fmla="*/ 1335880 h 3312484"/>
                      <a:gd name="connsiteX96" fmla="*/ 1545117 w 1683545"/>
                      <a:gd name="connsiteY96" fmla="*/ 1352241 h 3312484"/>
                      <a:gd name="connsiteX97" fmla="*/ 1528756 w 1683545"/>
                      <a:gd name="connsiteY97" fmla="*/ 1335880 h 3312484"/>
                      <a:gd name="connsiteX98" fmla="*/ 1545117 w 1683545"/>
                      <a:gd name="connsiteY98" fmla="*/ 1319519 h 3312484"/>
                      <a:gd name="connsiteX99" fmla="*/ 1545117 w 1683545"/>
                      <a:gd name="connsiteY99" fmla="*/ 1311596 h 3312484"/>
                      <a:gd name="connsiteX100" fmla="*/ 1520833 w 1683545"/>
                      <a:gd name="connsiteY100" fmla="*/ 1335880 h 3312484"/>
                      <a:gd name="connsiteX101" fmla="*/ 1545117 w 1683545"/>
                      <a:gd name="connsiteY101" fmla="*/ 1360165 h 3312484"/>
                      <a:gd name="connsiteX102" fmla="*/ 1569402 w 1683545"/>
                      <a:gd name="connsiteY102" fmla="*/ 1335880 h 3312484"/>
                      <a:gd name="connsiteX103" fmla="*/ 1545117 w 1683545"/>
                      <a:gd name="connsiteY103" fmla="*/ 1311596 h 3312484"/>
                      <a:gd name="connsiteX104" fmla="*/ 1255743 w 1683545"/>
                      <a:gd name="connsiteY104" fmla="*/ 1306785 h 3312484"/>
                      <a:gd name="connsiteX105" fmla="*/ 1579045 w 1683545"/>
                      <a:gd name="connsiteY105" fmla="*/ 1306785 h 3312484"/>
                      <a:gd name="connsiteX106" fmla="*/ 1579045 w 1683545"/>
                      <a:gd name="connsiteY106" fmla="*/ 1364975 h 3312484"/>
                      <a:gd name="connsiteX107" fmla="*/ 1255743 w 1683545"/>
                      <a:gd name="connsiteY107" fmla="*/ 1364975 h 3312484"/>
                      <a:gd name="connsiteX108" fmla="*/ 1545117 w 1683545"/>
                      <a:gd name="connsiteY108" fmla="*/ 1249921 h 3312484"/>
                      <a:gd name="connsiteX109" fmla="*/ 1561478 w 1683545"/>
                      <a:gd name="connsiteY109" fmla="*/ 1266282 h 3312484"/>
                      <a:gd name="connsiteX110" fmla="*/ 1545117 w 1683545"/>
                      <a:gd name="connsiteY110" fmla="*/ 1282643 h 3312484"/>
                      <a:gd name="connsiteX111" fmla="*/ 1528756 w 1683545"/>
                      <a:gd name="connsiteY111" fmla="*/ 1266282 h 3312484"/>
                      <a:gd name="connsiteX112" fmla="*/ 1545117 w 1683545"/>
                      <a:gd name="connsiteY112" fmla="*/ 1249921 h 3312484"/>
                      <a:gd name="connsiteX113" fmla="*/ 1545117 w 1683545"/>
                      <a:gd name="connsiteY113" fmla="*/ 1241998 h 3312484"/>
                      <a:gd name="connsiteX114" fmla="*/ 1520833 w 1683545"/>
                      <a:gd name="connsiteY114" fmla="*/ 1266282 h 3312484"/>
                      <a:gd name="connsiteX115" fmla="*/ 1545117 w 1683545"/>
                      <a:gd name="connsiteY115" fmla="*/ 1290567 h 3312484"/>
                      <a:gd name="connsiteX116" fmla="*/ 1569402 w 1683545"/>
                      <a:gd name="connsiteY116" fmla="*/ 1266282 h 3312484"/>
                      <a:gd name="connsiteX117" fmla="*/ 1545117 w 1683545"/>
                      <a:gd name="connsiteY117" fmla="*/ 1241998 h 3312484"/>
                      <a:gd name="connsiteX118" fmla="*/ 1255743 w 1683545"/>
                      <a:gd name="connsiteY118" fmla="*/ 1237188 h 3312484"/>
                      <a:gd name="connsiteX119" fmla="*/ 1579045 w 1683545"/>
                      <a:gd name="connsiteY119" fmla="*/ 1237188 h 3312484"/>
                      <a:gd name="connsiteX120" fmla="*/ 1579045 w 1683545"/>
                      <a:gd name="connsiteY120" fmla="*/ 1295378 h 3312484"/>
                      <a:gd name="connsiteX121" fmla="*/ 1255743 w 1683545"/>
                      <a:gd name="connsiteY121" fmla="*/ 1295378 h 3312484"/>
                      <a:gd name="connsiteX122" fmla="*/ 1545117 w 1683545"/>
                      <a:gd name="connsiteY122" fmla="*/ 1180323 h 3312484"/>
                      <a:gd name="connsiteX123" fmla="*/ 1561478 w 1683545"/>
                      <a:gd name="connsiteY123" fmla="*/ 1196684 h 3312484"/>
                      <a:gd name="connsiteX124" fmla="*/ 1545117 w 1683545"/>
                      <a:gd name="connsiteY124" fmla="*/ 1213045 h 3312484"/>
                      <a:gd name="connsiteX125" fmla="*/ 1528756 w 1683545"/>
                      <a:gd name="connsiteY125" fmla="*/ 1196684 h 3312484"/>
                      <a:gd name="connsiteX126" fmla="*/ 1545117 w 1683545"/>
                      <a:gd name="connsiteY126" fmla="*/ 1180323 h 3312484"/>
                      <a:gd name="connsiteX127" fmla="*/ 1545117 w 1683545"/>
                      <a:gd name="connsiteY127" fmla="*/ 1172400 h 3312484"/>
                      <a:gd name="connsiteX128" fmla="*/ 1520833 w 1683545"/>
                      <a:gd name="connsiteY128" fmla="*/ 1196684 h 3312484"/>
                      <a:gd name="connsiteX129" fmla="*/ 1545117 w 1683545"/>
                      <a:gd name="connsiteY129" fmla="*/ 1220969 h 3312484"/>
                      <a:gd name="connsiteX130" fmla="*/ 1569402 w 1683545"/>
                      <a:gd name="connsiteY130" fmla="*/ 1196684 h 3312484"/>
                      <a:gd name="connsiteX131" fmla="*/ 1545117 w 1683545"/>
                      <a:gd name="connsiteY131" fmla="*/ 1172400 h 3312484"/>
                      <a:gd name="connsiteX132" fmla="*/ 1255743 w 1683545"/>
                      <a:gd name="connsiteY132" fmla="*/ 1167590 h 3312484"/>
                      <a:gd name="connsiteX133" fmla="*/ 1579045 w 1683545"/>
                      <a:gd name="connsiteY133" fmla="*/ 1167590 h 3312484"/>
                      <a:gd name="connsiteX134" fmla="*/ 1579045 w 1683545"/>
                      <a:gd name="connsiteY134" fmla="*/ 1225780 h 3312484"/>
                      <a:gd name="connsiteX135" fmla="*/ 1255743 w 1683545"/>
                      <a:gd name="connsiteY135" fmla="*/ 1225780 h 3312484"/>
                      <a:gd name="connsiteX136" fmla="*/ 71145 w 1683545"/>
                      <a:gd name="connsiteY136" fmla="*/ 1110981 h 3312484"/>
                      <a:gd name="connsiteX137" fmla="*/ 1129291 w 1683545"/>
                      <a:gd name="connsiteY137" fmla="*/ 1110981 h 3312484"/>
                      <a:gd name="connsiteX138" fmla="*/ 1129291 w 1683545"/>
                      <a:gd name="connsiteY138" fmla="*/ 1147557 h 3312484"/>
                      <a:gd name="connsiteX139" fmla="*/ 71145 w 1683545"/>
                      <a:gd name="connsiteY139" fmla="*/ 1147557 h 3312484"/>
                      <a:gd name="connsiteX140" fmla="*/ 1545117 w 1683545"/>
                      <a:gd name="connsiteY140" fmla="*/ 1110725 h 3312484"/>
                      <a:gd name="connsiteX141" fmla="*/ 1561478 w 1683545"/>
                      <a:gd name="connsiteY141" fmla="*/ 1127086 h 3312484"/>
                      <a:gd name="connsiteX142" fmla="*/ 1545117 w 1683545"/>
                      <a:gd name="connsiteY142" fmla="*/ 1143447 h 3312484"/>
                      <a:gd name="connsiteX143" fmla="*/ 1528756 w 1683545"/>
                      <a:gd name="connsiteY143" fmla="*/ 1127086 h 3312484"/>
                      <a:gd name="connsiteX144" fmla="*/ 1545117 w 1683545"/>
                      <a:gd name="connsiteY144" fmla="*/ 1110725 h 3312484"/>
                      <a:gd name="connsiteX145" fmla="*/ 1545117 w 1683545"/>
                      <a:gd name="connsiteY145" fmla="*/ 1102802 h 3312484"/>
                      <a:gd name="connsiteX146" fmla="*/ 1520833 w 1683545"/>
                      <a:gd name="connsiteY146" fmla="*/ 1127086 h 3312484"/>
                      <a:gd name="connsiteX147" fmla="*/ 1545117 w 1683545"/>
                      <a:gd name="connsiteY147" fmla="*/ 1151371 h 3312484"/>
                      <a:gd name="connsiteX148" fmla="*/ 1569402 w 1683545"/>
                      <a:gd name="connsiteY148" fmla="*/ 1127086 h 3312484"/>
                      <a:gd name="connsiteX149" fmla="*/ 1545117 w 1683545"/>
                      <a:gd name="connsiteY149" fmla="*/ 1102802 h 3312484"/>
                      <a:gd name="connsiteX150" fmla="*/ 1255743 w 1683545"/>
                      <a:gd name="connsiteY150" fmla="*/ 1097991 h 3312484"/>
                      <a:gd name="connsiteX151" fmla="*/ 1579045 w 1683545"/>
                      <a:gd name="connsiteY151" fmla="*/ 1097991 h 3312484"/>
                      <a:gd name="connsiteX152" fmla="*/ 1579045 w 1683545"/>
                      <a:gd name="connsiteY152" fmla="*/ 1156182 h 3312484"/>
                      <a:gd name="connsiteX153" fmla="*/ 1255743 w 1683545"/>
                      <a:gd name="connsiteY153" fmla="*/ 1156182 h 3312484"/>
                      <a:gd name="connsiteX154" fmla="*/ 1535392 w 1683545"/>
                      <a:gd name="connsiteY154" fmla="*/ 983702 h 3312484"/>
                      <a:gd name="connsiteX155" fmla="*/ 1535392 w 1683545"/>
                      <a:gd name="connsiteY155" fmla="*/ 1061517 h 3312484"/>
                      <a:gd name="connsiteX156" fmla="*/ 1553680 w 1683545"/>
                      <a:gd name="connsiteY156" fmla="*/ 1061517 h 3312484"/>
                      <a:gd name="connsiteX157" fmla="*/ 1553680 w 1683545"/>
                      <a:gd name="connsiteY157" fmla="*/ 983702 h 3312484"/>
                      <a:gd name="connsiteX158" fmla="*/ 1321610 w 1683545"/>
                      <a:gd name="connsiteY158" fmla="*/ 971690 h 3312484"/>
                      <a:gd name="connsiteX159" fmla="*/ 1336183 w 1683545"/>
                      <a:gd name="connsiteY159" fmla="*/ 971690 h 3312484"/>
                      <a:gd name="connsiteX160" fmla="*/ 1336183 w 1683545"/>
                      <a:gd name="connsiteY160" fmla="*/ 1031782 h 3312484"/>
                      <a:gd name="connsiteX161" fmla="*/ 1321610 w 1683545"/>
                      <a:gd name="connsiteY161" fmla="*/ 1031782 h 3312484"/>
                      <a:gd name="connsiteX162" fmla="*/ 1330464 w 1683545"/>
                      <a:gd name="connsiteY162" fmla="*/ 958619 h 3312484"/>
                      <a:gd name="connsiteX163" fmla="*/ 1284513 w 1683545"/>
                      <a:gd name="connsiteY163" fmla="*/ 1004571 h 3312484"/>
                      <a:gd name="connsiteX164" fmla="*/ 1330464 w 1683545"/>
                      <a:gd name="connsiteY164" fmla="*/ 1050522 h 3312484"/>
                      <a:gd name="connsiteX165" fmla="*/ 1376416 w 1683545"/>
                      <a:gd name="connsiteY165" fmla="*/ 1004571 h 3312484"/>
                      <a:gd name="connsiteX166" fmla="*/ 1330464 w 1683545"/>
                      <a:gd name="connsiteY166" fmla="*/ 958619 h 3312484"/>
                      <a:gd name="connsiteX167" fmla="*/ 1375252 w 1683545"/>
                      <a:gd name="connsiteY167" fmla="*/ 870080 h 3312484"/>
                      <a:gd name="connsiteX168" fmla="*/ 1375252 w 1683545"/>
                      <a:gd name="connsiteY168" fmla="*/ 942407 h 3312484"/>
                      <a:gd name="connsiteX169" fmla="*/ 1514646 w 1683545"/>
                      <a:gd name="connsiteY169" fmla="*/ 942407 h 3312484"/>
                      <a:gd name="connsiteX170" fmla="*/ 1514646 w 1683545"/>
                      <a:gd name="connsiteY170" fmla="*/ 870080 h 3312484"/>
                      <a:gd name="connsiteX171" fmla="*/ 71145 w 1683545"/>
                      <a:gd name="connsiteY171" fmla="*/ 853588 h 3312484"/>
                      <a:gd name="connsiteX172" fmla="*/ 1129291 w 1683545"/>
                      <a:gd name="connsiteY172" fmla="*/ 853588 h 3312484"/>
                      <a:gd name="connsiteX173" fmla="*/ 1129291 w 1683545"/>
                      <a:gd name="connsiteY173" fmla="*/ 890164 h 3312484"/>
                      <a:gd name="connsiteX174" fmla="*/ 71145 w 1683545"/>
                      <a:gd name="connsiteY174" fmla="*/ 890164 h 3312484"/>
                      <a:gd name="connsiteX175" fmla="*/ 1297595 w 1683545"/>
                      <a:gd name="connsiteY175" fmla="*/ 722486 h 3312484"/>
                      <a:gd name="connsiteX176" fmla="*/ 1297595 w 1683545"/>
                      <a:gd name="connsiteY176" fmla="*/ 838507 h 3312484"/>
                      <a:gd name="connsiteX177" fmla="*/ 1533908 w 1683545"/>
                      <a:gd name="connsiteY177" fmla="*/ 838507 h 3312484"/>
                      <a:gd name="connsiteX178" fmla="*/ 1533908 w 1683545"/>
                      <a:gd name="connsiteY178" fmla="*/ 722486 h 3312484"/>
                      <a:gd name="connsiteX179" fmla="*/ 1255743 w 1683545"/>
                      <a:gd name="connsiteY179" fmla="*/ 675115 h 3312484"/>
                      <a:gd name="connsiteX180" fmla="*/ 1579045 w 1683545"/>
                      <a:gd name="connsiteY180" fmla="*/ 675115 h 3312484"/>
                      <a:gd name="connsiteX181" fmla="*/ 1579045 w 1683545"/>
                      <a:gd name="connsiteY181" fmla="*/ 1084138 h 3312484"/>
                      <a:gd name="connsiteX182" fmla="*/ 1255743 w 1683545"/>
                      <a:gd name="connsiteY182" fmla="*/ 1084138 h 3312484"/>
                      <a:gd name="connsiteX183" fmla="*/ 71145 w 1683545"/>
                      <a:gd name="connsiteY183" fmla="*/ 596195 h 3312484"/>
                      <a:gd name="connsiteX184" fmla="*/ 1129291 w 1683545"/>
                      <a:gd name="connsiteY184" fmla="*/ 596195 h 3312484"/>
                      <a:gd name="connsiteX185" fmla="*/ 1129291 w 1683545"/>
                      <a:gd name="connsiteY185" fmla="*/ 632771 h 3312484"/>
                      <a:gd name="connsiteX186" fmla="*/ 71145 w 1683545"/>
                      <a:gd name="connsiteY186" fmla="*/ 632771 h 3312484"/>
                      <a:gd name="connsiteX187" fmla="*/ 1237434 w 1683545"/>
                      <a:gd name="connsiteY187" fmla="*/ 577085 h 3312484"/>
                      <a:gd name="connsiteX188" fmla="*/ 1237434 w 1683545"/>
                      <a:gd name="connsiteY188" fmla="*/ 2403748 h 3312484"/>
                      <a:gd name="connsiteX189" fmla="*/ 1595411 w 1683545"/>
                      <a:gd name="connsiteY189" fmla="*/ 2403748 h 3312484"/>
                      <a:gd name="connsiteX190" fmla="*/ 1595411 w 1683545"/>
                      <a:gd name="connsiteY190" fmla="*/ 577085 h 3312484"/>
                      <a:gd name="connsiteX191" fmla="*/ 28719 w 1683545"/>
                      <a:gd name="connsiteY191" fmla="*/ 382775 h 3312484"/>
                      <a:gd name="connsiteX192" fmla="*/ 28719 w 1683545"/>
                      <a:gd name="connsiteY192" fmla="*/ 2403748 h 3312484"/>
                      <a:gd name="connsiteX193" fmla="*/ 1199509 w 1683545"/>
                      <a:gd name="connsiteY193" fmla="*/ 2403748 h 3312484"/>
                      <a:gd name="connsiteX194" fmla="*/ 1199509 w 1683545"/>
                      <a:gd name="connsiteY194" fmla="*/ 382775 h 3312484"/>
                      <a:gd name="connsiteX195" fmla="*/ 0 w 1683545"/>
                      <a:gd name="connsiteY195" fmla="*/ 0 h 3312484"/>
                      <a:gd name="connsiteX196" fmla="*/ 1683545 w 1683545"/>
                      <a:gd name="connsiteY196" fmla="*/ 0 h 3312484"/>
                      <a:gd name="connsiteX197" fmla="*/ 1683545 w 1683545"/>
                      <a:gd name="connsiteY197" fmla="*/ 2872007 h 3312484"/>
                      <a:gd name="connsiteX198" fmla="*/ 0 w 1683545"/>
                      <a:gd name="connsiteY198" fmla="*/ 2872007 h 331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1683545" h="3312484">
                        <a:moveTo>
                          <a:pt x="0" y="2891955"/>
                        </a:moveTo>
                        <a:lnTo>
                          <a:pt x="1683545" y="2891955"/>
                        </a:lnTo>
                        <a:lnTo>
                          <a:pt x="1683545" y="3312484"/>
                        </a:lnTo>
                        <a:lnTo>
                          <a:pt x="0" y="3312484"/>
                        </a:lnTo>
                        <a:close/>
                        <a:moveTo>
                          <a:pt x="255793" y="2501849"/>
                        </a:moveTo>
                        <a:lnTo>
                          <a:pt x="227338" y="2786229"/>
                        </a:lnTo>
                        <a:lnTo>
                          <a:pt x="999603" y="2786229"/>
                        </a:lnTo>
                        <a:lnTo>
                          <a:pt x="971148" y="2501849"/>
                        </a:lnTo>
                        <a:close/>
                        <a:moveTo>
                          <a:pt x="71145" y="2140553"/>
                        </a:moveTo>
                        <a:lnTo>
                          <a:pt x="1129291" y="2140553"/>
                        </a:lnTo>
                        <a:lnTo>
                          <a:pt x="1129291" y="2177129"/>
                        </a:lnTo>
                        <a:lnTo>
                          <a:pt x="71145" y="2177129"/>
                        </a:lnTo>
                        <a:close/>
                        <a:moveTo>
                          <a:pt x="71145" y="1883160"/>
                        </a:moveTo>
                        <a:lnTo>
                          <a:pt x="1129291" y="1883160"/>
                        </a:lnTo>
                        <a:lnTo>
                          <a:pt x="1129291" y="1919736"/>
                        </a:lnTo>
                        <a:lnTo>
                          <a:pt x="71145" y="1919736"/>
                        </a:lnTo>
                        <a:close/>
                        <a:moveTo>
                          <a:pt x="1545117" y="1667507"/>
                        </a:moveTo>
                        <a:cubicBezTo>
                          <a:pt x="1554153" y="1667507"/>
                          <a:pt x="1561478" y="1674832"/>
                          <a:pt x="1561478" y="1683868"/>
                        </a:cubicBezTo>
                        <a:cubicBezTo>
                          <a:pt x="1561478" y="1692904"/>
                          <a:pt x="1554153" y="1700229"/>
                          <a:pt x="1545117" y="1700229"/>
                        </a:cubicBezTo>
                        <a:cubicBezTo>
                          <a:pt x="1536081" y="1700229"/>
                          <a:pt x="1528756" y="1692904"/>
                          <a:pt x="1528756" y="1683868"/>
                        </a:cubicBezTo>
                        <a:cubicBezTo>
                          <a:pt x="1528756" y="1674832"/>
                          <a:pt x="1536081" y="1667507"/>
                          <a:pt x="1545117" y="1667507"/>
                        </a:cubicBezTo>
                        <a:close/>
                        <a:moveTo>
                          <a:pt x="1545117" y="1659583"/>
                        </a:moveTo>
                        <a:cubicBezTo>
                          <a:pt x="1531706" y="1659583"/>
                          <a:pt x="1520833" y="1670457"/>
                          <a:pt x="1520833" y="1683868"/>
                        </a:cubicBezTo>
                        <a:cubicBezTo>
                          <a:pt x="1520833" y="1697280"/>
                          <a:pt x="1531706" y="1708153"/>
                          <a:pt x="1545117" y="1708153"/>
                        </a:cubicBezTo>
                        <a:cubicBezTo>
                          <a:pt x="1558529" y="1708153"/>
                          <a:pt x="1569402" y="1697280"/>
                          <a:pt x="1569402" y="1683868"/>
                        </a:cubicBezTo>
                        <a:cubicBezTo>
                          <a:pt x="1569402" y="1670457"/>
                          <a:pt x="1558529" y="1659583"/>
                          <a:pt x="1545117" y="1659583"/>
                        </a:cubicBezTo>
                        <a:close/>
                        <a:moveTo>
                          <a:pt x="1255743" y="1654773"/>
                        </a:moveTo>
                        <a:lnTo>
                          <a:pt x="1579045" y="1654773"/>
                        </a:lnTo>
                        <a:lnTo>
                          <a:pt x="1579045" y="1712963"/>
                        </a:lnTo>
                        <a:lnTo>
                          <a:pt x="1255743" y="1712963"/>
                        </a:lnTo>
                        <a:close/>
                        <a:moveTo>
                          <a:pt x="71145" y="1625767"/>
                        </a:moveTo>
                        <a:lnTo>
                          <a:pt x="1129291" y="1625767"/>
                        </a:lnTo>
                        <a:lnTo>
                          <a:pt x="1129291" y="1662343"/>
                        </a:lnTo>
                        <a:lnTo>
                          <a:pt x="71145" y="1662343"/>
                        </a:lnTo>
                        <a:close/>
                        <a:moveTo>
                          <a:pt x="1545117" y="1597910"/>
                        </a:moveTo>
                        <a:cubicBezTo>
                          <a:pt x="1554153" y="1597910"/>
                          <a:pt x="1561478" y="1605236"/>
                          <a:pt x="1561478" y="1614271"/>
                        </a:cubicBezTo>
                        <a:cubicBezTo>
                          <a:pt x="1561478" y="1623307"/>
                          <a:pt x="1554153" y="1630632"/>
                          <a:pt x="1545117" y="1630632"/>
                        </a:cubicBezTo>
                        <a:cubicBezTo>
                          <a:pt x="1536081" y="1630632"/>
                          <a:pt x="1528756" y="1623307"/>
                          <a:pt x="1528756" y="1614271"/>
                        </a:cubicBezTo>
                        <a:cubicBezTo>
                          <a:pt x="1528756" y="1605236"/>
                          <a:pt x="1536081" y="1597910"/>
                          <a:pt x="1545117" y="1597910"/>
                        </a:cubicBezTo>
                        <a:close/>
                        <a:moveTo>
                          <a:pt x="1545117" y="1589987"/>
                        </a:moveTo>
                        <a:cubicBezTo>
                          <a:pt x="1531706" y="1589987"/>
                          <a:pt x="1520833" y="1600859"/>
                          <a:pt x="1520833" y="1614271"/>
                        </a:cubicBezTo>
                        <a:cubicBezTo>
                          <a:pt x="1520833" y="1627683"/>
                          <a:pt x="1531706" y="1638556"/>
                          <a:pt x="1545117" y="1638556"/>
                        </a:cubicBezTo>
                        <a:cubicBezTo>
                          <a:pt x="1558529" y="1638556"/>
                          <a:pt x="1569402" y="1627683"/>
                          <a:pt x="1569402" y="1614271"/>
                        </a:cubicBezTo>
                        <a:cubicBezTo>
                          <a:pt x="1569402" y="1600859"/>
                          <a:pt x="1558529" y="1589987"/>
                          <a:pt x="1545117" y="1589987"/>
                        </a:cubicBezTo>
                        <a:close/>
                        <a:moveTo>
                          <a:pt x="1255743" y="1585176"/>
                        </a:moveTo>
                        <a:lnTo>
                          <a:pt x="1579045" y="1585176"/>
                        </a:lnTo>
                        <a:lnTo>
                          <a:pt x="1579045" y="1643367"/>
                        </a:lnTo>
                        <a:lnTo>
                          <a:pt x="1255743" y="1643367"/>
                        </a:lnTo>
                        <a:close/>
                        <a:moveTo>
                          <a:pt x="1545117" y="1528312"/>
                        </a:moveTo>
                        <a:cubicBezTo>
                          <a:pt x="1554153" y="1528312"/>
                          <a:pt x="1561478" y="1535638"/>
                          <a:pt x="1561478" y="1544673"/>
                        </a:cubicBezTo>
                        <a:cubicBezTo>
                          <a:pt x="1561478" y="1553709"/>
                          <a:pt x="1554153" y="1561034"/>
                          <a:pt x="1545117" y="1561034"/>
                        </a:cubicBezTo>
                        <a:cubicBezTo>
                          <a:pt x="1536081" y="1561034"/>
                          <a:pt x="1528756" y="1553709"/>
                          <a:pt x="1528756" y="1544673"/>
                        </a:cubicBezTo>
                        <a:cubicBezTo>
                          <a:pt x="1528756" y="1535638"/>
                          <a:pt x="1536081" y="1528312"/>
                          <a:pt x="1545117" y="1528312"/>
                        </a:cubicBezTo>
                        <a:close/>
                        <a:moveTo>
                          <a:pt x="1545117" y="1520389"/>
                        </a:moveTo>
                        <a:cubicBezTo>
                          <a:pt x="1531706" y="1520389"/>
                          <a:pt x="1520833" y="1531261"/>
                          <a:pt x="1520833" y="1544673"/>
                        </a:cubicBezTo>
                        <a:cubicBezTo>
                          <a:pt x="1520833" y="1558085"/>
                          <a:pt x="1531706" y="1568958"/>
                          <a:pt x="1545117" y="1568958"/>
                        </a:cubicBezTo>
                        <a:cubicBezTo>
                          <a:pt x="1558529" y="1568958"/>
                          <a:pt x="1569402" y="1558085"/>
                          <a:pt x="1569402" y="1544673"/>
                        </a:cubicBezTo>
                        <a:cubicBezTo>
                          <a:pt x="1569402" y="1531261"/>
                          <a:pt x="1558529" y="1520389"/>
                          <a:pt x="1545117" y="1520389"/>
                        </a:cubicBezTo>
                        <a:close/>
                        <a:moveTo>
                          <a:pt x="1255743" y="1515578"/>
                        </a:moveTo>
                        <a:lnTo>
                          <a:pt x="1579045" y="1515578"/>
                        </a:lnTo>
                        <a:lnTo>
                          <a:pt x="1579045" y="1573769"/>
                        </a:lnTo>
                        <a:lnTo>
                          <a:pt x="1255743" y="1573769"/>
                        </a:lnTo>
                        <a:close/>
                        <a:moveTo>
                          <a:pt x="1545117" y="1458715"/>
                        </a:moveTo>
                        <a:cubicBezTo>
                          <a:pt x="1554153" y="1458715"/>
                          <a:pt x="1561478" y="1466040"/>
                          <a:pt x="1561478" y="1475076"/>
                        </a:cubicBezTo>
                        <a:cubicBezTo>
                          <a:pt x="1561478" y="1484112"/>
                          <a:pt x="1554153" y="1491437"/>
                          <a:pt x="1545117" y="1491437"/>
                        </a:cubicBezTo>
                        <a:cubicBezTo>
                          <a:pt x="1536081" y="1491437"/>
                          <a:pt x="1528756" y="1484112"/>
                          <a:pt x="1528756" y="1475076"/>
                        </a:cubicBezTo>
                        <a:cubicBezTo>
                          <a:pt x="1528756" y="1466040"/>
                          <a:pt x="1536081" y="1458715"/>
                          <a:pt x="1545117" y="1458715"/>
                        </a:cubicBezTo>
                        <a:close/>
                        <a:moveTo>
                          <a:pt x="1545117" y="1450792"/>
                        </a:moveTo>
                        <a:cubicBezTo>
                          <a:pt x="1531706" y="1450792"/>
                          <a:pt x="1520833" y="1461664"/>
                          <a:pt x="1520833" y="1475076"/>
                        </a:cubicBezTo>
                        <a:cubicBezTo>
                          <a:pt x="1520833" y="1488488"/>
                          <a:pt x="1531706" y="1499361"/>
                          <a:pt x="1545117" y="1499361"/>
                        </a:cubicBezTo>
                        <a:cubicBezTo>
                          <a:pt x="1558529" y="1499361"/>
                          <a:pt x="1569402" y="1488488"/>
                          <a:pt x="1569402" y="1475076"/>
                        </a:cubicBezTo>
                        <a:cubicBezTo>
                          <a:pt x="1569402" y="1461664"/>
                          <a:pt x="1558529" y="1450792"/>
                          <a:pt x="1545117" y="1450792"/>
                        </a:cubicBezTo>
                        <a:close/>
                        <a:moveTo>
                          <a:pt x="1255743" y="1445981"/>
                        </a:moveTo>
                        <a:lnTo>
                          <a:pt x="1579045" y="1445981"/>
                        </a:lnTo>
                        <a:lnTo>
                          <a:pt x="1579045" y="1504171"/>
                        </a:lnTo>
                        <a:lnTo>
                          <a:pt x="1255743" y="1504171"/>
                        </a:lnTo>
                        <a:close/>
                        <a:moveTo>
                          <a:pt x="1545117" y="1389117"/>
                        </a:moveTo>
                        <a:cubicBezTo>
                          <a:pt x="1554153" y="1389117"/>
                          <a:pt x="1561478" y="1396442"/>
                          <a:pt x="1561478" y="1405478"/>
                        </a:cubicBezTo>
                        <a:cubicBezTo>
                          <a:pt x="1561478" y="1414514"/>
                          <a:pt x="1554153" y="1421839"/>
                          <a:pt x="1545117" y="1421839"/>
                        </a:cubicBezTo>
                        <a:cubicBezTo>
                          <a:pt x="1536081" y="1421839"/>
                          <a:pt x="1528756" y="1414514"/>
                          <a:pt x="1528756" y="1405478"/>
                        </a:cubicBezTo>
                        <a:cubicBezTo>
                          <a:pt x="1528756" y="1396442"/>
                          <a:pt x="1536081" y="1389117"/>
                          <a:pt x="1545117" y="1389117"/>
                        </a:cubicBezTo>
                        <a:close/>
                        <a:moveTo>
                          <a:pt x="1545117" y="1381194"/>
                        </a:moveTo>
                        <a:cubicBezTo>
                          <a:pt x="1531706" y="1381194"/>
                          <a:pt x="1520833" y="1392066"/>
                          <a:pt x="1520833" y="1405478"/>
                        </a:cubicBezTo>
                        <a:cubicBezTo>
                          <a:pt x="1520833" y="1418890"/>
                          <a:pt x="1531706" y="1429763"/>
                          <a:pt x="1545117" y="1429763"/>
                        </a:cubicBezTo>
                        <a:cubicBezTo>
                          <a:pt x="1558529" y="1429763"/>
                          <a:pt x="1569402" y="1418890"/>
                          <a:pt x="1569402" y="1405478"/>
                        </a:cubicBezTo>
                        <a:cubicBezTo>
                          <a:pt x="1569402" y="1392066"/>
                          <a:pt x="1558529" y="1381194"/>
                          <a:pt x="1545117" y="1381194"/>
                        </a:cubicBezTo>
                        <a:close/>
                        <a:moveTo>
                          <a:pt x="1255743" y="1376383"/>
                        </a:moveTo>
                        <a:lnTo>
                          <a:pt x="1579045" y="1376383"/>
                        </a:lnTo>
                        <a:lnTo>
                          <a:pt x="1579045" y="1434573"/>
                        </a:lnTo>
                        <a:lnTo>
                          <a:pt x="1255743" y="1434573"/>
                        </a:lnTo>
                        <a:close/>
                        <a:moveTo>
                          <a:pt x="71145" y="1368374"/>
                        </a:moveTo>
                        <a:lnTo>
                          <a:pt x="1129291" y="1368374"/>
                        </a:lnTo>
                        <a:lnTo>
                          <a:pt x="1129291" y="1404950"/>
                        </a:lnTo>
                        <a:lnTo>
                          <a:pt x="71145" y="1404950"/>
                        </a:lnTo>
                        <a:close/>
                        <a:moveTo>
                          <a:pt x="1545117" y="1319519"/>
                        </a:moveTo>
                        <a:cubicBezTo>
                          <a:pt x="1554153" y="1319519"/>
                          <a:pt x="1561478" y="1326844"/>
                          <a:pt x="1561478" y="1335880"/>
                        </a:cubicBezTo>
                        <a:cubicBezTo>
                          <a:pt x="1561478" y="1344916"/>
                          <a:pt x="1554153" y="1352241"/>
                          <a:pt x="1545117" y="1352241"/>
                        </a:cubicBezTo>
                        <a:cubicBezTo>
                          <a:pt x="1536081" y="1352241"/>
                          <a:pt x="1528756" y="1344916"/>
                          <a:pt x="1528756" y="1335880"/>
                        </a:cubicBezTo>
                        <a:cubicBezTo>
                          <a:pt x="1528756" y="1326844"/>
                          <a:pt x="1536081" y="1319519"/>
                          <a:pt x="1545117" y="1319519"/>
                        </a:cubicBezTo>
                        <a:close/>
                        <a:moveTo>
                          <a:pt x="1545117" y="1311596"/>
                        </a:moveTo>
                        <a:cubicBezTo>
                          <a:pt x="1531706" y="1311596"/>
                          <a:pt x="1520833" y="1322468"/>
                          <a:pt x="1520833" y="1335880"/>
                        </a:cubicBezTo>
                        <a:cubicBezTo>
                          <a:pt x="1520833" y="1349292"/>
                          <a:pt x="1531706" y="1360165"/>
                          <a:pt x="1545117" y="1360165"/>
                        </a:cubicBezTo>
                        <a:cubicBezTo>
                          <a:pt x="1558529" y="1360165"/>
                          <a:pt x="1569402" y="1349292"/>
                          <a:pt x="1569402" y="1335880"/>
                        </a:cubicBezTo>
                        <a:cubicBezTo>
                          <a:pt x="1569402" y="1322468"/>
                          <a:pt x="1558529" y="1311596"/>
                          <a:pt x="1545117" y="1311596"/>
                        </a:cubicBezTo>
                        <a:close/>
                        <a:moveTo>
                          <a:pt x="1255743" y="1306785"/>
                        </a:moveTo>
                        <a:lnTo>
                          <a:pt x="1579045" y="1306785"/>
                        </a:lnTo>
                        <a:lnTo>
                          <a:pt x="1579045" y="1364975"/>
                        </a:lnTo>
                        <a:lnTo>
                          <a:pt x="1255743" y="1364975"/>
                        </a:lnTo>
                        <a:close/>
                        <a:moveTo>
                          <a:pt x="1545117" y="1249921"/>
                        </a:moveTo>
                        <a:cubicBezTo>
                          <a:pt x="1554153" y="1249921"/>
                          <a:pt x="1561478" y="1257247"/>
                          <a:pt x="1561478" y="1266282"/>
                        </a:cubicBezTo>
                        <a:cubicBezTo>
                          <a:pt x="1561478" y="1275319"/>
                          <a:pt x="1554153" y="1282643"/>
                          <a:pt x="1545117" y="1282643"/>
                        </a:cubicBezTo>
                        <a:cubicBezTo>
                          <a:pt x="1536081" y="1282643"/>
                          <a:pt x="1528756" y="1275319"/>
                          <a:pt x="1528756" y="1266282"/>
                        </a:cubicBezTo>
                        <a:cubicBezTo>
                          <a:pt x="1528756" y="1257247"/>
                          <a:pt x="1536081" y="1249921"/>
                          <a:pt x="1545117" y="1249921"/>
                        </a:cubicBezTo>
                        <a:close/>
                        <a:moveTo>
                          <a:pt x="1545117" y="1241998"/>
                        </a:moveTo>
                        <a:cubicBezTo>
                          <a:pt x="1531706" y="1241998"/>
                          <a:pt x="1520833" y="1252871"/>
                          <a:pt x="1520833" y="1266282"/>
                        </a:cubicBezTo>
                        <a:cubicBezTo>
                          <a:pt x="1520833" y="1279694"/>
                          <a:pt x="1531706" y="1290567"/>
                          <a:pt x="1545117" y="1290567"/>
                        </a:cubicBezTo>
                        <a:cubicBezTo>
                          <a:pt x="1558529" y="1290567"/>
                          <a:pt x="1569402" y="1279694"/>
                          <a:pt x="1569402" y="1266282"/>
                        </a:cubicBezTo>
                        <a:cubicBezTo>
                          <a:pt x="1569402" y="1252871"/>
                          <a:pt x="1558529" y="1241998"/>
                          <a:pt x="1545117" y="1241998"/>
                        </a:cubicBezTo>
                        <a:close/>
                        <a:moveTo>
                          <a:pt x="1255743" y="1237188"/>
                        </a:moveTo>
                        <a:lnTo>
                          <a:pt x="1579045" y="1237188"/>
                        </a:lnTo>
                        <a:lnTo>
                          <a:pt x="1579045" y="1295378"/>
                        </a:lnTo>
                        <a:lnTo>
                          <a:pt x="1255743" y="1295378"/>
                        </a:lnTo>
                        <a:close/>
                        <a:moveTo>
                          <a:pt x="1545117" y="1180323"/>
                        </a:moveTo>
                        <a:cubicBezTo>
                          <a:pt x="1554153" y="1180323"/>
                          <a:pt x="1561478" y="1187649"/>
                          <a:pt x="1561478" y="1196684"/>
                        </a:cubicBezTo>
                        <a:cubicBezTo>
                          <a:pt x="1561478" y="1205721"/>
                          <a:pt x="1554153" y="1213045"/>
                          <a:pt x="1545117" y="1213045"/>
                        </a:cubicBezTo>
                        <a:cubicBezTo>
                          <a:pt x="1536081" y="1213045"/>
                          <a:pt x="1528756" y="1205721"/>
                          <a:pt x="1528756" y="1196684"/>
                        </a:cubicBezTo>
                        <a:cubicBezTo>
                          <a:pt x="1528756" y="1187649"/>
                          <a:pt x="1536081" y="1180323"/>
                          <a:pt x="1545117" y="1180323"/>
                        </a:cubicBezTo>
                        <a:close/>
                        <a:moveTo>
                          <a:pt x="1545117" y="1172400"/>
                        </a:moveTo>
                        <a:cubicBezTo>
                          <a:pt x="1531706" y="1172400"/>
                          <a:pt x="1520833" y="1183272"/>
                          <a:pt x="1520833" y="1196684"/>
                        </a:cubicBezTo>
                        <a:cubicBezTo>
                          <a:pt x="1520833" y="1210096"/>
                          <a:pt x="1531706" y="1220969"/>
                          <a:pt x="1545117" y="1220969"/>
                        </a:cubicBezTo>
                        <a:cubicBezTo>
                          <a:pt x="1558529" y="1220969"/>
                          <a:pt x="1569402" y="1210096"/>
                          <a:pt x="1569402" y="1196684"/>
                        </a:cubicBezTo>
                        <a:cubicBezTo>
                          <a:pt x="1569402" y="1183272"/>
                          <a:pt x="1558529" y="1172400"/>
                          <a:pt x="1545117" y="1172400"/>
                        </a:cubicBezTo>
                        <a:close/>
                        <a:moveTo>
                          <a:pt x="1255743" y="1167590"/>
                        </a:moveTo>
                        <a:lnTo>
                          <a:pt x="1579045" y="1167590"/>
                        </a:lnTo>
                        <a:lnTo>
                          <a:pt x="1579045" y="1225780"/>
                        </a:lnTo>
                        <a:lnTo>
                          <a:pt x="1255743" y="1225780"/>
                        </a:lnTo>
                        <a:close/>
                        <a:moveTo>
                          <a:pt x="71145" y="1110981"/>
                        </a:moveTo>
                        <a:lnTo>
                          <a:pt x="1129291" y="1110981"/>
                        </a:lnTo>
                        <a:lnTo>
                          <a:pt x="1129291" y="1147557"/>
                        </a:lnTo>
                        <a:lnTo>
                          <a:pt x="71145" y="1147557"/>
                        </a:lnTo>
                        <a:close/>
                        <a:moveTo>
                          <a:pt x="1545117" y="1110725"/>
                        </a:moveTo>
                        <a:cubicBezTo>
                          <a:pt x="1554153" y="1110725"/>
                          <a:pt x="1561478" y="1118051"/>
                          <a:pt x="1561478" y="1127086"/>
                        </a:cubicBezTo>
                        <a:cubicBezTo>
                          <a:pt x="1561478" y="1136123"/>
                          <a:pt x="1554153" y="1143447"/>
                          <a:pt x="1545117" y="1143447"/>
                        </a:cubicBezTo>
                        <a:cubicBezTo>
                          <a:pt x="1536081" y="1143447"/>
                          <a:pt x="1528756" y="1136123"/>
                          <a:pt x="1528756" y="1127086"/>
                        </a:cubicBezTo>
                        <a:cubicBezTo>
                          <a:pt x="1528756" y="1118051"/>
                          <a:pt x="1536081" y="1110725"/>
                          <a:pt x="1545117" y="1110725"/>
                        </a:cubicBezTo>
                        <a:close/>
                        <a:moveTo>
                          <a:pt x="1545117" y="1102802"/>
                        </a:moveTo>
                        <a:cubicBezTo>
                          <a:pt x="1531706" y="1102802"/>
                          <a:pt x="1520833" y="1113674"/>
                          <a:pt x="1520833" y="1127086"/>
                        </a:cubicBezTo>
                        <a:cubicBezTo>
                          <a:pt x="1520833" y="1140498"/>
                          <a:pt x="1531706" y="1151371"/>
                          <a:pt x="1545117" y="1151371"/>
                        </a:cubicBezTo>
                        <a:cubicBezTo>
                          <a:pt x="1558529" y="1151371"/>
                          <a:pt x="1569402" y="1140498"/>
                          <a:pt x="1569402" y="1127086"/>
                        </a:cubicBezTo>
                        <a:cubicBezTo>
                          <a:pt x="1569402" y="1113674"/>
                          <a:pt x="1558529" y="1102802"/>
                          <a:pt x="1545117" y="1102802"/>
                        </a:cubicBezTo>
                        <a:close/>
                        <a:moveTo>
                          <a:pt x="1255743" y="1097991"/>
                        </a:moveTo>
                        <a:lnTo>
                          <a:pt x="1579045" y="1097991"/>
                        </a:lnTo>
                        <a:lnTo>
                          <a:pt x="1579045" y="1156182"/>
                        </a:lnTo>
                        <a:lnTo>
                          <a:pt x="1255743" y="1156182"/>
                        </a:lnTo>
                        <a:close/>
                        <a:moveTo>
                          <a:pt x="1535392" y="983702"/>
                        </a:moveTo>
                        <a:lnTo>
                          <a:pt x="1535392" y="1061517"/>
                        </a:lnTo>
                        <a:lnTo>
                          <a:pt x="1553680" y="1061517"/>
                        </a:lnTo>
                        <a:lnTo>
                          <a:pt x="1553680" y="983702"/>
                        </a:lnTo>
                        <a:close/>
                        <a:moveTo>
                          <a:pt x="1321610" y="971690"/>
                        </a:moveTo>
                        <a:lnTo>
                          <a:pt x="1336183" y="971690"/>
                        </a:lnTo>
                        <a:lnTo>
                          <a:pt x="1336183" y="1031782"/>
                        </a:lnTo>
                        <a:lnTo>
                          <a:pt x="1321610" y="1031782"/>
                        </a:lnTo>
                        <a:close/>
                        <a:moveTo>
                          <a:pt x="1330464" y="958619"/>
                        </a:moveTo>
                        <a:cubicBezTo>
                          <a:pt x="1305086" y="958619"/>
                          <a:pt x="1284513" y="979192"/>
                          <a:pt x="1284513" y="1004571"/>
                        </a:cubicBezTo>
                        <a:cubicBezTo>
                          <a:pt x="1284513" y="1029949"/>
                          <a:pt x="1305086" y="1050522"/>
                          <a:pt x="1330464" y="1050522"/>
                        </a:cubicBezTo>
                        <a:cubicBezTo>
                          <a:pt x="1355842" y="1050522"/>
                          <a:pt x="1376416" y="1029949"/>
                          <a:pt x="1376416" y="1004571"/>
                        </a:cubicBezTo>
                        <a:cubicBezTo>
                          <a:pt x="1376416" y="979192"/>
                          <a:pt x="1355842" y="958619"/>
                          <a:pt x="1330464" y="958619"/>
                        </a:cubicBezTo>
                        <a:close/>
                        <a:moveTo>
                          <a:pt x="1375252" y="870080"/>
                        </a:moveTo>
                        <a:lnTo>
                          <a:pt x="1375252" y="942407"/>
                        </a:lnTo>
                        <a:lnTo>
                          <a:pt x="1514646" y="942407"/>
                        </a:lnTo>
                        <a:lnTo>
                          <a:pt x="1514646" y="870080"/>
                        </a:lnTo>
                        <a:close/>
                        <a:moveTo>
                          <a:pt x="71145" y="853588"/>
                        </a:moveTo>
                        <a:lnTo>
                          <a:pt x="1129291" y="853588"/>
                        </a:lnTo>
                        <a:lnTo>
                          <a:pt x="1129291" y="890164"/>
                        </a:lnTo>
                        <a:lnTo>
                          <a:pt x="71145" y="890164"/>
                        </a:lnTo>
                        <a:close/>
                        <a:moveTo>
                          <a:pt x="1297595" y="722486"/>
                        </a:moveTo>
                        <a:lnTo>
                          <a:pt x="1297595" y="838507"/>
                        </a:lnTo>
                        <a:lnTo>
                          <a:pt x="1533908" y="838507"/>
                        </a:lnTo>
                        <a:lnTo>
                          <a:pt x="1533908" y="722486"/>
                        </a:lnTo>
                        <a:close/>
                        <a:moveTo>
                          <a:pt x="1255743" y="675115"/>
                        </a:moveTo>
                        <a:lnTo>
                          <a:pt x="1579045" y="675115"/>
                        </a:lnTo>
                        <a:lnTo>
                          <a:pt x="1579045" y="1084138"/>
                        </a:lnTo>
                        <a:lnTo>
                          <a:pt x="1255743" y="1084138"/>
                        </a:lnTo>
                        <a:close/>
                        <a:moveTo>
                          <a:pt x="71145" y="596195"/>
                        </a:moveTo>
                        <a:lnTo>
                          <a:pt x="1129291" y="596195"/>
                        </a:lnTo>
                        <a:lnTo>
                          <a:pt x="1129291" y="632771"/>
                        </a:lnTo>
                        <a:lnTo>
                          <a:pt x="71145" y="632771"/>
                        </a:lnTo>
                        <a:close/>
                        <a:moveTo>
                          <a:pt x="1237434" y="577085"/>
                        </a:moveTo>
                        <a:lnTo>
                          <a:pt x="1237434" y="2403748"/>
                        </a:lnTo>
                        <a:lnTo>
                          <a:pt x="1595411" y="2403748"/>
                        </a:lnTo>
                        <a:lnTo>
                          <a:pt x="1595411" y="577085"/>
                        </a:lnTo>
                        <a:close/>
                        <a:moveTo>
                          <a:pt x="28719" y="382775"/>
                        </a:moveTo>
                        <a:lnTo>
                          <a:pt x="28719" y="2403748"/>
                        </a:lnTo>
                        <a:lnTo>
                          <a:pt x="1199509" y="2403748"/>
                        </a:lnTo>
                        <a:lnTo>
                          <a:pt x="1199509" y="382775"/>
                        </a:lnTo>
                        <a:close/>
                        <a:moveTo>
                          <a:pt x="0" y="0"/>
                        </a:moveTo>
                        <a:lnTo>
                          <a:pt x="1683545" y="0"/>
                        </a:lnTo>
                        <a:lnTo>
                          <a:pt x="1683545" y="2872007"/>
                        </a:lnTo>
                        <a:lnTo>
                          <a:pt x="0" y="2872007"/>
                        </a:lnTo>
                        <a:close/>
                      </a:path>
                    </a:pathLst>
                  </a:custGeom>
                  <a:gradFill>
                    <a:gsLst>
                      <a:gs pos="50000">
                        <a:srgbClr val="5EB6DA"/>
                      </a:gs>
                      <a:gs pos="50000">
                        <a:srgbClr val="3999C6"/>
                      </a:gs>
                    </a:gsLst>
                    <a:lin ang="8100000" scaled="1"/>
                  </a:gra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defRPr/>
                    </a:pPr>
                    <a:endParaRPr lang="en-US" kern="0" spc="-5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9" name="Freeform 5"/>
                <p:cNvSpPr>
                  <a:spLocks/>
                </p:cNvSpPr>
                <p:nvPr/>
              </p:nvSpPr>
              <p:spPr bwMode="auto">
                <a:xfrm>
                  <a:off x="10419955" y="4899013"/>
                  <a:ext cx="107950" cy="109538"/>
                </a:xfrm>
                <a:custGeom>
                  <a:avLst/>
                  <a:gdLst>
                    <a:gd name="T0" fmla="*/ 145 w 175"/>
                    <a:gd name="T1" fmla="*/ 144 h 174"/>
                    <a:gd name="T2" fmla="*/ 163 w 175"/>
                    <a:gd name="T3" fmla="*/ 57 h 174"/>
                    <a:gd name="T4" fmla="*/ 164 w 175"/>
                    <a:gd name="T5" fmla="*/ 37 h 174"/>
                    <a:gd name="T6" fmla="*/ 165 w 175"/>
                    <a:gd name="T7" fmla="*/ 36 h 174"/>
                    <a:gd name="T8" fmla="*/ 160 w 175"/>
                    <a:gd name="T9" fmla="*/ 15 h 174"/>
                    <a:gd name="T10" fmla="*/ 138 w 175"/>
                    <a:gd name="T11" fmla="*/ 10 h 174"/>
                    <a:gd name="T12" fmla="*/ 137 w 175"/>
                    <a:gd name="T13" fmla="*/ 10 h 174"/>
                    <a:gd name="T14" fmla="*/ 137 w 175"/>
                    <a:gd name="T15" fmla="*/ 10 h 174"/>
                    <a:gd name="T16" fmla="*/ 135 w 175"/>
                    <a:gd name="T17" fmla="*/ 11 h 174"/>
                    <a:gd name="T18" fmla="*/ 118 w 175"/>
                    <a:gd name="T19" fmla="*/ 11 h 174"/>
                    <a:gd name="T20" fmla="*/ 30 w 175"/>
                    <a:gd name="T21" fmla="*/ 29 h 174"/>
                    <a:gd name="T22" fmla="*/ 30 w 175"/>
                    <a:gd name="T23" fmla="*/ 29 h 174"/>
                    <a:gd name="T24" fmla="*/ 30 w 175"/>
                    <a:gd name="T25" fmla="*/ 30 h 174"/>
                    <a:gd name="T26" fmla="*/ 11 w 175"/>
                    <a:gd name="T27" fmla="*/ 117 h 174"/>
                    <a:gd name="T28" fmla="*/ 10 w 175"/>
                    <a:gd name="T29" fmla="*/ 137 h 174"/>
                    <a:gd name="T30" fmla="*/ 10 w 175"/>
                    <a:gd name="T31" fmla="*/ 138 h 174"/>
                    <a:gd name="T32" fmla="*/ 15 w 175"/>
                    <a:gd name="T33" fmla="*/ 159 h 174"/>
                    <a:gd name="T34" fmla="*/ 37 w 175"/>
                    <a:gd name="T35" fmla="*/ 164 h 174"/>
                    <a:gd name="T36" fmla="*/ 38 w 175"/>
                    <a:gd name="T37" fmla="*/ 164 h 174"/>
                    <a:gd name="T38" fmla="*/ 38 w 175"/>
                    <a:gd name="T39" fmla="*/ 164 h 174"/>
                    <a:gd name="T40" fmla="*/ 40 w 175"/>
                    <a:gd name="T41" fmla="*/ 163 h 174"/>
                    <a:gd name="T42" fmla="*/ 57 w 175"/>
                    <a:gd name="T43" fmla="*/ 163 h 174"/>
                    <a:gd name="T44" fmla="*/ 145 w 175"/>
                    <a:gd name="T45" fmla="*/ 145 h 174"/>
                    <a:gd name="T46" fmla="*/ 145 w 175"/>
                    <a:gd name="T47" fmla="*/ 145 h 174"/>
                    <a:gd name="T48" fmla="*/ 145 w 175"/>
                    <a:gd name="T4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5" h="174">
                      <a:moveTo>
                        <a:pt x="145" y="144"/>
                      </a:moveTo>
                      <a:cubicBezTo>
                        <a:pt x="169" y="121"/>
                        <a:pt x="175" y="86"/>
                        <a:pt x="163" y="57"/>
                      </a:cubicBezTo>
                      <a:cubicBezTo>
                        <a:pt x="161" y="48"/>
                        <a:pt x="161" y="43"/>
                        <a:pt x="164" y="37"/>
                      </a:cubicBezTo>
                      <a:cubicBezTo>
                        <a:pt x="165" y="37"/>
                        <a:pt x="165" y="37"/>
                        <a:pt x="165" y="36"/>
                      </a:cubicBezTo>
                      <a:cubicBezTo>
                        <a:pt x="167" y="29"/>
                        <a:pt x="166" y="20"/>
                        <a:pt x="160" y="15"/>
                      </a:cubicBezTo>
                      <a:cubicBezTo>
                        <a:pt x="154" y="9"/>
                        <a:pt x="145" y="7"/>
                        <a:pt x="138" y="10"/>
                      </a:cubicBezTo>
                      <a:cubicBezTo>
                        <a:pt x="138" y="10"/>
                        <a:pt x="137" y="10"/>
                        <a:pt x="137" y="10"/>
                      </a:cubicBezTo>
                      <a:cubicBezTo>
                        <a:pt x="137" y="10"/>
                        <a:pt x="137" y="10"/>
                        <a:pt x="137" y="10"/>
                      </a:cubicBezTo>
                      <a:cubicBezTo>
                        <a:pt x="136" y="10"/>
                        <a:pt x="136" y="11"/>
                        <a:pt x="135" y="11"/>
                      </a:cubicBezTo>
                      <a:cubicBezTo>
                        <a:pt x="130" y="13"/>
                        <a:pt x="125" y="13"/>
                        <a:pt x="118" y="11"/>
                      </a:cubicBezTo>
                      <a:cubicBezTo>
                        <a:pt x="88" y="0"/>
                        <a:pt x="54" y="6"/>
                        <a:pt x="30" y="29"/>
                      </a:cubicBezTo>
                      <a:cubicBezTo>
                        <a:pt x="30" y="29"/>
                        <a:pt x="30" y="29"/>
                        <a:pt x="30" y="29"/>
                      </a:cubicBezTo>
                      <a:cubicBezTo>
                        <a:pt x="30" y="29"/>
                        <a:pt x="30" y="29"/>
                        <a:pt x="30" y="30"/>
                      </a:cubicBezTo>
                      <a:cubicBezTo>
                        <a:pt x="6" y="53"/>
                        <a:pt x="0" y="88"/>
                        <a:pt x="11" y="117"/>
                      </a:cubicBezTo>
                      <a:cubicBezTo>
                        <a:pt x="14" y="126"/>
                        <a:pt x="14" y="131"/>
                        <a:pt x="10" y="137"/>
                      </a:cubicBezTo>
                      <a:cubicBezTo>
                        <a:pt x="10" y="137"/>
                        <a:pt x="10" y="137"/>
                        <a:pt x="10" y="138"/>
                      </a:cubicBezTo>
                      <a:cubicBezTo>
                        <a:pt x="8" y="145"/>
                        <a:pt x="9" y="153"/>
                        <a:pt x="15" y="159"/>
                      </a:cubicBezTo>
                      <a:cubicBezTo>
                        <a:pt x="21" y="165"/>
                        <a:pt x="29" y="167"/>
                        <a:pt x="37" y="164"/>
                      </a:cubicBezTo>
                      <a:cubicBezTo>
                        <a:pt x="37" y="164"/>
                        <a:pt x="37" y="164"/>
                        <a:pt x="38" y="164"/>
                      </a:cubicBezTo>
                      <a:cubicBezTo>
                        <a:pt x="38" y="164"/>
                        <a:pt x="38" y="164"/>
                        <a:pt x="38" y="164"/>
                      </a:cubicBezTo>
                      <a:cubicBezTo>
                        <a:pt x="39" y="164"/>
                        <a:pt x="39" y="163"/>
                        <a:pt x="40" y="163"/>
                      </a:cubicBezTo>
                      <a:cubicBezTo>
                        <a:pt x="45" y="161"/>
                        <a:pt x="50" y="161"/>
                        <a:pt x="57" y="163"/>
                      </a:cubicBezTo>
                      <a:cubicBezTo>
                        <a:pt x="87" y="174"/>
                        <a:pt x="121" y="168"/>
                        <a:pt x="145" y="145"/>
                      </a:cubicBezTo>
                      <a:cubicBezTo>
                        <a:pt x="145" y="145"/>
                        <a:pt x="145" y="145"/>
                        <a:pt x="145" y="145"/>
                      </a:cubicBezTo>
                      <a:cubicBezTo>
                        <a:pt x="145" y="144"/>
                        <a:pt x="145" y="144"/>
                        <a:pt x="145" y="144"/>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nvGrpSpPr>
                <p:cNvPr id="47" name="Group 46"/>
                <p:cNvGrpSpPr/>
                <p:nvPr/>
              </p:nvGrpSpPr>
              <p:grpSpPr>
                <a:xfrm>
                  <a:off x="10457261" y="5056410"/>
                  <a:ext cx="141288" cy="152400"/>
                  <a:chOff x="10394950" y="4716463"/>
                  <a:chExt cx="141288" cy="152400"/>
                </a:xfrm>
              </p:grpSpPr>
              <p:sp>
                <p:nvSpPr>
                  <p:cNvPr id="30" name="Oval 6"/>
                  <p:cNvSpPr>
                    <a:spLocks noChangeArrowheads="1"/>
                  </p:cNvSpPr>
                  <p:nvPr/>
                </p:nvSpPr>
                <p:spPr bwMode="auto">
                  <a:xfrm>
                    <a:off x="10394950" y="4840288"/>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1" name="Oval 7"/>
                  <p:cNvSpPr>
                    <a:spLocks noChangeArrowheads="1"/>
                  </p:cNvSpPr>
                  <p:nvPr/>
                </p:nvSpPr>
                <p:spPr bwMode="auto">
                  <a:xfrm>
                    <a:off x="10426700" y="483235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2" name="Oval 8"/>
                  <p:cNvSpPr>
                    <a:spLocks noChangeArrowheads="1"/>
                  </p:cNvSpPr>
                  <p:nvPr/>
                </p:nvSpPr>
                <p:spPr bwMode="auto">
                  <a:xfrm>
                    <a:off x="10402888" y="480695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3" name="Oval 9"/>
                  <p:cNvSpPr>
                    <a:spLocks noChangeArrowheads="1"/>
                  </p:cNvSpPr>
                  <p:nvPr/>
                </p:nvSpPr>
                <p:spPr bwMode="auto">
                  <a:xfrm>
                    <a:off x="10434638" y="4802188"/>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4" name="Oval 10"/>
                  <p:cNvSpPr>
                    <a:spLocks noChangeArrowheads="1"/>
                  </p:cNvSpPr>
                  <p:nvPr/>
                </p:nvSpPr>
                <p:spPr bwMode="auto">
                  <a:xfrm>
                    <a:off x="10456863" y="482600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5" name="Oval 11"/>
                  <p:cNvSpPr>
                    <a:spLocks noChangeArrowheads="1"/>
                  </p:cNvSpPr>
                  <p:nvPr/>
                </p:nvSpPr>
                <p:spPr bwMode="auto">
                  <a:xfrm>
                    <a:off x="10464800" y="4792663"/>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6" name="Oval 12"/>
                  <p:cNvSpPr>
                    <a:spLocks noChangeArrowheads="1"/>
                  </p:cNvSpPr>
                  <p:nvPr/>
                </p:nvSpPr>
                <p:spPr bwMode="auto">
                  <a:xfrm>
                    <a:off x="10414000" y="4775201"/>
                    <a:ext cx="26988"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7" name="Oval 13"/>
                  <p:cNvSpPr>
                    <a:spLocks noChangeArrowheads="1"/>
                  </p:cNvSpPr>
                  <p:nvPr/>
                </p:nvSpPr>
                <p:spPr bwMode="auto">
                  <a:xfrm>
                    <a:off x="10445750" y="476885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8" name="Oval 14"/>
                  <p:cNvSpPr>
                    <a:spLocks noChangeArrowheads="1"/>
                  </p:cNvSpPr>
                  <p:nvPr/>
                </p:nvSpPr>
                <p:spPr bwMode="auto">
                  <a:xfrm>
                    <a:off x="10488613" y="4816476"/>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9" name="Oval 15"/>
                  <p:cNvSpPr>
                    <a:spLocks noChangeArrowheads="1"/>
                  </p:cNvSpPr>
                  <p:nvPr/>
                </p:nvSpPr>
                <p:spPr bwMode="auto">
                  <a:xfrm>
                    <a:off x="10496550" y="4783138"/>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40" name="Oval 16"/>
                  <p:cNvSpPr>
                    <a:spLocks noChangeArrowheads="1"/>
                  </p:cNvSpPr>
                  <p:nvPr/>
                </p:nvSpPr>
                <p:spPr bwMode="auto">
                  <a:xfrm>
                    <a:off x="10477500" y="4760913"/>
                    <a:ext cx="26988"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41" name="Oval 17"/>
                  <p:cNvSpPr>
                    <a:spLocks noChangeArrowheads="1"/>
                  </p:cNvSpPr>
                  <p:nvPr/>
                </p:nvSpPr>
                <p:spPr bwMode="auto">
                  <a:xfrm>
                    <a:off x="10453688" y="473710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42" name="Oval 18"/>
                  <p:cNvSpPr>
                    <a:spLocks noChangeArrowheads="1"/>
                  </p:cNvSpPr>
                  <p:nvPr/>
                </p:nvSpPr>
                <p:spPr bwMode="auto">
                  <a:xfrm>
                    <a:off x="10421938" y="4741863"/>
                    <a:ext cx="26988"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43" name="Freeform 19"/>
                  <p:cNvSpPr>
                    <a:spLocks/>
                  </p:cNvSpPr>
                  <p:nvPr/>
                </p:nvSpPr>
                <p:spPr bwMode="auto">
                  <a:xfrm>
                    <a:off x="10507663" y="4716463"/>
                    <a:ext cx="28575" cy="63500"/>
                  </a:xfrm>
                  <a:custGeom>
                    <a:avLst/>
                    <a:gdLst>
                      <a:gd name="T0" fmla="*/ 10 w 45"/>
                      <a:gd name="T1" fmla="*/ 100 h 102"/>
                      <a:gd name="T2" fmla="*/ 2 w 45"/>
                      <a:gd name="T3" fmla="*/ 99 h 102"/>
                      <a:gd name="T4" fmla="*/ 3 w 45"/>
                      <a:gd name="T5" fmla="*/ 92 h 102"/>
                      <a:gd name="T6" fmla="*/ 13 w 45"/>
                      <a:gd name="T7" fmla="*/ 10 h 102"/>
                      <a:gd name="T8" fmla="*/ 14 w 45"/>
                      <a:gd name="T9" fmla="*/ 2 h 102"/>
                      <a:gd name="T10" fmla="*/ 22 w 45"/>
                      <a:gd name="T11" fmla="*/ 3 h 102"/>
                      <a:gd name="T12" fmla="*/ 10 w 45"/>
                      <a:gd name="T13" fmla="*/ 100 h 102"/>
                    </a:gdLst>
                    <a:ahLst/>
                    <a:cxnLst>
                      <a:cxn ang="0">
                        <a:pos x="T0" y="T1"/>
                      </a:cxn>
                      <a:cxn ang="0">
                        <a:pos x="T2" y="T3"/>
                      </a:cxn>
                      <a:cxn ang="0">
                        <a:pos x="T4" y="T5"/>
                      </a:cxn>
                      <a:cxn ang="0">
                        <a:pos x="T6" y="T7"/>
                      </a:cxn>
                      <a:cxn ang="0">
                        <a:pos x="T8" y="T9"/>
                      </a:cxn>
                      <a:cxn ang="0">
                        <a:pos x="T10" y="T11"/>
                      </a:cxn>
                      <a:cxn ang="0">
                        <a:pos x="T12" y="T13"/>
                      </a:cxn>
                    </a:cxnLst>
                    <a:rect l="0" t="0" r="r" b="b"/>
                    <a:pathLst>
                      <a:path w="45" h="102">
                        <a:moveTo>
                          <a:pt x="10" y="100"/>
                        </a:moveTo>
                        <a:cubicBezTo>
                          <a:pt x="7" y="102"/>
                          <a:pt x="4" y="102"/>
                          <a:pt x="2" y="99"/>
                        </a:cubicBezTo>
                        <a:cubicBezTo>
                          <a:pt x="0" y="97"/>
                          <a:pt x="1" y="93"/>
                          <a:pt x="3" y="92"/>
                        </a:cubicBezTo>
                        <a:cubicBezTo>
                          <a:pt x="28" y="72"/>
                          <a:pt x="33" y="35"/>
                          <a:pt x="13" y="10"/>
                        </a:cubicBezTo>
                        <a:cubicBezTo>
                          <a:pt x="11" y="7"/>
                          <a:pt x="12" y="4"/>
                          <a:pt x="14" y="2"/>
                        </a:cubicBezTo>
                        <a:cubicBezTo>
                          <a:pt x="17" y="0"/>
                          <a:pt x="20" y="1"/>
                          <a:pt x="22" y="3"/>
                        </a:cubicBezTo>
                        <a:cubicBezTo>
                          <a:pt x="45" y="33"/>
                          <a:pt x="40" y="77"/>
                          <a:pt x="10" y="100"/>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sp>
              <p:nvSpPr>
                <p:cNvPr id="44" name="Freeform 5"/>
                <p:cNvSpPr>
                  <a:spLocks/>
                </p:cNvSpPr>
                <p:nvPr/>
              </p:nvSpPr>
              <p:spPr bwMode="auto">
                <a:xfrm>
                  <a:off x="10564160" y="4899013"/>
                  <a:ext cx="107950" cy="109538"/>
                </a:xfrm>
                <a:custGeom>
                  <a:avLst/>
                  <a:gdLst>
                    <a:gd name="T0" fmla="*/ 145 w 175"/>
                    <a:gd name="T1" fmla="*/ 144 h 174"/>
                    <a:gd name="T2" fmla="*/ 163 w 175"/>
                    <a:gd name="T3" fmla="*/ 57 h 174"/>
                    <a:gd name="T4" fmla="*/ 164 w 175"/>
                    <a:gd name="T5" fmla="*/ 37 h 174"/>
                    <a:gd name="T6" fmla="*/ 165 w 175"/>
                    <a:gd name="T7" fmla="*/ 36 h 174"/>
                    <a:gd name="T8" fmla="*/ 160 w 175"/>
                    <a:gd name="T9" fmla="*/ 15 h 174"/>
                    <a:gd name="T10" fmla="*/ 138 w 175"/>
                    <a:gd name="T11" fmla="*/ 10 h 174"/>
                    <a:gd name="T12" fmla="*/ 137 w 175"/>
                    <a:gd name="T13" fmla="*/ 10 h 174"/>
                    <a:gd name="T14" fmla="*/ 137 w 175"/>
                    <a:gd name="T15" fmla="*/ 10 h 174"/>
                    <a:gd name="T16" fmla="*/ 135 w 175"/>
                    <a:gd name="T17" fmla="*/ 11 h 174"/>
                    <a:gd name="T18" fmla="*/ 118 w 175"/>
                    <a:gd name="T19" fmla="*/ 11 h 174"/>
                    <a:gd name="T20" fmla="*/ 30 w 175"/>
                    <a:gd name="T21" fmla="*/ 29 h 174"/>
                    <a:gd name="T22" fmla="*/ 30 w 175"/>
                    <a:gd name="T23" fmla="*/ 29 h 174"/>
                    <a:gd name="T24" fmla="*/ 30 w 175"/>
                    <a:gd name="T25" fmla="*/ 30 h 174"/>
                    <a:gd name="T26" fmla="*/ 11 w 175"/>
                    <a:gd name="T27" fmla="*/ 117 h 174"/>
                    <a:gd name="T28" fmla="*/ 10 w 175"/>
                    <a:gd name="T29" fmla="*/ 137 h 174"/>
                    <a:gd name="T30" fmla="*/ 10 w 175"/>
                    <a:gd name="T31" fmla="*/ 138 h 174"/>
                    <a:gd name="T32" fmla="*/ 15 w 175"/>
                    <a:gd name="T33" fmla="*/ 159 h 174"/>
                    <a:gd name="T34" fmla="*/ 37 w 175"/>
                    <a:gd name="T35" fmla="*/ 164 h 174"/>
                    <a:gd name="T36" fmla="*/ 38 w 175"/>
                    <a:gd name="T37" fmla="*/ 164 h 174"/>
                    <a:gd name="T38" fmla="*/ 38 w 175"/>
                    <a:gd name="T39" fmla="*/ 164 h 174"/>
                    <a:gd name="T40" fmla="*/ 40 w 175"/>
                    <a:gd name="T41" fmla="*/ 163 h 174"/>
                    <a:gd name="T42" fmla="*/ 57 w 175"/>
                    <a:gd name="T43" fmla="*/ 163 h 174"/>
                    <a:gd name="T44" fmla="*/ 145 w 175"/>
                    <a:gd name="T45" fmla="*/ 145 h 174"/>
                    <a:gd name="T46" fmla="*/ 145 w 175"/>
                    <a:gd name="T47" fmla="*/ 145 h 174"/>
                    <a:gd name="T48" fmla="*/ 145 w 175"/>
                    <a:gd name="T4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5" h="174">
                      <a:moveTo>
                        <a:pt x="145" y="144"/>
                      </a:moveTo>
                      <a:cubicBezTo>
                        <a:pt x="169" y="121"/>
                        <a:pt x="175" y="86"/>
                        <a:pt x="163" y="57"/>
                      </a:cubicBezTo>
                      <a:cubicBezTo>
                        <a:pt x="161" y="48"/>
                        <a:pt x="161" y="43"/>
                        <a:pt x="164" y="37"/>
                      </a:cubicBezTo>
                      <a:cubicBezTo>
                        <a:pt x="165" y="37"/>
                        <a:pt x="165" y="37"/>
                        <a:pt x="165" y="36"/>
                      </a:cubicBezTo>
                      <a:cubicBezTo>
                        <a:pt x="167" y="29"/>
                        <a:pt x="166" y="20"/>
                        <a:pt x="160" y="15"/>
                      </a:cubicBezTo>
                      <a:cubicBezTo>
                        <a:pt x="154" y="9"/>
                        <a:pt x="145" y="7"/>
                        <a:pt x="138" y="10"/>
                      </a:cubicBezTo>
                      <a:cubicBezTo>
                        <a:pt x="138" y="10"/>
                        <a:pt x="137" y="10"/>
                        <a:pt x="137" y="10"/>
                      </a:cubicBezTo>
                      <a:cubicBezTo>
                        <a:pt x="137" y="10"/>
                        <a:pt x="137" y="10"/>
                        <a:pt x="137" y="10"/>
                      </a:cubicBezTo>
                      <a:cubicBezTo>
                        <a:pt x="136" y="10"/>
                        <a:pt x="136" y="11"/>
                        <a:pt x="135" y="11"/>
                      </a:cubicBezTo>
                      <a:cubicBezTo>
                        <a:pt x="130" y="13"/>
                        <a:pt x="125" y="13"/>
                        <a:pt x="118" y="11"/>
                      </a:cubicBezTo>
                      <a:cubicBezTo>
                        <a:pt x="88" y="0"/>
                        <a:pt x="54" y="6"/>
                        <a:pt x="30" y="29"/>
                      </a:cubicBezTo>
                      <a:cubicBezTo>
                        <a:pt x="30" y="29"/>
                        <a:pt x="30" y="29"/>
                        <a:pt x="30" y="29"/>
                      </a:cubicBezTo>
                      <a:cubicBezTo>
                        <a:pt x="30" y="29"/>
                        <a:pt x="30" y="29"/>
                        <a:pt x="30" y="30"/>
                      </a:cubicBezTo>
                      <a:cubicBezTo>
                        <a:pt x="6" y="53"/>
                        <a:pt x="0" y="88"/>
                        <a:pt x="11" y="117"/>
                      </a:cubicBezTo>
                      <a:cubicBezTo>
                        <a:pt x="14" y="126"/>
                        <a:pt x="14" y="131"/>
                        <a:pt x="10" y="137"/>
                      </a:cubicBezTo>
                      <a:cubicBezTo>
                        <a:pt x="10" y="137"/>
                        <a:pt x="10" y="137"/>
                        <a:pt x="10" y="138"/>
                      </a:cubicBezTo>
                      <a:cubicBezTo>
                        <a:pt x="8" y="145"/>
                        <a:pt x="9" y="153"/>
                        <a:pt x="15" y="159"/>
                      </a:cubicBezTo>
                      <a:cubicBezTo>
                        <a:pt x="21" y="165"/>
                        <a:pt x="29" y="167"/>
                        <a:pt x="37" y="164"/>
                      </a:cubicBezTo>
                      <a:cubicBezTo>
                        <a:pt x="37" y="164"/>
                        <a:pt x="37" y="164"/>
                        <a:pt x="38" y="164"/>
                      </a:cubicBezTo>
                      <a:cubicBezTo>
                        <a:pt x="38" y="164"/>
                        <a:pt x="38" y="164"/>
                        <a:pt x="38" y="164"/>
                      </a:cubicBezTo>
                      <a:cubicBezTo>
                        <a:pt x="39" y="164"/>
                        <a:pt x="39" y="163"/>
                        <a:pt x="40" y="163"/>
                      </a:cubicBezTo>
                      <a:cubicBezTo>
                        <a:pt x="45" y="161"/>
                        <a:pt x="50" y="161"/>
                        <a:pt x="57" y="163"/>
                      </a:cubicBezTo>
                      <a:cubicBezTo>
                        <a:pt x="87" y="174"/>
                        <a:pt x="121" y="168"/>
                        <a:pt x="145" y="145"/>
                      </a:cubicBezTo>
                      <a:cubicBezTo>
                        <a:pt x="145" y="145"/>
                        <a:pt x="145" y="145"/>
                        <a:pt x="145" y="145"/>
                      </a:cubicBezTo>
                      <a:cubicBezTo>
                        <a:pt x="145" y="144"/>
                        <a:pt x="145" y="144"/>
                        <a:pt x="145" y="144"/>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45" name="Freeform 5"/>
                <p:cNvSpPr>
                  <a:spLocks/>
                </p:cNvSpPr>
                <p:nvPr/>
              </p:nvSpPr>
              <p:spPr bwMode="auto">
                <a:xfrm>
                  <a:off x="10708365" y="4899013"/>
                  <a:ext cx="107950" cy="109538"/>
                </a:xfrm>
                <a:custGeom>
                  <a:avLst/>
                  <a:gdLst>
                    <a:gd name="T0" fmla="*/ 145 w 175"/>
                    <a:gd name="T1" fmla="*/ 144 h 174"/>
                    <a:gd name="T2" fmla="*/ 163 w 175"/>
                    <a:gd name="T3" fmla="*/ 57 h 174"/>
                    <a:gd name="T4" fmla="*/ 164 w 175"/>
                    <a:gd name="T5" fmla="*/ 37 h 174"/>
                    <a:gd name="T6" fmla="*/ 165 w 175"/>
                    <a:gd name="T7" fmla="*/ 36 h 174"/>
                    <a:gd name="T8" fmla="*/ 160 w 175"/>
                    <a:gd name="T9" fmla="*/ 15 h 174"/>
                    <a:gd name="T10" fmla="*/ 138 w 175"/>
                    <a:gd name="T11" fmla="*/ 10 h 174"/>
                    <a:gd name="T12" fmla="*/ 137 w 175"/>
                    <a:gd name="T13" fmla="*/ 10 h 174"/>
                    <a:gd name="T14" fmla="*/ 137 w 175"/>
                    <a:gd name="T15" fmla="*/ 10 h 174"/>
                    <a:gd name="T16" fmla="*/ 135 w 175"/>
                    <a:gd name="T17" fmla="*/ 11 h 174"/>
                    <a:gd name="T18" fmla="*/ 118 w 175"/>
                    <a:gd name="T19" fmla="*/ 11 h 174"/>
                    <a:gd name="T20" fmla="*/ 30 w 175"/>
                    <a:gd name="T21" fmla="*/ 29 h 174"/>
                    <a:gd name="T22" fmla="*/ 30 w 175"/>
                    <a:gd name="T23" fmla="*/ 29 h 174"/>
                    <a:gd name="T24" fmla="*/ 30 w 175"/>
                    <a:gd name="T25" fmla="*/ 30 h 174"/>
                    <a:gd name="T26" fmla="*/ 11 w 175"/>
                    <a:gd name="T27" fmla="*/ 117 h 174"/>
                    <a:gd name="T28" fmla="*/ 10 w 175"/>
                    <a:gd name="T29" fmla="*/ 137 h 174"/>
                    <a:gd name="T30" fmla="*/ 10 w 175"/>
                    <a:gd name="T31" fmla="*/ 138 h 174"/>
                    <a:gd name="T32" fmla="*/ 15 w 175"/>
                    <a:gd name="T33" fmla="*/ 159 h 174"/>
                    <a:gd name="T34" fmla="*/ 37 w 175"/>
                    <a:gd name="T35" fmla="*/ 164 h 174"/>
                    <a:gd name="T36" fmla="*/ 38 w 175"/>
                    <a:gd name="T37" fmla="*/ 164 h 174"/>
                    <a:gd name="T38" fmla="*/ 38 w 175"/>
                    <a:gd name="T39" fmla="*/ 164 h 174"/>
                    <a:gd name="T40" fmla="*/ 40 w 175"/>
                    <a:gd name="T41" fmla="*/ 163 h 174"/>
                    <a:gd name="T42" fmla="*/ 57 w 175"/>
                    <a:gd name="T43" fmla="*/ 163 h 174"/>
                    <a:gd name="T44" fmla="*/ 145 w 175"/>
                    <a:gd name="T45" fmla="*/ 145 h 174"/>
                    <a:gd name="T46" fmla="*/ 145 w 175"/>
                    <a:gd name="T47" fmla="*/ 145 h 174"/>
                    <a:gd name="T48" fmla="*/ 145 w 175"/>
                    <a:gd name="T4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5" h="174">
                      <a:moveTo>
                        <a:pt x="145" y="144"/>
                      </a:moveTo>
                      <a:cubicBezTo>
                        <a:pt x="169" y="121"/>
                        <a:pt x="175" y="86"/>
                        <a:pt x="163" y="57"/>
                      </a:cubicBezTo>
                      <a:cubicBezTo>
                        <a:pt x="161" y="48"/>
                        <a:pt x="161" y="43"/>
                        <a:pt x="164" y="37"/>
                      </a:cubicBezTo>
                      <a:cubicBezTo>
                        <a:pt x="165" y="37"/>
                        <a:pt x="165" y="37"/>
                        <a:pt x="165" y="36"/>
                      </a:cubicBezTo>
                      <a:cubicBezTo>
                        <a:pt x="167" y="29"/>
                        <a:pt x="166" y="20"/>
                        <a:pt x="160" y="15"/>
                      </a:cubicBezTo>
                      <a:cubicBezTo>
                        <a:pt x="154" y="9"/>
                        <a:pt x="145" y="7"/>
                        <a:pt x="138" y="10"/>
                      </a:cubicBezTo>
                      <a:cubicBezTo>
                        <a:pt x="138" y="10"/>
                        <a:pt x="137" y="10"/>
                        <a:pt x="137" y="10"/>
                      </a:cubicBezTo>
                      <a:cubicBezTo>
                        <a:pt x="137" y="10"/>
                        <a:pt x="137" y="10"/>
                        <a:pt x="137" y="10"/>
                      </a:cubicBezTo>
                      <a:cubicBezTo>
                        <a:pt x="136" y="10"/>
                        <a:pt x="136" y="11"/>
                        <a:pt x="135" y="11"/>
                      </a:cubicBezTo>
                      <a:cubicBezTo>
                        <a:pt x="130" y="13"/>
                        <a:pt x="125" y="13"/>
                        <a:pt x="118" y="11"/>
                      </a:cubicBezTo>
                      <a:cubicBezTo>
                        <a:pt x="88" y="0"/>
                        <a:pt x="54" y="6"/>
                        <a:pt x="30" y="29"/>
                      </a:cubicBezTo>
                      <a:cubicBezTo>
                        <a:pt x="30" y="29"/>
                        <a:pt x="30" y="29"/>
                        <a:pt x="30" y="29"/>
                      </a:cubicBezTo>
                      <a:cubicBezTo>
                        <a:pt x="30" y="29"/>
                        <a:pt x="30" y="29"/>
                        <a:pt x="30" y="30"/>
                      </a:cubicBezTo>
                      <a:cubicBezTo>
                        <a:pt x="6" y="53"/>
                        <a:pt x="0" y="88"/>
                        <a:pt x="11" y="117"/>
                      </a:cubicBezTo>
                      <a:cubicBezTo>
                        <a:pt x="14" y="126"/>
                        <a:pt x="14" y="131"/>
                        <a:pt x="10" y="137"/>
                      </a:cubicBezTo>
                      <a:cubicBezTo>
                        <a:pt x="10" y="137"/>
                        <a:pt x="10" y="137"/>
                        <a:pt x="10" y="138"/>
                      </a:cubicBezTo>
                      <a:cubicBezTo>
                        <a:pt x="8" y="145"/>
                        <a:pt x="9" y="153"/>
                        <a:pt x="15" y="159"/>
                      </a:cubicBezTo>
                      <a:cubicBezTo>
                        <a:pt x="21" y="165"/>
                        <a:pt x="29" y="167"/>
                        <a:pt x="37" y="164"/>
                      </a:cubicBezTo>
                      <a:cubicBezTo>
                        <a:pt x="37" y="164"/>
                        <a:pt x="37" y="164"/>
                        <a:pt x="38" y="164"/>
                      </a:cubicBezTo>
                      <a:cubicBezTo>
                        <a:pt x="38" y="164"/>
                        <a:pt x="38" y="164"/>
                        <a:pt x="38" y="164"/>
                      </a:cubicBezTo>
                      <a:cubicBezTo>
                        <a:pt x="39" y="164"/>
                        <a:pt x="39" y="163"/>
                        <a:pt x="40" y="163"/>
                      </a:cubicBezTo>
                      <a:cubicBezTo>
                        <a:pt x="45" y="161"/>
                        <a:pt x="50" y="161"/>
                        <a:pt x="57" y="163"/>
                      </a:cubicBezTo>
                      <a:cubicBezTo>
                        <a:pt x="87" y="174"/>
                        <a:pt x="121" y="168"/>
                        <a:pt x="145" y="145"/>
                      </a:cubicBezTo>
                      <a:cubicBezTo>
                        <a:pt x="145" y="145"/>
                        <a:pt x="145" y="145"/>
                        <a:pt x="145" y="145"/>
                      </a:cubicBezTo>
                      <a:cubicBezTo>
                        <a:pt x="145" y="144"/>
                        <a:pt x="145" y="144"/>
                        <a:pt x="145" y="144"/>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46" name="Freeform 5"/>
                <p:cNvSpPr>
                  <a:spLocks/>
                </p:cNvSpPr>
                <p:nvPr/>
              </p:nvSpPr>
              <p:spPr bwMode="auto">
                <a:xfrm>
                  <a:off x="10863669" y="4899013"/>
                  <a:ext cx="107950" cy="109538"/>
                </a:xfrm>
                <a:custGeom>
                  <a:avLst/>
                  <a:gdLst>
                    <a:gd name="T0" fmla="*/ 145 w 175"/>
                    <a:gd name="T1" fmla="*/ 144 h 174"/>
                    <a:gd name="T2" fmla="*/ 163 w 175"/>
                    <a:gd name="T3" fmla="*/ 57 h 174"/>
                    <a:gd name="T4" fmla="*/ 164 w 175"/>
                    <a:gd name="T5" fmla="*/ 37 h 174"/>
                    <a:gd name="T6" fmla="*/ 165 w 175"/>
                    <a:gd name="T7" fmla="*/ 36 h 174"/>
                    <a:gd name="T8" fmla="*/ 160 w 175"/>
                    <a:gd name="T9" fmla="*/ 15 h 174"/>
                    <a:gd name="T10" fmla="*/ 138 w 175"/>
                    <a:gd name="T11" fmla="*/ 10 h 174"/>
                    <a:gd name="T12" fmla="*/ 137 w 175"/>
                    <a:gd name="T13" fmla="*/ 10 h 174"/>
                    <a:gd name="T14" fmla="*/ 137 w 175"/>
                    <a:gd name="T15" fmla="*/ 10 h 174"/>
                    <a:gd name="T16" fmla="*/ 135 w 175"/>
                    <a:gd name="T17" fmla="*/ 11 h 174"/>
                    <a:gd name="T18" fmla="*/ 118 w 175"/>
                    <a:gd name="T19" fmla="*/ 11 h 174"/>
                    <a:gd name="T20" fmla="*/ 30 w 175"/>
                    <a:gd name="T21" fmla="*/ 29 h 174"/>
                    <a:gd name="T22" fmla="*/ 30 w 175"/>
                    <a:gd name="T23" fmla="*/ 29 h 174"/>
                    <a:gd name="T24" fmla="*/ 30 w 175"/>
                    <a:gd name="T25" fmla="*/ 30 h 174"/>
                    <a:gd name="T26" fmla="*/ 11 w 175"/>
                    <a:gd name="T27" fmla="*/ 117 h 174"/>
                    <a:gd name="T28" fmla="*/ 10 w 175"/>
                    <a:gd name="T29" fmla="*/ 137 h 174"/>
                    <a:gd name="T30" fmla="*/ 10 w 175"/>
                    <a:gd name="T31" fmla="*/ 138 h 174"/>
                    <a:gd name="T32" fmla="*/ 15 w 175"/>
                    <a:gd name="T33" fmla="*/ 159 h 174"/>
                    <a:gd name="T34" fmla="*/ 37 w 175"/>
                    <a:gd name="T35" fmla="*/ 164 h 174"/>
                    <a:gd name="T36" fmla="*/ 38 w 175"/>
                    <a:gd name="T37" fmla="*/ 164 h 174"/>
                    <a:gd name="T38" fmla="*/ 38 w 175"/>
                    <a:gd name="T39" fmla="*/ 164 h 174"/>
                    <a:gd name="T40" fmla="*/ 40 w 175"/>
                    <a:gd name="T41" fmla="*/ 163 h 174"/>
                    <a:gd name="T42" fmla="*/ 57 w 175"/>
                    <a:gd name="T43" fmla="*/ 163 h 174"/>
                    <a:gd name="T44" fmla="*/ 145 w 175"/>
                    <a:gd name="T45" fmla="*/ 145 h 174"/>
                    <a:gd name="T46" fmla="*/ 145 w 175"/>
                    <a:gd name="T47" fmla="*/ 145 h 174"/>
                    <a:gd name="T48" fmla="*/ 145 w 175"/>
                    <a:gd name="T4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5" h="174">
                      <a:moveTo>
                        <a:pt x="145" y="144"/>
                      </a:moveTo>
                      <a:cubicBezTo>
                        <a:pt x="169" y="121"/>
                        <a:pt x="175" y="86"/>
                        <a:pt x="163" y="57"/>
                      </a:cubicBezTo>
                      <a:cubicBezTo>
                        <a:pt x="161" y="48"/>
                        <a:pt x="161" y="43"/>
                        <a:pt x="164" y="37"/>
                      </a:cubicBezTo>
                      <a:cubicBezTo>
                        <a:pt x="165" y="37"/>
                        <a:pt x="165" y="37"/>
                        <a:pt x="165" y="36"/>
                      </a:cubicBezTo>
                      <a:cubicBezTo>
                        <a:pt x="167" y="29"/>
                        <a:pt x="166" y="20"/>
                        <a:pt x="160" y="15"/>
                      </a:cubicBezTo>
                      <a:cubicBezTo>
                        <a:pt x="154" y="9"/>
                        <a:pt x="145" y="7"/>
                        <a:pt x="138" y="10"/>
                      </a:cubicBezTo>
                      <a:cubicBezTo>
                        <a:pt x="138" y="10"/>
                        <a:pt x="137" y="10"/>
                        <a:pt x="137" y="10"/>
                      </a:cubicBezTo>
                      <a:cubicBezTo>
                        <a:pt x="137" y="10"/>
                        <a:pt x="137" y="10"/>
                        <a:pt x="137" y="10"/>
                      </a:cubicBezTo>
                      <a:cubicBezTo>
                        <a:pt x="136" y="10"/>
                        <a:pt x="136" y="11"/>
                        <a:pt x="135" y="11"/>
                      </a:cubicBezTo>
                      <a:cubicBezTo>
                        <a:pt x="130" y="13"/>
                        <a:pt x="125" y="13"/>
                        <a:pt x="118" y="11"/>
                      </a:cubicBezTo>
                      <a:cubicBezTo>
                        <a:pt x="88" y="0"/>
                        <a:pt x="54" y="6"/>
                        <a:pt x="30" y="29"/>
                      </a:cubicBezTo>
                      <a:cubicBezTo>
                        <a:pt x="30" y="29"/>
                        <a:pt x="30" y="29"/>
                        <a:pt x="30" y="29"/>
                      </a:cubicBezTo>
                      <a:cubicBezTo>
                        <a:pt x="30" y="29"/>
                        <a:pt x="30" y="29"/>
                        <a:pt x="30" y="30"/>
                      </a:cubicBezTo>
                      <a:cubicBezTo>
                        <a:pt x="6" y="53"/>
                        <a:pt x="0" y="88"/>
                        <a:pt x="11" y="117"/>
                      </a:cubicBezTo>
                      <a:cubicBezTo>
                        <a:pt x="14" y="126"/>
                        <a:pt x="14" y="131"/>
                        <a:pt x="10" y="137"/>
                      </a:cubicBezTo>
                      <a:cubicBezTo>
                        <a:pt x="10" y="137"/>
                        <a:pt x="10" y="137"/>
                        <a:pt x="10" y="138"/>
                      </a:cubicBezTo>
                      <a:cubicBezTo>
                        <a:pt x="8" y="145"/>
                        <a:pt x="9" y="153"/>
                        <a:pt x="15" y="159"/>
                      </a:cubicBezTo>
                      <a:cubicBezTo>
                        <a:pt x="21" y="165"/>
                        <a:pt x="29" y="167"/>
                        <a:pt x="37" y="164"/>
                      </a:cubicBezTo>
                      <a:cubicBezTo>
                        <a:pt x="37" y="164"/>
                        <a:pt x="37" y="164"/>
                        <a:pt x="38" y="164"/>
                      </a:cubicBezTo>
                      <a:cubicBezTo>
                        <a:pt x="38" y="164"/>
                        <a:pt x="38" y="164"/>
                        <a:pt x="38" y="164"/>
                      </a:cubicBezTo>
                      <a:cubicBezTo>
                        <a:pt x="39" y="164"/>
                        <a:pt x="39" y="163"/>
                        <a:pt x="40" y="163"/>
                      </a:cubicBezTo>
                      <a:cubicBezTo>
                        <a:pt x="45" y="161"/>
                        <a:pt x="50" y="161"/>
                        <a:pt x="57" y="163"/>
                      </a:cubicBezTo>
                      <a:cubicBezTo>
                        <a:pt x="87" y="174"/>
                        <a:pt x="121" y="168"/>
                        <a:pt x="145" y="145"/>
                      </a:cubicBezTo>
                      <a:cubicBezTo>
                        <a:pt x="145" y="145"/>
                        <a:pt x="145" y="145"/>
                        <a:pt x="145" y="145"/>
                      </a:cubicBezTo>
                      <a:cubicBezTo>
                        <a:pt x="145" y="144"/>
                        <a:pt x="145" y="144"/>
                        <a:pt x="145" y="144"/>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nvGrpSpPr>
                <p:cNvPr id="48" name="Group 47"/>
                <p:cNvGrpSpPr/>
                <p:nvPr/>
              </p:nvGrpSpPr>
              <p:grpSpPr>
                <a:xfrm>
                  <a:off x="10621052" y="5056410"/>
                  <a:ext cx="141288" cy="152400"/>
                  <a:chOff x="10394950" y="4716463"/>
                  <a:chExt cx="141288" cy="152400"/>
                </a:xfrm>
              </p:grpSpPr>
              <p:sp>
                <p:nvSpPr>
                  <p:cNvPr id="49" name="Oval 6"/>
                  <p:cNvSpPr>
                    <a:spLocks noChangeArrowheads="1"/>
                  </p:cNvSpPr>
                  <p:nvPr/>
                </p:nvSpPr>
                <p:spPr bwMode="auto">
                  <a:xfrm>
                    <a:off x="10394950" y="4840288"/>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50" name="Oval 7"/>
                  <p:cNvSpPr>
                    <a:spLocks noChangeArrowheads="1"/>
                  </p:cNvSpPr>
                  <p:nvPr/>
                </p:nvSpPr>
                <p:spPr bwMode="auto">
                  <a:xfrm>
                    <a:off x="10426700" y="483235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51" name="Oval 8"/>
                  <p:cNvSpPr>
                    <a:spLocks noChangeArrowheads="1"/>
                  </p:cNvSpPr>
                  <p:nvPr/>
                </p:nvSpPr>
                <p:spPr bwMode="auto">
                  <a:xfrm>
                    <a:off x="10402888" y="480695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52" name="Oval 9"/>
                  <p:cNvSpPr>
                    <a:spLocks noChangeArrowheads="1"/>
                  </p:cNvSpPr>
                  <p:nvPr/>
                </p:nvSpPr>
                <p:spPr bwMode="auto">
                  <a:xfrm>
                    <a:off x="10434638" y="4802188"/>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53" name="Oval 10"/>
                  <p:cNvSpPr>
                    <a:spLocks noChangeArrowheads="1"/>
                  </p:cNvSpPr>
                  <p:nvPr/>
                </p:nvSpPr>
                <p:spPr bwMode="auto">
                  <a:xfrm>
                    <a:off x="10456863" y="482600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54" name="Oval 11"/>
                  <p:cNvSpPr>
                    <a:spLocks noChangeArrowheads="1"/>
                  </p:cNvSpPr>
                  <p:nvPr/>
                </p:nvSpPr>
                <p:spPr bwMode="auto">
                  <a:xfrm>
                    <a:off x="10464800" y="4792663"/>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55" name="Oval 12"/>
                  <p:cNvSpPr>
                    <a:spLocks noChangeArrowheads="1"/>
                  </p:cNvSpPr>
                  <p:nvPr/>
                </p:nvSpPr>
                <p:spPr bwMode="auto">
                  <a:xfrm>
                    <a:off x="10414000" y="4775201"/>
                    <a:ext cx="26988"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56" name="Oval 13"/>
                  <p:cNvSpPr>
                    <a:spLocks noChangeArrowheads="1"/>
                  </p:cNvSpPr>
                  <p:nvPr/>
                </p:nvSpPr>
                <p:spPr bwMode="auto">
                  <a:xfrm>
                    <a:off x="10445750" y="476885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57" name="Oval 14"/>
                  <p:cNvSpPr>
                    <a:spLocks noChangeArrowheads="1"/>
                  </p:cNvSpPr>
                  <p:nvPr/>
                </p:nvSpPr>
                <p:spPr bwMode="auto">
                  <a:xfrm>
                    <a:off x="10488613" y="4816476"/>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58" name="Oval 15"/>
                  <p:cNvSpPr>
                    <a:spLocks noChangeArrowheads="1"/>
                  </p:cNvSpPr>
                  <p:nvPr/>
                </p:nvSpPr>
                <p:spPr bwMode="auto">
                  <a:xfrm>
                    <a:off x="10496550" y="4783138"/>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59" name="Oval 16"/>
                  <p:cNvSpPr>
                    <a:spLocks noChangeArrowheads="1"/>
                  </p:cNvSpPr>
                  <p:nvPr/>
                </p:nvSpPr>
                <p:spPr bwMode="auto">
                  <a:xfrm>
                    <a:off x="10477500" y="4760913"/>
                    <a:ext cx="26988"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0" name="Oval 17"/>
                  <p:cNvSpPr>
                    <a:spLocks noChangeArrowheads="1"/>
                  </p:cNvSpPr>
                  <p:nvPr/>
                </p:nvSpPr>
                <p:spPr bwMode="auto">
                  <a:xfrm>
                    <a:off x="10453688" y="473710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1" name="Oval 18"/>
                  <p:cNvSpPr>
                    <a:spLocks noChangeArrowheads="1"/>
                  </p:cNvSpPr>
                  <p:nvPr/>
                </p:nvSpPr>
                <p:spPr bwMode="auto">
                  <a:xfrm>
                    <a:off x="10421938" y="4741863"/>
                    <a:ext cx="26988"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2" name="Freeform 19"/>
                  <p:cNvSpPr>
                    <a:spLocks/>
                  </p:cNvSpPr>
                  <p:nvPr/>
                </p:nvSpPr>
                <p:spPr bwMode="auto">
                  <a:xfrm>
                    <a:off x="10507663" y="4716463"/>
                    <a:ext cx="28575" cy="63500"/>
                  </a:xfrm>
                  <a:custGeom>
                    <a:avLst/>
                    <a:gdLst>
                      <a:gd name="T0" fmla="*/ 10 w 45"/>
                      <a:gd name="T1" fmla="*/ 100 h 102"/>
                      <a:gd name="T2" fmla="*/ 2 w 45"/>
                      <a:gd name="T3" fmla="*/ 99 h 102"/>
                      <a:gd name="T4" fmla="*/ 3 w 45"/>
                      <a:gd name="T5" fmla="*/ 92 h 102"/>
                      <a:gd name="T6" fmla="*/ 13 w 45"/>
                      <a:gd name="T7" fmla="*/ 10 h 102"/>
                      <a:gd name="T8" fmla="*/ 14 w 45"/>
                      <a:gd name="T9" fmla="*/ 2 h 102"/>
                      <a:gd name="T10" fmla="*/ 22 w 45"/>
                      <a:gd name="T11" fmla="*/ 3 h 102"/>
                      <a:gd name="T12" fmla="*/ 10 w 45"/>
                      <a:gd name="T13" fmla="*/ 100 h 102"/>
                    </a:gdLst>
                    <a:ahLst/>
                    <a:cxnLst>
                      <a:cxn ang="0">
                        <a:pos x="T0" y="T1"/>
                      </a:cxn>
                      <a:cxn ang="0">
                        <a:pos x="T2" y="T3"/>
                      </a:cxn>
                      <a:cxn ang="0">
                        <a:pos x="T4" y="T5"/>
                      </a:cxn>
                      <a:cxn ang="0">
                        <a:pos x="T6" y="T7"/>
                      </a:cxn>
                      <a:cxn ang="0">
                        <a:pos x="T8" y="T9"/>
                      </a:cxn>
                      <a:cxn ang="0">
                        <a:pos x="T10" y="T11"/>
                      </a:cxn>
                      <a:cxn ang="0">
                        <a:pos x="T12" y="T13"/>
                      </a:cxn>
                    </a:cxnLst>
                    <a:rect l="0" t="0" r="r" b="b"/>
                    <a:pathLst>
                      <a:path w="45" h="102">
                        <a:moveTo>
                          <a:pt x="10" y="100"/>
                        </a:moveTo>
                        <a:cubicBezTo>
                          <a:pt x="7" y="102"/>
                          <a:pt x="4" y="102"/>
                          <a:pt x="2" y="99"/>
                        </a:cubicBezTo>
                        <a:cubicBezTo>
                          <a:pt x="0" y="97"/>
                          <a:pt x="1" y="93"/>
                          <a:pt x="3" y="92"/>
                        </a:cubicBezTo>
                        <a:cubicBezTo>
                          <a:pt x="28" y="72"/>
                          <a:pt x="33" y="35"/>
                          <a:pt x="13" y="10"/>
                        </a:cubicBezTo>
                        <a:cubicBezTo>
                          <a:pt x="11" y="7"/>
                          <a:pt x="12" y="4"/>
                          <a:pt x="14" y="2"/>
                        </a:cubicBezTo>
                        <a:cubicBezTo>
                          <a:pt x="17" y="0"/>
                          <a:pt x="20" y="1"/>
                          <a:pt x="22" y="3"/>
                        </a:cubicBezTo>
                        <a:cubicBezTo>
                          <a:pt x="45" y="33"/>
                          <a:pt x="40" y="77"/>
                          <a:pt x="10" y="100"/>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63" name="Group 62"/>
                <p:cNvGrpSpPr/>
                <p:nvPr/>
              </p:nvGrpSpPr>
              <p:grpSpPr>
                <a:xfrm>
                  <a:off x="10795369" y="5056410"/>
                  <a:ext cx="141288" cy="152400"/>
                  <a:chOff x="10394950" y="4716463"/>
                  <a:chExt cx="141288" cy="152400"/>
                </a:xfrm>
              </p:grpSpPr>
              <p:sp>
                <p:nvSpPr>
                  <p:cNvPr id="64" name="Oval 6"/>
                  <p:cNvSpPr>
                    <a:spLocks noChangeArrowheads="1"/>
                  </p:cNvSpPr>
                  <p:nvPr/>
                </p:nvSpPr>
                <p:spPr bwMode="auto">
                  <a:xfrm>
                    <a:off x="10394950" y="4840288"/>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5" name="Oval 7"/>
                  <p:cNvSpPr>
                    <a:spLocks noChangeArrowheads="1"/>
                  </p:cNvSpPr>
                  <p:nvPr/>
                </p:nvSpPr>
                <p:spPr bwMode="auto">
                  <a:xfrm>
                    <a:off x="10426700" y="483235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6" name="Oval 8"/>
                  <p:cNvSpPr>
                    <a:spLocks noChangeArrowheads="1"/>
                  </p:cNvSpPr>
                  <p:nvPr/>
                </p:nvSpPr>
                <p:spPr bwMode="auto">
                  <a:xfrm>
                    <a:off x="10402888" y="480695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7" name="Oval 9"/>
                  <p:cNvSpPr>
                    <a:spLocks noChangeArrowheads="1"/>
                  </p:cNvSpPr>
                  <p:nvPr/>
                </p:nvSpPr>
                <p:spPr bwMode="auto">
                  <a:xfrm>
                    <a:off x="10434638" y="4802188"/>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8" name="Oval 10"/>
                  <p:cNvSpPr>
                    <a:spLocks noChangeArrowheads="1"/>
                  </p:cNvSpPr>
                  <p:nvPr/>
                </p:nvSpPr>
                <p:spPr bwMode="auto">
                  <a:xfrm>
                    <a:off x="10456863" y="482600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9" name="Oval 11"/>
                  <p:cNvSpPr>
                    <a:spLocks noChangeArrowheads="1"/>
                  </p:cNvSpPr>
                  <p:nvPr/>
                </p:nvSpPr>
                <p:spPr bwMode="auto">
                  <a:xfrm>
                    <a:off x="10464800" y="4792663"/>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0" name="Oval 12"/>
                  <p:cNvSpPr>
                    <a:spLocks noChangeArrowheads="1"/>
                  </p:cNvSpPr>
                  <p:nvPr/>
                </p:nvSpPr>
                <p:spPr bwMode="auto">
                  <a:xfrm>
                    <a:off x="10414000" y="4775201"/>
                    <a:ext cx="26988"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1" name="Oval 13"/>
                  <p:cNvSpPr>
                    <a:spLocks noChangeArrowheads="1"/>
                  </p:cNvSpPr>
                  <p:nvPr/>
                </p:nvSpPr>
                <p:spPr bwMode="auto">
                  <a:xfrm>
                    <a:off x="10445750" y="476885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2" name="Oval 14"/>
                  <p:cNvSpPr>
                    <a:spLocks noChangeArrowheads="1"/>
                  </p:cNvSpPr>
                  <p:nvPr/>
                </p:nvSpPr>
                <p:spPr bwMode="auto">
                  <a:xfrm>
                    <a:off x="10488613" y="4816476"/>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3" name="Oval 15"/>
                  <p:cNvSpPr>
                    <a:spLocks noChangeArrowheads="1"/>
                  </p:cNvSpPr>
                  <p:nvPr/>
                </p:nvSpPr>
                <p:spPr bwMode="auto">
                  <a:xfrm>
                    <a:off x="10496550" y="4783138"/>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4" name="Oval 16"/>
                  <p:cNvSpPr>
                    <a:spLocks noChangeArrowheads="1"/>
                  </p:cNvSpPr>
                  <p:nvPr/>
                </p:nvSpPr>
                <p:spPr bwMode="auto">
                  <a:xfrm>
                    <a:off x="10477500" y="4760913"/>
                    <a:ext cx="26988"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5" name="Oval 17"/>
                  <p:cNvSpPr>
                    <a:spLocks noChangeArrowheads="1"/>
                  </p:cNvSpPr>
                  <p:nvPr/>
                </p:nvSpPr>
                <p:spPr bwMode="auto">
                  <a:xfrm>
                    <a:off x="10453688" y="4737101"/>
                    <a:ext cx="28575"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6" name="Oval 18"/>
                  <p:cNvSpPr>
                    <a:spLocks noChangeArrowheads="1"/>
                  </p:cNvSpPr>
                  <p:nvPr/>
                </p:nvSpPr>
                <p:spPr bwMode="auto">
                  <a:xfrm>
                    <a:off x="10421938" y="4741863"/>
                    <a:ext cx="26988" cy="28575"/>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7" name="Freeform 19"/>
                  <p:cNvSpPr>
                    <a:spLocks/>
                  </p:cNvSpPr>
                  <p:nvPr/>
                </p:nvSpPr>
                <p:spPr bwMode="auto">
                  <a:xfrm>
                    <a:off x="10507663" y="4716463"/>
                    <a:ext cx="28575" cy="63500"/>
                  </a:xfrm>
                  <a:custGeom>
                    <a:avLst/>
                    <a:gdLst>
                      <a:gd name="T0" fmla="*/ 10 w 45"/>
                      <a:gd name="T1" fmla="*/ 100 h 102"/>
                      <a:gd name="T2" fmla="*/ 2 w 45"/>
                      <a:gd name="T3" fmla="*/ 99 h 102"/>
                      <a:gd name="T4" fmla="*/ 3 w 45"/>
                      <a:gd name="T5" fmla="*/ 92 h 102"/>
                      <a:gd name="T6" fmla="*/ 13 w 45"/>
                      <a:gd name="T7" fmla="*/ 10 h 102"/>
                      <a:gd name="T8" fmla="*/ 14 w 45"/>
                      <a:gd name="T9" fmla="*/ 2 h 102"/>
                      <a:gd name="T10" fmla="*/ 22 w 45"/>
                      <a:gd name="T11" fmla="*/ 3 h 102"/>
                      <a:gd name="T12" fmla="*/ 10 w 45"/>
                      <a:gd name="T13" fmla="*/ 100 h 102"/>
                    </a:gdLst>
                    <a:ahLst/>
                    <a:cxnLst>
                      <a:cxn ang="0">
                        <a:pos x="T0" y="T1"/>
                      </a:cxn>
                      <a:cxn ang="0">
                        <a:pos x="T2" y="T3"/>
                      </a:cxn>
                      <a:cxn ang="0">
                        <a:pos x="T4" y="T5"/>
                      </a:cxn>
                      <a:cxn ang="0">
                        <a:pos x="T6" y="T7"/>
                      </a:cxn>
                      <a:cxn ang="0">
                        <a:pos x="T8" y="T9"/>
                      </a:cxn>
                      <a:cxn ang="0">
                        <a:pos x="T10" y="T11"/>
                      </a:cxn>
                      <a:cxn ang="0">
                        <a:pos x="T12" y="T13"/>
                      </a:cxn>
                    </a:cxnLst>
                    <a:rect l="0" t="0" r="r" b="b"/>
                    <a:pathLst>
                      <a:path w="45" h="102">
                        <a:moveTo>
                          <a:pt x="10" y="100"/>
                        </a:moveTo>
                        <a:cubicBezTo>
                          <a:pt x="7" y="102"/>
                          <a:pt x="4" y="102"/>
                          <a:pt x="2" y="99"/>
                        </a:cubicBezTo>
                        <a:cubicBezTo>
                          <a:pt x="0" y="97"/>
                          <a:pt x="1" y="93"/>
                          <a:pt x="3" y="92"/>
                        </a:cubicBezTo>
                        <a:cubicBezTo>
                          <a:pt x="28" y="72"/>
                          <a:pt x="33" y="35"/>
                          <a:pt x="13" y="10"/>
                        </a:cubicBezTo>
                        <a:cubicBezTo>
                          <a:pt x="11" y="7"/>
                          <a:pt x="12" y="4"/>
                          <a:pt x="14" y="2"/>
                        </a:cubicBezTo>
                        <a:cubicBezTo>
                          <a:pt x="17" y="0"/>
                          <a:pt x="20" y="1"/>
                          <a:pt x="22" y="3"/>
                        </a:cubicBezTo>
                        <a:cubicBezTo>
                          <a:pt x="45" y="33"/>
                          <a:pt x="40" y="77"/>
                          <a:pt x="10" y="100"/>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pic>
              <p:nvPicPr>
                <p:cNvPr id="78" name="Picture 7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19955" y="5304581"/>
                  <a:ext cx="244296" cy="87477"/>
                </a:xfrm>
                <a:prstGeom prst="rect">
                  <a:avLst/>
                </a:prstGeom>
              </p:spPr>
            </p:pic>
            <p:pic>
              <p:nvPicPr>
                <p:cNvPr id="79" name="Picture 7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805347" y="5518354"/>
                  <a:ext cx="244296" cy="87477"/>
                </a:xfrm>
                <a:prstGeom prst="rect">
                  <a:avLst/>
                </a:prstGeom>
              </p:spPr>
            </p:pic>
            <p:sp>
              <p:nvSpPr>
                <p:cNvPr id="80" name="Freeform 5"/>
                <p:cNvSpPr>
                  <a:spLocks/>
                </p:cNvSpPr>
                <p:nvPr/>
              </p:nvSpPr>
              <p:spPr bwMode="auto">
                <a:xfrm>
                  <a:off x="10419955" y="5861549"/>
                  <a:ext cx="107950" cy="109538"/>
                </a:xfrm>
                <a:custGeom>
                  <a:avLst/>
                  <a:gdLst>
                    <a:gd name="T0" fmla="*/ 145 w 175"/>
                    <a:gd name="T1" fmla="*/ 144 h 174"/>
                    <a:gd name="T2" fmla="*/ 163 w 175"/>
                    <a:gd name="T3" fmla="*/ 57 h 174"/>
                    <a:gd name="T4" fmla="*/ 164 w 175"/>
                    <a:gd name="T5" fmla="*/ 37 h 174"/>
                    <a:gd name="T6" fmla="*/ 165 w 175"/>
                    <a:gd name="T7" fmla="*/ 36 h 174"/>
                    <a:gd name="T8" fmla="*/ 160 w 175"/>
                    <a:gd name="T9" fmla="*/ 15 h 174"/>
                    <a:gd name="T10" fmla="*/ 138 w 175"/>
                    <a:gd name="T11" fmla="*/ 10 h 174"/>
                    <a:gd name="T12" fmla="*/ 137 w 175"/>
                    <a:gd name="T13" fmla="*/ 10 h 174"/>
                    <a:gd name="T14" fmla="*/ 137 w 175"/>
                    <a:gd name="T15" fmla="*/ 10 h 174"/>
                    <a:gd name="T16" fmla="*/ 135 w 175"/>
                    <a:gd name="T17" fmla="*/ 11 h 174"/>
                    <a:gd name="T18" fmla="*/ 118 w 175"/>
                    <a:gd name="T19" fmla="*/ 11 h 174"/>
                    <a:gd name="T20" fmla="*/ 30 w 175"/>
                    <a:gd name="T21" fmla="*/ 29 h 174"/>
                    <a:gd name="T22" fmla="*/ 30 w 175"/>
                    <a:gd name="T23" fmla="*/ 29 h 174"/>
                    <a:gd name="T24" fmla="*/ 30 w 175"/>
                    <a:gd name="T25" fmla="*/ 30 h 174"/>
                    <a:gd name="T26" fmla="*/ 11 w 175"/>
                    <a:gd name="T27" fmla="*/ 117 h 174"/>
                    <a:gd name="T28" fmla="*/ 10 w 175"/>
                    <a:gd name="T29" fmla="*/ 137 h 174"/>
                    <a:gd name="T30" fmla="*/ 10 w 175"/>
                    <a:gd name="T31" fmla="*/ 138 h 174"/>
                    <a:gd name="T32" fmla="*/ 15 w 175"/>
                    <a:gd name="T33" fmla="*/ 159 h 174"/>
                    <a:gd name="T34" fmla="*/ 37 w 175"/>
                    <a:gd name="T35" fmla="*/ 164 h 174"/>
                    <a:gd name="T36" fmla="*/ 38 w 175"/>
                    <a:gd name="T37" fmla="*/ 164 h 174"/>
                    <a:gd name="T38" fmla="*/ 38 w 175"/>
                    <a:gd name="T39" fmla="*/ 164 h 174"/>
                    <a:gd name="T40" fmla="*/ 40 w 175"/>
                    <a:gd name="T41" fmla="*/ 163 h 174"/>
                    <a:gd name="T42" fmla="*/ 57 w 175"/>
                    <a:gd name="T43" fmla="*/ 163 h 174"/>
                    <a:gd name="T44" fmla="*/ 145 w 175"/>
                    <a:gd name="T45" fmla="*/ 145 h 174"/>
                    <a:gd name="T46" fmla="*/ 145 w 175"/>
                    <a:gd name="T47" fmla="*/ 145 h 174"/>
                    <a:gd name="T48" fmla="*/ 145 w 175"/>
                    <a:gd name="T4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5" h="174">
                      <a:moveTo>
                        <a:pt x="145" y="144"/>
                      </a:moveTo>
                      <a:cubicBezTo>
                        <a:pt x="169" y="121"/>
                        <a:pt x="175" y="86"/>
                        <a:pt x="163" y="57"/>
                      </a:cubicBezTo>
                      <a:cubicBezTo>
                        <a:pt x="161" y="48"/>
                        <a:pt x="161" y="43"/>
                        <a:pt x="164" y="37"/>
                      </a:cubicBezTo>
                      <a:cubicBezTo>
                        <a:pt x="165" y="37"/>
                        <a:pt x="165" y="37"/>
                        <a:pt x="165" y="36"/>
                      </a:cubicBezTo>
                      <a:cubicBezTo>
                        <a:pt x="167" y="29"/>
                        <a:pt x="166" y="20"/>
                        <a:pt x="160" y="15"/>
                      </a:cubicBezTo>
                      <a:cubicBezTo>
                        <a:pt x="154" y="9"/>
                        <a:pt x="145" y="7"/>
                        <a:pt x="138" y="10"/>
                      </a:cubicBezTo>
                      <a:cubicBezTo>
                        <a:pt x="138" y="10"/>
                        <a:pt x="137" y="10"/>
                        <a:pt x="137" y="10"/>
                      </a:cubicBezTo>
                      <a:cubicBezTo>
                        <a:pt x="137" y="10"/>
                        <a:pt x="137" y="10"/>
                        <a:pt x="137" y="10"/>
                      </a:cubicBezTo>
                      <a:cubicBezTo>
                        <a:pt x="136" y="10"/>
                        <a:pt x="136" y="11"/>
                        <a:pt x="135" y="11"/>
                      </a:cubicBezTo>
                      <a:cubicBezTo>
                        <a:pt x="130" y="13"/>
                        <a:pt x="125" y="13"/>
                        <a:pt x="118" y="11"/>
                      </a:cubicBezTo>
                      <a:cubicBezTo>
                        <a:pt x="88" y="0"/>
                        <a:pt x="54" y="6"/>
                        <a:pt x="30" y="29"/>
                      </a:cubicBezTo>
                      <a:cubicBezTo>
                        <a:pt x="30" y="29"/>
                        <a:pt x="30" y="29"/>
                        <a:pt x="30" y="29"/>
                      </a:cubicBezTo>
                      <a:cubicBezTo>
                        <a:pt x="30" y="29"/>
                        <a:pt x="30" y="29"/>
                        <a:pt x="30" y="30"/>
                      </a:cubicBezTo>
                      <a:cubicBezTo>
                        <a:pt x="6" y="53"/>
                        <a:pt x="0" y="88"/>
                        <a:pt x="11" y="117"/>
                      </a:cubicBezTo>
                      <a:cubicBezTo>
                        <a:pt x="14" y="126"/>
                        <a:pt x="14" y="131"/>
                        <a:pt x="10" y="137"/>
                      </a:cubicBezTo>
                      <a:cubicBezTo>
                        <a:pt x="10" y="137"/>
                        <a:pt x="10" y="137"/>
                        <a:pt x="10" y="138"/>
                      </a:cubicBezTo>
                      <a:cubicBezTo>
                        <a:pt x="8" y="145"/>
                        <a:pt x="9" y="153"/>
                        <a:pt x="15" y="159"/>
                      </a:cubicBezTo>
                      <a:cubicBezTo>
                        <a:pt x="21" y="165"/>
                        <a:pt x="29" y="167"/>
                        <a:pt x="37" y="164"/>
                      </a:cubicBezTo>
                      <a:cubicBezTo>
                        <a:pt x="37" y="164"/>
                        <a:pt x="37" y="164"/>
                        <a:pt x="38" y="164"/>
                      </a:cubicBezTo>
                      <a:cubicBezTo>
                        <a:pt x="38" y="164"/>
                        <a:pt x="38" y="164"/>
                        <a:pt x="38" y="164"/>
                      </a:cubicBezTo>
                      <a:cubicBezTo>
                        <a:pt x="39" y="164"/>
                        <a:pt x="39" y="163"/>
                        <a:pt x="40" y="163"/>
                      </a:cubicBezTo>
                      <a:cubicBezTo>
                        <a:pt x="45" y="161"/>
                        <a:pt x="50" y="161"/>
                        <a:pt x="57" y="163"/>
                      </a:cubicBezTo>
                      <a:cubicBezTo>
                        <a:pt x="87" y="174"/>
                        <a:pt x="121" y="168"/>
                        <a:pt x="145" y="145"/>
                      </a:cubicBezTo>
                      <a:cubicBezTo>
                        <a:pt x="145" y="145"/>
                        <a:pt x="145" y="145"/>
                        <a:pt x="145" y="145"/>
                      </a:cubicBezTo>
                      <a:cubicBezTo>
                        <a:pt x="145" y="144"/>
                        <a:pt x="145" y="144"/>
                        <a:pt x="145" y="144"/>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81" name="Freeform 5"/>
                <p:cNvSpPr>
                  <a:spLocks/>
                </p:cNvSpPr>
                <p:nvPr/>
              </p:nvSpPr>
              <p:spPr bwMode="auto">
                <a:xfrm>
                  <a:off x="10564160" y="5861549"/>
                  <a:ext cx="107950" cy="109538"/>
                </a:xfrm>
                <a:custGeom>
                  <a:avLst/>
                  <a:gdLst>
                    <a:gd name="T0" fmla="*/ 145 w 175"/>
                    <a:gd name="T1" fmla="*/ 144 h 174"/>
                    <a:gd name="T2" fmla="*/ 163 w 175"/>
                    <a:gd name="T3" fmla="*/ 57 h 174"/>
                    <a:gd name="T4" fmla="*/ 164 w 175"/>
                    <a:gd name="T5" fmla="*/ 37 h 174"/>
                    <a:gd name="T6" fmla="*/ 165 w 175"/>
                    <a:gd name="T7" fmla="*/ 36 h 174"/>
                    <a:gd name="T8" fmla="*/ 160 w 175"/>
                    <a:gd name="T9" fmla="*/ 15 h 174"/>
                    <a:gd name="T10" fmla="*/ 138 w 175"/>
                    <a:gd name="T11" fmla="*/ 10 h 174"/>
                    <a:gd name="T12" fmla="*/ 137 w 175"/>
                    <a:gd name="T13" fmla="*/ 10 h 174"/>
                    <a:gd name="T14" fmla="*/ 137 w 175"/>
                    <a:gd name="T15" fmla="*/ 10 h 174"/>
                    <a:gd name="T16" fmla="*/ 135 w 175"/>
                    <a:gd name="T17" fmla="*/ 11 h 174"/>
                    <a:gd name="T18" fmla="*/ 118 w 175"/>
                    <a:gd name="T19" fmla="*/ 11 h 174"/>
                    <a:gd name="T20" fmla="*/ 30 w 175"/>
                    <a:gd name="T21" fmla="*/ 29 h 174"/>
                    <a:gd name="T22" fmla="*/ 30 w 175"/>
                    <a:gd name="T23" fmla="*/ 29 h 174"/>
                    <a:gd name="T24" fmla="*/ 30 w 175"/>
                    <a:gd name="T25" fmla="*/ 30 h 174"/>
                    <a:gd name="T26" fmla="*/ 11 w 175"/>
                    <a:gd name="T27" fmla="*/ 117 h 174"/>
                    <a:gd name="T28" fmla="*/ 10 w 175"/>
                    <a:gd name="T29" fmla="*/ 137 h 174"/>
                    <a:gd name="T30" fmla="*/ 10 w 175"/>
                    <a:gd name="T31" fmla="*/ 138 h 174"/>
                    <a:gd name="T32" fmla="*/ 15 w 175"/>
                    <a:gd name="T33" fmla="*/ 159 h 174"/>
                    <a:gd name="T34" fmla="*/ 37 w 175"/>
                    <a:gd name="T35" fmla="*/ 164 h 174"/>
                    <a:gd name="T36" fmla="*/ 38 w 175"/>
                    <a:gd name="T37" fmla="*/ 164 h 174"/>
                    <a:gd name="T38" fmla="*/ 38 w 175"/>
                    <a:gd name="T39" fmla="*/ 164 h 174"/>
                    <a:gd name="T40" fmla="*/ 40 w 175"/>
                    <a:gd name="T41" fmla="*/ 163 h 174"/>
                    <a:gd name="T42" fmla="*/ 57 w 175"/>
                    <a:gd name="T43" fmla="*/ 163 h 174"/>
                    <a:gd name="T44" fmla="*/ 145 w 175"/>
                    <a:gd name="T45" fmla="*/ 145 h 174"/>
                    <a:gd name="T46" fmla="*/ 145 w 175"/>
                    <a:gd name="T47" fmla="*/ 145 h 174"/>
                    <a:gd name="T48" fmla="*/ 145 w 175"/>
                    <a:gd name="T4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5" h="174">
                      <a:moveTo>
                        <a:pt x="145" y="144"/>
                      </a:moveTo>
                      <a:cubicBezTo>
                        <a:pt x="169" y="121"/>
                        <a:pt x="175" y="86"/>
                        <a:pt x="163" y="57"/>
                      </a:cubicBezTo>
                      <a:cubicBezTo>
                        <a:pt x="161" y="48"/>
                        <a:pt x="161" y="43"/>
                        <a:pt x="164" y="37"/>
                      </a:cubicBezTo>
                      <a:cubicBezTo>
                        <a:pt x="165" y="37"/>
                        <a:pt x="165" y="37"/>
                        <a:pt x="165" y="36"/>
                      </a:cubicBezTo>
                      <a:cubicBezTo>
                        <a:pt x="167" y="29"/>
                        <a:pt x="166" y="20"/>
                        <a:pt x="160" y="15"/>
                      </a:cubicBezTo>
                      <a:cubicBezTo>
                        <a:pt x="154" y="9"/>
                        <a:pt x="145" y="7"/>
                        <a:pt x="138" y="10"/>
                      </a:cubicBezTo>
                      <a:cubicBezTo>
                        <a:pt x="138" y="10"/>
                        <a:pt x="137" y="10"/>
                        <a:pt x="137" y="10"/>
                      </a:cubicBezTo>
                      <a:cubicBezTo>
                        <a:pt x="137" y="10"/>
                        <a:pt x="137" y="10"/>
                        <a:pt x="137" y="10"/>
                      </a:cubicBezTo>
                      <a:cubicBezTo>
                        <a:pt x="136" y="10"/>
                        <a:pt x="136" y="11"/>
                        <a:pt x="135" y="11"/>
                      </a:cubicBezTo>
                      <a:cubicBezTo>
                        <a:pt x="130" y="13"/>
                        <a:pt x="125" y="13"/>
                        <a:pt x="118" y="11"/>
                      </a:cubicBezTo>
                      <a:cubicBezTo>
                        <a:pt x="88" y="0"/>
                        <a:pt x="54" y="6"/>
                        <a:pt x="30" y="29"/>
                      </a:cubicBezTo>
                      <a:cubicBezTo>
                        <a:pt x="30" y="29"/>
                        <a:pt x="30" y="29"/>
                        <a:pt x="30" y="29"/>
                      </a:cubicBezTo>
                      <a:cubicBezTo>
                        <a:pt x="30" y="29"/>
                        <a:pt x="30" y="29"/>
                        <a:pt x="30" y="30"/>
                      </a:cubicBezTo>
                      <a:cubicBezTo>
                        <a:pt x="6" y="53"/>
                        <a:pt x="0" y="88"/>
                        <a:pt x="11" y="117"/>
                      </a:cubicBezTo>
                      <a:cubicBezTo>
                        <a:pt x="14" y="126"/>
                        <a:pt x="14" y="131"/>
                        <a:pt x="10" y="137"/>
                      </a:cubicBezTo>
                      <a:cubicBezTo>
                        <a:pt x="10" y="137"/>
                        <a:pt x="10" y="137"/>
                        <a:pt x="10" y="138"/>
                      </a:cubicBezTo>
                      <a:cubicBezTo>
                        <a:pt x="8" y="145"/>
                        <a:pt x="9" y="153"/>
                        <a:pt x="15" y="159"/>
                      </a:cubicBezTo>
                      <a:cubicBezTo>
                        <a:pt x="21" y="165"/>
                        <a:pt x="29" y="167"/>
                        <a:pt x="37" y="164"/>
                      </a:cubicBezTo>
                      <a:cubicBezTo>
                        <a:pt x="37" y="164"/>
                        <a:pt x="37" y="164"/>
                        <a:pt x="38" y="164"/>
                      </a:cubicBezTo>
                      <a:cubicBezTo>
                        <a:pt x="38" y="164"/>
                        <a:pt x="38" y="164"/>
                        <a:pt x="38" y="164"/>
                      </a:cubicBezTo>
                      <a:cubicBezTo>
                        <a:pt x="39" y="164"/>
                        <a:pt x="39" y="163"/>
                        <a:pt x="40" y="163"/>
                      </a:cubicBezTo>
                      <a:cubicBezTo>
                        <a:pt x="45" y="161"/>
                        <a:pt x="50" y="161"/>
                        <a:pt x="57" y="163"/>
                      </a:cubicBezTo>
                      <a:cubicBezTo>
                        <a:pt x="87" y="174"/>
                        <a:pt x="121" y="168"/>
                        <a:pt x="145" y="145"/>
                      </a:cubicBezTo>
                      <a:cubicBezTo>
                        <a:pt x="145" y="145"/>
                        <a:pt x="145" y="145"/>
                        <a:pt x="145" y="145"/>
                      </a:cubicBezTo>
                      <a:cubicBezTo>
                        <a:pt x="145" y="144"/>
                        <a:pt x="145" y="144"/>
                        <a:pt x="145" y="144"/>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82" name="Freeform 5"/>
                <p:cNvSpPr>
                  <a:spLocks/>
                </p:cNvSpPr>
                <p:nvPr/>
              </p:nvSpPr>
              <p:spPr bwMode="auto">
                <a:xfrm>
                  <a:off x="10708365" y="5861549"/>
                  <a:ext cx="107950" cy="109538"/>
                </a:xfrm>
                <a:custGeom>
                  <a:avLst/>
                  <a:gdLst>
                    <a:gd name="T0" fmla="*/ 145 w 175"/>
                    <a:gd name="T1" fmla="*/ 144 h 174"/>
                    <a:gd name="T2" fmla="*/ 163 w 175"/>
                    <a:gd name="T3" fmla="*/ 57 h 174"/>
                    <a:gd name="T4" fmla="*/ 164 w 175"/>
                    <a:gd name="T5" fmla="*/ 37 h 174"/>
                    <a:gd name="T6" fmla="*/ 165 w 175"/>
                    <a:gd name="T7" fmla="*/ 36 h 174"/>
                    <a:gd name="T8" fmla="*/ 160 w 175"/>
                    <a:gd name="T9" fmla="*/ 15 h 174"/>
                    <a:gd name="T10" fmla="*/ 138 w 175"/>
                    <a:gd name="T11" fmla="*/ 10 h 174"/>
                    <a:gd name="T12" fmla="*/ 137 w 175"/>
                    <a:gd name="T13" fmla="*/ 10 h 174"/>
                    <a:gd name="T14" fmla="*/ 137 w 175"/>
                    <a:gd name="T15" fmla="*/ 10 h 174"/>
                    <a:gd name="T16" fmla="*/ 135 w 175"/>
                    <a:gd name="T17" fmla="*/ 11 h 174"/>
                    <a:gd name="T18" fmla="*/ 118 w 175"/>
                    <a:gd name="T19" fmla="*/ 11 h 174"/>
                    <a:gd name="T20" fmla="*/ 30 w 175"/>
                    <a:gd name="T21" fmla="*/ 29 h 174"/>
                    <a:gd name="T22" fmla="*/ 30 w 175"/>
                    <a:gd name="T23" fmla="*/ 29 h 174"/>
                    <a:gd name="T24" fmla="*/ 30 w 175"/>
                    <a:gd name="T25" fmla="*/ 30 h 174"/>
                    <a:gd name="T26" fmla="*/ 11 w 175"/>
                    <a:gd name="T27" fmla="*/ 117 h 174"/>
                    <a:gd name="T28" fmla="*/ 10 w 175"/>
                    <a:gd name="T29" fmla="*/ 137 h 174"/>
                    <a:gd name="T30" fmla="*/ 10 w 175"/>
                    <a:gd name="T31" fmla="*/ 138 h 174"/>
                    <a:gd name="T32" fmla="*/ 15 w 175"/>
                    <a:gd name="T33" fmla="*/ 159 h 174"/>
                    <a:gd name="T34" fmla="*/ 37 w 175"/>
                    <a:gd name="T35" fmla="*/ 164 h 174"/>
                    <a:gd name="T36" fmla="*/ 38 w 175"/>
                    <a:gd name="T37" fmla="*/ 164 h 174"/>
                    <a:gd name="T38" fmla="*/ 38 w 175"/>
                    <a:gd name="T39" fmla="*/ 164 h 174"/>
                    <a:gd name="T40" fmla="*/ 40 w 175"/>
                    <a:gd name="T41" fmla="*/ 163 h 174"/>
                    <a:gd name="T42" fmla="*/ 57 w 175"/>
                    <a:gd name="T43" fmla="*/ 163 h 174"/>
                    <a:gd name="T44" fmla="*/ 145 w 175"/>
                    <a:gd name="T45" fmla="*/ 145 h 174"/>
                    <a:gd name="T46" fmla="*/ 145 w 175"/>
                    <a:gd name="T47" fmla="*/ 145 h 174"/>
                    <a:gd name="T48" fmla="*/ 145 w 175"/>
                    <a:gd name="T4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5" h="174">
                      <a:moveTo>
                        <a:pt x="145" y="144"/>
                      </a:moveTo>
                      <a:cubicBezTo>
                        <a:pt x="169" y="121"/>
                        <a:pt x="175" y="86"/>
                        <a:pt x="163" y="57"/>
                      </a:cubicBezTo>
                      <a:cubicBezTo>
                        <a:pt x="161" y="48"/>
                        <a:pt x="161" y="43"/>
                        <a:pt x="164" y="37"/>
                      </a:cubicBezTo>
                      <a:cubicBezTo>
                        <a:pt x="165" y="37"/>
                        <a:pt x="165" y="37"/>
                        <a:pt x="165" y="36"/>
                      </a:cubicBezTo>
                      <a:cubicBezTo>
                        <a:pt x="167" y="29"/>
                        <a:pt x="166" y="20"/>
                        <a:pt x="160" y="15"/>
                      </a:cubicBezTo>
                      <a:cubicBezTo>
                        <a:pt x="154" y="9"/>
                        <a:pt x="145" y="7"/>
                        <a:pt x="138" y="10"/>
                      </a:cubicBezTo>
                      <a:cubicBezTo>
                        <a:pt x="138" y="10"/>
                        <a:pt x="137" y="10"/>
                        <a:pt x="137" y="10"/>
                      </a:cubicBezTo>
                      <a:cubicBezTo>
                        <a:pt x="137" y="10"/>
                        <a:pt x="137" y="10"/>
                        <a:pt x="137" y="10"/>
                      </a:cubicBezTo>
                      <a:cubicBezTo>
                        <a:pt x="136" y="10"/>
                        <a:pt x="136" y="11"/>
                        <a:pt x="135" y="11"/>
                      </a:cubicBezTo>
                      <a:cubicBezTo>
                        <a:pt x="130" y="13"/>
                        <a:pt x="125" y="13"/>
                        <a:pt x="118" y="11"/>
                      </a:cubicBezTo>
                      <a:cubicBezTo>
                        <a:pt x="88" y="0"/>
                        <a:pt x="54" y="6"/>
                        <a:pt x="30" y="29"/>
                      </a:cubicBezTo>
                      <a:cubicBezTo>
                        <a:pt x="30" y="29"/>
                        <a:pt x="30" y="29"/>
                        <a:pt x="30" y="29"/>
                      </a:cubicBezTo>
                      <a:cubicBezTo>
                        <a:pt x="30" y="29"/>
                        <a:pt x="30" y="29"/>
                        <a:pt x="30" y="30"/>
                      </a:cubicBezTo>
                      <a:cubicBezTo>
                        <a:pt x="6" y="53"/>
                        <a:pt x="0" y="88"/>
                        <a:pt x="11" y="117"/>
                      </a:cubicBezTo>
                      <a:cubicBezTo>
                        <a:pt x="14" y="126"/>
                        <a:pt x="14" y="131"/>
                        <a:pt x="10" y="137"/>
                      </a:cubicBezTo>
                      <a:cubicBezTo>
                        <a:pt x="10" y="137"/>
                        <a:pt x="10" y="137"/>
                        <a:pt x="10" y="138"/>
                      </a:cubicBezTo>
                      <a:cubicBezTo>
                        <a:pt x="8" y="145"/>
                        <a:pt x="9" y="153"/>
                        <a:pt x="15" y="159"/>
                      </a:cubicBezTo>
                      <a:cubicBezTo>
                        <a:pt x="21" y="165"/>
                        <a:pt x="29" y="167"/>
                        <a:pt x="37" y="164"/>
                      </a:cubicBezTo>
                      <a:cubicBezTo>
                        <a:pt x="37" y="164"/>
                        <a:pt x="37" y="164"/>
                        <a:pt x="38" y="164"/>
                      </a:cubicBezTo>
                      <a:cubicBezTo>
                        <a:pt x="38" y="164"/>
                        <a:pt x="38" y="164"/>
                        <a:pt x="38" y="164"/>
                      </a:cubicBezTo>
                      <a:cubicBezTo>
                        <a:pt x="39" y="164"/>
                        <a:pt x="39" y="163"/>
                        <a:pt x="40" y="163"/>
                      </a:cubicBezTo>
                      <a:cubicBezTo>
                        <a:pt x="45" y="161"/>
                        <a:pt x="50" y="161"/>
                        <a:pt x="57" y="163"/>
                      </a:cubicBezTo>
                      <a:cubicBezTo>
                        <a:pt x="87" y="174"/>
                        <a:pt x="121" y="168"/>
                        <a:pt x="145" y="145"/>
                      </a:cubicBezTo>
                      <a:cubicBezTo>
                        <a:pt x="145" y="145"/>
                        <a:pt x="145" y="145"/>
                        <a:pt x="145" y="145"/>
                      </a:cubicBezTo>
                      <a:cubicBezTo>
                        <a:pt x="145" y="144"/>
                        <a:pt x="145" y="144"/>
                        <a:pt x="145" y="144"/>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83" name="Freeform 5"/>
                <p:cNvSpPr>
                  <a:spLocks/>
                </p:cNvSpPr>
                <p:nvPr/>
              </p:nvSpPr>
              <p:spPr bwMode="auto">
                <a:xfrm>
                  <a:off x="10863669" y="5861549"/>
                  <a:ext cx="107950" cy="109538"/>
                </a:xfrm>
                <a:custGeom>
                  <a:avLst/>
                  <a:gdLst>
                    <a:gd name="T0" fmla="*/ 145 w 175"/>
                    <a:gd name="T1" fmla="*/ 144 h 174"/>
                    <a:gd name="T2" fmla="*/ 163 w 175"/>
                    <a:gd name="T3" fmla="*/ 57 h 174"/>
                    <a:gd name="T4" fmla="*/ 164 w 175"/>
                    <a:gd name="T5" fmla="*/ 37 h 174"/>
                    <a:gd name="T6" fmla="*/ 165 w 175"/>
                    <a:gd name="T7" fmla="*/ 36 h 174"/>
                    <a:gd name="T8" fmla="*/ 160 w 175"/>
                    <a:gd name="T9" fmla="*/ 15 h 174"/>
                    <a:gd name="T10" fmla="*/ 138 w 175"/>
                    <a:gd name="T11" fmla="*/ 10 h 174"/>
                    <a:gd name="T12" fmla="*/ 137 w 175"/>
                    <a:gd name="T13" fmla="*/ 10 h 174"/>
                    <a:gd name="T14" fmla="*/ 137 w 175"/>
                    <a:gd name="T15" fmla="*/ 10 h 174"/>
                    <a:gd name="T16" fmla="*/ 135 w 175"/>
                    <a:gd name="T17" fmla="*/ 11 h 174"/>
                    <a:gd name="T18" fmla="*/ 118 w 175"/>
                    <a:gd name="T19" fmla="*/ 11 h 174"/>
                    <a:gd name="T20" fmla="*/ 30 w 175"/>
                    <a:gd name="T21" fmla="*/ 29 h 174"/>
                    <a:gd name="T22" fmla="*/ 30 w 175"/>
                    <a:gd name="T23" fmla="*/ 29 h 174"/>
                    <a:gd name="T24" fmla="*/ 30 w 175"/>
                    <a:gd name="T25" fmla="*/ 30 h 174"/>
                    <a:gd name="T26" fmla="*/ 11 w 175"/>
                    <a:gd name="T27" fmla="*/ 117 h 174"/>
                    <a:gd name="T28" fmla="*/ 10 w 175"/>
                    <a:gd name="T29" fmla="*/ 137 h 174"/>
                    <a:gd name="T30" fmla="*/ 10 w 175"/>
                    <a:gd name="T31" fmla="*/ 138 h 174"/>
                    <a:gd name="T32" fmla="*/ 15 w 175"/>
                    <a:gd name="T33" fmla="*/ 159 h 174"/>
                    <a:gd name="T34" fmla="*/ 37 w 175"/>
                    <a:gd name="T35" fmla="*/ 164 h 174"/>
                    <a:gd name="T36" fmla="*/ 38 w 175"/>
                    <a:gd name="T37" fmla="*/ 164 h 174"/>
                    <a:gd name="T38" fmla="*/ 38 w 175"/>
                    <a:gd name="T39" fmla="*/ 164 h 174"/>
                    <a:gd name="T40" fmla="*/ 40 w 175"/>
                    <a:gd name="T41" fmla="*/ 163 h 174"/>
                    <a:gd name="T42" fmla="*/ 57 w 175"/>
                    <a:gd name="T43" fmla="*/ 163 h 174"/>
                    <a:gd name="T44" fmla="*/ 145 w 175"/>
                    <a:gd name="T45" fmla="*/ 145 h 174"/>
                    <a:gd name="T46" fmla="*/ 145 w 175"/>
                    <a:gd name="T47" fmla="*/ 145 h 174"/>
                    <a:gd name="T48" fmla="*/ 145 w 175"/>
                    <a:gd name="T4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5" h="174">
                      <a:moveTo>
                        <a:pt x="145" y="144"/>
                      </a:moveTo>
                      <a:cubicBezTo>
                        <a:pt x="169" y="121"/>
                        <a:pt x="175" y="86"/>
                        <a:pt x="163" y="57"/>
                      </a:cubicBezTo>
                      <a:cubicBezTo>
                        <a:pt x="161" y="48"/>
                        <a:pt x="161" y="43"/>
                        <a:pt x="164" y="37"/>
                      </a:cubicBezTo>
                      <a:cubicBezTo>
                        <a:pt x="165" y="37"/>
                        <a:pt x="165" y="37"/>
                        <a:pt x="165" y="36"/>
                      </a:cubicBezTo>
                      <a:cubicBezTo>
                        <a:pt x="167" y="29"/>
                        <a:pt x="166" y="20"/>
                        <a:pt x="160" y="15"/>
                      </a:cubicBezTo>
                      <a:cubicBezTo>
                        <a:pt x="154" y="9"/>
                        <a:pt x="145" y="7"/>
                        <a:pt x="138" y="10"/>
                      </a:cubicBezTo>
                      <a:cubicBezTo>
                        <a:pt x="138" y="10"/>
                        <a:pt x="137" y="10"/>
                        <a:pt x="137" y="10"/>
                      </a:cubicBezTo>
                      <a:cubicBezTo>
                        <a:pt x="137" y="10"/>
                        <a:pt x="137" y="10"/>
                        <a:pt x="137" y="10"/>
                      </a:cubicBezTo>
                      <a:cubicBezTo>
                        <a:pt x="136" y="10"/>
                        <a:pt x="136" y="11"/>
                        <a:pt x="135" y="11"/>
                      </a:cubicBezTo>
                      <a:cubicBezTo>
                        <a:pt x="130" y="13"/>
                        <a:pt x="125" y="13"/>
                        <a:pt x="118" y="11"/>
                      </a:cubicBezTo>
                      <a:cubicBezTo>
                        <a:pt x="88" y="0"/>
                        <a:pt x="54" y="6"/>
                        <a:pt x="30" y="29"/>
                      </a:cubicBezTo>
                      <a:cubicBezTo>
                        <a:pt x="30" y="29"/>
                        <a:pt x="30" y="29"/>
                        <a:pt x="30" y="29"/>
                      </a:cubicBezTo>
                      <a:cubicBezTo>
                        <a:pt x="30" y="29"/>
                        <a:pt x="30" y="29"/>
                        <a:pt x="30" y="30"/>
                      </a:cubicBezTo>
                      <a:cubicBezTo>
                        <a:pt x="6" y="53"/>
                        <a:pt x="0" y="88"/>
                        <a:pt x="11" y="117"/>
                      </a:cubicBezTo>
                      <a:cubicBezTo>
                        <a:pt x="14" y="126"/>
                        <a:pt x="14" y="131"/>
                        <a:pt x="10" y="137"/>
                      </a:cubicBezTo>
                      <a:cubicBezTo>
                        <a:pt x="10" y="137"/>
                        <a:pt x="10" y="137"/>
                        <a:pt x="10" y="138"/>
                      </a:cubicBezTo>
                      <a:cubicBezTo>
                        <a:pt x="8" y="145"/>
                        <a:pt x="9" y="153"/>
                        <a:pt x="15" y="159"/>
                      </a:cubicBezTo>
                      <a:cubicBezTo>
                        <a:pt x="21" y="165"/>
                        <a:pt x="29" y="167"/>
                        <a:pt x="37" y="164"/>
                      </a:cubicBezTo>
                      <a:cubicBezTo>
                        <a:pt x="37" y="164"/>
                        <a:pt x="37" y="164"/>
                        <a:pt x="38" y="164"/>
                      </a:cubicBezTo>
                      <a:cubicBezTo>
                        <a:pt x="38" y="164"/>
                        <a:pt x="38" y="164"/>
                        <a:pt x="38" y="164"/>
                      </a:cubicBezTo>
                      <a:cubicBezTo>
                        <a:pt x="39" y="164"/>
                        <a:pt x="39" y="163"/>
                        <a:pt x="40" y="163"/>
                      </a:cubicBezTo>
                      <a:cubicBezTo>
                        <a:pt x="45" y="161"/>
                        <a:pt x="50" y="161"/>
                        <a:pt x="57" y="163"/>
                      </a:cubicBezTo>
                      <a:cubicBezTo>
                        <a:pt x="87" y="174"/>
                        <a:pt x="121" y="168"/>
                        <a:pt x="145" y="145"/>
                      </a:cubicBezTo>
                      <a:cubicBezTo>
                        <a:pt x="145" y="145"/>
                        <a:pt x="145" y="145"/>
                        <a:pt x="145" y="145"/>
                      </a:cubicBezTo>
                      <a:cubicBezTo>
                        <a:pt x="145" y="144"/>
                        <a:pt x="145" y="144"/>
                        <a:pt x="145" y="144"/>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pic>
            <p:nvPicPr>
              <p:cNvPr id="92" name="Picture 9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44052" y="5633033"/>
                <a:ext cx="118491" cy="150230"/>
              </a:xfrm>
              <a:prstGeom prst="rect">
                <a:avLst/>
              </a:prstGeom>
            </p:spPr>
          </p:pic>
          <p:pic>
            <p:nvPicPr>
              <p:cNvPr id="93" name="Picture 9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671852" y="5633033"/>
                <a:ext cx="118491" cy="150230"/>
              </a:xfrm>
              <a:prstGeom prst="rect">
                <a:avLst/>
              </a:prstGeom>
            </p:spPr>
          </p:pic>
        </p:grpSp>
        <p:pic>
          <p:nvPicPr>
            <p:cNvPr id="12" name="Picture 11"/>
            <p:cNvPicPr>
              <a:picLocks noChangeAspect="1"/>
            </p:cNvPicPr>
            <p:nvPr/>
          </p:nvPicPr>
          <p:blipFill>
            <a:blip r:embed="rId10"/>
            <a:stretch>
              <a:fillRect/>
            </a:stretch>
          </p:blipFill>
          <p:spPr>
            <a:xfrm>
              <a:off x="10934605" y="6250489"/>
              <a:ext cx="653978" cy="209298"/>
            </a:xfrm>
            <a:prstGeom prst="rect">
              <a:avLst/>
            </a:prstGeom>
          </p:spPr>
        </p:pic>
      </p:grpSp>
      <p:grpSp>
        <p:nvGrpSpPr>
          <p:cNvPr id="13" name="Group 12"/>
          <p:cNvGrpSpPr/>
          <p:nvPr/>
        </p:nvGrpSpPr>
        <p:grpSpPr>
          <a:xfrm>
            <a:off x="7947790" y="4062749"/>
            <a:ext cx="1105241" cy="2469658"/>
            <a:chOff x="7947790" y="4062749"/>
            <a:chExt cx="1105241" cy="2469658"/>
          </a:xfrm>
        </p:grpSpPr>
        <p:grpSp>
          <p:nvGrpSpPr>
            <p:cNvPr id="95" name="Group 94"/>
            <p:cNvGrpSpPr/>
            <p:nvPr/>
          </p:nvGrpSpPr>
          <p:grpSpPr>
            <a:xfrm>
              <a:off x="8825611" y="4608064"/>
              <a:ext cx="116460" cy="59946"/>
              <a:chOff x="6514030" y="4239930"/>
              <a:chExt cx="120749" cy="47938"/>
            </a:xfrm>
            <a:solidFill>
              <a:schemeClr val="accent5"/>
            </a:solidFill>
          </p:grpSpPr>
          <p:sp>
            <p:nvSpPr>
              <p:cNvPr id="97" name="Freeform 14415"/>
              <p:cNvSpPr>
                <a:spLocks noEditPoints="1"/>
              </p:cNvSpPr>
              <p:nvPr/>
            </p:nvSpPr>
            <p:spPr bwMode="auto">
              <a:xfrm>
                <a:off x="6514030" y="4239930"/>
                <a:ext cx="35056" cy="47938"/>
              </a:xfrm>
              <a:custGeom>
                <a:avLst/>
                <a:gdLst>
                  <a:gd name="T0" fmla="*/ 9 w 36"/>
                  <a:gd name="T1" fmla="*/ 51 h 57"/>
                  <a:gd name="T2" fmla="*/ 30 w 36"/>
                  <a:gd name="T3" fmla="*/ 51 h 57"/>
                  <a:gd name="T4" fmla="*/ 30 w 36"/>
                  <a:gd name="T5" fmla="*/ 57 h 57"/>
                  <a:gd name="T6" fmla="*/ 9 w 36"/>
                  <a:gd name="T7" fmla="*/ 57 h 57"/>
                  <a:gd name="T8" fmla="*/ 9 w 36"/>
                  <a:gd name="T9" fmla="*/ 51 h 57"/>
                  <a:gd name="T10" fmla="*/ 15 w 36"/>
                  <a:gd name="T11" fmla="*/ 21 h 57"/>
                  <a:gd name="T12" fmla="*/ 22 w 36"/>
                  <a:gd name="T13" fmla="*/ 21 h 57"/>
                  <a:gd name="T14" fmla="*/ 22 w 36"/>
                  <a:gd name="T15" fmla="*/ 29 h 57"/>
                  <a:gd name="T16" fmla="*/ 15 w 36"/>
                  <a:gd name="T17" fmla="*/ 29 h 57"/>
                  <a:gd name="T18" fmla="*/ 15 w 36"/>
                  <a:gd name="T19" fmla="*/ 21 h 57"/>
                  <a:gd name="T20" fmla="*/ 30 w 36"/>
                  <a:gd name="T21" fmla="*/ 6 h 57"/>
                  <a:gd name="T22" fmla="*/ 36 w 36"/>
                  <a:gd name="T23" fmla="*/ 6 h 57"/>
                  <a:gd name="T24" fmla="*/ 36 w 36"/>
                  <a:gd name="T25" fmla="*/ 51 h 57"/>
                  <a:gd name="T26" fmla="*/ 30 w 36"/>
                  <a:gd name="T27" fmla="*/ 51 h 57"/>
                  <a:gd name="T28" fmla="*/ 30 w 36"/>
                  <a:gd name="T29" fmla="*/ 21 h 57"/>
                  <a:gd name="T30" fmla="*/ 22 w 36"/>
                  <a:gd name="T31" fmla="*/ 21 h 57"/>
                  <a:gd name="T32" fmla="*/ 22 w 36"/>
                  <a:gd name="T33" fmla="*/ 15 h 57"/>
                  <a:gd name="T34" fmla="*/ 30 w 36"/>
                  <a:gd name="T35" fmla="*/ 15 h 57"/>
                  <a:gd name="T36" fmla="*/ 30 w 36"/>
                  <a:gd name="T37" fmla="*/ 6 h 57"/>
                  <a:gd name="T38" fmla="*/ 0 w 36"/>
                  <a:gd name="T39" fmla="*/ 6 h 57"/>
                  <a:gd name="T40" fmla="*/ 9 w 36"/>
                  <a:gd name="T41" fmla="*/ 6 h 57"/>
                  <a:gd name="T42" fmla="*/ 9 w 36"/>
                  <a:gd name="T43" fmla="*/ 29 h 57"/>
                  <a:gd name="T44" fmla="*/ 15 w 36"/>
                  <a:gd name="T45" fmla="*/ 29 h 57"/>
                  <a:gd name="T46" fmla="*/ 15 w 36"/>
                  <a:gd name="T47" fmla="*/ 36 h 57"/>
                  <a:gd name="T48" fmla="*/ 9 w 36"/>
                  <a:gd name="T49" fmla="*/ 36 h 57"/>
                  <a:gd name="T50" fmla="*/ 9 w 36"/>
                  <a:gd name="T51" fmla="*/ 51 h 57"/>
                  <a:gd name="T52" fmla="*/ 0 w 36"/>
                  <a:gd name="T53" fmla="*/ 51 h 57"/>
                  <a:gd name="T54" fmla="*/ 0 w 36"/>
                  <a:gd name="T55" fmla="*/ 6 h 57"/>
                  <a:gd name="T56" fmla="*/ 9 w 36"/>
                  <a:gd name="T57" fmla="*/ 0 h 57"/>
                  <a:gd name="T58" fmla="*/ 30 w 36"/>
                  <a:gd name="T59" fmla="*/ 0 h 57"/>
                  <a:gd name="T60" fmla="*/ 30 w 36"/>
                  <a:gd name="T61" fmla="*/ 6 h 57"/>
                  <a:gd name="T62" fmla="*/ 9 w 36"/>
                  <a:gd name="T63" fmla="*/ 6 h 57"/>
                  <a:gd name="T64" fmla="*/ 9 w 36"/>
                  <a:gd name="T6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57">
                    <a:moveTo>
                      <a:pt x="9" y="51"/>
                    </a:moveTo>
                    <a:lnTo>
                      <a:pt x="30" y="51"/>
                    </a:lnTo>
                    <a:lnTo>
                      <a:pt x="30" y="57"/>
                    </a:lnTo>
                    <a:lnTo>
                      <a:pt x="9" y="57"/>
                    </a:lnTo>
                    <a:lnTo>
                      <a:pt x="9" y="51"/>
                    </a:lnTo>
                    <a:close/>
                    <a:moveTo>
                      <a:pt x="15" y="21"/>
                    </a:moveTo>
                    <a:lnTo>
                      <a:pt x="22" y="21"/>
                    </a:lnTo>
                    <a:lnTo>
                      <a:pt x="22" y="29"/>
                    </a:lnTo>
                    <a:lnTo>
                      <a:pt x="15" y="29"/>
                    </a:lnTo>
                    <a:lnTo>
                      <a:pt x="15" y="21"/>
                    </a:lnTo>
                    <a:close/>
                    <a:moveTo>
                      <a:pt x="30" y="6"/>
                    </a:moveTo>
                    <a:lnTo>
                      <a:pt x="36" y="6"/>
                    </a:lnTo>
                    <a:lnTo>
                      <a:pt x="36" y="51"/>
                    </a:lnTo>
                    <a:lnTo>
                      <a:pt x="30" y="51"/>
                    </a:lnTo>
                    <a:lnTo>
                      <a:pt x="30" y="21"/>
                    </a:lnTo>
                    <a:lnTo>
                      <a:pt x="22" y="21"/>
                    </a:lnTo>
                    <a:lnTo>
                      <a:pt x="22" y="15"/>
                    </a:lnTo>
                    <a:lnTo>
                      <a:pt x="30" y="15"/>
                    </a:lnTo>
                    <a:lnTo>
                      <a:pt x="30" y="6"/>
                    </a:lnTo>
                    <a:close/>
                    <a:moveTo>
                      <a:pt x="0" y="6"/>
                    </a:moveTo>
                    <a:lnTo>
                      <a:pt x="9" y="6"/>
                    </a:lnTo>
                    <a:lnTo>
                      <a:pt x="9" y="29"/>
                    </a:lnTo>
                    <a:lnTo>
                      <a:pt x="15" y="29"/>
                    </a:lnTo>
                    <a:lnTo>
                      <a:pt x="15" y="36"/>
                    </a:lnTo>
                    <a:lnTo>
                      <a:pt x="9" y="36"/>
                    </a:lnTo>
                    <a:lnTo>
                      <a:pt x="9" y="51"/>
                    </a:lnTo>
                    <a:lnTo>
                      <a:pt x="0" y="51"/>
                    </a:lnTo>
                    <a:lnTo>
                      <a:pt x="0" y="6"/>
                    </a:lnTo>
                    <a:close/>
                    <a:moveTo>
                      <a:pt x="9" y="0"/>
                    </a:moveTo>
                    <a:lnTo>
                      <a:pt x="30" y="0"/>
                    </a:lnTo>
                    <a:lnTo>
                      <a:pt x="30" y="6"/>
                    </a:lnTo>
                    <a:lnTo>
                      <a:pt x="9" y="6"/>
                    </a:lnTo>
                    <a:lnTo>
                      <a:pt x="9" y="0"/>
                    </a:lnTo>
                    <a:close/>
                  </a:path>
                </a:pathLst>
              </a:custGeom>
              <a:grpFill/>
              <a:ln w="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pPr defTabSz="914400">
                  <a:defRPr/>
                </a:pPr>
                <a:endParaRPr lang="en-US" kern="0" smtClean="0">
                  <a:solidFill>
                    <a:prstClr val="black"/>
                  </a:solidFill>
                </a:endParaRPr>
              </a:p>
            </p:txBody>
          </p:sp>
          <p:sp>
            <p:nvSpPr>
              <p:cNvPr id="98" name="Freeform 14416"/>
              <p:cNvSpPr>
                <a:spLocks noEditPoints="1"/>
              </p:cNvSpPr>
              <p:nvPr/>
            </p:nvSpPr>
            <p:spPr bwMode="auto">
              <a:xfrm>
                <a:off x="6556876" y="4239930"/>
                <a:ext cx="35056" cy="47938"/>
              </a:xfrm>
              <a:custGeom>
                <a:avLst/>
                <a:gdLst>
                  <a:gd name="T0" fmla="*/ 6 w 36"/>
                  <a:gd name="T1" fmla="*/ 51 h 57"/>
                  <a:gd name="T2" fmla="*/ 28 w 36"/>
                  <a:gd name="T3" fmla="*/ 51 h 57"/>
                  <a:gd name="T4" fmla="*/ 28 w 36"/>
                  <a:gd name="T5" fmla="*/ 57 h 57"/>
                  <a:gd name="T6" fmla="*/ 6 w 36"/>
                  <a:gd name="T7" fmla="*/ 57 h 57"/>
                  <a:gd name="T8" fmla="*/ 6 w 36"/>
                  <a:gd name="T9" fmla="*/ 51 h 57"/>
                  <a:gd name="T10" fmla="*/ 14 w 36"/>
                  <a:gd name="T11" fmla="*/ 21 h 57"/>
                  <a:gd name="T12" fmla="*/ 21 w 36"/>
                  <a:gd name="T13" fmla="*/ 21 h 57"/>
                  <a:gd name="T14" fmla="*/ 21 w 36"/>
                  <a:gd name="T15" fmla="*/ 29 h 57"/>
                  <a:gd name="T16" fmla="*/ 14 w 36"/>
                  <a:gd name="T17" fmla="*/ 29 h 57"/>
                  <a:gd name="T18" fmla="*/ 14 w 36"/>
                  <a:gd name="T19" fmla="*/ 21 h 57"/>
                  <a:gd name="T20" fmla="*/ 28 w 36"/>
                  <a:gd name="T21" fmla="*/ 6 h 57"/>
                  <a:gd name="T22" fmla="*/ 36 w 36"/>
                  <a:gd name="T23" fmla="*/ 6 h 57"/>
                  <a:gd name="T24" fmla="*/ 36 w 36"/>
                  <a:gd name="T25" fmla="*/ 51 h 57"/>
                  <a:gd name="T26" fmla="*/ 28 w 36"/>
                  <a:gd name="T27" fmla="*/ 51 h 57"/>
                  <a:gd name="T28" fmla="*/ 28 w 36"/>
                  <a:gd name="T29" fmla="*/ 21 h 57"/>
                  <a:gd name="T30" fmla="*/ 21 w 36"/>
                  <a:gd name="T31" fmla="*/ 21 h 57"/>
                  <a:gd name="T32" fmla="*/ 21 w 36"/>
                  <a:gd name="T33" fmla="*/ 15 h 57"/>
                  <a:gd name="T34" fmla="*/ 28 w 36"/>
                  <a:gd name="T35" fmla="*/ 15 h 57"/>
                  <a:gd name="T36" fmla="*/ 28 w 36"/>
                  <a:gd name="T37" fmla="*/ 6 h 57"/>
                  <a:gd name="T38" fmla="*/ 0 w 36"/>
                  <a:gd name="T39" fmla="*/ 6 h 57"/>
                  <a:gd name="T40" fmla="*/ 6 w 36"/>
                  <a:gd name="T41" fmla="*/ 6 h 57"/>
                  <a:gd name="T42" fmla="*/ 6 w 36"/>
                  <a:gd name="T43" fmla="*/ 29 h 57"/>
                  <a:gd name="T44" fmla="*/ 14 w 36"/>
                  <a:gd name="T45" fmla="*/ 29 h 57"/>
                  <a:gd name="T46" fmla="*/ 14 w 36"/>
                  <a:gd name="T47" fmla="*/ 36 h 57"/>
                  <a:gd name="T48" fmla="*/ 6 w 36"/>
                  <a:gd name="T49" fmla="*/ 36 h 57"/>
                  <a:gd name="T50" fmla="*/ 6 w 36"/>
                  <a:gd name="T51" fmla="*/ 51 h 57"/>
                  <a:gd name="T52" fmla="*/ 0 w 36"/>
                  <a:gd name="T53" fmla="*/ 51 h 57"/>
                  <a:gd name="T54" fmla="*/ 0 w 36"/>
                  <a:gd name="T55" fmla="*/ 6 h 57"/>
                  <a:gd name="T56" fmla="*/ 6 w 36"/>
                  <a:gd name="T57" fmla="*/ 0 h 57"/>
                  <a:gd name="T58" fmla="*/ 28 w 36"/>
                  <a:gd name="T59" fmla="*/ 0 h 57"/>
                  <a:gd name="T60" fmla="*/ 28 w 36"/>
                  <a:gd name="T61" fmla="*/ 6 h 57"/>
                  <a:gd name="T62" fmla="*/ 6 w 36"/>
                  <a:gd name="T63" fmla="*/ 6 h 57"/>
                  <a:gd name="T64" fmla="*/ 6 w 36"/>
                  <a:gd name="T6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57">
                    <a:moveTo>
                      <a:pt x="6" y="51"/>
                    </a:moveTo>
                    <a:lnTo>
                      <a:pt x="28" y="51"/>
                    </a:lnTo>
                    <a:lnTo>
                      <a:pt x="28" y="57"/>
                    </a:lnTo>
                    <a:lnTo>
                      <a:pt x="6" y="57"/>
                    </a:lnTo>
                    <a:lnTo>
                      <a:pt x="6" y="51"/>
                    </a:lnTo>
                    <a:close/>
                    <a:moveTo>
                      <a:pt x="14" y="21"/>
                    </a:moveTo>
                    <a:lnTo>
                      <a:pt x="21" y="21"/>
                    </a:lnTo>
                    <a:lnTo>
                      <a:pt x="21" y="29"/>
                    </a:lnTo>
                    <a:lnTo>
                      <a:pt x="14" y="29"/>
                    </a:lnTo>
                    <a:lnTo>
                      <a:pt x="14" y="21"/>
                    </a:lnTo>
                    <a:close/>
                    <a:moveTo>
                      <a:pt x="28" y="6"/>
                    </a:moveTo>
                    <a:lnTo>
                      <a:pt x="36" y="6"/>
                    </a:lnTo>
                    <a:lnTo>
                      <a:pt x="36" y="51"/>
                    </a:lnTo>
                    <a:lnTo>
                      <a:pt x="28" y="51"/>
                    </a:lnTo>
                    <a:lnTo>
                      <a:pt x="28" y="21"/>
                    </a:lnTo>
                    <a:lnTo>
                      <a:pt x="21" y="21"/>
                    </a:lnTo>
                    <a:lnTo>
                      <a:pt x="21" y="15"/>
                    </a:lnTo>
                    <a:lnTo>
                      <a:pt x="28" y="15"/>
                    </a:lnTo>
                    <a:lnTo>
                      <a:pt x="28" y="6"/>
                    </a:lnTo>
                    <a:close/>
                    <a:moveTo>
                      <a:pt x="0" y="6"/>
                    </a:moveTo>
                    <a:lnTo>
                      <a:pt x="6" y="6"/>
                    </a:lnTo>
                    <a:lnTo>
                      <a:pt x="6" y="29"/>
                    </a:lnTo>
                    <a:lnTo>
                      <a:pt x="14" y="29"/>
                    </a:lnTo>
                    <a:lnTo>
                      <a:pt x="14" y="36"/>
                    </a:lnTo>
                    <a:lnTo>
                      <a:pt x="6" y="36"/>
                    </a:lnTo>
                    <a:lnTo>
                      <a:pt x="6" y="51"/>
                    </a:lnTo>
                    <a:lnTo>
                      <a:pt x="0" y="51"/>
                    </a:lnTo>
                    <a:lnTo>
                      <a:pt x="0" y="6"/>
                    </a:lnTo>
                    <a:close/>
                    <a:moveTo>
                      <a:pt x="6" y="0"/>
                    </a:moveTo>
                    <a:lnTo>
                      <a:pt x="28" y="0"/>
                    </a:lnTo>
                    <a:lnTo>
                      <a:pt x="28" y="6"/>
                    </a:lnTo>
                    <a:lnTo>
                      <a:pt x="6" y="6"/>
                    </a:lnTo>
                    <a:lnTo>
                      <a:pt x="6" y="0"/>
                    </a:lnTo>
                    <a:close/>
                  </a:path>
                </a:pathLst>
              </a:custGeom>
              <a:grpFill/>
              <a:ln w="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pPr defTabSz="914400">
                  <a:defRPr/>
                </a:pPr>
                <a:endParaRPr lang="en-US" kern="0" smtClean="0">
                  <a:solidFill>
                    <a:prstClr val="black"/>
                  </a:solidFill>
                </a:endParaRPr>
              </a:p>
            </p:txBody>
          </p:sp>
          <p:sp>
            <p:nvSpPr>
              <p:cNvPr id="99" name="Freeform 14417"/>
              <p:cNvSpPr>
                <a:spLocks noEditPoints="1"/>
              </p:cNvSpPr>
              <p:nvPr/>
            </p:nvSpPr>
            <p:spPr bwMode="auto">
              <a:xfrm>
                <a:off x="6599723" y="4239930"/>
                <a:ext cx="35056" cy="47938"/>
              </a:xfrm>
              <a:custGeom>
                <a:avLst/>
                <a:gdLst>
                  <a:gd name="T0" fmla="*/ 9 w 37"/>
                  <a:gd name="T1" fmla="*/ 51 h 57"/>
                  <a:gd name="T2" fmla="*/ 30 w 37"/>
                  <a:gd name="T3" fmla="*/ 51 h 57"/>
                  <a:gd name="T4" fmla="*/ 30 w 37"/>
                  <a:gd name="T5" fmla="*/ 57 h 57"/>
                  <a:gd name="T6" fmla="*/ 9 w 37"/>
                  <a:gd name="T7" fmla="*/ 57 h 57"/>
                  <a:gd name="T8" fmla="*/ 9 w 37"/>
                  <a:gd name="T9" fmla="*/ 51 h 57"/>
                  <a:gd name="T10" fmla="*/ 15 w 37"/>
                  <a:gd name="T11" fmla="*/ 21 h 57"/>
                  <a:gd name="T12" fmla="*/ 23 w 37"/>
                  <a:gd name="T13" fmla="*/ 21 h 57"/>
                  <a:gd name="T14" fmla="*/ 23 w 37"/>
                  <a:gd name="T15" fmla="*/ 29 h 57"/>
                  <a:gd name="T16" fmla="*/ 15 w 37"/>
                  <a:gd name="T17" fmla="*/ 29 h 57"/>
                  <a:gd name="T18" fmla="*/ 15 w 37"/>
                  <a:gd name="T19" fmla="*/ 21 h 57"/>
                  <a:gd name="T20" fmla="*/ 30 w 37"/>
                  <a:gd name="T21" fmla="*/ 6 h 57"/>
                  <a:gd name="T22" fmla="*/ 37 w 37"/>
                  <a:gd name="T23" fmla="*/ 6 h 57"/>
                  <a:gd name="T24" fmla="*/ 37 w 37"/>
                  <a:gd name="T25" fmla="*/ 51 h 57"/>
                  <a:gd name="T26" fmla="*/ 30 w 37"/>
                  <a:gd name="T27" fmla="*/ 51 h 57"/>
                  <a:gd name="T28" fmla="*/ 30 w 37"/>
                  <a:gd name="T29" fmla="*/ 21 h 57"/>
                  <a:gd name="T30" fmla="*/ 23 w 37"/>
                  <a:gd name="T31" fmla="*/ 21 h 57"/>
                  <a:gd name="T32" fmla="*/ 23 w 37"/>
                  <a:gd name="T33" fmla="*/ 15 h 57"/>
                  <a:gd name="T34" fmla="*/ 30 w 37"/>
                  <a:gd name="T35" fmla="*/ 15 h 57"/>
                  <a:gd name="T36" fmla="*/ 30 w 37"/>
                  <a:gd name="T37" fmla="*/ 6 h 57"/>
                  <a:gd name="T38" fmla="*/ 0 w 37"/>
                  <a:gd name="T39" fmla="*/ 6 h 57"/>
                  <a:gd name="T40" fmla="*/ 9 w 37"/>
                  <a:gd name="T41" fmla="*/ 6 h 57"/>
                  <a:gd name="T42" fmla="*/ 9 w 37"/>
                  <a:gd name="T43" fmla="*/ 29 h 57"/>
                  <a:gd name="T44" fmla="*/ 15 w 37"/>
                  <a:gd name="T45" fmla="*/ 29 h 57"/>
                  <a:gd name="T46" fmla="*/ 15 w 37"/>
                  <a:gd name="T47" fmla="*/ 36 h 57"/>
                  <a:gd name="T48" fmla="*/ 9 w 37"/>
                  <a:gd name="T49" fmla="*/ 36 h 57"/>
                  <a:gd name="T50" fmla="*/ 9 w 37"/>
                  <a:gd name="T51" fmla="*/ 51 h 57"/>
                  <a:gd name="T52" fmla="*/ 0 w 37"/>
                  <a:gd name="T53" fmla="*/ 51 h 57"/>
                  <a:gd name="T54" fmla="*/ 0 w 37"/>
                  <a:gd name="T55" fmla="*/ 6 h 57"/>
                  <a:gd name="T56" fmla="*/ 9 w 37"/>
                  <a:gd name="T57" fmla="*/ 0 h 57"/>
                  <a:gd name="T58" fmla="*/ 30 w 37"/>
                  <a:gd name="T59" fmla="*/ 0 h 57"/>
                  <a:gd name="T60" fmla="*/ 30 w 37"/>
                  <a:gd name="T61" fmla="*/ 6 h 57"/>
                  <a:gd name="T62" fmla="*/ 9 w 37"/>
                  <a:gd name="T63" fmla="*/ 6 h 57"/>
                  <a:gd name="T64" fmla="*/ 9 w 37"/>
                  <a:gd name="T6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57">
                    <a:moveTo>
                      <a:pt x="9" y="51"/>
                    </a:moveTo>
                    <a:lnTo>
                      <a:pt x="30" y="51"/>
                    </a:lnTo>
                    <a:lnTo>
                      <a:pt x="30" y="57"/>
                    </a:lnTo>
                    <a:lnTo>
                      <a:pt x="9" y="57"/>
                    </a:lnTo>
                    <a:lnTo>
                      <a:pt x="9" y="51"/>
                    </a:lnTo>
                    <a:close/>
                    <a:moveTo>
                      <a:pt x="15" y="21"/>
                    </a:moveTo>
                    <a:lnTo>
                      <a:pt x="23" y="21"/>
                    </a:lnTo>
                    <a:lnTo>
                      <a:pt x="23" y="29"/>
                    </a:lnTo>
                    <a:lnTo>
                      <a:pt x="15" y="29"/>
                    </a:lnTo>
                    <a:lnTo>
                      <a:pt x="15" y="21"/>
                    </a:lnTo>
                    <a:close/>
                    <a:moveTo>
                      <a:pt x="30" y="6"/>
                    </a:moveTo>
                    <a:lnTo>
                      <a:pt x="37" y="6"/>
                    </a:lnTo>
                    <a:lnTo>
                      <a:pt x="37" y="51"/>
                    </a:lnTo>
                    <a:lnTo>
                      <a:pt x="30" y="51"/>
                    </a:lnTo>
                    <a:lnTo>
                      <a:pt x="30" y="21"/>
                    </a:lnTo>
                    <a:lnTo>
                      <a:pt x="23" y="21"/>
                    </a:lnTo>
                    <a:lnTo>
                      <a:pt x="23" y="15"/>
                    </a:lnTo>
                    <a:lnTo>
                      <a:pt x="30" y="15"/>
                    </a:lnTo>
                    <a:lnTo>
                      <a:pt x="30" y="6"/>
                    </a:lnTo>
                    <a:close/>
                    <a:moveTo>
                      <a:pt x="0" y="6"/>
                    </a:moveTo>
                    <a:lnTo>
                      <a:pt x="9" y="6"/>
                    </a:lnTo>
                    <a:lnTo>
                      <a:pt x="9" y="29"/>
                    </a:lnTo>
                    <a:lnTo>
                      <a:pt x="15" y="29"/>
                    </a:lnTo>
                    <a:lnTo>
                      <a:pt x="15" y="36"/>
                    </a:lnTo>
                    <a:lnTo>
                      <a:pt x="9" y="36"/>
                    </a:lnTo>
                    <a:lnTo>
                      <a:pt x="9" y="51"/>
                    </a:lnTo>
                    <a:lnTo>
                      <a:pt x="0" y="51"/>
                    </a:lnTo>
                    <a:lnTo>
                      <a:pt x="0" y="6"/>
                    </a:lnTo>
                    <a:close/>
                    <a:moveTo>
                      <a:pt x="9" y="0"/>
                    </a:moveTo>
                    <a:lnTo>
                      <a:pt x="30" y="0"/>
                    </a:lnTo>
                    <a:lnTo>
                      <a:pt x="30" y="6"/>
                    </a:lnTo>
                    <a:lnTo>
                      <a:pt x="9" y="6"/>
                    </a:lnTo>
                    <a:lnTo>
                      <a:pt x="9" y="0"/>
                    </a:lnTo>
                    <a:close/>
                  </a:path>
                </a:pathLst>
              </a:custGeom>
              <a:grpFill/>
              <a:ln w="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pPr defTabSz="914400">
                  <a:defRPr/>
                </a:pPr>
                <a:endParaRPr lang="en-US" kern="0" smtClean="0">
                  <a:solidFill>
                    <a:prstClr val="black"/>
                  </a:solidFill>
                </a:endParaRPr>
              </a:p>
            </p:txBody>
          </p:sp>
        </p:grpSp>
        <p:sp>
          <p:nvSpPr>
            <p:cNvPr id="145" name="Freeform 144"/>
            <p:cNvSpPr/>
            <p:nvPr/>
          </p:nvSpPr>
          <p:spPr bwMode="auto">
            <a:xfrm>
              <a:off x="7947790" y="4062749"/>
              <a:ext cx="1105241" cy="2469658"/>
            </a:xfrm>
            <a:custGeom>
              <a:avLst/>
              <a:gdLst>
                <a:gd name="connsiteX0" fmla="*/ 0 w 1105241"/>
                <a:gd name="connsiteY0" fmla="*/ 2156128 h 2469658"/>
                <a:gd name="connsiteX1" fmla="*/ 1105241 w 1105241"/>
                <a:gd name="connsiteY1" fmla="*/ 2156128 h 2469658"/>
                <a:gd name="connsiteX2" fmla="*/ 1105241 w 1105241"/>
                <a:gd name="connsiteY2" fmla="*/ 2469658 h 2469658"/>
                <a:gd name="connsiteX3" fmla="*/ 0 w 1105241"/>
                <a:gd name="connsiteY3" fmla="*/ 2469658 h 2469658"/>
                <a:gd name="connsiteX4" fmla="*/ 167927 w 1105241"/>
                <a:gd name="connsiteY4" fmla="*/ 1865281 h 2469658"/>
                <a:gd name="connsiteX5" fmla="*/ 149247 w 1105241"/>
                <a:gd name="connsiteY5" fmla="*/ 2077303 h 2469658"/>
                <a:gd name="connsiteX6" fmla="*/ 656236 w 1105241"/>
                <a:gd name="connsiteY6" fmla="*/ 2077303 h 2469658"/>
                <a:gd name="connsiteX7" fmla="*/ 637555 w 1105241"/>
                <a:gd name="connsiteY7" fmla="*/ 1865281 h 2469658"/>
                <a:gd name="connsiteX8" fmla="*/ 29352 w 1105241"/>
                <a:gd name="connsiteY8" fmla="*/ 1656916 h 2469658"/>
                <a:gd name="connsiteX9" fmla="*/ 760872 w 1105241"/>
                <a:gd name="connsiteY9" fmla="*/ 1656916 h 2469658"/>
                <a:gd name="connsiteX10" fmla="*/ 760872 w 1105241"/>
                <a:gd name="connsiteY10" fmla="*/ 1702635 h 2469658"/>
                <a:gd name="connsiteX11" fmla="*/ 29352 w 1105241"/>
                <a:gd name="connsiteY11" fmla="*/ 1702635 h 2469658"/>
                <a:gd name="connsiteX12" fmla="*/ 29352 w 1105241"/>
                <a:gd name="connsiteY12" fmla="*/ 1295817 h 2469658"/>
                <a:gd name="connsiteX13" fmla="*/ 760872 w 1105241"/>
                <a:gd name="connsiteY13" fmla="*/ 1295817 h 2469658"/>
                <a:gd name="connsiteX14" fmla="*/ 760872 w 1105241"/>
                <a:gd name="connsiteY14" fmla="*/ 1341536 h 2469658"/>
                <a:gd name="connsiteX15" fmla="*/ 29352 w 1105241"/>
                <a:gd name="connsiteY15" fmla="*/ 1341536 h 2469658"/>
                <a:gd name="connsiteX16" fmla="*/ 1014364 w 1105241"/>
                <a:gd name="connsiteY16" fmla="*/ 1243228 h 2469658"/>
                <a:gd name="connsiteX17" fmla="*/ 1025104 w 1105241"/>
                <a:gd name="connsiteY17" fmla="*/ 1255426 h 2469658"/>
                <a:gd name="connsiteX18" fmla="*/ 1014364 w 1105241"/>
                <a:gd name="connsiteY18" fmla="*/ 1267624 h 2469658"/>
                <a:gd name="connsiteX19" fmla="*/ 1003623 w 1105241"/>
                <a:gd name="connsiteY19" fmla="*/ 1255426 h 2469658"/>
                <a:gd name="connsiteX20" fmla="*/ 1014364 w 1105241"/>
                <a:gd name="connsiteY20" fmla="*/ 1243228 h 2469658"/>
                <a:gd name="connsiteX21" fmla="*/ 1014364 w 1105241"/>
                <a:gd name="connsiteY21" fmla="*/ 1237320 h 2469658"/>
                <a:gd name="connsiteX22" fmla="*/ 998421 w 1105241"/>
                <a:gd name="connsiteY22" fmla="*/ 1255426 h 2469658"/>
                <a:gd name="connsiteX23" fmla="*/ 1014364 w 1105241"/>
                <a:gd name="connsiteY23" fmla="*/ 1273532 h 2469658"/>
                <a:gd name="connsiteX24" fmla="*/ 1030307 w 1105241"/>
                <a:gd name="connsiteY24" fmla="*/ 1255426 h 2469658"/>
                <a:gd name="connsiteX25" fmla="*/ 1014364 w 1105241"/>
                <a:gd name="connsiteY25" fmla="*/ 1237320 h 2469658"/>
                <a:gd name="connsiteX26" fmla="*/ 824391 w 1105241"/>
                <a:gd name="connsiteY26" fmla="*/ 1233734 h 2469658"/>
                <a:gd name="connsiteX27" fmla="*/ 1036637 w 1105241"/>
                <a:gd name="connsiteY27" fmla="*/ 1233734 h 2469658"/>
                <a:gd name="connsiteX28" fmla="*/ 1036637 w 1105241"/>
                <a:gd name="connsiteY28" fmla="*/ 1277118 h 2469658"/>
                <a:gd name="connsiteX29" fmla="*/ 824391 w 1105241"/>
                <a:gd name="connsiteY29" fmla="*/ 1277118 h 2469658"/>
                <a:gd name="connsiteX30" fmla="*/ 1014364 w 1105241"/>
                <a:gd name="connsiteY30" fmla="*/ 1191339 h 2469658"/>
                <a:gd name="connsiteX31" fmla="*/ 1025104 w 1105241"/>
                <a:gd name="connsiteY31" fmla="*/ 1203537 h 2469658"/>
                <a:gd name="connsiteX32" fmla="*/ 1014364 w 1105241"/>
                <a:gd name="connsiteY32" fmla="*/ 1215735 h 2469658"/>
                <a:gd name="connsiteX33" fmla="*/ 1003623 w 1105241"/>
                <a:gd name="connsiteY33" fmla="*/ 1203537 h 2469658"/>
                <a:gd name="connsiteX34" fmla="*/ 1014364 w 1105241"/>
                <a:gd name="connsiteY34" fmla="*/ 1191339 h 2469658"/>
                <a:gd name="connsiteX35" fmla="*/ 1014364 w 1105241"/>
                <a:gd name="connsiteY35" fmla="*/ 1185432 h 2469658"/>
                <a:gd name="connsiteX36" fmla="*/ 998421 w 1105241"/>
                <a:gd name="connsiteY36" fmla="*/ 1203537 h 2469658"/>
                <a:gd name="connsiteX37" fmla="*/ 1014364 w 1105241"/>
                <a:gd name="connsiteY37" fmla="*/ 1221643 h 2469658"/>
                <a:gd name="connsiteX38" fmla="*/ 1030307 w 1105241"/>
                <a:gd name="connsiteY38" fmla="*/ 1203537 h 2469658"/>
                <a:gd name="connsiteX39" fmla="*/ 1014364 w 1105241"/>
                <a:gd name="connsiteY39" fmla="*/ 1185432 h 2469658"/>
                <a:gd name="connsiteX40" fmla="*/ 824391 w 1105241"/>
                <a:gd name="connsiteY40" fmla="*/ 1181845 h 2469658"/>
                <a:gd name="connsiteX41" fmla="*/ 1036637 w 1105241"/>
                <a:gd name="connsiteY41" fmla="*/ 1181845 h 2469658"/>
                <a:gd name="connsiteX42" fmla="*/ 1036637 w 1105241"/>
                <a:gd name="connsiteY42" fmla="*/ 1225230 h 2469658"/>
                <a:gd name="connsiteX43" fmla="*/ 824391 w 1105241"/>
                <a:gd name="connsiteY43" fmla="*/ 1225230 h 2469658"/>
                <a:gd name="connsiteX44" fmla="*/ 1014364 w 1105241"/>
                <a:gd name="connsiteY44" fmla="*/ 1139450 h 2469658"/>
                <a:gd name="connsiteX45" fmla="*/ 1025104 w 1105241"/>
                <a:gd name="connsiteY45" fmla="*/ 1151648 h 2469658"/>
                <a:gd name="connsiteX46" fmla="*/ 1014364 w 1105241"/>
                <a:gd name="connsiteY46" fmla="*/ 1163846 h 2469658"/>
                <a:gd name="connsiteX47" fmla="*/ 1003623 w 1105241"/>
                <a:gd name="connsiteY47" fmla="*/ 1151648 h 2469658"/>
                <a:gd name="connsiteX48" fmla="*/ 1014364 w 1105241"/>
                <a:gd name="connsiteY48" fmla="*/ 1139450 h 2469658"/>
                <a:gd name="connsiteX49" fmla="*/ 1014364 w 1105241"/>
                <a:gd name="connsiteY49" fmla="*/ 1133543 h 2469658"/>
                <a:gd name="connsiteX50" fmla="*/ 998421 w 1105241"/>
                <a:gd name="connsiteY50" fmla="*/ 1151648 h 2469658"/>
                <a:gd name="connsiteX51" fmla="*/ 1014364 w 1105241"/>
                <a:gd name="connsiteY51" fmla="*/ 1169754 h 2469658"/>
                <a:gd name="connsiteX52" fmla="*/ 1030307 w 1105241"/>
                <a:gd name="connsiteY52" fmla="*/ 1151648 h 2469658"/>
                <a:gd name="connsiteX53" fmla="*/ 1014364 w 1105241"/>
                <a:gd name="connsiteY53" fmla="*/ 1133543 h 2469658"/>
                <a:gd name="connsiteX54" fmla="*/ 824391 w 1105241"/>
                <a:gd name="connsiteY54" fmla="*/ 1129956 h 2469658"/>
                <a:gd name="connsiteX55" fmla="*/ 1036637 w 1105241"/>
                <a:gd name="connsiteY55" fmla="*/ 1129956 h 2469658"/>
                <a:gd name="connsiteX56" fmla="*/ 1036637 w 1105241"/>
                <a:gd name="connsiteY56" fmla="*/ 1173341 h 2469658"/>
                <a:gd name="connsiteX57" fmla="*/ 824391 w 1105241"/>
                <a:gd name="connsiteY57" fmla="*/ 1173341 h 2469658"/>
                <a:gd name="connsiteX58" fmla="*/ 1014364 w 1105241"/>
                <a:gd name="connsiteY58" fmla="*/ 1087561 h 2469658"/>
                <a:gd name="connsiteX59" fmla="*/ 1025104 w 1105241"/>
                <a:gd name="connsiteY59" fmla="*/ 1099759 h 2469658"/>
                <a:gd name="connsiteX60" fmla="*/ 1014364 w 1105241"/>
                <a:gd name="connsiteY60" fmla="*/ 1111957 h 2469658"/>
                <a:gd name="connsiteX61" fmla="*/ 1003623 w 1105241"/>
                <a:gd name="connsiteY61" fmla="*/ 1099759 h 2469658"/>
                <a:gd name="connsiteX62" fmla="*/ 1014364 w 1105241"/>
                <a:gd name="connsiteY62" fmla="*/ 1087561 h 2469658"/>
                <a:gd name="connsiteX63" fmla="*/ 1014364 w 1105241"/>
                <a:gd name="connsiteY63" fmla="*/ 1081654 h 2469658"/>
                <a:gd name="connsiteX64" fmla="*/ 998421 w 1105241"/>
                <a:gd name="connsiteY64" fmla="*/ 1099759 h 2469658"/>
                <a:gd name="connsiteX65" fmla="*/ 1014364 w 1105241"/>
                <a:gd name="connsiteY65" fmla="*/ 1117865 h 2469658"/>
                <a:gd name="connsiteX66" fmla="*/ 1030307 w 1105241"/>
                <a:gd name="connsiteY66" fmla="*/ 1099759 h 2469658"/>
                <a:gd name="connsiteX67" fmla="*/ 1014364 w 1105241"/>
                <a:gd name="connsiteY67" fmla="*/ 1081654 h 2469658"/>
                <a:gd name="connsiteX68" fmla="*/ 824391 w 1105241"/>
                <a:gd name="connsiteY68" fmla="*/ 1078067 h 2469658"/>
                <a:gd name="connsiteX69" fmla="*/ 1036637 w 1105241"/>
                <a:gd name="connsiteY69" fmla="*/ 1078067 h 2469658"/>
                <a:gd name="connsiteX70" fmla="*/ 1036637 w 1105241"/>
                <a:gd name="connsiteY70" fmla="*/ 1121451 h 2469658"/>
                <a:gd name="connsiteX71" fmla="*/ 824391 w 1105241"/>
                <a:gd name="connsiteY71" fmla="*/ 1121451 h 2469658"/>
                <a:gd name="connsiteX72" fmla="*/ 1014364 w 1105241"/>
                <a:gd name="connsiteY72" fmla="*/ 1035671 h 2469658"/>
                <a:gd name="connsiteX73" fmla="*/ 1025104 w 1105241"/>
                <a:gd name="connsiteY73" fmla="*/ 1047869 h 2469658"/>
                <a:gd name="connsiteX74" fmla="*/ 1014364 w 1105241"/>
                <a:gd name="connsiteY74" fmla="*/ 1060068 h 2469658"/>
                <a:gd name="connsiteX75" fmla="*/ 1003623 w 1105241"/>
                <a:gd name="connsiteY75" fmla="*/ 1047869 h 2469658"/>
                <a:gd name="connsiteX76" fmla="*/ 1014364 w 1105241"/>
                <a:gd name="connsiteY76" fmla="*/ 1035671 h 2469658"/>
                <a:gd name="connsiteX77" fmla="*/ 1014364 w 1105241"/>
                <a:gd name="connsiteY77" fmla="*/ 1029764 h 2469658"/>
                <a:gd name="connsiteX78" fmla="*/ 998421 w 1105241"/>
                <a:gd name="connsiteY78" fmla="*/ 1047869 h 2469658"/>
                <a:gd name="connsiteX79" fmla="*/ 1014364 w 1105241"/>
                <a:gd name="connsiteY79" fmla="*/ 1065975 h 2469658"/>
                <a:gd name="connsiteX80" fmla="*/ 1030307 w 1105241"/>
                <a:gd name="connsiteY80" fmla="*/ 1047869 h 2469658"/>
                <a:gd name="connsiteX81" fmla="*/ 1014364 w 1105241"/>
                <a:gd name="connsiteY81" fmla="*/ 1029764 h 2469658"/>
                <a:gd name="connsiteX82" fmla="*/ 824391 w 1105241"/>
                <a:gd name="connsiteY82" fmla="*/ 1026177 h 2469658"/>
                <a:gd name="connsiteX83" fmla="*/ 1036637 w 1105241"/>
                <a:gd name="connsiteY83" fmla="*/ 1026177 h 2469658"/>
                <a:gd name="connsiteX84" fmla="*/ 1036637 w 1105241"/>
                <a:gd name="connsiteY84" fmla="*/ 1069561 h 2469658"/>
                <a:gd name="connsiteX85" fmla="*/ 824391 w 1105241"/>
                <a:gd name="connsiteY85" fmla="*/ 1069561 h 2469658"/>
                <a:gd name="connsiteX86" fmla="*/ 1014364 w 1105241"/>
                <a:gd name="connsiteY86" fmla="*/ 983782 h 2469658"/>
                <a:gd name="connsiteX87" fmla="*/ 1025104 w 1105241"/>
                <a:gd name="connsiteY87" fmla="*/ 995980 h 2469658"/>
                <a:gd name="connsiteX88" fmla="*/ 1014364 w 1105241"/>
                <a:gd name="connsiteY88" fmla="*/ 1008178 h 2469658"/>
                <a:gd name="connsiteX89" fmla="*/ 1003623 w 1105241"/>
                <a:gd name="connsiteY89" fmla="*/ 995980 h 2469658"/>
                <a:gd name="connsiteX90" fmla="*/ 1014364 w 1105241"/>
                <a:gd name="connsiteY90" fmla="*/ 983782 h 2469658"/>
                <a:gd name="connsiteX91" fmla="*/ 1014364 w 1105241"/>
                <a:gd name="connsiteY91" fmla="*/ 977875 h 2469658"/>
                <a:gd name="connsiteX92" fmla="*/ 998421 w 1105241"/>
                <a:gd name="connsiteY92" fmla="*/ 995980 h 2469658"/>
                <a:gd name="connsiteX93" fmla="*/ 1014364 w 1105241"/>
                <a:gd name="connsiteY93" fmla="*/ 1014086 h 2469658"/>
                <a:gd name="connsiteX94" fmla="*/ 1030307 w 1105241"/>
                <a:gd name="connsiteY94" fmla="*/ 995980 h 2469658"/>
                <a:gd name="connsiteX95" fmla="*/ 1014364 w 1105241"/>
                <a:gd name="connsiteY95" fmla="*/ 977875 h 2469658"/>
                <a:gd name="connsiteX96" fmla="*/ 824391 w 1105241"/>
                <a:gd name="connsiteY96" fmla="*/ 974288 h 2469658"/>
                <a:gd name="connsiteX97" fmla="*/ 1036637 w 1105241"/>
                <a:gd name="connsiteY97" fmla="*/ 974288 h 2469658"/>
                <a:gd name="connsiteX98" fmla="*/ 1036637 w 1105241"/>
                <a:gd name="connsiteY98" fmla="*/ 1017672 h 2469658"/>
                <a:gd name="connsiteX99" fmla="*/ 824391 w 1105241"/>
                <a:gd name="connsiteY99" fmla="*/ 1017672 h 2469658"/>
                <a:gd name="connsiteX100" fmla="*/ 29352 w 1105241"/>
                <a:gd name="connsiteY100" fmla="*/ 949455 h 2469658"/>
                <a:gd name="connsiteX101" fmla="*/ 760872 w 1105241"/>
                <a:gd name="connsiteY101" fmla="*/ 949455 h 2469658"/>
                <a:gd name="connsiteX102" fmla="*/ 760872 w 1105241"/>
                <a:gd name="connsiteY102" fmla="*/ 995174 h 2469658"/>
                <a:gd name="connsiteX103" fmla="*/ 29352 w 1105241"/>
                <a:gd name="connsiteY103" fmla="*/ 995174 h 2469658"/>
                <a:gd name="connsiteX104" fmla="*/ 1014364 w 1105241"/>
                <a:gd name="connsiteY104" fmla="*/ 931892 h 2469658"/>
                <a:gd name="connsiteX105" fmla="*/ 1025104 w 1105241"/>
                <a:gd name="connsiteY105" fmla="*/ 944090 h 2469658"/>
                <a:gd name="connsiteX106" fmla="*/ 1014364 w 1105241"/>
                <a:gd name="connsiteY106" fmla="*/ 956288 h 2469658"/>
                <a:gd name="connsiteX107" fmla="*/ 1003623 w 1105241"/>
                <a:gd name="connsiteY107" fmla="*/ 944090 h 2469658"/>
                <a:gd name="connsiteX108" fmla="*/ 1014364 w 1105241"/>
                <a:gd name="connsiteY108" fmla="*/ 931892 h 2469658"/>
                <a:gd name="connsiteX109" fmla="*/ 1014364 w 1105241"/>
                <a:gd name="connsiteY109" fmla="*/ 925985 h 2469658"/>
                <a:gd name="connsiteX110" fmla="*/ 998421 w 1105241"/>
                <a:gd name="connsiteY110" fmla="*/ 944090 h 2469658"/>
                <a:gd name="connsiteX111" fmla="*/ 1014364 w 1105241"/>
                <a:gd name="connsiteY111" fmla="*/ 962196 h 2469658"/>
                <a:gd name="connsiteX112" fmla="*/ 1030307 w 1105241"/>
                <a:gd name="connsiteY112" fmla="*/ 944090 h 2469658"/>
                <a:gd name="connsiteX113" fmla="*/ 1014364 w 1105241"/>
                <a:gd name="connsiteY113" fmla="*/ 925985 h 2469658"/>
                <a:gd name="connsiteX114" fmla="*/ 824391 w 1105241"/>
                <a:gd name="connsiteY114" fmla="*/ 922399 h 2469658"/>
                <a:gd name="connsiteX115" fmla="*/ 1036637 w 1105241"/>
                <a:gd name="connsiteY115" fmla="*/ 922399 h 2469658"/>
                <a:gd name="connsiteX116" fmla="*/ 1036637 w 1105241"/>
                <a:gd name="connsiteY116" fmla="*/ 965783 h 2469658"/>
                <a:gd name="connsiteX117" fmla="*/ 824391 w 1105241"/>
                <a:gd name="connsiteY117" fmla="*/ 965783 h 2469658"/>
                <a:gd name="connsiteX118" fmla="*/ 1014364 w 1105241"/>
                <a:gd name="connsiteY118" fmla="*/ 880003 h 2469658"/>
                <a:gd name="connsiteX119" fmla="*/ 1025104 w 1105241"/>
                <a:gd name="connsiteY119" fmla="*/ 892201 h 2469658"/>
                <a:gd name="connsiteX120" fmla="*/ 1014364 w 1105241"/>
                <a:gd name="connsiteY120" fmla="*/ 904399 h 2469658"/>
                <a:gd name="connsiteX121" fmla="*/ 1003623 w 1105241"/>
                <a:gd name="connsiteY121" fmla="*/ 892201 h 2469658"/>
                <a:gd name="connsiteX122" fmla="*/ 1014364 w 1105241"/>
                <a:gd name="connsiteY122" fmla="*/ 880003 h 2469658"/>
                <a:gd name="connsiteX123" fmla="*/ 1014364 w 1105241"/>
                <a:gd name="connsiteY123" fmla="*/ 874096 h 2469658"/>
                <a:gd name="connsiteX124" fmla="*/ 998421 w 1105241"/>
                <a:gd name="connsiteY124" fmla="*/ 892201 h 2469658"/>
                <a:gd name="connsiteX125" fmla="*/ 1014364 w 1105241"/>
                <a:gd name="connsiteY125" fmla="*/ 910307 h 2469658"/>
                <a:gd name="connsiteX126" fmla="*/ 1030307 w 1105241"/>
                <a:gd name="connsiteY126" fmla="*/ 892201 h 2469658"/>
                <a:gd name="connsiteX127" fmla="*/ 1014364 w 1105241"/>
                <a:gd name="connsiteY127" fmla="*/ 874096 h 2469658"/>
                <a:gd name="connsiteX128" fmla="*/ 824391 w 1105241"/>
                <a:gd name="connsiteY128" fmla="*/ 870509 h 2469658"/>
                <a:gd name="connsiteX129" fmla="*/ 1036637 w 1105241"/>
                <a:gd name="connsiteY129" fmla="*/ 870509 h 2469658"/>
                <a:gd name="connsiteX130" fmla="*/ 1036637 w 1105241"/>
                <a:gd name="connsiteY130" fmla="*/ 913894 h 2469658"/>
                <a:gd name="connsiteX131" fmla="*/ 824391 w 1105241"/>
                <a:gd name="connsiteY131" fmla="*/ 913894 h 2469658"/>
                <a:gd name="connsiteX132" fmla="*/ 1014364 w 1105241"/>
                <a:gd name="connsiteY132" fmla="*/ 828113 h 2469658"/>
                <a:gd name="connsiteX133" fmla="*/ 1025104 w 1105241"/>
                <a:gd name="connsiteY133" fmla="*/ 840311 h 2469658"/>
                <a:gd name="connsiteX134" fmla="*/ 1014364 w 1105241"/>
                <a:gd name="connsiteY134" fmla="*/ 852509 h 2469658"/>
                <a:gd name="connsiteX135" fmla="*/ 1003623 w 1105241"/>
                <a:gd name="connsiteY135" fmla="*/ 840311 h 2469658"/>
                <a:gd name="connsiteX136" fmla="*/ 1014364 w 1105241"/>
                <a:gd name="connsiteY136" fmla="*/ 828113 h 2469658"/>
                <a:gd name="connsiteX137" fmla="*/ 1014364 w 1105241"/>
                <a:gd name="connsiteY137" fmla="*/ 822206 h 2469658"/>
                <a:gd name="connsiteX138" fmla="*/ 998421 w 1105241"/>
                <a:gd name="connsiteY138" fmla="*/ 840311 h 2469658"/>
                <a:gd name="connsiteX139" fmla="*/ 1014364 w 1105241"/>
                <a:gd name="connsiteY139" fmla="*/ 858417 h 2469658"/>
                <a:gd name="connsiteX140" fmla="*/ 1030307 w 1105241"/>
                <a:gd name="connsiteY140" fmla="*/ 840311 h 2469658"/>
                <a:gd name="connsiteX141" fmla="*/ 1014364 w 1105241"/>
                <a:gd name="connsiteY141" fmla="*/ 822206 h 2469658"/>
                <a:gd name="connsiteX142" fmla="*/ 824391 w 1105241"/>
                <a:gd name="connsiteY142" fmla="*/ 818619 h 2469658"/>
                <a:gd name="connsiteX143" fmla="*/ 1036637 w 1105241"/>
                <a:gd name="connsiteY143" fmla="*/ 818619 h 2469658"/>
                <a:gd name="connsiteX144" fmla="*/ 1036637 w 1105241"/>
                <a:gd name="connsiteY144" fmla="*/ 862004 h 2469658"/>
                <a:gd name="connsiteX145" fmla="*/ 824391 w 1105241"/>
                <a:gd name="connsiteY145" fmla="*/ 862004 h 2469658"/>
                <a:gd name="connsiteX146" fmla="*/ 1007979 w 1105241"/>
                <a:gd name="connsiteY146" fmla="*/ 733410 h 2469658"/>
                <a:gd name="connsiteX147" fmla="*/ 1007979 w 1105241"/>
                <a:gd name="connsiteY147" fmla="*/ 791426 h 2469658"/>
                <a:gd name="connsiteX148" fmla="*/ 1019985 w 1105241"/>
                <a:gd name="connsiteY148" fmla="*/ 791426 h 2469658"/>
                <a:gd name="connsiteX149" fmla="*/ 1019985 w 1105241"/>
                <a:gd name="connsiteY149" fmla="*/ 733410 h 2469658"/>
                <a:gd name="connsiteX150" fmla="*/ 867632 w 1105241"/>
                <a:gd name="connsiteY150" fmla="*/ 724454 h 2469658"/>
                <a:gd name="connsiteX151" fmla="*/ 877199 w 1105241"/>
                <a:gd name="connsiteY151" fmla="*/ 724454 h 2469658"/>
                <a:gd name="connsiteX152" fmla="*/ 877199 w 1105241"/>
                <a:gd name="connsiteY152" fmla="*/ 769256 h 2469658"/>
                <a:gd name="connsiteX153" fmla="*/ 867632 w 1105241"/>
                <a:gd name="connsiteY153" fmla="*/ 769256 h 2469658"/>
                <a:gd name="connsiteX154" fmla="*/ 873445 w 1105241"/>
                <a:gd name="connsiteY154" fmla="*/ 714709 h 2469658"/>
                <a:gd name="connsiteX155" fmla="*/ 843278 w 1105241"/>
                <a:gd name="connsiteY155" fmla="*/ 748969 h 2469658"/>
                <a:gd name="connsiteX156" fmla="*/ 873445 w 1105241"/>
                <a:gd name="connsiteY156" fmla="*/ 783228 h 2469658"/>
                <a:gd name="connsiteX157" fmla="*/ 903612 w 1105241"/>
                <a:gd name="connsiteY157" fmla="*/ 748969 h 2469658"/>
                <a:gd name="connsiteX158" fmla="*/ 873445 w 1105241"/>
                <a:gd name="connsiteY158" fmla="*/ 714709 h 2469658"/>
                <a:gd name="connsiteX159" fmla="*/ 902848 w 1105241"/>
                <a:gd name="connsiteY159" fmla="*/ 648698 h 2469658"/>
                <a:gd name="connsiteX160" fmla="*/ 902848 w 1105241"/>
                <a:gd name="connsiteY160" fmla="*/ 702622 h 2469658"/>
                <a:gd name="connsiteX161" fmla="*/ 994359 w 1105241"/>
                <a:gd name="connsiteY161" fmla="*/ 702622 h 2469658"/>
                <a:gd name="connsiteX162" fmla="*/ 994359 w 1105241"/>
                <a:gd name="connsiteY162" fmla="*/ 648698 h 2469658"/>
                <a:gd name="connsiteX163" fmla="*/ 29352 w 1105241"/>
                <a:gd name="connsiteY163" fmla="*/ 599748 h 2469658"/>
                <a:gd name="connsiteX164" fmla="*/ 760872 w 1105241"/>
                <a:gd name="connsiteY164" fmla="*/ 599748 h 2469658"/>
                <a:gd name="connsiteX165" fmla="*/ 760872 w 1105241"/>
                <a:gd name="connsiteY165" fmla="*/ 645467 h 2469658"/>
                <a:gd name="connsiteX166" fmla="*/ 29352 w 1105241"/>
                <a:gd name="connsiteY166" fmla="*/ 645467 h 2469658"/>
                <a:gd name="connsiteX167" fmla="*/ 851866 w 1105241"/>
                <a:gd name="connsiteY167" fmla="*/ 538657 h 2469658"/>
                <a:gd name="connsiteX168" fmla="*/ 851866 w 1105241"/>
                <a:gd name="connsiteY168" fmla="*/ 625158 h 2469658"/>
                <a:gd name="connsiteX169" fmla="*/ 1007005 w 1105241"/>
                <a:gd name="connsiteY169" fmla="*/ 625158 h 2469658"/>
                <a:gd name="connsiteX170" fmla="*/ 1007005 w 1105241"/>
                <a:gd name="connsiteY170" fmla="*/ 538657 h 2469658"/>
                <a:gd name="connsiteX171" fmla="*/ 824391 w 1105241"/>
                <a:gd name="connsiteY171" fmla="*/ 503339 h 2469658"/>
                <a:gd name="connsiteX172" fmla="*/ 1036637 w 1105241"/>
                <a:gd name="connsiteY172" fmla="*/ 503339 h 2469658"/>
                <a:gd name="connsiteX173" fmla="*/ 1036637 w 1105241"/>
                <a:gd name="connsiteY173" fmla="*/ 808291 h 2469658"/>
                <a:gd name="connsiteX174" fmla="*/ 824391 w 1105241"/>
                <a:gd name="connsiteY174" fmla="*/ 808291 h 2469658"/>
                <a:gd name="connsiteX175" fmla="*/ 812371 w 1105241"/>
                <a:gd name="connsiteY175" fmla="*/ 430252 h 2469658"/>
                <a:gd name="connsiteX176" fmla="*/ 812371 w 1105241"/>
                <a:gd name="connsiteY176" fmla="*/ 1792140 h 2469658"/>
                <a:gd name="connsiteX177" fmla="*/ 1047381 w 1105241"/>
                <a:gd name="connsiteY177" fmla="*/ 1792140 h 2469658"/>
                <a:gd name="connsiteX178" fmla="*/ 1047381 w 1105241"/>
                <a:gd name="connsiteY178" fmla="*/ 430252 h 2469658"/>
                <a:gd name="connsiteX179" fmla="*/ 18854 w 1105241"/>
                <a:gd name="connsiteY179" fmla="*/ 285382 h 2469658"/>
                <a:gd name="connsiteX180" fmla="*/ 18854 w 1105241"/>
                <a:gd name="connsiteY180" fmla="*/ 1792140 h 2469658"/>
                <a:gd name="connsiteX181" fmla="*/ 787473 w 1105241"/>
                <a:gd name="connsiteY181" fmla="*/ 1792140 h 2469658"/>
                <a:gd name="connsiteX182" fmla="*/ 787473 w 1105241"/>
                <a:gd name="connsiteY182" fmla="*/ 285382 h 2469658"/>
                <a:gd name="connsiteX183" fmla="*/ 0 w 1105241"/>
                <a:gd name="connsiteY183" fmla="*/ 0 h 2469658"/>
                <a:gd name="connsiteX184" fmla="*/ 1105241 w 1105241"/>
                <a:gd name="connsiteY184" fmla="*/ 0 h 2469658"/>
                <a:gd name="connsiteX185" fmla="*/ 1105241 w 1105241"/>
                <a:gd name="connsiteY185" fmla="*/ 2141256 h 2469658"/>
                <a:gd name="connsiteX186" fmla="*/ 0 w 1105241"/>
                <a:gd name="connsiteY186" fmla="*/ 2141256 h 2469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105241" h="2469658">
                  <a:moveTo>
                    <a:pt x="0" y="2156128"/>
                  </a:moveTo>
                  <a:lnTo>
                    <a:pt x="1105241" y="2156128"/>
                  </a:lnTo>
                  <a:lnTo>
                    <a:pt x="1105241" y="2469658"/>
                  </a:lnTo>
                  <a:lnTo>
                    <a:pt x="0" y="2469658"/>
                  </a:lnTo>
                  <a:close/>
                  <a:moveTo>
                    <a:pt x="167927" y="1865281"/>
                  </a:moveTo>
                  <a:lnTo>
                    <a:pt x="149247" y="2077303"/>
                  </a:lnTo>
                  <a:lnTo>
                    <a:pt x="656236" y="2077303"/>
                  </a:lnTo>
                  <a:lnTo>
                    <a:pt x="637555" y="1865281"/>
                  </a:lnTo>
                  <a:close/>
                  <a:moveTo>
                    <a:pt x="29352" y="1656916"/>
                  </a:moveTo>
                  <a:lnTo>
                    <a:pt x="760872" y="1656916"/>
                  </a:lnTo>
                  <a:lnTo>
                    <a:pt x="760872" y="1702635"/>
                  </a:lnTo>
                  <a:lnTo>
                    <a:pt x="29352" y="1702635"/>
                  </a:lnTo>
                  <a:close/>
                  <a:moveTo>
                    <a:pt x="29352" y="1295817"/>
                  </a:moveTo>
                  <a:lnTo>
                    <a:pt x="760872" y="1295817"/>
                  </a:lnTo>
                  <a:lnTo>
                    <a:pt x="760872" y="1341536"/>
                  </a:lnTo>
                  <a:lnTo>
                    <a:pt x="29352" y="1341536"/>
                  </a:lnTo>
                  <a:close/>
                  <a:moveTo>
                    <a:pt x="1014364" y="1243228"/>
                  </a:moveTo>
                  <a:cubicBezTo>
                    <a:pt x="1020296" y="1243228"/>
                    <a:pt x="1025104" y="1248689"/>
                    <a:pt x="1025104" y="1255426"/>
                  </a:cubicBezTo>
                  <a:cubicBezTo>
                    <a:pt x="1025104" y="1262163"/>
                    <a:pt x="1020296" y="1267624"/>
                    <a:pt x="1014364" y="1267624"/>
                  </a:cubicBezTo>
                  <a:cubicBezTo>
                    <a:pt x="1008431" y="1267624"/>
                    <a:pt x="1003623" y="1262163"/>
                    <a:pt x="1003623" y="1255426"/>
                  </a:cubicBezTo>
                  <a:cubicBezTo>
                    <a:pt x="1003623" y="1248689"/>
                    <a:pt x="1008431" y="1243228"/>
                    <a:pt x="1014364" y="1243228"/>
                  </a:cubicBezTo>
                  <a:close/>
                  <a:moveTo>
                    <a:pt x="1014364" y="1237320"/>
                  </a:moveTo>
                  <a:cubicBezTo>
                    <a:pt x="1005559" y="1237320"/>
                    <a:pt x="998421" y="1245427"/>
                    <a:pt x="998421" y="1255426"/>
                  </a:cubicBezTo>
                  <a:cubicBezTo>
                    <a:pt x="998421" y="1265426"/>
                    <a:pt x="1005559" y="1273532"/>
                    <a:pt x="1014364" y="1273532"/>
                  </a:cubicBezTo>
                  <a:cubicBezTo>
                    <a:pt x="1023168" y="1273532"/>
                    <a:pt x="1030307" y="1265426"/>
                    <a:pt x="1030307" y="1255426"/>
                  </a:cubicBezTo>
                  <a:cubicBezTo>
                    <a:pt x="1030307" y="1245427"/>
                    <a:pt x="1023168" y="1237320"/>
                    <a:pt x="1014364" y="1237320"/>
                  </a:cubicBezTo>
                  <a:close/>
                  <a:moveTo>
                    <a:pt x="824391" y="1233734"/>
                  </a:moveTo>
                  <a:lnTo>
                    <a:pt x="1036637" y="1233734"/>
                  </a:lnTo>
                  <a:lnTo>
                    <a:pt x="1036637" y="1277118"/>
                  </a:lnTo>
                  <a:lnTo>
                    <a:pt x="824391" y="1277118"/>
                  </a:lnTo>
                  <a:close/>
                  <a:moveTo>
                    <a:pt x="1014364" y="1191339"/>
                  </a:moveTo>
                  <a:cubicBezTo>
                    <a:pt x="1020296" y="1191339"/>
                    <a:pt x="1025104" y="1196801"/>
                    <a:pt x="1025104" y="1203537"/>
                  </a:cubicBezTo>
                  <a:cubicBezTo>
                    <a:pt x="1025104" y="1210274"/>
                    <a:pt x="1020296" y="1215735"/>
                    <a:pt x="1014364" y="1215735"/>
                  </a:cubicBezTo>
                  <a:cubicBezTo>
                    <a:pt x="1008431" y="1215735"/>
                    <a:pt x="1003623" y="1210274"/>
                    <a:pt x="1003623" y="1203537"/>
                  </a:cubicBezTo>
                  <a:cubicBezTo>
                    <a:pt x="1003623" y="1196801"/>
                    <a:pt x="1008431" y="1191339"/>
                    <a:pt x="1014364" y="1191339"/>
                  </a:cubicBezTo>
                  <a:close/>
                  <a:moveTo>
                    <a:pt x="1014364" y="1185432"/>
                  </a:moveTo>
                  <a:cubicBezTo>
                    <a:pt x="1005559" y="1185432"/>
                    <a:pt x="998421" y="1193538"/>
                    <a:pt x="998421" y="1203537"/>
                  </a:cubicBezTo>
                  <a:cubicBezTo>
                    <a:pt x="998421" y="1213537"/>
                    <a:pt x="1005559" y="1221643"/>
                    <a:pt x="1014364" y="1221643"/>
                  </a:cubicBezTo>
                  <a:cubicBezTo>
                    <a:pt x="1023168" y="1221643"/>
                    <a:pt x="1030307" y="1213537"/>
                    <a:pt x="1030307" y="1203537"/>
                  </a:cubicBezTo>
                  <a:cubicBezTo>
                    <a:pt x="1030307" y="1193538"/>
                    <a:pt x="1023168" y="1185432"/>
                    <a:pt x="1014364" y="1185432"/>
                  </a:cubicBezTo>
                  <a:close/>
                  <a:moveTo>
                    <a:pt x="824391" y="1181845"/>
                  </a:moveTo>
                  <a:lnTo>
                    <a:pt x="1036637" y="1181845"/>
                  </a:lnTo>
                  <a:lnTo>
                    <a:pt x="1036637" y="1225230"/>
                  </a:lnTo>
                  <a:lnTo>
                    <a:pt x="824391" y="1225230"/>
                  </a:lnTo>
                  <a:close/>
                  <a:moveTo>
                    <a:pt x="1014364" y="1139450"/>
                  </a:moveTo>
                  <a:cubicBezTo>
                    <a:pt x="1020296" y="1139450"/>
                    <a:pt x="1025104" y="1144912"/>
                    <a:pt x="1025104" y="1151648"/>
                  </a:cubicBezTo>
                  <a:cubicBezTo>
                    <a:pt x="1025104" y="1158385"/>
                    <a:pt x="1020296" y="1163846"/>
                    <a:pt x="1014364" y="1163846"/>
                  </a:cubicBezTo>
                  <a:cubicBezTo>
                    <a:pt x="1008431" y="1163846"/>
                    <a:pt x="1003623" y="1158385"/>
                    <a:pt x="1003623" y="1151648"/>
                  </a:cubicBezTo>
                  <a:cubicBezTo>
                    <a:pt x="1003623" y="1144912"/>
                    <a:pt x="1008431" y="1139450"/>
                    <a:pt x="1014364" y="1139450"/>
                  </a:cubicBezTo>
                  <a:close/>
                  <a:moveTo>
                    <a:pt x="1014364" y="1133543"/>
                  </a:moveTo>
                  <a:cubicBezTo>
                    <a:pt x="1005559" y="1133543"/>
                    <a:pt x="998421" y="1141648"/>
                    <a:pt x="998421" y="1151648"/>
                  </a:cubicBezTo>
                  <a:cubicBezTo>
                    <a:pt x="998421" y="1161647"/>
                    <a:pt x="1005559" y="1169754"/>
                    <a:pt x="1014364" y="1169754"/>
                  </a:cubicBezTo>
                  <a:cubicBezTo>
                    <a:pt x="1023168" y="1169754"/>
                    <a:pt x="1030307" y="1161647"/>
                    <a:pt x="1030307" y="1151648"/>
                  </a:cubicBezTo>
                  <a:cubicBezTo>
                    <a:pt x="1030307" y="1141648"/>
                    <a:pt x="1023168" y="1133543"/>
                    <a:pt x="1014364" y="1133543"/>
                  </a:cubicBezTo>
                  <a:close/>
                  <a:moveTo>
                    <a:pt x="824391" y="1129956"/>
                  </a:moveTo>
                  <a:lnTo>
                    <a:pt x="1036637" y="1129956"/>
                  </a:lnTo>
                  <a:lnTo>
                    <a:pt x="1036637" y="1173341"/>
                  </a:lnTo>
                  <a:lnTo>
                    <a:pt x="824391" y="1173341"/>
                  </a:lnTo>
                  <a:close/>
                  <a:moveTo>
                    <a:pt x="1014364" y="1087561"/>
                  </a:moveTo>
                  <a:cubicBezTo>
                    <a:pt x="1020296" y="1087561"/>
                    <a:pt x="1025104" y="1093022"/>
                    <a:pt x="1025104" y="1099759"/>
                  </a:cubicBezTo>
                  <a:cubicBezTo>
                    <a:pt x="1025104" y="1106496"/>
                    <a:pt x="1020296" y="1111957"/>
                    <a:pt x="1014364" y="1111957"/>
                  </a:cubicBezTo>
                  <a:cubicBezTo>
                    <a:pt x="1008431" y="1111957"/>
                    <a:pt x="1003623" y="1106496"/>
                    <a:pt x="1003623" y="1099759"/>
                  </a:cubicBezTo>
                  <a:cubicBezTo>
                    <a:pt x="1003623" y="1093022"/>
                    <a:pt x="1008431" y="1087561"/>
                    <a:pt x="1014364" y="1087561"/>
                  </a:cubicBezTo>
                  <a:close/>
                  <a:moveTo>
                    <a:pt x="1014364" y="1081654"/>
                  </a:moveTo>
                  <a:cubicBezTo>
                    <a:pt x="1005559" y="1081654"/>
                    <a:pt x="998421" y="1089759"/>
                    <a:pt x="998421" y="1099759"/>
                  </a:cubicBezTo>
                  <a:cubicBezTo>
                    <a:pt x="998421" y="1109758"/>
                    <a:pt x="1005559" y="1117865"/>
                    <a:pt x="1014364" y="1117865"/>
                  </a:cubicBezTo>
                  <a:cubicBezTo>
                    <a:pt x="1023168" y="1117865"/>
                    <a:pt x="1030307" y="1109758"/>
                    <a:pt x="1030307" y="1099759"/>
                  </a:cubicBezTo>
                  <a:cubicBezTo>
                    <a:pt x="1030307" y="1089759"/>
                    <a:pt x="1023168" y="1081654"/>
                    <a:pt x="1014364" y="1081654"/>
                  </a:cubicBezTo>
                  <a:close/>
                  <a:moveTo>
                    <a:pt x="824391" y="1078067"/>
                  </a:moveTo>
                  <a:lnTo>
                    <a:pt x="1036637" y="1078067"/>
                  </a:lnTo>
                  <a:lnTo>
                    <a:pt x="1036637" y="1121451"/>
                  </a:lnTo>
                  <a:lnTo>
                    <a:pt x="824391" y="1121451"/>
                  </a:lnTo>
                  <a:close/>
                  <a:moveTo>
                    <a:pt x="1014364" y="1035671"/>
                  </a:moveTo>
                  <a:cubicBezTo>
                    <a:pt x="1020296" y="1035671"/>
                    <a:pt x="1025104" y="1041133"/>
                    <a:pt x="1025104" y="1047869"/>
                  </a:cubicBezTo>
                  <a:cubicBezTo>
                    <a:pt x="1025104" y="1054606"/>
                    <a:pt x="1020296" y="1060068"/>
                    <a:pt x="1014364" y="1060068"/>
                  </a:cubicBezTo>
                  <a:cubicBezTo>
                    <a:pt x="1008431" y="1060068"/>
                    <a:pt x="1003623" y="1054606"/>
                    <a:pt x="1003623" y="1047869"/>
                  </a:cubicBezTo>
                  <a:cubicBezTo>
                    <a:pt x="1003623" y="1041133"/>
                    <a:pt x="1008431" y="1035671"/>
                    <a:pt x="1014364" y="1035671"/>
                  </a:cubicBezTo>
                  <a:close/>
                  <a:moveTo>
                    <a:pt x="1014364" y="1029764"/>
                  </a:moveTo>
                  <a:cubicBezTo>
                    <a:pt x="1005559" y="1029764"/>
                    <a:pt x="998421" y="1037870"/>
                    <a:pt x="998421" y="1047869"/>
                  </a:cubicBezTo>
                  <a:cubicBezTo>
                    <a:pt x="998421" y="1057869"/>
                    <a:pt x="1005559" y="1065975"/>
                    <a:pt x="1014364" y="1065975"/>
                  </a:cubicBezTo>
                  <a:cubicBezTo>
                    <a:pt x="1023168" y="1065975"/>
                    <a:pt x="1030307" y="1057869"/>
                    <a:pt x="1030307" y="1047869"/>
                  </a:cubicBezTo>
                  <a:cubicBezTo>
                    <a:pt x="1030307" y="1037870"/>
                    <a:pt x="1023168" y="1029764"/>
                    <a:pt x="1014364" y="1029764"/>
                  </a:cubicBezTo>
                  <a:close/>
                  <a:moveTo>
                    <a:pt x="824391" y="1026177"/>
                  </a:moveTo>
                  <a:lnTo>
                    <a:pt x="1036637" y="1026177"/>
                  </a:lnTo>
                  <a:lnTo>
                    <a:pt x="1036637" y="1069561"/>
                  </a:lnTo>
                  <a:lnTo>
                    <a:pt x="824391" y="1069561"/>
                  </a:lnTo>
                  <a:close/>
                  <a:moveTo>
                    <a:pt x="1014364" y="983782"/>
                  </a:moveTo>
                  <a:cubicBezTo>
                    <a:pt x="1020296" y="983782"/>
                    <a:pt x="1025104" y="989243"/>
                    <a:pt x="1025104" y="995980"/>
                  </a:cubicBezTo>
                  <a:cubicBezTo>
                    <a:pt x="1025104" y="1002717"/>
                    <a:pt x="1020296" y="1008178"/>
                    <a:pt x="1014364" y="1008178"/>
                  </a:cubicBezTo>
                  <a:cubicBezTo>
                    <a:pt x="1008431" y="1008178"/>
                    <a:pt x="1003623" y="1002717"/>
                    <a:pt x="1003623" y="995980"/>
                  </a:cubicBezTo>
                  <a:cubicBezTo>
                    <a:pt x="1003623" y="989243"/>
                    <a:pt x="1008431" y="983782"/>
                    <a:pt x="1014364" y="983782"/>
                  </a:cubicBezTo>
                  <a:close/>
                  <a:moveTo>
                    <a:pt x="1014364" y="977875"/>
                  </a:moveTo>
                  <a:cubicBezTo>
                    <a:pt x="1005559" y="977875"/>
                    <a:pt x="998421" y="985980"/>
                    <a:pt x="998421" y="995980"/>
                  </a:cubicBezTo>
                  <a:cubicBezTo>
                    <a:pt x="998421" y="1005979"/>
                    <a:pt x="1005559" y="1014086"/>
                    <a:pt x="1014364" y="1014086"/>
                  </a:cubicBezTo>
                  <a:cubicBezTo>
                    <a:pt x="1023168" y="1014086"/>
                    <a:pt x="1030307" y="1005979"/>
                    <a:pt x="1030307" y="995980"/>
                  </a:cubicBezTo>
                  <a:cubicBezTo>
                    <a:pt x="1030307" y="985980"/>
                    <a:pt x="1023168" y="977875"/>
                    <a:pt x="1014364" y="977875"/>
                  </a:cubicBezTo>
                  <a:close/>
                  <a:moveTo>
                    <a:pt x="824391" y="974288"/>
                  </a:moveTo>
                  <a:lnTo>
                    <a:pt x="1036637" y="974288"/>
                  </a:lnTo>
                  <a:lnTo>
                    <a:pt x="1036637" y="1017672"/>
                  </a:lnTo>
                  <a:lnTo>
                    <a:pt x="824391" y="1017672"/>
                  </a:lnTo>
                  <a:close/>
                  <a:moveTo>
                    <a:pt x="29352" y="949455"/>
                  </a:moveTo>
                  <a:lnTo>
                    <a:pt x="760872" y="949455"/>
                  </a:lnTo>
                  <a:lnTo>
                    <a:pt x="760872" y="995174"/>
                  </a:lnTo>
                  <a:lnTo>
                    <a:pt x="29352" y="995174"/>
                  </a:lnTo>
                  <a:close/>
                  <a:moveTo>
                    <a:pt x="1014364" y="931892"/>
                  </a:moveTo>
                  <a:cubicBezTo>
                    <a:pt x="1020296" y="931892"/>
                    <a:pt x="1025104" y="937354"/>
                    <a:pt x="1025104" y="944090"/>
                  </a:cubicBezTo>
                  <a:cubicBezTo>
                    <a:pt x="1025104" y="950828"/>
                    <a:pt x="1020296" y="956288"/>
                    <a:pt x="1014364" y="956288"/>
                  </a:cubicBezTo>
                  <a:cubicBezTo>
                    <a:pt x="1008431" y="956288"/>
                    <a:pt x="1003623" y="950828"/>
                    <a:pt x="1003623" y="944090"/>
                  </a:cubicBezTo>
                  <a:cubicBezTo>
                    <a:pt x="1003623" y="937354"/>
                    <a:pt x="1008431" y="931892"/>
                    <a:pt x="1014364" y="931892"/>
                  </a:cubicBezTo>
                  <a:close/>
                  <a:moveTo>
                    <a:pt x="1014364" y="925985"/>
                  </a:moveTo>
                  <a:cubicBezTo>
                    <a:pt x="1005559" y="925985"/>
                    <a:pt x="998421" y="934092"/>
                    <a:pt x="998421" y="944090"/>
                  </a:cubicBezTo>
                  <a:cubicBezTo>
                    <a:pt x="998421" y="954090"/>
                    <a:pt x="1005559" y="962196"/>
                    <a:pt x="1014364" y="962196"/>
                  </a:cubicBezTo>
                  <a:cubicBezTo>
                    <a:pt x="1023168" y="962196"/>
                    <a:pt x="1030307" y="954090"/>
                    <a:pt x="1030307" y="944090"/>
                  </a:cubicBezTo>
                  <a:cubicBezTo>
                    <a:pt x="1030307" y="934092"/>
                    <a:pt x="1023168" y="925985"/>
                    <a:pt x="1014364" y="925985"/>
                  </a:cubicBezTo>
                  <a:close/>
                  <a:moveTo>
                    <a:pt x="824391" y="922399"/>
                  </a:moveTo>
                  <a:lnTo>
                    <a:pt x="1036637" y="922399"/>
                  </a:lnTo>
                  <a:lnTo>
                    <a:pt x="1036637" y="965783"/>
                  </a:lnTo>
                  <a:lnTo>
                    <a:pt x="824391" y="965783"/>
                  </a:lnTo>
                  <a:close/>
                  <a:moveTo>
                    <a:pt x="1014364" y="880003"/>
                  </a:moveTo>
                  <a:cubicBezTo>
                    <a:pt x="1020296" y="880003"/>
                    <a:pt x="1025104" y="885465"/>
                    <a:pt x="1025104" y="892201"/>
                  </a:cubicBezTo>
                  <a:cubicBezTo>
                    <a:pt x="1025104" y="898938"/>
                    <a:pt x="1020296" y="904399"/>
                    <a:pt x="1014364" y="904399"/>
                  </a:cubicBezTo>
                  <a:cubicBezTo>
                    <a:pt x="1008431" y="904399"/>
                    <a:pt x="1003623" y="898938"/>
                    <a:pt x="1003623" y="892201"/>
                  </a:cubicBezTo>
                  <a:cubicBezTo>
                    <a:pt x="1003623" y="885465"/>
                    <a:pt x="1008431" y="880003"/>
                    <a:pt x="1014364" y="880003"/>
                  </a:cubicBezTo>
                  <a:close/>
                  <a:moveTo>
                    <a:pt x="1014364" y="874096"/>
                  </a:moveTo>
                  <a:cubicBezTo>
                    <a:pt x="1005559" y="874096"/>
                    <a:pt x="998421" y="882201"/>
                    <a:pt x="998421" y="892201"/>
                  </a:cubicBezTo>
                  <a:cubicBezTo>
                    <a:pt x="998421" y="902200"/>
                    <a:pt x="1005559" y="910307"/>
                    <a:pt x="1014364" y="910307"/>
                  </a:cubicBezTo>
                  <a:cubicBezTo>
                    <a:pt x="1023168" y="910307"/>
                    <a:pt x="1030307" y="902200"/>
                    <a:pt x="1030307" y="892201"/>
                  </a:cubicBezTo>
                  <a:cubicBezTo>
                    <a:pt x="1030307" y="882201"/>
                    <a:pt x="1023168" y="874096"/>
                    <a:pt x="1014364" y="874096"/>
                  </a:cubicBezTo>
                  <a:close/>
                  <a:moveTo>
                    <a:pt x="824391" y="870509"/>
                  </a:moveTo>
                  <a:lnTo>
                    <a:pt x="1036637" y="870509"/>
                  </a:lnTo>
                  <a:lnTo>
                    <a:pt x="1036637" y="913894"/>
                  </a:lnTo>
                  <a:lnTo>
                    <a:pt x="824391" y="913894"/>
                  </a:lnTo>
                  <a:close/>
                  <a:moveTo>
                    <a:pt x="1014364" y="828113"/>
                  </a:moveTo>
                  <a:cubicBezTo>
                    <a:pt x="1020296" y="828113"/>
                    <a:pt x="1025104" y="833575"/>
                    <a:pt x="1025104" y="840311"/>
                  </a:cubicBezTo>
                  <a:cubicBezTo>
                    <a:pt x="1025104" y="847049"/>
                    <a:pt x="1020296" y="852509"/>
                    <a:pt x="1014364" y="852509"/>
                  </a:cubicBezTo>
                  <a:cubicBezTo>
                    <a:pt x="1008431" y="852509"/>
                    <a:pt x="1003623" y="847049"/>
                    <a:pt x="1003623" y="840311"/>
                  </a:cubicBezTo>
                  <a:cubicBezTo>
                    <a:pt x="1003623" y="833575"/>
                    <a:pt x="1008431" y="828113"/>
                    <a:pt x="1014364" y="828113"/>
                  </a:cubicBezTo>
                  <a:close/>
                  <a:moveTo>
                    <a:pt x="1014364" y="822206"/>
                  </a:moveTo>
                  <a:cubicBezTo>
                    <a:pt x="1005559" y="822206"/>
                    <a:pt x="998421" y="830312"/>
                    <a:pt x="998421" y="840311"/>
                  </a:cubicBezTo>
                  <a:cubicBezTo>
                    <a:pt x="998421" y="850311"/>
                    <a:pt x="1005559" y="858417"/>
                    <a:pt x="1014364" y="858417"/>
                  </a:cubicBezTo>
                  <a:cubicBezTo>
                    <a:pt x="1023168" y="858417"/>
                    <a:pt x="1030307" y="850311"/>
                    <a:pt x="1030307" y="840311"/>
                  </a:cubicBezTo>
                  <a:cubicBezTo>
                    <a:pt x="1030307" y="830312"/>
                    <a:pt x="1023168" y="822206"/>
                    <a:pt x="1014364" y="822206"/>
                  </a:cubicBezTo>
                  <a:close/>
                  <a:moveTo>
                    <a:pt x="824391" y="818619"/>
                  </a:moveTo>
                  <a:lnTo>
                    <a:pt x="1036637" y="818619"/>
                  </a:lnTo>
                  <a:lnTo>
                    <a:pt x="1036637" y="862004"/>
                  </a:lnTo>
                  <a:lnTo>
                    <a:pt x="824391" y="862004"/>
                  </a:lnTo>
                  <a:close/>
                  <a:moveTo>
                    <a:pt x="1007979" y="733410"/>
                  </a:moveTo>
                  <a:lnTo>
                    <a:pt x="1007979" y="791426"/>
                  </a:lnTo>
                  <a:lnTo>
                    <a:pt x="1019985" y="791426"/>
                  </a:lnTo>
                  <a:lnTo>
                    <a:pt x="1019985" y="733410"/>
                  </a:lnTo>
                  <a:close/>
                  <a:moveTo>
                    <a:pt x="867632" y="724454"/>
                  </a:moveTo>
                  <a:lnTo>
                    <a:pt x="877199" y="724454"/>
                  </a:lnTo>
                  <a:lnTo>
                    <a:pt x="877199" y="769256"/>
                  </a:lnTo>
                  <a:lnTo>
                    <a:pt x="867632" y="769256"/>
                  </a:lnTo>
                  <a:close/>
                  <a:moveTo>
                    <a:pt x="873445" y="714709"/>
                  </a:moveTo>
                  <a:cubicBezTo>
                    <a:pt x="856784" y="714709"/>
                    <a:pt x="843278" y="730047"/>
                    <a:pt x="843278" y="748969"/>
                  </a:cubicBezTo>
                  <a:cubicBezTo>
                    <a:pt x="843278" y="767890"/>
                    <a:pt x="856784" y="783228"/>
                    <a:pt x="873445" y="783228"/>
                  </a:cubicBezTo>
                  <a:cubicBezTo>
                    <a:pt x="890105" y="783228"/>
                    <a:pt x="903612" y="767890"/>
                    <a:pt x="903612" y="748969"/>
                  </a:cubicBezTo>
                  <a:cubicBezTo>
                    <a:pt x="903612" y="730047"/>
                    <a:pt x="890105" y="714709"/>
                    <a:pt x="873445" y="714709"/>
                  </a:cubicBezTo>
                  <a:close/>
                  <a:moveTo>
                    <a:pt x="902848" y="648698"/>
                  </a:moveTo>
                  <a:lnTo>
                    <a:pt x="902848" y="702622"/>
                  </a:lnTo>
                  <a:lnTo>
                    <a:pt x="994359" y="702622"/>
                  </a:lnTo>
                  <a:lnTo>
                    <a:pt x="994359" y="648698"/>
                  </a:lnTo>
                  <a:close/>
                  <a:moveTo>
                    <a:pt x="29352" y="599748"/>
                  </a:moveTo>
                  <a:lnTo>
                    <a:pt x="760872" y="599748"/>
                  </a:lnTo>
                  <a:lnTo>
                    <a:pt x="760872" y="645467"/>
                  </a:lnTo>
                  <a:lnTo>
                    <a:pt x="29352" y="645467"/>
                  </a:lnTo>
                  <a:close/>
                  <a:moveTo>
                    <a:pt x="851866" y="538657"/>
                  </a:moveTo>
                  <a:lnTo>
                    <a:pt x="851866" y="625158"/>
                  </a:lnTo>
                  <a:lnTo>
                    <a:pt x="1007005" y="625158"/>
                  </a:lnTo>
                  <a:lnTo>
                    <a:pt x="1007005" y="538657"/>
                  </a:lnTo>
                  <a:close/>
                  <a:moveTo>
                    <a:pt x="824391" y="503339"/>
                  </a:moveTo>
                  <a:lnTo>
                    <a:pt x="1036637" y="503339"/>
                  </a:lnTo>
                  <a:lnTo>
                    <a:pt x="1036637" y="808291"/>
                  </a:lnTo>
                  <a:lnTo>
                    <a:pt x="824391" y="808291"/>
                  </a:lnTo>
                  <a:close/>
                  <a:moveTo>
                    <a:pt x="812371" y="430252"/>
                  </a:moveTo>
                  <a:lnTo>
                    <a:pt x="812371" y="1792140"/>
                  </a:lnTo>
                  <a:lnTo>
                    <a:pt x="1047381" y="1792140"/>
                  </a:lnTo>
                  <a:lnTo>
                    <a:pt x="1047381" y="430252"/>
                  </a:lnTo>
                  <a:close/>
                  <a:moveTo>
                    <a:pt x="18854" y="285382"/>
                  </a:moveTo>
                  <a:lnTo>
                    <a:pt x="18854" y="1792140"/>
                  </a:lnTo>
                  <a:lnTo>
                    <a:pt x="787473" y="1792140"/>
                  </a:lnTo>
                  <a:lnTo>
                    <a:pt x="787473" y="285382"/>
                  </a:lnTo>
                  <a:close/>
                  <a:moveTo>
                    <a:pt x="0" y="0"/>
                  </a:moveTo>
                  <a:lnTo>
                    <a:pt x="1105241" y="0"/>
                  </a:lnTo>
                  <a:lnTo>
                    <a:pt x="1105241" y="2141256"/>
                  </a:lnTo>
                  <a:lnTo>
                    <a:pt x="0" y="2141256"/>
                  </a:lnTo>
                  <a:close/>
                </a:path>
              </a:pathLst>
            </a:custGeom>
            <a:gradFill>
              <a:gsLst>
                <a:gs pos="50000">
                  <a:srgbClr val="5EB6DA"/>
                </a:gs>
                <a:gs pos="50000">
                  <a:srgbClr val="3999C6"/>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p:nvGrpSpPr>
          <p:grpSpPr>
            <a:xfrm>
              <a:off x="8015490" y="6253490"/>
              <a:ext cx="1011409" cy="261610"/>
              <a:chOff x="8015490" y="6253490"/>
              <a:chExt cx="1011409" cy="261610"/>
            </a:xfrm>
          </p:grpSpPr>
          <p:sp>
            <p:nvSpPr>
              <p:cNvPr id="142" name="Freeform 141"/>
              <p:cNvSpPr>
                <a:spLocks noChangeAspect="1" noEditPoints="1"/>
              </p:cNvSpPr>
              <p:nvPr/>
            </p:nvSpPr>
            <p:spPr bwMode="black">
              <a:xfrm>
                <a:off x="8015490" y="6290779"/>
                <a:ext cx="740795" cy="165257"/>
              </a:xfrm>
              <a:custGeom>
                <a:avLst/>
                <a:gdLst>
                  <a:gd name="T0" fmla="*/ 115 w 526"/>
                  <a:gd name="T1" fmla="*/ 56 h 115"/>
                  <a:gd name="T2" fmla="*/ 49 w 526"/>
                  <a:gd name="T3" fmla="*/ 56 h 115"/>
                  <a:gd name="T4" fmla="*/ 0 w 526"/>
                  <a:gd name="T5" fmla="*/ 56 h 115"/>
                  <a:gd name="T6" fmla="*/ 0 w 526"/>
                  <a:gd name="T7" fmla="*/ 59 h 115"/>
                  <a:gd name="T8" fmla="*/ 49 w 526"/>
                  <a:gd name="T9" fmla="*/ 59 h 115"/>
                  <a:gd name="T10" fmla="*/ 115 w 526"/>
                  <a:gd name="T11" fmla="*/ 115 h 115"/>
                  <a:gd name="T12" fmla="*/ 231 w 526"/>
                  <a:gd name="T13" fmla="*/ 23 h 115"/>
                  <a:gd name="T14" fmla="*/ 215 w 526"/>
                  <a:gd name="T15" fmla="*/ 83 h 115"/>
                  <a:gd name="T16" fmla="*/ 192 w 526"/>
                  <a:gd name="T17" fmla="*/ 23 h 115"/>
                  <a:gd name="T18" fmla="*/ 175 w 526"/>
                  <a:gd name="T19" fmla="*/ 83 h 115"/>
                  <a:gd name="T20" fmla="*/ 150 w 526"/>
                  <a:gd name="T21" fmla="*/ 23 h 115"/>
                  <a:gd name="T22" fmla="*/ 194 w 526"/>
                  <a:gd name="T23" fmla="*/ 42 h 115"/>
                  <a:gd name="T24" fmla="*/ 196 w 526"/>
                  <a:gd name="T25" fmla="*/ 42 h 115"/>
                  <a:gd name="T26" fmla="*/ 240 w 526"/>
                  <a:gd name="T27" fmla="*/ 23 h 115"/>
                  <a:gd name="T28" fmla="*/ 250 w 526"/>
                  <a:gd name="T29" fmla="*/ 22 h 115"/>
                  <a:gd name="T30" fmla="*/ 246 w 526"/>
                  <a:gd name="T31" fmla="*/ 31 h 115"/>
                  <a:gd name="T32" fmla="*/ 255 w 526"/>
                  <a:gd name="T33" fmla="*/ 27 h 115"/>
                  <a:gd name="T34" fmla="*/ 246 w 526"/>
                  <a:gd name="T35" fmla="*/ 43 h 115"/>
                  <a:gd name="T36" fmla="*/ 254 w 526"/>
                  <a:gd name="T37" fmla="*/ 43 h 115"/>
                  <a:gd name="T38" fmla="*/ 290 w 526"/>
                  <a:gd name="T39" fmla="*/ 42 h 115"/>
                  <a:gd name="T40" fmla="*/ 274 w 526"/>
                  <a:gd name="T41" fmla="*/ 43 h 115"/>
                  <a:gd name="T42" fmla="*/ 274 w 526"/>
                  <a:gd name="T43" fmla="*/ 92 h 115"/>
                  <a:gd name="T44" fmla="*/ 287 w 526"/>
                  <a:gd name="T45" fmla="*/ 49 h 115"/>
                  <a:gd name="T46" fmla="*/ 307 w 526"/>
                  <a:gd name="T47" fmla="*/ 92 h 115"/>
                  <a:gd name="T48" fmla="*/ 354 w 526"/>
                  <a:gd name="T49" fmla="*/ 19 h 115"/>
                  <a:gd name="T50" fmla="*/ 339 w 526"/>
                  <a:gd name="T51" fmla="*/ 42 h 115"/>
                  <a:gd name="T52" fmla="*/ 322 w 526"/>
                  <a:gd name="T53" fmla="*/ 87 h 115"/>
                  <a:gd name="T54" fmla="*/ 354 w 526"/>
                  <a:gd name="T55" fmla="*/ 84 h 115"/>
                  <a:gd name="T56" fmla="*/ 362 w 526"/>
                  <a:gd name="T57" fmla="*/ 19 h 115"/>
                  <a:gd name="T58" fmla="*/ 328 w 526"/>
                  <a:gd name="T59" fmla="*/ 82 h 115"/>
                  <a:gd name="T60" fmla="*/ 340 w 526"/>
                  <a:gd name="T61" fmla="*/ 49 h 115"/>
                  <a:gd name="T62" fmla="*/ 354 w 526"/>
                  <a:gd name="T63" fmla="*/ 70 h 115"/>
                  <a:gd name="T64" fmla="*/ 396 w 526"/>
                  <a:gd name="T65" fmla="*/ 42 h 115"/>
                  <a:gd name="T66" fmla="*/ 378 w 526"/>
                  <a:gd name="T67" fmla="*/ 87 h 115"/>
                  <a:gd name="T68" fmla="*/ 420 w 526"/>
                  <a:gd name="T69" fmla="*/ 68 h 115"/>
                  <a:gd name="T70" fmla="*/ 396 w 526"/>
                  <a:gd name="T71" fmla="*/ 87 h 115"/>
                  <a:gd name="T72" fmla="*/ 384 w 526"/>
                  <a:gd name="T73" fmla="*/ 54 h 115"/>
                  <a:gd name="T74" fmla="*/ 412 w 526"/>
                  <a:gd name="T75" fmla="*/ 68 h 115"/>
                  <a:gd name="T76" fmla="*/ 474 w 526"/>
                  <a:gd name="T77" fmla="*/ 80 h 115"/>
                  <a:gd name="T78" fmla="*/ 472 w 526"/>
                  <a:gd name="T79" fmla="*/ 80 h 115"/>
                  <a:gd name="T80" fmla="*/ 443 w 526"/>
                  <a:gd name="T81" fmla="*/ 80 h 115"/>
                  <a:gd name="T82" fmla="*/ 441 w 526"/>
                  <a:gd name="T83" fmla="*/ 80 h 115"/>
                  <a:gd name="T84" fmla="*/ 438 w 526"/>
                  <a:gd name="T85" fmla="*/ 92 h 115"/>
                  <a:gd name="T86" fmla="*/ 458 w 526"/>
                  <a:gd name="T87" fmla="*/ 53 h 115"/>
                  <a:gd name="T88" fmla="*/ 469 w 526"/>
                  <a:gd name="T89" fmla="*/ 92 h 115"/>
                  <a:gd name="T90" fmla="*/ 484 w 526"/>
                  <a:gd name="T91" fmla="*/ 43 h 115"/>
                  <a:gd name="T92" fmla="*/ 505 w 526"/>
                  <a:gd name="T93" fmla="*/ 60 h 115"/>
                  <a:gd name="T94" fmla="*/ 512 w 526"/>
                  <a:gd name="T95" fmla="*/ 49 h 115"/>
                  <a:gd name="T96" fmla="*/ 513 w 526"/>
                  <a:gd name="T97" fmla="*/ 42 h 115"/>
                  <a:gd name="T98" fmla="*/ 498 w 526"/>
                  <a:gd name="T99" fmla="*/ 65 h 115"/>
                  <a:gd name="T100" fmla="*/ 517 w 526"/>
                  <a:gd name="T101" fmla="*/ 80 h 115"/>
                  <a:gd name="T102" fmla="*/ 495 w 526"/>
                  <a:gd name="T103" fmla="*/ 91 h 115"/>
                  <a:gd name="T104" fmla="*/ 526 w 526"/>
                  <a:gd name="T105"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6" h="115">
                    <a:moveTo>
                      <a:pt x="52" y="9"/>
                    </a:moveTo>
                    <a:cubicBezTo>
                      <a:pt x="115" y="0"/>
                      <a:pt x="115" y="0"/>
                      <a:pt x="115" y="0"/>
                    </a:cubicBezTo>
                    <a:cubicBezTo>
                      <a:pt x="115" y="56"/>
                      <a:pt x="115" y="56"/>
                      <a:pt x="115" y="56"/>
                    </a:cubicBezTo>
                    <a:cubicBezTo>
                      <a:pt x="52" y="56"/>
                      <a:pt x="52" y="56"/>
                      <a:pt x="52" y="56"/>
                    </a:cubicBezTo>
                    <a:lnTo>
                      <a:pt x="52" y="9"/>
                    </a:lnTo>
                    <a:close/>
                    <a:moveTo>
                      <a:pt x="49" y="56"/>
                    </a:moveTo>
                    <a:cubicBezTo>
                      <a:pt x="49" y="9"/>
                      <a:pt x="49" y="9"/>
                      <a:pt x="49" y="9"/>
                    </a:cubicBezTo>
                    <a:cubicBezTo>
                      <a:pt x="0" y="16"/>
                      <a:pt x="0" y="16"/>
                      <a:pt x="0" y="16"/>
                    </a:cubicBezTo>
                    <a:cubicBezTo>
                      <a:pt x="0" y="56"/>
                      <a:pt x="0" y="56"/>
                      <a:pt x="0" y="56"/>
                    </a:cubicBezTo>
                    <a:lnTo>
                      <a:pt x="49" y="56"/>
                    </a:lnTo>
                    <a:close/>
                    <a:moveTo>
                      <a:pt x="49" y="59"/>
                    </a:moveTo>
                    <a:cubicBezTo>
                      <a:pt x="0" y="59"/>
                      <a:pt x="0" y="59"/>
                      <a:pt x="0" y="59"/>
                    </a:cubicBezTo>
                    <a:cubicBezTo>
                      <a:pt x="0" y="99"/>
                      <a:pt x="0" y="99"/>
                      <a:pt x="0" y="99"/>
                    </a:cubicBezTo>
                    <a:cubicBezTo>
                      <a:pt x="49" y="106"/>
                      <a:pt x="49" y="106"/>
                      <a:pt x="49" y="106"/>
                    </a:cubicBezTo>
                    <a:lnTo>
                      <a:pt x="49" y="59"/>
                    </a:lnTo>
                    <a:close/>
                    <a:moveTo>
                      <a:pt x="52" y="59"/>
                    </a:moveTo>
                    <a:cubicBezTo>
                      <a:pt x="52" y="106"/>
                      <a:pt x="52" y="106"/>
                      <a:pt x="52" y="106"/>
                    </a:cubicBezTo>
                    <a:cubicBezTo>
                      <a:pt x="115" y="115"/>
                      <a:pt x="115" y="115"/>
                      <a:pt x="115" y="115"/>
                    </a:cubicBezTo>
                    <a:cubicBezTo>
                      <a:pt x="115" y="59"/>
                      <a:pt x="115" y="59"/>
                      <a:pt x="115" y="59"/>
                    </a:cubicBezTo>
                    <a:lnTo>
                      <a:pt x="52" y="59"/>
                    </a:lnTo>
                    <a:close/>
                    <a:moveTo>
                      <a:pt x="231" y="23"/>
                    </a:moveTo>
                    <a:cubicBezTo>
                      <a:pt x="217" y="76"/>
                      <a:pt x="217" y="76"/>
                      <a:pt x="217" y="76"/>
                    </a:cubicBezTo>
                    <a:cubicBezTo>
                      <a:pt x="216" y="79"/>
                      <a:pt x="215" y="81"/>
                      <a:pt x="215" y="83"/>
                    </a:cubicBezTo>
                    <a:cubicBezTo>
                      <a:pt x="215" y="83"/>
                      <a:pt x="215" y="83"/>
                      <a:pt x="215" y="83"/>
                    </a:cubicBezTo>
                    <a:cubicBezTo>
                      <a:pt x="215" y="81"/>
                      <a:pt x="215" y="79"/>
                      <a:pt x="214" y="77"/>
                    </a:cubicBezTo>
                    <a:cubicBezTo>
                      <a:pt x="199" y="23"/>
                      <a:pt x="199" y="23"/>
                      <a:pt x="199" y="23"/>
                    </a:cubicBezTo>
                    <a:cubicBezTo>
                      <a:pt x="192" y="23"/>
                      <a:pt x="192" y="23"/>
                      <a:pt x="192" y="23"/>
                    </a:cubicBezTo>
                    <a:cubicBezTo>
                      <a:pt x="176" y="76"/>
                      <a:pt x="176" y="76"/>
                      <a:pt x="176" y="76"/>
                    </a:cubicBezTo>
                    <a:cubicBezTo>
                      <a:pt x="175" y="79"/>
                      <a:pt x="175" y="81"/>
                      <a:pt x="175" y="83"/>
                    </a:cubicBezTo>
                    <a:cubicBezTo>
                      <a:pt x="175" y="83"/>
                      <a:pt x="175" y="83"/>
                      <a:pt x="175" y="83"/>
                    </a:cubicBezTo>
                    <a:cubicBezTo>
                      <a:pt x="174" y="81"/>
                      <a:pt x="174" y="79"/>
                      <a:pt x="173" y="76"/>
                    </a:cubicBezTo>
                    <a:cubicBezTo>
                      <a:pt x="159" y="23"/>
                      <a:pt x="159" y="23"/>
                      <a:pt x="159" y="23"/>
                    </a:cubicBezTo>
                    <a:cubicBezTo>
                      <a:pt x="150" y="23"/>
                      <a:pt x="150" y="23"/>
                      <a:pt x="150" y="23"/>
                    </a:cubicBezTo>
                    <a:cubicBezTo>
                      <a:pt x="170" y="92"/>
                      <a:pt x="170" y="92"/>
                      <a:pt x="170" y="92"/>
                    </a:cubicBezTo>
                    <a:cubicBezTo>
                      <a:pt x="179" y="92"/>
                      <a:pt x="179" y="92"/>
                      <a:pt x="179" y="92"/>
                    </a:cubicBezTo>
                    <a:cubicBezTo>
                      <a:pt x="194" y="42"/>
                      <a:pt x="194" y="42"/>
                      <a:pt x="194" y="42"/>
                    </a:cubicBezTo>
                    <a:cubicBezTo>
                      <a:pt x="194" y="40"/>
                      <a:pt x="195" y="37"/>
                      <a:pt x="195" y="35"/>
                    </a:cubicBezTo>
                    <a:cubicBezTo>
                      <a:pt x="195" y="35"/>
                      <a:pt x="195" y="35"/>
                      <a:pt x="195" y="35"/>
                    </a:cubicBezTo>
                    <a:cubicBezTo>
                      <a:pt x="195" y="38"/>
                      <a:pt x="196" y="40"/>
                      <a:pt x="196" y="42"/>
                    </a:cubicBezTo>
                    <a:cubicBezTo>
                      <a:pt x="210" y="92"/>
                      <a:pt x="210" y="92"/>
                      <a:pt x="210" y="92"/>
                    </a:cubicBezTo>
                    <a:cubicBezTo>
                      <a:pt x="220" y="92"/>
                      <a:pt x="220" y="92"/>
                      <a:pt x="220" y="92"/>
                    </a:cubicBezTo>
                    <a:cubicBezTo>
                      <a:pt x="240" y="23"/>
                      <a:pt x="240" y="23"/>
                      <a:pt x="240" y="23"/>
                    </a:cubicBezTo>
                    <a:lnTo>
                      <a:pt x="231" y="23"/>
                    </a:lnTo>
                    <a:close/>
                    <a:moveTo>
                      <a:pt x="254" y="23"/>
                    </a:moveTo>
                    <a:cubicBezTo>
                      <a:pt x="253" y="22"/>
                      <a:pt x="251" y="22"/>
                      <a:pt x="250" y="22"/>
                    </a:cubicBezTo>
                    <a:cubicBezTo>
                      <a:pt x="248" y="22"/>
                      <a:pt x="247" y="22"/>
                      <a:pt x="246" y="23"/>
                    </a:cubicBezTo>
                    <a:cubicBezTo>
                      <a:pt x="245" y="24"/>
                      <a:pt x="245" y="25"/>
                      <a:pt x="245" y="27"/>
                    </a:cubicBezTo>
                    <a:cubicBezTo>
                      <a:pt x="245" y="28"/>
                      <a:pt x="245" y="30"/>
                      <a:pt x="246" y="31"/>
                    </a:cubicBezTo>
                    <a:cubicBezTo>
                      <a:pt x="247" y="31"/>
                      <a:pt x="249" y="32"/>
                      <a:pt x="250" y="32"/>
                    </a:cubicBezTo>
                    <a:cubicBezTo>
                      <a:pt x="251" y="32"/>
                      <a:pt x="253" y="31"/>
                      <a:pt x="254" y="30"/>
                    </a:cubicBezTo>
                    <a:cubicBezTo>
                      <a:pt x="255" y="30"/>
                      <a:pt x="255" y="28"/>
                      <a:pt x="255" y="27"/>
                    </a:cubicBezTo>
                    <a:cubicBezTo>
                      <a:pt x="255" y="25"/>
                      <a:pt x="255" y="24"/>
                      <a:pt x="254" y="23"/>
                    </a:cubicBezTo>
                    <a:close/>
                    <a:moveTo>
                      <a:pt x="254" y="43"/>
                    </a:moveTo>
                    <a:cubicBezTo>
                      <a:pt x="246" y="43"/>
                      <a:pt x="246" y="43"/>
                      <a:pt x="246" y="43"/>
                    </a:cubicBezTo>
                    <a:cubicBezTo>
                      <a:pt x="246" y="92"/>
                      <a:pt x="246" y="92"/>
                      <a:pt x="246" y="92"/>
                    </a:cubicBezTo>
                    <a:cubicBezTo>
                      <a:pt x="254" y="92"/>
                      <a:pt x="254" y="92"/>
                      <a:pt x="254" y="92"/>
                    </a:cubicBezTo>
                    <a:lnTo>
                      <a:pt x="254" y="43"/>
                    </a:lnTo>
                    <a:close/>
                    <a:moveTo>
                      <a:pt x="307" y="62"/>
                    </a:moveTo>
                    <a:cubicBezTo>
                      <a:pt x="307" y="56"/>
                      <a:pt x="305" y="51"/>
                      <a:pt x="302" y="47"/>
                    </a:cubicBezTo>
                    <a:cubicBezTo>
                      <a:pt x="300" y="44"/>
                      <a:pt x="295" y="42"/>
                      <a:pt x="290" y="42"/>
                    </a:cubicBezTo>
                    <a:cubicBezTo>
                      <a:pt x="283" y="42"/>
                      <a:pt x="278" y="45"/>
                      <a:pt x="274" y="51"/>
                    </a:cubicBezTo>
                    <a:cubicBezTo>
                      <a:pt x="274" y="51"/>
                      <a:pt x="274" y="51"/>
                      <a:pt x="274" y="51"/>
                    </a:cubicBezTo>
                    <a:cubicBezTo>
                      <a:pt x="274" y="43"/>
                      <a:pt x="274" y="43"/>
                      <a:pt x="274" y="43"/>
                    </a:cubicBezTo>
                    <a:cubicBezTo>
                      <a:pt x="266" y="43"/>
                      <a:pt x="266" y="43"/>
                      <a:pt x="266" y="43"/>
                    </a:cubicBezTo>
                    <a:cubicBezTo>
                      <a:pt x="266" y="92"/>
                      <a:pt x="266" y="92"/>
                      <a:pt x="266" y="92"/>
                    </a:cubicBezTo>
                    <a:cubicBezTo>
                      <a:pt x="274" y="92"/>
                      <a:pt x="274" y="92"/>
                      <a:pt x="274" y="92"/>
                    </a:cubicBezTo>
                    <a:cubicBezTo>
                      <a:pt x="274" y="64"/>
                      <a:pt x="274" y="64"/>
                      <a:pt x="274" y="64"/>
                    </a:cubicBezTo>
                    <a:cubicBezTo>
                      <a:pt x="274" y="60"/>
                      <a:pt x="275" y="56"/>
                      <a:pt x="278" y="53"/>
                    </a:cubicBezTo>
                    <a:cubicBezTo>
                      <a:pt x="280" y="50"/>
                      <a:pt x="283" y="49"/>
                      <a:pt x="287" y="49"/>
                    </a:cubicBezTo>
                    <a:cubicBezTo>
                      <a:pt x="295" y="49"/>
                      <a:pt x="299" y="54"/>
                      <a:pt x="299" y="64"/>
                    </a:cubicBezTo>
                    <a:cubicBezTo>
                      <a:pt x="299" y="92"/>
                      <a:pt x="299" y="92"/>
                      <a:pt x="299" y="92"/>
                    </a:cubicBezTo>
                    <a:cubicBezTo>
                      <a:pt x="307" y="92"/>
                      <a:pt x="307" y="92"/>
                      <a:pt x="307" y="92"/>
                    </a:cubicBezTo>
                    <a:lnTo>
                      <a:pt x="307" y="62"/>
                    </a:lnTo>
                    <a:close/>
                    <a:moveTo>
                      <a:pt x="362" y="19"/>
                    </a:moveTo>
                    <a:cubicBezTo>
                      <a:pt x="354" y="19"/>
                      <a:pt x="354" y="19"/>
                      <a:pt x="354" y="19"/>
                    </a:cubicBezTo>
                    <a:cubicBezTo>
                      <a:pt x="354" y="50"/>
                      <a:pt x="354" y="50"/>
                      <a:pt x="354" y="50"/>
                    </a:cubicBezTo>
                    <a:cubicBezTo>
                      <a:pt x="353" y="50"/>
                      <a:pt x="353" y="50"/>
                      <a:pt x="353" y="50"/>
                    </a:cubicBezTo>
                    <a:cubicBezTo>
                      <a:pt x="350" y="44"/>
                      <a:pt x="345" y="42"/>
                      <a:pt x="339" y="42"/>
                    </a:cubicBezTo>
                    <a:cubicBezTo>
                      <a:pt x="332" y="42"/>
                      <a:pt x="326" y="44"/>
                      <a:pt x="322" y="49"/>
                    </a:cubicBezTo>
                    <a:cubicBezTo>
                      <a:pt x="318" y="54"/>
                      <a:pt x="316" y="61"/>
                      <a:pt x="316" y="69"/>
                    </a:cubicBezTo>
                    <a:cubicBezTo>
                      <a:pt x="316" y="76"/>
                      <a:pt x="318" y="82"/>
                      <a:pt x="322" y="87"/>
                    </a:cubicBezTo>
                    <a:cubicBezTo>
                      <a:pt x="325" y="91"/>
                      <a:pt x="330" y="94"/>
                      <a:pt x="337" y="94"/>
                    </a:cubicBezTo>
                    <a:cubicBezTo>
                      <a:pt x="344" y="94"/>
                      <a:pt x="350" y="90"/>
                      <a:pt x="353" y="84"/>
                    </a:cubicBezTo>
                    <a:cubicBezTo>
                      <a:pt x="354" y="84"/>
                      <a:pt x="354" y="84"/>
                      <a:pt x="354" y="84"/>
                    </a:cubicBezTo>
                    <a:cubicBezTo>
                      <a:pt x="354" y="92"/>
                      <a:pt x="354" y="92"/>
                      <a:pt x="354" y="92"/>
                    </a:cubicBezTo>
                    <a:cubicBezTo>
                      <a:pt x="362" y="92"/>
                      <a:pt x="362" y="92"/>
                      <a:pt x="362" y="92"/>
                    </a:cubicBezTo>
                    <a:lnTo>
                      <a:pt x="362" y="19"/>
                    </a:lnTo>
                    <a:close/>
                    <a:moveTo>
                      <a:pt x="349" y="82"/>
                    </a:moveTo>
                    <a:cubicBezTo>
                      <a:pt x="347" y="85"/>
                      <a:pt x="343" y="87"/>
                      <a:pt x="339" y="87"/>
                    </a:cubicBezTo>
                    <a:cubicBezTo>
                      <a:pt x="334" y="87"/>
                      <a:pt x="331" y="85"/>
                      <a:pt x="328" y="82"/>
                    </a:cubicBezTo>
                    <a:cubicBezTo>
                      <a:pt x="325" y="79"/>
                      <a:pt x="324" y="74"/>
                      <a:pt x="324" y="68"/>
                    </a:cubicBezTo>
                    <a:cubicBezTo>
                      <a:pt x="324" y="62"/>
                      <a:pt x="326" y="57"/>
                      <a:pt x="328" y="54"/>
                    </a:cubicBezTo>
                    <a:cubicBezTo>
                      <a:pt x="331" y="50"/>
                      <a:pt x="335" y="49"/>
                      <a:pt x="340" y="49"/>
                    </a:cubicBezTo>
                    <a:cubicBezTo>
                      <a:pt x="344" y="49"/>
                      <a:pt x="347" y="50"/>
                      <a:pt x="350" y="53"/>
                    </a:cubicBezTo>
                    <a:cubicBezTo>
                      <a:pt x="352" y="55"/>
                      <a:pt x="354" y="59"/>
                      <a:pt x="354" y="63"/>
                    </a:cubicBezTo>
                    <a:cubicBezTo>
                      <a:pt x="354" y="70"/>
                      <a:pt x="354" y="70"/>
                      <a:pt x="354" y="70"/>
                    </a:cubicBezTo>
                    <a:cubicBezTo>
                      <a:pt x="354" y="75"/>
                      <a:pt x="352" y="79"/>
                      <a:pt x="349" y="82"/>
                    </a:cubicBezTo>
                    <a:close/>
                    <a:moveTo>
                      <a:pt x="414" y="49"/>
                    </a:moveTo>
                    <a:cubicBezTo>
                      <a:pt x="410" y="44"/>
                      <a:pt x="404" y="42"/>
                      <a:pt x="396" y="42"/>
                    </a:cubicBezTo>
                    <a:cubicBezTo>
                      <a:pt x="389" y="42"/>
                      <a:pt x="383" y="44"/>
                      <a:pt x="378" y="49"/>
                    </a:cubicBezTo>
                    <a:cubicBezTo>
                      <a:pt x="374" y="54"/>
                      <a:pt x="371" y="60"/>
                      <a:pt x="371" y="68"/>
                    </a:cubicBezTo>
                    <a:cubicBezTo>
                      <a:pt x="371" y="76"/>
                      <a:pt x="374" y="82"/>
                      <a:pt x="378" y="87"/>
                    </a:cubicBezTo>
                    <a:cubicBezTo>
                      <a:pt x="382" y="91"/>
                      <a:pt x="388" y="94"/>
                      <a:pt x="395" y="94"/>
                    </a:cubicBezTo>
                    <a:cubicBezTo>
                      <a:pt x="403" y="94"/>
                      <a:pt x="409" y="91"/>
                      <a:pt x="413" y="86"/>
                    </a:cubicBezTo>
                    <a:cubicBezTo>
                      <a:pt x="418" y="82"/>
                      <a:pt x="420" y="75"/>
                      <a:pt x="420" y="68"/>
                    </a:cubicBezTo>
                    <a:cubicBezTo>
                      <a:pt x="420" y="60"/>
                      <a:pt x="418" y="53"/>
                      <a:pt x="414" y="49"/>
                    </a:cubicBezTo>
                    <a:close/>
                    <a:moveTo>
                      <a:pt x="408" y="82"/>
                    </a:moveTo>
                    <a:cubicBezTo>
                      <a:pt x="405" y="85"/>
                      <a:pt x="401" y="87"/>
                      <a:pt x="396" y="87"/>
                    </a:cubicBezTo>
                    <a:cubicBezTo>
                      <a:pt x="391" y="87"/>
                      <a:pt x="387" y="85"/>
                      <a:pt x="384" y="82"/>
                    </a:cubicBezTo>
                    <a:cubicBezTo>
                      <a:pt x="381" y="79"/>
                      <a:pt x="379" y="74"/>
                      <a:pt x="379" y="68"/>
                    </a:cubicBezTo>
                    <a:cubicBezTo>
                      <a:pt x="379" y="62"/>
                      <a:pt x="381" y="57"/>
                      <a:pt x="384" y="54"/>
                    </a:cubicBezTo>
                    <a:cubicBezTo>
                      <a:pt x="387" y="50"/>
                      <a:pt x="391" y="49"/>
                      <a:pt x="396" y="49"/>
                    </a:cubicBezTo>
                    <a:cubicBezTo>
                      <a:pt x="401" y="49"/>
                      <a:pt x="405" y="50"/>
                      <a:pt x="408" y="54"/>
                    </a:cubicBezTo>
                    <a:cubicBezTo>
                      <a:pt x="410" y="57"/>
                      <a:pt x="412" y="62"/>
                      <a:pt x="412" y="68"/>
                    </a:cubicBezTo>
                    <a:cubicBezTo>
                      <a:pt x="412" y="74"/>
                      <a:pt x="410" y="79"/>
                      <a:pt x="408" y="82"/>
                    </a:cubicBezTo>
                    <a:close/>
                    <a:moveTo>
                      <a:pt x="484" y="43"/>
                    </a:moveTo>
                    <a:cubicBezTo>
                      <a:pt x="474" y="80"/>
                      <a:pt x="474" y="80"/>
                      <a:pt x="474" y="80"/>
                    </a:cubicBezTo>
                    <a:cubicBezTo>
                      <a:pt x="474" y="82"/>
                      <a:pt x="473" y="83"/>
                      <a:pt x="473" y="85"/>
                    </a:cubicBezTo>
                    <a:cubicBezTo>
                      <a:pt x="473" y="85"/>
                      <a:pt x="473" y="85"/>
                      <a:pt x="473" y="85"/>
                    </a:cubicBezTo>
                    <a:cubicBezTo>
                      <a:pt x="473" y="83"/>
                      <a:pt x="472" y="81"/>
                      <a:pt x="472" y="80"/>
                    </a:cubicBezTo>
                    <a:cubicBezTo>
                      <a:pt x="462" y="43"/>
                      <a:pt x="462" y="43"/>
                      <a:pt x="462" y="43"/>
                    </a:cubicBezTo>
                    <a:cubicBezTo>
                      <a:pt x="455" y="43"/>
                      <a:pt x="455" y="43"/>
                      <a:pt x="455" y="43"/>
                    </a:cubicBezTo>
                    <a:cubicBezTo>
                      <a:pt x="443" y="80"/>
                      <a:pt x="443" y="80"/>
                      <a:pt x="443" y="80"/>
                    </a:cubicBezTo>
                    <a:cubicBezTo>
                      <a:pt x="443" y="82"/>
                      <a:pt x="442" y="83"/>
                      <a:pt x="442" y="85"/>
                    </a:cubicBezTo>
                    <a:cubicBezTo>
                      <a:pt x="442" y="85"/>
                      <a:pt x="442" y="85"/>
                      <a:pt x="442" y="85"/>
                    </a:cubicBezTo>
                    <a:cubicBezTo>
                      <a:pt x="442" y="83"/>
                      <a:pt x="442" y="81"/>
                      <a:pt x="441" y="80"/>
                    </a:cubicBezTo>
                    <a:cubicBezTo>
                      <a:pt x="431" y="43"/>
                      <a:pt x="431" y="43"/>
                      <a:pt x="431" y="43"/>
                    </a:cubicBezTo>
                    <a:cubicBezTo>
                      <a:pt x="423" y="43"/>
                      <a:pt x="423" y="43"/>
                      <a:pt x="423" y="43"/>
                    </a:cubicBezTo>
                    <a:cubicBezTo>
                      <a:pt x="438" y="92"/>
                      <a:pt x="438" y="92"/>
                      <a:pt x="438" y="92"/>
                    </a:cubicBezTo>
                    <a:cubicBezTo>
                      <a:pt x="446" y="92"/>
                      <a:pt x="446" y="92"/>
                      <a:pt x="446" y="92"/>
                    </a:cubicBezTo>
                    <a:cubicBezTo>
                      <a:pt x="457" y="57"/>
                      <a:pt x="457" y="57"/>
                      <a:pt x="457" y="57"/>
                    </a:cubicBezTo>
                    <a:cubicBezTo>
                      <a:pt x="457" y="55"/>
                      <a:pt x="458" y="54"/>
                      <a:pt x="458" y="53"/>
                    </a:cubicBezTo>
                    <a:cubicBezTo>
                      <a:pt x="458" y="53"/>
                      <a:pt x="458" y="53"/>
                      <a:pt x="458" y="53"/>
                    </a:cubicBezTo>
                    <a:cubicBezTo>
                      <a:pt x="458" y="54"/>
                      <a:pt x="458" y="56"/>
                      <a:pt x="459" y="57"/>
                    </a:cubicBezTo>
                    <a:cubicBezTo>
                      <a:pt x="469" y="92"/>
                      <a:pt x="469" y="92"/>
                      <a:pt x="469" y="92"/>
                    </a:cubicBezTo>
                    <a:cubicBezTo>
                      <a:pt x="477" y="92"/>
                      <a:pt x="477" y="92"/>
                      <a:pt x="477" y="92"/>
                    </a:cubicBezTo>
                    <a:cubicBezTo>
                      <a:pt x="492" y="43"/>
                      <a:pt x="492" y="43"/>
                      <a:pt x="492" y="43"/>
                    </a:cubicBezTo>
                    <a:lnTo>
                      <a:pt x="484" y="43"/>
                    </a:lnTo>
                    <a:close/>
                    <a:moveTo>
                      <a:pt x="523" y="71"/>
                    </a:moveTo>
                    <a:cubicBezTo>
                      <a:pt x="521" y="69"/>
                      <a:pt x="517" y="67"/>
                      <a:pt x="513" y="65"/>
                    </a:cubicBezTo>
                    <a:cubicBezTo>
                      <a:pt x="509" y="63"/>
                      <a:pt x="506" y="62"/>
                      <a:pt x="505" y="60"/>
                    </a:cubicBezTo>
                    <a:cubicBezTo>
                      <a:pt x="504" y="59"/>
                      <a:pt x="503" y="58"/>
                      <a:pt x="503" y="55"/>
                    </a:cubicBezTo>
                    <a:cubicBezTo>
                      <a:pt x="503" y="53"/>
                      <a:pt x="504" y="52"/>
                      <a:pt x="506" y="50"/>
                    </a:cubicBezTo>
                    <a:cubicBezTo>
                      <a:pt x="507" y="49"/>
                      <a:pt x="509" y="49"/>
                      <a:pt x="512" y="49"/>
                    </a:cubicBezTo>
                    <a:cubicBezTo>
                      <a:pt x="516" y="49"/>
                      <a:pt x="520" y="50"/>
                      <a:pt x="523" y="52"/>
                    </a:cubicBezTo>
                    <a:cubicBezTo>
                      <a:pt x="523" y="44"/>
                      <a:pt x="523" y="44"/>
                      <a:pt x="523" y="44"/>
                    </a:cubicBezTo>
                    <a:cubicBezTo>
                      <a:pt x="520" y="43"/>
                      <a:pt x="517" y="42"/>
                      <a:pt x="513" y="42"/>
                    </a:cubicBezTo>
                    <a:cubicBezTo>
                      <a:pt x="508" y="42"/>
                      <a:pt x="503" y="43"/>
                      <a:pt x="500" y="46"/>
                    </a:cubicBezTo>
                    <a:cubicBezTo>
                      <a:pt x="497" y="49"/>
                      <a:pt x="495" y="52"/>
                      <a:pt x="495" y="56"/>
                    </a:cubicBezTo>
                    <a:cubicBezTo>
                      <a:pt x="495" y="60"/>
                      <a:pt x="496" y="62"/>
                      <a:pt x="498" y="65"/>
                    </a:cubicBezTo>
                    <a:cubicBezTo>
                      <a:pt x="500" y="67"/>
                      <a:pt x="503" y="69"/>
                      <a:pt x="507" y="71"/>
                    </a:cubicBezTo>
                    <a:cubicBezTo>
                      <a:pt x="512" y="73"/>
                      <a:pt x="514" y="74"/>
                      <a:pt x="516" y="75"/>
                    </a:cubicBezTo>
                    <a:cubicBezTo>
                      <a:pt x="517" y="77"/>
                      <a:pt x="517" y="78"/>
                      <a:pt x="517" y="80"/>
                    </a:cubicBezTo>
                    <a:cubicBezTo>
                      <a:pt x="517" y="85"/>
                      <a:pt x="514" y="87"/>
                      <a:pt x="508" y="87"/>
                    </a:cubicBezTo>
                    <a:cubicBezTo>
                      <a:pt x="503" y="87"/>
                      <a:pt x="499" y="85"/>
                      <a:pt x="495" y="82"/>
                    </a:cubicBezTo>
                    <a:cubicBezTo>
                      <a:pt x="495" y="91"/>
                      <a:pt x="495" y="91"/>
                      <a:pt x="495" y="91"/>
                    </a:cubicBezTo>
                    <a:cubicBezTo>
                      <a:pt x="499" y="93"/>
                      <a:pt x="503" y="94"/>
                      <a:pt x="507" y="94"/>
                    </a:cubicBezTo>
                    <a:cubicBezTo>
                      <a:pt x="513" y="94"/>
                      <a:pt x="517" y="92"/>
                      <a:pt x="521" y="90"/>
                    </a:cubicBezTo>
                    <a:cubicBezTo>
                      <a:pt x="524" y="87"/>
                      <a:pt x="526" y="83"/>
                      <a:pt x="526" y="79"/>
                    </a:cubicBezTo>
                    <a:cubicBezTo>
                      <a:pt x="526" y="76"/>
                      <a:pt x="525" y="73"/>
                      <a:pt x="523" y="7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Rectangle 5"/>
              <p:cNvSpPr/>
              <p:nvPr/>
            </p:nvSpPr>
            <p:spPr>
              <a:xfrm>
                <a:off x="8686704" y="6253490"/>
                <a:ext cx="340195" cy="261610"/>
              </a:xfrm>
              <a:prstGeom prst="rect">
                <a:avLst/>
              </a:prstGeom>
            </p:spPr>
            <p:txBody>
              <a:bodyPr wrap="square">
                <a:spAutoFit/>
              </a:bodyPr>
              <a:lstStyle/>
              <a:p>
                <a:pPr algn="r" defTabSz="932406"/>
                <a:r>
                  <a:rPr lang="en-US" sz="1050" dirty="0">
                    <a:gradFill>
                      <a:gsLst>
                        <a:gs pos="0">
                          <a:srgbClr val="FFFFFF"/>
                        </a:gs>
                        <a:gs pos="100000">
                          <a:srgbClr val="FFFFFF"/>
                        </a:gs>
                      </a:gsLst>
                      <a:lin ang="5400000" scaled="0"/>
                    </a:gradFill>
                    <a:ea typeface="Segoe UI" pitchFamily="34" charset="0"/>
                    <a:cs typeface="Segoe UI" pitchFamily="34" charset="0"/>
                  </a:rPr>
                  <a:t>10</a:t>
                </a:r>
              </a:p>
            </p:txBody>
          </p:sp>
        </p:grpSp>
        <p:pic>
          <p:nvPicPr>
            <p:cNvPr id="143" name="Picture 142"/>
            <p:cNvPicPr>
              <a:picLocks noChangeAspect="1"/>
            </p:cNvPicPr>
            <p:nvPr/>
          </p:nvPicPr>
          <p:blipFill>
            <a:blip r:embed="rId11"/>
            <a:stretch>
              <a:fillRect/>
            </a:stretch>
          </p:blipFill>
          <p:spPr>
            <a:xfrm>
              <a:off x="7991777" y="4490492"/>
              <a:ext cx="258415" cy="146435"/>
            </a:xfrm>
            <a:prstGeom prst="rect">
              <a:avLst/>
            </a:prstGeom>
          </p:spPr>
        </p:pic>
        <p:pic>
          <p:nvPicPr>
            <p:cNvPr id="144" name="Picture 143"/>
            <p:cNvPicPr>
              <a:picLocks noChangeAspect="1"/>
            </p:cNvPicPr>
            <p:nvPr/>
          </p:nvPicPr>
          <p:blipFill>
            <a:blip r:embed="rId12"/>
            <a:stretch>
              <a:fillRect/>
            </a:stretch>
          </p:blipFill>
          <p:spPr>
            <a:xfrm>
              <a:off x="8194705" y="5112685"/>
              <a:ext cx="286875" cy="227813"/>
            </a:xfrm>
            <a:prstGeom prst="rect">
              <a:avLst/>
            </a:prstGeom>
          </p:spPr>
        </p:pic>
        <p:pic>
          <p:nvPicPr>
            <p:cNvPr id="150" name="Picture 149"/>
            <p:cNvPicPr>
              <a:picLocks noChangeAspect="1"/>
            </p:cNvPicPr>
            <p:nvPr/>
          </p:nvPicPr>
          <p:blipFill>
            <a:blip r:embed="rId13"/>
            <a:stretch>
              <a:fillRect/>
            </a:stretch>
          </p:blipFill>
          <p:spPr>
            <a:xfrm>
              <a:off x="8041267" y="4828001"/>
              <a:ext cx="92813" cy="160313"/>
            </a:xfrm>
            <a:prstGeom prst="rect">
              <a:avLst/>
            </a:prstGeom>
          </p:spPr>
        </p:pic>
        <p:pic>
          <p:nvPicPr>
            <p:cNvPr id="151" name="Picture 150"/>
            <p:cNvPicPr>
              <a:picLocks noChangeAspect="1"/>
            </p:cNvPicPr>
            <p:nvPr/>
          </p:nvPicPr>
          <p:blipFill>
            <a:blip r:embed="rId11"/>
            <a:stretch>
              <a:fillRect/>
            </a:stretch>
          </p:blipFill>
          <p:spPr>
            <a:xfrm>
              <a:off x="8309171" y="4490492"/>
              <a:ext cx="258415" cy="146435"/>
            </a:xfrm>
            <a:prstGeom prst="rect">
              <a:avLst/>
            </a:prstGeom>
          </p:spPr>
        </p:pic>
        <p:pic>
          <p:nvPicPr>
            <p:cNvPr id="155" name="Picture 154"/>
            <p:cNvPicPr>
              <a:picLocks noChangeAspect="1"/>
            </p:cNvPicPr>
            <p:nvPr/>
          </p:nvPicPr>
          <p:blipFill>
            <a:blip r:embed="rId13"/>
            <a:stretch>
              <a:fillRect/>
            </a:stretch>
          </p:blipFill>
          <p:spPr>
            <a:xfrm>
              <a:off x="8201665" y="4828001"/>
              <a:ext cx="92813" cy="160313"/>
            </a:xfrm>
            <a:prstGeom prst="rect">
              <a:avLst/>
            </a:prstGeom>
          </p:spPr>
        </p:pic>
        <p:pic>
          <p:nvPicPr>
            <p:cNvPr id="156" name="Picture 155"/>
            <p:cNvPicPr>
              <a:picLocks noChangeAspect="1"/>
            </p:cNvPicPr>
            <p:nvPr/>
          </p:nvPicPr>
          <p:blipFill>
            <a:blip r:embed="rId13"/>
            <a:stretch>
              <a:fillRect/>
            </a:stretch>
          </p:blipFill>
          <p:spPr>
            <a:xfrm>
              <a:off x="8337817" y="4828001"/>
              <a:ext cx="92813" cy="160313"/>
            </a:xfrm>
            <a:prstGeom prst="rect">
              <a:avLst/>
            </a:prstGeom>
          </p:spPr>
        </p:pic>
        <p:pic>
          <p:nvPicPr>
            <p:cNvPr id="157" name="Picture 156"/>
            <p:cNvPicPr>
              <a:picLocks noChangeAspect="1"/>
            </p:cNvPicPr>
            <p:nvPr/>
          </p:nvPicPr>
          <p:blipFill>
            <a:blip r:embed="rId13"/>
            <a:stretch>
              <a:fillRect/>
            </a:stretch>
          </p:blipFill>
          <p:spPr>
            <a:xfrm>
              <a:off x="8504907" y="4828001"/>
              <a:ext cx="92813" cy="160313"/>
            </a:xfrm>
            <a:prstGeom prst="rect">
              <a:avLst/>
            </a:prstGeom>
          </p:spPr>
        </p:pic>
        <p:pic>
          <p:nvPicPr>
            <p:cNvPr id="158" name="Picture 157"/>
            <p:cNvPicPr>
              <a:picLocks noChangeAspect="1"/>
            </p:cNvPicPr>
            <p:nvPr/>
          </p:nvPicPr>
          <p:blipFill>
            <a:blip r:embed="rId14"/>
            <a:stretch>
              <a:fillRect/>
            </a:stretch>
          </p:blipFill>
          <p:spPr>
            <a:xfrm>
              <a:off x="8007497" y="5487114"/>
              <a:ext cx="330320" cy="205607"/>
            </a:xfrm>
            <a:prstGeom prst="rect">
              <a:avLst/>
            </a:prstGeom>
          </p:spPr>
        </p:pic>
        <p:pic>
          <p:nvPicPr>
            <p:cNvPr id="159" name="Picture 158"/>
            <p:cNvPicPr>
              <a:picLocks noChangeAspect="1"/>
            </p:cNvPicPr>
            <p:nvPr/>
          </p:nvPicPr>
          <p:blipFill>
            <a:blip r:embed="rId14"/>
            <a:stretch>
              <a:fillRect/>
            </a:stretch>
          </p:blipFill>
          <p:spPr>
            <a:xfrm>
              <a:off x="8360999" y="5487114"/>
              <a:ext cx="330320" cy="205607"/>
            </a:xfrm>
            <a:prstGeom prst="rect">
              <a:avLst/>
            </a:prstGeom>
          </p:spPr>
        </p:pic>
      </p:grpSp>
    </p:spTree>
    <p:extLst>
      <p:ext uri="{BB962C8B-B14F-4D97-AF65-F5344CB8AC3E}">
        <p14:creationId xmlns:p14="http://schemas.microsoft.com/office/powerpoint/2010/main" val="336117893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0"/>
            <a:ext cx="12436476" cy="6994525"/>
            <a:chOff x="0" y="0"/>
            <a:chExt cx="12436476" cy="6994525"/>
          </a:xfrm>
        </p:grpSpPr>
        <p:sp>
          <p:nvSpPr>
            <p:cNvPr id="9" name="Rectangle 8"/>
            <p:cNvSpPr/>
            <p:nvPr/>
          </p:nvSpPr>
          <p:spPr>
            <a:xfrm>
              <a:off x="0" y="0"/>
              <a:ext cx="12436475" cy="3265714"/>
            </a:xfrm>
            <a:prstGeom prst="rect">
              <a:avLst/>
            </a:prstGeom>
            <a:solidFill>
              <a:srgbClr val="94CDE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7032"/>
            <a:stretch/>
          </p:blipFill>
          <p:spPr>
            <a:xfrm>
              <a:off x="0" y="2844800"/>
              <a:ext cx="12436476" cy="4149725"/>
            </a:xfrm>
            <a:prstGeom prst="rect">
              <a:avLst/>
            </a:prstGeom>
          </p:spPr>
        </p:pic>
      </p:grpSp>
      <p:sp>
        <p:nvSpPr>
          <p:cNvPr id="2" name="Title 1"/>
          <p:cNvSpPr>
            <a:spLocks noGrp="1"/>
          </p:cNvSpPr>
          <p:nvPr>
            <p:ph type="title"/>
          </p:nvPr>
        </p:nvSpPr>
        <p:spPr/>
        <p:txBody>
          <a:bodyPr/>
          <a:lstStyle/>
          <a:p>
            <a:r>
              <a:rPr lang="en-US" smtClean="0"/>
              <a:t>Why the Internet of Things matters</a:t>
            </a:r>
            <a:endParaRPr lang="en-IN" dirty="0"/>
          </a:p>
        </p:txBody>
      </p:sp>
      <p:sp>
        <p:nvSpPr>
          <p:cNvPr id="30" name="Rectangle 29"/>
          <p:cNvSpPr/>
          <p:nvPr/>
        </p:nvSpPr>
        <p:spPr bwMode="auto">
          <a:xfrm>
            <a:off x="8512445" y="1668463"/>
            <a:ext cx="2697480" cy="2743200"/>
          </a:xfrm>
          <a:prstGeom prst="rect">
            <a:avLst/>
          </a:prstGeom>
          <a:solidFill>
            <a:srgbClr val="002050"/>
          </a:solidFill>
          <a:ln w="10795" cap="flat" cmpd="sng" algn="ctr">
            <a:noFill/>
            <a:prstDash val="solid"/>
            <a:headEnd type="none" w="med" len="med"/>
            <a:tailEnd type="none" w="med" len="med"/>
          </a:ln>
          <a:effectLst/>
        </p:spPr>
        <p:txBody>
          <a:bodyPr vert="horz" wrap="square" lIns="179285" tIns="179285" rIns="0" bIns="45720" numCol="1" rtlCol="0" anchor="t" anchorCtr="0" compatLnSpc="1">
            <a:prstTxWarp prst="textNoShape">
              <a:avLst/>
            </a:prstTxWarp>
          </a:bodyPr>
          <a:lstStyle/>
          <a:p>
            <a:pPr defTabSz="914523">
              <a:lnSpc>
                <a:spcPct val="90000"/>
              </a:lnSpc>
            </a:pPr>
            <a:r>
              <a:rPr lang="en-US" sz="3000" dirty="0">
                <a:solidFill>
                  <a:prstClr val="white"/>
                </a:solidFill>
                <a:latin typeface="Segoe UI Light"/>
              </a:rPr>
              <a:t>Redefine customer service</a:t>
            </a:r>
          </a:p>
        </p:txBody>
      </p:sp>
      <p:sp>
        <p:nvSpPr>
          <p:cNvPr id="31" name="Rectangle 30"/>
          <p:cNvSpPr/>
          <p:nvPr/>
        </p:nvSpPr>
        <p:spPr bwMode="auto">
          <a:xfrm>
            <a:off x="5769499" y="1668463"/>
            <a:ext cx="2697480" cy="2743200"/>
          </a:xfrm>
          <a:prstGeom prst="rect">
            <a:avLst/>
          </a:prstGeom>
          <a:solidFill>
            <a:srgbClr val="003E70"/>
          </a:solidFill>
          <a:ln w="10795" cap="flat" cmpd="sng" algn="ctr">
            <a:noFill/>
            <a:prstDash val="solid"/>
            <a:headEnd type="none" w="med" len="med"/>
            <a:tailEnd type="none" w="med" len="med"/>
          </a:ln>
          <a:effectLst/>
        </p:spPr>
        <p:txBody>
          <a:bodyPr vert="horz" wrap="square" lIns="179285" tIns="179285" rIns="0" bIns="45720" numCol="1" rtlCol="0" anchor="t" anchorCtr="0" compatLnSpc="1">
            <a:prstTxWarp prst="textNoShape">
              <a:avLst/>
            </a:prstTxWarp>
          </a:bodyPr>
          <a:lstStyle/>
          <a:p>
            <a:pPr defTabSz="914523">
              <a:lnSpc>
                <a:spcPct val="90000"/>
              </a:lnSpc>
            </a:pPr>
            <a:r>
              <a:rPr lang="en-US" sz="3000" kern="0" dirty="0">
                <a:solidFill>
                  <a:prstClr val="white"/>
                </a:solidFill>
                <a:latin typeface="Segoe UI Light"/>
              </a:rPr>
              <a:t>Open new business opportunities</a:t>
            </a:r>
          </a:p>
        </p:txBody>
      </p:sp>
      <p:sp>
        <p:nvSpPr>
          <p:cNvPr id="32" name="Rectangle 31"/>
          <p:cNvSpPr/>
          <p:nvPr/>
        </p:nvSpPr>
        <p:spPr bwMode="auto">
          <a:xfrm>
            <a:off x="3026552" y="1668463"/>
            <a:ext cx="2697480" cy="2743200"/>
          </a:xfrm>
          <a:prstGeom prst="rect">
            <a:avLst/>
          </a:prstGeom>
          <a:solidFill>
            <a:srgbClr val="0064B5"/>
          </a:solidFill>
          <a:ln w="10795" cap="flat" cmpd="sng" algn="ctr">
            <a:noFill/>
            <a:prstDash val="solid"/>
            <a:headEnd type="none" w="med" len="med"/>
            <a:tailEnd type="none" w="med" len="med"/>
          </a:ln>
          <a:effectLst/>
        </p:spPr>
        <p:txBody>
          <a:bodyPr vert="horz" wrap="square" lIns="179285" tIns="179285" rIns="0" bIns="45720" numCol="1" rtlCol="0" anchor="t" anchorCtr="0" compatLnSpc="1">
            <a:prstTxWarp prst="textNoShape">
              <a:avLst/>
            </a:prstTxWarp>
          </a:bodyPr>
          <a:lstStyle/>
          <a:p>
            <a:pPr defTabSz="914523">
              <a:lnSpc>
                <a:spcPct val="90000"/>
              </a:lnSpc>
            </a:pPr>
            <a:r>
              <a:rPr lang="en-US" sz="3000" kern="0" dirty="0">
                <a:solidFill>
                  <a:prstClr val="white"/>
                </a:solidFill>
                <a:latin typeface="Segoe UI Light"/>
              </a:rPr>
              <a:t>Build competitive edge</a:t>
            </a:r>
          </a:p>
        </p:txBody>
      </p:sp>
      <p:sp>
        <p:nvSpPr>
          <p:cNvPr id="33" name="Rectangle 32"/>
          <p:cNvSpPr/>
          <p:nvPr/>
        </p:nvSpPr>
        <p:spPr bwMode="auto">
          <a:xfrm>
            <a:off x="283605" y="1668463"/>
            <a:ext cx="2697480" cy="2743200"/>
          </a:xfrm>
          <a:prstGeom prst="rect">
            <a:avLst/>
          </a:prstGeom>
          <a:solidFill>
            <a:srgbClr val="0078D7"/>
          </a:solidFill>
          <a:ln w="10795" cap="flat" cmpd="sng" algn="ctr">
            <a:noFill/>
            <a:prstDash val="solid"/>
            <a:headEnd type="none" w="med" len="med"/>
            <a:tailEnd type="none" w="med" len="med"/>
          </a:ln>
          <a:effectLst/>
        </p:spPr>
        <p:txBody>
          <a:bodyPr vert="horz" wrap="square" lIns="179285" tIns="179285" rIns="0" bIns="45720" numCol="1" rtlCol="0" anchor="t" anchorCtr="0" compatLnSpc="1">
            <a:prstTxWarp prst="textNoShape">
              <a:avLst/>
            </a:prstTxWarp>
          </a:bodyPr>
          <a:lstStyle/>
          <a:p>
            <a:pPr defTabSz="914523">
              <a:lnSpc>
                <a:spcPct val="90000"/>
              </a:lnSpc>
            </a:pPr>
            <a:r>
              <a:rPr lang="en-US" sz="3000" kern="0" dirty="0">
                <a:solidFill>
                  <a:prstClr val="white"/>
                </a:solidFill>
                <a:latin typeface="Segoe UI Light"/>
              </a:rPr>
              <a:t>Gain insight and agility</a:t>
            </a:r>
          </a:p>
        </p:txBody>
      </p:sp>
    </p:spTree>
    <p:extLst>
      <p:ext uri="{BB962C8B-B14F-4D97-AF65-F5344CB8AC3E}">
        <p14:creationId xmlns:p14="http://schemas.microsoft.com/office/powerpoint/2010/main" val="92228205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1+#ppt_w/2"/>
                                          </p:val>
                                        </p:tav>
                                        <p:tav tm="100000">
                                          <p:val>
                                            <p:strVal val="#ppt_x"/>
                                          </p:val>
                                        </p:tav>
                                      </p:tavLst>
                                    </p:anim>
                                    <p:anim calcmode="lin" valueType="num">
                                      <p:cBhvr additive="base">
                                        <p:cTn id="8" dur="75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1+#ppt_w/2"/>
                                          </p:val>
                                        </p:tav>
                                        <p:tav tm="100000">
                                          <p:val>
                                            <p:strVal val="#ppt_x"/>
                                          </p:val>
                                        </p:tav>
                                      </p:tavLst>
                                    </p:anim>
                                    <p:anim calcmode="lin" valueType="num">
                                      <p:cBhvr additive="base">
                                        <p:cTn id="12" dur="7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1+#ppt_w/2"/>
                                          </p:val>
                                        </p:tav>
                                        <p:tav tm="100000">
                                          <p:val>
                                            <p:strVal val="#ppt_x"/>
                                          </p:val>
                                        </p:tav>
                                      </p:tavLst>
                                    </p:anim>
                                    <p:anim calcmode="lin" valueType="num">
                                      <p:cBhvr additive="base">
                                        <p:cTn id="16" dur="75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750" fill="hold"/>
                                        <p:tgtEl>
                                          <p:spTgt spid="30"/>
                                        </p:tgtEl>
                                        <p:attrNameLst>
                                          <p:attrName>ppt_x</p:attrName>
                                        </p:attrNameLst>
                                      </p:cBhvr>
                                      <p:tavLst>
                                        <p:tav tm="0">
                                          <p:val>
                                            <p:strVal val="1+#ppt_w/2"/>
                                          </p:val>
                                        </p:tav>
                                        <p:tav tm="100000">
                                          <p:val>
                                            <p:strVal val="#ppt_x"/>
                                          </p:val>
                                        </p:tav>
                                      </p:tavLst>
                                    </p:anim>
                                    <p:anim calcmode="lin" valueType="num">
                                      <p:cBhvr additive="base">
                                        <p:cTn id="20"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6104726" y="1206750"/>
            <a:ext cx="6079658" cy="5490911"/>
          </a:xfrm>
          <a:prstGeom prst="rect">
            <a:avLst/>
          </a:prstGeom>
          <a:solidFill>
            <a:srgbClr val="94CDE8"/>
          </a:solidFill>
          <a:ln w="9525" cap="flat" cmpd="sng" algn="ctr">
            <a:noFill/>
            <a:prstDash val="solid"/>
            <a:headEnd type="none" w="med" len="med"/>
            <a:tailEnd type="none" w="med" len="med"/>
          </a:ln>
          <a:effectLst/>
        </p:spPr>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92" name="Group 91"/>
          <p:cNvGrpSpPr/>
          <p:nvPr/>
        </p:nvGrpSpPr>
        <p:grpSpPr>
          <a:xfrm>
            <a:off x="4091156" y="4606353"/>
            <a:ext cx="8093228" cy="2091095"/>
            <a:chOff x="6389688" y="-5153025"/>
            <a:chExt cx="10128251" cy="2471737"/>
          </a:xfrm>
        </p:grpSpPr>
        <p:sp>
          <p:nvSpPr>
            <p:cNvPr id="14" name="Freeform 6"/>
            <p:cNvSpPr>
              <a:spLocks/>
            </p:cNvSpPr>
            <p:nvPr/>
          </p:nvSpPr>
          <p:spPr bwMode="auto">
            <a:xfrm>
              <a:off x="10826751" y="-4057650"/>
              <a:ext cx="3941763" cy="1376362"/>
            </a:xfrm>
            <a:custGeom>
              <a:avLst/>
              <a:gdLst>
                <a:gd name="T0" fmla="*/ 1242 w 2483"/>
                <a:gd name="T1" fmla="*/ 0 h 867"/>
                <a:gd name="T2" fmla="*/ 0 w 2483"/>
                <a:gd name="T3" fmla="*/ 867 h 867"/>
                <a:gd name="T4" fmla="*/ 2483 w 2483"/>
                <a:gd name="T5" fmla="*/ 867 h 867"/>
                <a:gd name="T6" fmla="*/ 1242 w 2483"/>
                <a:gd name="T7" fmla="*/ 0 h 867"/>
              </a:gdLst>
              <a:ahLst/>
              <a:cxnLst>
                <a:cxn ang="0">
                  <a:pos x="T0" y="T1"/>
                </a:cxn>
                <a:cxn ang="0">
                  <a:pos x="T2" y="T3"/>
                </a:cxn>
                <a:cxn ang="0">
                  <a:pos x="T4" y="T5"/>
                </a:cxn>
                <a:cxn ang="0">
                  <a:pos x="T6" y="T7"/>
                </a:cxn>
              </a:cxnLst>
              <a:rect l="0" t="0" r="r" b="b"/>
              <a:pathLst>
                <a:path w="2483" h="867">
                  <a:moveTo>
                    <a:pt x="1242" y="0"/>
                  </a:moveTo>
                  <a:lnTo>
                    <a:pt x="0" y="867"/>
                  </a:lnTo>
                  <a:lnTo>
                    <a:pt x="2483" y="867"/>
                  </a:lnTo>
                  <a:lnTo>
                    <a:pt x="1242" y="0"/>
                  </a:lnTo>
                  <a:close/>
                </a:path>
              </a:pathLst>
            </a:custGeom>
            <a:solidFill>
              <a:srgbClr val="2B87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7" name="Freeform 7"/>
            <p:cNvSpPr>
              <a:spLocks/>
            </p:cNvSpPr>
            <p:nvPr/>
          </p:nvSpPr>
          <p:spPr bwMode="auto">
            <a:xfrm>
              <a:off x="10826751" y="-4057650"/>
              <a:ext cx="3941763" cy="1376362"/>
            </a:xfrm>
            <a:custGeom>
              <a:avLst/>
              <a:gdLst>
                <a:gd name="T0" fmla="*/ 1242 w 2483"/>
                <a:gd name="T1" fmla="*/ 0 h 867"/>
                <a:gd name="T2" fmla="*/ 0 w 2483"/>
                <a:gd name="T3" fmla="*/ 867 h 867"/>
                <a:gd name="T4" fmla="*/ 2483 w 2483"/>
                <a:gd name="T5" fmla="*/ 867 h 867"/>
                <a:gd name="T6" fmla="*/ 1242 w 2483"/>
                <a:gd name="T7" fmla="*/ 0 h 867"/>
              </a:gdLst>
              <a:ahLst/>
              <a:cxnLst>
                <a:cxn ang="0">
                  <a:pos x="T0" y="T1"/>
                </a:cxn>
                <a:cxn ang="0">
                  <a:pos x="T2" y="T3"/>
                </a:cxn>
                <a:cxn ang="0">
                  <a:pos x="T4" y="T5"/>
                </a:cxn>
                <a:cxn ang="0">
                  <a:pos x="T6" y="T7"/>
                </a:cxn>
              </a:cxnLst>
              <a:rect l="0" t="0" r="r" b="b"/>
              <a:pathLst>
                <a:path w="2483" h="867">
                  <a:moveTo>
                    <a:pt x="1242" y="0"/>
                  </a:moveTo>
                  <a:lnTo>
                    <a:pt x="0" y="867"/>
                  </a:lnTo>
                  <a:lnTo>
                    <a:pt x="2483" y="867"/>
                  </a:lnTo>
                  <a:lnTo>
                    <a:pt x="1242"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8" name="Freeform 8"/>
            <p:cNvSpPr>
              <a:spLocks/>
            </p:cNvSpPr>
            <p:nvPr/>
          </p:nvSpPr>
          <p:spPr bwMode="auto">
            <a:xfrm>
              <a:off x="12700001" y="-3489325"/>
              <a:ext cx="1022350" cy="688975"/>
            </a:xfrm>
            <a:custGeom>
              <a:avLst/>
              <a:gdLst>
                <a:gd name="T0" fmla="*/ 575 w 644"/>
                <a:gd name="T1" fmla="*/ 0 h 434"/>
                <a:gd name="T2" fmla="*/ 0 w 644"/>
                <a:gd name="T3" fmla="*/ 372 h 434"/>
                <a:gd name="T4" fmla="*/ 104 w 644"/>
                <a:gd name="T5" fmla="*/ 434 h 434"/>
                <a:gd name="T6" fmla="*/ 644 w 644"/>
                <a:gd name="T7" fmla="*/ 50 h 434"/>
                <a:gd name="T8" fmla="*/ 575 w 644"/>
                <a:gd name="T9" fmla="*/ 0 h 434"/>
              </a:gdLst>
              <a:ahLst/>
              <a:cxnLst>
                <a:cxn ang="0">
                  <a:pos x="T0" y="T1"/>
                </a:cxn>
                <a:cxn ang="0">
                  <a:pos x="T2" y="T3"/>
                </a:cxn>
                <a:cxn ang="0">
                  <a:pos x="T4" y="T5"/>
                </a:cxn>
                <a:cxn ang="0">
                  <a:pos x="T6" y="T7"/>
                </a:cxn>
                <a:cxn ang="0">
                  <a:pos x="T8" y="T9"/>
                </a:cxn>
              </a:cxnLst>
              <a:rect l="0" t="0" r="r" b="b"/>
              <a:pathLst>
                <a:path w="644" h="434">
                  <a:moveTo>
                    <a:pt x="575" y="0"/>
                  </a:moveTo>
                  <a:lnTo>
                    <a:pt x="0" y="372"/>
                  </a:lnTo>
                  <a:lnTo>
                    <a:pt x="104" y="434"/>
                  </a:lnTo>
                  <a:lnTo>
                    <a:pt x="644" y="50"/>
                  </a:lnTo>
                  <a:lnTo>
                    <a:pt x="575" y="0"/>
                  </a:lnTo>
                  <a:close/>
                </a:path>
              </a:pathLst>
            </a:custGeom>
            <a:solidFill>
              <a:srgbClr val="2779A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9" name="Freeform 9"/>
            <p:cNvSpPr>
              <a:spLocks/>
            </p:cNvSpPr>
            <p:nvPr/>
          </p:nvSpPr>
          <p:spPr bwMode="auto">
            <a:xfrm>
              <a:off x="12700001" y="-3489325"/>
              <a:ext cx="1022350" cy="688975"/>
            </a:xfrm>
            <a:custGeom>
              <a:avLst/>
              <a:gdLst>
                <a:gd name="T0" fmla="*/ 575 w 644"/>
                <a:gd name="T1" fmla="*/ 0 h 434"/>
                <a:gd name="T2" fmla="*/ 0 w 644"/>
                <a:gd name="T3" fmla="*/ 372 h 434"/>
                <a:gd name="T4" fmla="*/ 104 w 644"/>
                <a:gd name="T5" fmla="*/ 434 h 434"/>
                <a:gd name="T6" fmla="*/ 644 w 644"/>
                <a:gd name="T7" fmla="*/ 50 h 434"/>
                <a:gd name="T8" fmla="*/ 575 w 644"/>
                <a:gd name="T9" fmla="*/ 0 h 434"/>
              </a:gdLst>
              <a:ahLst/>
              <a:cxnLst>
                <a:cxn ang="0">
                  <a:pos x="T0" y="T1"/>
                </a:cxn>
                <a:cxn ang="0">
                  <a:pos x="T2" y="T3"/>
                </a:cxn>
                <a:cxn ang="0">
                  <a:pos x="T4" y="T5"/>
                </a:cxn>
                <a:cxn ang="0">
                  <a:pos x="T6" y="T7"/>
                </a:cxn>
                <a:cxn ang="0">
                  <a:pos x="T8" y="T9"/>
                </a:cxn>
              </a:cxnLst>
              <a:rect l="0" t="0" r="r" b="b"/>
              <a:pathLst>
                <a:path w="644" h="434">
                  <a:moveTo>
                    <a:pt x="575" y="0"/>
                  </a:moveTo>
                  <a:lnTo>
                    <a:pt x="0" y="372"/>
                  </a:lnTo>
                  <a:lnTo>
                    <a:pt x="104" y="434"/>
                  </a:lnTo>
                  <a:lnTo>
                    <a:pt x="644" y="50"/>
                  </a:lnTo>
                  <a:lnTo>
                    <a:pt x="57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20" name="Freeform 10"/>
            <p:cNvSpPr>
              <a:spLocks/>
            </p:cNvSpPr>
            <p:nvPr/>
          </p:nvSpPr>
          <p:spPr bwMode="auto">
            <a:xfrm>
              <a:off x="8154988" y="-4144963"/>
              <a:ext cx="4913313" cy="1463675"/>
            </a:xfrm>
            <a:custGeom>
              <a:avLst/>
              <a:gdLst>
                <a:gd name="T0" fmla="*/ 1549 w 3095"/>
                <a:gd name="T1" fmla="*/ 0 h 922"/>
                <a:gd name="T2" fmla="*/ 0 w 3095"/>
                <a:gd name="T3" fmla="*/ 922 h 922"/>
                <a:gd name="T4" fmla="*/ 3095 w 3095"/>
                <a:gd name="T5" fmla="*/ 922 h 922"/>
                <a:gd name="T6" fmla="*/ 1549 w 3095"/>
                <a:gd name="T7" fmla="*/ 0 h 922"/>
              </a:gdLst>
              <a:ahLst/>
              <a:cxnLst>
                <a:cxn ang="0">
                  <a:pos x="T0" y="T1"/>
                </a:cxn>
                <a:cxn ang="0">
                  <a:pos x="T2" y="T3"/>
                </a:cxn>
                <a:cxn ang="0">
                  <a:pos x="T4" y="T5"/>
                </a:cxn>
                <a:cxn ang="0">
                  <a:pos x="T6" y="T7"/>
                </a:cxn>
              </a:cxnLst>
              <a:rect l="0" t="0" r="r" b="b"/>
              <a:pathLst>
                <a:path w="3095" h="922">
                  <a:moveTo>
                    <a:pt x="1549" y="0"/>
                  </a:moveTo>
                  <a:lnTo>
                    <a:pt x="0" y="922"/>
                  </a:lnTo>
                  <a:lnTo>
                    <a:pt x="3095" y="922"/>
                  </a:lnTo>
                  <a:lnTo>
                    <a:pt x="1549" y="0"/>
                  </a:lnTo>
                  <a:close/>
                </a:path>
              </a:pathLst>
            </a:custGeom>
            <a:solidFill>
              <a:srgbClr val="2B87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21" name="Freeform 11"/>
            <p:cNvSpPr>
              <a:spLocks/>
            </p:cNvSpPr>
            <p:nvPr/>
          </p:nvSpPr>
          <p:spPr bwMode="auto">
            <a:xfrm>
              <a:off x="8154988" y="-4144963"/>
              <a:ext cx="4913313" cy="1463675"/>
            </a:xfrm>
            <a:custGeom>
              <a:avLst/>
              <a:gdLst>
                <a:gd name="T0" fmla="*/ 1549 w 3095"/>
                <a:gd name="T1" fmla="*/ 0 h 922"/>
                <a:gd name="T2" fmla="*/ 0 w 3095"/>
                <a:gd name="T3" fmla="*/ 922 h 922"/>
                <a:gd name="T4" fmla="*/ 3095 w 3095"/>
                <a:gd name="T5" fmla="*/ 922 h 922"/>
                <a:gd name="T6" fmla="*/ 1549 w 3095"/>
                <a:gd name="T7" fmla="*/ 0 h 922"/>
              </a:gdLst>
              <a:ahLst/>
              <a:cxnLst>
                <a:cxn ang="0">
                  <a:pos x="T0" y="T1"/>
                </a:cxn>
                <a:cxn ang="0">
                  <a:pos x="T2" y="T3"/>
                </a:cxn>
                <a:cxn ang="0">
                  <a:pos x="T4" y="T5"/>
                </a:cxn>
                <a:cxn ang="0">
                  <a:pos x="T6" y="T7"/>
                </a:cxn>
              </a:cxnLst>
              <a:rect l="0" t="0" r="r" b="b"/>
              <a:pathLst>
                <a:path w="3095" h="922">
                  <a:moveTo>
                    <a:pt x="1549" y="0"/>
                  </a:moveTo>
                  <a:lnTo>
                    <a:pt x="0" y="922"/>
                  </a:lnTo>
                  <a:lnTo>
                    <a:pt x="3095" y="922"/>
                  </a:lnTo>
                  <a:lnTo>
                    <a:pt x="1549"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4" name="Freeform 12"/>
            <p:cNvSpPr>
              <a:spLocks/>
            </p:cNvSpPr>
            <p:nvPr/>
          </p:nvSpPr>
          <p:spPr bwMode="auto">
            <a:xfrm>
              <a:off x="7346951" y="-3944938"/>
              <a:ext cx="2808288" cy="1263650"/>
            </a:xfrm>
            <a:custGeom>
              <a:avLst/>
              <a:gdLst>
                <a:gd name="T0" fmla="*/ 601 w 1769"/>
                <a:gd name="T1" fmla="*/ 0 h 796"/>
                <a:gd name="T2" fmla="*/ 0 w 1769"/>
                <a:gd name="T3" fmla="*/ 424 h 796"/>
                <a:gd name="T4" fmla="*/ 0 w 1769"/>
                <a:gd name="T5" fmla="*/ 796 h 796"/>
                <a:gd name="T6" fmla="*/ 1769 w 1769"/>
                <a:gd name="T7" fmla="*/ 796 h 796"/>
                <a:gd name="T8" fmla="*/ 601 w 1769"/>
                <a:gd name="T9" fmla="*/ 0 h 796"/>
              </a:gdLst>
              <a:ahLst/>
              <a:cxnLst>
                <a:cxn ang="0">
                  <a:pos x="T0" y="T1"/>
                </a:cxn>
                <a:cxn ang="0">
                  <a:pos x="T2" y="T3"/>
                </a:cxn>
                <a:cxn ang="0">
                  <a:pos x="T4" y="T5"/>
                </a:cxn>
                <a:cxn ang="0">
                  <a:pos x="T6" y="T7"/>
                </a:cxn>
                <a:cxn ang="0">
                  <a:pos x="T8" y="T9"/>
                </a:cxn>
              </a:cxnLst>
              <a:rect l="0" t="0" r="r" b="b"/>
              <a:pathLst>
                <a:path w="1769" h="796">
                  <a:moveTo>
                    <a:pt x="601" y="0"/>
                  </a:moveTo>
                  <a:lnTo>
                    <a:pt x="0" y="424"/>
                  </a:lnTo>
                  <a:lnTo>
                    <a:pt x="0" y="796"/>
                  </a:lnTo>
                  <a:lnTo>
                    <a:pt x="1769" y="796"/>
                  </a:lnTo>
                  <a:lnTo>
                    <a:pt x="601" y="0"/>
                  </a:lnTo>
                  <a:close/>
                </a:path>
              </a:pathLst>
            </a:custGeom>
            <a:solidFill>
              <a:srgbClr val="2B87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5" name="Freeform 13"/>
            <p:cNvSpPr>
              <a:spLocks/>
            </p:cNvSpPr>
            <p:nvPr/>
          </p:nvSpPr>
          <p:spPr bwMode="auto">
            <a:xfrm>
              <a:off x="7346951" y="-3944938"/>
              <a:ext cx="2808288" cy="1263650"/>
            </a:xfrm>
            <a:custGeom>
              <a:avLst/>
              <a:gdLst>
                <a:gd name="T0" fmla="*/ 601 w 1769"/>
                <a:gd name="T1" fmla="*/ 0 h 796"/>
                <a:gd name="T2" fmla="*/ 0 w 1769"/>
                <a:gd name="T3" fmla="*/ 424 h 796"/>
                <a:gd name="T4" fmla="*/ 0 w 1769"/>
                <a:gd name="T5" fmla="*/ 796 h 796"/>
                <a:gd name="T6" fmla="*/ 1769 w 1769"/>
                <a:gd name="T7" fmla="*/ 796 h 796"/>
                <a:gd name="T8" fmla="*/ 601 w 1769"/>
                <a:gd name="T9" fmla="*/ 0 h 796"/>
              </a:gdLst>
              <a:ahLst/>
              <a:cxnLst>
                <a:cxn ang="0">
                  <a:pos x="T0" y="T1"/>
                </a:cxn>
                <a:cxn ang="0">
                  <a:pos x="T2" y="T3"/>
                </a:cxn>
                <a:cxn ang="0">
                  <a:pos x="T4" y="T5"/>
                </a:cxn>
                <a:cxn ang="0">
                  <a:pos x="T6" y="T7"/>
                </a:cxn>
                <a:cxn ang="0">
                  <a:pos x="T8" y="T9"/>
                </a:cxn>
              </a:cxnLst>
              <a:rect l="0" t="0" r="r" b="b"/>
              <a:pathLst>
                <a:path w="1769" h="796">
                  <a:moveTo>
                    <a:pt x="601" y="0"/>
                  </a:moveTo>
                  <a:lnTo>
                    <a:pt x="0" y="424"/>
                  </a:lnTo>
                  <a:lnTo>
                    <a:pt x="0" y="796"/>
                  </a:lnTo>
                  <a:lnTo>
                    <a:pt x="1769" y="796"/>
                  </a:lnTo>
                  <a:lnTo>
                    <a:pt x="60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6" name="Freeform 14"/>
            <p:cNvSpPr>
              <a:spLocks/>
            </p:cNvSpPr>
            <p:nvPr/>
          </p:nvSpPr>
          <p:spPr bwMode="auto">
            <a:xfrm>
              <a:off x="12696826" y="-3816350"/>
              <a:ext cx="3182938" cy="1135062"/>
            </a:xfrm>
            <a:custGeom>
              <a:avLst/>
              <a:gdLst>
                <a:gd name="T0" fmla="*/ 1003 w 2005"/>
                <a:gd name="T1" fmla="*/ 0 h 715"/>
                <a:gd name="T2" fmla="*/ 0 w 2005"/>
                <a:gd name="T3" fmla="*/ 715 h 715"/>
                <a:gd name="T4" fmla="*/ 2005 w 2005"/>
                <a:gd name="T5" fmla="*/ 715 h 715"/>
                <a:gd name="T6" fmla="*/ 1003 w 2005"/>
                <a:gd name="T7" fmla="*/ 0 h 715"/>
              </a:gdLst>
              <a:ahLst/>
              <a:cxnLst>
                <a:cxn ang="0">
                  <a:pos x="T0" y="T1"/>
                </a:cxn>
                <a:cxn ang="0">
                  <a:pos x="T2" y="T3"/>
                </a:cxn>
                <a:cxn ang="0">
                  <a:pos x="T4" y="T5"/>
                </a:cxn>
                <a:cxn ang="0">
                  <a:pos x="T6" y="T7"/>
                </a:cxn>
              </a:cxnLst>
              <a:rect l="0" t="0" r="r" b="b"/>
              <a:pathLst>
                <a:path w="2005" h="715">
                  <a:moveTo>
                    <a:pt x="1003" y="0"/>
                  </a:moveTo>
                  <a:lnTo>
                    <a:pt x="0" y="715"/>
                  </a:lnTo>
                  <a:lnTo>
                    <a:pt x="2005" y="715"/>
                  </a:lnTo>
                  <a:lnTo>
                    <a:pt x="1003" y="0"/>
                  </a:lnTo>
                  <a:close/>
                </a:path>
              </a:pathLst>
            </a:custGeom>
            <a:solidFill>
              <a:srgbClr val="2B87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7" name="Freeform 15"/>
            <p:cNvSpPr>
              <a:spLocks/>
            </p:cNvSpPr>
            <p:nvPr/>
          </p:nvSpPr>
          <p:spPr bwMode="auto">
            <a:xfrm>
              <a:off x="12696826" y="-3816350"/>
              <a:ext cx="3182938" cy="1135062"/>
            </a:xfrm>
            <a:custGeom>
              <a:avLst/>
              <a:gdLst>
                <a:gd name="T0" fmla="*/ 1003 w 2005"/>
                <a:gd name="T1" fmla="*/ 0 h 715"/>
                <a:gd name="T2" fmla="*/ 0 w 2005"/>
                <a:gd name="T3" fmla="*/ 715 h 715"/>
                <a:gd name="T4" fmla="*/ 2005 w 2005"/>
                <a:gd name="T5" fmla="*/ 715 h 715"/>
                <a:gd name="T6" fmla="*/ 1003 w 2005"/>
                <a:gd name="T7" fmla="*/ 0 h 715"/>
              </a:gdLst>
              <a:ahLst/>
              <a:cxnLst>
                <a:cxn ang="0">
                  <a:pos x="T0" y="T1"/>
                </a:cxn>
                <a:cxn ang="0">
                  <a:pos x="T2" y="T3"/>
                </a:cxn>
                <a:cxn ang="0">
                  <a:pos x="T4" y="T5"/>
                </a:cxn>
                <a:cxn ang="0">
                  <a:pos x="T6" y="T7"/>
                </a:cxn>
              </a:cxnLst>
              <a:rect l="0" t="0" r="r" b="b"/>
              <a:pathLst>
                <a:path w="2005" h="715">
                  <a:moveTo>
                    <a:pt x="1003" y="0"/>
                  </a:moveTo>
                  <a:lnTo>
                    <a:pt x="0" y="715"/>
                  </a:lnTo>
                  <a:lnTo>
                    <a:pt x="2005" y="715"/>
                  </a:lnTo>
                  <a:lnTo>
                    <a:pt x="1003"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8" name="Freeform 16"/>
            <p:cNvSpPr>
              <a:spLocks/>
            </p:cNvSpPr>
            <p:nvPr/>
          </p:nvSpPr>
          <p:spPr bwMode="auto">
            <a:xfrm>
              <a:off x="6389688" y="-5153025"/>
              <a:ext cx="6130925" cy="2471737"/>
            </a:xfrm>
            <a:custGeom>
              <a:avLst/>
              <a:gdLst>
                <a:gd name="T0" fmla="*/ 1502 w 3862"/>
                <a:gd name="T1" fmla="*/ 133 h 1557"/>
                <a:gd name="T2" fmla="*/ 0 w 3862"/>
                <a:gd name="T3" fmla="*/ 1557 h 1557"/>
                <a:gd name="T4" fmla="*/ 3862 w 3862"/>
                <a:gd name="T5" fmla="*/ 1557 h 1557"/>
                <a:gd name="T6" fmla="*/ 2223 w 3862"/>
                <a:gd name="T7" fmla="*/ 0 h 1557"/>
                <a:gd name="T8" fmla="*/ 1502 w 3862"/>
                <a:gd name="T9" fmla="*/ 133 h 1557"/>
              </a:gdLst>
              <a:ahLst/>
              <a:cxnLst>
                <a:cxn ang="0">
                  <a:pos x="T0" y="T1"/>
                </a:cxn>
                <a:cxn ang="0">
                  <a:pos x="T2" y="T3"/>
                </a:cxn>
                <a:cxn ang="0">
                  <a:pos x="T4" y="T5"/>
                </a:cxn>
                <a:cxn ang="0">
                  <a:pos x="T6" y="T7"/>
                </a:cxn>
                <a:cxn ang="0">
                  <a:pos x="T8" y="T9"/>
                </a:cxn>
              </a:cxnLst>
              <a:rect l="0" t="0" r="r" b="b"/>
              <a:pathLst>
                <a:path w="3862" h="1557">
                  <a:moveTo>
                    <a:pt x="1502" y="133"/>
                  </a:moveTo>
                  <a:lnTo>
                    <a:pt x="0" y="1557"/>
                  </a:lnTo>
                  <a:lnTo>
                    <a:pt x="3862" y="1557"/>
                  </a:lnTo>
                  <a:lnTo>
                    <a:pt x="2223" y="0"/>
                  </a:lnTo>
                  <a:lnTo>
                    <a:pt x="1502" y="133"/>
                  </a:lnTo>
                  <a:close/>
                </a:path>
              </a:pathLst>
            </a:custGeom>
            <a:solidFill>
              <a:srgbClr val="E6E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9" name="Freeform 17"/>
            <p:cNvSpPr>
              <a:spLocks/>
            </p:cNvSpPr>
            <p:nvPr/>
          </p:nvSpPr>
          <p:spPr bwMode="auto">
            <a:xfrm>
              <a:off x="6389688" y="-5153025"/>
              <a:ext cx="6130925" cy="2471737"/>
            </a:xfrm>
            <a:custGeom>
              <a:avLst/>
              <a:gdLst>
                <a:gd name="T0" fmla="*/ 1502 w 3862"/>
                <a:gd name="T1" fmla="*/ 133 h 1557"/>
                <a:gd name="T2" fmla="*/ 0 w 3862"/>
                <a:gd name="T3" fmla="*/ 1557 h 1557"/>
                <a:gd name="T4" fmla="*/ 3862 w 3862"/>
                <a:gd name="T5" fmla="*/ 1557 h 1557"/>
                <a:gd name="T6" fmla="*/ 2223 w 3862"/>
                <a:gd name="T7" fmla="*/ 0 h 1557"/>
                <a:gd name="T8" fmla="*/ 1502 w 3862"/>
                <a:gd name="T9" fmla="*/ 133 h 1557"/>
              </a:gdLst>
              <a:ahLst/>
              <a:cxnLst>
                <a:cxn ang="0">
                  <a:pos x="T0" y="T1"/>
                </a:cxn>
                <a:cxn ang="0">
                  <a:pos x="T2" y="T3"/>
                </a:cxn>
                <a:cxn ang="0">
                  <a:pos x="T4" y="T5"/>
                </a:cxn>
                <a:cxn ang="0">
                  <a:pos x="T6" y="T7"/>
                </a:cxn>
                <a:cxn ang="0">
                  <a:pos x="T8" y="T9"/>
                </a:cxn>
              </a:cxnLst>
              <a:rect l="0" t="0" r="r" b="b"/>
              <a:pathLst>
                <a:path w="3862" h="1557">
                  <a:moveTo>
                    <a:pt x="1502" y="133"/>
                  </a:moveTo>
                  <a:lnTo>
                    <a:pt x="0" y="1557"/>
                  </a:lnTo>
                  <a:lnTo>
                    <a:pt x="3862" y="1557"/>
                  </a:lnTo>
                  <a:lnTo>
                    <a:pt x="2223" y="0"/>
                  </a:lnTo>
                  <a:lnTo>
                    <a:pt x="1502" y="133"/>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0" name="Freeform 18"/>
            <p:cNvSpPr>
              <a:spLocks/>
            </p:cNvSpPr>
            <p:nvPr/>
          </p:nvSpPr>
          <p:spPr bwMode="auto">
            <a:xfrm>
              <a:off x="7877176" y="-5153025"/>
              <a:ext cx="3141663" cy="1287462"/>
            </a:xfrm>
            <a:custGeom>
              <a:avLst/>
              <a:gdLst>
                <a:gd name="T0" fmla="*/ 0 w 1979"/>
                <a:gd name="T1" fmla="*/ 669 h 811"/>
                <a:gd name="T2" fmla="*/ 413 w 1979"/>
                <a:gd name="T3" fmla="*/ 531 h 811"/>
                <a:gd name="T4" fmla="*/ 666 w 1979"/>
                <a:gd name="T5" fmla="*/ 707 h 811"/>
                <a:gd name="T6" fmla="*/ 841 w 1979"/>
                <a:gd name="T7" fmla="*/ 507 h 811"/>
                <a:gd name="T8" fmla="*/ 1286 w 1979"/>
                <a:gd name="T9" fmla="*/ 811 h 811"/>
                <a:gd name="T10" fmla="*/ 1525 w 1979"/>
                <a:gd name="T11" fmla="*/ 593 h 811"/>
                <a:gd name="T12" fmla="*/ 1979 w 1979"/>
                <a:gd name="T13" fmla="*/ 659 h 811"/>
                <a:gd name="T14" fmla="*/ 1286 w 1979"/>
                <a:gd name="T15" fmla="*/ 0 h 811"/>
                <a:gd name="T16" fmla="*/ 565 w 1979"/>
                <a:gd name="T17" fmla="*/ 133 h 811"/>
                <a:gd name="T18" fmla="*/ 0 w 1979"/>
                <a:gd name="T19" fmla="*/ 669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9" h="811">
                  <a:moveTo>
                    <a:pt x="0" y="669"/>
                  </a:moveTo>
                  <a:lnTo>
                    <a:pt x="413" y="531"/>
                  </a:lnTo>
                  <a:lnTo>
                    <a:pt x="666" y="707"/>
                  </a:lnTo>
                  <a:lnTo>
                    <a:pt x="841" y="507"/>
                  </a:lnTo>
                  <a:lnTo>
                    <a:pt x="1286" y="811"/>
                  </a:lnTo>
                  <a:lnTo>
                    <a:pt x="1525" y="593"/>
                  </a:lnTo>
                  <a:lnTo>
                    <a:pt x="1979" y="659"/>
                  </a:lnTo>
                  <a:lnTo>
                    <a:pt x="1286" y="0"/>
                  </a:lnTo>
                  <a:lnTo>
                    <a:pt x="565" y="133"/>
                  </a:lnTo>
                  <a:lnTo>
                    <a:pt x="0" y="66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1" name="Freeform 19"/>
            <p:cNvSpPr>
              <a:spLocks/>
            </p:cNvSpPr>
            <p:nvPr/>
          </p:nvSpPr>
          <p:spPr bwMode="auto">
            <a:xfrm>
              <a:off x="7877176" y="-5153025"/>
              <a:ext cx="3141663" cy="1287462"/>
            </a:xfrm>
            <a:custGeom>
              <a:avLst/>
              <a:gdLst>
                <a:gd name="T0" fmla="*/ 0 w 1979"/>
                <a:gd name="T1" fmla="*/ 669 h 811"/>
                <a:gd name="T2" fmla="*/ 413 w 1979"/>
                <a:gd name="T3" fmla="*/ 531 h 811"/>
                <a:gd name="T4" fmla="*/ 666 w 1979"/>
                <a:gd name="T5" fmla="*/ 707 h 811"/>
                <a:gd name="T6" fmla="*/ 841 w 1979"/>
                <a:gd name="T7" fmla="*/ 507 h 811"/>
                <a:gd name="T8" fmla="*/ 1286 w 1979"/>
                <a:gd name="T9" fmla="*/ 811 h 811"/>
                <a:gd name="T10" fmla="*/ 1525 w 1979"/>
                <a:gd name="T11" fmla="*/ 593 h 811"/>
                <a:gd name="T12" fmla="*/ 1979 w 1979"/>
                <a:gd name="T13" fmla="*/ 659 h 811"/>
                <a:gd name="T14" fmla="*/ 1286 w 1979"/>
                <a:gd name="T15" fmla="*/ 0 h 811"/>
                <a:gd name="T16" fmla="*/ 565 w 1979"/>
                <a:gd name="T17" fmla="*/ 133 h 811"/>
                <a:gd name="T18" fmla="*/ 0 w 1979"/>
                <a:gd name="T19" fmla="*/ 669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9" h="811">
                  <a:moveTo>
                    <a:pt x="0" y="669"/>
                  </a:moveTo>
                  <a:lnTo>
                    <a:pt x="413" y="531"/>
                  </a:lnTo>
                  <a:lnTo>
                    <a:pt x="666" y="707"/>
                  </a:lnTo>
                  <a:lnTo>
                    <a:pt x="841" y="507"/>
                  </a:lnTo>
                  <a:lnTo>
                    <a:pt x="1286" y="811"/>
                  </a:lnTo>
                  <a:lnTo>
                    <a:pt x="1525" y="593"/>
                  </a:lnTo>
                  <a:lnTo>
                    <a:pt x="1979" y="659"/>
                  </a:lnTo>
                  <a:lnTo>
                    <a:pt x="1286" y="0"/>
                  </a:lnTo>
                  <a:lnTo>
                    <a:pt x="565" y="133"/>
                  </a:lnTo>
                  <a:lnTo>
                    <a:pt x="0" y="669"/>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2" name="Freeform 20"/>
            <p:cNvSpPr>
              <a:spLocks/>
            </p:cNvSpPr>
            <p:nvPr/>
          </p:nvSpPr>
          <p:spPr bwMode="auto">
            <a:xfrm>
              <a:off x="9283701" y="-4117975"/>
              <a:ext cx="3236913" cy="1436687"/>
            </a:xfrm>
            <a:custGeom>
              <a:avLst/>
              <a:gdLst>
                <a:gd name="T0" fmla="*/ 1055 w 2039"/>
                <a:gd name="T1" fmla="*/ 0 h 905"/>
                <a:gd name="T2" fmla="*/ 0 w 2039"/>
                <a:gd name="T3" fmla="*/ 905 h 905"/>
                <a:gd name="T4" fmla="*/ 2039 w 2039"/>
                <a:gd name="T5" fmla="*/ 905 h 905"/>
                <a:gd name="T6" fmla="*/ 1093 w 2039"/>
                <a:gd name="T7" fmla="*/ 7 h 905"/>
                <a:gd name="T8" fmla="*/ 1055 w 2039"/>
                <a:gd name="T9" fmla="*/ 0 h 905"/>
              </a:gdLst>
              <a:ahLst/>
              <a:cxnLst>
                <a:cxn ang="0">
                  <a:pos x="T0" y="T1"/>
                </a:cxn>
                <a:cxn ang="0">
                  <a:pos x="T2" y="T3"/>
                </a:cxn>
                <a:cxn ang="0">
                  <a:pos x="T4" y="T5"/>
                </a:cxn>
                <a:cxn ang="0">
                  <a:pos x="T6" y="T7"/>
                </a:cxn>
                <a:cxn ang="0">
                  <a:pos x="T8" y="T9"/>
                </a:cxn>
              </a:cxnLst>
              <a:rect l="0" t="0" r="r" b="b"/>
              <a:pathLst>
                <a:path w="2039" h="905">
                  <a:moveTo>
                    <a:pt x="1055" y="0"/>
                  </a:moveTo>
                  <a:lnTo>
                    <a:pt x="0" y="905"/>
                  </a:lnTo>
                  <a:lnTo>
                    <a:pt x="2039" y="905"/>
                  </a:lnTo>
                  <a:lnTo>
                    <a:pt x="1093" y="7"/>
                  </a:lnTo>
                  <a:lnTo>
                    <a:pt x="1055" y="0"/>
                  </a:lnTo>
                  <a:close/>
                </a:path>
              </a:pathLst>
            </a:custGeom>
            <a:solidFill>
              <a:srgbClr val="CFCF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3" name="Freeform 21"/>
            <p:cNvSpPr>
              <a:spLocks/>
            </p:cNvSpPr>
            <p:nvPr/>
          </p:nvSpPr>
          <p:spPr bwMode="auto">
            <a:xfrm>
              <a:off x="9283701" y="-4117975"/>
              <a:ext cx="3236913" cy="1436687"/>
            </a:xfrm>
            <a:custGeom>
              <a:avLst/>
              <a:gdLst>
                <a:gd name="T0" fmla="*/ 1055 w 2039"/>
                <a:gd name="T1" fmla="*/ 0 h 905"/>
                <a:gd name="T2" fmla="*/ 0 w 2039"/>
                <a:gd name="T3" fmla="*/ 905 h 905"/>
                <a:gd name="T4" fmla="*/ 2039 w 2039"/>
                <a:gd name="T5" fmla="*/ 905 h 905"/>
                <a:gd name="T6" fmla="*/ 1093 w 2039"/>
                <a:gd name="T7" fmla="*/ 7 h 905"/>
                <a:gd name="T8" fmla="*/ 1055 w 2039"/>
                <a:gd name="T9" fmla="*/ 0 h 905"/>
              </a:gdLst>
              <a:ahLst/>
              <a:cxnLst>
                <a:cxn ang="0">
                  <a:pos x="T0" y="T1"/>
                </a:cxn>
                <a:cxn ang="0">
                  <a:pos x="T2" y="T3"/>
                </a:cxn>
                <a:cxn ang="0">
                  <a:pos x="T4" y="T5"/>
                </a:cxn>
                <a:cxn ang="0">
                  <a:pos x="T6" y="T7"/>
                </a:cxn>
                <a:cxn ang="0">
                  <a:pos x="T8" y="T9"/>
                </a:cxn>
              </a:cxnLst>
              <a:rect l="0" t="0" r="r" b="b"/>
              <a:pathLst>
                <a:path w="2039" h="905">
                  <a:moveTo>
                    <a:pt x="1055" y="0"/>
                  </a:moveTo>
                  <a:lnTo>
                    <a:pt x="0" y="905"/>
                  </a:lnTo>
                  <a:lnTo>
                    <a:pt x="2039" y="905"/>
                  </a:lnTo>
                  <a:lnTo>
                    <a:pt x="1093" y="7"/>
                  </a:lnTo>
                  <a:lnTo>
                    <a:pt x="105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4" name="Freeform 22"/>
            <p:cNvSpPr>
              <a:spLocks/>
            </p:cNvSpPr>
            <p:nvPr/>
          </p:nvSpPr>
          <p:spPr bwMode="auto">
            <a:xfrm>
              <a:off x="10958513" y="-4140200"/>
              <a:ext cx="60325" cy="33337"/>
            </a:xfrm>
            <a:custGeom>
              <a:avLst/>
              <a:gdLst>
                <a:gd name="T0" fmla="*/ 17 w 38"/>
                <a:gd name="T1" fmla="*/ 0 h 21"/>
                <a:gd name="T2" fmla="*/ 0 w 38"/>
                <a:gd name="T3" fmla="*/ 14 h 21"/>
                <a:gd name="T4" fmla="*/ 38 w 38"/>
                <a:gd name="T5" fmla="*/ 21 h 21"/>
                <a:gd name="T6" fmla="*/ 17 w 38"/>
                <a:gd name="T7" fmla="*/ 0 h 21"/>
              </a:gdLst>
              <a:ahLst/>
              <a:cxnLst>
                <a:cxn ang="0">
                  <a:pos x="T0" y="T1"/>
                </a:cxn>
                <a:cxn ang="0">
                  <a:pos x="T2" y="T3"/>
                </a:cxn>
                <a:cxn ang="0">
                  <a:pos x="T4" y="T5"/>
                </a:cxn>
                <a:cxn ang="0">
                  <a:pos x="T6" y="T7"/>
                </a:cxn>
              </a:cxnLst>
              <a:rect l="0" t="0" r="r" b="b"/>
              <a:pathLst>
                <a:path w="38" h="21">
                  <a:moveTo>
                    <a:pt x="17" y="0"/>
                  </a:moveTo>
                  <a:lnTo>
                    <a:pt x="0" y="14"/>
                  </a:lnTo>
                  <a:lnTo>
                    <a:pt x="38" y="21"/>
                  </a:lnTo>
                  <a:lnTo>
                    <a:pt x="17" y="0"/>
                  </a:lnTo>
                  <a:close/>
                </a:path>
              </a:pathLst>
            </a:custGeom>
            <a:solidFill>
              <a:srgbClr val="E5E5E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5" name="Freeform 23"/>
            <p:cNvSpPr>
              <a:spLocks/>
            </p:cNvSpPr>
            <p:nvPr/>
          </p:nvSpPr>
          <p:spPr bwMode="auto">
            <a:xfrm>
              <a:off x="10958513" y="-4140200"/>
              <a:ext cx="60325" cy="33337"/>
            </a:xfrm>
            <a:custGeom>
              <a:avLst/>
              <a:gdLst>
                <a:gd name="T0" fmla="*/ 17 w 38"/>
                <a:gd name="T1" fmla="*/ 0 h 21"/>
                <a:gd name="T2" fmla="*/ 0 w 38"/>
                <a:gd name="T3" fmla="*/ 14 h 21"/>
                <a:gd name="T4" fmla="*/ 38 w 38"/>
                <a:gd name="T5" fmla="*/ 21 h 21"/>
                <a:gd name="T6" fmla="*/ 17 w 38"/>
                <a:gd name="T7" fmla="*/ 0 h 21"/>
              </a:gdLst>
              <a:ahLst/>
              <a:cxnLst>
                <a:cxn ang="0">
                  <a:pos x="T0" y="T1"/>
                </a:cxn>
                <a:cxn ang="0">
                  <a:pos x="T2" y="T3"/>
                </a:cxn>
                <a:cxn ang="0">
                  <a:pos x="T4" y="T5"/>
                </a:cxn>
                <a:cxn ang="0">
                  <a:pos x="T6" y="T7"/>
                </a:cxn>
              </a:cxnLst>
              <a:rect l="0" t="0" r="r" b="b"/>
              <a:pathLst>
                <a:path w="38" h="21">
                  <a:moveTo>
                    <a:pt x="17" y="0"/>
                  </a:moveTo>
                  <a:lnTo>
                    <a:pt x="0" y="14"/>
                  </a:lnTo>
                  <a:lnTo>
                    <a:pt x="38" y="21"/>
                  </a:lnTo>
                  <a:lnTo>
                    <a:pt x="1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7" name="Freeform 25"/>
            <p:cNvSpPr>
              <a:spLocks/>
            </p:cNvSpPr>
            <p:nvPr/>
          </p:nvSpPr>
          <p:spPr bwMode="auto">
            <a:xfrm>
              <a:off x="13496926" y="-3489325"/>
              <a:ext cx="2382838" cy="808037"/>
            </a:xfrm>
            <a:custGeom>
              <a:avLst/>
              <a:gdLst>
                <a:gd name="T0" fmla="*/ 790 w 1501"/>
                <a:gd name="T1" fmla="*/ 0 h 509"/>
                <a:gd name="T2" fmla="*/ 0 w 1501"/>
                <a:gd name="T3" fmla="*/ 509 h 509"/>
                <a:gd name="T4" fmla="*/ 1501 w 1501"/>
                <a:gd name="T5" fmla="*/ 509 h 509"/>
                <a:gd name="T6" fmla="*/ 790 w 1501"/>
                <a:gd name="T7" fmla="*/ 0 h 509"/>
              </a:gdLst>
              <a:ahLst/>
              <a:cxnLst>
                <a:cxn ang="0">
                  <a:pos x="T0" y="T1"/>
                </a:cxn>
                <a:cxn ang="0">
                  <a:pos x="T2" y="T3"/>
                </a:cxn>
                <a:cxn ang="0">
                  <a:pos x="T4" y="T5"/>
                </a:cxn>
                <a:cxn ang="0">
                  <a:pos x="T6" y="T7"/>
                </a:cxn>
              </a:cxnLst>
              <a:rect l="0" t="0" r="r" b="b"/>
              <a:pathLst>
                <a:path w="1501" h="509">
                  <a:moveTo>
                    <a:pt x="790" y="0"/>
                  </a:moveTo>
                  <a:lnTo>
                    <a:pt x="0" y="509"/>
                  </a:lnTo>
                  <a:lnTo>
                    <a:pt x="1501" y="509"/>
                  </a:lnTo>
                  <a:lnTo>
                    <a:pt x="790" y="0"/>
                  </a:lnTo>
                  <a:close/>
                </a:path>
              </a:pathLst>
            </a:custGeom>
            <a:solidFill>
              <a:srgbClr val="2779A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8" name="Freeform 26"/>
            <p:cNvSpPr>
              <a:spLocks/>
            </p:cNvSpPr>
            <p:nvPr/>
          </p:nvSpPr>
          <p:spPr bwMode="auto">
            <a:xfrm>
              <a:off x="13496926" y="-3489325"/>
              <a:ext cx="2382838" cy="808037"/>
            </a:xfrm>
            <a:custGeom>
              <a:avLst/>
              <a:gdLst>
                <a:gd name="T0" fmla="*/ 790 w 1501"/>
                <a:gd name="T1" fmla="*/ 0 h 509"/>
                <a:gd name="T2" fmla="*/ 0 w 1501"/>
                <a:gd name="T3" fmla="*/ 509 h 509"/>
                <a:gd name="T4" fmla="*/ 1501 w 1501"/>
                <a:gd name="T5" fmla="*/ 509 h 509"/>
                <a:gd name="T6" fmla="*/ 790 w 1501"/>
                <a:gd name="T7" fmla="*/ 0 h 509"/>
              </a:gdLst>
              <a:ahLst/>
              <a:cxnLst>
                <a:cxn ang="0">
                  <a:pos x="T0" y="T1"/>
                </a:cxn>
                <a:cxn ang="0">
                  <a:pos x="T2" y="T3"/>
                </a:cxn>
                <a:cxn ang="0">
                  <a:pos x="T4" y="T5"/>
                </a:cxn>
                <a:cxn ang="0">
                  <a:pos x="T6" y="T7"/>
                </a:cxn>
              </a:cxnLst>
              <a:rect l="0" t="0" r="r" b="b"/>
              <a:pathLst>
                <a:path w="1501" h="509">
                  <a:moveTo>
                    <a:pt x="790" y="0"/>
                  </a:moveTo>
                  <a:lnTo>
                    <a:pt x="0" y="509"/>
                  </a:lnTo>
                  <a:lnTo>
                    <a:pt x="1501" y="509"/>
                  </a:lnTo>
                  <a:lnTo>
                    <a:pt x="79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89" name="Freeform 27"/>
            <p:cNvSpPr>
              <a:spLocks/>
            </p:cNvSpPr>
            <p:nvPr/>
          </p:nvSpPr>
          <p:spPr bwMode="auto">
            <a:xfrm>
              <a:off x="13744576" y="-3481388"/>
              <a:ext cx="2773363" cy="800100"/>
            </a:xfrm>
            <a:custGeom>
              <a:avLst/>
              <a:gdLst>
                <a:gd name="T0" fmla="*/ 872 w 1747"/>
                <a:gd name="T1" fmla="*/ 0 h 504"/>
                <a:gd name="T2" fmla="*/ 0 w 1747"/>
                <a:gd name="T3" fmla="*/ 504 h 504"/>
                <a:gd name="T4" fmla="*/ 1747 w 1747"/>
                <a:gd name="T5" fmla="*/ 504 h 504"/>
                <a:gd name="T6" fmla="*/ 872 w 1747"/>
                <a:gd name="T7" fmla="*/ 0 h 504"/>
              </a:gdLst>
              <a:ahLst/>
              <a:cxnLst>
                <a:cxn ang="0">
                  <a:pos x="T0" y="T1"/>
                </a:cxn>
                <a:cxn ang="0">
                  <a:pos x="T2" y="T3"/>
                </a:cxn>
                <a:cxn ang="0">
                  <a:pos x="T4" y="T5"/>
                </a:cxn>
                <a:cxn ang="0">
                  <a:pos x="T6" y="T7"/>
                </a:cxn>
              </a:cxnLst>
              <a:rect l="0" t="0" r="r" b="b"/>
              <a:pathLst>
                <a:path w="1747" h="504">
                  <a:moveTo>
                    <a:pt x="872" y="0"/>
                  </a:moveTo>
                  <a:lnTo>
                    <a:pt x="0" y="504"/>
                  </a:lnTo>
                  <a:lnTo>
                    <a:pt x="1747" y="504"/>
                  </a:lnTo>
                  <a:lnTo>
                    <a:pt x="872" y="0"/>
                  </a:lnTo>
                  <a:close/>
                </a:path>
              </a:pathLst>
            </a:custGeom>
            <a:solidFill>
              <a:srgbClr val="2B87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90" name="Freeform 28"/>
            <p:cNvSpPr>
              <a:spLocks/>
            </p:cNvSpPr>
            <p:nvPr/>
          </p:nvSpPr>
          <p:spPr bwMode="auto">
            <a:xfrm>
              <a:off x="9652001" y="-4557713"/>
              <a:ext cx="3949700" cy="1876425"/>
            </a:xfrm>
            <a:custGeom>
              <a:avLst/>
              <a:gdLst>
                <a:gd name="T0" fmla="*/ 1244 w 2488"/>
                <a:gd name="T1" fmla="*/ 0 h 1182"/>
                <a:gd name="T2" fmla="*/ 0 w 2488"/>
                <a:gd name="T3" fmla="*/ 1182 h 1182"/>
                <a:gd name="T4" fmla="*/ 2488 w 2488"/>
                <a:gd name="T5" fmla="*/ 1182 h 1182"/>
                <a:gd name="T6" fmla="*/ 1244 w 2488"/>
                <a:gd name="T7" fmla="*/ 0 h 1182"/>
              </a:gdLst>
              <a:ahLst/>
              <a:cxnLst>
                <a:cxn ang="0">
                  <a:pos x="T0" y="T1"/>
                </a:cxn>
                <a:cxn ang="0">
                  <a:pos x="T2" y="T3"/>
                </a:cxn>
                <a:cxn ang="0">
                  <a:pos x="T4" y="T5"/>
                </a:cxn>
                <a:cxn ang="0">
                  <a:pos x="T6" y="T7"/>
                </a:cxn>
              </a:cxnLst>
              <a:rect l="0" t="0" r="r" b="b"/>
              <a:pathLst>
                <a:path w="2488" h="1182">
                  <a:moveTo>
                    <a:pt x="1244" y="0"/>
                  </a:moveTo>
                  <a:lnTo>
                    <a:pt x="0" y="1182"/>
                  </a:lnTo>
                  <a:lnTo>
                    <a:pt x="2488" y="1182"/>
                  </a:lnTo>
                  <a:lnTo>
                    <a:pt x="1244" y="0"/>
                  </a:lnTo>
                  <a:close/>
                </a:path>
              </a:pathLst>
            </a:custGeom>
            <a:solidFill>
              <a:srgbClr val="E6E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91" name="Freeform 29"/>
            <p:cNvSpPr>
              <a:spLocks/>
            </p:cNvSpPr>
            <p:nvPr/>
          </p:nvSpPr>
          <p:spPr bwMode="auto">
            <a:xfrm>
              <a:off x="10606088" y="-4557713"/>
              <a:ext cx="2027238" cy="1112837"/>
            </a:xfrm>
            <a:custGeom>
              <a:avLst/>
              <a:gdLst>
                <a:gd name="T0" fmla="*/ 0 w 1277"/>
                <a:gd name="T1" fmla="*/ 609 h 701"/>
                <a:gd name="T2" fmla="*/ 267 w 1277"/>
                <a:gd name="T3" fmla="*/ 521 h 701"/>
                <a:gd name="T4" fmla="*/ 430 w 1277"/>
                <a:gd name="T5" fmla="*/ 635 h 701"/>
                <a:gd name="T6" fmla="*/ 544 w 1277"/>
                <a:gd name="T7" fmla="*/ 505 h 701"/>
                <a:gd name="T8" fmla="*/ 830 w 1277"/>
                <a:gd name="T9" fmla="*/ 701 h 701"/>
                <a:gd name="T10" fmla="*/ 984 w 1277"/>
                <a:gd name="T11" fmla="*/ 561 h 701"/>
                <a:gd name="T12" fmla="*/ 1277 w 1277"/>
                <a:gd name="T13" fmla="*/ 604 h 701"/>
                <a:gd name="T14" fmla="*/ 643 w 1277"/>
                <a:gd name="T15" fmla="*/ 0 h 701"/>
                <a:gd name="T16" fmla="*/ 0 w 1277"/>
                <a:gd name="T17" fmla="*/ 609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7" h="701">
                  <a:moveTo>
                    <a:pt x="0" y="609"/>
                  </a:moveTo>
                  <a:lnTo>
                    <a:pt x="267" y="521"/>
                  </a:lnTo>
                  <a:lnTo>
                    <a:pt x="430" y="635"/>
                  </a:lnTo>
                  <a:lnTo>
                    <a:pt x="544" y="505"/>
                  </a:lnTo>
                  <a:lnTo>
                    <a:pt x="830" y="701"/>
                  </a:lnTo>
                  <a:lnTo>
                    <a:pt x="984" y="561"/>
                  </a:lnTo>
                  <a:lnTo>
                    <a:pt x="1277" y="604"/>
                  </a:lnTo>
                  <a:lnTo>
                    <a:pt x="643" y="0"/>
                  </a:lnTo>
                  <a:lnTo>
                    <a:pt x="0" y="60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aphicFrame>
        <p:nvGraphicFramePr>
          <p:cNvPr id="3" name="Object 2" hidden="1"/>
          <p:cNvGraphicFramePr>
            <a:graphicFrameLocks noChangeAspect="1"/>
          </p:cNvGraphicFramePr>
          <p:nvPr>
            <p:custDataLst>
              <p:tags r:id="rId2"/>
            </p:custDataLst>
            <p:extLst/>
          </p:nvPr>
        </p:nvGraphicFramePr>
        <p:xfrm>
          <a:off x="125524" y="71279"/>
          <a:ext cx="1556" cy="1556"/>
        </p:xfrm>
        <a:graphic>
          <a:graphicData uri="http://schemas.openxmlformats.org/presentationml/2006/ole">
            <mc:AlternateContent xmlns:mc="http://schemas.openxmlformats.org/markup-compatibility/2006">
              <mc:Choice xmlns:v="urn:schemas-microsoft-com:vml" Requires="v">
                <p:oleObj spid="_x0000_s17411"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25524" y="71279"/>
                        <a:ext cx="1556" cy="1556"/>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dirty="0" smtClean="0"/>
              <a:t>Microsoft’s view</a:t>
            </a:r>
            <a:endParaRPr lang="en-US" dirty="0"/>
          </a:p>
        </p:txBody>
      </p:sp>
      <p:sp>
        <p:nvSpPr>
          <p:cNvPr id="167" name="Rectangle 166"/>
          <p:cNvSpPr/>
          <p:nvPr/>
        </p:nvSpPr>
        <p:spPr bwMode="auto">
          <a:xfrm>
            <a:off x="274638" y="1211263"/>
            <a:ext cx="5832675" cy="5486400"/>
          </a:xfrm>
          <a:prstGeom prst="rect">
            <a:avLst/>
          </a:prstGeom>
          <a:solidFill>
            <a:srgbClr val="0078D7"/>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34" tIns="179234" rIns="179234" bIns="179234" numCol="1" rtlCol="0" anchor="t" anchorCtr="0" compatLnSpc="1">
            <a:prstTxWarp prst="textNoShape">
              <a:avLst/>
            </a:prstTxWarp>
          </a:bodyPr>
          <a:lstStyle>
            <a:defPPr>
              <a:defRPr lang="en-US"/>
            </a:defPPr>
            <a:lvl1pPr marL="0" algn="l" defTabSz="932316" rtl="0" eaLnBrk="1" latinLnBrk="0" hangingPunct="1">
              <a:defRPr sz="1836" kern="1200">
                <a:solidFill>
                  <a:schemeClr val="lt1"/>
                </a:solidFill>
                <a:latin typeface="+mn-lt"/>
                <a:ea typeface="+mn-ea"/>
                <a:cs typeface="+mn-cs"/>
              </a:defRPr>
            </a:lvl1pPr>
            <a:lvl2pPr marL="466155" algn="l" defTabSz="932316" rtl="0" eaLnBrk="1" latinLnBrk="0" hangingPunct="1">
              <a:defRPr sz="1836" kern="1200">
                <a:solidFill>
                  <a:schemeClr val="lt1"/>
                </a:solidFill>
                <a:latin typeface="+mn-lt"/>
                <a:ea typeface="+mn-ea"/>
                <a:cs typeface="+mn-cs"/>
              </a:defRPr>
            </a:lvl2pPr>
            <a:lvl3pPr marL="932316" algn="l" defTabSz="932316" rtl="0" eaLnBrk="1" latinLnBrk="0" hangingPunct="1">
              <a:defRPr sz="1836" kern="1200">
                <a:solidFill>
                  <a:schemeClr val="lt1"/>
                </a:solidFill>
                <a:latin typeface="+mn-lt"/>
                <a:ea typeface="+mn-ea"/>
                <a:cs typeface="+mn-cs"/>
              </a:defRPr>
            </a:lvl3pPr>
            <a:lvl4pPr marL="1398471" algn="l" defTabSz="932316" rtl="0" eaLnBrk="1" latinLnBrk="0" hangingPunct="1">
              <a:defRPr sz="1836" kern="1200">
                <a:solidFill>
                  <a:schemeClr val="lt1"/>
                </a:solidFill>
                <a:latin typeface="+mn-lt"/>
                <a:ea typeface="+mn-ea"/>
                <a:cs typeface="+mn-cs"/>
              </a:defRPr>
            </a:lvl4pPr>
            <a:lvl5pPr marL="1864631" algn="l" defTabSz="932316" rtl="0" eaLnBrk="1" latinLnBrk="0" hangingPunct="1">
              <a:defRPr sz="1836" kern="1200">
                <a:solidFill>
                  <a:schemeClr val="lt1"/>
                </a:solidFill>
                <a:latin typeface="+mn-lt"/>
                <a:ea typeface="+mn-ea"/>
                <a:cs typeface="+mn-cs"/>
              </a:defRPr>
            </a:lvl5pPr>
            <a:lvl6pPr marL="2330787" algn="l" defTabSz="932316" rtl="0" eaLnBrk="1" latinLnBrk="0" hangingPunct="1">
              <a:defRPr sz="1836" kern="1200">
                <a:solidFill>
                  <a:schemeClr val="lt1"/>
                </a:solidFill>
                <a:latin typeface="+mn-lt"/>
                <a:ea typeface="+mn-ea"/>
                <a:cs typeface="+mn-cs"/>
              </a:defRPr>
            </a:lvl6pPr>
            <a:lvl7pPr marL="2796947" algn="l" defTabSz="932316" rtl="0" eaLnBrk="1" latinLnBrk="0" hangingPunct="1">
              <a:defRPr sz="1836" kern="1200">
                <a:solidFill>
                  <a:schemeClr val="lt1"/>
                </a:solidFill>
                <a:latin typeface="+mn-lt"/>
                <a:ea typeface="+mn-ea"/>
                <a:cs typeface="+mn-cs"/>
              </a:defRPr>
            </a:lvl7pPr>
            <a:lvl8pPr marL="3263102" algn="l" defTabSz="932316" rtl="0" eaLnBrk="1" latinLnBrk="0" hangingPunct="1">
              <a:defRPr sz="1836" kern="1200">
                <a:solidFill>
                  <a:schemeClr val="lt1"/>
                </a:solidFill>
                <a:latin typeface="+mn-lt"/>
                <a:ea typeface="+mn-ea"/>
                <a:cs typeface="+mn-cs"/>
              </a:defRPr>
            </a:lvl8pPr>
            <a:lvl9pPr marL="3729258" algn="l" defTabSz="932316" rtl="0" eaLnBrk="1" latinLnBrk="0" hangingPunct="1">
              <a:defRPr sz="1836" kern="1200">
                <a:solidFill>
                  <a:schemeClr val="lt1"/>
                </a:solidFill>
                <a:latin typeface="+mn-lt"/>
                <a:ea typeface="+mn-ea"/>
                <a:cs typeface="+mn-cs"/>
              </a:defRPr>
            </a:lvl9pPr>
          </a:lstStyle>
          <a:p>
            <a:pPr defTabSz="896334">
              <a:lnSpc>
                <a:spcPct val="90000"/>
              </a:lnSpc>
              <a:spcBef>
                <a:spcPts val="1765"/>
              </a:spcBef>
              <a:spcAft>
                <a:spcPts val="1200"/>
              </a:spcAft>
            </a:pPr>
            <a:endParaRPr lang="en-US" sz="2000" dirty="0">
              <a:solidFill>
                <a:prstClr val="white"/>
              </a:solidFill>
              <a:latin typeface="Segoe UI Light"/>
            </a:endParaRPr>
          </a:p>
        </p:txBody>
      </p:sp>
      <p:pic>
        <p:nvPicPr>
          <p:cNvPr id="58" name="Picture 57"/>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0718800" y="264270"/>
            <a:ext cx="1468172" cy="339250"/>
          </a:xfrm>
          <a:prstGeom prst="rect">
            <a:avLst/>
          </a:prstGeom>
        </p:spPr>
      </p:pic>
      <p:sp>
        <p:nvSpPr>
          <p:cNvPr id="59" name="Rectangle 58"/>
          <p:cNvSpPr/>
          <p:nvPr/>
        </p:nvSpPr>
        <p:spPr bwMode="auto">
          <a:xfrm>
            <a:off x="287337" y="1216026"/>
            <a:ext cx="5832675" cy="126523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34" tIns="179234" rIns="179234" bIns="179234" numCol="1" rtlCol="0" anchor="t" anchorCtr="0" compatLnSpc="1">
            <a:prstTxWarp prst="textNoShape">
              <a:avLst/>
            </a:prstTxWarp>
          </a:bodyPr>
          <a:lstStyle>
            <a:defPPr>
              <a:defRPr lang="en-US"/>
            </a:defPPr>
            <a:lvl1pPr marL="0" algn="l" defTabSz="932316" rtl="0" eaLnBrk="1" latinLnBrk="0" hangingPunct="1">
              <a:defRPr sz="1836" kern="1200">
                <a:solidFill>
                  <a:schemeClr val="lt1"/>
                </a:solidFill>
                <a:latin typeface="+mn-lt"/>
                <a:ea typeface="+mn-ea"/>
                <a:cs typeface="+mn-cs"/>
              </a:defRPr>
            </a:lvl1pPr>
            <a:lvl2pPr marL="466155" algn="l" defTabSz="932316" rtl="0" eaLnBrk="1" latinLnBrk="0" hangingPunct="1">
              <a:defRPr sz="1836" kern="1200">
                <a:solidFill>
                  <a:schemeClr val="lt1"/>
                </a:solidFill>
                <a:latin typeface="+mn-lt"/>
                <a:ea typeface="+mn-ea"/>
                <a:cs typeface="+mn-cs"/>
              </a:defRPr>
            </a:lvl2pPr>
            <a:lvl3pPr marL="932316" algn="l" defTabSz="932316" rtl="0" eaLnBrk="1" latinLnBrk="0" hangingPunct="1">
              <a:defRPr sz="1836" kern="1200">
                <a:solidFill>
                  <a:schemeClr val="lt1"/>
                </a:solidFill>
                <a:latin typeface="+mn-lt"/>
                <a:ea typeface="+mn-ea"/>
                <a:cs typeface="+mn-cs"/>
              </a:defRPr>
            </a:lvl3pPr>
            <a:lvl4pPr marL="1398471" algn="l" defTabSz="932316" rtl="0" eaLnBrk="1" latinLnBrk="0" hangingPunct="1">
              <a:defRPr sz="1836" kern="1200">
                <a:solidFill>
                  <a:schemeClr val="lt1"/>
                </a:solidFill>
                <a:latin typeface="+mn-lt"/>
                <a:ea typeface="+mn-ea"/>
                <a:cs typeface="+mn-cs"/>
              </a:defRPr>
            </a:lvl4pPr>
            <a:lvl5pPr marL="1864631" algn="l" defTabSz="932316" rtl="0" eaLnBrk="1" latinLnBrk="0" hangingPunct="1">
              <a:defRPr sz="1836" kern="1200">
                <a:solidFill>
                  <a:schemeClr val="lt1"/>
                </a:solidFill>
                <a:latin typeface="+mn-lt"/>
                <a:ea typeface="+mn-ea"/>
                <a:cs typeface="+mn-cs"/>
              </a:defRPr>
            </a:lvl5pPr>
            <a:lvl6pPr marL="2330787" algn="l" defTabSz="932316" rtl="0" eaLnBrk="1" latinLnBrk="0" hangingPunct="1">
              <a:defRPr sz="1836" kern="1200">
                <a:solidFill>
                  <a:schemeClr val="lt1"/>
                </a:solidFill>
                <a:latin typeface="+mn-lt"/>
                <a:ea typeface="+mn-ea"/>
                <a:cs typeface="+mn-cs"/>
              </a:defRPr>
            </a:lvl6pPr>
            <a:lvl7pPr marL="2796947" algn="l" defTabSz="932316" rtl="0" eaLnBrk="1" latinLnBrk="0" hangingPunct="1">
              <a:defRPr sz="1836" kern="1200">
                <a:solidFill>
                  <a:schemeClr val="lt1"/>
                </a:solidFill>
                <a:latin typeface="+mn-lt"/>
                <a:ea typeface="+mn-ea"/>
                <a:cs typeface="+mn-cs"/>
              </a:defRPr>
            </a:lvl7pPr>
            <a:lvl8pPr marL="3263102" algn="l" defTabSz="932316" rtl="0" eaLnBrk="1" latinLnBrk="0" hangingPunct="1">
              <a:defRPr sz="1836" kern="1200">
                <a:solidFill>
                  <a:schemeClr val="lt1"/>
                </a:solidFill>
                <a:latin typeface="+mn-lt"/>
                <a:ea typeface="+mn-ea"/>
                <a:cs typeface="+mn-cs"/>
              </a:defRPr>
            </a:lvl8pPr>
            <a:lvl9pPr marL="3729258" algn="l" defTabSz="932316" rtl="0" eaLnBrk="1" latinLnBrk="0" hangingPunct="1">
              <a:defRPr sz="1836" kern="1200">
                <a:solidFill>
                  <a:schemeClr val="lt1"/>
                </a:solidFill>
                <a:latin typeface="+mn-lt"/>
                <a:ea typeface="+mn-ea"/>
                <a:cs typeface="+mn-cs"/>
              </a:defRPr>
            </a:lvl9pPr>
          </a:lstStyle>
          <a:p>
            <a:pPr defTabSz="659077" fontAlgn="base">
              <a:lnSpc>
                <a:spcPct val="90000"/>
              </a:lnSpc>
              <a:spcBef>
                <a:spcPct val="0"/>
              </a:spcBef>
              <a:spcAft>
                <a:spcPts val="1765"/>
              </a:spcAft>
            </a:pPr>
            <a:r>
              <a:rPr lang="en-US" sz="3600" dirty="0">
                <a:solidFill>
                  <a:prstClr val="white"/>
                </a:solidFill>
                <a:latin typeface="Segoe UI Light"/>
              </a:rPr>
              <a:t>The Internet of Things </a:t>
            </a:r>
            <a:r>
              <a:rPr lang="en-US" sz="3600" dirty="0" smtClean="0">
                <a:solidFill>
                  <a:prstClr val="white"/>
                </a:solidFill>
                <a:latin typeface="Segoe UI Light"/>
                <a:cs typeface="Segoe UI Semibold" panose="020B0702040204020203" pitchFamily="34" charset="0"/>
              </a:rPr>
              <a:t>starts </a:t>
            </a:r>
            <a:br>
              <a:rPr lang="en-US" sz="3600" dirty="0" smtClean="0">
                <a:solidFill>
                  <a:prstClr val="white"/>
                </a:solidFill>
                <a:latin typeface="Segoe UI Light"/>
                <a:cs typeface="Segoe UI Semibold" panose="020B0702040204020203" pitchFamily="34" charset="0"/>
              </a:rPr>
            </a:br>
            <a:r>
              <a:rPr lang="en-US" sz="3600" dirty="0" smtClean="0">
                <a:solidFill>
                  <a:prstClr val="white"/>
                </a:solidFill>
                <a:latin typeface="Segoe UI Light"/>
                <a:cs typeface="Segoe UI Semibold" panose="020B0702040204020203" pitchFamily="34" charset="0"/>
              </a:rPr>
              <a:t>with </a:t>
            </a:r>
            <a:r>
              <a:rPr lang="en-US" sz="3600" dirty="0" smtClean="0">
                <a:solidFill>
                  <a:prstClr val="white"/>
                </a:solidFill>
                <a:ea typeface="Segoe UI" panose="020B0502040204020203" pitchFamily="34" charset="0"/>
                <a:cs typeface="Segoe UI" panose="020B0502040204020203" pitchFamily="34" charset="0"/>
              </a:rPr>
              <a:t>your</a:t>
            </a:r>
            <a:r>
              <a:rPr lang="en-US" sz="3600" dirty="0" smtClean="0">
                <a:solidFill>
                  <a:prstClr val="white"/>
                </a:solidFill>
                <a:latin typeface="Segoe UI Light" panose="020B0502040204020203" pitchFamily="34" charset="0"/>
                <a:cs typeface="Segoe UI Semibold" panose="020B0702040204020203" pitchFamily="34" charset="0"/>
              </a:rPr>
              <a:t> </a:t>
            </a:r>
            <a:r>
              <a:rPr lang="en-US" sz="3600" b="1" dirty="0" smtClean="0">
                <a:solidFill>
                  <a:prstClr val="white"/>
                </a:solidFill>
                <a:latin typeface="Segoe UI Light" panose="020B0502040204020203" pitchFamily="34" charset="0"/>
                <a:cs typeface="Segoe UI Semibold" panose="020B0702040204020203" pitchFamily="34" charset="0"/>
              </a:rPr>
              <a:t>things</a:t>
            </a:r>
            <a:endParaRPr lang="en-US" sz="3600" b="1" dirty="0">
              <a:solidFill>
                <a:prstClr val="white"/>
              </a:solidFill>
              <a:latin typeface="Segoe UI Light" panose="020B0502040204020203" pitchFamily="34" charset="0"/>
              <a:cs typeface="Segoe UI Semibold" panose="020B0702040204020203" pitchFamily="34" charset="0"/>
            </a:endParaRPr>
          </a:p>
        </p:txBody>
      </p:sp>
      <p:sp>
        <p:nvSpPr>
          <p:cNvPr id="16" name="Rectangle 15"/>
          <p:cNvSpPr/>
          <p:nvPr/>
        </p:nvSpPr>
        <p:spPr>
          <a:xfrm>
            <a:off x="772390" y="2867931"/>
            <a:ext cx="4499708" cy="2113399"/>
          </a:xfrm>
          <a:prstGeom prst="rect">
            <a:avLst/>
          </a:prstGeom>
        </p:spPr>
        <p:txBody>
          <a:bodyPr wrap="square">
            <a:spAutoFit/>
          </a:bodyPr>
          <a:lstStyle/>
          <a:p>
            <a:pPr marL="466161" lvl="2" defTabSz="896334" fontAlgn="base">
              <a:lnSpc>
                <a:spcPct val="90000"/>
              </a:lnSpc>
              <a:spcAft>
                <a:spcPts val="1200"/>
              </a:spcAft>
            </a:pPr>
            <a:r>
              <a:rPr lang="en-US" sz="2000" dirty="0">
                <a:solidFill>
                  <a:prstClr val="white"/>
                </a:solidFill>
                <a:latin typeface="Segoe UI Light"/>
              </a:rPr>
              <a:t>Build on the infrastructure </a:t>
            </a:r>
            <a:br>
              <a:rPr lang="en-US" sz="2000" dirty="0">
                <a:solidFill>
                  <a:prstClr val="white"/>
                </a:solidFill>
                <a:latin typeface="Segoe UI Light"/>
              </a:rPr>
            </a:br>
            <a:r>
              <a:rPr lang="en-US" sz="2000" dirty="0">
                <a:solidFill>
                  <a:prstClr val="white"/>
                </a:solidFill>
                <a:latin typeface="Segoe UI Light"/>
              </a:rPr>
              <a:t>you already have</a:t>
            </a:r>
          </a:p>
          <a:p>
            <a:pPr marL="466161" lvl="2" defTabSz="896334" fontAlgn="base">
              <a:lnSpc>
                <a:spcPct val="90000"/>
              </a:lnSpc>
              <a:spcBef>
                <a:spcPts val="196"/>
              </a:spcBef>
              <a:spcAft>
                <a:spcPts val="1200"/>
              </a:spcAft>
            </a:pPr>
            <a:r>
              <a:rPr lang="en-US" sz="2000" dirty="0">
                <a:solidFill>
                  <a:prstClr val="white"/>
                </a:solidFill>
                <a:latin typeface="Segoe UI Light"/>
              </a:rPr>
              <a:t>Add more devices to </a:t>
            </a:r>
            <a:br>
              <a:rPr lang="en-US" sz="2000" dirty="0">
                <a:solidFill>
                  <a:prstClr val="white"/>
                </a:solidFill>
                <a:latin typeface="Segoe UI Light"/>
              </a:rPr>
            </a:br>
            <a:r>
              <a:rPr lang="en-US" sz="2000" dirty="0">
                <a:solidFill>
                  <a:prstClr val="white"/>
                </a:solidFill>
                <a:latin typeface="Segoe UI Light"/>
              </a:rPr>
              <a:t>the ones you already own</a:t>
            </a:r>
          </a:p>
          <a:p>
            <a:pPr marL="466161" lvl="2" defTabSz="896334" fontAlgn="base">
              <a:lnSpc>
                <a:spcPct val="90000"/>
              </a:lnSpc>
              <a:spcBef>
                <a:spcPts val="196"/>
              </a:spcBef>
              <a:spcAft>
                <a:spcPts val="1200"/>
              </a:spcAft>
            </a:pPr>
            <a:r>
              <a:rPr lang="en-US" sz="2000" dirty="0">
                <a:solidFill>
                  <a:prstClr val="white"/>
                </a:solidFill>
                <a:latin typeface="Segoe UI Light"/>
              </a:rPr>
              <a:t>Get more from the data </a:t>
            </a:r>
            <a:br>
              <a:rPr lang="en-US" sz="2000" dirty="0">
                <a:solidFill>
                  <a:prstClr val="white"/>
                </a:solidFill>
                <a:latin typeface="Segoe UI Light"/>
              </a:rPr>
            </a:br>
            <a:r>
              <a:rPr lang="en-US" sz="2000" dirty="0">
                <a:solidFill>
                  <a:prstClr val="white"/>
                </a:solidFill>
                <a:latin typeface="Segoe UI Light"/>
              </a:rPr>
              <a:t>that already exists </a:t>
            </a:r>
          </a:p>
        </p:txBody>
      </p:sp>
      <p:sp>
        <p:nvSpPr>
          <p:cNvPr id="343" name="Rectangle 342"/>
          <p:cNvSpPr/>
          <p:nvPr/>
        </p:nvSpPr>
        <p:spPr>
          <a:xfrm>
            <a:off x="287337" y="5489651"/>
            <a:ext cx="5561126" cy="923330"/>
          </a:xfrm>
          <a:prstGeom prst="rect">
            <a:avLst/>
          </a:prstGeom>
        </p:spPr>
        <p:txBody>
          <a:bodyPr wrap="square">
            <a:spAutoFit/>
          </a:bodyPr>
          <a:lstStyle/>
          <a:p>
            <a:pPr marL="91440" lvl="2" defTabSz="896334" fontAlgn="base">
              <a:lnSpc>
                <a:spcPct val="90000"/>
              </a:lnSpc>
              <a:spcAft>
                <a:spcPts val="1200"/>
              </a:spcAft>
            </a:pPr>
            <a:r>
              <a:rPr lang="en-US" sz="2000" dirty="0">
                <a:solidFill>
                  <a:prstClr val="white"/>
                </a:solidFill>
                <a:latin typeface="Segoe UI Light"/>
              </a:rPr>
              <a:t>Stop just running your business. Start making it thrive. Start realizing the potential of the Internet </a:t>
            </a:r>
            <a:r>
              <a:rPr lang="en-US" sz="2000" dirty="0" smtClean="0">
                <a:solidFill>
                  <a:prstClr val="white"/>
                </a:solidFill>
                <a:latin typeface="Segoe UI Light"/>
              </a:rPr>
              <a:t>of </a:t>
            </a:r>
            <a:r>
              <a:rPr lang="en-US" sz="2000" dirty="0">
                <a:solidFill>
                  <a:prstClr val="white"/>
                </a:solidFill>
              </a:rPr>
              <a:t>Your Things. </a:t>
            </a:r>
          </a:p>
        </p:txBody>
      </p:sp>
      <p:sp>
        <p:nvSpPr>
          <p:cNvPr id="347" name="Freeform 101"/>
          <p:cNvSpPr>
            <a:spLocks/>
          </p:cNvSpPr>
          <p:nvPr/>
        </p:nvSpPr>
        <p:spPr bwMode="black">
          <a:xfrm rot="10800000">
            <a:off x="854354" y="2932928"/>
            <a:ext cx="130414" cy="195622"/>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chemeClr val="bg1"/>
          </a:solidFill>
          <a:ln>
            <a:noFill/>
          </a:ln>
          <a:extLst/>
        </p:spPr>
        <p:txBody>
          <a:bodyPr vert="horz" wrap="square" lIns="91427" tIns="45713" rIns="91427" bIns="45713" numCol="1" anchor="t" anchorCtr="0" compatLnSpc="1">
            <a:prstTxWarp prst="textNoShape">
              <a:avLst/>
            </a:prstTxWarp>
          </a:bodyPr>
          <a:lstStyle/>
          <a:p>
            <a:pPr defTabSz="914224">
              <a:defRPr/>
            </a:pPr>
            <a:endParaRPr lang="en-US" sz="1836" kern="0">
              <a:solidFill>
                <a:prstClr val="black"/>
              </a:solidFill>
              <a:latin typeface="Segoe UI Light" panose="020B0502040204020203" pitchFamily="34" charset="0"/>
            </a:endParaRPr>
          </a:p>
        </p:txBody>
      </p:sp>
      <p:sp>
        <p:nvSpPr>
          <p:cNvPr id="348" name="Freeform 101"/>
          <p:cNvSpPr>
            <a:spLocks/>
          </p:cNvSpPr>
          <p:nvPr/>
        </p:nvSpPr>
        <p:spPr bwMode="black">
          <a:xfrm rot="10800000">
            <a:off x="854354" y="3682228"/>
            <a:ext cx="130414" cy="195622"/>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chemeClr val="bg1"/>
          </a:solidFill>
          <a:ln>
            <a:noFill/>
          </a:ln>
          <a:extLst/>
        </p:spPr>
        <p:txBody>
          <a:bodyPr vert="horz" wrap="square" lIns="91427" tIns="45713" rIns="91427" bIns="45713" numCol="1" anchor="t" anchorCtr="0" compatLnSpc="1">
            <a:prstTxWarp prst="textNoShape">
              <a:avLst/>
            </a:prstTxWarp>
          </a:bodyPr>
          <a:lstStyle/>
          <a:p>
            <a:pPr defTabSz="914224">
              <a:defRPr/>
            </a:pPr>
            <a:endParaRPr lang="en-US" sz="1836" kern="0">
              <a:solidFill>
                <a:prstClr val="black"/>
              </a:solidFill>
              <a:latin typeface="Segoe UI Light" panose="020B0502040204020203" pitchFamily="34" charset="0"/>
            </a:endParaRPr>
          </a:p>
        </p:txBody>
      </p:sp>
      <p:sp>
        <p:nvSpPr>
          <p:cNvPr id="349" name="Freeform 101"/>
          <p:cNvSpPr>
            <a:spLocks/>
          </p:cNvSpPr>
          <p:nvPr/>
        </p:nvSpPr>
        <p:spPr bwMode="black">
          <a:xfrm rot="10800000">
            <a:off x="854354" y="4393428"/>
            <a:ext cx="130414" cy="195622"/>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chemeClr val="bg1"/>
          </a:solidFill>
          <a:ln>
            <a:noFill/>
          </a:ln>
          <a:extLst/>
        </p:spPr>
        <p:txBody>
          <a:bodyPr vert="horz" wrap="square" lIns="91427" tIns="45713" rIns="91427" bIns="45713" numCol="1" anchor="t" anchorCtr="0" compatLnSpc="1">
            <a:prstTxWarp prst="textNoShape">
              <a:avLst/>
            </a:prstTxWarp>
          </a:bodyPr>
          <a:lstStyle/>
          <a:p>
            <a:pPr defTabSz="914224">
              <a:defRPr/>
            </a:pPr>
            <a:endParaRPr lang="en-US" sz="1836" kern="0">
              <a:solidFill>
                <a:prstClr val="black"/>
              </a:solidFill>
              <a:latin typeface="Segoe UI Light" panose="020B0502040204020203" pitchFamily="34" charset="0"/>
            </a:endParaRPr>
          </a:p>
        </p:txBody>
      </p:sp>
      <p:sp>
        <p:nvSpPr>
          <p:cNvPr id="4" name="Oval 3"/>
          <p:cNvSpPr/>
          <p:nvPr/>
        </p:nvSpPr>
        <p:spPr>
          <a:xfrm>
            <a:off x="6520743" y="1608753"/>
            <a:ext cx="1369216" cy="1369216"/>
          </a:xfrm>
          <a:prstGeom prst="ellipse">
            <a:avLst/>
          </a:prstGeom>
          <a:solidFill>
            <a:srgbClr val="5C2D9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sp>
        <p:nvSpPr>
          <p:cNvPr id="86" name="Oval 85"/>
          <p:cNvSpPr/>
          <p:nvPr/>
        </p:nvSpPr>
        <p:spPr>
          <a:xfrm>
            <a:off x="8045949" y="1604513"/>
            <a:ext cx="1369216" cy="1369216"/>
          </a:xfrm>
          <a:prstGeom prst="ellipse">
            <a:avLst/>
          </a:prstGeom>
          <a:solidFill>
            <a:srgbClr val="0078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sp>
        <p:nvSpPr>
          <p:cNvPr id="96" name="Oval 95"/>
          <p:cNvSpPr/>
          <p:nvPr/>
        </p:nvSpPr>
        <p:spPr>
          <a:xfrm>
            <a:off x="7108739" y="2973729"/>
            <a:ext cx="1770654" cy="1770654"/>
          </a:xfrm>
          <a:prstGeom prst="ellipse">
            <a:avLst/>
          </a:prstGeom>
          <a:solidFill>
            <a:srgbClr val="FFB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sp>
        <p:nvSpPr>
          <p:cNvPr id="97" name="Oval 96"/>
          <p:cNvSpPr/>
          <p:nvPr/>
        </p:nvSpPr>
        <p:spPr>
          <a:xfrm>
            <a:off x="8484876" y="3967167"/>
            <a:ext cx="1369216" cy="1369216"/>
          </a:xfrm>
          <a:prstGeom prst="ellipse">
            <a:avLst/>
          </a:prstGeom>
          <a:solidFill>
            <a:srgbClr val="D83B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sp>
        <p:nvSpPr>
          <p:cNvPr id="45" name="icon  BINARY"/>
          <p:cNvSpPr>
            <a:spLocks noChangeAspect="1" noEditPoints="1"/>
          </p:cNvSpPr>
          <p:nvPr/>
        </p:nvSpPr>
        <p:spPr bwMode="auto">
          <a:xfrm>
            <a:off x="8813515" y="4388496"/>
            <a:ext cx="666571" cy="547032"/>
          </a:xfrm>
          <a:custGeom>
            <a:avLst/>
            <a:gdLst>
              <a:gd name="T0" fmla="*/ 64 w 275"/>
              <a:gd name="T1" fmla="*/ 55 h 226"/>
              <a:gd name="T2" fmla="*/ 65 w 275"/>
              <a:gd name="T3" fmla="*/ 0 h 226"/>
              <a:gd name="T4" fmla="*/ 64 w 275"/>
              <a:gd name="T5" fmla="*/ 9 h 226"/>
              <a:gd name="T6" fmla="*/ 72 w 275"/>
              <a:gd name="T7" fmla="*/ 28 h 226"/>
              <a:gd name="T8" fmla="*/ 96 w 275"/>
              <a:gd name="T9" fmla="*/ 45 h 226"/>
              <a:gd name="T10" fmla="*/ 96 w 275"/>
              <a:gd name="T11" fmla="*/ 15 h 226"/>
              <a:gd name="T12" fmla="*/ 119 w 275"/>
              <a:gd name="T13" fmla="*/ 45 h 226"/>
              <a:gd name="T14" fmla="*/ 178 w 275"/>
              <a:gd name="T15" fmla="*/ 54 h 226"/>
              <a:gd name="T16" fmla="*/ 155 w 275"/>
              <a:gd name="T17" fmla="*/ 45 h 226"/>
              <a:gd name="T18" fmla="*/ 144 w 275"/>
              <a:gd name="T19" fmla="*/ 5 h 226"/>
              <a:gd name="T20" fmla="*/ 178 w 275"/>
              <a:gd name="T21" fmla="*/ 45 h 226"/>
              <a:gd name="T22" fmla="*/ 222 w 275"/>
              <a:gd name="T23" fmla="*/ 48 h 226"/>
              <a:gd name="T24" fmla="*/ 194 w 275"/>
              <a:gd name="T25" fmla="*/ 7 h 226"/>
              <a:gd name="T26" fmla="*/ 215 w 275"/>
              <a:gd name="T27" fmla="*/ 28 h 226"/>
              <a:gd name="T28" fmla="*/ 208 w 275"/>
              <a:gd name="T29" fmla="*/ 46 h 226"/>
              <a:gd name="T30" fmla="*/ 269 w 275"/>
              <a:gd name="T31" fmla="*/ 48 h 226"/>
              <a:gd name="T32" fmla="*/ 242 w 275"/>
              <a:gd name="T33" fmla="*/ 7 h 226"/>
              <a:gd name="T34" fmla="*/ 263 w 275"/>
              <a:gd name="T35" fmla="*/ 28 h 226"/>
              <a:gd name="T36" fmla="*/ 256 w 275"/>
              <a:gd name="T37" fmla="*/ 46 h 226"/>
              <a:gd name="T38" fmla="*/ 0 w 275"/>
              <a:gd name="T39" fmla="*/ 140 h 226"/>
              <a:gd name="T40" fmla="*/ 11 w 275"/>
              <a:gd name="T41" fmla="*/ 98 h 226"/>
              <a:gd name="T42" fmla="*/ 23 w 275"/>
              <a:gd name="T43" fmla="*/ 85 h 226"/>
              <a:gd name="T44" fmla="*/ 34 w 275"/>
              <a:gd name="T45" fmla="*/ 140 h 226"/>
              <a:gd name="T46" fmla="*/ 64 w 275"/>
              <a:gd name="T47" fmla="*/ 141 h 226"/>
              <a:gd name="T48" fmla="*/ 65 w 275"/>
              <a:gd name="T49" fmla="*/ 85 h 226"/>
              <a:gd name="T50" fmla="*/ 64 w 275"/>
              <a:gd name="T51" fmla="*/ 94 h 226"/>
              <a:gd name="T52" fmla="*/ 71 w 275"/>
              <a:gd name="T53" fmla="*/ 113 h 226"/>
              <a:gd name="T54" fmla="*/ 111 w 275"/>
              <a:gd name="T55" fmla="*/ 141 h 226"/>
              <a:gd name="T56" fmla="*/ 112 w 275"/>
              <a:gd name="T57" fmla="*/ 85 h 226"/>
              <a:gd name="T58" fmla="*/ 112 w 275"/>
              <a:gd name="T59" fmla="*/ 94 h 226"/>
              <a:gd name="T60" fmla="*/ 119 w 275"/>
              <a:gd name="T61" fmla="*/ 113 h 226"/>
              <a:gd name="T62" fmla="*/ 145 w 275"/>
              <a:gd name="T63" fmla="*/ 130 h 226"/>
              <a:gd name="T64" fmla="*/ 144 w 275"/>
              <a:gd name="T65" fmla="*/ 100 h 226"/>
              <a:gd name="T66" fmla="*/ 167 w 275"/>
              <a:gd name="T67" fmla="*/ 130 h 226"/>
              <a:gd name="T68" fmla="*/ 227 w 275"/>
              <a:gd name="T69" fmla="*/ 113 h 226"/>
              <a:gd name="T70" fmla="*/ 188 w 275"/>
              <a:gd name="T71" fmla="*/ 115 h 226"/>
              <a:gd name="T72" fmla="*/ 227 w 275"/>
              <a:gd name="T73" fmla="*/ 113 h 226"/>
              <a:gd name="T74" fmla="*/ 200 w 275"/>
              <a:gd name="T75" fmla="*/ 113 h 226"/>
              <a:gd name="T76" fmla="*/ 83 w 275"/>
              <a:gd name="T77" fmla="*/ 199 h 226"/>
              <a:gd name="T78" fmla="*/ 45 w 275"/>
              <a:gd name="T79" fmla="*/ 200 h 226"/>
              <a:gd name="T80" fmla="*/ 83 w 275"/>
              <a:gd name="T81" fmla="*/ 199 h 226"/>
              <a:gd name="T82" fmla="*/ 56 w 275"/>
              <a:gd name="T83" fmla="*/ 200 h 226"/>
              <a:gd name="T84" fmla="*/ 132 w 275"/>
              <a:gd name="T85" fmla="*/ 199 h 226"/>
              <a:gd name="T86" fmla="*/ 93 w 275"/>
              <a:gd name="T87" fmla="*/ 200 h 226"/>
              <a:gd name="T88" fmla="*/ 132 w 275"/>
              <a:gd name="T89" fmla="*/ 199 h 226"/>
              <a:gd name="T90" fmla="*/ 105 w 275"/>
              <a:gd name="T91" fmla="*/ 200 h 226"/>
              <a:gd name="T92" fmla="*/ 178 w 275"/>
              <a:gd name="T93" fmla="*/ 225 h 226"/>
              <a:gd name="T94" fmla="*/ 155 w 275"/>
              <a:gd name="T95" fmla="*/ 216 h 226"/>
              <a:gd name="T96" fmla="*/ 144 w 275"/>
              <a:gd name="T97" fmla="*/ 176 h 226"/>
              <a:gd name="T98" fmla="*/ 178 w 275"/>
              <a:gd name="T99" fmla="*/ 216 h 226"/>
              <a:gd name="T100" fmla="*/ 222 w 275"/>
              <a:gd name="T101" fmla="*/ 220 h 226"/>
              <a:gd name="T102" fmla="*/ 194 w 275"/>
              <a:gd name="T103" fmla="*/ 178 h 226"/>
              <a:gd name="T104" fmla="*/ 215 w 275"/>
              <a:gd name="T105" fmla="*/ 199 h 226"/>
              <a:gd name="T106" fmla="*/ 208 w 275"/>
              <a:gd name="T107" fmla="*/ 218 h 226"/>
              <a:gd name="T108" fmla="*/ 240 w 275"/>
              <a:gd name="T109" fmla="*/ 225 h 226"/>
              <a:gd name="T110" fmla="*/ 252 w 275"/>
              <a:gd name="T111" fmla="*/ 183 h 226"/>
              <a:gd name="T112" fmla="*/ 263 w 275"/>
              <a:gd name="T113" fmla="*/ 172 h 226"/>
              <a:gd name="T114" fmla="*/ 274 w 275"/>
              <a:gd name="T115" fmla="*/ 22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5" h="226">
                <a:moveTo>
                  <a:pt x="83" y="27"/>
                </a:moveTo>
                <a:cubicBezTo>
                  <a:pt x="83" y="36"/>
                  <a:pt x="82" y="44"/>
                  <a:pt x="78" y="48"/>
                </a:cubicBezTo>
                <a:cubicBezTo>
                  <a:pt x="75" y="53"/>
                  <a:pt x="70" y="55"/>
                  <a:pt x="64" y="55"/>
                </a:cubicBezTo>
                <a:cubicBezTo>
                  <a:pt x="51" y="55"/>
                  <a:pt x="45" y="46"/>
                  <a:pt x="45" y="28"/>
                </a:cubicBezTo>
                <a:cubicBezTo>
                  <a:pt x="45" y="19"/>
                  <a:pt x="46" y="13"/>
                  <a:pt x="51" y="7"/>
                </a:cubicBezTo>
                <a:cubicBezTo>
                  <a:pt x="54" y="3"/>
                  <a:pt x="58" y="0"/>
                  <a:pt x="65" y="0"/>
                </a:cubicBezTo>
                <a:cubicBezTo>
                  <a:pt x="77" y="0"/>
                  <a:pt x="83" y="9"/>
                  <a:pt x="83" y="27"/>
                </a:cubicBezTo>
                <a:moveTo>
                  <a:pt x="72" y="28"/>
                </a:moveTo>
                <a:cubicBezTo>
                  <a:pt x="72" y="16"/>
                  <a:pt x="68" y="9"/>
                  <a:pt x="64" y="9"/>
                </a:cubicBezTo>
                <a:cubicBezTo>
                  <a:pt x="60" y="9"/>
                  <a:pt x="56" y="16"/>
                  <a:pt x="56" y="28"/>
                </a:cubicBezTo>
                <a:cubicBezTo>
                  <a:pt x="56" y="41"/>
                  <a:pt x="60" y="46"/>
                  <a:pt x="64" y="46"/>
                </a:cubicBezTo>
                <a:cubicBezTo>
                  <a:pt x="68" y="46"/>
                  <a:pt x="72" y="41"/>
                  <a:pt x="72" y="28"/>
                </a:cubicBezTo>
                <a:moveTo>
                  <a:pt x="129" y="54"/>
                </a:moveTo>
                <a:cubicBezTo>
                  <a:pt x="96" y="54"/>
                  <a:pt x="96" y="54"/>
                  <a:pt x="96" y="54"/>
                </a:cubicBezTo>
                <a:cubicBezTo>
                  <a:pt x="96" y="45"/>
                  <a:pt x="96" y="45"/>
                  <a:pt x="96" y="45"/>
                </a:cubicBezTo>
                <a:cubicBezTo>
                  <a:pt x="107" y="45"/>
                  <a:pt x="107" y="45"/>
                  <a:pt x="107" y="45"/>
                </a:cubicBezTo>
                <a:cubicBezTo>
                  <a:pt x="107" y="11"/>
                  <a:pt x="107" y="11"/>
                  <a:pt x="107" y="11"/>
                </a:cubicBezTo>
                <a:cubicBezTo>
                  <a:pt x="96" y="15"/>
                  <a:pt x="96" y="15"/>
                  <a:pt x="96" y="15"/>
                </a:cubicBezTo>
                <a:cubicBezTo>
                  <a:pt x="96" y="5"/>
                  <a:pt x="96" y="5"/>
                  <a:pt x="96" y="5"/>
                </a:cubicBezTo>
                <a:cubicBezTo>
                  <a:pt x="119" y="0"/>
                  <a:pt x="119" y="0"/>
                  <a:pt x="119" y="0"/>
                </a:cubicBezTo>
                <a:cubicBezTo>
                  <a:pt x="119" y="45"/>
                  <a:pt x="119" y="45"/>
                  <a:pt x="119" y="45"/>
                </a:cubicBezTo>
                <a:cubicBezTo>
                  <a:pt x="129" y="45"/>
                  <a:pt x="129" y="45"/>
                  <a:pt x="129" y="45"/>
                </a:cubicBezTo>
                <a:lnTo>
                  <a:pt x="129" y="54"/>
                </a:lnTo>
                <a:close/>
                <a:moveTo>
                  <a:pt x="178" y="54"/>
                </a:moveTo>
                <a:cubicBezTo>
                  <a:pt x="144" y="54"/>
                  <a:pt x="144" y="54"/>
                  <a:pt x="144" y="54"/>
                </a:cubicBezTo>
                <a:cubicBezTo>
                  <a:pt x="144" y="45"/>
                  <a:pt x="144" y="45"/>
                  <a:pt x="144" y="45"/>
                </a:cubicBezTo>
                <a:cubicBezTo>
                  <a:pt x="155" y="45"/>
                  <a:pt x="155" y="45"/>
                  <a:pt x="155" y="45"/>
                </a:cubicBezTo>
                <a:cubicBezTo>
                  <a:pt x="155" y="11"/>
                  <a:pt x="155" y="11"/>
                  <a:pt x="155" y="11"/>
                </a:cubicBezTo>
                <a:cubicBezTo>
                  <a:pt x="144" y="15"/>
                  <a:pt x="144" y="15"/>
                  <a:pt x="144" y="15"/>
                </a:cubicBezTo>
                <a:cubicBezTo>
                  <a:pt x="144" y="5"/>
                  <a:pt x="144" y="5"/>
                  <a:pt x="144" y="5"/>
                </a:cubicBezTo>
                <a:cubicBezTo>
                  <a:pt x="167" y="0"/>
                  <a:pt x="167" y="0"/>
                  <a:pt x="167" y="0"/>
                </a:cubicBezTo>
                <a:cubicBezTo>
                  <a:pt x="167" y="45"/>
                  <a:pt x="167" y="45"/>
                  <a:pt x="167" y="45"/>
                </a:cubicBezTo>
                <a:cubicBezTo>
                  <a:pt x="178" y="45"/>
                  <a:pt x="178" y="45"/>
                  <a:pt x="178" y="45"/>
                </a:cubicBezTo>
                <a:lnTo>
                  <a:pt x="178" y="54"/>
                </a:lnTo>
                <a:close/>
                <a:moveTo>
                  <a:pt x="227" y="27"/>
                </a:moveTo>
                <a:cubicBezTo>
                  <a:pt x="227" y="36"/>
                  <a:pt x="225" y="44"/>
                  <a:pt x="222" y="48"/>
                </a:cubicBezTo>
                <a:cubicBezTo>
                  <a:pt x="218" y="53"/>
                  <a:pt x="214" y="55"/>
                  <a:pt x="207" y="55"/>
                </a:cubicBezTo>
                <a:cubicBezTo>
                  <a:pt x="195" y="55"/>
                  <a:pt x="188" y="46"/>
                  <a:pt x="188" y="28"/>
                </a:cubicBezTo>
                <a:cubicBezTo>
                  <a:pt x="188" y="19"/>
                  <a:pt x="191" y="13"/>
                  <a:pt x="194" y="7"/>
                </a:cubicBezTo>
                <a:cubicBezTo>
                  <a:pt x="197" y="3"/>
                  <a:pt x="203" y="0"/>
                  <a:pt x="208" y="0"/>
                </a:cubicBezTo>
                <a:cubicBezTo>
                  <a:pt x="220" y="0"/>
                  <a:pt x="227" y="9"/>
                  <a:pt x="227" y="27"/>
                </a:cubicBezTo>
                <a:moveTo>
                  <a:pt x="215" y="28"/>
                </a:moveTo>
                <a:cubicBezTo>
                  <a:pt x="215" y="16"/>
                  <a:pt x="213" y="9"/>
                  <a:pt x="208" y="9"/>
                </a:cubicBezTo>
                <a:cubicBezTo>
                  <a:pt x="203" y="9"/>
                  <a:pt x="200" y="16"/>
                  <a:pt x="200" y="28"/>
                </a:cubicBezTo>
                <a:cubicBezTo>
                  <a:pt x="200" y="41"/>
                  <a:pt x="203" y="46"/>
                  <a:pt x="208" y="46"/>
                </a:cubicBezTo>
                <a:cubicBezTo>
                  <a:pt x="213" y="46"/>
                  <a:pt x="215" y="41"/>
                  <a:pt x="215" y="28"/>
                </a:cubicBezTo>
                <a:moveTo>
                  <a:pt x="275" y="27"/>
                </a:moveTo>
                <a:cubicBezTo>
                  <a:pt x="275" y="36"/>
                  <a:pt x="274" y="44"/>
                  <a:pt x="269" y="48"/>
                </a:cubicBezTo>
                <a:cubicBezTo>
                  <a:pt x="266" y="53"/>
                  <a:pt x="262" y="55"/>
                  <a:pt x="256" y="55"/>
                </a:cubicBezTo>
                <a:cubicBezTo>
                  <a:pt x="243" y="55"/>
                  <a:pt x="236" y="46"/>
                  <a:pt x="236" y="28"/>
                </a:cubicBezTo>
                <a:cubicBezTo>
                  <a:pt x="236" y="19"/>
                  <a:pt x="238" y="13"/>
                  <a:pt x="242" y="7"/>
                </a:cubicBezTo>
                <a:cubicBezTo>
                  <a:pt x="245" y="3"/>
                  <a:pt x="250" y="0"/>
                  <a:pt x="256" y="0"/>
                </a:cubicBezTo>
                <a:cubicBezTo>
                  <a:pt x="269" y="0"/>
                  <a:pt x="275" y="9"/>
                  <a:pt x="275" y="27"/>
                </a:cubicBezTo>
                <a:moveTo>
                  <a:pt x="263" y="28"/>
                </a:moveTo>
                <a:cubicBezTo>
                  <a:pt x="263" y="16"/>
                  <a:pt x="260" y="9"/>
                  <a:pt x="256" y="9"/>
                </a:cubicBezTo>
                <a:cubicBezTo>
                  <a:pt x="250" y="9"/>
                  <a:pt x="248" y="16"/>
                  <a:pt x="248" y="28"/>
                </a:cubicBezTo>
                <a:cubicBezTo>
                  <a:pt x="248" y="41"/>
                  <a:pt x="250" y="46"/>
                  <a:pt x="256" y="46"/>
                </a:cubicBezTo>
                <a:cubicBezTo>
                  <a:pt x="260" y="46"/>
                  <a:pt x="263" y="41"/>
                  <a:pt x="263" y="28"/>
                </a:cubicBezTo>
                <a:moveTo>
                  <a:pt x="34" y="140"/>
                </a:moveTo>
                <a:cubicBezTo>
                  <a:pt x="0" y="140"/>
                  <a:pt x="0" y="140"/>
                  <a:pt x="0" y="140"/>
                </a:cubicBezTo>
                <a:cubicBezTo>
                  <a:pt x="0" y="130"/>
                  <a:pt x="0" y="130"/>
                  <a:pt x="0" y="130"/>
                </a:cubicBezTo>
                <a:cubicBezTo>
                  <a:pt x="11" y="130"/>
                  <a:pt x="11" y="130"/>
                  <a:pt x="11" y="130"/>
                </a:cubicBezTo>
                <a:cubicBezTo>
                  <a:pt x="11" y="98"/>
                  <a:pt x="11" y="98"/>
                  <a:pt x="11" y="98"/>
                </a:cubicBezTo>
                <a:cubicBezTo>
                  <a:pt x="0" y="100"/>
                  <a:pt x="0" y="100"/>
                  <a:pt x="0" y="100"/>
                </a:cubicBezTo>
                <a:cubicBezTo>
                  <a:pt x="0" y="90"/>
                  <a:pt x="0" y="90"/>
                  <a:pt x="0" y="90"/>
                </a:cubicBezTo>
                <a:cubicBezTo>
                  <a:pt x="23" y="85"/>
                  <a:pt x="23" y="85"/>
                  <a:pt x="23" y="85"/>
                </a:cubicBezTo>
                <a:cubicBezTo>
                  <a:pt x="23" y="130"/>
                  <a:pt x="23" y="130"/>
                  <a:pt x="23" y="130"/>
                </a:cubicBezTo>
                <a:cubicBezTo>
                  <a:pt x="34" y="130"/>
                  <a:pt x="34" y="130"/>
                  <a:pt x="34" y="130"/>
                </a:cubicBezTo>
                <a:lnTo>
                  <a:pt x="34" y="140"/>
                </a:lnTo>
                <a:close/>
                <a:moveTo>
                  <a:pt x="84" y="113"/>
                </a:moveTo>
                <a:cubicBezTo>
                  <a:pt x="84" y="122"/>
                  <a:pt x="81" y="129"/>
                  <a:pt x="78" y="134"/>
                </a:cubicBezTo>
                <a:cubicBezTo>
                  <a:pt x="75" y="139"/>
                  <a:pt x="70" y="141"/>
                  <a:pt x="64" y="141"/>
                </a:cubicBezTo>
                <a:cubicBezTo>
                  <a:pt x="51" y="141"/>
                  <a:pt x="45" y="132"/>
                  <a:pt x="45" y="115"/>
                </a:cubicBezTo>
                <a:cubicBezTo>
                  <a:pt x="45" y="104"/>
                  <a:pt x="47" y="98"/>
                  <a:pt x="50" y="93"/>
                </a:cubicBezTo>
                <a:cubicBezTo>
                  <a:pt x="54" y="88"/>
                  <a:pt x="58" y="85"/>
                  <a:pt x="65" y="85"/>
                </a:cubicBezTo>
                <a:cubicBezTo>
                  <a:pt x="77" y="85"/>
                  <a:pt x="84" y="94"/>
                  <a:pt x="84" y="113"/>
                </a:cubicBezTo>
                <a:moveTo>
                  <a:pt x="71" y="113"/>
                </a:moveTo>
                <a:cubicBezTo>
                  <a:pt x="71" y="101"/>
                  <a:pt x="69" y="94"/>
                  <a:pt x="64" y="94"/>
                </a:cubicBezTo>
                <a:cubicBezTo>
                  <a:pt x="59" y="94"/>
                  <a:pt x="57" y="101"/>
                  <a:pt x="57" y="113"/>
                </a:cubicBezTo>
                <a:cubicBezTo>
                  <a:pt x="57" y="126"/>
                  <a:pt x="59" y="132"/>
                  <a:pt x="64" y="132"/>
                </a:cubicBezTo>
                <a:cubicBezTo>
                  <a:pt x="69" y="132"/>
                  <a:pt x="71" y="126"/>
                  <a:pt x="71" y="113"/>
                </a:cubicBezTo>
                <a:moveTo>
                  <a:pt x="131" y="113"/>
                </a:moveTo>
                <a:cubicBezTo>
                  <a:pt x="131" y="122"/>
                  <a:pt x="129" y="129"/>
                  <a:pt x="126" y="134"/>
                </a:cubicBezTo>
                <a:cubicBezTo>
                  <a:pt x="122" y="139"/>
                  <a:pt x="118" y="141"/>
                  <a:pt x="111" y="141"/>
                </a:cubicBezTo>
                <a:cubicBezTo>
                  <a:pt x="99" y="141"/>
                  <a:pt x="92" y="132"/>
                  <a:pt x="92" y="115"/>
                </a:cubicBezTo>
                <a:cubicBezTo>
                  <a:pt x="92" y="104"/>
                  <a:pt x="95" y="98"/>
                  <a:pt x="98" y="93"/>
                </a:cubicBezTo>
                <a:cubicBezTo>
                  <a:pt x="101" y="88"/>
                  <a:pt x="106" y="85"/>
                  <a:pt x="112" y="85"/>
                </a:cubicBezTo>
                <a:cubicBezTo>
                  <a:pt x="125" y="85"/>
                  <a:pt x="131" y="94"/>
                  <a:pt x="131" y="113"/>
                </a:cubicBezTo>
                <a:moveTo>
                  <a:pt x="119" y="113"/>
                </a:moveTo>
                <a:cubicBezTo>
                  <a:pt x="119" y="101"/>
                  <a:pt x="117" y="94"/>
                  <a:pt x="112" y="94"/>
                </a:cubicBezTo>
                <a:cubicBezTo>
                  <a:pt x="107" y="94"/>
                  <a:pt x="105" y="101"/>
                  <a:pt x="105" y="113"/>
                </a:cubicBezTo>
                <a:cubicBezTo>
                  <a:pt x="105" y="126"/>
                  <a:pt x="107" y="132"/>
                  <a:pt x="111" y="132"/>
                </a:cubicBezTo>
                <a:cubicBezTo>
                  <a:pt x="117" y="132"/>
                  <a:pt x="119" y="126"/>
                  <a:pt x="119" y="113"/>
                </a:cubicBezTo>
                <a:moveTo>
                  <a:pt x="178" y="140"/>
                </a:moveTo>
                <a:cubicBezTo>
                  <a:pt x="145" y="140"/>
                  <a:pt x="145" y="140"/>
                  <a:pt x="145" y="140"/>
                </a:cubicBezTo>
                <a:cubicBezTo>
                  <a:pt x="145" y="130"/>
                  <a:pt x="145" y="130"/>
                  <a:pt x="145" y="130"/>
                </a:cubicBezTo>
                <a:cubicBezTo>
                  <a:pt x="156" y="130"/>
                  <a:pt x="156" y="130"/>
                  <a:pt x="156" y="130"/>
                </a:cubicBezTo>
                <a:cubicBezTo>
                  <a:pt x="156" y="98"/>
                  <a:pt x="156" y="98"/>
                  <a:pt x="156" y="98"/>
                </a:cubicBezTo>
                <a:cubicBezTo>
                  <a:pt x="144" y="100"/>
                  <a:pt x="144" y="100"/>
                  <a:pt x="144" y="100"/>
                </a:cubicBezTo>
                <a:cubicBezTo>
                  <a:pt x="144" y="90"/>
                  <a:pt x="144" y="90"/>
                  <a:pt x="144" y="90"/>
                </a:cubicBezTo>
                <a:cubicBezTo>
                  <a:pt x="167" y="85"/>
                  <a:pt x="167" y="85"/>
                  <a:pt x="167" y="85"/>
                </a:cubicBezTo>
                <a:cubicBezTo>
                  <a:pt x="167" y="130"/>
                  <a:pt x="167" y="130"/>
                  <a:pt x="167" y="130"/>
                </a:cubicBezTo>
                <a:cubicBezTo>
                  <a:pt x="178" y="130"/>
                  <a:pt x="178" y="130"/>
                  <a:pt x="178" y="130"/>
                </a:cubicBezTo>
                <a:lnTo>
                  <a:pt x="178" y="140"/>
                </a:lnTo>
                <a:close/>
                <a:moveTo>
                  <a:pt x="227" y="113"/>
                </a:moveTo>
                <a:cubicBezTo>
                  <a:pt x="227" y="122"/>
                  <a:pt x="226" y="129"/>
                  <a:pt x="221" y="134"/>
                </a:cubicBezTo>
                <a:cubicBezTo>
                  <a:pt x="218" y="139"/>
                  <a:pt x="213" y="141"/>
                  <a:pt x="208" y="141"/>
                </a:cubicBezTo>
                <a:cubicBezTo>
                  <a:pt x="195" y="141"/>
                  <a:pt x="188" y="132"/>
                  <a:pt x="188" y="115"/>
                </a:cubicBezTo>
                <a:cubicBezTo>
                  <a:pt x="188" y="104"/>
                  <a:pt x="190" y="98"/>
                  <a:pt x="193" y="93"/>
                </a:cubicBezTo>
                <a:cubicBezTo>
                  <a:pt x="197" y="88"/>
                  <a:pt x="202" y="85"/>
                  <a:pt x="208" y="85"/>
                </a:cubicBezTo>
                <a:cubicBezTo>
                  <a:pt x="221" y="85"/>
                  <a:pt x="227" y="94"/>
                  <a:pt x="227" y="113"/>
                </a:cubicBezTo>
                <a:moveTo>
                  <a:pt x="215" y="113"/>
                </a:moveTo>
                <a:cubicBezTo>
                  <a:pt x="215" y="101"/>
                  <a:pt x="212" y="94"/>
                  <a:pt x="208" y="94"/>
                </a:cubicBezTo>
                <a:cubicBezTo>
                  <a:pt x="202" y="94"/>
                  <a:pt x="200" y="101"/>
                  <a:pt x="200" y="113"/>
                </a:cubicBezTo>
                <a:cubicBezTo>
                  <a:pt x="200" y="126"/>
                  <a:pt x="202" y="132"/>
                  <a:pt x="208" y="132"/>
                </a:cubicBezTo>
                <a:cubicBezTo>
                  <a:pt x="212" y="132"/>
                  <a:pt x="215" y="126"/>
                  <a:pt x="215" y="113"/>
                </a:cubicBezTo>
                <a:moveTo>
                  <a:pt x="83" y="199"/>
                </a:moveTo>
                <a:cubicBezTo>
                  <a:pt x="83" y="207"/>
                  <a:pt x="82" y="214"/>
                  <a:pt x="78" y="220"/>
                </a:cubicBezTo>
                <a:cubicBezTo>
                  <a:pt x="75" y="224"/>
                  <a:pt x="70" y="226"/>
                  <a:pt x="64" y="226"/>
                </a:cubicBezTo>
                <a:cubicBezTo>
                  <a:pt x="51" y="226"/>
                  <a:pt x="45" y="218"/>
                  <a:pt x="45" y="200"/>
                </a:cubicBezTo>
                <a:cubicBezTo>
                  <a:pt x="45" y="191"/>
                  <a:pt x="46" y="183"/>
                  <a:pt x="51" y="178"/>
                </a:cubicBezTo>
                <a:cubicBezTo>
                  <a:pt x="54" y="174"/>
                  <a:pt x="58" y="172"/>
                  <a:pt x="65" y="172"/>
                </a:cubicBezTo>
                <a:cubicBezTo>
                  <a:pt x="77" y="172"/>
                  <a:pt x="83" y="181"/>
                  <a:pt x="83" y="199"/>
                </a:cubicBezTo>
                <a:moveTo>
                  <a:pt x="72" y="199"/>
                </a:moveTo>
                <a:cubicBezTo>
                  <a:pt x="72" y="186"/>
                  <a:pt x="68" y="181"/>
                  <a:pt x="64" y="181"/>
                </a:cubicBezTo>
                <a:cubicBezTo>
                  <a:pt x="60" y="181"/>
                  <a:pt x="56" y="186"/>
                  <a:pt x="56" y="200"/>
                </a:cubicBezTo>
                <a:cubicBezTo>
                  <a:pt x="56" y="211"/>
                  <a:pt x="60" y="218"/>
                  <a:pt x="64" y="218"/>
                </a:cubicBezTo>
                <a:cubicBezTo>
                  <a:pt x="68" y="218"/>
                  <a:pt x="72" y="211"/>
                  <a:pt x="72" y="199"/>
                </a:cubicBezTo>
                <a:moveTo>
                  <a:pt x="132" y="199"/>
                </a:moveTo>
                <a:cubicBezTo>
                  <a:pt x="132" y="207"/>
                  <a:pt x="129" y="214"/>
                  <a:pt x="126" y="220"/>
                </a:cubicBezTo>
                <a:cubicBezTo>
                  <a:pt x="123" y="224"/>
                  <a:pt x="118" y="226"/>
                  <a:pt x="112" y="226"/>
                </a:cubicBezTo>
                <a:cubicBezTo>
                  <a:pt x="99" y="226"/>
                  <a:pt x="93" y="218"/>
                  <a:pt x="93" y="200"/>
                </a:cubicBezTo>
                <a:cubicBezTo>
                  <a:pt x="93" y="191"/>
                  <a:pt x="95" y="183"/>
                  <a:pt x="98" y="178"/>
                </a:cubicBezTo>
                <a:cubicBezTo>
                  <a:pt x="102" y="174"/>
                  <a:pt x="106" y="172"/>
                  <a:pt x="113" y="172"/>
                </a:cubicBezTo>
                <a:cubicBezTo>
                  <a:pt x="125" y="172"/>
                  <a:pt x="132" y="181"/>
                  <a:pt x="132" y="199"/>
                </a:cubicBezTo>
                <a:moveTo>
                  <a:pt x="119" y="199"/>
                </a:moveTo>
                <a:cubicBezTo>
                  <a:pt x="119" y="186"/>
                  <a:pt x="117" y="181"/>
                  <a:pt x="112" y="181"/>
                </a:cubicBezTo>
                <a:cubicBezTo>
                  <a:pt x="107" y="181"/>
                  <a:pt x="105" y="186"/>
                  <a:pt x="105" y="200"/>
                </a:cubicBezTo>
                <a:cubicBezTo>
                  <a:pt x="105" y="211"/>
                  <a:pt x="107" y="218"/>
                  <a:pt x="112" y="218"/>
                </a:cubicBezTo>
                <a:cubicBezTo>
                  <a:pt x="117" y="218"/>
                  <a:pt x="119" y="211"/>
                  <a:pt x="119" y="199"/>
                </a:cubicBezTo>
                <a:moveTo>
                  <a:pt x="178" y="225"/>
                </a:moveTo>
                <a:cubicBezTo>
                  <a:pt x="144" y="225"/>
                  <a:pt x="144" y="225"/>
                  <a:pt x="144" y="225"/>
                </a:cubicBezTo>
                <a:cubicBezTo>
                  <a:pt x="144" y="216"/>
                  <a:pt x="144" y="216"/>
                  <a:pt x="144" y="216"/>
                </a:cubicBezTo>
                <a:cubicBezTo>
                  <a:pt x="155" y="216"/>
                  <a:pt x="155" y="216"/>
                  <a:pt x="155" y="216"/>
                </a:cubicBezTo>
                <a:cubicBezTo>
                  <a:pt x="155" y="183"/>
                  <a:pt x="155" y="183"/>
                  <a:pt x="155" y="183"/>
                </a:cubicBezTo>
                <a:cubicBezTo>
                  <a:pt x="144" y="185"/>
                  <a:pt x="144" y="185"/>
                  <a:pt x="144" y="185"/>
                </a:cubicBezTo>
                <a:cubicBezTo>
                  <a:pt x="144" y="176"/>
                  <a:pt x="144" y="176"/>
                  <a:pt x="144" y="176"/>
                </a:cubicBezTo>
                <a:cubicBezTo>
                  <a:pt x="167" y="172"/>
                  <a:pt x="167" y="172"/>
                  <a:pt x="167" y="172"/>
                </a:cubicBezTo>
                <a:cubicBezTo>
                  <a:pt x="167" y="216"/>
                  <a:pt x="167" y="216"/>
                  <a:pt x="167" y="216"/>
                </a:cubicBezTo>
                <a:cubicBezTo>
                  <a:pt x="178" y="216"/>
                  <a:pt x="178" y="216"/>
                  <a:pt x="178" y="216"/>
                </a:cubicBezTo>
                <a:lnTo>
                  <a:pt x="178" y="225"/>
                </a:lnTo>
                <a:close/>
                <a:moveTo>
                  <a:pt x="227" y="199"/>
                </a:moveTo>
                <a:cubicBezTo>
                  <a:pt x="227" y="207"/>
                  <a:pt x="225" y="214"/>
                  <a:pt x="222" y="220"/>
                </a:cubicBezTo>
                <a:cubicBezTo>
                  <a:pt x="218" y="224"/>
                  <a:pt x="214" y="226"/>
                  <a:pt x="207" y="226"/>
                </a:cubicBezTo>
                <a:cubicBezTo>
                  <a:pt x="195" y="226"/>
                  <a:pt x="188" y="218"/>
                  <a:pt x="188" y="200"/>
                </a:cubicBezTo>
                <a:cubicBezTo>
                  <a:pt x="188" y="191"/>
                  <a:pt x="191" y="183"/>
                  <a:pt x="194" y="178"/>
                </a:cubicBezTo>
                <a:cubicBezTo>
                  <a:pt x="197" y="174"/>
                  <a:pt x="203" y="172"/>
                  <a:pt x="208" y="172"/>
                </a:cubicBezTo>
                <a:cubicBezTo>
                  <a:pt x="220" y="172"/>
                  <a:pt x="227" y="181"/>
                  <a:pt x="227" y="199"/>
                </a:cubicBezTo>
                <a:moveTo>
                  <a:pt x="215" y="199"/>
                </a:moveTo>
                <a:cubicBezTo>
                  <a:pt x="215" y="186"/>
                  <a:pt x="213" y="181"/>
                  <a:pt x="208" y="181"/>
                </a:cubicBezTo>
                <a:cubicBezTo>
                  <a:pt x="203" y="181"/>
                  <a:pt x="200" y="186"/>
                  <a:pt x="200" y="200"/>
                </a:cubicBezTo>
                <a:cubicBezTo>
                  <a:pt x="200" y="211"/>
                  <a:pt x="203" y="218"/>
                  <a:pt x="208" y="218"/>
                </a:cubicBezTo>
                <a:cubicBezTo>
                  <a:pt x="213" y="218"/>
                  <a:pt x="215" y="211"/>
                  <a:pt x="215" y="199"/>
                </a:cubicBezTo>
                <a:moveTo>
                  <a:pt x="274" y="225"/>
                </a:moveTo>
                <a:cubicBezTo>
                  <a:pt x="240" y="225"/>
                  <a:pt x="240" y="225"/>
                  <a:pt x="240" y="225"/>
                </a:cubicBezTo>
                <a:cubicBezTo>
                  <a:pt x="240" y="216"/>
                  <a:pt x="240" y="216"/>
                  <a:pt x="240" y="216"/>
                </a:cubicBezTo>
                <a:cubicBezTo>
                  <a:pt x="252" y="216"/>
                  <a:pt x="252" y="216"/>
                  <a:pt x="252" y="216"/>
                </a:cubicBezTo>
                <a:cubicBezTo>
                  <a:pt x="252" y="183"/>
                  <a:pt x="252" y="183"/>
                  <a:pt x="252" y="183"/>
                </a:cubicBezTo>
                <a:cubicBezTo>
                  <a:pt x="240" y="185"/>
                  <a:pt x="240" y="185"/>
                  <a:pt x="240" y="185"/>
                </a:cubicBezTo>
                <a:cubicBezTo>
                  <a:pt x="240" y="176"/>
                  <a:pt x="240" y="176"/>
                  <a:pt x="240" y="176"/>
                </a:cubicBezTo>
                <a:cubicBezTo>
                  <a:pt x="263" y="172"/>
                  <a:pt x="263" y="172"/>
                  <a:pt x="263" y="172"/>
                </a:cubicBezTo>
                <a:cubicBezTo>
                  <a:pt x="263" y="216"/>
                  <a:pt x="263" y="216"/>
                  <a:pt x="263" y="216"/>
                </a:cubicBezTo>
                <a:cubicBezTo>
                  <a:pt x="274" y="216"/>
                  <a:pt x="274" y="216"/>
                  <a:pt x="274" y="216"/>
                </a:cubicBezTo>
                <a:lnTo>
                  <a:pt x="274" y="225"/>
                </a:lnTo>
                <a:close/>
              </a:path>
            </a:pathLst>
          </a:custGeom>
          <a:solidFill>
            <a:schemeClr val="bg1">
              <a:lumMod val="95000"/>
            </a:schemeClr>
          </a:solidFill>
          <a:ln>
            <a:noFill/>
          </a:ln>
          <a:extLst/>
        </p:spPr>
        <p:txBody>
          <a:bodyPr vert="horz" wrap="square" lIns="89617" tIns="44808" rIns="89617" bIns="44808" numCol="1" anchor="t" anchorCtr="0" compatLnSpc="1">
            <a:prstTxWarp prst="textNoShape">
              <a:avLst/>
            </a:prstTxWarp>
          </a:bodyPr>
          <a:lstStyle/>
          <a:p>
            <a:pPr defTabSz="914016"/>
            <a:endParaRPr lang="en-US" sz="1765" dirty="0">
              <a:solidFill>
                <a:prstClr val="white">
                  <a:lumMod val="85000"/>
                </a:prstClr>
              </a:solidFill>
            </a:endParaRPr>
          </a:p>
        </p:txBody>
      </p:sp>
      <p:sp>
        <p:nvSpPr>
          <p:cNvPr id="98" name="Oval 97"/>
          <p:cNvSpPr/>
          <p:nvPr/>
        </p:nvSpPr>
        <p:spPr>
          <a:xfrm>
            <a:off x="9893998" y="3294698"/>
            <a:ext cx="1369216" cy="1369216"/>
          </a:xfrm>
          <a:prstGeom prst="ellipse">
            <a:avLst/>
          </a:prstGeom>
          <a:solidFill>
            <a:srgbClr val="002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sp>
        <p:nvSpPr>
          <p:cNvPr id="99" name="Oval 98"/>
          <p:cNvSpPr/>
          <p:nvPr/>
        </p:nvSpPr>
        <p:spPr>
          <a:xfrm>
            <a:off x="9592487" y="1625878"/>
            <a:ext cx="1369216" cy="1369216"/>
          </a:xfrm>
          <a:prstGeom prst="ellipse">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688"/>
            <a:endParaRPr lang="en-US" sz="1836">
              <a:solidFill>
                <a:prstClr val="white"/>
              </a:solidFill>
            </a:endParaRPr>
          </a:p>
        </p:txBody>
      </p:sp>
      <p:grpSp>
        <p:nvGrpSpPr>
          <p:cNvPr id="6" name="Group 5"/>
          <p:cNvGrpSpPr/>
          <p:nvPr/>
        </p:nvGrpSpPr>
        <p:grpSpPr>
          <a:xfrm>
            <a:off x="9855578" y="2029665"/>
            <a:ext cx="812994" cy="574883"/>
            <a:chOff x="9230271" y="4337050"/>
            <a:chExt cx="812994" cy="574883"/>
          </a:xfrm>
          <a:solidFill>
            <a:schemeClr val="bg1">
              <a:lumMod val="95000"/>
            </a:schemeClr>
          </a:solidFill>
        </p:grpSpPr>
        <p:sp>
          <p:nvSpPr>
            <p:cNvPr id="71" name="handheld"/>
            <p:cNvSpPr>
              <a:spLocks noChangeAspect="1"/>
            </p:cNvSpPr>
            <p:nvPr/>
          </p:nvSpPr>
          <p:spPr bwMode="auto">
            <a:xfrm>
              <a:off x="9230271" y="4337050"/>
              <a:ext cx="812463" cy="562688"/>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89617" tIns="44808" rIns="1075406" bIns="44808" numCol="1" spcCol="0" rtlCol="0" fromWordArt="0" anchor="b" anchorCtr="0" forceAA="0" compatLnSpc="1">
              <a:prstTxWarp prst="textNoShape">
                <a:avLst/>
              </a:prstTxWarp>
              <a:noAutofit/>
            </a:bodyPr>
            <a:lstStyle/>
            <a:p>
              <a:pPr defTabSz="895747" fontAlgn="base">
                <a:spcBef>
                  <a:spcPct val="0"/>
                </a:spcBef>
                <a:spcAft>
                  <a:spcPct val="0"/>
                </a:spcAft>
                <a:defRPr/>
              </a:pPr>
              <a:endParaRPr lang="en-US" sz="2157" kern="0" spc="-49" dirty="0" err="1">
                <a:solidFill>
                  <a:srgbClr val="008272"/>
                </a:solidFill>
                <a:latin typeface="Segoe UI Light"/>
                <a:ea typeface="Segoe UI" pitchFamily="34" charset="0"/>
                <a:cs typeface="Segoe UI" pitchFamily="34" charset="0"/>
              </a:endParaRPr>
            </a:p>
          </p:txBody>
        </p:sp>
        <p:sp>
          <p:nvSpPr>
            <p:cNvPr id="72" name="Freeform 71"/>
            <p:cNvSpPr/>
            <p:nvPr/>
          </p:nvSpPr>
          <p:spPr>
            <a:xfrm>
              <a:off x="9323256" y="4617252"/>
              <a:ext cx="297360" cy="294681"/>
            </a:xfrm>
            <a:custGeom>
              <a:avLst/>
              <a:gdLst>
                <a:gd name="connsiteX0" fmla="*/ 233680 w 1087120"/>
                <a:gd name="connsiteY0" fmla="*/ 0 h 1117600"/>
                <a:gd name="connsiteX1" fmla="*/ 0 w 1087120"/>
                <a:gd name="connsiteY1" fmla="*/ 1117600 h 1117600"/>
                <a:gd name="connsiteX2" fmla="*/ 477520 w 1087120"/>
                <a:gd name="connsiteY2" fmla="*/ 1107440 h 1117600"/>
                <a:gd name="connsiteX3" fmla="*/ 751840 w 1087120"/>
                <a:gd name="connsiteY3" fmla="*/ 314960 h 1117600"/>
                <a:gd name="connsiteX4" fmla="*/ 894080 w 1087120"/>
                <a:gd name="connsiteY4" fmla="*/ 365760 h 1117600"/>
                <a:gd name="connsiteX5" fmla="*/ 1087120 w 1087120"/>
                <a:gd name="connsiteY5" fmla="*/ 0 h 1117600"/>
                <a:gd name="connsiteX6" fmla="*/ 233680 w 1087120"/>
                <a:gd name="connsiteY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7120" h="1117600">
                  <a:moveTo>
                    <a:pt x="233680" y="0"/>
                  </a:moveTo>
                  <a:lnTo>
                    <a:pt x="0" y="1117600"/>
                  </a:lnTo>
                  <a:lnTo>
                    <a:pt x="477520" y="1107440"/>
                  </a:lnTo>
                  <a:lnTo>
                    <a:pt x="751840" y="314960"/>
                  </a:lnTo>
                  <a:lnTo>
                    <a:pt x="894080" y="365760"/>
                  </a:lnTo>
                  <a:lnTo>
                    <a:pt x="1087120" y="0"/>
                  </a:lnTo>
                  <a:lnTo>
                    <a:pt x="23368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algn="ctr" defTabSz="914192"/>
              <a:endParaRPr lang="en-US" sz="1836">
                <a:solidFill>
                  <a:prstClr val="white"/>
                </a:solidFill>
              </a:endParaRPr>
            </a:p>
          </p:txBody>
        </p:sp>
        <p:sp>
          <p:nvSpPr>
            <p:cNvPr id="73" name="Rectangle 72"/>
            <p:cNvSpPr/>
            <p:nvPr/>
          </p:nvSpPr>
          <p:spPr>
            <a:xfrm>
              <a:off x="9426940" y="4387329"/>
              <a:ext cx="616325" cy="45719"/>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algn="ctr" defTabSz="914192"/>
              <a:endParaRPr lang="en-US" sz="1836">
                <a:solidFill>
                  <a:prstClr val="white"/>
                </a:solidFill>
              </a:endParaRPr>
            </a:p>
          </p:txBody>
        </p:sp>
      </p:grpSp>
      <p:sp>
        <p:nvSpPr>
          <p:cNvPr id="30" name="Freeform 7"/>
          <p:cNvSpPr>
            <a:spLocks/>
          </p:cNvSpPr>
          <p:nvPr/>
        </p:nvSpPr>
        <p:spPr bwMode="auto">
          <a:xfrm>
            <a:off x="8352889" y="1998133"/>
            <a:ext cx="777258" cy="511214"/>
          </a:xfrm>
          <a:custGeom>
            <a:avLst/>
            <a:gdLst>
              <a:gd name="T0" fmla="*/ 934 w 1037"/>
              <a:gd name="T1" fmla="*/ 269 h 681"/>
              <a:gd name="T2" fmla="*/ 861 w 1037"/>
              <a:gd name="T3" fmla="*/ 135 h 681"/>
              <a:gd name="T4" fmla="*/ 768 w 1037"/>
              <a:gd name="T5" fmla="*/ 107 h 681"/>
              <a:gd name="T6" fmla="*/ 690 w 1037"/>
              <a:gd name="T7" fmla="*/ 128 h 681"/>
              <a:gd name="T8" fmla="*/ 451 w 1037"/>
              <a:gd name="T9" fmla="*/ 0 h 681"/>
              <a:gd name="T10" fmla="*/ 328 w 1037"/>
              <a:gd name="T11" fmla="*/ 28 h 681"/>
              <a:gd name="T12" fmla="*/ 329 w 1037"/>
              <a:gd name="T13" fmla="*/ 28 h 681"/>
              <a:gd name="T14" fmla="*/ 167 w 1037"/>
              <a:gd name="T15" fmla="*/ 286 h 681"/>
              <a:gd name="T16" fmla="*/ 167 w 1037"/>
              <a:gd name="T17" fmla="*/ 300 h 681"/>
              <a:gd name="T18" fmla="*/ 0 w 1037"/>
              <a:gd name="T19" fmla="*/ 489 h 681"/>
              <a:gd name="T20" fmla="*/ 192 w 1037"/>
              <a:gd name="T21" fmla="*/ 681 h 681"/>
              <a:gd name="T22" fmla="*/ 267 w 1037"/>
              <a:gd name="T23" fmla="*/ 681 h 681"/>
              <a:gd name="T24" fmla="*/ 301 w 1037"/>
              <a:gd name="T25" fmla="*/ 681 h 681"/>
              <a:gd name="T26" fmla="*/ 313 w 1037"/>
              <a:gd name="T27" fmla="*/ 681 h 681"/>
              <a:gd name="T28" fmla="*/ 322 w 1037"/>
              <a:gd name="T29" fmla="*/ 681 h 681"/>
              <a:gd name="T30" fmla="*/ 789 w 1037"/>
              <a:gd name="T31" fmla="*/ 681 h 681"/>
              <a:gd name="T32" fmla="*/ 812 w 1037"/>
              <a:gd name="T33" fmla="*/ 681 h 681"/>
              <a:gd name="T34" fmla="*/ 837 w 1037"/>
              <a:gd name="T35" fmla="*/ 681 h 681"/>
              <a:gd name="T36" fmla="*/ 942 w 1037"/>
              <a:gd name="T37" fmla="*/ 641 h 681"/>
              <a:gd name="T38" fmla="*/ 942 w 1037"/>
              <a:gd name="T39" fmla="*/ 642 h 681"/>
              <a:gd name="T40" fmla="*/ 1037 w 1037"/>
              <a:gd name="T41" fmla="*/ 458 h 681"/>
              <a:gd name="T42" fmla="*/ 934 w 1037"/>
              <a:gd name="T43" fmla="*/ 269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7" h="681">
                <a:moveTo>
                  <a:pt x="934" y="269"/>
                </a:moveTo>
                <a:cubicBezTo>
                  <a:pt x="933" y="213"/>
                  <a:pt x="904" y="164"/>
                  <a:pt x="861" y="135"/>
                </a:cubicBezTo>
                <a:cubicBezTo>
                  <a:pt x="834" y="117"/>
                  <a:pt x="803" y="107"/>
                  <a:pt x="768" y="107"/>
                </a:cubicBezTo>
                <a:cubicBezTo>
                  <a:pt x="739" y="107"/>
                  <a:pt x="713" y="115"/>
                  <a:pt x="690" y="128"/>
                </a:cubicBezTo>
                <a:cubicBezTo>
                  <a:pt x="638" y="52"/>
                  <a:pt x="550" y="0"/>
                  <a:pt x="451" y="0"/>
                </a:cubicBezTo>
                <a:cubicBezTo>
                  <a:pt x="407" y="0"/>
                  <a:pt x="365" y="10"/>
                  <a:pt x="328" y="28"/>
                </a:cubicBezTo>
                <a:cubicBezTo>
                  <a:pt x="329" y="28"/>
                  <a:pt x="329" y="28"/>
                  <a:pt x="329" y="28"/>
                </a:cubicBezTo>
                <a:cubicBezTo>
                  <a:pt x="233" y="74"/>
                  <a:pt x="167" y="172"/>
                  <a:pt x="167" y="286"/>
                </a:cubicBezTo>
                <a:cubicBezTo>
                  <a:pt x="167" y="290"/>
                  <a:pt x="167" y="296"/>
                  <a:pt x="167" y="300"/>
                </a:cubicBezTo>
                <a:cubicBezTo>
                  <a:pt x="71" y="313"/>
                  <a:pt x="0" y="392"/>
                  <a:pt x="0" y="489"/>
                </a:cubicBezTo>
                <a:cubicBezTo>
                  <a:pt x="0" y="594"/>
                  <a:pt x="86" y="681"/>
                  <a:pt x="192" y="681"/>
                </a:cubicBezTo>
                <a:cubicBezTo>
                  <a:pt x="192" y="681"/>
                  <a:pt x="192" y="681"/>
                  <a:pt x="267" y="681"/>
                </a:cubicBezTo>
                <a:cubicBezTo>
                  <a:pt x="278" y="681"/>
                  <a:pt x="295" y="681"/>
                  <a:pt x="301" y="681"/>
                </a:cubicBezTo>
                <a:cubicBezTo>
                  <a:pt x="301" y="681"/>
                  <a:pt x="301" y="681"/>
                  <a:pt x="313" y="681"/>
                </a:cubicBezTo>
                <a:cubicBezTo>
                  <a:pt x="315" y="681"/>
                  <a:pt x="318" y="681"/>
                  <a:pt x="322" y="681"/>
                </a:cubicBezTo>
                <a:cubicBezTo>
                  <a:pt x="438" y="681"/>
                  <a:pt x="685" y="681"/>
                  <a:pt x="789" y="681"/>
                </a:cubicBezTo>
                <a:cubicBezTo>
                  <a:pt x="797" y="681"/>
                  <a:pt x="805" y="681"/>
                  <a:pt x="812" y="681"/>
                </a:cubicBezTo>
                <a:cubicBezTo>
                  <a:pt x="820" y="681"/>
                  <a:pt x="830" y="681"/>
                  <a:pt x="837" y="681"/>
                </a:cubicBezTo>
                <a:cubicBezTo>
                  <a:pt x="876" y="681"/>
                  <a:pt x="912" y="663"/>
                  <a:pt x="942" y="641"/>
                </a:cubicBezTo>
                <a:cubicBezTo>
                  <a:pt x="942" y="642"/>
                  <a:pt x="942" y="642"/>
                  <a:pt x="942" y="642"/>
                </a:cubicBezTo>
                <a:cubicBezTo>
                  <a:pt x="1000" y="601"/>
                  <a:pt x="1037" y="534"/>
                  <a:pt x="1037" y="458"/>
                </a:cubicBezTo>
                <a:cubicBezTo>
                  <a:pt x="1037" y="380"/>
                  <a:pt x="995" y="309"/>
                  <a:pt x="934" y="26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nvGrpSpPr>
          <p:cNvPr id="26" name="Group 25"/>
          <p:cNvGrpSpPr/>
          <p:nvPr/>
        </p:nvGrpSpPr>
        <p:grpSpPr>
          <a:xfrm>
            <a:off x="6845484" y="1968993"/>
            <a:ext cx="763228" cy="631794"/>
            <a:chOff x="16659225" y="-4403725"/>
            <a:chExt cx="3724275" cy="3082925"/>
          </a:xfrm>
          <a:solidFill>
            <a:schemeClr val="bg1"/>
          </a:solidFill>
        </p:grpSpPr>
        <p:sp>
          <p:nvSpPr>
            <p:cNvPr id="24" name="Freeform 28"/>
            <p:cNvSpPr>
              <a:spLocks noEditPoints="1"/>
            </p:cNvSpPr>
            <p:nvPr/>
          </p:nvSpPr>
          <p:spPr bwMode="auto">
            <a:xfrm>
              <a:off x="16659225" y="-4014788"/>
              <a:ext cx="3724275" cy="2693988"/>
            </a:xfrm>
            <a:custGeom>
              <a:avLst/>
              <a:gdLst>
                <a:gd name="T0" fmla="*/ 857 w 990"/>
                <a:gd name="T1" fmla="*/ 0 h 716"/>
                <a:gd name="T2" fmla="*/ 693 w 990"/>
                <a:gd name="T3" fmla="*/ 0 h 716"/>
                <a:gd name="T4" fmla="*/ 670 w 990"/>
                <a:gd name="T5" fmla="*/ 9 h 716"/>
                <a:gd name="T6" fmla="*/ 519 w 990"/>
                <a:gd name="T7" fmla="*/ 159 h 716"/>
                <a:gd name="T8" fmla="*/ 519 w 990"/>
                <a:gd name="T9" fmla="*/ 113 h 716"/>
                <a:gd name="T10" fmla="*/ 451 w 990"/>
                <a:gd name="T11" fmla="*/ 46 h 716"/>
                <a:gd name="T12" fmla="*/ 384 w 990"/>
                <a:gd name="T13" fmla="*/ 113 h 716"/>
                <a:gd name="T14" fmla="*/ 384 w 990"/>
                <a:gd name="T15" fmla="*/ 290 h 716"/>
                <a:gd name="T16" fmla="*/ 217 w 990"/>
                <a:gd name="T17" fmla="*/ 450 h 716"/>
                <a:gd name="T18" fmla="*/ 133 w 990"/>
                <a:gd name="T19" fmla="*/ 450 h 716"/>
                <a:gd name="T20" fmla="*/ 0 w 990"/>
                <a:gd name="T21" fmla="*/ 583 h 716"/>
                <a:gd name="T22" fmla="*/ 133 w 990"/>
                <a:gd name="T23" fmla="*/ 716 h 716"/>
                <a:gd name="T24" fmla="*/ 285 w 990"/>
                <a:gd name="T25" fmla="*/ 716 h 716"/>
                <a:gd name="T26" fmla="*/ 308 w 990"/>
                <a:gd name="T27" fmla="*/ 707 h 716"/>
                <a:gd name="T28" fmla="*/ 759 w 990"/>
                <a:gd name="T29" fmla="*/ 266 h 716"/>
                <a:gd name="T30" fmla="*/ 857 w 990"/>
                <a:gd name="T31" fmla="*/ 266 h 716"/>
                <a:gd name="T32" fmla="*/ 990 w 990"/>
                <a:gd name="T33" fmla="*/ 133 h 716"/>
                <a:gd name="T34" fmla="*/ 857 w 990"/>
                <a:gd name="T35" fmla="*/ 0 h 716"/>
                <a:gd name="T36" fmla="*/ 855 w 990"/>
                <a:gd name="T37" fmla="*/ 202 h 716"/>
                <a:gd name="T38" fmla="*/ 801 w 990"/>
                <a:gd name="T39" fmla="*/ 202 h 716"/>
                <a:gd name="T40" fmla="*/ 677 w 990"/>
                <a:gd name="T41" fmla="*/ 202 h 716"/>
                <a:gd name="T42" fmla="*/ 624 w 990"/>
                <a:gd name="T43" fmla="*/ 202 h 716"/>
                <a:gd name="T44" fmla="*/ 619 w 990"/>
                <a:gd name="T45" fmla="*/ 206 h 716"/>
                <a:gd name="T46" fmla="*/ 619 w 990"/>
                <a:gd name="T47" fmla="*/ 310 h 716"/>
                <a:gd name="T48" fmla="*/ 614 w 990"/>
                <a:gd name="T49" fmla="*/ 315 h 716"/>
                <a:gd name="T50" fmla="*/ 508 w 990"/>
                <a:gd name="T51" fmla="*/ 315 h 716"/>
                <a:gd name="T52" fmla="*/ 504 w 990"/>
                <a:gd name="T53" fmla="*/ 320 h 716"/>
                <a:gd name="T54" fmla="*/ 504 w 990"/>
                <a:gd name="T55" fmla="*/ 423 h 716"/>
                <a:gd name="T56" fmla="*/ 499 w 990"/>
                <a:gd name="T57" fmla="*/ 428 h 716"/>
                <a:gd name="T58" fmla="*/ 393 w 990"/>
                <a:gd name="T59" fmla="*/ 428 h 716"/>
                <a:gd name="T60" fmla="*/ 388 w 990"/>
                <a:gd name="T61" fmla="*/ 433 h 716"/>
                <a:gd name="T62" fmla="*/ 388 w 990"/>
                <a:gd name="T63" fmla="*/ 537 h 716"/>
                <a:gd name="T64" fmla="*/ 383 w 990"/>
                <a:gd name="T65" fmla="*/ 541 h 716"/>
                <a:gd name="T66" fmla="*/ 277 w 990"/>
                <a:gd name="T67" fmla="*/ 541 h 716"/>
                <a:gd name="T68" fmla="*/ 272 w 990"/>
                <a:gd name="T69" fmla="*/ 546 h 716"/>
                <a:gd name="T70" fmla="*/ 272 w 990"/>
                <a:gd name="T71" fmla="*/ 647 h 716"/>
                <a:gd name="T72" fmla="*/ 267 w 990"/>
                <a:gd name="T73" fmla="*/ 652 h 716"/>
                <a:gd name="T74" fmla="*/ 135 w 990"/>
                <a:gd name="T75" fmla="*/ 652 h 716"/>
                <a:gd name="T76" fmla="*/ 65 w 990"/>
                <a:gd name="T77" fmla="*/ 582 h 716"/>
                <a:gd name="T78" fmla="*/ 133 w 990"/>
                <a:gd name="T79" fmla="*/ 514 h 716"/>
                <a:gd name="T80" fmla="*/ 230 w 990"/>
                <a:gd name="T81" fmla="*/ 514 h 716"/>
                <a:gd name="T82" fmla="*/ 253 w 990"/>
                <a:gd name="T83" fmla="*/ 505 h 716"/>
                <a:gd name="T84" fmla="*/ 706 w 990"/>
                <a:gd name="T85" fmla="*/ 64 h 716"/>
                <a:gd name="T86" fmla="*/ 857 w 990"/>
                <a:gd name="T87" fmla="*/ 64 h 716"/>
                <a:gd name="T88" fmla="*/ 926 w 990"/>
                <a:gd name="T89" fmla="*/ 132 h 716"/>
                <a:gd name="T90" fmla="*/ 855 w 990"/>
                <a:gd name="T91" fmla="*/ 202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0" h="716">
                  <a:moveTo>
                    <a:pt x="857" y="0"/>
                  </a:moveTo>
                  <a:cubicBezTo>
                    <a:pt x="693" y="0"/>
                    <a:pt x="693" y="0"/>
                    <a:pt x="693" y="0"/>
                  </a:cubicBezTo>
                  <a:cubicBezTo>
                    <a:pt x="684" y="0"/>
                    <a:pt x="676" y="3"/>
                    <a:pt x="670" y="9"/>
                  </a:cubicBezTo>
                  <a:cubicBezTo>
                    <a:pt x="519" y="159"/>
                    <a:pt x="519" y="159"/>
                    <a:pt x="519" y="159"/>
                  </a:cubicBezTo>
                  <a:cubicBezTo>
                    <a:pt x="519" y="113"/>
                    <a:pt x="519" y="113"/>
                    <a:pt x="519" y="113"/>
                  </a:cubicBezTo>
                  <a:cubicBezTo>
                    <a:pt x="519" y="76"/>
                    <a:pt x="489" y="46"/>
                    <a:pt x="451" y="46"/>
                  </a:cubicBezTo>
                  <a:cubicBezTo>
                    <a:pt x="414" y="46"/>
                    <a:pt x="384" y="76"/>
                    <a:pt x="384" y="113"/>
                  </a:cubicBezTo>
                  <a:cubicBezTo>
                    <a:pt x="384" y="290"/>
                    <a:pt x="384" y="290"/>
                    <a:pt x="384" y="290"/>
                  </a:cubicBezTo>
                  <a:cubicBezTo>
                    <a:pt x="217" y="450"/>
                    <a:pt x="217" y="450"/>
                    <a:pt x="217" y="450"/>
                  </a:cubicBezTo>
                  <a:cubicBezTo>
                    <a:pt x="133" y="450"/>
                    <a:pt x="133" y="450"/>
                    <a:pt x="133" y="450"/>
                  </a:cubicBezTo>
                  <a:cubicBezTo>
                    <a:pt x="60" y="450"/>
                    <a:pt x="0" y="510"/>
                    <a:pt x="0" y="583"/>
                  </a:cubicBezTo>
                  <a:cubicBezTo>
                    <a:pt x="0" y="657"/>
                    <a:pt x="60" y="716"/>
                    <a:pt x="133" y="716"/>
                  </a:cubicBezTo>
                  <a:cubicBezTo>
                    <a:pt x="285" y="716"/>
                    <a:pt x="285" y="716"/>
                    <a:pt x="285" y="716"/>
                  </a:cubicBezTo>
                  <a:cubicBezTo>
                    <a:pt x="294" y="716"/>
                    <a:pt x="302" y="713"/>
                    <a:pt x="308" y="707"/>
                  </a:cubicBezTo>
                  <a:cubicBezTo>
                    <a:pt x="759" y="266"/>
                    <a:pt x="759" y="266"/>
                    <a:pt x="759" y="266"/>
                  </a:cubicBezTo>
                  <a:cubicBezTo>
                    <a:pt x="857" y="266"/>
                    <a:pt x="857" y="266"/>
                    <a:pt x="857" y="266"/>
                  </a:cubicBezTo>
                  <a:cubicBezTo>
                    <a:pt x="930" y="266"/>
                    <a:pt x="990" y="206"/>
                    <a:pt x="990" y="133"/>
                  </a:cubicBezTo>
                  <a:cubicBezTo>
                    <a:pt x="990" y="59"/>
                    <a:pt x="930" y="0"/>
                    <a:pt x="857" y="0"/>
                  </a:cubicBezTo>
                  <a:close/>
                  <a:moveTo>
                    <a:pt x="855" y="202"/>
                  </a:moveTo>
                  <a:cubicBezTo>
                    <a:pt x="801" y="202"/>
                    <a:pt x="801" y="202"/>
                    <a:pt x="801" y="202"/>
                  </a:cubicBezTo>
                  <a:cubicBezTo>
                    <a:pt x="677" y="202"/>
                    <a:pt x="677" y="202"/>
                    <a:pt x="677" y="202"/>
                  </a:cubicBezTo>
                  <a:cubicBezTo>
                    <a:pt x="624" y="202"/>
                    <a:pt x="624" y="202"/>
                    <a:pt x="624" y="202"/>
                  </a:cubicBezTo>
                  <a:cubicBezTo>
                    <a:pt x="621" y="202"/>
                    <a:pt x="619" y="204"/>
                    <a:pt x="619" y="206"/>
                  </a:cubicBezTo>
                  <a:cubicBezTo>
                    <a:pt x="619" y="310"/>
                    <a:pt x="619" y="310"/>
                    <a:pt x="619" y="310"/>
                  </a:cubicBezTo>
                  <a:cubicBezTo>
                    <a:pt x="619" y="313"/>
                    <a:pt x="617" y="315"/>
                    <a:pt x="614" y="315"/>
                  </a:cubicBezTo>
                  <a:cubicBezTo>
                    <a:pt x="508" y="315"/>
                    <a:pt x="508" y="315"/>
                    <a:pt x="508" y="315"/>
                  </a:cubicBezTo>
                  <a:cubicBezTo>
                    <a:pt x="506" y="315"/>
                    <a:pt x="504" y="317"/>
                    <a:pt x="504" y="320"/>
                  </a:cubicBezTo>
                  <a:cubicBezTo>
                    <a:pt x="504" y="423"/>
                    <a:pt x="504" y="423"/>
                    <a:pt x="504" y="423"/>
                  </a:cubicBezTo>
                  <a:cubicBezTo>
                    <a:pt x="504" y="426"/>
                    <a:pt x="501" y="428"/>
                    <a:pt x="499" y="428"/>
                  </a:cubicBezTo>
                  <a:cubicBezTo>
                    <a:pt x="393" y="428"/>
                    <a:pt x="393" y="428"/>
                    <a:pt x="393" y="428"/>
                  </a:cubicBezTo>
                  <a:cubicBezTo>
                    <a:pt x="390" y="428"/>
                    <a:pt x="388" y="430"/>
                    <a:pt x="388" y="433"/>
                  </a:cubicBezTo>
                  <a:cubicBezTo>
                    <a:pt x="388" y="537"/>
                    <a:pt x="388" y="537"/>
                    <a:pt x="388" y="537"/>
                  </a:cubicBezTo>
                  <a:cubicBezTo>
                    <a:pt x="388" y="539"/>
                    <a:pt x="386" y="541"/>
                    <a:pt x="383" y="541"/>
                  </a:cubicBezTo>
                  <a:cubicBezTo>
                    <a:pt x="277" y="541"/>
                    <a:pt x="277" y="541"/>
                    <a:pt x="277" y="541"/>
                  </a:cubicBezTo>
                  <a:cubicBezTo>
                    <a:pt x="274" y="541"/>
                    <a:pt x="272" y="544"/>
                    <a:pt x="272" y="546"/>
                  </a:cubicBezTo>
                  <a:cubicBezTo>
                    <a:pt x="272" y="647"/>
                    <a:pt x="272" y="647"/>
                    <a:pt x="272" y="647"/>
                  </a:cubicBezTo>
                  <a:cubicBezTo>
                    <a:pt x="272" y="650"/>
                    <a:pt x="270" y="652"/>
                    <a:pt x="267" y="652"/>
                  </a:cubicBezTo>
                  <a:cubicBezTo>
                    <a:pt x="135" y="652"/>
                    <a:pt x="135" y="652"/>
                    <a:pt x="135" y="652"/>
                  </a:cubicBezTo>
                  <a:cubicBezTo>
                    <a:pt x="97" y="652"/>
                    <a:pt x="64" y="621"/>
                    <a:pt x="65" y="582"/>
                  </a:cubicBezTo>
                  <a:cubicBezTo>
                    <a:pt x="65" y="545"/>
                    <a:pt x="96" y="514"/>
                    <a:pt x="133" y="514"/>
                  </a:cubicBezTo>
                  <a:cubicBezTo>
                    <a:pt x="230" y="514"/>
                    <a:pt x="230" y="514"/>
                    <a:pt x="230" y="514"/>
                  </a:cubicBezTo>
                  <a:cubicBezTo>
                    <a:pt x="239" y="514"/>
                    <a:pt x="247" y="511"/>
                    <a:pt x="253" y="505"/>
                  </a:cubicBezTo>
                  <a:cubicBezTo>
                    <a:pt x="706" y="64"/>
                    <a:pt x="706" y="64"/>
                    <a:pt x="706" y="64"/>
                  </a:cubicBezTo>
                  <a:cubicBezTo>
                    <a:pt x="857" y="64"/>
                    <a:pt x="857" y="64"/>
                    <a:pt x="857" y="64"/>
                  </a:cubicBezTo>
                  <a:cubicBezTo>
                    <a:pt x="895" y="64"/>
                    <a:pt x="925" y="94"/>
                    <a:pt x="926" y="132"/>
                  </a:cubicBezTo>
                  <a:cubicBezTo>
                    <a:pt x="926" y="170"/>
                    <a:pt x="894" y="202"/>
                    <a:pt x="855" y="2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25" name="Oval 29"/>
            <p:cNvSpPr>
              <a:spLocks noChangeArrowheads="1"/>
            </p:cNvSpPr>
            <p:nvPr/>
          </p:nvSpPr>
          <p:spPr bwMode="auto">
            <a:xfrm>
              <a:off x="18103850" y="-4403725"/>
              <a:ext cx="508000" cy="50800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pSp>
        <p:nvGrpSpPr>
          <p:cNvPr id="114" name="Group 113"/>
          <p:cNvGrpSpPr/>
          <p:nvPr/>
        </p:nvGrpSpPr>
        <p:grpSpPr>
          <a:xfrm>
            <a:off x="7594855" y="3486956"/>
            <a:ext cx="826006" cy="656369"/>
            <a:chOff x="-3435350" y="5073650"/>
            <a:chExt cx="3192462" cy="2536826"/>
          </a:xfrm>
          <a:solidFill>
            <a:schemeClr val="bg1">
              <a:lumMod val="95000"/>
            </a:schemeClr>
          </a:solidFill>
        </p:grpSpPr>
        <p:sp>
          <p:nvSpPr>
            <p:cNvPr id="115" name="Freeform 5"/>
            <p:cNvSpPr>
              <a:spLocks noEditPoints="1"/>
            </p:cNvSpPr>
            <p:nvPr/>
          </p:nvSpPr>
          <p:spPr bwMode="auto">
            <a:xfrm>
              <a:off x="-1771650" y="5205413"/>
              <a:ext cx="573087" cy="573088"/>
            </a:xfrm>
            <a:custGeom>
              <a:avLst/>
              <a:gdLst>
                <a:gd name="T0" fmla="*/ 75 w 152"/>
                <a:gd name="T1" fmla="*/ 152 h 152"/>
                <a:gd name="T2" fmla="*/ 152 w 152"/>
                <a:gd name="T3" fmla="*/ 76 h 152"/>
                <a:gd name="T4" fmla="*/ 75 w 152"/>
                <a:gd name="T5" fmla="*/ 0 h 152"/>
                <a:gd name="T6" fmla="*/ 0 w 152"/>
                <a:gd name="T7" fmla="*/ 76 h 152"/>
                <a:gd name="T8" fmla="*/ 75 w 152"/>
                <a:gd name="T9" fmla="*/ 152 h 152"/>
                <a:gd name="T10" fmla="*/ 75 w 152"/>
                <a:gd name="T11" fmla="*/ 32 h 152"/>
                <a:gd name="T12" fmla="*/ 119 w 152"/>
                <a:gd name="T13" fmla="*/ 76 h 152"/>
                <a:gd name="T14" fmla="*/ 75 w 152"/>
                <a:gd name="T15" fmla="*/ 119 h 152"/>
                <a:gd name="T16" fmla="*/ 32 w 152"/>
                <a:gd name="T17" fmla="*/ 76 h 152"/>
                <a:gd name="T18" fmla="*/ 75 w 152"/>
                <a:gd name="T1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52">
                  <a:moveTo>
                    <a:pt x="75" y="152"/>
                  </a:moveTo>
                  <a:cubicBezTo>
                    <a:pt x="118" y="152"/>
                    <a:pt x="152" y="118"/>
                    <a:pt x="152" y="76"/>
                  </a:cubicBezTo>
                  <a:cubicBezTo>
                    <a:pt x="152" y="34"/>
                    <a:pt x="118" y="0"/>
                    <a:pt x="75" y="0"/>
                  </a:cubicBezTo>
                  <a:cubicBezTo>
                    <a:pt x="34" y="0"/>
                    <a:pt x="0" y="34"/>
                    <a:pt x="0" y="76"/>
                  </a:cubicBezTo>
                  <a:cubicBezTo>
                    <a:pt x="0" y="118"/>
                    <a:pt x="34" y="152"/>
                    <a:pt x="75" y="152"/>
                  </a:cubicBezTo>
                  <a:close/>
                  <a:moveTo>
                    <a:pt x="75" y="32"/>
                  </a:moveTo>
                  <a:cubicBezTo>
                    <a:pt x="100" y="32"/>
                    <a:pt x="119" y="52"/>
                    <a:pt x="119" y="76"/>
                  </a:cubicBezTo>
                  <a:cubicBezTo>
                    <a:pt x="119" y="100"/>
                    <a:pt x="100" y="119"/>
                    <a:pt x="75" y="119"/>
                  </a:cubicBezTo>
                  <a:cubicBezTo>
                    <a:pt x="51" y="119"/>
                    <a:pt x="32" y="100"/>
                    <a:pt x="32" y="76"/>
                  </a:cubicBezTo>
                  <a:cubicBezTo>
                    <a:pt x="32" y="52"/>
                    <a:pt x="51" y="32"/>
                    <a:pt x="75" y="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16" name="Oval 6"/>
            <p:cNvSpPr>
              <a:spLocks noChangeArrowheads="1"/>
            </p:cNvSpPr>
            <p:nvPr/>
          </p:nvSpPr>
          <p:spPr bwMode="auto">
            <a:xfrm>
              <a:off x="-1571625" y="5405438"/>
              <a:ext cx="168275" cy="1698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17" name="Freeform 7"/>
            <p:cNvSpPr>
              <a:spLocks noEditPoints="1"/>
            </p:cNvSpPr>
            <p:nvPr/>
          </p:nvSpPr>
          <p:spPr bwMode="auto">
            <a:xfrm>
              <a:off x="-3435350" y="5073650"/>
              <a:ext cx="782637" cy="784225"/>
            </a:xfrm>
            <a:custGeom>
              <a:avLst/>
              <a:gdLst>
                <a:gd name="T0" fmla="*/ 208 w 208"/>
                <a:gd name="T1" fmla="*/ 104 h 208"/>
                <a:gd name="T2" fmla="*/ 104 w 208"/>
                <a:gd name="T3" fmla="*/ 0 h 208"/>
                <a:gd name="T4" fmla="*/ 0 w 208"/>
                <a:gd name="T5" fmla="*/ 104 h 208"/>
                <a:gd name="T6" fmla="*/ 104 w 208"/>
                <a:gd name="T7" fmla="*/ 208 h 208"/>
                <a:gd name="T8" fmla="*/ 208 w 208"/>
                <a:gd name="T9" fmla="*/ 104 h 208"/>
                <a:gd name="T10" fmla="*/ 49 w 208"/>
                <a:gd name="T11" fmla="*/ 104 h 208"/>
                <a:gd name="T12" fmla="*/ 104 w 208"/>
                <a:gd name="T13" fmla="*/ 49 h 208"/>
                <a:gd name="T14" fmla="*/ 159 w 208"/>
                <a:gd name="T15" fmla="*/ 104 h 208"/>
                <a:gd name="T16" fmla="*/ 104 w 208"/>
                <a:gd name="T17" fmla="*/ 159 h 208"/>
                <a:gd name="T18" fmla="*/ 49 w 208"/>
                <a:gd name="T19" fmla="*/ 1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208" y="104"/>
                  </a:moveTo>
                  <a:cubicBezTo>
                    <a:pt x="208" y="46"/>
                    <a:pt x="161" y="0"/>
                    <a:pt x="104" y="0"/>
                  </a:cubicBezTo>
                  <a:cubicBezTo>
                    <a:pt x="46" y="0"/>
                    <a:pt x="0" y="46"/>
                    <a:pt x="0" y="104"/>
                  </a:cubicBezTo>
                  <a:cubicBezTo>
                    <a:pt x="0" y="161"/>
                    <a:pt x="46" y="208"/>
                    <a:pt x="104" y="208"/>
                  </a:cubicBezTo>
                  <a:cubicBezTo>
                    <a:pt x="161" y="208"/>
                    <a:pt x="208" y="161"/>
                    <a:pt x="208" y="104"/>
                  </a:cubicBezTo>
                  <a:close/>
                  <a:moveTo>
                    <a:pt x="49" y="104"/>
                  </a:moveTo>
                  <a:cubicBezTo>
                    <a:pt x="49" y="73"/>
                    <a:pt x="73" y="49"/>
                    <a:pt x="104" y="49"/>
                  </a:cubicBezTo>
                  <a:cubicBezTo>
                    <a:pt x="134" y="49"/>
                    <a:pt x="159" y="73"/>
                    <a:pt x="159" y="104"/>
                  </a:cubicBezTo>
                  <a:cubicBezTo>
                    <a:pt x="159" y="134"/>
                    <a:pt x="134" y="159"/>
                    <a:pt x="104" y="159"/>
                  </a:cubicBezTo>
                  <a:cubicBezTo>
                    <a:pt x="73" y="159"/>
                    <a:pt x="49" y="134"/>
                    <a:pt x="49"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18" name="Oval 8"/>
            <p:cNvSpPr>
              <a:spLocks noChangeArrowheads="1"/>
            </p:cNvSpPr>
            <p:nvPr/>
          </p:nvSpPr>
          <p:spPr bwMode="auto">
            <a:xfrm>
              <a:off x="-3160713" y="5349875"/>
              <a:ext cx="230187" cy="2333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19" name="Freeform 9"/>
            <p:cNvSpPr>
              <a:spLocks/>
            </p:cNvSpPr>
            <p:nvPr/>
          </p:nvSpPr>
          <p:spPr bwMode="auto">
            <a:xfrm>
              <a:off x="-792163" y="6540500"/>
              <a:ext cx="458787" cy="733425"/>
            </a:xfrm>
            <a:custGeom>
              <a:avLst/>
              <a:gdLst>
                <a:gd name="T0" fmla="*/ 0 w 122"/>
                <a:gd name="T1" fmla="*/ 61 h 195"/>
                <a:gd name="T2" fmla="*/ 33 w 122"/>
                <a:gd name="T3" fmla="*/ 115 h 195"/>
                <a:gd name="T4" fmla="*/ 33 w 122"/>
                <a:gd name="T5" fmla="*/ 151 h 195"/>
                <a:gd name="T6" fmla="*/ 47 w 122"/>
                <a:gd name="T7" fmla="*/ 151 h 195"/>
                <a:gd name="T8" fmla="*/ 47 w 122"/>
                <a:gd name="T9" fmla="*/ 166 h 195"/>
                <a:gd name="T10" fmla="*/ 56 w 122"/>
                <a:gd name="T11" fmla="*/ 166 h 195"/>
                <a:gd name="T12" fmla="*/ 56 w 122"/>
                <a:gd name="T13" fmla="*/ 195 h 195"/>
                <a:gd name="T14" fmla="*/ 71 w 122"/>
                <a:gd name="T15" fmla="*/ 195 h 195"/>
                <a:gd name="T16" fmla="*/ 71 w 122"/>
                <a:gd name="T17" fmla="*/ 166 h 195"/>
                <a:gd name="T18" fmla="*/ 79 w 122"/>
                <a:gd name="T19" fmla="*/ 166 h 195"/>
                <a:gd name="T20" fmla="*/ 79 w 122"/>
                <a:gd name="T21" fmla="*/ 151 h 195"/>
                <a:gd name="T22" fmla="*/ 91 w 122"/>
                <a:gd name="T23" fmla="*/ 151 h 195"/>
                <a:gd name="T24" fmla="*/ 91 w 122"/>
                <a:gd name="T25" fmla="*/ 114 h 195"/>
                <a:gd name="T26" fmla="*/ 122 w 122"/>
                <a:gd name="T27" fmla="*/ 61 h 195"/>
                <a:gd name="T28" fmla="*/ 61 w 122"/>
                <a:gd name="T29" fmla="*/ 0 h 195"/>
                <a:gd name="T30" fmla="*/ 0 w 122"/>
                <a:gd name="T31" fmla="*/ 6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95">
                  <a:moveTo>
                    <a:pt x="0" y="61"/>
                  </a:moveTo>
                  <a:cubicBezTo>
                    <a:pt x="0" y="85"/>
                    <a:pt x="14" y="105"/>
                    <a:pt x="33" y="115"/>
                  </a:cubicBezTo>
                  <a:cubicBezTo>
                    <a:pt x="33" y="151"/>
                    <a:pt x="33" y="151"/>
                    <a:pt x="33" y="151"/>
                  </a:cubicBezTo>
                  <a:cubicBezTo>
                    <a:pt x="47" y="151"/>
                    <a:pt x="47" y="151"/>
                    <a:pt x="47" y="151"/>
                  </a:cubicBezTo>
                  <a:cubicBezTo>
                    <a:pt x="47" y="166"/>
                    <a:pt x="47" y="166"/>
                    <a:pt x="47" y="166"/>
                  </a:cubicBezTo>
                  <a:cubicBezTo>
                    <a:pt x="56" y="166"/>
                    <a:pt x="56" y="166"/>
                    <a:pt x="56" y="166"/>
                  </a:cubicBezTo>
                  <a:cubicBezTo>
                    <a:pt x="56" y="195"/>
                    <a:pt x="56" y="195"/>
                    <a:pt x="56" y="195"/>
                  </a:cubicBezTo>
                  <a:cubicBezTo>
                    <a:pt x="71" y="195"/>
                    <a:pt x="71" y="195"/>
                    <a:pt x="71" y="195"/>
                  </a:cubicBezTo>
                  <a:cubicBezTo>
                    <a:pt x="71" y="166"/>
                    <a:pt x="71" y="166"/>
                    <a:pt x="71" y="166"/>
                  </a:cubicBezTo>
                  <a:cubicBezTo>
                    <a:pt x="79" y="166"/>
                    <a:pt x="79" y="166"/>
                    <a:pt x="79" y="166"/>
                  </a:cubicBezTo>
                  <a:cubicBezTo>
                    <a:pt x="79" y="151"/>
                    <a:pt x="79" y="151"/>
                    <a:pt x="79" y="151"/>
                  </a:cubicBezTo>
                  <a:cubicBezTo>
                    <a:pt x="91" y="151"/>
                    <a:pt x="91" y="151"/>
                    <a:pt x="91" y="151"/>
                  </a:cubicBezTo>
                  <a:cubicBezTo>
                    <a:pt x="91" y="114"/>
                    <a:pt x="91" y="114"/>
                    <a:pt x="91" y="114"/>
                  </a:cubicBezTo>
                  <a:cubicBezTo>
                    <a:pt x="110" y="104"/>
                    <a:pt x="122" y="84"/>
                    <a:pt x="122" y="61"/>
                  </a:cubicBezTo>
                  <a:cubicBezTo>
                    <a:pt x="122" y="28"/>
                    <a:pt x="95" y="0"/>
                    <a:pt x="61" y="0"/>
                  </a:cubicBezTo>
                  <a:cubicBezTo>
                    <a:pt x="28" y="0"/>
                    <a:pt x="0" y="28"/>
                    <a:pt x="0" y="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20" name="Freeform 10"/>
            <p:cNvSpPr>
              <a:spLocks/>
            </p:cNvSpPr>
            <p:nvPr/>
          </p:nvSpPr>
          <p:spPr bwMode="auto">
            <a:xfrm>
              <a:off x="-3235325" y="6938963"/>
              <a:ext cx="2992437" cy="671513"/>
            </a:xfrm>
            <a:custGeom>
              <a:avLst/>
              <a:gdLst>
                <a:gd name="T0" fmla="*/ 777 w 1885"/>
                <a:gd name="T1" fmla="*/ 313 h 423"/>
                <a:gd name="T2" fmla="*/ 777 w 1885"/>
                <a:gd name="T3" fmla="*/ 143 h 423"/>
                <a:gd name="T4" fmla="*/ 685 w 1885"/>
                <a:gd name="T5" fmla="*/ 143 h 423"/>
                <a:gd name="T6" fmla="*/ 685 w 1885"/>
                <a:gd name="T7" fmla="*/ 0 h 423"/>
                <a:gd name="T8" fmla="*/ 173 w 1885"/>
                <a:gd name="T9" fmla="*/ 0 h 423"/>
                <a:gd name="T10" fmla="*/ 173 w 1885"/>
                <a:gd name="T11" fmla="*/ 143 h 423"/>
                <a:gd name="T12" fmla="*/ 80 w 1885"/>
                <a:gd name="T13" fmla="*/ 143 h 423"/>
                <a:gd name="T14" fmla="*/ 80 w 1885"/>
                <a:gd name="T15" fmla="*/ 313 h 423"/>
                <a:gd name="T16" fmla="*/ 0 w 1885"/>
                <a:gd name="T17" fmla="*/ 313 h 423"/>
                <a:gd name="T18" fmla="*/ 0 w 1885"/>
                <a:gd name="T19" fmla="*/ 423 h 423"/>
                <a:gd name="T20" fmla="*/ 1885 w 1885"/>
                <a:gd name="T21" fmla="*/ 423 h 423"/>
                <a:gd name="T22" fmla="*/ 1885 w 1885"/>
                <a:gd name="T23" fmla="*/ 313 h 423"/>
                <a:gd name="T24" fmla="*/ 777 w 1885"/>
                <a:gd name="T25" fmla="*/ 31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5" h="423">
                  <a:moveTo>
                    <a:pt x="777" y="313"/>
                  </a:moveTo>
                  <a:lnTo>
                    <a:pt x="777" y="143"/>
                  </a:lnTo>
                  <a:lnTo>
                    <a:pt x="685" y="143"/>
                  </a:lnTo>
                  <a:lnTo>
                    <a:pt x="685" y="0"/>
                  </a:lnTo>
                  <a:lnTo>
                    <a:pt x="173" y="0"/>
                  </a:lnTo>
                  <a:lnTo>
                    <a:pt x="173" y="143"/>
                  </a:lnTo>
                  <a:lnTo>
                    <a:pt x="80" y="143"/>
                  </a:lnTo>
                  <a:lnTo>
                    <a:pt x="80" y="313"/>
                  </a:lnTo>
                  <a:lnTo>
                    <a:pt x="0" y="313"/>
                  </a:lnTo>
                  <a:lnTo>
                    <a:pt x="0" y="423"/>
                  </a:lnTo>
                  <a:lnTo>
                    <a:pt x="1885" y="423"/>
                  </a:lnTo>
                  <a:lnTo>
                    <a:pt x="1885" y="313"/>
                  </a:lnTo>
                  <a:lnTo>
                    <a:pt x="777" y="3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21" name="Freeform 11"/>
            <p:cNvSpPr>
              <a:spLocks/>
            </p:cNvSpPr>
            <p:nvPr/>
          </p:nvSpPr>
          <p:spPr bwMode="auto">
            <a:xfrm>
              <a:off x="-3100388" y="5813425"/>
              <a:ext cx="1009650" cy="1004888"/>
            </a:xfrm>
            <a:custGeom>
              <a:avLst/>
              <a:gdLst>
                <a:gd name="T0" fmla="*/ 0 w 268"/>
                <a:gd name="T1" fmla="*/ 55 h 267"/>
                <a:gd name="T2" fmla="*/ 53 w 268"/>
                <a:gd name="T3" fmla="*/ 203 h 267"/>
                <a:gd name="T4" fmla="*/ 15 w 268"/>
                <a:gd name="T5" fmla="*/ 203 h 267"/>
                <a:gd name="T6" fmla="*/ 15 w 268"/>
                <a:gd name="T7" fmla="*/ 267 h 267"/>
                <a:gd name="T8" fmla="*/ 268 w 268"/>
                <a:gd name="T9" fmla="*/ 267 h 267"/>
                <a:gd name="T10" fmla="*/ 268 w 268"/>
                <a:gd name="T11" fmla="*/ 203 h 267"/>
                <a:gd name="T12" fmla="*/ 230 w 268"/>
                <a:gd name="T13" fmla="*/ 203 h 267"/>
                <a:gd name="T14" fmla="*/ 131 w 268"/>
                <a:gd name="T15" fmla="*/ 0 h 267"/>
                <a:gd name="T16" fmla="*/ 15 w 268"/>
                <a:gd name="T17" fmla="*/ 56 h 267"/>
                <a:gd name="T18" fmla="*/ 0 w 268"/>
                <a:gd name="T19" fmla="*/ 5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7">
                  <a:moveTo>
                    <a:pt x="0" y="55"/>
                  </a:moveTo>
                  <a:cubicBezTo>
                    <a:pt x="53" y="203"/>
                    <a:pt x="53" y="203"/>
                    <a:pt x="53" y="203"/>
                  </a:cubicBezTo>
                  <a:cubicBezTo>
                    <a:pt x="15" y="203"/>
                    <a:pt x="15" y="203"/>
                    <a:pt x="15" y="203"/>
                  </a:cubicBezTo>
                  <a:cubicBezTo>
                    <a:pt x="15" y="267"/>
                    <a:pt x="15" y="267"/>
                    <a:pt x="15" y="267"/>
                  </a:cubicBezTo>
                  <a:cubicBezTo>
                    <a:pt x="268" y="267"/>
                    <a:pt x="268" y="267"/>
                    <a:pt x="268" y="267"/>
                  </a:cubicBezTo>
                  <a:cubicBezTo>
                    <a:pt x="268" y="203"/>
                    <a:pt x="268" y="203"/>
                    <a:pt x="268" y="203"/>
                  </a:cubicBezTo>
                  <a:cubicBezTo>
                    <a:pt x="230" y="203"/>
                    <a:pt x="230" y="203"/>
                    <a:pt x="230" y="203"/>
                  </a:cubicBezTo>
                  <a:cubicBezTo>
                    <a:pt x="131" y="0"/>
                    <a:pt x="131" y="0"/>
                    <a:pt x="131" y="0"/>
                  </a:cubicBezTo>
                  <a:cubicBezTo>
                    <a:pt x="104" y="34"/>
                    <a:pt x="62" y="56"/>
                    <a:pt x="15" y="56"/>
                  </a:cubicBezTo>
                  <a:cubicBezTo>
                    <a:pt x="10" y="56"/>
                    <a:pt x="5" y="56"/>
                    <a:pt x="0" y="5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22" name="Freeform 12"/>
            <p:cNvSpPr>
              <a:spLocks/>
            </p:cNvSpPr>
            <p:nvPr/>
          </p:nvSpPr>
          <p:spPr bwMode="auto">
            <a:xfrm>
              <a:off x="-2562225" y="5251450"/>
              <a:ext cx="719137" cy="493713"/>
            </a:xfrm>
            <a:custGeom>
              <a:avLst/>
              <a:gdLst>
                <a:gd name="T0" fmla="*/ 186 w 191"/>
                <a:gd name="T1" fmla="*/ 114 h 131"/>
                <a:gd name="T2" fmla="*/ 174 w 191"/>
                <a:gd name="T3" fmla="*/ 64 h 131"/>
                <a:gd name="T4" fmla="*/ 191 w 191"/>
                <a:gd name="T5" fmla="*/ 5 h 131"/>
                <a:gd name="T6" fmla="*/ 9 w 191"/>
                <a:gd name="T7" fmla="*/ 0 h 131"/>
                <a:gd name="T8" fmla="*/ 20 w 191"/>
                <a:gd name="T9" fmla="*/ 57 h 131"/>
                <a:gd name="T10" fmla="*/ 0 w 191"/>
                <a:gd name="T11" fmla="*/ 131 h 131"/>
                <a:gd name="T12" fmla="*/ 186 w 191"/>
                <a:gd name="T13" fmla="*/ 114 h 131"/>
              </a:gdLst>
              <a:ahLst/>
              <a:cxnLst>
                <a:cxn ang="0">
                  <a:pos x="T0" y="T1"/>
                </a:cxn>
                <a:cxn ang="0">
                  <a:pos x="T2" y="T3"/>
                </a:cxn>
                <a:cxn ang="0">
                  <a:pos x="T4" y="T5"/>
                </a:cxn>
                <a:cxn ang="0">
                  <a:pos x="T6" y="T7"/>
                </a:cxn>
                <a:cxn ang="0">
                  <a:pos x="T8" y="T9"/>
                </a:cxn>
                <a:cxn ang="0">
                  <a:pos x="T10" y="T11"/>
                </a:cxn>
                <a:cxn ang="0">
                  <a:pos x="T12" y="T13"/>
                </a:cxn>
              </a:cxnLst>
              <a:rect l="0" t="0" r="r" b="b"/>
              <a:pathLst>
                <a:path w="191" h="131">
                  <a:moveTo>
                    <a:pt x="186" y="114"/>
                  </a:moveTo>
                  <a:cubicBezTo>
                    <a:pt x="179" y="99"/>
                    <a:pt x="174" y="82"/>
                    <a:pt x="174" y="64"/>
                  </a:cubicBezTo>
                  <a:cubicBezTo>
                    <a:pt x="174" y="42"/>
                    <a:pt x="180" y="22"/>
                    <a:pt x="191" y="5"/>
                  </a:cubicBezTo>
                  <a:cubicBezTo>
                    <a:pt x="9" y="0"/>
                    <a:pt x="9" y="0"/>
                    <a:pt x="9" y="0"/>
                  </a:cubicBezTo>
                  <a:cubicBezTo>
                    <a:pt x="16" y="17"/>
                    <a:pt x="20" y="37"/>
                    <a:pt x="20" y="57"/>
                  </a:cubicBezTo>
                  <a:cubicBezTo>
                    <a:pt x="20" y="84"/>
                    <a:pt x="13" y="109"/>
                    <a:pt x="0" y="131"/>
                  </a:cubicBezTo>
                  <a:lnTo>
                    <a:pt x="186" y="1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23" name="Freeform 13"/>
            <p:cNvSpPr>
              <a:spLocks/>
            </p:cNvSpPr>
            <p:nvPr/>
          </p:nvSpPr>
          <p:spPr bwMode="auto">
            <a:xfrm>
              <a:off x="-1447800" y="5699125"/>
              <a:ext cx="877887" cy="957263"/>
            </a:xfrm>
            <a:custGeom>
              <a:avLst/>
              <a:gdLst>
                <a:gd name="T0" fmla="*/ 155 w 233"/>
                <a:gd name="T1" fmla="*/ 254 h 254"/>
                <a:gd name="T2" fmla="*/ 233 w 233"/>
                <a:gd name="T3" fmla="*/ 197 h 254"/>
                <a:gd name="T4" fmla="*/ 86 w 233"/>
                <a:gd name="T5" fmla="*/ 0 h 254"/>
                <a:gd name="T6" fmla="*/ 0 w 233"/>
                <a:gd name="T7" fmla="*/ 55 h 254"/>
                <a:gd name="T8" fmla="*/ 155 w 233"/>
                <a:gd name="T9" fmla="*/ 254 h 254"/>
              </a:gdLst>
              <a:ahLst/>
              <a:cxnLst>
                <a:cxn ang="0">
                  <a:pos x="T0" y="T1"/>
                </a:cxn>
                <a:cxn ang="0">
                  <a:pos x="T2" y="T3"/>
                </a:cxn>
                <a:cxn ang="0">
                  <a:pos x="T4" y="T5"/>
                </a:cxn>
                <a:cxn ang="0">
                  <a:pos x="T6" y="T7"/>
                </a:cxn>
                <a:cxn ang="0">
                  <a:pos x="T8" y="T9"/>
                </a:cxn>
              </a:cxnLst>
              <a:rect l="0" t="0" r="r" b="b"/>
              <a:pathLst>
                <a:path w="233" h="254">
                  <a:moveTo>
                    <a:pt x="155" y="254"/>
                  </a:moveTo>
                  <a:cubicBezTo>
                    <a:pt x="166" y="222"/>
                    <a:pt x="197" y="198"/>
                    <a:pt x="233" y="197"/>
                  </a:cubicBezTo>
                  <a:cubicBezTo>
                    <a:pt x="86" y="0"/>
                    <a:pt x="86" y="0"/>
                    <a:pt x="86" y="0"/>
                  </a:cubicBezTo>
                  <a:cubicBezTo>
                    <a:pt x="68" y="30"/>
                    <a:pt x="37" y="52"/>
                    <a:pt x="0" y="55"/>
                  </a:cubicBezTo>
                  <a:lnTo>
                    <a:pt x="155" y="2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pSp>
        <p:nvGrpSpPr>
          <p:cNvPr id="27" name="Group 26"/>
          <p:cNvGrpSpPr/>
          <p:nvPr/>
        </p:nvGrpSpPr>
        <p:grpSpPr>
          <a:xfrm>
            <a:off x="10316183" y="3610760"/>
            <a:ext cx="511681" cy="682890"/>
            <a:chOff x="835910" y="4221820"/>
            <a:chExt cx="511681" cy="682890"/>
          </a:xfrm>
          <a:solidFill>
            <a:schemeClr val="bg1">
              <a:lumMod val="95000"/>
            </a:schemeClr>
          </a:solidFill>
        </p:grpSpPr>
        <p:sp>
          <p:nvSpPr>
            <p:cNvPr id="132" name="Freeform 5"/>
            <p:cNvSpPr>
              <a:spLocks noEditPoints="1"/>
            </p:cNvSpPr>
            <p:nvPr/>
          </p:nvSpPr>
          <p:spPr bwMode="auto">
            <a:xfrm>
              <a:off x="835910" y="4509762"/>
              <a:ext cx="321406" cy="394948"/>
            </a:xfrm>
            <a:custGeom>
              <a:avLst/>
              <a:gdLst>
                <a:gd name="T0" fmla="*/ 0 w 826"/>
                <a:gd name="T1" fmla="*/ 0 h 1015"/>
                <a:gd name="T2" fmla="*/ 0 w 826"/>
                <a:gd name="T3" fmla="*/ 1015 h 1015"/>
                <a:gd name="T4" fmla="*/ 268 w 826"/>
                <a:gd name="T5" fmla="*/ 1015 h 1015"/>
                <a:gd name="T6" fmla="*/ 268 w 826"/>
                <a:gd name="T7" fmla="*/ 806 h 1015"/>
                <a:gd name="T8" fmla="*/ 375 w 826"/>
                <a:gd name="T9" fmla="*/ 806 h 1015"/>
                <a:gd name="T10" fmla="*/ 375 w 826"/>
                <a:gd name="T11" fmla="*/ 1015 h 1015"/>
                <a:gd name="T12" fmla="*/ 453 w 826"/>
                <a:gd name="T13" fmla="*/ 1015 h 1015"/>
                <a:gd name="T14" fmla="*/ 453 w 826"/>
                <a:gd name="T15" fmla="*/ 806 h 1015"/>
                <a:gd name="T16" fmla="*/ 563 w 826"/>
                <a:gd name="T17" fmla="*/ 806 h 1015"/>
                <a:gd name="T18" fmla="*/ 563 w 826"/>
                <a:gd name="T19" fmla="*/ 1015 h 1015"/>
                <a:gd name="T20" fmla="*/ 826 w 826"/>
                <a:gd name="T21" fmla="*/ 1015 h 1015"/>
                <a:gd name="T22" fmla="*/ 826 w 826"/>
                <a:gd name="T23" fmla="*/ 0 h 1015"/>
                <a:gd name="T24" fmla="*/ 0 w 826"/>
                <a:gd name="T25" fmla="*/ 0 h 1015"/>
                <a:gd name="T26" fmla="*/ 748 w 826"/>
                <a:gd name="T27" fmla="*/ 740 h 1015"/>
                <a:gd name="T28" fmla="*/ 83 w 826"/>
                <a:gd name="T29" fmla="*/ 740 h 1015"/>
                <a:gd name="T30" fmla="*/ 83 w 826"/>
                <a:gd name="T31" fmla="*/ 633 h 1015"/>
                <a:gd name="T32" fmla="*/ 748 w 826"/>
                <a:gd name="T33" fmla="*/ 633 h 1015"/>
                <a:gd name="T34" fmla="*/ 748 w 826"/>
                <a:gd name="T35" fmla="*/ 740 h 1015"/>
                <a:gd name="T36" fmla="*/ 748 w 826"/>
                <a:gd name="T37" fmla="*/ 555 h 1015"/>
                <a:gd name="T38" fmla="*/ 83 w 826"/>
                <a:gd name="T39" fmla="*/ 555 h 1015"/>
                <a:gd name="T40" fmla="*/ 83 w 826"/>
                <a:gd name="T41" fmla="*/ 448 h 1015"/>
                <a:gd name="T42" fmla="*/ 748 w 826"/>
                <a:gd name="T43" fmla="*/ 448 h 1015"/>
                <a:gd name="T44" fmla="*/ 748 w 826"/>
                <a:gd name="T45" fmla="*/ 555 h 1015"/>
                <a:gd name="T46" fmla="*/ 748 w 826"/>
                <a:gd name="T47" fmla="*/ 372 h 1015"/>
                <a:gd name="T48" fmla="*/ 83 w 826"/>
                <a:gd name="T49" fmla="*/ 372 h 1015"/>
                <a:gd name="T50" fmla="*/ 83 w 826"/>
                <a:gd name="T51" fmla="*/ 266 h 1015"/>
                <a:gd name="T52" fmla="*/ 748 w 826"/>
                <a:gd name="T53" fmla="*/ 266 h 1015"/>
                <a:gd name="T54" fmla="*/ 748 w 826"/>
                <a:gd name="T55" fmla="*/ 372 h 1015"/>
                <a:gd name="T56" fmla="*/ 748 w 826"/>
                <a:gd name="T57" fmla="*/ 187 h 1015"/>
                <a:gd name="T58" fmla="*/ 83 w 826"/>
                <a:gd name="T59" fmla="*/ 187 h 1015"/>
                <a:gd name="T60" fmla="*/ 83 w 826"/>
                <a:gd name="T61" fmla="*/ 81 h 1015"/>
                <a:gd name="T62" fmla="*/ 748 w 826"/>
                <a:gd name="T63" fmla="*/ 81 h 1015"/>
                <a:gd name="T64" fmla="*/ 748 w 826"/>
                <a:gd name="T65" fmla="*/ 187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6" h="1015">
                  <a:moveTo>
                    <a:pt x="0" y="0"/>
                  </a:moveTo>
                  <a:lnTo>
                    <a:pt x="0" y="1015"/>
                  </a:lnTo>
                  <a:lnTo>
                    <a:pt x="268" y="1015"/>
                  </a:lnTo>
                  <a:lnTo>
                    <a:pt x="268" y="806"/>
                  </a:lnTo>
                  <a:lnTo>
                    <a:pt x="375" y="806"/>
                  </a:lnTo>
                  <a:lnTo>
                    <a:pt x="375" y="1015"/>
                  </a:lnTo>
                  <a:lnTo>
                    <a:pt x="453" y="1015"/>
                  </a:lnTo>
                  <a:lnTo>
                    <a:pt x="453" y="806"/>
                  </a:lnTo>
                  <a:lnTo>
                    <a:pt x="563" y="806"/>
                  </a:lnTo>
                  <a:lnTo>
                    <a:pt x="563" y="1015"/>
                  </a:lnTo>
                  <a:lnTo>
                    <a:pt x="826" y="1015"/>
                  </a:lnTo>
                  <a:lnTo>
                    <a:pt x="826" y="0"/>
                  </a:lnTo>
                  <a:lnTo>
                    <a:pt x="0" y="0"/>
                  </a:lnTo>
                  <a:close/>
                  <a:moveTo>
                    <a:pt x="748" y="740"/>
                  </a:moveTo>
                  <a:lnTo>
                    <a:pt x="83" y="740"/>
                  </a:lnTo>
                  <a:lnTo>
                    <a:pt x="83" y="633"/>
                  </a:lnTo>
                  <a:lnTo>
                    <a:pt x="748" y="633"/>
                  </a:lnTo>
                  <a:lnTo>
                    <a:pt x="748" y="740"/>
                  </a:lnTo>
                  <a:close/>
                  <a:moveTo>
                    <a:pt x="748" y="555"/>
                  </a:moveTo>
                  <a:lnTo>
                    <a:pt x="83" y="555"/>
                  </a:lnTo>
                  <a:lnTo>
                    <a:pt x="83" y="448"/>
                  </a:lnTo>
                  <a:lnTo>
                    <a:pt x="748" y="448"/>
                  </a:lnTo>
                  <a:lnTo>
                    <a:pt x="748" y="555"/>
                  </a:lnTo>
                  <a:close/>
                  <a:moveTo>
                    <a:pt x="748" y="372"/>
                  </a:moveTo>
                  <a:lnTo>
                    <a:pt x="83" y="372"/>
                  </a:lnTo>
                  <a:lnTo>
                    <a:pt x="83" y="266"/>
                  </a:lnTo>
                  <a:lnTo>
                    <a:pt x="748" y="266"/>
                  </a:lnTo>
                  <a:lnTo>
                    <a:pt x="748" y="372"/>
                  </a:lnTo>
                  <a:close/>
                  <a:moveTo>
                    <a:pt x="748" y="187"/>
                  </a:moveTo>
                  <a:lnTo>
                    <a:pt x="83" y="187"/>
                  </a:lnTo>
                  <a:lnTo>
                    <a:pt x="83" y="81"/>
                  </a:lnTo>
                  <a:lnTo>
                    <a:pt x="748" y="81"/>
                  </a:lnTo>
                  <a:lnTo>
                    <a:pt x="748" y="18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33" name="Freeform 6"/>
            <p:cNvSpPr>
              <a:spLocks noEditPoints="1"/>
            </p:cNvSpPr>
            <p:nvPr/>
          </p:nvSpPr>
          <p:spPr bwMode="auto">
            <a:xfrm>
              <a:off x="1026963" y="4221820"/>
              <a:ext cx="320628" cy="682890"/>
            </a:xfrm>
            <a:custGeom>
              <a:avLst/>
              <a:gdLst>
                <a:gd name="T0" fmla="*/ 0 w 824"/>
                <a:gd name="T1" fmla="*/ 0 h 1755"/>
                <a:gd name="T2" fmla="*/ 0 w 824"/>
                <a:gd name="T3" fmla="*/ 686 h 1755"/>
                <a:gd name="T4" fmla="*/ 81 w 824"/>
                <a:gd name="T5" fmla="*/ 686 h 1755"/>
                <a:gd name="T6" fmla="*/ 81 w 824"/>
                <a:gd name="T7" fmla="*/ 636 h 1755"/>
                <a:gd name="T8" fmla="*/ 748 w 824"/>
                <a:gd name="T9" fmla="*/ 636 h 1755"/>
                <a:gd name="T10" fmla="*/ 748 w 824"/>
                <a:gd name="T11" fmla="*/ 742 h 1755"/>
                <a:gd name="T12" fmla="*/ 414 w 824"/>
                <a:gd name="T13" fmla="*/ 742 h 1755"/>
                <a:gd name="T14" fmla="*/ 414 w 824"/>
                <a:gd name="T15" fmla="*/ 821 h 1755"/>
                <a:gd name="T16" fmla="*/ 748 w 824"/>
                <a:gd name="T17" fmla="*/ 821 h 1755"/>
                <a:gd name="T18" fmla="*/ 748 w 824"/>
                <a:gd name="T19" fmla="*/ 927 h 1755"/>
                <a:gd name="T20" fmla="*/ 414 w 824"/>
                <a:gd name="T21" fmla="*/ 927 h 1755"/>
                <a:gd name="T22" fmla="*/ 414 w 824"/>
                <a:gd name="T23" fmla="*/ 1006 h 1755"/>
                <a:gd name="T24" fmla="*/ 748 w 824"/>
                <a:gd name="T25" fmla="*/ 1006 h 1755"/>
                <a:gd name="T26" fmla="*/ 748 w 824"/>
                <a:gd name="T27" fmla="*/ 1112 h 1755"/>
                <a:gd name="T28" fmla="*/ 414 w 824"/>
                <a:gd name="T29" fmla="*/ 1112 h 1755"/>
                <a:gd name="T30" fmla="*/ 414 w 824"/>
                <a:gd name="T31" fmla="*/ 1188 h 1755"/>
                <a:gd name="T32" fmla="*/ 748 w 824"/>
                <a:gd name="T33" fmla="*/ 1188 h 1755"/>
                <a:gd name="T34" fmla="*/ 748 w 824"/>
                <a:gd name="T35" fmla="*/ 1295 h 1755"/>
                <a:gd name="T36" fmla="*/ 414 w 824"/>
                <a:gd name="T37" fmla="*/ 1295 h 1755"/>
                <a:gd name="T38" fmla="*/ 414 w 824"/>
                <a:gd name="T39" fmla="*/ 1373 h 1755"/>
                <a:gd name="T40" fmla="*/ 748 w 824"/>
                <a:gd name="T41" fmla="*/ 1373 h 1755"/>
                <a:gd name="T42" fmla="*/ 748 w 824"/>
                <a:gd name="T43" fmla="*/ 1480 h 1755"/>
                <a:gd name="T44" fmla="*/ 414 w 824"/>
                <a:gd name="T45" fmla="*/ 1480 h 1755"/>
                <a:gd name="T46" fmla="*/ 414 w 824"/>
                <a:gd name="T47" fmla="*/ 1755 h 1755"/>
                <a:gd name="T48" fmla="*/ 454 w 824"/>
                <a:gd name="T49" fmla="*/ 1755 h 1755"/>
                <a:gd name="T50" fmla="*/ 454 w 824"/>
                <a:gd name="T51" fmla="*/ 1546 h 1755"/>
                <a:gd name="T52" fmla="*/ 561 w 824"/>
                <a:gd name="T53" fmla="*/ 1546 h 1755"/>
                <a:gd name="T54" fmla="*/ 561 w 824"/>
                <a:gd name="T55" fmla="*/ 1755 h 1755"/>
                <a:gd name="T56" fmla="*/ 824 w 824"/>
                <a:gd name="T57" fmla="*/ 1755 h 1755"/>
                <a:gd name="T58" fmla="*/ 824 w 824"/>
                <a:gd name="T59" fmla="*/ 0 h 1755"/>
                <a:gd name="T60" fmla="*/ 0 w 824"/>
                <a:gd name="T61" fmla="*/ 0 h 1755"/>
                <a:gd name="T62" fmla="*/ 748 w 824"/>
                <a:gd name="T63" fmla="*/ 558 h 1755"/>
                <a:gd name="T64" fmla="*/ 81 w 824"/>
                <a:gd name="T65" fmla="*/ 558 h 1755"/>
                <a:gd name="T66" fmla="*/ 81 w 824"/>
                <a:gd name="T67" fmla="*/ 451 h 1755"/>
                <a:gd name="T68" fmla="*/ 748 w 824"/>
                <a:gd name="T69" fmla="*/ 451 h 1755"/>
                <a:gd name="T70" fmla="*/ 748 w 824"/>
                <a:gd name="T71" fmla="*/ 558 h 1755"/>
                <a:gd name="T72" fmla="*/ 748 w 824"/>
                <a:gd name="T73" fmla="*/ 375 h 1755"/>
                <a:gd name="T74" fmla="*/ 81 w 824"/>
                <a:gd name="T75" fmla="*/ 375 h 1755"/>
                <a:gd name="T76" fmla="*/ 81 w 824"/>
                <a:gd name="T77" fmla="*/ 268 h 1755"/>
                <a:gd name="T78" fmla="*/ 748 w 824"/>
                <a:gd name="T79" fmla="*/ 268 h 1755"/>
                <a:gd name="T80" fmla="*/ 748 w 824"/>
                <a:gd name="T81" fmla="*/ 375 h 1755"/>
                <a:gd name="T82" fmla="*/ 748 w 824"/>
                <a:gd name="T83" fmla="*/ 190 h 1755"/>
                <a:gd name="T84" fmla="*/ 81 w 824"/>
                <a:gd name="T85" fmla="*/ 190 h 1755"/>
                <a:gd name="T86" fmla="*/ 81 w 824"/>
                <a:gd name="T87" fmla="*/ 83 h 1755"/>
                <a:gd name="T88" fmla="*/ 748 w 824"/>
                <a:gd name="T89" fmla="*/ 83 h 1755"/>
                <a:gd name="T90" fmla="*/ 748 w 824"/>
                <a:gd name="T91" fmla="*/ 190 h 1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4" h="1755">
                  <a:moveTo>
                    <a:pt x="0" y="0"/>
                  </a:moveTo>
                  <a:lnTo>
                    <a:pt x="0" y="686"/>
                  </a:lnTo>
                  <a:lnTo>
                    <a:pt x="81" y="686"/>
                  </a:lnTo>
                  <a:lnTo>
                    <a:pt x="81" y="636"/>
                  </a:lnTo>
                  <a:lnTo>
                    <a:pt x="748" y="636"/>
                  </a:lnTo>
                  <a:lnTo>
                    <a:pt x="748" y="742"/>
                  </a:lnTo>
                  <a:lnTo>
                    <a:pt x="414" y="742"/>
                  </a:lnTo>
                  <a:lnTo>
                    <a:pt x="414" y="821"/>
                  </a:lnTo>
                  <a:lnTo>
                    <a:pt x="748" y="821"/>
                  </a:lnTo>
                  <a:lnTo>
                    <a:pt x="748" y="927"/>
                  </a:lnTo>
                  <a:lnTo>
                    <a:pt x="414" y="927"/>
                  </a:lnTo>
                  <a:lnTo>
                    <a:pt x="414" y="1006"/>
                  </a:lnTo>
                  <a:lnTo>
                    <a:pt x="748" y="1006"/>
                  </a:lnTo>
                  <a:lnTo>
                    <a:pt x="748" y="1112"/>
                  </a:lnTo>
                  <a:lnTo>
                    <a:pt x="414" y="1112"/>
                  </a:lnTo>
                  <a:lnTo>
                    <a:pt x="414" y="1188"/>
                  </a:lnTo>
                  <a:lnTo>
                    <a:pt x="748" y="1188"/>
                  </a:lnTo>
                  <a:lnTo>
                    <a:pt x="748" y="1295"/>
                  </a:lnTo>
                  <a:lnTo>
                    <a:pt x="414" y="1295"/>
                  </a:lnTo>
                  <a:lnTo>
                    <a:pt x="414" y="1373"/>
                  </a:lnTo>
                  <a:lnTo>
                    <a:pt x="748" y="1373"/>
                  </a:lnTo>
                  <a:lnTo>
                    <a:pt x="748" y="1480"/>
                  </a:lnTo>
                  <a:lnTo>
                    <a:pt x="414" y="1480"/>
                  </a:lnTo>
                  <a:lnTo>
                    <a:pt x="414" y="1755"/>
                  </a:lnTo>
                  <a:lnTo>
                    <a:pt x="454" y="1755"/>
                  </a:lnTo>
                  <a:lnTo>
                    <a:pt x="454" y="1546"/>
                  </a:lnTo>
                  <a:lnTo>
                    <a:pt x="561" y="1546"/>
                  </a:lnTo>
                  <a:lnTo>
                    <a:pt x="561" y="1755"/>
                  </a:lnTo>
                  <a:lnTo>
                    <a:pt x="824" y="1755"/>
                  </a:lnTo>
                  <a:lnTo>
                    <a:pt x="824" y="0"/>
                  </a:lnTo>
                  <a:lnTo>
                    <a:pt x="0" y="0"/>
                  </a:lnTo>
                  <a:close/>
                  <a:moveTo>
                    <a:pt x="748" y="558"/>
                  </a:moveTo>
                  <a:lnTo>
                    <a:pt x="81" y="558"/>
                  </a:lnTo>
                  <a:lnTo>
                    <a:pt x="81" y="451"/>
                  </a:lnTo>
                  <a:lnTo>
                    <a:pt x="748" y="451"/>
                  </a:lnTo>
                  <a:lnTo>
                    <a:pt x="748" y="558"/>
                  </a:lnTo>
                  <a:close/>
                  <a:moveTo>
                    <a:pt x="748" y="375"/>
                  </a:moveTo>
                  <a:lnTo>
                    <a:pt x="81" y="375"/>
                  </a:lnTo>
                  <a:lnTo>
                    <a:pt x="81" y="268"/>
                  </a:lnTo>
                  <a:lnTo>
                    <a:pt x="748" y="268"/>
                  </a:lnTo>
                  <a:lnTo>
                    <a:pt x="748" y="375"/>
                  </a:lnTo>
                  <a:close/>
                  <a:moveTo>
                    <a:pt x="748" y="190"/>
                  </a:moveTo>
                  <a:lnTo>
                    <a:pt x="81" y="190"/>
                  </a:lnTo>
                  <a:lnTo>
                    <a:pt x="81" y="83"/>
                  </a:lnTo>
                  <a:lnTo>
                    <a:pt x="748" y="83"/>
                  </a:lnTo>
                  <a:lnTo>
                    <a:pt x="748" y="1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spTree>
    <p:extLst>
      <p:ext uri="{BB962C8B-B14F-4D97-AF65-F5344CB8AC3E}">
        <p14:creationId xmlns:p14="http://schemas.microsoft.com/office/powerpoint/2010/main" val="3842901419"/>
      </p:ext>
    </p:extLst>
  </p:cSld>
  <p:clrMapOvr>
    <a:masterClrMapping/>
  </p:clrMapOvr>
  <p:transition>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 y="-1"/>
            <a:ext cx="12436474" cy="6994526"/>
            <a:chOff x="1" y="-1"/>
            <a:chExt cx="12436474" cy="6994526"/>
          </a:xfrm>
        </p:grpSpPr>
        <p:pic>
          <p:nvPicPr>
            <p:cNvPr id="6153" name="Picture 9" descr="http://businessfactors.com/wp-content/uploads/2013/07/manufacturing-factoring.jpg"/>
            <p:cNvPicPr>
              <a:picLocks noChangeAspect="1" noChangeArrowheads="1"/>
            </p:cNvPicPr>
            <p:nvPr/>
          </p:nvPicPr>
          <p:blipFill rotWithShape="1">
            <a:blip r:embed="rId2">
              <a:extLst>
                <a:ext uri="{28A0092B-C50C-407E-A947-70E740481C1C}">
                  <a14:useLocalDpi xmlns:a14="http://schemas.microsoft.com/office/drawing/2010/main" val="0"/>
                </a:ext>
              </a:extLst>
            </a:blip>
            <a:srcRect l="36260" r="19289"/>
            <a:stretch/>
          </p:blipFill>
          <p:spPr bwMode="auto">
            <a:xfrm>
              <a:off x="1" y="0"/>
              <a:ext cx="4145492" cy="699452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p:cNvPicPr>
              <a:picLocks noChangeAspect="1"/>
            </p:cNvPicPr>
            <p:nvPr/>
          </p:nvPicPr>
          <p:blipFill rotWithShape="1">
            <a:blip r:embed="rId3">
              <a:extLst>
                <a:ext uri="{28A0092B-C50C-407E-A947-70E740481C1C}">
                  <a14:useLocalDpi xmlns:a14="http://schemas.microsoft.com/office/drawing/2010/main" val="0"/>
                </a:ext>
              </a:extLst>
            </a:blip>
            <a:srcRect l="26151" t="2392" r="35282" b="-1"/>
            <a:stretch/>
          </p:blipFill>
          <p:spPr>
            <a:xfrm>
              <a:off x="8290983" y="0"/>
              <a:ext cx="4145492" cy="6994525"/>
            </a:xfrm>
            <a:prstGeom prst="rect">
              <a:avLst/>
            </a:prstGeom>
          </p:spPr>
        </p:pic>
        <p:pic>
          <p:nvPicPr>
            <p:cNvPr id="6151" name="Picture 7" descr="http://screenmediadaily.com/wp-content/uploads/2013/08/ThirdShelf.jpg"/>
            <p:cNvPicPr>
              <a:picLocks noChangeAspect="1" noChangeArrowheads="1"/>
            </p:cNvPicPr>
            <p:nvPr/>
          </p:nvPicPr>
          <p:blipFill rotWithShape="1">
            <a:blip r:embed="rId4">
              <a:extLst>
                <a:ext uri="{28A0092B-C50C-407E-A947-70E740481C1C}">
                  <a14:useLocalDpi xmlns:a14="http://schemas.microsoft.com/office/drawing/2010/main" val="0"/>
                </a:ext>
              </a:extLst>
            </a:blip>
            <a:srcRect l="24469" t="2099" r="34733"/>
            <a:stretch/>
          </p:blipFill>
          <p:spPr bwMode="auto">
            <a:xfrm>
              <a:off x="4145492" y="-1"/>
              <a:ext cx="4145492" cy="6994525"/>
            </a:xfrm>
            <a:prstGeom prst="rect">
              <a:avLst/>
            </a:prstGeom>
            <a:noFill/>
            <a:extLst>
              <a:ext uri="{909E8E84-426E-40DD-AFC4-6F175D3DCCD1}">
                <a14:hiddenFill xmlns:a14="http://schemas.microsoft.com/office/drawing/2010/main">
                  <a:solidFill>
                    <a:srgbClr val="FFFFFF"/>
                  </a:solidFill>
                </a14:hiddenFill>
              </a:ext>
            </a:extLst>
          </p:spPr>
        </p:pic>
        <p:cxnSp>
          <p:nvCxnSpPr>
            <p:cNvPr id="90" name="Straight Connector 89"/>
            <p:cNvCxnSpPr/>
            <p:nvPr/>
          </p:nvCxnSpPr>
          <p:spPr>
            <a:xfrm flipV="1">
              <a:off x="8298144" y="-1"/>
              <a:ext cx="0" cy="6994526"/>
            </a:xfrm>
            <a:prstGeom prst="line">
              <a:avLst/>
            </a:prstGeom>
            <a:ln w="2857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4156886" y="-1"/>
              <a:ext cx="0" cy="6994526"/>
            </a:xfrm>
            <a:prstGeom prst="line">
              <a:avLst/>
            </a:prstGeom>
            <a:ln w="2857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17" name="Rectangle 116"/>
          <p:cNvSpPr/>
          <p:nvPr/>
        </p:nvSpPr>
        <p:spPr bwMode="auto">
          <a:xfrm>
            <a:off x="0" y="0"/>
            <a:ext cx="12436475" cy="6994525"/>
          </a:xfrm>
          <a:prstGeom prst="rect">
            <a:avLst/>
          </a:prstGeom>
          <a:solidFill>
            <a:srgbClr val="000000">
              <a:alpha val="5411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82370" y="3830241"/>
            <a:ext cx="404782" cy="409971"/>
          </a:xfrm>
          <a:prstGeom prst="rect">
            <a:avLst/>
          </a:prstGeom>
        </p:spPr>
      </p:pic>
      <p:pic>
        <p:nvPicPr>
          <p:cNvPr id="100" name="Picture 9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31693" y="2446537"/>
            <a:ext cx="404782" cy="409971"/>
          </a:xfrm>
          <a:prstGeom prst="rect">
            <a:avLst/>
          </a:prstGeom>
        </p:spPr>
      </p:pic>
      <p:pic>
        <p:nvPicPr>
          <p:cNvPr id="101" name="Picture 10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64720" y="3102967"/>
            <a:ext cx="404782" cy="409971"/>
          </a:xfrm>
          <a:prstGeom prst="rect">
            <a:avLst/>
          </a:prstGeom>
        </p:spPr>
      </p:pic>
      <p:pic>
        <p:nvPicPr>
          <p:cNvPr id="102" name="Picture 10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26170" y="3674466"/>
            <a:ext cx="404782" cy="409971"/>
          </a:xfrm>
          <a:prstGeom prst="rect">
            <a:avLst/>
          </a:prstGeom>
        </p:spPr>
      </p:pic>
      <p:pic>
        <p:nvPicPr>
          <p:cNvPr id="110" name="Picture 10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7073" y="2727722"/>
            <a:ext cx="404782" cy="409971"/>
          </a:xfrm>
          <a:prstGeom prst="rect">
            <a:avLst/>
          </a:prstGeom>
        </p:spPr>
      </p:pic>
      <p:pic>
        <p:nvPicPr>
          <p:cNvPr id="111" name="Picture 1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3225" y="2099072"/>
            <a:ext cx="404782" cy="409971"/>
          </a:xfrm>
          <a:prstGeom prst="rect">
            <a:avLst/>
          </a:prstGeom>
        </p:spPr>
      </p:pic>
      <p:pic>
        <p:nvPicPr>
          <p:cNvPr id="112" name="Picture 1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5962" y="556022"/>
            <a:ext cx="404782" cy="409971"/>
          </a:xfrm>
          <a:prstGeom prst="rect">
            <a:avLst/>
          </a:prstGeom>
        </p:spPr>
      </p:pic>
      <p:pic>
        <p:nvPicPr>
          <p:cNvPr id="114" name="Picture 1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70356" y="4445197"/>
            <a:ext cx="404782" cy="409971"/>
          </a:xfrm>
          <a:prstGeom prst="rect">
            <a:avLst/>
          </a:prstGeom>
        </p:spPr>
      </p:pic>
      <p:pic>
        <p:nvPicPr>
          <p:cNvPr id="115" name="Picture 1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6046" y="556021"/>
            <a:ext cx="404782" cy="409971"/>
          </a:xfrm>
          <a:prstGeom prst="rect">
            <a:avLst/>
          </a:prstGeom>
        </p:spPr>
      </p:pic>
      <p:grpSp>
        <p:nvGrpSpPr>
          <p:cNvPr id="108" name="Group 107"/>
          <p:cNvGrpSpPr/>
          <p:nvPr/>
        </p:nvGrpSpPr>
        <p:grpSpPr>
          <a:xfrm>
            <a:off x="1708323" y="2015233"/>
            <a:ext cx="2929628" cy="2929628"/>
            <a:chOff x="1659164" y="2215741"/>
            <a:chExt cx="2929628" cy="2929628"/>
          </a:xfrm>
        </p:grpSpPr>
        <p:sp>
          <p:nvSpPr>
            <p:cNvPr id="93" name="Rectangle 92"/>
            <p:cNvSpPr/>
            <p:nvPr/>
          </p:nvSpPr>
          <p:spPr bwMode="auto">
            <a:xfrm>
              <a:off x="1659164" y="2215741"/>
              <a:ext cx="2929628" cy="2929628"/>
            </a:xfrm>
            <a:prstGeom prst="rect">
              <a:avLst/>
            </a:prstGeom>
            <a:solidFill>
              <a:srgbClr val="0078D7">
                <a:alpha val="8902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365760" numCol="1" rtlCol="0" anchor="b" anchorCtr="0" compatLnSpc="1">
              <a:prstTxWarp prst="textNoShape">
                <a:avLst/>
              </a:prstTxWarp>
            </a:bodyPr>
            <a:lstStyle/>
            <a:p>
              <a:pPr algn="ctr" defTabSz="932472" fontAlgn="base">
                <a:spcBef>
                  <a:spcPct val="0"/>
                </a:spcBef>
                <a:spcAft>
                  <a:spcPct val="0"/>
                </a:spcAft>
              </a:pPr>
              <a:r>
                <a:rPr lang="en-US" sz="3200" dirty="0">
                  <a:gradFill>
                    <a:gsLst>
                      <a:gs pos="0">
                        <a:srgbClr val="FFFFFF"/>
                      </a:gs>
                      <a:gs pos="100000">
                        <a:srgbClr val="FFFFFF"/>
                      </a:gs>
                    </a:gsLst>
                    <a:lin ang="5400000" scaled="0"/>
                  </a:gradFill>
                  <a:latin typeface="Segoe UI Light"/>
                </a:rPr>
                <a:t>People</a:t>
              </a:r>
            </a:p>
          </p:txBody>
        </p:sp>
        <p:grpSp>
          <p:nvGrpSpPr>
            <p:cNvPr id="96" name="Group 95"/>
            <p:cNvGrpSpPr/>
            <p:nvPr/>
          </p:nvGrpSpPr>
          <p:grpSpPr>
            <a:xfrm>
              <a:off x="2542127" y="2940895"/>
              <a:ext cx="1163702" cy="771832"/>
              <a:chOff x="3639096" y="913028"/>
              <a:chExt cx="1163702" cy="771832"/>
            </a:xfrm>
          </p:grpSpPr>
          <p:sp>
            <p:nvSpPr>
              <p:cNvPr id="97" name="Freeform 96"/>
              <p:cNvSpPr>
                <a:spLocks/>
              </p:cNvSpPr>
              <p:nvPr/>
            </p:nvSpPr>
            <p:spPr bwMode="auto">
              <a:xfrm>
                <a:off x="4388736" y="985556"/>
                <a:ext cx="414062" cy="614326"/>
              </a:xfrm>
              <a:custGeom>
                <a:avLst/>
                <a:gdLst>
                  <a:gd name="T0" fmla="*/ 38 w 589"/>
                  <a:gd name="T1" fmla="*/ 360 h 873"/>
                  <a:gd name="T2" fmla="*/ 28 w 589"/>
                  <a:gd name="T3" fmla="*/ 393 h 873"/>
                  <a:gd name="T4" fmla="*/ 22 w 589"/>
                  <a:gd name="T5" fmla="*/ 415 h 873"/>
                  <a:gd name="T6" fmla="*/ 44 w 589"/>
                  <a:gd name="T7" fmla="*/ 420 h 873"/>
                  <a:gd name="T8" fmla="*/ 126 w 589"/>
                  <a:gd name="T9" fmla="*/ 447 h 873"/>
                  <a:gd name="T10" fmla="*/ 126 w 589"/>
                  <a:gd name="T11" fmla="*/ 486 h 873"/>
                  <a:gd name="T12" fmla="*/ 82 w 589"/>
                  <a:gd name="T13" fmla="*/ 518 h 873"/>
                  <a:gd name="T14" fmla="*/ 71 w 589"/>
                  <a:gd name="T15" fmla="*/ 540 h 873"/>
                  <a:gd name="T16" fmla="*/ 191 w 589"/>
                  <a:gd name="T17" fmla="*/ 666 h 873"/>
                  <a:gd name="T18" fmla="*/ 240 w 589"/>
                  <a:gd name="T19" fmla="*/ 873 h 873"/>
                  <a:gd name="T20" fmla="*/ 589 w 589"/>
                  <a:gd name="T21" fmla="*/ 873 h 873"/>
                  <a:gd name="T22" fmla="*/ 578 w 589"/>
                  <a:gd name="T23" fmla="*/ 660 h 873"/>
                  <a:gd name="T24" fmla="*/ 524 w 589"/>
                  <a:gd name="T25" fmla="*/ 606 h 873"/>
                  <a:gd name="T26" fmla="*/ 436 w 589"/>
                  <a:gd name="T27" fmla="*/ 573 h 873"/>
                  <a:gd name="T28" fmla="*/ 382 w 589"/>
                  <a:gd name="T29" fmla="*/ 546 h 873"/>
                  <a:gd name="T30" fmla="*/ 355 w 589"/>
                  <a:gd name="T31" fmla="*/ 518 h 873"/>
                  <a:gd name="T32" fmla="*/ 317 w 589"/>
                  <a:gd name="T33" fmla="*/ 486 h 873"/>
                  <a:gd name="T34" fmla="*/ 317 w 589"/>
                  <a:gd name="T35" fmla="*/ 447 h 873"/>
                  <a:gd name="T36" fmla="*/ 398 w 589"/>
                  <a:gd name="T37" fmla="*/ 420 h 873"/>
                  <a:gd name="T38" fmla="*/ 420 w 589"/>
                  <a:gd name="T39" fmla="*/ 415 h 873"/>
                  <a:gd name="T40" fmla="*/ 409 w 589"/>
                  <a:gd name="T41" fmla="*/ 393 h 873"/>
                  <a:gd name="T42" fmla="*/ 398 w 589"/>
                  <a:gd name="T43" fmla="*/ 360 h 873"/>
                  <a:gd name="T44" fmla="*/ 442 w 589"/>
                  <a:gd name="T45" fmla="*/ 398 h 873"/>
                  <a:gd name="T46" fmla="*/ 409 w 589"/>
                  <a:gd name="T47" fmla="*/ 316 h 873"/>
                  <a:gd name="T48" fmla="*/ 393 w 589"/>
                  <a:gd name="T49" fmla="*/ 240 h 873"/>
                  <a:gd name="T50" fmla="*/ 366 w 589"/>
                  <a:gd name="T51" fmla="*/ 93 h 873"/>
                  <a:gd name="T52" fmla="*/ 322 w 589"/>
                  <a:gd name="T53" fmla="*/ 33 h 873"/>
                  <a:gd name="T54" fmla="*/ 224 w 589"/>
                  <a:gd name="T55" fmla="*/ 0 h 873"/>
                  <a:gd name="T56" fmla="*/ 218 w 589"/>
                  <a:gd name="T57" fmla="*/ 0 h 873"/>
                  <a:gd name="T58" fmla="*/ 218 w 589"/>
                  <a:gd name="T59" fmla="*/ 0 h 873"/>
                  <a:gd name="T60" fmla="*/ 120 w 589"/>
                  <a:gd name="T61" fmla="*/ 33 h 873"/>
                  <a:gd name="T62" fmla="*/ 77 w 589"/>
                  <a:gd name="T63" fmla="*/ 93 h 873"/>
                  <a:gd name="T64" fmla="*/ 49 w 589"/>
                  <a:gd name="T65" fmla="*/ 240 h 873"/>
                  <a:gd name="T66" fmla="*/ 33 w 589"/>
                  <a:gd name="T67" fmla="*/ 322 h 873"/>
                  <a:gd name="T68" fmla="*/ 0 w 589"/>
                  <a:gd name="T69" fmla="*/ 398 h 873"/>
                  <a:gd name="T70" fmla="*/ 38 w 589"/>
                  <a:gd name="T71" fmla="*/ 36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89" h="873">
                    <a:moveTo>
                      <a:pt x="38" y="360"/>
                    </a:moveTo>
                    <a:cubicBezTo>
                      <a:pt x="38" y="360"/>
                      <a:pt x="33" y="393"/>
                      <a:pt x="28" y="393"/>
                    </a:cubicBezTo>
                    <a:cubicBezTo>
                      <a:pt x="28" y="398"/>
                      <a:pt x="17" y="415"/>
                      <a:pt x="22" y="415"/>
                    </a:cubicBezTo>
                    <a:cubicBezTo>
                      <a:pt x="44" y="420"/>
                      <a:pt x="44" y="420"/>
                      <a:pt x="44" y="420"/>
                    </a:cubicBezTo>
                    <a:cubicBezTo>
                      <a:pt x="126" y="447"/>
                      <a:pt x="126" y="447"/>
                      <a:pt x="126" y="447"/>
                    </a:cubicBezTo>
                    <a:cubicBezTo>
                      <a:pt x="126" y="486"/>
                      <a:pt x="126" y="486"/>
                      <a:pt x="126" y="486"/>
                    </a:cubicBezTo>
                    <a:cubicBezTo>
                      <a:pt x="115" y="486"/>
                      <a:pt x="88" y="507"/>
                      <a:pt x="82" y="518"/>
                    </a:cubicBezTo>
                    <a:cubicBezTo>
                      <a:pt x="82" y="524"/>
                      <a:pt x="77" y="535"/>
                      <a:pt x="71" y="540"/>
                    </a:cubicBezTo>
                    <a:cubicBezTo>
                      <a:pt x="148" y="573"/>
                      <a:pt x="191" y="617"/>
                      <a:pt x="191" y="666"/>
                    </a:cubicBezTo>
                    <a:cubicBezTo>
                      <a:pt x="191" y="671"/>
                      <a:pt x="240" y="835"/>
                      <a:pt x="240" y="873"/>
                    </a:cubicBezTo>
                    <a:cubicBezTo>
                      <a:pt x="589" y="873"/>
                      <a:pt x="589" y="873"/>
                      <a:pt x="589" y="873"/>
                    </a:cubicBezTo>
                    <a:cubicBezTo>
                      <a:pt x="578" y="660"/>
                      <a:pt x="578" y="660"/>
                      <a:pt x="578" y="660"/>
                    </a:cubicBezTo>
                    <a:cubicBezTo>
                      <a:pt x="578" y="660"/>
                      <a:pt x="556" y="611"/>
                      <a:pt x="524" y="606"/>
                    </a:cubicBezTo>
                    <a:cubicBezTo>
                      <a:pt x="496" y="600"/>
                      <a:pt x="453" y="589"/>
                      <a:pt x="436" y="573"/>
                    </a:cubicBezTo>
                    <a:cubicBezTo>
                      <a:pt x="426" y="567"/>
                      <a:pt x="393" y="551"/>
                      <a:pt x="382" y="546"/>
                    </a:cubicBezTo>
                    <a:cubicBezTo>
                      <a:pt x="371" y="546"/>
                      <a:pt x="360" y="524"/>
                      <a:pt x="355" y="518"/>
                    </a:cubicBezTo>
                    <a:cubicBezTo>
                      <a:pt x="355" y="507"/>
                      <a:pt x="322" y="486"/>
                      <a:pt x="317" y="486"/>
                    </a:cubicBezTo>
                    <a:cubicBezTo>
                      <a:pt x="317" y="447"/>
                      <a:pt x="317" y="447"/>
                      <a:pt x="317" y="447"/>
                    </a:cubicBezTo>
                    <a:cubicBezTo>
                      <a:pt x="398" y="420"/>
                      <a:pt x="398" y="420"/>
                      <a:pt x="398" y="420"/>
                    </a:cubicBezTo>
                    <a:cubicBezTo>
                      <a:pt x="420" y="415"/>
                      <a:pt x="420" y="415"/>
                      <a:pt x="420" y="415"/>
                    </a:cubicBezTo>
                    <a:cubicBezTo>
                      <a:pt x="426" y="415"/>
                      <a:pt x="409" y="398"/>
                      <a:pt x="409" y="393"/>
                    </a:cubicBezTo>
                    <a:cubicBezTo>
                      <a:pt x="409" y="387"/>
                      <a:pt x="398" y="360"/>
                      <a:pt x="398" y="360"/>
                    </a:cubicBezTo>
                    <a:cubicBezTo>
                      <a:pt x="398" y="360"/>
                      <a:pt x="431" y="393"/>
                      <a:pt x="442" y="398"/>
                    </a:cubicBezTo>
                    <a:cubicBezTo>
                      <a:pt x="442" y="398"/>
                      <a:pt x="415" y="349"/>
                      <a:pt x="409" y="316"/>
                    </a:cubicBezTo>
                    <a:cubicBezTo>
                      <a:pt x="398" y="289"/>
                      <a:pt x="393" y="246"/>
                      <a:pt x="393" y="240"/>
                    </a:cubicBezTo>
                    <a:cubicBezTo>
                      <a:pt x="393" y="235"/>
                      <a:pt x="376" y="115"/>
                      <a:pt x="366" y="93"/>
                    </a:cubicBezTo>
                    <a:cubicBezTo>
                      <a:pt x="355" y="76"/>
                      <a:pt x="344" y="44"/>
                      <a:pt x="322" y="33"/>
                    </a:cubicBezTo>
                    <a:cubicBezTo>
                      <a:pt x="300" y="22"/>
                      <a:pt x="267" y="0"/>
                      <a:pt x="224" y="0"/>
                    </a:cubicBezTo>
                    <a:cubicBezTo>
                      <a:pt x="224" y="0"/>
                      <a:pt x="224" y="0"/>
                      <a:pt x="218" y="0"/>
                    </a:cubicBezTo>
                    <a:cubicBezTo>
                      <a:pt x="218" y="0"/>
                      <a:pt x="218" y="0"/>
                      <a:pt x="218" y="0"/>
                    </a:cubicBezTo>
                    <a:cubicBezTo>
                      <a:pt x="175" y="0"/>
                      <a:pt x="142" y="22"/>
                      <a:pt x="120" y="33"/>
                    </a:cubicBezTo>
                    <a:cubicBezTo>
                      <a:pt x="98" y="44"/>
                      <a:pt x="82" y="76"/>
                      <a:pt x="77" y="93"/>
                    </a:cubicBezTo>
                    <a:cubicBezTo>
                      <a:pt x="66" y="115"/>
                      <a:pt x="49" y="235"/>
                      <a:pt x="49" y="240"/>
                    </a:cubicBezTo>
                    <a:cubicBezTo>
                      <a:pt x="49" y="246"/>
                      <a:pt x="44" y="289"/>
                      <a:pt x="33" y="322"/>
                    </a:cubicBezTo>
                    <a:cubicBezTo>
                      <a:pt x="28" y="349"/>
                      <a:pt x="0" y="398"/>
                      <a:pt x="0" y="398"/>
                    </a:cubicBezTo>
                    <a:cubicBezTo>
                      <a:pt x="11" y="393"/>
                      <a:pt x="38" y="360"/>
                      <a:pt x="38" y="3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a:solidFill>
                    <a:srgbClr val="404040"/>
                  </a:solidFill>
                </a:endParaRPr>
              </a:p>
            </p:txBody>
          </p:sp>
          <p:sp>
            <p:nvSpPr>
              <p:cNvPr id="98" name="Freeform 97"/>
              <p:cNvSpPr>
                <a:spLocks/>
              </p:cNvSpPr>
              <p:nvPr/>
            </p:nvSpPr>
            <p:spPr bwMode="auto">
              <a:xfrm>
                <a:off x="3639096" y="961741"/>
                <a:ext cx="418933" cy="622987"/>
              </a:xfrm>
              <a:custGeom>
                <a:avLst/>
                <a:gdLst>
                  <a:gd name="T0" fmla="*/ 388 w 596"/>
                  <a:gd name="T1" fmla="*/ 733 h 886"/>
                  <a:gd name="T2" fmla="*/ 388 w 596"/>
                  <a:gd name="T3" fmla="*/ 728 h 886"/>
                  <a:gd name="T4" fmla="*/ 388 w 596"/>
                  <a:gd name="T5" fmla="*/ 728 h 886"/>
                  <a:gd name="T6" fmla="*/ 591 w 596"/>
                  <a:gd name="T7" fmla="*/ 558 h 886"/>
                  <a:gd name="T8" fmla="*/ 591 w 596"/>
                  <a:gd name="T9" fmla="*/ 558 h 886"/>
                  <a:gd name="T10" fmla="*/ 520 w 596"/>
                  <a:gd name="T11" fmla="*/ 525 h 886"/>
                  <a:gd name="T12" fmla="*/ 509 w 596"/>
                  <a:gd name="T13" fmla="*/ 454 h 886"/>
                  <a:gd name="T14" fmla="*/ 569 w 596"/>
                  <a:gd name="T15" fmla="*/ 334 h 886"/>
                  <a:gd name="T16" fmla="*/ 591 w 596"/>
                  <a:gd name="T17" fmla="*/ 301 h 886"/>
                  <a:gd name="T18" fmla="*/ 574 w 596"/>
                  <a:gd name="T19" fmla="*/ 236 h 886"/>
                  <a:gd name="T20" fmla="*/ 574 w 596"/>
                  <a:gd name="T21" fmla="*/ 186 h 886"/>
                  <a:gd name="T22" fmla="*/ 525 w 596"/>
                  <a:gd name="T23" fmla="*/ 72 h 886"/>
                  <a:gd name="T24" fmla="*/ 476 w 596"/>
                  <a:gd name="T25" fmla="*/ 39 h 886"/>
                  <a:gd name="T26" fmla="*/ 438 w 596"/>
                  <a:gd name="T27" fmla="*/ 28 h 886"/>
                  <a:gd name="T28" fmla="*/ 438 w 596"/>
                  <a:gd name="T29" fmla="*/ 39 h 886"/>
                  <a:gd name="T30" fmla="*/ 438 w 596"/>
                  <a:gd name="T31" fmla="*/ 39 h 886"/>
                  <a:gd name="T32" fmla="*/ 432 w 596"/>
                  <a:gd name="T33" fmla="*/ 11 h 886"/>
                  <a:gd name="T34" fmla="*/ 432 w 596"/>
                  <a:gd name="T35" fmla="*/ 0 h 886"/>
                  <a:gd name="T36" fmla="*/ 383 w 596"/>
                  <a:gd name="T37" fmla="*/ 50 h 886"/>
                  <a:gd name="T38" fmla="*/ 388 w 596"/>
                  <a:gd name="T39" fmla="*/ 22 h 886"/>
                  <a:gd name="T40" fmla="*/ 317 w 596"/>
                  <a:gd name="T41" fmla="*/ 72 h 886"/>
                  <a:gd name="T42" fmla="*/ 268 w 596"/>
                  <a:gd name="T43" fmla="*/ 197 h 886"/>
                  <a:gd name="T44" fmla="*/ 273 w 596"/>
                  <a:gd name="T45" fmla="*/ 236 h 886"/>
                  <a:gd name="T46" fmla="*/ 262 w 596"/>
                  <a:gd name="T47" fmla="*/ 301 h 886"/>
                  <a:gd name="T48" fmla="*/ 290 w 596"/>
                  <a:gd name="T49" fmla="*/ 345 h 886"/>
                  <a:gd name="T50" fmla="*/ 334 w 596"/>
                  <a:gd name="T51" fmla="*/ 454 h 886"/>
                  <a:gd name="T52" fmla="*/ 323 w 596"/>
                  <a:gd name="T53" fmla="*/ 525 h 886"/>
                  <a:gd name="T54" fmla="*/ 230 w 596"/>
                  <a:gd name="T55" fmla="*/ 569 h 886"/>
                  <a:gd name="T56" fmla="*/ 104 w 596"/>
                  <a:gd name="T57" fmla="*/ 613 h 886"/>
                  <a:gd name="T58" fmla="*/ 22 w 596"/>
                  <a:gd name="T59" fmla="*/ 886 h 886"/>
                  <a:gd name="T60" fmla="*/ 350 w 596"/>
                  <a:gd name="T61" fmla="*/ 886 h 886"/>
                  <a:gd name="T62" fmla="*/ 388 w 596"/>
                  <a:gd name="T63" fmla="*/ 733 h 886"/>
                  <a:gd name="T64" fmla="*/ 388 w 596"/>
                  <a:gd name="T65" fmla="*/ 733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886">
                    <a:moveTo>
                      <a:pt x="388" y="733"/>
                    </a:moveTo>
                    <a:cubicBezTo>
                      <a:pt x="388" y="728"/>
                      <a:pt x="388" y="728"/>
                      <a:pt x="388" y="728"/>
                    </a:cubicBezTo>
                    <a:cubicBezTo>
                      <a:pt x="388" y="728"/>
                      <a:pt x="388" y="728"/>
                      <a:pt x="388" y="728"/>
                    </a:cubicBezTo>
                    <a:cubicBezTo>
                      <a:pt x="410" y="629"/>
                      <a:pt x="525" y="586"/>
                      <a:pt x="591" y="558"/>
                    </a:cubicBezTo>
                    <a:cubicBezTo>
                      <a:pt x="591" y="558"/>
                      <a:pt x="591" y="558"/>
                      <a:pt x="591" y="558"/>
                    </a:cubicBezTo>
                    <a:cubicBezTo>
                      <a:pt x="553" y="536"/>
                      <a:pt x="531" y="525"/>
                      <a:pt x="520" y="525"/>
                    </a:cubicBezTo>
                    <a:cubicBezTo>
                      <a:pt x="520" y="514"/>
                      <a:pt x="509" y="454"/>
                      <a:pt x="509" y="454"/>
                    </a:cubicBezTo>
                    <a:cubicBezTo>
                      <a:pt x="509" y="454"/>
                      <a:pt x="558" y="416"/>
                      <a:pt x="569" y="334"/>
                    </a:cubicBezTo>
                    <a:cubicBezTo>
                      <a:pt x="569" y="334"/>
                      <a:pt x="591" y="350"/>
                      <a:pt x="591" y="301"/>
                    </a:cubicBezTo>
                    <a:cubicBezTo>
                      <a:pt x="591" y="263"/>
                      <a:pt x="596" y="247"/>
                      <a:pt x="574" y="236"/>
                    </a:cubicBezTo>
                    <a:cubicBezTo>
                      <a:pt x="574" y="236"/>
                      <a:pt x="574" y="214"/>
                      <a:pt x="574" y="186"/>
                    </a:cubicBezTo>
                    <a:cubicBezTo>
                      <a:pt x="574" y="154"/>
                      <a:pt x="585" y="110"/>
                      <a:pt x="525" y="72"/>
                    </a:cubicBezTo>
                    <a:cubicBezTo>
                      <a:pt x="514" y="66"/>
                      <a:pt x="476" y="39"/>
                      <a:pt x="476" y="39"/>
                    </a:cubicBezTo>
                    <a:cubicBezTo>
                      <a:pt x="459" y="33"/>
                      <a:pt x="438" y="28"/>
                      <a:pt x="438" y="28"/>
                    </a:cubicBezTo>
                    <a:cubicBezTo>
                      <a:pt x="438" y="39"/>
                      <a:pt x="438" y="39"/>
                      <a:pt x="438" y="39"/>
                    </a:cubicBezTo>
                    <a:cubicBezTo>
                      <a:pt x="438" y="39"/>
                      <a:pt x="438" y="39"/>
                      <a:pt x="438" y="39"/>
                    </a:cubicBezTo>
                    <a:cubicBezTo>
                      <a:pt x="432" y="33"/>
                      <a:pt x="432" y="17"/>
                      <a:pt x="432" y="11"/>
                    </a:cubicBezTo>
                    <a:cubicBezTo>
                      <a:pt x="432" y="0"/>
                      <a:pt x="432" y="0"/>
                      <a:pt x="432" y="0"/>
                    </a:cubicBezTo>
                    <a:cubicBezTo>
                      <a:pt x="405" y="22"/>
                      <a:pt x="383" y="50"/>
                      <a:pt x="383" y="50"/>
                    </a:cubicBezTo>
                    <a:cubicBezTo>
                      <a:pt x="388" y="22"/>
                      <a:pt x="388" y="22"/>
                      <a:pt x="388" y="22"/>
                    </a:cubicBezTo>
                    <a:cubicBezTo>
                      <a:pt x="388" y="22"/>
                      <a:pt x="383" y="28"/>
                      <a:pt x="317" y="72"/>
                    </a:cubicBezTo>
                    <a:cubicBezTo>
                      <a:pt x="257" y="110"/>
                      <a:pt x="268" y="165"/>
                      <a:pt x="268" y="197"/>
                    </a:cubicBezTo>
                    <a:cubicBezTo>
                      <a:pt x="268" y="219"/>
                      <a:pt x="273" y="236"/>
                      <a:pt x="273" y="236"/>
                    </a:cubicBezTo>
                    <a:cubicBezTo>
                      <a:pt x="246" y="247"/>
                      <a:pt x="262" y="263"/>
                      <a:pt x="262" y="301"/>
                    </a:cubicBezTo>
                    <a:cubicBezTo>
                      <a:pt x="262" y="350"/>
                      <a:pt x="290" y="345"/>
                      <a:pt x="290" y="345"/>
                    </a:cubicBezTo>
                    <a:cubicBezTo>
                      <a:pt x="301" y="411"/>
                      <a:pt x="334" y="454"/>
                      <a:pt x="334" y="454"/>
                    </a:cubicBezTo>
                    <a:cubicBezTo>
                      <a:pt x="334" y="454"/>
                      <a:pt x="323" y="514"/>
                      <a:pt x="323" y="525"/>
                    </a:cubicBezTo>
                    <a:cubicBezTo>
                      <a:pt x="312" y="525"/>
                      <a:pt x="284" y="542"/>
                      <a:pt x="230" y="569"/>
                    </a:cubicBezTo>
                    <a:cubicBezTo>
                      <a:pt x="148" y="602"/>
                      <a:pt x="169" y="580"/>
                      <a:pt x="104" y="613"/>
                    </a:cubicBezTo>
                    <a:cubicBezTo>
                      <a:pt x="0" y="668"/>
                      <a:pt x="22" y="886"/>
                      <a:pt x="22" y="886"/>
                    </a:cubicBezTo>
                    <a:cubicBezTo>
                      <a:pt x="350" y="886"/>
                      <a:pt x="350" y="886"/>
                      <a:pt x="350" y="886"/>
                    </a:cubicBezTo>
                    <a:cubicBezTo>
                      <a:pt x="388" y="733"/>
                      <a:pt x="388" y="733"/>
                      <a:pt x="388" y="733"/>
                    </a:cubicBezTo>
                    <a:cubicBezTo>
                      <a:pt x="388" y="733"/>
                      <a:pt x="388" y="733"/>
                      <a:pt x="388" y="7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a:solidFill>
                    <a:srgbClr val="404040"/>
                  </a:solidFill>
                </a:endParaRPr>
              </a:p>
            </p:txBody>
          </p:sp>
          <p:sp>
            <p:nvSpPr>
              <p:cNvPr id="99" name="Freeform 98"/>
              <p:cNvSpPr>
                <a:spLocks/>
              </p:cNvSpPr>
              <p:nvPr/>
            </p:nvSpPr>
            <p:spPr bwMode="auto">
              <a:xfrm>
                <a:off x="3896193" y="913028"/>
                <a:ext cx="650591" cy="771832"/>
              </a:xfrm>
              <a:custGeom>
                <a:avLst/>
                <a:gdLst>
                  <a:gd name="T0" fmla="*/ 925 w 925"/>
                  <a:gd name="T1" fmla="*/ 1097 h 1097"/>
                  <a:gd name="T2" fmla="*/ 854 w 925"/>
                  <a:gd name="T3" fmla="*/ 770 h 1097"/>
                  <a:gd name="T4" fmla="*/ 701 w 925"/>
                  <a:gd name="T5" fmla="*/ 666 h 1097"/>
                  <a:gd name="T6" fmla="*/ 608 w 925"/>
                  <a:gd name="T7" fmla="*/ 622 h 1097"/>
                  <a:gd name="T8" fmla="*/ 602 w 925"/>
                  <a:gd name="T9" fmla="*/ 584 h 1097"/>
                  <a:gd name="T10" fmla="*/ 569 w 925"/>
                  <a:gd name="T11" fmla="*/ 579 h 1097"/>
                  <a:gd name="T12" fmla="*/ 564 w 925"/>
                  <a:gd name="T13" fmla="*/ 535 h 1097"/>
                  <a:gd name="T14" fmla="*/ 602 w 925"/>
                  <a:gd name="T15" fmla="*/ 448 h 1097"/>
                  <a:gd name="T16" fmla="*/ 641 w 925"/>
                  <a:gd name="T17" fmla="*/ 398 h 1097"/>
                  <a:gd name="T18" fmla="*/ 624 w 925"/>
                  <a:gd name="T19" fmla="*/ 322 h 1097"/>
                  <a:gd name="T20" fmla="*/ 624 w 925"/>
                  <a:gd name="T21" fmla="*/ 169 h 1097"/>
                  <a:gd name="T22" fmla="*/ 351 w 925"/>
                  <a:gd name="T23" fmla="*/ 98 h 1097"/>
                  <a:gd name="T24" fmla="*/ 285 w 925"/>
                  <a:gd name="T25" fmla="*/ 278 h 1097"/>
                  <a:gd name="T26" fmla="*/ 301 w 925"/>
                  <a:gd name="T27" fmla="*/ 327 h 1097"/>
                  <a:gd name="T28" fmla="*/ 296 w 925"/>
                  <a:gd name="T29" fmla="*/ 409 h 1097"/>
                  <a:gd name="T30" fmla="*/ 323 w 925"/>
                  <a:gd name="T31" fmla="*/ 448 h 1097"/>
                  <a:gd name="T32" fmla="*/ 367 w 925"/>
                  <a:gd name="T33" fmla="*/ 535 h 1097"/>
                  <a:gd name="T34" fmla="*/ 367 w 925"/>
                  <a:gd name="T35" fmla="*/ 579 h 1097"/>
                  <a:gd name="T36" fmla="*/ 334 w 925"/>
                  <a:gd name="T37" fmla="*/ 584 h 1097"/>
                  <a:gd name="T38" fmla="*/ 329 w 925"/>
                  <a:gd name="T39" fmla="*/ 617 h 1097"/>
                  <a:gd name="T40" fmla="*/ 241 w 925"/>
                  <a:gd name="T41" fmla="*/ 660 h 1097"/>
                  <a:gd name="T42" fmla="*/ 61 w 925"/>
                  <a:gd name="T43" fmla="*/ 802 h 1097"/>
                  <a:gd name="T44" fmla="*/ 0 w 925"/>
                  <a:gd name="T45" fmla="*/ 1097 h 1097"/>
                  <a:gd name="T46" fmla="*/ 925 w 925"/>
                  <a:gd name="T47" fmla="*/ 1097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5" h="1097">
                    <a:moveTo>
                      <a:pt x="925" y="1097"/>
                    </a:moveTo>
                    <a:cubicBezTo>
                      <a:pt x="925" y="1037"/>
                      <a:pt x="854" y="770"/>
                      <a:pt x="854" y="770"/>
                    </a:cubicBezTo>
                    <a:cubicBezTo>
                      <a:pt x="854" y="731"/>
                      <a:pt x="799" y="688"/>
                      <a:pt x="701" y="666"/>
                    </a:cubicBezTo>
                    <a:cubicBezTo>
                      <a:pt x="651" y="650"/>
                      <a:pt x="608" y="622"/>
                      <a:pt x="608" y="622"/>
                    </a:cubicBezTo>
                    <a:cubicBezTo>
                      <a:pt x="597" y="617"/>
                      <a:pt x="602" y="584"/>
                      <a:pt x="602" y="584"/>
                    </a:cubicBezTo>
                    <a:cubicBezTo>
                      <a:pt x="569" y="579"/>
                      <a:pt x="569" y="579"/>
                      <a:pt x="569" y="579"/>
                    </a:cubicBezTo>
                    <a:cubicBezTo>
                      <a:pt x="569" y="573"/>
                      <a:pt x="564" y="535"/>
                      <a:pt x="564" y="535"/>
                    </a:cubicBezTo>
                    <a:cubicBezTo>
                      <a:pt x="602" y="524"/>
                      <a:pt x="602" y="448"/>
                      <a:pt x="602" y="448"/>
                    </a:cubicBezTo>
                    <a:cubicBezTo>
                      <a:pt x="624" y="458"/>
                      <a:pt x="641" y="398"/>
                      <a:pt x="641" y="398"/>
                    </a:cubicBezTo>
                    <a:cubicBezTo>
                      <a:pt x="668" y="316"/>
                      <a:pt x="624" y="322"/>
                      <a:pt x="624" y="322"/>
                    </a:cubicBezTo>
                    <a:cubicBezTo>
                      <a:pt x="641" y="262"/>
                      <a:pt x="624" y="169"/>
                      <a:pt x="624" y="169"/>
                    </a:cubicBezTo>
                    <a:cubicBezTo>
                      <a:pt x="608" y="0"/>
                      <a:pt x="318" y="43"/>
                      <a:pt x="351" y="98"/>
                    </a:cubicBezTo>
                    <a:cubicBezTo>
                      <a:pt x="263" y="87"/>
                      <a:pt x="285" y="278"/>
                      <a:pt x="285" y="278"/>
                    </a:cubicBezTo>
                    <a:cubicBezTo>
                      <a:pt x="301" y="327"/>
                      <a:pt x="301" y="327"/>
                      <a:pt x="301" y="327"/>
                    </a:cubicBezTo>
                    <a:cubicBezTo>
                      <a:pt x="269" y="349"/>
                      <a:pt x="290" y="377"/>
                      <a:pt x="296" y="409"/>
                    </a:cubicBezTo>
                    <a:cubicBezTo>
                      <a:pt x="296" y="458"/>
                      <a:pt x="323" y="448"/>
                      <a:pt x="323" y="448"/>
                    </a:cubicBezTo>
                    <a:cubicBezTo>
                      <a:pt x="329" y="529"/>
                      <a:pt x="367" y="535"/>
                      <a:pt x="367" y="535"/>
                    </a:cubicBezTo>
                    <a:cubicBezTo>
                      <a:pt x="372" y="584"/>
                      <a:pt x="367" y="579"/>
                      <a:pt x="367" y="579"/>
                    </a:cubicBezTo>
                    <a:cubicBezTo>
                      <a:pt x="334" y="584"/>
                      <a:pt x="334" y="584"/>
                      <a:pt x="334" y="584"/>
                    </a:cubicBezTo>
                    <a:cubicBezTo>
                      <a:pt x="334" y="595"/>
                      <a:pt x="329" y="617"/>
                      <a:pt x="329" y="617"/>
                    </a:cubicBezTo>
                    <a:cubicBezTo>
                      <a:pt x="290" y="633"/>
                      <a:pt x="279" y="644"/>
                      <a:pt x="241" y="660"/>
                    </a:cubicBezTo>
                    <a:cubicBezTo>
                      <a:pt x="159" y="699"/>
                      <a:pt x="77" y="742"/>
                      <a:pt x="61" y="802"/>
                    </a:cubicBezTo>
                    <a:cubicBezTo>
                      <a:pt x="44" y="862"/>
                      <a:pt x="0" y="1097"/>
                      <a:pt x="0" y="1097"/>
                    </a:cubicBezTo>
                    <a:cubicBezTo>
                      <a:pt x="925" y="1097"/>
                      <a:pt x="925" y="1097"/>
                      <a:pt x="925" y="10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a:solidFill>
                    <a:srgbClr val="404040"/>
                  </a:solidFill>
                </a:endParaRPr>
              </a:p>
            </p:txBody>
          </p:sp>
        </p:grpSp>
      </p:grpSp>
      <p:grpSp>
        <p:nvGrpSpPr>
          <p:cNvPr id="15" name="Group 14"/>
          <p:cNvGrpSpPr/>
          <p:nvPr/>
        </p:nvGrpSpPr>
        <p:grpSpPr>
          <a:xfrm>
            <a:off x="7788321" y="2015233"/>
            <a:ext cx="2929628" cy="2929628"/>
            <a:chOff x="7817349" y="2015233"/>
            <a:chExt cx="2929628" cy="2929628"/>
          </a:xfrm>
        </p:grpSpPr>
        <p:sp>
          <p:nvSpPr>
            <p:cNvPr id="95" name="Rectangle 94"/>
            <p:cNvSpPr/>
            <p:nvPr/>
          </p:nvSpPr>
          <p:spPr bwMode="auto">
            <a:xfrm>
              <a:off x="7817349" y="2015233"/>
              <a:ext cx="2929628" cy="2929628"/>
            </a:xfrm>
            <a:prstGeom prst="rect">
              <a:avLst/>
            </a:prstGeom>
            <a:solidFill>
              <a:srgbClr val="0078D7">
                <a:alpha val="8902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365760" numCol="1" rtlCol="0" anchor="b"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latin typeface="Segoe UI Light"/>
                </a:rPr>
                <a:t>Environments</a:t>
              </a:r>
              <a:endParaRPr lang="en-US" sz="3200" dirty="0">
                <a:gradFill>
                  <a:gsLst>
                    <a:gs pos="0">
                      <a:srgbClr val="FFFFFF"/>
                    </a:gs>
                    <a:gs pos="100000">
                      <a:srgbClr val="FFFFFF"/>
                    </a:gs>
                  </a:gsLst>
                  <a:lin ang="5400000" scaled="0"/>
                </a:gradFill>
                <a:latin typeface="Segoe UI Light"/>
              </a:endParaRPr>
            </a:p>
          </p:txBody>
        </p:sp>
        <p:sp>
          <p:nvSpPr>
            <p:cNvPr id="118" name="Freeform 119"/>
            <p:cNvSpPr>
              <a:spLocks noEditPoints="1"/>
            </p:cNvSpPr>
            <p:nvPr/>
          </p:nvSpPr>
          <p:spPr bwMode="auto">
            <a:xfrm>
              <a:off x="8766181" y="2740388"/>
              <a:ext cx="944880" cy="883452"/>
            </a:xfrm>
            <a:custGeom>
              <a:avLst/>
              <a:gdLst>
                <a:gd name="T0" fmla="*/ 1438 w 2955"/>
                <a:gd name="T1" fmla="*/ 1625 h 2764"/>
                <a:gd name="T2" fmla="*/ 0 w 2955"/>
                <a:gd name="T3" fmla="*/ 1779 h 2764"/>
                <a:gd name="T4" fmla="*/ 845 w 2955"/>
                <a:gd name="T5" fmla="*/ 1531 h 2764"/>
                <a:gd name="T6" fmla="*/ 1438 w 2955"/>
                <a:gd name="T7" fmla="*/ 2764 h 2764"/>
                <a:gd name="T8" fmla="*/ 2955 w 2955"/>
                <a:gd name="T9" fmla="*/ 0 h 2764"/>
                <a:gd name="T10" fmla="*/ 1977 w 2955"/>
                <a:gd name="T11" fmla="*/ 2339 h 2764"/>
                <a:gd name="T12" fmla="*/ 1764 w 2955"/>
                <a:gd name="T13" fmla="*/ 2126 h 2764"/>
                <a:gd name="T14" fmla="*/ 1977 w 2955"/>
                <a:gd name="T15" fmla="*/ 2339 h 2764"/>
                <a:gd name="T16" fmla="*/ 1764 w 2955"/>
                <a:gd name="T17" fmla="*/ 1913 h 2764"/>
                <a:gd name="T18" fmla="*/ 1977 w 2955"/>
                <a:gd name="T19" fmla="*/ 1701 h 2764"/>
                <a:gd name="T20" fmla="*/ 1977 w 2955"/>
                <a:gd name="T21" fmla="*/ 1488 h 2764"/>
                <a:gd name="T22" fmla="*/ 1764 w 2955"/>
                <a:gd name="T23" fmla="*/ 1276 h 2764"/>
                <a:gd name="T24" fmla="*/ 1977 w 2955"/>
                <a:gd name="T25" fmla="*/ 1488 h 2764"/>
                <a:gd name="T26" fmla="*/ 1764 w 2955"/>
                <a:gd name="T27" fmla="*/ 1063 h 2764"/>
                <a:gd name="T28" fmla="*/ 1977 w 2955"/>
                <a:gd name="T29" fmla="*/ 850 h 2764"/>
                <a:gd name="T30" fmla="*/ 1977 w 2955"/>
                <a:gd name="T31" fmla="*/ 638 h 2764"/>
                <a:gd name="T32" fmla="*/ 1764 w 2955"/>
                <a:gd name="T33" fmla="*/ 425 h 2764"/>
                <a:gd name="T34" fmla="*/ 1977 w 2955"/>
                <a:gd name="T35" fmla="*/ 638 h 2764"/>
                <a:gd name="T36" fmla="*/ 2090 w 2955"/>
                <a:gd name="T37" fmla="*/ 2339 h 2764"/>
                <a:gd name="T38" fmla="*/ 2303 w 2955"/>
                <a:gd name="T39" fmla="*/ 2126 h 2764"/>
                <a:gd name="T40" fmla="*/ 2303 w 2955"/>
                <a:gd name="T41" fmla="*/ 1913 h 2764"/>
                <a:gd name="T42" fmla="*/ 2090 w 2955"/>
                <a:gd name="T43" fmla="*/ 1701 h 2764"/>
                <a:gd name="T44" fmla="*/ 2303 w 2955"/>
                <a:gd name="T45" fmla="*/ 1913 h 2764"/>
                <a:gd name="T46" fmla="*/ 2090 w 2955"/>
                <a:gd name="T47" fmla="*/ 1488 h 2764"/>
                <a:gd name="T48" fmla="*/ 2303 w 2955"/>
                <a:gd name="T49" fmla="*/ 1276 h 2764"/>
                <a:gd name="T50" fmla="*/ 2303 w 2955"/>
                <a:gd name="T51" fmla="*/ 1063 h 2764"/>
                <a:gd name="T52" fmla="*/ 2090 w 2955"/>
                <a:gd name="T53" fmla="*/ 850 h 2764"/>
                <a:gd name="T54" fmla="*/ 2303 w 2955"/>
                <a:gd name="T55" fmla="*/ 1063 h 2764"/>
                <a:gd name="T56" fmla="*/ 2090 w 2955"/>
                <a:gd name="T57" fmla="*/ 638 h 2764"/>
                <a:gd name="T58" fmla="*/ 2303 w 2955"/>
                <a:gd name="T59" fmla="*/ 425 h 2764"/>
                <a:gd name="T60" fmla="*/ 2629 w 2955"/>
                <a:gd name="T61" fmla="*/ 2339 h 2764"/>
                <a:gd name="T62" fmla="*/ 2416 w 2955"/>
                <a:gd name="T63" fmla="*/ 2126 h 2764"/>
                <a:gd name="T64" fmla="*/ 2629 w 2955"/>
                <a:gd name="T65" fmla="*/ 2339 h 2764"/>
                <a:gd name="T66" fmla="*/ 2416 w 2955"/>
                <a:gd name="T67" fmla="*/ 1913 h 2764"/>
                <a:gd name="T68" fmla="*/ 2629 w 2955"/>
                <a:gd name="T69" fmla="*/ 1701 h 2764"/>
                <a:gd name="T70" fmla="*/ 2629 w 2955"/>
                <a:gd name="T71" fmla="*/ 1488 h 2764"/>
                <a:gd name="T72" fmla="*/ 2416 w 2955"/>
                <a:gd name="T73" fmla="*/ 1276 h 2764"/>
                <a:gd name="T74" fmla="*/ 2629 w 2955"/>
                <a:gd name="T75" fmla="*/ 1488 h 2764"/>
                <a:gd name="T76" fmla="*/ 2416 w 2955"/>
                <a:gd name="T77" fmla="*/ 1063 h 2764"/>
                <a:gd name="T78" fmla="*/ 2629 w 2955"/>
                <a:gd name="T79" fmla="*/ 850 h 2764"/>
                <a:gd name="T80" fmla="*/ 2629 w 2955"/>
                <a:gd name="T81" fmla="*/ 638 h 2764"/>
                <a:gd name="T82" fmla="*/ 2416 w 2955"/>
                <a:gd name="T83" fmla="*/ 425 h 2764"/>
                <a:gd name="T84" fmla="*/ 2629 w 2955"/>
                <a:gd name="T85" fmla="*/ 638 h 2764"/>
                <a:gd name="T86" fmla="*/ 1370 w 2955"/>
                <a:gd name="T87" fmla="*/ 1921 h 2764"/>
                <a:gd name="T88" fmla="*/ 1003 w 2955"/>
                <a:gd name="T89" fmla="*/ 2764 h 2764"/>
                <a:gd name="T90" fmla="*/ 685 w 2955"/>
                <a:gd name="T91" fmla="*/ 2183 h 2764"/>
                <a:gd name="T92" fmla="*/ 318 w 2955"/>
                <a:gd name="T93" fmla="*/ 2764 h 2764"/>
                <a:gd name="T94" fmla="*/ 845 w 2955"/>
                <a:gd name="T95" fmla="*/ 1602 h 2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55" h="2764">
                  <a:moveTo>
                    <a:pt x="1438" y="0"/>
                  </a:moveTo>
                  <a:lnTo>
                    <a:pt x="1438" y="1625"/>
                  </a:lnTo>
                  <a:lnTo>
                    <a:pt x="845" y="1266"/>
                  </a:lnTo>
                  <a:lnTo>
                    <a:pt x="0" y="1779"/>
                  </a:lnTo>
                  <a:lnTo>
                    <a:pt x="134" y="1961"/>
                  </a:lnTo>
                  <a:lnTo>
                    <a:pt x="845" y="1531"/>
                  </a:lnTo>
                  <a:lnTo>
                    <a:pt x="1438" y="1890"/>
                  </a:lnTo>
                  <a:lnTo>
                    <a:pt x="1438" y="2764"/>
                  </a:lnTo>
                  <a:lnTo>
                    <a:pt x="2955" y="2764"/>
                  </a:lnTo>
                  <a:lnTo>
                    <a:pt x="2955" y="0"/>
                  </a:lnTo>
                  <a:lnTo>
                    <a:pt x="1438" y="0"/>
                  </a:lnTo>
                  <a:close/>
                  <a:moveTo>
                    <a:pt x="1977" y="2339"/>
                  </a:moveTo>
                  <a:lnTo>
                    <a:pt x="1764" y="2339"/>
                  </a:lnTo>
                  <a:lnTo>
                    <a:pt x="1764" y="2126"/>
                  </a:lnTo>
                  <a:lnTo>
                    <a:pt x="1977" y="2126"/>
                  </a:lnTo>
                  <a:lnTo>
                    <a:pt x="1977" y="2339"/>
                  </a:lnTo>
                  <a:close/>
                  <a:moveTo>
                    <a:pt x="1977" y="1913"/>
                  </a:moveTo>
                  <a:lnTo>
                    <a:pt x="1764" y="1913"/>
                  </a:lnTo>
                  <a:lnTo>
                    <a:pt x="1764" y="1701"/>
                  </a:lnTo>
                  <a:lnTo>
                    <a:pt x="1977" y="1701"/>
                  </a:lnTo>
                  <a:lnTo>
                    <a:pt x="1977" y="1913"/>
                  </a:lnTo>
                  <a:close/>
                  <a:moveTo>
                    <a:pt x="1977" y="1488"/>
                  </a:moveTo>
                  <a:lnTo>
                    <a:pt x="1764" y="1488"/>
                  </a:lnTo>
                  <a:lnTo>
                    <a:pt x="1764" y="1276"/>
                  </a:lnTo>
                  <a:lnTo>
                    <a:pt x="1977" y="1276"/>
                  </a:lnTo>
                  <a:lnTo>
                    <a:pt x="1977" y="1488"/>
                  </a:lnTo>
                  <a:close/>
                  <a:moveTo>
                    <a:pt x="1977" y="1063"/>
                  </a:moveTo>
                  <a:lnTo>
                    <a:pt x="1764" y="1063"/>
                  </a:lnTo>
                  <a:lnTo>
                    <a:pt x="1764" y="850"/>
                  </a:lnTo>
                  <a:lnTo>
                    <a:pt x="1977" y="850"/>
                  </a:lnTo>
                  <a:lnTo>
                    <a:pt x="1977" y="1063"/>
                  </a:lnTo>
                  <a:close/>
                  <a:moveTo>
                    <a:pt x="1977" y="638"/>
                  </a:moveTo>
                  <a:lnTo>
                    <a:pt x="1764" y="638"/>
                  </a:lnTo>
                  <a:lnTo>
                    <a:pt x="1764" y="425"/>
                  </a:lnTo>
                  <a:lnTo>
                    <a:pt x="1977" y="425"/>
                  </a:lnTo>
                  <a:lnTo>
                    <a:pt x="1977" y="638"/>
                  </a:lnTo>
                  <a:close/>
                  <a:moveTo>
                    <a:pt x="2303" y="2339"/>
                  </a:moveTo>
                  <a:lnTo>
                    <a:pt x="2090" y="2339"/>
                  </a:lnTo>
                  <a:lnTo>
                    <a:pt x="2090" y="2126"/>
                  </a:lnTo>
                  <a:lnTo>
                    <a:pt x="2303" y="2126"/>
                  </a:lnTo>
                  <a:lnTo>
                    <a:pt x="2303" y="2339"/>
                  </a:lnTo>
                  <a:close/>
                  <a:moveTo>
                    <a:pt x="2303" y="1913"/>
                  </a:moveTo>
                  <a:lnTo>
                    <a:pt x="2090" y="1913"/>
                  </a:lnTo>
                  <a:lnTo>
                    <a:pt x="2090" y="1701"/>
                  </a:lnTo>
                  <a:lnTo>
                    <a:pt x="2303" y="1701"/>
                  </a:lnTo>
                  <a:lnTo>
                    <a:pt x="2303" y="1913"/>
                  </a:lnTo>
                  <a:close/>
                  <a:moveTo>
                    <a:pt x="2303" y="1488"/>
                  </a:moveTo>
                  <a:lnTo>
                    <a:pt x="2090" y="1488"/>
                  </a:lnTo>
                  <a:lnTo>
                    <a:pt x="2090" y="1276"/>
                  </a:lnTo>
                  <a:lnTo>
                    <a:pt x="2303" y="1276"/>
                  </a:lnTo>
                  <a:lnTo>
                    <a:pt x="2303" y="1488"/>
                  </a:lnTo>
                  <a:close/>
                  <a:moveTo>
                    <a:pt x="2303" y="1063"/>
                  </a:moveTo>
                  <a:lnTo>
                    <a:pt x="2090" y="1063"/>
                  </a:lnTo>
                  <a:lnTo>
                    <a:pt x="2090" y="850"/>
                  </a:lnTo>
                  <a:lnTo>
                    <a:pt x="2303" y="850"/>
                  </a:lnTo>
                  <a:lnTo>
                    <a:pt x="2303" y="1063"/>
                  </a:lnTo>
                  <a:close/>
                  <a:moveTo>
                    <a:pt x="2303" y="638"/>
                  </a:moveTo>
                  <a:lnTo>
                    <a:pt x="2090" y="638"/>
                  </a:lnTo>
                  <a:lnTo>
                    <a:pt x="2090" y="425"/>
                  </a:lnTo>
                  <a:lnTo>
                    <a:pt x="2303" y="425"/>
                  </a:lnTo>
                  <a:lnTo>
                    <a:pt x="2303" y="638"/>
                  </a:lnTo>
                  <a:close/>
                  <a:moveTo>
                    <a:pt x="2629" y="2339"/>
                  </a:moveTo>
                  <a:lnTo>
                    <a:pt x="2416" y="2339"/>
                  </a:lnTo>
                  <a:lnTo>
                    <a:pt x="2416" y="2126"/>
                  </a:lnTo>
                  <a:lnTo>
                    <a:pt x="2629" y="2126"/>
                  </a:lnTo>
                  <a:lnTo>
                    <a:pt x="2629" y="2339"/>
                  </a:lnTo>
                  <a:close/>
                  <a:moveTo>
                    <a:pt x="2629" y="1913"/>
                  </a:moveTo>
                  <a:lnTo>
                    <a:pt x="2416" y="1913"/>
                  </a:lnTo>
                  <a:lnTo>
                    <a:pt x="2416" y="1701"/>
                  </a:lnTo>
                  <a:lnTo>
                    <a:pt x="2629" y="1701"/>
                  </a:lnTo>
                  <a:lnTo>
                    <a:pt x="2629" y="1913"/>
                  </a:lnTo>
                  <a:close/>
                  <a:moveTo>
                    <a:pt x="2629" y="1488"/>
                  </a:moveTo>
                  <a:lnTo>
                    <a:pt x="2416" y="1488"/>
                  </a:lnTo>
                  <a:lnTo>
                    <a:pt x="2416" y="1276"/>
                  </a:lnTo>
                  <a:lnTo>
                    <a:pt x="2629" y="1276"/>
                  </a:lnTo>
                  <a:lnTo>
                    <a:pt x="2629" y="1488"/>
                  </a:lnTo>
                  <a:close/>
                  <a:moveTo>
                    <a:pt x="2629" y="1063"/>
                  </a:moveTo>
                  <a:lnTo>
                    <a:pt x="2416" y="1063"/>
                  </a:lnTo>
                  <a:lnTo>
                    <a:pt x="2416" y="850"/>
                  </a:lnTo>
                  <a:lnTo>
                    <a:pt x="2629" y="850"/>
                  </a:lnTo>
                  <a:lnTo>
                    <a:pt x="2629" y="1063"/>
                  </a:lnTo>
                  <a:close/>
                  <a:moveTo>
                    <a:pt x="2629" y="638"/>
                  </a:moveTo>
                  <a:lnTo>
                    <a:pt x="2416" y="638"/>
                  </a:lnTo>
                  <a:lnTo>
                    <a:pt x="2416" y="425"/>
                  </a:lnTo>
                  <a:lnTo>
                    <a:pt x="2629" y="425"/>
                  </a:lnTo>
                  <a:lnTo>
                    <a:pt x="2629" y="638"/>
                  </a:lnTo>
                  <a:close/>
                  <a:moveTo>
                    <a:pt x="845" y="1602"/>
                  </a:moveTo>
                  <a:lnTo>
                    <a:pt x="1370" y="1921"/>
                  </a:lnTo>
                  <a:lnTo>
                    <a:pt x="1370" y="2764"/>
                  </a:lnTo>
                  <a:lnTo>
                    <a:pt x="1003" y="2764"/>
                  </a:lnTo>
                  <a:lnTo>
                    <a:pt x="1003" y="2183"/>
                  </a:lnTo>
                  <a:lnTo>
                    <a:pt x="685" y="2183"/>
                  </a:lnTo>
                  <a:lnTo>
                    <a:pt x="685" y="2764"/>
                  </a:lnTo>
                  <a:lnTo>
                    <a:pt x="318" y="2764"/>
                  </a:lnTo>
                  <a:lnTo>
                    <a:pt x="318" y="1921"/>
                  </a:lnTo>
                  <a:lnTo>
                    <a:pt x="845" y="1602"/>
                  </a:lnTo>
                  <a:close/>
                </a:path>
              </a:pathLst>
            </a:custGeom>
            <a:solidFill>
              <a:schemeClr val="bg1"/>
            </a:solidFill>
            <a:ln>
              <a:noFill/>
            </a:ln>
          </p:spPr>
          <p:txBody>
            <a:bodyPr vert="horz" wrap="square" lIns="91431" tIns="45716" rIns="91431" bIns="45716" numCol="1" anchor="t" anchorCtr="0" compatLnSpc="1">
              <a:prstTxWarp prst="textNoShape">
                <a:avLst/>
              </a:prstTxWarp>
            </a:bodyPr>
            <a:lstStyle/>
            <a:p>
              <a:endParaRPr lang="en-US">
                <a:gradFill>
                  <a:gsLst>
                    <a:gs pos="0">
                      <a:srgbClr val="FFFFFF"/>
                    </a:gs>
                    <a:gs pos="100000">
                      <a:srgbClr val="FFFFFF"/>
                    </a:gs>
                  </a:gsLst>
                  <a:lin ang="5400000" scaled="0"/>
                </a:gradFill>
              </a:endParaRPr>
            </a:p>
          </p:txBody>
        </p:sp>
      </p:grpSp>
      <p:grpSp>
        <p:nvGrpSpPr>
          <p:cNvPr id="12" name="Group 11"/>
          <p:cNvGrpSpPr/>
          <p:nvPr/>
        </p:nvGrpSpPr>
        <p:grpSpPr>
          <a:xfrm>
            <a:off x="4748322" y="2015233"/>
            <a:ext cx="2929628" cy="2929628"/>
            <a:chOff x="4777350" y="2015233"/>
            <a:chExt cx="2929628" cy="2929628"/>
          </a:xfrm>
        </p:grpSpPr>
        <p:sp>
          <p:nvSpPr>
            <p:cNvPr id="94" name="Rectangle 93"/>
            <p:cNvSpPr/>
            <p:nvPr/>
          </p:nvSpPr>
          <p:spPr bwMode="auto">
            <a:xfrm>
              <a:off x="4777350" y="2015233"/>
              <a:ext cx="2929628" cy="2929628"/>
            </a:xfrm>
            <a:prstGeom prst="rect">
              <a:avLst/>
            </a:prstGeom>
            <a:solidFill>
              <a:srgbClr val="0078D7">
                <a:alpha val="8902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365760" numCol="1" rtlCol="0" anchor="b" anchorCtr="0" compatLnSpc="1">
              <a:prstTxWarp prst="textNoShape">
                <a:avLst/>
              </a:prstTxWarp>
            </a:bodyPr>
            <a:lstStyle/>
            <a:p>
              <a:pPr algn="ctr" defTabSz="932472" fontAlgn="base">
                <a:spcBef>
                  <a:spcPct val="0"/>
                </a:spcBef>
                <a:spcAft>
                  <a:spcPct val="0"/>
                </a:spcAft>
              </a:pPr>
              <a:r>
                <a:rPr lang="en-US" sz="3200" dirty="0">
                  <a:gradFill>
                    <a:gsLst>
                      <a:gs pos="0">
                        <a:srgbClr val="FFFFFF"/>
                      </a:gs>
                      <a:gs pos="100000">
                        <a:srgbClr val="FFFFFF"/>
                      </a:gs>
                    </a:gsLst>
                    <a:lin ang="5400000" scaled="0"/>
                  </a:gradFill>
                  <a:latin typeface="Segoe UI Light"/>
                </a:rPr>
                <a:t>Things</a:t>
              </a:r>
            </a:p>
          </p:txBody>
        </p:sp>
        <p:grpSp>
          <p:nvGrpSpPr>
            <p:cNvPr id="10" name="Group 9"/>
            <p:cNvGrpSpPr/>
            <p:nvPr/>
          </p:nvGrpSpPr>
          <p:grpSpPr>
            <a:xfrm>
              <a:off x="5678212" y="2918937"/>
              <a:ext cx="159140" cy="876191"/>
              <a:chOff x="-1241040" y="2224402"/>
              <a:chExt cx="462373" cy="2545720"/>
            </a:xfrm>
          </p:grpSpPr>
          <p:sp>
            <p:nvSpPr>
              <p:cNvPr id="143" name="Freeform 340"/>
              <p:cNvSpPr>
                <a:spLocks/>
              </p:cNvSpPr>
              <p:nvPr/>
            </p:nvSpPr>
            <p:spPr bwMode="auto">
              <a:xfrm>
                <a:off x="-1241040" y="3234185"/>
                <a:ext cx="462373" cy="536783"/>
              </a:xfrm>
              <a:custGeom>
                <a:avLst/>
                <a:gdLst>
                  <a:gd name="T0" fmla="*/ 170 w 170"/>
                  <a:gd name="T1" fmla="*/ 171 h 201"/>
                  <a:gd name="T2" fmla="*/ 140 w 170"/>
                  <a:gd name="T3" fmla="*/ 201 h 201"/>
                  <a:gd name="T4" fmla="*/ 30 w 170"/>
                  <a:gd name="T5" fmla="*/ 201 h 201"/>
                  <a:gd name="T6" fmla="*/ 0 w 170"/>
                  <a:gd name="T7" fmla="*/ 171 h 201"/>
                  <a:gd name="T8" fmla="*/ 0 w 170"/>
                  <a:gd name="T9" fmla="*/ 30 h 201"/>
                  <a:gd name="T10" fmla="*/ 30 w 170"/>
                  <a:gd name="T11" fmla="*/ 0 h 201"/>
                  <a:gd name="T12" fmla="*/ 140 w 170"/>
                  <a:gd name="T13" fmla="*/ 0 h 201"/>
                  <a:gd name="T14" fmla="*/ 170 w 170"/>
                  <a:gd name="T15" fmla="*/ 30 h 201"/>
                  <a:gd name="T16" fmla="*/ 170 w 170"/>
                  <a:gd name="T17" fmla="*/ 17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201">
                    <a:moveTo>
                      <a:pt x="170" y="171"/>
                    </a:moveTo>
                    <a:cubicBezTo>
                      <a:pt x="170" y="188"/>
                      <a:pt x="156" y="201"/>
                      <a:pt x="140" y="201"/>
                    </a:cubicBezTo>
                    <a:cubicBezTo>
                      <a:pt x="30" y="201"/>
                      <a:pt x="30" y="201"/>
                      <a:pt x="30" y="201"/>
                    </a:cubicBezTo>
                    <a:cubicBezTo>
                      <a:pt x="14" y="201"/>
                      <a:pt x="0" y="188"/>
                      <a:pt x="0" y="171"/>
                    </a:cubicBezTo>
                    <a:cubicBezTo>
                      <a:pt x="0" y="30"/>
                      <a:pt x="0" y="30"/>
                      <a:pt x="0" y="30"/>
                    </a:cubicBezTo>
                    <a:cubicBezTo>
                      <a:pt x="0" y="13"/>
                      <a:pt x="14" y="0"/>
                      <a:pt x="30" y="0"/>
                    </a:cubicBezTo>
                    <a:cubicBezTo>
                      <a:pt x="140" y="0"/>
                      <a:pt x="140" y="0"/>
                      <a:pt x="140" y="0"/>
                    </a:cubicBezTo>
                    <a:cubicBezTo>
                      <a:pt x="156" y="0"/>
                      <a:pt x="170" y="13"/>
                      <a:pt x="170" y="30"/>
                    </a:cubicBezTo>
                    <a:lnTo>
                      <a:pt x="170" y="1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FFFFFF"/>
                  </a:solidFill>
                </a:endParaRPr>
              </a:p>
            </p:txBody>
          </p:sp>
          <p:sp>
            <p:nvSpPr>
              <p:cNvPr id="144" name="Freeform 341"/>
              <p:cNvSpPr>
                <a:spLocks noEditPoints="1"/>
              </p:cNvSpPr>
              <p:nvPr/>
            </p:nvSpPr>
            <p:spPr bwMode="auto">
              <a:xfrm>
                <a:off x="-1161322" y="3781591"/>
                <a:ext cx="297620" cy="74406"/>
              </a:xfrm>
              <a:custGeom>
                <a:avLst/>
                <a:gdLst>
                  <a:gd name="T0" fmla="*/ 0 w 110"/>
                  <a:gd name="T1" fmla="*/ 0 h 28"/>
                  <a:gd name="T2" fmla="*/ 5 w 110"/>
                  <a:gd name="T3" fmla="*/ 28 h 28"/>
                  <a:gd name="T4" fmla="*/ 105 w 110"/>
                  <a:gd name="T5" fmla="*/ 28 h 28"/>
                  <a:gd name="T6" fmla="*/ 110 w 110"/>
                  <a:gd name="T7" fmla="*/ 0 h 28"/>
                  <a:gd name="T8" fmla="*/ 0 w 110"/>
                  <a:gd name="T9" fmla="*/ 0 h 28"/>
                  <a:gd name="T10" fmla="*/ 80 w 110"/>
                  <a:gd name="T11" fmla="*/ 18 h 28"/>
                  <a:gd name="T12" fmla="*/ 30 w 110"/>
                  <a:gd name="T13" fmla="*/ 18 h 28"/>
                  <a:gd name="T14" fmla="*/ 26 w 110"/>
                  <a:gd name="T15" fmla="*/ 14 h 28"/>
                  <a:gd name="T16" fmla="*/ 30 w 110"/>
                  <a:gd name="T17" fmla="*/ 10 h 28"/>
                  <a:gd name="T18" fmla="*/ 80 w 110"/>
                  <a:gd name="T19" fmla="*/ 10 h 28"/>
                  <a:gd name="T20" fmla="*/ 84 w 110"/>
                  <a:gd name="T21" fmla="*/ 14 h 28"/>
                  <a:gd name="T22" fmla="*/ 80 w 110"/>
                  <a:gd name="T2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28">
                    <a:moveTo>
                      <a:pt x="0" y="0"/>
                    </a:moveTo>
                    <a:cubicBezTo>
                      <a:pt x="5" y="28"/>
                      <a:pt x="5" y="28"/>
                      <a:pt x="5" y="28"/>
                    </a:cubicBezTo>
                    <a:cubicBezTo>
                      <a:pt x="105" y="28"/>
                      <a:pt x="105" y="28"/>
                      <a:pt x="105" y="28"/>
                    </a:cubicBezTo>
                    <a:cubicBezTo>
                      <a:pt x="110" y="0"/>
                      <a:pt x="110" y="0"/>
                      <a:pt x="110" y="0"/>
                    </a:cubicBezTo>
                    <a:lnTo>
                      <a:pt x="0" y="0"/>
                    </a:lnTo>
                    <a:close/>
                    <a:moveTo>
                      <a:pt x="80" y="18"/>
                    </a:moveTo>
                    <a:cubicBezTo>
                      <a:pt x="30" y="18"/>
                      <a:pt x="30" y="18"/>
                      <a:pt x="30" y="18"/>
                    </a:cubicBezTo>
                    <a:cubicBezTo>
                      <a:pt x="27" y="18"/>
                      <a:pt x="26" y="16"/>
                      <a:pt x="26" y="14"/>
                    </a:cubicBezTo>
                    <a:cubicBezTo>
                      <a:pt x="26" y="12"/>
                      <a:pt x="27" y="10"/>
                      <a:pt x="30" y="10"/>
                    </a:cubicBezTo>
                    <a:cubicBezTo>
                      <a:pt x="80" y="10"/>
                      <a:pt x="80" y="10"/>
                      <a:pt x="80" y="10"/>
                    </a:cubicBezTo>
                    <a:cubicBezTo>
                      <a:pt x="82" y="10"/>
                      <a:pt x="84" y="12"/>
                      <a:pt x="84" y="14"/>
                    </a:cubicBezTo>
                    <a:cubicBezTo>
                      <a:pt x="84" y="16"/>
                      <a:pt x="82" y="18"/>
                      <a:pt x="80"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FFFFFF"/>
                  </a:solidFill>
                </a:endParaRPr>
              </a:p>
            </p:txBody>
          </p:sp>
          <p:sp>
            <p:nvSpPr>
              <p:cNvPr id="145" name="Freeform 342"/>
              <p:cNvSpPr>
                <a:spLocks noEditPoints="1"/>
              </p:cNvSpPr>
              <p:nvPr/>
            </p:nvSpPr>
            <p:spPr bwMode="auto">
              <a:xfrm>
                <a:off x="-1145376" y="3871943"/>
                <a:ext cx="271046" cy="74406"/>
              </a:xfrm>
              <a:custGeom>
                <a:avLst/>
                <a:gdLst>
                  <a:gd name="T0" fmla="*/ 0 w 100"/>
                  <a:gd name="T1" fmla="*/ 0 h 29"/>
                  <a:gd name="T2" fmla="*/ 5 w 100"/>
                  <a:gd name="T3" fmla="*/ 29 h 29"/>
                  <a:gd name="T4" fmla="*/ 95 w 100"/>
                  <a:gd name="T5" fmla="*/ 29 h 29"/>
                  <a:gd name="T6" fmla="*/ 100 w 100"/>
                  <a:gd name="T7" fmla="*/ 0 h 29"/>
                  <a:gd name="T8" fmla="*/ 0 w 100"/>
                  <a:gd name="T9" fmla="*/ 0 h 29"/>
                  <a:gd name="T10" fmla="*/ 70 w 100"/>
                  <a:gd name="T11" fmla="*/ 18 h 29"/>
                  <a:gd name="T12" fmla="*/ 30 w 100"/>
                  <a:gd name="T13" fmla="*/ 18 h 29"/>
                  <a:gd name="T14" fmla="*/ 26 w 100"/>
                  <a:gd name="T15" fmla="*/ 14 h 29"/>
                  <a:gd name="T16" fmla="*/ 30 w 100"/>
                  <a:gd name="T17" fmla="*/ 11 h 29"/>
                  <a:gd name="T18" fmla="*/ 70 w 100"/>
                  <a:gd name="T19" fmla="*/ 11 h 29"/>
                  <a:gd name="T20" fmla="*/ 74 w 100"/>
                  <a:gd name="T21" fmla="*/ 14 h 29"/>
                  <a:gd name="T22" fmla="*/ 70 w 100"/>
                  <a:gd name="T2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29">
                    <a:moveTo>
                      <a:pt x="0" y="0"/>
                    </a:moveTo>
                    <a:cubicBezTo>
                      <a:pt x="5" y="29"/>
                      <a:pt x="5" y="29"/>
                      <a:pt x="5" y="29"/>
                    </a:cubicBezTo>
                    <a:cubicBezTo>
                      <a:pt x="95" y="29"/>
                      <a:pt x="95" y="29"/>
                      <a:pt x="95" y="29"/>
                    </a:cubicBezTo>
                    <a:cubicBezTo>
                      <a:pt x="100" y="0"/>
                      <a:pt x="100" y="0"/>
                      <a:pt x="100" y="0"/>
                    </a:cubicBezTo>
                    <a:lnTo>
                      <a:pt x="0" y="0"/>
                    </a:lnTo>
                    <a:close/>
                    <a:moveTo>
                      <a:pt x="70" y="18"/>
                    </a:moveTo>
                    <a:cubicBezTo>
                      <a:pt x="30" y="18"/>
                      <a:pt x="30" y="18"/>
                      <a:pt x="30" y="18"/>
                    </a:cubicBezTo>
                    <a:cubicBezTo>
                      <a:pt x="28" y="18"/>
                      <a:pt x="26" y="17"/>
                      <a:pt x="26" y="14"/>
                    </a:cubicBezTo>
                    <a:cubicBezTo>
                      <a:pt x="26" y="12"/>
                      <a:pt x="28" y="11"/>
                      <a:pt x="30" y="11"/>
                    </a:cubicBezTo>
                    <a:cubicBezTo>
                      <a:pt x="70" y="11"/>
                      <a:pt x="70" y="11"/>
                      <a:pt x="70" y="11"/>
                    </a:cubicBezTo>
                    <a:cubicBezTo>
                      <a:pt x="72" y="11"/>
                      <a:pt x="74" y="12"/>
                      <a:pt x="74" y="14"/>
                    </a:cubicBezTo>
                    <a:cubicBezTo>
                      <a:pt x="74" y="17"/>
                      <a:pt x="72" y="18"/>
                      <a:pt x="70"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FFFFFF"/>
                  </a:solidFill>
                </a:endParaRPr>
              </a:p>
            </p:txBody>
          </p:sp>
          <p:sp>
            <p:nvSpPr>
              <p:cNvPr id="146" name="Freeform 343"/>
              <p:cNvSpPr>
                <a:spLocks noEditPoints="1"/>
              </p:cNvSpPr>
              <p:nvPr/>
            </p:nvSpPr>
            <p:spPr bwMode="auto">
              <a:xfrm>
                <a:off x="-1161322" y="3143833"/>
                <a:ext cx="297620" cy="74406"/>
              </a:xfrm>
              <a:custGeom>
                <a:avLst/>
                <a:gdLst>
                  <a:gd name="T0" fmla="*/ 110 w 110"/>
                  <a:gd name="T1" fmla="*/ 28 h 28"/>
                  <a:gd name="T2" fmla="*/ 105 w 110"/>
                  <a:gd name="T3" fmla="*/ 0 h 28"/>
                  <a:gd name="T4" fmla="*/ 5 w 110"/>
                  <a:gd name="T5" fmla="*/ 0 h 28"/>
                  <a:gd name="T6" fmla="*/ 0 w 110"/>
                  <a:gd name="T7" fmla="*/ 28 h 28"/>
                  <a:gd name="T8" fmla="*/ 110 w 110"/>
                  <a:gd name="T9" fmla="*/ 28 h 28"/>
                  <a:gd name="T10" fmla="*/ 30 w 110"/>
                  <a:gd name="T11" fmla="*/ 10 h 28"/>
                  <a:gd name="T12" fmla="*/ 80 w 110"/>
                  <a:gd name="T13" fmla="*/ 10 h 28"/>
                  <a:gd name="T14" fmla="*/ 84 w 110"/>
                  <a:gd name="T15" fmla="*/ 14 h 28"/>
                  <a:gd name="T16" fmla="*/ 80 w 110"/>
                  <a:gd name="T17" fmla="*/ 18 h 28"/>
                  <a:gd name="T18" fmla="*/ 30 w 110"/>
                  <a:gd name="T19" fmla="*/ 18 h 28"/>
                  <a:gd name="T20" fmla="*/ 26 w 110"/>
                  <a:gd name="T21" fmla="*/ 14 h 28"/>
                  <a:gd name="T22" fmla="*/ 30 w 110"/>
                  <a:gd name="T2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28">
                    <a:moveTo>
                      <a:pt x="110" y="28"/>
                    </a:moveTo>
                    <a:cubicBezTo>
                      <a:pt x="105" y="0"/>
                      <a:pt x="105" y="0"/>
                      <a:pt x="105" y="0"/>
                    </a:cubicBezTo>
                    <a:cubicBezTo>
                      <a:pt x="5" y="0"/>
                      <a:pt x="5" y="0"/>
                      <a:pt x="5" y="0"/>
                    </a:cubicBezTo>
                    <a:cubicBezTo>
                      <a:pt x="0" y="28"/>
                      <a:pt x="0" y="28"/>
                      <a:pt x="0" y="28"/>
                    </a:cubicBezTo>
                    <a:lnTo>
                      <a:pt x="110" y="28"/>
                    </a:lnTo>
                    <a:close/>
                    <a:moveTo>
                      <a:pt x="30" y="10"/>
                    </a:moveTo>
                    <a:cubicBezTo>
                      <a:pt x="80" y="10"/>
                      <a:pt x="80" y="10"/>
                      <a:pt x="80" y="10"/>
                    </a:cubicBezTo>
                    <a:cubicBezTo>
                      <a:pt x="82" y="10"/>
                      <a:pt x="84" y="12"/>
                      <a:pt x="84" y="14"/>
                    </a:cubicBezTo>
                    <a:cubicBezTo>
                      <a:pt x="84" y="16"/>
                      <a:pt x="82" y="18"/>
                      <a:pt x="80" y="18"/>
                    </a:cubicBezTo>
                    <a:cubicBezTo>
                      <a:pt x="30" y="18"/>
                      <a:pt x="30" y="18"/>
                      <a:pt x="30" y="18"/>
                    </a:cubicBezTo>
                    <a:cubicBezTo>
                      <a:pt x="27" y="18"/>
                      <a:pt x="26" y="16"/>
                      <a:pt x="26" y="14"/>
                    </a:cubicBezTo>
                    <a:cubicBezTo>
                      <a:pt x="26" y="12"/>
                      <a:pt x="27" y="10"/>
                      <a:pt x="30"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FFFFFF"/>
                  </a:solidFill>
                </a:endParaRPr>
              </a:p>
            </p:txBody>
          </p:sp>
          <p:sp>
            <p:nvSpPr>
              <p:cNvPr id="147" name="Freeform 344"/>
              <p:cNvSpPr>
                <a:spLocks noEditPoints="1"/>
              </p:cNvSpPr>
              <p:nvPr/>
            </p:nvSpPr>
            <p:spPr bwMode="auto">
              <a:xfrm>
                <a:off x="-1145376" y="3058799"/>
                <a:ext cx="271046" cy="69094"/>
              </a:xfrm>
              <a:custGeom>
                <a:avLst/>
                <a:gdLst>
                  <a:gd name="T0" fmla="*/ 100 w 100"/>
                  <a:gd name="T1" fmla="*/ 28 h 28"/>
                  <a:gd name="T2" fmla="*/ 95 w 100"/>
                  <a:gd name="T3" fmla="*/ 0 h 28"/>
                  <a:gd name="T4" fmla="*/ 5 w 100"/>
                  <a:gd name="T5" fmla="*/ 0 h 28"/>
                  <a:gd name="T6" fmla="*/ 0 w 100"/>
                  <a:gd name="T7" fmla="*/ 28 h 28"/>
                  <a:gd name="T8" fmla="*/ 100 w 100"/>
                  <a:gd name="T9" fmla="*/ 28 h 28"/>
                  <a:gd name="T10" fmla="*/ 30 w 100"/>
                  <a:gd name="T11" fmla="*/ 10 h 28"/>
                  <a:gd name="T12" fmla="*/ 70 w 100"/>
                  <a:gd name="T13" fmla="*/ 10 h 28"/>
                  <a:gd name="T14" fmla="*/ 74 w 100"/>
                  <a:gd name="T15" fmla="*/ 14 h 28"/>
                  <a:gd name="T16" fmla="*/ 70 w 100"/>
                  <a:gd name="T17" fmla="*/ 18 h 28"/>
                  <a:gd name="T18" fmla="*/ 30 w 100"/>
                  <a:gd name="T19" fmla="*/ 18 h 28"/>
                  <a:gd name="T20" fmla="*/ 26 w 100"/>
                  <a:gd name="T21" fmla="*/ 14 h 28"/>
                  <a:gd name="T22" fmla="*/ 30 w 100"/>
                  <a:gd name="T2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28">
                    <a:moveTo>
                      <a:pt x="100" y="28"/>
                    </a:moveTo>
                    <a:cubicBezTo>
                      <a:pt x="95" y="0"/>
                      <a:pt x="95" y="0"/>
                      <a:pt x="95" y="0"/>
                    </a:cubicBezTo>
                    <a:cubicBezTo>
                      <a:pt x="5" y="0"/>
                      <a:pt x="5" y="0"/>
                      <a:pt x="5" y="0"/>
                    </a:cubicBezTo>
                    <a:cubicBezTo>
                      <a:pt x="0" y="28"/>
                      <a:pt x="0" y="28"/>
                      <a:pt x="0" y="28"/>
                    </a:cubicBezTo>
                    <a:lnTo>
                      <a:pt x="100" y="28"/>
                    </a:lnTo>
                    <a:close/>
                    <a:moveTo>
                      <a:pt x="30" y="10"/>
                    </a:moveTo>
                    <a:cubicBezTo>
                      <a:pt x="70" y="10"/>
                      <a:pt x="70" y="10"/>
                      <a:pt x="70" y="10"/>
                    </a:cubicBezTo>
                    <a:cubicBezTo>
                      <a:pt x="72" y="10"/>
                      <a:pt x="74" y="12"/>
                      <a:pt x="74" y="14"/>
                    </a:cubicBezTo>
                    <a:cubicBezTo>
                      <a:pt x="74" y="16"/>
                      <a:pt x="72" y="18"/>
                      <a:pt x="70" y="18"/>
                    </a:cubicBezTo>
                    <a:cubicBezTo>
                      <a:pt x="30" y="18"/>
                      <a:pt x="30" y="18"/>
                      <a:pt x="30" y="18"/>
                    </a:cubicBezTo>
                    <a:cubicBezTo>
                      <a:pt x="28" y="18"/>
                      <a:pt x="26" y="16"/>
                      <a:pt x="26" y="14"/>
                    </a:cubicBezTo>
                    <a:cubicBezTo>
                      <a:pt x="26" y="12"/>
                      <a:pt x="28" y="10"/>
                      <a:pt x="30"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FFFFFF"/>
                  </a:solidFill>
                </a:endParaRPr>
              </a:p>
            </p:txBody>
          </p:sp>
          <p:sp>
            <p:nvSpPr>
              <p:cNvPr id="163" name="Freeform 360"/>
              <p:cNvSpPr>
                <a:spLocks/>
              </p:cNvSpPr>
              <p:nvPr/>
            </p:nvSpPr>
            <p:spPr bwMode="auto">
              <a:xfrm>
                <a:off x="-1166634" y="2612368"/>
                <a:ext cx="313561" cy="127550"/>
              </a:xfrm>
              <a:custGeom>
                <a:avLst/>
                <a:gdLst>
                  <a:gd name="T0" fmla="*/ 116 w 116"/>
                  <a:gd name="T1" fmla="*/ 41 h 49"/>
                  <a:gd name="T2" fmla="*/ 108 w 116"/>
                  <a:gd name="T3" fmla="*/ 49 h 49"/>
                  <a:gd name="T4" fmla="*/ 8 w 116"/>
                  <a:gd name="T5" fmla="*/ 49 h 49"/>
                  <a:gd name="T6" fmla="*/ 0 w 116"/>
                  <a:gd name="T7" fmla="*/ 41 h 49"/>
                  <a:gd name="T8" fmla="*/ 0 w 116"/>
                  <a:gd name="T9" fmla="*/ 7 h 49"/>
                  <a:gd name="T10" fmla="*/ 8 w 116"/>
                  <a:gd name="T11" fmla="*/ 0 h 49"/>
                  <a:gd name="T12" fmla="*/ 108 w 116"/>
                  <a:gd name="T13" fmla="*/ 0 h 49"/>
                  <a:gd name="T14" fmla="*/ 116 w 116"/>
                  <a:gd name="T15" fmla="*/ 7 h 49"/>
                  <a:gd name="T16" fmla="*/ 116 w 116"/>
                  <a:gd name="T17"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49">
                    <a:moveTo>
                      <a:pt x="116" y="41"/>
                    </a:moveTo>
                    <a:cubicBezTo>
                      <a:pt x="116" y="45"/>
                      <a:pt x="113" y="49"/>
                      <a:pt x="108" y="49"/>
                    </a:cubicBezTo>
                    <a:cubicBezTo>
                      <a:pt x="8" y="49"/>
                      <a:pt x="8" y="49"/>
                      <a:pt x="8" y="49"/>
                    </a:cubicBezTo>
                    <a:cubicBezTo>
                      <a:pt x="3" y="49"/>
                      <a:pt x="0" y="45"/>
                      <a:pt x="0" y="41"/>
                    </a:cubicBezTo>
                    <a:cubicBezTo>
                      <a:pt x="0" y="7"/>
                      <a:pt x="0" y="7"/>
                      <a:pt x="0" y="7"/>
                    </a:cubicBezTo>
                    <a:cubicBezTo>
                      <a:pt x="0" y="3"/>
                      <a:pt x="3" y="0"/>
                      <a:pt x="8" y="0"/>
                    </a:cubicBezTo>
                    <a:cubicBezTo>
                      <a:pt x="108" y="0"/>
                      <a:pt x="108" y="0"/>
                      <a:pt x="108" y="0"/>
                    </a:cubicBezTo>
                    <a:cubicBezTo>
                      <a:pt x="113" y="0"/>
                      <a:pt x="116" y="3"/>
                      <a:pt x="116" y="7"/>
                    </a:cubicBezTo>
                    <a:lnTo>
                      <a:pt x="116" y="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FFFFFF"/>
                  </a:solidFill>
                </a:endParaRPr>
              </a:p>
            </p:txBody>
          </p:sp>
          <p:sp>
            <p:nvSpPr>
              <p:cNvPr id="164" name="Freeform 361"/>
              <p:cNvSpPr>
                <a:spLocks noEditPoints="1"/>
              </p:cNvSpPr>
              <p:nvPr/>
            </p:nvSpPr>
            <p:spPr bwMode="auto">
              <a:xfrm>
                <a:off x="-1166634" y="2224402"/>
                <a:ext cx="313561" cy="223213"/>
              </a:xfrm>
              <a:custGeom>
                <a:avLst/>
                <a:gdLst>
                  <a:gd name="T0" fmla="*/ 106 w 116"/>
                  <a:gd name="T1" fmla="*/ 21 h 85"/>
                  <a:gd name="T2" fmla="*/ 106 w 116"/>
                  <a:gd name="T3" fmla="*/ 75 h 85"/>
                  <a:gd name="T4" fmla="*/ 10 w 116"/>
                  <a:gd name="T5" fmla="*/ 75 h 85"/>
                  <a:gd name="T6" fmla="*/ 10 w 116"/>
                  <a:gd name="T7" fmla="*/ 21 h 85"/>
                  <a:gd name="T8" fmla="*/ 106 w 116"/>
                  <a:gd name="T9" fmla="*/ 21 h 85"/>
                  <a:gd name="T10" fmla="*/ 108 w 116"/>
                  <a:gd name="T11" fmla="*/ 0 h 85"/>
                  <a:gd name="T12" fmla="*/ 8 w 116"/>
                  <a:gd name="T13" fmla="*/ 0 h 85"/>
                  <a:gd name="T14" fmla="*/ 0 w 116"/>
                  <a:gd name="T15" fmla="*/ 8 h 85"/>
                  <a:gd name="T16" fmla="*/ 0 w 116"/>
                  <a:gd name="T17" fmla="*/ 77 h 85"/>
                  <a:gd name="T18" fmla="*/ 8 w 116"/>
                  <a:gd name="T19" fmla="*/ 85 h 85"/>
                  <a:gd name="T20" fmla="*/ 108 w 116"/>
                  <a:gd name="T21" fmla="*/ 85 h 85"/>
                  <a:gd name="T22" fmla="*/ 116 w 116"/>
                  <a:gd name="T23" fmla="*/ 77 h 85"/>
                  <a:gd name="T24" fmla="*/ 116 w 116"/>
                  <a:gd name="T25" fmla="*/ 8 h 85"/>
                  <a:gd name="T26" fmla="*/ 108 w 116"/>
                  <a:gd name="T2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85">
                    <a:moveTo>
                      <a:pt x="106" y="21"/>
                    </a:moveTo>
                    <a:cubicBezTo>
                      <a:pt x="106" y="75"/>
                      <a:pt x="106" y="75"/>
                      <a:pt x="106" y="75"/>
                    </a:cubicBezTo>
                    <a:cubicBezTo>
                      <a:pt x="10" y="75"/>
                      <a:pt x="10" y="75"/>
                      <a:pt x="10" y="75"/>
                    </a:cubicBezTo>
                    <a:cubicBezTo>
                      <a:pt x="10" y="21"/>
                      <a:pt x="10" y="21"/>
                      <a:pt x="10" y="21"/>
                    </a:cubicBezTo>
                    <a:lnTo>
                      <a:pt x="106" y="21"/>
                    </a:lnTo>
                    <a:close/>
                    <a:moveTo>
                      <a:pt x="108" y="0"/>
                    </a:moveTo>
                    <a:cubicBezTo>
                      <a:pt x="8" y="0"/>
                      <a:pt x="8" y="0"/>
                      <a:pt x="8" y="0"/>
                    </a:cubicBezTo>
                    <a:cubicBezTo>
                      <a:pt x="3" y="0"/>
                      <a:pt x="0" y="4"/>
                      <a:pt x="0" y="8"/>
                    </a:cubicBezTo>
                    <a:cubicBezTo>
                      <a:pt x="0" y="77"/>
                      <a:pt x="0" y="77"/>
                      <a:pt x="0" y="77"/>
                    </a:cubicBezTo>
                    <a:cubicBezTo>
                      <a:pt x="0" y="82"/>
                      <a:pt x="3" y="85"/>
                      <a:pt x="8" y="85"/>
                    </a:cubicBezTo>
                    <a:cubicBezTo>
                      <a:pt x="108" y="85"/>
                      <a:pt x="108" y="85"/>
                      <a:pt x="108" y="85"/>
                    </a:cubicBezTo>
                    <a:cubicBezTo>
                      <a:pt x="113" y="85"/>
                      <a:pt x="116" y="82"/>
                      <a:pt x="116" y="77"/>
                    </a:cubicBezTo>
                    <a:cubicBezTo>
                      <a:pt x="116" y="8"/>
                      <a:pt x="116" y="8"/>
                      <a:pt x="116" y="8"/>
                    </a:cubicBezTo>
                    <a:cubicBezTo>
                      <a:pt x="116" y="4"/>
                      <a:pt x="113" y="0"/>
                      <a:pt x="10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FFFFFF"/>
                  </a:solidFill>
                </a:endParaRPr>
              </a:p>
            </p:txBody>
          </p:sp>
          <p:sp>
            <p:nvSpPr>
              <p:cNvPr id="165" name="Freeform 362"/>
              <p:cNvSpPr>
                <a:spLocks/>
              </p:cNvSpPr>
              <p:nvPr/>
            </p:nvSpPr>
            <p:spPr bwMode="auto">
              <a:xfrm>
                <a:off x="-1129436" y="2458249"/>
                <a:ext cx="233842" cy="584609"/>
              </a:xfrm>
              <a:custGeom>
                <a:avLst/>
                <a:gdLst>
                  <a:gd name="T0" fmla="*/ 86 w 86"/>
                  <a:gd name="T1" fmla="*/ 8 h 220"/>
                  <a:gd name="T2" fmla="*/ 79 w 86"/>
                  <a:gd name="T3" fmla="*/ 0 h 220"/>
                  <a:gd name="T4" fmla="*/ 7 w 86"/>
                  <a:gd name="T5" fmla="*/ 0 h 220"/>
                  <a:gd name="T6" fmla="*/ 0 w 86"/>
                  <a:gd name="T7" fmla="*/ 8 h 220"/>
                  <a:gd name="T8" fmla="*/ 0 w 86"/>
                  <a:gd name="T9" fmla="*/ 220 h 220"/>
                  <a:gd name="T10" fmla="*/ 86 w 86"/>
                  <a:gd name="T11" fmla="*/ 220 h 220"/>
                  <a:gd name="T12" fmla="*/ 86 w 86"/>
                  <a:gd name="T13" fmla="*/ 8 h 220"/>
                </a:gdLst>
                <a:ahLst/>
                <a:cxnLst>
                  <a:cxn ang="0">
                    <a:pos x="T0" y="T1"/>
                  </a:cxn>
                  <a:cxn ang="0">
                    <a:pos x="T2" y="T3"/>
                  </a:cxn>
                  <a:cxn ang="0">
                    <a:pos x="T4" y="T5"/>
                  </a:cxn>
                  <a:cxn ang="0">
                    <a:pos x="T6" y="T7"/>
                  </a:cxn>
                  <a:cxn ang="0">
                    <a:pos x="T8" y="T9"/>
                  </a:cxn>
                  <a:cxn ang="0">
                    <a:pos x="T10" y="T11"/>
                  </a:cxn>
                  <a:cxn ang="0">
                    <a:pos x="T12" y="T13"/>
                  </a:cxn>
                </a:cxnLst>
                <a:rect l="0" t="0" r="r" b="b"/>
                <a:pathLst>
                  <a:path w="86" h="220">
                    <a:moveTo>
                      <a:pt x="86" y="8"/>
                    </a:moveTo>
                    <a:cubicBezTo>
                      <a:pt x="86" y="4"/>
                      <a:pt x="83" y="0"/>
                      <a:pt x="79" y="0"/>
                    </a:cubicBezTo>
                    <a:cubicBezTo>
                      <a:pt x="7" y="0"/>
                      <a:pt x="7" y="0"/>
                      <a:pt x="7" y="0"/>
                    </a:cubicBezTo>
                    <a:cubicBezTo>
                      <a:pt x="3" y="0"/>
                      <a:pt x="0" y="4"/>
                      <a:pt x="0" y="8"/>
                    </a:cubicBezTo>
                    <a:cubicBezTo>
                      <a:pt x="0" y="220"/>
                      <a:pt x="0" y="220"/>
                      <a:pt x="0" y="220"/>
                    </a:cubicBezTo>
                    <a:cubicBezTo>
                      <a:pt x="86" y="220"/>
                      <a:pt x="86" y="220"/>
                      <a:pt x="86" y="220"/>
                    </a:cubicBezTo>
                    <a:lnTo>
                      <a:pt x="86"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FFFFFF"/>
                  </a:solidFill>
                </a:endParaRPr>
              </a:p>
            </p:txBody>
          </p:sp>
          <p:sp>
            <p:nvSpPr>
              <p:cNvPr id="166" name="Freeform 363"/>
              <p:cNvSpPr>
                <a:spLocks noEditPoints="1"/>
              </p:cNvSpPr>
              <p:nvPr/>
            </p:nvSpPr>
            <p:spPr bwMode="auto">
              <a:xfrm>
                <a:off x="-1129436" y="3956978"/>
                <a:ext cx="233842" cy="813144"/>
              </a:xfrm>
              <a:custGeom>
                <a:avLst/>
                <a:gdLst>
                  <a:gd name="T0" fmla="*/ 0 w 86"/>
                  <a:gd name="T1" fmla="*/ 0 h 306"/>
                  <a:gd name="T2" fmla="*/ 0 w 86"/>
                  <a:gd name="T3" fmla="*/ 263 h 306"/>
                  <a:gd name="T4" fmla="*/ 43 w 86"/>
                  <a:gd name="T5" fmla="*/ 306 h 306"/>
                  <a:gd name="T6" fmla="*/ 86 w 86"/>
                  <a:gd name="T7" fmla="*/ 263 h 306"/>
                  <a:gd name="T8" fmla="*/ 86 w 86"/>
                  <a:gd name="T9" fmla="*/ 0 h 306"/>
                  <a:gd name="T10" fmla="*/ 0 w 86"/>
                  <a:gd name="T11" fmla="*/ 0 h 306"/>
                  <a:gd name="T12" fmla="*/ 43 w 86"/>
                  <a:gd name="T13" fmla="*/ 266 h 306"/>
                  <a:gd name="T14" fmla="*/ 38 w 86"/>
                  <a:gd name="T15" fmla="*/ 261 h 306"/>
                  <a:gd name="T16" fmla="*/ 43 w 86"/>
                  <a:gd name="T17" fmla="*/ 255 h 306"/>
                  <a:gd name="T18" fmla="*/ 48 w 86"/>
                  <a:gd name="T19" fmla="*/ 261 h 306"/>
                  <a:gd name="T20" fmla="*/ 43 w 86"/>
                  <a:gd name="T21" fmla="*/ 266 h 306"/>
                  <a:gd name="T22" fmla="*/ 43 w 86"/>
                  <a:gd name="T23" fmla="*/ 240 h 306"/>
                  <a:gd name="T24" fmla="*/ 38 w 86"/>
                  <a:gd name="T25" fmla="*/ 235 h 306"/>
                  <a:gd name="T26" fmla="*/ 43 w 86"/>
                  <a:gd name="T27" fmla="*/ 229 h 306"/>
                  <a:gd name="T28" fmla="*/ 48 w 86"/>
                  <a:gd name="T29" fmla="*/ 235 h 306"/>
                  <a:gd name="T30" fmla="*/ 43 w 86"/>
                  <a:gd name="T31" fmla="*/ 240 h 306"/>
                  <a:gd name="T32" fmla="*/ 43 w 86"/>
                  <a:gd name="T33" fmla="*/ 215 h 306"/>
                  <a:gd name="T34" fmla="*/ 38 w 86"/>
                  <a:gd name="T35" fmla="*/ 209 h 306"/>
                  <a:gd name="T36" fmla="*/ 43 w 86"/>
                  <a:gd name="T37" fmla="*/ 204 h 306"/>
                  <a:gd name="T38" fmla="*/ 48 w 86"/>
                  <a:gd name="T39" fmla="*/ 209 h 306"/>
                  <a:gd name="T40" fmla="*/ 43 w 86"/>
                  <a:gd name="T41" fmla="*/ 215 h 306"/>
                  <a:gd name="T42" fmla="*/ 43 w 86"/>
                  <a:gd name="T43" fmla="*/ 189 h 306"/>
                  <a:gd name="T44" fmla="*/ 38 w 86"/>
                  <a:gd name="T45" fmla="*/ 184 h 306"/>
                  <a:gd name="T46" fmla="*/ 43 w 86"/>
                  <a:gd name="T47" fmla="*/ 178 h 306"/>
                  <a:gd name="T48" fmla="*/ 48 w 86"/>
                  <a:gd name="T49" fmla="*/ 184 h 306"/>
                  <a:gd name="T50" fmla="*/ 43 w 86"/>
                  <a:gd name="T51" fmla="*/ 189 h 306"/>
                  <a:gd name="T52" fmla="*/ 43 w 86"/>
                  <a:gd name="T53" fmla="*/ 163 h 306"/>
                  <a:gd name="T54" fmla="*/ 38 w 86"/>
                  <a:gd name="T55" fmla="*/ 158 h 306"/>
                  <a:gd name="T56" fmla="*/ 43 w 86"/>
                  <a:gd name="T57" fmla="*/ 152 h 306"/>
                  <a:gd name="T58" fmla="*/ 48 w 86"/>
                  <a:gd name="T59" fmla="*/ 158 h 306"/>
                  <a:gd name="T60" fmla="*/ 43 w 86"/>
                  <a:gd name="T61" fmla="*/ 163 h 306"/>
                  <a:gd name="T62" fmla="*/ 43 w 86"/>
                  <a:gd name="T63" fmla="*/ 138 h 306"/>
                  <a:gd name="T64" fmla="*/ 38 w 86"/>
                  <a:gd name="T65" fmla="*/ 132 h 306"/>
                  <a:gd name="T66" fmla="*/ 43 w 86"/>
                  <a:gd name="T67" fmla="*/ 127 h 306"/>
                  <a:gd name="T68" fmla="*/ 48 w 86"/>
                  <a:gd name="T69" fmla="*/ 132 h 306"/>
                  <a:gd name="T70" fmla="*/ 43 w 86"/>
                  <a:gd name="T71" fmla="*/ 138 h 306"/>
                  <a:gd name="T72" fmla="*/ 43 w 86"/>
                  <a:gd name="T73" fmla="*/ 112 h 306"/>
                  <a:gd name="T74" fmla="*/ 38 w 86"/>
                  <a:gd name="T75" fmla="*/ 106 h 306"/>
                  <a:gd name="T76" fmla="*/ 43 w 86"/>
                  <a:gd name="T77" fmla="*/ 101 h 306"/>
                  <a:gd name="T78" fmla="*/ 48 w 86"/>
                  <a:gd name="T79" fmla="*/ 106 h 306"/>
                  <a:gd name="T80" fmla="*/ 43 w 86"/>
                  <a:gd name="T81" fmla="*/ 11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306">
                    <a:moveTo>
                      <a:pt x="0" y="0"/>
                    </a:moveTo>
                    <a:cubicBezTo>
                      <a:pt x="0" y="263"/>
                      <a:pt x="0" y="263"/>
                      <a:pt x="0" y="263"/>
                    </a:cubicBezTo>
                    <a:cubicBezTo>
                      <a:pt x="0" y="287"/>
                      <a:pt x="19" y="306"/>
                      <a:pt x="43" y="306"/>
                    </a:cubicBezTo>
                    <a:cubicBezTo>
                      <a:pt x="67" y="306"/>
                      <a:pt x="86" y="287"/>
                      <a:pt x="86" y="263"/>
                    </a:cubicBezTo>
                    <a:cubicBezTo>
                      <a:pt x="86" y="0"/>
                      <a:pt x="86" y="0"/>
                      <a:pt x="86" y="0"/>
                    </a:cubicBezTo>
                    <a:lnTo>
                      <a:pt x="0" y="0"/>
                    </a:lnTo>
                    <a:close/>
                    <a:moveTo>
                      <a:pt x="43" y="266"/>
                    </a:moveTo>
                    <a:cubicBezTo>
                      <a:pt x="40" y="266"/>
                      <a:pt x="38" y="264"/>
                      <a:pt x="38" y="261"/>
                    </a:cubicBezTo>
                    <a:cubicBezTo>
                      <a:pt x="38" y="258"/>
                      <a:pt x="40" y="255"/>
                      <a:pt x="43" y="255"/>
                    </a:cubicBezTo>
                    <a:cubicBezTo>
                      <a:pt x="46" y="255"/>
                      <a:pt x="48" y="258"/>
                      <a:pt x="48" y="261"/>
                    </a:cubicBezTo>
                    <a:cubicBezTo>
                      <a:pt x="48" y="264"/>
                      <a:pt x="46" y="266"/>
                      <a:pt x="43" y="266"/>
                    </a:cubicBezTo>
                    <a:close/>
                    <a:moveTo>
                      <a:pt x="43" y="240"/>
                    </a:moveTo>
                    <a:cubicBezTo>
                      <a:pt x="40" y="240"/>
                      <a:pt x="38" y="238"/>
                      <a:pt x="38" y="235"/>
                    </a:cubicBezTo>
                    <a:cubicBezTo>
                      <a:pt x="38" y="232"/>
                      <a:pt x="40" y="229"/>
                      <a:pt x="43" y="229"/>
                    </a:cubicBezTo>
                    <a:cubicBezTo>
                      <a:pt x="46" y="229"/>
                      <a:pt x="48" y="232"/>
                      <a:pt x="48" y="235"/>
                    </a:cubicBezTo>
                    <a:cubicBezTo>
                      <a:pt x="48" y="238"/>
                      <a:pt x="46" y="240"/>
                      <a:pt x="43" y="240"/>
                    </a:cubicBezTo>
                    <a:close/>
                    <a:moveTo>
                      <a:pt x="43" y="215"/>
                    </a:moveTo>
                    <a:cubicBezTo>
                      <a:pt x="40" y="215"/>
                      <a:pt x="38" y="212"/>
                      <a:pt x="38" y="209"/>
                    </a:cubicBezTo>
                    <a:cubicBezTo>
                      <a:pt x="38" y="206"/>
                      <a:pt x="40" y="204"/>
                      <a:pt x="43" y="204"/>
                    </a:cubicBezTo>
                    <a:cubicBezTo>
                      <a:pt x="46" y="204"/>
                      <a:pt x="48" y="206"/>
                      <a:pt x="48" y="209"/>
                    </a:cubicBezTo>
                    <a:cubicBezTo>
                      <a:pt x="48" y="212"/>
                      <a:pt x="46" y="215"/>
                      <a:pt x="43" y="215"/>
                    </a:cubicBezTo>
                    <a:close/>
                    <a:moveTo>
                      <a:pt x="43" y="189"/>
                    </a:moveTo>
                    <a:cubicBezTo>
                      <a:pt x="40" y="189"/>
                      <a:pt x="38" y="187"/>
                      <a:pt x="38" y="184"/>
                    </a:cubicBezTo>
                    <a:cubicBezTo>
                      <a:pt x="38" y="181"/>
                      <a:pt x="40" y="178"/>
                      <a:pt x="43" y="178"/>
                    </a:cubicBezTo>
                    <a:cubicBezTo>
                      <a:pt x="46" y="178"/>
                      <a:pt x="48" y="181"/>
                      <a:pt x="48" y="184"/>
                    </a:cubicBezTo>
                    <a:cubicBezTo>
                      <a:pt x="48" y="187"/>
                      <a:pt x="46" y="189"/>
                      <a:pt x="43" y="189"/>
                    </a:cubicBezTo>
                    <a:close/>
                    <a:moveTo>
                      <a:pt x="43" y="163"/>
                    </a:moveTo>
                    <a:cubicBezTo>
                      <a:pt x="40" y="163"/>
                      <a:pt x="38" y="161"/>
                      <a:pt x="38" y="158"/>
                    </a:cubicBezTo>
                    <a:cubicBezTo>
                      <a:pt x="38" y="155"/>
                      <a:pt x="40" y="152"/>
                      <a:pt x="43" y="152"/>
                    </a:cubicBezTo>
                    <a:cubicBezTo>
                      <a:pt x="46" y="152"/>
                      <a:pt x="48" y="155"/>
                      <a:pt x="48" y="158"/>
                    </a:cubicBezTo>
                    <a:cubicBezTo>
                      <a:pt x="48" y="161"/>
                      <a:pt x="46" y="163"/>
                      <a:pt x="43" y="163"/>
                    </a:cubicBezTo>
                    <a:close/>
                    <a:moveTo>
                      <a:pt x="43" y="138"/>
                    </a:moveTo>
                    <a:cubicBezTo>
                      <a:pt x="40" y="138"/>
                      <a:pt x="38" y="135"/>
                      <a:pt x="38" y="132"/>
                    </a:cubicBezTo>
                    <a:cubicBezTo>
                      <a:pt x="38" y="129"/>
                      <a:pt x="40" y="127"/>
                      <a:pt x="43" y="127"/>
                    </a:cubicBezTo>
                    <a:cubicBezTo>
                      <a:pt x="46" y="127"/>
                      <a:pt x="48" y="129"/>
                      <a:pt x="48" y="132"/>
                    </a:cubicBezTo>
                    <a:cubicBezTo>
                      <a:pt x="48" y="135"/>
                      <a:pt x="46" y="138"/>
                      <a:pt x="43" y="138"/>
                    </a:cubicBezTo>
                    <a:close/>
                    <a:moveTo>
                      <a:pt x="43" y="112"/>
                    </a:moveTo>
                    <a:cubicBezTo>
                      <a:pt x="40" y="112"/>
                      <a:pt x="38" y="109"/>
                      <a:pt x="38" y="106"/>
                    </a:cubicBezTo>
                    <a:cubicBezTo>
                      <a:pt x="38" y="103"/>
                      <a:pt x="40" y="101"/>
                      <a:pt x="43" y="101"/>
                    </a:cubicBezTo>
                    <a:cubicBezTo>
                      <a:pt x="46" y="101"/>
                      <a:pt x="48" y="103"/>
                      <a:pt x="48" y="106"/>
                    </a:cubicBezTo>
                    <a:cubicBezTo>
                      <a:pt x="48" y="109"/>
                      <a:pt x="46" y="112"/>
                      <a:pt x="43"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FFFFFF"/>
                  </a:solidFill>
                </a:endParaRPr>
              </a:p>
            </p:txBody>
          </p:sp>
        </p:grpSp>
        <p:grpSp>
          <p:nvGrpSpPr>
            <p:cNvPr id="11" name="Group 10"/>
            <p:cNvGrpSpPr/>
            <p:nvPr/>
          </p:nvGrpSpPr>
          <p:grpSpPr>
            <a:xfrm>
              <a:off x="6051545" y="3071401"/>
              <a:ext cx="825888" cy="656276"/>
              <a:chOff x="4037452" y="7745176"/>
              <a:chExt cx="825888" cy="656276"/>
            </a:xfrm>
          </p:grpSpPr>
          <p:sp>
            <p:nvSpPr>
              <p:cNvPr id="171" name="Freeform 5"/>
              <p:cNvSpPr>
                <a:spLocks noEditPoints="1"/>
              </p:cNvSpPr>
              <p:nvPr/>
            </p:nvSpPr>
            <p:spPr bwMode="auto">
              <a:xfrm>
                <a:off x="4467850" y="7779263"/>
                <a:ext cx="148257" cy="148258"/>
              </a:xfrm>
              <a:custGeom>
                <a:avLst/>
                <a:gdLst>
                  <a:gd name="T0" fmla="*/ 75 w 152"/>
                  <a:gd name="T1" fmla="*/ 152 h 152"/>
                  <a:gd name="T2" fmla="*/ 152 w 152"/>
                  <a:gd name="T3" fmla="*/ 76 h 152"/>
                  <a:gd name="T4" fmla="*/ 75 w 152"/>
                  <a:gd name="T5" fmla="*/ 0 h 152"/>
                  <a:gd name="T6" fmla="*/ 0 w 152"/>
                  <a:gd name="T7" fmla="*/ 76 h 152"/>
                  <a:gd name="T8" fmla="*/ 75 w 152"/>
                  <a:gd name="T9" fmla="*/ 152 h 152"/>
                  <a:gd name="T10" fmla="*/ 75 w 152"/>
                  <a:gd name="T11" fmla="*/ 32 h 152"/>
                  <a:gd name="T12" fmla="*/ 119 w 152"/>
                  <a:gd name="T13" fmla="*/ 76 h 152"/>
                  <a:gd name="T14" fmla="*/ 75 w 152"/>
                  <a:gd name="T15" fmla="*/ 119 h 152"/>
                  <a:gd name="T16" fmla="*/ 32 w 152"/>
                  <a:gd name="T17" fmla="*/ 76 h 152"/>
                  <a:gd name="T18" fmla="*/ 75 w 152"/>
                  <a:gd name="T1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52">
                    <a:moveTo>
                      <a:pt x="75" y="152"/>
                    </a:moveTo>
                    <a:cubicBezTo>
                      <a:pt x="118" y="152"/>
                      <a:pt x="152" y="118"/>
                      <a:pt x="152" y="76"/>
                    </a:cubicBezTo>
                    <a:cubicBezTo>
                      <a:pt x="152" y="34"/>
                      <a:pt x="118" y="0"/>
                      <a:pt x="75" y="0"/>
                    </a:cubicBezTo>
                    <a:cubicBezTo>
                      <a:pt x="34" y="0"/>
                      <a:pt x="0" y="34"/>
                      <a:pt x="0" y="76"/>
                    </a:cubicBezTo>
                    <a:cubicBezTo>
                      <a:pt x="0" y="118"/>
                      <a:pt x="34" y="152"/>
                      <a:pt x="75" y="152"/>
                    </a:cubicBezTo>
                    <a:close/>
                    <a:moveTo>
                      <a:pt x="75" y="32"/>
                    </a:moveTo>
                    <a:cubicBezTo>
                      <a:pt x="100" y="32"/>
                      <a:pt x="119" y="52"/>
                      <a:pt x="119" y="76"/>
                    </a:cubicBezTo>
                    <a:cubicBezTo>
                      <a:pt x="119" y="100"/>
                      <a:pt x="100" y="119"/>
                      <a:pt x="75" y="119"/>
                    </a:cubicBezTo>
                    <a:cubicBezTo>
                      <a:pt x="51" y="119"/>
                      <a:pt x="32" y="100"/>
                      <a:pt x="32" y="76"/>
                    </a:cubicBezTo>
                    <a:cubicBezTo>
                      <a:pt x="32" y="52"/>
                      <a:pt x="51" y="32"/>
                      <a:pt x="75" y="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1807"/>
                <a:endParaRPr lang="en-US" sz="1836">
                  <a:solidFill>
                    <a:prstClr val="black"/>
                  </a:solidFill>
                </a:endParaRPr>
              </a:p>
            </p:txBody>
          </p:sp>
          <p:sp>
            <p:nvSpPr>
              <p:cNvPr id="172" name="Oval 6"/>
              <p:cNvSpPr>
                <a:spLocks noChangeArrowheads="1"/>
              </p:cNvSpPr>
              <p:nvPr/>
            </p:nvSpPr>
            <p:spPr bwMode="auto">
              <a:xfrm>
                <a:off x="4519597" y="7831009"/>
                <a:ext cx="43533" cy="4394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1807"/>
                <a:endParaRPr lang="en-US" sz="1836">
                  <a:solidFill>
                    <a:prstClr val="black"/>
                  </a:solidFill>
                </a:endParaRPr>
              </a:p>
            </p:txBody>
          </p:sp>
          <p:sp>
            <p:nvSpPr>
              <p:cNvPr id="173" name="Freeform 7"/>
              <p:cNvSpPr>
                <a:spLocks noEditPoints="1"/>
              </p:cNvSpPr>
              <p:nvPr/>
            </p:nvSpPr>
            <p:spPr bwMode="auto">
              <a:xfrm>
                <a:off x="4037452" y="7745176"/>
                <a:ext cx="202468" cy="202879"/>
              </a:xfrm>
              <a:custGeom>
                <a:avLst/>
                <a:gdLst>
                  <a:gd name="T0" fmla="*/ 208 w 208"/>
                  <a:gd name="T1" fmla="*/ 104 h 208"/>
                  <a:gd name="T2" fmla="*/ 104 w 208"/>
                  <a:gd name="T3" fmla="*/ 0 h 208"/>
                  <a:gd name="T4" fmla="*/ 0 w 208"/>
                  <a:gd name="T5" fmla="*/ 104 h 208"/>
                  <a:gd name="T6" fmla="*/ 104 w 208"/>
                  <a:gd name="T7" fmla="*/ 208 h 208"/>
                  <a:gd name="T8" fmla="*/ 208 w 208"/>
                  <a:gd name="T9" fmla="*/ 104 h 208"/>
                  <a:gd name="T10" fmla="*/ 49 w 208"/>
                  <a:gd name="T11" fmla="*/ 104 h 208"/>
                  <a:gd name="T12" fmla="*/ 104 w 208"/>
                  <a:gd name="T13" fmla="*/ 49 h 208"/>
                  <a:gd name="T14" fmla="*/ 159 w 208"/>
                  <a:gd name="T15" fmla="*/ 104 h 208"/>
                  <a:gd name="T16" fmla="*/ 104 w 208"/>
                  <a:gd name="T17" fmla="*/ 159 h 208"/>
                  <a:gd name="T18" fmla="*/ 49 w 208"/>
                  <a:gd name="T19" fmla="*/ 1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208" y="104"/>
                    </a:moveTo>
                    <a:cubicBezTo>
                      <a:pt x="208" y="46"/>
                      <a:pt x="161" y="0"/>
                      <a:pt x="104" y="0"/>
                    </a:cubicBezTo>
                    <a:cubicBezTo>
                      <a:pt x="46" y="0"/>
                      <a:pt x="0" y="46"/>
                      <a:pt x="0" y="104"/>
                    </a:cubicBezTo>
                    <a:cubicBezTo>
                      <a:pt x="0" y="161"/>
                      <a:pt x="46" y="208"/>
                      <a:pt x="104" y="208"/>
                    </a:cubicBezTo>
                    <a:cubicBezTo>
                      <a:pt x="161" y="208"/>
                      <a:pt x="208" y="161"/>
                      <a:pt x="208" y="104"/>
                    </a:cubicBezTo>
                    <a:close/>
                    <a:moveTo>
                      <a:pt x="49" y="104"/>
                    </a:moveTo>
                    <a:cubicBezTo>
                      <a:pt x="49" y="73"/>
                      <a:pt x="73" y="49"/>
                      <a:pt x="104" y="49"/>
                    </a:cubicBezTo>
                    <a:cubicBezTo>
                      <a:pt x="134" y="49"/>
                      <a:pt x="159" y="73"/>
                      <a:pt x="159" y="104"/>
                    </a:cubicBezTo>
                    <a:cubicBezTo>
                      <a:pt x="159" y="134"/>
                      <a:pt x="134" y="159"/>
                      <a:pt x="104" y="159"/>
                    </a:cubicBezTo>
                    <a:cubicBezTo>
                      <a:pt x="73" y="159"/>
                      <a:pt x="49" y="134"/>
                      <a:pt x="49" y="10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1807"/>
                <a:endParaRPr lang="en-US" sz="1836">
                  <a:solidFill>
                    <a:prstClr val="black"/>
                  </a:solidFill>
                </a:endParaRPr>
              </a:p>
            </p:txBody>
          </p:sp>
          <p:sp>
            <p:nvSpPr>
              <p:cNvPr id="174" name="Oval 8"/>
              <p:cNvSpPr>
                <a:spLocks noChangeArrowheads="1"/>
              </p:cNvSpPr>
              <p:nvPr/>
            </p:nvSpPr>
            <p:spPr bwMode="auto">
              <a:xfrm>
                <a:off x="4108500" y="7816635"/>
                <a:ext cx="59549" cy="60371"/>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1807"/>
                <a:endParaRPr lang="en-US" sz="1836">
                  <a:solidFill>
                    <a:prstClr val="black"/>
                  </a:solidFill>
                </a:endParaRPr>
              </a:p>
            </p:txBody>
          </p:sp>
          <p:sp>
            <p:nvSpPr>
              <p:cNvPr id="175" name="Freeform 9"/>
              <p:cNvSpPr>
                <a:spLocks/>
              </p:cNvSpPr>
              <p:nvPr/>
            </p:nvSpPr>
            <p:spPr bwMode="auto">
              <a:xfrm>
                <a:off x="4721243" y="8124650"/>
                <a:ext cx="118688" cy="189737"/>
              </a:xfrm>
              <a:custGeom>
                <a:avLst/>
                <a:gdLst>
                  <a:gd name="T0" fmla="*/ 0 w 122"/>
                  <a:gd name="T1" fmla="*/ 61 h 195"/>
                  <a:gd name="T2" fmla="*/ 33 w 122"/>
                  <a:gd name="T3" fmla="*/ 115 h 195"/>
                  <a:gd name="T4" fmla="*/ 33 w 122"/>
                  <a:gd name="T5" fmla="*/ 151 h 195"/>
                  <a:gd name="T6" fmla="*/ 47 w 122"/>
                  <a:gd name="T7" fmla="*/ 151 h 195"/>
                  <a:gd name="T8" fmla="*/ 47 w 122"/>
                  <a:gd name="T9" fmla="*/ 166 h 195"/>
                  <a:gd name="T10" fmla="*/ 56 w 122"/>
                  <a:gd name="T11" fmla="*/ 166 h 195"/>
                  <a:gd name="T12" fmla="*/ 56 w 122"/>
                  <a:gd name="T13" fmla="*/ 195 h 195"/>
                  <a:gd name="T14" fmla="*/ 71 w 122"/>
                  <a:gd name="T15" fmla="*/ 195 h 195"/>
                  <a:gd name="T16" fmla="*/ 71 w 122"/>
                  <a:gd name="T17" fmla="*/ 166 h 195"/>
                  <a:gd name="T18" fmla="*/ 79 w 122"/>
                  <a:gd name="T19" fmla="*/ 166 h 195"/>
                  <a:gd name="T20" fmla="*/ 79 w 122"/>
                  <a:gd name="T21" fmla="*/ 151 h 195"/>
                  <a:gd name="T22" fmla="*/ 91 w 122"/>
                  <a:gd name="T23" fmla="*/ 151 h 195"/>
                  <a:gd name="T24" fmla="*/ 91 w 122"/>
                  <a:gd name="T25" fmla="*/ 114 h 195"/>
                  <a:gd name="T26" fmla="*/ 122 w 122"/>
                  <a:gd name="T27" fmla="*/ 61 h 195"/>
                  <a:gd name="T28" fmla="*/ 61 w 122"/>
                  <a:gd name="T29" fmla="*/ 0 h 195"/>
                  <a:gd name="T30" fmla="*/ 0 w 122"/>
                  <a:gd name="T31" fmla="*/ 6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95">
                    <a:moveTo>
                      <a:pt x="0" y="61"/>
                    </a:moveTo>
                    <a:cubicBezTo>
                      <a:pt x="0" y="85"/>
                      <a:pt x="14" y="105"/>
                      <a:pt x="33" y="115"/>
                    </a:cubicBezTo>
                    <a:cubicBezTo>
                      <a:pt x="33" y="151"/>
                      <a:pt x="33" y="151"/>
                      <a:pt x="33" y="151"/>
                    </a:cubicBezTo>
                    <a:cubicBezTo>
                      <a:pt x="47" y="151"/>
                      <a:pt x="47" y="151"/>
                      <a:pt x="47" y="151"/>
                    </a:cubicBezTo>
                    <a:cubicBezTo>
                      <a:pt x="47" y="166"/>
                      <a:pt x="47" y="166"/>
                      <a:pt x="47" y="166"/>
                    </a:cubicBezTo>
                    <a:cubicBezTo>
                      <a:pt x="56" y="166"/>
                      <a:pt x="56" y="166"/>
                      <a:pt x="56" y="166"/>
                    </a:cubicBezTo>
                    <a:cubicBezTo>
                      <a:pt x="56" y="195"/>
                      <a:pt x="56" y="195"/>
                      <a:pt x="56" y="195"/>
                    </a:cubicBezTo>
                    <a:cubicBezTo>
                      <a:pt x="71" y="195"/>
                      <a:pt x="71" y="195"/>
                      <a:pt x="71" y="195"/>
                    </a:cubicBezTo>
                    <a:cubicBezTo>
                      <a:pt x="71" y="166"/>
                      <a:pt x="71" y="166"/>
                      <a:pt x="71" y="166"/>
                    </a:cubicBezTo>
                    <a:cubicBezTo>
                      <a:pt x="79" y="166"/>
                      <a:pt x="79" y="166"/>
                      <a:pt x="79" y="166"/>
                    </a:cubicBezTo>
                    <a:cubicBezTo>
                      <a:pt x="79" y="151"/>
                      <a:pt x="79" y="151"/>
                      <a:pt x="79" y="151"/>
                    </a:cubicBezTo>
                    <a:cubicBezTo>
                      <a:pt x="91" y="151"/>
                      <a:pt x="91" y="151"/>
                      <a:pt x="91" y="151"/>
                    </a:cubicBezTo>
                    <a:cubicBezTo>
                      <a:pt x="91" y="114"/>
                      <a:pt x="91" y="114"/>
                      <a:pt x="91" y="114"/>
                    </a:cubicBezTo>
                    <a:cubicBezTo>
                      <a:pt x="110" y="104"/>
                      <a:pt x="122" y="84"/>
                      <a:pt x="122" y="61"/>
                    </a:cubicBezTo>
                    <a:cubicBezTo>
                      <a:pt x="122" y="28"/>
                      <a:pt x="95" y="0"/>
                      <a:pt x="61" y="0"/>
                    </a:cubicBezTo>
                    <a:cubicBezTo>
                      <a:pt x="28" y="0"/>
                      <a:pt x="0" y="28"/>
                      <a:pt x="0" y="6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1807"/>
                <a:endParaRPr lang="en-US" sz="1836">
                  <a:solidFill>
                    <a:prstClr val="black"/>
                  </a:solidFill>
                </a:endParaRPr>
              </a:p>
            </p:txBody>
          </p:sp>
          <p:sp>
            <p:nvSpPr>
              <p:cNvPr id="176" name="Freeform 10"/>
              <p:cNvSpPr>
                <a:spLocks/>
              </p:cNvSpPr>
              <p:nvPr/>
            </p:nvSpPr>
            <p:spPr bwMode="auto">
              <a:xfrm>
                <a:off x="4089198" y="8227732"/>
                <a:ext cx="774142" cy="173720"/>
              </a:xfrm>
              <a:custGeom>
                <a:avLst/>
                <a:gdLst>
                  <a:gd name="T0" fmla="*/ 777 w 1885"/>
                  <a:gd name="T1" fmla="*/ 313 h 423"/>
                  <a:gd name="T2" fmla="*/ 777 w 1885"/>
                  <a:gd name="T3" fmla="*/ 143 h 423"/>
                  <a:gd name="T4" fmla="*/ 685 w 1885"/>
                  <a:gd name="T5" fmla="*/ 143 h 423"/>
                  <a:gd name="T6" fmla="*/ 685 w 1885"/>
                  <a:gd name="T7" fmla="*/ 0 h 423"/>
                  <a:gd name="T8" fmla="*/ 173 w 1885"/>
                  <a:gd name="T9" fmla="*/ 0 h 423"/>
                  <a:gd name="T10" fmla="*/ 173 w 1885"/>
                  <a:gd name="T11" fmla="*/ 143 h 423"/>
                  <a:gd name="T12" fmla="*/ 80 w 1885"/>
                  <a:gd name="T13" fmla="*/ 143 h 423"/>
                  <a:gd name="T14" fmla="*/ 80 w 1885"/>
                  <a:gd name="T15" fmla="*/ 313 h 423"/>
                  <a:gd name="T16" fmla="*/ 0 w 1885"/>
                  <a:gd name="T17" fmla="*/ 313 h 423"/>
                  <a:gd name="T18" fmla="*/ 0 w 1885"/>
                  <a:gd name="T19" fmla="*/ 423 h 423"/>
                  <a:gd name="T20" fmla="*/ 1885 w 1885"/>
                  <a:gd name="T21" fmla="*/ 423 h 423"/>
                  <a:gd name="T22" fmla="*/ 1885 w 1885"/>
                  <a:gd name="T23" fmla="*/ 313 h 423"/>
                  <a:gd name="T24" fmla="*/ 777 w 1885"/>
                  <a:gd name="T25" fmla="*/ 31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5" h="423">
                    <a:moveTo>
                      <a:pt x="777" y="313"/>
                    </a:moveTo>
                    <a:lnTo>
                      <a:pt x="777" y="143"/>
                    </a:lnTo>
                    <a:lnTo>
                      <a:pt x="685" y="143"/>
                    </a:lnTo>
                    <a:lnTo>
                      <a:pt x="685" y="0"/>
                    </a:lnTo>
                    <a:lnTo>
                      <a:pt x="173" y="0"/>
                    </a:lnTo>
                    <a:lnTo>
                      <a:pt x="173" y="143"/>
                    </a:lnTo>
                    <a:lnTo>
                      <a:pt x="80" y="143"/>
                    </a:lnTo>
                    <a:lnTo>
                      <a:pt x="80" y="313"/>
                    </a:lnTo>
                    <a:lnTo>
                      <a:pt x="0" y="313"/>
                    </a:lnTo>
                    <a:lnTo>
                      <a:pt x="0" y="423"/>
                    </a:lnTo>
                    <a:lnTo>
                      <a:pt x="1885" y="423"/>
                    </a:lnTo>
                    <a:lnTo>
                      <a:pt x="1885" y="313"/>
                    </a:lnTo>
                    <a:lnTo>
                      <a:pt x="777" y="313"/>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1807"/>
                <a:endParaRPr lang="en-US" sz="1836">
                  <a:solidFill>
                    <a:prstClr val="black"/>
                  </a:solidFill>
                </a:endParaRPr>
              </a:p>
            </p:txBody>
          </p:sp>
          <p:sp>
            <p:nvSpPr>
              <p:cNvPr id="177" name="Freeform 11"/>
              <p:cNvSpPr>
                <a:spLocks/>
              </p:cNvSpPr>
              <p:nvPr/>
            </p:nvSpPr>
            <p:spPr bwMode="auto">
              <a:xfrm>
                <a:off x="4124106" y="7936556"/>
                <a:ext cx="261196" cy="259964"/>
              </a:xfrm>
              <a:custGeom>
                <a:avLst/>
                <a:gdLst>
                  <a:gd name="T0" fmla="*/ 0 w 268"/>
                  <a:gd name="T1" fmla="*/ 55 h 267"/>
                  <a:gd name="T2" fmla="*/ 53 w 268"/>
                  <a:gd name="T3" fmla="*/ 203 h 267"/>
                  <a:gd name="T4" fmla="*/ 15 w 268"/>
                  <a:gd name="T5" fmla="*/ 203 h 267"/>
                  <a:gd name="T6" fmla="*/ 15 w 268"/>
                  <a:gd name="T7" fmla="*/ 267 h 267"/>
                  <a:gd name="T8" fmla="*/ 268 w 268"/>
                  <a:gd name="T9" fmla="*/ 267 h 267"/>
                  <a:gd name="T10" fmla="*/ 268 w 268"/>
                  <a:gd name="T11" fmla="*/ 203 h 267"/>
                  <a:gd name="T12" fmla="*/ 230 w 268"/>
                  <a:gd name="T13" fmla="*/ 203 h 267"/>
                  <a:gd name="T14" fmla="*/ 131 w 268"/>
                  <a:gd name="T15" fmla="*/ 0 h 267"/>
                  <a:gd name="T16" fmla="*/ 15 w 268"/>
                  <a:gd name="T17" fmla="*/ 56 h 267"/>
                  <a:gd name="T18" fmla="*/ 0 w 268"/>
                  <a:gd name="T19" fmla="*/ 5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7">
                    <a:moveTo>
                      <a:pt x="0" y="55"/>
                    </a:moveTo>
                    <a:cubicBezTo>
                      <a:pt x="53" y="203"/>
                      <a:pt x="53" y="203"/>
                      <a:pt x="53" y="203"/>
                    </a:cubicBezTo>
                    <a:cubicBezTo>
                      <a:pt x="15" y="203"/>
                      <a:pt x="15" y="203"/>
                      <a:pt x="15" y="203"/>
                    </a:cubicBezTo>
                    <a:cubicBezTo>
                      <a:pt x="15" y="267"/>
                      <a:pt x="15" y="267"/>
                      <a:pt x="15" y="267"/>
                    </a:cubicBezTo>
                    <a:cubicBezTo>
                      <a:pt x="268" y="267"/>
                      <a:pt x="268" y="267"/>
                      <a:pt x="268" y="267"/>
                    </a:cubicBezTo>
                    <a:cubicBezTo>
                      <a:pt x="268" y="203"/>
                      <a:pt x="268" y="203"/>
                      <a:pt x="268" y="203"/>
                    </a:cubicBezTo>
                    <a:cubicBezTo>
                      <a:pt x="230" y="203"/>
                      <a:pt x="230" y="203"/>
                      <a:pt x="230" y="203"/>
                    </a:cubicBezTo>
                    <a:cubicBezTo>
                      <a:pt x="131" y="0"/>
                      <a:pt x="131" y="0"/>
                      <a:pt x="131" y="0"/>
                    </a:cubicBezTo>
                    <a:cubicBezTo>
                      <a:pt x="104" y="34"/>
                      <a:pt x="62" y="56"/>
                      <a:pt x="15" y="56"/>
                    </a:cubicBezTo>
                    <a:cubicBezTo>
                      <a:pt x="10" y="56"/>
                      <a:pt x="5" y="56"/>
                      <a:pt x="0" y="5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1807"/>
                <a:endParaRPr lang="en-US" sz="1836">
                  <a:solidFill>
                    <a:prstClr val="black"/>
                  </a:solidFill>
                </a:endParaRPr>
              </a:p>
            </p:txBody>
          </p:sp>
          <p:sp>
            <p:nvSpPr>
              <p:cNvPr id="178" name="Freeform 12"/>
              <p:cNvSpPr>
                <a:spLocks/>
              </p:cNvSpPr>
              <p:nvPr/>
            </p:nvSpPr>
            <p:spPr bwMode="auto">
              <a:xfrm>
                <a:off x="4263329" y="7791173"/>
                <a:ext cx="186040" cy="127723"/>
              </a:xfrm>
              <a:custGeom>
                <a:avLst/>
                <a:gdLst>
                  <a:gd name="T0" fmla="*/ 186 w 191"/>
                  <a:gd name="T1" fmla="*/ 114 h 131"/>
                  <a:gd name="T2" fmla="*/ 174 w 191"/>
                  <a:gd name="T3" fmla="*/ 64 h 131"/>
                  <a:gd name="T4" fmla="*/ 191 w 191"/>
                  <a:gd name="T5" fmla="*/ 5 h 131"/>
                  <a:gd name="T6" fmla="*/ 9 w 191"/>
                  <a:gd name="T7" fmla="*/ 0 h 131"/>
                  <a:gd name="T8" fmla="*/ 20 w 191"/>
                  <a:gd name="T9" fmla="*/ 57 h 131"/>
                  <a:gd name="T10" fmla="*/ 0 w 191"/>
                  <a:gd name="T11" fmla="*/ 131 h 131"/>
                  <a:gd name="T12" fmla="*/ 186 w 191"/>
                  <a:gd name="T13" fmla="*/ 114 h 131"/>
                </a:gdLst>
                <a:ahLst/>
                <a:cxnLst>
                  <a:cxn ang="0">
                    <a:pos x="T0" y="T1"/>
                  </a:cxn>
                  <a:cxn ang="0">
                    <a:pos x="T2" y="T3"/>
                  </a:cxn>
                  <a:cxn ang="0">
                    <a:pos x="T4" y="T5"/>
                  </a:cxn>
                  <a:cxn ang="0">
                    <a:pos x="T6" y="T7"/>
                  </a:cxn>
                  <a:cxn ang="0">
                    <a:pos x="T8" y="T9"/>
                  </a:cxn>
                  <a:cxn ang="0">
                    <a:pos x="T10" y="T11"/>
                  </a:cxn>
                  <a:cxn ang="0">
                    <a:pos x="T12" y="T13"/>
                  </a:cxn>
                </a:cxnLst>
                <a:rect l="0" t="0" r="r" b="b"/>
                <a:pathLst>
                  <a:path w="191" h="131">
                    <a:moveTo>
                      <a:pt x="186" y="114"/>
                    </a:moveTo>
                    <a:cubicBezTo>
                      <a:pt x="179" y="99"/>
                      <a:pt x="174" y="82"/>
                      <a:pt x="174" y="64"/>
                    </a:cubicBezTo>
                    <a:cubicBezTo>
                      <a:pt x="174" y="42"/>
                      <a:pt x="180" y="22"/>
                      <a:pt x="191" y="5"/>
                    </a:cubicBezTo>
                    <a:cubicBezTo>
                      <a:pt x="9" y="0"/>
                      <a:pt x="9" y="0"/>
                      <a:pt x="9" y="0"/>
                    </a:cubicBezTo>
                    <a:cubicBezTo>
                      <a:pt x="16" y="17"/>
                      <a:pt x="20" y="37"/>
                      <a:pt x="20" y="57"/>
                    </a:cubicBezTo>
                    <a:cubicBezTo>
                      <a:pt x="20" y="84"/>
                      <a:pt x="13" y="109"/>
                      <a:pt x="0" y="131"/>
                    </a:cubicBezTo>
                    <a:lnTo>
                      <a:pt x="186" y="114"/>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1807"/>
                <a:endParaRPr lang="en-US" sz="1836">
                  <a:solidFill>
                    <a:prstClr val="black"/>
                  </a:solidFill>
                </a:endParaRPr>
              </a:p>
            </p:txBody>
          </p:sp>
          <p:sp>
            <p:nvSpPr>
              <p:cNvPr id="179" name="Freeform 13"/>
              <p:cNvSpPr>
                <a:spLocks/>
              </p:cNvSpPr>
              <p:nvPr/>
            </p:nvSpPr>
            <p:spPr bwMode="auto">
              <a:xfrm>
                <a:off x="4551630" y="7906986"/>
                <a:ext cx="227109" cy="247644"/>
              </a:xfrm>
              <a:custGeom>
                <a:avLst/>
                <a:gdLst>
                  <a:gd name="T0" fmla="*/ 155 w 233"/>
                  <a:gd name="T1" fmla="*/ 254 h 254"/>
                  <a:gd name="T2" fmla="*/ 233 w 233"/>
                  <a:gd name="T3" fmla="*/ 197 h 254"/>
                  <a:gd name="T4" fmla="*/ 86 w 233"/>
                  <a:gd name="T5" fmla="*/ 0 h 254"/>
                  <a:gd name="T6" fmla="*/ 0 w 233"/>
                  <a:gd name="T7" fmla="*/ 55 h 254"/>
                  <a:gd name="T8" fmla="*/ 155 w 233"/>
                  <a:gd name="T9" fmla="*/ 254 h 254"/>
                </a:gdLst>
                <a:ahLst/>
                <a:cxnLst>
                  <a:cxn ang="0">
                    <a:pos x="T0" y="T1"/>
                  </a:cxn>
                  <a:cxn ang="0">
                    <a:pos x="T2" y="T3"/>
                  </a:cxn>
                  <a:cxn ang="0">
                    <a:pos x="T4" y="T5"/>
                  </a:cxn>
                  <a:cxn ang="0">
                    <a:pos x="T6" y="T7"/>
                  </a:cxn>
                  <a:cxn ang="0">
                    <a:pos x="T8" y="T9"/>
                  </a:cxn>
                </a:cxnLst>
                <a:rect l="0" t="0" r="r" b="b"/>
                <a:pathLst>
                  <a:path w="233" h="254">
                    <a:moveTo>
                      <a:pt x="155" y="254"/>
                    </a:moveTo>
                    <a:cubicBezTo>
                      <a:pt x="166" y="222"/>
                      <a:pt x="197" y="198"/>
                      <a:pt x="233" y="197"/>
                    </a:cubicBezTo>
                    <a:cubicBezTo>
                      <a:pt x="86" y="0"/>
                      <a:pt x="86" y="0"/>
                      <a:pt x="86" y="0"/>
                    </a:cubicBezTo>
                    <a:cubicBezTo>
                      <a:pt x="68" y="30"/>
                      <a:pt x="37" y="52"/>
                      <a:pt x="0" y="55"/>
                    </a:cubicBezTo>
                    <a:lnTo>
                      <a:pt x="155" y="254"/>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1807"/>
                <a:endParaRPr lang="en-US" sz="1836">
                  <a:solidFill>
                    <a:prstClr val="black"/>
                  </a:solidFill>
                </a:endParaRPr>
              </a:p>
            </p:txBody>
          </p:sp>
        </p:grpSp>
      </p:grpSp>
      <p:grpSp>
        <p:nvGrpSpPr>
          <p:cNvPr id="17" name="Group 16"/>
          <p:cNvGrpSpPr/>
          <p:nvPr/>
        </p:nvGrpSpPr>
        <p:grpSpPr>
          <a:xfrm>
            <a:off x="109618" y="3898355"/>
            <a:ext cx="12124465" cy="2929628"/>
            <a:chOff x="109618" y="3898355"/>
            <a:chExt cx="12124465" cy="2929628"/>
          </a:xfrm>
        </p:grpSpPr>
        <p:sp>
          <p:nvSpPr>
            <p:cNvPr id="180" name="Rectangle 179"/>
            <p:cNvSpPr/>
            <p:nvPr/>
          </p:nvSpPr>
          <p:spPr bwMode="auto">
            <a:xfrm>
              <a:off x="109618" y="3898355"/>
              <a:ext cx="12124465" cy="2929628"/>
            </a:xfrm>
            <a:prstGeom prst="rect">
              <a:avLst/>
            </a:prstGeom>
            <a:solidFill>
              <a:srgbClr val="0078D7">
                <a:alpha val="94902"/>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365760" numCol="1" rtlCol="0" anchor="b" anchorCtr="0" compatLnSpc="1">
              <a:prstTxWarp prst="textNoShape">
                <a:avLst/>
              </a:prstTxWarp>
            </a:bodyPr>
            <a:lstStyle/>
            <a:p>
              <a:pPr algn="ctr" defTabSz="932472" fontAlgn="base">
                <a:spcBef>
                  <a:spcPct val="0"/>
                </a:spcBef>
                <a:spcAft>
                  <a:spcPct val="0"/>
                </a:spcAft>
              </a:pPr>
              <a:endParaRPr lang="en-US" sz="3200" dirty="0">
                <a:gradFill>
                  <a:gsLst>
                    <a:gs pos="0">
                      <a:srgbClr val="FFFFFF"/>
                    </a:gs>
                    <a:gs pos="100000">
                      <a:srgbClr val="FFFFFF"/>
                    </a:gs>
                  </a:gsLst>
                  <a:lin ang="5400000" scaled="0"/>
                </a:gradFill>
                <a:latin typeface="Segoe UI Light"/>
              </a:endParaRPr>
            </a:p>
          </p:txBody>
        </p:sp>
        <p:sp>
          <p:nvSpPr>
            <p:cNvPr id="16" name="Rectangle 15"/>
            <p:cNvSpPr/>
            <p:nvPr/>
          </p:nvSpPr>
          <p:spPr>
            <a:xfrm>
              <a:off x="554971" y="4152809"/>
              <a:ext cx="2860078" cy="769441"/>
            </a:xfrm>
            <a:prstGeom prst="rect">
              <a:avLst/>
            </a:prstGeom>
          </p:spPr>
          <p:txBody>
            <a:bodyPr wrap="none">
              <a:spAutoFit/>
            </a:bodyPr>
            <a:lstStyle/>
            <a:p>
              <a:pPr defTabSz="932472" fontAlgn="base">
                <a:spcBef>
                  <a:spcPct val="0"/>
                </a:spcBef>
                <a:spcAft>
                  <a:spcPct val="0"/>
                </a:spcAft>
              </a:pPr>
              <a:r>
                <a:rPr lang="en-US" sz="4400" dirty="0" smtClean="0">
                  <a:gradFill>
                    <a:gsLst>
                      <a:gs pos="0">
                        <a:srgbClr val="FFFFFF"/>
                      </a:gs>
                      <a:gs pos="100000">
                        <a:srgbClr val="FFFFFF"/>
                      </a:gs>
                    </a:gsLst>
                    <a:lin ang="5400000" scaled="0"/>
                  </a:gradFill>
                  <a:latin typeface="Segoe UI Light"/>
                </a:rPr>
                <a:t>Capabilities</a:t>
              </a:r>
              <a:endParaRPr lang="en-US" sz="4400" dirty="0">
                <a:gradFill>
                  <a:gsLst>
                    <a:gs pos="0">
                      <a:srgbClr val="FFFFFF"/>
                    </a:gs>
                    <a:gs pos="100000">
                      <a:srgbClr val="FFFFFF"/>
                    </a:gs>
                  </a:gsLst>
                  <a:lin ang="5400000" scaled="0"/>
                </a:gradFill>
                <a:latin typeface="Segoe UI Light"/>
              </a:endParaRPr>
            </a:p>
          </p:txBody>
        </p:sp>
        <p:sp>
          <p:nvSpPr>
            <p:cNvPr id="186" name="Rectangle 185"/>
            <p:cNvSpPr/>
            <p:nvPr/>
          </p:nvSpPr>
          <p:spPr>
            <a:xfrm>
              <a:off x="554453" y="5058667"/>
              <a:ext cx="3598357" cy="1323439"/>
            </a:xfrm>
            <a:prstGeom prst="rect">
              <a:avLst/>
            </a:prstGeom>
          </p:spPr>
          <p:txBody>
            <a:bodyPr wrap="none">
              <a:spAutoFit/>
            </a:bodyPr>
            <a:lstStyle/>
            <a:p>
              <a:pPr fontAlgn="base">
                <a:spcBef>
                  <a:spcPct val="0"/>
                </a:spcBef>
                <a:spcAft>
                  <a:spcPct val="0"/>
                </a:spcAft>
              </a:pPr>
              <a:r>
                <a:rPr lang="en-US" sz="2000" dirty="0">
                  <a:solidFill>
                    <a:srgbClr val="FFFFFF"/>
                  </a:solidFill>
                  <a:latin typeface="Segoe UI Light"/>
                  <a:cs typeface="Arial" panose="020B0604020202020204" pitchFamily="34" charset="0"/>
                </a:rPr>
                <a:t>Remote Monitoring &amp; Servicing</a:t>
              </a:r>
            </a:p>
            <a:p>
              <a:pPr fontAlgn="base">
                <a:spcBef>
                  <a:spcPct val="0"/>
                </a:spcBef>
                <a:spcAft>
                  <a:spcPct val="0"/>
                </a:spcAft>
              </a:pPr>
              <a:r>
                <a:rPr lang="en-US" sz="2000" dirty="0">
                  <a:solidFill>
                    <a:srgbClr val="FFFFFF"/>
                  </a:solidFill>
                  <a:latin typeface="Segoe UI Light"/>
                  <a:cs typeface="Arial" panose="020B0604020202020204" pitchFamily="34" charset="0"/>
                </a:rPr>
                <a:t>Asset Management</a:t>
              </a:r>
            </a:p>
            <a:p>
              <a:pPr fontAlgn="base">
                <a:spcBef>
                  <a:spcPct val="0"/>
                </a:spcBef>
                <a:spcAft>
                  <a:spcPct val="0"/>
                </a:spcAft>
              </a:pPr>
              <a:r>
                <a:rPr lang="en-US" sz="2000" dirty="0">
                  <a:solidFill>
                    <a:srgbClr val="FFFFFF"/>
                  </a:solidFill>
                  <a:latin typeface="Segoe UI Light"/>
                  <a:cs typeface="Arial" panose="020B0604020202020204" pitchFamily="34" charset="0"/>
                </a:rPr>
                <a:t>Usage Based Billing </a:t>
              </a:r>
            </a:p>
            <a:p>
              <a:pPr fontAlgn="base">
                <a:spcBef>
                  <a:spcPct val="0"/>
                </a:spcBef>
                <a:spcAft>
                  <a:spcPct val="0"/>
                </a:spcAft>
              </a:pPr>
              <a:r>
                <a:rPr lang="en-US" sz="2000" dirty="0" err="1">
                  <a:solidFill>
                    <a:srgbClr val="FFFFFF"/>
                  </a:solidFill>
                  <a:latin typeface="Segoe UI Light"/>
                  <a:cs typeface="Arial" panose="020B0604020202020204" pitchFamily="34" charset="0"/>
                </a:rPr>
                <a:t>AllJoyn</a:t>
              </a:r>
              <a:r>
                <a:rPr lang="en-US" sz="2000" dirty="0">
                  <a:solidFill>
                    <a:srgbClr val="FFFFFF"/>
                  </a:solidFill>
                  <a:latin typeface="Segoe UI Light"/>
                  <a:cs typeface="Arial" panose="020B0604020202020204" pitchFamily="34" charset="0"/>
                </a:rPr>
                <a:t>, Device Orchestration</a:t>
              </a:r>
            </a:p>
          </p:txBody>
        </p:sp>
        <p:sp>
          <p:nvSpPr>
            <p:cNvPr id="187" name="Rectangle 186"/>
            <p:cNvSpPr/>
            <p:nvPr/>
          </p:nvSpPr>
          <p:spPr>
            <a:xfrm>
              <a:off x="4492526" y="5058667"/>
              <a:ext cx="3153940" cy="1323439"/>
            </a:xfrm>
            <a:prstGeom prst="rect">
              <a:avLst/>
            </a:prstGeom>
          </p:spPr>
          <p:txBody>
            <a:bodyPr wrap="none">
              <a:spAutoFit/>
            </a:bodyPr>
            <a:lstStyle/>
            <a:p>
              <a:pPr fontAlgn="base">
                <a:spcBef>
                  <a:spcPct val="0"/>
                </a:spcBef>
                <a:spcAft>
                  <a:spcPct val="0"/>
                </a:spcAft>
              </a:pPr>
              <a:r>
                <a:rPr lang="en-US" sz="2000" dirty="0">
                  <a:solidFill>
                    <a:srgbClr val="FFFFFF"/>
                  </a:solidFill>
                  <a:latin typeface="Segoe UI Light"/>
                  <a:cs typeface="Arial" panose="020B0604020202020204" pitchFamily="34" charset="0"/>
                </a:rPr>
                <a:t>Device &amp; Firmware Updates</a:t>
              </a:r>
            </a:p>
            <a:p>
              <a:pPr fontAlgn="base">
                <a:spcBef>
                  <a:spcPct val="0"/>
                </a:spcBef>
                <a:spcAft>
                  <a:spcPct val="0"/>
                </a:spcAft>
              </a:pPr>
              <a:r>
                <a:rPr lang="en-US" sz="2000" dirty="0">
                  <a:solidFill>
                    <a:srgbClr val="FFFFFF"/>
                  </a:solidFill>
                  <a:latin typeface="Segoe UI Light"/>
                  <a:cs typeface="Arial" panose="020B0604020202020204" pitchFamily="34" charset="0"/>
                </a:rPr>
                <a:t>Command &amp; Control</a:t>
              </a:r>
            </a:p>
            <a:p>
              <a:pPr fontAlgn="base">
                <a:spcBef>
                  <a:spcPct val="0"/>
                </a:spcBef>
                <a:spcAft>
                  <a:spcPct val="0"/>
                </a:spcAft>
              </a:pPr>
              <a:r>
                <a:rPr lang="en-US" sz="2000" dirty="0">
                  <a:solidFill>
                    <a:srgbClr val="FFFFFF"/>
                  </a:solidFill>
                  <a:latin typeface="Segoe UI Light"/>
                  <a:cs typeface="Arial" panose="020B0604020202020204" pitchFamily="34" charset="0"/>
                </a:rPr>
                <a:t>Content Delivery </a:t>
              </a:r>
            </a:p>
            <a:p>
              <a:pPr fontAlgn="base">
                <a:spcBef>
                  <a:spcPct val="0"/>
                </a:spcBef>
                <a:spcAft>
                  <a:spcPct val="0"/>
                </a:spcAft>
              </a:pPr>
              <a:r>
                <a:rPr lang="en-US" sz="2000" dirty="0">
                  <a:solidFill>
                    <a:srgbClr val="FFFFFF"/>
                  </a:solidFill>
                  <a:latin typeface="Segoe UI Light"/>
                  <a:cs typeface="Arial" panose="020B0604020202020204" pitchFamily="34" charset="0"/>
                </a:rPr>
                <a:t>Compliance Management</a:t>
              </a:r>
            </a:p>
          </p:txBody>
        </p:sp>
        <p:sp>
          <p:nvSpPr>
            <p:cNvPr id="188" name="Rectangle 187"/>
            <p:cNvSpPr/>
            <p:nvPr/>
          </p:nvSpPr>
          <p:spPr>
            <a:xfrm>
              <a:off x="7986183" y="5058667"/>
              <a:ext cx="2675412" cy="1323439"/>
            </a:xfrm>
            <a:prstGeom prst="rect">
              <a:avLst/>
            </a:prstGeom>
          </p:spPr>
          <p:txBody>
            <a:bodyPr wrap="none">
              <a:spAutoFit/>
            </a:bodyPr>
            <a:lstStyle/>
            <a:p>
              <a:pPr fontAlgn="base">
                <a:spcBef>
                  <a:spcPct val="0"/>
                </a:spcBef>
                <a:spcAft>
                  <a:spcPct val="0"/>
                </a:spcAft>
              </a:pPr>
              <a:r>
                <a:rPr lang="en-US" sz="2000" dirty="0">
                  <a:solidFill>
                    <a:srgbClr val="FFFFFF"/>
                  </a:solidFill>
                  <a:latin typeface="Segoe UI Light"/>
                  <a:cs typeface="Arial" panose="020B0604020202020204" pitchFamily="34" charset="0"/>
                </a:rPr>
                <a:t>Predictive Maintenance</a:t>
              </a:r>
            </a:p>
            <a:p>
              <a:pPr fontAlgn="base">
                <a:spcBef>
                  <a:spcPct val="0"/>
                </a:spcBef>
                <a:spcAft>
                  <a:spcPct val="0"/>
                </a:spcAft>
              </a:pPr>
              <a:r>
                <a:rPr lang="en-US" sz="2000" dirty="0">
                  <a:solidFill>
                    <a:srgbClr val="FFFFFF"/>
                  </a:solidFill>
                  <a:latin typeface="Segoe UI Light"/>
                  <a:cs typeface="Arial" panose="020B0604020202020204" pitchFamily="34" charset="0"/>
                </a:rPr>
                <a:t>Analytics (BI, ML)</a:t>
              </a:r>
            </a:p>
            <a:p>
              <a:pPr fontAlgn="base">
                <a:spcBef>
                  <a:spcPct val="0"/>
                </a:spcBef>
                <a:spcAft>
                  <a:spcPct val="0"/>
                </a:spcAft>
              </a:pPr>
              <a:r>
                <a:rPr lang="en-US" sz="2000" dirty="0">
                  <a:solidFill>
                    <a:srgbClr val="FFFFFF"/>
                  </a:solidFill>
                  <a:latin typeface="Segoe UI Light"/>
                  <a:cs typeface="Arial" panose="020B0604020202020204" pitchFamily="34" charset="0"/>
                </a:rPr>
                <a:t>Enterprise integration</a:t>
              </a:r>
            </a:p>
            <a:p>
              <a:pPr fontAlgn="base">
                <a:spcBef>
                  <a:spcPct val="0"/>
                </a:spcBef>
                <a:spcAft>
                  <a:spcPct val="0"/>
                </a:spcAft>
              </a:pPr>
              <a:r>
                <a:rPr lang="en-US" sz="2000" dirty="0">
                  <a:solidFill>
                    <a:srgbClr val="FFFFFF"/>
                  </a:solidFill>
                  <a:latin typeface="Segoe UI Light"/>
                  <a:cs typeface="Arial" panose="020B0604020202020204" pitchFamily="34" charset="0"/>
                </a:rPr>
                <a:t>Data Visualization</a:t>
              </a:r>
            </a:p>
          </p:txBody>
        </p:sp>
      </p:grpSp>
      <p:pic>
        <p:nvPicPr>
          <p:cNvPr id="189" name="Picture 18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7563" y="2948890"/>
            <a:ext cx="404782" cy="409971"/>
          </a:xfrm>
          <a:prstGeom prst="rect">
            <a:avLst/>
          </a:prstGeom>
        </p:spPr>
      </p:pic>
      <p:sp>
        <p:nvSpPr>
          <p:cNvPr id="2" name="Title 1"/>
          <p:cNvSpPr>
            <a:spLocks noGrp="1"/>
          </p:cNvSpPr>
          <p:nvPr>
            <p:ph type="title"/>
          </p:nvPr>
        </p:nvSpPr>
        <p:spPr/>
        <p:txBody>
          <a:bodyPr/>
          <a:lstStyle/>
          <a:p>
            <a:r>
              <a:rPr lang="en-US" sz="5400" dirty="0" smtClean="0">
                <a:solidFill>
                  <a:schemeClr val="bg1"/>
                </a:solidFill>
              </a:rPr>
              <a:t>The Internet of Things</a:t>
            </a:r>
            <a:endParaRPr lang="en-US" sz="5400" dirty="0">
              <a:solidFill>
                <a:schemeClr val="bg1"/>
              </a:solidFill>
            </a:endParaRPr>
          </a:p>
        </p:txBody>
      </p:sp>
    </p:spTree>
    <p:extLst>
      <p:ext uri="{BB962C8B-B14F-4D97-AF65-F5344CB8AC3E}">
        <p14:creationId xmlns:p14="http://schemas.microsoft.com/office/powerpoint/2010/main" val="123771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additive="base">
                                        <p:cTn id="7" dur="750" fill="hold"/>
                                        <p:tgtEl>
                                          <p:spTgt spid="108"/>
                                        </p:tgtEl>
                                        <p:attrNameLst>
                                          <p:attrName>ppt_x</p:attrName>
                                        </p:attrNameLst>
                                      </p:cBhvr>
                                      <p:tavLst>
                                        <p:tav tm="0">
                                          <p:val>
                                            <p:strVal val="#ppt_x"/>
                                          </p:val>
                                        </p:tav>
                                        <p:tav tm="100000">
                                          <p:val>
                                            <p:strVal val="#ppt_x"/>
                                          </p:val>
                                        </p:tav>
                                      </p:tavLst>
                                    </p:anim>
                                    <p:anim calcmode="lin" valueType="num">
                                      <p:cBhvr additive="base">
                                        <p:cTn id="8" dur="750" fill="hold"/>
                                        <p:tgtEl>
                                          <p:spTgt spid="108"/>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ppt_x"/>
                                          </p:val>
                                        </p:tav>
                                        <p:tav tm="100000">
                                          <p:val>
                                            <p:strVal val="#ppt_x"/>
                                          </p:val>
                                        </p:tav>
                                      </p:tavLst>
                                    </p:anim>
                                    <p:anim calcmode="lin" valueType="num">
                                      <p:cBhvr additive="base">
                                        <p:cTn id="16"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08"/>
                                        </p:tgtEl>
                                      </p:cBhvr>
                                    </p:animEffect>
                                    <p:set>
                                      <p:cBhvr>
                                        <p:cTn id="21" dur="1" fill="hold">
                                          <p:stCondLst>
                                            <p:cond delay="499"/>
                                          </p:stCondLst>
                                        </p:cTn>
                                        <p:tgtEl>
                                          <p:spTgt spid="108"/>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2"/>
                                        </p:tgtEl>
                                      </p:cBhvr>
                                    </p:animEffect>
                                    <p:set>
                                      <p:cBhvr>
                                        <p:cTn id="24" dur="1" fill="hold">
                                          <p:stCondLst>
                                            <p:cond delay="499"/>
                                          </p:stCondLst>
                                        </p:cTn>
                                        <p:tgtEl>
                                          <p:spTgt spid="2"/>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117"/>
                                        </p:tgtEl>
                                      </p:cBhvr>
                                    </p:animEffect>
                                    <p:set>
                                      <p:cBhvr>
                                        <p:cTn id="27" dur="1" fill="hold">
                                          <p:stCondLst>
                                            <p:cond delay="499"/>
                                          </p:stCondLst>
                                        </p:cTn>
                                        <p:tgtEl>
                                          <p:spTgt spid="117"/>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5"/>
                                        </p:tgtEl>
                                      </p:cBhvr>
                                    </p:animEffect>
                                    <p:set>
                                      <p:cBhvr>
                                        <p:cTn id="33" dur="1" fill="hold">
                                          <p:stCondLst>
                                            <p:cond delay="499"/>
                                          </p:stCondLst>
                                        </p:cTn>
                                        <p:tgtEl>
                                          <p:spTgt spid="15"/>
                                        </p:tgtEl>
                                        <p:attrNameLst>
                                          <p:attrName>style.visibility</p:attrName>
                                        </p:attrNameLst>
                                      </p:cBhvr>
                                      <p:to>
                                        <p:strVal val="hidden"/>
                                      </p:to>
                                    </p:se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500"/>
                                        <p:tgtEl>
                                          <p:spTgt spid="115"/>
                                        </p:tgtEl>
                                      </p:cBhvr>
                                    </p:animEffect>
                                  </p:childTnLst>
                                </p:cTn>
                              </p:par>
                              <p:par>
                                <p:cTn id="38" presetID="10" presetClass="entr" presetSubtype="0" fill="hold" nodeType="with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fade">
                                      <p:cBhvr>
                                        <p:cTn id="40" dur="500"/>
                                        <p:tgtEl>
                                          <p:spTgt spid="114"/>
                                        </p:tgtEl>
                                      </p:cBhvr>
                                    </p:animEffect>
                                  </p:childTnLst>
                                </p:cTn>
                              </p:par>
                              <p:par>
                                <p:cTn id="41" presetID="10" presetClass="entr" presetSubtype="0" fill="hold" nodeType="withEffect">
                                  <p:stCondLst>
                                    <p:cond delay="0"/>
                                  </p:stCondLst>
                                  <p:childTnLst>
                                    <p:set>
                                      <p:cBhvr>
                                        <p:cTn id="42" dur="1" fill="hold">
                                          <p:stCondLst>
                                            <p:cond delay="0"/>
                                          </p:stCondLst>
                                        </p:cTn>
                                        <p:tgtEl>
                                          <p:spTgt spid="189"/>
                                        </p:tgtEl>
                                        <p:attrNameLst>
                                          <p:attrName>style.visibility</p:attrName>
                                        </p:attrNameLst>
                                      </p:cBhvr>
                                      <p:to>
                                        <p:strVal val="visible"/>
                                      </p:to>
                                    </p:set>
                                    <p:animEffect transition="in" filter="fade">
                                      <p:cBhvr>
                                        <p:cTn id="43" dur="500"/>
                                        <p:tgtEl>
                                          <p:spTgt spid="189"/>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102"/>
                                        </p:tgtEl>
                                        <p:attrNameLst>
                                          <p:attrName>style.visibility</p:attrName>
                                        </p:attrNameLst>
                                      </p:cBhvr>
                                      <p:to>
                                        <p:strVal val="visible"/>
                                      </p:to>
                                    </p:set>
                                    <p:animEffect transition="in" filter="fade">
                                      <p:cBhvr>
                                        <p:cTn id="47" dur="500"/>
                                        <p:tgtEl>
                                          <p:spTgt spid="102"/>
                                        </p:tgtEl>
                                      </p:cBhvr>
                                    </p:animEffect>
                                  </p:childTnLst>
                                </p:cTn>
                              </p:par>
                              <p:par>
                                <p:cTn id="48" presetID="10" presetClass="entr" presetSubtype="0" fill="hold" nodeType="withEffect">
                                  <p:stCondLst>
                                    <p:cond delay="0"/>
                                  </p:stCondLst>
                                  <p:childTnLst>
                                    <p:set>
                                      <p:cBhvr>
                                        <p:cTn id="49" dur="1" fill="hold">
                                          <p:stCondLst>
                                            <p:cond delay="0"/>
                                          </p:stCondLst>
                                        </p:cTn>
                                        <p:tgtEl>
                                          <p:spTgt spid="110"/>
                                        </p:tgtEl>
                                        <p:attrNameLst>
                                          <p:attrName>style.visibility</p:attrName>
                                        </p:attrNameLst>
                                      </p:cBhvr>
                                      <p:to>
                                        <p:strVal val="visible"/>
                                      </p:to>
                                    </p:set>
                                    <p:animEffect transition="in" filter="fade">
                                      <p:cBhvr>
                                        <p:cTn id="50" dur="500"/>
                                        <p:tgtEl>
                                          <p:spTgt spid="110"/>
                                        </p:tgtEl>
                                      </p:cBhvr>
                                    </p:animEffect>
                                  </p:childTnLst>
                                </p:cTn>
                              </p:par>
                              <p:par>
                                <p:cTn id="51" presetID="10" presetClass="entr" presetSubtype="0" fill="hold" nodeType="withEffect">
                                  <p:stCondLst>
                                    <p:cond delay="0"/>
                                  </p:stCondLst>
                                  <p:childTnLst>
                                    <p:set>
                                      <p:cBhvr>
                                        <p:cTn id="52" dur="1" fill="hold">
                                          <p:stCondLst>
                                            <p:cond delay="0"/>
                                          </p:stCondLst>
                                        </p:cTn>
                                        <p:tgtEl>
                                          <p:spTgt spid="111"/>
                                        </p:tgtEl>
                                        <p:attrNameLst>
                                          <p:attrName>style.visibility</p:attrName>
                                        </p:attrNameLst>
                                      </p:cBhvr>
                                      <p:to>
                                        <p:strVal val="visible"/>
                                      </p:to>
                                    </p:set>
                                    <p:animEffect transition="in" filter="fade">
                                      <p:cBhvr>
                                        <p:cTn id="53" dur="500"/>
                                        <p:tgtEl>
                                          <p:spTgt spid="111"/>
                                        </p:tgtEl>
                                      </p:cBhvr>
                                    </p:animEffect>
                                  </p:childTnLst>
                                </p:cTn>
                              </p:par>
                              <p:par>
                                <p:cTn id="54" presetID="10" presetClass="entr" presetSubtype="0" fill="hold" nodeType="withEffect">
                                  <p:stCondLst>
                                    <p:cond delay="0"/>
                                  </p:stCondLst>
                                  <p:childTnLst>
                                    <p:set>
                                      <p:cBhvr>
                                        <p:cTn id="55" dur="1" fill="hold">
                                          <p:stCondLst>
                                            <p:cond delay="0"/>
                                          </p:stCondLst>
                                        </p:cTn>
                                        <p:tgtEl>
                                          <p:spTgt spid="112"/>
                                        </p:tgtEl>
                                        <p:attrNameLst>
                                          <p:attrName>style.visibility</p:attrName>
                                        </p:attrNameLst>
                                      </p:cBhvr>
                                      <p:to>
                                        <p:strVal val="visible"/>
                                      </p:to>
                                    </p:set>
                                    <p:animEffect transition="in" filter="fade">
                                      <p:cBhvr>
                                        <p:cTn id="56" dur="500"/>
                                        <p:tgtEl>
                                          <p:spTgt spid="112"/>
                                        </p:tgtEl>
                                      </p:cBhvr>
                                    </p:animEffect>
                                  </p:childTnLst>
                                </p:cTn>
                              </p:par>
                            </p:childTnLst>
                          </p:cTn>
                        </p:par>
                        <p:par>
                          <p:cTn id="57" fill="hold">
                            <p:stCondLst>
                              <p:cond delay="1500"/>
                            </p:stCondLst>
                            <p:childTnLst>
                              <p:par>
                                <p:cTn id="58" presetID="10" presetClass="entr" presetSubtype="0" fill="hold" nodeType="afterEffect">
                                  <p:stCondLst>
                                    <p:cond delay="0"/>
                                  </p:stCondLst>
                                  <p:childTnLst>
                                    <p:set>
                                      <p:cBhvr>
                                        <p:cTn id="59" dur="1" fill="hold">
                                          <p:stCondLst>
                                            <p:cond delay="0"/>
                                          </p:stCondLst>
                                        </p:cTn>
                                        <p:tgtEl>
                                          <p:spTgt spid="92"/>
                                        </p:tgtEl>
                                        <p:attrNameLst>
                                          <p:attrName>style.visibility</p:attrName>
                                        </p:attrNameLst>
                                      </p:cBhvr>
                                      <p:to>
                                        <p:strVal val="visible"/>
                                      </p:to>
                                    </p:set>
                                    <p:animEffect transition="in" filter="fade">
                                      <p:cBhvr>
                                        <p:cTn id="60" dur="500"/>
                                        <p:tgtEl>
                                          <p:spTgt spid="92"/>
                                        </p:tgtEl>
                                      </p:cBhvr>
                                    </p:animEffect>
                                  </p:childTnLst>
                                </p:cTn>
                              </p:par>
                              <p:par>
                                <p:cTn id="61" presetID="10" presetClass="entr" presetSubtype="0" fill="hold" nodeType="with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fade">
                                      <p:cBhvr>
                                        <p:cTn id="63" dur="500"/>
                                        <p:tgtEl>
                                          <p:spTgt spid="100"/>
                                        </p:tgtEl>
                                      </p:cBhvr>
                                    </p:animEffect>
                                  </p:childTnLst>
                                </p:cTn>
                              </p:par>
                              <p:par>
                                <p:cTn id="64" presetID="10" presetClass="entr" presetSubtype="0" fill="hold" nodeType="withEffect">
                                  <p:stCondLst>
                                    <p:cond delay="0"/>
                                  </p:stCondLst>
                                  <p:childTnLst>
                                    <p:set>
                                      <p:cBhvr>
                                        <p:cTn id="65" dur="1" fill="hold">
                                          <p:stCondLst>
                                            <p:cond delay="0"/>
                                          </p:stCondLst>
                                        </p:cTn>
                                        <p:tgtEl>
                                          <p:spTgt spid="101"/>
                                        </p:tgtEl>
                                        <p:attrNameLst>
                                          <p:attrName>style.visibility</p:attrName>
                                        </p:attrNameLst>
                                      </p:cBhvr>
                                      <p:to>
                                        <p:strVal val="visible"/>
                                      </p:to>
                                    </p:set>
                                    <p:animEffect transition="in" filter="fade">
                                      <p:cBhvr>
                                        <p:cTn id="66" dur="500"/>
                                        <p:tgtEl>
                                          <p:spTgt spid="101"/>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decel="100000" fill="hold" nodeType="click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750" fill="hold"/>
                                        <p:tgtEl>
                                          <p:spTgt spid="17"/>
                                        </p:tgtEl>
                                        <p:attrNameLst>
                                          <p:attrName>ppt_x</p:attrName>
                                        </p:attrNameLst>
                                      </p:cBhvr>
                                      <p:tavLst>
                                        <p:tav tm="0">
                                          <p:val>
                                            <p:strVal val="#ppt_x"/>
                                          </p:val>
                                        </p:tav>
                                        <p:tav tm="100000">
                                          <p:val>
                                            <p:strVal val="#ppt_x"/>
                                          </p:val>
                                        </p:tav>
                                      </p:tavLst>
                                    </p:anim>
                                    <p:anim calcmode="lin" valueType="num">
                                      <p:cBhvr additive="base">
                                        <p:cTn id="72"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Backups</a:t>
            </a:r>
            <a:endParaRPr lang="en-US" dirty="0">
              <a:solidFill>
                <a:schemeClr val="tx1"/>
              </a:solidFill>
            </a:endParaRPr>
          </a:p>
        </p:txBody>
      </p:sp>
    </p:spTree>
    <p:extLst>
      <p:ext uri="{BB962C8B-B14F-4D97-AF65-F5344CB8AC3E}">
        <p14:creationId xmlns:p14="http://schemas.microsoft.com/office/powerpoint/2010/main" val="240451034"/>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1" y="-144463"/>
            <a:ext cx="12554858" cy="7138988"/>
            <a:chOff x="-1" y="-144463"/>
            <a:chExt cx="12554858" cy="7138988"/>
          </a:xfrm>
        </p:grpSpPr>
        <p:pic>
          <p:nvPicPr>
            <p:cNvPr id="35"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287" t="1428" r="992" b="5950"/>
            <a:stretch/>
          </p:blipFill>
          <p:spPr bwMode="auto">
            <a:xfrm>
              <a:off x="6065060" y="3012848"/>
              <a:ext cx="6371415" cy="3981677"/>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6" name="Picture 2" descr="C:\Users\v-junyo\Desktop\Dropbox\ZumTeam\Windows\Colin\WinHec IOT keynote\art\shutterstock_245456599.jpg"/>
            <p:cNvPicPr>
              <a:picLocks noChangeAspect="1" noChangeArrowheads="1"/>
            </p:cNvPicPr>
            <p:nvPr/>
          </p:nvPicPr>
          <p:blipFill rotWithShape="1">
            <a:blip r:embed="rId4">
              <a:extLst>
                <a:ext uri="{28A0092B-C50C-407E-A947-70E740481C1C}">
                  <a14:useLocalDpi xmlns:a14="http://schemas.microsoft.com/office/drawing/2010/main" val="0"/>
                </a:ext>
              </a:extLst>
            </a:blip>
            <a:srcRect l="32635" t="26066" r="-1" b="7765"/>
            <a:stretch/>
          </p:blipFill>
          <p:spPr bwMode="auto">
            <a:xfrm>
              <a:off x="-1" y="2"/>
              <a:ext cx="6056023" cy="3965572"/>
            </a:xfrm>
            <a:prstGeom prst="rect">
              <a:avLst/>
            </a:prstGeom>
            <a:noFill/>
            <a:extLst>
              <a:ext uri="{909E8E84-426E-40DD-AFC4-6F175D3DCCD1}">
                <a14:hiddenFill xmlns:a14="http://schemas.microsoft.com/office/drawing/2010/main">
                  <a:solidFill>
                    <a:srgbClr val="FFFFFF"/>
                  </a:solidFill>
                </a14:hiddenFill>
              </a:ext>
            </a:extLst>
          </p:spPr>
        </p:pic>
        <p:sp>
          <p:nvSpPr>
            <p:cNvPr id="39" name="AutoShape 4" descr="data:image/jpeg;base64,/9j/4AAQSkZJRgABAQAAAQABAAD/2wCEAAkGBxQTEhQUExQUFBUXGBQXFRgXFBUUGBcUFBQXFhgXFRUYHCggGBolHBQUITEhJSkrLi4uFx8zODMsNygtLisBCgoKDg0OGxAQGiwkHyYsLCwsLCwsLCwsLCwsLCwsLCwsLCwsLCwsLCwsLCwsLCwsLCwsLCwsLCwsLCwsLCwsLP/AABEIALkBEQMBIgACEQEDEQH/xAAbAAACAwEBAQAAAAAAAAAAAAAEBQIDBgABB//EAEEQAAEDAgMECAIIBQIHAQAAAAEAAhEDBAUSITFBUYEGEyJhcZGhsTLBFCNCUmJy0fAHJIKSwuHxFTNTY6Ky0jT/xAAZAQADAQEBAAAAAAAAAAAAAAABAgMABAX/xAAoEQACAgICAQMDBQEAAAAAAAAAAQIRAyESMUEEE1EUIvAyYXGBkbH/2gAMAwEAAhEDEQA/APmNBilXb2SjLWhI0XXVGGldT6OTyC4XQLnRqmpsddih0epdvktBdUdUmKQ+VCujZ6JhZWgbt1Vtpa6pzb2k6KkpUSUTyxoM2lYnGAfpb4JjMN6+hsw5YjFLeLt4/EPZSk0Xgje9F5NOISnpR2alIERmefUZf8k1wQwwRok/T3NkpO3hx/xI9lov7hJL7RQ1kPjc4HzGo+a7JCuqvBAeNmjx7q+4YBqNh1HgdQr2Q4gmaF46sSovKHc5Ix0h10WeDVhxiHsM8JkT5gLUfxAuTTphs/8AMMnwaAT65Vi+jdUdc9h+3TfH5mw5vqEV0yxU1X02/cptafzEyT5ZVJrZdfpoZdGKwhgG4k84JWqwqiXOL4A2kuPyWH6N3Qa5sxtO38pWyv7t3UAt0BjZ3oTDARdJLwVLuGnRjAOckrM3z4JRdJ319Y8CG8w0T6ylt7q6OKPgPkEy6Dvl3yHzVOIt7KIf8R4DTy095PNeVddOKyQWCU+zbOcfs6jxOg9SiOj1nFME7Tqf1VOK08tFlLfUe3+1up9S1PKLRTt6jvusfHJhn3CpFE2yeDO65j3/APcf5So4nQhpXv8AD8fyxJ+8T6lF4xrOiF7EaMVYM+t1netJR7OxKbOhNaPFaKjZo+AVs4VM2jlVVwfNqEztcPzbUeKIakbropGN6YipYYGCSsXjI+sdGxbXE7smQFkcRp68lt+QUukQtrWQEYy1RVjS7DfBWvKDkwqKA/o65XrktsaieD5QzVUYhbHK525MrSk1rdUPiVYZCArPzRGNasp6OU+3yWovbXYYSDo+Id5LX1CXRABUoX2XnTF1C03pzaMXjafFFUGwmk7JpUE06a+f4tT/AJ1/5h7L6PQWBxRv87U/MPYKbKxNThdLsBI+nLwclKe0Glx7sxAbz0PotHhtRrKOdxhrQXOPANEn2XzerfmtUqVXbXuJ8BHZHIADknh2JLo9wy4mkW72H/xP+soy3uc9LvYS3ltHoY5JG+t1b84Etdo4eKuwutFRzQZa8SOX+5VbJ0FuqKp7lG6MFQbUkQgwpFtnXyV6TvxRyOinj7vr3xuPyCAvHwA7gQfIqV/VzPceJlIOMMEqTVY3ifkV9JpPb1RnY3tcgF8pwatlrUyOJ9itzid0RaVTxDWf1VCG/wCSDVhQkw8lzH1DoajnP/vM/NBEwS7gNPHd6wmNaGUwOASS/JhrWkTOZ3yHufJNRrLqlLK3kuwmnmOuwKTnF4A8FbXihb1KncSAd5+z6wjQGxPWrddegDVtMFo8Z7XqY/pVnS3EMrRbtOp+L9Es6P3baLalVxl2xs73HUlRwi2dWqmtUBytM67zuCyZjf8AROkGUeq3tawnvLgZ9kRiVDRVdHX5qpbvyT6j9U9xPDyGTCE9SEW0YnCaH8z/AHLW21Bk6rN4Uybn+5aJ9KEsux0EXIDfhSq4qEomSubQnalboPYpqUNCVm8Vp68lubqkA0+CxmKbeSMXZmqLqLopt8FSa6qYHFo8FEWzlqXkFst6wLlH6K7guWtG2N6dOQgsRt4YSnVq5rxtB8FVjdrFJxGxMp6oRw2mhbg+3yWvoUY1lZXAvi5LTvuCDpsWx7VByunYZTZrvTCkAgaFwXDUIlrSlkZfsHUVgcXP87U/MPYLdUZWExYfzlT8w9khSIf0qvursIG2oQzlq4+jY5rEYTVmn4OCddOL0ZbelP2XuI/MQ0H/AMHeayVB5pkz8J2qkegMa1HASHbNhS4P6qqNdAR5Hb6FXX1wCZG+D5hAXr80HfEJ2KaK7MiUEXwpWNfPTHGIPiFTWRAEXAzNPghGGWg93torbepIhC0HwXN5hCjBOHVIrU52ZgvoXTBzWMtaDftu6135WNjXm70Xy+pVyuaeBHutXWxDrrgv2tpU2U2ctT6ud6IUFMJvamuuxupWaNQ53HiSfXRNrypJDebvGJA8jPMJZVZ20QjiwplyT9Nr6AyiDwc7/Ee58lorJgYzMdka8hK+c4lcmrVc8/aJ8t3pCMtIC2z2yoVKr2sbqToP34LcANptbTHayAZu90ays/htlUpZKtNwBLeEghw1CsFaq/tNdlAMaCAe8ox0Z7N10F0uC5/22lo8No/9VsOkN19WQsD0evWvNMHSoxzT3Obm1jv1WwxlpLUmSk0CKuzJ4H/+keDlruqlZnozQzXrW9z1un2euihOdMvCDaElSnB0Vgp6J02x3kKwWAIUnMdYzK3dDQrEYq2CR3L65cWADT4FfLOkjYqHwVMcrFnGhjhuF5qbDxATBuGAJng0fR6X5B7KVd6lKTbKqKQs/wCHjguRXW965LbCfOLRzmHQkFMKt28scC4kEazqqsVpZahgaaKpx7JXpalGzzupUO+jsTB4BbluHtI0WE6NCazRxBX0qMui5HJxejq4qQPQtYRbaIUQ7iQvOuHFBzsXhQQwBfOsYdF7UP4h7Bb5zxxXzfHn/wAzVP4h8kYhKumOGEto3A1aG9W4cDmLmnw7Th5cVk6jSBxbvlbLpa930OnlOnWDN39h8Dwn5LD1ro6gNInj8laPQhTWuAYjSBGqbdDwx93RbUOhLg3hnLHBoPOOcLOVgJXW5fnbkzF8jJlkuzAyMoGszGxE1DbBqpaXMO73GhR1dIRXc2sS/R2Z2fd2iTm03aynYfITJitAramU/vYqrx2V4crK7UJcOlpG8eywKLrgZiO9P7Vwp0pO7WOLjsH73LO2D515fqmla5DoaDoPU8fl/uijdF1jWcZJMkyeZRtvRzOCBw9ms7v1TmzIaZ4apkjNlfSu66uiGD4niOR2+gHmlF3gBZhdO5jtOuDrGvVFpYOWdh8whsTuDXuNukx4DeRyX1vpXgGbC6rKYhtOkHs/LQAeBza0jmoZsnFr+SuKFpnxzCsUfSgfE0fZPfthP7K7p1SynSAbmJ7J2jQnTjsWN67gVbbUnPMBzQdupI2d6opUI42bqwa2nVae0Ie2ZGoAcC7TwX1HHrTKwlfDbO9q03tz1OtGsNgvJ0+yT3xvX07o9jlS5sHio0tNE9WC6JLcstmN4GnIeKTOrqXwNj1aA+gnav294evqta2BGmi+S/w/d/OUz+F/svqlWvG0rizv7jrwr7SDaUbSqWw3YoPvG8UNVxFkbQpqx2kTva3Zd4FfIekT5qO7l9Hv8WGV0a6FfLb+tnfUJ4roxJ9shkrwbbCnH6PT/KPZVXU8Uitcce2mxvAAIW5xN5O0re1Kwe7Gh3nPFerMfTXcSuTeyxfeQ7NFrx2kFilplaSIhD294Vdd3M03BdCi4o53OMmX9Gm/zDDwa5byvda7VgMHqZZdvAHqnVXEglWPkh5ZODNGy6lS61qy9LGhs3qyniYct7DB9QjTioFgMf1r1Y+8Pknxup3lZ2q6azp4/JZ4+KNHJyYbjDgbGoI3NI8Q9uqwpOwefNa+rVzW1QfhdHiNfksXRBJlOo0CMrI3dIRIGq1f8I8VFO4qUi0TUbLXfaBp7WTwIJPJZqp3qnDMQNrcNrNEloqQO91NzQT4FwPJLONqh4umCYm2KtT87v8A2KOw+vuPJCYiIeTtB1nx1lU0akGQjdArQ2qoWs2fFEZ5EryyP11OYIztmdm0JgUVvpFjWgbTI36Hf5yuozsCb4qwGpoOyIHHQCBqe4AIZrRGnFagl9i6Ns6/JSv7vI069wVPXQEpxevmdA2BZukBR2dZXQFTv3c19fq9LGjB6tNx+sFB9Hm5mRh8nt8ivi9lSl481r8Rn6M8dzSeTh8gEjxrIt+Njc3B6MWxg5q5uUcTzAHkArqb2j4mtd47uYTmvhTRBZSD2EAh7Xkg6a6Tp4IqNhug/BmU6tEFslwOWoJIO0wZGpEblr+jdEULB7QZNSrUdtJ0hrAJP5fVYi1flY7TqyCJ752EHetZhtQi1bPFx5ZijlVxQsXTK+jFU07lsbQHBa65vid5WHwytNwCPxLQOrd65pQt2XU6VBdS4PFDPqKk1BxUDcNTxjRNzsjXdoeayt1TguPHVaSvciD4LPX9cGO4fNO1oWLtnlNhyjwVb6SqNyQ0cIVBuiqcXRFzVhPVDiuQfXrluMg80GW48FddnsHUJbSVlwewVV9MhFPkixlyQQAdo9kyZW7x5rN1X6t5oljihg/SN6m+Qye/tEhMbV86jbvCTUnhGUagGoKqzn2O21O8BIMQrw95B3hFGpPekmIP1f4hRzLSOjA/uf8AA9sqgyjtBZChUjwTeiDGwpHX+IjgTKbIqo2B22ho206wS0g8lTf4TkaXO7XLjCJwl+UADxKc4mQ63qHeG+7gB7pUk1ZZtpmQrDMyd49kvCINUt8EK866KLZRIPtq2kK5g7bI+8PdKmPhHW9eCDwIPkZRTNQ3xK4LHETKXfSVdisuJdEbecbx6JUaqLZqCqtygn1CTophpdsCPtcLcdXQEvYUTwK07UlaTF4FvUP4QOZIHzS+3sd2Z0fh7P8Aqhr+zfTZUJqOLTl7JJdGo3kp1pCtWIy9MsEuageGicpmeAHFVYdbF7uDd59U0p2pcwvpulskREEeKWKGYxNHM2RqQRm3kDiPVOb29b1UDQAAAclmLeo4NEGCTCc3rYp6jd8lak0c+S00A4bdZXtJ4FODiY4rM4e7tN8CmLncAlxRTQMzfLQ1/wCIjiom8HFLWDwUp7lXiiVsNqXIgpBUq9p/L2TN+wpFVd2n8vZRzdF8HYSKwyhQdUCoYRA1XGOKonok1st6wLxVyOK9WswWyV7dH6tyKq25iUPiDctN3glu0PVSQpNTVvNHsuRO9KC7UIpiXE6Q2aKbG1LVE00JbnQIthVznCKaz+Iu7b/ELQU3LM4o761/iFLL0Vw9sa0amg1SG+Pbd3uPumrXgATPkktZ0knvPujlekb06dtsZ2BIT2tUm2qj8JPkQfklOE4XXqf8uk93eGkD+4wE/fgVzTpPNWi5rC05nS1wAIiTlJga7VOM11Z0uD+DE1BIQfVIyiuqAJBgYUwuLwNqk4oSpUnwQejDRlzLMp2jZ4JdUp66KDayJDgRK3Zuj2zr5TqtPZVGVANcp79izVOim9hThNEDH7KBaDvnYluLMPVOngPcIpleFRiVcdU/wjmdAnfQEILW5LWn7s/JN8OrkARpm2pC1swFobUBgaRrG1LELLW1B1gO0jXyRN3eS0yFS4idAq7j4SqdI55U2KbevlLT4o5l/wAQlFI6jmi2hLjeg5UrG9vcSNyuLiltuQBsKcUqLXAH5qqdkGqKp02LP3Jh7+XstC91NpO2Qszf1JqPPh7KWXotgWyxp0C5e0B2QpQm8AfZ0LlNcgY2DmjIQAkWONim7wTjDcTa2Z1lKekVUOY8oLSYXuSMxR1cPBMafgl9g8B4ngmtSq0nsiEMXQ2XsMoHYiGPE7UrLzAhTY8q3IjxHE96y2Jn613iE5Y8pFiR+td4hSyO0VxKmxswaBaLodgzabTVdq5w7MgaNado4SfYJDZszFrZiSGzwkgStza1WloDdG6tEbhTGzyCT1MqVFPRxt2aDBGyASNO0PEFOnUg5pY4ZmkFpB2FpEEHzSv6ZTpGjTaZc4AjwPHxTPGLxttRD3al7msY3eXuOwdw1J7guRHe0z4b0kwkW1zVpCcrSMk7cjgHNk74Bjkk9eBqdFtf4sVAy6bAl5osLuA7TwD4wPQL5xWe5xl2q6E9HNJbOq1Z8FXkXmVTaFgEYhTp1YMriFAtWMP8Pa1wkJqykAslZXRpukbN44rVUbltRmZpniN4PAqkXYrLHtlLMXeQ0Difb9hEvqEItvR59drXF4YI0BaSYO86iJQlJJbDGLfRnrOCNROqa0dsBOLPoHXkND6fxBoJloLiJA0B3e6qxHALi3P1tNwbpDwCWGdkP2cjB7kIyTNKLXYPv8vZeV/hKiHalSr/AAlXOR9mcttXDmmFMQltm7t+aZtKTH0Pl7CKWxH2lxAIS+kUVSpiRM6qhOl5PHlZ+9PbdyWhqnbCzd+frHclHIXxdh9v8I8FMqu2+FvgrSqeCPk9hcvYXqBi4XDAfib5hV4ldNdTcA4ExsBSqF0LUHmUW4OYEpix44oaF7C0Y8TSm5BpqiNoU2Vm8R5peApNamoWxqyu37w80lvWk1CQJEjVFNpqdOjKzx8jLLxCKNYADXVPsFupPZO2ox0cM4hw9FnzbEaEcfQx8kbZU3sh7dNRt2GNUZ4eaFx5+DNl0coVH1XVDq0FrZO45hlA5By03TZme7w9o17NV2UcZZqf7Ug6P41NJlBtPL9Znc/NMuBiIgbneiYdNMUNviFo8NzilQBI49ZUfIHfDWrl9iTlxrwdy9VBRU78mG/i5cA4g4Bpc5tOk08AYLoPfDh5rBOY7h6LedIKBuLitcQWtqPc4A6kA7B3wAEvpYN9ZlIMb/CJXXH0ukckvWRtsyXVO4Fd1bvulay/wjIeyDB5xG1XYdghdq4afv8A28+Cb6T9xH66NWY4U3/dK96l33T5LWYphmR+ggET8iqfoBEGNon1I+S30f7m+tVWZrqHfdPkrLbOwy3MPAe43rUOwZ2YNAJnUeB/TUckdU6O5aTp1ftnhG4cpW+k/cH10QTo7bipNWsIY0wBr2n+HAfvYto6u3Rpb2txGk9yz7acUqNEbSNfFzi73KZ2zHVHtpuBBzNbO4tJ2hcGTHJ2/CPTx5caqL7ZsadEU6ADuy8up1Ga7XNcHxPg0Dknd9Ra9hkZ2EEPadjmHuWO6Z4g6neUqIEspUg7USC5x2Hvyj1TjGcafSZaVKYBpuDg/frDMo7tM3kp9dlqUujA4/gdO1qlrqhDHS6kT9pnCd5EweXFKrl1HKQ14cfEL6R0gt6Vw0UqgijWh1CroeqrRs4xrs3g92nzLF8FfQqOpvEOY1pdGoM6S07wdxXbhkpqvJ5nqYvHK/DMzZ0HZ9QQNduiYhWsoEkAak6BE4nbdWWN/DqeJkyqRxUiMs1sGpuVpr6Rm9UISvEeIVIMNZv3h5pDftJe4gSNEwIUHMU5Y7KRnRKg4BrZI2L01W8R5odzFW5q3RlTD+tb94ea5LVyFjUi5cpQpAJiVkMqkGKYarGUiUyiI5FQarWN/cIinRG8+X6oyi+PhaB3ntH10TxgSlkPcKw5znA5TGskjTYmNvgRDgTLhMw1u4bJJ+SH7bh8RnmfKCFNjHiPrHz4/oSumGOzllOT2mOHYU5zmkMgCZ7MniNeZRdvgJ3hx7WYaHhoCgbSjU2mo6OEk+y666SNoaZy93DM8Dmf0VHFI5Uss3Udm26LdGPi0I1nUb50/REdLcDNSsHZJIY1oJEjsgxp4nevntl/EW5Duy+OAH6JvT6Q3dZ/aeY0P2go+1LnytHVO8eDi07uxmzoy9zAHAzIJMeY8tEazov2i7LqY3bIQlK9f/1HH+o/qrbnF302F5c4wNAHEkncBzT1PxR56zQemn/oazovO0ab9BsXh6NxsbA3CNgGwJTRxS+NBsVAHudLswaMrADDQCN5O/cArKmO3rXVXT9W2m7q9KZLnhggwNfikx3I8cvyi3DD1b/0NrdFA+MzZgyNPTwVVPofskEwzLs4zr6oI9L7tjbcufBc5/WSxgJa1zY0y6aZtnFH1+kN8DcAHTU0Tlp7nAhoEayCW68FnHOvj8/oosWFL9T/AD+w2n0e0PZ12gx4SPQHkoPwCQZGkGdN29LLjpfdUzQfUMNcC2o0sZ8YntbJ1BmPwkb1oKvSJ7Yc0tLXCQDBHeDzkeSnJZo/APawVfJmNsej73VvhMNEuMaCRDW+O/kir2yNCpSMEdvMY4gAfonVbpXVq9nss/KNvmkrxWqF2d5qAQ5khojXUdkDdCThJwa0i0c0VnU+Tdf0MsXsfpDn1G6zs025QAI8kNhFsatjWYZPVua5u+IIBjhIcUmu8RrU3lgq5ANgNSgyJ26OGbbKf9HnEUbiTANEvzBzYlomc0RGm2IS5cDSiy2DO7yK/wBVtfz+UC4PRNW3urdxOZgzsn8GojkCPAoFlMXNu+lUnr6IME6l1E7u/LtHPimHRui818zXCoCCHua4OBBG8hoGngkmD3wpXDH1Hsd9h4FUOJY6A7YBsEqcfT8W3Htf8OiXq3liozepL/JKt/nwDNwgB5cI2AAREaQfklGPUCHDaOzw7ymVyCCcrpbJDTmMloOhPCQpOqENA0IPHX1K7ZQtHlY5zjJNuzJPZ4eUKpzB+4K0Fwxh3ZT3GR5H9UvrWvAg+B+S53A7o5rFhb3rwhEPpFUOaVNoupWUuCrcFY9VOcpssiMLl2ZchoJe0KxrVUCpgp0I0XNaptCoDirGlOmTcWENaiqLELTCNth5cSqxIZEN8Moa8j7JlRtmjVxA7gdf9ELhVYAnKNzteShUuNV0ppHnyhKToNr3A2NOn5WHdxypZVt2uMkNP9FP/wCVF9dcKqHJFoYnEvoWbRr2R/SwezUa2prA4cAPYJQ6uTp+/FFW9RFSQ08ba2OrZ0anVNras0S+HADZ3lZ6jULjDYndJhXYndOjKCABwJ19EXG9HH7f3B1S8zEmdu3Vcy471mteI816wnjCfhH5G+mNLUuaTozhriNktDonhI7l666B2O9v0WcFTdKk2pHitxj8hfp2aN9eBOZ3kD8kZYvbUaWl2u0aN2+XAeiyrbx2XYI0368FK2vXB2/zj2SyhaBHC4j5rWMdqnuC3tq09skHvGix2I0C4B4O3x2pW6u7iNN+qR41KNWUxR+7lVn0TGL+wD8xGY7y0DQJrhz7QUnPbUaWOHGSGkajvXx6pXVL7t7WkMieGweijLEqStnZBfc5OKPsWHdILNoJaZ3SNZCzeKYtQqkup5o1+GPY+y+b0r+vOrfIT/kr7C+qOPbYWxv48v8AVNHHGDchMuOU4KGqRori6aQcpc7iOzPlCW3NxLeyXGNCOyCORCAuLirM0w0k7Z2928Km7ua+USzd90cTvD9VW0yUcNfBXcPJ1GbvBgehCGcqnVnn4mEc9iFuKlQfDHNc8pHZDHegt1QcUNVeEGaj+HoPkVwc7e2FGUi6xUSqFDvVr5VTgotlooiuXQuSj0S6ona48tFxoHcT5qbVJqcFkG2x+8VJlq6fi05+ytKkxOhHJnjrYgEy4ncAfcqdvavO1+XmSrgp006ZNt0G2mGOcezVcBBJJ13bAB+qlUsgAe08u45iDy3eaOwnf+V3soO2qtkOTEbLKrvdHi4k+itFiY1qOnyEo07VyVyLJ2DfQuD3zpv2cTptO1XVrI5Tke+dwzaH96q2ntRNJNFgkCWlhViXVCwdxJP6L25sjuqv5mdeUJlV+QQlZUlN0Tht2KaVrVJ7TiBxDp8kU217R7b4iB2jM8Srl6k5su0VUbaBDnvJO/MR5CVxtf8AuVBqd+5XOXNR5MHErp2m0dY/XZrs8eK8p22p7b40jtGQdZ7juVwXgRc2Dig1trnaGio9vElxdPInTXghn2oEBxcSBBOd+p81fbrr74imlJtHOlUqASzKIkuG4nbCi6srK+wc0IueTZ1KKoua7x8yrIB4z+Zw+e1DKbFkxXEtYNdrv7j+qKvKXYZ2nbD9o66niht6JvvgZ4H3TWRktiWv+Z3mg6gP3ir6yGKjKTOiCoqcDxUMx4qdRVqbbLI8KgZXpXO2JW7GK5Xq8XJQ2f/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40" name="Picture 8" descr="C:\Users\v-junyo\Desktop\Dropbox\ZumTeam\Windows\Colin\WinHec IOT keynote\art\shutterstock_101985643.jpg"/>
            <p:cNvPicPr>
              <a:picLocks noChangeAspect="1" noChangeArrowheads="1"/>
            </p:cNvPicPr>
            <p:nvPr/>
          </p:nvPicPr>
          <p:blipFill rotWithShape="1">
            <a:blip r:embed="rId5">
              <a:extLst>
                <a:ext uri="{28A0092B-C50C-407E-A947-70E740481C1C}">
                  <a14:useLocalDpi xmlns:a14="http://schemas.microsoft.com/office/drawing/2010/main" val="0"/>
                </a:ext>
              </a:extLst>
            </a:blip>
            <a:srcRect l="3446" r="8672" b="4714"/>
            <a:stretch/>
          </p:blipFill>
          <p:spPr bwMode="auto">
            <a:xfrm>
              <a:off x="-1" y="3978276"/>
              <a:ext cx="3894658" cy="301624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9" descr="C:\Users\v-junyo\Desktop\Dropbox\ZumTeam\Windows\Colin\WinHec IOT keynote\art\shutterstock_181600004.jpg"/>
            <p:cNvPicPr>
              <a:picLocks noChangeAspect="1" noChangeArrowheads="1"/>
            </p:cNvPicPr>
            <p:nvPr/>
          </p:nvPicPr>
          <p:blipFill rotWithShape="1">
            <a:blip r:embed="rId6">
              <a:extLst>
                <a:ext uri="{28A0092B-C50C-407E-A947-70E740481C1C}">
                  <a14:useLocalDpi xmlns:a14="http://schemas.microsoft.com/office/drawing/2010/main" val="0"/>
                </a:ext>
              </a:extLst>
            </a:blip>
            <a:srcRect l="1693" t="9220" r="702" b="24431"/>
            <a:stretch/>
          </p:blipFill>
          <p:spPr bwMode="auto">
            <a:xfrm>
              <a:off x="6065059" y="7939"/>
              <a:ext cx="6371416" cy="3016248"/>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42" name="Straight Connector 41"/>
            <p:cNvCxnSpPr/>
            <p:nvPr/>
          </p:nvCxnSpPr>
          <p:spPr>
            <a:xfrm>
              <a:off x="0" y="3965574"/>
              <a:ext cx="6065059" cy="0"/>
            </a:xfrm>
            <a:prstGeom prst="line">
              <a:avLst/>
            </a:prstGeom>
            <a:ln w="2857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3894657" y="3965574"/>
              <a:ext cx="0" cy="3028951"/>
            </a:xfrm>
            <a:prstGeom prst="line">
              <a:avLst/>
            </a:prstGeom>
            <a:ln w="2857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44" name="Picture 8" descr="C:\Users\v-junyo\Desktop\Dropbox\ZumTeam\Windows\Colin\WinHec IOT keynote\art\shutterstock_101985643.jpg"/>
            <p:cNvPicPr>
              <a:picLocks noChangeAspect="1" noChangeArrowheads="1"/>
            </p:cNvPicPr>
            <p:nvPr/>
          </p:nvPicPr>
          <p:blipFill rotWithShape="1">
            <a:blip r:embed="rId5">
              <a:extLst>
                <a:ext uri="{28A0092B-C50C-407E-A947-70E740481C1C}">
                  <a14:useLocalDpi xmlns:a14="http://schemas.microsoft.com/office/drawing/2010/main" val="0"/>
                </a:ext>
              </a:extLst>
            </a:blip>
            <a:srcRect l="84494" r="8672" b="4714"/>
            <a:stretch/>
          </p:blipFill>
          <p:spPr bwMode="auto">
            <a:xfrm>
              <a:off x="3443753" y="3978276"/>
              <a:ext cx="2621306" cy="3016249"/>
            </a:xfrm>
            <a:prstGeom prst="rect">
              <a:avLst/>
            </a:prstGeom>
            <a:noFill/>
            <a:extLst>
              <a:ext uri="{909E8E84-426E-40DD-AFC4-6F175D3DCCD1}">
                <a14:hiddenFill xmlns:a14="http://schemas.microsoft.com/office/drawing/2010/main">
                  <a:solidFill>
                    <a:srgbClr val="FFFFFF"/>
                  </a:solidFill>
                </a14:hiddenFill>
              </a:ext>
            </a:extLst>
          </p:spPr>
        </p:pic>
        <p:cxnSp>
          <p:nvCxnSpPr>
            <p:cNvPr id="37" name="Straight Connector 36"/>
            <p:cNvCxnSpPr/>
            <p:nvPr/>
          </p:nvCxnSpPr>
          <p:spPr>
            <a:xfrm flipV="1">
              <a:off x="6065060" y="0"/>
              <a:ext cx="0" cy="6994525"/>
            </a:xfrm>
            <a:prstGeom prst="line">
              <a:avLst/>
            </a:prstGeom>
            <a:ln w="2857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056022" y="3012847"/>
              <a:ext cx="6498835" cy="0"/>
            </a:xfrm>
            <a:prstGeom prst="line">
              <a:avLst/>
            </a:prstGeom>
            <a:ln w="2857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Rectangle 1"/>
          <p:cNvSpPr/>
          <p:nvPr/>
        </p:nvSpPr>
        <p:spPr bwMode="auto">
          <a:xfrm>
            <a:off x="0" y="2951467"/>
            <a:ext cx="12436474" cy="1671175"/>
          </a:xfrm>
          <a:prstGeom prst="rect">
            <a:avLst/>
          </a:prstGeom>
          <a:solidFill>
            <a:srgbClr val="0078D7">
              <a:alpha val="9411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6600" b="1" spc="-150" dirty="0" smtClean="0">
                <a:gradFill>
                  <a:gsLst>
                    <a:gs pos="0">
                      <a:srgbClr val="FFFFFF"/>
                    </a:gs>
                    <a:gs pos="100000">
                      <a:srgbClr val="FFFFFF"/>
                    </a:gs>
                  </a:gsLst>
                  <a:lin ang="5400000" scaled="0"/>
                </a:gradFill>
              </a:rPr>
              <a:t>THE INTERNET OF THINGS</a:t>
            </a:r>
            <a:endParaRPr lang="en-US" sz="6600" b="1" spc="-15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363110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IoT 2010</a:t>
            </a:r>
            <a:endParaRPr lang="en-US" dirty="0"/>
          </a:p>
        </p:txBody>
      </p:sp>
      <p:sp>
        <p:nvSpPr>
          <p:cNvPr id="14" name="TextBox 13"/>
          <p:cNvSpPr txBox="1"/>
          <p:nvPr/>
        </p:nvSpPr>
        <p:spPr>
          <a:xfrm>
            <a:off x="5264232" y="5065160"/>
            <a:ext cx="778521" cy="184666"/>
          </a:xfrm>
          <a:prstGeom prst="rect">
            <a:avLst/>
          </a:prstGeom>
        </p:spPr>
        <p:txBody>
          <a:bodyPr wrap="square" lIns="0" tIns="0" rIns="0" bIns="0" rtlCol="0">
            <a:spAutoFit/>
          </a:bodyPr>
          <a:lstStyle>
            <a:defPPr>
              <a:defRPr lang="en-US"/>
            </a:defPPr>
            <a:lvl1pPr algn="ctr" defTabSz="932597">
              <a:defRPr sz="1200" spc="-39">
                <a:gradFill>
                  <a:gsLst>
                    <a:gs pos="0">
                      <a:schemeClr val="tx1"/>
                    </a:gs>
                    <a:gs pos="100000">
                      <a:schemeClr val="tx1"/>
                    </a:gs>
                  </a:gsLst>
                  <a:lin ang="5400000" scaled="1"/>
                </a:gradFill>
                <a:ea typeface="Segoe UI" pitchFamily="34" charset="0"/>
                <a:cs typeface="Segoe UI" pitchFamily="34" charset="0"/>
              </a:defRPr>
            </a:lvl1pPr>
          </a:lstStyle>
          <a:p>
            <a:pPr>
              <a:defRPr/>
            </a:pPr>
            <a:r>
              <a:rPr lang="en-US" dirty="0">
                <a:gradFill>
                  <a:gsLst>
                    <a:gs pos="0">
                      <a:srgbClr val="505050"/>
                    </a:gs>
                    <a:gs pos="100000">
                      <a:srgbClr val="505050"/>
                    </a:gs>
                  </a:gsLst>
                  <a:lin ang="5400000" scaled="1"/>
                </a:gradFill>
              </a:rPr>
              <a:t>Cell phone</a:t>
            </a:r>
          </a:p>
        </p:txBody>
      </p:sp>
      <p:sp>
        <p:nvSpPr>
          <p:cNvPr id="22" name="TextBox 21"/>
          <p:cNvSpPr txBox="1"/>
          <p:nvPr/>
        </p:nvSpPr>
        <p:spPr>
          <a:xfrm>
            <a:off x="5264232" y="2821123"/>
            <a:ext cx="778521" cy="184666"/>
          </a:xfrm>
          <a:prstGeom prst="rect">
            <a:avLst/>
          </a:prstGeom>
        </p:spPr>
        <p:txBody>
          <a:bodyPr wrap="square" lIns="0" tIns="0" rIns="0" bIns="0" rtlCol="0">
            <a:spAutoFit/>
          </a:bodyPr>
          <a:lstStyle/>
          <a:p>
            <a:pPr algn="ctr" defTabSz="932597">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VoIP phone</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sp>
        <p:nvSpPr>
          <p:cNvPr id="138" name="Freeform 121"/>
          <p:cNvSpPr>
            <a:spLocks noEditPoints="1"/>
          </p:cNvSpPr>
          <p:nvPr/>
        </p:nvSpPr>
        <p:spPr bwMode="auto">
          <a:xfrm>
            <a:off x="5457281" y="4291243"/>
            <a:ext cx="392422" cy="612659"/>
          </a:xfrm>
          <a:custGeom>
            <a:avLst/>
            <a:gdLst>
              <a:gd name="T0" fmla="*/ 121 w 128"/>
              <a:gd name="T1" fmla="*/ 0 h 200"/>
              <a:gd name="T2" fmla="*/ 8 w 128"/>
              <a:gd name="T3" fmla="*/ 0 h 200"/>
              <a:gd name="T4" fmla="*/ 0 w 128"/>
              <a:gd name="T5" fmla="*/ 8 h 200"/>
              <a:gd name="T6" fmla="*/ 0 w 128"/>
              <a:gd name="T7" fmla="*/ 192 h 200"/>
              <a:gd name="T8" fmla="*/ 8 w 128"/>
              <a:gd name="T9" fmla="*/ 200 h 200"/>
              <a:gd name="T10" fmla="*/ 121 w 128"/>
              <a:gd name="T11" fmla="*/ 200 h 200"/>
              <a:gd name="T12" fmla="*/ 128 w 128"/>
              <a:gd name="T13" fmla="*/ 192 h 200"/>
              <a:gd name="T14" fmla="*/ 128 w 128"/>
              <a:gd name="T15" fmla="*/ 8 h 200"/>
              <a:gd name="T16" fmla="*/ 121 w 128"/>
              <a:gd name="T17" fmla="*/ 0 h 200"/>
              <a:gd name="T18" fmla="*/ 64 w 128"/>
              <a:gd name="T19" fmla="*/ 197 h 200"/>
              <a:gd name="T20" fmla="*/ 52 w 128"/>
              <a:gd name="T21" fmla="*/ 184 h 200"/>
              <a:gd name="T22" fmla="*/ 64 w 128"/>
              <a:gd name="T23" fmla="*/ 172 h 200"/>
              <a:gd name="T24" fmla="*/ 77 w 128"/>
              <a:gd name="T25" fmla="*/ 184 h 200"/>
              <a:gd name="T26" fmla="*/ 64 w 128"/>
              <a:gd name="T27" fmla="*/ 197 h 200"/>
              <a:gd name="T28" fmla="*/ 117 w 128"/>
              <a:gd name="T29" fmla="*/ 160 h 200"/>
              <a:gd name="T30" fmla="*/ 109 w 128"/>
              <a:gd name="T31" fmla="*/ 168 h 200"/>
              <a:gd name="T32" fmla="*/ 19 w 128"/>
              <a:gd name="T33" fmla="*/ 168 h 200"/>
              <a:gd name="T34" fmla="*/ 12 w 128"/>
              <a:gd name="T35" fmla="*/ 160 h 200"/>
              <a:gd name="T36" fmla="*/ 12 w 128"/>
              <a:gd name="T37" fmla="*/ 19 h 200"/>
              <a:gd name="T38" fmla="*/ 19 w 128"/>
              <a:gd name="T39" fmla="*/ 11 h 200"/>
              <a:gd name="T40" fmla="*/ 109 w 128"/>
              <a:gd name="T41" fmla="*/ 11 h 200"/>
              <a:gd name="T42" fmla="*/ 117 w 128"/>
              <a:gd name="T43" fmla="*/ 19 h 200"/>
              <a:gd name="T44" fmla="*/ 117 w 128"/>
              <a:gd name="T45" fmla="*/ 1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200">
                <a:moveTo>
                  <a:pt x="121" y="0"/>
                </a:moveTo>
                <a:cubicBezTo>
                  <a:pt x="8" y="0"/>
                  <a:pt x="8" y="0"/>
                  <a:pt x="8" y="0"/>
                </a:cubicBezTo>
                <a:cubicBezTo>
                  <a:pt x="3" y="0"/>
                  <a:pt x="0" y="3"/>
                  <a:pt x="0" y="8"/>
                </a:cubicBezTo>
                <a:cubicBezTo>
                  <a:pt x="0" y="192"/>
                  <a:pt x="0" y="192"/>
                  <a:pt x="0" y="192"/>
                </a:cubicBezTo>
                <a:cubicBezTo>
                  <a:pt x="0" y="196"/>
                  <a:pt x="3" y="200"/>
                  <a:pt x="8" y="200"/>
                </a:cubicBezTo>
                <a:cubicBezTo>
                  <a:pt x="121" y="200"/>
                  <a:pt x="121" y="200"/>
                  <a:pt x="121" y="200"/>
                </a:cubicBezTo>
                <a:cubicBezTo>
                  <a:pt x="125" y="200"/>
                  <a:pt x="128" y="196"/>
                  <a:pt x="128" y="192"/>
                </a:cubicBezTo>
                <a:cubicBezTo>
                  <a:pt x="128" y="8"/>
                  <a:pt x="128" y="8"/>
                  <a:pt x="128" y="8"/>
                </a:cubicBezTo>
                <a:cubicBezTo>
                  <a:pt x="128" y="3"/>
                  <a:pt x="125" y="0"/>
                  <a:pt x="121" y="0"/>
                </a:cubicBezTo>
                <a:close/>
                <a:moveTo>
                  <a:pt x="64" y="197"/>
                </a:moveTo>
                <a:cubicBezTo>
                  <a:pt x="57" y="197"/>
                  <a:pt x="52" y="191"/>
                  <a:pt x="52" y="184"/>
                </a:cubicBezTo>
                <a:cubicBezTo>
                  <a:pt x="52" y="177"/>
                  <a:pt x="57" y="172"/>
                  <a:pt x="64" y="172"/>
                </a:cubicBezTo>
                <a:cubicBezTo>
                  <a:pt x="71" y="172"/>
                  <a:pt x="77" y="177"/>
                  <a:pt x="77" y="184"/>
                </a:cubicBezTo>
                <a:cubicBezTo>
                  <a:pt x="77" y="191"/>
                  <a:pt x="71" y="197"/>
                  <a:pt x="64" y="197"/>
                </a:cubicBezTo>
                <a:close/>
                <a:moveTo>
                  <a:pt x="117" y="160"/>
                </a:moveTo>
                <a:cubicBezTo>
                  <a:pt x="117" y="164"/>
                  <a:pt x="113" y="168"/>
                  <a:pt x="109" y="168"/>
                </a:cubicBezTo>
                <a:cubicBezTo>
                  <a:pt x="19" y="168"/>
                  <a:pt x="19" y="168"/>
                  <a:pt x="19" y="168"/>
                </a:cubicBezTo>
                <a:cubicBezTo>
                  <a:pt x="15" y="168"/>
                  <a:pt x="12" y="164"/>
                  <a:pt x="12" y="160"/>
                </a:cubicBezTo>
                <a:cubicBezTo>
                  <a:pt x="12" y="19"/>
                  <a:pt x="12" y="19"/>
                  <a:pt x="12" y="19"/>
                </a:cubicBezTo>
                <a:cubicBezTo>
                  <a:pt x="12" y="14"/>
                  <a:pt x="15" y="11"/>
                  <a:pt x="19" y="11"/>
                </a:cubicBezTo>
                <a:cubicBezTo>
                  <a:pt x="109" y="11"/>
                  <a:pt x="109" y="11"/>
                  <a:pt x="109" y="11"/>
                </a:cubicBezTo>
                <a:cubicBezTo>
                  <a:pt x="113" y="11"/>
                  <a:pt x="117" y="14"/>
                  <a:pt x="117" y="19"/>
                </a:cubicBezTo>
                <a:lnTo>
                  <a:pt x="117" y="160"/>
                </a:lnTo>
                <a:close/>
              </a:path>
            </a:pathLst>
          </a:custGeom>
          <a:solidFill>
            <a:srgbClr val="0078D7"/>
          </a:solidFill>
          <a:ln>
            <a:noFill/>
          </a:ln>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nvGrpSpPr>
          <p:cNvPr id="185" name="Group 184"/>
          <p:cNvGrpSpPr/>
          <p:nvPr/>
        </p:nvGrpSpPr>
        <p:grpSpPr>
          <a:xfrm>
            <a:off x="5379197" y="2206333"/>
            <a:ext cx="548590" cy="474510"/>
            <a:chOff x="5472113" y="2459038"/>
            <a:chExt cx="434975" cy="376237"/>
          </a:xfrm>
          <a:solidFill>
            <a:srgbClr val="0078D7"/>
          </a:solidFill>
        </p:grpSpPr>
        <p:sp>
          <p:nvSpPr>
            <p:cNvPr id="155" name="Freeform 138"/>
            <p:cNvSpPr>
              <a:spLocks/>
            </p:cNvSpPr>
            <p:nvPr/>
          </p:nvSpPr>
          <p:spPr bwMode="auto">
            <a:xfrm>
              <a:off x="5859463" y="2489200"/>
              <a:ext cx="47625" cy="317500"/>
            </a:xfrm>
            <a:custGeom>
              <a:avLst/>
              <a:gdLst>
                <a:gd name="T0" fmla="*/ 12 w 20"/>
                <a:gd name="T1" fmla="*/ 0 h 131"/>
                <a:gd name="T2" fmla="*/ 0 w 20"/>
                <a:gd name="T3" fmla="*/ 0 h 131"/>
                <a:gd name="T4" fmla="*/ 0 w 20"/>
                <a:gd name="T5" fmla="*/ 131 h 131"/>
                <a:gd name="T6" fmla="*/ 12 w 20"/>
                <a:gd name="T7" fmla="*/ 131 h 131"/>
                <a:gd name="T8" fmla="*/ 20 w 20"/>
                <a:gd name="T9" fmla="*/ 123 h 131"/>
                <a:gd name="T10" fmla="*/ 20 w 20"/>
                <a:gd name="T11" fmla="*/ 8 h 131"/>
                <a:gd name="T12" fmla="*/ 12 w 20"/>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20" h="131">
                  <a:moveTo>
                    <a:pt x="12" y="0"/>
                  </a:moveTo>
                  <a:cubicBezTo>
                    <a:pt x="0" y="0"/>
                    <a:pt x="0" y="0"/>
                    <a:pt x="0" y="0"/>
                  </a:cubicBezTo>
                  <a:cubicBezTo>
                    <a:pt x="0" y="131"/>
                    <a:pt x="0" y="131"/>
                    <a:pt x="0" y="131"/>
                  </a:cubicBezTo>
                  <a:cubicBezTo>
                    <a:pt x="12" y="131"/>
                    <a:pt x="12" y="131"/>
                    <a:pt x="12" y="131"/>
                  </a:cubicBezTo>
                  <a:cubicBezTo>
                    <a:pt x="16" y="131"/>
                    <a:pt x="20" y="128"/>
                    <a:pt x="20" y="123"/>
                  </a:cubicBezTo>
                  <a:cubicBezTo>
                    <a:pt x="20" y="8"/>
                    <a:pt x="20" y="8"/>
                    <a:pt x="20" y="8"/>
                  </a:cubicBezTo>
                  <a:cubicBezTo>
                    <a:pt x="20" y="4"/>
                    <a:pt x="16"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56" name="Freeform 139"/>
            <p:cNvSpPr>
              <a:spLocks noEditPoints="1"/>
            </p:cNvSpPr>
            <p:nvPr/>
          </p:nvSpPr>
          <p:spPr bwMode="auto">
            <a:xfrm>
              <a:off x="5472113" y="2489200"/>
              <a:ext cx="266700" cy="317500"/>
            </a:xfrm>
            <a:custGeom>
              <a:avLst/>
              <a:gdLst>
                <a:gd name="T0" fmla="*/ 0 w 110"/>
                <a:gd name="T1" fmla="*/ 123 h 131"/>
                <a:gd name="T2" fmla="*/ 110 w 110"/>
                <a:gd name="T3" fmla="*/ 131 h 131"/>
                <a:gd name="T4" fmla="*/ 8 w 110"/>
                <a:gd name="T5" fmla="*/ 0 h 131"/>
                <a:gd name="T6" fmla="*/ 38 w 110"/>
                <a:gd name="T7" fmla="*/ 111 h 131"/>
                <a:gd name="T8" fmla="*/ 24 w 110"/>
                <a:gd name="T9" fmla="*/ 113 h 131"/>
                <a:gd name="T10" fmla="*/ 23 w 110"/>
                <a:gd name="T11" fmla="*/ 99 h 131"/>
                <a:gd name="T12" fmla="*/ 37 w 110"/>
                <a:gd name="T13" fmla="*/ 97 h 131"/>
                <a:gd name="T14" fmla="*/ 38 w 110"/>
                <a:gd name="T15" fmla="*/ 111 h 131"/>
                <a:gd name="T16" fmla="*/ 37 w 110"/>
                <a:gd name="T17" fmla="*/ 89 h 131"/>
                <a:gd name="T18" fmla="*/ 23 w 110"/>
                <a:gd name="T19" fmla="*/ 87 h 131"/>
                <a:gd name="T20" fmla="*/ 24 w 110"/>
                <a:gd name="T21" fmla="*/ 73 h 131"/>
                <a:gd name="T22" fmla="*/ 38 w 110"/>
                <a:gd name="T23" fmla="*/ 75 h 131"/>
                <a:gd name="T24" fmla="*/ 38 w 110"/>
                <a:gd name="T25" fmla="*/ 63 h 131"/>
                <a:gd name="T26" fmla="*/ 24 w 110"/>
                <a:gd name="T27" fmla="*/ 65 h 131"/>
                <a:gd name="T28" fmla="*/ 23 w 110"/>
                <a:gd name="T29" fmla="*/ 51 h 131"/>
                <a:gd name="T30" fmla="*/ 37 w 110"/>
                <a:gd name="T31" fmla="*/ 49 h 131"/>
                <a:gd name="T32" fmla="*/ 38 w 110"/>
                <a:gd name="T33" fmla="*/ 63 h 131"/>
                <a:gd name="T34" fmla="*/ 61 w 110"/>
                <a:gd name="T35" fmla="*/ 113 h 131"/>
                <a:gd name="T36" fmla="*/ 47 w 110"/>
                <a:gd name="T37" fmla="*/ 111 h 131"/>
                <a:gd name="T38" fmla="*/ 48 w 110"/>
                <a:gd name="T39" fmla="*/ 97 h 131"/>
                <a:gd name="T40" fmla="*/ 62 w 110"/>
                <a:gd name="T41" fmla="*/ 99 h 131"/>
                <a:gd name="T42" fmla="*/ 62 w 110"/>
                <a:gd name="T43" fmla="*/ 87 h 131"/>
                <a:gd name="T44" fmla="*/ 48 w 110"/>
                <a:gd name="T45" fmla="*/ 89 h 131"/>
                <a:gd name="T46" fmla="*/ 47 w 110"/>
                <a:gd name="T47" fmla="*/ 75 h 131"/>
                <a:gd name="T48" fmla="*/ 61 w 110"/>
                <a:gd name="T49" fmla="*/ 73 h 131"/>
                <a:gd name="T50" fmla="*/ 62 w 110"/>
                <a:gd name="T51" fmla="*/ 87 h 131"/>
                <a:gd name="T52" fmla="*/ 61 w 110"/>
                <a:gd name="T53" fmla="*/ 65 h 131"/>
                <a:gd name="T54" fmla="*/ 47 w 110"/>
                <a:gd name="T55" fmla="*/ 63 h 131"/>
                <a:gd name="T56" fmla="*/ 48 w 110"/>
                <a:gd name="T57" fmla="*/ 49 h 131"/>
                <a:gd name="T58" fmla="*/ 62 w 110"/>
                <a:gd name="T59" fmla="*/ 51 h 131"/>
                <a:gd name="T60" fmla="*/ 86 w 110"/>
                <a:gd name="T61" fmla="*/ 111 h 131"/>
                <a:gd name="T62" fmla="*/ 72 w 110"/>
                <a:gd name="T63" fmla="*/ 113 h 131"/>
                <a:gd name="T64" fmla="*/ 70 w 110"/>
                <a:gd name="T65" fmla="*/ 99 h 131"/>
                <a:gd name="T66" fmla="*/ 84 w 110"/>
                <a:gd name="T67" fmla="*/ 97 h 131"/>
                <a:gd name="T68" fmla="*/ 86 w 110"/>
                <a:gd name="T69" fmla="*/ 111 h 131"/>
                <a:gd name="T70" fmla="*/ 84 w 110"/>
                <a:gd name="T71" fmla="*/ 89 h 131"/>
                <a:gd name="T72" fmla="*/ 70 w 110"/>
                <a:gd name="T73" fmla="*/ 87 h 131"/>
                <a:gd name="T74" fmla="*/ 72 w 110"/>
                <a:gd name="T75" fmla="*/ 73 h 131"/>
                <a:gd name="T76" fmla="*/ 86 w 110"/>
                <a:gd name="T77" fmla="*/ 75 h 131"/>
                <a:gd name="T78" fmla="*/ 86 w 110"/>
                <a:gd name="T79" fmla="*/ 63 h 131"/>
                <a:gd name="T80" fmla="*/ 72 w 110"/>
                <a:gd name="T81" fmla="*/ 65 h 131"/>
                <a:gd name="T82" fmla="*/ 70 w 110"/>
                <a:gd name="T83" fmla="*/ 51 h 131"/>
                <a:gd name="T84" fmla="*/ 84 w 110"/>
                <a:gd name="T85" fmla="*/ 49 h 131"/>
                <a:gd name="T86" fmla="*/ 86 w 110"/>
                <a:gd name="T87" fmla="*/ 63 h 131"/>
                <a:gd name="T88" fmla="*/ 24 w 110"/>
                <a:gd name="T89" fmla="*/ 18 h 131"/>
                <a:gd name="T90" fmla="*/ 86 w 110"/>
                <a:gd name="T91" fmla="*/ 20 h 131"/>
                <a:gd name="T92" fmla="*/ 84 w 110"/>
                <a:gd name="T93" fmla="*/ 37 h 131"/>
                <a:gd name="T94" fmla="*/ 23 w 110"/>
                <a:gd name="T95" fmla="*/ 3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 h="131">
                  <a:moveTo>
                    <a:pt x="0" y="8"/>
                  </a:moveTo>
                  <a:cubicBezTo>
                    <a:pt x="0" y="123"/>
                    <a:pt x="0" y="123"/>
                    <a:pt x="0" y="123"/>
                  </a:cubicBezTo>
                  <a:cubicBezTo>
                    <a:pt x="0" y="128"/>
                    <a:pt x="4" y="131"/>
                    <a:pt x="8" y="131"/>
                  </a:cubicBezTo>
                  <a:cubicBezTo>
                    <a:pt x="110" y="131"/>
                    <a:pt x="110" y="131"/>
                    <a:pt x="110" y="131"/>
                  </a:cubicBezTo>
                  <a:cubicBezTo>
                    <a:pt x="110" y="0"/>
                    <a:pt x="110" y="0"/>
                    <a:pt x="110" y="0"/>
                  </a:cubicBezTo>
                  <a:cubicBezTo>
                    <a:pt x="8" y="0"/>
                    <a:pt x="8" y="0"/>
                    <a:pt x="8" y="0"/>
                  </a:cubicBezTo>
                  <a:cubicBezTo>
                    <a:pt x="4" y="0"/>
                    <a:pt x="0" y="4"/>
                    <a:pt x="0" y="8"/>
                  </a:cubicBezTo>
                  <a:close/>
                  <a:moveTo>
                    <a:pt x="38" y="111"/>
                  </a:moveTo>
                  <a:cubicBezTo>
                    <a:pt x="38" y="112"/>
                    <a:pt x="38" y="113"/>
                    <a:pt x="37" y="113"/>
                  </a:cubicBezTo>
                  <a:cubicBezTo>
                    <a:pt x="24" y="113"/>
                    <a:pt x="24" y="113"/>
                    <a:pt x="24" y="113"/>
                  </a:cubicBezTo>
                  <a:cubicBezTo>
                    <a:pt x="23" y="113"/>
                    <a:pt x="23" y="112"/>
                    <a:pt x="23" y="111"/>
                  </a:cubicBezTo>
                  <a:cubicBezTo>
                    <a:pt x="23" y="99"/>
                    <a:pt x="23" y="99"/>
                    <a:pt x="23" y="99"/>
                  </a:cubicBezTo>
                  <a:cubicBezTo>
                    <a:pt x="23" y="98"/>
                    <a:pt x="23" y="97"/>
                    <a:pt x="24" y="97"/>
                  </a:cubicBezTo>
                  <a:cubicBezTo>
                    <a:pt x="37" y="97"/>
                    <a:pt x="37" y="97"/>
                    <a:pt x="37" y="97"/>
                  </a:cubicBezTo>
                  <a:cubicBezTo>
                    <a:pt x="38" y="97"/>
                    <a:pt x="38" y="98"/>
                    <a:pt x="38" y="99"/>
                  </a:cubicBezTo>
                  <a:cubicBezTo>
                    <a:pt x="38" y="111"/>
                    <a:pt x="38" y="111"/>
                    <a:pt x="38" y="111"/>
                  </a:cubicBezTo>
                  <a:close/>
                  <a:moveTo>
                    <a:pt x="38" y="87"/>
                  </a:moveTo>
                  <a:cubicBezTo>
                    <a:pt x="38" y="88"/>
                    <a:pt x="38" y="89"/>
                    <a:pt x="37" y="89"/>
                  </a:cubicBezTo>
                  <a:cubicBezTo>
                    <a:pt x="24" y="89"/>
                    <a:pt x="24" y="89"/>
                    <a:pt x="24" y="89"/>
                  </a:cubicBezTo>
                  <a:cubicBezTo>
                    <a:pt x="23" y="89"/>
                    <a:pt x="23" y="88"/>
                    <a:pt x="23" y="87"/>
                  </a:cubicBezTo>
                  <a:cubicBezTo>
                    <a:pt x="23" y="75"/>
                    <a:pt x="23" y="75"/>
                    <a:pt x="23" y="75"/>
                  </a:cubicBezTo>
                  <a:cubicBezTo>
                    <a:pt x="23" y="74"/>
                    <a:pt x="23" y="73"/>
                    <a:pt x="24" y="73"/>
                  </a:cubicBezTo>
                  <a:cubicBezTo>
                    <a:pt x="37" y="73"/>
                    <a:pt x="37" y="73"/>
                    <a:pt x="37" y="73"/>
                  </a:cubicBezTo>
                  <a:cubicBezTo>
                    <a:pt x="38" y="73"/>
                    <a:pt x="38" y="74"/>
                    <a:pt x="38" y="75"/>
                  </a:cubicBezTo>
                  <a:cubicBezTo>
                    <a:pt x="38" y="87"/>
                    <a:pt x="38" y="87"/>
                    <a:pt x="38" y="87"/>
                  </a:cubicBezTo>
                  <a:close/>
                  <a:moveTo>
                    <a:pt x="38" y="63"/>
                  </a:moveTo>
                  <a:cubicBezTo>
                    <a:pt x="38" y="64"/>
                    <a:pt x="38" y="65"/>
                    <a:pt x="37" y="65"/>
                  </a:cubicBezTo>
                  <a:cubicBezTo>
                    <a:pt x="24" y="65"/>
                    <a:pt x="24" y="65"/>
                    <a:pt x="24" y="65"/>
                  </a:cubicBezTo>
                  <a:cubicBezTo>
                    <a:pt x="23" y="65"/>
                    <a:pt x="23" y="64"/>
                    <a:pt x="23" y="63"/>
                  </a:cubicBezTo>
                  <a:cubicBezTo>
                    <a:pt x="23" y="51"/>
                    <a:pt x="23" y="51"/>
                    <a:pt x="23" y="51"/>
                  </a:cubicBezTo>
                  <a:cubicBezTo>
                    <a:pt x="23" y="50"/>
                    <a:pt x="23" y="49"/>
                    <a:pt x="24" y="49"/>
                  </a:cubicBezTo>
                  <a:cubicBezTo>
                    <a:pt x="37" y="49"/>
                    <a:pt x="37" y="49"/>
                    <a:pt x="37" y="49"/>
                  </a:cubicBezTo>
                  <a:cubicBezTo>
                    <a:pt x="38" y="49"/>
                    <a:pt x="38" y="50"/>
                    <a:pt x="38" y="51"/>
                  </a:cubicBezTo>
                  <a:cubicBezTo>
                    <a:pt x="38" y="63"/>
                    <a:pt x="38" y="63"/>
                    <a:pt x="38" y="63"/>
                  </a:cubicBezTo>
                  <a:close/>
                  <a:moveTo>
                    <a:pt x="62" y="111"/>
                  </a:moveTo>
                  <a:cubicBezTo>
                    <a:pt x="62" y="112"/>
                    <a:pt x="61" y="113"/>
                    <a:pt x="61" y="113"/>
                  </a:cubicBezTo>
                  <a:cubicBezTo>
                    <a:pt x="48" y="113"/>
                    <a:pt x="48" y="113"/>
                    <a:pt x="48" y="113"/>
                  </a:cubicBezTo>
                  <a:cubicBezTo>
                    <a:pt x="47" y="113"/>
                    <a:pt x="47" y="112"/>
                    <a:pt x="47" y="111"/>
                  </a:cubicBezTo>
                  <a:cubicBezTo>
                    <a:pt x="47" y="99"/>
                    <a:pt x="47" y="99"/>
                    <a:pt x="47" y="99"/>
                  </a:cubicBezTo>
                  <a:cubicBezTo>
                    <a:pt x="47" y="98"/>
                    <a:pt x="47" y="97"/>
                    <a:pt x="48" y="97"/>
                  </a:cubicBezTo>
                  <a:cubicBezTo>
                    <a:pt x="61" y="97"/>
                    <a:pt x="61" y="97"/>
                    <a:pt x="61" y="97"/>
                  </a:cubicBezTo>
                  <a:cubicBezTo>
                    <a:pt x="61" y="97"/>
                    <a:pt x="62" y="98"/>
                    <a:pt x="62" y="99"/>
                  </a:cubicBezTo>
                  <a:lnTo>
                    <a:pt x="62" y="111"/>
                  </a:lnTo>
                  <a:close/>
                  <a:moveTo>
                    <a:pt x="62" y="87"/>
                  </a:moveTo>
                  <a:cubicBezTo>
                    <a:pt x="62" y="88"/>
                    <a:pt x="61" y="89"/>
                    <a:pt x="61" y="89"/>
                  </a:cubicBezTo>
                  <a:cubicBezTo>
                    <a:pt x="48" y="89"/>
                    <a:pt x="48" y="89"/>
                    <a:pt x="48" y="89"/>
                  </a:cubicBezTo>
                  <a:cubicBezTo>
                    <a:pt x="47" y="89"/>
                    <a:pt x="47" y="88"/>
                    <a:pt x="47" y="87"/>
                  </a:cubicBezTo>
                  <a:cubicBezTo>
                    <a:pt x="47" y="75"/>
                    <a:pt x="47" y="75"/>
                    <a:pt x="47" y="75"/>
                  </a:cubicBezTo>
                  <a:cubicBezTo>
                    <a:pt x="47" y="74"/>
                    <a:pt x="47" y="73"/>
                    <a:pt x="48" y="73"/>
                  </a:cubicBezTo>
                  <a:cubicBezTo>
                    <a:pt x="61" y="73"/>
                    <a:pt x="61" y="73"/>
                    <a:pt x="61" y="73"/>
                  </a:cubicBezTo>
                  <a:cubicBezTo>
                    <a:pt x="61" y="73"/>
                    <a:pt x="62" y="74"/>
                    <a:pt x="62" y="75"/>
                  </a:cubicBezTo>
                  <a:lnTo>
                    <a:pt x="62" y="87"/>
                  </a:lnTo>
                  <a:close/>
                  <a:moveTo>
                    <a:pt x="62" y="63"/>
                  </a:moveTo>
                  <a:cubicBezTo>
                    <a:pt x="62" y="64"/>
                    <a:pt x="61" y="65"/>
                    <a:pt x="61" y="65"/>
                  </a:cubicBezTo>
                  <a:cubicBezTo>
                    <a:pt x="48" y="65"/>
                    <a:pt x="48" y="65"/>
                    <a:pt x="48" y="65"/>
                  </a:cubicBezTo>
                  <a:cubicBezTo>
                    <a:pt x="47" y="65"/>
                    <a:pt x="47" y="64"/>
                    <a:pt x="47" y="63"/>
                  </a:cubicBezTo>
                  <a:cubicBezTo>
                    <a:pt x="47" y="51"/>
                    <a:pt x="47" y="51"/>
                    <a:pt x="47" y="51"/>
                  </a:cubicBezTo>
                  <a:cubicBezTo>
                    <a:pt x="47" y="50"/>
                    <a:pt x="47" y="49"/>
                    <a:pt x="48" y="49"/>
                  </a:cubicBezTo>
                  <a:cubicBezTo>
                    <a:pt x="61" y="49"/>
                    <a:pt x="61" y="49"/>
                    <a:pt x="61" y="49"/>
                  </a:cubicBezTo>
                  <a:cubicBezTo>
                    <a:pt x="61" y="49"/>
                    <a:pt x="62" y="50"/>
                    <a:pt x="62" y="51"/>
                  </a:cubicBezTo>
                  <a:lnTo>
                    <a:pt x="62" y="63"/>
                  </a:lnTo>
                  <a:close/>
                  <a:moveTo>
                    <a:pt x="86" y="111"/>
                  </a:moveTo>
                  <a:cubicBezTo>
                    <a:pt x="86" y="112"/>
                    <a:pt x="85" y="113"/>
                    <a:pt x="84" y="113"/>
                  </a:cubicBezTo>
                  <a:cubicBezTo>
                    <a:pt x="72" y="113"/>
                    <a:pt x="72" y="113"/>
                    <a:pt x="72" y="113"/>
                  </a:cubicBezTo>
                  <a:cubicBezTo>
                    <a:pt x="71" y="113"/>
                    <a:pt x="70" y="112"/>
                    <a:pt x="70" y="111"/>
                  </a:cubicBezTo>
                  <a:cubicBezTo>
                    <a:pt x="70" y="99"/>
                    <a:pt x="70" y="99"/>
                    <a:pt x="70" y="99"/>
                  </a:cubicBezTo>
                  <a:cubicBezTo>
                    <a:pt x="70" y="98"/>
                    <a:pt x="71" y="97"/>
                    <a:pt x="72" y="97"/>
                  </a:cubicBezTo>
                  <a:cubicBezTo>
                    <a:pt x="84" y="97"/>
                    <a:pt x="84" y="97"/>
                    <a:pt x="84" y="97"/>
                  </a:cubicBezTo>
                  <a:cubicBezTo>
                    <a:pt x="85" y="97"/>
                    <a:pt x="86" y="98"/>
                    <a:pt x="86" y="99"/>
                  </a:cubicBezTo>
                  <a:lnTo>
                    <a:pt x="86" y="111"/>
                  </a:lnTo>
                  <a:close/>
                  <a:moveTo>
                    <a:pt x="86" y="87"/>
                  </a:moveTo>
                  <a:cubicBezTo>
                    <a:pt x="86" y="88"/>
                    <a:pt x="85" y="89"/>
                    <a:pt x="84" y="89"/>
                  </a:cubicBezTo>
                  <a:cubicBezTo>
                    <a:pt x="72" y="89"/>
                    <a:pt x="72" y="89"/>
                    <a:pt x="72" y="89"/>
                  </a:cubicBezTo>
                  <a:cubicBezTo>
                    <a:pt x="71" y="89"/>
                    <a:pt x="70" y="88"/>
                    <a:pt x="70" y="87"/>
                  </a:cubicBezTo>
                  <a:cubicBezTo>
                    <a:pt x="70" y="75"/>
                    <a:pt x="70" y="75"/>
                    <a:pt x="70" y="75"/>
                  </a:cubicBezTo>
                  <a:cubicBezTo>
                    <a:pt x="70" y="74"/>
                    <a:pt x="71" y="73"/>
                    <a:pt x="72" y="73"/>
                  </a:cubicBezTo>
                  <a:cubicBezTo>
                    <a:pt x="84" y="73"/>
                    <a:pt x="84" y="73"/>
                    <a:pt x="84" y="73"/>
                  </a:cubicBezTo>
                  <a:cubicBezTo>
                    <a:pt x="85" y="73"/>
                    <a:pt x="86" y="74"/>
                    <a:pt x="86" y="75"/>
                  </a:cubicBezTo>
                  <a:lnTo>
                    <a:pt x="86" y="87"/>
                  </a:lnTo>
                  <a:close/>
                  <a:moveTo>
                    <a:pt x="86" y="63"/>
                  </a:moveTo>
                  <a:cubicBezTo>
                    <a:pt x="86" y="64"/>
                    <a:pt x="85" y="65"/>
                    <a:pt x="84" y="65"/>
                  </a:cubicBezTo>
                  <a:cubicBezTo>
                    <a:pt x="72" y="65"/>
                    <a:pt x="72" y="65"/>
                    <a:pt x="72" y="65"/>
                  </a:cubicBezTo>
                  <a:cubicBezTo>
                    <a:pt x="71" y="65"/>
                    <a:pt x="70" y="64"/>
                    <a:pt x="70" y="63"/>
                  </a:cubicBezTo>
                  <a:cubicBezTo>
                    <a:pt x="70" y="51"/>
                    <a:pt x="70" y="51"/>
                    <a:pt x="70" y="51"/>
                  </a:cubicBezTo>
                  <a:cubicBezTo>
                    <a:pt x="70" y="50"/>
                    <a:pt x="71" y="49"/>
                    <a:pt x="72" y="49"/>
                  </a:cubicBezTo>
                  <a:cubicBezTo>
                    <a:pt x="84" y="49"/>
                    <a:pt x="84" y="49"/>
                    <a:pt x="84" y="49"/>
                  </a:cubicBezTo>
                  <a:cubicBezTo>
                    <a:pt x="85" y="49"/>
                    <a:pt x="86" y="50"/>
                    <a:pt x="86" y="51"/>
                  </a:cubicBezTo>
                  <a:lnTo>
                    <a:pt x="86" y="63"/>
                  </a:lnTo>
                  <a:close/>
                  <a:moveTo>
                    <a:pt x="23" y="20"/>
                  </a:moveTo>
                  <a:cubicBezTo>
                    <a:pt x="23" y="19"/>
                    <a:pt x="23" y="18"/>
                    <a:pt x="24" y="18"/>
                  </a:cubicBezTo>
                  <a:cubicBezTo>
                    <a:pt x="84" y="18"/>
                    <a:pt x="84" y="18"/>
                    <a:pt x="84" y="18"/>
                  </a:cubicBezTo>
                  <a:cubicBezTo>
                    <a:pt x="85" y="18"/>
                    <a:pt x="86" y="19"/>
                    <a:pt x="86" y="20"/>
                  </a:cubicBezTo>
                  <a:cubicBezTo>
                    <a:pt x="86" y="36"/>
                    <a:pt x="86" y="36"/>
                    <a:pt x="86" y="36"/>
                  </a:cubicBezTo>
                  <a:cubicBezTo>
                    <a:pt x="86" y="36"/>
                    <a:pt x="85" y="37"/>
                    <a:pt x="84" y="37"/>
                  </a:cubicBezTo>
                  <a:cubicBezTo>
                    <a:pt x="24" y="37"/>
                    <a:pt x="24" y="37"/>
                    <a:pt x="24" y="37"/>
                  </a:cubicBezTo>
                  <a:cubicBezTo>
                    <a:pt x="23" y="37"/>
                    <a:pt x="23" y="36"/>
                    <a:pt x="23" y="36"/>
                  </a:cubicBezTo>
                  <a:lnTo>
                    <a:pt x="2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57" name="Freeform 140"/>
            <p:cNvSpPr>
              <a:spLocks/>
            </p:cNvSpPr>
            <p:nvPr/>
          </p:nvSpPr>
          <p:spPr bwMode="auto">
            <a:xfrm>
              <a:off x="5743575" y="2459038"/>
              <a:ext cx="107950" cy="376237"/>
            </a:xfrm>
            <a:custGeom>
              <a:avLst/>
              <a:gdLst>
                <a:gd name="T0" fmla="*/ 37 w 45"/>
                <a:gd name="T1" fmla="*/ 0 h 155"/>
                <a:gd name="T2" fmla="*/ 8 w 45"/>
                <a:gd name="T3" fmla="*/ 0 h 155"/>
                <a:gd name="T4" fmla="*/ 0 w 45"/>
                <a:gd name="T5" fmla="*/ 8 h 155"/>
                <a:gd name="T6" fmla="*/ 0 w 45"/>
                <a:gd name="T7" fmla="*/ 12 h 155"/>
                <a:gd name="T8" fmla="*/ 0 w 45"/>
                <a:gd name="T9" fmla="*/ 143 h 155"/>
                <a:gd name="T10" fmla="*/ 0 w 45"/>
                <a:gd name="T11" fmla="*/ 147 h 155"/>
                <a:gd name="T12" fmla="*/ 8 w 45"/>
                <a:gd name="T13" fmla="*/ 155 h 155"/>
                <a:gd name="T14" fmla="*/ 37 w 45"/>
                <a:gd name="T15" fmla="*/ 155 h 155"/>
                <a:gd name="T16" fmla="*/ 45 w 45"/>
                <a:gd name="T17" fmla="*/ 147 h 155"/>
                <a:gd name="T18" fmla="*/ 45 w 45"/>
                <a:gd name="T19" fmla="*/ 143 h 155"/>
                <a:gd name="T20" fmla="*/ 45 w 45"/>
                <a:gd name="T21" fmla="*/ 12 h 155"/>
                <a:gd name="T22" fmla="*/ 45 w 45"/>
                <a:gd name="T23" fmla="*/ 8 h 155"/>
                <a:gd name="T24" fmla="*/ 37 w 45"/>
                <a:gd name="T2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155">
                  <a:moveTo>
                    <a:pt x="37" y="0"/>
                  </a:moveTo>
                  <a:cubicBezTo>
                    <a:pt x="8" y="0"/>
                    <a:pt x="8" y="0"/>
                    <a:pt x="8" y="0"/>
                  </a:cubicBezTo>
                  <a:cubicBezTo>
                    <a:pt x="4" y="0"/>
                    <a:pt x="0" y="4"/>
                    <a:pt x="0" y="8"/>
                  </a:cubicBezTo>
                  <a:cubicBezTo>
                    <a:pt x="0" y="12"/>
                    <a:pt x="0" y="12"/>
                    <a:pt x="0" y="12"/>
                  </a:cubicBezTo>
                  <a:cubicBezTo>
                    <a:pt x="0" y="143"/>
                    <a:pt x="0" y="143"/>
                    <a:pt x="0" y="143"/>
                  </a:cubicBezTo>
                  <a:cubicBezTo>
                    <a:pt x="0" y="147"/>
                    <a:pt x="0" y="147"/>
                    <a:pt x="0" y="147"/>
                  </a:cubicBezTo>
                  <a:cubicBezTo>
                    <a:pt x="0" y="151"/>
                    <a:pt x="4" y="155"/>
                    <a:pt x="8" y="155"/>
                  </a:cubicBezTo>
                  <a:cubicBezTo>
                    <a:pt x="37" y="155"/>
                    <a:pt x="37" y="155"/>
                    <a:pt x="37" y="155"/>
                  </a:cubicBezTo>
                  <a:cubicBezTo>
                    <a:pt x="41" y="155"/>
                    <a:pt x="45" y="151"/>
                    <a:pt x="45" y="147"/>
                  </a:cubicBezTo>
                  <a:cubicBezTo>
                    <a:pt x="45" y="143"/>
                    <a:pt x="45" y="143"/>
                    <a:pt x="45" y="143"/>
                  </a:cubicBezTo>
                  <a:cubicBezTo>
                    <a:pt x="45" y="12"/>
                    <a:pt x="45" y="12"/>
                    <a:pt x="45" y="12"/>
                  </a:cubicBezTo>
                  <a:cubicBezTo>
                    <a:pt x="45" y="8"/>
                    <a:pt x="45" y="8"/>
                    <a:pt x="45" y="8"/>
                  </a:cubicBezTo>
                  <a:cubicBezTo>
                    <a:pt x="45" y="4"/>
                    <a:pt x="41"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sp>
        <p:nvSpPr>
          <p:cNvPr id="15" name="TextBox 14"/>
          <p:cNvSpPr txBox="1"/>
          <p:nvPr/>
        </p:nvSpPr>
        <p:spPr>
          <a:xfrm>
            <a:off x="6443415" y="5065160"/>
            <a:ext cx="778521" cy="184666"/>
          </a:xfrm>
          <a:prstGeom prst="rect">
            <a:avLst/>
          </a:prstGeom>
        </p:spPr>
        <p:txBody>
          <a:bodyPr wrap="square" lIns="0" tIns="0" rIns="0" bIns="0" rtlCol="0">
            <a:spAutoFit/>
          </a:bodyPr>
          <a:lstStyle>
            <a:defPPr>
              <a:defRPr lang="en-US"/>
            </a:defPPr>
            <a:lvl1pPr algn="ctr" defTabSz="932597">
              <a:defRPr sz="1200" spc="-39">
                <a:gradFill>
                  <a:gsLst>
                    <a:gs pos="0">
                      <a:schemeClr val="tx1"/>
                    </a:gs>
                    <a:gs pos="100000">
                      <a:schemeClr val="tx1"/>
                    </a:gs>
                  </a:gsLst>
                  <a:lin ang="5400000" scaled="1"/>
                </a:gradFill>
                <a:ea typeface="Segoe UI" pitchFamily="34" charset="0"/>
                <a:cs typeface="Segoe UI" pitchFamily="34" charset="0"/>
              </a:defRPr>
            </a:lvl1pPr>
          </a:lstStyle>
          <a:p>
            <a:pPr>
              <a:defRPr/>
            </a:pPr>
            <a:r>
              <a:rPr lang="en-US" dirty="0">
                <a:gradFill>
                  <a:gsLst>
                    <a:gs pos="0">
                      <a:srgbClr val="505050"/>
                    </a:gs>
                    <a:gs pos="100000">
                      <a:srgbClr val="505050"/>
                    </a:gs>
                  </a:gsLst>
                  <a:lin ang="5400000" scaled="1"/>
                </a:gradFill>
              </a:rPr>
              <a:t>HVAC</a:t>
            </a:r>
          </a:p>
        </p:txBody>
      </p:sp>
      <p:sp>
        <p:nvSpPr>
          <p:cNvPr id="23" name="TextBox 22"/>
          <p:cNvSpPr txBox="1"/>
          <p:nvPr/>
        </p:nvSpPr>
        <p:spPr>
          <a:xfrm>
            <a:off x="6443415" y="2821123"/>
            <a:ext cx="778521" cy="184666"/>
          </a:xfrm>
          <a:prstGeom prst="rect">
            <a:avLst/>
          </a:prstGeom>
        </p:spPr>
        <p:txBody>
          <a:bodyPr wrap="square" lIns="0" tIns="0" rIns="0" bIns="0" rtlCol="0">
            <a:spAutoFit/>
          </a:bodyPr>
          <a:lstStyle/>
          <a:p>
            <a:pPr algn="ctr" defTabSz="932597">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Computer</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nvGrpSpPr>
          <p:cNvPr id="192" name="Group 191"/>
          <p:cNvGrpSpPr/>
          <p:nvPr/>
        </p:nvGrpSpPr>
        <p:grpSpPr>
          <a:xfrm>
            <a:off x="6588412" y="4415376"/>
            <a:ext cx="488526" cy="488526"/>
            <a:chOff x="6450013" y="4075113"/>
            <a:chExt cx="387350" cy="387350"/>
          </a:xfrm>
          <a:solidFill>
            <a:srgbClr val="0078D7"/>
          </a:solidFill>
        </p:grpSpPr>
        <p:sp>
          <p:nvSpPr>
            <p:cNvPr id="139" name="Freeform 122"/>
            <p:cNvSpPr>
              <a:spLocks/>
            </p:cNvSpPr>
            <p:nvPr/>
          </p:nvSpPr>
          <p:spPr bwMode="auto">
            <a:xfrm>
              <a:off x="6557963" y="4144963"/>
              <a:ext cx="85725" cy="200025"/>
            </a:xfrm>
            <a:custGeom>
              <a:avLst/>
              <a:gdLst>
                <a:gd name="T0" fmla="*/ 26 w 35"/>
                <a:gd name="T1" fmla="*/ 69 h 82"/>
                <a:gd name="T2" fmla="*/ 26 w 35"/>
                <a:gd name="T3" fmla="*/ 60 h 82"/>
                <a:gd name="T4" fmla="*/ 15 w 35"/>
                <a:gd name="T5" fmla="*/ 60 h 82"/>
                <a:gd name="T6" fmla="*/ 15 w 35"/>
                <a:gd name="T7" fmla="*/ 55 h 82"/>
                <a:gd name="T8" fmla="*/ 26 w 35"/>
                <a:gd name="T9" fmla="*/ 55 h 82"/>
                <a:gd name="T10" fmla="*/ 26 w 35"/>
                <a:gd name="T11" fmla="*/ 46 h 82"/>
                <a:gd name="T12" fmla="*/ 15 w 35"/>
                <a:gd name="T13" fmla="*/ 46 h 82"/>
                <a:gd name="T14" fmla="*/ 15 w 35"/>
                <a:gd name="T15" fmla="*/ 42 h 82"/>
                <a:gd name="T16" fmla="*/ 26 w 35"/>
                <a:gd name="T17" fmla="*/ 42 h 82"/>
                <a:gd name="T18" fmla="*/ 26 w 35"/>
                <a:gd name="T19" fmla="*/ 33 h 82"/>
                <a:gd name="T20" fmla="*/ 15 w 35"/>
                <a:gd name="T21" fmla="*/ 33 h 82"/>
                <a:gd name="T22" fmla="*/ 15 w 35"/>
                <a:gd name="T23" fmla="*/ 29 h 82"/>
                <a:gd name="T24" fmla="*/ 26 w 35"/>
                <a:gd name="T25" fmla="*/ 29 h 82"/>
                <a:gd name="T26" fmla="*/ 26 w 35"/>
                <a:gd name="T27" fmla="*/ 20 h 82"/>
                <a:gd name="T28" fmla="*/ 15 w 35"/>
                <a:gd name="T29" fmla="*/ 20 h 82"/>
                <a:gd name="T30" fmla="*/ 15 w 35"/>
                <a:gd name="T31" fmla="*/ 15 h 82"/>
                <a:gd name="T32" fmla="*/ 26 w 35"/>
                <a:gd name="T33" fmla="*/ 15 h 82"/>
                <a:gd name="T34" fmla="*/ 26 w 35"/>
                <a:gd name="T35" fmla="*/ 9 h 82"/>
                <a:gd name="T36" fmla="*/ 17 w 35"/>
                <a:gd name="T37" fmla="*/ 0 h 82"/>
                <a:gd name="T38" fmla="*/ 8 w 35"/>
                <a:gd name="T39" fmla="*/ 9 h 82"/>
                <a:gd name="T40" fmla="*/ 8 w 35"/>
                <a:gd name="T41" fmla="*/ 69 h 82"/>
                <a:gd name="T42" fmla="*/ 0 w 35"/>
                <a:gd name="T43" fmla="*/ 82 h 82"/>
                <a:gd name="T44" fmla="*/ 35 w 35"/>
                <a:gd name="T45" fmla="*/ 82 h 82"/>
                <a:gd name="T46" fmla="*/ 26 w 35"/>
                <a:gd name="T47"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82">
                  <a:moveTo>
                    <a:pt x="26" y="69"/>
                  </a:moveTo>
                  <a:cubicBezTo>
                    <a:pt x="26" y="60"/>
                    <a:pt x="26" y="60"/>
                    <a:pt x="26" y="60"/>
                  </a:cubicBezTo>
                  <a:cubicBezTo>
                    <a:pt x="15" y="60"/>
                    <a:pt x="15" y="60"/>
                    <a:pt x="15" y="60"/>
                  </a:cubicBezTo>
                  <a:cubicBezTo>
                    <a:pt x="15" y="55"/>
                    <a:pt x="15" y="55"/>
                    <a:pt x="15" y="55"/>
                  </a:cubicBezTo>
                  <a:cubicBezTo>
                    <a:pt x="26" y="55"/>
                    <a:pt x="26" y="55"/>
                    <a:pt x="26" y="55"/>
                  </a:cubicBezTo>
                  <a:cubicBezTo>
                    <a:pt x="26" y="46"/>
                    <a:pt x="26" y="46"/>
                    <a:pt x="26" y="46"/>
                  </a:cubicBezTo>
                  <a:cubicBezTo>
                    <a:pt x="15" y="46"/>
                    <a:pt x="15" y="46"/>
                    <a:pt x="15" y="46"/>
                  </a:cubicBezTo>
                  <a:cubicBezTo>
                    <a:pt x="15" y="42"/>
                    <a:pt x="15" y="42"/>
                    <a:pt x="15" y="42"/>
                  </a:cubicBezTo>
                  <a:cubicBezTo>
                    <a:pt x="26" y="42"/>
                    <a:pt x="26" y="42"/>
                    <a:pt x="26" y="42"/>
                  </a:cubicBezTo>
                  <a:cubicBezTo>
                    <a:pt x="26" y="33"/>
                    <a:pt x="26" y="33"/>
                    <a:pt x="26" y="33"/>
                  </a:cubicBezTo>
                  <a:cubicBezTo>
                    <a:pt x="15" y="33"/>
                    <a:pt x="15" y="33"/>
                    <a:pt x="15" y="33"/>
                  </a:cubicBezTo>
                  <a:cubicBezTo>
                    <a:pt x="15" y="29"/>
                    <a:pt x="15" y="29"/>
                    <a:pt x="15" y="29"/>
                  </a:cubicBezTo>
                  <a:cubicBezTo>
                    <a:pt x="26" y="29"/>
                    <a:pt x="26" y="29"/>
                    <a:pt x="26" y="29"/>
                  </a:cubicBezTo>
                  <a:cubicBezTo>
                    <a:pt x="26" y="20"/>
                    <a:pt x="26" y="20"/>
                    <a:pt x="26" y="20"/>
                  </a:cubicBezTo>
                  <a:cubicBezTo>
                    <a:pt x="15" y="20"/>
                    <a:pt x="15" y="20"/>
                    <a:pt x="15" y="20"/>
                  </a:cubicBezTo>
                  <a:cubicBezTo>
                    <a:pt x="15" y="15"/>
                    <a:pt x="15" y="15"/>
                    <a:pt x="15" y="15"/>
                  </a:cubicBezTo>
                  <a:cubicBezTo>
                    <a:pt x="26" y="15"/>
                    <a:pt x="26" y="15"/>
                    <a:pt x="26" y="15"/>
                  </a:cubicBezTo>
                  <a:cubicBezTo>
                    <a:pt x="26" y="9"/>
                    <a:pt x="26" y="9"/>
                    <a:pt x="26" y="9"/>
                  </a:cubicBezTo>
                  <a:cubicBezTo>
                    <a:pt x="26" y="4"/>
                    <a:pt x="22" y="0"/>
                    <a:pt x="17" y="0"/>
                  </a:cubicBezTo>
                  <a:cubicBezTo>
                    <a:pt x="12" y="0"/>
                    <a:pt x="8" y="4"/>
                    <a:pt x="8" y="9"/>
                  </a:cubicBezTo>
                  <a:cubicBezTo>
                    <a:pt x="8" y="69"/>
                    <a:pt x="8" y="69"/>
                    <a:pt x="8" y="69"/>
                  </a:cubicBezTo>
                  <a:cubicBezTo>
                    <a:pt x="4" y="71"/>
                    <a:pt x="0" y="76"/>
                    <a:pt x="0" y="82"/>
                  </a:cubicBezTo>
                  <a:cubicBezTo>
                    <a:pt x="35" y="82"/>
                    <a:pt x="35" y="82"/>
                    <a:pt x="35" y="82"/>
                  </a:cubicBezTo>
                  <a:cubicBezTo>
                    <a:pt x="34" y="76"/>
                    <a:pt x="31" y="71"/>
                    <a:pt x="2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40" name="Freeform 123"/>
            <p:cNvSpPr>
              <a:spLocks noEditPoints="1"/>
            </p:cNvSpPr>
            <p:nvPr/>
          </p:nvSpPr>
          <p:spPr bwMode="auto">
            <a:xfrm>
              <a:off x="6450013" y="4075113"/>
              <a:ext cx="387350" cy="387350"/>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120 w 160"/>
                <a:gd name="T11" fmla="*/ 51 h 160"/>
                <a:gd name="T12" fmla="*/ 142 w 160"/>
                <a:gd name="T13" fmla="*/ 73 h 160"/>
                <a:gd name="T14" fmla="*/ 98 w 160"/>
                <a:gd name="T15" fmla="*/ 73 h 160"/>
                <a:gd name="T16" fmla="*/ 120 w 160"/>
                <a:gd name="T17" fmla="*/ 51 h 160"/>
                <a:gd name="T18" fmla="*/ 62 w 160"/>
                <a:gd name="T19" fmla="*/ 140 h 160"/>
                <a:gd name="T20" fmla="*/ 36 w 160"/>
                <a:gd name="T21" fmla="*/ 113 h 160"/>
                <a:gd name="T22" fmla="*/ 44 w 160"/>
                <a:gd name="T23" fmla="*/ 93 h 160"/>
                <a:gd name="T24" fmla="*/ 44 w 160"/>
                <a:gd name="T25" fmla="*/ 38 h 160"/>
                <a:gd name="T26" fmla="*/ 62 w 160"/>
                <a:gd name="T27" fmla="*/ 20 h 160"/>
                <a:gd name="T28" fmla="*/ 80 w 160"/>
                <a:gd name="T29" fmla="*/ 38 h 160"/>
                <a:gd name="T30" fmla="*/ 80 w 160"/>
                <a:gd name="T31" fmla="*/ 93 h 160"/>
                <a:gd name="T32" fmla="*/ 89 w 160"/>
                <a:gd name="T33" fmla="*/ 113 h 160"/>
                <a:gd name="T34" fmla="*/ 62 w 160"/>
                <a:gd name="T35" fmla="*/ 140 h 160"/>
                <a:gd name="T36" fmla="*/ 120 w 160"/>
                <a:gd name="T37" fmla="*/ 109 h 160"/>
                <a:gd name="T38" fmla="*/ 98 w 160"/>
                <a:gd name="T39" fmla="*/ 86 h 160"/>
                <a:gd name="T40" fmla="*/ 142 w 160"/>
                <a:gd name="T41" fmla="*/ 86 h 160"/>
                <a:gd name="T42" fmla="*/ 120 w 160"/>
                <a:gd name="T4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120" y="51"/>
                  </a:moveTo>
                  <a:cubicBezTo>
                    <a:pt x="142" y="73"/>
                    <a:pt x="142" y="73"/>
                    <a:pt x="142" y="73"/>
                  </a:cubicBezTo>
                  <a:cubicBezTo>
                    <a:pt x="98" y="73"/>
                    <a:pt x="98" y="73"/>
                    <a:pt x="98" y="73"/>
                  </a:cubicBezTo>
                  <a:lnTo>
                    <a:pt x="120" y="51"/>
                  </a:lnTo>
                  <a:close/>
                  <a:moveTo>
                    <a:pt x="62" y="140"/>
                  </a:moveTo>
                  <a:cubicBezTo>
                    <a:pt x="48" y="140"/>
                    <a:pt x="36" y="128"/>
                    <a:pt x="36" y="113"/>
                  </a:cubicBezTo>
                  <a:cubicBezTo>
                    <a:pt x="36" y="105"/>
                    <a:pt x="39" y="98"/>
                    <a:pt x="44" y="93"/>
                  </a:cubicBezTo>
                  <a:cubicBezTo>
                    <a:pt x="44" y="38"/>
                    <a:pt x="44" y="38"/>
                    <a:pt x="44" y="38"/>
                  </a:cubicBezTo>
                  <a:cubicBezTo>
                    <a:pt x="44" y="28"/>
                    <a:pt x="52" y="20"/>
                    <a:pt x="62" y="20"/>
                  </a:cubicBezTo>
                  <a:cubicBezTo>
                    <a:pt x="72" y="20"/>
                    <a:pt x="80" y="28"/>
                    <a:pt x="80" y="38"/>
                  </a:cubicBezTo>
                  <a:cubicBezTo>
                    <a:pt x="80" y="93"/>
                    <a:pt x="80" y="93"/>
                    <a:pt x="80" y="93"/>
                  </a:cubicBezTo>
                  <a:cubicBezTo>
                    <a:pt x="85" y="98"/>
                    <a:pt x="89" y="105"/>
                    <a:pt x="89" y="113"/>
                  </a:cubicBezTo>
                  <a:cubicBezTo>
                    <a:pt x="89" y="128"/>
                    <a:pt x="77" y="140"/>
                    <a:pt x="62" y="140"/>
                  </a:cubicBezTo>
                  <a:close/>
                  <a:moveTo>
                    <a:pt x="120" y="109"/>
                  </a:moveTo>
                  <a:cubicBezTo>
                    <a:pt x="98" y="86"/>
                    <a:pt x="98" y="86"/>
                    <a:pt x="98" y="86"/>
                  </a:cubicBezTo>
                  <a:cubicBezTo>
                    <a:pt x="142" y="86"/>
                    <a:pt x="142" y="86"/>
                    <a:pt x="142" y="86"/>
                  </a:cubicBezTo>
                  <a:lnTo>
                    <a:pt x="120" y="1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grpSp>
        <p:nvGrpSpPr>
          <p:cNvPr id="184" name="Group 183"/>
          <p:cNvGrpSpPr/>
          <p:nvPr/>
        </p:nvGrpSpPr>
        <p:grpSpPr>
          <a:xfrm>
            <a:off x="6557379" y="2190316"/>
            <a:ext cx="550593" cy="490527"/>
            <a:chOff x="6440488" y="2454275"/>
            <a:chExt cx="436563" cy="388937"/>
          </a:xfrm>
          <a:solidFill>
            <a:srgbClr val="0078D7"/>
          </a:solidFill>
        </p:grpSpPr>
        <p:sp>
          <p:nvSpPr>
            <p:cNvPr id="158" name="Freeform 141"/>
            <p:cNvSpPr>
              <a:spLocks noEditPoints="1"/>
            </p:cNvSpPr>
            <p:nvPr/>
          </p:nvSpPr>
          <p:spPr bwMode="auto">
            <a:xfrm>
              <a:off x="6440488" y="2454275"/>
              <a:ext cx="436563" cy="388937"/>
            </a:xfrm>
            <a:custGeom>
              <a:avLst/>
              <a:gdLst>
                <a:gd name="T0" fmla="*/ 180 w 181"/>
                <a:gd name="T1" fmla="*/ 139 h 160"/>
                <a:gd name="T2" fmla="*/ 163 w 181"/>
                <a:gd name="T3" fmla="*/ 105 h 160"/>
                <a:gd name="T4" fmla="*/ 158 w 181"/>
                <a:gd name="T5" fmla="*/ 97 h 160"/>
                <a:gd name="T6" fmla="*/ 161 w 181"/>
                <a:gd name="T7" fmla="*/ 90 h 160"/>
                <a:gd name="T8" fmla="*/ 161 w 181"/>
                <a:gd name="T9" fmla="*/ 10 h 160"/>
                <a:gd name="T10" fmla="*/ 151 w 181"/>
                <a:gd name="T11" fmla="*/ 0 h 160"/>
                <a:gd name="T12" fmla="*/ 31 w 181"/>
                <a:gd name="T13" fmla="*/ 0 h 160"/>
                <a:gd name="T14" fmla="*/ 20 w 181"/>
                <a:gd name="T15" fmla="*/ 10 h 160"/>
                <a:gd name="T16" fmla="*/ 20 w 181"/>
                <a:gd name="T17" fmla="*/ 90 h 160"/>
                <a:gd name="T18" fmla="*/ 24 w 181"/>
                <a:gd name="T19" fmla="*/ 97 h 160"/>
                <a:gd name="T20" fmla="*/ 19 w 181"/>
                <a:gd name="T21" fmla="*/ 105 h 160"/>
                <a:gd name="T22" fmla="*/ 1 w 181"/>
                <a:gd name="T23" fmla="*/ 139 h 160"/>
                <a:gd name="T24" fmla="*/ 3 w 181"/>
                <a:gd name="T25" fmla="*/ 156 h 160"/>
                <a:gd name="T26" fmla="*/ 11 w 181"/>
                <a:gd name="T27" fmla="*/ 160 h 160"/>
                <a:gd name="T28" fmla="*/ 170 w 181"/>
                <a:gd name="T29" fmla="*/ 160 h 160"/>
                <a:gd name="T30" fmla="*/ 179 w 181"/>
                <a:gd name="T31" fmla="*/ 156 h 160"/>
                <a:gd name="T32" fmla="*/ 180 w 181"/>
                <a:gd name="T33" fmla="*/ 139 h 160"/>
                <a:gd name="T34" fmla="*/ 170 w 181"/>
                <a:gd name="T35" fmla="*/ 147 h 160"/>
                <a:gd name="T36" fmla="*/ 11 w 181"/>
                <a:gd name="T37" fmla="*/ 147 h 160"/>
                <a:gd name="T38" fmla="*/ 7 w 181"/>
                <a:gd name="T39" fmla="*/ 140 h 160"/>
                <a:gd name="T40" fmla="*/ 24 w 181"/>
                <a:gd name="T41" fmla="*/ 107 h 160"/>
                <a:gd name="T42" fmla="*/ 33 w 181"/>
                <a:gd name="T43" fmla="*/ 100 h 160"/>
                <a:gd name="T44" fmla="*/ 149 w 181"/>
                <a:gd name="T45" fmla="*/ 100 h 160"/>
                <a:gd name="T46" fmla="*/ 157 w 181"/>
                <a:gd name="T47" fmla="*/ 107 h 160"/>
                <a:gd name="T48" fmla="*/ 174 w 181"/>
                <a:gd name="T49" fmla="*/ 140 h 160"/>
                <a:gd name="T50" fmla="*/ 170 w 181"/>
                <a:gd name="T51" fmla="*/ 147 h 160"/>
                <a:gd name="T52" fmla="*/ 26 w 181"/>
                <a:gd name="T53" fmla="*/ 10 h 160"/>
                <a:gd name="T54" fmla="*/ 31 w 181"/>
                <a:gd name="T55" fmla="*/ 6 h 160"/>
                <a:gd name="T56" fmla="*/ 151 w 181"/>
                <a:gd name="T57" fmla="*/ 6 h 160"/>
                <a:gd name="T58" fmla="*/ 155 w 181"/>
                <a:gd name="T59" fmla="*/ 10 h 160"/>
                <a:gd name="T60" fmla="*/ 155 w 181"/>
                <a:gd name="T61" fmla="*/ 90 h 160"/>
                <a:gd name="T62" fmla="*/ 151 w 181"/>
                <a:gd name="T63" fmla="*/ 94 h 160"/>
                <a:gd name="T64" fmla="*/ 31 w 181"/>
                <a:gd name="T65" fmla="*/ 94 h 160"/>
                <a:gd name="T66" fmla="*/ 26 w 181"/>
                <a:gd name="T67" fmla="*/ 90 h 160"/>
                <a:gd name="T68" fmla="*/ 26 w 181"/>
                <a:gd name="T69" fmla="*/ 1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1" h="160">
                  <a:moveTo>
                    <a:pt x="180" y="139"/>
                  </a:moveTo>
                  <a:cubicBezTo>
                    <a:pt x="163" y="105"/>
                    <a:pt x="163" y="105"/>
                    <a:pt x="163" y="105"/>
                  </a:cubicBezTo>
                  <a:cubicBezTo>
                    <a:pt x="162" y="102"/>
                    <a:pt x="160" y="99"/>
                    <a:pt x="158" y="97"/>
                  </a:cubicBezTo>
                  <a:cubicBezTo>
                    <a:pt x="160" y="96"/>
                    <a:pt x="161" y="93"/>
                    <a:pt x="161" y="90"/>
                  </a:cubicBezTo>
                  <a:cubicBezTo>
                    <a:pt x="161" y="10"/>
                    <a:pt x="161" y="10"/>
                    <a:pt x="161" y="10"/>
                  </a:cubicBezTo>
                  <a:cubicBezTo>
                    <a:pt x="161" y="4"/>
                    <a:pt x="157" y="0"/>
                    <a:pt x="151" y="0"/>
                  </a:cubicBezTo>
                  <a:cubicBezTo>
                    <a:pt x="31" y="0"/>
                    <a:pt x="31" y="0"/>
                    <a:pt x="31" y="0"/>
                  </a:cubicBezTo>
                  <a:cubicBezTo>
                    <a:pt x="25" y="0"/>
                    <a:pt x="20" y="4"/>
                    <a:pt x="20" y="10"/>
                  </a:cubicBezTo>
                  <a:cubicBezTo>
                    <a:pt x="20" y="90"/>
                    <a:pt x="20" y="90"/>
                    <a:pt x="20" y="90"/>
                  </a:cubicBezTo>
                  <a:cubicBezTo>
                    <a:pt x="20" y="93"/>
                    <a:pt x="22" y="96"/>
                    <a:pt x="24" y="97"/>
                  </a:cubicBezTo>
                  <a:cubicBezTo>
                    <a:pt x="22" y="99"/>
                    <a:pt x="20" y="102"/>
                    <a:pt x="19" y="105"/>
                  </a:cubicBezTo>
                  <a:cubicBezTo>
                    <a:pt x="1" y="139"/>
                    <a:pt x="1" y="139"/>
                    <a:pt x="1" y="139"/>
                  </a:cubicBezTo>
                  <a:cubicBezTo>
                    <a:pt x="0" y="142"/>
                    <a:pt x="1" y="153"/>
                    <a:pt x="3" y="156"/>
                  </a:cubicBezTo>
                  <a:cubicBezTo>
                    <a:pt x="5" y="158"/>
                    <a:pt x="8" y="160"/>
                    <a:pt x="11" y="160"/>
                  </a:cubicBezTo>
                  <a:cubicBezTo>
                    <a:pt x="170" y="160"/>
                    <a:pt x="170" y="160"/>
                    <a:pt x="170" y="160"/>
                  </a:cubicBezTo>
                  <a:cubicBezTo>
                    <a:pt x="174" y="160"/>
                    <a:pt x="177" y="158"/>
                    <a:pt x="179" y="156"/>
                  </a:cubicBezTo>
                  <a:cubicBezTo>
                    <a:pt x="181" y="153"/>
                    <a:pt x="181" y="142"/>
                    <a:pt x="180" y="139"/>
                  </a:cubicBezTo>
                  <a:close/>
                  <a:moveTo>
                    <a:pt x="170" y="147"/>
                  </a:moveTo>
                  <a:cubicBezTo>
                    <a:pt x="11" y="147"/>
                    <a:pt x="11" y="147"/>
                    <a:pt x="11" y="147"/>
                  </a:cubicBezTo>
                  <a:cubicBezTo>
                    <a:pt x="8" y="147"/>
                    <a:pt x="6" y="144"/>
                    <a:pt x="7" y="140"/>
                  </a:cubicBezTo>
                  <a:cubicBezTo>
                    <a:pt x="24" y="107"/>
                    <a:pt x="24" y="107"/>
                    <a:pt x="24" y="107"/>
                  </a:cubicBezTo>
                  <a:cubicBezTo>
                    <a:pt x="25" y="103"/>
                    <a:pt x="29" y="100"/>
                    <a:pt x="33" y="100"/>
                  </a:cubicBezTo>
                  <a:cubicBezTo>
                    <a:pt x="149" y="100"/>
                    <a:pt x="149" y="100"/>
                    <a:pt x="149" y="100"/>
                  </a:cubicBezTo>
                  <a:cubicBezTo>
                    <a:pt x="152" y="100"/>
                    <a:pt x="156" y="103"/>
                    <a:pt x="157" y="107"/>
                  </a:cubicBezTo>
                  <a:cubicBezTo>
                    <a:pt x="174" y="140"/>
                    <a:pt x="174" y="140"/>
                    <a:pt x="174" y="140"/>
                  </a:cubicBezTo>
                  <a:cubicBezTo>
                    <a:pt x="176" y="144"/>
                    <a:pt x="174" y="147"/>
                    <a:pt x="170" y="147"/>
                  </a:cubicBezTo>
                  <a:close/>
                  <a:moveTo>
                    <a:pt x="26" y="10"/>
                  </a:moveTo>
                  <a:cubicBezTo>
                    <a:pt x="26" y="8"/>
                    <a:pt x="28" y="6"/>
                    <a:pt x="31" y="6"/>
                  </a:cubicBezTo>
                  <a:cubicBezTo>
                    <a:pt x="151" y="6"/>
                    <a:pt x="151" y="6"/>
                    <a:pt x="151" y="6"/>
                  </a:cubicBezTo>
                  <a:cubicBezTo>
                    <a:pt x="153" y="6"/>
                    <a:pt x="155" y="8"/>
                    <a:pt x="155" y="10"/>
                  </a:cubicBezTo>
                  <a:cubicBezTo>
                    <a:pt x="155" y="90"/>
                    <a:pt x="155" y="90"/>
                    <a:pt x="155" y="90"/>
                  </a:cubicBezTo>
                  <a:cubicBezTo>
                    <a:pt x="155" y="92"/>
                    <a:pt x="153" y="94"/>
                    <a:pt x="151" y="94"/>
                  </a:cubicBezTo>
                  <a:cubicBezTo>
                    <a:pt x="31" y="94"/>
                    <a:pt x="31" y="94"/>
                    <a:pt x="31" y="94"/>
                  </a:cubicBezTo>
                  <a:cubicBezTo>
                    <a:pt x="28" y="94"/>
                    <a:pt x="26" y="92"/>
                    <a:pt x="26" y="90"/>
                  </a:cubicBez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59" name="Freeform 142"/>
            <p:cNvSpPr>
              <a:spLocks/>
            </p:cNvSpPr>
            <p:nvPr/>
          </p:nvSpPr>
          <p:spPr bwMode="auto">
            <a:xfrm>
              <a:off x="6599238" y="2751138"/>
              <a:ext cx="120650" cy="42862"/>
            </a:xfrm>
            <a:custGeom>
              <a:avLst/>
              <a:gdLst>
                <a:gd name="T0" fmla="*/ 47 w 50"/>
                <a:gd name="T1" fmla="*/ 2 h 18"/>
                <a:gd name="T2" fmla="*/ 43 w 50"/>
                <a:gd name="T3" fmla="*/ 0 h 18"/>
                <a:gd name="T4" fmla="*/ 6 w 50"/>
                <a:gd name="T5" fmla="*/ 0 h 18"/>
                <a:gd name="T6" fmla="*/ 3 w 50"/>
                <a:gd name="T7" fmla="*/ 2 h 18"/>
                <a:gd name="T8" fmla="*/ 0 w 50"/>
                <a:gd name="T9" fmla="*/ 15 h 18"/>
                <a:gd name="T10" fmla="*/ 0 w 50"/>
                <a:gd name="T11" fmla="*/ 17 h 18"/>
                <a:gd name="T12" fmla="*/ 3 w 50"/>
                <a:gd name="T13" fmla="*/ 18 h 18"/>
                <a:gd name="T14" fmla="*/ 47 w 50"/>
                <a:gd name="T15" fmla="*/ 18 h 18"/>
                <a:gd name="T16" fmla="*/ 49 w 50"/>
                <a:gd name="T17" fmla="*/ 17 h 18"/>
                <a:gd name="T18" fmla="*/ 50 w 50"/>
                <a:gd name="T19" fmla="*/ 15 h 18"/>
                <a:gd name="T20" fmla="*/ 47 w 50"/>
                <a:gd name="T21"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18">
                  <a:moveTo>
                    <a:pt x="47" y="2"/>
                  </a:moveTo>
                  <a:cubicBezTo>
                    <a:pt x="47" y="1"/>
                    <a:pt x="45" y="0"/>
                    <a:pt x="43" y="0"/>
                  </a:cubicBezTo>
                  <a:cubicBezTo>
                    <a:pt x="6" y="0"/>
                    <a:pt x="6" y="0"/>
                    <a:pt x="6" y="0"/>
                  </a:cubicBezTo>
                  <a:cubicBezTo>
                    <a:pt x="5" y="0"/>
                    <a:pt x="3" y="1"/>
                    <a:pt x="3" y="2"/>
                  </a:cubicBezTo>
                  <a:cubicBezTo>
                    <a:pt x="0" y="15"/>
                    <a:pt x="0" y="15"/>
                    <a:pt x="0" y="15"/>
                  </a:cubicBezTo>
                  <a:cubicBezTo>
                    <a:pt x="0" y="16"/>
                    <a:pt x="0" y="17"/>
                    <a:pt x="0" y="17"/>
                  </a:cubicBezTo>
                  <a:cubicBezTo>
                    <a:pt x="1" y="18"/>
                    <a:pt x="2" y="18"/>
                    <a:pt x="3" y="18"/>
                  </a:cubicBezTo>
                  <a:cubicBezTo>
                    <a:pt x="47" y="18"/>
                    <a:pt x="47" y="18"/>
                    <a:pt x="47" y="18"/>
                  </a:cubicBezTo>
                  <a:cubicBezTo>
                    <a:pt x="48" y="18"/>
                    <a:pt x="49" y="18"/>
                    <a:pt x="49" y="17"/>
                  </a:cubicBezTo>
                  <a:cubicBezTo>
                    <a:pt x="50" y="17"/>
                    <a:pt x="50" y="16"/>
                    <a:pt x="50" y="15"/>
                  </a:cubicBezTo>
                  <a:lnTo>
                    <a:pt x="4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60" name="Freeform 143"/>
            <p:cNvSpPr>
              <a:spLocks/>
            </p:cNvSpPr>
            <p:nvPr/>
          </p:nvSpPr>
          <p:spPr bwMode="auto">
            <a:xfrm>
              <a:off x="6511925" y="2479675"/>
              <a:ext cx="295275" cy="193675"/>
            </a:xfrm>
            <a:custGeom>
              <a:avLst/>
              <a:gdLst>
                <a:gd name="T0" fmla="*/ 6 w 122"/>
                <a:gd name="T1" fmla="*/ 80 h 80"/>
                <a:gd name="T2" fmla="*/ 115 w 122"/>
                <a:gd name="T3" fmla="*/ 80 h 80"/>
                <a:gd name="T4" fmla="*/ 122 w 122"/>
                <a:gd name="T5" fmla="*/ 73 h 80"/>
                <a:gd name="T6" fmla="*/ 122 w 122"/>
                <a:gd name="T7" fmla="*/ 6 h 80"/>
                <a:gd name="T8" fmla="*/ 115 w 122"/>
                <a:gd name="T9" fmla="*/ 0 h 80"/>
                <a:gd name="T10" fmla="*/ 6 w 122"/>
                <a:gd name="T11" fmla="*/ 0 h 80"/>
                <a:gd name="T12" fmla="*/ 0 w 122"/>
                <a:gd name="T13" fmla="*/ 6 h 80"/>
                <a:gd name="T14" fmla="*/ 0 w 122"/>
                <a:gd name="T15" fmla="*/ 73 h 80"/>
                <a:gd name="T16" fmla="*/ 6 w 122"/>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80">
                  <a:moveTo>
                    <a:pt x="6" y="80"/>
                  </a:moveTo>
                  <a:cubicBezTo>
                    <a:pt x="115" y="80"/>
                    <a:pt x="115" y="80"/>
                    <a:pt x="115" y="80"/>
                  </a:cubicBezTo>
                  <a:cubicBezTo>
                    <a:pt x="119" y="80"/>
                    <a:pt x="122" y="77"/>
                    <a:pt x="122" y="73"/>
                  </a:cubicBezTo>
                  <a:cubicBezTo>
                    <a:pt x="122" y="6"/>
                    <a:pt x="122" y="6"/>
                    <a:pt x="122" y="6"/>
                  </a:cubicBezTo>
                  <a:cubicBezTo>
                    <a:pt x="122" y="3"/>
                    <a:pt x="119" y="0"/>
                    <a:pt x="115" y="0"/>
                  </a:cubicBezTo>
                  <a:cubicBezTo>
                    <a:pt x="6" y="0"/>
                    <a:pt x="6" y="0"/>
                    <a:pt x="6" y="0"/>
                  </a:cubicBezTo>
                  <a:cubicBezTo>
                    <a:pt x="3" y="0"/>
                    <a:pt x="0" y="3"/>
                    <a:pt x="0" y="6"/>
                  </a:cubicBezTo>
                  <a:cubicBezTo>
                    <a:pt x="0" y="73"/>
                    <a:pt x="0" y="73"/>
                    <a:pt x="0" y="73"/>
                  </a:cubicBezTo>
                  <a:cubicBezTo>
                    <a:pt x="0" y="77"/>
                    <a:pt x="3" y="80"/>
                    <a:pt x="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sp>
        <p:nvSpPr>
          <p:cNvPr id="16" name="TextBox 15"/>
          <p:cNvSpPr txBox="1"/>
          <p:nvPr/>
        </p:nvSpPr>
        <p:spPr>
          <a:xfrm>
            <a:off x="7622598" y="5065160"/>
            <a:ext cx="778521" cy="184666"/>
          </a:xfrm>
          <a:prstGeom prst="rect">
            <a:avLst/>
          </a:prstGeom>
        </p:spPr>
        <p:txBody>
          <a:bodyPr wrap="square" lIns="0" tIns="0" rIns="0" bIns="0" rtlCol="0">
            <a:spAutoFit/>
          </a:bodyPr>
          <a:lstStyle>
            <a:defPPr>
              <a:defRPr lang="en-US"/>
            </a:defPPr>
            <a:lvl1pPr algn="ctr" defTabSz="932597">
              <a:defRPr sz="1200" spc="-39">
                <a:gradFill>
                  <a:gsLst>
                    <a:gs pos="0">
                      <a:schemeClr val="tx1"/>
                    </a:gs>
                    <a:gs pos="100000">
                      <a:schemeClr val="tx1"/>
                    </a:gs>
                  </a:gsLst>
                  <a:lin ang="5400000" scaled="1"/>
                </a:gradFill>
                <a:ea typeface="Segoe UI" pitchFamily="34" charset="0"/>
                <a:cs typeface="Segoe UI" pitchFamily="34" charset="0"/>
              </a:defRPr>
            </a:lvl1pPr>
          </a:lstStyle>
          <a:p>
            <a:pPr>
              <a:defRPr/>
            </a:pPr>
            <a:r>
              <a:rPr lang="en-US" dirty="0">
                <a:gradFill>
                  <a:gsLst>
                    <a:gs pos="0">
                      <a:srgbClr val="505050"/>
                    </a:gs>
                    <a:gs pos="100000">
                      <a:srgbClr val="505050"/>
                    </a:gs>
                  </a:gsLst>
                  <a:lin ang="5400000" scaled="1"/>
                </a:gradFill>
              </a:rPr>
              <a:t>Vending</a:t>
            </a:r>
          </a:p>
        </p:txBody>
      </p:sp>
      <p:sp>
        <p:nvSpPr>
          <p:cNvPr id="24" name="TextBox 23"/>
          <p:cNvSpPr txBox="1"/>
          <p:nvPr/>
        </p:nvSpPr>
        <p:spPr>
          <a:xfrm>
            <a:off x="7622598" y="2821123"/>
            <a:ext cx="778521" cy="184666"/>
          </a:xfrm>
          <a:prstGeom prst="rect">
            <a:avLst/>
          </a:prstGeom>
        </p:spPr>
        <p:txBody>
          <a:bodyPr wrap="square" lIns="0" tIns="0" rIns="0" bIns="0" rtlCol="0">
            <a:spAutoFit/>
          </a:bodyPr>
          <a:lstStyle/>
          <a:p>
            <a:pPr algn="ctr" defTabSz="932597">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Printer</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nvGrpSpPr>
          <p:cNvPr id="193" name="Group 192"/>
          <p:cNvGrpSpPr/>
          <p:nvPr/>
        </p:nvGrpSpPr>
        <p:grpSpPr>
          <a:xfrm>
            <a:off x="7726551" y="4291243"/>
            <a:ext cx="570615" cy="612659"/>
            <a:chOff x="7392988" y="4025900"/>
            <a:chExt cx="452438" cy="485775"/>
          </a:xfrm>
          <a:solidFill>
            <a:srgbClr val="0078D7"/>
          </a:solidFill>
        </p:grpSpPr>
        <p:sp>
          <p:nvSpPr>
            <p:cNvPr id="141" name="Freeform 124"/>
            <p:cNvSpPr>
              <a:spLocks noEditPoints="1"/>
            </p:cNvSpPr>
            <p:nvPr/>
          </p:nvSpPr>
          <p:spPr bwMode="auto">
            <a:xfrm>
              <a:off x="7610475" y="4116388"/>
              <a:ext cx="60325" cy="60325"/>
            </a:xfrm>
            <a:custGeom>
              <a:avLst/>
              <a:gdLst>
                <a:gd name="T0" fmla="*/ 22 w 25"/>
                <a:gd name="T1" fmla="*/ 25 h 25"/>
                <a:gd name="T2" fmla="*/ 4 w 25"/>
                <a:gd name="T3" fmla="*/ 25 h 25"/>
                <a:gd name="T4" fmla="*/ 0 w 25"/>
                <a:gd name="T5" fmla="*/ 21 h 25"/>
                <a:gd name="T6" fmla="*/ 0 w 25"/>
                <a:gd name="T7" fmla="*/ 3 h 25"/>
                <a:gd name="T8" fmla="*/ 4 w 25"/>
                <a:gd name="T9" fmla="*/ 0 h 25"/>
                <a:gd name="T10" fmla="*/ 22 w 25"/>
                <a:gd name="T11" fmla="*/ 0 h 25"/>
                <a:gd name="T12" fmla="*/ 25 w 25"/>
                <a:gd name="T13" fmla="*/ 3 h 25"/>
                <a:gd name="T14" fmla="*/ 25 w 25"/>
                <a:gd name="T15" fmla="*/ 21 h 25"/>
                <a:gd name="T16" fmla="*/ 22 w 25"/>
                <a:gd name="T17" fmla="*/ 25 h 25"/>
                <a:gd name="T18" fmla="*/ 7 w 25"/>
                <a:gd name="T19" fmla="*/ 18 h 25"/>
                <a:gd name="T20" fmla="*/ 18 w 25"/>
                <a:gd name="T21" fmla="*/ 18 h 25"/>
                <a:gd name="T22" fmla="*/ 18 w 25"/>
                <a:gd name="T23" fmla="*/ 7 h 25"/>
                <a:gd name="T24" fmla="*/ 7 w 25"/>
                <a:gd name="T25" fmla="*/ 7 h 25"/>
                <a:gd name="T26" fmla="*/ 7 w 25"/>
                <a:gd name="T27"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25">
                  <a:moveTo>
                    <a:pt x="22" y="25"/>
                  </a:moveTo>
                  <a:cubicBezTo>
                    <a:pt x="4" y="25"/>
                    <a:pt x="4" y="25"/>
                    <a:pt x="4" y="25"/>
                  </a:cubicBezTo>
                  <a:cubicBezTo>
                    <a:pt x="2" y="25"/>
                    <a:pt x="0" y="23"/>
                    <a:pt x="0" y="21"/>
                  </a:cubicBezTo>
                  <a:cubicBezTo>
                    <a:pt x="0" y="3"/>
                    <a:pt x="0" y="3"/>
                    <a:pt x="0" y="3"/>
                  </a:cubicBezTo>
                  <a:cubicBezTo>
                    <a:pt x="0" y="1"/>
                    <a:pt x="2" y="0"/>
                    <a:pt x="4" y="0"/>
                  </a:cubicBezTo>
                  <a:cubicBezTo>
                    <a:pt x="22" y="0"/>
                    <a:pt x="22" y="0"/>
                    <a:pt x="22" y="0"/>
                  </a:cubicBezTo>
                  <a:cubicBezTo>
                    <a:pt x="23" y="0"/>
                    <a:pt x="25" y="1"/>
                    <a:pt x="25" y="3"/>
                  </a:cubicBezTo>
                  <a:cubicBezTo>
                    <a:pt x="25" y="21"/>
                    <a:pt x="25" y="21"/>
                    <a:pt x="25" y="21"/>
                  </a:cubicBezTo>
                  <a:cubicBezTo>
                    <a:pt x="25" y="23"/>
                    <a:pt x="23" y="25"/>
                    <a:pt x="22" y="25"/>
                  </a:cubicBezTo>
                  <a:close/>
                  <a:moveTo>
                    <a:pt x="7" y="18"/>
                  </a:moveTo>
                  <a:cubicBezTo>
                    <a:pt x="18" y="18"/>
                    <a:pt x="18" y="18"/>
                    <a:pt x="18" y="18"/>
                  </a:cubicBezTo>
                  <a:cubicBezTo>
                    <a:pt x="18" y="7"/>
                    <a:pt x="18" y="7"/>
                    <a:pt x="18" y="7"/>
                  </a:cubicBezTo>
                  <a:cubicBezTo>
                    <a:pt x="7" y="7"/>
                    <a:pt x="7" y="7"/>
                    <a:pt x="7" y="7"/>
                  </a:cubicBezTo>
                  <a:lnTo>
                    <a:pt x="7"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42" name="Freeform 125"/>
            <p:cNvSpPr>
              <a:spLocks noEditPoints="1"/>
            </p:cNvSpPr>
            <p:nvPr/>
          </p:nvSpPr>
          <p:spPr bwMode="auto">
            <a:xfrm>
              <a:off x="7610475" y="4200525"/>
              <a:ext cx="60325" cy="61912"/>
            </a:xfrm>
            <a:custGeom>
              <a:avLst/>
              <a:gdLst>
                <a:gd name="T0" fmla="*/ 22 w 25"/>
                <a:gd name="T1" fmla="*/ 25 h 25"/>
                <a:gd name="T2" fmla="*/ 4 w 25"/>
                <a:gd name="T3" fmla="*/ 25 h 25"/>
                <a:gd name="T4" fmla="*/ 0 w 25"/>
                <a:gd name="T5" fmla="*/ 21 h 25"/>
                <a:gd name="T6" fmla="*/ 0 w 25"/>
                <a:gd name="T7" fmla="*/ 4 h 25"/>
                <a:gd name="T8" fmla="*/ 4 w 25"/>
                <a:gd name="T9" fmla="*/ 0 h 25"/>
                <a:gd name="T10" fmla="*/ 22 w 25"/>
                <a:gd name="T11" fmla="*/ 0 h 25"/>
                <a:gd name="T12" fmla="*/ 25 w 25"/>
                <a:gd name="T13" fmla="*/ 4 h 25"/>
                <a:gd name="T14" fmla="*/ 25 w 25"/>
                <a:gd name="T15" fmla="*/ 21 h 25"/>
                <a:gd name="T16" fmla="*/ 22 w 25"/>
                <a:gd name="T17" fmla="*/ 25 h 25"/>
                <a:gd name="T18" fmla="*/ 7 w 25"/>
                <a:gd name="T19" fmla="*/ 18 h 25"/>
                <a:gd name="T20" fmla="*/ 18 w 25"/>
                <a:gd name="T21" fmla="*/ 18 h 25"/>
                <a:gd name="T22" fmla="*/ 18 w 25"/>
                <a:gd name="T23" fmla="*/ 7 h 25"/>
                <a:gd name="T24" fmla="*/ 7 w 25"/>
                <a:gd name="T25" fmla="*/ 7 h 25"/>
                <a:gd name="T26" fmla="*/ 7 w 25"/>
                <a:gd name="T27"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25">
                  <a:moveTo>
                    <a:pt x="22" y="25"/>
                  </a:moveTo>
                  <a:cubicBezTo>
                    <a:pt x="4" y="25"/>
                    <a:pt x="4" y="25"/>
                    <a:pt x="4" y="25"/>
                  </a:cubicBezTo>
                  <a:cubicBezTo>
                    <a:pt x="2" y="25"/>
                    <a:pt x="0" y="23"/>
                    <a:pt x="0" y="21"/>
                  </a:cubicBezTo>
                  <a:cubicBezTo>
                    <a:pt x="0" y="4"/>
                    <a:pt x="0" y="4"/>
                    <a:pt x="0" y="4"/>
                  </a:cubicBezTo>
                  <a:cubicBezTo>
                    <a:pt x="0" y="2"/>
                    <a:pt x="2" y="0"/>
                    <a:pt x="4" y="0"/>
                  </a:cubicBezTo>
                  <a:cubicBezTo>
                    <a:pt x="22" y="0"/>
                    <a:pt x="22" y="0"/>
                    <a:pt x="22" y="0"/>
                  </a:cubicBezTo>
                  <a:cubicBezTo>
                    <a:pt x="23" y="0"/>
                    <a:pt x="25" y="2"/>
                    <a:pt x="25" y="4"/>
                  </a:cubicBezTo>
                  <a:cubicBezTo>
                    <a:pt x="25" y="21"/>
                    <a:pt x="25" y="21"/>
                    <a:pt x="25" y="21"/>
                  </a:cubicBezTo>
                  <a:cubicBezTo>
                    <a:pt x="25" y="23"/>
                    <a:pt x="23" y="25"/>
                    <a:pt x="22" y="25"/>
                  </a:cubicBezTo>
                  <a:close/>
                  <a:moveTo>
                    <a:pt x="7" y="18"/>
                  </a:moveTo>
                  <a:cubicBezTo>
                    <a:pt x="18" y="18"/>
                    <a:pt x="18" y="18"/>
                    <a:pt x="18" y="18"/>
                  </a:cubicBezTo>
                  <a:cubicBezTo>
                    <a:pt x="18" y="7"/>
                    <a:pt x="18" y="7"/>
                    <a:pt x="18" y="7"/>
                  </a:cubicBezTo>
                  <a:cubicBezTo>
                    <a:pt x="7" y="7"/>
                    <a:pt x="7" y="7"/>
                    <a:pt x="7" y="7"/>
                  </a:cubicBezTo>
                  <a:lnTo>
                    <a:pt x="7"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43" name="Freeform 126"/>
            <p:cNvSpPr>
              <a:spLocks noEditPoints="1"/>
            </p:cNvSpPr>
            <p:nvPr/>
          </p:nvSpPr>
          <p:spPr bwMode="auto">
            <a:xfrm>
              <a:off x="7481888" y="4318000"/>
              <a:ext cx="146050" cy="103187"/>
            </a:xfrm>
            <a:custGeom>
              <a:avLst/>
              <a:gdLst>
                <a:gd name="T0" fmla="*/ 57 w 60"/>
                <a:gd name="T1" fmla="*/ 43 h 43"/>
                <a:gd name="T2" fmla="*/ 4 w 60"/>
                <a:gd name="T3" fmla="*/ 43 h 43"/>
                <a:gd name="T4" fmla="*/ 0 w 60"/>
                <a:gd name="T5" fmla="*/ 39 h 43"/>
                <a:gd name="T6" fmla="*/ 0 w 60"/>
                <a:gd name="T7" fmla="*/ 4 h 43"/>
                <a:gd name="T8" fmla="*/ 4 w 60"/>
                <a:gd name="T9" fmla="*/ 0 h 43"/>
                <a:gd name="T10" fmla="*/ 57 w 60"/>
                <a:gd name="T11" fmla="*/ 0 h 43"/>
                <a:gd name="T12" fmla="*/ 60 w 60"/>
                <a:gd name="T13" fmla="*/ 4 h 43"/>
                <a:gd name="T14" fmla="*/ 60 w 60"/>
                <a:gd name="T15" fmla="*/ 39 h 43"/>
                <a:gd name="T16" fmla="*/ 57 w 60"/>
                <a:gd name="T17" fmla="*/ 43 h 43"/>
                <a:gd name="T18" fmla="*/ 8 w 60"/>
                <a:gd name="T19" fmla="*/ 28 h 43"/>
                <a:gd name="T20" fmla="*/ 54 w 60"/>
                <a:gd name="T21" fmla="*/ 28 h 43"/>
                <a:gd name="T22" fmla="*/ 53 w 60"/>
                <a:gd name="T23" fmla="*/ 7 h 43"/>
                <a:gd name="T24" fmla="*/ 7 w 60"/>
                <a:gd name="T25" fmla="*/ 7 h 43"/>
                <a:gd name="T26" fmla="*/ 8 w 60"/>
                <a:gd name="T27"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43">
                  <a:moveTo>
                    <a:pt x="57" y="43"/>
                  </a:moveTo>
                  <a:cubicBezTo>
                    <a:pt x="4" y="43"/>
                    <a:pt x="4" y="43"/>
                    <a:pt x="4" y="43"/>
                  </a:cubicBezTo>
                  <a:cubicBezTo>
                    <a:pt x="2" y="43"/>
                    <a:pt x="0" y="41"/>
                    <a:pt x="0" y="39"/>
                  </a:cubicBezTo>
                  <a:cubicBezTo>
                    <a:pt x="0" y="4"/>
                    <a:pt x="0" y="4"/>
                    <a:pt x="0" y="4"/>
                  </a:cubicBezTo>
                  <a:cubicBezTo>
                    <a:pt x="0" y="2"/>
                    <a:pt x="2" y="0"/>
                    <a:pt x="4" y="0"/>
                  </a:cubicBezTo>
                  <a:cubicBezTo>
                    <a:pt x="57" y="0"/>
                    <a:pt x="57" y="0"/>
                    <a:pt x="57" y="0"/>
                  </a:cubicBezTo>
                  <a:cubicBezTo>
                    <a:pt x="59" y="0"/>
                    <a:pt x="60" y="2"/>
                    <a:pt x="60" y="4"/>
                  </a:cubicBezTo>
                  <a:cubicBezTo>
                    <a:pt x="60" y="39"/>
                    <a:pt x="60" y="39"/>
                    <a:pt x="60" y="39"/>
                  </a:cubicBezTo>
                  <a:cubicBezTo>
                    <a:pt x="60" y="41"/>
                    <a:pt x="59" y="43"/>
                    <a:pt x="57" y="43"/>
                  </a:cubicBezTo>
                  <a:close/>
                  <a:moveTo>
                    <a:pt x="8" y="28"/>
                  </a:moveTo>
                  <a:cubicBezTo>
                    <a:pt x="54" y="28"/>
                    <a:pt x="54" y="28"/>
                    <a:pt x="54" y="28"/>
                  </a:cubicBezTo>
                  <a:cubicBezTo>
                    <a:pt x="53" y="7"/>
                    <a:pt x="53" y="7"/>
                    <a:pt x="53" y="7"/>
                  </a:cubicBezTo>
                  <a:cubicBezTo>
                    <a:pt x="7" y="7"/>
                    <a:pt x="7" y="7"/>
                    <a:pt x="7" y="7"/>
                  </a:cubicBezTo>
                  <a:lnTo>
                    <a:pt x="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44" name="Freeform 127"/>
            <p:cNvSpPr>
              <a:spLocks noEditPoints="1"/>
            </p:cNvSpPr>
            <p:nvPr/>
          </p:nvSpPr>
          <p:spPr bwMode="auto">
            <a:xfrm>
              <a:off x="7392988" y="4025900"/>
              <a:ext cx="452438" cy="485775"/>
            </a:xfrm>
            <a:custGeom>
              <a:avLst/>
              <a:gdLst>
                <a:gd name="T0" fmla="*/ 184 w 187"/>
                <a:gd name="T1" fmla="*/ 18 h 200"/>
                <a:gd name="T2" fmla="*/ 131 w 187"/>
                <a:gd name="T3" fmla="*/ 0 h 200"/>
                <a:gd name="T4" fmla="*/ 131 w 187"/>
                <a:gd name="T5" fmla="*/ 0 h 200"/>
                <a:gd name="T6" fmla="*/ 131 w 187"/>
                <a:gd name="T7" fmla="*/ 0 h 200"/>
                <a:gd name="T8" fmla="*/ 130 w 187"/>
                <a:gd name="T9" fmla="*/ 0 h 200"/>
                <a:gd name="T10" fmla="*/ 129 w 187"/>
                <a:gd name="T11" fmla="*/ 0 h 200"/>
                <a:gd name="T12" fmla="*/ 6 w 187"/>
                <a:gd name="T13" fmla="*/ 0 h 200"/>
                <a:gd name="T14" fmla="*/ 0 w 187"/>
                <a:gd name="T15" fmla="*/ 5 h 200"/>
                <a:gd name="T16" fmla="*/ 0 w 187"/>
                <a:gd name="T17" fmla="*/ 195 h 200"/>
                <a:gd name="T18" fmla="*/ 6 w 187"/>
                <a:gd name="T19" fmla="*/ 200 h 200"/>
                <a:gd name="T20" fmla="*/ 182 w 187"/>
                <a:gd name="T21" fmla="*/ 200 h 200"/>
                <a:gd name="T22" fmla="*/ 187 w 187"/>
                <a:gd name="T23" fmla="*/ 195 h 200"/>
                <a:gd name="T24" fmla="*/ 187 w 187"/>
                <a:gd name="T25" fmla="*/ 23 h 200"/>
                <a:gd name="T26" fmla="*/ 184 w 187"/>
                <a:gd name="T27" fmla="*/ 18 h 200"/>
                <a:gd name="T28" fmla="*/ 124 w 187"/>
                <a:gd name="T29" fmla="*/ 189 h 200"/>
                <a:gd name="T30" fmla="*/ 11 w 187"/>
                <a:gd name="T31" fmla="*/ 189 h 200"/>
                <a:gd name="T32" fmla="*/ 11 w 187"/>
                <a:gd name="T33" fmla="*/ 10 h 200"/>
                <a:gd name="T34" fmla="*/ 124 w 187"/>
                <a:gd name="T35" fmla="*/ 10 h 200"/>
                <a:gd name="T36" fmla="*/ 124 w 187"/>
                <a:gd name="T37" fmla="*/ 18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200">
                  <a:moveTo>
                    <a:pt x="184" y="18"/>
                  </a:moveTo>
                  <a:cubicBezTo>
                    <a:pt x="131" y="0"/>
                    <a:pt x="131" y="0"/>
                    <a:pt x="131" y="0"/>
                  </a:cubicBezTo>
                  <a:cubicBezTo>
                    <a:pt x="131" y="0"/>
                    <a:pt x="131" y="0"/>
                    <a:pt x="131" y="0"/>
                  </a:cubicBezTo>
                  <a:cubicBezTo>
                    <a:pt x="131" y="0"/>
                    <a:pt x="131" y="0"/>
                    <a:pt x="131" y="0"/>
                  </a:cubicBezTo>
                  <a:cubicBezTo>
                    <a:pt x="130" y="0"/>
                    <a:pt x="130" y="0"/>
                    <a:pt x="130" y="0"/>
                  </a:cubicBezTo>
                  <a:cubicBezTo>
                    <a:pt x="130" y="0"/>
                    <a:pt x="129" y="0"/>
                    <a:pt x="129" y="0"/>
                  </a:cubicBezTo>
                  <a:cubicBezTo>
                    <a:pt x="6" y="0"/>
                    <a:pt x="6" y="0"/>
                    <a:pt x="6" y="0"/>
                  </a:cubicBezTo>
                  <a:cubicBezTo>
                    <a:pt x="3" y="0"/>
                    <a:pt x="0" y="2"/>
                    <a:pt x="0" y="5"/>
                  </a:cubicBezTo>
                  <a:cubicBezTo>
                    <a:pt x="0" y="195"/>
                    <a:pt x="0" y="195"/>
                    <a:pt x="0" y="195"/>
                  </a:cubicBezTo>
                  <a:cubicBezTo>
                    <a:pt x="0" y="197"/>
                    <a:pt x="3" y="200"/>
                    <a:pt x="6" y="200"/>
                  </a:cubicBezTo>
                  <a:cubicBezTo>
                    <a:pt x="182" y="200"/>
                    <a:pt x="182" y="200"/>
                    <a:pt x="182" y="200"/>
                  </a:cubicBezTo>
                  <a:cubicBezTo>
                    <a:pt x="185" y="200"/>
                    <a:pt x="187" y="197"/>
                    <a:pt x="187" y="195"/>
                  </a:cubicBezTo>
                  <a:cubicBezTo>
                    <a:pt x="187" y="23"/>
                    <a:pt x="187" y="23"/>
                    <a:pt x="187" y="23"/>
                  </a:cubicBezTo>
                  <a:cubicBezTo>
                    <a:pt x="187" y="20"/>
                    <a:pt x="186" y="18"/>
                    <a:pt x="184" y="18"/>
                  </a:cubicBezTo>
                  <a:close/>
                  <a:moveTo>
                    <a:pt x="124" y="189"/>
                  </a:moveTo>
                  <a:cubicBezTo>
                    <a:pt x="11" y="189"/>
                    <a:pt x="11" y="189"/>
                    <a:pt x="11" y="189"/>
                  </a:cubicBezTo>
                  <a:cubicBezTo>
                    <a:pt x="11" y="10"/>
                    <a:pt x="11" y="10"/>
                    <a:pt x="11" y="10"/>
                  </a:cubicBezTo>
                  <a:cubicBezTo>
                    <a:pt x="124" y="10"/>
                    <a:pt x="124" y="10"/>
                    <a:pt x="124" y="10"/>
                  </a:cubicBezTo>
                  <a:lnTo>
                    <a:pt x="124"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grpSp>
        <p:nvGrpSpPr>
          <p:cNvPr id="183" name="Group 182"/>
          <p:cNvGrpSpPr/>
          <p:nvPr/>
        </p:nvGrpSpPr>
        <p:grpSpPr>
          <a:xfrm>
            <a:off x="7737563" y="2202329"/>
            <a:ext cx="548590" cy="478514"/>
            <a:chOff x="7412038" y="2459038"/>
            <a:chExt cx="434975" cy="379412"/>
          </a:xfrm>
          <a:solidFill>
            <a:srgbClr val="0078D7"/>
          </a:solidFill>
        </p:grpSpPr>
        <p:sp>
          <p:nvSpPr>
            <p:cNvPr id="161" name="Rectangle 144"/>
            <p:cNvSpPr>
              <a:spLocks noChangeArrowheads="1"/>
            </p:cNvSpPr>
            <p:nvPr/>
          </p:nvSpPr>
          <p:spPr bwMode="auto">
            <a:xfrm>
              <a:off x="7545388" y="2674938"/>
              <a:ext cx="16668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62" name="Rectangle 145"/>
            <p:cNvSpPr>
              <a:spLocks noChangeArrowheads="1"/>
            </p:cNvSpPr>
            <p:nvPr/>
          </p:nvSpPr>
          <p:spPr bwMode="auto">
            <a:xfrm>
              <a:off x="7545388" y="2724150"/>
              <a:ext cx="16668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63" name="Rectangle 146"/>
            <p:cNvSpPr>
              <a:spLocks noChangeArrowheads="1"/>
            </p:cNvSpPr>
            <p:nvPr/>
          </p:nvSpPr>
          <p:spPr bwMode="auto">
            <a:xfrm>
              <a:off x="7545388" y="2770188"/>
              <a:ext cx="166688" cy="142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64" name="Freeform 147"/>
            <p:cNvSpPr>
              <a:spLocks noEditPoints="1"/>
            </p:cNvSpPr>
            <p:nvPr/>
          </p:nvSpPr>
          <p:spPr bwMode="auto">
            <a:xfrm>
              <a:off x="7412038" y="2459038"/>
              <a:ext cx="434975" cy="379412"/>
            </a:xfrm>
            <a:custGeom>
              <a:avLst/>
              <a:gdLst>
                <a:gd name="T0" fmla="*/ 274 w 274"/>
                <a:gd name="T1" fmla="*/ 57 h 239"/>
                <a:gd name="T2" fmla="*/ 217 w 274"/>
                <a:gd name="T3" fmla="*/ 57 h 239"/>
                <a:gd name="T4" fmla="*/ 217 w 274"/>
                <a:gd name="T5" fmla="*/ 0 h 239"/>
                <a:gd name="T6" fmla="*/ 57 w 274"/>
                <a:gd name="T7" fmla="*/ 0 h 239"/>
                <a:gd name="T8" fmla="*/ 57 w 274"/>
                <a:gd name="T9" fmla="*/ 57 h 239"/>
                <a:gd name="T10" fmla="*/ 0 w 274"/>
                <a:gd name="T11" fmla="*/ 57 h 239"/>
                <a:gd name="T12" fmla="*/ 0 w 274"/>
                <a:gd name="T13" fmla="*/ 190 h 239"/>
                <a:gd name="T14" fmla="*/ 55 w 274"/>
                <a:gd name="T15" fmla="*/ 190 h 239"/>
                <a:gd name="T16" fmla="*/ 55 w 274"/>
                <a:gd name="T17" fmla="*/ 239 h 239"/>
                <a:gd name="T18" fmla="*/ 217 w 274"/>
                <a:gd name="T19" fmla="*/ 239 h 239"/>
                <a:gd name="T20" fmla="*/ 217 w 274"/>
                <a:gd name="T21" fmla="*/ 190 h 239"/>
                <a:gd name="T22" fmla="*/ 274 w 274"/>
                <a:gd name="T23" fmla="*/ 190 h 239"/>
                <a:gd name="T24" fmla="*/ 274 w 274"/>
                <a:gd name="T25" fmla="*/ 57 h 239"/>
                <a:gd name="T26" fmla="*/ 69 w 274"/>
                <a:gd name="T27" fmla="*/ 11 h 239"/>
                <a:gd name="T28" fmla="*/ 206 w 274"/>
                <a:gd name="T29" fmla="*/ 11 h 239"/>
                <a:gd name="T30" fmla="*/ 206 w 274"/>
                <a:gd name="T31" fmla="*/ 57 h 239"/>
                <a:gd name="T32" fmla="*/ 69 w 274"/>
                <a:gd name="T33" fmla="*/ 57 h 239"/>
                <a:gd name="T34" fmla="*/ 69 w 274"/>
                <a:gd name="T35" fmla="*/ 11 h 239"/>
                <a:gd name="T36" fmla="*/ 206 w 274"/>
                <a:gd name="T37" fmla="*/ 227 h 239"/>
                <a:gd name="T38" fmla="*/ 67 w 274"/>
                <a:gd name="T39" fmla="*/ 227 h 239"/>
                <a:gd name="T40" fmla="*/ 67 w 274"/>
                <a:gd name="T41" fmla="*/ 110 h 239"/>
                <a:gd name="T42" fmla="*/ 206 w 274"/>
                <a:gd name="T43" fmla="*/ 110 h 239"/>
                <a:gd name="T44" fmla="*/ 206 w 274"/>
                <a:gd name="T45" fmla="*/ 22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4" h="239">
                  <a:moveTo>
                    <a:pt x="274" y="57"/>
                  </a:moveTo>
                  <a:lnTo>
                    <a:pt x="217" y="57"/>
                  </a:lnTo>
                  <a:lnTo>
                    <a:pt x="217" y="0"/>
                  </a:lnTo>
                  <a:lnTo>
                    <a:pt x="57" y="0"/>
                  </a:lnTo>
                  <a:lnTo>
                    <a:pt x="57" y="57"/>
                  </a:lnTo>
                  <a:lnTo>
                    <a:pt x="0" y="57"/>
                  </a:lnTo>
                  <a:lnTo>
                    <a:pt x="0" y="190"/>
                  </a:lnTo>
                  <a:lnTo>
                    <a:pt x="55" y="190"/>
                  </a:lnTo>
                  <a:lnTo>
                    <a:pt x="55" y="239"/>
                  </a:lnTo>
                  <a:lnTo>
                    <a:pt x="217" y="239"/>
                  </a:lnTo>
                  <a:lnTo>
                    <a:pt x="217" y="190"/>
                  </a:lnTo>
                  <a:lnTo>
                    <a:pt x="274" y="190"/>
                  </a:lnTo>
                  <a:lnTo>
                    <a:pt x="274" y="57"/>
                  </a:lnTo>
                  <a:close/>
                  <a:moveTo>
                    <a:pt x="69" y="11"/>
                  </a:moveTo>
                  <a:lnTo>
                    <a:pt x="206" y="11"/>
                  </a:lnTo>
                  <a:lnTo>
                    <a:pt x="206" y="57"/>
                  </a:lnTo>
                  <a:lnTo>
                    <a:pt x="69" y="57"/>
                  </a:lnTo>
                  <a:lnTo>
                    <a:pt x="69" y="11"/>
                  </a:lnTo>
                  <a:close/>
                  <a:moveTo>
                    <a:pt x="206" y="227"/>
                  </a:moveTo>
                  <a:lnTo>
                    <a:pt x="67" y="227"/>
                  </a:lnTo>
                  <a:lnTo>
                    <a:pt x="67" y="110"/>
                  </a:lnTo>
                  <a:lnTo>
                    <a:pt x="206" y="110"/>
                  </a:lnTo>
                  <a:lnTo>
                    <a:pt x="206"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sp>
        <p:nvSpPr>
          <p:cNvPr id="17" name="TextBox 16"/>
          <p:cNvSpPr txBox="1"/>
          <p:nvPr/>
        </p:nvSpPr>
        <p:spPr>
          <a:xfrm>
            <a:off x="8801781" y="5065160"/>
            <a:ext cx="778521" cy="184666"/>
          </a:xfrm>
          <a:prstGeom prst="rect">
            <a:avLst/>
          </a:prstGeom>
        </p:spPr>
        <p:txBody>
          <a:bodyPr wrap="square" lIns="0" tIns="0" rIns="0" bIns="0" rtlCol="0">
            <a:spAutoFit/>
          </a:bodyPr>
          <a:lstStyle>
            <a:defPPr>
              <a:defRPr lang="en-US"/>
            </a:defPPr>
            <a:lvl1pPr algn="ctr" defTabSz="932597">
              <a:defRPr sz="1200" spc="-39">
                <a:gradFill>
                  <a:gsLst>
                    <a:gs pos="0">
                      <a:schemeClr val="tx1"/>
                    </a:gs>
                    <a:gs pos="100000">
                      <a:schemeClr val="tx1"/>
                    </a:gs>
                  </a:gsLst>
                  <a:lin ang="5400000" scaled="1"/>
                </a:gradFill>
                <a:ea typeface="Segoe UI" pitchFamily="34" charset="0"/>
                <a:cs typeface="Segoe UI" pitchFamily="34" charset="0"/>
              </a:defRPr>
            </a:lvl1pPr>
          </a:lstStyle>
          <a:p>
            <a:pPr>
              <a:defRPr/>
            </a:pPr>
            <a:r>
              <a:rPr lang="en-US" dirty="0">
                <a:gradFill>
                  <a:gsLst>
                    <a:gs pos="0">
                      <a:srgbClr val="505050"/>
                    </a:gs>
                    <a:gs pos="100000">
                      <a:srgbClr val="505050"/>
                    </a:gs>
                  </a:gsLst>
                  <a:lin ang="5400000" scaled="1"/>
                </a:gradFill>
              </a:rPr>
              <a:t>Security</a:t>
            </a:r>
          </a:p>
        </p:txBody>
      </p:sp>
      <p:sp>
        <p:nvSpPr>
          <p:cNvPr id="25" name="TextBox 24"/>
          <p:cNvSpPr txBox="1"/>
          <p:nvPr/>
        </p:nvSpPr>
        <p:spPr>
          <a:xfrm>
            <a:off x="8783055" y="2821123"/>
            <a:ext cx="869439" cy="184666"/>
          </a:xfrm>
          <a:prstGeom prst="rect">
            <a:avLst/>
          </a:prstGeom>
        </p:spPr>
        <p:txBody>
          <a:bodyPr wrap="square" lIns="0" tIns="0" rIns="0" bIns="0" rtlCol="0">
            <a:spAutoFit/>
          </a:bodyPr>
          <a:lstStyle/>
          <a:p>
            <a:pPr algn="ctr" defTabSz="932597">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Media player</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sp>
        <p:nvSpPr>
          <p:cNvPr id="145" name="Freeform 128"/>
          <p:cNvSpPr>
            <a:spLocks noEditPoints="1"/>
          </p:cNvSpPr>
          <p:nvPr/>
        </p:nvSpPr>
        <p:spPr bwMode="auto">
          <a:xfrm>
            <a:off x="8885712" y="4441405"/>
            <a:ext cx="610658" cy="462497"/>
          </a:xfrm>
          <a:custGeom>
            <a:avLst/>
            <a:gdLst>
              <a:gd name="T0" fmla="*/ 96 w 200"/>
              <a:gd name="T1" fmla="*/ 88 h 151"/>
              <a:gd name="T2" fmla="*/ 96 w 200"/>
              <a:gd name="T3" fmla="*/ 133 h 151"/>
              <a:gd name="T4" fmla="*/ 90 w 200"/>
              <a:gd name="T5" fmla="*/ 139 h 151"/>
              <a:gd name="T6" fmla="*/ 90 w 200"/>
              <a:gd name="T7" fmla="*/ 139 h 151"/>
              <a:gd name="T8" fmla="*/ 84 w 200"/>
              <a:gd name="T9" fmla="*/ 133 h 151"/>
              <a:gd name="T10" fmla="*/ 84 w 200"/>
              <a:gd name="T11" fmla="*/ 117 h 151"/>
              <a:gd name="T12" fmla="*/ 15 w 200"/>
              <a:gd name="T13" fmla="*/ 120 h 151"/>
              <a:gd name="T14" fmla="*/ 15 w 200"/>
              <a:gd name="T15" fmla="*/ 151 h 151"/>
              <a:gd name="T16" fmla="*/ 0 w 200"/>
              <a:gd name="T17" fmla="*/ 151 h 151"/>
              <a:gd name="T18" fmla="*/ 0 w 200"/>
              <a:gd name="T19" fmla="*/ 87 h 151"/>
              <a:gd name="T20" fmla="*/ 15 w 200"/>
              <a:gd name="T21" fmla="*/ 87 h 151"/>
              <a:gd name="T22" fmla="*/ 15 w 200"/>
              <a:gd name="T23" fmla="*/ 100 h 151"/>
              <a:gd name="T24" fmla="*/ 84 w 200"/>
              <a:gd name="T25" fmla="*/ 105 h 151"/>
              <a:gd name="T26" fmla="*/ 84 w 200"/>
              <a:gd name="T27" fmla="*/ 88 h 151"/>
              <a:gd name="T28" fmla="*/ 76 w 200"/>
              <a:gd name="T29" fmla="*/ 76 h 151"/>
              <a:gd name="T30" fmla="*/ 76 w 200"/>
              <a:gd name="T31" fmla="*/ 75 h 151"/>
              <a:gd name="T32" fmla="*/ 30 w 200"/>
              <a:gd name="T33" fmla="*/ 53 h 151"/>
              <a:gd name="T34" fmla="*/ 28 w 200"/>
              <a:gd name="T35" fmla="*/ 48 h 151"/>
              <a:gd name="T36" fmla="*/ 50 w 200"/>
              <a:gd name="T37" fmla="*/ 3 h 151"/>
              <a:gd name="T38" fmla="*/ 55 w 200"/>
              <a:gd name="T39" fmla="*/ 1 h 151"/>
              <a:gd name="T40" fmla="*/ 180 w 200"/>
              <a:gd name="T41" fmla="*/ 61 h 151"/>
              <a:gd name="T42" fmla="*/ 180 w 200"/>
              <a:gd name="T43" fmla="*/ 61 h 151"/>
              <a:gd name="T44" fmla="*/ 200 w 200"/>
              <a:gd name="T45" fmla="*/ 71 h 151"/>
              <a:gd name="T46" fmla="*/ 186 w 200"/>
              <a:gd name="T47" fmla="*/ 74 h 151"/>
              <a:gd name="T48" fmla="*/ 178 w 200"/>
              <a:gd name="T49" fmla="*/ 77 h 151"/>
              <a:gd name="T50" fmla="*/ 176 w 200"/>
              <a:gd name="T51" fmla="*/ 82 h 151"/>
              <a:gd name="T52" fmla="*/ 177 w 200"/>
              <a:gd name="T53" fmla="*/ 82 h 151"/>
              <a:gd name="T54" fmla="*/ 181 w 200"/>
              <a:gd name="T55" fmla="*/ 83 h 151"/>
              <a:gd name="T56" fmla="*/ 182 w 200"/>
              <a:gd name="T57" fmla="*/ 85 h 151"/>
              <a:gd name="T58" fmla="*/ 173 w 200"/>
              <a:gd name="T59" fmla="*/ 103 h 151"/>
              <a:gd name="T60" fmla="*/ 171 w 200"/>
              <a:gd name="T61" fmla="*/ 103 h 151"/>
              <a:gd name="T62" fmla="*/ 168 w 200"/>
              <a:gd name="T63" fmla="*/ 102 h 151"/>
              <a:gd name="T64" fmla="*/ 167 w 200"/>
              <a:gd name="T65" fmla="*/ 101 h 151"/>
              <a:gd name="T66" fmla="*/ 162 w 200"/>
              <a:gd name="T67" fmla="*/ 112 h 151"/>
              <a:gd name="T68" fmla="*/ 156 w 200"/>
              <a:gd name="T69" fmla="*/ 114 h 151"/>
              <a:gd name="T70" fmla="*/ 99 w 200"/>
              <a:gd name="T71" fmla="*/ 86 h 151"/>
              <a:gd name="T72" fmla="*/ 96 w 200"/>
              <a:gd name="T73" fmla="*/ 88 h 151"/>
              <a:gd name="T74" fmla="*/ 94 w 200"/>
              <a:gd name="T75" fmla="*/ 61 h 151"/>
              <a:gd name="T76" fmla="*/ 101 w 200"/>
              <a:gd name="T77" fmla="*/ 67 h 151"/>
              <a:gd name="T78" fmla="*/ 94 w 200"/>
              <a:gd name="T79" fmla="*/ 74 h 151"/>
              <a:gd name="T80" fmla="*/ 87 w 200"/>
              <a:gd name="T81" fmla="*/ 67 h 151"/>
              <a:gd name="T82" fmla="*/ 94 w 200"/>
              <a:gd name="T83" fmla="*/ 61 h 151"/>
              <a:gd name="T84" fmla="*/ 94 w 200"/>
              <a:gd name="T85" fmla="*/ 58 h 151"/>
              <a:gd name="T86" fmla="*/ 104 w 200"/>
              <a:gd name="T87" fmla="*/ 67 h 151"/>
              <a:gd name="T88" fmla="*/ 94 w 200"/>
              <a:gd name="T89" fmla="*/ 77 h 151"/>
              <a:gd name="T90" fmla="*/ 84 w 200"/>
              <a:gd name="T91" fmla="*/ 67 h 151"/>
              <a:gd name="T92" fmla="*/ 94 w 200"/>
              <a:gd name="T93" fmla="*/ 5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0" h="151">
                <a:moveTo>
                  <a:pt x="96" y="88"/>
                </a:moveTo>
                <a:cubicBezTo>
                  <a:pt x="96" y="133"/>
                  <a:pt x="96" y="133"/>
                  <a:pt x="96" y="133"/>
                </a:cubicBezTo>
                <a:cubicBezTo>
                  <a:pt x="96" y="136"/>
                  <a:pt x="94" y="139"/>
                  <a:pt x="90" y="139"/>
                </a:cubicBezTo>
                <a:cubicBezTo>
                  <a:pt x="90" y="139"/>
                  <a:pt x="90" y="139"/>
                  <a:pt x="90" y="139"/>
                </a:cubicBezTo>
                <a:cubicBezTo>
                  <a:pt x="87" y="139"/>
                  <a:pt x="84" y="136"/>
                  <a:pt x="84" y="133"/>
                </a:cubicBezTo>
                <a:cubicBezTo>
                  <a:pt x="84" y="117"/>
                  <a:pt x="84" y="117"/>
                  <a:pt x="84" y="117"/>
                </a:cubicBezTo>
                <a:cubicBezTo>
                  <a:pt x="15" y="120"/>
                  <a:pt x="15" y="120"/>
                  <a:pt x="15" y="120"/>
                </a:cubicBezTo>
                <a:cubicBezTo>
                  <a:pt x="15" y="151"/>
                  <a:pt x="15" y="151"/>
                  <a:pt x="15" y="151"/>
                </a:cubicBezTo>
                <a:cubicBezTo>
                  <a:pt x="0" y="151"/>
                  <a:pt x="0" y="151"/>
                  <a:pt x="0" y="151"/>
                </a:cubicBezTo>
                <a:cubicBezTo>
                  <a:pt x="0" y="87"/>
                  <a:pt x="0" y="87"/>
                  <a:pt x="0" y="87"/>
                </a:cubicBezTo>
                <a:cubicBezTo>
                  <a:pt x="15" y="87"/>
                  <a:pt x="15" y="87"/>
                  <a:pt x="15" y="87"/>
                </a:cubicBezTo>
                <a:cubicBezTo>
                  <a:pt x="15" y="100"/>
                  <a:pt x="15" y="100"/>
                  <a:pt x="15" y="100"/>
                </a:cubicBezTo>
                <a:cubicBezTo>
                  <a:pt x="84" y="105"/>
                  <a:pt x="84" y="105"/>
                  <a:pt x="84" y="105"/>
                </a:cubicBezTo>
                <a:cubicBezTo>
                  <a:pt x="84" y="88"/>
                  <a:pt x="84" y="88"/>
                  <a:pt x="84" y="88"/>
                </a:cubicBezTo>
                <a:cubicBezTo>
                  <a:pt x="79" y="86"/>
                  <a:pt x="76" y="81"/>
                  <a:pt x="76" y="76"/>
                </a:cubicBezTo>
                <a:cubicBezTo>
                  <a:pt x="76" y="76"/>
                  <a:pt x="76" y="76"/>
                  <a:pt x="76" y="75"/>
                </a:cubicBezTo>
                <a:cubicBezTo>
                  <a:pt x="30" y="53"/>
                  <a:pt x="30" y="53"/>
                  <a:pt x="30" y="53"/>
                </a:cubicBezTo>
                <a:cubicBezTo>
                  <a:pt x="28" y="52"/>
                  <a:pt x="27" y="50"/>
                  <a:pt x="28" y="48"/>
                </a:cubicBezTo>
                <a:cubicBezTo>
                  <a:pt x="50" y="3"/>
                  <a:pt x="50" y="3"/>
                  <a:pt x="50" y="3"/>
                </a:cubicBezTo>
                <a:cubicBezTo>
                  <a:pt x="51" y="1"/>
                  <a:pt x="53" y="0"/>
                  <a:pt x="55" y="1"/>
                </a:cubicBezTo>
                <a:cubicBezTo>
                  <a:pt x="180" y="61"/>
                  <a:pt x="180" y="61"/>
                  <a:pt x="180" y="61"/>
                </a:cubicBezTo>
                <a:cubicBezTo>
                  <a:pt x="180" y="61"/>
                  <a:pt x="180" y="61"/>
                  <a:pt x="180" y="61"/>
                </a:cubicBezTo>
                <a:cubicBezTo>
                  <a:pt x="181" y="62"/>
                  <a:pt x="200" y="70"/>
                  <a:pt x="200" y="71"/>
                </a:cubicBezTo>
                <a:cubicBezTo>
                  <a:pt x="200" y="73"/>
                  <a:pt x="193" y="73"/>
                  <a:pt x="186" y="74"/>
                </a:cubicBezTo>
                <a:cubicBezTo>
                  <a:pt x="180" y="75"/>
                  <a:pt x="178" y="77"/>
                  <a:pt x="178" y="77"/>
                </a:cubicBezTo>
                <a:cubicBezTo>
                  <a:pt x="176" y="82"/>
                  <a:pt x="176" y="82"/>
                  <a:pt x="176" y="82"/>
                </a:cubicBezTo>
                <a:cubicBezTo>
                  <a:pt x="176" y="81"/>
                  <a:pt x="177" y="81"/>
                  <a:pt x="177" y="82"/>
                </a:cubicBezTo>
                <a:cubicBezTo>
                  <a:pt x="181" y="83"/>
                  <a:pt x="181" y="83"/>
                  <a:pt x="181" y="83"/>
                </a:cubicBezTo>
                <a:cubicBezTo>
                  <a:pt x="182" y="84"/>
                  <a:pt x="182" y="84"/>
                  <a:pt x="182" y="85"/>
                </a:cubicBezTo>
                <a:cubicBezTo>
                  <a:pt x="173" y="103"/>
                  <a:pt x="173" y="103"/>
                  <a:pt x="173" y="103"/>
                </a:cubicBezTo>
                <a:cubicBezTo>
                  <a:pt x="173" y="103"/>
                  <a:pt x="172" y="104"/>
                  <a:pt x="171" y="103"/>
                </a:cubicBezTo>
                <a:cubicBezTo>
                  <a:pt x="168" y="102"/>
                  <a:pt x="168" y="102"/>
                  <a:pt x="168" y="102"/>
                </a:cubicBezTo>
                <a:cubicBezTo>
                  <a:pt x="167" y="101"/>
                  <a:pt x="167" y="101"/>
                  <a:pt x="167" y="101"/>
                </a:cubicBezTo>
                <a:cubicBezTo>
                  <a:pt x="162" y="112"/>
                  <a:pt x="162" y="112"/>
                  <a:pt x="162" y="112"/>
                </a:cubicBezTo>
                <a:cubicBezTo>
                  <a:pt x="161" y="114"/>
                  <a:pt x="158" y="115"/>
                  <a:pt x="156" y="114"/>
                </a:cubicBezTo>
                <a:cubicBezTo>
                  <a:pt x="99" y="86"/>
                  <a:pt x="99" y="86"/>
                  <a:pt x="99" y="86"/>
                </a:cubicBezTo>
                <a:cubicBezTo>
                  <a:pt x="98" y="87"/>
                  <a:pt x="97" y="88"/>
                  <a:pt x="96" y="88"/>
                </a:cubicBezTo>
                <a:close/>
                <a:moveTo>
                  <a:pt x="94" y="61"/>
                </a:moveTo>
                <a:cubicBezTo>
                  <a:pt x="98" y="61"/>
                  <a:pt x="101" y="64"/>
                  <a:pt x="101" y="67"/>
                </a:cubicBezTo>
                <a:cubicBezTo>
                  <a:pt x="101" y="71"/>
                  <a:pt x="98" y="74"/>
                  <a:pt x="94" y="74"/>
                </a:cubicBezTo>
                <a:cubicBezTo>
                  <a:pt x="90" y="74"/>
                  <a:pt x="87" y="71"/>
                  <a:pt x="87" y="67"/>
                </a:cubicBezTo>
                <a:cubicBezTo>
                  <a:pt x="87" y="64"/>
                  <a:pt x="90" y="61"/>
                  <a:pt x="94" y="61"/>
                </a:cubicBezTo>
                <a:close/>
                <a:moveTo>
                  <a:pt x="94" y="58"/>
                </a:moveTo>
                <a:cubicBezTo>
                  <a:pt x="99" y="58"/>
                  <a:pt x="104" y="62"/>
                  <a:pt x="104" y="67"/>
                </a:cubicBezTo>
                <a:cubicBezTo>
                  <a:pt x="104" y="73"/>
                  <a:pt x="99" y="77"/>
                  <a:pt x="94" y="77"/>
                </a:cubicBezTo>
                <a:cubicBezTo>
                  <a:pt x="89" y="77"/>
                  <a:pt x="84" y="73"/>
                  <a:pt x="84" y="67"/>
                </a:cubicBezTo>
                <a:cubicBezTo>
                  <a:pt x="84" y="62"/>
                  <a:pt x="89" y="58"/>
                  <a:pt x="94" y="58"/>
                </a:cubicBezTo>
                <a:close/>
              </a:path>
            </a:pathLst>
          </a:custGeom>
          <a:solidFill>
            <a:srgbClr val="0078D7"/>
          </a:solidFill>
          <a:ln>
            <a:noFill/>
          </a:ln>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nvGrpSpPr>
          <p:cNvPr id="182" name="Group 181"/>
          <p:cNvGrpSpPr/>
          <p:nvPr/>
        </p:nvGrpSpPr>
        <p:grpSpPr>
          <a:xfrm>
            <a:off x="9053598" y="2130251"/>
            <a:ext cx="328353" cy="550592"/>
            <a:chOff x="8467725" y="2430463"/>
            <a:chExt cx="260350" cy="436562"/>
          </a:xfrm>
          <a:solidFill>
            <a:srgbClr val="0078D7"/>
          </a:solidFill>
        </p:grpSpPr>
        <p:sp>
          <p:nvSpPr>
            <p:cNvPr id="165" name="Oval 148"/>
            <p:cNvSpPr>
              <a:spLocks noChangeArrowheads="1"/>
            </p:cNvSpPr>
            <p:nvPr/>
          </p:nvSpPr>
          <p:spPr bwMode="auto">
            <a:xfrm>
              <a:off x="8569325" y="2714625"/>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66" name="Freeform 149"/>
            <p:cNvSpPr>
              <a:spLocks noEditPoints="1"/>
            </p:cNvSpPr>
            <p:nvPr/>
          </p:nvSpPr>
          <p:spPr bwMode="auto">
            <a:xfrm>
              <a:off x="8467725" y="2430463"/>
              <a:ext cx="260350" cy="436562"/>
            </a:xfrm>
            <a:custGeom>
              <a:avLst/>
              <a:gdLst>
                <a:gd name="T0" fmla="*/ 96 w 108"/>
                <a:gd name="T1" fmla="*/ 0 h 180"/>
                <a:gd name="T2" fmla="*/ 13 w 108"/>
                <a:gd name="T3" fmla="*/ 0 h 180"/>
                <a:gd name="T4" fmla="*/ 0 w 108"/>
                <a:gd name="T5" fmla="*/ 12 h 180"/>
                <a:gd name="T6" fmla="*/ 0 w 108"/>
                <a:gd name="T7" fmla="*/ 167 h 180"/>
                <a:gd name="T8" fmla="*/ 13 w 108"/>
                <a:gd name="T9" fmla="*/ 180 h 180"/>
                <a:gd name="T10" fmla="*/ 96 w 108"/>
                <a:gd name="T11" fmla="*/ 180 h 180"/>
                <a:gd name="T12" fmla="*/ 108 w 108"/>
                <a:gd name="T13" fmla="*/ 167 h 180"/>
                <a:gd name="T14" fmla="*/ 108 w 108"/>
                <a:gd name="T15" fmla="*/ 12 h 180"/>
                <a:gd name="T16" fmla="*/ 96 w 108"/>
                <a:gd name="T17" fmla="*/ 0 h 180"/>
                <a:gd name="T18" fmla="*/ 54 w 108"/>
                <a:gd name="T19" fmla="*/ 163 h 180"/>
                <a:gd name="T20" fmla="*/ 20 w 108"/>
                <a:gd name="T21" fmla="*/ 129 h 180"/>
                <a:gd name="T22" fmla="*/ 54 w 108"/>
                <a:gd name="T23" fmla="*/ 95 h 180"/>
                <a:gd name="T24" fmla="*/ 88 w 108"/>
                <a:gd name="T25" fmla="*/ 129 h 180"/>
                <a:gd name="T26" fmla="*/ 54 w 108"/>
                <a:gd name="T27" fmla="*/ 163 h 180"/>
                <a:gd name="T28" fmla="*/ 97 w 108"/>
                <a:gd name="T29" fmla="*/ 77 h 180"/>
                <a:gd name="T30" fmla="*/ 96 w 108"/>
                <a:gd name="T31" fmla="*/ 79 h 180"/>
                <a:gd name="T32" fmla="*/ 13 w 108"/>
                <a:gd name="T33" fmla="*/ 79 h 180"/>
                <a:gd name="T34" fmla="*/ 11 w 108"/>
                <a:gd name="T35" fmla="*/ 77 h 180"/>
                <a:gd name="T36" fmla="*/ 11 w 108"/>
                <a:gd name="T37" fmla="*/ 12 h 180"/>
                <a:gd name="T38" fmla="*/ 13 w 108"/>
                <a:gd name="T39" fmla="*/ 10 h 180"/>
                <a:gd name="T40" fmla="*/ 96 w 108"/>
                <a:gd name="T41" fmla="*/ 10 h 180"/>
                <a:gd name="T42" fmla="*/ 97 w 108"/>
                <a:gd name="T43" fmla="*/ 12 h 180"/>
                <a:gd name="T44" fmla="*/ 97 w 108"/>
                <a:gd name="T45" fmla="*/ 7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8" h="180">
                  <a:moveTo>
                    <a:pt x="96" y="0"/>
                  </a:moveTo>
                  <a:cubicBezTo>
                    <a:pt x="13" y="0"/>
                    <a:pt x="13" y="0"/>
                    <a:pt x="13" y="0"/>
                  </a:cubicBezTo>
                  <a:cubicBezTo>
                    <a:pt x="6" y="0"/>
                    <a:pt x="0" y="5"/>
                    <a:pt x="0" y="12"/>
                  </a:cubicBezTo>
                  <a:cubicBezTo>
                    <a:pt x="0" y="167"/>
                    <a:pt x="0" y="167"/>
                    <a:pt x="0" y="167"/>
                  </a:cubicBezTo>
                  <a:cubicBezTo>
                    <a:pt x="0" y="174"/>
                    <a:pt x="6" y="180"/>
                    <a:pt x="13" y="180"/>
                  </a:cubicBezTo>
                  <a:cubicBezTo>
                    <a:pt x="96" y="180"/>
                    <a:pt x="96" y="180"/>
                    <a:pt x="96" y="180"/>
                  </a:cubicBezTo>
                  <a:cubicBezTo>
                    <a:pt x="103" y="180"/>
                    <a:pt x="108" y="174"/>
                    <a:pt x="108" y="167"/>
                  </a:cubicBezTo>
                  <a:cubicBezTo>
                    <a:pt x="108" y="12"/>
                    <a:pt x="108" y="12"/>
                    <a:pt x="108" y="12"/>
                  </a:cubicBezTo>
                  <a:cubicBezTo>
                    <a:pt x="108" y="5"/>
                    <a:pt x="103" y="0"/>
                    <a:pt x="96" y="0"/>
                  </a:cubicBezTo>
                  <a:close/>
                  <a:moveTo>
                    <a:pt x="54" y="163"/>
                  </a:moveTo>
                  <a:cubicBezTo>
                    <a:pt x="35" y="163"/>
                    <a:pt x="20" y="148"/>
                    <a:pt x="20" y="129"/>
                  </a:cubicBezTo>
                  <a:cubicBezTo>
                    <a:pt x="20" y="110"/>
                    <a:pt x="35" y="95"/>
                    <a:pt x="54" y="95"/>
                  </a:cubicBezTo>
                  <a:cubicBezTo>
                    <a:pt x="73" y="95"/>
                    <a:pt x="88" y="110"/>
                    <a:pt x="88" y="129"/>
                  </a:cubicBezTo>
                  <a:cubicBezTo>
                    <a:pt x="88" y="148"/>
                    <a:pt x="73" y="163"/>
                    <a:pt x="54" y="163"/>
                  </a:cubicBezTo>
                  <a:close/>
                  <a:moveTo>
                    <a:pt x="97" y="77"/>
                  </a:moveTo>
                  <a:cubicBezTo>
                    <a:pt x="97" y="78"/>
                    <a:pt x="97" y="79"/>
                    <a:pt x="96" y="79"/>
                  </a:cubicBezTo>
                  <a:cubicBezTo>
                    <a:pt x="13" y="79"/>
                    <a:pt x="13" y="79"/>
                    <a:pt x="13" y="79"/>
                  </a:cubicBezTo>
                  <a:cubicBezTo>
                    <a:pt x="12" y="79"/>
                    <a:pt x="11" y="78"/>
                    <a:pt x="11" y="77"/>
                  </a:cubicBezTo>
                  <a:cubicBezTo>
                    <a:pt x="11" y="12"/>
                    <a:pt x="11" y="12"/>
                    <a:pt x="11" y="12"/>
                  </a:cubicBezTo>
                  <a:cubicBezTo>
                    <a:pt x="11" y="11"/>
                    <a:pt x="12" y="10"/>
                    <a:pt x="13" y="10"/>
                  </a:cubicBezTo>
                  <a:cubicBezTo>
                    <a:pt x="96" y="10"/>
                    <a:pt x="96" y="10"/>
                    <a:pt x="96" y="10"/>
                  </a:cubicBezTo>
                  <a:cubicBezTo>
                    <a:pt x="97" y="10"/>
                    <a:pt x="97" y="11"/>
                    <a:pt x="97" y="12"/>
                  </a:cubicBezTo>
                  <a:lnTo>
                    <a:pt x="97"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sp>
        <p:nvSpPr>
          <p:cNvPr id="13" name="TextBox 12"/>
          <p:cNvSpPr txBox="1"/>
          <p:nvPr/>
        </p:nvSpPr>
        <p:spPr>
          <a:xfrm>
            <a:off x="4013814" y="5065160"/>
            <a:ext cx="778521" cy="184666"/>
          </a:xfrm>
          <a:prstGeom prst="rect">
            <a:avLst/>
          </a:prstGeom>
        </p:spPr>
        <p:txBody>
          <a:bodyPr wrap="square" lIns="0" tIns="0" rIns="0" bIns="0" rtlCol="0">
            <a:spAutoFit/>
          </a:bodyPr>
          <a:lstStyle>
            <a:defPPr>
              <a:defRPr lang="en-US"/>
            </a:defPPr>
            <a:lvl1pPr algn="ctr" defTabSz="932597">
              <a:defRPr sz="1200" spc="-39">
                <a:gradFill>
                  <a:gsLst>
                    <a:gs pos="0">
                      <a:schemeClr val="tx1"/>
                    </a:gs>
                    <a:gs pos="100000">
                      <a:schemeClr val="tx1"/>
                    </a:gs>
                  </a:gsLst>
                  <a:lin ang="5400000" scaled="1"/>
                </a:gradFill>
                <a:ea typeface="Segoe UI" pitchFamily="34" charset="0"/>
                <a:cs typeface="Segoe UI" pitchFamily="34" charset="0"/>
              </a:defRPr>
            </a:lvl1pPr>
          </a:lstStyle>
          <a:p>
            <a:pPr>
              <a:defRPr/>
            </a:pPr>
            <a:r>
              <a:rPr lang="en-US" dirty="0">
                <a:gradFill>
                  <a:gsLst>
                    <a:gs pos="0">
                      <a:srgbClr val="505050"/>
                    </a:gs>
                    <a:gs pos="100000">
                      <a:srgbClr val="505050"/>
                    </a:gs>
                  </a:gsLst>
                  <a:lin ang="5400000" scaled="1"/>
                </a:gradFill>
              </a:rPr>
              <a:t>Oven</a:t>
            </a:r>
          </a:p>
        </p:txBody>
      </p:sp>
      <p:sp>
        <p:nvSpPr>
          <p:cNvPr id="21" name="TextBox 20"/>
          <p:cNvSpPr txBox="1"/>
          <p:nvPr/>
        </p:nvSpPr>
        <p:spPr>
          <a:xfrm>
            <a:off x="4013814" y="2821123"/>
            <a:ext cx="778521" cy="184666"/>
          </a:xfrm>
          <a:prstGeom prst="rect">
            <a:avLst/>
          </a:prstGeom>
        </p:spPr>
        <p:txBody>
          <a:bodyPr wrap="square" lIns="0" tIns="0" rIns="0" bIns="0" rtlCol="0">
            <a:spAutoFit/>
          </a:bodyPr>
          <a:lstStyle/>
          <a:p>
            <a:pPr algn="ctr" defTabSz="932597">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Automobile</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nvGrpSpPr>
          <p:cNvPr id="191" name="Group 190"/>
          <p:cNvGrpSpPr/>
          <p:nvPr/>
        </p:nvGrpSpPr>
        <p:grpSpPr>
          <a:xfrm>
            <a:off x="4199855" y="4501470"/>
            <a:ext cx="406438" cy="402432"/>
            <a:chOff x="4529138" y="4108450"/>
            <a:chExt cx="322263" cy="319087"/>
          </a:xfrm>
          <a:solidFill>
            <a:srgbClr val="0078D7"/>
          </a:solidFill>
        </p:grpSpPr>
        <p:sp>
          <p:nvSpPr>
            <p:cNvPr id="124" name="Freeform 107"/>
            <p:cNvSpPr>
              <a:spLocks noEditPoints="1"/>
            </p:cNvSpPr>
            <p:nvPr/>
          </p:nvSpPr>
          <p:spPr bwMode="auto">
            <a:xfrm>
              <a:off x="4529138" y="4108450"/>
              <a:ext cx="322263" cy="80962"/>
            </a:xfrm>
            <a:custGeom>
              <a:avLst/>
              <a:gdLst>
                <a:gd name="T0" fmla="*/ 192 w 203"/>
                <a:gd name="T1" fmla="*/ 11 h 51"/>
                <a:gd name="T2" fmla="*/ 192 w 203"/>
                <a:gd name="T3" fmla="*/ 42 h 51"/>
                <a:gd name="T4" fmla="*/ 11 w 203"/>
                <a:gd name="T5" fmla="*/ 42 h 51"/>
                <a:gd name="T6" fmla="*/ 11 w 203"/>
                <a:gd name="T7" fmla="*/ 11 h 51"/>
                <a:gd name="T8" fmla="*/ 192 w 203"/>
                <a:gd name="T9" fmla="*/ 11 h 51"/>
                <a:gd name="T10" fmla="*/ 203 w 203"/>
                <a:gd name="T11" fmla="*/ 0 h 51"/>
                <a:gd name="T12" fmla="*/ 0 w 203"/>
                <a:gd name="T13" fmla="*/ 0 h 51"/>
                <a:gd name="T14" fmla="*/ 0 w 203"/>
                <a:gd name="T15" fmla="*/ 51 h 51"/>
                <a:gd name="T16" fmla="*/ 203 w 203"/>
                <a:gd name="T17" fmla="*/ 51 h 51"/>
                <a:gd name="T18" fmla="*/ 203 w 203"/>
                <a:gd name="T19" fmla="*/ 0 h 51"/>
                <a:gd name="T20" fmla="*/ 203 w 203"/>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51">
                  <a:moveTo>
                    <a:pt x="192" y="11"/>
                  </a:moveTo>
                  <a:lnTo>
                    <a:pt x="192" y="42"/>
                  </a:lnTo>
                  <a:lnTo>
                    <a:pt x="11" y="42"/>
                  </a:lnTo>
                  <a:lnTo>
                    <a:pt x="11" y="11"/>
                  </a:lnTo>
                  <a:lnTo>
                    <a:pt x="192" y="11"/>
                  </a:lnTo>
                  <a:close/>
                  <a:moveTo>
                    <a:pt x="203" y="0"/>
                  </a:moveTo>
                  <a:lnTo>
                    <a:pt x="0" y="0"/>
                  </a:lnTo>
                  <a:lnTo>
                    <a:pt x="0" y="51"/>
                  </a:lnTo>
                  <a:lnTo>
                    <a:pt x="203" y="51"/>
                  </a:lnTo>
                  <a:lnTo>
                    <a:pt x="203" y="0"/>
                  </a:lnTo>
                  <a:lnTo>
                    <a:pt x="20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25" name="Freeform 108"/>
            <p:cNvSpPr>
              <a:spLocks noEditPoints="1"/>
            </p:cNvSpPr>
            <p:nvPr/>
          </p:nvSpPr>
          <p:spPr bwMode="auto">
            <a:xfrm>
              <a:off x="4529138" y="4108450"/>
              <a:ext cx="322263" cy="80962"/>
            </a:xfrm>
            <a:custGeom>
              <a:avLst/>
              <a:gdLst>
                <a:gd name="T0" fmla="*/ 192 w 203"/>
                <a:gd name="T1" fmla="*/ 11 h 51"/>
                <a:gd name="T2" fmla="*/ 192 w 203"/>
                <a:gd name="T3" fmla="*/ 42 h 51"/>
                <a:gd name="T4" fmla="*/ 11 w 203"/>
                <a:gd name="T5" fmla="*/ 42 h 51"/>
                <a:gd name="T6" fmla="*/ 11 w 203"/>
                <a:gd name="T7" fmla="*/ 11 h 51"/>
                <a:gd name="T8" fmla="*/ 192 w 203"/>
                <a:gd name="T9" fmla="*/ 11 h 51"/>
                <a:gd name="T10" fmla="*/ 203 w 203"/>
                <a:gd name="T11" fmla="*/ 0 h 51"/>
                <a:gd name="T12" fmla="*/ 0 w 203"/>
                <a:gd name="T13" fmla="*/ 0 h 51"/>
                <a:gd name="T14" fmla="*/ 0 w 203"/>
                <a:gd name="T15" fmla="*/ 51 h 51"/>
                <a:gd name="T16" fmla="*/ 203 w 203"/>
                <a:gd name="T17" fmla="*/ 51 h 51"/>
                <a:gd name="T18" fmla="*/ 203 w 203"/>
                <a:gd name="T19" fmla="*/ 0 h 51"/>
                <a:gd name="T20" fmla="*/ 203 w 203"/>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51">
                  <a:moveTo>
                    <a:pt x="192" y="11"/>
                  </a:moveTo>
                  <a:lnTo>
                    <a:pt x="192" y="42"/>
                  </a:lnTo>
                  <a:lnTo>
                    <a:pt x="11" y="42"/>
                  </a:lnTo>
                  <a:lnTo>
                    <a:pt x="11" y="11"/>
                  </a:lnTo>
                  <a:lnTo>
                    <a:pt x="192" y="11"/>
                  </a:lnTo>
                  <a:moveTo>
                    <a:pt x="203" y="0"/>
                  </a:moveTo>
                  <a:lnTo>
                    <a:pt x="0" y="0"/>
                  </a:lnTo>
                  <a:lnTo>
                    <a:pt x="0" y="51"/>
                  </a:lnTo>
                  <a:lnTo>
                    <a:pt x="203" y="51"/>
                  </a:lnTo>
                  <a:lnTo>
                    <a:pt x="203" y="0"/>
                  </a:lnTo>
                  <a:lnTo>
                    <a:pt x="20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26" name="Freeform 109"/>
            <p:cNvSpPr>
              <a:spLocks noEditPoints="1"/>
            </p:cNvSpPr>
            <p:nvPr/>
          </p:nvSpPr>
          <p:spPr bwMode="auto">
            <a:xfrm>
              <a:off x="4529138" y="4111625"/>
              <a:ext cx="322263" cy="315912"/>
            </a:xfrm>
            <a:custGeom>
              <a:avLst/>
              <a:gdLst>
                <a:gd name="T0" fmla="*/ 192 w 203"/>
                <a:gd name="T1" fmla="*/ 9 h 199"/>
                <a:gd name="T2" fmla="*/ 192 w 203"/>
                <a:gd name="T3" fmla="*/ 189 h 199"/>
                <a:gd name="T4" fmla="*/ 11 w 203"/>
                <a:gd name="T5" fmla="*/ 189 h 199"/>
                <a:gd name="T6" fmla="*/ 11 w 203"/>
                <a:gd name="T7" fmla="*/ 9 h 199"/>
                <a:gd name="T8" fmla="*/ 192 w 203"/>
                <a:gd name="T9" fmla="*/ 9 h 199"/>
                <a:gd name="T10" fmla="*/ 203 w 203"/>
                <a:gd name="T11" fmla="*/ 0 h 199"/>
                <a:gd name="T12" fmla="*/ 0 w 203"/>
                <a:gd name="T13" fmla="*/ 0 h 199"/>
                <a:gd name="T14" fmla="*/ 0 w 203"/>
                <a:gd name="T15" fmla="*/ 199 h 199"/>
                <a:gd name="T16" fmla="*/ 203 w 203"/>
                <a:gd name="T17" fmla="*/ 199 h 199"/>
                <a:gd name="T18" fmla="*/ 203 w 203"/>
                <a:gd name="T19" fmla="*/ 0 h 199"/>
                <a:gd name="T20" fmla="*/ 203 w 20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99">
                  <a:moveTo>
                    <a:pt x="192" y="9"/>
                  </a:moveTo>
                  <a:lnTo>
                    <a:pt x="192" y="189"/>
                  </a:lnTo>
                  <a:lnTo>
                    <a:pt x="11" y="189"/>
                  </a:lnTo>
                  <a:lnTo>
                    <a:pt x="11" y="9"/>
                  </a:lnTo>
                  <a:lnTo>
                    <a:pt x="192" y="9"/>
                  </a:lnTo>
                  <a:close/>
                  <a:moveTo>
                    <a:pt x="203" y="0"/>
                  </a:moveTo>
                  <a:lnTo>
                    <a:pt x="0" y="0"/>
                  </a:lnTo>
                  <a:lnTo>
                    <a:pt x="0" y="199"/>
                  </a:lnTo>
                  <a:lnTo>
                    <a:pt x="203" y="199"/>
                  </a:lnTo>
                  <a:lnTo>
                    <a:pt x="203" y="0"/>
                  </a:lnTo>
                  <a:lnTo>
                    <a:pt x="20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27" name="Freeform 110"/>
            <p:cNvSpPr>
              <a:spLocks noEditPoints="1"/>
            </p:cNvSpPr>
            <p:nvPr/>
          </p:nvSpPr>
          <p:spPr bwMode="auto">
            <a:xfrm>
              <a:off x="4529138" y="4111625"/>
              <a:ext cx="322263" cy="315912"/>
            </a:xfrm>
            <a:custGeom>
              <a:avLst/>
              <a:gdLst>
                <a:gd name="T0" fmla="*/ 192 w 203"/>
                <a:gd name="T1" fmla="*/ 9 h 199"/>
                <a:gd name="T2" fmla="*/ 192 w 203"/>
                <a:gd name="T3" fmla="*/ 189 h 199"/>
                <a:gd name="T4" fmla="*/ 11 w 203"/>
                <a:gd name="T5" fmla="*/ 189 h 199"/>
                <a:gd name="T6" fmla="*/ 11 w 203"/>
                <a:gd name="T7" fmla="*/ 9 h 199"/>
                <a:gd name="T8" fmla="*/ 192 w 203"/>
                <a:gd name="T9" fmla="*/ 9 h 199"/>
                <a:gd name="T10" fmla="*/ 203 w 203"/>
                <a:gd name="T11" fmla="*/ 0 h 199"/>
                <a:gd name="T12" fmla="*/ 0 w 203"/>
                <a:gd name="T13" fmla="*/ 0 h 199"/>
                <a:gd name="T14" fmla="*/ 0 w 203"/>
                <a:gd name="T15" fmla="*/ 199 h 199"/>
                <a:gd name="T16" fmla="*/ 203 w 203"/>
                <a:gd name="T17" fmla="*/ 199 h 199"/>
                <a:gd name="T18" fmla="*/ 203 w 203"/>
                <a:gd name="T19" fmla="*/ 0 h 199"/>
                <a:gd name="T20" fmla="*/ 203 w 20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99">
                  <a:moveTo>
                    <a:pt x="192" y="9"/>
                  </a:moveTo>
                  <a:lnTo>
                    <a:pt x="192" y="189"/>
                  </a:lnTo>
                  <a:lnTo>
                    <a:pt x="11" y="189"/>
                  </a:lnTo>
                  <a:lnTo>
                    <a:pt x="11" y="9"/>
                  </a:lnTo>
                  <a:lnTo>
                    <a:pt x="192" y="9"/>
                  </a:lnTo>
                  <a:moveTo>
                    <a:pt x="203" y="0"/>
                  </a:moveTo>
                  <a:lnTo>
                    <a:pt x="0" y="0"/>
                  </a:lnTo>
                  <a:lnTo>
                    <a:pt x="0" y="199"/>
                  </a:lnTo>
                  <a:lnTo>
                    <a:pt x="203" y="199"/>
                  </a:lnTo>
                  <a:lnTo>
                    <a:pt x="203" y="0"/>
                  </a:lnTo>
                  <a:lnTo>
                    <a:pt x="20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28" name="Oval 111"/>
            <p:cNvSpPr>
              <a:spLocks noChangeArrowheads="1"/>
            </p:cNvSpPr>
            <p:nvPr/>
          </p:nvSpPr>
          <p:spPr bwMode="auto">
            <a:xfrm>
              <a:off x="4703763" y="4138613"/>
              <a:ext cx="23813" cy="23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29" name="Oval 112"/>
            <p:cNvSpPr>
              <a:spLocks noChangeArrowheads="1"/>
            </p:cNvSpPr>
            <p:nvPr/>
          </p:nvSpPr>
          <p:spPr bwMode="auto">
            <a:xfrm>
              <a:off x="4749800" y="4138613"/>
              <a:ext cx="23813" cy="23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30" name="Oval 113"/>
            <p:cNvSpPr>
              <a:spLocks noChangeArrowheads="1"/>
            </p:cNvSpPr>
            <p:nvPr/>
          </p:nvSpPr>
          <p:spPr bwMode="auto">
            <a:xfrm>
              <a:off x="4659313" y="4138613"/>
              <a:ext cx="23813" cy="23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31" name="Oval 114"/>
            <p:cNvSpPr>
              <a:spLocks noChangeArrowheads="1"/>
            </p:cNvSpPr>
            <p:nvPr/>
          </p:nvSpPr>
          <p:spPr bwMode="auto">
            <a:xfrm>
              <a:off x="4703763" y="4138613"/>
              <a:ext cx="23813" cy="23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32" name="Oval 115"/>
            <p:cNvSpPr>
              <a:spLocks noChangeArrowheads="1"/>
            </p:cNvSpPr>
            <p:nvPr/>
          </p:nvSpPr>
          <p:spPr bwMode="auto">
            <a:xfrm>
              <a:off x="4606925" y="4138613"/>
              <a:ext cx="23813" cy="23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33" name="Freeform 116"/>
            <p:cNvSpPr>
              <a:spLocks noEditPoints="1"/>
            </p:cNvSpPr>
            <p:nvPr/>
          </p:nvSpPr>
          <p:spPr bwMode="auto">
            <a:xfrm>
              <a:off x="4567238" y="4138613"/>
              <a:ext cx="23813" cy="23812"/>
            </a:xfrm>
            <a:custGeom>
              <a:avLst/>
              <a:gdLst>
                <a:gd name="T0" fmla="*/ 5 w 10"/>
                <a:gd name="T1" fmla="*/ 2 h 10"/>
                <a:gd name="T2" fmla="*/ 8 w 10"/>
                <a:gd name="T3" fmla="*/ 5 h 10"/>
                <a:gd name="T4" fmla="*/ 5 w 10"/>
                <a:gd name="T5" fmla="*/ 8 h 10"/>
                <a:gd name="T6" fmla="*/ 1 w 10"/>
                <a:gd name="T7" fmla="*/ 5 h 10"/>
                <a:gd name="T8" fmla="*/ 5 w 10"/>
                <a:gd name="T9" fmla="*/ 2 h 10"/>
                <a:gd name="T10" fmla="*/ 5 w 10"/>
                <a:gd name="T11" fmla="*/ 0 h 10"/>
                <a:gd name="T12" fmla="*/ 0 w 10"/>
                <a:gd name="T13" fmla="*/ 5 h 10"/>
                <a:gd name="T14" fmla="*/ 5 w 10"/>
                <a:gd name="T15" fmla="*/ 10 h 10"/>
                <a:gd name="T16" fmla="*/ 10 w 10"/>
                <a:gd name="T17" fmla="*/ 5 h 10"/>
                <a:gd name="T18" fmla="*/ 5 w 10"/>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2"/>
                  </a:moveTo>
                  <a:cubicBezTo>
                    <a:pt x="6" y="2"/>
                    <a:pt x="8" y="3"/>
                    <a:pt x="8" y="5"/>
                  </a:cubicBezTo>
                  <a:cubicBezTo>
                    <a:pt x="8" y="7"/>
                    <a:pt x="6" y="8"/>
                    <a:pt x="5" y="8"/>
                  </a:cubicBezTo>
                  <a:cubicBezTo>
                    <a:pt x="3" y="8"/>
                    <a:pt x="1" y="7"/>
                    <a:pt x="1" y="5"/>
                  </a:cubicBezTo>
                  <a:cubicBezTo>
                    <a:pt x="1" y="3"/>
                    <a:pt x="3" y="2"/>
                    <a:pt x="5" y="2"/>
                  </a:cubicBezTo>
                  <a:moveTo>
                    <a:pt x="5" y="0"/>
                  </a:moveTo>
                  <a:cubicBezTo>
                    <a:pt x="2" y="0"/>
                    <a:pt x="0" y="2"/>
                    <a:pt x="0" y="5"/>
                  </a:cubicBezTo>
                  <a:cubicBezTo>
                    <a:pt x="0" y="8"/>
                    <a:pt x="2" y="10"/>
                    <a:pt x="5" y="10"/>
                  </a:cubicBezTo>
                  <a:cubicBezTo>
                    <a:pt x="7" y="10"/>
                    <a:pt x="10" y="8"/>
                    <a:pt x="10" y="5"/>
                  </a:cubicBezTo>
                  <a:cubicBezTo>
                    <a:pt x="10" y="2"/>
                    <a:pt x="7"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34" name="Oval 117"/>
            <p:cNvSpPr>
              <a:spLocks noChangeArrowheads="1"/>
            </p:cNvSpPr>
            <p:nvPr/>
          </p:nvSpPr>
          <p:spPr bwMode="auto">
            <a:xfrm>
              <a:off x="4792663" y="4138613"/>
              <a:ext cx="23813" cy="23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35" name="Freeform 118"/>
            <p:cNvSpPr>
              <a:spLocks noEditPoints="1"/>
            </p:cNvSpPr>
            <p:nvPr/>
          </p:nvSpPr>
          <p:spPr bwMode="auto">
            <a:xfrm>
              <a:off x="4567238" y="4181475"/>
              <a:ext cx="242888" cy="173037"/>
            </a:xfrm>
            <a:custGeom>
              <a:avLst/>
              <a:gdLst>
                <a:gd name="T0" fmla="*/ 153 w 153"/>
                <a:gd name="T1" fmla="*/ 109 h 109"/>
                <a:gd name="T2" fmla="*/ 0 w 153"/>
                <a:gd name="T3" fmla="*/ 109 h 109"/>
                <a:gd name="T4" fmla="*/ 0 w 153"/>
                <a:gd name="T5" fmla="*/ 0 h 109"/>
                <a:gd name="T6" fmla="*/ 153 w 153"/>
                <a:gd name="T7" fmla="*/ 0 h 109"/>
                <a:gd name="T8" fmla="*/ 153 w 153"/>
                <a:gd name="T9" fmla="*/ 109 h 109"/>
                <a:gd name="T10" fmla="*/ 11 w 153"/>
                <a:gd name="T11" fmla="*/ 99 h 109"/>
                <a:gd name="T12" fmla="*/ 143 w 153"/>
                <a:gd name="T13" fmla="*/ 99 h 109"/>
                <a:gd name="T14" fmla="*/ 143 w 153"/>
                <a:gd name="T15" fmla="*/ 11 h 109"/>
                <a:gd name="T16" fmla="*/ 11 w 153"/>
                <a:gd name="T17" fmla="*/ 11 h 109"/>
                <a:gd name="T18" fmla="*/ 11 w 153"/>
                <a:gd name="T19" fmla="*/ 9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09">
                  <a:moveTo>
                    <a:pt x="153" y="109"/>
                  </a:moveTo>
                  <a:lnTo>
                    <a:pt x="0" y="109"/>
                  </a:lnTo>
                  <a:lnTo>
                    <a:pt x="0" y="0"/>
                  </a:lnTo>
                  <a:lnTo>
                    <a:pt x="153" y="0"/>
                  </a:lnTo>
                  <a:lnTo>
                    <a:pt x="153" y="109"/>
                  </a:lnTo>
                  <a:close/>
                  <a:moveTo>
                    <a:pt x="11" y="99"/>
                  </a:moveTo>
                  <a:lnTo>
                    <a:pt x="143" y="99"/>
                  </a:lnTo>
                  <a:lnTo>
                    <a:pt x="143" y="11"/>
                  </a:lnTo>
                  <a:lnTo>
                    <a:pt x="11" y="11"/>
                  </a:lnTo>
                  <a:lnTo>
                    <a:pt x="11"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36" name="Rectangle 119"/>
            <p:cNvSpPr>
              <a:spLocks noChangeArrowheads="1"/>
            </p:cNvSpPr>
            <p:nvPr/>
          </p:nvSpPr>
          <p:spPr bwMode="auto">
            <a:xfrm>
              <a:off x="4575175" y="4254500"/>
              <a:ext cx="2301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37" name="Freeform 120"/>
            <p:cNvSpPr>
              <a:spLocks noEditPoints="1"/>
            </p:cNvSpPr>
            <p:nvPr/>
          </p:nvSpPr>
          <p:spPr bwMode="auto">
            <a:xfrm>
              <a:off x="4567238" y="4246563"/>
              <a:ext cx="244475" cy="44450"/>
            </a:xfrm>
            <a:custGeom>
              <a:avLst/>
              <a:gdLst>
                <a:gd name="T0" fmla="*/ 154 w 154"/>
                <a:gd name="T1" fmla="*/ 28 h 28"/>
                <a:gd name="T2" fmla="*/ 0 w 154"/>
                <a:gd name="T3" fmla="*/ 28 h 28"/>
                <a:gd name="T4" fmla="*/ 0 w 154"/>
                <a:gd name="T5" fmla="*/ 0 h 28"/>
                <a:gd name="T6" fmla="*/ 154 w 154"/>
                <a:gd name="T7" fmla="*/ 0 h 28"/>
                <a:gd name="T8" fmla="*/ 154 w 154"/>
                <a:gd name="T9" fmla="*/ 28 h 28"/>
                <a:gd name="T10" fmla="*/ 11 w 154"/>
                <a:gd name="T11" fmla="*/ 17 h 28"/>
                <a:gd name="T12" fmla="*/ 145 w 154"/>
                <a:gd name="T13" fmla="*/ 17 h 28"/>
                <a:gd name="T14" fmla="*/ 145 w 154"/>
                <a:gd name="T15" fmla="*/ 11 h 28"/>
                <a:gd name="T16" fmla="*/ 11 w 154"/>
                <a:gd name="T17" fmla="*/ 11 h 28"/>
                <a:gd name="T18" fmla="*/ 11 w 154"/>
                <a:gd name="T1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28">
                  <a:moveTo>
                    <a:pt x="154" y="28"/>
                  </a:moveTo>
                  <a:lnTo>
                    <a:pt x="0" y="28"/>
                  </a:lnTo>
                  <a:lnTo>
                    <a:pt x="0" y="0"/>
                  </a:lnTo>
                  <a:lnTo>
                    <a:pt x="154" y="0"/>
                  </a:lnTo>
                  <a:lnTo>
                    <a:pt x="154" y="28"/>
                  </a:lnTo>
                  <a:close/>
                  <a:moveTo>
                    <a:pt x="11" y="17"/>
                  </a:moveTo>
                  <a:lnTo>
                    <a:pt x="145" y="17"/>
                  </a:lnTo>
                  <a:lnTo>
                    <a:pt x="145" y="11"/>
                  </a:lnTo>
                  <a:lnTo>
                    <a:pt x="11" y="11"/>
                  </a:lnTo>
                  <a:lnTo>
                    <a:pt x="1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grpSp>
        <p:nvGrpSpPr>
          <p:cNvPr id="186" name="Group 185"/>
          <p:cNvGrpSpPr/>
          <p:nvPr/>
        </p:nvGrpSpPr>
        <p:grpSpPr>
          <a:xfrm>
            <a:off x="3942579" y="2334471"/>
            <a:ext cx="920991" cy="346372"/>
            <a:chOff x="4357688" y="2508250"/>
            <a:chExt cx="730250" cy="274637"/>
          </a:xfrm>
          <a:solidFill>
            <a:srgbClr val="0078D7"/>
          </a:solidFill>
        </p:grpSpPr>
        <p:sp>
          <p:nvSpPr>
            <p:cNvPr id="167" name="Freeform 150"/>
            <p:cNvSpPr>
              <a:spLocks noEditPoints="1"/>
            </p:cNvSpPr>
            <p:nvPr/>
          </p:nvSpPr>
          <p:spPr bwMode="auto">
            <a:xfrm>
              <a:off x="4413250" y="2670175"/>
              <a:ext cx="111125" cy="112712"/>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33 h 46"/>
                <a:gd name="T12" fmla="*/ 14 w 46"/>
                <a:gd name="T13" fmla="*/ 23 h 46"/>
                <a:gd name="T14" fmla="*/ 23 w 46"/>
                <a:gd name="T15" fmla="*/ 13 h 46"/>
                <a:gd name="T16" fmla="*/ 33 w 46"/>
                <a:gd name="T17" fmla="*/ 23 h 46"/>
                <a:gd name="T18" fmla="*/ 23 w 46"/>
                <a:gd name="T19"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1" y="0"/>
                    <a:pt x="0" y="10"/>
                    <a:pt x="0" y="23"/>
                  </a:cubicBezTo>
                  <a:cubicBezTo>
                    <a:pt x="0" y="36"/>
                    <a:pt x="11" y="46"/>
                    <a:pt x="23" y="46"/>
                  </a:cubicBezTo>
                  <a:cubicBezTo>
                    <a:pt x="36" y="46"/>
                    <a:pt x="46" y="36"/>
                    <a:pt x="46" y="23"/>
                  </a:cubicBezTo>
                  <a:cubicBezTo>
                    <a:pt x="46" y="10"/>
                    <a:pt x="36" y="0"/>
                    <a:pt x="23" y="0"/>
                  </a:cubicBezTo>
                  <a:close/>
                  <a:moveTo>
                    <a:pt x="23" y="33"/>
                  </a:moveTo>
                  <a:cubicBezTo>
                    <a:pt x="18" y="33"/>
                    <a:pt x="14" y="28"/>
                    <a:pt x="14" y="23"/>
                  </a:cubicBezTo>
                  <a:cubicBezTo>
                    <a:pt x="14" y="18"/>
                    <a:pt x="18" y="13"/>
                    <a:pt x="23" y="13"/>
                  </a:cubicBezTo>
                  <a:cubicBezTo>
                    <a:pt x="29" y="13"/>
                    <a:pt x="33" y="18"/>
                    <a:pt x="33" y="23"/>
                  </a:cubicBezTo>
                  <a:cubicBezTo>
                    <a:pt x="33" y="28"/>
                    <a:pt x="29" y="33"/>
                    <a:pt x="2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68" name="Freeform 151"/>
            <p:cNvSpPr>
              <a:spLocks noEditPoints="1"/>
            </p:cNvSpPr>
            <p:nvPr/>
          </p:nvSpPr>
          <p:spPr bwMode="auto">
            <a:xfrm>
              <a:off x="4903788" y="2670175"/>
              <a:ext cx="111125" cy="112712"/>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33 h 46"/>
                <a:gd name="T12" fmla="*/ 13 w 46"/>
                <a:gd name="T13" fmla="*/ 23 h 46"/>
                <a:gd name="T14" fmla="*/ 23 w 46"/>
                <a:gd name="T15" fmla="*/ 13 h 46"/>
                <a:gd name="T16" fmla="*/ 32 w 46"/>
                <a:gd name="T17" fmla="*/ 23 h 46"/>
                <a:gd name="T18" fmla="*/ 23 w 46"/>
                <a:gd name="T19"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5" y="46"/>
                    <a:pt x="46" y="36"/>
                    <a:pt x="46" y="23"/>
                  </a:cubicBezTo>
                  <a:cubicBezTo>
                    <a:pt x="46" y="10"/>
                    <a:pt x="35" y="0"/>
                    <a:pt x="23" y="0"/>
                  </a:cubicBezTo>
                  <a:close/>
                  <a:moveTo>
                    <a:pt x="23" y="33"/>
                  </a:moveTo>
                  <a:cubicBezTo>
                    <a:pt x="17" y="33"/>
                    <a:pt x="13" y="28"/>
                    <a:pt x="13" y="23"/>
                  </a:cubicBezTo>
                  <a:cubicBezTo>
                    <a:pt x="13" y="18"/>
                    <a:pt x="17" y="13"/>
                    <a:pt x="23" y="13"/>
                  </a:cubicBezTo>
                  <a:cubicBezTo>
                    <a:pt x="28" y="13"/>
                    <a:pt x="32" y="18"/>
                    <a:pt x="32" y="23"/>
                  </a:cubicBezTo>
                  <a:cubicBezTo>
                    <a:pt x="32" y="28"/>
                    <a:pt x="28" y="33"/>
                    <a:pt x="2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69" name="Freeform 152"/>
            <p:cNvSpPr>
              <a:spLocks noEditPoints="1"/>
            </p:cNvSpPr>
            <p:nvPr/>
          </p:nvSpPr>
          <p:spPr bwMode="auto">
            <a:xfrm>
              <a:off x="4357688" y="2508250"/>
              <a:ext cx="730250" cy="234950"/>
            </a:xfrm>
            <a:custGeom>
              <a:avLst/>
              <a:gdLst>
                <a:gd name="T0" fmla="*/ 236 w 302"/>
                <a:gd name="T1" fmla="*/ 34 h 97"/>
                <a:gd name="T2" fmla="*/ 161 w 302"/>
                <a:gd name="T3" fmla="*/ 4 h 97"/>
                <a:gd name="T4" fmla="*/ 75 w 302"/>
                <a:gd name="T5" fmla="*/ 7 h 97"/>
                <a:gd name="T6" fmla="*/ 40 w 302"/>
                <a:gd name="T7" fmla="*/ 24 h 97"/>
                <a:gd name="T8" fmla="*/ 6 w 302"/>
                <a:gd name="T9" fmla="*/ 41 h 97"/>
                <a:gd name="T10" fmla="*/ 0 w 302"/>
                <a:gd name="T11" fmla="*/ 73 h 97"/>
                <a:gd name="T12" fmla="*/ 2 w 302"/>
                <a:gd name="T13" fmla="*/ 97 h 97"/>
                <a:gd name="T14" fmla="*/ 18 w 302"/>
                <a:gd name="T15" fmla="*/ 97 h 97"/>
                <a:gd name="T16" fmla="*/ 18 w 302"/>
                <a:gd name="T17" fmla="*/ 90 h 97"/>
                <a:gd name="T18" fmla="*/ 46 w 302"/>
                <a:gd name="T19" fmla="*/ 62 h 97"/>
                <a:gd name="T20" fmla="*/ 74 w 302"/>
                <a:gd name="T21" fmla="*/ 90 h 97"/>
                <a:gd name="T22" fmla="*/ 75 w 302"/>
                <a:gd name="T23" fmla="*/ 97 h 97"/>
                <a:gd name="T24" fmla="*/ 221 w 302"/>
                <a:gd name="T25" fmla="*/ 97 h 97"/>
                <a:gd name="T26" fmla="*/ 221 w 302"/>
                <a:gd name="T27" fmla="*/ 88 h 97"/>
                <a:gd name="T28" fmla="*/ 248 w 302"/>
                <a:gd name="T29" fmla="*/ 61 h 97"/>
                <a:gd name="T30" fmla="*/ 276 w 302"/>
                <a:gd name="T31" fmla="*/ 88 h 97"/>
                <a:gd name="T32" fmla="*/ 277 w 302"/>
                <a:gd name="T33" fmla="*/ 96 h 97"/>
                <a:gd name="T34" fmla="*/ 300 w 302"/>
                <a:gd name="T35" fmla="*/ 95 h 97"/>
                <a:gd name="T36" fmla="*/ 292 w 302"/>
                <a:gd name="T37" fmla="*/ 55 h 97"/>
                <a:gd name="T38" fmla="*/ 236 w 302"/>
                <a:gd name="T39" fmla="*/ 34 h 97"/>
                <a:gd name="T40" fmla="*/ 78 w 302"/>
                <a:gd name="T41" fmla="*/ 38 h 97"/>
                <a:gd name="T42" fmla="*/ 93 w 302"/>
                <a:gd name="T43" fmla="*/ 17 h 97"/>
                <a:gd name="T44" fmla="*/ 130 w 302"/>
                <a:gd name="T45" fmla="*/ 13 h 97"/>
                <a:gd name="T46" fmla="*/ 131 w 302"/>
                <a:gd name="T47" fmla="*/ 42 h 97"/>
                <a:gd name="T48" fmla="*/ 78 w 302"/>
                <a:gd name="T49" fmla="*/ 38 h 97"/>
                <a:gd name="T50" fmla="*/ 216 w 302"/>
                <a:gd name="T51" fmla="*/ 45 h 97"/>
                <a:gd name="T52" fmla="*/ 141 w 302"/>
                <a:gd name="T53" fmla="*/ 42 h 97"/>
                <a:gd name="T54" fmla="*/ 139 w 302"/>
                <a:gd name="T55" fmla="*/ 13 h 97"/>
                <a:gd name="T56" fmla="*/ 216 w 302"/>
                <a:gd name="T57" fmla="*/ 37 h 97"/>
                <a:gd name="T58" fmla="*/ 216 w 302"/>
                <a:gd name="T59" fmla="*/ 4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2" h="97">
                  <a:moveTo>
                    <a:pt x="236" y="34"/>
                  </a:moveTo>
                  <a:cubicBezTo>
                    <a:pt x="236" y="34"/>
                    <a:pt x="179" y="8"/>
                    <a:pt x="161" y="4"/>
                  </a:cubicBezTo>
                  <a:cubicBezTo>
                    <a:pt x="143" y="0"/>
                    <a:pt x="81" y="4"/>
                    <a:pt x="75" y="7"/>
                  </a:cubicBezTo>
                  <a:cubicBezTo>
                    <a:pt x="40" y="24"/>
                    <a:pt x="40" y="24"/>
                    <a:pt x="40" y="24"/>
                  </a:cubicBezTo>
                  <a:cubicBezTo>
                    <a:pt x="6" y="41"/>
                    <a:pt x="6" y="41"/>
                    <a:pt x="6" y="41"/>
                  </a:cubicBezTo>
                  <a:cubicBezTo>
                    <a:pt x="0" y="73"/>
                    <a:pt x="0" y="73"/>
                    <a:pt x="0" y="73"/>
                  </a:cubicBezTo>
                  <a:cubicBezTo>
                    <a:pt x="0" y="73"/>
                    <a:pt x="0" y="92"/>
                    <a:pt x="2" y="97"/>
                  </a:cubicBezTo>
                  <a:cubicBezTo>
                    <a:pt x="18" y="97"/>
                    <a:pt x="18" y="97"/>
                    <a:pt x="18" y="97"/>
                  </a:cubicBezTo>
                  <a:cubicBezTo>
                    <a:pt x="18" y="90"/>
                    <a:pt x="18" y="90"/>
                    <a:pt x="18" y="90"/>
                  </a:cubicBezTo>
                  <a:cubicBezTo>
                    <a:pt x="18" y="75"/>
                    <a:pt x="31" y="62"/>
                    <a:pt x="46" y="62"/>
                  </a:cubicBezTo>
                  <a:cubicBezTo>
                    <a:pt x="62" y="62"/>
                    <a:pt x="74" y="75"/>
                    <a:pt x="74" y="90"/>
                  </a:cubicBezTo>
                  <a:cubicBezTo>
                    <a:pt x="75" y="97"/>
                    <a:pt x="75" y="97"/>
                    <a:pt x="75" y="97"/>
                  </a:cubicBezTo>
                  <a:cubicBezTo>
                    <a:pt x="221" y="97"/>
                    <a:pt x="221" y="97"/>
                    <a:pt x="221" y="97"/>
                  </a:cubicBezTo>
                  <a:cubicBezTo>
                    <a:pt x="221" y="88"/>
                    <a:pt x="221" y="88"/>
                    <a:pt x="221" y="88"/>
                  </a:cubicBezTo>
                  <a:cubicBezTo>
                    <a:pt x="221" y="73"/>
                    <a:pt x="232" y="61"/>
                    <a:pt x="248" y="61"/>
                  </a:cubicBezTo>
                  <a:cubicBezTo>
                    <a:pt x="263" y="61"/>
                    <a:pt x="276" y="73"/>
                    <a:pt x="276" y="88"/>
                  </a:cubicBezTo>
                  <a:cubicBezTo>
                    <a:pt x="277" y="96"/>
                    <a:pt x="277" y="96"/>
                    <a:pt x="277" y="96"/>
                  </a:cubicBezTo>
                  <a:cubicBezTo>
                    <a:pt x="277" y="96"/>
                    <a:pt x="295" y="97"/>
                    <a:pt x="300" y="95"/>
                  </a:cubicBezTo>
                  <a:cubicBezTo>
                    <a:pt x="300" y="95"/>
                    <a:pt x="302" y="65"/>
                    <a:pt x="292" y="55"/>
                  </a:cubicBezTo>
                  <a:cubicBezTo>
                    <a:pt x="282" y="46"/>
                    <a:pt x="263" y="40"/>
                    <a:pt x="236" y="34"/>
                  </a:cubicBezTo>
                  <a:close/>
                  <a:moveTo>
                    <a:pt x="78" y="38"/>
                  </a:moveTo>
                  <a:cubicBezTo>
                    <a:pt x="78" y="38"/>
                    <a:pt x="85" y="23"/>
                    <a:pt x="93" y="17"/>
                  </a:cubicBezTo>
                  <a:cubicBezTo>
                    <a:pt x="99" y="13"/>
                    <a:pt x="130" y="13"/>
                    <a:pt x="130" y="13"/>
                  </a:cubicBezTo>
                  <a:cubicBezTo>
                    <a:pt x="131" y="42"/>
                    <a:pt x="131" y="42"/>
                    <a:pt x="131" y="42"/>
                  </a:cubicBezTo>
                  <a:lnTo>
                    <a:pt x="78" y="38"/>
                  </a:lnTo>
                  <a:close/>
                  <a:moveTo>
                    <a:pt x="216" y="45"/>
                  </a:moveTo>
                  <a:cubicBezTo>
                    <a:pt x="141" y="42"/>
                    <a:pt x="141" y="42"/>
                    <a:pt x="141" y="42"/>
                  </a:cubicBezTo>
                  <a:cubicBezTo>
                    <a:pt x="139" y="13"/>
                    <a:pt x="139" y="13"/>
                    <a:pt x="139" y="13"/>
                  </a:cubicBezTo>
                  <a:cubicBezTo>
                    <a:pt x="167" y="12"/>
                    <a:pt x="198" y="26"/>
                    <a:pt x="216" y="37"/>
                  </a:cubicBezTo>
                  <a:cubicBezTo>
                    <a:pt x="235" y="48"/>
                    <a:pt x="216" y="45"/>
                    <a:pt x="2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sp>
        <p:nvSpPr>
          <p:cNvPr id="12" name="TextBox 11"/>
          <p:cNvSpPr txBox="1"/>
          <p:nvPr/>
        </p:nvSpPr>
        <p:spPr>
          <a:xfrm>
            <a:off x="2763396" y="5065160"/>
            <a:ext cx="778521" cy="184666"/>
          </a:xfrm>
          <a:prstGeom prst="rect">
            <a:avLst/>
          </a:prstGeom>
        </p:spPr>
        <p:txBody>
          <a:bodyPr wrap="square" lIns="0" tIns="0" rIns="0" bIns="0" rtlCol="0">
            <a:spAutoFit/>
          </a:bodyPr>
          <a:lstStyle>
            <a:defPPr>
              <a:defRPr lang="en-US"/>
            </a:defPPr>
            <a:lvl1pPr algn="ctr" defTabSz="932597">
              <a:defRPr sz="1200" spc="-39">
                <a:gradFill>
                  <a:gsLst>
                    <a:gs pos="0">
                      <a:schemeClr val="tx1"/>
                    </a:gs>
                    <a:gs pos="100000">
                      <a:schemeClr val="tx1"/>
                    </a:gs>
                  </a:gsLst>
                  <a:lin ang="5400000" scaled="1"/>
                </a:gradFill>
                <a:ea typeface="Segoe UI" pitchFamily="34" charset="0"/>
                <a:cs typeface="Segoe UI" pitchFamily="34" charset="0"/>
              </a:defRPr>
            </a:lvl1pPr>
          </a:lstStyle>
          <a:p>
            <a:pPr>
              <a:defRPr/>
            </a:pPr>
            <a:r>
              <a:rPr lang="en-US" dirty="0">
                <a:gradFill>
                  <a:gsLst>
                    <a:gs pos="0">
                      <a:srgbClr val="505050"/>
                    </a:gs>
                    <a:gs pos="100000">
                      <a:srgbClr val="505050"/>
                    </a:gs>
                  </a:gsLst>
                  <a:lin ang="5400000" scaled="1"/>
                </a:gradFill>
              </a:rPr>
              <a:t>Smart scale</a:t>
            </a:r>
          </a:p>
        </p:txBody>
      </p:sp>
      <p:sp>
        <p:nvSpPr>
          <p:cNvPr id="20" name="TextBox 19"/>
          <p:cNvSpPr txBox="1"/>
          <p:nvPr/>
        </p:nvSpPr>
        <p:spPr>
          <a:xfrm>
            <a:off x="2763396" y="2821123"/>
            <a:ext cx="778521" cy="184666"/>
          </a:xfrm>
          <a:prstGeom prst="rect">
            <a:avLst/>
          </a:prstGeom>
        </p:spPr>
        <p:txBody>
          <a:bodyPr wrap="square" lIns="0" tIns="0" rIns="0" bIns="0" rtlCol="0">
            <a:spAutoFit/>
          </a:bodyPr>
          <a:lstStyle/>
          <a:p>
            <a:pPr algn="ctr" defTabSz="932597">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Refrigerator</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nvGrpSpPr>
          <p:cNvPr id="190" name="Group 189"/>
          <p:cNvGrpSpPr/>
          <p:nvPr/>
        </p:nvGrpSpPr>
        <p:grpSpPr>
          <a:xfrm>
            <a:off x="2913398" y="4415376"/>
            <a:ext cx="478516" cy="488526"/>
            <a:chOff x="3522663" y="4075113"/>
            <a:chExt cx="379413" cy="387350"/>
          </a:xfrm>
          <a:solidFill>
            <a:srgbClr val="0078D7"/>
          </a:solidFill>
        </p:grpSpPr>
        <p:sp>
          <p:nvSpPr>
            <p:cNvPr id="114" name="Freeform 97"/>
            <p:cNvSpPr>
              <a:spLocks noEditPoints="1"/>
            </p:cNvSpPr>
            <p:nvPr/>
          </p:nvSpPr>
          <p:spPr bwMode="auto">
            <a:xfrm>
              <a:off x="3522663" y="4075113"/>
              <a:ext cx="379413" cy="387350"/>
            </a:xfrm>
            <a:custGeom>
              <a:avLst/>
              <a:gdLst>
                <a:gd name="T0" fmla="*/ 146 w 157"/>
                <a:gd name="T1" fmla="*/ 0 h 160"/>
                <a:gd name="T2" fmla="*/ 11 w 157"/>
                <a:gd name="T3" fmla="*/ 0 h 160"/>
                <a:gd name="T4" fmla="*/ 0 w 157"/>
                <a:gd name="T5" fmla="*/ 11 h 160"/>
                <a:gd name="T6" fmla="*/ 0 w 157"/>
                <a:gd name="T7" fmla="*/ 149 h 160"/>
                <a:gd name="T8" fmla="*/ 11 w 157"/>
                <a:gd name="T9" fmla="*/ 160 h 160"/>
                <a:gd name="T10" fmla="*/ 146 w 157"/>
                <a:gd name="T11" fmla="*/ 160 h 160"/>
                <a:gd name="T12" fmla="*/ 157 w 157"/>
                <a:gd name="T13" fmla="*/ 149 h 160"/>
                <a:gd name="T14" fmla="*/ 157 w 157"/>
                <a:gd name="T15" fmla="*/ 11 h 160"/>
                <a:gd name="T16" fmla="*/ 146 w 157"/>
                <a:gd name="T17" fmla="*/ 0 h 160"/>
                <a:gd name="T18" fmla="*/ 155 w 157"/>
                <a:gd name="T19" fmla="*/ 149 h 160"/>
                <a:gd name="T20" fmla="*/ 146 w 157"/>
                <a:gd name="T21" fmla="*/ 158 h 160"/>
                <a:gd name="T22" fmla="*/ 11 w 157"/>
                <a:gd name="T23" fmla="*/ 158 h 160"/>
                <a:gd name="T24" fmla="*/ 2 w 157"/>
                <a:gd name="T25" fmla="*/ 149 h 160"/>
                <a:gd name="T26" fmla="*/ 2 w 157"/>
                <a:gd name="T27" fmla="*/ 11 h 160"/>
                <a:gd name="T28" fmla="*/ 11 w 157"/>
                <a:gd name="T29" fmla="*/ 1 h 160"/>
                <a:gd name="T30" fmla="*/ 146 w 157"/>
                <a:gd name="T31" fmla="*/ 1 h 160"/>
                <a:gd name="T32" fmla="*/ 155 w 157"/>
                <a:gd name="T33" fmla="*/ 11 h 160"/>
                <a:gd name="T34" fmla="*/ 155 w 157"/>
                <a:gd name="T35" fmla="*/ 14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 h="160">
                  <a:moveTo>
                    <a:pt x="146" y="0"/>
                  </a:moveTo>
                  <a:cubicBezTo>
                    <a:pt x="11" y="0"/>
                    <a:pt x="11" y="0"/>
                    <a:pt x="11" y="0"/>
                  </a:cubicBezTo>
                  <a:cubicBezTo>
                    <a:pt x="5" y="0"/>
                    <a:pt x="0" y="5"/>
                    <a:pt x="0" y="11"/>
                  </a:cubicBezTo>
                  <a:cubicBezTo>
                    <a:pt x="0" y="149"/>
                    <a:pt x="0" y="149"/>
                    <a:pt x="0" y="149"/>
                  </a:cubicBezTo>
                  <a:cubicBezTo>
                    <a:pt x="0" y="155"/>
                    <a:pt x="5" y="160"/>
                    <a:pt x="11" y="160"/>
                  </a:cubicBezTo>
                  <a:cubicBezTo>
                    <a:pt x="146" y="160"/>
                    <a:pt x="146" y="160"/>
                    <a:pt x="146" y="160"/>
                  </a:cubicBezTo>
                  <a:cubicBezTo>
                    <a:pt x="152" y="160"/>
                    <a:pt x="157" y="155"/>
                    <a:pt x="157" y="149"/>
                  </a:cubicBezTo>
                  <a:cubicBezTo>
                    <a:pt x="157" y="11"/>
                    <a:pt x="157" y="11"/>
                    <a:pt x="157" y="11"/>
                  </a:cubicBezTo>
                  <a:cubicBezTo>
                    <a:pt x="157" y="5"/>
                    <a:pt x="152" y="0"/>
                    <a:pt x="146" y="0"/>
                  </a:cubicBezTo>
                  <a:close/>
                  <a:moveTo>
                    <a:pt x="155" y="149"/>
                  </a:moveTo>
                  <a:cubicBezTo>
                    <a:pt x="155" y="154"/>
                    <a:pt x="151" y="158"/>
                    <a:pt x="146" y="158"/>
                  </a:cubicBezTo>
                  <a:cubicBezTo>
                    <a:pt x="11" y="158"/>
                    <a:pt x="11" y="158"/>
                    <a:pt x="11" y="158"/>
                  </a:cubicBezTo>
                  <a:cubicBezTo>
                    <a:pt x="6" y="158"/>
                    <a:pt x="2" y="154"/>
                    <a:pt x="2" y="149"/>
                  </a:cubicBezTo>
                  <a:cubicBezTo>
                    <a:pt x="2" y="11"/>
                    <a:pt x="2" y="11"/>
                    <a:pt x="2" y="11"/>
                  </a:cubicBezTo>
                  <a:cubicBezTo>
                    <a:pt x="2" y="6"/>
                    <a:pt x="6" y="1"/>
                    <a:pt x="11" y="1"/>
                  </a:cubicBezTo>
                  <a:cubicBezTo>
                    <a:pt x="146" y="1"/>
                    <a:pt x="146" y="1"/>
                    <a:pt x="146" y="1"/>
                  </a:cubicBezTo>
                  <a:cubicBezTo>
                    <a:pt x="151" y="1"/>
                    <a:pt x="155" y="6"/>
                    <a:pt x="155" y="11"/>
                  </a:cubicBezTo>
                  <a:lnTo>
                    <a:pt x="15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15" name="Freeform 98"/>
            <p:cNvSpPr>
              <a:spLocks/>
            </p:cNvSpPr>
            <p:nvPr/>
          </p:nvSpPr>
          <p:spPr bwMode="auto">
            <a:xfrm>
              <a:off x="3541713" y="4094163"/>
              <a:ext cx="341313" cy="352425"/>
            </a:xfrm>
            <a:custGeom>
              <a:avLst/>
              <a:gdLst>
                <a:gd name="T0" fmla="*/ 130 w 141"/>
                <a:gd name="T1" fmla="*/ 0 h 145"/>
                <a:gd name="T2" fmla="*/ 84 w 141"/>
                <a:gd name="T3" fmla="*/ 0 h 145"/>
                <a:gd name="T4" fmla="*/ 84 w 141"/>
                <a:gd name="T5" fmla="*/ 13 h 145"/>
                <a:gd name="T6" fmla="*/ 100 w 141"/>
                <a:gd name="T7" fmla="*/ 39 h 145"/>
                <a:gd name="T8" fmla="*/ 70 w 141"/>
                <a:gd name="T9" fmla="*/ 68 h 145"/>
                <a:gd name="T10" fmla="*/ 41 w 141"/>
                <a:gd name="T11" fmla="*/ 39 h 145"/>
                <a:gd name="T12" fmla="*/ 57 w 141"/>
                <a:gd name="T13" fmla="*/ 13 h 145"/>
                <a:gd name="T14" fmla="*/ 57 w 141"/>
                <a:gd name="T15" fmla="*/ 0 h 145"/>
                <a:gd name="T16" fmla="*/ 10 w 141"/>
                <a:gd name="T17" fmla="*/ 0 h 145"/>
                <a:gd name="T18" fmla="*/ 0 w 141"/>
                <a:gd name="T19" fmla="*/ 11 h 145"/>
                <a:gd name="T20" fmla="*/ 0 w 141"/>
                <a:gd name="T21" fmla="*/ 135 h 145"/>
                <a:gd name="T22" fmla="*/ 10 w 141"/>
                <a:gd name="T23" fmla="*/ 145 h 145"/>
                <a:gd name="T24" fmla="*/ 130 w 141"/>
                <a:gd name="T25" fmla="*/ 145 h 145"/>
                <a:gd name="T26" fmla="*/ 141 w 141"/>
                <a:gd name="T27" fmla="*/ 135 h 145"/>
                <a:gd name="T28" fmla="*/ 141 w 141"/>
                <a:gd name="T29" fmla="*/ 11 h 145"/>
                <a:gd name="T30" fmla="*/ 130 w 141"/>
                <a:gd name="T31"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145">
                  <a:moveTo>
                    <a:pt x="130" y="0"/>
                  </a:moveTo>
                  <a:cubicBezTo>
                    <a:pt x="84" y="0"/>
                    <a:pt x="84" y="0"/>
                    <a:pt x="84" y="0"/>
                  </a:cubicBezTo>
                  <a:cubicBezTo>
                    <a:pt x="84" y="13"/>
                    <a:pt x="84" y="13"/>
                    <a:pt x="84" y="13"/>
                  </a:cubicBezTo>
                  <a:cubicBezTo>
                    <a:pt x="94" y="18"/>
                    <a:pt x="100" y="28"/>
                    <a:pt x="100" y="39"/>
                  </a:cubicBezTo>
                  <a:cubicBezTo>
                    <a:pt x="100" y="55"/>
                    <a:pt x="87" y="68"/>
                    <a:pt x="70" y="68"/>
                  </a:cubicBezTo>
                  <a:cubicBezTo>
                    <a:pt x="54" y="68"/>
                    <a:pt x="41" y="55"/>
                    <a:pt x="41" y="39"/>
                  </a:cubicBezTo>
                  <a:cubicBezTo>
                    <a:pt x="41" y="28"/>
                    <a:pt x="47" y="18"/>
                    <a:pt x="57" y="13"/>
                  </a:cubicBezTo>
                  <a:cubicBezTo>
                    <a:pt x="57" y="0"/>
                    <a:pt x="57" y="0"/>
                    <a:pt x="57" y="0"/>
                  </a:cubicBezTo>
                  <a:cubicBezTo>
                    <a:pt x="10" y="0"/>
                    <a:pt x="10" y="0"/>
                    <a:pt x="10" y="0"/>
                  </a:cubicBezTo>
                  <a:cubicBezTo>
                    <a:pt x="5" y="0"/>
                    <a:pt x="0" y="5"/>
                    <a:pt x="0" y="11"/>
                  </a:cubicBezTo>
                  <a:cubicBezTo>
                    <a:pt x="0" y="135"/>
                    <a:pt x="0" y="135"/>
                    <a:pt x="0" y="135"/>
                  </a:cubicBezTo>
                  <a:cubicBezTo>
                    <a:pt x="0" y="140"/>
                    <a:pt x="5" y="145"/>
                    <a:pt x="10" y="145"/>
                  </a:cubicBezTo>
                  <a:cubicBezTo>
                    <a:pt x="130" y="145"/>
                    <a:pt x="130" y="145"/>
                    <a:pt x="130" y="145"/>
                  </a:cubicBezTo>
                  <a:cubicBezTo>
                    <a:pt x="136" y="145"/>
                    <a:pt x="141" y="140"/>
                    <a:pt x="141" y="135"/>
                  </a:cubicBezTo>
                  <a:cubicBezTo>
                    <a:pt x="141" y="11"/>
                    <a:pt x="141" y="11"/>
                    <a:pt x="141" y="11"/>
                  </a:cubicBezTo>
                  <a:cubicBezTo>
                    <a:pt x="141" y="5"/>
                    <a:pt x="136" y="0"/>
                    <a:pt x="1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16" name="Freeform 99"/>
            <p:cNvSpPr>
              <a:spLocks/>
            </p:cNvSpPr>
            <p:nvPr/>
          </p:nvSpPr>
          <p:spPr bwMode="auto">
            <a:xfrm>
              <a:off x="3702050" y="4176713"/>
              <a:ext cx="20638" cy="73025"/>
            </a:xfrm>
            <a:custGeom>
              <a:avLst/>
              <a:gdLst>
                <a:gd name="T0" fmla="*/ 3 w 9"/>
                <a:gd name="T1" fmla="*/ 10 h 30"/>
                <a:gd name="T2" fmla="*/ 3 w 9"/>
                <a:gd name="T3" fmla="*/ 30 h 30"/>
                <a:gd name="T4" fmla="*/ 6 w 9"/>
                <a:gd name="T5" fmla="*/ 30 h 30"/>
                <a:gd name="T6" fmla="*/ 6 w 9"/>
                <a:gd name="T7" fmla="*/ 10 h 30"/>
                <a:gd name="T8" fmla="*/ 9 w 9"/>
                <a:gd name="T9" fmla="*/ 5 h 30"/>
                <a:gd name="T10" fmla="*/ 4 w 9"/>
                <a:gd name="T11" fmla="*/ 0 h 30"/>
                <a:gd name="T12" fmla="*/ 0 w 9"/>
                <a:gd name="T13" fmla="*/ 5 h 30"/>
                <a:gd name="T14" fmla="*/ 3 w 9"/>
                <a:gd name="T15" fmla="*/ 1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0">
                  <a:moveTo>
                    <a:pt x="3" y="10"/>
                  </a:moveTo>
                  <a:cubicBezTo>
                    <a:pt x="3" y="30"/>
                    <a:pt x="3" y="30"/>
                    <a:pt x="3" y="30"/>
                  </a:cubicBezTo>
                  <a:cubicBezTo>
                    <a:pt x="6" y="30"/>
                    <a:pt x="6" y="30"/>
                    <a:pt x="6" y="30"/>
                  </a:cubicBezTo>
                  <a:cubicBezTo>
                    <a:pt x="6" y="10"/>
                    <a:pt x="6" y="10"/>
                    <a:pt x="6" y="10"/>
                  </a:cubicBezTo>
                  <a:cubicBezTo>
                    <a:pt x="8" y="9"/>
                    <a:pt x="9" y="7"/>
                    <a:pt x="9" y="5"/>
                  </a:cubicBezTo>
                  <a:cubicBezTo>
                    <a:pt x="9" y="2"/>
                    <a:pt x="7" y="0"/>
                    <a:pt x="4" y="0"/>
                  </a:cubicBezTo>
                  <a:cubicBezTo>
                    <a:pt x="2" y="0"/>
                    <a:pt x="0" y="2"/>
                    <a:pt x="0" y="5"/>
                  </a:cubicBezTo>
                  <a:cubicBezTo>
                    <a:pt x="0" y="7"/>
                    <a:pt x="1"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17" name="Freeform 100"/>
            <p:cNvSpPr>
              <a:spLocks/>
            </p:cNvSpPr>
            <p:nvPr/>
          </p:nvSpPr>
          <p:spPr bwMode="auto">
            <a:xfrm>
              <a:off x="3754438" y="4189413"/>
              <a:ext cx="22225" cy="4762"/>
            </a:xfrm>
            <a:custGeom>
              <a:avLst/>
              <a:gdLst>
                <a:gd name="T0" fmla="*/ 0 w 9"/>
                <a:gd name="T1" fmla="*/ 1 h 2"/>
                <a:gd name="T2" fmla="*/ 1 w 9"/>
                <a:gd name="T3" fmla="*/ 2 h 2"/>
                <a:gd name="T4" fmla="*/ 8 w 9"/>
                <a:gd name="T5" fmla="*/ 2 h 2"/>
                <a:gd name="T6" fmla="*/ 9 w 9"/>
                <a:gd name="T7" fmla="*/ 1 h 2"/>
                <a:gd name="T8" fmla="*/ 8 w 9"/>
                <a:gd name="T9" fmla="*/ 0 h 2"/>
                <a:gd name="T10" fmla="*/ 1 w 9"/>
                <a:gd name="T11" fmla="*/ 0 h 2"/>
                <a:gd name="T12" fmla="*/ 0 w 9"/>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0" y="1"/>
                  </a:moveTo>
                  <a:cubicBezTo>
                    <a:pt x="0" y="1"/>
                    <a:pt x="1" y="2"/>
                    <a:pt x="1" y="2"/>
                  </a:cubicBezTo>
                  <a:cubicBezTo>
                    <a:pt x="8" y="2"/>
                    <a:pt x="8" y="2"/>
                    <a:pt x="8" y="2"/>
                  </a:cubicBezTo>
                  <a:cubicBezTo>
                    <a:pt x="8" y="2"/>
                    <a:pt x="9" y="1"/>
                    <a:pt x="9" y="1"/>
                  </a:cubicBezTo>
                  <a:cubicBezTo>
                    <a:pt x="9" y="0"/>
                    <a:pt x="8" y="0"/>
                    <a:pt x="8" y="0"/>
                  </a:cubicBez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18" name="Freeform 101"/>
            <p:cNvSpPr>
              <a:spLocks/>
            </p:cNvSpPr>
            <p:nvPr/>
          </p:nvSpPr>
          <p:spPr bwMode="auto">
            <a:xfrm>
              <a:off x="3648075" y="4189413"/>
              <a:ext cx="22225" cy="4762"/>
            </a:xfrm>
            <a:custGeom>
              <a:avLst/>
              <a:gdLst>
                <a:gd name="T0" fmla="*/ 9 w 9"/>
                <a:gd name="T1" fmla="*/ 1 h 2"/>
                <a:gd name="T2" fmla="*/ 8 w 9"/>
                <a:gd name="T3" fmla="*/ 0 h 2"/>
                <a:gd name="T4" fmla="*/ 1 w 9"/>
                <a:gd name="T5" fmla="*/ 0 h 2"/>
                <a:gd name="T6" fmla="*/ 0 w 9"/>
                <a:gd name="T7" fmla="*/ 1 h 2"/>
                <a:gd name="T8" fmla="*/ 1 w 9"/>
                <a:gd name="T9" fmla="*/ 2 h 2"/>
                <a:gd name="T10" fmla="*/ 8 w 9"/>
                <a:gd name="T11" fmla="*/ 2 h 2"/>
                <a:gd name="T12" fmla="*/ 9 w 9"/>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9" y="1"/>
                  </a:moveTo>
                  <a:cubicBezTo>
                    <a:pt x="9" y="0"/>
                    <a:pt x="8" y="0"/>
                    <a:pt x="8" y="0"/>
                  </a:cubicBezTo>
                  <a:cubicBezTo>
                    <a:pt x="1" y="0"/>
                    <a:pt x="1" y="0"/>
                    <a:pt x="1" y="0"/>
                  </a:cubicBezTo>
                  <a:cubicBezTo>
                    <a:pt x="1" y="0"/>
                    <a:pt x="0" y="0"/>
                    <a:pt x="0" y="1"/>
                  </a:cubicBezTo>
                  <a:cubicBezTo>
                    <a:pt x="0" y="1"/>
                    <a:pt x="1" y="2"/>
                    <a:pt x="1" y="2"/>
                  </a:cubicBezTo>
                  <a:cubicBezTo>
                    <a:pt x="8" y="2"/>
                    <a:pt x="8" y="2"/>
                    <a:pt x="8" y="2"/>
                  </a:cubicBezTo>
                  <a:cubicBezTo>
                    <a:pt x="8" y="2"/>
                    <a:pt x="9"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19" name="Freeform 102"/>
            <p:cNvSpPr>
              <a:spLocks/>
            </p:cNvSpPr>
            <p:nvPr/>
          </p:nvSpPr>
          <p:spPr bwMode="auto">
            <a:xfrm>
              <a:off x="3711575" y="4125913"/>
              <a:ext cx="1588" cy="19050"/>
            </a:xfrm>
            <a:custGeom>
              <a:avLst/>
              <a:gdLst>
                <a:gd name="T0" fmla="*/ 0 w 1"/>
                <a:gd name="T1" fmla="*/ 8 h 8"/>
                <a:gd name="T2" fmla="*/ 1 w 1"/>
                <a:gd name="T3" fmla="*/ 7 h 8"/>
                <a:gd name="T4" fmla="*/ 1 w 1"/>
                <a:gd name="T5" fmla="*/ 1 h 8"/>
                <a:gd name="T6" fmla="*/ 0 w 1"/>
                <a:gd name="T7" fmla="*/ 0 h 8"/>
                <a:gd name="T8" fmla="*/ 0 w 1"/>
                <a:gd name="T9" fmla="*/ 1 h 8"/>
                <a:gd name="T10" fmla="*/ 0 w 1"/>
                <a:gd name="T11" fmla="*/ 7 h 8"/>
                <a:gd name="T12" fmla="*/ 0 w 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 h="8">
                  <a:moveTo>
                    <a:pt x="0" y="8"/>
                  </a:moveTo>
                  <a:cubicBezTo>
                    <a:pt x="1" y="8"/>
                    <a:pt x="1" y="8"/>
                    <a:pt x="1" y="7"/>
                  </a:cubicBezTo>
                  <a:cubicBezTo>
                    <a:pt x="1" y="1"/>
                    <a:pt x="1" y="1"/>
                    <a:pt x="1" y="1"/>
                  </a:cubicBezTo>
                  <a:cubicBezTo>
                    <a:pt x="1" y="0"/>
                    <a:pt x="1" y="0"/>
                    <a:pt x="0" y="0"/>
                  </a:cubicBezTo>
                  <a:cubicBezTo>
                    <a:pt x="0" y="0"/>
                    <a:pt x="0" y="0"/>
                    <a:pt x="0" y="1"/>
                  </a:cubicBezTo>
                  <a:cubicBezTo>
                    <a:pt x="0" y="7"/>
                    <a:pt x="0" y="7"/>
                    <a:pt x="0" y="7"/>
                  </a:cubicBezTo>
                  <a:cubicBezTo>
                    <a:pt x="0" y="8"/>
                    <a:pt x="0" y="8"/>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20" name="Freeform 103"/>
            <p:cNvSpPr>
              <a:spLocks/>
            </p:cNvSpPr>
            <p:nvPr/>
          </p:nvSpPr>
          <p:spPr bwMode="auto">
            <a:xfrm>
              <a:off x="3743325" y="4143375"/>
              <a:ext cx="14288" cy="15875"/>
            </a:xfrm>
            <a:custGeom>
              <a:avLst/>
              <a:gdLst>
                <a:gd name="T0" fmla="*/ 1 w 6"/>
                <a:gd name="T1" fmla="*/ 7 h 7"/>
                <a:gd name="T2" fmla="*/ 1 w 6"/>
                <a:gd name="T3" fmla="*/ 6 h 7"/>
                <a:gd name="T4" fmla="*/ 6 w 6"/>
                <a:gd name="T5" fmla="*/ 2 h 7"/>
                <a:gd name="T6" fmla="*/ 6 w 6"/>
                <a:gd name="T7" fmla="*/ 0 h 7"/>
                <a:gd name="T8" fmla="*/ 5 w 6"/>
                <a:gd name="T9" fmla="*/ 0 h 7"/>
                <a:gd name="T10" fmla="*/ 0 w 6"/>
                <a:gd name="T11" fmla="*/ 5 h 7"/>
                <a:gd name="T12" fmla="*/ 0 w 6"/>
                <a:gd name="T13" fmla="*/ 6 h 7"/>
                <a:gd name="T14" fmla="*/ 1 w 6"/>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7"/>
                  </a:moveTo>
                  <a:cubicBezTo>
                    <a:pt x="1" y="7"/>
                    <a:pt x="1" y="7"/>
                    <a:pt x="1" y="6"/>
                  </a:cubicBezTo>
                  <a:cubicBezTo>
                    <a:pt x="6" y="2"/>
                    <a:pt x="6" y="2"/>
                    <a:pt x="6" y="2"/>
                  </a:cubicBezTo>
                  <a:cubicBezTo>
                    <a:pt x="6" y="1"/>
                    <a:pt x="6" y="1"/>
                    <a:pt x="6" y="0"/>
                  </a:cubicBezTo>
                  <a:cubicBezTo>
                    <a:pt x="6" y="0"/>
                    <a:pt x="5" y="0"/>
                    <a:pt x="5" y="0"/>
                  </a:cubicBezTo>
                  <a:cubicBezTo>
                    <a:pt x="0" y="5"/>
                    <a:pt x="0" y="5"/>
                    <a:pt x="0" y="5"/>
                  </a:cubicBezTo>
                  <a:cubicBezTo>
                    <a:pt x="0" y="6"/>
                    <a:pt x="0" y="6"/>
                    <a:pt x="0" y="6"/>
                  </a:cubicBezTo>
                  <a:cubicBezTo>
                    <a:pt x="0" y="7"/>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21" name="Freeform 104"/>
            <p:cNvSpPr>
              <a:spLocks/>
            </p:cNvSpPr>
            <p:nvPr/>
          </p:nvSpPr>
          <p:spPr bwMode="auto">
            <a:xfrm>
              <a:off x="3667125" y="4217988"/>
              <a:ext cx="15875" cy="17462"/>
            </a:xfrm>
            <a:custGeom>
              <a:avLst/>
              <a:gdLst>
                <a:gd name="T0" fmla="*/ 0 w 6"/>
                <a:gd name="T1" fmla="*/ 7 h 7"/>
                <a:gd name="T2" fmla="*/ 1 w 6"/>
                <a:gd name="T3" fmla="*/ 7 h 7"/>
                <a:gd name="T4" fmla="*/ 6 w 6"/>
                <a:gd name="T5" fmla="*/ 2 h 7"/>
                <a:gd name="T6" fmla="*/ 6 w 6"/>
                <a:gd name="T7" fmla="*/ 1 h 7"/>
                <a:gd name="T8" fmla="*/ 5 w 6"/>
                <a:gd name="T9" fmla="*/ 1 h 7"/>
                <a:gd name="T10" fmla="*/ 0 w 6"/>
                <a:gd name="T11" fmla="*/ 5 h 7"/>
                <a:gd name="T12" fmla="*/ 0 w 6"/>
                <a:gd name="T13" fmla="*/ 7 h 7"/>
                <a:gd name="T14" fmla="*/ 0 w 6"/>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0" y="7"/>
                  </a:moveTo>
                  <a:cubicBezTo>
                    <a:pt x="1" y="7"/>
                    <a:pt x="1" y="7"/>
                    <a:pt x="1" y="7"/>
                  </a:cubicBezTo>
                  <a:cubicBezTo>
                    <a:pt x="6" y="2"/>
                    <a:pt x="6" y="2"/>
                    <a:pt x="6" y="2"/>
                  </a:cubicBezTo>
                  <a:cubicBezTo>
                    <a:pt x="6" y="2"/>
                    <a:pt x="6" y="1"/>
                    <a:pt x="6" y="1"/>
                  </a:cubicBezTo>
                  <a:cubicBezTo>
                    <a:pt x="6" y="0"/>
                    <a:pt x="5" y="0"/>
                    <a:pt x="5" y="1"/>
                  </a:cubicBezTo>
                  <a:cubicBezTo>
                    <a:pt x="0" y="5"/>
                    <a:pt x="0" y="5"/>
                    <a:pt x="0" y="5"/>
                  </a:cubicBezTo>
                  <a:cubicBezTo>
                    <a:pt x="0" y="6"/>
                    <a:pt x="0" y="6"/>
                    <a:pt x="0"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22" name="Freeform 105"/>
            <p:cNvSpPr>
              <a:spLocks/>
            </p:cNvSpPr>
            <p:nvPr/>
          </p:nvSpPr>
          <p:spPr bwMode="auto">
            <a:xfrm>
              <a:off x="3743325" y="4217988"/>
              <a:ext cx="14288" cy="17462"/>
            </a:xfrm>
            <a:custGeom>
              <a:avLst/>
              <a:gdLst>
                <a:gd name="T0" fmla="*/ 5 w 6"/>
                <a:gd name="T1" fmla="*/ 7 h 7"/>
                <a:gd name="T2" fmla="*/ 5 w 6"/>
                <a:gd name="T3" fmla="*/ 7 h 7"/>
                <a:gd name="T4" fmla="*/ 6 w 6"/>
                <a:gd name="T5" fmla="*/ 7 h 7"/>
                <a:gd name="T6" fmla="*/ 6 w 6"/>
                <a:gd name="T7" fmla="*/ 5 h 7"/>
                <a:gd name="T8" fmla="*/ 1 w 6"/>
                <a:gd name="T9" fmla="*/ 1 h 7"/>
                <a:gd name="T10" fmla="*/ 0 w 6"/>
                <a:gd name="T11" fmla="*/ 1 h 7"/>
                <a:gd name="T12" fmla="*/ 0 w 6"/>
                <a:gd name="T13" fmla="*/ 2 h 7"/>
                <a:gd name="T14" fmla="*/ 5 w 6"/>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5" y="7"/>
                  </a:moveTo>
                  <a:cubicBezTo>
                    <a:pt x="5" y="7"/>
                    <a:pt x="5" y="7"/>
                    <a:pt x="5" y="7"/>
                  </a:cubicBezTo>
                  <a:cubicBezTo>
                    <a:pt x="6" y="7"/>
                    <a:pt x="6" y="7"/>
                    <a:pt x="6" y="7"/>
                  </a:cubicBezTo>
                  <a:cubicBezTo>
                    <a:pt x="6" y="6"/>
                    <a:pt x="6" y="6"/>
                    <a:pt x="6" y="5"/>
                  </a:cubicBezTo>
                  <a:cubicBezTo>
                    <a:pt x="1" y="1"/>
                    <a:pt x="1" y="1"/>
                    <a:pt x="1" y="1"/>
                  </a:cubicBezTo>
                  <a:cubicBezTo>
                    <a:pt x="1" y="0"/>
                    <a:pt x="0" y="0"/>
                    <a:pt x="0" y="1"/>
                  </a:cubicBezTo>
                  <a:cubicBezTo>
                    <a:pt x="0" y="1"/>
                    <a:pt x="0" y="2"/>
                    <a:pt x="0" y="2"/>
                  </a:cubicBezTo>
                  <a:lnTo>
                    <a:pt x="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23" name="Freeform 106"/>
            <p:cNvSpPr>
              <a:spLocks/>
            </p:cNvSpPr>
            <p:nvPr/>
          </p:nvSpPr>
          <p:spPr bwMode="auto">
            <a:xfrm>
              <a:off x="3667125" y="4143375"/>
              <a:ext cx="15875" cy="15875"/>
            </a:xfrm>
            <a:custGeom>
              <a:avLst/>
              <a:gdLst>
                <a:gd name="T0" fmla="*/ 0 w 6"/>
                <a:gd name="T1" fmla="*/ 0 h 7"/>
                <a:gd name="T2" fmla="*/ 0 w 6"/>
                <a:gd name="T3" fmla="*/ 2 h 7"/>
                <a:gd name="T4" fmla="*/ 5 w 6"/>
                <a:gd name="T5" fmla="*/ 6 h 7"/>
                <a:gd name="T6" fmla="*/ 5 w 6"/>
                <a:gd name="T7" fmla="*/ 7 h 7"/>
                <a:gd name="T8" fmla="*/ 6 w 6"/>
                <a:gd name="T9" fmla="*/ 6 h 7"/>
                <a:gd name="T10" fmla="*/ 6 w 6"/>
                <a:gd name="T11" fmla="*/ 5 h 7"/>
                <a:gd name="T12" fmla="*/ 1 w 6"/>
                <a:gd name="T13" fmla="*/ 0 h 7"/>
                <a:gd name="T14" fmla="*/ 0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0" y="0"/>
                  </a:moveTo>
                  <a:cubicBezTo>
                    <a:pt x="0" y="1"/>
                    <a:pt x="0" y="1"/>
                    <a:pt x="0" y="2"/>
                  </a:cubicBezTo>
                  <a:cubicBezTo>
                    <a:pt x="5" y="6"/>
                    <a:pt x="5" y="6"/>
                    <a:pt x="5" y="6"/>
                  </a:cubicBezTo>
                  <a:cubicBezTo>
                    <a:pt x="5" y="7"/>
                    <a:pt x="5" y="7"/>
                    <a:pt x="5" y="7"/>
                  </a:cubicBezTo>
                  <a:cubicBezTo>
                    <a:pt x="5" y="7"/>
                    <a:pt x="6" y="7"/>
                    <a:pt x="6" y="6"/>
                  </a:cubicBezTo>
                  <a:cubicBezTo>
                    <a:pt x="6" y="6"/>
                    <a:pt x="6" y="6"/>
                    <a:pt x="6" y="5"/>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grpSp>
        <p:nvGrpSpPr>
          <p:cNvPr id="187" name="Group 186"/>
          <p:cNvGrpSpPr/>
          <p:nvPr/>
        </p:nvGrpSpPr>
        <p:grpSpPr>
          <a:xfrm>
            <a:off x="3000492" y="2130251"/>
            <a:ext cx="304328" cy="550592"/>
            <a:chOff x="3632200" y="2433638"/>
            <a:chExt cx="241300" cy="436562"/>
          </a:xfrm>
          <a:solidFill>
            <a:srgbClr val="0078D7"/>
          </a:solidFill>
        </p:grpSpPr>
        <p:sp>
          <p:nvSpPr>
            <p:cNvPr id="170" name="Freeform 153"/>
            <p:cNvSpPr>
              <a:spLocks noEditPoints="1"/>
            </p:cNvSpPr>
            <p:nvPr/>
          </p:nvSpPr>
          <p:spPr bwMode="auto">
            <a:xfrm>
              <a:off x="3632200" y="2433638"/>
              <a:ext cx="241300" cy="153987"/>
            </a:xfrm>
            <a:custGeom>
              <a:avLst/>
              <a:gdLst>
                <a:gd name="T0" fmla="*/ 93 w 100"/>
                <a:gd name="T1" fmla="*/ 0 h 64"/>
                <a:gd name="T2" fmla="*/ 4 w 100"/>
                <a:gd name="T3" fmla="*/ 0 h 64"/>
                <a:gd name="T4" fmla="*/ 0 w 100"/>
                <a:gd name="T5" fmla="*/ 5 h 64"/>
                <a:gd name="T6" fmla="*/ 0 w 100"/>
                <a:gd name="T7" fmla="*/ 64 h 64"/>
                <a:gd name="T8" fmla="*/ 100 w 100"/>
                <a:gd name="T9" fmla="*/ 64 h 64"/>
                <a:gd name="T10" fmla="*/ 100 w 100"/>
                <a:gd name="T11" fmla="*/ 5 h 64"/>
                <a:gd name="T12" fmla="*/ 93 w 100"/>
                <a:gd name="T13" fmla="*/ 0 h 64"/>
                <a:gd name="T14" fmla="*/ 20 w 100"/>
                <a:gd name="T15" fmla="*/ 45 h 64"/>
                <a:gd name="T16" fmla="*/ 16 w 100"/>
                <a:gd name="T17" fmla="*/ 50 h 64"/>
                <a:gd name="T18" fmla="*/ 12 w 100"/>
                <a:gd name="T19" fmla="*/ 45 h 64"/>
                <a:gd name="T20" fmla="*/ 12 w 100"/>
                <a:gd name="T21" fmla="*/ 27 h 64"/>
                <a:gd name="T22" fmla="*/ 16 w 100"/>
                <a:gd name="T23" fmla="*/ 23 h 64"/>
                <a:gd name="T24" fmla="*/ 20 w 100"/>
                <a:gd name="T25" fmla="*/ 27 h 64"/>
                <a:gd name="T26" fmla="*/ 20 w 100"/>
                <a:gd name="T27"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64">
                  <a:moveTo>
                    <a:pt x="93" y="0"/>
                  </a:moveTo>
                  <a:cubicBezTo>
                    <a:pt x="4" y="0"/>
                    <a:pt x="4" y="0"/>
                    <a:pt x="4" y="0"/>
                  </a:cubicBezTo>
                  <a:cubicBezTo>
                    <a:pt x="1" y="0"/>
                    <a:pt x="0" y="2"/>
                    <a:pt x="0" y="5"/>
                  </a:cubicBezTo>
                  <a:cubicBezTo>
                    <a:pt x="0" y="64"/>
                    <a:pt x="0" y="64"/>
                    <a:pt x="0" y="64"/>
                  </a:cubicBezTo>
                  <a:cubicBezTo>
                    <a:pt x="100" y="64"/>
                    <a:pt x="100" y="64"/>
                    <a:pt x="100" y="64"/>
                  </a:cubicBezTo>
                  <a:cubicBezTo>
                    <a:pt x="100" y="5"/>
                    <a:pt x="100" y="5"/>
                    <a:pt x="100" y="5"/>
                  </a:cubicBezTo>
                  <a:cubicBezTo>
                    <a:pt x="100" y="2"/>
                    <a:pt x="96" y="0"/>
                    <a:pt x="93" y="0"/>
                  </a:cubicBezTo>
                  <a:close/>
                  <a:moveTo>
                    <a:pt x="20" y="45"/>
                  </a:moveTo>
                  <a:cubicBezTo>
                    <a:pt x="20" y="48"/>
                    <a:pt x="18" y="50"/>
                    <a:pt x="16" y="50"/>
                  </a:cubicBezTo>
                  <a:cubicBezTo>
                    <a:pt x="14" y="50"/>
                    <a:pt x="12" y="48"/>
                    <a:pt x="12" y="45"/>
                  </a:cubicBezTo>
                  <a:cubicBezTo>
                    <a:pt x="12" y="27"/>
                    <a:pt x="12" y="27"/>
                    <a:pt x="12" y="27"/>
                  </a:cubicBezTo>
                  <a:cubicBezTo>
                    <a:pt x="12" y="25"/>
                    <a:pt x="14" y="23"/>
                    <a:pt x="16" y="23"/>
                  </a:cubicBezTo>
                  <a:cubicBezTo>
                    <a:pt x="18" y="23"/>
                    <a:pt x="20" y="25"/>
                    <a:pt x="20" y="27"/>
                  </a:cubicBezTo>
                  <a:lnTo>
                    <a:pt x="2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71" name="Freeform 154"/>
            <p:cNvSpPr>
              <a:spLocks noEditPoints="1"/>
            </p:cNvSpPr>
            <p:nvPr/>
          </p:nvSpPr>
          <p:spPr bwMode="auto">
            <a:xfrm>
              <a:off x="3632200" y="2617788"/>
              <a:ext cx="241300" cy="252412"/>
            </a:xfrm>
            <a:custGeom>
              <a:avLst/>
              <a:gdLst>
                <a:gd name="T0" fmla="*/ 0 w 100"/>
                <a:gd name="T1" fmla="*/ 0 h 104"/>
                <a:gd name="T2" fmla="*/ 0 w 100"/>
                <a:gd name="T3" fmla="*/ 97 h 104"/>
                <a:gd name="T4" fmla="*/ 4 w 100"/>
                <a:gd name="T5" fmla="*/ 104 h 104"/>
                <a:gd name="T6" fmla="*/ 93 w 100"/>
                <a:gd name="T7" fmla="*/ 104 h 104"/>
                <a:gd name="T8" fmla="*/ 100 w 100"/>
                <a:gd name="T9" fmla="*/ 97 h 104"/>
                <a:gd name="T10" fmla="*/ 100 w 100"/>
                <a:gd name="T11" fmla="*/ 0 h 104"/>
                <a:gd name="T12" fmla="*/ 0 w 100"/>
                <a:gd name="T13" fmla="*/ 0 h 104"/>
                <a:gd name="T14" fmla="*/ 20 w 100"/>
                <a:gd name="T15" fmla="*/ 61 h 104"/>
                <a:gd name="T16" fmla="*/ 16 w 100"/>
                <a:gd name="T17" fmla="*/ 65 h 104"/>
                <a:gd name="T18" fmla="*/ 12 w 100"/>
                <a:gd name="T19" fmla="*/ 61 h 104"/>
                <a:gd name="T20" fmla="*/ 12 w 100"/>
                <a:gd name="T21" fmla="*/ 15 h 104"/>
                <a:gd name="T22" fmla="*/ 16 w 100"/>
                <a:gd name="T23" fmla="*/ 11 h 104"/>
                <a:gd name="T24" fmla="*/ 20 w 100"/>
                <a:gd name="T25" fmla="*/ 15 h 104"/>
                <a:gd name="T26" fmla="*/ 20 w 100"/>
                <a:gd name="T27" fmla="*/ 6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04">
                  <a:moveTo>
                    <a:pt x="0" y="0"/>
                  </a:moveTo>
                  <a:cubicBezTo>
                    <a:pt x="0" y="97"/>
                    <a:pt x="0" y="97"/>
                    <a:pt x="0" y="97"/>
                  </a:cubicBezTo>
                  <a:cubicBezTo>
                    <a:pt x="0" y="100"/>
                    <a:pt x="1" y="104"/>
                    <a:pt x="4" y="104"/>
                  </a:cubicBezTo>
                  <a:cubicBezTo>
                    <a:pt x="93" y="104"/>
                    <a:pt x="93" y="104"/>
                    <a:pt x="93" y="104"/>
                  </a:cubicBezTo>
                  <a:cubicBezTo>
                    <a:pt x="96" y="104"/>
                    <a:pt x="100" y="100"/>
                    <a:pt x="100" y="97"/>
                  </a:cubicBezTo>
                  <a:cubicBezTo>
                    <a:pt x="100" y="0"/>
                    <a:pt x="100" y="0"/>
                    <a:pt x="100" y="0"/>
                  </a:cubicBezTo>
                  <a:lnTo>
                    <a:pt x="0" y="0"/>
                  </a:lnTo>
                  <a:close/>
                  <a:moveTo>
                    <a:pt x="20" y="61"/>
                  </a:moveTo>
                  <a:cubicBezTo>
                    <a:pt x="20" y="63"/>
                    <a:pt x="18" y="65"/>
                    <a:pt x="16" y="65"/>
                  </a:cubicBezTo>
                  <a:cubicBezTo>
                    <a:pt x="14" y="65"/>
                    <a:pt x="12" y="63"/>
                    <a:pt x="12" y="61"/>
                  </a:cubicBezTo>
                  <a:cubicBezTo>
                    <a:pt x="12" y="15"/>
                    <a:pt x="12" y="15"/>
                    <a:pt x="12" y="15"/>
                  </a:cubicBezTo>
                  <a:cubicBezTo>
                    <a:pt x="12" y="13"/>
                    <a:pt x="14" y="11"/>
                    <a:pt x="16" y="11"/>
                  </a:cubicBezTo>
                  <a:cubicBezTo>
                    <a:pt x="18" y="11"/>
                    <a:pt x="20" y="13"/>
                    <a:pt x="20" y="15"/>
                  </a:cubicBezTo>
                  <a:lnTo>
                    <a:pt x="2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sp>
        <p:nvSpPr>
          <p:cNvPr id="18" name="TextBox 17"/>
          <p:cNvSpPr txBox="1"/>
          <p:nvPr/>
        </p:nvSpPr>
        <p:spPr>
          <a:xfrm>
            <a:off x="9980962" y="5065160"/>
            <a:ext cx="778521" cy="184666"/>
          </a:xfrm>
          <a:prstGeom prst="rect">
            <a:avLst/>
          </a:prstGeom>
        </p:spPr>
        <p:txBody>
          <a:bodyPr wrap="square" lIns="0" tIns="0" rIns="0" bIns="0" rtlCol="0">
            <a:spAutoFit/>
          </a:bodyPr>
          <a:lstStyle>
            <a:defPPr>
              <a:defRPr lang="en-US"/>
            </a:defPPr>
            <a:lvl1pPr algn="ctr" defTabSz="932597">
              <a:defRPr sz="1200" spc="-39">
                <a:gradFill>
                  <a:gsLst>
                    <a:gs pos="0">
                      <a:schemeClr val="tx1"/>
                    </a:gs>
                    <a:gs pos="100000">
                      <a:schemeClr val="tx1"/>
                    </a:gs>
                  </a:gsLst>
                  <a:lin ang="5400000" scaled="1"/>
                </a:gradFill>
                <a:ea typeface="Segoe UI" pitchFamily="34" charset="0"/>
                <a:cs typeface="Segoe UI" pitchFamily="34" charset="0"/>
              </a:defRPr>
            </a:lvl1pPr>
          </a:lstStyle>
          <a:p>
            <a:pPr>
              <a:defRPr/>
            </a:pPr>
            <a:r>
              <a:rPr lang="en-US" dirty="0">
                <a:gradFill>
                  <a:gsLst>
                    <a:gs pos="0">
                      <a:srgbClr val="505050"/>
                    </a:gs>
                    <a:gs pos="100000">
                      <a:srgbClr val="505050"/>
                    </a:gs>
                  </a:gsLst>
                  <a:lin ang="5400000" scaled="1"/>
                </a:gradFill>
              </a:rPr>
              <a:t>Television</a:t>
            </a:r>
          </a:p>
        </p:txBody>
      </p:sp>
      <p:sp>
        <p:nvSpPr>
          <p:cNvPr id="26" name="TextBox 25"/>
          <p:cNvSpPr txBox="1"/>
          <p:nvPr/>
        </p:nvSpPr>
        <p:spPr>
          <a:xfrm>
            <a:off x="9980962" y="2821123"/>
            <a:ext cx="778521" cy="184666"/>
          </a:xfrm>
          <a:prstGeom prst="rect">
            <a:avLst/>
          </a:prstGeom>
        </p:spPr>
        <p:txBody>
          <a:bodyPr wrap="square" lIns="0" tIns="0" rIns="0" bIns="0" rtlCol="0">
            <a:spAutoFit/>
          </a:bodyPr>
          <a:lstStyle/>
          <a:p>
            <a:pPr algn="ctr" defTabSz="932597">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Microwave</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nvGrpSpPr>
          <p:cNvPr id="194" name="Group 193"/>
          <p:cNvGrpSpPr/>
          <p:nvPr/>
        </p:nvGrpSpPr>
        <p:grpSpPr>
          <a:xfrm>
            <a:off x="10118952" y="4353309"/>
            <a:ext cx="502541" cy="550593"/>
            <a:chOff x="9374188" y="4051300"/>
            <a:chExt cx="398463" cy="436563"/>
          </a:xfrm>
          <a:solidFill>
            <a:srgbClr val="0078D7"/>
          </a:solidFill>
        </p:grpSpPr>
        <p:sp>
          <p:nvSpPr>
            <p:cNvPr id="146" name="Freeform 129"/>
            <p:cNvSpPr>
              <a:spLocks noEditPoints="1"/>
            </p:cNvSpPr>
            <p:nvPr/>
          </p:nvSpPr>
          <p:spPr bwMode="auto">
            <a:xfrm>
              <a:off x="9374188" y="4217988"/>
              <a:ext cx="398463" cy="269875"/>
            </a:xfrm>
            <a:custGeom>
              <a:avLst/>
              <a:gdLst>
                <a:gd name="T0" fmla="*/ 158 w 165"/>
                <a:gd name="T1" fmla="*/ 0 h 111"/>
                <a:gd name="T2" fmla="*/ 7 w 165"/>
                <a:gd name="T3" fmla="*/ 0 h 111"/>
                <a:gd name="T4" fmla="*/ 0 w 165"/>
                <a:gd name="T5" fmla="*/ 7 h 111"/>
                <a:gd name="T6" fmla="*/ 0 w 165"/>
                <a:gd name="T7" fmla="*/ 104 h 111"/>
                <a:gd name="T8" fmla="*/ 7 w 165"/>
                <a:gd name="T9" fmla="*/ 111 h 111"/>
                <a:gd name="T10" fmla="*/ 158 w 165"/>
                <a:gd name="T11" fmla="*/ 111 h 111"/>
                <a:gd name="T12" fmla="*/ 165 w 165"/>
                <a:gd name="T13" fmla="*/ 104 h 111"/>
                <a:gd name="T14" fmla="*/ 165 w 165"/>
                <a:gd name="T15" fmla="*/ 7 h 111"/>
                <a:gd name="T16" fmla="*/ 158 w 165"/>
                <a:gd name="T17" fmla="*/ 0 h 111"/>
                <a:gd name="T18" fmla="*/ 120 w 165"/>
                <a:gd name="T19" fmla="*/ 93 h 111"/>
                <a:gd name="T20" fmla="*/ 73 w 165"/>
                <a:gd name="T21" fmla="*/ 96 h 111"/>
                <a:gd name="T22" fmla="*/ 18 w 165"/>
                <a:gd name="T23" fmla="*/ 93 h 111"/>
                <a:gd name="T24" fmla="*/ 14 w 165"/>
                <a:gd name="T25" fmla="*/ 56 h 111"/>
                <a:gd name="T26" fmla="*/ 18 w 165"/>
                <a:gd name="T27" fmla="*/ 17 h 111"/>
                <a:gd name="T28" fmla="*/ 73 w 165"/>
                <a:gd name="T29" fmla="*/ 14 h 111"/>
                <a:gd name="T30" fmla="*/ 120 w 165"/>
                <a:gd name="T31" fmla="*/ 17 h 111"/>
                <a:gd name="T32" fmla="*/ 124 w 165"/>
                <a:gd name="T33" fmla="*/ 55 h 111"/>
                <a:gd name="T34" fmla="*/ 120 w 165"/>
                <a:gd name="T35" fmla="*/ 93 h 111"/>
                <a:gd name="T36" fmla="*/ 154 w 165"/>
                <a:gd name="T37" fmla="*/ 91 h 111"/>
                <a:gd name="T38" fmla="*/ 152 w 165"/>
                <a:gd name="T39" fmla="*/ 94 h 111"/>
                <a:gd name="T40" fmla="*/ 140 w 165"/>
                <a:gd name="T41" fmla="*/ 94 h 111"/>
                <a:gd name="T42" fmla="*/ 137 w 165"/>
                <a:gd name="T43" fmla="*/ 91 h 111"/>
                <a:gd name="T44" fmla="*/ 137 w 165"/>
                <a:gd name="T45" fmla="*/ 20 h 111"/>
                <a:gd name="T46" fmla="*/ 140 w 165"/>
                <a:gd name="T47" fmla="*/ 17 h 111"/>
                <a:gd name="T48" fmla="*/ 152 w 165"/>
                <a:gd name="T49" fmla="*/ 17 h 111"/>
                <a:gd name="T50" fmla="*/ 154 w 165"/>
                <a:gd name="T51" fmla="*/ 20 h 111"/>
                <a:gd name="T52" fmla="*/ 154 w 165"/>
                <a:gd name="T53" fmla="*/ 9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5" h="111">
                  <a:moveTo>
                    <a:pt x="158" y="0"/>
                  </a:moveTo>
                  <a:cubicBezTo>
                    <a:pt x="7" y="0"/>
                    <a:pt x="7" y="0"/>
                    <a:pt x="7" y="0"/>
                  </a:cubicBezTo>
                  <a:cubicBezTo>
                    <a:pt x="3" y="0"/>
                    <a:pt x="0" y="3"/>
                    <a:pt x="0" y="7"/>
                  </a:cubicBezTo>
                  <a:cubicBezTo>
                    <a:pt x="0" y="104"/>
                    <a:pt x="0" y="104"/>
                    <a:pt x="0" y="104"/>
                  </a:cubicBezTo>
                  <a:cubicBezTo>
                    <a:pt x="0" y="108"/>
                    <a:pt x="3" y="111"/>
                    <a:pt x="7" y="111"/>
                  </a:cubicBezTo>
                  <a:cubicBezTo>
                    <a:pt x="158" y="111"/>
                    <a:pt x="158" y="111"/>
                    <a:pt x="158" y="111"/>
                  </a:cubicBezTo>
                  <a:cubicBezTo>
                    <a:pt x="162" y="111"/>
                    <a:pt x="165" y="108"/>
                    <a:pt x="165" y="104"/>
                  </a:cubicBezTo>
                  <a:cubicBezTo>
                    <a:pt x="165" y="7"/>
                    <a:pt x="165" y="7"/>
                    <a:pt x="165" y="7"/>
                  </a:cubicBezTo>
                  <a:cubicBezTo>
                    <a:pt x="165" y="3"/>
                    <a:pt x="162" y="0"/>
                    <a:pt x="158" y="0"/>
                  </a:cubicBezTo>
                  <a:close/>
                  <a:moveTo>
                    <a:pt x="120" y="93"/>
                  </a:moveTo>
                  <a:cubicBezTo>
                    <a:pt x="118" y="95"/>
                    <a:pt x="97" y="96"/>
                    <a:pt x="73" y="96"/>
                  </a:cubicBezTo>
                  <a:cubicBezTo>
                    <a:pt x="46" y="96"/>
                    <a:pt x="20" y="95"/>
                    <a:pt x="18" y="93"/>
                  </a:cubicBezTo>
                  <a:cubicBezTo>
                    <a:pt x="16" y="91"/>
                    <a:pt x="14" y="74"/>
                    <a:pt x="14" y="56"/>
                  </a:cubicBezTo>
                  <a:cubicBezTo>
                    <a:pt x="14" y="36"/>
                    <a:pt x="15" y="20"/>
                    <a:pt x="18" y="17"/>
                  </a:cubicBezTo>
                  <a:cubicBezTo>
                    <a:pt x="20" y="15"/>
                    <a:pt x="47" y="14"/>
                    <a:pt x="73" y="14"/>
                  </a:cubicBezTo>
                  <a:cubicBezTo>
                    <a:pt x="99" y="14"/>
                    <a:pt x="119" y="16"/>
                    <a:pt x="120" y="17"/>
                  </a:cubicBezTo>
                  <a:cubicBezTo>
                    <a:pt x="122" y="19"/>
                    <a:pt x="124" y="36"/>
                    <a:pt x="124" y="55"/>
                  </a:cubicBezTo>
                  <a:cubicBezTo>
                    <a:pt x="124" y="74"/>
                    <a:pt x="123" y="91"/>
                    <a:pt x="120" y="93"/>
                  </a:cubicBezTo>
                  <a:close/>
                  <a:moveTo>
                    <a:pt x="154" y="91"/>
                  </a:moveTo>
                  <a:cubicBezTo>
                    <a:pt x="154" y="92"/>
                    <a:pt x="153" y="94"/>
                    <a:pt x="152" y="94"/>
                  </a:cubicBezTo>
                  <a:cubicBezTo>
                    <a:pt x="140" y="94"/>
                    <a:pt x="140" y="94"/>
                    <a:pt x="140" y="94"/>
                  </a:cubicBezTo>
                  <a:cubicBezTo>
                    <a:pt x="139" y="94"/>
                    <a:pt x="137" y="92"/>
                    <a:pt x="137" y="91"/>
                  </a:cubicBezTo>
                  <a:cubicBezTo>
                    <a:pt x="137" y="20"/>
                    <a:pt x="137" y="20"/>
                    <a:pt x="137" y="20"/>
                  </a:cubicBezTo>
                  <a:cubicBezTo>
                    <a:pt x="137" y="19"/>
                    <a:pt x="139" y="17"/>
                    <a:pt x="140" y="17"/>
                  </a:cubicBezTo>
                  <a:cubicBezTo>
                    <a:pt x="152" y="17"/>
                    <a:pt x="152" y="17"/>
                    <a:pt x="152" y="17"/>
                  </a:cubicBezTo>
                  <a:cubicBezTo>
                    <a:pt x="153" y="17"/>
                    <a:pt x="154" y="19"/>
                    <a:pt x="154" y="20"/>
                  </a:cubicBezTo>
                  <a:lnTo>
                    <a:pt x="154"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47" name="Oval 130"/>
            <p:cNvSpPr>
              <a:spLocks noChangeArrowheads="1"/>
            </p:cNvSpPr>
            <p:nvPr/>
          </p:nvSpPr>
          <p:spPr bwMode="auto">
            <a:xfrm>
              <a:off x="9720263" y="4271963"/>
              <a:ext cx="14288" cy="15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48" name="Oval 131"/>
            <p:cNvSpPr>
              <a:spLocks noChangeArrowheads="1"/>
            </p:cNvSpPr>
            <p:nvPr/>
          </p:nvSpPr>
          <p:spPr bwMode="auto">
            <a:xfrm>
              <a:off x="9720263" y="4292600"/>
              <a:ext cx="14288" cy="174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49" name="Oval 132"/>
            <p:cNvSpPr>
              <a:spLocks noChangeArrowheads="1"/>
            </p:cNvSpPr>
            <p:nvPr/>
          </p:nvSpPr>
          <p:spPr bwMode="auto">
            <a:xfrm>
              <a:off x="9720263" y="4318000"/>
              <a:ext cx="14288" cy="15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50" name="Oval 133"/>
            <p:cNvSpPr>
              <a:spLocks noChangeArrowheads="1"/>
            </p:cNvSpPr>
            <p:nvPr/>
          </p:nvSpPr>
          <p:spPr bwMode="auto">
            <a:xfrm>
              <a:off x="9712325" y="4356100"/>
              <a:ext cx="30163" cy="301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51" name="Oval 134"/>
            <p:cNvSpPr>
              <a:spLocks noChangeArrowheads="1"/>
            </p:cNvSpPr>
            <p:nvPr/>
          </p:nvSpPr>
          <p:spPr bwMode="auto">
            <a:xfrm>
              <a:off x="9712325" y="4405313"/>
              <a:ext cx="30163"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52" name="Freeform 135"/>
            <p:cNvSpPr>
              <a:spLocks/>
            </p:cNvSpPr>
            <p:nvPr/>
          </p:nvSpPr>
          <p:spPr bwMode="auto">
            <a:xfrm>
              <a:off x="9502775" y="4184650"/>
              <a:ext cx="130175" cy="28575"/>
            </a:xfrm>
            <a:custGeom>
              <a:avLst/>
              <a:gdLst>
                <a:gd name="T0" fmla="*/ 34 w 54"/>
                <a:gd name="T1" fmla="*/ 0 h 12"/>
                <a:gd name="T2" fmla="*/ 33 w 54"/>
                <a:gd name="T3" fmla="*/ 0 h 12"/>
                <a:gd name="T4" fmla="*/ 27 w 54"/>
                <a:gd name="T5" fmla="*/ 0 h 12"/>
                <a:gd name="T6" fmla="*/ 20 w 54"/>
                <a:gd name="T7" fmla="*/ 0 h 12"/>
                <a:gd name="T8" fmla="*/ 19 w 54"/>
                <a:gd name="T9" fmla="*/ 1 h 12"/>
                <a:gd name="T10" fmla="*/ 0 w 54"/>
                <a:gd name="T11" fmla="*/ 12 h 12"/>
                <a:gd name="T12" fmla="*/ 54 w 54"/>
                <a:gd name="T13" fmla="*/ 12 h 12"/>
                <a:gd name="T14" fmla="*/ 34 w 54"/>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
                  <a:moveTo>
                    <a:pt x="34" y="0"/>
                  </a:moveTo>
                  <a:cubicBezTo>
                    <a:pt x="34" y="0"/>
                    <a:pt x="33" y="0"/>
                    <a:pt x="33" y="0"/>
                  </a:cubicBezTo>
                  <a:cubicBezTo>
                    <a:pt x="31" y="0"/>
                    <a:pt x="29" y="0"/>
                    <a:pt x="27" y="0"/>
                  </a:cubicBezTo>
                  <a:cubicBezTo>
                    <a:pt x="25" y="0"/>
                    <a:pt x="22" y="0"/>
                    <a:pt x="20" y="0"/>
                  </a:cubicBezTo>
                  <a:cubicBezTo>
                    <a:pt x="20" y="0"/>
                    <a:pt x="19" y="1"/>
                    <a:pt x="19" y="1"/>
                  </a:cubicBezTo>
                  <a:cubicBezTo>
                    <a:pt x="11" y="3"/>
                    <a:pt x="4" y="5"/>
                    <a:pt x="0" y="12"/>
                  </a:cubicBezTo>
                  <a:cubicBezTo>
                    <a:pt x="54" y="12"/>
                    <a:pt x="54" y="12"/>
                    <a:pt x="54" y="12"/>
                  </a:cubicBezTo>
                  <a:cubicBezTo>
                    <a:pt x="50" y="4"/>
                    <a:pt x="43" y="3"/>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53" name="Freeform 136"/>
            <p:cNvSpPr>
              <a:spLocks/>
            </p:cNvSpPr>
            <p:nvPr/>
          </p:nvSpPr>
          <p:spPr bwMode="auto">
            <a:xfrm>
              <a:off x="9466263" y="4051300"/>
              <a:ext cx="84138" cy="130175"/>
            </a:xfrm>
            <a:custGeom>
              <a:avLst/>
              <a:gdLst>
                <a:gd name="T0" fmla="*/ 1 w 35"/>
                <a:gd name="T1" fmla="*/ 0 h 54"/>
                <a:gd name="T2" fmla="*/ 0 w 35"/>
                <a:gd name="T3" fmla="*/ 0 h 54"/>
                <a:gd name="T4" fmla="*/ 0 w 35"/>
                <a:gd name="T5" fmla="*/ 1 h 54"/>
                <a:gd name="T6" fmla="*/ 34 w 35"/>
                <a:gd name="T7" fmla="*/ 54 h 54"/>
                <a:gd name="T8" fmla="*/ 35 w 35"/>
                <a:gd name="T9" fmla="*/ 54 h 54"/>
                <a:gd name="T10" fmla="*/ 1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1" y="0"/>
                  </a:moveTo>
                  <a:cubicBezTo>
                    <a:pt x="1" y="0"/>
                    <a:pt x="1" y="0"/>
                    <a:pt x="0" y="0"/>
                  </a:cubicBezTo>
                  <a:cubicBezTo>
                    <a:pt x="0" y="0"/>
                    <a:pt x="0" y="1"/>
                    <a:pt x="0" y="1"/>
                  </a:cubicBezTo>
                  <a:cubicBezTo>
                    <a:pt x="34" y="54"/>
                    <a:pt x="34" y="54"/>
                    <a:pt x="34" y="54"/>
                  </a:cubicBezTo>
                  <a:cubicBezTo>
                    <a:pt x="34" y="54"/>
                    <a:pt x="35" y="54"/>
                    <a:pt x="35" y="5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54" name="Freeform 137"/>
            <p:cNvSpPr>
              <a:spLocks/>
            </p:cNvSpPr>
            <p:nvPr/>
          </p:nvSpPr>
          <p:spPr bwMode="auto">
            <a:xfrm>
              <a:off x="9582150" y="4051300"/>
              <a:ext cx="87313" cy="130175"/>
            </a:xfrm>
            <a:custGeom>
              <a:avLst/>
              <a:gdLst>
                <a:gd name="T0" fmla="*/ 35 w 36"/>
                <a:gd name="T1" fmla="*/ 0 h 54"/>
                <a:gd name="T2" fmla="*/ 34 w 36"/>
                <a:gd name="T3" fmla="*/ 0 h 54"/>
                <a:gd name="T4" fmla="*/ 0 w 36"/>
                <a:gd name="T5" fmla="*/ 54 h 54"/>
                <a:gd name="T6" fmla="*/ 1 w 36"/>
                <a:gd name="T7" fmla="*/ 54 h 54"/>
                <a:gd name="T8" fmla="*/ 36 w 36"/>
                <a:gd name="T9" fmla="*/ 1 h 54"/>
                <a:gd name="T10" fmla="*/ 35 w 36"/>
                <a:gd name="T11" fmla="*/ 0 h 54"/>
              </a:gdLst>
              <a:ahLst/>
              <a:cxnLst>
                <a:cxn ang="0">
                  <a:pos x="T0" y="T1"/>
                </a:cxn>
                <a:cxn ang="0">
                  <a:pos x="T2" y="T3"/>
                </a:cxn>
                <a:cxn ang="0">
                  <a:pos x="T4" y="T5"/>
                </a:cxn>
                <a:cxn ang="0">
                  <a:pos x="T6" y="T7"/>
                </a:cxn>
                <a:cxn ang="0">
                  <a:pos x="T8" y="T9"/>
                </a:cxn>
                <a:cxn ang="0">
                  <a:pos x="T10" y="T11"/>
                </a:cxn>
              </a:cxnLst>
              <a:rect l="0" t="0" r="r" b="b"/>
              <a:pathLst>
                <a:path w="36" h="54">
                  <a:moveTo>
                    <a:pt x="35" y="0"/>
                  </a:moveTo>
                  <a:cubicBezTo>
                    <a:pt x="35" y="0"/>
                    <a:pt x="35" y="0"/>
                    <a:pt x="34" y="0"/>
                  </a:cubicBezTo>
                  <a:cubicBezTo>
                    <a:pt x="0" y="54"/>
                    <a:pt x="0" y="54"/>
                    <a:pt x="0" y="54"/>
                  </a:cubicBezTo>
                  <a:cubicBezTo>
                    <a:pt x="0" y="54"/>
                    <a:pt x="1" y="54"/>
                    <a:pt x="1" y="54"/>
                  </a:cubicBezTo>
                  <a:cubicBezTo>
                    <a:pt x="36" y="1"/>
                    <a:pt x="36" y="1"/>
                    <a:pt x="36" y="1"/>
                  </a:cubicBezTo>
                  <a:cubicBezTo>
                    <a:pt x="36" y="1"/>
                    <a:pt x="36"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grpSp>
        <p:nvGrpSpPr>
          <p:cNvPr id="181" name="Group 180"/>
          <p:cNvGrpSpPr/>
          <p:nvPr/>
        </p:nvGrpSpPr>
        <p:grpSpPr>
          <a:xfrm>
            <a:off x="10095926" y="2366505"/>
            <a:ext cx="548592" cy="314338"/>
            <a:chOff x="9350375" y="2522538"/>
            <a:chExt cx="434976" cy="249237"/>
          </a:xfrm>
          <a:solidFill>
            <a:srgbClr val="0078D7"/>
          </a:solidFill>
        </p:grpSpPr>
        <p:sp>
          <p:nvSpPr>
            <p:cNvPr id="172" name="Freeform 155"/>
            <p:cNvSpPr>
              <a:spLocks noEditPoints="1"/>
            </p:cNvSpPr>
            <p:nvPr/>
          </p:nvSpPr>
          <p:spPr bwMode="auto">
            <a:xfrm>
              <a:off x="9688513" y="2522538"/>
              <a:ext cx="96838" cy="249237"/>
            </a:xfrm>
            <a:custGeom>
              <a:avLst/>
              <a:gdLst>
                <a:gd name="T0" fmla="*/ 0 w 40"/>
                <a:gd name="T1" fmla="*/ 0 h 103"/>
                <a:gd name="T2" fmla="*/ 5 w 40"/>
                <a:gd name="T3" fmla="*/ 100 h 103"/>
                <a:gd name="T4" fmla="*/ 13 w 40"/>
                <a:gd name="T5" fmla="*/ 100 h 103"/>
                <a:gd name="T6" fmla="*/ 40 w 40"/>
                <a:gd name="T7" fmla="*/ 94 h 103"/>
                <a:gd name="T8" fmla="*/ 34 w 40"/>
                <a:gd name="T9" fmla="*/ 0 h 103"/>
                <a:gd name="T10" fmla="*/ 12 w 40"/>
                <a:gd name="T11" fmla="*/ 54 h 103"/>
                <a:gd name="T12" fmla="*/ 6 w 40"/>
                <a:gd name="T13" fmla="*/ 54 h 103"/>
                <a:gd name="T14" fmla="*/ 6 w 40"/>
                <a:gd name="T15" fmla="*/ 42 h 103"/>
                <a:gd name="T16" fmla="*/ 12 w 40"/>
                <a:gd name="T17" fmla="*/ 42 h 103"/>
                <a:gd name="T18" fmla="*/ 6 w 40"/>
                <a:gd name="T19" fmla="*/ 42 h 103"/>
                <a:gd name="T20" fmla="*/ 6 w 40"/>
                <a:gd name="T21" fmla="*/ 66 h 103"/>
                <a:gd name="T22" fmla="*/ 12 w 40"/>
                <a:gd name="T23" fmla="*/ 66 h 103"/>
                <a:gd name="T24" fmla="*/ 20 w 40"/>
                <a:gd name="T25" fmla="*/ 91 h 103"/>
                <a:gd name="T26" fmla="*/ 20 w 40"/>
                <a:gd name="T27" fmla="*/ 75 h 103"/>
                <a:gd name="T28" fmla="*/ 20 w 40"/>
                <a:gd name="T29" fmla="*/ 91 h 103"/>
                <a:gd name="T30" fmla="*/ 23 w 40"/>
                <a:gd name="T31" fmla="*/ 54 h 103"/>
                <a:gd name="T32" fmla="*/ 17 w 40"/>
                <a:gd name="T33" fmla="*/ 54 h 103"/>
                <a:gd name="T34" fmla="*/ 17 w 40"/>
                <a:gd name="T35" fmla="*/ 42 h 103"/>
                <a:gd name="T36" fmla="*/ 23 w 40"/>
                <a:gd name="T37" fmla="*/ 42 h 103"/>
                <a:gd name="T38" fmla="*/ 17 w 40"/>
                <a:gd name="T39" fmla="*/ 42 h 103"/>
                <a:gd name="T40" fmla="*/ 23 w 40"/>
                <a:gd name="T41" fmla="*/ 66 h 103"/>
                <a:gd name="T42" fmla="*/ 17 w 40"/>
                <a:gd name="T43" fmla="*/ 66 h 103"/>
                <a:gd name="T44" fmla="*/ 31 w 40"/>
                <a:gd name="T45" fmla="*/ 69 h 103"/>
                <a:gd name="T46" fmla="*/ 31 w 40"/>
                <a:gd name="T47" fmla="*/ 63 h 103"/>
                <a:gd name="T48" fmla="*/ 31 w 40"/>
                <a:gd name="T49" fmla="*/ 69 h 103"/>
                <a:gd name="T50" fmla="*/ 28 w 40"/>
                <a:gd name="T51" fmla="*/ 54 h 103"/>
                <a:gd name="T52" fmla="*/ 34 w 40"/>
                <a:gd name="T53" fmla="*/ 54 h 103"/>
                <a:gd name="T54" fmla="*/ 31 w 40"/>
                <a:gd name="T55" fmla="*/ 45 h 103"/>
                <a:gd name="T56" fmla="*/ 31 w 40"/>
                <a:gd name="T57" fmla="*/ 39 h 103"/>
                <a:gd name="T58" fmla="*/ 31 w 40"/>
                <a:gd name="T59" fmla="*/ 45 h 103"/>
                <a:gd name="T60" fmla="*/ 28 w 40"/>
                <a:gd name="T61" fmla="*/ 33 h 103"/>
                <a:gd name="T62" fmla="*/ 6 w 40"/>
                <a:gd name="T63" fmla="*/ 27 h 103"/>
                <a:gd name="T64" fmla="*/ 12 w 40"/>
                <a:gd name="T65" fmla="*/ 15 h 103"/>
                <a:gd name="T66" fmla="*/ 34 w 40"/>
                <a:gd name="T67" fmla="*/ 2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 h="103">
                  <a:moveTo>
                    <a:pt x="34" y="0"/>
                  </a:moveTo>
                  <a:cubicBezTo>
                    <a:pt x="0" y="0"/>
                    <a:pt x="0" y="0"/>
                    <a:pt x="0" y="0"/>
                  </a:cubicBezTo>
                  <a:cubicBezTo>
                    <a:pt x="0" y="100"/>
                    <a:pt x="0" y="100"/>
                    <a:pt x="0" y="100"/>
                  </a:cubicBezTo>
                  <a:cubicBezTo>
                    <a:pt x="5" y="100"/>
                    <a:pt x="5" y="100"/>
                    <a:pt x="5" y="100"/>
                  </a:cubicBezTo>
                  <a:cubicBezTo>
                    <a:pt x="5" y="102"/>
                    <a:pt x="7" y="103"/>
                    <a:pt x="9" y="103"/>
                  </a:cubicBezTo>
                  <a:cubicBezTo>
                    <a:pt x="11" y="103"/>
                    <a:pt x="13" y="102"/>
                    <a:pt x="13" y="100"/>
                  </a:cubicBezTo>
                  <a:cubicBezTo>
                    <a:pt x="34" y="100"/>
                    <a:pt x="34" y="100"/>
                    <a:pt x="34" y="100"/>
                  </a:cubicBezTo>
                  <a:cubicBezTo>
                    <a:pt x="37" y="100"/>
                    <a:pt x="40" y="97"/>
                    <a:pt x="40" y="94"/>
                  </a:cubicBezTo>
                  <a:cubicBezTo>
                    <a:pt x="40" y="6"/>
                    <a:pt x="40" y="6"/>
                    <a:pt x="40" y="6"/>
                  </a:cubicBezTo>
                  <a:cubicBezTo>
                    <a:pt x="40" y="3"/>
                    <a:pt x="37" y="0"/>
                    <a:pt x="34" y="0"/>
                  </a:cubicBezTo>
                  <a:close/>
                  <a:moveTo>
                    <a:pt x="9" y="51"/>
                  </a:moveTo>
                  <a:cubicBezTo>
                    <a:pt x="11" y="51"/>
                    <a:pt x="12" y="52"/>
                    <a:pt x="12" y="54"/>
                  </a:cubicBezTo>
                  <a:cubicBezTo>
                    <a:pt x="12" y="56"/>
                    <a:pt x="11" y="57"/>
                    <a:pt x="9" y="57"/>
                  </a:cubicBezTo>
                  <a:cubicBezTo>
                    <a:pt x="7" y="57"/>
                    <a:pt x="6" y="56"/>
                    <a:pt x="6" y="54"/>
                  </a:cubicBezTo>
                  <a:cubicBezTo>
                    <a:pt x="6" y="52"/>
                    <a:pt x="7" y="51"/>
                    <a:pt x="9" y="51"/>
                  </a:cubicBezTo>
                  <a:close/>
                  <a:moveTo>
                    <a:pt x="6" y="42"/>
                  </a:moveTo>
                  <a:cubicBezTo>
                    <a:pt x="6" y="40"/>
                    <a:pt x="7" y="39"/>
                    <a:pt x="9" y="39"/>
                  </a:cubicBezTo>
                  <a:cubicBezTo>
                    <a:pt x="11" y="39"/>
                    <a:pt x="12" y="40"/>
                    <a:pt x="12" y="42"/>
                  </a:cubicBezTo>
                  <a:cubicBezTo>
                    <a:pt x="12" y="44"/>
                    <a:pt x="11" y="45"/>
                    <a:pt x="9" y="45"/>
                  </a:cubicBezTo>
                  <a:cubicBezTo>
                    <a:pt x="7" y="45"/>
                    <a:pt x="6" y="44"/>
                    <a:pt x="6" y="42"/>
                  </a:cubicBezTo>
                  <a:close/>
                  <a:moveTo>
                    <a:pt x="9" y="69"/>
                  </a:moveTo>
                  <a:cubicBezTo>
                    <a:pt x="7" y="69"/>
                    <a:pt x="6" y="68"/>
                    <a:pt x="6" y="66"/>
                  </a:cubicBezTo>
                  <a:cubicBezTo>
                    <a:pt x="6" y="64"/>
                    <a:pt x="7" y="63"/>
                    <a:pt x="9" y="63"/>
                  </a:cubicBezTo>
                  <a:cubicBezTo>
                    <a:pt x="11" y="63"/>
                    <a:pt x="12" y="64"/>
                    <a:pt x="12" y="66"/>
                  </a:cubicBezTo>
                  <a:cubicBezTo>
                    <a:pt x="12" y="68"/>
                    <a:pt x="11" y="69"/>
                    <a:pt x="9" y="69"/>
                  </a:cubicBezTo>
                  <a:close/>
                  <a:moveTo>
                    <a:pt x="20" y="91"/>
                  </a:moveTo>
                  <a:cubicBezTo>
                    <a:pt x="16" y="91"/>
                    <a:pt x="12" y="87"/>
                    <a:pt x="12" y="83"/>
                  </a:cubicBezTo>
                  <a:cubicBezTo>
                    <a:pt x="12" y="78"/>
                    <a:pt x="16" y="75"/>
                    <a:pt x="20" y="75"/>
                  </a:cubicBezTo>
                  <a:cubicBezTo>
                    <a:pt x="24" y="75"/>
                    <a:pt x="28" y="78"/>
                    <a:pt x="28" y="83"/>
                  </a:cubicBezTo>
                  <a:cubicBezTo>
                    <a:pt x="28" y="87"/>
                    <a:pt x="24" y="91"/>
                    <a:pt x="20" y="91"/>
                  </a:cubicBezTo>
                  <a:close/>
                  <a:moveTo>
                    <a:pt x="20" y="51"/>
                  </a:moveTo>
                  <a:cubicBezTo>
                    <a:pt x="22" y="51"/>
                    <a:pt x="23" y="52"/>
                    <a:pt x="23" y="54"/>
                  </a:cubicBezTo>
                  <a:cubicBezTo>
                    <a:pt x="23" y="56"/>
                    <a:pt x="22" y="57"/>
                    <a:pt x="20" y="57"/>
                  </a:cubicBezTo>
                  <a:cubicBezTo>
                    <a:pt x="18" y="57"/>
                    <a:pt x="17" y="56"/>
                    <a:pt x="17" y="54"/>
                  </a:cubicBezTo>
                  <a:cubicBezTo>
                    <a:pt x="17" y="52"/>
                    <a:pt x="18" y="51"/>
                    <a:pt x="20" y="51"/>
                  </a:cubicBezTo>
                  <a:close/>
                  <a:moveTo>
                    <a:pt x="17" y="42"/>
                  </a:moveTo>
                  <a:cubicBezTo>
                    <a:pt x="17" y="40"/>
                    <a:pt x="18" y="39"/>
                    <a:pt x="20" y="39"/>
                  </a:cubicBezTo>
                  <a:cubicBezTo>
                    <a:pt x="22" y="39"/>
                    <a:pt x="23" y="40"/>
                    <a:pt x="23" y="42"/>
                  </a:cubicBezTo>
                  <a:cubicBezTo>
                    <a:pt x="23" y="44"/>
                    <a:pt x="22" y="45"/>
                    <a:pt x="20" y="45"/>
                  </a:cubicBezTo>
                  <a:cubicBezTo>
                    <a:pt x="18" y="45"/>
                    <a:pt x="17" y="44"/>
                    <a:pt x="17" y="42"/>
                  </a:cubicBezTo>
                  <a:close/>
                  <a:moveTo>
                    <a:pt x="20" y="63"/>
                  </a:moveTo>
                  <a:cubicBezTo>
                    <a:pt x="22" y="63"/>
                    <a:pt x="23" y="64"/>
                    <a:pt x="23" y="66"/>
                  </a:cubicBezTo>
                  <a:cubicBezTo>
                    <a:pt x="23" y="68"/>
                    <a:pt x="22" y="69"/>
                    <a:pt x="20" y="69"/>
                  </a:cubicBezTo>
                  <a:cubicBezTo>
                    <a:pt x="18" y="69"/>
                    <a:pt x="17" y="68"/>
                    <a:pt x="17" y="66"/>
                  </a:cubicBezTo>
                  <a:cubicBezTo>
                    <a:pt x="17" y="64"/>
                    <a:pt x="18" y="63"/>
                    <a:pt x="20" y="63"/>
                  </a:cubicBezTo>
                  <a:close/>
                  <a:moveTo>
                    <a:pt x="31" y="69"/>
                  </a:moveTo>
                  <a:cubicBezTo>
                    <a:pt x="29" y="69"/>
                    <a:pt x="28" y="68"/>
                    <a:pt x="28" y="66"/>
                  </a:cubicBezTo>
                  <a:cubicBezTo>
                    <a:pt x="28" y="64"/>
                    <a:pt x="29" y="63"/>
                    <a:pt x="31" y="63"/>
                  </a:cubicBezTo>
                  <a:cubicBezTo>
                    <a:pt x="33" y="63"/>
                    <a:pt x="34" y="64"/>
                    <a:pt x="34" y="66"/>
                  </a:cubicBezTo>
                  <a:cubicBezTo>
                    <a:pt x="34" y="68"/>
                    <a:pt x="33" y="69"/>
                    <a:pt x="31" y="69"/>
                  </a:cubicBezTo>
                  <a:close/>
                  <a:moveTo>
                    <a:pt x="31" y="57"/>
                  </a:moveTo>
                  <a:cubicBezTo>
                    <a:pt x="29" y="57"/>
                    <a:pt x="28" y="56"/>
                    <a:pt x="28" y="54"/>
                  </a:cubicBezTo>
                  <a:cubicBezTo>
                    <a:pt x="28" y="52"/>
                    <a:pt x="29" y="51"/>
                    <a:pt x="31" y="51"/>
                  </a:cubicBezTo>
                  <a:cubicBezTo>
                    <a:pt x="33" y="51"/>
                    <a:pt x="34" y="52"/>
                    <a:pt x="34" y="54"/>
                  </a:cubicBezTo>
                  <a:cubicBezTo>
                    <a:pt x="34" y="56"/>
                    <a:pt x="33" y="57"/>
                    <a:pt x="31" y="57"/>
                  </a:cubicBezTo>
                  <a:close/>
                  <a:moveTo>
                    <a:pt x="31" y="45"/>
                  </a:moveTo>
                  <a:cubicBezTo>
                    <a:pt x="29" y="45"/>
                    <a:pt x="28" y="44"/>
                    <a:pt x="28" y="42"/>
                  </a:cubicBezTo>
                  <a:cubicBezTo>
                    <a:pt x="28" y="40"/>
                    <a:pt x="29" y="39"/>
                    <a:pt x="31" y="39"/>
                  </a:cubicBezTo>
                  <a:cubicBezTo>
                    <a:pt x="33" y="39"/>
                    <a:pt x="34" y="40"/>
                    <a:pt x="34" y="42"/>
                  </a:cubicBezTo>
                  <a:cubicBezTo>
                    <a:pt x="34" y="44"/>
                    <a:pt x="33" y="45"/>
                    <a:pt x="31" y="45"/>
                  </a:cubicBezTo>
                  <a:close/>
                  <a:moveTo>
                    <a:pt x="34" y="27"/>
                  </a:moveTo>
                  <a:cubicBezTo>
                    <a:pt x="34" y="30"/>
                    <a:pt x="31" y="33"/>
                    <a:pt x="28" y="33"/>
                  </a:cubicBezTo>
                  <a:cubicBezTo>
                    <a:pt x="12" y="33"/>
                    <a:pt x="12" y="33"/>
                    <a:pt x="12" y="33"/>
                  </a:cubicBezTo>
                  <a:cubicBezTo>
                    <a:pt x="9" y="33"/>
                    <a:pt x="6" y="30"/>
                    <a:pt x="6" y="27"/>
                  </a:cubicBezTo>
                  <a:cubicBezTo>
                    <a:pt x="6" y="21"/>
                    <a:pt x="6" y="21"/>
                    <a:pt x="6" y="21"/>
                  </a:cubicBezTo>
                  <a:cubicBezTo>
                    <a:pt x="6" y="18"/>
                    <a:pt x="9" y="15"/>
                    <a:pt x="12" y="15"/>
                  </a:cubicBezTo>
                  <a:cubicBezTo>
                    <a:pt x="28" y="15"/>
                    <a:pt x="28" y="15"/>
                    <a:pt x="28" y="15"/>
                  </a:cubicBezTo>
                  <a:cubicBezTo>
                    <a:pt x="31" y="15"/>
                    <a:pt x="34" y="18"/>
                    <a:pt x="34" y="21"/>
                  </a:cubicBezTo>
                  <a:lnTo>
                    <a:pt x="34"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73" name="Freeform 156"/>
            <p:cNvSpPr>
              <a:spLocks noEditPoints="1"/>
            </p:cNvSpPr>
            <p:nvPr/>
          </p:nvSpPr>
          <p:spPr bwMode="auto">
            <a:xfrm>
              <a:off x="9350375" y="2522538"/>
              <a:ext cx="323850" cy="249237"/>
            </a:xfrm>
            <a:custGeom>
              <a:avLst/>
              <a:gdLst>
                <a:gd name="T0" fmla="*/ 0 w 134"/>
                <a:gd name="T1" fmla="*/ 6 h 103"/>
                <a:gd name="T2" fmla="*/ 0 w 134"/>
                <a:gd name="T3" fmla="*/ 94 h 103"/>
                <a:gd name="T4" fmla="*/ 6 w 134"/>
                <a:gd name="T5" fmla="*/ 100 h 103"/>
                <a:gd name="T6" fmla="*/ 23 w 134"/>
                <a:gd name="T7" fmla="*/ 100 h 103"/>
                <a:gd name="T8" fmla="*/ 27 w 134"/>
                <a:gd name="T9" fmla="*/ 103 h 103"/>
                <a:gd name="T10" fmla="*/ 31 w 134"/>
                <a:gd name="T11" fmla="*/ 100 h 103"/>
                <a:gd name="T12" fmla="*/ 134 w 134"/>
                <a:gd name="T13" fmla="*/ 100 h 103"/>
                <a:gd name="T14" fmla="*/ 134 w 134"/>
                <a:gd name="T15" fmla="*/ 0 h 103"/>
                <a:gd name="T16" fmla="*/ 6 w 134"/>
                <a:gd name="T17" fmla="*/ 0 h 103"/>
                <a:gd name="T18" fmla="*/ 0 w 134"/>
                <a:gd name="T19" fmla="*/ 6 h 103"/>
                <a:gd name="T20" fmla="*/ 12 w 134"/>
                <a:gd name="T21" fmla="*/ 21 h 103"/>
                <a:gd name="T22" fmla="*/ 18 w 134"/>
                <a:gd name="T23" fmla="*/ 15 h 103"/>
                <a:gd name="T24" fmla="*/ 116 w 134"/>
                <a:gd name="T25" fmla="*/ 15 h 103"/>
                <a:gd name="T26" fmla="*/ 122 w 134"/>
                <a:gd name="T27" fmla="*/ 21 h 103"/>
                <a:gd name="T28" fmla="*/ 122 w 134"/>
                <a:gd name="T29" fmla="*/ 79 h 103"/>
                <a:gd name="T30" fmla="*/ 116 w 134"/>
                <a:gd name="T31" fmla="*/ 85 h 103"/>
                <a:gd name="T32" fmla="*/ 18 w 134"/>
                <a:gd name="T33" fmla="*/ 85 h 103"/>
                <a:gd name="T34" fmla="*/ 12 w 134"/>
                <a:gd name="T35" fmla="*/ 79 h 103"/>
                <a:gd name="T36" fmla="*/ 12 w 134"/>
                <a:gd name="T37" fmla="*/ 2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103">
                  <a:moveTo>
                    <a:pt x="0" y="6"/>
                  </a:moveTo>
                  <a:cubicBezTo>
                    <a:pt x="0" y="94"/>
                    <a:pt x="0" y="94"/>
                    <a:pt x="0" y="94"/>
                  </a:cubicBezTo>
                  <a:cubicBezTo>
                    <a:pt x="0" y="97"/>
                    <a:pt x="3" y="100"/>
                    <a:pt x="6" y="100"/>
                  </a:cubicBezTo>
                  <a:cubicBezTo>
                    <a:pt x="23" y="100"/>
                    <a:pt x="23" y="100"/>
                    <a:pt x="23" y="100"/>
                  </a:cubicBezTo>
                  <a:cubicBezTo>
                    <a:pt x="23" y="102"/>
                    <a:pt x="25" y="103"/>
                    <a:pt x="27" y="103"/>
                  </a:cubicBezTo>
                  <a:cubicBezTo>
                    <a:pt x="29" y="103"/>
                    <a:pt x="31" y="102"/>
                    <a:pt x="31" y="100"/>
                  </a:cubicBezTo>
                  <a:cubicBezTo>
                    <a:pt x="134" y="100"/>
                    <a:pt x="134" y="100"/>
                    <a:pt x="134" y="100"/>
                  </a:cubicBezTo>
                  <a:cubicBezTo>
                    <a:pt x="134" y="0"/>
                    <a:pt x="134" y="0"/>
                    <a:pt x="134" y="0"/>
                  </a:cubicBezTo>
                  <a:cubicBezTo>
                    <a:pt x="6" y="0"/>
                    <a:pt x="6" y="0"/>
                    <a:pt x="6" y="0"/>
                  </a:cubicBezTo>
                  <a:cubicBezTo>
                    <a:pt x="3" y="0"/>
                    <a:pt x="0" y="3"/>
                    <a:pt x="0" y="6"/>
                  </a:cubicBezTo>
                  <a:close/>
                  <a:moveTo>
                    <a:pt x="12" y="21"/>
                  </a:moveTo>
                  <a:cubicBezTo>
                    <a:pt x="12" y="18"/>
                    <a:pt x="15" y="15"/>
                    <a:pt x="18" y="15"/>
                  </a:cubicBezTo>
                  <a:cubicBezTo>
                    <a:pt x="116" y="15"/>
                    <a:pt x="116" y="15"/>
                    <a:pt x="116" y="15"/>
                  </a:cubicBezTo>
                  <a:cubicBezTo>
                    <a:pt x="119" y="15"/>
                    <a:pt x="122" y="18"/>
                    <a:pt x="122" y="21"/>
                  </a:cubicBezTo>
                  <a:cubicBezTo>
                    <a:pt x="122" y="79"/>
                    <a:pt x="122" y="79"/>
                    <a:pt x="122" y="79"/>
                  </a:cubicBezTo>
                  <a:cubicBezTo>
                    <a:pt x="122" y="82"/>
                    <a:pt x="119" y="85"/>
                    <a:pt x="116" y="85"/>
                  </a:cubicBezTo>
                  <a:cubicBezTo>
                    <a:pt x="18" y="85"/>
                    <a:pt x="18" y="85"/>
                    <a:pt x="18" y="85"/>
                  </a:cubicBezTo>
                  <a:cubicBezTo>
                    <a:pt x="15" y="85"/>
                    <a:pt x="12" y="82"/>
                    <a:pt x="12" y="79"/>
                  </a:cubicBezTo>
                  <a:lnTo>
                    <a:pt x="1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sp>
        <p:nvSpPr>
          <p:cNvPr id="11" name="TextBox 10"/>
          <p:cNvSpPr txBox="1"/>
          <p:nvPr/>
        </p:nvSpPr>
        <p:spPr>
          <a:xfrm>
            <a:off x="1491917" y="5065160"/>
            <a:ext cx="870818" cy="184666"/>
          </a:xfrm>
          <a:prstGeom prst="rect">
            <a:avLst/>
          </a:prstGeom>
        </p:spPr>
        <p:txBody>
          <a:bodyPr wrap="square" lIns="0" tIns="0" rIns="0" bIns="0" rtlCol="0">
            <a:spAutoFit/>
          </a:bodyPr>
          <a:lstStyle>
            <a:defPPr>
              <a:defRPr lang="en-US"/>
            </a:defPPr>
            <a:lvl1pPr algn="ctr" defTabSz="932597">
              <a:defRPr sz="1200" spc="-39">
                <a:gradFill>
                  <a:gsLst>
                    <a:gs pos="0">
                      <a:schemeClr val="tx1"/>
                    </a:gs>
                    <a:gs pos="100000">
                      <a:schemeClr val="tx1"/>
                    </a:gs>
                  </a:gsLst>
                  <a:lin ang="5400000" scaled="1"/>
                </a:gradFill>
                <a:ea typeface="Segoe UI" pitchFamily="34" charset="0"/>
                <a:cs typeface="Segoe UI" pitchFamily="34" charset="0"/>
              </a:defRPr>
            </a:lvl1pPr>
          </a:lstStyle>
          <a:p>
            <a:pPr>
              <a:defRPr/>
            </a:pPr>
            <a:r>
              <a:rPr lang="en-US" dirty="0">
                <a:gradFill>
                  <a:gsLst>
                    <a:gs pos="0">
                      <a:srgbClr val="505050"/>
                    </a:gs>
                    <a:gs pos="100000">
                      <a:srgbClr val="505050"/>
                    </a:gs>
                  </a:gsLst>
                  <a:lin ang="5400000" scaled="1"/>
                </a:gradFill>
              </a:rPr>
              <a:t>Coffee maker</a:t>
            </a:r>
          </a:p>
        </p:txBody>
      </p:sp>
      <p:sp>
        <p:nvSpPr>
          <p:cNvPr id="19" name="TextBox 18"/>
          <p:cNvSpPr txBox="1"/>
          <p:nvPr/>
        </p:nvSpPr>
        <p:spPr>
          <a:xfrm>
            <a:off x="1584213" y="2821123"/>
            <a:ext cx="778521" cy="184666"/>
          </a:xfrm>
          <a:prstGeom prst="rect">
            <a:avLst/>
          </a:prstGeom>
        </p:spPr>
        <p:txBody>
          <a:bodyPr wrap="square" lIns="0" tIns="0" rIns="0" bIns="0" rtlCol="0">
            <a:spAutoFit/>
          </a:bodyPr>
          <a:lstStyle/>
          <a:p>
            <a:pPr algn="ctr" defTabSz="932597">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Alarm clock</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nvGrpSpPr>
          <p:cNvPr id="189" name="Group 188"/>
          <p:cNvGrpSpPr/>
          <p:nvPr/>
        </p:nvGrpSpPr>
        <p:grpSpPr>
          <a:xfrm>
            <a:off x="1621997" y="4527497"/>
            <a:ext cx="610658" cy="376405"/>
            <a:chOff x="2493963" y="4117975"/>
            <a:chExt cx="484188" cy="298450"/>
          </a:xfrm>
          <a:solidFill>
            <a:srgbClr val="0078D7"/>
          </a:solidFill>
        </p:grpSpPr>
        <p:sp>
          <p:nvSpPr>
            <p:cNvPr id="112" name="Freeform 95"/>
            <p:cNvSpPr>
              <a:spLocks/>
            </p:cNvSpPr>
            <p:nvPr/>
          </p:nvSpPr>
          <p:spPr bwMode="auto">
            <a:xfrm>
              <a:off x="2493963" y="4365625"/>
              <a:ext cx="484188" cy="50800"/>
            </a:xfrm>
            <a:custGeom>
              <a:avLst/>
              <a:gdLst>
                <a:gd name="T0" fmla="*/ 200 w 200"/>
                <a:gd name="T1" fmla="*/ 0 h 21"/>
                <a:gd name="T2" fmla="*/ 0 w 200"/>
                <a:gd name="T3" fmla="*/ 0 h 21"/>
                <a:gd name="T4" fmla="*/ 20 w 200"/>
                <a:gd name="T5" fmla="*/ 21 h 21"/>
                <a:gd name="T6" fmla="*/ 180 w 200"/>
                <a:gd name="T7" fmla="*/ 21 h 21"/>
                <a:gd name="T8" fmla="*/ 200 w 200"/>
                <a:gd name="T9" fmla="*/ 0 h 21"/>
              </a:gdLst>
              <a:ahLst/>
              <a:cxnLst>
                <a:cxn ang="0">
                  <a:pos x="T0" y="T1"/>
                </a:cxn>
                <a:cxn ang="0">
                  <a:pos x="T2" y="T3"/>
                </a:cxn>
                <a:cxn ang="0">
                  <a:pos x="T4" y="T5"/>
                </a:cxn>
                <a:cxn ang="0">
                  <a:pos x="T6" y="T7"/>
                </a:cxn>
                <a:cxn ang="0">
                  <a:pos x="T8" y="T9"/>
                </a:cxn>
              </a:cxnLst>
              <a:rect l="0" t="0" r="r" b="b"/>
              <a:pathLst>
                <a:path w="200" h="21">
                  <a:moveTo>
                    <a:pt x="200" y="0"/>
                  </a:moveTo>
                  <a:cubicBezTo>
                    <a:pt x="0" y="0"/>
                    <a:pt x="0" y="0"/>
                    <a:pt x="0" y="0"/>
                  </a:cubicBezTo>
                  <a:cubicBezTo>
                    <a:pt x="0" y="15"/>
                    <a:pt x="11" y="21"/>
                    <a:pt x="20" y="21"/>
                  </a:cubicBezTo>
                  <a:cubicBezTo>
                    <a:pt x="180" y="21"/>
                    <a:pt x="180" y="21"/>
                    <a:pt x="180" y="21"/>
                  </a:cubicBezTo>
                  <a:cubicBezTo>
                    <a:pt x="190" y="21"/>
                    <a:pt x="200" y="13"/>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13" name="Freeform 96"/>
            <p:cNvSpPr>
              <a:spLocks noEditPoints="1"/>
            </p:cNvSpPr>
            <p:nvPr/>
          </p:nvSpPr>
          <p:spPr bwMode="auto">
            <a:xfrm>
              <a:off x="2595563" y="4117975"/>
              <a:ext cx="373063" cy="236537"/>
            </a:xfrm>
            <a:custGeom>
              <a:avLst/>
              <a:gdLst>
                <a:gd name="T0" fmla="*/ 120 w 154"/>
                <a:gd name="T1" fmla="*/ 0 h 97"/>
                <a:gd name="T2" fmla="*/ 0 w 154"/>
                <a:gd name="T3" fmla="*/ 0 h 97"/>
                <a:gd name="T4" fmla="*/ 0 w 154"/>
                <a:gd name="T5" fmla="*/ 78 h 97"/>
                <a:gd name="T6" fmla="*/ 19 w 154"/>
                <a:gd name="T7" fmla="*/ 97 h 97"/>
                <a:gd name="T8" fmla="*/ 97 w 154"/>
                <a:gd name="T9" fmla="*/ 97 h 97"/>
                <a:gd name="T10" fmla="*/ 116 w 154"/>
                <a:gd name="T11" fmla="*/ 78 h 97"/>
                <a:gd name="T12" fmla="*/ 116 w 154"/>
                <a:gd name="T13" fmla="*/ 72 h 97"/>
                <a:gd name="T14" fmla="*/ 154 w 154"/>
                <a:gd name="T15" fmla="*/ 36 h 97"/>
                <a:gd name="T16" fmla="*/ 120 w 154"/>
                <a:gd name="T17" fmla="*/ 0 h 97"/>
                <a:gd name="T18" fmla="*/ 116 w 154"/>
                <a:gd name="T19" fmla="*/ 57 h 97"/>
                <a:gd name="T20" fmla="*/ 116 w 154"/>
                <a:gd name="T21" fmla="*/ 15 h 97"/>
                <a:gd name="T22" fmla="*/ 120 w 154"/>
                <a:gd name="T23" fmla="*/ 15 h 97"/>
                <a:gd name="T24" fmla="*/ 140 w 154"/>
                <a:gd name="T25" fmla="*/ 36 h 97"/>
                <a:gd name="T26" fmla="*/ 116 w 154"/>
                <a:gd name="T27" fmla="*/ 5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 h="97">
                  <a:moveTo>
                    <a:pt x="120" y="0"/>
                  </a:moveTo>
                  <a:cubicBezTo>
                    <a:pt x="0" y="0"/>
                    <a:pt x="0" y="0"/>
                    <a:pt x="0" y="0"/>
                  </a:cubicBezTo>
                  <a:cubicBezTo>
                    <a:pt x="0" y="78"/>
                    <a:pt x="0" y="78"/>
                    <a:pt x="0" y="78"/>
                  </a:cubicBezTo>
                  <a:cubicBezTo>
                    <a:pt x="0" y="89"/>
                    <a:pt x="9" y="97"/>
                    <a:pt x="19" y="97"/>
                  </a:cubicBezTo>
                  <a:cubicBezTo>
                    <a:pt x="97" y="97"/>
                    <a:pt x="97" y="97"/>
                    <a:pt x="97" y="97"/>
                  </a:cubicBezTo>
                  <a:cubicBezTo>
                    <a:pt x="108" y="97"/>
                    <a:pt x="116" y="88"/>
                    <a:pt x="116" y="78"/>
                  </a:cubicBezTo>
                  <a:cubicBezTo>
                    <a:pt x="116" y="72"/>
                    <a:pt x="116" y="72"/>
                    <a:pt x="116" y="72"/>
                  </a:cubicBezTo>
                  <a:cubicBezTo>
                    <a:pt x="138" y="72"/>
                    <a:pt x="154" y="55"/>
                    <a:pt x="154" y="36"/>
                  </a:cubicBezTo>
                  <a:cubicBezTo>
                    <a:pt x="154" y="16"/>
                    <a:pt x="138" y="0"/>
                    <a:pt x="120" y="0"/>
                  </a:cubicBezTo>
                  <a:close/>
                  <a:moveTo>
                    <a:pt x="116" y="57"/>
                  </a:moveTo>
                  <a:cubicBezTo>
                    <a:pt x="116" y="15"/>
                    <a:pt x="116" y="15"/>
                    <a:pt x="116" y="15"/>
                  </a:cubicBezTo>
                  <a:cubicBezTo>
                    <a:pt x="120" y="15"/>
                    <a:pt x="120" y="15"/>
                    <a:pt x="120" y="15"/>
                  </a:cubicBezTo>
                  <a:cubicBezTo>
                    <a:pt x="135" y="15"/>
                    <a:pt x="140" y="29"/>
                    <a:pt x="140" y="36"/>
                  </a:cubicBezTo>
                  <a:cubicBezTo>
                    <a:pt x="140" y="47"/>
                    <a:pt x="131" y="58"/>
                    <a:pt x="11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grpSp>
        <p:nvGrpSpPr>
          <p:cNvPr id="188" name="Group 187"/>
          <p:cNvGrpSpPr/>
          <p:nvPr/>
        </p:nvGrpSpPr>
        <p:grpSpPr>
          <a:xfrm>
            <a:off x="1744226" y="2118238"/>
            <a:ext cx="458494" cy="562605"/>
            <a:chOff x="2600325" y="2420938"/>
            <a:chExt cx="363538" cy="446087"/>
          </a:xfrm>
          <a:solidFill>
            <a:srgbClr val="0078D7"/>
          </a:solidFill>
        </p:grpSpPr>
        <p:sp>
          <p:nvSpPr>
            <p:cNvPr id="174" name="Freeform 157"/>
            <p:cNvSpPr>
              <a:spLocks noEditPoints="1"/>
            </p:cNvSpPr>
            <p:nvPr/>
          </p:nvSpPr>
          <p:spPr bwMode="auto">
            <a:xfrm>
              <a:off x="2600325" y="2463800"/>
              <a:ext cx="363538" cy="365125"/>
            </a:xfrm>
            <a:custGeom>
              <a:avLst/>
              <a:gdLst>
                <a:gd name="T0" fmla="*/ 75 w 150"/>
                <a:gd name="T1" fmla="*/ 150 h 150"/>
                <a:gd name="T2" fmla="*/ 0 w 150"/>
                <a:gd name="T3" fmla="*/ 75 h 150"/>
                <a:gd name="T4" fmla="*/ 75 w 150"/>
                <a:gd name="T5" fmla="*/ 0 h 150"/>
                <a:gd name="T6" fmla="*/ 150 w 150"/>
                <a:gd name="T7" fmla="*/ 75 h 150"/>
                <a:gd name="T8" fmla="*/ 75 w 150"/>
                <a:gd name="T9" fmla="*/ 150 h 150"/>
                <a:gd name="T10" fmla="*/ 75 w 150"/>
                <a:gd name="T11" fmla="*/ 21 h 150"/>
                <a:gd name="T12" fmla="*/ 21 w 150"/>
                <a:gd name="T13" fmla="*/ 75 h 150"/>
                <a:gd name="T14" fmla="*/ 75 w 150"/>
                <a:gd name="T15" fmla="*/ 129 h 150"/>
                <a:gd name="T16" fmla="*/ 129 w 150"/>
                <a:gd name="T17" fmla="*/ 75 h 150"/>
                <a:gd name="T18" fmla="*/ 75 w 150"/>
                <a:gd name="T19" fmla="*/ 2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150"/>
                  </a:moveTo>
                  <a:cubicBezTo>
                    <a:pt x="34" y="150"/>
                    <a:pt x="0" y="116"/>
                    <a:pt x="0" y="75"/>
                  </a:cubicBezTo>
                  <a:cubicBezTo>
                    <a:pt x="0" y="33"/>
                    <a:pt x="34" y="0"/>
                    <a:pt x="75" y="0"/>
                  </a:cubicBezTo>
                  <a:cubicBezTo>
                    <a:pt x="116" y="0"/>
                    <a:pt x="150" y="33"/>
                    <a:pt x="150" y="75"/>
                  </a:cubicBezTo>
                  <a:cubicBezTo>
                    <a:pt x="150" y="116"/>
                    <a:pt x="116" y="150"/>
                    <a:pt x="75" y="150"/>
                  </a:cubicBezTo>
                  <a:close/>
                  <a:moveTo>
                    <a:pt x="75" y="21"/>
                  </a:moveTo>
                  <a:cubicBezTo>
                    <a:pt x="45" y="21"/>
                    <a:pt x="21" y="45"/>
                    <a:pt x="21" y="75"/>
                  </a:cubicBezTo>
                  <a:cubicBezTo>
                    <a:pt x="21" y="105"/>
                    <a:pt x="45" y="129"/>
                    <a:pt x="75" y="129"/>
                  </a:cubicBezTo>
                  <a:cubicBezTo>
                    <a:pt x="105" y="129"/>
                    <a:pt x="129" y="105"/>
                    <a:pt x="129" y="75"/>
                  </a:cubicBezTo>
                  <a:cubicBezTo>
                    <a:pt x="129" y="45"/>
                    <a:pt x="105" y="21"/>
                    <a:pt x="7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75" name="Freeform 158"/>
            <p:cNvSpPr>
              <a:spLocks/>
            </p:cNvSpPr>
            <p:nvPr/>
          </p:nvSpPr>
          <p:spPr bwMode="auto">
            <a:xfrm>
              <a:off x="2644775" y="2762250"/>
              <a:ext cx="88900" cy="104775"/>
            </a:xfrm>
            <a:custGeom>
              <a:avLst/>
              <a:gdLst>
                <a:gd name="T0" fmla="*/ 12 w 37"/>
                <a:gd name="T1" fmla="*/ 43 h 43"/>
                <a:gd name="T2" fmla="*/ 6 w 37"/>
                <a:gd name="T3" fmla="*/ 41 h 43"/>
                <a:gd name="T4" fmla="*/ 3 w 37"/>
                <a:gd name="T5" fmla="*/ 26 h 43"/>
                <a:gd name="T6" fmla="*/ 16 w 37"/>
                <a:gd name="T7" fmla="*/ 7 h 43"/>
                <a:gd name="T8" fmla="*/ 30 w 37"/>
                <a:gd name="T9" fmla="*/ 3 h 43"/>
                <a:gd name="T10" fmla="*/ 33 w 37"/>
                <a:gd name="T11" fmla="*/ 18 h 43"/>
                <a:gd name="T12" fmla="*/ 21 w 37"/>
                <a:gd name="T13" fmla="*/ 38 h 43"/>
                <a:gd name="T14" fmla="*/ 12 w 37"/>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3">
                  <a:moveTo>
                    <a:pt x="12" y="43"/>
                  </a:moveTo>
                  <a:cubicBezTo>
                    <a:pt x="10" y="43"/>
                    <a:pt x="8" y="42"/>
                    <a:pt x="6" y="41"/>
                  </a:cubicBezTo>
                  <a:cubicBezTo>
                    <a:pt x="1" y="38"/>
                    <a:pt x="0" y="31"/>
                    <a:pt x="3" y="26"/>
                  </a:cubicBezTo>
                  <a:cubicBezTo>
                    <a:pt x="16" y="7"/>
                    <a:pt x="16" y="7"/>
                    <a:pt x="16" y="7"/>
                  </a:cubicBezTo>
                  <a:cubicBezTo>
                    <a:pt x="19" y="2"/>
                    <a:pt x="25" y="0"/>
                    <a:pt x="30" y="3"/>
                  </a:cubicBezTo>
                  <a:cubicBezTo>
                    <a:pt x="35" y="7"/>
                    <a:pt x="37" y="13"/>
                    <a:pt x="33" y="18"/>
                  </a:cubicBezTo>
                  <a:cubicBezTo>
                    <a:pt x="21" y="38"/>
                    <a:pt x="21" y="38"/>
                    <a:pt x="21" y="38"/>
                  </a:cubicBezTo>
                  <a:cubicBezTo>
                    <a:pt x="19" y="41"/>
                    <a:pt x="16" y="43"/>
                    <a:pt x="1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76" name="Freeform 159"/>
            <p:cNvSpPr>
              <a:spLocks/>
            </p:cNvSpPr>
            <p:nvPr/>
          </p:nvSpPr>
          <p:spPr bwMode="auto">
            <a:xfrm>
              <a:off x="2833688" y="2762250"/>
              <a:ext cx="87313" cy="104775"/>
            </a:xfrm>
            <a:custGeom>
              <a:avLst/>
              <a:gdLst>
                <a:gd name="T0" fmla="*/ 24 w 36"/>
                <a:gd name="T1" fmla="*/ 43 h 43"/>
                <a:gd name="T2" fmla="*/ 15 w 36"/>
                <a:gd name="T3" fmla="*/ 38 h 43"/>
                <a:gd name="T4" fmla="*/ 3 w 36"/>
                <a:gd name="T5" fmla="*/ 18 h 43"/>
                <a:gd name="T6" fmla="*/ 6 w 36"/>
                <a:gd name="T7" fmla="*/ 3 h 43"/>
                <a:gd name="T8" fmla="*/ 21 w 36"/>
                <a:gd name="T9" fmla="*/ 7 h 43"/>
                <a:gd name="T10" fmla="*/ 33 w 36"/>
                <a:gd name="T11" fmla="*/ 26 h 43"/>
                <a:gd name="T12" fmla="*/ 30 w 36"/>
                <a:gd name="T13" fmla="*/ 41 h 43"/>
                <a:gd name="T14" fmla="*/ 24 w 36"/>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43">
                  <a:moveTo>
                    <a:pt x="24" y="43"/>
                  </a:moveTo>
                  <a:cubicBezTo>
                    <a:pt x="20" y="43"/>
                    <a:pt x="17" y="41"/>
                    <a:pt x="15" y="38"/>
                  </a:cubicBezTo>
                  <a:cubicBezTo>
                    <a:pt x="3" y="18"/>
                    <a:pt x="3" y="18"/>
                    <a:pt x="3" y="18"/>
                  </a:cubicBezTo>
                  <a:cubicBezTo>
                    <a:pt x="0" y="13"/>
                    <a:pt x="1" y="7"/>
                    <a:pt x="6" y="3"/>
                  </a:cubicBezTo>
                  <a:cubicBezTo>
                    <a:pt x="11" y="0"/>
                    <a:pt x="17" y="2"/>
                    <a:pt x="21" y="7"/>
                  </a:cubicBezTo>
                  <a:cubicBezTo>
                    <a:pt x="33" y="26"/>
                    <a:pt x="33" y="26"/>
                    <a:pt x="33" y="26"/>
                  </a:cubicBezTo>
                  <a:cubicBezTo>
                    <a:pt x="36" y="31"/>
                    <a:pt x="35" y="38"/>
                    <a:pt x="30" y="41"/>
                  </a:cubicBezTo>
                  <a:cubicBezTo>
                    <a:pt x="28" y="42"/>
                    <a:pt x="26" y="43"/>
                    <a:pt x="2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77" name="Freeform 160"/>
            <p:cNvSpPr>
              <a:spLocks/>
            </p:cNvSpPr>
            <p:nvPr/>
          </p:nvSpPr>
          <p:spPr bwMode="auto">
            <a:xfrm>
              <a:off x="2613025" y="2420938"/>
              <a:ext cx="125413" cy="101600"/>
            </a:xfrm>
            <a:custGeom>
              <a:avLst/>
              <a:gdLst>
                <a:gd name="T0" fmla="*/ 52 w 52"/>
                <a:gd name="T1" fmla="*/ 17 h 42"/>
                <a:gd name="T2" fmla="*/ 52 w 52"/>
                <a:gd name="T3" fmla="*/ 17 h 42"/>
                <a:gd name="T4" fmla="*/ 17 w 52"/>
                <a:gd name="T5" fmla="*/ 7 h 42"/>
                <a:gd name="T6" fmla="*/ 7 w 52"/>
                <a:gd name="T7" fmla="*/ 42 h 42"/>
                <a:gd name="T8" fmla="*/ 52 w 52"/>
                <a:gd name="T9" fmla="*/ 17 h 42"/>
              </a:gdLst>
              <a:ahLst/>
              <a:cxnLst>
                <a:cxn ang="0">
                  <a:pos x="T0" y="T1"/>
                </a:cxn>
                <a:cxn ang="0">
                  <a:pos x="T2" y="T3"/>
                </a:cxn>
                <a:cxn ang="0">
                  <a:pos x="T4" y="T5"/>
                </a:cxn>
                <a:cxn ang="0">
                  <a:pos x="T6" y="T7"/>
                </a:cxn>
                <a:cxn ang="0">
                  <a:pos x="T8" y="T9"/>
                </a:cxn>
              </a:cxnLst>
              <a:rect l="0" t="0" r="r" b="b"/>
              <a:pathLst>
                <a:path w="52" h="42">
                  <a:moveTo>
                    <a:pt x="52" y="17"/>
                  </a:moveTo>
                  <a:cubicBezTo>
                    <a:pt x="52" y="17"/>
                    <a:pt x="52" y="17"/>
                    <a:pt x="52" y="17"/>
                  </a:cubicBezTo>
                  <a:cubicBezTo>
                    <a:pt x="45" y="4"/>
                    <a:pt x="29" y="0"/>
                    <a:pt x="17" y="7"/>
                  </a:cubicBezTo>
                  <a:cubicBezTo>
                    <a:pt x="5" y="14"/>
                    <a:pt x="0" y="29"/>
                    <a:pt x="7" y="42"/>
                  </a:cubicBezTo>
                  <a:lnTo>
                    <a:pt x="52"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78" name="Freeform 161"/>
            <p:cNvSpPr>
              <a:spLocks/>
            </p:cNvSpPr>
            <p:nvPr/>
          </p:nvSpPr>
          <p:spPr bwMode="auto">
            <a:xfrm>
              <a:off x="2824163" y="2420938"/>
              <a:ext cx="125413" cy="101600"/>
            </a:xfrm>
            <a:custGeom>
              <a:avLst/>
              <a:gdLst>
                <a:gd name="T0" fmla="*/ 0 w 52"/>
                <a:gd name="T1" fmla="*/ 17 h 42"/>
                <a:gd name="T2" fmla="*/ 0 w 52"/>
                <a:gd name="T3" fmla="*/ 17 h 42"/>
                <a:gd name="T4" fmla="*/ 35 w 52"/>
                <a:gd name="T5" fmla="*/ 7 h 42"/>
                <a:gd name="T6" fmla="*/ 45 w 52"/>
                <a:gd name="T7" fmla="*/ 42 h 42"/>
                <a:gd name="T8" fmla="*/ 0 w 52"/>
                <a:gd name="T9" fmla="*/ 17 h 42"/>
              </a:gdLst>
              <a:ahLst/>
              <a:cxnLst>
                <a:cxn ang="0">
                  <a:pos x="T0" y="T1"/>
                </a:cxn>
                <a:cxn ang="0">
                  <a:pos x="T2" y="T3"/>
                </a:cxn>
                <a:cxn ang="0">
                  <a:pos x="T4" y="T5"/>
                </a:cxn>
                <a:cxn ang="0">
                  <a:pos x="T6" y="T7"/>
                </a:cxn>
                <a:cxn ang="0">
                  <a:pos x="T8" y="T9"/>
                </a:cxn>
              </a:cxnLst>
              <a:rect l="0" t="0" r="r" b="b"/>
              <a:pathLst>
                <a:path w="52" h="42">
                  <a:moveTo>
                    <a:pt x="0" y="17"/>
                  </a:moveTo>
                  <a:cubicBezTo>
                    <a:pt x="0" y="17"/>
                    <a:pt x="0" y="17"/>
                    <a:pt x="0" y="17"/>
                  </a:cubicBezTo>
                  <a:cubicBezTo>
                    <a:pt x="7" y="4"/>
                    <a:pt x="23" y="0"/>
                    <a:pt x="35" y="7"/>
                  </a:cubicBezTo>
                  <a:cubicBezTo>
                    <a:pt x="47" y="14"/>
                    <a:pt x="52" y="29"/>
                    <a:pt x="45" y="42"/>
                  </a:cubicBez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79" name="Freeform 162"/>
            <p:cNvSpPr>
              <a:spLocks/>
            </p:cNvSpPr>
            <p:nvPr/>
          </p:nvSpPr>
          <p:spPr bwMode="auto">
            <a:xfrm>
              <a:off x="2768600" y="2439988"/>
              <a:ext cx="30163" cy="34925"/>
            </a:xfrm>
            <a:custGeom>
              <a:avLst/>
              <a:gdLst>
                <a:gd name="T0" fmla="*/ 0 w 13"/>
                <a:gd name="T1" fmla="*/ 13 h 14"/>
                <a:gd name="T2" fmla="*/ 1 w 13"/>
                <a:gd name="T3" fmla="*/ 14 h 14"/>
                <a:gd name="T4" fmla="*/ 11 w 13"/>
                <a:gd name="T5" fmla="*/ 14 h 14"/>
                <a:gd name="T6" fmla="*/ 13 w 13"/>
                <a:gd name="T7" fmla="*/ 13 h 14"/>
                <a:gd name="T8" fmla="*/ 13 w 13"/>
                <a:gd name="T9" fmla="*/ 2 h 14"/>
                <a:gd name="T10" fmla="*/ 11 w 13"/>
                <a:gd name="T11" fmla="*/ 0 h 14"/>
                <a:gd name="T12" fmla="*/ 1 w 13"/>
                <a:gd name="T13" fmla="*/ 0 h 14"/>
                <a:gd name="T14" fmla="*/ 0 w 13"/>
                <a:gd name="T15" fmla="*/ 2 h 14"/>
                <a:gd name="T16" fmla="*/ 0 w 13"/>
                <a:gd name="T17"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0" y="13"/>
                  </a:moveTo>
                  <a:cubicBezTo>
                    <a:pt x="0" y="13"/>
                    <a:pt x="0" y="14"/>
                    <a:pt x="1" y="14"/>
                  </a:cubicBezTo>
                  <a:cubicBezTo>
                    <a:pt x="11" y="14"/>
                    <a:pt x="11" y="14"/>
                    <a:pt x="11" y="14"/>
                  </a:cubicBezTo>
                  <a:cubicBezTo>
                    <a:pt x="12" y="14"/>
                    <a:pt x="13" y="13"/>
                    <a:pt x="13" y="13"/>
                  </a:cubicBezTo>
                  <a:cubicBezTo>
                    <a:pt x="13" y="2"/>
                    <a:pt x="13" y="2"/>
                    <a:pt x="13" y="2"/>
                  </a:cubicBezTo>
                  <a:cubicBezTo>
                    <a:pt x="13" y="1"/>
                    <a:pt x="12" y="0"/>
                    <a:pt x="11" y="0"/>
                  </a:cubicBezTo>
                  <a:cubicBezTo>
                    <a:pt x="1" y="0"/>
                    <a:pt x="1" y="0"/>
                    <a:pt x="1" y="0"/>
                  </a:cubicBezTo>
                  <a:cubicBezTo>
                    <a:pt x="0" y="0"/>
                    <a:pt x="0" y="1"/>
                    <a:pt x="0" y="2"/>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180" name="Freeform 163"/>
            <p:cNvSpPr>
              <a:spLocks/>
            </p:cNvSpPr>
            <p:nvPr/>
          </p:nvSpPr>
          <p:spPr bwMode="auto">
            <a:xfrm>
              <a:off x="2773363" y="2525713"/>
              <a:ext cx="88900" cy="184150"/>
            </a:xfrm>
            <a:custGeom>
              <a:avLst/>
              <a:gdLst>
                <a:gd name="T0" fmla="*/ 32 w 37"/>
                <a:gd name="T1" fmla="*/ 76 h 76"/>
                <a:gd name="T2" fmla="*/ 30 w 37"/>
                <a:gd name="T3" fmla="*/ 75 h 76"/>
                <a:gd name="T4" fmla="*/ 0 w 37"/>
                <a:gd name="T5" fmla="*/ 52 h 76"/>
                <a:gd name="T6" fmla="*/ 0 w 37"/>
                <a:gd name="T7" fmla="*/ 4 h 76"/>
                <a:gd name="T8" fmla="*/ 4 w 37"/>
                <a:gd name="T9" fmla="*/ 0 h 76"/>
                <a:gd name="T10" fmla="*/ 8 w 37"/>
                <a:gd name="T11" fmla="*/ 4 h 76"/>
                <a:gd name="T12" fmla="*/ 8 w 37"/>
                <a:gd name="T13" fmla="*/ 48 h 76"/>
                <a:gd name="T14" fmla="*/ 35 w 37"/>
                <a:gd name="T15" fmla="*/ 68 h 76"/>
                <a:gd name="T16" fmla="*/ 36 w 37"/>
                <a:gd name="T17" fmla="*/ 74 h 76"/>
                <a:gd name="T18" fmla="*/ 32 w 37"/>
                <a:gd name="T1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76">
                  <a:moveTo>
                    <a:pt x="32" y="76"/>
                  </a:moveTo>
                  <a:cubicBezTo>
                    <a:pt x="31" y="76"/>
                    <a:pt x="31" y="75"/>
                    <a:pt x="30" y="75"/>
                  </a:cubicBezTo>
                  <a:cubicBezTo>
                    <a:pt x="0" y="52"/>
                    <a:pt x="0" y="52"/>
                    <a:pt x="0" y="52"/>
                  </a:cubicBezTo>
                  <a:cubicBezTo>
                    <a:pt x="0" y="4"/>
                    <a:pt x="0" y="4"/>
                    <a:pt x="0" y="4"/>
                  </a:cubicBezTo>
                  <a:cubicBezTo>
                    <a:pt x="0" y="2"/>
                    <a:pt x="2" y="0"/>
                    <a:pt x="4" y="0"/>
                  </a:cubicBezTo>
                  <a:cubicBezTo>
                    <a:pt x="6" y="0"/>
                    <a:pt x="8" y="2"/>
                    <a:pt x="8" y="4"/>
                  </a:cubicBezTo>
                  <a:cubicBezTo>
                    <a:pt x="8" y="48"/>
                    <a:pt x="8" y="48"/>
                    <a:pt x="8" y="48"/>
                  </a:cubicBezTo>
                  <a:cubicBezTo>
                    <a:pt x="35" y="68"/>
                    <a:pt x="35" y="68"/>
                    <a:pt x="35" y="68"/>
                  </a:cubicBezTo>
                  <a:cubicBezTo>
                    <a:pt x="37" y="69"/>
                    <a:pt x="37" y="72"/>
                    <a:pt x="36" y="74"/>
                  </a:cubicBezTo>
                  <a:cubicBezTo>
                    <a:pt x="35" y="75"/>
                    <a:pt x="34" y="76"/>
                    <a:pt x="3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grpSp>
        <p:nvGrpSpPr>
          <p:cNvPr id="213" name="Group 212"/>
          <p:cNvGrpSpPr/>
          <p:nvPr/>
        </p:nvGrpSpPr>
        <p:grpSpPr>
          <a:xfrm>
            <a:off x="676937" y="3214601"/>
            <a:ext cx="525463" cy="481012"/>
            <a:chOff x="673893" y="3298825"/>
            <a:chExt cx="525463" cy="481012"/>
          </a:xfrm>
        </p:grpSpPr>
        <p:sp>
          <p:nvSpPr>
            <p:cNvPr id="214" name="Freeform 86"/>
            <p:cNvSpPr>
              <a:spLocks/>
            </p:cNvSpPr>
            <p:nvPr/>
          </p:nvSpPr>
          <p:spPr bwMode="auto">
            <a:xfrm>
              <a:off x="673893" y="3298825"/>
              <a:ext cx="525463" cy="244475"/>
            </a:xfrm>
            <a:custGeom>
              <a:avLst/>
              <a:gdLst>
                <a:gd name="T0" fmla="*/ 215 w 217"/>
                <a:gd name="T1" fmla="*/ 74 h 101"/>
                <a:gd name="T2" fmla="*/ 110 w 217"/>
                <a:gd name="T3" fmla="*/ 0 h 101"/>
                <a:gd name="T4" fmla="*/ 106 w 217"/>
                <a:gd name="T5" fmla="*/ 0 h 101"/>
                <a:gd name="T6" fmla="*/ 1 w 217"/>
                <a:gd name="T7" fmla="*/ 74 h 101"/>
                <a:gd name="T8" fmla="*/ 0 w 217"/>
                <a:gd name="T9" fmla="*/ 76 h 101"/>
                <a:gd name="T10" fmla="*/ 0 w 217"/>
                <a:gd name="T11" fmla="*/ 79 h 101"/>
                <a:gd name="T12" fmla="*/ 15 w 217"/>
                <a:gd name="T13" fmla="*/ 99 h 101"/>
                <a:gd name="T14" fmla="*/ 17 w 217"/>
                <a:gd name="T15" fmla="*/ 100 h 101"/>
                <a:gd name="T16" fmla="*/ 19 w 217"/>
                <a:gd name="T17" fmla="*/ 100 h 101"/>
                <a:gd name="T18" fmla="*/ 108 w 217"/>
                <a:gd name="T19" fmla="*/ 37 h 101"/>
                <a:gd name="T20" fmla="*/ 197 w 217"/>
                <a:gd name="T21" fmla="*/ 100 h 101"/>
                <a:gd name="T22" fmla="*/ 202 w 217"/>
                <a:gd name="T23" fmla="*/ 99 h 101"/>
                <a:gd name="T24" fmla="*/ 216 w 217"/>
                <a:gd name="T25" fmla="*/ 79 h 101"/>
                <a:gd name="T26" fmla="*/ 216 w 217"/>
                <a:gd name="T27" fmla="*/ 76 h 101"/>
                <a:gd name="T28" fmla="*/ 215 w 217"/>
                <a:gd name="T29" fmla="*/ 7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101">
                  <a:moveTo>
                    <a:pt x="215" y="74"/>
                  </a:moveTo>
                  <a:cubicBezTo>
                    <a:pt x="110" y="0"/>
                    <a:pt x="110" y="0"/>
                    <a:pt x="110" y="0"/>
                  </a:cubicBezTo>
                  <a:cubicBezTo>
                    <a:pt x="109" y="0"/>
                    <a:pt x="107" y="0"/>
                    <a:pt x="106" y="0"/>
                  </a:cubicBezTo>
                  <a:cubicBezTo>
                    <a:pt x="1" y="74"/>
                    <a:pt x="1" y="74"/>
                    <a:pt x="1" y="74"/>
                  </a:cubicBezTo>
                  <a:cubicBezTo>
                    <a:pt x="0" y="75"/>
                    <a:pt x="0" y="75"/>
                    <a:pt x="0" y="76"/>
                  </a:cubicBezTo>
                  <a:cubicBezTo>
                    <a:pt x="0" y="77"/>
                    <a:pt x="0" y="78"/>
                    <a:pt x="0" y="79"/>
                  </a:cubicBezTo>
                  <a:cubicBezTo>
                    <a:pt x="15" y="99"/>
                    <a:pt x="15" y="99"/>
                    <a:pt x="15" y="99"/>
                  </a:cubicBezTo>
                  <a:cubicBezTo>
                    <a:pt x="15" y="100"/>
                    <a:pt x="16" y="100"/>
                    <a:pt x="17" y="100"/>
                  </a:cubicBezTo>
                  <a:cubicBezTo>
                    <a:pt x="18" y="100"/>
                    <a:pt x="19" y="100"/>
                    <a:pt x="19" y="100"/>
                  </a:cubicBezTo>
                  <a:cubicBezTo>
                    <a:pt x="108" y="37"/>
                    <a:pt x="108" y="37"/>
                    <a:pt x="108" y="37"/>
                  </a:cubicBezTo>
                  <a:cubicBezTo>
                    <a:pt x="197" y="100"/>
                    <a:pt x="197" y="100"/>
                    <a:pt x="197" y="100"/>
                  </a:cubicBezTo>
                  <a:cubicBezTo>
                    <a:pt x="199" y="101"/>
                    <a:pt x="201" y="100"/>
                    <a:pt x="202" y="99"/>
                  </a:cubicBezTo>
                  <a:cubicBezTo>
                    <a:pt x="216" y="79"/>
                    <a:pt x="216" y="79"/>
                    <a:pt x="216" y="79"/>
                  </a:cubicBezTo>
                  <a:cubicBezTo>
                    <a:pt x="216" y="78"/>
                    <a:pt x="217" y="77"/>
                    <a:pt x="216" y="76"/>
                  </a:cubicBezTo>
                  <a:cubicBezTo>
                    <a:pt x="216" y="75"/>
                    <a:pt x="216" y="75"/>
                    <a:pt x="215" y="74"/>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15" name="Freeform 87"/>
            <p:cNvSpPr>
              <a:spLocks/>
            </p:cNvSpPr>
            <p:nvPr/>
          </p:nvSpPr>
          <p:spPr bwMode="auto">
            <a:xfrm>
              <a:off x="734218" y="3422650"/>
              <a:ext cx="400050" cy="357187"/>
            </a:xfrm>
            <a:custGeom>
              <a:avLst/>
              <a:gdLst>
                <a:gd name="T0" fmla="*/ 164 w 165"/>
                <a:gd name="T1" fmla="*/ 56 h 147"/>
                <a:gd name="T2" fmla="*/ 85 w 165"/>
                <a:gd name="T3" fmla="*/ 0 h 147"/>
                <a:gd name="T4" fmla="*/ 81 w 165"/>
                <a:gd name="T5" fmla="*/ 0 h 147"/>
                <a:gd name="T6" fmla="*/ 2 w 165"/>
                <a:gd name="T7" fmla="*/ 56 h 147"/>
                <a:gd name="T8" fmla="*/ 0 w 165"/>
                <a:gd name="T9" fmla="*/ 59 h 147"/>
                <a:gd name="T10" fmla="*/ 0 w 165"/>
                <a:gd name="T11" fmla="*/ 144 h 147"/>
                <a:gd name="T12" fmla="*/ 4 w 165"/>
                <a:gd name="T13" fmla="*/ 147 h 147"/>
                <a:gd name="T14" fmla="*/ 59 w 165"/>
                <a:gd name="T15" fmla="*/ 147 h 147"/>
                <a:gd name="T16" fmla="*/ 62 w 165"/>
                <a:gd name="T17" fmla="*/ 144 h 147"/>
                <a:gd name="T18" fmla="*/ 62 w 165"/>
                <a:gd name="T19" fmla="*/ 70 h 147"/>
                <a:gd name="T20" fmla="*/ 104 w 165"/>
                <a:gd name="T21" fmla="*/ 70 h 147"/>
                <a:gd name="T22" fmla="*/ 104 w 165"/>
                <a:gd name="T23" fmla="*/ 144 h 147"/>
                <a:gd name="T24" fmla="*/ 107 w 165"/>
                <a:gd name="T25" fmla="*/ 147 h 147"/>
                <a:gd name="T26" fmla="*/ 162 w 165"/>
                <a:gd name="T27" fmla="*/ 147 h 147"/>
                <a:gd name="T28" fmla="*/ 165 w 165"/>
                <a:gd name="T29" fmla="*/ 144 h 147"/>
                <a:gd name="T30" fmla="*/ 165 w 165"/>
                <a:gd name="T31" fmla="*/ 58 h 147"/>
                <a:gd name="T32" fmla="*/ 164 w 165"/>
                <a:gd name="T33" fmla="*/ 5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5" h="147">
                  <a:moveTo>
                    <a:pt x="164" y="56"/>
                  </a:moveTo>
                  <a:cubicBezTo>
                    <a:pt x="85" y="0"/>
                    <a:pt x="85" y="0"/>
                    <a:pt x="85" y="0"/>
                  </a:cubicBezTo>
                  <a:cubicBezTo>
                    <a:pt x="84" y="0"/>
                    <a:pt x="82" y="0"/>
                    <a:pt x="81" y="0"/>
                  </a:cubicBezTo>
                  <a:cubicBezTo>
                    <a:pt x="2" y="56"/>
                    <a:pt x="2" y="56"/>
                    <a:pt x="2" y="56"/>
                  </a:cubicBezTo>
                  <a:cubicBezTo>
                    <a:pt x="1" y="57"/>
                    <a:pt x="0" y="58"/>
                    <a:pt x="0" y="59"/>
                  </a:cubicBezTo>
                  <a:cubicBezTo>
                    <a:pt x="0" y="144"/>
                    <a:pt x="0" y="144"/>
                    <a:pt x="0" y="144"/>
                  </a:cubicBezTo>
                  <a:cubicBezTo>
                    <a:pt x="0" y="146"/>
                    <a:pt x="2" y="147"/>
                    <a:pt x="4" y="147"/>
                  </a:cubicBezTo>
                  <a:cubicBezTo>
                    <a:pt x="59" y="147"/>
                    <a:pt x="59" y="147"/>
                    <a:pt x="59" y="147"/>
                  </a:cubicBezTo>
                  <a:cubicBezTo>
                    <a:pt x="61" y="147"/>
                    <a:pt x="62" y="146"/>
                    <a:pt x="62" y="144"/>
                  </a:cubicBezTo>
                  <a:cubicBezTo>
                    <a:pt x="62" y="70"/>
                    <a:pt x="62" y="70"/>
                    <a:pt x="62" y="70"/>
                  </a:cubicBezTo>
                  <a:cubicBezTo>
                    <a:pt x="104" y="70"/>
                    <a:pt x="104" y="70"/>
                    <a:pt x="104" y="70"/>
                  </a:cubicBezTo>
                  <a:cubicBezTo>
                    <a:pt x="104" y="144"/>
                    <a:pt x="104" y="144"/>
                    <a:pt x="104" y="144"/>
                  </a:cubicBezTo>
                  <a:cubicBezTo>
                    <a:pt x="104" y="146"/>
                    <a:pt x="105" y="147"/>
                    <a:pt x="107" y="147"/>
                  </a:cubicBezTo>
                  <a:cubicBezTo>
                    <a:pt x="162" y="147"/>
                    <a:pt x="162" y="147"/>
                    <a:pt x="162" y="147"/>
                  </a:cubicBezTo>
                  <a:cubicBezTo>
                    <a:pt x="164" y="147"/>
                    <a:pt x="165" y="146"/>
                    <a:pt x="165" y="144"/>
                  </a:cubicBezTo>
                  <a:cubicBezTo>
                    <a:pt x="165" y="58"/>
                    <a:pt x="165" y="58"/>
                    <a:pt x="165" y="58"/>
                  </a:cubicBezTo>
                  <a:cubicBezTo>
                    <a:pt x="165" y="57"/>
                    <a:pt x="165" y="56"/>
                    <a:pt x="164" y="56"/>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16" name="Freeform 88"/>
            <p:cNvSpPr>
              <a:spLocks/>
            </p:cNvSpPr>
            <p:nvPr/>
          </p:nvSpPr>
          <p:spPr bwMode="auto">
            <a:xfrm>
              <a:off x="1058068" y="3298825"/>
              <a:ext cx="76200" cy="104775"/>
            </a:xfrm>
            <a:custGeom>
              <a:avLst/>
              <a:gdLst>
                <a:gd name="T0" fmla="*/ 1 w 31"/>
                <a:gd name="T1" fmla="*/ 25 h 43"/>
                <a:gd name="T2" fmla="*/ 26 w 31"/>
                <a:gd name="T3" fmla="*/ 42 h 43"/>
                <a:gd name="T4" fmla="*/ 28 w 31"/>
                <a:gd name="T5" fmla="*/ 43 h 43"/>
                <a:gd name="T6" fmla="*/ 29 w 31"/>
                <a:gd name="T7" fmla="*/ 42 h 43"/>
                <a:gd name="T8" fmla="*/ 31 w 31"/>
                <a:gd name="T9" fmla="*/ 39 h 43"/>
                <a:gd name="T10" fmla="*/ 31 w 31"/>
                <a:gd name="T11" fmla="*/ 3 h 43"/>
                <a:gd name="T12" fmla="*/ 28 w 31"/>
                <a:gd name="T13" fmla="*/ 0 h 43"/>
                <a:gd name="T14" fmla="*/ 3 w 31"/>
                <a:gd name="T15" fmla="*/ 0 h 43"/>
                <a:gd name="T16" fmla="*/ 0 w 31"/>
                <a:gd name="T17" fmla="*/ 3 h 43"/>
                <a:gd name="T18" fmla="*/ 0 w 31"/>
                <a:gd name="T19" fmla="*/ 22 h 43"/>
                <a:gd name="T20" fmla="*/ 1 w 31"/>
                <a:gd name="T21" fmla="*/ 2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3">
                  <a:moveTo>
                    <a:pt x="1" y="25"/>
                  </a:moveTo>
                  <a:cubicBezTo>
                    <a:pt x="26" y="42"/>
                    <a:pt x="26" y="42"/>
                    <a:pt x="26" y="42"/>
                  </a:cubicBezTo>
                  <a:cubicBezTo>
                    <a:pt x="27" y="42"/>
                    <a:pt x="27" y="43"/>
                    <a:pt x="28" y="43"/>
                  </a:cubicBezTo>
                  <a:cubicBezTo>
                    <a:pt x="28" y="43"/>
                    <a:pt x="29" y="42"/>
                    <a:pt x="29" y="42"/>
                  </a:cubicBezTo>
                  <a:cubicBezTo>
                    <a:pt x="30" y="42"/>
                    <a:pt x="31" y="40"/>
                    <a:pt x="31" y="39"/>
                  </a:cubicBezTo>
                  <a:cubicBezTo>
                    <a:pt x="31" y="3"/>
                    <a:pt x="31" y="3"/>
                    <a:pt x="31" y="3"/>
                  </a:cubicBezTo>
                  <a:cubicBezTo>
                    <a:pt x="31" y="1"/>
                    <a:pt x="30" y="0"/>
                    <a:pt x="28" y="0"/>
                  </a:cubicBezTo>
                  <a:cubicBezTo>
                    <a:pt x="3" y="0"/>
                    <a:pt x="3" y="0"/>
                    <a:pt x="3" y="0"/>
                  </a:cubicBezTo>
                  <a:cubicBezTo>
                    <a:pt x="1" y="0"/>
                    <a:pt x="0" y="1"/>
                    <a:pt x="0" y="3"/>
                  </a:cubicBezTo>
                  <a:cubicBezTo>
                    <a:pt x="0" y="22"/>
                    <a:pt x="0" y="22"/>
                    <a:pt x="0" y="22"/>
                  </a:cubicBezTo>
                  <a:cubicBezTo>
                    <a:pt x="0" y="23"/>
                    <a:pt x="0" y="24"/>
                    <a:pt x="1" y="25"/>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grpSp>
        <p:nvGrpSpPr>
          <p:cNvPr id="217" name="Group 216"/>
          <p:cNvGrpSpPr/>
          <p:nvPr/>
        </p:nvGrpSpPr>
        <p:grpSpPr>
          <a:xfrm>
            <a:off x="11246495" y="3214601"/>
            <a:ext cx="525463" cy="481012"/>
            <a:chOff x="11237118" y="3298825"/>
            <a:chExt cx="525463" cy="481012"/>
          </a:xfrm>
        </p:grpSpPr>
        <p:sp>
          <p:nvSpPr>
            <p:cNvPr id="218" name="Freeform 89"/>
            <p:cNvSpPr>
              <a:spLocks/>
            </p:cNvSpPr>
            <p:nvPr/>
          </p:nvSpPr>
          <p:spPr bwMode="auto">
            <a:xfrm>
              <a:off x="11237118" y="3298825"/>
              <a:ext cx="525463" cy="244475"/>
            </a:xfrm>
            <a:custGeom>
              <a:avLst/>
              <a:gdLst>
                <a:gd name="T0" fmla="*/ 216 w 217"/>
                <a:gd name="T1" fmla="*/ 74 h 101"/>
                <a:gd name="T2" fmla="*/ 111 w 217"/>
                <a:gd name="T3" fmla="*/ 0 h 101"/>
                <a:gd name="T4" fmla="*/ 107 w 217"/>
                <a:gd name="T5" fmla="*/ 0 h 101"/>
                <a:gd name="T6" fmla="*/ 2 w 217"/>
                <a:gd name="T7" fmla="*/ 74 h 101"/>
                <a:gd name="T8" fmla="*/ 0 w 217"/>
                <a:gd name="T9" fmla="*/ 76 h 101"/>
                <a:gd name="T10" fmla="*/ 1 w 217"/>
                <a:gd name="T11" fmla="*/ 79 h 101"/>
                <a:gd name="T12" fmla="*/ 15 w 217"/>
                <a:gd name="T13" fmla="*/ 99 h 101"/>
                <a:gd name="T14" fmla="*/ 18 w 217"/>
                <a:gd name="T15" fmla="*/ 100 h 101"/>
                <a:gd name="T16" fmla="*/ 20 w 217"/>
                <a:gd name="T17" fmla="*/ 100 h 101"/>
                <a:gd name="T18" fmla="*/ 109 w 217"/>
                <a:gd name="T19" fmla="*/ 37 h 101"/>
                <a:gd name="T20" fmla="*/ 198 w 217"/>
                <a:gd name="T21" fmla="*/ 100 h 101"/>
                <a:gd name="T22" fmla="*/ 202 w 217"/>
                <a:gd name="T23" fmla="*/ 99 h 101"/>
                <a:gd name="T24" fmla="*/ 217 w 217"/>
                <a:gd name="T25" fmla="*/ 79 h 101"/>
                <a:gd name="T26" fmla="*/ 217 w 217"/>
                <a:gd name="T27" fmla="*/ 76 h 101"/>
                <a:gd name="T28" fmla="*/ 216 w 217"/>
                <a:gd name="T29" fmla="*/ 7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101">
                  <a:moveTo>
                    <a:pt x="216" y="74"/>
                  </a:moveTo>
                  <a:cubicBezTo>
                    <a:pt x="111" y="0"/>
                    <a:pt x="111" y="0"/>
                    <a:pt x="111" y="0"/>
                  </a:cubicBezTo>
                  <a:cubicBezTo>
                    <a:pt x="109" y="0"/>
                    <a:pt x="108" y="0"/>
                    <a:pt x="107" y="0"/>
                  </a:cubicBezTo>
                  <a:cubicBezTo>
                    <a:pt x="2" y="74"/>
                    <a:pt x="2" y="74"/>
                    <a:pt x="2" y="74"/>
                  </a:cubicBezTo>
                  <a:cubicBezTo>
                    <a:pt x="1" y="75"/>
                    <a:pt x="1" y="75"/>
                    <a:pt x="0" y="76"/>
                  </a:cubicBezTo>
                  <a:cubicBezTo>
                    <a:pt x="0" y="77"/>
                    <a:pt x="0" y="78"/>
                    <a:pt x="1" y="79"/>
                  </a:cubicBezTo>
                  <a:cubicBezTo>
                    <a:pt x="15" y="99"/>
                    <a:pt x="15" y="99"/>
                    <a:pt x="15" y="99"/>
                  </a:cubicBezTo>
                  <a:cubicBezTo>
                    <a:pt x="16" y="100"/>
                    <a:pt x="17" y="100"/>
                    <a:pt x="18" y="100"/>
                  </a:cubicBezTo>
                  <a:cubicBezTo>
                    <a:pt x="19" y="100"/>
                    <a:pt x="19" y="100"/>
                    <a:pt x="20" y="100"/>
                  </a:cubicBezTo>
                  <a:cubicBezTo>
                    <a:pt x="109" y="37"/>
                    <a:pt x="109" y="37"/>
                    <a:pt x="109" y="37"/>
                  </a:cubicBezTo>
                  <a:cubicBezTo>
                    <a:pt x="198" y="100"/>
                    <a:pt x="198" y="100"/>
                    <a:pt x="198" y="100"/>
                  </a:cubicBezTo>
                  <a:cubicBezTo>
                    <a:pt x="199" y="101"/>
                    <a:pt x="201" y="100"/>
                    <a:pt x="202" y="99"/>
                  </a:cubicBezTo>
                  <a:cubicBezTo>
                    <a:pt x="217" y="79"/>
                    <a:pt x="217" y="79"/>
                    <a:pt x="217" y="79"/>
                  </a:cubicBezTo>
                  <a:cubicBezTo>
                    <a:pt x="217" y="78"/>
                    <a:pt x="217" y="77"/>
                    <a:pt x="217" y="76"/>
                  </a:cubicBezTo>
                  <a:cubicBezTo>
                    <a:pt x="217" y="75"/>
                    <a:pt x="216" y="75"/>
                    <a:pt x="216" y="74"/>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19" name="Freeform 90"/>
            <p:cNvSpPr>
              <a:spLocks/>
            </p:cNvSpPr>
            <p:nvPr/>
          </p:nvSpPr>
          <p:spPr bwMode="auto">
            <a:xfrm>
              <a:off x="11300618" y="3422650"/>
              <a:ext cx="398463" cy="357187"/>
            </a:xfrm>
            <a:custGeom>
              <a:avLst/>
              <a:gdLst>
                <a:gd name="T0" fmla="*/ 164 w 165"/>
                <a:gd name="T1" fmla="*/ 56 h 147"/>
                <a:gd name="T2" fmla="*/ 85 w 165"/>
                <a:gd name="T3" fmla="*/ 0 h 147"/>
                <a:gd name="T4" fmla="*/ 81 w 165"/>
                <a:gd name="T5" fmla="*/ 0 h 147"/>
                <a:gd name="T6" fmla="*/ 1 w 165"/>
                <a:gd name="T7" fmla="*/ 56 h 147"/>
                <a:gd name="T8" fmla="*/ 0 w 165"/>
                <a:gd name="T9" fmla="*/ 59 h 147"/>
                <a:gd name="T10" fmla="*/ 0 w 165"/>
                <a:gd name="T11" fmla="*/ 144 h 147"/>
                <a:gd name="T12" fmla="*/ 3 w 165"/>
                <a:gd name="T13" fmla="*/ 147 h 147"/>
                <a:gd name="T14" fmla="*/ 59 w 165"/>
                <a:gd name="T15" fmla="*/ 147 h 147"/>
                <a:gd name="T16" fmla="*/ 62 w 165"/>
                <a:gd name="T17" fmla="*/ 144 h 147"/>
                <a:gd name="T18" fmla="*/ 62 w 165"/>
                <a:gd name="T19" fmla="*/ 70 h 147"/>
                <a:gd name="T20" fmla="*/ 104 w 165"/>
                <a:gd name="T21" fmla="*/ 70 h 147"/>
                <a:gd name="T22" fmla="*/ 104 w 165"/>
                <a:gd name="T23" fmla="*/ 144 h 147"/>
                <a:gd name="T24" fmla="*/ 107 w 165"/>
                <a:gd name="T25" fmla="*/ 147 h 147"/>
                <a:gd name="T26" fmla="*/ 162 w 165"/>
                <a:gd name="T27" fmla="*/ 147 h 147"/>
                <a:gd name="T28" fmla="*/ 165 w 165"/>
                <a:gd name="T29" fmla="*/ 144 h 147"/>
                <a:gd name="T30" fmla="*/ 165 w 165"/>
                <a:gd name="T31" fmla="*/ 58 h 147"/>
                <a:gd name="T32" fmla="*/ 164 w 165"/>
                <a:gd name="T33" fmla="*/ 5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5" h="147">
                  <a:moveTo>
                    <a:pt x="164" y="56"/>
                  </a:moveTo>
                  <a:cubicBezTo>
                    <a:pt x="85" y="0"/>
                    <a:pt x="85" y="0"/>
                    <a:pt x="85" y="0"/>
                  </a:cubicBezTo>
                  <a:cubicBezTo>
                    <a:pt x="83" y="0"/>
                    <a:pt x="82" y="0"/>
                    <a:pt x="81" y="0"/>
                  </a:cubicBezTo>
                  <a:cubicBezTo>
                    <a:pt x="1" y="56"/>
                    <a:pt x="1" y="56"/>
                    <a:pt x="1" y="56"/>
                  </a:cubicBezTo>
                  <a:cubicBezTo>
                    <a:pt x="1" y="57"/>
                    <a:pt x="0" y="58"/>
                    <a:pt x="0" y="59"/>
                  </a:cubicBezTo>
                  <a:cubicBezTo>
                    <a:pt x="0" y="144"/>
                    <a:pt x="0" y="144"/>
                    <a:pt x="0" y="144"/>
                  </a:cubicBezTo>
                  <a:cubicBezTo>
                    <a:pt x="0" y="146"/>
                    <a:pt x="1" y="147"/>
                    <a:pt x="3" y="147"/>
                  </a:cubicBezTo>
                  <a:cubicBezTo>
                    <a:pt x="59" y="147"/>
                    <a:pt x="59" y="147"/>
                    <a:pt x="59" y="147"/>
                  </a:cubicBezTo>
                  <a:cubicBezTo>
                    <a:pt x="60" y="147"/>
                    <a:pt x="62" y="146"/>
                    <a:pt x="62" y="144"/>
                  </a:cubicBezTo>
                  <a:cubicBezTo>
                    <a:pt x="62" y="70"/>
                    <a:pt x="62" y="70"/>
                    <a:pt x="62" y="70"/>
                  </a:cubicBezTo>
                  <a:cubicBezTo>
                    <a:pt x="104" y="70"/>
                    <a:pt x="104" y="70"/>
                    <a:pt x="104" y="70"/>
                  </a:cubicBezTo>
                  <a:cubicBezTo>
                    <a:pt x="104" y="144"/>
                    <a:pt x="104" y="144"/>
                    <a:pt x="104" y="144"/>
                  </a:cubicBezTo>
                  <a:cubicBezTo>
                    <a:pt x="104" y="146"/>
                    <a:pt x="105" y="147"/>
                    <a:pt x="107" y="147"/>
                  </a:cubicBezTo>
                  <a:cubicBezTo>
                    <a:pt x="162" y="147"/>
                    <a:pt x="162" y="147"/>
                    <a:pt x="162" y="147"/>
                  </a:cubicBezTo>
                  <a:cubicBezTo>
                    <a:pt x="164" y="147"/>
                    <a:pt x="165" y="146"/>
                    <a:pt x="165" y="144"/>
                  </a:cubicBezTo>
                  <a:cubicBezTo>
                    <a:pt x="165" y="58"/>
                    <a:pt x="165" y="58"/>
                    <a:pt x="165" y="58"/>
                  </a:cubicBezTo>
                  <a:cubicBezTo>
                    <a:pt x="165" y="57"/>
                    <a:pt x="164" y="56"/>
                    <a:pt x="164" y="56"/>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20" name="Freeform 91"/>
            <p:cNvSpPr>
              <a:spLocks/>
            </p:cNvSpPr>
            <p:nvPr/>
          </p:nvSpPr>
          <p:spPr bwMode="auto">
            <a:xfrm>
              <a:off x="11624468" y="3298825"/>
              <a:ext cx="74613" cy="104775"/>
            </a:xfrm>
            <a:custGeom>
              <a:avLst/>
              <a:gdLst>
                <a:gd name="T0" fmla="*/ 1 w 31"/>
                <a:gd name="T1" fmla="*/ 25 h 43"/>
                <a:gd name="T2" fmla="*/ 26 w 31"/>
                <a:gd name="T3" fmla="*/ 42 h 43"/>
                <a:gd name="T4" fmla="*/ 28 w 31"/>
                <a:gd name="T5" fmla="*/ 43 h 43"/>
                <a:gd name="T6" fmla="*/ 29 w 31"/>
                <a:gd name="T7" fmla="*/ 42 h 43"/>
                <a:gd name="T8" fmla="*/ 31 w 31"/>
                <a:gd name="T9" fmla="*/ 39 h 43"/>
                <a:gd name="T10" fmla="*/ 31 w 31"/>
                <a:gd name="T11" fmla="*/ 3 h 43"/>
                <a:gd name="T12" fmla="*/ 28 w 31"/>
                <a:gd name="T13" fmla="*/ 0 h 43"/>
                <a:gd name="T14" fmla="*/ 3 w 31"/>
                <a:gd name="T15" fmla="*/ 0 h 43"/>
                <a:gd name="T16" fmla="*/ 0 w 31"/>
                <a:gd name="T17" fmla="*/ 3 h 43"/>
                <a:gd name="T18" fmla="*/ 0 w 31"/>
                <a:gd name="T19" fmla="*/ 22 h 43"/>
                <a:gd name="T20" fmla="*/ 1 w 31"/>
                <a:gd name="T21" fmla="*/ 2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3">
                  <a:moveTo>
                    <a:pt x="1" y="25"/>
                  </a:moveTo>
                  <a:cubicBezTo>
                    <a:pt x="26" y="42"/>
                    <a:pt x="26" y="42"/>
                    <a:pt x="26" y="42"/>
                  </a:cubicBezTo>
                  <a:cubicBezTo>
                    <a:pt x="26" y="42"/>
                    <a:pt x="27" y="43"/>
                    <a:pt x="28" y="43"/>
                  </a:cubicBezTo>
                  <a:cubicBezTo>
                    <a:pt x="28" y="43"/>
                    <a:pt x="29" y="42"/>
                    <a:pt x="29" y="42"/>
                  </a:cubicBezTo>
                  <a:cubicBezTo>
                    <a:pt x="30" y="42"/>
                    <a:pt x="31" y="40"/>
                    <a:pt x="31" y="39"/>
                  </a:cubicBezTo>
                  <a:cubicBezTo>
                    <a:pt x="31" y="3"/>
                    <a:pt x="31" y="3"/>
                    <a:pt x="31" y="3"/>
                  </a:cubicBezTo>
                  <a:cubicBezTo>
                    <a:pt x="31" y="1"/>
                    <a:pt x="29" y="0"/>
                    <a:pt x="28" y="0"/>
                  </a:cubicBezTo>
                  <a:cubicBezTo>
                    <a:pt x="3" y="0"/>
                    <a:pt x="3" y="0"/>
                    <a:pt x="3" y="0"/>
                  </a:cubicBezTo>
                  <a:cubicBezTo>
                    <a:pt x="1" y="0"/>
                    <a:pt x="0" y="1"/>
                    <a:pt x="0" y="3"/>
                  </a:cubicBezTo>
                  <a:cubicBezTo>
                    <a:pt x="0" y="22"/>
                    <a:pt x="0" y="22"/>
                    <a:pt x="0" y="22"/>
                  </a:cubicBezTo>
                  <a:cubicBezTo>
                    <a:pt x="0" y="23"/>
                    <a:pt x="0" y="24"/>
                    <a:pt x="1" y="25"/>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sp>
        <p:nvSpPr>
          <p:cNvPr id="221" name="Freeform 92"/>
          <p:cNvSpPr>
            <a:spLocks noEditPoints="1"/>
          </p:cNvSpPr>
          <p:nvPr/>
        </p:nvSpPr>
        <p:spPr bwMode="auto">
          <a:xfrm>
            <a:off x="6028230" y="3149514"/>
            <a:ext cx="365125" cy="550862"/>
          </a:xfrm>
          <a:custGeom>
            <a:avLst/>
            <a:gdLst>
              <a:gd name="T0" fmla="*/ 0 w 230"/>
              <a:gd name="T1" fmla="*/ 0 h 347"/>
              <a:gd name="T2" fmla="*/ 0 w 230"/>
              <a:gd name="T3" fmla="*/ 347 h 347"/>
              <a:gd name="T4" fmla="*/ 93 w 230"/>
              <a:gd name="T5" fmla="*/ 347 h 347"/>
              <a:gd name="T6" fmla="*/ 93 w 230"/>
              <a:gd name="T7" fmla="*/ 276 h 347"/>
              <a:gd name="T8" fmla="*/ 138 w 230"/>
              <a:gd name="T9" fmla="*/ 276 h 347"/>
              <a:gd name="T10" fmla="*/ 138 w 230"/>
              <a:gd name="T11" fmla="*/ 347 h 347"/>
              <a:gd name="T12" fmla="*/ 230 w 230"/>
              <a:gd name="T13" fmla="*/ 347 h 347"/>
              <a:gd name="T14" fmla="*/ 230 w 230"/>
              <a:gd name="T15" fmla="*/ 0 h 347"/>
              <a:gd name="T16" fmla="*/ 0 w 230"/>
              <a:gd name="T17" fmla="*/ 0 h 347"/>
              <a:gd name="T18" fmla="*/ 70 w 230"/>
              <a:gd name="T19" fmla="*/ 220 h 347"/>
              <a:gd name="T20" fmla="*/ 23 w 230"/>
              <a:gd name="T21" fmla="*/ 220 h 347"/>
              <a:gd name="T22" fmla="*/ 23 w 230"/>
              <a:gd name="T23" fmla="*/ 150 h 347"/>
              <a:gd name="T24" fmla="*/ 70 w 230"/>
              <a:gd name="T25" fmla="*/ 150 h 347"/>
              <a:gd name="T26" fmla="*/ 70 w 230"/>
              <a:gd name="T27" fmla="*/ 220 h 347"/>
              <a:gd name="T28" fmla="*/ 70 w 230"/>
              <a:gd name="T29" fmla="*/ 104 h 347"/>
              <a:gd name="T30" fmla="*/ 23 w 230"/>
              <a:gd name="T31" fmla="*/ 104 h 347"/>
              <a:gd name="T32" fmla="*/ 23 w 230"/>
              <a:gd name="T33" fmla="*/ 35 h 347"/>
              <a:gd name="T34" fmla="*/ 70 w 230"/>
              <a:gd name="T35" fmla="*/ 35 h 347"/>
              <a:gd name="T36" fmla="*/ 70 w 230"/>
              <a:gd name="T37" fmla="*/ 104 h 347"/>
              <a:gd name="T38" fmla="*/ 138 w 230"/>
              <a:gd name="T39" fmla="*/ 220 h 347"/>
              <a:gd name="T40" fmla="*/ 93 w 230"/>
              <a:gd name="T41" fmla="*/ 220 h 347"/>
              <a:gd name="T42" fmla="*/ 93 w 230"/>
              <a:gd name="T43" fmla="*/ 150 h 347"/>
              <a:gd name="T44" fmla="*/ 138 w 230"/>
              <a:gd name="T45" fmla="*/ 150 h 347"/>
              <a:gd name="T46" fmla="*/ 138 w 230"/>
              <a:gd name="T47" fmla="*/ 220 h 347"/>
              <a:gd name="T48" fmla="*/ 138 w 230"/>
              <a:gd name="T49" fmla="*/ 104 h 347"/>
              <a:gd name="T50" fmla="*/ 93 w 230"/>
              <a:gd name="T51" fmla="*/ 104 h 347"/>
              <a:gd name="T52" fmla="*/ 93 w 230"/>
              <a:gd name="T53" fmla="*/ 35 h 347"/>
              <a:gd name="T54" fmla="*/ 138 w 230"/>
              <a:gd name="T55" fmla="*/ 35 h 347"/>
              <a:gd name="T56" fmla="*/ 138 w 230"/>
              <a:gd name="T57" fmla="*/ 104 h 347"/>
              <a:gd name="T58" fmla="*/ 207 w 230"/>
              <a:gd name="T59" fmla="*/ 220 h 347"/>
              <a:gd name="T60" fmla="*/ 161 w 230"/>
              <a:gd name="T61" fmla="*/ 220 h 347"/>
              <a:gd name="T62" fmla="*/ 161 w 230"/>
              <a:gd name="T63" fmla="*/ 150 h 347"/>
              <a:gd name="T64" fmla="*/ 207 w 230"/>
              <a:gd name="T65" fmla="*/ 150 h 347"/>
              <a:gd name="T66" fmla="*/ 207 w 230"/>
              <a:gd name="T67" fmla="*/ 220 h 347"/>
              <a:gd name="T68" fmla="*/ 207 w 230"/>
              <a:gd name="T69" fmla="*/ 104 h 347"/>
              <a:gd name="T70" fmla="*/ 161 w 230"/>
              <a:gd name="T71" fmla="*/ 104 h 347"/>
              <a:gd name="T72" fmla="*/ 161 w 230"/>
              <a:gd name="T73" fmla="*/ 35 h 347"/>
              <a:gd name="T74" fmla="*/ 207 w 230"/>
              <a:gd name="T75" fmla="*/ 35 h 347"/>
              <a:gd name="T76" fmla="*/ 207 w 230"/>
              <a:gd name="T77" fmla="*/ 10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0" h="347">
                <a:moveTo>
                  <a:pt x="0" y="0"/>
                </a:moveTo>
                <a:lnTo>
                  <a:pt x="0" y="347"/>
                </a:lnTo>
                <a:lnTo>
                  <a:pt x="93" y="347"/>
                </a:lnTo>
                <a:lnTo>
                  <a:pt x="93" y="276"/>
                </a:lnTo>
                <a:lnTo>
                  <a:pt x="138" y="276"/>
                </a:lnTo>
                <a:lnTo>
                  <a:pt x="138" y="347"/>
                </a:lnTo>
                <a:lnTo>
                  <a:pt x="230" y="347"/>
                </a:lnTo>
                <a:lnTo>
                  <a:pt x="230" y="0"/>
                </a:lnTo>
                <a:lnTo>
                  <a:pt x="0" y="0"/>
                </a:lnTo>
                <a:close/>
                <a:moveTo>
                  <a:pt x="70" y="220"/>
                </a:moveTo>
                <a:lnTo>
                  <a:pt x="23" y="220"/>
                </a:lnTo>
                <a:lnTo>
                  <a:pt x="23" y="150"/>
                </a:lnTo>
                <a:lnTo>
                  <a:pt x="70" y="150"/>
                </a:lnTo>
                <a:lnTo>
                  <a:pt x="70" y="220"/>
                </a:lnTo>
                <a:close/>
                <a:moveTo>
                  <a:pt x="70" y="104"/>
                </a:moveTo>
                <a:lnTo>
                  <a:pt x="23" y="104"/>
                </a:lnTo>
                <a:lnTo>
                  <a:pt x="23" y="35"/>
                </a:lnTo>
                <a:lnTo>
                  <a:pt x="70" y="35"/>
                </a:lnTo>
                <a:lnTo>
                  <a:pt x="70" y="104"/>
                </a:lnTo>
                <a:close/>
                <a:moveTo>
                  <a:pt x="138" y="220"/>
                </a:moveTo>
                <a:lnTo>
                  <a:pt x="93" y="220"/>
                </a:lnTo>
                <a:lnTo>
                  <a:pt x="93" y="150"/>
                </a:lnTo>
                <a:lnTo>
                  <a:pt x="138" y="150"/>
                </a:lnTo>
                <a:lnTo>
                  <a:pt x="138" y="220"/>
                </a:lnTo>
                <a:close/>
                <a:moveTo>
                  <a:pt x="138" y="104"/>
                </a:moveTo>
                <a:lnTo>
                  <a:pt x="93" y="104"/>
                </a:lnTo>
                <a:lnTo>
                  <a:pt x="93" y="35"/>
                </a:lnTo>
                <a:lnTo>
                  <a:pt x="138" y="35"/>
                </a:lnTo>
                <a:lnTo>
                  <a:pt x="138" y="104"/>
                </a:lnTo>
                <a:close/>
                <a:moveTo>
                  <a:pt x="207" y="220"/>
                </a:moveTo>
                <a:lnTo>
                  <a:pt x="161" y="220"/>
                </a:lnTo>
                <a:lnTo>
                  <a:pt x="161" y="150"/>
                </a:lnTo>
                <a:lnTo>
                  <a:pt x="207" y="150"/>
                </a:lnTo>
                <a:lnTo>
                  <a:pt x="207" y="220"/>
                </a:lnTo>
                <a:close/>
                <a:moveTo>
                  <a:pt x="207" y="104"/>
                </a:moveTo>
                <a:lnTo>
                  <a:pt x="161" y="104"/>
                </a:lnTo>
                <a:lnTo>
                  <a:pt x="161" y="35"/>
                </a:lnTo>
                <a:lnTo>
                  <a:pt x="207" y="35"/>
                </a:lnTo>
                <a:lnTo>
                  <a:pt x="207" y="104"/>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22" name="Rectangle 93"/>
          <p:cNvSpPr>
            <a:spLocks noChangeArrowheads="1"/>
          </p:cNvSpPr>
          <p:nvPr/>
        </p:nvSpPr>
        <p:spPr bwMode="auto">
          <a:xfrm>
            <a:off x="1316831" y="3425739"/>
            <a:ext cx="4510088" cy="49212"/>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23" name="Rectangle 94"/>
          <p:cNvSpPr>
            <a:spLocks noChangeArrowheads="1"/>
          </p:cNvSpPr>
          <p:nvPr/>
        </p:nvSpPr>
        <p:spPr bwMode="auto">
          <a:xfrm>
            <a:off x="6600031" y="3425739"/>
            <a:ext cx="4510088" cy="49212"/>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24" name="TextBox 223"/>
          <p:cNvSpPr txBox="1"/>
          <p:nvPr/>
        </p:nvSpPr>
        <p:spPr>
          <a:xfrm>
            <a:off x="678763" y="3721537"/>
            <a:ext cx="521810" cy="215444"/>
          </a:xfrm>
          <a:prstGeom prst="rect">
            <a:avLst/>
          </a:prstGeom>
          <a:noFill/>
          <a:ln>
            <a:noFill/>
            <a:headEnd type="none" w="med" len="med"/>
            <a:tailEnd type="none" w="med" len="med"/>
          </a:ln>
        </p:spPr>
        <p:txBody>
          <a:bodyPr wrap="none" lIns="0" tIns="0" rIns="0" bIns="0" rtlCol="0">
            <a:spAutoFit/>
          </a:bodyPr>
          <a:lstStyle/>
          <a:p>
            <a:pPr defTabSz="932597">
              <a:defRPr/>
            </a:pPr>
            <a:r>
              <a:rPr lang="en-US" sz="1400" b="1" spc="-39" dirty="0" smtClean="0">
                <a:gradFill>
                  <a:gsLst>
                    <a:gs pos="0">
                      <a:srgbClr val="505050"/>
                    </a:gs>
                    <a:gs pos="100000">
                      <a:srgbClr val="505050"/>
                    </a:gs>
                  </a:gsLst>
                  <a:lin ang="5400000" scaled="1"/>
                </a:gradFill>
                <a:ea typeface="Segoe UI" pitchFamily="34" charset="0"/>
                <a:cs typeface="Segoe UI" pitchFamily="34" charset="0"/>
              </a:rPr>
              <a:t>HOME</a:t>
            </a:r>
            <a:endParaRPr lang="en-US" sz="1400" b="1" spc="-39" dirty="0">
              <a:gradFill>
                <a:gsLst>
                  <a:gs pos="0">
                    <a:srgbClr val="505050"/>
                  </a:gs>
                  <a:gs pos="100000">
                    <a:srgbClr val="505050"/>
                  </a:gs>
                </a:gsLst>
                <a:lin ang="5400000" scaled="1"/>
              </a:gradFill>
              <a:ea typeface="Segoe UI" pitchFamily="34" charset="0"/>
              <a:cs typeface="Segoe UI" pitchFamily="34" charset="0"/>
            </a:endParaRPr>
          </a:p>
        </p:txBody>
      </p:sp>
      <p:sp>
        <p:nvSpPr>
          <p:cNvPr id="225" name="TextBox 224"/>
          <p:cNvSpPr txBox="1"/>
          <p:nvPr/>
        </p:nvSpPr>
        <p:spPr>
          <a:xfrm>
            <a:off x="11248321" y="3721537"/>
            <a:ext cx="521810" cy="215444"/>
          </a:xfrm>
          <a:prstGeom prst="rect">
            <a:avLst/>
          </a:prstGeom>
          <a:noFill/>
          <a:ln>
            <a:noFill/>
            <a:headEnd type="none" w="med" len="med"/>
            <a:tailEnd type="none" w="med" len="med"/>
          </a:ln>
        </p:spPr>
        <p:txBody>
          <a:bodyPr wrap="none" lIns="0" tIns="0" rIns="0" bIns="0" rtlCol="0">
            <a:spAutoFit/>
          </a:bodyPr>
          <a:lstStyle/>
          <a:p>
            <a:pPr defTabSz="932597">
              <a:defRPr/>
            </a:pPr>
            <a:r>
              <a:rPr lang="en-US" sz="1400" b="1" spc="-39" dirty="0" smtClean="0">
                <a:gradFill>
                  <a:gsLst>
                    <a:gs pos="0">
                      <a:srgbClr val="505050"/>
                    </a:gs>
                    <a:gs pos="100000">
                      <a:srgbClr val="505050"/>
                    </a:gs>
                  </a:gsLst>
                  <a:lin ang="5400000" scaled="1"/>
                </a:gradFill>
                <a:ea typeface="Segoe UI" pitchFamily="34" charset="0"/>
                <a:cs typeface="Segoe UI" pitchFamily="34" charset="0"/>
              </a:rPr>
              <a:t>HOME</a:t>
            </a:r>
            <a:endParaRPr lang="en-US" sz="1400" b="1" spc="-39" dirty="0">
              <a:gradFill>
                <a:gsLst>
                  <a:gs pos="0">
                    <a:srgbClr val="505050"/>
                  </a:gs>
                  <a:gs pos="100000">
                    <a:srgbClr val="505050"/>
                  </a:gs>
                </a:gsLst>
                <a:lin ang="5400000" scaled="1"/>
              </a:gradFill>
              <a:ea typeface="Segoe UI" pitchFamily="34" charset="0"/>
              <a:cs typeface="Segoe UI" pitchFamily="34" charset="0"/>
            </a:endParaRPr>
          </a:p>
        </p:txBody>
      </p:sp>
      <p:sp>
        <p:nvSpPr>
          <p:cNvPr id="226" name="TextBox 225"/>
          <p:cNvSpPr txBox="1"/>
          <p:nvPr/>
        </p:nvSpPr>
        <p:spPr>
          <a:xfrm>
            <a:off x="5688437" y="3721537"/>
            <a:ext cx="1044710" cy="215444"/>
          </a:xfrm>
          <a:prstGeom prst="rect">
            <a:avLst/>
          </a:prstGeom>
          <a:noFill/>
          <a:ln>
            <a:noFill/>
            <a:headEnd type="none" w="med" len="med"/>
            <a:tailEnd type="none" w="med" len="med"/>
          </a:ln>
        </p:spPr>
        <p:txBody>
          <a:bodyPr wrap="none" lIns="0" tIns="0" rIns="0" bIns="0" rtlCol="0">
            <a:spAutoFit/>
          </a:bodyPr>
          <a:lstStyle/>
          <a:p>
            <a:pPr defTabSz="932597">
              <a:defRPr/>
            </a:pPr>
            <a:r>
              <a:rPr lang="en-US" sz="1400" b="1" spc="-39" dirty="0" smtClean="0">
                <a:gradFill>
                  <a:gsLst>
                    <a:gs pos="0">
                      <a:srgbClr val="505050"/>
                    </a:gs>
                    <a:gs pos="100000">
                      <a:srgbClr val="505050"/>
                    </a:gs>
                  </a:gsLst>
                  <a:lin ang="5400000" scaled="1"/>
                </a:gradFill>
                <a:ea typeface="Segoe UI" pitchFamily="34" charset="0"/>
                <a:cs typeface="Segoe UI" pitchFamily="34" charset="0"/>
              </a:rPr>
              <a:t>WORKPLACE</a:t>
            </a:r>
            <a:endParaRPr lang="en-US" sz="1400" b="1" spc="-39" dirty="0">
              <a:gradFill>
                <a:gsLst>
                  <a:gs pos="0">
                    <a:srgbClr val="505050"/>
                  </a:gs>
                  <a:gs pos="100000">
                    <a:srgbClr val="505050"/>
                  </a:gs>
                </a:gsLst>
                <a:lin ang="5400000" scaled="1"/>
              </a:gradFill>
              <a:ea typeface="Segoe UI" pitchFamily="34" charset="0"/>
              <a:cs typeface="Segoe UI" pitchFamily="34" charset="0"/>
            </a:endParaRPr>
          </a:p>
        </p:txBody>
      </p:sp>
    </p:spTree>
    <p:extLst>
      <p:ext uri="{BB962C8B-B14F-4D97-AF65-F5344CB8AC3E}">
        <p14:creationId xmlns:p14="http://schemas.microsoft.com/office/powerpoint/2010/main" val="3039773395"/>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4" name="Straight Arrow Connector 103"/>
          <p:cNvCxnSpPr/>
          <p:nvPr/>
        </p:nvCxnSpPr>
        <p:spPr>
          <a:xfrm flipV="1">
            <a:off x="2213727" y="3337437"/>
            <a:ext cx="1865578" cy="758"/>
          </a:xfrm>
          <a:prstGeom prst="straightConnector1">
            <a:avLst/>
          </a:prstGeom>
          <a:noFill/>
          <a:ln w="38100" cap="flat" cmpd="sng" algn="ctr">
            <a:solidFill>
              <a:srgbClr val="00B0F0"/>
            </a:solidFill>
            <a:prstDash val="solid"/>
            <a:miter lim="800000"/>
            <a:headEnd type="triangle" w="med" len="med"/>
            <a:tailEnd type="triangle" w="med" len="med"/>
          </a:ln>
          <a:effectLst/>
        </p:spPr>
      </p:cxnSp>
      <p:sp>
        <p:nvSpPr>
          <p:cNvPr id="107" name="Oval 106"/>
          <p:cNvSpPr/>
          <p:nvPr/>
        </p:nvSpPr>
        <p:spPr>
          <a:xfrm>
            <a:off x="8719722" y="3801429"/>
            <a:ext cx="207709" cy="203346"/>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algn="ctr" defTabSz="913873">
              <a:defRPr/>
            </a:pPr>
            <a:endParaRPr lang="en-US" sz="1097" kern="0">
              <a:solidFill>
                <a:prstClr val="white"/>
              </a:solidFill>
              <a:cs typeface="Arial" panose="020B0604020202020204" pitchFamily="34" charset="0"/>
            </a:endParaRPr>
          </a:p>
        </p:txBody>
      </p:sp>
      <p:sp>
        <p:nvSpPr>
          <p:cNvPr id="108" name="Oval 107"/>
          <p:cNvSpPr/>
          <p:nvPr/>
        </p:nvSpPr>
        <p:spPr>
          <a:xfrm>
            <a:off x="8719722" y="3801429"/>
            <a:ext cx="207709" cy="203346"/>
          </a:xfrm>
          <a:prstGeom prst="ellipse">
            <a:avLst/>
          </a:prstGeom>
          <a:solidFill>
            <a:srgbClr val="5B9BD5"/>
          </a:solidFill>
          <a:ln w="12700" cap="flat" cmpd="sng" algn="ctr">
            <a:solidFill>
              <a:srgbClr val="5B9BD5">
                <a:shade val="50000"/>
              </a:srgbClr>
            </a:solidFill>
            <a:prstDash val="dash"/>
            <a:miter lim="800000"/>
          </a:ln>
          <a:effectLst/>
        </p:spPr>
        <p:txBody>
          <a:bodyPr rtlCol="0" anchor="ctr"/>
          <a:lstStyle/>
          <a:p>
            <a:pPr algn="ctr" defTabSz="913873">
              <a:defRPr/>
            </a:pPr>
            <a:endParaRPr lang="en-US" sz="1097" kern="0">
              <a:solidFill>
                <a:prstClr val="white"/>
              </a:solidFill>
              <a:cs typeface="Arial" panose="020B0604020202020204" pitchFamily="34" charset="0"/>
            </a:endParaRPr>
          </a:p>
        </p:txBody>
      </p:sp>
      <p:sp>
        <p:nvSpPr>
          <p:cNvPr id="109" name="Rectangle 108"/>
          <p:cNvSpPr/>
          <p:nvPr/>
        </p:nvSpPr>
        <p:spPr>
          <a:xfrm>
            <a:off x="4127841" y="2565279"/>
            <a:ext cx="5449117" cy="3102459"/>
          </a:xfrm>
          <a:prstGeom prst="rect">
            <a:avLst/>
          </a:prstGeom>
          <a:ln w="12700">
            <a:solidFill>
              <a:srgbClr val="0070C0"/>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913873">
              <a:defRPr/>
            </a:pPr>
            <a:endParaRPr lang="en-US" sz="1097" kern="0" dirty="0">
              <a:solidFill>
                <a:prstClr val="black"/>
              </a:solidFill>
              <a:cs typeface="Arial" panose="020B0604020202020204" pitchFamily="34" charset="0"/>
            </a:endParaRPr>
          </a:p>
        </p:txBody>
      </p:sp>
      <p:sp>
        <p:nvSpPr>
          <p:cNvPr id="110" name="Rectangle 109"/>
          <p:cNvSpPr/>
          <p:nvPr/>
        </p:nvSpPr>
        <p:spPr>
          <a:xfrm>
            <a:off x="7270813" y="2751176"/>
            <a:ext cx="2056505" cy="394686"/>
          </a:xfrm>
          <a:prstGeom prst="rect">
            <a:avLst/>
          </a:prstGeom>
          <a:solidFill>
            <a:srgbClr val="00B0F0"/>
          </a:solidFill>
          <a:ln w="19050" cap="flat" cmpd="sng" algn="ctr">
            <a:solidFill>
              <a:srgbClr val="00B0F0"/>
            </a:solidFill>
            <a:prstDash val="solid"/>
            <a:miter lim="800000"/>
          </a:ln>
          <a:effectLst/>
        </p:spPr>
        <p:txBody>
          <a:bodyPr rtlCol="0" anchor="ctr"/>
          <a:lstStyle/>
          <a:p>
            <a:pPr algn="ctr" defTabSz="913873"/>
            <a:r>
              <a:rPr lang="en-US" sz="1198" kern="0" dirty="0">
                <a:solidFill>
                  <a:prstClr val="white"/>
                </a:solidFill>
                <a:cs typeface="Arial" panose="020B0604020202020204" pitchFamily="34" charset="0"/>
              </a:rPr>
              <a:t>Solution Portal</a:t>
            </a:r>
          </a:p>
        </p:txBody>
      </p:sp>
      <p:sp>
        <p:nvSpPr>
          <p:cNvPr id="111" name="Rectangle 110"/>
          <p:cNvSpPr/>
          <p:nvPr/>
        </p:nvSpPr>
        <p:spPr>
          <a:xfrm>
            <a:off x="5318154" y="2751176"/>
            <a:ext cx="1890342" cy="394686"/>
          </a:xfrm>
          <a:prstGeom prst="rect">
            <a:avLst/>
          </a:prstGeom>
          <a:solidFill>
            <a:srgbClr val="00B0F0"/>
          </a:solidFill>
          <a:ln w="19050" cap="flat" cmpd="sng" algn="ctr">
            <a:solidFill>
              <a:srgbClr val="00B0F0"/>
            </a:solidFill>
            <a:prstDash val="solid"/>
            <a:miter lim="800000"/>
          </a:ln>
          <a:effectLst/>
        </p:spPr>
        <p:txBody>
          <a:bodyPr rtlCol="0" anchor="ctr"/>
          <a:lstStyle/>
          <a:p>
            <a:pPr algn="ctr" defTabSz="913873"/>
            <a:r>
              <a:rPr lang="en-US" sz="1198" kern="0" dirty="0">
                <a:solidFill>
                  <a:prstClr val="white"/>
                </a:solidFill>
                <a:cs typeface="Arial" panose="020B0604020202020204" pitchFamily="34" charset="0"/>
              </a:rPr>
              <a:t>Provisioning API</a:t>
            </a:r>
          </a:p>
        </p:txBody>
      </p:sp>
      <p:sp>
        <p:nvSpPr>
          <p:cNvPr id="112" name="Rectangle 111"/>
          <p:cNvSpPr/>
          <p:nvPr/>
        </p:nvSpPr>
        <p:spPr>
          <a:xfrm>
            <a:off x="5318156" y="3394623"/>
            <a:ext cx="3074380" cy="296014"/>
          </a:xfrm>
          <a:prstGeom prst="rect">
            <a:avLst/>
          </a:prstGeom>
          <a:solidFill>
            <a:srgbClr val="00B0F0"/>
          </a:solidFill>
          <a:ln w="19050" cap="flat" cmpd="sng" algn="ctr">
            <a:solidFill>
              <a:srgbClr val="00B0F0"/>
            </a:solidFill>
            <a:prstDash val="solid"/>
            <a:miter lim="800000"/>
          </a:ln>
          <a:effectLst/>
        </p:spPr>
        <p:txBody>
          <a:bodyPr rtlCol="0" anchor="ctr"/>
          <a:lstStyle/>
          <a:p>
            <a:pPr algn="ctr" defTabSz="913873"/>
            <a:r>
              <a:rPr lang="en-US" sz="1198" kern="0" dirty="0">
                <a:solidFill>
                  <a:prstClr val="white"/>
                </a:solidFill>
                <a:cs typeface="Arial" panose="020B0604020202020204" pitchFamily="34" charset="0"/>
              </a:rPr>
              <a:t>Identity &amp; Registry Stores</a:t>
            </a:r>
          </a:p>
        </p:txBody>
      </p:sp>
      <p:cxnSp>
        <p:nvCxnSpPr>
          <p:cNvPr id="113" name="Straight Arrow Connector 112"/>
          <p:cNvCxnSpPr>
            <a:stCxn id="111" idx="2"/>
          </p:cNvCxnSpPr>
          <p:nvPr/>
        </p:nvCxnSpPr>
        <p:spPr>
          <a:xfrm flipH="1">
            <a:off x="6263305" y="3145863"/>
            <a:ext cx="20" cy="248759"/>
          </a:xfrm>
          <a:prstGeom prst="straightConnector1">
            <a:avLst/>
          </a:prstGeom>
          <a:noFill/>
          <a:ln w="19050" cap="flat" cmpd="sng" algn="ctr">
            <a:solidFill>
              <a:srgbClr val="00B0F0"/>
            </a:solidFill>
            <a:prstDash val="solid"/>
            <a:miter lim="800000"/>
            <a:tailEnd type="triangle"/>
          </a:ln>
          <a:effectLst/>
        </p:spPr>
      </p:cxnSp>
      <p:cxnSp>
        <p:nvCxnSpPr>
          <p:cNvPr id="114" name="Straight Arrow Connector 113"/>
          <p:cNvCxnSpPr/>
          <p:nvPr/>
        </p:nvCxnSpPr>
        <p:spPr>
          <a:xfrm flipH="1">
            <a:off x="7878403" y="3131093"/>
            <a:ext cx="20" cy="248759"/>
          </a:xfrm>
          <a:prstGeom prst="straightConnector1">
            <a:avLst/>
          </a:prstGeom>
          <a:noFill/>
          <a:ln w="19050" cap="flat" cmpd="sng" algn="ctr">
            <a:solidFill>
              <a:srgbClr val="00B0F0"/>
            </a:solidFill>
            <a:prstDash val="solid"/>
            <a:miter lim="800000"/>
            <a:tailEnd type="triangle"/>
          </a:ln>
          <a:effectLst/>
        </p:spPr>
      </p:cxnSp>
      <p:cxnSp>
        <p:nvCxnSpPr>
          <p:cNvPr id="115" name="Straight Arrow Connector 114"/>
          <p:cNvCxnSpPr/>
          <p:nvPr/>
        </p:nvCxnSpPr>
        <p:spPr>
          <a:xfrm flipH="1">
            <a:off x="8823574" y="3145863"/>
            <a:ext cx="20" cy="248759"/>
          </a:xfrm>
          <a:prstGeom prst="straightConnector1">
            <a:avLst/>
          </a:prstGeom>
          <a:noFill/>
          <a:ln w="19050" cap="flat" cmpd="sng" algn="ctr">
            <a:solidFill>
              <a:srgbClr val="00B0F0"/>
            </a:solidFill>
            <a:prstDash val="solid"/>
            <a:miter lim="800000"/>
            <a:tailEnd type="triangle"/>
          </a:ln>
          <a:effectLst/>
        </p:spPr>
      </p:cxnSp>
      <p:sp>
        <p:nvSpPr>
          <p:cNvPr id="128" name="Oval 127"/>
          <p:cNvSpPr/>
          <p:nvPr/>
        </p:nvSpPr>
        <p:spPr>
          <a:xfrm>
            <a:off x="8719722" y="3801429"/>
            <a:ext cx="207709" cy="203346"/>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algn="ctr" defTabSz="913873">
              <a:defRPr/>
            </a:pPr>
            <a:endParaRPr lang="en-US" sz="1097" kern="0">
              <a:solidFill>
                <a:prstClr val="white"/>
              </a:solidFill>
              <a:cs typeface="Arial" panose="020B0604020202020204" pitchFamily="34" charset="0"/>
            </a:endParaRPr>
          </a:p>
        </p:txBody>
      </p:sp>
      <p:sp>
        <p:nvSpPr>
          <p:cNvPr id="129" name="Rectangle 128"/>
          <p:cNvSpPr/>
          <p:nvPr/>
        </p:nvSpPr>
        <p:spPr>
          <a:xfrm>
            <a:off x="5318155" y="4213716"/>
            <a:ext cx="4009163" cy="372593"/>
          </a:xfrm>
          <a:prstGeom prst="rect">
            <a:avLst/>
          </a:prstGeom>
          <a:solidFill>
            <a:srgbClr val="00B0F0"/>
          </a:solidFill>
          <a:ln w="19050" cap="flat" cmpd="sng" algn="ctr">
            <a:solidFill>
              <a:srgbClr val="00B0F0"/>
            </a:solidFill>
            <a:prstDash val="solid"/>
            <a:miter lim="800000"/>
          </a:ln>
          <a:effectLst/>
        </p:spPr>
        <p:txBody>
          <a:bodyPr rtlCol="0" anchor="ctr"/>
          <a:lstStyle/>
          <a:p>
            <a:pPr algn="ctr" defTabSz="913873">
              <a:defRPr/>
            </a:pPr>
            <a:r>
              <a:rPr lang="en-US" sz="1198" kern="0" dirty="0">
                <a:solidFill>
                  <a:prstClr val="white"/>
                </a:solidFill>
                <a:cs typeface="Arial" panose="020B0604020202020204" pitchFamily="34" charset="0"/>
              </a:rPr>
              <a:t>Stream Event Processor</a:t>
            </a:r>
          </a:p>
        </p:txBody>
      </p:sp>
      <p:sp>
        <p:nvSpPr>
          <p:cNvPr id="132" name="Rectangle 131"/>
          <p:cNvSpPr/>
          <p:nvPr/>
        </p:nvSpPr>
        <p:spPr>
          <a:xfrm>
            <a:off x="8421714" y="4735247"/>
            <a:ext cx="858388" cy="776844"/>
          </a:xfrm>
          <a:prstGeom prst="rect">
            <a:avLst/>
          </a:prstGeom>
          <a:solidFill>
            <a:srgbClr val="00B0F0"/>
          </a:solidFill>
          <a:ln w="19050" cap="flat" cmpd="sng" algn="ctr">
            <a:solidFill>
              <a:srgbClr val="00B0F0"/>
            </a:solidFill>
            <a:prstDash val="solid"/>
            <a:miter lim="800000"/>
          </a:ln>
          <a:effectLst/>
        </p:spPr>
        <p:txBody>
          <a:bodyPr rtlCol="0" anchor="ctr"/>
          <a:lstStyle/>
          <a:p>
            <a:pPr algn="ctr" defTabSz="913873"/>
            <a:r>
              <a:rPr lang="en-US" sz="1198" kern="0" dirty="0">
                <a:solidFill>
                  <a:prstClr val="white"/>
                </a:solidFill>
                <a:cs typeface="Arial" panose="020B0604020202020204" pitchFamily="34" charset="0"/>
              </a:rPr>
              <a:t>Analytics/ Machine Learning</a:t>
            </a:r>
          </a:p>
        </p:txBody>
      </p:sp>
      <p:cxnSp>
        <p:nvCxnSpPr>
          <p:cNvPr id="135" name="Straight Arrow Connector 134"/>
          <p:cNvCxnSpPr>
            <a:endCxn id="129" idx="1"/>
          </p:cNvCxnSpPr>
          <p:nvPr/>
        </p:nvCxnSpPr>
        <p:spPr>
          <a:xfrm>
            <a:off x="4757611" y="4400012"/>
            <a:ext cx="560544" cy="0"/>
          </a:xfrm>
          <a:prstGeom prst="straightConnector1">
            <a:avLst/>
          </a:prstGeom>
          <a:noFill/>
          <a:ln w="19050" cap="flat" cmpd="sng" algn="ctr">
            <a:solidFill>
              <a:srgbClr val="00B0F0"/>
            </a:solidFill>
            <a:prstDash val="solid"/>
            <a:miter lim="800000"/>
            <a:tailEnd type="triangle"/>
          </a:ln>
          <a:effectLst/>
        </p:spPr>
      </p:cxnSp>
      <p:sp>
        <p:nvSpPr>
          <p:cNvPr id="140" name="Rectangle 139"/>
          <p:cNvSpPr/>
          <p:nvPr/>
        </p:nvSpPr>
        <p:spPr>
          <a:xfrm>
            <a:off x="10092310" y="2565279"/>
            <a:ext cx="1450409" cy="3102459"/>
          </a:xfrm>
          <a:prstGeom prst="rect">
            <a:avLst/>
          </a:prstGeom>
          <a:solidFill>
            <a:srgbClr val="00B0F0"/>
          </a:solidFill>
          <a:ln w="12700" cap="flat" cmpd="sng" algn="ctr">
            <a:solidFill>
              <a:srgbClr val="00B0F0"/>
            </a:solidFill>
            <a:prstDash val="solid"/>
            <a:miter lim="800000"/>
          </a:ln>
          <a:effectLst/>
        </p:spPr>
        <p:txBody>
          <a:bodyPr rtlCol="0" anchor="ctr"/>
          <a:lstStyle/>
          <a:p>
            <a:pPr algn="ctr" defTabSz="913873">
              <a:defRPr/>
            </a:pPr>
            <a:r>
              <a:rPr lang="en-US" sz="1198" kern="0" dirty="0">
                <a:solidFill>
                  <a:prstClr val="white"/>
                </a:solidFill>
                <a:cs typeface="Arial" panose="020B0604020202020204" pitchFamily="34" charset="0"/>
              </a:rPr>
              <a:t>Data Visualization &amp; Presentation</a:t>
            </a:r>
          </a:p>
        </p:txBody>
      </p:sp>
      <p:sp>
        <p:nvSpPr>
          <p:cNvPr id="149" name="L-Shape 148"/>
          <p:cNvSpPr/>
          <p:nvPr/>
        </p:nvSpPr>
        <p:spPr>
          <a:xfrm flipH="1">
            <a:off x="5318156" y="3394622"/>
            <a:ext cx="4009163" cy="610152"/>
          </a:xfrm>
          <a:prstGeom prst="corner">
            <a:avLst>
              <a:gd name="adj1" fmla="val 46089"/>
              <a:gd name="adj2" fmla="val 146666"/>
            </a:avLst>
          </a:prstGeom>
          <a:solidFill>
            <a:srgbClr val="00B0F0"/>
          </a:solidFill>
          <a:ln w="19050" cap="flat" cmpd="sng" algn="ctr">
            <a:solidFill>
              <a:srgbClr val="00B0F0"/>
            </a:solidFill>
            <a:prstDash val="solid"/>
            <a:miter lim="800000"/>
          </a:ln>
          <a:effectLst/>
        </p:spPr>
        <p:txBody>
          <a:bodyPr rtlCol="0" anchor="ctr"/>
          <a:lstStyle/>
          <a:p>
            <a:pPr algn="ctr" defTabSz="913873"/>
            <a:r>
              <a:rPr lang="en-US" sz="1198" kern="0" dirty="0">
                <a:solidFill>
                  <a:prstClr val="white"/>
                </a:solidFill>
                <a:cs typeface="Arial" panose="020B0604020202020204" pitchFamily="34" charset="0"/>
              </a:rPr>
              <a:t>Device State Store</a:t>
            </a:r>
          </a:p>
        </p:txBody>
      </p:sp>
      <p:sp>
        <p:nvSpPr>
          <p:cNvPr id="121" name="Rectangle 120"/>
          <p:cNvSpPr/>
          <p:nvPr/>
        </p:nvSpPr>
        <p:spPr>
          <a:xfrm>
            <a:off x="2579205" y="4634283"/>
            <a:ext cx="1122748" cy="910062"/>
          </a:xfrm>
          <a:prstGeom prst="rect">
            <a:avLst/>
          </a:prstGeom>
          <a:noFill/>
          <a:ln w="12700" cap="flat" cmpd="sng" algn="ctr">
            <a:solidFill>
              <a:sysClr val="windowText" lastClr="000000"/>
            </a:solidFill>
            <a:prstDash val="dash"/>
            <a:miter lim="800000"/>
          </a:ln>
          <a:effectLst/>
        </p:spPr>
        <p:txBody>
          <a:bodyPr rtlCol="0" anchor="ctr"/>
          <a:lstStyle/>
          <a:p>
            <a:pPr algn="ctr" defTabSz="913873">
              <a:defRPr/>
            </a:pPr>
            <a:r>
              <a:rPr lang="en-US" sz="1198" kern="0" dirty="0">
                <a:solidFill>
                  <a:prstClr val="black"/>
                </a:solidFill>
                <a:cs typeface="Arial" panose="020B0604020202020204" pitchFamily="34" charset="0"/>
              </a:rPr>
              <a:t>Gateway</a:t>
            </a:r>
            <a:br>
              <a:rPr lang="en-US" sz="1198" kern="0" dirty="0">
                <a:solidFill>
                  <a:prstClr val="black"/>
                </a:solidFill>
                <a:cs typeface="Arial" panose="020B0604020202020204" pitchFamily="34" charset="0"/>
              </a:rPr>
            </a:br>
            <a:endParaRPr lang="en-US" sz="1198" kern="0" dirty="0">
              <a:solidFill>
                <a:prstClr val="black"/>
              </a:solidFill>
              <a:cs typeface="Arial" panose="020B0604020202020204" pitchFamily="34" charset="0"/>
            </a:endParaRPr>
          </a:p>
        </p:txBody>
      </p:sp>
      <p:sp>
        <p:nvSpPr>
          <p:cNvPr id="76" name="Title 1"/>
          <p:cNvSpPr>
            <a:spLocks noGrp="1"/>
          </p:cNvSpPr>
          <p:nvPr>
            <p:ph type="title"/>
          </p:nvPr>
        </p:nvSpPr>
        <p:spPr>
          <a:xfrm>
            <a:off x="468816" y="258570"/>
            <a:ext cx="11187113" cy="674701"/>
          </a:xfrm>
        </p:spPr>
        <p:txBody>
          <a:bodyPr>
            <a:normAutofit fontScale="90000"/>
          </a:bodyPr>
          <a:lstStyle/>
          <a:p>
            <a:r>
              <a:rPr lang="en-US" sz="3999" dirty="0">
                <a:solidFill>
                  <a:schemeClr val="accent6"/>
                </a:solidFill>
              </a:rPr>
              <a:t>Azure </a:t>
            </a:r>
            <a:r>
              <a:rPr lang="en-US" sz="3999" dirty="0" err="1">
                <a:solidFill>
                  <a:schemeClr val="accent6"/>
                </a:solidFill>
              </a:rPr>
              <a:t>IoT</a:t>
            </a:r>
            <a:r>
              <a:rPr lang="en-US" sz="3999" dirty="0">
                <a:solidFill>
                  <a:schemeClr val="accent6"/>
                </a:solidFill>
              </a:rPr>
              <a:t> Services Reference Architecture</a:t>
            </a:r>
          </a:p>
        </p:txBody>
      </p:sp>
      <p:sp>
        <p:nvSpPr>
          <p:cNvPr id="39" name="Rectangle 38"/>
          <p:cNvSpPr/>
          <p:nvPr/>
        </p:nvSpPr>
        <p:spPr>
          <a:xfrm>
            <a:off x="5318155" y="4735247"/>
            <a:ext cx="858388" cy="776844"/>
          </a:xfrm>
          <a:prstGeom prst="rect">
            <a:avLst/>
          </a:prstGeom>
          <a:solidFill>
            <a:srgbClr val="00B0F0"/>
          </a:solidFill>
          <a:ln w="19050" cap="flat" cmpd="sng" algn="ctr">
            <a:solidFill>
              <a:srgbClr val="00B0F0"/>
            </a:solidFill>
            <a:prstDash val="solid"/>
            <a:miter lim="800000"/>
          </a:ln>
          <a:effectLst/>
        </p:spPr>
        <p:txBody>
          <a:bodyPr rtlCol="0" anchor="ctr"/>
          <a:lstStyle/>
          <a:p>
            <a:pPr algn="ctr" defTabSz="913873"/>
            <a:r>
              <a:rPr lang="en-US" sz="1198" kern="0" dirty="0">
                <a:solidFill>
                  <a:prstClr val="white"/>
                </a:solidFill>
                <a:cs typeface="Arial" panose="020B0604020202020204" pitchFamily="34" charset="0"/>
              </a:rPr>
              <a:t>Storage</a:t>
            </a:r>
          </a:p>
        </p:txBody>
      </p:sp>
      <p:cxnSp>
        <p:nvCxnSpPr>
          <p:cNvPr id="7" name="Straight Arrow Connector 6"/>
          <p:cNvCxnSpPr/>
          <p:nvPr/>
        </p:nvCxnSpPr>
        <p:spPr>
          <a:xfrm flipH="1">
            <a:off x="6176542" y="5172226"/>
            <a:ext cx="2245171"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8823573" y="4004775"/>
            <a:ext cx="0" cy="302542"/>
          </a:xfrm>
          <a:prstGeom prst="straightConnector1">
            <a:avLst/>
          </a:prstGeom>
          <a:noFill/>
          <a:ln w="19050" cap="flat" cmpd="sng" algn="ctr">
            <a:solidFill>
              <a:srgbClr val="00B0F0"/>
            </a:solidFill>
            <a:prstDash val="solid"/>
            <a:miter lim="800000"/>
            <a:tailEnd type="triangle"/>
          </a:ln>
          <a:effectLst/>
        </p:spPr>
      </p:cxnSp>
      <p:sp>
        <p:nvSpPr>
          <p:cNvPr id="57" name="TextBox 56"/>
          <p:cNvSpPr txBox="1"/>
          <p:nvPr/>
        </p:nvSpPr>
        <p:spPr>
          <a:xfrm>
            <a:off x="783197" y="2814627"/>
            <a:ext cx="1372963" cy="967070"/>
          </a:xfrm>
          <a:prstGeom prst="roundRect">
            <a:avLst/>
          </a:prstGeom>
          <a:ln>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defPPr>
              <a:defRPr lang="en-US"/>
            </a:defPPr>
            <a:lvl1pPr algn="ctr" defTabSz="896386">
              <a:defRPr sz="1078" kern="0">
                <a:solidFill>
                  <a:sysClr val="windowText" lastClr="000000"/>
                </a:solidFill>
                <a:cs typeface="Arial" panose="020B06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198" dirty="0"/>
              <a:t>IP capable devices</a:t>
            </a:r>
            <a:br>
              <a:rPr lang="en-US" sz="1198" dirty="0"/>
            </a:br>
            <a:endParaRPr lang="en-US" sz="1097" dirty="0"/>
          </a:p>
        </p:txBody>
      </p:sp>
      <p:sp>
        <p:nvSpPr>
          <p:cNvPr id="59" name="TextBox 58"/>
          <p:cNvSpPr txBox="1"/>
          <p:nvPr/>
        </p:nvSpPr>
        <p:spPr>
          <a:xfrm>
            <a:off x="783197" y="4115032"/>
            <a:ext cx="1372963" cy="888522"/>
          </a:xfrm>
          <a:prstGeom prst="roundRect">
            <a:avLst/>
          </a:prstGeom>
          <a:ln>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defPPr>
              <a:defRPr lang="en-US"/>
            </a:defPPr>
            <a:lvl1pPr algn="ctr" defTabSz="896386">
              <a:defRPr sz="1078" kern="0">
                <a:solidFill>
                  <a:sysClr val="windowText" lastClr="000000"/>
                </a:solidFill>
                <a:cs typeface="Arial" panose="020B06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198" dirty="0"/>
              <a:t>Existing IoT devices</a:t>
            </a:r>
          </a:p>
          <a:p>
            <a:endParaRPr lang="en-US" sz="1198" dirty="0"/>
          </a:p>
        </p:txBody>
      </p:sp>
      <p:sp>
        <p:nvSpPr>
          <p:cNvPr id="60" name="TextBox 59"/>
          <p:cNvSpPr txBox="1"/>
          <p:nvPr/>
        </p:nvSpPr>
        <p:spPr>
          <a:xfrm>
            <a:off x="783197" y="5336887"/>
            <a:ext cx="1372963" cy="797462"/>
          </a:xfrm>
          <a:prstGeom prst="roundRect">
            <a:avLst/>
          </a:prstGeom>
          <a:ln>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defPPr>
              <a:defRPr lang="en-US"/>
            </a:defPPr>
            <a:lvl1pPr algn="ctr" defTabSz="896386">
              <a:defRPr sz="1078" kern="0">
                <a:solidFill>
                  <a:sysClr val="windowText" lastClr="000000"/>
                </a:solidFill>
                <a:cs typeface="Arial" panose="020B06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198" dirty="0"/>
              <a:t>Low power devices </a:t>
            </a:r>
          </a:p>
        </p:txBody>
      </p:sp>
      <p:sp>
        <p:nvSpPr>
          <p:cNvPr id="61" name="Rectangle 60"/>
          <p:cNvSpPr/>
          <p:nvPr/>
        </p:nvSpPr>
        <p:spPr bwMode="auto">
          <a:xfrm>
            <a:off x="10098107" y="1402364"/>
            <a:ext cx="1449973" cy="732723"/>
          </a:xfrm>
          <a:prstGeom prst="rect">
            <a:avLst/>
          </a:prstGeom>
          <a:solidFill>
            <a:schemeClr val="accent5"/>
          </a:solidFill>
          <a:ln w="10795" cap="flat" cmpd="sng" algn="ctr">
            <a:noFill/>
            <a:prstDash val="solid"/>
            <a:headEnd type="none" w="med" len="med"/>
            <a:tailEnd type="none" w="med" len="med"/>
          </a:ln>
          <a:effectLst/>
        </p:spPr>
        <p:txBody>
          <a:bodyPr vert="horz" wrap="square" lIns="182776" tIns="182776" rIns="182776" bIns="146220" numCol="1" rtlCol="0" anchor="ctr" anchorCtr="0" compatLnSpc="1">
            <a:prstTxWarp prst="textNoShape">
              <a:avLst/>
            </a:prstTxWarp>
            <a:noAutofit/>
          </a:bodyPr>
          <a:lstStyle/>
          <a:p>
            <a:pPr algn="ctr" defTabSz="931756" fontAlgn="base">
              <a:lnSpc>
                <a:spcPct val="90000"/>
              </a:lnSpc>
              <a:spcBef>
                <a:spcPct val="0"/>
              </a:spcBef>
              <a:spcAft>
                <a:spcPct val="0"/>
              </a:spcAft>
            </a:pPr>
            <a:r>
              <a:rPr lang="en-US" sz="1398" kern="0" dirty="0">
                <a:solidFill>
                  <a:prstClr val="white"/>
                </a:solidFill>
              </a:rPr>
              <a:t>Presentation </a:t>
            </a:r>
            <a:endParaRPr lang="en-US" sz="1122" kern="0" dirty="0">
              <a:solidFill>
                <a:prstClr val="white"/>
              </a:solidFill>
            </a:endParaRPr>
          </a:p>
        </p:txBody>
      </p:sp>
      <p:sp>
        <p:nvSpPr>
          <p:cNvPr id="62" name="Rectangle 61"/>
          <p:cNvSpPr/>
          <p:nvPr/>
        </p:nvSpPr>
        <p:spPr bwMode="auto">
          <a:xfrm>
            <a:off x="4133204" y="1402360"/>
            <a:ext cx="5449117" cy="732724"/>
          </a:xfrm>
          <a:prstGeom prst="rect">
            <a:avLst/>
          </a:prstGeom>
          <a:solidFill>
            <a:schemeClr val="accent5"/>
          </a:solidFill>
          <a:ln w="10795" cap="flat" cmpd="sng" algn="ctr">
            <a:noFill/>
            <a:prstDash val="solid"/>
            <a:headEnd type="none" w="med" len="med"/>
            <a:tailEnd type="none" w="med" len="med"/>
          </a:ln>
          <a:effectLst/>
        </p:spPr>
        <p:txBody>
          <a:bodyPr vert="horz" wrap="square" lIns="182776" tIns="182776" rIns="182776" bIns="146220" numCol="1" rtlCol="0" anchor="ctr" anchorCtr="0" compatLnSpc="1">
            <a:prstTxWarp prst="textNoShape">
              <a:avLst/>
            </a:prstTxWarp>
            <a:noAutofit/>
          </a:bodyPr>
          <a:lstStyle/>
          <a:p>
            <a:pPr algn="ctr" defTabSz="931756" fontAlgn="base">
              <a:lnSpc>
                <a:spcPct val="90000"/>
              </a:lnSpc>
              <a:spcBef>
                <a:spcPct val="0"/>
              </a:spcBef>
              <a:spcAft>
                <a:spcPct val="0"/>
              </a:spcAft>
              <a:defRPr/>
            </a:pPr>
            <a:r>
              <a:rPr lang="en-US" sz="1398" kern="0" dirty="0">
                <a:solidFill>
                  <a:prstClr val="white"/>
                </a:solidFill>
              </a:rPr>
              <a:t>Device and Event Processing</a:t>
            </a:r>
          </a:p>
        </p:txBody>
      </p:sp>
      <p:sp>
        <p:nvSpPr>
          <p:cNvPr id="64" name="Rectangle 63"/>
          <p:cNvSpPr/>
          <p:nvPr/>
        </p:nvSpPr>
        <p:spPr bwMode="auto">
          <a:xfrm>
            <a:off x="2420952" y="1402364"/>
            <a:ext cx="1449973" cy="732723"/>
          </a:xfrm>
          <a:prstGeom prst="rect">
            <a:avLst/>
          </a:prstGeom>
          <a:solidFill>
            <a:schemeClr val="accent5"/>
          </a:solidFill>
          <a:ln w="10795" cap="flat" cmpd="sng" algn="ctr">
            <a:noFill/>
            <a:prstDash val="solid"/>
            <a:headEnd type="none" w="med" len="med"/>
            <a:tailEnd type="none" w="med" len="med"/>
          </a:ln>
          <a:effectLst/>
        </p:spPr>
        <p:txBody>
          <a:bodyPr vert="horz" wrap="square" lIns="182776" tIns="182776" rIns="182776" bIns="146220" numCol="1" rtlCol="0" anchor="ctr" anchorCtr="0" compatLnSpc="1">
            <a:prstTxWarp prst="textNoShape">
              <a:avLst/>
            </a:prstTxWarp>
            <a:noAutofit/>
          </a:bodyPr>
          <a:lstStyle/>
          <a:p>
            <a:pPr algn="ctr" defTabSz="931756" fontAlgn="base">
              <a:lnSpc>
                <a:spcPct val="90000"/>
              </a:lnSpc>
              <a:spcBef>
                <a:spcPct val="0"/>
              </a:spcBef>
              <a:spcAft>
                <a:spcPct val="0"/>
              </a:spcAft>
              <a:defRPr/>
            </a:pPr>
            <a:r>
              <a:rPr lang="en-US" sz="1398" kern="0" dirty="0">
                <a:solidFill>
                  <a:srgbClr val="FFFFFF"/>
                </a:solidFill>
              </a:rPr>
              <a:t>Data Transport</a:t>
            </a:r>
          </a:p>
        </p:txBody>
      </p:sp>
      <p:sp>
        <p:nvSpPr>
          <p:cNvPr id="65" name="Rectangle 64"/>
          <p:cNvSpPr/>
          <p:nvPr/>
        </p:nvSpPr>
        <p:spPr bwMode="auto">
          <a:xfrm>
            <a:off x="750054" y="1402364"/>
            <a:ext cx="1449973" cy="732723"/>
          </a:xfrm>
          <a:prstGeom prst="rect">
            <a:avLst/>
          </a:prstGeom>
          <a:solidFill>
            <a:schemeClr val="accent5"/>
          </a:solidFill>
          <a:ln w="10795" cap="flat" cmpd="sng" algn="ctr">
            <a:noFill/>
            <a:prstDash val="solid"/>
            <a:headEnd type="none" w="med" len="med"/>
            <a:tailEnd type="none" w="med" len="med"/>
          </a:ln>
          <a:effectLst/>
        </p:spPr>
        <p:txBody>
          <a:bodyPr vert="horz" wrap="square" lIns="182776" tIns="182776" rIns="182776" bIns="146220" numCol="1" rtlCol="0" anchor="ctr" anchorCtr="0" compatLnSpc="1">
            <a:prstTxWarp prst="textNoShape">
              <a:avLst/>
            </a:prstTxWarp>
            <a:noAutofit/>
          </a:bodyPr>
          <a:lstStyle/>
          <a:p>
            <a:pPr algn="ctr" defTabSz="931756" fontAlgn="base">
              <a:spcBef>
                <a:spcPct val="0"/>
              </a:spcBef>
              <a:spcAft>
                <a:spcPct val="0"/>
              </a:spcAft>
              <a:defRPr/>
            </a:pPr>
            <a:r>
              <a:rPr lang="en-US" sz="1398" kern="0" dirty="0">
                <a:solidFill>
                  <a:srgbClr val="FFFFFF"/>
                </a:solidFill>
              </a:rPr>
              <a:t>Devices and Data Sources</a:t>
            </a:r>
          </a:p>
        </p:txBody>
      </p:sp>
      <p:cxnSp>
        <p:nvCxnSpPr>
          <p:cNvPr id="25" name="Elbow Connector 24"/>
          <p:cNvCxnSpPr>
            <a:stCxn id="129" idx="2"/>
          </p:cNvCxnSpPr>
          <p:nvPr/>
        </p:nvCxnSpPr>
        <p:spPr>
          <a:xfrm rot="5400000">
            <a:off x="6546262" y="4216588"/>
            <a:ext cx="406758" cy="1146195"/>
          </a:xfrm>
          <a:prstGeom prst="bentConnector2">
            <a:avLst/>
          </a:prstGeom>
          <a:ln w="19050">
            <a:solidFill>
              <a:srgbClr val="4071CA"/>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V="1">
            <a:off x="9626605" y="4512245"/>
            <a:ext cx="448169" cy="1516"/>
          </a:xfrm>
          <a:prstGeom prst="straightConnector1">
            <a:avLst/>
          </a:prstGeom>
          <a:noFill/>
          <a:ln w="38100" cap="flat" cmpd="sng" algn="ctr">
            <a:solidFill>
              <a:srgbClr val="00B0F0"/>
            </a:solidFill>
            <a:prstDash val="solid"/>
            <a:miter lim="800000"/>
            <a:headEnd type="triangle" w="med" len="med"/>
            <a:tailEnd type="triangle" w="med" len="med"/>
          </a:ln>
          <a:effectLst/>
        </p:spPr>
      </p:cxnSp>
      <p:cxnSp>
        <p:nvCxnSpPr>
          <p:cNvPr id="58" name="Elbow Connector 57"/>
          <p:cNvCxnSpPr/>
          <p:nvPr/>
        </p:nvCxnSpPr>
        <p:spPr>
          <a:xfrm>
            <a:off x="7322738" y="4586306"/>
            <a:ext cx="1098976" cy="406759"/>
          </a:xfrm>
          <a:prstGeom prst="bentConnector3">
            <a:avLst>
              <a:gd name="adj1" fmla="val 540"/>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8" name="Rectangle 117"/>
          <p:cNvSpPr/>
          <p:nvPr/>
        </p:nvSpPr>
        <p:spPr>
          <a:xfrm>
            <a:off x="4306802" y="2699826"/>
            <a:ext cx="768598" cy="2877940"/>
          </a:xfrm>
          <a:prstGeom prst="rect">
            <a:avLst/>
          </a:prstGeom>
          <a:solidFill>
            <a:srgbClr val="00B0F0"/>
          </a:solidFill>
          <a:ln w="6350" cap="flat" cmpd="sng" algn="ctr">
            <a:solidFill>
              <a:srgbClr val="00B0F0"/>
            </a:solidFill>
            <a:prstDash val="solid"/>
            <a:miter lim="800000"/>
          </a:ln>
          <a:effectLst/>
        </p:spPr>
        <p:txBody>
          <a:bodyPr rtlCol="0" anchor="ctr"/>
          <a:lstStyle/>
          <a:p>
            <a:pPr algn="ctr" defTabSz="913873">
              <a:defRPr/>
            </a:pPr>
            <a:r>
              <a:rPr lang="en-US" sz="1198" kern="0" dirty="0">
                <a:solidFill>
                  <a:prstClr val="white"/>
                </a:solidFill>
                <a:cs typeface="Arial" panose="020B0604020202020204" pitchFamily="34" charset="0"/>
              </a:rPr>
              <a:t>Azure </a:t>
            </a:r>
            <a:r>
              <a:rPr lang="en-US" sz="1198" kern="0" dirty="0" err="1">
                <a:solidFill>
                  <a:prstClr val="white"/>
                </a:solidFill>
                <a:cs typeface="Arial" panose="020B0604020202020204" pitchFamily="34" charset="0"/>
              </a:rPr>
              <a:t>IoT</a:t>
            </a:r>
            <a:r>
              <a:rPr lang="en-US" sz="1198" kern="0" dirty="0">
                <a:solidFill>
                  <a:prstClr val="white"/>
                </a:solidFill>
                <a:cs typeface="Arial" panose="020B0604020202020204" pitchFamily="34" charset="0"/>
              </a:rPr>
              <a:t> Hub</a:t>
            </a:r>
          </a:p>
        </p:txBody>
      </p:sp>
      <p:sp>
        <p:nvSpPr>
          <p:cNvPr id="48" name="Rectangle 47"/>
          <p:cNvSpPr/>
          <p:nvPr/>
        </p:nvSpPr>
        <p:spPr>
          <a:xfrm>
            <a:off x="1086271" y="3468264"/>
            <a:ext cx="620608" cy="269889"/>
          </a:xfrm>
          <a:prstGeom prst="rect">
            <a:avLst/>
          </a:prstGeom>
          <a:solidFill>
            <a:srgbClr val="00B0F0"/>
          </a:solidFill>
          <a:ln w="6350" cap="flat" cmpd="sng" algn="ctr">
            <a:solidFill>
              <a:srgbClr val="00B0F0"/>
            </a:solidFill>
            <a:prstDash val="solid"/>
            <a:miter lim="800000"/>
          </a:ln>
          <a:effectLst/>
        </p:spPr>
        <p:txBody>
          <a:bodyPr rtlCol="0" anchor="ctr"/>
          <a:lstStyle/>
          <a:p>
            <a:pPr algn="ctr" defTabSz="913873"/>
            <a:r>
              <a:rPr lang="en-US" sz="1198" kern="0" dirty="0">
                <a:solidFill>
                  <a:prstClr val="white"/>
                </a:solidFill>
                <a:cs typeface="Arial" panose="020B0604020202020204" pitchFamily="34" charset="0"/>
              </a:rPr>
              <a:t>Agent</a:t>
            </a:r>
          </a:p>
        </p:txBody>
      </p:sp>
      <p:sp>
        <p:nvSpPr>
          <p:cNvPr id="66" name="Rectangle 65"/>
          <p:cNvSpPr/>
          <p:nvPr/>
        </p:nvSpPr>
        <p:spPr>
          <a:xfrm>
            <a:off x="2830274" y="5262012"/>
            <a:ext cx="620608" cy="269889"/>
          </a:xfrm>
          <a:prstGeom prst="rect">
            <a:avLst/>
          </a:prstGeom>
          <a:solidFill>
            <a:srgbClr val="00B0F0"/>
          </a:solidFill>
          <a:ln w="6350" cap="flat" cmpd="sng" algn="ctr">
            <a:solidFill>
              <a:srgbClr val="4472C4"/>
            </a:solidFill>
            <a:prstDash val="solid"/>
            <a:miter lim="800000"/>
          </a:ln>
          <a:effectLst/>
        </p:spPr>
        <p:txBody>
          <a:bodyPr rtlCol="0" anchor="ctr"/>
          <a:lstStyle/>
          <a:p>
            <a:pPr algn="ctr" defTabSz="913873"/>
            <a:r>
              <a:rPr lang="en-US" sz="1198" kern="0" dirty="0">
                <a:solidFill>
                  <a:prstClr val="white"/>
                </a:solidFill>
                <a:cs typeface="Arial" panose="020B0604020202020204" pitchFamily="34" charset="0"/>
              </a:rPr>
              <a:t>Agent</a:t>
            </a:r>
          </a:p>
        </p:txBody>
      </p:sp>
      <p:cxnSp>
        <p:nvCxnSpPr>
          <p:cNvPr id="14" name="Elbow Connector 13"/>
          <p:cNvCxnSpPr>
            <a:stCxn id="60" idx="3"/>
            <a:endCxn id="121" idx="1"/>
          </p:cNvCxnSpPr>
          <p:nvPr/>
        </p:nvCxnSpPr>
        <p:spPr>
          <a:xfrm flipV="1">
            <a:off x="2156160" y="5089315"/>
            <a:ext cx="423043" cy="646304"/>
          </a:xfrm>
          <a:prstGeom prst="bentConnector3">
            <a:avLst>
              <a:gd name="adj1" fmla="val 50000"/>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3" name="Elbow Connector 62"/>
          <p:cNvCxnSpPr>
            <a:stCxn id="59" idx="3"/>
            <a:endCxn id="121" idx="1"/>
          </p:cNvCxnSpPr>
          <p:nvPr/>
        </p:nvCxnSpPr>
        <p:spPr>
          <a:xfrm>
            <a:off x="2156160" y="4559293"/>
            <a:ext cx="423043" cy="530021"/>
          </a:xfrm>
          <a:prstGeom prst="bentConnector3">
            <a:avLst>
              <a:gd name="adj1" fmla="val 50000"/>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3756426" y="5091366"/>
            <a:ext cx="316940" cy="0"/>
          </a:xfrm>
          <a:prstGeom prst="straightConnector1">
            <a:avLst/>
          </a:prstGeom>
          <a:noFill/>
          <a:ln w="38100" cap="flat" cmpd="sng" algn="ctr">
            <a:solidFill>
              <a:srgbClr val="00B0F0"/>
            </a:solidFill>
            <a:prstDash val="solid"/>
            <a:miter lim="800000"/>
            <a:headEnd type="triangle" w="med" len="med"/>
            <a:tailEnd type="triangle" w="med" len="med"/>
          </a:ln>
          <a:effectLst/>
        </p:spPr>
      </p:cxnSp>
      <p:cxnSp>
        <p:nvCxnSpPr>
          <p:cNvPr id="67" name="Straight Arrow Connector 66"/>
          <p:cNvCxnSpPr/>
          <p:nvPr/>
        </p:nvCxnSpPr>
        <p:spPr>
          <a:xfrm flipV="1">
            <a:off x="2213727" y="4375155"/>
            <a:ext cx="1865578" cy="758"/>
          </a:xfrm>
          <a:prstGeom prst="straightConnector1">
            <a:avLst/>
          </a:prstGeom>
          <a:noFill/>
          <a:ln w="38100" cap="flat" cmpd="sng" algn="ctr">
            <a:solidFill>
              <a:srgbClr val="00B0F0"/>
            </a:solidFill>
            <a:prstDash val="solid"/>
            <a:miter lim="800000"/>
            <a:headEnd type="triangle" w="med" len="med"/>
            <a:tailEnd type="triangle" w="med" len="med"/>
          </a:ln>
          <a:effectLst/>
        </p:spPr>
      </p:cxnSp>
      <p:sp>
        <p:nvSpPr>
          <p:cNvPr id="70" name="Rectangle 69"/>
          <p:cNvSpPr/>
          <p:nvPr/>
        </p:nvSpPr>
        <p:spPr>
          <a:xfrm>
            <a:off x="1086271" y="4693623"/>
            <a:ext cx="620608" cy="269889"/>
          </a:xfrm>
          <a:prstGeom prst="rect">
            <a:avLst/>
          </a:prstGeom>
          <a:solidFill>
            <a:srgbClr val="00B0F0"/>
          </a:solidFill>
          <a:ln w="6350" cap="flat" cmpd="sng" algn="ctr">
            <a:solidFill>
              <a:srgbClr val="00B0F0"/>
            </a:solidFill>
            <a:prstDash val="solid"/>
            <a:miter lim="800000"/>
          </a:ln>
          <a:effectLst/>
        </p:spPr>
        <p:txBody>
          <a:bodyPr rtlCol="0" anchor="ctr"/>
          <a:lstStyle/>
          <a:p>
            <a:pPr algn="ctr" defTabSz="913873"/>
            <a:r>
              <a:rPr lang="en-US" sz="1198" kern="0" dirty="0">
                <a:solidFill>
                  <a:prstClr val="white"/>
                </a:solidFill>
                <a:cs typeface="Arial" panose="020B0604020202020204" pitchFamily="34" charset="0"/>
              </a:rPr>
              <a:t>Agent</a:t>
            </a:r>
            <a:endParaRPr lang="en-US" sz="1097" kern="0" dirty="0">
              <a:solidFill>
                <a:prstClr val="white"/>
              </a:solidFill>
              <a:cs typeface="Arial" panose="020B0604020202020204" pitchFamily="34" charset="0"/>
            </a:endParaRPr>
          </a:p>
        </p:txBody>
      </p:sp>
    </p:spTree>
    <p:extLst>
      <p:ext uri="{BB962C8B-B14F-4D97-AF65-F5344CB8AC3E}">
        <p14:creationId xmlns:p14="http://schemas.microsoft.com/office/powerpoint/2010/main" val="316139791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the Internet of Things (IoT)?</a:t>
            </a:r>
            <a:endParaRPr lang="en-US" dirty="0"/>
          </a:p>
        </p:txBody>
      </p:sp>
      <p:sp>
        <p:nvSpPr>
          <p:cNvPr id="68" name="Rectangle 67"/>
          <p:cNvSpPr/>
          <p:nvPr/>
        </p:nvSpPr>
        <p:spPr>
          <a:xfrm>
            <a:off x="3021697" y="2125663"/>
            <a:ext cx="2697480" cy="2743200"/>
          </a:xfrm>
          <a:prstGeom prst="rect">
            <a:avLst/>
          </a:prstGeom>
          <a:solidFill>
            <a:srgbClr val="5C2D91"/>
          </a:solidFill>
          <a:ln>
            <a:noFill/>
          </a:ln>
          <a:effectLst/>
        </p:spPr>
        <p:style>
          <a:lnRef idx="1">
            <a:schemeClr val="accent1"/>
          </a:lnRef>
          <a:fillRef idx="3">
            <a:schemeClr val="accent1"/>
          </a:fillRef>
          <a:effectRef idx="2">
            <a:schemeClr val="accent1"/>
          </a:effectRef>
          <a:fontRef idx="minor">
            <a:schemeClr val="lt1"/>
          </a:fontRef>
        </p:style>
        <p:txBody>
          <a:bodyPr lIns="182880" tIns="91440" rtlCol="0" anchor="t"/>
          <a:lstStyle/>
          <a:p>
            <a:pPr defTabSz="932688"/>
            <a:r>
              <a:rPr lang="en-US" sz="3000" dirty="0" smtClean="0">
                <a:solidFill>
                  <a:prstClr val="white"/>
                </a:solidFill>
                <a:latin typeface="Segoe UI Light"/>
              </a:rPr>
              <a:t>Connectivity</a:t>
            </a:r>
            <a:endParaRPr lang="en-US" sz="3000" dirty="0">
              <a:solidFill>
                <a:prstClr val="white"/>
              </a:solidFill>
              <a:latin typeface="Segoe UI Light"/>
            </a:endParaRPr>
          </a:p>
        </p:txBody>
      </p:sp>
      <p:grpSp>
        <p:nvGrpSpPr>
          <p:cNvPr id="19" name="Group 18"/>
          <p:cNvGrpSpPr/>
          <p:nvPr/>
        </p:nvGrpSpPr>
        <p:grpSpPr>
          <a:xfrm>
            <a:off x="4892008" y="4041709"/>
            <a:ext cx="621230" cy="619124"/>
            <a:chOff x="13581063" y="-434975"/>
            <a:chExt cx="3236912" cy="3236913"/>
          </a:xfrm>
          <a:solidFill>
            <a:schemeClr val="bg2"/>
          </a:solidFill>
        </p:grpSpPr>
        <p:sp>
          <p:nvSpPr>
            <p:cNvPr id="15" name="Oval 5"/>
            <p:cNvSpPr>
              <a:spLocks noChangeArrowheads="1"/>
            </p:cNvSpPr>
            <p:nvPr/>
          </p:nvSpPr>
          <p:spPr bwMode="auto">
            <a:xfrm>
              <a:off x="15986125" y="1970088"/>
              <a:ext cx="819150" cy="82073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6" name="Freeform 6"/>
            <p:cNvSpPr>
              <a:spLocks/>
            </p:cNvSpPr>
            <p:nvPr/>
          </p:nvSpPr>
          <p:spPr bwMode="auto">
            <a:xfrm>
              <a:off x="15086013" y="1071563"/>
              <a:ext cx="1731962" cy="1730375"/>
            </a:xfrm>
            <a:custGeom>
              <a:avLst/>
              <a:gdLst>
                <a:gd name="T0" fmla="*/ 88 w 460"/>
                <a:gd name="T1" fmla="*/ 460 h 460"/>
                <a:gd name="T2" fmla="*/ 0 w 460"/>
                <a:gd name="T3" fmla="*/ 460 h 460"/>
                <a:gd name="T4" fmla="*/ 460 w 460"/>
                <a:gd name="T5" fmla="*/ 0 h 460"/>
                <a:gd name="T6" fmla="*/ 460 w 460"/>
                <a:gd name="T7" fmla="*/ 88 h 460"/>
                <a:gd name="T8" fmla="*/ 88 w 460"/>
                <a:gd name="T9" fmla="*/ 460 h 460"/>
              </a:gdLst>
              <a:ahLst/>
              <a:cxnLst>
                <a:cxn ang="0">
                  <a:pos x="T0" y="T1"/>
                </a:cxn>
                <a:cxn ang="0">
                  <a:pos x="T2" y="T3"/>
                </a:cxn>
                <a:cxn ang="0">
                  <a:pos x="T4" y="T5"/>
                </a:cxn>
                <a:cxn ang="0">
                  <a:pos x="T6" y="T7"/>
                </a:cxn>
                <a:cxn ang="0">
                  <a:pos x="T8" y="T9"/>
                </a:cxn>
              </a:cxnLst>
              <a:rect l="0" t="0" r="r" b="b"/>
              <a:pathLst>
                <a:path w="460" h="460">
                  <a:moveTo>
                    <a:pt x="88" y="460"/>
                  </a:moveTo>
                  <a:cubicBezTo>
                    <a:pt x="0" y="460"/>
                    <a:pt x="0" y="460"/>
                    <a:pt x="0" y="460"/>
                  </a:cubicBezTo>
                  <a:cubicBezTo>
                    <a:pt x="0" y="206"/>
                    <a:pt x="206" y="0"/>
                    <a:pt x="460" y="0"/>
                  </a:cubicBezTo>
                  <a:cubicBezTo>
                    <a:pt x="460" y="88"/>
                    <a:pt x="460" y="88"/>
                    <a:pt x="460" y="88"/>
                  </a:cubicBezTo>
                  <a:cubicBezTo>
                    <a:pt x="255" y="88"/>
                    <a:pt x="88" y="255"/>
                    <a:pt x="88" y="4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7" name="Freeform 7"/>
            <p:cNvSpPr>
              <a:spLocks/>
            </p:cNvSpPr>
            <p:nvPr/>
          </p:nvSpPr>
          <p:spPr bwMode="auto">
            <a:xfrm>
              <a:off x="14333538" y="319088"/>
              <a:ext cx="2484437" cy="2482850"/>
            </a:xfrm>
            <a:custGeom>
              <a:avLst/>
              <a:gdLst>
                <a:gd name="T0" fmla="*/ 88 w 660"/>
                <a:gd name="T1" fmla="*/ 660 h 660"/>
                <a:gd name="T2" fmla="*/ 0 w 660"/>
                <a:gd name="T3" fmla="*/ 660 h 660"/>
                <a:gd name="T4" fmla="*/ 660 w 660"/>
                <a:gd name="T5" fmla="*/ 0 h 660"/>
                <a:gd name="T6" fmla="*/ 660 w 660"/>
                <a:gd name="T7" fmla="*/ 88 h 660"/>
                <a:gd name="T8" fmla="*/ 88 w 660"/>
                <a:gd name="T9" fmla="*/ 660 h 660"/>
              </a:gdLst>
              <a:ahLst/>
              <a:cxnLst>
                <a:cxn ang="0">
                  <a:pos x="T0" y="T1"/>
                </a:cxn>
                <a:cxn ang="0">
                  <a:pos x="T2" y="T3"/>
                </a:cxn>
                <a:cxn ang="0">
                  <a:pos x="T4" y="T5"/>
                </a:cxn>
                <a:cxn ang="0">
                  <a:pos x="T6" y="T7"/>
                </a:cxn>
                <a:cxn ang="0">
                  <a:pos x="T8" y="T9"/>
                </a:cxn>
              </a:cxnLst>
              <a:rect l="0" t="0" r="r" b="b"/>
              <a:pathLst>
                <a:path w="660" h="660">
                  <a:moveTo>
                    <a:pt x="88" y="660"/>
                  </a:moveTo>
                  <a:cubicBezTo>
                    <a:pt x="0" y="660"/>
                    <a:pt x="0" y="660"/>
                    <a:pt x="0" y="660"/>
                  </a:cubicBezTo>
                  <a:cubicBezTo>
                    <a:pt x="0" y="296"/>
                    <a:pt x="296" y="0"/>
                    <a:pt x="660" y="0"/>
                  </a:cubicBezTo>
                  <a:cubicBezTo>
                    <a:pt x="660" y="88"/>
                    <a:pt x="660" y="88"/>
                    <a:pt x="660" y="88"/>
                  </a:cubicBezTo>
                  <a:cubicBezTo>
                    <a:pt x="345" y="88"/>
                    <a:pt x="88" y="345"/>
                    <a:pt x="88" y="6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8" name="Freeform 8"/>
            <p:cNvSpPr>
              <a:spLocks/>
            </p:cNvSpPr>
            <p:nvPr/>
          </p:nvSpPr>
          <p:spPr bwMode="auto">
            <a:xfrm>
              <a:off x="13581063" y="-434975"/>
              <a:ext cx="3236912" cy="3236913"/>
            </a:xfrm>
            <a:custGeom>
              <a:avLst/>
              <a:gdLst>
                <a:gd name="T0" fmla="*/ 88 w 860"/>
                <a:gd name="T1" fmla="*/ 860 h 860"/>
                <a:gd name="T2" fmla="*/ 0 w 860"/>
                <a:gd name="T3" fmla="*/ 860 h 860"/>
                <a:gd name="T4" fmla="*/ 252 w 860"/>
                <a:gd name="T5" fmla="*/ 252 h 860"/>
                <a:gd name="T6" fmla="*/ 860 w 860"/>
                <a:gd name="T7" fmla="*/ 0 h 860"/>
                <a:gd name="T8" fmla="*/ 860 w 860"/>
                <a:gd name="T9" fmla="*/ 88 h 860"/>
                <a:gd name="T10" fmla="*/ 88 w 860"/>
                <a:gd name="T11" fmla="*/ 860 h 860"/>
              </a:gdLst>
              <a:ahLst/>
              <a:cxnLst>
                <a:cxn ang="0">
                  <a:pos x="T0" y="T1"/>
                </a:cxn>
                <a:cxn ang="0">
                  <a:pos x="T2" y="T3"/>
                </a:cxn>
                <a:cxn ang="0">
                  <a:pos x="T4" y="T5"/>
                </a:cxn>
                <a:cxn ang="0">
                  <a:pos x="T6" y="T7"/>
                </a:cxn>
                <a:cxn ang="0">
                  <a:pos x="T8" y="T9"/>
                </a:cxn>
                <a:cxn ang="0">
                  <a:pos x="T10" y="T11"/>
                </a:cxn>
              </a:cxnLst>
              <a:rect l="0" t="0" r="r" b="b"/>
              <a:pathLst>
                <a:path w="860" h="860">
                  <a:moveTo>
                    <a:pt x="88" y="860"/>
                  </a:moveTo>
                  <a:cubicBezTo>
                    <a:pt x="0" y="860"/>
                    <a:pt x="0" y="860"/>
                    <a:pt x="0" y="860"/>
                  </a:cubicBezTo>
                  <a:cubicBezTo>
                    <a:pt x="0" y="630"/>
                    <a:pt x="89" y="414"/>
                    <a:pt x="252" y="252"/>
                  </a:cubicBezTo>
                  <a:cubicBezTo>
                    <a:pt x="414" y="89"/>
                    <a:pt x="630" y="0"/>
                    <a:pt x="860" y="0"/>
                  </a:cubicBezTo>
                  <a:cubicBezTo>
                    <a:pt x="860" y="88"/>
                    <a:pt x="860" y="88"/>
                    <a:pt x="860" y="88"/>
                  </a:cubicBezTo>
                  <a:cubicBezTo>
                    <a:pt x="434" y="88"/>
                    <a:pt x="88" y="434"/>
                    <a:pt x="88" y="8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grpSp>
      <p:sp>
        <p:nvSpPr>
          <p:cNvPr id="89" name="Rectangle 88"/>
          <p:cNvSpPr/>
          <p:nvPr/>
        </p:nvSpPr>
        <p:spPr>
          <a:xfrm>
            <a:off x="5759918" y="2125663"/>
            <a:ext cx="2697480" cy="2743200"/>
          </a:xfrm>
          <a:prstGeom prst="rect">
            <a:avLst/>
          </a:prstGeom>
          <a:solidFill>
            <a:srgbClr val="D83B01"/>
          </a:solidFill>
          <a:ln>
            <a:noFill/>
          </a:ln>
          <a:effectLst/>
        </p:spPr>
        <p:style>
          <a:lnRef idx="1">
            <a:schemeClr val="accent1"/>
          </a:lnRef>
          <a:fillRef idx="3">
            <a:schemeClr val="accent1"/>
          </a:fillRef>
          <a:effectRef idx="2">
            <a:schemeClr val="accent1"/>
          </a:effectRef>
          <a:fontRef idx="minor">
            <a:schemeClr val="lt1"/>
          </a:fontRef>
        </p:style>
        <p:txBody>
          <a:bodyPr lIns="182880" tIns="91440" rtlCol="0" anchor="t"/>
          <a:lstStyle/>
          <a:p>
            <a:pPr defTabSz="932688"/>
            <a:r>
              <a:rPr lang="en-US" sz="3000" dirty="0" smtClean="0">
                <a:solidFill>
                  <a:prstClr val="white"/>
                </a:solidFill>
                <a:latin typeface="Segoe UI Light"/>
              </a:rPr>
              <a:t>Data</a:t>
            </a:r>
            <a:endParaRPr lang="en-US" sz="3000" dirty="0">
              <a:solidFill>
                <a:prstClr val="white"/>
              </a:solidFill>
              <a:latin typeface="Segoe UI Light"/>
            </a:endParaRPr>
          </a:p>
        </p:txBody>
      </p:sp>
      <p:grpSp>
        <p:nvGrpSpPr>
          <p:cNvPr id="138" name="Group 137"/>
          <p:cNvGrpSpPr/>
          <p:nvPr/>
        </p:nvGrpSpPr>
        <p:grpSpPr>
          <a:xfrm>
            <a:off x="7518335" y="3969648"/>
            <a:ext cx="740243" cy="691186"/>
            <a:chOff x="-5364163" y="-2738437"/>
            <a:chExt cx="4327525" cy="4054475"/>
          </a:xfrm>
          <a:solidFill>
            <a:schemeClr val="bg2"/>
          </a:solidFill>
        </p:grpSpPr>
        <p:sp>
          <p:nvSpPr>
            <p:cNvPr id="139" name="Freeform 5"/>
            <p:cNvSpPr>
              <a:spLocks/>
            </p:cNvSpPr>
            <p:nvPr/>
          </p:nvSpPr>
          <p:spPr bwMode="auto">
            <a:xfrm>
              <a:off x="-3487738" y="236538"/>
              <a:ext cx="447675" cy="1063625"/>
            </a:xfrm>
            <a:custGeom>
              <a:avLst/>
              <a:gdLst>
                <a:gd name="T0" fmla="*/ 44 w 119"/>
                <a:gd name="T1" fmla="*/ 24 h 283"/>
                <a:gd name="T2" fmla="*/ 0 w 119"/>
                <a:gd name="T3" fmla="*/ 41 h 283"/>
                <a:gd name="T4" fmla="*/ 0 w 119"/>
                <a:gd name="T5" fmla="*/ 93 h 283"/>
                <a:gd name="T6" fmla="*/ 16 w 119"/>
                <a:gd name="T7" fmla="*/ 89 h 283"/>
                <a:gd name="T8" fmla="*/ 32 w 119"/>
                <a:gd name="T9" fmla="*/ 84 h 283"/>
                <a:gd name="T10" fmla="*/ 47 w 119"/>
                <a:gd name="T11" fmla="*/ 77 h 283"/>
                <a:gd name="T12" fmla="*/ 59 w 119"/>
                <a:gd name="T13" fmla="*/ 69 h 283"/>
                <a:gd name="T14" fmla="*/ 59 w 119"/>
                <a:gd name="T15" fmla="*/ 283 h 283"/>
                <a:gd name="T16" fmla="*/ 119 w 119"/>
                <a:gd name="T17" fmla="*/ 283 h 283"/>
                <a:gd name="T18" fmla="*/ 119 w 119"/>
                <a:gd name="T19" fmla="*/ 0 h 283"/>
                <a:gd name="T20" fmla="*/ 83 w 119"/>
                <a:gd name="T21" fmla="*/ 0 h 283"/>
                <a:gd name="T22" fmla="*/ 44 w 119"/>
                <a:gd name="T23" fmla="*/ 2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283">
                  <a:moveTo>
                    <a:pt x="44" y="24"/>
                  </a:moveTo>
                  <a:cubicBezTo>
                    <a:pt x="31" y="31"/>
                    <a:pt x="16" y="37"/>
                    <a:pt x="0" y="41"/>
                  </a:cubicBezTo>
                  <a:cubicBezTo>
                    <a:pt x="0" y="93"/>
                    <a:pt x="0" y="93"/>
                    <a:pt x="0" y="93"/>
                  </a:cubicBezTo>
                  <a:cubicBezTo>
                    <a:pt x="5" y="92"/>
                    <a:pt x="11" y="91"/>
                    <a:pt x="16" y="89"/>
                  </a:cubicBezTo>
                  <a:cubicBezTo>
                    <a:pt x="22" y="88"/>
                    <a:pt x="27" y="86"/>
                    <a:pt x="32" y="84"/>
                  </a:cubicBezTo>
                  <a:cubicBezTo>
                    <a:pt x="37" y="82"/>
                    <a:pt x="42" y="79"/>
                    <a:pt x="47" y="77"/>
                  </a:cubicBezTo>
                  <a:cubicBezTo>
                    <a:pt x="51" y="74"/>
                    <a:pt x="55" y="71"/>
                    <a:pt x="59" y="69"/>
                  </a:cubicBezTo>
                  <a:cubicBezTo>
                    <a:pt x="59" y="283"/>
                    <a:pt x="59" y="283"/>
                    <a:pt x="59" y="283"/>
                  </a:cubicBezTo>
                  <a:cubicBezTo>
                    <a:pt x="119" y="283"/>
                    <a:pt x="119" y="283"/>
                    <a:pt x="119" y="283"/>
                  </a:cubicBezTo>
                  <a:cubicBezTo>
                    <a:pt x="119" y="0"/>
                    <a:pt x="119" y="0"/>
                    <a:pt x="119" y="0"/>
                  </a:cubicBezTo>
                  <a:cubicBezTo>
                    <a:pt x="83" y="0"/>
                    <a:pt x="83" y="0"/>
                    <a:pt x="83" y="0"/>
                  </a:cubicBezTo>
                  <a:cubicBezTo>
                    <a:pt x="71" y="8"/>
                    <a:pt x="59" y="16"/>
                    <a:pt x="44"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0" name="Freeform 6"/>
            <p:cNvSpPr>
              <a:spLocks noEditPoints="1"/>
            </p:cNvSpPr>
            <p:nvPr/>
          </p:nvSpPr>
          <p:spPr bwMode="auto">
            <a:xfrm>
              <a:off x="-5364163" y="-1246187"/>
              <a:ext cx="752475" cy="1076325"/>
            </a:xfrm>
            <a:custGeom>
              <a:avLst/>
              <a:gdLst>
                <a:gd name="T0" fmla="*/ 104 w 200"/>
                <a:gd name="T1" fmla="*/ 0 h 286"/>
                <a:gd name="T2" fmla="*/ 26 w 200"/>
                <a:gd name="T3" fmla="*/ 38 h 286"/>
                <a:gd name="T4" fmla="*/ 0 w 200"/>
                <a:gd name="T5" fmla="*/ 148 h 286"/>
                <a:gd name="T6" fmla="*/ 98 w 200"/>
                <a:gd name="T7" fmla="*/ 286 h 286"/>
                <a:gd name="T8" fmla="*/ 174 w 200"/>
                <a:gd name="T9" fmla="*/ 249 h 286"/>
                <a:gd name="T10" fmla="*/ 200 w 200"/>
                <a:gd name="T11" fmla="*/ 141 h 286"/>
                <a:gd name="T12" fmla="*/ 104 w 200"/>
                <a:gd name="T13" fmla="*/ 0 h 286"/>
                <a:gd name="T14" fmla="*/ 100 w 200"/>
                <a:gd name="T15" fmla="*/ 240 h 286"/>
                <a:gd name="T16" fmla="*/ 62 w 200"/>
                <a:gd name="T17" fmla="*/ 146 h 286"/>
                <a:gd name="T18" fmla="*/ 101 w 200"/>
                <a:gd name="T19" fmla="*/ 47 h 286"/>
                <a:gd name="T20" fmla="*/ 138 w 200"/>
                <a:gd name="T21" fmla="*/ 143 h 286"/>
                <a:gd name="T22" fmla="*/ 100 w 200"/>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86">
                  <a:moveTo>
                    <a:pt x="104" y="0"/>
                  </a:moveTo>
                  <a:cubicBezTo>
                    <a:pt x="70" y="0"/>
                    <a:pt x="44" y="13"/>
                    <a:pt x="26" y="38"/>
                  </a:cubicBezTo>
                  <a:cubicBezTo>
                    <a:pt x="8" y="63"/>
                    <a:pt x="0" y="100"/>
                    <a:pt x="0" y="148"/>
                  </a:cubicBezTo>
                  <a:cubicBezTo>
                    <a:pt x="0" y="240"/>
                    <a:pt x="32" y="286"/>
                    <a:pt x="98" y="286"/>
                  </a:cubicBezTo>
                  <a:cubicBezTo>
                    <a:pt x="131" y="286"/>
                    <a:pt x="156" y="274"/>
                    <a:pt x="174" y="249"/>
                  </a:cubicBezTo>
                  <a:cubicBezTo>
                    <a:pt x="191" y="224"/>
                    <a:pt x="200" y="188"/>
                    <a:pt x="200" y="141"/>
                  </a:cubicBezTo>
                  <a:cubicBezTo>
                    <a:pt x="200" y="47"/>
                    <a:pt x="168" y="0"/>
                    <a:pt x="104" y="0"/>
                  </a:cubicBezTo>
                  <a:close/>
                  <a:moveTo>
                    <a:pt x="100" y="240"/>
                  </a:moveTo>
                  <a:cubicBezTo>
                    <a:pt x="74" y="240"/>
                    <a:pt x="62" y="208"/>
                    <a:pt x="62" y="146"/>
                  </a:cubicBezTo>
                  <a:cubicBezTo>
                    <a:pt x="62" y="80"/>
                    <a:pt x="75" y="47"/>
                    <a:pt x="101" y="47"/>
                  </a:cubicBezTo>
                  <a:cubicBezTo>
                    <a:pt x="126" y="47"/>
                    <a:pt x="138" y="79"/>
                    <a:pt x="138" y="143"/>
                  </a:cubicBezTo>
                  <a:cubicBezTo>
                    <a:pt x="138" y="207"/>
                    <a:pt x="126" y="240"/>
                    <a:pt x="100"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1" name="Freeform 7"/>
            <p:cNvSpPr>
              <a:spLocks/>
            </p:cNvSpPr>
            <p:nvPr/>
          </p:nvSpPr>
          <p:spPr bwMode="auto">
            <a:xfrm>
              <a:off x="-4344988" y="-1249362"/>
              <a:ext cx="450850" cy="1060450"/>
            </a:xfrm>
            <a:custGeom>
              <a:avLst/>
              <a:gdLst>
                <a:gd name="T0" fmla="*/ 120 w 120"/>
                <a:gd name="T1" fmla="*/ 282 h 282"/>
                <a:gd name="T2" fmla="*/ 120 w 120"/>
                <a:gd name="T3" fmla="*/ 0 h 282"/>
                <a:gd name="T4" fmla="*/ 83 w 120"/>
                <a:gd name="T5" fmla="*/ 0 h 282"/>
                <a:gd name="T6" fmla="*/ 45 w 120"/>
                <a:gd name="T7" fmla="*/ 23 h 282"/>
                <a:gd name="T8" fmla="*/ 0 w 120"/>
                <a:gd name="T9" fmla="*/ 41 h 282"/>
                <a:gd name="T10" fmla="*/ 0 w 120"/>
                <a:gd name="T11" fmla="*/ 92 h 282"/>
                <a:gd name="T12" fmla="*/ 17 w 120"/>
                <a:gd name="T13" fmla="*/ 89 h 282"/>
                <a:gd name="T14" fmla="*/ 33 w 120"/>
                <a:gd name="T15" fmla="*/ 84 h 282"/>
                <a:gd name="T16" fmla="*/ 47 w 120"/>
                <a:gd name="T17" fmla="*/ 77 h 282"/>
                <a:gd name="T18" fmla="*/ 59 w 120"/>
                <a:gd name="T19" fmla="*/ 68 h 282"/>
                <a:gd name="T20" fmla="*/ 59 w 120"/>
                <a:gd name="T21" fmla="*/ 282 h 282"/>
                <a:gd name="T22" fmla="*/ 120 w 120"/>
                <a:gd name="T2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282">
                  <a:moveTo>
                    <a:pt x="120" y="282"/>
                  </a:moveTo>
                  <a:cubicBezTo>
                    <a:pt x="120" y="0"/>
                    <a:pt x="120" y="0"/>
                    <a:pt x="120" y="0"/>
                  </a:cubicBezTo>
                  <a:cubicBezTo>
                    <a:pt x="83" y="0"/>
                    <a:pt x="83" y="0"/>
                    <a:pt x="83" y="0"/>
                  </a:cubicBezTo>
                  <a:cubicBezTo>
                    <a:pt x="72" y="8"/>
                    <a:pt x="59" y="16"/>
                    <a:pt x="45" y="23"/>
                  </a:cubicBezTo>
                  <a:cubicBezTo>
                    <a:pt x="31" y="31"/>
                    <a:pt x="16" y="36"/>
                    <a:pt x="0" y="41"/>
                  </a:cubicBezTo>
                  <a:cubicBezTo>
                    <a:pt x="0" y="92"/>
                    <a:pt x="0" y="92"/>
                    <a:pt x="0" y="92"/>
                  </a:cubicBezTo>
                  <a:cubicBezTo>
                    <a:pt x="6" y="92"/>
                    <a:pt x="11" y="91"/>
                    <a:pt x="17" y="89"/>
                  </a:cubicBezTo>
                  <a:cubicBezTo>
                    <a:pt x="22" y="88"/>
                    <a:pt x="28" y="86"/>
                    <a:pt x="33" y="84"/>
                  </a:cubicBezTo>
                  <a:cubicBezTo>
                    <a:pt x="38" y="82"/>
                    <a:pt x="43" y="79"/>
                    <a:pt x="47" y="77"/>
                  </a:cubicBezTo>
                  <a:cubicBezTo>
                    <a:pt x="52" y="74"/>
                    <a:pt x="56" y="71"/>
                    <a:pt x="59" y="68"/>
                  </a:cubicBezTo>
                  <a:cubicBezTo>
                    <a:pt x="59" y="282"/>
                    <a:pt x="59" y="282"/>
                    <a:pt x="59" y="282"/>
                  </a:cubicBezTo>
                  <a:lnTo>
                    <a:pt x="120" y="2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2" name="Freeform 8"/>
            <p:cNvSpPr>
              <a:spLocks noEditPoints="1"/>
            </p:cNvSpPr>
            <p:nvPr/>
          </p:nvSpPr>
          <p:spPr bwMode="auto">
            <a:xfrm>
              <a:off x="-4446588" y="-2732087"/>
              <a:ext cx="755650" cy="1076325"/>
            </a:xfrm>
            <a:custGeom>
              <a:avLst/>
              <a:gdLst>
                <a:gd name="T0" fmla="*/ 104 w 201"/>
                <a:gd name="T1" fmla="*/ 0 h 286"/>
                <a:gd name="T2" fmla="*/ 27 w 201"/>
                <a:gd name="T3" fmla="*/ 38 h 286"/>
                <a:gd name="T4" fmla="*/ 0 w 201"/>
                <a:gd name="T5" fmla="*/ 147 h 286"/>
                <a:gd name="T6" fmla="*/ 99 w 201"/>
                <a:gd name="T7" fmla="*/ 286 h 286"/>
                <a:gd name="T8" fmla="*/ 174 w 201"/>
                <a:gd name="T9" fmla="*/ 249 h 286"/>
                <a:gd name="T10" fmla="*/ 201 w 201"/>
                <a:gd name="T11" fmla="*/ 141 h 286"/>
                <a:gd name="T12" fmla="*/ 104 w 201"/>
                <a:gd name="T13" fmla="*/ 0 h 286"/>
                <a:gd name="T14" fmla="*/ 101 w 201"/>
                <a:gd name="T15" fmla="*/ 239 h 286"/>
                <a:gd name="T16" fmla="*/ 62 w 201"/>
                <a:gd name="T17" fmla="*/ 146 h 286"/>
                <a:gd name="T18" fmla="*/ 101 w 201"/>
                <a:gd name="T19" fmla="*/ 46 h 286"/>
                <a:gd name="T20" fmla="*/ 138 w 201"/>
                <a:gd name="T21" fmla="*/ 143 h 286"/>
                <a:gd name="T22" fmla="*/ 101 w 201"/>
                <a:gd name="T23" fmla="*/ 23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99"/>
                    <a:pt x="0" y="147"/>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1" y="239"/>
                  </a:moveTo>
                  <a:cubicBezTo>
                    <a:pt x="75" y="239"/>
                    <a:pt x="62" y="208"/>
                    <a:pt x="62" y="146"/>
                  </a:cubicBezTo>
                  <a:cubicBezTo>
                    <a:pt x="62" y="80"/>
                    <a:pt x="75" y="46"/>
                    <a:pt x="101" y="46"/>
                  </a:cubicBezTo>
                  <a:cubicBezTo>
                    <a:pt x="126" y="46"/>
                    <a:pt x="138" y="79"/>
                    <a:pt x="138" y="143"/>
                  </a:cubicBezTo>
                  <a:cubicBezTo>
                    <a:pt x="138" y="207"/>
                    <a:pt x="126" y="239"/>
                    <a:pt x="101" y="2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3" name="Freeform 9"/>
            <p:cNvSpPr>
              <a:spLocks/>
            </p:cNvSpPr>
            <p:nvPr/>
          </p:nvSpPr>
          <p:spPr bwMode="auto">
            <a:xfrm>
              <a:off x="-1687513" y="-2738437"/>
              <a:ext cx="447675" cy="1063625"/>
            </a:xfrm>
            <a:custGeom>
              <a:avLst/>
              <a:gdLst>
                <a:gd name="T0" fmla="*/ 32 w 119"/>
                <a:gd name="T1" fmla="*/ 85 h 283"/>
                <a:gd name="T2" fmla="*/ 47 w 119"/>
                <a:gd name="T3" fmla="*/ 77 h 283"/>
                <a:gd name="T4" fmla="*/ 59 w 119"/>
                <a:gd name="T5" fmla="*/ 69 h 283"/>
                <a:gd name="T6" fmla="*/ 59 w 119"/>
                <a:gd name="T7" fmla="*/ 283 h 283"/>
                <a:gd name="T8" fmla="*/ 119 w 119"/>
                <a:gd name="T9" fmla="*/ 283 h 283"/>
                <a:gd name="T10" fmla="*/ 119 w 119"/>
                <a:gd name="T11" fmla="*/ 0 h 283"/>
                <a:gd name="T12" fmla="*/ 82 w 119"/>
                <a:gd name="T13" fmla="*/ 0 h 283"/>
                <a:gd name="T14" fmla="*/ 44 w 119"/>
                <a:gd name="T15" fmla="*/ 24 h 283"/>
                <a:gd name="T16" fmla="*/ 0 w 119"/>
                <a:gd name="T17" fmla="*/ 42 h 283"/>
                <a:gd name="T18" fmla="*/ 0 w 119"/>
                <a:gd name="T19" fmla="*/ 93 h 283"/>
                <a:gd name="T20" fmla="*/ 16 w 119"/>
                <a:gd name="T21" fmla="*/ 90 h 283"/>
                <a:gd name="T22" fmla="*/ 32 w 119"/>
                <a:gd name="T23" fmla="*/ 8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283">
                  <a:moveTo>
                    <a:pt x="32" y="85"/>
                  </a:moveTo>
                  <a:cubicBezTo>
                    <a:pt x="37" y="82"/>
                    <a:pt x="42" y="80"/>
                    <a:pt x="47" y="77"/>
                  </a:cubicBezTo>
                  <a:cubicBezTo>
                    <a:pt x="51" y="75"/>
                    <a:pt x="55" y="72"/>
                    <a:pt x="59" y="69"/>
                  </a:cubicBezTo>
                  <a:cubicBezTo>
                    <a:pt x="59" y="283"/>
                    <a:pt x="59" y="283"/>
                    <a:pt x="59" y="283"/>
                  </a:cubicBezTo>
                  <a:cubicBezTo>
                    <a:pt x="119" y="283"/>
                    <a:pt x="119" y="283"/>
                    <a:pt x="119" y="283"/>
                  </a:cubicBezTo>
                  <a:cubicBezTo>
                    <a:pt x="119" y="0"/>
                    <a:pt x="119" y="0"/>
                    <a:pt x="119" y="0"/>
                  </a:cubicBezTo>
                  <a:cubicBezTo>
                    <a:pt x="82" y="0"/>
                    <a:pt x="82" y="0"/>
                    <a:pt x="82" y="0"/>
                  </a:cubicBezTo>
                  <a:cubicBezTo>
                    <a:pt x="71" y="9"/>
                    <a:pt x="58" y="17"/>
                    <a:pt x="44" y="24"/>
                  </a:cubicBezTo>
                  <a:cubicBezTo>
                    <a:pt x="30" y="31"/>
                    <a:pt x="16" y="37"/>
                    <a:pt x="0" y="42"/>
                  </a:cubicBezTo>
                  <a:cubicBezTo>
                    <a:pt x="0" y="93"/>
                    <a:pt x="0" y="93"/>
                    <a:pt x="0" y="93"/>
                  </a:cubicBezTo>
                  <a:cubicBezTo>
                    <a:pt x="5" y="93"/>
                    <a:pt x="11" y="92"/>
                    <a:pt x="16" y="90"/>
                  </a:cubicBezTo>
                  <a:cubicBezTo>
                    <a:pt x="22" y="89"/>
                    <a:pt x="27" y="87"/>
                    <a:pt x="32"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4" name="Freeform 10"/>
            <p:cNvSpPr>
              <a:spLocks noEditPoints="1"/>
            </p:cNvSpPr>
            <p:nvPr/>
          </p:nvSpPr>
          <p:spPr bwMode="auto">
            <a:xfrm>
              <a:off x="-5364163" y="239713"/>
              <a:ext cx="752475" cy="1076325"/>
            </a:xfrm>
            <a:custGeom>
              <a:avLst/>
              <a:gdLst>
                <a:gd name="T0" fmla="*/ 104 w 200"/>
                <a:gd name="T1" fmla="*/ 0 h 286"/>
                <a:gd name="T2" fmla="*/ 26 w 200"/>
                <a:gd name="T3" fmla="*/ 38 h 286"/>
                <a:gd name="T4" fmla="*/ 0 w 200"/>
                <a:gd name="T5" fmla="*/ 148 h 286"/>
                <a:gd name="T6" fmla="*/ 98 w 200"/>
                <a:gd name="T7" fmla="*/ 286 h 286"/>
                <a:gd name="T8" fmla="*/ 174 w 200"/>
                <a:gd name="T9" fmla="*/ 249 h 286"/>
                <a:gd name="T10" fmla="*/ 200 w 200"/>
                <a:gd name="T11" fmla="*/ 141 h 286"/>
                <a:gd name="T12" fmla="*/ 104 w 200"/>
                <a:gd name="T13" fmla="*/ 0 h 286"/>
                <a:gd name="T14" fmla="*/ 100 w 200"/>
                <a:gd name="T15" fmla="*/ 240 h 286"/>
                <a:gd name="T16" fmla="*/ 62 w 200"/>
                <a:gd name="T17" fmla="*/ 146 h 286"/>
                <a:gd name="T18" fmla="*/ 101 w 200"/>
                <a:gd name="T19" fmla="*/ 47 h 286"/>
                <a:gd name="T20" fmla="*/ 138 w 200"/>
                <a:gd name="T21" fmla="*/ 143 h 286"/>
                <a:gd name="T22" fmla="*/ 100 w 200"/>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86">
                  <a:moveTo>
                    <a:pt x="104" y="0"/>
                  </a:moveTo>
                  <a:cubicBezTo>
                    <a:pt x="70" y="0"/>
                    <a:pt x="44" y="13"/>
                    <a:pt x="26" y="38"/>
                  </a:cubicBezTo>
                  <a:cubicBezTo>
                    <a:pt x="8" y="63"/>
                    <a:pt x="0" y="100"/>
                    <a:pt x="0" y="148"/>
                  </a:cubicBezTo>
                  <a:cubicBezTo>
                    <a:pt x="0" y="240"/>
                    <a:pt x="32" y="286"/>
                    <a:pt x="98" y="286"/>
                  </a:cubicBezTo>
                  <a:cubicBezTo>
                    <a:pt x="131" y="286"/>
                    <a:pt x="156" y="274"/>
                    <a:pt x="174" y="249"/>
                  </a:cubicBezTo>
                  <a:cubicBezTo>
                    <a:pt x="191" y="224"/>
                    <a:pt x="200" y="188"/>
                    <a:pt x="200" y="141"/>
                  </a:cubicBezTo>
                  <a:cubicBezTo>
                    <a:pt x="200" y="47"/>
                    <a:pt x="168" y="0"/>
                    <a:pt x="104" y="0"/>
                  </a:cubicBezTo>
                  <a:close/>
                  <a:moveTo>
                    <a:pt x="100" y="240"/>
                  </a:moveTo>
                  <a:cubicBezTo>
                    <a:pt x="74" y="240"/>
                    <a:pt x="62" y="209"/>
                    <a:pt x="62" y="146"/>
                  </a:cubicBezTo>
                  <a:cubicBezTo>
                    <a:pt x="62" y="80"/>
                    <a:pt x="75" y="47"/>
                    <a:pt x="101" y="47"/>
                  </a:cubicBezTo>
                  <a:cubicBezTo>
                    <a:pt x="126" y="47"/>
                    <a:pt x="138" y="79"/>
                    <a:pt x="138" y="143"/>
                  </a:cubicBezTo>
                  <a:cubicBezTo>
                    <a:pt x="138" y="208"/>
                    <a:pt x="126" y="240"/>
                    <a:pt x="100"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5" name="Freeform 11"/>
            <p:cNvSpPr>
              <a:spLocks/>
            </p:cNvSpPr>
            <p:nvPr/>
          </p:nvSpPr>
          <p:spPr bwMode="auto">
            <a:xfrm>
              <a:off x="-3487738" y="-2738437"/>
              <a:ext cx="447675" cy="1063625"/>
            </a:xfrm>
            <a:custGeom>
              <a:avLst/>
              <a:gdLst>
                <a:gd name="T0" fmla="*/ 32 w 119"/>
                <a:gd name="T1" fmla="*/ 85 h 283"/>
                <a:gd name="T2" fmla="*/ 47 w 119"/>
                <a:gd name="T3" fmla="*/ 77 h 283"/>
                <a:gd name="T4" fmla="*/ 59 w 119"/>
                <a:gd name="T5" fmla="*/ 69 h 283"/>
                <a:gd name="T6" fmla="*/ 59 w 119"/>
                <a:gd name="T7" fmla="*/ 283 h 283"/>
                <a:gd name="T8" fmla="*/ 119 w 119"/>
                <a:gd name="T9" fmla="*/ 283 h 283"/>
                <a:gd name="T10" fmla="*/ 119 w 119"/>
                <a:gd name="T11" fmla="*/ 0 h 283"/>
                <a:gd name="T12" fmla="*/ 83 w 119"/>
                <a:gd name="T13" fmla="*/ 0 h 283"/>
                <a:gd name="T14" fmla="*/ 44 w 119"/>
                <a:gd name="T15" fmla="*/ 24 h 283"/>
                <a:gd name="T16" fmla="*/ 0 w 119"/>
                <a:gd name="T17" fmla="*/ 42 h 283"/>
                <a:gd name="T18" fmla="*/ 0 w 119"/>
                <a:gd name="T19" fmla="*/ 93 h 283"/>
                <a:gd name="T20" fmla="*/ 16 w 119"/>
                <a:gd name="T21" fmla="*/ 90 h 283"/>
                <a:gd name="T22" fmla="*/ 32 w 119"/>
                <a:gd name="T23" fmla="*/ 8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283">
                  <a:moveTo>
                    <a:pt x="32" y="85"/>
                  </a:moveTo>
                  <a:cubicBezTo>
                    <a:pt x="37" y="82"/>
                    <a:pt x="42" y="80"/>
                    <a:pt x="47" y="77"/>
                  </a:cubicBezTo>
                  <a:cubicBezTo>
                    <a:pt x="51" y="75"/>
                    <a:pt x="55" y="72"/>
                    <a:pt x="59" y="69"/>
                  </a:cubicBezTo>
                  <a:cubicBezTo>
                    <a:pt x="59" y="283"/>
                    <a:pt x="59" y="283"/>
                    <a:pt x="59" y="283"/>
                  </a:cubicBezTo>
                  <a:cubicBezTo>
                    <a:pt x="119" y="283"/>
                    <a:pt x="119" y="283"/>
                    <a:pt x="119" y="283"/>
                  </a:cubicBezTo>
                  <a:cubicBezTo>
                    <a:pt x="119" y="0"/>
                    <a:pt x="119" y="0"/>
                    <a:pt x="119" y="0"/>
                  </a:cubicBezTo>
                  <a:cubicBezTo>
                    <a:pt x="83" y="0"/>
                    <a:pt x="83" y="0"/>
                    <a:pt x="83" y="0"/>
                  </a:cubicBezTo>
                  <a:cubicBezTo>
                    <a:pt x="71" y="9"/>
                    <a:pt x="59" y="17"/>
                    <a:pt x="44" y="24"/>
                  </a:cubicBezTo>
                  <a:cubicBezTo>
                    <a:pt x="31" y="31"/>
                    <a:pt x="16" y="37"/>
                    <a:pt x="0" y="42"/>
                  </a:cubicBezTo>
                  <a:cubicBezTo>
                    <a:pt x="0" y="93"/>
                    <a:pt x="0" y="93"/>
                    <a:pt x="0" y="93"/>
                  </a:cubicBezTo>
                  <a:cubicBezTo>
                    <a:pt x="5" y="93"/>
                    <a:pt x="11" y="92"/>
                    <a:pt x="16" y="90"/>
                  </a:cubicBezTo>
                  <a:cubicBezTo>
                    <a:pt x="22" y="89"/>
                    <a:pt x="27" y="87"/>
                    <a:pt x="32"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6" name="Freeform 12"/>
            <p:cNvSpPr>
              <a:spLocks noEditPoints="1"/>
            </p:cNvSpPr>
            <p:nvPr/>
          </p:nvSpPr>
          <p:spPr bwMode="auto">
            <a:xfrm>
              <a:off x="-1792288" y="-1246187"/>
              <a:ext cx="755650" cy="1076325"/>
            </a:xfrm>
            <a:custGeom>
              <a:avLst/>
              <a:gdLst>
                <a:gd name="T0" fmla="*/ 99 w 201"/>
                <a:gd name="T1" fmla="*/ 286 h 286"/>
                <a:gd name="T2" fmla="*/ 174 w 201"/>
                <a:gd name="T3" fmla="*/ 249 h 286"/>
                <a:gd name="T4" fmla="*/ 201 w 201"/>
                <a:gd name="T5" fmla="*/ 141 h 286"/>
                <a:gd name="T6" fmla="*/ 104 w 201"/>
                <a:gd name="T7" fmla="*/ 0 h 286"/>
                <a:gd name="T8" fmla="*/ 27 w 201"/>
                <a:gd name="T9" fmla="*/ 38 h 286"/>
                <a:gd name="T10" fmla="*/ 0 w 201"/>
                <a:gd name="T11" fmla="*/ 148 h 286"/>
                <a:gd name="T12" fmla="*/ 99 w 201"/>
                <a:gd name="T13" fmla="*/ 286 h 286"/>
                <a:gd name="T14" fmla="*/ 102 w 201"/>
                <a:gd name="T15" fmla="*/ 47 h 286"/>
                <a:gd name="T16" fmla="*/ 139 w 201"/>
                <a:gd name="T17" fmla="*/ 143 h 286"/>
                <a:gd name="T18" fmla="*/ 101 w 201"/>
                <a:gd name="T19" fmla="*/ 240 h 286"/>
                <a:gd name="T20" fmla="*/ 62 w 201"/>
                <a:gd name="T21" fmla="*/ 146 h 286"/>
                <a:gd name="T22" fmla="*/ 102 w 201"/>
                <a:gd name="T23" fmla="*/ 4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99" y="286"/>
                  </a:moveTo>
                  <a:cubicBezTo>
                    <a:pt x="132" y="286"/>
                    <a:pt x="157" y="274"/>
                    <a:pt x="174" y="249"/>
                  </a:cubicBezTo>
                  <a:cubicBezTo>
                    <a:pt x="192" y="224"/>
                    <a:pt x="201" y="188"/>
                    <a:pt x="201" y="141"/>
                  </a:cubicBezTo>
                  <a:cubicBezTo>
                    <a:pt x="201" y="47"/>
                    <a:pt x="169" y="0"/>
                    <a:pt x="104" y="0"/>
                  </a:cubicBezTo>
                  <a:cubicBezTo>
                    <a:pt x="70" y="0"/>
                    <a:pt x="45" y="13"/>
                    <a:pt x="27" y="38"/>
                  </a:cubicBezTo>
                  <a:cubicBezTo>
                    <a:pt x="9" y="63"/>
                    <a:pt x="0" y="100"/>
                    <a:pt x="0" y="148"/>
                  </a:cubicBezTo>
                  <a:cubicBezTo>
                    <a:pt x="0" y="240"/>
                    <a:pt x="33" y="286"/>
                    <a:pt x="99" y="286"/>
                  </a:cubicBezTo>
                  <a:close/>
                  <a:moveTo>
                    <a:pt x="102" y="47"/>
                  </a:moveTo>
                  <a:cubicBezTo>
                    <a:pt x="126" y="47"/>
                    <a:pt x="139" y="79"/>
                    <a:pt x="139" y="143"/>
                  </a:cubicBezTo>
                  <a:cubicBezTo>
                    <a:pt x="139" y="207"/>
                    <a:pt x="126" y="240"/>
                    <a:pt x="101" y="240"/>
                  </a:cubicBezTo>
                  <a:cubicBezTo>
                    <a:pt x="75" y="240"/>
                    <a:pt x="62" y="208"/>
                    <a:pt x="62" y="146"/>
                  </a:cubicBezTo>
                  <a:cubicBezTo>
                    <a:pt x="62" y="80"/>
                    <a:pt x="75" y="47"/>
                    <a:pt x="102" y="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7" name="Freeform 13"/>
            <p:cNvSpPr>
              <a:spLocks/>
            </p:cNvSpPr>
            <p:nvPr/>
          </p:nvSpPr>
          <p:spPr bwMode="auto">
            <a:xfrm>
              <a:off x="-5262563" y="-2738437"/>
              <a:ext cx="450850" cy="1063625"/>
            </a:xfrm>
            <a:custGeom>
              <a:avLst/>
              <a:gdLst>
                <a:gd name="T0" fmla="*/ 33 w 120"/>
                <a:gd name="T1" fmla="*/ 85 h 283"/>
                <a:gd name="T2" fmla="*/ 47 w 120"/>
                <a:gd name="T3" fmla="*/ 77 h 283"/>
                <a:gd name="T4" fmla="*/ 59 w 120"/>
                <a:gd name="T5" fmla="*/ 69 h 283"/>
                <a:gd name="T6" fmla="*/ 59 w 120"/>
                <a:gd name="T7" fmla="*/ 283 h 283"/>
                <a:gd name="T8" fmla="*/ 120 w 120"/>
                <a:gd name="T9" fmla="*/ 283 h 283"/>
                <a:gd name="T10" fmla="*/ 120 w 120"/>
                <a:gd name="T11" fmla="*/ 0 h 283"/>
                <a:gd name="T12" fmla="*/ 83 w 120"/>
                <a:gd name="T13" fmla="*/ 0 h 283"/>
                <a:gd name="T14" fmla="*/ 45 w 120"/>
                <a:gd name="T15" fmla="*/ 24 h 283"/>
                <a:gd name="T16" fmla="*/ 0 w 120"/>
                <a:gd name="T17" fmla="*/ 42 h 283"/>
                <a:gd name="T18" fmla="*/ 0 w 120"/>
                <a:gd name="T19" fmla="*/ 93 h 283"/>
                <a:gd name="T20" fmla="*/ 17 w 120"/>
                <a:gd name="T21" fmla="*/ 90 h 283"/>
                <a:gd name="T22" fmla="*/ 33 w 120"/>
                <a:gd name="T23" fmla="*/ 8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283">
                  <a:moveTo>
                    <a:pt x="33" y="85"/>
                  </a:moveTo>
                  <a:cubicBezTo>
                    <a:pt x="38" y="82"/>
                    <a:pt x="43" y="80"/>
                    <a:pt x="47" y="77"/>
                  </a:cubicBezTo>
                  <a:cubicBezTo>
                    <a:pt x="52" y="75"/>
                    <a:pt x="56" y="72"/>
                    <a:pt x="59" y="69"/>
                  </a:cubicBezTo>
                  <a:cubicBezTo>
                    <a:pt x="59" y="283"/>
                    <a:pt x="59" y="283"/>
                    <a:pt x="59" y="283"/>
                  </a:cubicBezTo>
                  <a:cubicBezTo>
                    <a:pt x="120" y="283"/>
                    <a:pt x="120" y="283"/>
                    <a:pt x="120" y="283"/>
                  </a:cubicBezTo>
                  <a:cubicBezTo>
                    <a:pt x="120" y="0"/>
                    <a:pt x="120" y="0"/>
                    <a:pt x="120" y="0"/>
                  </a:cubicBezTo>
                  <a:cubicBezTo>
                    <a:pt x="83" y="0"/>
                    <a:pt x="83" y="0"/>
                    <a:pt x="83" y="0"/>
                  </a:cubicBezTo>
                  <a:cubicBezTo>
                    <a:pt x="72" y="9"/>
                    <a:pt x="59" y="17"/>
                    <a:pt x="45" y="24"/>
                  </a:cubicBezTo>
                  <a:cubicBezTo>
                    <a:pt x="31" y="31"/>
                    <a:pt x="16" y="37"/>
                    <a:pt x="0" y="42"/>
                  </a:cubicBezTo>
                  <a:cubicBezTo>
                    <a:pt x="0" y="93"/>
                    <a:pt x="0" y="93"/>
                    <a:pt x="0" y="93"/>
                  </a:cubicBezTo>
                  <a:cubicBezTo>
                    <a:pt x="6" y="93"/>
                    <a:pt x="11" y="92"/>
                    <a:pt x="17" y="90"/>
                  </a:cubicBezTo>
                  <a:cubicBezTo>
                    <a:pt x="22" y="89"/>
                    <a:pt x="27" y="87"/>
                    <a:pt x="33"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8" name="Freeform 14"/>
            <p:cNvSpPr>
              <a:spLocks noEditPoints="1"/>
            </p:cNvSpPr>
            <p:nvPr/>
          </p:nvSpPr>
          <p:spPr bwMode="auto">
            <a:xfrm>
              <a:off x="-4446588" y="239713"/>
              <a:ext cx="755650" cy="1076325"/>
            </a:xfrm>
            <a:custGeom>
              <a:avLst/>
              <a:gdLst>
                <a:gd name="T0" fmla="*/ 104 w 201"/>
                <a:gd name="T1" fmla="*/ 0 h 286"/>
                <a:gd name="T2" fmla="*/ 27 w 201"/>
                <a:gd name="T3" fmla="*/ 38 h 286"/>
                <a:gd name="T4" fmla="*/ 0 w 201"/>
                <a:gd name="T5" fmla="*/ 148 h 286"/>
                <a:gd name="T6" fmla="*/ 99 w 201"/>
                <a:gd name="T7" fmla="*/ 286 h 286"/>
                <a:gd name="T8" fmla="*/ 174 w 201"/>
                <a:gd name="T9" fmla="*/ 249 h 286"/>
                <a:gd name="T10" fmla="*/ 201 w 201"/>
                <a:gd name="T11" fmla="*/ 141 h 286"/>
                <a:gd name="T12" fmla="*/ 104 w 201"/>
                <a:gd name="T13" fmla="*/ 0 h 286"/>
                <a:gd name="T14" fmla="*/ 101 w 201"/>
                <a:gd name="T15" fmla="*/ 240 h 286"/>
                <a:gd name="T16" fmla="*/ 62 w 201"/>
                <a:gd name="T17" fmla="*/ 146 h 286"/>
                <a:gd name="T18" fmla="*/ 101 w 201"/>
                <a:gd name="T19" fmla="*/ 47 h 286"/>
                <a:gd name="T20" fmla="*/ 138 w 201"/>
                <a:gd name="T21" fmla="*/ 143 h 286"/>
                <a:gd name="T22" fmla="*/ 101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100"/>
                    <a:pt x="0" y="148"/>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1" y="240"/>
                  </a:moveTo>
                  <a:cubicBezTo>
                    <a:pt x="75" y="240"/>
                    <a:pt x="62" y="209"/>
                    <a:pt x="62" y="146"/>
                  </a:cubicBezTo>
                  <a:cubicBezTo>
                    <a:pt x="62" y="80"/>
                    <a:pt x="75" y="47"/>
                    <a:pt x="101" y="47"/>
                  </a:cubicBezTo>
                  <a:cubicBezTo>
                    <a:pt x="126" y="47"/>
                    <a:pt x="138" y="79"/>
                    <a:pt x="138" y="143"/>
                  </a:cubicBezTo>
                  <a:cubicBezTo>
                    <a:pt x="138" y="208"/>
                    <a:pt x="126" y="240"/>
                    <a:pt x="101"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9" name="Freeform 15"/>
            <p:cNvSpPr>
              <a:spLocks/>
            </p:cNvSpPr>
            <p:nvPr/>
          </p:nvSpPr>
          <p:spPr bwMode="auto">
            <a:xfrm>
              <a:off x="-2608263" y="-1249362"/>
              <a:ext cx="450850" cy="1060450"/>
            </a:xfrm>
            <a:custGeom>
              <a:avLst/>
              <a:gdLst>
                <a:gd name="T0" fmla="*/ 120 w 120"/>
                <a:gd name="T1" fmla="*/ 282 h 282"/>
                <a:gd name="T2" fmla="*/ 120 w 120"/>
                <a:gd name="T3" fmla="*/ 0 h 282"/>
                <a:gd name="T4" fmla="*/ 83 w 120"/>
                <a:gd name="T5" fmla="*/ 0 h 282"/>
                <a:gd name="T6" fmla="*/ 45 w 120"/>
                <a:gd name="T7" fmla="*/ 23 h 282"/>
                <a:gd name="T8" fmla="*/ 0 w 120"/>
                <a:gd name="T9" fmla="*/ 41 h 282"/>
                <a:gd name="T10" fmla="*/ 0 w 120"/>
                <a:gd name="T11" fmla="*/ 92 h 282"/>
                <a:gd name="T12" fmla="*/ 17 w 120"/>
                <a:gd name="T13" fmla="*/ 89 h 282"/>
                <a:gd name="T14" fmla="*/ 33 w 120"/>
                <a:gd name="T15" fmla="*/ 84 h 282"/>
                <a:gd name="T16" fmla="*/ 47 w 120"/>
                <a:gd name="T17" fmla="*/ 77 h 282"/>
                <a:gd name="T18" fmla="*/ 59 w 120"/>
                <a:gd name="T19" fmla="*/ 68 h 282"/>
                <a:gd name="T20" fmla="*/ 59 w 120"/>
                <a:gd name="T21" fmla="*/ 282 h 282"/>
                <a:gd name="T22" fmla="*/ 120 w 120"/>
                <a:gd name="T2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282">
                  <a:moveTo>
                    <a:pt x="120" y="282"/>
                  </a:moveTo>
                  <a:cubicBezTo>
                    <a:pt x="120" y="0"/>
                    <a:pt x="120" y="0"/>
                    <a:pt x="120" y="0"/>
                  </a:cubicBezTo>
                  <a:cubicBezTo>
                    <a:pt x="83" y="0"/>
                    <a:pt x="83" y="0"/>
                    <a:pt x="83" y="0"/>
                  </a:cubicBezTo>
                  <a:cubicBezTo>
                    <a:pt x="72" y="8"/>
                    <a:pt x="59" y="16"/>
                    <a:pt x="45" y="23"/>
                  </a:cubicBezTo>
                  <a:cubicBezTo>
                    <a:pt x="31" y="31"/>
                    <a:pt x="16" y="36"/>
                    <a:pt x="0" y="41"/>
                  </a:cubicBezTo>
                  <a:cubicBezTo>
                    <a:pt x="0" y="92"/>
                    <a:pt x="0" y="92"/>
                    <a:pt x="0" y="92"/>
                  </a:cubicBezTo>
                  <a:cubicBezTo>
                    <a:pt x="6" y="92"/>
                    <a:pt x="11" y="91"/>
                    <a:pt x="17" y="89"/>
                  </a:cubicBezTo>
                  <a:cubicBezTo>
                    <a:pt x="22" y="88"/>
                    <a:pt x="28" y="86"/>
                    <a:pt x="33" y="84"/>
                  </a:cubicBezTo>
                  <a:cubicBezTo>
                    <a:pt x="38" y="82"/>
                    <a:pt x="43" y="79"/>
                    <a:pt x="47" y="77"/>
                  </a:cubicBezTo>
                  <a:cubicBezTo>
                    <a:pt x="52" y="74"/>
                    <a:pt x="56" y="71"/>
                    <a:pt x="59" y="68"/>
                  </a:cubicBezTo>
                  <a:cubicBezTo>
                    <a:pt x="59" y="282"/>
                    <a:pt x="59" y="282"/>
                    <a:pt x="59" y="282"/>
                  </a:cubicBezTo>
                  <a:lnTo>
                    <a:pt x="120" y="2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50" name="Freeform 16"/>
            <p:cNvSpPr>
              <a:spLocks noEditPoints="1"/>
            </p:cNvSpPr>
            <p:nvPr/>
          </p:nvSpPr>
          <p:spPr bwMode="auto">
            <a:xfrm>
              <a:off x="-2709863" y="239713"/>
              <a:ext cx="755650" cy="1076325"/>
            </a:xfrm>
            <a:custGeom>
              <a:avLst/>
              <a:gdLst>
                <a:gd name="T0" fmla="*/ 104 w 201"/>
                <a:gd name="T1" fmla="*/ 0 h 286"/>
                <a:gd name="T2" fmla="*/ 27 w 201"/>
                <a:gd name="T3" fmla="*/ 38 h 286"/>
                <a:gd name="T4" fmla="*/ 0 w 201"/>
                <a:gd name="T5" fmla="*/ 148 h 286"/>
                <a:gd name="T6" fmla="*/ 99 w 201"/>
                <a:gd name="T7" fmla="*/ 286 h 286"/>
                <a:gd name="T8" fmla="*/ 174 w 201"/>
                <a:gd name="T9" fmla="*/ 249 h 286"/>
                <a:gd name="T10" fmla="*/ 201 w 201"/>
                <a:gd name="T11" fmla="*/ 141 h 286"/>
                <a:gd name="T12" fmla="*/ 104 w 201"/>
                <a:gd name="T13" fmla="*/ 0 h 286"/>
                <a:gd name="T14" fmla="*/ 100 w 201"/>
                <a:gd name="T15" fmla="*/ 240 h 286"/>
                <a:gd name="T16" fmla="*/ 62 w 201"/>
                <a:gd name="T17" fmla="*/ 146 h 286"/>
                <a:gd name="T18" fmla="*/ 101 w 201"/>
                <a:gd name="T19" fmla="*/ 47 h 286"/>
                <a:gd name="T20" fmla="*/ 138 w 201"/>
                <a:gd name="T21" fmla="*/ 143 h 286"/>
                <a:gd name="T22" fmla="*/ 100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100"/>
                    <a:pt x="0" y="148"/>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0" y="240"/>
                  </a:moveTo>
                  <a:cubicBezTo>
                    <a:pt x="75" y="240"/>
                    <a:pt x="62" y="209"/>
                    <a:pt x="62" y="146"/>
                  </a:cubicBezTo>
                  <a:cubicBezTo>
                    <a:pt x="62" y="80"/>
                    <a:pt x="75" y="47"/>
                    <a:pt x="101" y="47"/>
                  </a:cubicBezTo>
                  <a:cubicBezTo>
                    <a:pt x="126" y="47"/>
                    <a:pt x="138" y="79"/>
                    <a:pt x="138" y="143"/>
                  </a:cubicBezTo>
                  <a:cubicBezTo>
                    <a:pt x="138" y="208"/>
                    <a:pt x="126" y="240"/>
                    <a:pt x="100"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51" name="Freeform 17"/>
            <p:cNvSpPr>
              <a:spLocks noEditPoints="1"/>
            </p:cNvSpPr>
            <p:nvPr/>
          </p:nvSpPr>
          <p:spPr bwMode="auto">
            <a:xfrm>
              <a:off x="-2709863" y="-2732087"/>
              <a:ext cx="755650" cy="1076325"/>
            </a:xfrm>
            <a:custGeom>
              <a:avLst/>
              <a:gdLst>
                <a:gd name="T0" fmla="*/ 104 w 201"/>
                <a:gd name="T1" fmla="*/ 0 h 286"/>
                <a:gd name="T2" fmla="*/ 27 w 201"/>
                <a:gd name="T3" fmla="*/ 38 h 286"/>
                <a:gd name="T4" fmla="*/ 0 w 201"/>
                <a:gd name="T5" fmla="*/ 147 h 286"/>
                <a:gd name="T6" fmla="*/ 99 w 201"/>
                <a:gd name="T7" fmla="*/ 286 h 286"/>
                <a:gd name="T8" fmla="*/ 174 w 201"/>
                <a:gd name="T9" fmla="*/ 249 h 286"/>
                <a:gd name="T10" fmla="*/ 201 w 201"/>
                <a:gd name="T11" fmla="*/ 141 h 286"/>
                <a:gd name="T12" fmla="*/ 104 w 201"/>
                <a:gd name="T13" fmla="*/ 0 h 286"/>
                <a:gd name="T14" fmla="*/ 100 w 201"/>
                <a:gd name="T15" fmla="*/ 239 h 286"/>
                <a:gd name="T16" fmla="*/ 62 w 201"/>
                <a:gd name="T17" fmla="*/ 146 h 286"/>
                <a:gd name="T18" fmla="*/ 101 w 201"/>
                <a:gd name="T19" fmla="*/ 46 h 286"/>
                <a:gd name="T20" fmla="*/ 138 w 201"/>
                <a:gd name="T21" fmla="*/ 143 h 286"/>
                <a:gd name="T22" fmla="*/ 100 w 201"/>
                <a:gd name="T23" fmla="*/ 23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99"/>
                    <a:pt x="0" y="147"/>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0" y="239"/>
                  </a:moveTo>
                  <a:cubicBezTo>
                    <a:pt x="75" y="239"/>
                    <a:pt x="62" y="208"/>
                    <a:pt x="62" y="146"/>
                  </a:cubicBezTo>
                  <a:cubicBezTo>
                    <a:pt x="62" y="80"/>
                    <a:pt x="75" y="46"/>
                    <a:pt x="101" y="46"/>
                  </a:cubicBezTo>
                  <a:cubicBezTo>
                    <a:pt x="126" y="46"/>
                    <a:pt x="138" y="79"/>
                    <a:pt x="138" y="143"/>
                  </a:cubicBezTo>
                  <a:cubicBezTo>
                    <a:pt x="138" y="207"/>
                    <a:pt x="126" y="239"/>
                    <a:pt x="100" y="2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52" name="Freeform 18"/>
            <p:cNvSpPr>
              <a:spLocks noEditPoints="1"/>
            </p:cNvSpPr>
            <p:nvPr/>
          </p:nvSpPr>
          <p:spPr bwMode="auto">
            <a:xfrm>
              <a:off x="-3592513" y="-1246187"/>
              <a:ext cx="755650" cy="1076325"/>
            </a:xfrm>
            <a:custGeom>
              <a:avLst/>
              <a:gdLst>
                <a:gd name="T0" fmla="*/ 104 w 201"/>
                <a:gd name="T1" fmla="*/ 0 h 286"/>
                <a:gd name="T2" fmla="*/ 27 w 201"/>
                <a:gd name="T3" fmla="*/ 38 h 286"/>
                <a:gd name="T4" fmla="*/ 0 w 201"/>
                <a:gd name="T5" fmla="*/ 148 h 286"/>
                <a:gd name="T6" fmla="*/ 99 w 201"/>
                <a:gd name="T7" fmla="*/ 286 h 286"/>
                <a:gd name="T8" fmla="*/ 175 w 201"/>
                <a:gd name="T9" fmla="*/ 249 h 286"/>
                <a:gd name="T10" fmla="*/ 201 w 201"/>
                <a:gd name="T11" fmla="*/ 141 h 286"/>
                <a:gd name="T12" fmla="*/ 104 w 201"/>
                <a:gd name="T13" fmla="*/ 0 h 286"/>
                <a:gd name="T14" fmla="*/ 101 w 201"/>
                <a:gd name="T15" fmla="*/ 240 h 286"/>
                <a:gd name="T16" fmla="*/ 62 w 201"/>
                <a:gd name="T17" fmla="*/ 146 h 286"/>
                <a:gd name="T18" fmla="*/ 102 w 201"/>
                <a:gd name="T19" fmla="*/ 47 h 286"/>
                <a:gd name="T20" fmla="*/ 139 w 201"/>
                <a:gd name="T21" fmla="*/ 143 h 286"/>
                <a:gd name="T22" fmla="*/ 101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1" y="0"/>
                    <a:pt x="45" y="13"/>
                    <a:pt x="27" y="38"/>
                  </a:cubicBezTo>
                  <a:cubicBezTo>
                    <a:pt x="9" y="63"/>
                    <a:pt x="0" y="100"/>
                    <a:pt x="0" y="148"/>
                  </a:cubicBezTo>
                  <a:cubicBezTo>
                    <a:pt x="0" y="240"/>
                    <a:pt x="33" y="286"/>
                    <a:pt x="99" y="286"/>
                  </a:cubicBezTo>
                  <a:cubicBezTo>
                    <a:pt x="132" y="286"/>
                    <a:pt x="157" y="274"/>
                    <a:pt x="175" y="249"/>
                  </a:cubicBezTo>
                  <a:cubicBezTo>
                    <a:pt x="192" y="224"/>
                    <a:pt x="201" y="188"/>
                    <a:pt x="201" y="141"/>
                  </a:cubicBezTo>
                  <a:cubicBezTo>
                    <a:pt x="201" y="47"/>
                    <a:pt x="169" y="0"/>
                    <a:pt x="104" y="0"/>
                  </a:cubicBezTo>
                  <a:close/>
                  <a:moveTo>
                    <a:pt x="101" y="240"/>
                  </a:moveTo>
                  <a:cubicBezTo>
                    <a:pt x="75" y="240"/>
                    <a:pt x="62" y="208"/>
                    <a:pt x="62" y="146"/>
                  </a:cubicBezTo>
                  <a:cubicBezTo>
                    <a:pt x="62" y="80"/>
                    <a:pt x="75" y="47"/>
                    <a:pt x="102" y="47"/>
                  </a:cubicBezTo>
                  <a:cubicBezTo>
                    <a:pt x="126" y="47"/>
                    <a:pt x="139" y="79"/>
                    <a:pt x="139" y="143"/>
                  </a:cubicBezTo>
                  <a:cubicBezTo>
                    <a:pt x="139" y="207"/>
                    <a:pt x="126" y="240"/>
                    <a:pt x="101"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53" name="Freeform 19"/>
            <p:cNvSpPr>
              <a:spLocks noEditPoints="1"/>
            </p:cNvSpPr>
            <p:nvPr/>
          </p:nvSpPr>
          <p:spPr bwMode="auto">
            <a:xfrm>
              <a:off x="-1792288" y="239713"/>
              <a:ext cx="755650" cy="1076325"/>
            </a:xfrm>
            <a:custGeom>
              <a:avLst/>
              <a:gdLst>
                <a:gd name="T0" fmla="*/ 104 w 201"/>
                <a:gd name="T1" fmla="*/ 0 h 286"/>
                <a:gd name="T2" fmla="*/ 27 w 201"/>
                <a:gd name="T3" fmla="*/ 38 h 286"/>
                <a:gd name="T4" fmla="*/ 0 w 201"/>
                <a:gd name="T5" fmla="*/ 148 h 286"/>
                <a:gd name="T6" fmla="*/ 99 w 201"/>
                <a:gd name="T7" fmla="*/ 286 h 286"/>
                <a:gd name="T8" fmla="*/ 174 w 201"/>
                <a:gd name="T9" fmla="*/ 249 h 286"/>
                <a:gd name="T10" fmla="*/ 201 w 201"/>
                <a:gd name="T11" fmla="*/ 141 h 286"/>
                <a:gd name="T12" fmla="*/ 104 w 201"/>
                <a:gd name="T13" fmla="*/ 0 h 286"/>
                <a:gd name="T14" fmla="*/ 101 w 201"/>
                <a:gd name="T15" fmla="*/ 240 h 286"/>
                <a:gd name="T16" fmla="*/ 62 w 201"/>
                <a:gd name="T17" fmla="*/ 146 h 286"/>
                <a:gd name="T18" fmla="*/ 102 w 201"/>
                <a:gd name="T19" fmla="*/ 47 h 286"/>
                <a:gd name="T20" fmla="*/ 139 w 201"/>
                <a:gd name="T21" fmla="*/ 143 h 286"/>
                <a:gd name="T22" fmla="*/ 101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5" y="13"/>
                    <a:pt x="27" y="38"/>
                  </a:cubicBezTo>
                  <a:cubicBezTo>
                    <a:pt x="9" y="63"/>
                    <a:pt x="0" y="100"/>
                    <a:pt x="0" y="148"/>
                  </a:cubicBezTo>
                  <a:cubicBezTo>
                    <a:pt x="0" y="240"/>
                    <a:pt x="33" y="286"/>
                    <a:pt x="99" y="286"/>
                  </a:cubicBezTo>
                  <a:cubicBezTo>
                    <a:pt x="132" y="286"/>
                    <a:pt x="157" y="274"/>
                    <a:pt x="174" y="249"/>
                  </a:cubicBezTo>
                  <a:cubicBezTo>
                    <a:pt x="192" y="224"/>
                    <a:pt x="201" y="188"/>
                    <a:pt x="201" y="141"/>
                  </a:cubicBezTo>
                  <a:cubicBezTo>
                    <a:pt x="201" y="47"/>
                    <a:pt x="169" y="0"/>
                    <a:pt x="104" y="0"/>
                  </a:cubicBezTo>
                  <a:close/>
                  <a:moveTo>
                    <a:pt x="101" y="240"/>
                  </a:moveTo>
                  <a:cubicBezTo>
                    <a:pt x="75" y="240"/>
                    <a:pt x="62" y="209"/>
                    <a:pt x="62" y="146"/>
                  </a:cubicBezTo>
                  <a:cubicBezTo>
                    <a:pt x="62" y="80"/>
                    <a:pt x="75" y="47"/>
                    <a:pt x="102" y="47"/>
                  </a:cubicBezTo>
                  <a:cubicBezTo>
                    <a:pt x="126" y="47"/>
                    <a:pt x="139" y="79"/>
                    <a:pt x="139" y="143"/>
                  </a:cubicBezTo>
                  <a:cubicBezTo>
                    <a:pt x="139" y="208"/>
                    <a:pt x="126" y="240"/>
                    <a:pt x="101"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grpSp>
      <p:sp>
        <p:nvSpPr>
          <p:cNvPr id="91" name="Rectangle 90"/>
          <p:cNvSpPr/>
          <p:nvPr/>
        </p:nvSpPr>
        <p:spPr>
          <a:xfrm>
            <a:off x="8504238" y="2125663"/>
            <a:ext cx="2697480" cy="27432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82880" tIns="91440" rtlCol="0" anchor="t"/>
          <a:lstStyle/>
          <a:p>
            <a:pPr defTabSz="932688"/>
            <a:r>
              <a:rPr lang="en-US" sz="3000" dirty="0" smtClean="0">
                <a:solidFill>
                  <a:prstClr val="white"/>
                </a:solidFill>
                <a:latin typeface="Segoe UI Light"/>
              </a:rPr>
              <a:t>Analytics</a:t>
            </a:r>
            <a:endParaRPr lang="en-US" sz="3000" dirty="0">
              <a:solidFill>
                <a:prstClr val="white"/>
              </a:solidFill>
              <a:latin typeface="Segoe UI Light"/>
            </a:endParaRPr>
          </a:p>
        </p:txBody>
      </p:sp>
      <p:grpSp>
        <p:nvGrpSpPr>
          <p:cNvPr id="33" name="Group 32"/>
          <p:cNvGrpSpPr/>
          <p:nvPr/>
        </p:nvGrpSpPr>
        <p:grpSpPr>
          <a:xfrm>
            <a:off x="9893884" y="3894038"/>
            <a:ext cx="1018684" cy="764089"/>
            <a:chOff x="15319375" y="-157163"/>
            <a:chExt cx="2720976" cy="2047876"/>
          </a:xfrm>
          <a:solidFill>
            <a:schemeClr val="bg1"/>
          </a:solidFill>
        </p:grpSpPr>
        <p:sp>
          <p:nvSpPr>
            <p:cNvPr id="23" name="Freeform 12"/>
            <p:cNvSpPr>
              <a:spLocks/>
            </p:cNvSpPr>
            <p:nvPr/>
          </p:nvSpPr>
          <p:spPr bwMode="auto">
            <a:xfrm>
              <a:off x="16271875" y="1343025"/>
              <a:ext cx="222250" cy="547688"/>
            </a:xfrm>
            <a:custGeom>
              <a:avLst/>
              <a:gdLst>
                <a:gd name="T0" fmla="*/ 0 w 140"/>
                <a:gd name="T1" fmla="*/ 0 h 345"/>
                <a:gd name="T2" fmla="*/ 140 w 140"/>
                <a:gd name="T3" fmla="*/ 0 h 345"/>
                <a:gd name="T4" fmla="*/ 140 w 140"/>
                <a:gd name="T5" fmla="*/ 345 h 345"/>
                <a:gd name="T6" fmla="*/ 0 w 140"/>
                <a:gd name="T7" fmla="*/ 345 h 345"/>
                <a:gd name="T8" fmla="*/ 0 w 140"/>
                <a:gd name="T9" fmla="*/ 0 h 345"/>
                <a:gd name="T10" fmla="*/ 0 w 140"/>
                <a:gd name="T11" fmla="*/ 0 h 345"/>
              </a:gdLst>
              <a:ahLst/>
              <a:cxnLst>
                <a:cxn ang="0">
                  <a:pos x="T0" y="T1"/>
                </a:cxn>
                <a:cxn ang="0">
                  <a:pos x="T2" y="T3"/>
                </a:cxn>
                <a:cxn ang="0">
                  <a:pos x="T4" y="T5"/>
                </a:cxn>
                <a:cxn ang="0">
                  <a:pos x="T6" y="T7"/>
                </a:cxn>
                <a:cxn ang="0">
                  <a:pos x="T8" y="T9"/>
                </a:cxn>
                <a:cxn ang="0">
                  <a:pos x="T10" y="T11"/>
                </a:cxn>
              </a:cxnLst>
              <a:rect l="0" t="0" r="r" b="b"/>
              <a:pathLst>
                <a:path w="140" h="345">
                  <a:moveTo>
                    <a:pt x="0" y="0"/>
                  </a:moveTo>
                  <a:lnTo>
                    <a:pt x="140" y="0"/>
                  </a:lnTo>
                  <a:lnTo>
                    <a:pt x="140" y="345"/>
                  </a:lnTo>
                  <a:lnTo>
                    <a:pt x="0" y="345"/>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4" name="Freeform 13"/>
            <p:cNvSpPr>
              <a:spLocks/>
            </p:cNvSpPr>
            <p:nvPr/>
          </p:nvSpPr>
          <p:spPr bwMode="auto">
            <a:xfrm>
              <a:off x="15955963" y="411162"/>
              <a:ext cx="225425" cy="1479551"/>
            </a:xfrm>
            <a:custGeom>
              <a:avLst/>
              <a:gdLst>
                <a:gd name="T0" fmla="*/ 0 w 142"/>
                <a:gd name="T1" fmla="*/ 0 h 932"/>
                <a:gd name="T2" fmla="*/ 142 w 142"/>
                <a:gd name="T3" fmla="*/ 0 h 932"/>
                <a:gd name="T4" fmla="*/ 142 w 142"/>
                <a:gd name="T5" fmla="*/ 932 h 932"/>
                <a:gd name="T6" fmla="*/ 0 w 142"/>
                <a:gd name="T7" fmla="*/ 932 h 932"/>
                <a:gd name="T8" fmla="*/ 0 w 142"/>
                <a:gd name="T9" fmla="*/ 0 h 932"/>
                <a:gd name="T10" fmla="*/ 0 w 142"/>
                <a:gd name="T11" fmla="*/ 0 h 932"/>
              </a:gdLst>
              <a:ahLst/>
              <a:cxnLst>
                <a:cxn ang="0">
                  <a:pos x="T0" y="T1"/>
                </a:cxn>
                <a:cxn ang="0">
                  <a:pos x="T2" y="T3"/>
                </a:cxn>
                <a:cxn ang="0">
                  <a:pos x="T4" y="T5"/>
                </a:cxn>
                <a:cxn ang="0">
                  <a:pos x="T6" y="T7"/>
                </a:cxn>
                <a:cxn ang="0">
                  <a:pos x="T8" y="T9"/>
                </a:cxn>
                <a:cxn ang="0">
                  <a:pos x="T10" y="T11"/>
                </a:cxn>
              </a:cxnLst>
              <a:rect l="0" t="0" r="r" b="b"/>
              <a:pathLst>
                <a:path w="142" h="932">
                  <a:moveTo>
                    <a:pt x="0" y="0"/>
                  </a:moveTo>
                  <a:lnTo>
                    <a:pt x="142" y="0"/>
                  </a:lnTo>
                  <a:lnTo>
                    <a:pt x="142" y="932"/>
                  </a:lnTo>
                  <a:lnTo>
                    <a:pt x="0" y="932"/>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5" name="Freeform 14"/>
            <p:cNvSpPr>
              <a:spLocks/>
            </p:cNvSpPr>
            <p:nvPr/>
          </p:nvSpPr>
          <p:spPr bwMode="auto">
            <a:xfrm>
              <a:off x="15636875" y="26987"/>
              <a:ext cx="220663" cy="1863726"/>
            </a:xfrm>
            <a:custGeom>
              <a:avLst/>
              <a:gdLst>
                <a:gd name="T0" fmla="*/ 0 w 139"/>
                <a:gd name="T1" fmla="*/ 0 h 1174"/>
                <a:gd name="T2" fmla="*/ 139 w 139"/>
                <a:gd name="T3" fmla="*/ 0 h 1174"/>
                <a:gd name="T4" fmla="*/ 139 w 139"/>
                <a:gd name="T5" fmla="*/ 1174 h 1174"/>
                <a:gd name="T6" fmla="*/ 0 w 139"/>
                <a:gd name="T7" fmla="*/ 1174 h 1174"/>
                <a:gd name="T8" fmla="*/ 0 w 139"/>
                <a:gd name="T9" fmla="*/ 0 h 1174"/>
                <a:gd name="T10" fmla="*/ 0 w 139"/>
                <a:gd name="T11" fmla="*/ 0 h 1174"/>
              </a:gdLst>
              <a:ahLst/>
              <a:cxnLst>
                <a:cxn ang="0">
                  <a:pos x="T0" y="T1"/>
                </a:cxn>
                <a:cxn ang="0">
                  <a:pos x="T2" y="T3"/>
                </a:cxn>
                <a:cxn ang="0">
                  <a:pos x="T4" y="T5"/>
                </a:cxn>
                <a:cxn ang="0">
                  <a:pos x="T6" y="T7"/>
                </a:cxn>
                <a:cxn ang="0">
                  <a:pos x="T8" y="T9"/>
                </a:cxn>
                <a:cxn ang="0">
                  <a:pos x="T10" y="T11"/>
                </a:cxn>
              </a:cxnLst>
              <a:rect l="0" t="0" r="r" b="b"/>
              <a:pathLst>
                <a:path w="139" h="1174">
                  <a:moveTo>
                    <a:pt x="0" y="0"/>
                  </a:moveTo>
                  <a:lnTo>
                    <a:pt x="139" y="0"/>
                  </a:lnTo>
                  <a:lnTo>
                    <a:pt x="139" y="1174"/>
                  </a:lnTo>
                  <a:lnTo>
                    <a:pt x="0" y="1174"/>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6" name="Freeform 15"/>
            <p:cNvSpPr>
              <a:spLocks/>
            </p:cNvSpPr>
            <p:nvPr/>
          </p:nvSpPr>
          <p:spPr bwMode="auto">
            <a:xfrm>
              <a:off x="15319375" y="731837"/>
              <a:ext cx="222250" cy="1158876"/>
            </a:xfrm>
            <a:custGeom>
              <a:avLst/>
              <a:gdLst>
                <a:gd name="T0" fmla="*/ 0 w 140"/>
                <a:gd name="T1" fmla="*/ 0 h 730"/>
                <a:gd name="T2" fmla="*/ 140 w 140"/>
                <a:gd name="T3" fmla="*/ 0 h 730"/>
                <a:gd name="T4" fmla="*/ 140 w 140"/>
                <a:gd name="T5" fmla="*/ 730 h 730"/>
                <a:gd name="T6" fmla="*/ 0 w 140"/>
                <a:gd name="T7" fmla="*/ 730 h 730"/>
                <a:gd name="T8" fmla="*/ 0 w 140"/>
                <a:gd name="T9" fmla="*/ 0 h 730"/>
                <a:gd name="T10" fmla="*/ 0 w 140"/>
                <a:gd name="T11" fmla="*/ 0 h 730"/>
              </a:gdLst>
              <a:ahLst/>
              <a:cxnLst>
                <a:cxn ang="0">
                  <a:pos x="T0" y="T1"/>
                </a:cxn>
                <a:cxn ang="0">
                  <a:pos x="T2" y="T3"/>
                </a:cxn>
                <a:cxn ang="0">
                  <a:pos x="T4" y="T5"/>
                </a:cxn>
                <a:cxn ang="0">
                  <a:pos x="T6" y="T7"/>
                </a:cxn>
                <a:cxn ang="0">
                  <a:pos x="T8" y="T9"/>
                </a:cxn>
                <a:cxn ang="0">
                  <a:pos x="T10" y="T11"/>
                </a:cxn>
              </a:cxnLst>
              <a:rect l="0" t="0" r="r" b="b"/>
              <a:pathLst>
                <a:path w="140" h="730">
                  <a:moveTo>
                    <a:pt x="0" y="0"/>
                  </a:moveTo>
                  <a:lnTo>
                    <a:pt x="140" y="0"/>
                  </a:lnTo>
                  <a:lnTo>
                    <a:pt x="140" y="730"/>
                  </a:lnTo>
                  <a:lnTo>
                    <a:pt x="0" y="73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7" name="Freeform 16"/>
            <p:cNvSpPr>
              <a:spLocks/>
            </p:cNvSpPr>
            <p:nvPr/>
          </p:nvSpPr>
          <p:spPr bwMode="auto">
            <a:xfrm>
              <a:off x="17048163" y="1452563"/>
              <a:ext cx="917575" cy="142875"/>
            </a:xfrm>
            <a:custGeom>
              <a:avLst/>
              <a:gdLst>
                <a:gd name="T0" fmla="*/ 0 w 578"/>
                <a:gd name="T1" fmla="*/ 0 h 90"/>
                <a:gd name="T2" fmla="*/ 578 w 578"/>
                <a:gd name="T3" fmla="*/ 0 h 90"/>
                <a:gd name="T4" fmla="*/ 578 w 578"/>
                <a:gd name="T5" fmla="*/ 90 h 90"/>
                <a:gd name="T6" fmla="*/ 0 w 578"/>
                <a:gd name="T7" fmla="*/ 90 h 90"/>
                <a:gd name="T8" fmla="*/ 0 w 578"/>
                <a:gd name="T9" fmla="*/ 0 h 90"/>
                <a:gd name="T10" fmla="*/ 0 w 578"/>
                <a:gd name="T11" fmla="*/ 0 h 90"/>
              </a:gdLst>
              <a:ahLst/>
              <a:cxnLst>
                <a:cxn ang="0">
                  <a:pos x="T0" y="T1"/>
                </a:cxn>
                <a:cxn ang="0">
                  <a:pos x="T2" y="T3"/>
                </a:cxn>
                <a:cxn ang="0">
                  <a:pos x="T4" y="T5"/>
                </a:cxn>
                <a:cxn ang="0">
                  <a:pos x="T6" y="T7"/>
                </a:cxn>
                <a:cxn ang="0">
                  <a:pos x="T8" y="T9"/>
                </a:cxn>
                <a:cxn ang="0">
                  <a:pos x="T10" y="T11"/>
                </a:cxn>
              </a:cxnLst>
              <a:rect l="0" t="0" r="r" b="b"/>
              <a:pathLst>
                <a:path w="578" h="90">
                  <a:moveTo>
                    <a:pt x="0" y="0"/>
                  </a:moveTo>
                  <a:lnTo>
                    <a:pt x="578" y="0"/>
                  </a:lnTo>
                  <a:lnTo>
                    <a:pt x="578" y="90"/>
                  </a:lnTo>
                  <a:lnTo>
                    <a:pt x="0" y="9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8" name="Freeform 17"/>
            <p:cNvSpPr>
              <a:spLocks/>
            </p:cNvSpPr>
            <p:nvPr/>
          </p:nvSpPr>
          <p:spPr bwMode="auto">
            <a:xfrm>
              <a:off x="16754475" y="1452563"/>
              <a:ext cx="146050" cy="142875"/>
            </a:xfrm>
            <a:custGeom>
              <a:avLst/>
              <a:gdLst>
                <a:gd name="T0" fmla="*/ 0 w 92"/>
                <a:gd name="T1" fmla="*/ 0 h 90"/>
                <a:gd name="T2" fmla="*/ 92 w 92"/>
                <a:gd name="T3" fmla="*/ 0 h 90"/>
                <a:gd name="T4" fmla="*/ 92 w 92"/>
                <a:gd name="T5" fmla="*/ 90 h 90"/>
                <a:gd name="T6" fmla="*/ 0 w 92"/>
                <a:gd name="T7" fmla="*/ 90 h 90"/>
                <a:gd name="T8" fmla="*/ 0 w 92"/>
                <a:gd name="T9" fmla="*/ 0 h 90"/>
                <a:gd name="T10" fmla="*/ 0 w 92"/>
                <a:gd name="T11" fmla="*/ 0 h 90"/>
              </a:gdLst>
              <a:ahLst/>
              <a:cxnLst>
                <a:cxn ang="0">
                  <a:pos x="T0" y="T1"/>
                </a:cxn>
                <a:cxn ang="0">
                  <a:pos x="T2" y="T3"/>
                </a:cxn>
                <a:cxn ang="0">
                  <a:pos x="T4" y="T5"/>
                </a:cxn>
                <a:cxn ang="0">
                  <a:pos x="T6" y="T7"/>
                </a:cxn>
                <a:cxn ang="0">
                  <a:pos x="T8" y="T9"/>
                </a:cxn>
                <a:cxn ang="0">
                  <a:pos x="T10" y="T11"/>
                </a:cxn>
              </a:cxnLst>
              <a:rect l="0" t="0" r="r" b="b"/>
              <a:pathLst>
                <a:path w="92" h="90">
                  <a:moveTo>
                    <a:pt x="0" y="0"/>
                  </a:moveTo>
                  <a:lnTo>
                    <a:pt x="92" y="0"/>
                  </a:lnTo>
                  <a:lnTo>
                    <a:pt x="92" y="90"/>
                  </a:lnTo>
                  <a:lnTo>
                    <a:pt x="0" y="9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9" name="Freeform 18"/>
            <p:cNvSpPr>
              <a:spLocks/>
            </p:cNvSpPr>
            <p:nvPr/>
          </p:nvSpPr>
          <p:spPr bwMode="auto">
            <a:xfrm>
              <a:off x="17048163" y="1751013"/>
              <a:ext cx="992188" cy="139700"/>
            </a:xfrm>
            <a:custGeom>
              <a:avLst/>
              <a:gdLst>
                <a:gd name="T0" fmla="*/ 0 w 625"/>
                <a:gd name="T1" fmla="*/ 0 h 88"/>
                <a:gd name="T2" fmla="*/ 625 w 625"/>
                <a:gd name="T3" fmla="*/ 0 h 88"/>
                <a:gd name="T4" fmla="*/ 625 w 625"/>
                <a:gd name="T5" fmla="*/ 88 h 88"/>
                <a:gd name="T6" fmla="*/ 0 w 625"/>
                <a:gd name="T7" fmla="*/ 88 h 88"/>
                <a:gd name="T8" fmla="*/ 0 w 625"/>
                <a:gd name="T9" fmla="*/ 0 h 88"/>
                <a:gd name="T10" fmla="*/ 0 w 625"/>
                <a:gd name="T11" fmla="*/ 0 h 88"/>
              </a:gdLst>
              <a:ahLst/>
              <a:cxnLst>
                <a:cxn ang="0">
                  <a:pos x="T0" y="T1"/>
                </a:cxn>
                <a:cxn ang="0">
                  <a:pos x="T2" y="T3"/>
                </a:cxn>
                <a:cxn ang="0">
                  <a:pos x="T4" y="T5"/>
                </a:cxn>
                <a:cxn ang="0">
                  <a:pos x="T6" y="T7"/>
                </a:cxn>
                <a:cxn ang="0">
                  <a:pos x="T8" y="T9"/>
                </a:cxn>
                <a:cxn ang="0">
                  <a:pos x="T10" y="T11"/>
                </a:cxn>
              </a:cxnLst>
              <a:rect l="0" t="0" r="r" b="b"/>
              <a:pathLst>
                <a:path w="625" h="88">
                  <a:moveTo>
                    <a:pt x="0" y="0"/>
                  </a:moveTo>
                  <a:lnTo>
                    <a:pt x="625" y="0"/>
                  </a:lnTo>
                  <a:lnTo>
                    <a:pt x="625" y="88"/>
                  </a:lnTo>
                  <a:lnTo>
                    <a:pt x="0" y="88"/>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30" name="Freeform 19"/>
            <p:cNvSpPr>
              <a:spLocks/>
            </p:cNvSpPr>
            <p:nvPr/>
          </p:nvSpPr>
          <p:spPr bwMode="auto">
            <a:xfrm>
              <a:off x="16754475" y="1751013"/>
              <a:ext cx="146050" cy="139700"/>
            </a:xfrm>
            <a:custGeom>
              <a:avLst/>
              <a:gdLst>
                <a:gd name="T0" fmla="*/ 0 w 92"/>
                <a:gd name="T1" fmla="*/ 0 h 88"/>
                <a:gd name="T2" fmla="*/ 92 w 92"/>
                <a:gd name="T3" fmla="*/ 0 h 88"/>
                <a:gd name="T4" fmla="*/ 92 w 92"/>
                <a:gd name="T5" fmla="*/ 88 h 88"/>
                <a:gd name="T6" fmla="*/ 0 w 92"/>
                <a:gd name="T7" fmla="*/ 88 h 88"/>
                <a:gd name="T8" fmla="*/ 0 w 92"/>
                <a:gd name="T9" fmla="*/ 0 h 88"/>
                <a:gd name="T10" fmla="*/ 0 w 92"/>
                <a:gd name="T11" fmla="*/ 0 h 88"/>
              </a:gdLst>
              <a:ahLst/>
              <a:cxnLst>
                <a:cxn ang="0">
                  <a:pos x="T0" y="T1"/>
                </a:cxn>
                <a:cxn ang="0">
                  <a:pos x="T2" y="T3"/>
                </a:cxn>
                <a:cxn ang="0">
                  <a:pos x="T4" y="T5"/>
                </a:cxn>
                <a:cxn ang="0">
                  <a:pos x="T6" y="T7"/>
                </a:cxn>
                <a:cxn ang="0">
                  <a:pos x="T8" y="T9"/>
                </a:cxn>
                <a:cxn ang="0">
                  <a:pos x="T10" y="T11"/>
                </a:cxn>
              </a:cxnLst>
              <a:rect l="0" t="0" r="r" b="b"/>
              <a:pathLst>
                <a:path w="92" h="88">
                  <a:moveTo>
                    <a:pt x="0" y="0"/>
                  </a:moveTo>
                  <a:lnTo>
                    <a:pt x="92" y="0"/>
                  </a:lnTo>
                  <a:lnTo>
                    <a:pt x="92" y="88"/>
                  </a:lnTo>
                  <a:lnTo>
                    <a:pt x="0" y="88"/>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31" name="Freeform 20"/>
            <p:cNvSpPr>
              <a:spLocks/>
            </p:cNvSpPr>
            <p:nvPr/>
          </p:nvSpPr>
          <p:spPr bwMode="auto">
            <a:xfrm>
              <a:off x="16425863" y="-6350"/>
              <a:ext cx="1265238" cy="1266826"/>
            </a:xfrm>
            <a:custGeom>
              <a:avLst/>
              <a:gdLst>
                <a:gd name="T0" fmla="*/ 168 w 336"/>
                <a:gd name="T1" fmla="*/ 0 h 336"/>
                <a:gd name="T2" fmla="*/ 0 w 336"/>
                <a:gd name="T3" fmla="*/ 168 h 336"/>
                <a:gd name="T4" fmla="*/ 168 w 336"/>
                <a:gd name="T5" fmla="*/ 336 h 336"/>
                <a:gd name="T6" fmla="*/ 336 w 336"/>
                <a:gd name="T7" fmla="*/ 168 h 336"/>
                <a:gd name="T8" fmla="*/ 168 w 336"/>
                <a:gd name="T9" fmla="*/ 168 h 336"/>
                <a:gd name="T10" fmla="*/ 168 w 336"/>
                <a:gd name="T11" fmla="*/ 0 h 336"/>
              </a:gdLst>
              <a:ahLst/>
              <a:cxnLst>
                <a:cxn ang="0">
                  <a:pos x="T0" y="T1"/>
                </a:cxn>
                <a:cxn ang="0">
                  <a:pos x="T2" y="T3"/>
                </a:cxn>
                <a:cxn ang="0">
                  <a:pos x="T4" y="T5"/>
                </a:cxn>
                <a:cxn ang="0">
                  <a:pos x="T6" y="T7"/>
                </a:cxn>
                <a:cxn ang="0">
                  <a:pos x="T8" y="T9"/>
                </a:cxn>
                <a:cxn ang="0">
                  <a:pos x="T10" y="T11"/>
                </a:cxn>
              </a:cxnLst>
              <a:rect l="0" t="0" r="r" b="b"/>
              <a:pathLst>
                <a:path w="336" h="336">
                  <a:moveTo>
                    <a:pt x="168" y="0"/>
                  </a:moveTo>
                  <a:cubicBezTo>
                    <a:pt x="75" y="0"/>
                    <a:pt x="0" y="75"/>
                    <a:pt x="0" y="168"/>
                  </a:cubicBezTo>
                  <a:cubicBezTo>
                    <a:pt x="0" y="261"/>
                    <a:pt x="75" y="336"/>
                    <a:pt x="168" y="336"/>
                  </a:cubicBezTo>
                  <a:cubicBezTo>
                    <a:pt x="260" y="336"/>
                    <a:pt x="336" y="261"/>
                    <a:pt x="336" y="168"/>
                  </a:cubicBezTo>
                  <a:cubicBezTo>
                    <a:pt x="168" y="168"/>
                    <a:pt x="168" y="168"/>
                    <a:pt x="168" y="168"/>
                  </a:cubicBezTo>
                  <a:lnTo>
                    <a:pt x="16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32" name="Freeform 21"/>
            <p:cNvSpPr>
              <a:spLocks/>
            </p:cNvSpPr>
            <p:nvPr/>
          </p:nvSpPr>
          <p:spPr bwMode="auto">
            <a:xfrm>
              <a:off x="17210088" y="-157163"/>
              <a:ext cx="631825" cy="633413"/>
            </a:xfrm>
            <a:custGeom>
              <a:avLst/>
              <a:gdLst>
                <a:gd name="T0" fmla="*/ 0 w 168"/>
                <a:gd name="T1" fmla="*/ 0 h 168"/>
                <a:gd name="T2" fmla="*/ 0 w 168"/>
                <a:gd name="T3" fmla="*/ 168 h 168"/>
                <a:gd name="T4" fmla="*/ 168 w 168"/>
                <a:gd name="T5" fmla="*/ 168 h 168"/>
                <a:gd name="T6" fmla="*/ 0 w 168"/>
                <a:gd name="T7" fmla="*/ 0 h 168"/>
              </a:gdLst>
              <a:ahLst/>
              <a:cxnLst>
                <a:cxn ang="0">
                  <a:pos x="T0" y="T1"/>
                </a:cxn>
                <a:cxn ang="0">
                  <a:pos x="T2" y="T3"/>
                </a:cxn>
                <a:cxn ang="0">
                  <a:pos x="T4" y="T5"/>
                </a:cxn>
                <a:cxn ang="0">
                  <a:pos x="T6" y="T7"/>
                </a:cxn>
              </a:cxnLst>
              <a:rect l="0" t="0" r="r" b="b"/>
              <a:pathLst>
                <a:path w="168" h="168">
                  <a:moveTo>
                    <a:pt x="0" y="0"/>
                  </a:moveTo>
                  <a:cubicBezTo>
                    <a:pt x="0" y="168"/>
                    <a:pt x="0" y="168"/>
                    <a:pt x="0" y="168"/>
                  </a:cubicBezTo>
                  <a:cubicBezTo>
                    <a:pt x="168" y="168"/>
                    <a:pt x="168" y="168"/>
                    <a:pt x="168" y="168"/>
                  </a:cubicBezTo>
                  <a:cubicBezTo>
                    <a:pt x="168" y="75"/>
                    <a:pt x="92"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grpSp>
      <p:sp>
        <p:nvSpPr>
          <p:cNvPr id="7" name="Rectangle 6"/>
          <p:cNvSpPr/>
          <p:nvPr/>
        </p:nvSpPr>
        <p:spPr>
          <a:xfrm>
            <a:off x="281156" y="2125663"/>
            <a:ext cx="2697480" cy="2743200"/>
          </a:xfrm>
          <a:prstGeom prst="rect">
            <a:avLst/>
          </a:prstGeom>
          <a:solidFill>
            <a:srgbClr val="187AD4"/>
          </a:solidFill>
          <a:ln>
            <a:noFill/>
          </a:ln>
          <a:effectLst/>
        </p:spPr>
        <p:style>
          <a:lnRef idx="1">
            <a:schemeClr val="accent1"/>
          </a:lnRef>
          <a:fillRef idx="3">
            <a:schemeClr val="accent1"/>
          </a:fillRef>
          <a:effectRef idx="2">
            <a:schemeClr val="accent1"/>
          </a:effectRef>
          <a:fontRef idx="minor">
            <a:schemeClr val="lt1"/>
          </a:fontRef>
        </p:style>
        <p:txBody>
          <a:bodyPr lIns="182880" tIns="91440" rtlCol="0" anchor="t"/>
          <a:lstStyle/>
          <a:p>
            <a:pPr defTabSz="932688"/>
            <a:r>
              <a:rPr lang="en-US" sz="3000" dirty="0" smtClean="0">
                <a:solidFill>
                  <a:prstClr val="white"/>
                </a:solidFill>
                <a:latin typeface="Segoe UI Light"/>
              </a:rPr>
              <a:t>Things</a:t>
            </a:r>
            <a:endParaRPr lang="en-US" sz="3000" dirty="0">
              <a:solidFill>
                <a:prstClr val="white"/>
              </a:solidFill>
              <a:latin typeface="Segoe UI Light"/>
            </a:endParaRPr>
          </a:p>
        </p:txBody>
      </p:sp>
      <p:grpSp>
        <p:nvGrpSpPr>
          <p:cNvPr id="55" name="Group 54"/>
          <p:cNvGrpSpPr/>
          <p:nvPr/>
        </p:nvGrpSpPr>
        <p:grpSpPr>
          <a:xfrm>
            <a:off x="1546578" y="3686934"/>
            <a:ext cx="1204490" cy="971194"/>
            <a:chOff x="1640724" y="3762844"/>
            <a:chExt cx="1110344" cy="895283"/>
          </a:xfrm>
        </p:grpSpPr>
        <p:grpSp>
          <p:nvGrpSpPr>
            <p:cNvPr id="59" name="Group 58"/>
            <p:cNvGrpSpPr/>
            <p:nvPr/>
          </p:nvGrpSpPr>
          <p:grpSpPr>
            <a:xfrm flipH="1">
              <a:off x="2101550" y="3865418"/>
              <a:ext cx="649518" cy="279906"/>
              <a:chOff x="18524538" y="-23752175"/>
              <a:chExt cx="41830625" cy="18087975"/>
            </a:xfrm>
            <a:solidFill>
              <a:schemeClr val="bg1"/>
            </a:solidFill>
          </p:grpSpPr>
          <p:sp>
            <p:nvSpPr>
              <p:cNvPr id="56" name="Freeform 34"/>
              <p:cNvSpPr>
                <a:spLocks noEditPoints="1"/>
              </p:cNvSpPr>
              <p:nvPr/>
            </p:nvSpPr>
            <p:spPr bwMode="auto">
              <a:xfrm>
                <a:off x="21202651" y="-10680700"/>
                <a:ext cx="5014913" cy="5016500"/>
              </a:xfrm>
              <a:custGeom>
                <a:avLst/>
                <a:gdLst>
                  <a:gd name="T0" fmla="*/ 668 w 1337"/>
                  <a:gd name="T1" fmla="*/ 0 h 1337"/>
                  <a:gd name="T2" fmla="*/ 0 w 1337"/>
                  <a:gd name="T3" fmla="*/ 669 h 1337"/>
                  <a:gd name="T4" fmla="*/ 668 w 1337"/>
                  <a:gd name="T5" fmla="*/ 1337 h 1337"/>
                  <a:gd name="T6" fmla="*/ 1337 w 1337"/>
                  <a:gd name="T7" fmla="*/ 669 h 1337"/>
                  <a:gd name="T8" fmla="*/ 668 w 1337"/>
                  <a:gd name="T9" fmla="*/ 0 h 1337"/>
                  <a:gd name="T10" fmla="*/ 668 w 1337"/>
                  <a:gd name="T11" fmla="*/ 996 h 1337"/>
                  <a:gd name="T12" fmla="*/ 341 w 1337"/>
                  <a:gd name="T13" fmla="*/ 669 h 1337"/>
                  <a:gd name="T14" fmla="*/ 668 w 1337"/>
                  <a:gd name="T15" fmla="*/ 341 h 1337"/>
                  <a:gd name="T16" fmla="*/ 996 w 1337"/>
                  <a:gd name="T17" fmla="*/ 669 h 1337"/>
                  <a:gd name="T18" fmla="*/ 668 w 1337"/>
                  <a:gd name="T19" fmla="*/ 996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7" h="1337">
                    <a:moveTo>
                      <a:pt x="668" y="0"/>
                    </a:moveTo>
                    <a:cubicBezTo>
                      <a:pt x="299" y="0"/>
                      <a:pt x="0" y="299"/>
                      <a:pt x="0" y="669"/>
                    </a:cubicBezTo>
                    <a:cubicBezTo>
                      <a:pt x="0" y="1038"/>
                      <a:pt x="299" y="1337"/>
                      <a:pt x="668" y="1337"/>
                    </a:cubicBezTo>
                    <a:cubicBezTo>
                      <a:pt x="1037" y="1337"/>
                      <a:pt x="1337" y="1038"/>
                      <a:pt x="1337" y="669"/>
                    </a:cubicBezTo>
                    <a:cubicBezTo>
                      <a:pt x="1337" y="299"/>
                      <a:pt x="1037" y="0"/>
                      <a:pt x="668" y="0"/>
                    </a:cubicBezTo>
                    <a:close/>
                    <a:moveTo>
                      <a:pt x="668" y="996"/>
                    </a:moveTo>
                    <a:cubicBezTo>
                      <a:pt x="487" y="996"/>
                      <a:pt x="341" y="849"/>
                      <a:pt x="341" y="669"/>
                    </a:cubicBezTo>
                    <a:cubicBezTo>
                      <a:pt x="341" y="488"/>
                      <a:pt x="487" y="341"/>
                      <a:pt x="668" y="341"/>
                    </a:cubicBezTo>
                    <a:cubicBezTo>
                      <a:pt x="849" y="341"/>
                      <a:pt x="996" y="488"/>
                      <a:pt x="996" y="669"/>
                    </a:cubicBezTo>
                    <a:cubicBezTo>
                      <a:pt x="996" y="849"/>
                      <a:pt x="849" y="996"/>
                      <a:pt x="668" y="99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57" name="Freeform 35"/>
              <p:cNvSpPr>
                <a:spLocks noEditPoints="1"/>
              </p:cNvSpPr>
              <p:nvPr/>
            </p:nvSpPr>
            <p:spPr bwMode="auto">
              <a:xfrm>
                <a:off x="46015276" y="-10680700"/>
                <a:ext cx="5014913" cy="5016500"/>
              </a:xfrm>
              <a:custGeom>
                <a:avLst/>
                <a:gdLst>
                  <a:gd name="T0" fmla="*/ 668 w 1337"/>
                  <a:gd name="T1" fmla="*/ 0 h 1337"/>
                  <a:gd name="T2" fmla="*/ 0 w 1337"/>
                  <a:gd name="T3" fmla="*/ 669 h 1337"/>
                  <a:gd name="T4" fmla="*/ 668 w 1337"/>
                  <a:gd name="T5" fmla="*/ 1337 h 1337"/>
                  <a:gd name="T6" fmla="*/ 1337 w 1337"/>
                  <a:gd name="T7" fmla="*/ 669 h 1337"/>
                  <a:gd name="T8" fmla="*/ 668 w 1337"/>
                  <a:gd name="T9" fmla="*/ 0 h 1337"/>
                  <a:gd name="T10" fmla="*/ 668 w 1337"/>
                  <a:gd name="T11" fmla="*/ 996 h 1337"/>
                  <a:gd name="T12" fmla="*/ 341 w 1337"/>
                  <a:gd name="T13" fmla="*/ 669 h 1337"/>
                  <a:gd name="T14" fmla="*/ 668 w 1337"/>
                  <a:gd name="T15" fmla="*/ 341 h 1337"/>
                  <a:gd name="T16" fmla="*/ 996 w 1337"/>
                  <a:gd name="T17" fmla="*/ 669 h 1337"/>
                  <a:gd name="T18" fmla="*/ 668 w 1337"/>
                  <a:gd name="T19" fmla="*/ 996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7" h="1337">
                    <a:moveTo>
                      <a:pt x="668" y="0"/>
                    </a:moveTo>
                    <a:cubicBezTo>
                      <a:pt x="300" y="0"/>
                      <a:pt x="0" y="299"/>
                      <a:pt x="0" y="669"/>
                    </a:cubicBezTo>
                    <a:cubicBezTo>
                      <a:pt x="0" y="1038"/>
                      <a:pt x="300" y="1337"/>
                      <a:pt x="668" y="1337"/>
                    </a:cubicBezTo>
                    <a:cubicBezTo>
                      <a:pt x="1038" y="1337"/>
                      <a:pt x="1337" y="1038"/>
                      <a:pt x="1337" y="669"/>
                    </a:cubicBezTo>
                    <a:cubicBezTo>
                      <a:pt x="1337" y="299"/>
                      <a:pt x="1038" y="0"/>
                      <a:pt x="668" y="0"/>
                    </a:cubicBezTo>
                    <a:close/>
                    <a:moveTo>
                      <a:pt x="668" y="996"/>
                    </a:moveTo>
                    <a:cubicBezTo>
                      <a:pt x="487" y="996"/>
                      <a:pt x="341" y="849"/>
                      <a:pt x="341" y="669"/>
                    </a:cubicBezTo>
                    <a:cubicBezTo>
                      <a:pt x="341" y="488"/>
                      <a:pt x="487" y="341"/>
                      <a:pt x="668" y="341"/>
                    </a:cubicBezTo>
                    <a:cubicBezTo>
                      <a:pt x="849" y="341"/>
                      <a:pt x="996" y="488"/>
                      <a:pt x="996" y="669"/>
                    </a:cubicBezTo>
                    <a:cubicBezTo>
                      <a:pt x="996" y="849"/>
                      <a:pt x="849" y="996"/>
                      <a:pt x="668" y="99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58" name="Freeform 36"/>
              <p:cNvSpPr>
                <a:spLocks noEditPoints="1"/>
              </p:cNvSpPr>
              <p:nvPr/>
            </p:nvSpPr>
            <p:spPr bwMode="auto">
              <a:xfrm>
                <a:off x="18524538" y="-23752175"/>
                <a:ext cx="41830625" cy="15690850"/>
              </a:xfrm>
              <a:custGeom>
                <a:avLst/>
                <a:gdLst>
                  <a:gd name="T0" fmla="*/ 11056 w 11152"/>
                  <a:gd name="T1" fmla="*/ 3865 h 4182"/>
                  <a:gd name="T2" fmla="*/ 10747 w 11152"/>
                  <a:gd name="T3" fmla="*/ 3865 h 4182"/>
                  <a:gd name="T4" fmla="*/ 10747 w 11152"/>
                  <a:gd name="T5" fmla="*/ 138 h 4182"/>
                  <a:gd name="T6" fmla="*/ 10593 w 11152"/>
                  <a:gd name="T7" fmla="*/ 10 h 4182"/>
                  <a:gd name="T8" fmla="*/ 2395 w 11152"/>
                  <a:gd name="T9" fmla="*/ 10 h 4182"/>
                  <a:gd name="T10" fmla="*/ 2099 w 11152"/>
                  <a:gd name="T11" fmla="*/ 192 h 4182"/>
                  <a:gd name="T12" fmla="*/ 1000 w 11152"/>
                  <a:gd name="T13" fmla="*/ 2123 h 4182"/>
                  <a:gd name="T14" fmla="*/ 321 w 11152"/>
                  <a:gd name="T15" fmla="*/ 2438 h 4182"/>
                  <a:gd name="T16" fmla="*/ 118 w 11152"/>
                  <a:gd name="T17" fmla="*/ 2722 h 4182"/>
                  <a:gd name="T18" fmla="*/ 118 w 11152"/>
                  <a:gd name="T19" fmla="*/ 3446 h 4182"/>
                  <a:gd name="T20" fmla="*/ 96 w 11152"/>
                  <a:gd name="T21" fmla="*/ 3446 h 4182"/>
                  <a:gd name="T22" fmla="*/ 0 w 11152"/>
                  <a:gd name="T23" fmla="*/ 3542 h 4182"/>
                  <a:gd name="T24" fmla="*/ 0 w 11152"/>
                  <a:gd name="T25" fmla="*/ 3891 h 4182"/>
                  <a:gd name="T26" fmla="*/ 96 w 11152"/>
                  <a:gd name="T27" fmla="*/ 3987 h 4182"/>
                  <a:gd name="T28" fmla="*/ 401 w 11152"/>
                  <a:gd name="T29" fmla="*/ 3987 h 4182"/>
                  <a:gd name="T30" fmla="*/ 517 w 11152"/>
                  <a:gd name="T31" fmla="*/ 3891 h 4182"/>
                  <a:gd name="T32" fmla="*/ 1417 w 11152"/>
                  <a:gd name="T33" fmla="*/ 3182 h 4182"/>
                  <a:gd name="T34" fmla="*/ 2274 w 11152"/>
                  <a:gd name="T35" fmla="*/ 3946 h 4182"/>
                  <a:gd name="T36" fmla="*/ 2301 w 11152"/>
                  <a:gd name="T37" fmla="*/ 4039 h 4182"/>
                  <a:gd name="T38" fmla="*/ 2406 w 11152"/>
                  <a:gd name="T39" fmla="*/ 4114 h 4182"/>
                  <a:gd name="T40" fmla="*/ 6993 w 11152"/>
                  <a:gd name="T41" fmla="*/ 4114 h 4182"/>
                  <a:gd name="T42" fmla="*/ 7129 w 11152"/>
                  <a:gd name="T43" fmla="*/ 3978 h 4182"/>
                  <a:gd name="T44" fmla="*/ 8002 w 11152"/>
                  <a:gd name="T45" fmla="*/ 3236 h 4182"/>
                  <a:gd name="T46" fmla="*/ 8842 w 11152"/>
                  <a:gd name="T47" fmla="*/ 3873 h 4182"/>
                  <a:gd name="T48" fmla="*/ 8911 w 11152"/>
                  <a:gd name="T49" fmla="*/ 4111 h 4182"/>
                  <a:gd name="T50" fmla="*/ 9010 w 11152"/>
                  <a:gd name="T51" fmla="*/ 4182 h 4182"/>
                  <a:gd name="T52" fmla="*/ 11056 w 11152"/>
                  <a:gd name="T53" fmla="*/ 4182 h 4182"/>
                  <a:gd name="T54" fmla="*/ 11152 w 11152"/>
                  <a:gd name="T55" fmla="*/ 4087 h 4182"/>
                  <a:gd name="T56" fmla="*/ 11152 w 11152"/>
                  <a:gd name="T57" fmla="*/ 3961 h 4182"/>
                  <a:gd name="T58" fmla="*/ 11056 w 11152"/>
                  <a:gd name="T59" fmla="*/ 3865 h 4182"/>
                  <a:gd name="T60" fmla="*/ 1913 w 11152"/>
                  <a:gd name="T61" fmla="*/ 2226 h 4182"/>
                  <a:gd name="T62" fmla="*/ 1469 w 11152"/>
                  <a:gd name="T63" fmla="*/ 2226 h 4182"/>
                  <a:gd name="T64" fmla="*/ 1260 w 11152"/>
                  <a:gd name="T65" fmla="*/ 2116 h 4182"/>
                  <a:gd name="T66" fmla="*/ 1890 w 11152"/>
                  <a:gd name="T67" fmla="*/ 984 h 4182"/>
                  <a:gd name="T68" fmla="*/ 1913 w 11152"/>
                  <a:gd name="T69" fmla="*/ 984 h 4182"/>
                  <a:gd name="T70" fmla="*/ 1913 w 11152"/>
                  <a:gd name="T71" fmla="*/ 2226 h 4182"/>
                  <a:gd name="T72" fmla="*/ 3805 w 11152"/>
                  <a:gd name="T73" fmla="*/ 2226 h 4182"/>
                  <a:gd name="T74" fmla="*/ 2113 w 11152"/>
                  <a:gd name="T75" fmla="*/ 2226 h 4182"/>
                  <a:gd name="T76" fmla="*/ 2113 w 11152"/>
                  <a:gd name="T77" fmla="*/ 998 h 4182"/>
                  <a:gd name="T78" fmla="*/ 2333 w 11152"/>
                  <a:gd name="T79" fmla="*/ 778 h 4182"/>
                  <a:gd name="T80" fmla="*/ 3585 w 11152"/>
                  <a:gd name="T81" fmla="*/ 778 h 4182"/>
                  <a:gd name="T82" fmla="*/ 3805 w 11152"/>
                  <a:gd name="T83" fmla="*/ 998 h 4182"/>
                  <a:gd name="T84" fmla="*/ 3805 w 11152"/>
                  <a:gd name="T85" fmla="*/ 2226 h 4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52" h="4182">
                    <a:moveTo>
                      <a:pt x="11056" y="3865"/>
                    </a:moveTo>
                    <a:cubicBezTo>
                      <a:pt x="10747" y="3865"/>
                      <a:pt x="10747" y="3865"/>
                      <a:pt x="10747" y="3865"/>
                    </a:cubicBezTo>
                    <a:cubicBezTo>
                      <a:pt x="10747" y="138"/>
                      <a:pt x="10747" y="138"/>
                      <a:pt x="10747" y="138"/>
                    </a:cubicBezTo>
                    <a:cubicBezTo>
                      <a:pt x="10747" y="138"/>
                      <a:pt x="10743" y="10"/>
                      <a:pt x="10593" y="10"/>
                    </a:cubicBezTo>
                    <a:cubicBezTo>
                      <a:pt x="2395" y="10"/>
                      <a:pt x="2395" y="10"/>
                      <a:pt x="2395" y="10"/>
                    </a:cubicBezTo>
                    <a:cubicBezTo>
                      <a:pt x="2395" y="10"/>
                      <a:pt x="2216" y="0"/>
                      <a:pt x="2099" y="192"/>
                    </a:cubicBezTo>
                    <a:cubicBezTo>
                      <a:pt x="1000" y="2123"/>
                      <a:pt x="1000" y="2123"/>
                      <a:pt x="1000" y="2123"/>
                    </a:cubicBezTo>
                    <a:cubicBezTo>
                      <a:pt x="321" y="2438"/>
                      <a:pt x="321" y="2438"/>
                      <a:pt x="321" y="2438"/>
                    </a:cubicBezTo>
                    <a:cubicBezTo>
                      <a:pt x="321" y="2438"/>
                      <a:pt x="118" y="2512"/>
                      <a:pt x="118" y="2722"/>
                    </a:cubicBezTo>
                    <a:cubicBezTo>
                      <a:pt x="118" y="3446"/>
                      <a:pt x="118" y="3446"/>
                      <a:pt x="118" y="3446"/>
                    </a:cubicBezTo>
                    <a:cubicBezTo>
                      <a:pt x="96" y="3446"/>
                      <a:pt x="96" y="3446"/>
                      <a:pt x="96" y="3446"/>
                    </a:cubicBezTo>
                    <a:cubicBezTo>
                      <a:pt x="44" y="3446"/>
                      <a:pt x="0" y="3489"/>
                      <a:pt x="0" y="3542"/>
                    </a:cubicBezTo>
                    <a:cubicBezTo>
                      <a:pt x="0" y="3891"/>
                      <a:pt x="0" y="3891"/>
                      <a:pt x="0" y="3891"/>
                    </a:cubicBezTo>
                    <a:cubicBezTo>
                      <a:pt x="0" y="3944"/>
                      <a:pt x="44" y="3987"/>
                      <a:pt x="96" y="3987"/>
                    </a:cubicBezTo>
                    <a:cubicBezTo>
                      <a:pt x="401" y="3987"/>
                      <a:pt x="401" y="3987"/>
                      <a:pt x="401" y="3987"/>
                    </a:cubicBezTo>
                    <a:cubicBezTo>
                      <a:pt x="454" y="3987"/>
                      <a:pt x="505" y="3944"/>
                      <a:pt x="517" y="3891"/>
                    </a:cubicBezTo>
                    <a:cubicBezTo>
                      <a:pt x="517" y="3891"/>
                      <a:pt x="653" y="3182"/>
                      <a:pt x="1417" y="3182"/>
                    </a:cubicBezTo>
                    <a:cubicBezTo>
                      <a:pt x="1835" y="3182"/>
                      <a:pt x="2142" y="3510"/>
                      <a:pt x="2274" y="3946"/>
                    </a:cubicBezTo>
                    <a:cubicBezTo>
                      <a:pt x="2301" y="4039"/>
                      <a:pt x="2301" y="4039"/>
                      <a:pt x="2301" y="4039"/>
                    </a:cubicBezTo>
                    <a:cubicBezTo>
                      <a:pt x="2301" y="4039"/>
                      <a:pt x="2319" y="4114"/>
                      <a:pt x="2406" y="4114"/>
                    </a:cubicBezTo>
                    <a:cubicBezTo>
                      <a:pt x="6993" y="4114"/>
                      <a:pt x="6993" y="4114"/>
                      <a:pt x="6993" y="4114"/>
                    </a:cubicBezTo>
                    <a:cubicBezTo>
                      <a:pt x="7118" y="4114"/>
                      <a:pt x="7129" y="3978"/>
                      <a:pt x="7129" y="3978"/>
                    </a:cubicBezTo>
                    <a:cubicBezTo>
                      <a:pt x="7212" y="3553"/>
                      <a:pt x="7572" y="3235"/>
                      <a:pt x="8002" y="3236"/>
                    </a:cubicBezTo>
                    <a:cubicBezTo>
                      <a:pt x="8394" y="3238"/>
                      <a:pt x="8726" y="3505"/>
                      <a:pt x="8842" y="3873"/>
                    </a:cubicBezTo>
                    <a:cubicBezTo>
                      <a:pt x="8911" y="4111"/>
                      <a:pt x="8911" y="4111"/>
                      <a:pt x="8911" y="4111"/>
                    </a:cubicBezTo>
                    <a:cubicBezTo>
                      <a:pt x="8925" y="4152"/>
                      <a:pt x="8966" y="4182"/>
                      <a:pt x="9010" y="4182"/>
                    </a:cubicBezTo>
                    <a:cubicBezTo>
                      <a:pt x="11056" y="4182"/>
                      <a:pt x="11056" y="4182"/>
                      <a:pt x="11056" y="4182"/>
                    </a:cubicBezTo>
                    <a:cubicBezTo>
                      <a:pt x="11109" y="4182"/>
                      <a:pt x="11152" y="4139"/>
                      <a:pt x="11152" y="4087"/>
                    </a:cubicBezTo>
                    <a:cubicBezTo>
                      <a:pt x="11152" y="3961"/>
                      <a:pt x="11152" y="3961"/>
                      <a:pt x="11152" y="3961"/>
                    </a:cubicBezTo>
                    <a:cubicBezTo>
                      <a:pt x="11152" y="3909"/>
                      <a:pt x="11109" y="3865"/>
                      <a:pt x="11056" y="3865"/>
                    </a:cubicBezTo>
                    <a:close/>
                    <a:moveTo>
                      <a:pt x="1913" y="2226"/>
                    </a:moveTo>
                    <a:cubicBezTo>
                      <a:pt x="1469" y="2226"/>
                      <a:pt x="1469" y="2226"/>
                      <a:pt x="1469" y="2226"/>
                    </a:cubicBezTo>
                    <a:cubicBezTo>
                      <a:pt x="1260" y="2116"/>
                      <a:pt x="1260" y="2116"/>
                      <a:pt x="1260" y="2116"/>
                    </a:cubicBezTo>
                    <a:cubicBezTo>
                      <a:pt x="1890" y="984"/>
                      <a:pt x="1890" y="984"/>
                      <a:pt x="1890" y="984"/>
                    </a:cubicBezTo>
                    <a:cubicBezTo>
                      <a:pt x="1913" y="984"/>
                      <a:pt x="1913" y="984"/>
                      <a:pt x="1913" y="984"/>
                    </a:cubicBezTo>
                    <a:lnTo>
                      <a:pt x="1913" y="2226"/>
                    </a:lnTo>
                    <a:close/>
                    <a:moveTo>
                      <a:pt x="3805" y="2226"/>
                    </a:moveTo>
                    <a:cubicBezTo>
                      <a:pt x="2113" y="2226"/>
                      <a:pt x="2113" y="2226"/>
                      <a:pt x="2113" y="2226"/>
                    </a:cubicBezTo>
                    <a:cubicBezTo>
                      <a:pt x="2113" y="998"/>
                      <a:pt x="2113" y="998"/>
                      <a:pt x="2113" y="998"/>
                    </a:cubicBezTo>
                    <a:cubicBezTo>
                      <a:pt x="2113" y="877"/>
                      <a:pt x="2212" y="778"/>
                      <a:pt x="2333" y="778"/>
                    </a:cubicBezTo>
                    <a:cubicBezTo>
                      <a:pt x="3585" y="778"/>
                      <a:pt x="3585" y="778"/>
                      <a:pt x="3585" y="778"/>
                    </a:cubicBezTo>
                    <a:cubicBezTo>
                      <a:pt x="3707" y="778"/>
                      <a:pt x="3805" y="877"/>
                      <a:pt x="3805" y="998"/>
                    </a:cubicBezTo>
                    <a:lnTo>
                      <a:pt x="3805" y="22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grpSp>
        <p:grpSp>
          <p:nvGrpSpPr>
            <p:cNvPr id="61" name="Group 60"/>
            <p:cNvGrpSpPr/>
            <p:nvPr/>
          </p:nvGrpSpPr>
          <p:grpSpPr>
            <a:xfrm flipH="1">
              <a:off x="2200373" y="4223497"/>
              <a:ext cx="522120" cy="432207"/>
              <a:chOff x="16659225" y="-4403725"/>
              <a:chExt cx="3724275" cy="3082925"/>
            </a:xfrm>
            <a:solidFill>
              <a:schemeClr val="bg1"/>
            </a:solidFill>
          </p:grpSpPr>
          <p:sp>
            <p:nvSpPr>
              <p:cNvPr id="62" name="Freeform 28"/>
              <p:cNvSpPr>
                <a:spLocks noEditPoints="1"/>
              </p:cNvSpPr>
              <p:nvPr/>
            </p:nvSpPr>
            <p:spPr bwMode="auto">
              <a:xfrm>
                <a:off x="16659225" y="-4014788"/>
                <a:ext cx="3724275" cy="2693988"/>
              </a:xfrm>
              <a:custGeom>
                <a:avLst/>
                <a:gdLst>
                  <a:gd name="T0" fmla="*/ 857 w 990"/>
                  <a:gd name="T1" fmla="*/ 0 h 716"/>
                  <a:gd name="T2" fmla="*/ 693 w 990"/>
                  <a:gd name="T3" fmla="*/ 0 h 716"/>
                  <a:gd name="T4" fmla="*/ 670 w 990"/>
                  <a:gd name="T5" fmla="*/ 9 h 716"/>
                  <a:gd name="T6" fmla="*/ 519 w 990"/>
                  <a:gd name="T7" fmla="*/ 159 h 716"/>
                  <a:gd name="T8" fmla="*/ 519 w 990"/>
                  <a:gd name="T9" fmla="*/ 113 h 716"/>
                  <a:gd name="T10" fmla="*/ 451 w 990"/>
                  <a:gd name="T11" fmla="*/ 46 h 716"/>
                  <a:gd name="T12" fmla="*/ 384 w 990"/>
                  <a:gd name="T13" fmla="*/ 113 h 716"/>
                  <a:gd name="T14" fmla="*/ 384 w 990"/>
                  <a:gd name="T15" fmla="*/ 290 h 716"/>
                  <a:gd name="T16" fmla="*/ 217 w 990"/>
                  <a:gd name="T17" fmla="*/ 450 h 716"/>
                  <a:gd name="T18" fmla="*/ 133 w 990"/>
                  <a:gd name="T19" fmla="*/ 450 h 716"/>
                  <a:gd name="T20" fmla="*/ 0 w 990"/>
                  <a:gd name="T21" fmla="*/ 583 h 716"/>
                  <a:gd name="T22" fmla="*/ 133 w 990"/>
                  <a:gd name="T23" fmla="*/ 716 h 716"/>
                  <a:gd name="T24" fmla="*/ 285 w 990"/>
                  <a:gd name="T25" fmla="*/ 716 h 716"/>
                  <a:gd name="T26" fmla="*/ 308 w 990"/>
                  <a:gd name="T27" fmla="*/ 707 h 716"/>
                  <a:gd name="T28" fmla="*/ 759 w 990"/>
                  <a:gd name="T29" fmla="*/ 266 h 716"/>
                  <a:gd name="T30" fmla="*/ 857 w 990"/>
                  <a:gd name="T31" fmla="*/ 266 h 716"/>
                  <a:gd name="T32" fmla="*/ 990 w 990"/>
                  <a:gd name="T33" fmla="*/ 133 h 716"/>
                  <a:gd name="T34" fmla="*/ 857 w 990"/>
                  <a:gd name="T35" fmla="*/ 0 h 716"/>
                  <a:gd name="T36" fmla="*/ 855 w 990"/>
                  <a:gd name="T37" fmla="*/ 202 h 716"/>
                  <a:gd name="T38" fmla="*/ 801 w 990"/>
                  <a:gd name="T39" fmla="*/ 202 h 716"/>
                  <a:gd name="T40" fmla="*/ 677 w 990"/>
                  <a:gd name="T41" fmla="*/ 202 h 716"/>
                  <a:gd name="T42" fmla="*/ 624 w 990"/>
                  <a:gd name="T43" fmla="*/ 202 h 716"/>
                  <a:gd name="T44" fmla="*/ 619 w 990"/>
                  <a:gd name="T45" fmla="*/ 206 h 716"/>
                  <a:gd name="T46" fmla="*/ 619 w 990"/>
                  <a:gd name="T47" fmla="*/ 310 h 716"/>
                  <a:gd name="T48" fmla="*/ 614 w 990"/>
                  <a:gd name="T49" fmla="*/ 315 h 716"/>
                  <a:gd name="T50" fmla="*/ 508 w 990"/>
                  <a:gd name="T51" fmla="*/ 315 h 716"/>
                  <a:gd name="T52" fmla="*/ 504 w 990"/>
                  <a:gd name="T53" fmla="*/ 320 h 716"/>
                  <a:gd name="T54" fmla="*/ 504 w 990"/>
                  <a:gd name="T55" fmla="*/ 423 h 716"/>
                  <a:gd name="T56" fmla="*/ 499 w 990"/>
                  <a:gd name="T57" fmla="*/ 428 h 716"/>
                  <a:gd name="T58" fmla="*/ 393 w 990"/>
                  <a:gd name="T59" fmla="*/ 428 h 716"/>
                  <a:gd name="T60" fmla="*/ 388 w 990"/>
                  <a:gd name="T61" fmla="*/ 433 h 716"/>
                  <a:gd name="T62" fmla="*/ 388 w 990"/>
                  <a:gd name="T63" fmla="*/ 537 h 716"/>
                  <a:gd name="T64" fmla="*/ 383 w 990"/>
                  <a:gd name="T65" fmla="*/ 541 h 716"/>
                  <a:gd name="T66" fmla="*/ 277 w 990"/>
                  <a:gd name="T67" fmla="*/ 541 h 716"/>
                  <a:gd name="T68" fmla="*/ 272 w 990"/>
                  <a:gd name="T69" fmla="*/ 546 h 716"/>
                  <a:gd name="T70" fmla="*/ 272 w 990"/>
                  <a:gd name="T71" fmla="*/ 647 h 716"/>
                  <a:gd name="T72" fmla="*/ 267 w 990"/>
                  <a:gd name="T73" fmla="*/ 652 h 716"/>
                  <a:gd name="T74" fmla="*/ 135 w 990"/>
                  <a:gd name="T75" fmla="*/ 652 h 716"/>
                  <a:gd name="T76" fmla="*/ 65 w 990"/>
                  <a:gd name="T77" fmla="*/ 582 h 716"/>
                  <a:gd name="T78" fmla="*/ 133 w 990"/>
                  <a:gd name="T79" fmla="*/ 514 h 716"/>
                  <a:gd name="T80" fmla="*/ 230 w 990"/>
                  <a:gd name="T81" fmla="*/ 514 h 716"/>
                  <a:gd name="T82" fmla="*/ 253 w 990"/>
                  <a:gd name="T83" fmla="*/ 505 h 716"/>
                  <a:gd name="T84" fmla="*/ 706 w 990"/>
                  <a:gd name="T85" fmla="*/ 64 h 716"/>
                  <a:gd name="T86" fmla="*/ 857 w 990"/>
                  <a:gd name="T87" fmla="*/ 64 h 716"/>
                  <a:gd name="T88" fmla="*/ 926 w 990"/>
                  <a:gd name="T89" fmla="*/ 132 h 716"/>
                  <a:gd name="T90" fmla="*/ 855 w 990"/>
                  <a:gd name="T91" fmla="*/ 202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0" h="716">
                    <a:moveTo>
                      <a:pt x="857" y="0"/>
                    </a:moveTo>
                    <a:cubicBezTo>
                      <a:pt x="693" y="0"/>
                      <a:pt x="693" y="0"/>
                      <a:pt x="693" y="0"/>
                    </a:cubicBezTo>
                    <a:cubicBezTo>
                      <a:pt x="684" y="0"/>
                      <a:pt x="676" y="3"/>
                      <a:pt x="670" y="9"/>
                    </a:cubicBezTo>
                    <a:cubicBezTo>
                      <a:pt x="519" y="159"/>
                      <a:pt x="519" y="159"/>
                      <a:pt x="519" y="159"/>
                    </a:cubicBezTo>
                    <a:cubicBezTo>
                      <a:pt x="519" y="113"/>
                      <a:pt x="519" y="113"/>
                      <a:pt x="519" y="113"/>
                    </a:cubicBezTo>
                    <a:cubicBezTo>
                      <a:pt x="519" y="76"/>
                      <a:pt x="489" y="46"/>
                      <a:pt x="451" y="46"/>
                    </a:cubicBezTo>
                    <a:cubicBezTo>
                      <a:pt x="414" y="46"/>
                      <a:pt x="384" y="76"/>
                      <a:pt x="384" y="113"/>
                    </a:cubicBezTo>
                    <a:cubicBezTo>
                      <a:pt x="384" y="290"/>
                      <a:pt x="384" y="290"/>
                      <a:pt x="384" y="290"/>
                    </a:cubicBezTo>
                    <a:cubicBezTo>
                      <a:pt x="217" y="450"/>
                      <a:pt x="217" y="450"/>
                      <a:pt x="217" y="450"/>
                    </a:cubicBezTo>
                    <a:cubicBezTo>
                      <a:pt x="133" y="450"/>
                      <a:pt x="133" y="450"/>
                      <a:pt x="133" y="450"/>
                    </a:cubicBezTo>
                    <a:cubicBezTo>
                      <a:pt x="60" y="450"/>
                      <a:pt x="0" y="510"/>
                      <a:pt x="0" y="583"/>
                    </a:cubicBezTo>
                    <a:cubicBezTo>
                      <a:pt x="0" y="657"/>
                      <a:pt x="60" y="716"/>
                      <a:pt x="133" y="716"/>
                    </a:cubicBezTo>
                    <a:cubicBezTo>
                      <a:pt x="285" y="716"/>
                      <a:pt x="285" y="716"/>
                      <a:pt x="285" y="716"/>
                    </a:cubicBezTo>
                    <a:cubicBezTo>
                      <a:pt x="294" y="716"/>
                      <a:pt x="302" y="713"/>
                      <a:pt x="308" y="707"/>
                    </a:cubicBezTo>
                    <a:cubicBezTo>
                      <a:pt x="759" y="266"/>
                      <a:pt x="759" y="266"/>
                      <a:pt x="759" y="266"/>
                    </a:cubicBezTo>
                    <a:cubicBezTo>
                      <a:pt x="857" y="266"/>
                      <a:pt x="857" y="266"/>
                      <a:pt x="857" y="266"/>
                    </a:cubicBezTo>
                    <a:cubicBezTo>
                      <a:pt x="930" y="266"/>
                      <a:pt x="990" y="206"/>
                      <a:pt x="990" y="133"/>
                    </a:cubicBezTo>
                    <a:cubicBezTo>
                      <a:pt x="990" y="59"/>
                      <a:pt x="930" y="0"/>
                      <a:pt x="857" y="0"/>
                    </a:cubicBezTo>
                    <a:close/>
                    <a:moveTo>
                      <a:pt x="855" y="202"/>
                    </a:moveTo>
                    <a:cubicBezTo>
                      <a:pt x="801" y="202"/>
                      <a:pt x="801" y="202"/>
                      <a:pt x="801" y="202"/>
                    </a:cubicBezTo>
                    <a:cubicBezTo>
                      <a:pt x="677" y="202"/>
                      <a:pt x="677" y="202"/>
                      <a:pt x="677" y="202"/>
                    </a:cubicBezTo>
                    <a:cubicBezTo>
                      <a:pt x="624" y="202"/>
                      <a:pt x="624" y="202"/>
                      <a:pt x="624" y="202"/>
                    </a:cubicBezTo>
                    <a:cubicBezTo>
                      <a:pt x="621" y="202"/>
                      <a:pt x="619" y="204"/>
                      <a:pt x="619" y="206"/>
                    </a:cubicBezTo>
                    <a:cubicBezTo>
                      <a:pt x="619" y="310"/>
                      <a:pt x="619" y="310"/>
                      <a:pt x="619" y="310"/>
                    </a:cubicBezTo>
                    <a:cubicBezTo>
                      <a:pt x="619" y="313"/>
                      <a:pt x="617" y="315"/>
                      <a:pt x="614" y="315"/>
                    </a:cubicBezTo>
                    <a:cubicBezTo>
                      <a:pt x="508" y="315"/>
                      <a:pt x="508" y="315"/>
                      <a:pt x="508" y="315"/>
                    </a:cubicBezTo>
                    <a:cubicBezTo>
                      <a:pt x="506" y="315"/>
                      <a:pt x="504" y="317"/>
                      <a:pt x="504" y="320"/>
                    </a:cubicBezTo>
                    <a:cubicBezTo>
                      <a:pt x="504" y="423"/>
                      <a:pt x="504" y="423"/>
                      <a:pt x="504" y="423"/>
                    </a:cubicBezTo>
                    <a:cubicBezTo>
                      <a:pt x="504" y="426"/>
                      <a:pt x="501" y="428"/>
                      <a:pt x="499" y="428"/>
                    </a:cubicBezTo>
                    <a:cubicBezTo>
                      <a:pt x="393" y="428"/>
                      <a:pt x="393" y="428"/>
                      <a:pt x="393" y="428"/>
                    </a:cubicBezTo>
                    <a:cubicBezTo>
                      <a:pt x="390" y="428"/>
                      <a:pt x="388" y="430"/>
                      <a:pt x="388" y="433"/>
                    </a:cubicBezTo>
                    <a:cubicBezTo>
                      <a:pt x="388" y="537"/>
                      <a:pt x="388" y="537"/>
                      <a:pt x="388" y="537"/>
                    </a:cubicBezTo>
                    <a:cubicBezTo>
                      <a:pt x="388" y="539"/>
                      <a:pt x="386" y="541"/>
                      <a:pt x="383" y="541"/>
                    </a:cubicBezTo>
                    <a:cubicBezTo>
                      <a:pt x="277" y="541"/>
                      <a:pt x="277" y="541"/>
                      <a:pt x="277" y="541"/>
                    </a:cubicBezTo>
                    <a:cubicBezTo>
                      <a:pt x="274" y="541"/>
                      <a:pt x="272" y="544"/>
                      <a:pt x="272" y="546"/>
                    </a:cubicBezTo>
                    <a:cubicBezTo>
                      <a:pt x="272" y="647"/>
                      <a:pt x="272" y="647"/>
                      <a:pt x="272" y="647"/>
                    </a:cubicBezTo>
                    <a:cubicBezTo>
                      <a:pt x="272" y="650"/>
                      <a:pt x="270" y="652"/>
                      <a:pt x="267" y="652"/>
                    </a:cubicBezTo>
                    <a:cubicBezTo>
                      <a:pt x="135" y="652"/>
                      <a:pt x="135" y="652"/>
                      <a:pt x="135" y="652"/>
                    </a:cubicBezTo>
                    <a:cubicBezTo>
                      <a:pt x="97" y="652"/>
                      <a:pt x="64" y="621"/>
                      <a:pt x="65" y="582"/>
                    </a:cubicBezTo>
                    <a:cubicBezTo>
                      <a:pt x="65" y="545"/>
                      <a:pt x="96" y="514"/>
                      <a:pt x="133" y="514"/>
                    </a:cubicBezTo>
                    <a:cubicBezTo>
                      <a:pt x="230" y="514"/>
                      <a:pt x="230" y="514"/>
                      <a:pt x="230" y="514"/>
                    </a:cubicBezTo>
                    <a:cubicBezTo>
                      <a:pt x="239" y="514"/>
                      <a:pt x="247" y="511"/>
                      <a:pt x="253" y="505"/>
                    </a:cubicBezTo>
                    <a:cubicBezTo>
                      <a:pt x="706" y="64"/>
                      <a:pt x="706" y="64"/>
                      <a:pt x="706" y="64"/>
                    </a:cubicBezTo>
                    <a:cubicBezTo>
                      <a:pt x="857" y="64"/>
                      <a:pt x="857" y="64"/>
                      <a:pt x="857" y="64"/>
                    </a:cubicBezTo>
                    <a:cubicBezTo>
                      <a:pt x="895" y="64"/>
                      <a:pt x="925" y="94"/>
                      <a:pt x="926" y="132"/>
                    </a:cubicBezTo>
                    <a:cubicBezTo>
                      <a:pt x="926" y="170"/>
                      <a:pt x="894" y="202"/>
                      <a:pt x="855" y="2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63" name="Oval 29"/>
              <p:cNvSpPr>
                <a:spLocks noChangeArrowheads="1"/>
              </p:cNvSpPr>
              <p:nvPr/>
            </p:nvSpPr>
            <p:spPr bwMode="auto">
              <a:xfrm>
                <a:off x="18103850" y="-4403725"/>
                <a:ext cx="508000" cy="50800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pSp>
          <p:nvGrpSpPr>
            <p:cNvPr id="3" name="Group 2"/>
            <p:cNvGrpSpPr/>
            <p:nvPr/>
          </p:nvGrpSpPr>
          <p:grpSpPr>
            <a:xfrm>
              <a:off x="1737360" y="3762844"/>
              <a:ext cx="255760" cy="423605"/>
              <a:chOff x="2981515" y="4282797"/>
              <a:chExt cx="371475" cy="615261"/>
            </a:xfrm>
          </p:grpSpPr>
          <p:sp>
            <p:nvSpPr>
              <p:cNvPr id="70" name="Freeform 13"/>
              <p:cNvSpPr>
                <a:spLocks noEditPoints="1"/>
              </p:cNvSpPr>
              <p:nvPr/>
            </p:nvSpPr>
            <p:spPr bwMode="auto">
              <a:xfrm>
                <a:off x="2981515" y="4282797"/>
                <a:ext cx="313163" cy="211117"/>
              </a:xfrm>
              <a:custGeom>
                <a:avLst/>
                <a:gdLst>
                  <a:gd name="T0" fmla="*/ 0 w 1783"/>
                  <a:gd name="T1" fmla="*/ 1202 h 1202"/>
                  <a:gd name="T2" fmla="*/ 1783 w 1783"/>
                  <a:gd name="T3" fmla="*/ 1202 h 1202"/>
                  <a:gd name="T4" fmla="*/ 1783 w 1783"/>
                  <a:gd name="T5" fmla="*/ 0 h 1202"/>
                  <a:gd name="T6" fmla="*/ 0 w 1783"/>
                  <a:gd name="T7" fmla="*/ 0 h 1202"/>
                  <a:gd name="T8" fmla="*/ 0 w 1783"/>
                  <a:gd name="T9" fmla="*/ 1202 h 1202"/>
                  <a:gd name="T10" fmla="*/ 152 w 1783"/>
                  <a:gd name="T11" fmla="*/ 154 h 1202"/>
                  <a:gd name="T12" fmla="*/ 1631 w 1783"/>
                  <a:gd name="T13" fmla="*/ 154 h 1202"/>
                  <a:gd name="T14" fmla="*/ 1631 w 1783"/>
                  <a:gd name="T15" fmla="*/ 1048 h 1202"/>
                  <a:gd name="T16" fmla="*/ 152 w 1783"/>
                  <a:gd name="T17" fmla="*/ 1048 h 1202"/>
                  <a:gd name="T18" fmla="*/ 152 w 1783"/>
                  <a:gd name="T19" fmla="*/ 154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3" h="1202">
                    <a:moveTo>
                      <a:pt x="0" y="1202"/>
                    </a:moveTo>
                    <a:lnTo>
                      <a:pt x="1783" y="1202"/>
                    </a:lnTo>
                    <a:lnTo>
                      <a:pt x="1783" y="0"/>
                    </a:lnTo>
                    <a:lnTo>
                      <a:pt x="0" y="0"/>
                    </a:lnTo>
                    <a:lnTo>
                      <a:pt x="0" y="1202"/>
                    </a:lnTo>
                    <a:close/>
                    <a:moveTo>
                      <a:pt x="152" y="154"/>
                    </a:moveTo>
                    <a:lnTo>
                      <a:pt x="1631" y="154"/>
                    </a:lnTo>
                    <a:lnTo>
                      <a:pt x="1631" y="1048"/>
                    </a:lnTo>
                    <a:lnTo>
                      <a:pt x="152" y="1048"/>
                    </a:lnTo>
                    <a:lnTo>
                      <a:pt x="152" y="15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1" name="Rectangle 14"/>
              <p:cNvSpPr>
                <a:spLocks noChangeArrowheads="1"/>
              </p:cNvSpPr>
              <p:nvPr/>
            </p:nvSpPr>
            <p:spPr bwMode="auto">
              <a:xfrm>
                <a:off x="3311364" y="4329341"/>
                <a:ext cx="41626" cy="11978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2" name="Freeform 15"/>
              <p:cNvSpPr>
                <a:spLocks/>
              </p:cNvSpPr>
              <p:nvPr/>
            </p:nvSpPr>
            <p:spPr bwMode="auto">
              <a:xfrm>
                <a:off x="2981515" y="4511478"/>
                <a:ext cx="313163" cy="386580"/>
              </a:xfrm>
              <a:custGeom>
                <a:avLst/>
                <a:gdLst>
                  <a:gd name="T0" fmla="*/ 1311 w 1783"/>
                  <a:gd name="T1" fmla="*/ 0 h 2201"/>
                  <a:gd name="T2" fmla="*/ 550 w 1783"/>
                  <a:gd name="T3" fmla="*/ 0 h 2201"/>
                  <a:gd name="T4" fmla="*/ 550 w 1783"/>
                  <a:gd name="T5" fmla="*/ 2069 h 2201"/>
                  <a:gd name="T6" fmla="*/ 0 w 1783"/>
                  <a:gd name="T7" fmla="*/ 2069 h 2201"/>
                  <a:gd name="T8" fmla="*/ 0 w 1783"/>
                  <a:gd name="T9" fmla="*/ 2201 h 2201"/>
                  <a:gd name="T10" fmla="*/ 1783 w 1783"/>
                  <a:gd name="T11" fmla="*/ 2201 h 2201"/>
                  <a:gd name="T12" fmla="*/ 1783 w 1783"/>
                  <a:gd name="T13" fmla="*/ 2069 h 2201"/>
                  <a:gd name="T14" fmla="*/ 1311 w 1783"/>
                  <a:gd name="T15" fmla="*/ 2069 h 2201"/>
                  <a:gd name="T16" fmla="*/ 1311 w 1783"/>
                  <a:gd name="T17" fmla="*/ 0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3" h="2201">
                    <a:moveTo>
                      <a:pt x="1311" y="0"/>
                    </a:moveTo>
                    <a:lnTo>
                      <a:pt x="550" y="0"/>
                    </a:lnTo>
                    <a:lnTo>
                      <a:pt x="550" y="2069"/>
                    </a:lnTo>
                    <a:lnTo>
                      <a:pt x="0" y="2069"/>
                    </a:lnTo>
                    <a:lnTo>
                      <a:pt x="0" y="2201"/>
                    </a:lnTo>
                    <a:lnTo>
                      <a:pt x="1783" y="2201"/>
                    </a:lnTo>
                    <a:lnTo>
                      <a:pt x="1783" y="2069"/>
                    </a:lnTo>
                    <a:lnTo>
                      <a:pt x="1311" y="2069"/>
                    </a:lnTo>
                    <a:lnTo>
                      <a:pt x="131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pSp>
          <p:nvGrpSpPr>
            <p:cNvPr id="53" name="Group 52"/>
            <p:cNvGrpSpPr/>
            <p:nvPr/>
          </p:nvGrpSpPr>
          <p:grpSpPr>
            <a:xfrm>
              <a:off x="1640724" y="4275400"/>
              <a:ext cx="481642" cy="382727"/>
              <a:chOff x="-3435350" y="5073650"/>
              <a:chExt cx="3192462" cy="2536826"/>
            </a:xfrm>
            <a:solidFill>
              <a:schemeClr val="bg1"/>
            </a:solidFill>
          </p:grpSpPr>
          <p:sp>
            <p:nvSpPr>
              <p:cNvPr id="11" name="Freeform 5"/>
              <p:cNvSpPr>
                <a:spLocks noEditPoints="1"/>
              </p:cNvSpPr>
              <p:nvPr/>
            </p:nvSpPr>
            <p:spPr bwMode="auto">
              <a:xfrm>
                <a:off x="-1771650" y="5205413"/>
                <a:ext cx="573087" cy="573088"/>
              </a:xfrm>
              <a:custGeom>
                <a:avLst/>
                <a:gdLst>
                  <a:gd name="T0" fmla="*/ 75 w 152"/>
                  <a:gd name="T1" fmla="*/ 152 h 152"/>
                  <a:gd name="T2" fmla="*/ 152 w 152"/>
                  <a:gd name="T3" fmla="*/ 76 h 152"/>
                  <a:gd name="T4" fmla="*/ 75 w 152"/>
                  <a:gd name="T5" fmla="*/ 0 h 152"/>
                  <a:gd name="T6" fmla="*/ 0 w 152"/>
                  <a:gd name="T7" fmla="*/ 76 h 152"/>
                  <a:gd name="T8" fmla="*/ 75 w 152"/>
                  <a:gd name="T9" fmla="*/ 152 h 152"/>
                  <a:gd name="T10" fmla="*/ 75 w 152"/>
                  <a:gd name="T11" fmla="*/ 32 h 152"/>
                  <a:gd name="T12" fmla="*/ 119 w 152"/>
                  <a:gd name="T13" fmla="*/ 76 h 152"/>
                  <a:gd name="T14" fmla="*/ 75 w 152"/>
                  <a:gd name="T15" fmla="*/ 119 h 152"/>
                  <a:gd name="T16" fmla="*/ 32 w 152"/>
                  <a:gd name="T17" fmla="*/ 76 h 152"/>
                  <a:gd name="T18" fmla="*/ 75 w 152"/>
                  <a:gd name="T1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52">
                    <a:moveTo>
                      <a:pt x="75" y="152"/>
                    </a:moveTo>
                    <a:cubicBezTo>
                      <a:pt x="118" y="152"/>
                      <a:pt x="152" y="118"/>
                      <a:pt x="152" y="76"/>
                    </a:cubicBezTo>
                    <a:cubicBezTo>
                      <a:pt x="152" y="34"/>
                      <a:pt x="118" y="0"/>
                      <a:pt x="75" y="0"/>
                    </a:cubicBezTo>
                    <a:cubicBezTo>
                      <a:pt x="34" y="0"/>
                      <a:pt x="0" y="34"/>
                      <a:pt x="0" y="76"/>
                    </a:cubicBezTo>
                    <a:cubicBezTo>
                      <a:pt x="0" y="118"/>
                      <a:pt x="34" y="152"/>
                      <a:pt x="75" y="152"/>
                    </a:cubicBezTo>
                    <a:close/>
                    <a:moveTo>
                      <a:pt x="75" y="32"/>
                    </a:moveTo>
                    <a:cubicBezTo>
                      <a:pt x="100" y="32"/>
                      <a:pt x="119" y="52"/>
                      <a:pt x="119" y="76"/>
                    </a:cubicBezTo>
                    <a:cubicBezTo>
                      <a:pt x="119" y="100"/>
                      <a:pt x="100" y="119"/>
                      <a:pt x="75" y="119"/>
                    </a:cubicBezTo>
                    <a:cubicBezTo>
                      <a:pt x="51" y="119"/>
                      <a:pt x="32" y="100"/>
                      <a:pt x="32" y="76"/>
                    </a:cubicBezTo>
                    <a:cubicBezTo>
                      <a:pt x="32" y="52"/>
                      <a:pt x="51" y="32"/>
                      <a:pt x="75" y="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2" name="Oval 6"/>
              <p:cNvSpPr>
                <a:spLocks noChangeArrowheads="1"/>
              </p:cNvSpPr>
              <p:nvPr/>
            </p:nvSpPr>
            <p:spPr bwMode="auto">
              <a:xfrm>
                <a:off x="-1571625" y="5405438"/>
                <a:ext cx="168275" cy="1698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3" name="Freeform 7"/>
              <p:cNvSpPr>
                <a:spLocks noEditPoints="1"/>
              </p:cNvSpPr>
              <p:nvPr/>
            </p:nvSpPr>
            <p:spPr bwMode="auto">
              <a:xfrm>
                <a:off x="-3435350" y="5073650"/>
                <a:ext cx="782637" cy="784225"/>
              </a:xfrm>
              <a:custGeom>
                <a:avLst/>
                <a:gdLst>
                  <a:gd name="T0" fmla="*/ 208 w 208"/>
                  <a:gd name="T1" fmla="*/ 104 h 208"/>
                  <a:gd name="T2" fmla="*/ 104 w 208"/>
                  <a:gd name="T3" fmla="*/ 0 h 208"/>
                  <a:gd name="T4" fmla="*/ 0 w 208"/>
                  <a:gd name="T5" fmla="*/ 104 h 208"/>
                  <a:gd name="T6" fmla="*/ 104 w 208"/>
                  <a:gd name="T7" fmla="*/ 208 h 208"/>
                  <a:gd name="T8" fmla="*/ 208 w 208"/>
                  <a:gd name="T9" fmla="*/ 104 h 208"/>
                  <a:gd name="T10" fmla="*/ 49 w 208"/>
                  <a:gd name="T11" fmla="*/ 104 h 208"/>
                  <a:gd name="T12" fmla="*/ 104 w 208"/>
                  <a:gd name="T13" fmla="*/ 49 h 208"/>
                  <a:gd name="T14" fmla="*/ 159 w 208"/>
                  <a:gd name="T15" fmla="*/ 104 h 208"/>
                  <a:gd name="T16" fmla="*/ 104 w 208"/>
                  <a:gd name="T17" fmla="*/ 159 h 208"/>
                  <a:gd name="T18" fmla="*/ 49 w 208"/>
                  <a:gd name="T19" fmla="*/ 1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208" y="104"/>
                    </a:moveTo>
                    <a:cubicBezTo>
                      <a:pt x="208" y="46"/>
                      <a:pt x="161" y="0"/>
                      <a:pt x="104" y="0"/>
                    </a:cubicBezTo>
                    <a:cubicBezTo>
                      <a:pt x="46" y="0"/>
                      <a:pt x="0" y="46"/>
                      <a:pt x="0" y="104"/>
                    </a:cubicBezTo>
                    <a:cubicBezTo>
                      <a:pt x="0" y="161"/>
                      <a:pt x="46" y="208"/>
                      <a:pt x="104" y="208"/>
                    </a:cubicBezTo>
                    <a:cubicBezTo>
                      <a:pt x="161" y="208"/>
                      <a:pt x="208" y="161"/>
                      <a:pt x="208" y="104"/>
                    </a:cubicBezTo>
                    <a:close/>
                    <a:moveTo>
                      <a:pt x="49" y="104"/>
                    </a:moveTo>
                    <a:cubicBezTo>
                      <a:pt x="49" y="73"/>
                      <a:pt x="73" y="49"/>
                      <a:pt x="104" y="49"/>
                    </a:cubicBezTo>
                    <a:cubicBezTo>
                      <a:pt x="134" y="49"/>
                      <a:pt x="159" y="73"/>
                      <a:pt x="159" y="104"/>
                    </a:cubicBezTo>
                    <a:cubicBezTo>
                      <a:pt x="159" y="134"/>
                      <a:pt x="134" y="159"/>
                      <a:pt x="104" y="159"/>
                    </a:cubicBezTo>
                    <a:cubicBezTo>
                      <a:pt x="73" y="159"/>
                      <a:pt x="49" y="134"/>
                      <a:pt x="49"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4" name="Oval 8"/>
              <p:cNvSpPr>
                <a:spLocks noChangeArrowheads="1"/>
              </p:cNvSpPr>
              <p:nvPr/>
            </p:nvSpPr>
            <p:spPr bwMode="auto">
              <a:xfrm>
                <a:off x="-3160713" y="5349875"/>
                <a:ext cx="230187" cy="2333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20" name="Freeform 9"/>
              <p:cNvSpPr>
                <a:spLocks/>
              </p:cNvSpPr>
              <p:nvPr/>
            </p:nvSpPr>
            <p:spPr bwMode="auto">
              <a:xfrm>
                <a:off x="-792163" y="6540500"/>
                <a:ext cx="458787" cy="733425"/>
              </a:xfrm>
              <a:custGeom>
                <a:avLst/>
                <a:gdLst>
                  <a:gd name="T0" fmla="*/ 0 w 122"/>
                  <a:gd name="T1" fmla="*/ 61 h 195"/>
                  <a:gd name="T2" fmla="*/ 33 w 122"/>
                  <a:gd name="T3" fmla="*/ 115 h 195"/>
                  <a:gd name="T4" fmla="*/ 33 w 122"/>
                  <a:gd name="T5" fmla="*/ 151 h 195"/>
                  <a:gd name="T6" fmla="*/ 47 w 122"/>
                  <a:gd name="T7" fmla="*/ 151 h 195"/>
                  <a:gd name="T8" fmla="*/ 47 w 122"/>
                  <a:gd name="T9" fmla="*/ 166 h 195"/>
                  <a:gd name="T10" fmla="*/ 56 w 122"/>
                  <a:gd name="T11" fmla="*/ 166 h 195"/>
                  <a:gd name="T12" fmla="*/ 56 w 122"/>
                  <a:gd name="T13" fmla="*/ 195 h 195"/>
                  <a:gd name="T14" fmla="*/ 71 w 122"/>
                  <a:gd name="T15" fmla="*/ 195 h 195"/>
                  <a:gd name="T16" fmla="*/ 71 w 122"/>
                  <a:gd name="T17" fmla="*/ 166 h 195"/>
                  <a:gd name="T18" fmla="*/ 79 w 122"/>
                  <a:gd name="T19" fmla="*/ 166 h 195"/>
                  <a:gd name="T20" fmla="*/ 79 w 122"/>
                  <a:gd name="T21" fmla="*/ 151 h 195"/>
                  <a:gd name="T22" fmla="*/ 91 w 122"/>
                  <a:gd name="T23" fmla="*/ 151 h 195"/>
                  <a:gd name="T24" fmla="*/ 91 w 122"/>
                  <a:gd name="T25" fmla="*/ 114 h 195"/>
                  <a:gd name="T26" fmla="*/ 122 w 122"/>
                  <a:gd name="T27" fmla="*/ 61 h 195"/>
                  <a:gd name="T28" fmla="*/ 61 w 122"/>
                  <a:gd name="T29" fmla="*/ 0 h 195"/>
                  <a:gd name="T30" fmla="*/ 0 w 122"/>
                  <a:gd name="T31" fmla="*/ 6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95">
                    <a:moveTo>
                      <a:pt x="0" y="61"/>
                    </a:moveTo>
                    <a:cubicBezTo>
                      <a:pt x="0" y="85"/>
                      <a:pt x="14" y="105"/>
                      <a:pt x="33" y="115"/>
                    </a:cubicBezTo>
                    <a:cubicBezTo>
                      <a:pt x="33" y="151"/>
                      <a:pt x="33" y="151"/>
                      <a:pt x="33" y="151"/>
                    </a:cubicBezTo>
                    <a:cubicBezTo>
                      <a:pt x="47" y="151"/>
                      <a:pt x="47" y="151"/>
                      <a:pt x="47" y="151"/>
                    </a:cubicBezTo>
                    <a:cubicBezTo>
                      <a:pt x="47" y="166"/>
                      <a:pt x="47" y="166"/>
                      <a:pt x="47" y="166"/>
                    </a:cubicBezTo>
                    <a:cubicBezTo>
                      <a:pt x="56" y="166"/>
                      <a:pt x="56" y="166"/>
                      <a:pt x="56" y="166"/>
                    </a:cubicBezTo>
                    <a:cubicBezTo>
                      <a:pt x="56" y="195"/>
                      <a:pt x="56" y="195"/>
                      <a:pt x="56" y="195"/>
                    </a:cubicBezTo>
                    <a:cubicBezTo>
                      <a:pt x="71" y="195"/>
                      <a:pt x="71" y="195"/>
                      <a:pt x="71" y="195"/>
                    </a:cubicBezTo>
                    <a:cubicBezTo>
                      <a:pt x="71" y="166"/>
                      <a:pt x="71" y="166"/>
                      <a:pt x="71" y="166"/>
                    </a:cubicBezTo>
                    <a:cubicBezTo>
                      <a:pt x="79" y="166"/>
                      <a:pt x="79" y="166"/>
                      <a:pt x="79" y="166"/>
                    </a:cubicBezTo>
                    <a:cubicBezTo>
                      <a:pt x="79" y="151"/>
                      <a:pt x="79" y="151"/>
                      <a:pt x="79" y="151"/>
                    </a:cubicBezTo>
                    <a:cubicBezTo>
                      <a:pt x="91" y="151"/>
                      <a:pt x="91" y="151"/>
                      <a:pt x="91" y="151"/>
                    </a:cubicBezTo>
                    <a:cubicBezTo>
                      <a:pt x="91" y="114"/>
                      <a:pt x="91" y="114"/>
                      <a:pt x="91" y="114"/>
                    </a:cubicBezTo>
                    <a:cubicBezTo>
                      <a:pt x="110" y="104"/>
                      <a:pt x="122" y="84"/>
                      <a:pt x="122" y="61"/>
                    </a:cubicBezTo>
                    <a:cubicBezTo>
                      <a:pt x="122" y="28"/>
                      <a:pt x="95" y="0"/>
                      <a:pt x="61" y="0"/>
                    </a:cubicBezTo>
                    <a:cubicBezTo>
                      <a:pt x="28" y="0"/>
                      <a:pt x="0" y="28"/>
                      <a:pt x="0" y="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22" name="Freeform 10"/>
              <p:cNvSpPr>
                <a:spLocks/>
              </p:cNvSpPr>
              <p:nvPr/>
            </p:nvSpPr>
            <p:spPr bwMode="auto">
              <a:xfrm>
                <a:off x="-3235325" y="6938963"/>
                <a:ext cx="2992437" cy="671513"/>
              </a:xfrm>
              <a:custGeom>
                <a:avLst/>
                <a:gdLst>
                  <a:gd name="T0" fmla="*/ 777 w 1885"/>
                  <a:gd name="T1" fmla="*/ 313 h 423"/>
                  <a:gd name="T2" fmla="*/ 777 w 1885"/>
                  <a:gd name="T3" fmla="*/ 143 h 423"/>
                  <a:gd name="T4" fmla="*/ 685 w 1885"/>
                  <a:gd name="T5" fmla="*/ 143 h 423"/>
                  <a:gd name="T6" fmla="*/ 685 w 1885"/>
                  <a:gd name="T7" fmla="*/ 0 h 423"/>
                  <a:gd name="T8" fmla="*/ 173 w 1885"/>
                  <a:gd name="T9" fmla="*/ 0 h 423"/>
                  <a:gd name="T10" fmla="*/ 173 w 1885"/>
                  <a:gd name="T11" fmla="*/ 143 h 423"/>
                  <a:gd name="T12" fmla="*/ 80 w 1885"/>
                  <a:gd name="T13" fmla="*/ 143 h 423"/>
                  <a:gd name="T14" fmla="*/ 80 w 1885"/>
                  <a:gd name="T15" fmla="*/ 313 h 423"/>
                  <a:gd name="T16" fmla="*/ 0 w 1885"/>
                  <a:gd name="T17" fmla="*/ 313 h 423"/>
                  <a:gd name="T18" fmla="*/ 0 w 1885"/>
                  <a:gd name="T19" fmla="*/ 423 h 423"/>
                  <a:gd name="T20" fmla="*/ 1885 w 1885"/>
                  <a:gd name="T21" fmla="*/ 423 h 423"/>
                  <a:gd name="T22" fmla="*/ 1885 w 1885"/>
                  <a:gd name="T23" fmla="*/ 313 h 423"/>
                  <a:gd name="T24" fmla="*/ 777 w 1885"/>
                  <a:gd name="T25" fmla="*/ 31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5" h="423">
                    <a:moveTo>
                      <a:pt x="777" y="313"/>
                    </a:moveTo>
                    <a:lnTo>
                      <a:pt x="777" y="143"/>
                    </a:lnTo>
                    <a:lnTo>
                      <a:pt x="685" y="143"/>
                    </a:lnTo>
                    <a:lnTo>
                      <a:pt x="685" y="0"/>
                    </a:lnTo>
                    <a:lnTo>
                      <a:pt x="173" y="0"/>
                    </a:lnTo>
                    <a:lnTo>
                      <a:pt x="173" y="143"/>
                    </a:lnTo>
                    <a:lnTo>
                      <a:pt x="80" y="143"/>
                    </a:lnTo>
                    <a:lnTo>
                      <a:pt x="80" y="313"/>
                    </a:lnTo>
                    <a:lnTo>
                      <a:pt x="0" y="313"/>
                    </a:lnTo>
                    <a:lnTo>
                      <a:pt x="0" y="423"/>
                    </a:lnTo>
                    <a:lnTo>
                      <a:pt x="1885" y="423"/>
                    </a:lnTo>
                    <a:lnTo>
                      <a:pt x="1885" y="313"/>
                    </a:lnTo>
                    <a:lnTo>
                      <a:pt x="777" y="3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47" name="Freeform 11"/>
              <p:cNvSpPr>
                <a:spLocks/>
              </p:cNvSpPr>
              <p:nvPr/>
            </p:nvSpPr>
            <p:spPr bwMode="auto">
              <a:xfrm>
                <a:off x="-3100388" y="5813425"/>
                <a:ext cx="1009650" cy="1004888"/>
              </a:xfrm>
              <a:custGeom>
                <a:avLst/>
                <a:gdLst>
                  <a:gd name="T0" fmla="*/ 0 w 268"/>
                  <a:gd name="T1" fmla="*/ 55 h 267"/>
                  <a:gd name="T2" fmla="*/ 53 w 268"/>
                  <a:gd name="T3" fmla="*/ 203 h 267"/>
                  <a:gd name="T4" fmla="*/ 15 w 268"/>
                  <a:gd name="T5" fmla="*/ 203 h 267"/>
                  <a:gd name="T6" fmla="*/ 15 w 268"/>
                  <a:gd name="T7" fmla="*/ 267 h 267"/>
                  <a:gd name="T8" fmla="*/ 268 w 268"/>
                  <a:gd name="T9" fmla="*/ 267 h 267"/>
                  <a:gd name="T10" fmla="*/ 268 w 268"/>
                  <a:gd name="T11" fmla="*/ 203 h 267"/>
                  <a:gd name="T12" fmla="*/ 230 w 268"/>
                  <a:gd name="T13" fmla="*/ 203 h 267"/>
                  <a:gd name="T14" fmla="*/ 131 w 268"/>
                  <a:gd name="T15" fmla="*/ 0 h 267"/>
                  <a:gd name="T16" fmla="*/ 15 w 268"/>
                  <a:gd name="T17" fmla="*/ 56 h 267"/>
                  <a:gd name="T18" fmla="*/ 0 w 268"/>
                  <a:gd name="T19" fmla="*/ 5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7">
                    <a:moveTo>
                      <a:pt x="0" y="55"/>
                    </a:moveTo>
                    <a:cubicBezTo>
                      <a:pt x="53" y="203"/>
                      <a:pt x="53" y="203"/>
                      <a:pt x="53" y="203"/>
                    </a:cubicBezTo>
                    <a:cubicBezTo>
                      <a:pt x="15" y="203"/>
                      <a:pt x="15" y="203"/>
                      <a:pt x="15" y="203"/>
                    </a:cubicBezTo>
                    <a:cubicBezTo>
                      <a:pt x="15" y="267"/>
                      <a:pt x="15" y="267"/>
                      <a:pt x="15" y="267"/>
                    </a:cubicBezTo>
                    <a:cubicBezTo>
                      <a:pt x="268" y="267"/>
                      <a:pt x="268" y="267"/>
                      <a:pt x="268" y="267"/>
                    </a:cubicBezTo>
                    <a:cubicBezTo>
                      <a:pt x="268" y="203"/>
                      <a:pt x="268" y="203"/>
                      <a:pt x="268" y="203"/>
                    </a:cubicBezTo>
                    <a:cubicBezTo>
                      <a:pt x="230" y="203"/>
                      <a:pt x="230" y="203"/>
                      <a:pt x="230" y="203"/>
                    </a:cubicBezTo>
                    <a:cubicBezTo>
                      <a:pt x="131" y="0"/>
                      <a:pt x="131" y="0"/>
                      <a:pt x="131" y="0"/>
                    </a:cubicBezTo>
                    <a:cubicBezTo>
                      <a:pt x="104" y="34"/>
                      <a:pt x="62" y="56"/>
                      <a:pt x="15" y="56"/>
                    </a:cubicBezTo>
                    <a:cubicBezTo>
                      <a:pt x="10" y="56"/>
                      <a:pt x="5" y="56"/>
                      <a:pt x="0" y="5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48" name="Freeform 12"/>
              <p:cNvSpPr>
                <a:spLocks/>
              </p:cNvSpPr>
              <p:nvPr/>
            </p:nvSpPr>
            <p:spPr bwMode="auto">
              <a:xfrm>
                <a:off x="-2562225" y="5251450"/>
                <a:ext cx="719137" cy="493713"/>
              </a:xfrm>
              <a:custGeom>
                <a:avLst/>
                <a:gdLst>
                  <a:gd name="T0" fmla="*/ 186 w 191"/>
                  <a:gd name="T1" fmla="*/ 114 h 131"/>
                  <a:gd name="T2" fmla="*/ 174 w 191"/>
                  <a:gd name="T3" fmla="*/ 64 h 131"/>
                  <a:gd name="T4" fmla="*/ 191 w 191"/>
                  <a:gd name="T5" fmla="*/ 5 h 131"/>
                  <a:gd name="T6" fmla="*/ 9 w 191"/>
                  <a:gd name="T7" fmla="*/ 0 h 131"/>
                  <a:gd name="T8" fmla="*/ 20 w 191"/>
                  <a:gd name="T9" fmla="*/ 57 h 131"/>
                  <a:gd name="T10" fmla="*/ 0 w 191"/>
                  <a:gd name="T11" fmla="*/ 131 h 131"/>
                  <a:gd name="T12" fmla="*/ 186 w 191"/>
                  <a:gd name="T13" fmla="*/ 114 h 131"/>
                </a:gdLst>
                <a:ahLst/>
                <a:cxnLst>
                  <a:cxn ang="0">
                    <a:pos x="T0" y="T1"/>
                  </a:cxn>
                  <a:cxn ang="0">
                    <a:pos x="T2" y="T3"/>
                  </a:cxn>
                  <a:cxn ang="0">
                    <a:pos x="T4" y="T5"/>
                  </a:cxn>
                  <a:cxn ang="0">
                    <a:pos x="T6" y="T7"/>
                  </a:cxn>
                  <a:cxn ang="0">
                    <a:pos x="T8" y="T9"/>
                  </a:cxn>
                  <a:cxn ang="0">
                    <a:pos x="T10" y="T11"/>
                  </a:cxn>
                  <a:cxn ang="0">
                    <a:pos x="T12" y="T13"/>
                  </a:cxn>
                </a:cxnLst>
                <a:rect l="0" t="0" r="r" b="b"/>
                <a:pathLst>
                  <a:path w="191" h="131">
                    <a:moveTo>
                      <a:pt x="186" y="114"/>
                    </a:moveTo>
                    <a:cubicBezTo>
                      <a:pt x="179" y="99"/>
                      <a:pt x="174" y="82"/>
                      <a:pt x="174" y="64"/>
                    </a:cubicBezTo>
                    <a:cubicBezTo>
                      <a:pt x="174" y="42"/>
                      <a:pt x="180" y="22"/>
                      <a:pt x="191" y="5"/>
                    </a:cubicBezTo>
                    <a:cubicBezTo>
                      <a:pt x="9" y="0"/>
                      <a:pt x="9" y="0"/>
                      <a:pt x="9" y="0"/>
                    </a:cubicBezTo>
                    <a:cubicBezTo>
                      <a:pt x="16" y="17"/>
                      <a:pt x="20" y="37"/>
                      <a:pt x="20" y="57"/>
                    </a:cubicBezTo>
                    <a:cubicBezTo>
                      <a:pt x="20" y="84"/>
                      <a:pt x="13" y="109"/>
                      <a:pt x="0" y="131"/>
                    </a:cubicBezTo>
                    <a:lnTo>
                      <a:pt x="186" y="1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49" name="Freeform 13"/>
              <p:cNvSpPr>
                <a:spLocks/>
              </p:cNvSpPr>
              <p:nvPr/>
            </p:nvSpPr>
            <p:spPr bwMode="auto">
              <a:xfrm>
                <a:off x="-1447800" y="5699125"/>
                <a:ext cx="877887" cy="957263"/>
              </a:xfrm>
              <a:custGeom>
                <a:avLst/>
                <a:gdLst>
                  <a:gd name="T0" fmla="*/ 155 w 233"/>
                  <a:gd name="T1" fmla="*/ 254 h 254"/>
                  <a:gd name="T2" fmla="*/ 233 w 233"/>
                  <a:gd name="T3" fmla="*/ 197 h 254"/>
                  <a:gd name="T4" fmla="*/ 86 w 233"/>
                  <a:gd name="T5" fmla="*/ 0 h 254"/>
                  <a:gd name="T6" fmla="*/ 0 w 233"/>
                  <a:gd name="T7" fmla="*/ 55 h 254"/>
                  <a:gd name="T8" fmla="*/ 155 w 233"/>
                  <a:gd name="T9" fmla="*/ 254 h 254"/>
                </a:gdLst>
                <a:ahLst/>
                <a:cxnLst>
                  <a:cxn ang="0">
                    <a:pos x="T0" y="T1"/>
                  </a:cxn>
                  <a:cxn ang="0">
                    <a:pos x="T2" y="T3"/>
                  </a:cxn>
                  <a:cxn ang="0">
                    <a:pos x="T4" y="T5"/>
                  </a:cxn>
                  <a:cxn ang="0">
                    <a:pos x="T6" y="T7"/>
                  </a:cxn>
                  <a:cxn ang="0">
                    <a:pos x="T8" y="T9"/>
                  </a:cxn>
                </a:cxnLst>
                <a:rect l="0" t="0" r="r" b="b"/>
                <a:pathLst>
                  <a:path w="233" h="254">
                    <a:moveTo>
                      <a:pt x="155" y="254"/>
                    </a:moveTo>
                    <a:cubicBezTo>
                      <a:pt x="166" y="222"/>
                      <a:pt x="197" y="198"/>
                      <a:pt x="233" y="197"/>
                    </a:cubicBezTo>
                    <a:cubicBezTo>
                      <a:pt x="86" y="0"/>
                      <a:pt x="86" y="0"/>
                      <a:pt x="86" y="0"/>
                    </a:cubicBezTo>
                    <a:cubicBezTo>
                      <a:pt x="68" y="30"/>
                      <a:pt x="37" y="52"/>
                      <a:pt x="0" y="55"/>
                    </a:cubicBezTo>
                    <a:lnTo>
                      <a:pt x="155" y="2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pSp>
    </p:spTree>
    <p:extLst>
      <p:ext uri="{BB962C8B-B14F-4D97-AF65-F5344CB8AC3E}">
        <p14:creationId xmlns:p14="http://schemas.microsoft.com/office/powerpoint/2010/main" val="378081684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8" presetClass="entr" presetSubtype="12" fill="hold" nodeType="with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strips(downLeft)">
                                      <p:cBhvr>
                                        <p:cTn id="11" dur="500"/>
                                        <p:tgtEl>
                                          <p:spTgt spid="55"/>
                                        </p:tgtEl>
                                      </p:cBhvr>
                                    </p:animEffect>
                                  </p:childTnLst>
                                </p:cTn>
                              </p:par>
                              <p:par>
                                <p:cTn id="12" presetID="2" presetClass="entr" presetSubtype="2" decel="100000" fill="hold" grpId="0" nodeType="withEffect">
                                  <p:stCondLst>
                                    <p:cond delay="250"/>
                                  </p:stCondLst>
                                  <p:childTnLst>
                                    <p:set>
                                      <p:cBhvr>
                                        <p:cTn id="13" dur="1" fill="hold">
                                          <p:stCondLst>
                                            <p:cond delay="0"/>
                                          </p:stCondLst>
                                        </p:cTn>
                                        <p:tgtEl>
                                          <p:spTgt spid="68"/>
                                        </p:tgtEl>
                                        <p:attrNameLst>
                                          <p:attrName>style.visibility</p:attrName>
                                        </p:attrNameLst>
                                      </p:cBhvr>
                                      <p:to>
                                        <p:strVal val="visible"/>
                                      </p:to>
                                    </p:set>
                                    <p:anim calcmode="lin" valueType="num">
                                      <p:cBhvr additive="base">
                                        <p:cTn id="14" dur="500" fill="hold"/>
                                        <p:tgtEl>
                                          <p:spTgt spid="68"/>
                                        </p:tgtEl>
                                        <p:attrNameLst>
                                          <p:attrName>ppt_x</p:attrName>
                                        </p:attrNameLst>
                                      </p:cBhvr>
                                      <p:tavLst>
                                        <p:tav tm="0">
                                          <p:val>
                                            <p:strVal val="1+#ppt_w/2"/>
                                          </p:val>
                                        </p:tav>
                                        <p:tav tm="100000">
                                          <p:val>
                                            <p:strVal val="#ppt_x"/>
                                          </p:val>
                                        </p:tav>
                                      </p:tavLst>
                                    </p:anim>
                                    <p:anim calcmode="lin" valueType="num">
                                      <p:cBhvr additive="base">
                                        <p:cTn id="15" dur="500" fill="hold"/>
                                        <p:tgtEl>
                                          <p:spTgt spid="68"/>
                                        </p:tgtEl>
                                        <p:attrNameLst>
                                          <p:attrName>ppt_y</p:attrName>
                                        </p:attrNameLst>
                                      </p:cBhvr>
                                      <p:tavLst>
                                        <p:tav tm="0">
                                          <p:val>
                                            <p:strVal val="#ppt_y"/>
                                          </p:val>
                                        </p:tav>
                                        <p:tav tm="100000">
                                          <p:val>
                                            <p:strVal val="#ppt_y"/>
                                          </p:val>
                                        </p:tav>
                                      </p:tavLst>
                                    </p:anim>
                                  </p:childTnLst>
                                </p:cTn>
                              </p:par>
                              <p:par>
                                <p:cTn id="16" presetID="18" presetClass="entr" presetSubtype="12" fill="hold" nodeType="withEffect">
                                  <p:stCondLst>
                                    <p:cond delay="750"/>
                                  </p:stCondLst>
                                  <p:childTnLst>
                                    <p:set>
                                      <p:cBhvr>
                                        <p:cTn id="17" dur="1" fill="hold">
                                          <p:stCondLst>
                                            <p:cond delay="0"/>
                                          </p:stCondLst>
                                        </p:cTn>
                                        <p:tgtEl>
                                          <p:spTgt spid="19"/>
                                        </p:tgtEl>
                                        <p:attrNameLst>
                                          <p:attrName>style.visibility</p:attrName>
                                        </p:attrNameLst>
                                      </p:cBhvr>
                                      <p:to>
                                        <p:strVal val="visible"/>
                                      </p:to>
                                    </p:set>
                                    <p:animEffect transition="in" filter="strips(downLeft)">
                                      <p:cBhvr>
                                        <p:cTn id="18" dur="500"/>
                                        <p:tgtEl>
                                          <p:spTgt spid="19"/>
                                        </p:tgtEl>
                                      </p:cBhvr>
                                    </p:animEffect>
                                  </p:childTnLst>
                                </p:cTn>
                              </p:par>
                              <p:par>
                                <p:cTn id="19" presetID="2" presetClass="entr" presetSubtype="2" decel="100000" fill="hold" grpId="0" nodeType="withEffect">
                                  <p:stCondLst>
                                    <p:cond delay="500"/>
                                  </p:stCondLst>
                                  <p:childTnLst>
                                    <p:set>
                                      <p:cBhvr>
                                        <p:cTn id="20" dur="1" fill="hold">
                                          <p:stCondLst>
                                            <p:cond delay="0"/>
                                          </p:stCondLst>
                                        </p:cTn>
                                        <p:tgtEl>
                                          <p:spTgt spid="89"/>
                                        </p:tgtEl>
                                        <p:attrNameLst>
                                          <p:attrName>style.visibility</p:attrName>
                                        </p:attrNameLst>
                                      </p:cBhvr>
                                      <p:to>
                                        <p:strVal val="visible"/>
                                      </p:to>
                                    </p:set>
                                    <p:anim calcmode="lin" valueType="num">
                                      <p:cBhvr additive="base">
                                        <p:cTn id="21" dur="500" fill="hold"/>
                                        <p:tgtEl>
                                          <p:spTgt spid="89"/>
                                        </p:tgtEl>
                                        <p:attrNameLst>
                                          <p:attrName>ppt_x</p:attrName>
                                        </p:attrNameLst>
                                      </p:cBhvr>
                                      <p:tavLst>
                                        <p:tav tm="0">
                                          <p:val>
                                            <p:strVal val="1+#ppt_w/2"/>
                                          </p:val>
                                        </p:tav>
                                        <p:tav tm="100000">
                                          <p:val>
                                            <p:strVal val="#ppt_x"/>
                                          </p:val>
                                        </p:tav>
                                      </p:tavLst>
                                    </p:anim>
                                    <p:anim calcmode="lin" valueType="num">
                                      <p:cBhvr additive="base">
                                        <p:cTn id="22" dur="500" fill="hold"/>
                                        <p:tgtEl>
                                          <p:spTgt spid="89"/>
                                        </p:tgtEl>
                                        <p:attrNameLst>
                                          <p:attrName>ppt_y</p:attrName>
                                        </p:attrNameLst>
                                      </p:cBhvr>
                                      <p:tavLst>
                                        <p:tav tm="0">
                                          <p:val>
                                            <p:strVal val="#ppt_y"/>
                                          </p:val>
                                        </p:tav>
                                        <p:tav tm="100000">
                                          <p:val>
                                            <p:strVal val="#ppt_y"/>
                                          </p:val>
                                        </p:tav>
                                      </p:tavLst>
                                    </p:anim>
                                  </p:childTnLst>
                                </p:cTn>
                              </p:par>
                              <p:par>
                                <p:cTn id="23" presetID="18" presetClass="entr" presetSubtype="12" fill="hold" nodeType="withEffect">
                                  <p:stCondLst>
                                    <p:cond delay="1000"/>
                                  </p:stCondLst>
                                  <p:childTnLst>
                                    <p:set>
                                      <p:cBhvr>
                                        <p:cTn id="24" dur="1" fill="hold">
                                          <p:stCondLst>
                                            <p:cond delay="0"/>
                                          </p:stCondLst>
                                        </p:cTn>
                                        <p:tgtEl>
                                          <p:spTgt spid="138"/>
                                        </p:tgtEl>
                                        <p:attrNameLst>
                                          <p:attrName>style.visibility</p:attrName>
                                        </p:attrNameLst>
                                      </p:cBhvr>
                                      <p:to>
                                        <p:strVal val="visible"/>
                                      </p:to>
                                    </p:set>
                                    <p:animEffect transition="in" filter="strips(downLeft)">
                                      <p:cBhvr>
                                        <p:cTn id="25" dur="500"/>
                                        <p:tgtEl>
                                          <p:spTgt spid="138"/>
                                        </p:tgtEl>
                                      </p:cBhvr>
                                    </p:animEffect>
                                  </p:childTnLst>
                                </p:cTn>
                              </p:par>
                              <p:par>
                                <p:cTn id="26" presetID="2" presetClass="entr" presetSubtype="2" decel="100000" fill="hold" grpId="0" nodeType="withEffect">
                                  <p:stCondLst>
                                    <p:cond delay="750"/>
                                  </p:stCondLst>
                                  <p:childTnLst>
                                    <p:set>
                                      <p:cBhvr>
                                        <p:cTn id="27" dur="1" fill="hold">
                                          <p:stCondLst>
                                            <p:cond delay="0"/>
                                          </p:stCondLst>
                                        </p:cTn>
                                        <p:tgtEl>
                                          <p:spTgt spid="91"/>
                                        </p:tgtEl>
                                        <p:attrNameLst>
                                          <p:attrName>style.visibility</p:attrName>
                                        </p:attrNameLst>
                                      </p:cBhvr>
                                      <p:to>
                                        <p:strVal val="visible"/>
                                      </p:to>
                                    </p:set>
                                    <p:anim calcmode="lin" valueType="num">
                                      <p:cBhvr additive="base">
                                        <p:cTn id="28" dur="500" fill="hold"/>
                                        <p:tgtEl>
                                          <p:spTgt spid="91"/>
                                        </p:tgtEl>
                                        <p:attrNameLst>
                                          <p:attrName>ppt_x</p:attrName>
                                        </p:attrNameLst>
                                      </p:cBhvr>
                                      <p:tavLst>
                                        <p:tav tm="0">
                                          <p:val>
                                            <p:strVal val="1+#ppt_w/2"/>
                                          </p:val>
                                        </p:tav>
                                        <p:tav tm="100000">
                                          <p:val>
                                            <p:strVal val="#ppt_x"/>
                                          </p:val>
                                        </p:tav>
                                      </p:tavLst>
                                    </p:anim>
                                    <p:anim calcmode="lin" valueType="num">
                                      <p:cBhvr additive="base">
                                        <p:cTn id="29" dur="500" fill="hold"/>
                                        <p:tgtEl>
                                          <p:spTgt spid="91"/>
                                        </p:tgtEl>
                                        <p:attrNameLst>
                                          <p:attrName>ppt_y</p:attrName>
                                        </p:attrNameLst>
                                      </p:cBhvr>
                                      <p:tavLst>
                                        <p:tav tm="0">
                                          <p:val>
                                            <p:strVal val="#ppt_y"/>
                                          </p:val>
                                        </p:tav>
                                        <p:tav tm="100000">
                                          <p:val>
                                            <p:strVal val="#ppt_y"/>
                                          </p:val>
                                        </p:tav>
                                      </p:tavLst>
                                    </p:anim>
                                  </p:childTnLst>
                                </p:cTn>
                              </p:par>
                              <p:par>
                                <p:cTn id="30" presetID="18" presetClass="entr" presetSubtype="12" fill="hold" nodeType="withEffect">
                                  <p:stCondLst>
                                    <p:cond delay="1250"/>
                                  </p:stCondLst>
                                  <p:childTnLst>
                                    <p:set>
                                      <p:cBhvr>
                                        <p:cTn id="31" dur="1" fill="hold">
                                          <p:stCondLst>
                                            <p:cond delay="0"/>
                                          </p:stCondLst>
                                        </p:cTn>
                                        <p:tgtEl>
                                          <p:spTgt spid="33"/>
                                        </p:tgtEl>
                                        <p:attrNameLst>
                                          <p:attrName>style.visibility</p:attrName>
                                        </p:attrNameLst>
                                      </p:cBhvr>
                                      <p:to>
                                        <p:strVal val="visible"/>
                                      </p:to>
                                    </p:set>
                                    <p:animEffect transition="in" filter="strips(downLeft)">
                                      <p:cBhvr>
                                        <p:cTn id="3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89" grpId="0" animBg="1"/>
      <p:bldP spid="91" grpId="0" animBg="1"/>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the Internet of Things (IoT)?</a:t>
            </a:r>
            <a:endParaRPr lang="en-US" dirty="0"/>
          </a:p>
        </p:txBody>
      </p:sp>
      <p:grpSp>
        <p:nvGrpSpPr>
          <p:cNvPr id="19" name="Group 18"/>
          <p:cNvGrpSpPr/>
          <p:nvPr/>
        </p:nvGrpSpPr>
        <p:grpSpPr>
          <a:xfrm>
            <a:off x="4892008" y="4041709"/>
            <a:ext cx="621230" cy="619124"/>
            <a:chOff x="13581063" y="-434975"/>
            <a:chExt cx="3236912" cy="3236913"/>
          </a:xfrm>
          <a:solidFill>
            <a:schemeClr val="bg2"/>
          </a:solidFill>
        </p:grpSpPr>
        <p:sp>
          <p:nvSpPr>
            <p:cNvPr id="15" name="Oval 5"/>
            <p:cNvSpPr>
              <a:spLocks noChangeArrowheads="1"/>
            </p:cNvSpPr>
            <p:nvPr/>
          </p:nvSpPr>
          <p:spPr bwMode="auto">
            <a:xfrm>
              <a:off x="15986125" y="1970088"/>
              <a:ext cx="819150" cy="82073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6" name="Freeform 6"/>
            <p:cNvSpPr>
              <a:spLocks/>
            </p:cNvSpPr>
            <p:nvPr/>
          </p:nvSpPr>
          <p:spPr bwMode="auto">
            <a:xfrm>
              <a:off x="15086013" y="1071563"/>
              <a:ext cx="1731962" cy="1730375"/>
            </a:xfrm>
            <a:custGeom>
              <a:avLst/>
              <a:gdLst>
                <a:gd name="T0" fmla="*/ 88 w 460"/>
                <a:gd name="T1" fmla="*/ 460 h 460"/>
                <a:gd name="T2" fmla="*/ 0 w 460"/>
                <a:gd name="T3" fmla="*/ 460 h 460"/>
                <a:gd name="T4" fmla="*/ 460 w 460"/>
                <a:gd name="T5" fmla="*/ 0 h 460"/>
                <a:gd name="T6" fmla="*/ 460 w 460"/>
                <a:gd name="T7" fmla="*/ 88 h 460"/>
                <a:gd name="T8" fmla="*/ 88 w 460"/>
                <a:gd name="T9" fmla="*/ 460 h 460"/>
              </a:gdLst>
              <a:ahLst/>
              <a:cxnLst>
                <a:cxn ang="0">
                  <a:pos x="T0" y="T1"/>
                </a:cxn>
                <a:cxn ang="0">
                  <a:pos x="T2" y="T3"/>
                </a:cxn>
                <a:cxn ang="0">
                  <a:pos x="T4" y="T5"/>
                </a:cxn>
                <a:cxn ang="0">
                  <a:pos x="T6" y="T7"/>
                </a:cxn>
                <a:cxn ang="0">
                  <a:pos x="T8" y="T9"/>
                </a:cxn>
              </a:cxnLst>
              <a:rect l="0" t="0" r="r" b="b"/>
              <a:pathLst>
                <a:path w="460" h="460">
                  <a:moveTo>
                    <a:pt x="88" y="460"/>
                  </a:moveTo>
                  <a:cubicBezTo>
                    <a:pt x="0" y="460"/>
                    <a:pt x="0" y="460"/>
                    <a:pt x="0" y="460"/>
                  </a:cubicBezTo>
                  <a:cubicBezTo>
                    <a:pt x="0" y="206"/>
                    <a:pt x="206" y="0"/>
                    <a:pt x="460" y="0"/>
                  </a:cubicBezTo>
                  <a:cubicBezTo>
                    <a:pt x="460" y="88"/>
                    <a:pt x="460" y="88"/>
                    <a:pt x="460" y="88"/>
                  </a:cubicBezTo>
                  <a:cubicBezTo>
                    <a:pt x="255" y="88"/>
                    <a:pt x="88" y="255"/>
                    <a:pt x="88" y="4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7" name="Freeform 7"/>
            <p:cNvSpPr>
              <a:spLocks/>
            </p:cNvSpPr>
            <p:nvPr/>
          </p:nvSpPr>
          <p:spPr bwMode="auto">
            <a:xfrm>
              <a:off x="14333538" y="319088"/>
              <a:ext cx="2484437" cy="2482850"/>
            </a:xfrm>
            <a:custGeom>
              <a:avLst/>
              <a:gdLst>
                <a:gd name="T0" fmla="*/ 88 w 660"/>
                <a:gd name="T1" fmla="*/ 660 h 660"/>
                <a:gd name="T2" fmla="*/ 0 w 660"/>
                <a:gd name="T3" fmla="*/ 660 h 660"/>
                <a:gd name="T4" fmla="*/ 660 w 660"/>
                <a:gd name="T5" fmla="*/ 0 h 660"/>
                <a:gd name="T6" fmla="*/ 660 w 660"/>
                <a:gd name="T7" fmla="*/ 88 h 660"/>
                <a:gd name="T8" fmla="*/ 88 w 660"/>
                <a:gd name="T9" fmla="*/ 660 h 660"/>
              </a:gdLst>
              <a:ahLst/>
              <a:cxnLst>
                <a:cxn ang="0">
                  <a:pos x="T0" y="T1"/>
                </a:cxn>
                <a:cxn ang="0">
                  <a:pos x="T2" y="T3"/>
                </a:cxn>
                <a:cxn ang="0">
                  <a:pos x="T4" y="T5"/>
                </a:cxn>
                <a:cxn ang="0">
                  <a:pos x="T6" y="T7"/>
                </a:cxn>
                <a:cxn ang="0">
                  <a:pos x="T8" y="T9"/>
                </a:cxn>
              </a:cxnLst>
              <a:rect l="0" t="0" r="r" b="b"/>
              <a:pathLst>
                <a:path w="660" h="660">
                  <a:moveTo>
                    <a:pt x="88" y="660"/>
                  </a:moveTo>
                  <a:cubicBezTo>
                    <a:pt x="0" y="660"/>
                    <a:pt x="0" y="660"/>
                    <a:pt x="0" y="660"/>
                  </a:cubicBezTo>
                  <a:cubicBezTo>
                    <a:pt x="0" y="296"/>
                    <a:pt x="296" y="0"/>
                    <a:pt x="660" y="0"/>
                  </a:cubicBezTo>
                  <a:cubicBezTo>
                    <a:pt x="660" y="88"/>
                    <a:pt x="660" y="88"/>
                    <a:pt x="660" y="88"/>
                  </a:cubicBezTo>
                  <a:cubicBezTo>
                    <a:pt x="345" y="88"/>
                    <a:pt x="88" y="345"/>
                    <a:pt x="88" y="6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8" name="Freeform 8"/>
            <p:cNvSpPr>
              <a:spLocks/>
            </p:cNvSpPr>
            <p:nvPr/>
          </p:nvSpPr>
          <p:spPr bwMode="auto">
            <a:xfrm>
              <a:off x="13581063" y="-434975"/>
              <a:ext cx="3236912" cy="3236913"/>
            </a:xfrm>
            <a:custGeom>
              <a:avLst/>
              <a:gdLst>
                <a:gd name="T0" fmla="*/ 88 w 860"/>
                <a:gd name="T1" fmla="*/ 860 h 860"/>
                <a:gd name="T2" fmla="*/ 0 w 860"/>
                <a:gd name="T3" fmla="*/ 860 h 860"/>
                <a:gd name="T4" fmla="*/ 252 w 860"/>
                <a:gd name="T5" fmla="*/ 252 h 860"/>
                <a:gd name="T6" fmla="*/ 860 w 860"/>
                <a:gd name="T7" fmla="*/ 0 h 860"/>
                <a:gd name="T8" fmla="*/ 860 w 860"/>
                <a:gd name="T9" fmla="*/ 88 h 860"/>
                <a:gd name="T10" fmla="*/ 88 w 860"/>
                <a:gd name="T11" fmla="*/ 860 h 860"/>
              </a:gdLst>
              <a:ahLst/>
              <a:cxnLst>
                <a:cxn ang="0">
                  <a:pos x="T0" y="T1"/>
                </a:cxn>
                <a:cxn ang="0">
                  <a:pos x="T2" y="T3"/>
                </a:cxn>
                <a:cxn ang="0">
                  <a:pos x="T4" y="T5"/>
                </a:cxn>
                <a:cxn ang="0">
                  <a:pos x="T6" y="T7"/>
                </a:cxn>
                <a:cxn ang="0">
                  <a:pos x="T8" y="T9"/>
                </a:cxn>
                <a:cxn ang="0">
                  <a:pos x="T10" y="T11"/>
                </a:cxn>
              </a:cxnLst>
              <a:rect l="0" t="0" r="r" b="b"/>
              <a:pathLst>
                <a:path w="860" h="860">
                  <a:moveTo>
                    <a:pt x="88" y="860"/>
                  </a:moveTo>
                  <a:cubicBezTo>
                    <a:pt x="0" y="860"/>
                    <a:pt x="0" y="860"/>
                    <a:pt x="0" y="860"/>
                  </a:cubicBezTo>
                  <a:cubicBezTo>
                    <a:pt x="0" y="630"/>
                    <a:pt x="89" y="414"/>
                    <a:pt x="252" y="252"/>
                  </a:cubicBezTo>
                  <a:cubicBezTo>
                    <a:pt x="414" y="89"/>
                    <a:pt x="630" y="0"/>
                    <a:pt x="860" y="0"/>
                  </a:cubicBezTo>
                  <a:cubicBezTo>
                    <a:pt x="860" y="88"/>
                    <a:pt x="860" y="88"/>
                    <a:pt x="860" y="88"/>
                  </a:cubicBezTo>
                  <a:cubicBezTo>
                    <a:pt x="434" y="88"/>
                    <a:pt x="88" y="434"/>
                    <a:pt x="88" y="8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grpSp>
      <p:grpSp>
        <p:nvGrpSpPr>
          <p:cNvPr id="138" name="Group 137"/>
          <p:cNvGrpSpPr/>
          <p:nvPr/>
        </p:nvGrpSpPr>
        <p:grpSpPr>
          <a:xfrm>
            <a:off x="7518335" y="3969648"/>
            <a:ext cx="740243" cy="691186"/>
            <a:chOff x="-5364163" y="-2738437"/>
            <a:chExt cx="4327525" cy="4054475"/>
          </a:xfrm>
          <a:solidFill>
            <a:schemeClr val="bg2"/>
          </a:solidFill>
        </p:grpSpPr>
        <p:sp>
          <p:nvSpPr>
            <p:cNvPr id="139" name="Freeform 5"/>
            <p:cNvSpPr>
              <a:spLocks/>
            </p:cNvSpPr>
            <p:nvPr/>
          </p:nvSpPr>
          <p:spPr bwMode="auto">
            <a:xfrm>
              <a:off x="-3487738" y="236538"/>
              <a:ext cx="447675" cy="1063625"/>
            </a:xfrm>
            <a:custGeom>
              <a:avLst/>
              <a:gdLst>
                <a:gd name="T0" fmla="*/ 44 w 119"/>
                <a:gd name="T1" fmla="*/ 24 h 283"/>
                <a:gd name="T2" fmla="*/ 0 w 119"/>
                <a:gd name="T3" fmla="*/ 41 h 283"/>
                <a:gd name="T4" fmla="*/ 0 w 119"/>
                <a:gd name="T5" fmla="*/ 93 h 283"/>
                <a:gd name="T6" fmla="*/ 16 w 119"/>
                <a:gd name="T7" fmla="*/ 89 h 283"/>
                <a:gd name="T8" fmla="*/ 32 w 119"/>
                <a:gd name="T9" fmla="*/ 84 h 283"/>
                <a:gd name="T10" fmla="*/ 47 w 119"/>
                <a:gd name="T11" fmla="*/ 77 h 283"/>
                <a:gd name="T12" fmla="*/ 59 w 119"/>
                <a:gd name="T13" fmla="*/ 69 h 283"/>
                <a:gd name="T14" fmla="*/ 59 w 119"/>
                <a:gd name="T15" fmla="*/ 283 h 283"/>
                <a:gd name="T16" fmla="*/ 119 w 119"/>
                <a:gd name="T17" fmla="*/ 283 h 283"/>
                <a:gd name="T18" fmla="*/ 119 w 119"/>
                <a:gd name="T19" fmla="*/ 0 h 283"/>
                <a:gd name="T20" fmla="*/ 83 w 119"/>
                <a:gd name="T21" fmla="*/ 0 h 283"/>
                <a:gd name="T22" fmla="*/ 44 w 119"/>
                <a:gd name="T23" fmla="*/ 2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283">
                  <a:moveTo>
                    <a:pt x="44" y="24"/>
                  </a:moveTo>
                  <a:cubicBezTo>
                    <a:pt x="31" y="31"/>
                    <a:pt x="16" y="37"/>
                    <a:pt x="0" y="41"/>
                  </a:cubicBezTo>
                  <a:cubicBezTo>
                    <a:pt x="0" y="93"/>
                    <a:pt x="0" y="93"/>
                    <a:pt x="0" y="93"/>
                  </a:cubicBezTo>
                  <a:cubicBezTo>
                    <a:pt x="5" y="92"/>
                    <a:pt x="11" y="91"/>
                    <a:pt x="16" y="89"/>
                  </a:cubicBezTo>
                  <a:cubicBezTo>
                    <a:pt x="22" y="88"/>
                    <a:pt x="27" y="86"/>
                    <a:pt x="32" y="84"/>
                  </a:cubicBezTo>
                  <a:cubicBezTo>
                    <a:pt x="37" y="82"/>
                    <a:pt x="42" y="79"/>
                    <a:pt x="47" y="77"/>
                  </a:cubicBezTo>
                  <a:cubicBezTo>
                    <a:pt x="51" y="74"/>
                    <a:pt x="55" y="71"/>
                    <a:pt x="59" y="69"/>
                  </a:cubicBezTo>
                  <a:cubicBezTo>
                    <a:pt x="59" y="283"/>
                    <a:pt x="59" y="283"/>
                    <a:pt x="59" y="283"/>
                  </a:cubicBezTo>
                  <a:cubicBezTo>
                    <a:pt x="119" y="283"/>
                    <a:pt x="119" y="283"/>
                    <a:pt x="119" y="283"/>
                  </a:cubicBezTo>
                  <a:cubicBezTo>
                    <a:pt x="119" y="0"/>
                    <a:pt x="119" y="0"/>
                    <a:pt x="119" y="0"/>
                  </a:cubicBezTo>
                  <a:cubicBezTo>
                    <a:pt x="83" y="0"/>
                    <a:pt x="83" y="0"/>
                    <a:pt x="83" y="0"/>
                  </a:cubicBezTo>
                  <a:cubicBezTo>
                    <a:pt x="71" y="8"/>
                    <a:pt x="59" y="16"/>
                    <a:pt x="44"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0" name="Freeform 6"/>
            <p:cNvSpPr>
              <a:spLocks noEditPoints="1"/>
            </p:cNvSpPr>
            <p:nvPr/>
          </p:nvSpPr>
          <p:spPr bwMode="auto">
            <a:xfrm>
              <a:off x="-5364163" y="-1246187"/>
              <a:ext cx="752475" cy="1076325"/>
            </a:xfrm>
            <a:custGeom>
              <a:avLst/>
              <a:gdLst>
                <a:gd name="T0" fmla="*/ 104 w 200"/>
                <a:gd name="T1" fmla="*/ 0 h 286"/>
                <a:gd name="T2" fmla="*/ 26 w 200"/>
                <a:gd name="T3" fmla="*/ 38 h 286"/>
                <a:gd name="T4" fmla="*/ 0 w 200"/>
                <a:gd name="T5" fmla="*/ 148 h 286"/>
                <a:gd name="T6" fmla="*/ 98 w 200"/>
                <a:gd name="T7" fmla="*/ 286 h 286"/>
                <a:gd name="T8" fmla="*/ 174 w 200"/>
                <a:gd name="T9" fmla="*/ 249 h 286"/>
                <a:gd name="T10" fmla="*/ 200 w 200"/>
                <a:gd name="T11" fmla="*/ 141 h 286"/>
                <a:gd name="T12" fmla="*/ 104 w 200"/>
                <a:gd name="T13" fmla="*/ 0 h 286"/>
                <a:gd name="T14" fmla="*/ 100 w 200"/>
                <a:gd name="T15" fmla="*/ 240 h 286"/>
                <a:gd name="T16" fmla="*/ 62 w 200"/>
                <a:gd name="T17" fmla="*/ 146 h 286"/>
                <a:gd name="T18" fmla="*/ 101 w 200"/>
                <a:gd name="T19" fmla="*/ 47 h 286"/>
                <a:gd name="T20" fmla="*/ 138 w 200"/>
                <a:gd name="T21" fmla="*/ 143 h 286"/>
                <a:gd name="T22" fmla="*/ 100 w 200"/>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86">
                  <a:moveTo>
                    <a:pt x="104" y="0"/>
                  </a:moveTo>
                  <a:cubicBezTo>
                    <a:pt x="70" y="0"/>
                    <a:pt x="44" y="13"/>
                    <a:pt x="26" y="38"/>
                  </a:cubicBezTo>
                  <a:cubicBezTo>
                    <a:pt x="8" y="63"/>
                    <a:pt x="0" y="100"/>
                    <a:pt x="0" y="148"/>
                  </a:cubicBezTo>
                  <a:cubicBezTo>
                    <a:pt x="0" y="240"/>
                    <a:pt x="32" y="286"/>
                    <a:pt x="98" y="286"/>
                  </a:cubicBezTo>
                  <a:cubicBezTo>
                    <a:pt x="131" y="286"/>
                    <a:pt x="156" y="274"/>
                    <a:pt x="174" y="249"/>
                  </a:cubicBezTo>
                  <a:cubicBezTo>
                    <a:pt x="191" y="224"/>
                    <a:pt x="200" y="188"/>
                    <a:pt x="200" y="141"/>
                  </a:cubicBezTo>
                  <a:cubicBezTo>
                    <a:pt x="200" y="47"/>
                    <a:pt x="168" y="0"/>
                    <a:pt x="104" y="0"/>
                  </a:cubicBezTo>
                  <a:close/>
                  <a:moveTo>
                    <a:pt x="100" y="240"/>
                  </a:moveTo>
                  <a:cubicBezTo>
                    <a:pt x="74" y="240"/>
                    <a:pt x="62" y="208"/>
                    <a:pt x="62" y="146"/>
                  </a:cubicBezTo>
                  <a:cubicBezTo>
                    <a:pt x="62" y="80"/>
                    <a:pt x="75" y="47"/>
                    <a:pt x="101" y="47"/>
                  </a:cubicBezTo>
                  <a:cubicBezTo>
                    <a:pt x="126" y="47"/>
                    <a:pt x="138" y="79"/>
                    <a:pt x="138" y="143"/>
                  </a:cubicBezTo>
                  <a:cubicBezTo>
                    <a:pt x="138" y="207"/>
                    <a:pt x="126" y="240"/>
                    <a:pt x="100"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1" name="Freeform 7"/>
            <p:cNvSpPr>
              <a:spLocks/>
            </p:cNvSpPr>
            <p:nvPr/>
          </p:nvSpPr>
          <p:spPr bwMode="auto">
            <a:xfrm>
              <a:off x="-4344988" y="-1249362"/>
              <a:ext cx="450850" cy="1060450"/>
            </a:xfrm>
            <a:custGeom>
              <a:avLst/>
              <a:gdLst>
                <a:gd name="T0" fmla="*/ 120 w 120"/>
                <a:gd name="T1" fmla="*/ 282 h 282"/>
                <a:gd name="T2" fmla="*/ 120 w 120"/>
                <a:gd name="T3" fmla="*/ 0 h 282"/>
                <a:gd name="T4" fmla="*/ 83 w 120"/>
                <a:gd name="T5" fmla="*/ 0 h 282"/>
                <a:gd name="T6" fmla="*/ 45 w 120"/>
                <a:gd name="T7" fmla="*/ 23 h 282"/>
                <a:gd name="T8" fmla="*/ 0 w 120"/>
                <a:gd name="T9" fmla="*/ 41 h 282"/>
                <a:gd name="T10" fmla="*/ 0 w 120"/>
                <a:gd name="T11" fmla="*/ 92 h 282"/>
                <a:gd name="T12" fmla="*/ 17 w 120"/>
                <a:gd name="T13" fmla="*/ 89 h 282"/>
                <a:gd name="T14" fmla="*/ 33 w 120"/>
                <a:gd name="T15" fmla="*/ 84 h 282"/>
                <a:gd name="T16" fmla="*/ 47 w 120"/>
                <a:gd name="T17" fmla="*/ 77 h 282"/>
                <a:gd name="T18" fmla="*/ 59 w 120"/>
                <a:gd name="T19" fmla="*/ 68 h 282"/>
                <a:gd name="T20" fmla="*/ 59 w 120"/>
                <a:gd name="T21" fmla="*/ 282 h 282"/>
                <a:gd name="T22" fmla="*/ 120 w 120"/>
                <a:gd name="T2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282">
                  <a:moveTo>
                    <a:pt x="120" y="282"/>
                  </a:moveTo>
                  <a:cubicBezTo>
                    <a:pt x="120" y="0"/>
                    <a:pt x="120" y="0"/>
                    <a:pt x="120" y="0"/>
                  </a:cubicBezTo>
                  <a:cubicBezTo>
                    <a:pt x="83" y="0"/>
                    <a:pt x="83" y="0"/>
                    <a:pt x="83" y="0"/>
                  </a:cubicBezTo>
                  <a:cubicBezTo>
                    <a:pt x="72" y="8"/>
                    <a:pt x="59" y="16"/>
                    <a:pt x="45" y="23"/>
                  </a:cubicBezTo>
                  <a:cubicBezTo>
                    <a:pt x="31" y="31"/>
                    <a:pt x="16" y="36"/>
                    <a:pt x="0" y="41"/>
                  </a:cubicBezTo>
                  <a:cubicBezTo>
                    <a:pt x="0" y="92"/>
                    <a:pt x="0" y="92"/>
                    <a:pt x="0" y="92"/>
                  </a:cubicBezTo>
                  <a:cubicBezTo>
                    <a:pt x="6" y="92"/>
                    <a:pt x="11" y="91"/>
                    <a:pt x="17" y="89"/>
                  </a:cubicBezTo>
                  <a:cubicBezTo>
                    <a:pt x="22" y="88"/>
                    <a:pt x="28" y="86"/>
                    <a:pt x="33" y="84"/>
                  </a:cubicBezTo>
                  <a:cubicBezTo>
                    <a:pt x="38" y="82"/>
                    <a:pt x="43" y="79"/>
                    <a:pt x="47" y="77"/>
                  </a:cubicBezTo>
                  <a:cubicBezTo>
                    <a:pt x="52" y="74"/>
                    <a:pt x="56" y="71"/>
                    <a:pt x="59" y="68"/>
                  </a:cubicBezTo>
                  <a:cubicBezTo>
                    <a:pt x="59" y="282"/>
                    <a:pt x="59" y="282"/>
                    <a:pt x="59" y="282"/>
                  </a:cubicBezTo>
                  <a:lnTo>
                    <a:pt x="120" y="2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2" name="Freeform 8"/>
            <p:cNvSpPr>
              <a:spLocks noEditPoints="1"/>
            </p:cNvSpPr>
            <p:nvPr/>
          </p:nvSpPr>
          <p:spPr bwMode="auto">
            <a:xfrm>
              <a:off x="-4446588" y="-2732087"/>
              <a:ext cx="755650" cy="1076325"/>
            </a:xfrm>
            <a:custGeom>
              <a:avLst/>
              <a:gdLst>
                <a:gd name="T0" fmla="*/ 104 w 201"/>
                <a:gd name="T1" fmla="*/ 0 h 286"/>
                <a:gd name="T2" fmla="*/ 27 w 201"/>
                <a:gd name="T3" fmla="*/ 38 h 286"/>
                <a:gd name="T4" fmla="*/ 0 w 201"/>
                <a:gd name="T5" fmla="*/ 147 h 286"/>
                <a:gd name="T6" fmla="*/ 99 w 201"/>
                <a:gd name="T7" fmla="*/ 286 h 286"/>
                <a:gd name="T8" fmla="*/ 174 w 201"/>
                <a:gd name="T9" fmla="*/ 249 h 286"/>
                <a:gd name="T10" fmla="*/ 201 w 201"/>
                <a:gd name="T11" fmla="*/ 141 h 286"/>
                <a:gd name="T12" fmla="*/ 104 w 201"/>
                <a:gd name="T13" fmla="*/ 0 h 286"/>
                <a:gd name="T14" fmla="*/ 101 w 201"/>
                <a:gd name="T15" fmla="*/ 239 h 286"/>
                <a:gd name="T16" fmla="*/ 62 w 201"/>
                <a:gd name="T17" fmla="*/ 146 h 286"/>
                <a:gd name="T18" fmla="*/ 101 w 201"/>
                <a:gd name="T19" fmla="*/ 46 h 286"/>
                <a:gd name="T20" fmla="*/ 138 w 201"/>
                <a:gd name="T21" fmla="*/ 143 h 286"/>
                <a:gd name="T22" fmla="*/ 101 w 201"/>
                <a:gd name="T23" fmla="*/ 23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99"/>
                    <a:pt x="0" y="147"/>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1" y="239"/>
                  </a:moveTo>
                  <a:cubicBezTo>
                    <a:pt x="75" y="239"/>
                    <a:pt x="62" y="208"/>
                    <a:pt x="62" y="146"/>
                  </a:cubicBezTo>
                  <a:cubicBezTo>
                    <a:pt x="62" y="80"/>
                    <a:pt x="75" y="46"/>
                    <a:pt x="101" y="46"/>
                  </a:cubicBezTo>
                  <a:cubicBezTo>
                    <a:pt x="126" y="46"/>
                    <a:pt x="138" y="79"/>
                    <a:pt x="138" y="143"/>
                  </a:cubicBezTo>
                  <a:cubicBezTo>
                    <a:pt x="138" y="207"/>
                    <a:pt x="126" y="239"/>
                    <a:pt x="101" y="2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3" name="Freeform 9"/>
            <p:cNvSpPr>
              <a:spLocks/>
            </p:cNvSpPr>
            <p:nvPr/>
          </p:nvSpPr>
          <p:spPr bwMode="auto">
            <a:xfrm>
              <a:off x="-1687513" y="-2738437"/>
              <a:ext cx="447675" cy="1063625"/>
            </a:xfrm>
            <a:custGeom>
              <a:avLst/>
              <a:gdLst>
                <a:gd name="T0" fmla="*/ 32 w 119"/>
                <a:gd name="T1" fmla="*/ 85 h 283"/>
                <a:gd name="T2" fmla="*/ 47 w 119"/>
                <a:gd name="T3" fmla="*/ 77 h 283"/>
                <a:gd name="T4" fmla="*/ 59 w 119"/>
                <a:gd name="T5" fmla="*/ 69 h 283"/>
                <a:gd name="T6" fmla="*/ 59 w 119"/>
                <a:gd name="T7" fmla="*/ 283 h 283"/>
                <a:gd name="T8" fmla="*/ 119 w 119"/>
                <a:gd name="T9" fmla="*/ 283 h 283"/>
                <a:gd name="T10" fmla="*/ 119 w 119"/>
                <a:gd name="T11" fmla="*/ 0 h 283"/>
                <a:gd name="T12" fmla="*/ 82 w 119"/>
                <a:gd name="T13" fmla="*/ 0 h 283"/>
                <a:gd name="T14" fmla="*/ 44 w 119"/>
                <a:gd name="T15" fmla="*/ 24 h 283"/>
                <a:gd name="T16" fmla="*/ 0 w 119"/>
                <a:gd name="T17" fmla="*/ 42 h 283"/>
                <a:gd name="T18" fmla="*/ 0 w 119"/>
                <a:gd name="T19" fmla="*/ 93 h 283"/>
                <a:gd name="T20" fmla="*/ 16 w 119"/>
                <a:gd name="T21" fmla="*/ 90 h 283"/>
                <a:gd name="T22" fmla="*/ 32 w 119"/>
                <a:gd name="T23" fmla="*/ 8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283">
                  <a:moveTo>
                    <a:pt x="32" y="85"/>
                  </a:moveTo>
                  <a:cubicBezTo>
                    <a:pt x="37" y="82"/>
                    <a:pt x="42" y="80"/>
                    <a:pt x="47" y="77"/>
                  </a:cubicBezTo>
                  <a:cubicBezTo>
                    <a:pt x="51" y="75"/>
                    <a:pt x="55" y="72"/>
                    <a:pt x="59" y="69"/>
                  </a:cubicBezTo>
                  <a:cubicBezTo>
                    <a:pt x="59" y="283"/>
                    <a:pt x="59" y="283"/>
                    <a:pt x="59" y="283"/>
                  </a:cubicBezTo>
                  <a:cubicBezTo>
                    <a:pt x="119" y="283"/>
                    <a:pt x="119" y="283"/>
                    <a:pt x="119" y="283"/>
                  </a:cubicBezTo>
                  <a:cubicBezTo>
                    <a:pt x="119" y="0"/>
                    <a:pt x="119" y="0"/>
                    <a:pt x="119" y="0"/>
                  </a:cubicBezTo>
                  <a:cubicBezTo>
                    <a:pt x="82" y="0"/>
                    <a:pt x="82" y="0"/>
                    <a:pt x="82" y="0"/>
                  </a:cubicBezTo>
                  <a:cubicBezTo>
                    <a:pt x="71" y="9"/>
                    <a:pt x="58" y="17"/>
                    <a:pt x="44" y="24"/>
                  </a:cubicBezTo>
                  <a:cubicBezTo>
                    <a:pt x="30" y="31"/>
                    <a:pt x="16" y="37"/>
                    <a:pt x="0" y="42"/>
                  </a:cubicBezTo>
                  <a:cubicBezTo>
                    <a:pt x="0" y="93"/>
                    <a:pt x="0" y="93"/>
                    <a:pt x="0" y="93"/>
                  </a:cubicBezTo>
                  <a:cubicBezTo>
                    <a:pt x="5" y="93"/>
                    <a:pt x="11" y="92"/>
                    <a:pt x="16" y="90"/>
                  </a:cubicBezTo>
                  <a:cubicBezTo>
                    <a:pt x="22" y="89"/>
                    <a:pt x="27" y="87"/>
                    <a:pt x="32"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4" name="Freeform 10"/>
            <p:cNvSpPr>
              <a:spLocks noEditPoints="1"/>
            </p:cNvSpPr>
            <p:nvPr/>
          </p:nvSpPr>
          <p:spPr bwMode="auto">
            <a:xfrm>
              <a:off x="-5364163" y="239713"/>
              <a:ext cx="752475" cy="1076325"/>
            </a:xfrm>
            <a:custGeom>
              <a:avLst/>
              <a:gdLst>
                <a:gd name="T0" fmla="*/ 104 w 200"/>
                <a:gd name="T1" fmla="*/ 0 h 286"/>
                <a:gd name="T2" fmla="*/ 26 w 200"/>
                <a:gd name="T3" fmla="*/ 38 h 286"/>
                <a:gd name="T4" fmla="*/ 0 w 200"/>
                <a:gd name="T5" fmla="*/ 148 h 286"/>
                <a:gd name="T6" fmla="*/ 98 w 200"/>
                <a:gd name="T7" fmla="*/ 286 h 286"/>
                <a:gd name="T8" fmla="*/ 174 w 200"/>
                <a:gd name="T9" fmla="*/ 249 h 286"/>
                <a:gd name="T10" fmla="*/ 200 w 200"/>
                <a:gd name="T11" fmla="*/ 141 h 286"/>
                <a:gd name="T12" fmla="*/ 104 w 200"/>
                <a:gd name="T13" fmla="*/ 0 h 286"/>
                <a:gd name="T14" fmla="*/ 100 w 200"/>
                <a:gd name="T15" fmla="*/ 240 h 286"/>
                <a:gd name="T16" fmla="*/ 62 w 200"/>
                <a:gd name="T17" fmla="*/ 146 h 286"/>
                <a:gd name="T18" fmla="*/ 101 w 200"/>
                <a:gd name="T19" fmla="*/ 47 h 286"/>
                <a:gd name="T20" fmla="*/ 138 w 200"/>
                <a:gd name="T21" fmla="*/ 143 h 286"/>
                <a:gd name="T22" fmla="*/ 100 w 200"/>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86">
                  <a:moveTo>
                    <a:pt x="104" y="0"/>
                  </a:moveTo>
                  <a:cubicBezTo>
                    <a:pt x="70" y="0"/>
                    <a:pt x="44" y="13"/>
                    <a:pt x="26" y="38"/>
                  </a:cubicBezTo>
                  <a:cubicBezTo>
                    <a:pt x="8" y="63"/>
                    <a:pt x="0" y="100"/>
                    <a:pt x="0" y="148"/>
                  </a:cubicBezTo>
                  <a:cubicBezTo>
                    <a:pt x="0" y="240"/>
                    <a:pt x="32" y="286"/>
                    <a:pt x="98" y="286"/>
                  </a:cubicBezTo>
                  <a:cubicBezTo>
                    <a:pt x="131" y="286"/>
                    <a:pt x="156" y="274"/>
                    <a:pt x="174" y="249"/>
                  </a:cubicBezTo>
                  <a:cubicBezTo>
                    <a:pt x="191" y="224"/>
                    <a:pt x="200" y="188"/>
                    <a:pt x="200" y="141"/>
                  </a:cubicBezTo>
                  <a:cubicBezTo>
                    <a:pt x="200" y="47"/>
                    <a:pt x="168" y="0"/>
                    <a:pt x="104" y="0"/>
                  </a:cubicBezTo>
                  <a:close/>
                  <a:moveTo>
                    <a:pt x="100" y="240"/>
                  </a:moveTo>
                  <a:cubicBezTo>
                    <a:pt x="74" y="240"/>
                    <a:pt x="62" y="209"/>
                    <a:pt x="62" y="146"/>
                  </a:cubicBezTo>
                  <a:cubicBezTo>
                    <a:pt x="62" y="80"/>
                    <a:pt x="75" y="47"/>
                    <a:pt x="101" y="47"/>
                  </a:cubicBezTo>
                  <a:cubicBezTo>
                    <a:pt x="126" y="47"/>
                    <a:pt x="138" y="79"/>
                    <a:pt x="138" y="143"/>
                  </a:cubicBezTo>
                  <a:cubicBezTo>
                    <a:pt x="138" y="208"/>
                    <a:pt x="126" y="240"/>
                    <a:pt x="100"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5" name="Freeform 11"/>
            <p:cNvSpPr>
              <a:spLocks/>
            </p:cNvSpPr>
            <p:nvPr/>
          </p:nvSpPr>
          <p:spPr bwMode="auto">
            <a:xfrm>
              <a:off x="-3487738" y="-2738437"/>
              <a:ext cx="447675" cy="1063625"/>
            </a:xfrm>
            <a:custGeom>
              <a:avLst/>
              <a:gdLst>
                <a:gd name="T0" fmla="*/ 32 w 119"/>
                <a:gd name="T1" fmla="*/ 85 h 283"/>
                <a:gd name="T2" fmla="*/ 47 w 119"/>
                <a:gd name="T3" fmla="*/ 77 h 283"/>
                <a:gd name="T4" fmla="*/ 59 w 119"/>
                <a:gd name="T5" fmla="*/ 69 h 283"/>
                <a:gd name="T6" fmla="*/ 59 w 119"/>
                <a:gd name="T7" fmla="*/ 283 h 283"/>
                <a:gd name="T8" fmla="*/ 119 w 119"/>
                <a:gd name="T9" fmla="*/ 283 h 283"/>
                <a:gd name="T10" fmla="*/ 119 w 119"/>
                <a:gd name="T11" fmla="*/ 0 h 283"/>
                <a:gd name="T12" fmla="*/ 83 w 119"/>
                <a:gd name="T13" fmla="*/ 0 h 283"/>
                <a:gd name="T14" fmla="*/ 44 w 119"/>
                <a:gd name="T15" fmla="*/ 24 h 283"/>
                <a:gd name="T16" fmla="*/ 0 w 119"/>
                <a:gd name="T17" fmla="*/ 42 h 283"/>
                <a:gd name="T18" fmla="*/ 0 w 119"/>
                <a:gd name="T19" fmla="*/ 93 h 283"/>
                <a:gd name="T20" fmla="*/ 16 w 119"/>
                <a:gd name="T21" fmla="*/ 90 h 283"/>
                <a:gd name="T22" fmla="*/ 32 w 119"/>
                <a:gd name="T23" fmla="*/ 8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283">
                  <a:moveTo>
                    <a:pt x="32" y="85"/>
                  </a:moveTo>
                  <a:cubicBezTo>
                    <a:pt x="37" y="82"/>
                    <a:pt x="42" y="80"/>
                    <a:pt x="47" y="77"/>
                  </a:cubicBezTo>
                  <a:cubicBezTo>
                    <a:pt x="51" y="75"/>
                    <a:pt x="55" y="72"/>
                    <a:pt x="59" y="69"/>
                  </a:cubicBezTo>
                  <a:cubicBezTo>
                    <a:pt x="59" y="283"/>
                    <a:pt x="59" y="283"/>
                    <a:pt x="59" y="283"/>
                  </a:cubicBezTo>
                  <a:cubicBezTo>
                    <a:pt x="119" y="283"/>
                    <a:pt x="119" y="283"/>
                    <a:pt x="119" y="283"/>
                  </a:cubicBezTo>
                  <a:cubicBezTo>
                    <a:pt x="119" y="0"/>
                    <a:pt x="119" y="0"/>
                    <a:pt x="119" y="0"/>
                  </a:cubicBezTo>
                  <a:cubicBezTo>
                    <a:pt x="83" y="0"/>
                    <a:pt x="83" y="0"/>
                    <a:pt x="83" y="0"/>
                  </a:cubicBezTo>
                  <a:cubicBezTo>
                    <a:pt x="71" y="9"/>
                    <a:pt x="59" y="17"/>
                    <a:pt x="44" y="24"/>
                  </a:cubicBezTo>
                  <a:cubicBezTo>
                    <a:pt x="31" y="31"/>
                    <a:pt x="16" y="37"/>
                    <a:pt x="0" y="42"/>
                  </a:cubicBezTo>
                  <a:cubicBezTo>
                    <a:pt x="0" y="93"/>
                    <a:pt x="0" y="93"/>
                    <a:pt x="0" y="93"/>
                  </a:cubicBezTo>
                  <a:cubicBezTo>
                    <a:pt x="5" y="93"/>
                    <a:pt x="11" y="92"/>
                    <a:pt x="16" y="90"/>
                  </a:cubicBezTo>
                  <a:cubicBezTo>
                    <a:pt x="22" y="89"/>
                    <a:pt x="27" y="87"/>
                    <a:pt x="32"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6" name="Freeform 12"/>
            <p:cNvSpPr>
              <a:spLocks noEditPoints="1"/>
            </p:cNvSpPr>
            <p:nvPr/>
          </p:nvSpPr>
          <p:spPr bwMode="auto">
            <a:xfrm>
              <a:off x="-1792288" y="-1246187"/>
              <a:ext cx="755650" cy="1076325"/>
            </a:xfrm>
            <a:custGeom>
              <a:avLst/>
              <a:gdLst>
                <a:gd name="T0" fmla="*/ 99 w 201"/>
                <a:gd name="T1" fmla="*/ 286 h 286"/>
                <a:gd name="T2" fmla="*/ 174 w 201"/>
                <a:gd name="T3" fmla="*/ 249 h 286"/>
                <a:gd name="T4" fmla="*/ 201 w 201"/>
                <a:gd name="T5" fmla="*/ 141 h 286"/>
                <a:gd name="T6" fmla="*/ 104 w 201"/>
                <a:gd name="T7" fmla="*/ 0 h 286"/>
                <a:gd name="T8" fmla="*/ 27 w 201"/>
                <a:gd name="T9" fmla="*/ 38 h 286"/>
                <a:gd name="T10" fmla="*/ 0 w 201"/>
                <a:gd name="T11" fmla="*/ 148 h 286"/>
                <a:gd name="T12" fmla="*/ 99 w 201"/>
                <a:gd name="T13" fmla="*/ 286 h 286"/>
                <a:gd name="T14" fmla="*/ 102 w 201"/>
                <a:gd name="T15" fmla="*/ 47 h 286"/>
                <a:gd name="T16" fmla="*/ 139 w 201"/>
                <a:gd name="T17" fmla="*/ 143 h 286"/>
                <a:gd name="T18" fmla="*/ 101 w 201"/>
                <a:gd name="T19" fmla="*/ 240 h 286"/>
                <a:gd name="T20" fmla="*/ 62 w 201"/>
                <a:gd name="T21" fmla="*/ 146 h 286"/>
                <a:gd name="T22" fmla="*/ 102 w 201"/>
                <a:gd name="T23" fmla="*/ 4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99" y="286"/>
                  </a:moveTo>
                  <a:cubicBezTo>
                    <a:pt x="132" y="286"/>
                    <a:pt x="157" y="274"/>
                    <a:pt x="174" y="249"/>
                  </a:cubicBezTo>
                  <a:cubicBezTo>
                    <a:pt x="192" y="224"/>
                    <a:pt x="201" y="188"/>
                    <a:pt x="201" y="141"/>
                  </a:cubicBezTo>
                  <a:cubicBezTo>
                    <a:pt x="201" y="47"/>
                    <a:pt x="169" y="0"/>
                    <a:pt x="104" y="0"/>
                  </a:cubicBezTo>
                  <a:cubicBezTo>
                    <a:pt x="70" y="0"/>
                    <a:pt x="45" y="13"/>
                    <a:pt x="27" y="38"/>
                  </a:cubicBezTo>
                  <a:cubicBezTo>
                    <a:pt x="9" y="63"/>
                    <a:pt x="0" y="100"/>
                    <a:pt x="0" y="148"/>
                  </a:cubicBezTo>
                  <a:cubicBezTo>
                    <a:pt x="0" y="240"/>
                    <a:pt x="33" y="286"/>
                    <a:pt x="99" y="286"/>
                  </a:cubicBezTo>
                  <a:close/>
                  <a:moveTo>
                    <a:pt x="102" y="47"/>
                  </a:moveTo>
                  <a:cubicBezTo>
                    <a:pt x="126" y="47"/>
                    <a:pt x="139" y="79"/>
                    <a:pt x="139" y="143"/>
                  </a:cubicBezTo>
                  <a:cubicBezTo>
                    <a:pt x="139" y="207"/>
                    <a:pt x="126" y="240"/>
                    <a:pt x="101" y="240"/>
                  </a:cubicBezTo>
                  <a:cubicBezTo>
                    <a:pt x="75" y="240"/>
                    <a:pt x="62" y="208"/>
                    <a:pt x="62" y="146"/>
                  </a:cubicBezTo>
                  <a:cubicBezTo>
                    <a:pt x="62" y="80"/>
                    <a:pt x="75" y="47"/>
                    <a:pt x="102" y="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7" name="Freeform 13"/>
            <p:cNvSpPr>
              <a:spLocks/>
            </p:cNvSpPr>
            <p:nvPr/>
          </p:nvSpPr>
          <p:spPr bwMode="auto">
            <a:xfrm>
              <a:off x="-5262563" y="-2738437"/>
              <a:ext cx="450850" cy="1063625"/>
            </a:xfrm>
            <a:custGeom>
              <a:avLst/>
              <a:gdLst>
                <a:gd name="T0" fmla="*/ 33 w 120"/>
                <a:gd name="T1" fmla="*/ 85 h 283"/>
                <a:gd name="T2" fmla="*/ 47 w 120"/>
                <a:gd name="T3" fmla="*/ 77 h 283"/>
                <a:gd name="T4" fmla="*/ 59 w 120"/>
                <a:gd name="T5" fmla="*/ 69 h 283"/>
                <a:gd name="T6" fmla="*/ 59 w 120"/>
                <a:gd name="T7" fmla="*/ 283 h 283"/>
                <a:gd name="T8" fmla="*/ 120 w 120"/>
                <a:gd name="T9" fmla="*/ 283 h 283"/>
                <a:gd name="T10" fmla="*/ 120 w 120"/>
                <a:gd name="T11" fmla="*/ 0 h 283"/>
                <a:gd name="T12" fmla="*/ 83 w 120"/>
                <a:gd name="T13" fmla="*/ 0 h 283"/>
                <a:gd name="T14" fmla="*/ 45 w 120"/>
                <a:gd name="T15" fmla="*/ 24 h 283"/>
                <a:gd name="T16" fmla="*/ 0 w 120"/>
                <a:gd name="T17" fmla="*/ 42 h 283"/>
                <a:gd name="T18" fmla="*/ 0 w 120"/>
                <a:gd name="T19" fmla="*/ 93 h 283"/>
                <a:gd name="T20" fmla="*/ 17 w 120"/>
                <a:gd name="T21" fmla="*/ 90 h 283"/>
                <a:gd name="T22" fmla="*/ 33 w 120"/>
                <a:gd name="T23" fmla="*/ 8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283">
                  <a:moveTo>
                    <a:pt x="33" y="85"/>
                  </a:moveTo>
                  <a:cubicBezTo>
                    <a:pt x="38" y="82"/>
                    <a:pt x="43" y="80"/>
                    <a:pt x="47" y="77"/>
                  </a:cubicBezTo>
                  <a:cubicBezTo>
                    <a:pt x="52" y="75"/>
                    <a:pt x="56" y="72"/>
                    <a:pt x="59" y="69"/>
                  </a:cubicBezTo>
                  <a:cubicBezTo>
                    <a:pt x="59" y="283"/>
                    <a:pt x="59" y="283"/>
                    <a:pt x="59" y="283"/>
                  </a:cubicBezTo>
                  <a:cubicBezTo>
                    <a:pt x="120" y="283"/>
                    <a:pt x="120" y="283"/>
                    <a:pt x="120" y="283"/>
                  </a:cubicBezTo>
                  <a:cubicBezTo>
                    <a:pt x="120" y="0"/>
                    <a:pt x="120" y="0"/>
                    <a:pt x="120" y="0"/>
                  </a:cubicBezTo>
                  <a:cubicBezTo>
                    <a:pt x="83" y="0"/>
                    <a:pt x="83" y="0"/>
                    <a:pt x="83" y="0"/>
                  </a:cubicBezTo>
                  <a:cubicBezTo>
                    <a:pt x="72" y="9"/>
                    <a:pt x="59" y="17"/>
                    <a:pt x="45" y="24"/>
                  </a:cubicBezTo>
                  <a:cubicBezTo>
                    <a:pt x="31" y="31"/>
                    <a:pt x="16" y="37"/>
                    <a:pt x="0" y="42"/>
                  </a:cubicBezTo>
                  <a:cubicBezTo>
                    <a:pt x="0" y="93"/>
                    <a:pt x="0" y="93"/>
                    <a:pt x="0" y="93"/>
                  </a:cubicBezTo>
                  <a:cubicBezTo>
                    <a:pt x="6" y="93"/>
                    <a:pt x="11" y="92"/>
                    <a:pt x="17" y="90"/>
                  </a:cubicBezTo>
                  <a:cubicBezTo>
                    <a:pt x="22" y="89"/>
                    <a:pt x="27" y="87"/>
                    <a:pt x="33"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8" name="Freeform 14"/>
            <p:cNvSpPr>
              <a:spLocks noEditPoints="1"/>
            </p:cNvSpPr>
            <p:nvPr/>
          </p:nvSpPr>
          <p:spPr bwMode="auto">
            <a:xfrm>
              <a:off x="-4446588" y="239713"/>
              <a:ext cx="755650" cy="1076325"/>
            </a:xfrm>
            <a:custGeom>
              <a:avLst/>
              <a:gdLst>
                <a:gd name="T0" fmla="*/ 104 w 201"/>
                <a:gd name="T1" fmla="*/ 0 h 286"/>
                <a:gd name="T2" fmla="*/ 27 w 201"/>
                <a:gd name="T3" fmla="*/ 38 h 286"/>
                <a:gd name="T4" fmla="*/ 0 w 201"/>
                <a:gd name="T5" fmla="*/ 148 h 286"/>
                <a:gd name="T6" fmla="*/ 99 w 201"/>
                <a:gd name="T7" fmla="*/ 286 h 286"/>
                <a:gd name="T8" fmla="*/ 174 w 201"/>
                <a:gd name="T9" fmla="*/ 249 h 286"/>
                <a:gd name="T10" fmla="*/ 201 w 201"/>
                <a:gd name="T11" fmla="*/ 141 h 286"/>
                <a:gd name="T12" fmla="*/ 104 w 201"/>
                <a:gd name="T13" fmla="*/ 0 h 286"/>
                <a:gd name="T14" fmla="*/ 101 w 201"/>
                <a:gd name="T15" fmla="*/ 240 h 286"/>
                <a:gd name="T16" fmla="*/ 62 w 201"/>
                <a:gd name="T17" fmla="*/ 146 h 286"/>
                <a:gd name="T18" fmla="*/ 101 w 201"/>
                <a:gd name="T19" fmla="*/ 47 h 286"/>
                <a:gd name="T20" fmla="*/ 138 w 201"/>
                <a:gd name="T21" fmla="*/ 143 h 286"/>
                <a:gd name="T22" fmla="*/ 101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100"/>
                    <a:pt x="0" y="148"/>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1" y="240"/>
                  </a:moveTo>
                  <a:cubicBezTo>
                    <a:pt x="75" y="240"/>
                    <a:pt x="62" y="209"/>
                    <a:pt x="62" y="146"/>
                  </a:cubicBezTo>
                  <a:cubicBezTo>
                    <a:pt x="62" y="80"/>
                    <a:pt x="75" y="47"/>
                    <a:pt x="101" y="47"/>
                  </a:cubicBezTo>
                  <a:cubicBezTo>
                    <a:pt x="126" y="47"/>
                    <a:pt x="138" y="79"/>
                    <a:pt x="138" y="143"/>
                  </a:cubicBezTo>
                  <a:cubicBezTo>
                    <a:pt x="138" y="208"/>
                    <a:pt x="126" y="240"/>
                    <a:pt x="101"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49" name="Freeform 15"/>
            <p:cNvSpPr>
              <a:spLocks/>
            </p:cNvSpPr>
            <p:nvPr/>
          </p:nvSpPr>
          <p:spPr bwMode="auto">
            <a:xfrm>
              <a:off x="-2608263" y="-1249362"/>
              <a:ext cx="450850" cy="1060450"/>
            </a:xfrm>
            <a:custGeom>
              <a:avLst/>
              <a:gdLst>
                <a:gd name="T0" fmla="*/ 120 w 120"/>
                <a:gd name="T1" fmla="*/ 282 h 282"/>
                <a:gd name="T2" fmla="*/ 120 w 120"/>
                <a:gd name="T3" fmla="*/ 0 h 282"/>
                <a:gd name="T4" fmla="*/ 83 w 120"/>
                <a:gd name="T5" fmla="*/ 0 h 282"/>
                <a:gd name="T6" fmla="*/ 45 w 120"/>
                <a:gd name="T7" fmla="*/ 23 h 282"/>
                <a:gd name="T8" fmla="*/ 0 w 120"/>
                <a:gd name="T9" fmla="*/ 41 h 282"/>
                <a:gd name="T10" fmla="*/ 0 w 120"/>
                <a:gd name="T11" fmla="*/ 92 h 282"/>
                <a:gd name="T12" fmla="*/ 17 w 120"/>
                <a:gd name="T13" fmla="*/ 89 h 282"/>
                <a:gd name="T14" fmla="*/ 33 w 120"/>
                <a:gd name="T15" fmla="*/ 84 h 282"/>
                <a:gd name="T16" fmla="*/ 47 w 120"/>
                <a:gd name="T17" fmla="*/ 77 h 282"/>
                <a:gd name="T18" fmla="*/ 59 w 120"/>
                <a:gd name="T19" fmla="*/ 68 h 282"/>
                <a:gd name="T20" fmla="*/ 59 w 120"/>
                <a:gd name="T21" fmla="*/ 282 h 282"/>
                <a:gd name="T22" fmla="*/ 120 w 120"/>
                <a:gd name="T2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282">
                  <a:moveTo>
                    <a:pt x="120" y="282"/>
                  </a:moveTo>
                  <a:cubicBezTo>
                    <a:pt x="120" y="0"/>
                    <a:pt x="120" y="0"/>
                    <a:pt x="120" y="0"/>
                  </a:cubicBezTo>
                  <a:cubicBezTo>
                    <a:pt x="83" y="0"/>
                    <a:pt x="83" y="0"/>
                    <a:pt x="83" y="0"/>
                  </a:cubicBezTo>
                  <a:cubicBezTo>
                    <a:pt x="72" y="8"/>
                    <a:pt x="59" y="16"/>
                    <a:pt x="45" y="23"/>
                  </a:cubicBezTo>
                  <a:cubicBezTo>
                    <a:pt x="31" y="31"/>
                    <a:pt x="16" y="36"/>
                    <a:pt x="0" y="41"/>
                  </a:cubicBezTo>
                  <a:cubicBezTo>
                    <a:pt x="0" y="92"/>
                    <a:pt x="0" y="92"/>
                    <a:pt x="0" y="92"/>
                  </a:cubicBezTo>
                  <a:cubicBezTo>
                    <a:pt x="6" y="92"/>
                    <a:pt x="11" y="91"/>
                    <a:pt x="17" y="89"/>
                  </a:cubicBezTo>
                  <a:cubicBezTo>
                    <a:pt x="22" y="88"/>
                    <a:pt x="28" y="86"/>
                    <a:pt x="33" y="84"/>
                  </a:cubicBezTo>
                  <a:cubicBezTo>
                    <a:pt x="38" y="82"/>
                    <a:pt x="43" y="79"/>
                    <a:pt x="47" y="77"/>
                  </a:cubicBezTo>
                  <a:cubicBezTo>
                    <a:pt x="52" y="74"/>
                    <a:pt x="56" y="71"/>
                    <a:pt x="59" y="68"/>
                  </a:cubicBezTo>
                  <a:cubicBezTo>
                    <a:pt x="59" y="282"/>
                    <a:pt x="59" y="282"/>
                    <a:pt x="59" y="282"/>
                  </a:cubicBezTo>
                  <a:lnTo>
                    <a:pt x="120" y="2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50" name="Freeform 16"/>
            <p:cNvSpPr>
              <a:spLocks noEditPoints="1"/>
            </p:cNvSpPr>
            <p:nvPr/>
          </p:nvSpPr>
          <p:spPr bwMode="auto">
            <a:xfrm>
              <a:off x="-2709863" y="239713"/>
              <a:ext cx="755650" cy="1076325"/>
            </a:xfrm>
            <a:custGeom>
              <a:avLst/>
              <a:gdLst>
                <a:gd name="T0" fmla="*/ 104 w 201"/>
                <a:gd name="T1" fmla="*/ 0 h 286"/>
                <a:gd name="T2" fmla="*/ 27 w 201"/>
                <a:gd name="T3" fmla="*/ 38 h 286"/>
                <a:gd name="T4" fmla="*/ 0 w 201"/>
                <a:gd name="T5" fmla="*/ 148 h 286"/>
                <a:gd name="T6" fmla="*/ 99 w 201"/>
                <a:gd name="T7" fmla="*/ 286 h 286"/>
                <a:gd name="T8" fmla="*/ 174 w 201"/>
                <a:gd name="T9" fmla="*/ 249 h 286"/>
                <a:gd name="T10" fmla="*/ 201 w 201"/>
                <a:gd name="T11" fmla="*/ 141 h 286"/>
                <a:gd name="T12" fmla="*/ 104 w 201"/>
                <a:gd name="T13" fmla="*/ 0 h 286"/>
                <a:gd name="T14" fmla="*/ 100 w 201"/>
                <a:gd name="T15" fmla="*/ 240 h 286"/>
                <a:gd name="T16" fmla="*/ 62 w 201"/>
                <a:gd name="T17" fmla="*/ 146 h 286"/>
                <a:gd name="T18" fmla="*/ 101 w 201"/>
                <a:gd name="T19" fmla="*/ 47 h 286"/>
                <a:gd name="T20" fmla="*/ 138 w 201"/>
                <a:gd name="T21" fmla="*/ 143 h 286"/>
                <a:gd name="T22" fmla="*/ 100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100"/>
                    <a:pt x="0" y="148"/>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0" y="240"/>
                  </a:moveTo>
                  <a:cubicBezTo>
                    <a:pt x="75" y="240"/>
                    <a:pt x="62" y="209"/>
                    <a:pt x="62" y="146"/>
                  </a:cubicBezTo>
                  <a:cubicBezTo>
                    <a:pt x="62" y="80"/>
                    <a:pt x="75" y="47"/>
                    <a:pt x="101" y="47"/>
                  </a:cubicBezTo>
                  <a:cubicBezTo>
                    <a:pt x="126" y="47"/>
                    <a:pt x="138" y="79"/>
                    <a:pt x="138" y="143"/>
                  </a:cubicBezTo>
                  <a:cubicBezTo>
                    <a:pt x="138" y="208"/>
                    <a:pt x="126" y="240"/>
                    <a:pt x="100"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51" name="Freeform 17"/>
            <p:cNvSpPr>
              <a:spLocks noEditPoints="1"/>
            </p:cNvSpPr>
            <p:nvPr/>
          </p:nvSpPr>
          <p:spPr bwMode="auto">
            <a:xfrm>
              <a:off x="-2709863" y="-2732087"/>
              <a:ext cx="755650" cy="1076325"/>
            </a:xfrm>
            <a:custGeom>
              <a:avLst/>
              <a:gdLst>
                <a:gd name="T0" fmla="*/ 104 w 201"/>
                <a:gd name="T1" fmla="*/ 0 h 286"/>
                <a:gd name="T2" fmla="*/ 27 w 201"/>
                <a:gd name="T3" fmla="*/ 38 h 286"/>
                <a:gd name="T4" fmla="*/ 0 w 201"/>
                <a:gd name="T5" fmla="*/ 147 h 286"/>
                <a:gd name="T6" fmla="*/ 99 w 201"/>
                <a:gd name="T7" fmla="*/ 286 h 286"/>
                <a:gd name="T8" fmla="*/ 174 w 201"/>
                <a:gd name="T9" fmla="*/ 249 h 286"/>
                <a:gd name="T10" fmla="*/ 201 w 201"/>
                <a:gd name="T11" fmla="*/ 141 h 286"/>
                <a:gd name="T12" fmla="*/ 104 w 201"/>
                <a:gd name="T13" fmla="*/ 0 h 286"/>
                <a:gd name="T14" fmla="*/ 100 w 201"/>
                <a:gd name="T15" fmla="*/ 239 h 286"/>
                <a:gd name="T16" fmla="*/ 62 w 201"/>
                <a:gd name="T17" fmla="*/ 146 h 286"/>
                <a:gd name="T18" fmla="*/ 101 w 201"/>
                <a:gd name="T19" fmla="*/ 46 h 286"/>
                <a:gd name="T20" fmla="*/ 138 w 201"/>
                <a:gd name="T21" fmla="*/ 143 h 286"/>
                <a:gd name="T22" fmla="*/ 100 w 201"/>
                <a:gd name="T23" fmla="*/ 23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99"/>
                    <a:pt x="0" y="147"/>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0" y="239"/>
                  </a:moveTo>
                  <a:cubicBezTo>
                    <a:pt x="75" y="239"/>
                    <a:pt x="62" y="208"/>
                    <a:pt x="62" y="146"/>
                  </a:cubicBezTo>
                  <a:cubicBezTo>
                    <a:pt x="62" y="80"/>
                    <a:pt x="75" y="46"/>
                    <a:pt x="101" y="46"/>
                  </a:cubicBezTo>
                  <a:cubicBezTo>
                    <a:pt x="126" y="46"/>
                    <a:pt x="138" y="79"/>
                    <a:pt x="138" y="143"/>
                  </a:cubicBezTo>
                  <a:cubicBezTo>
                    <a:pt x="138" y="207"/>
                    <a:pt x="126" y="239"/>
                    <a:pt x="100" y="2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52" name="Freeform 18"/>
            <p:cNvSpPr>
              <a:spLocks noEditPoints="1"/>
            </p:cNvSpPr>
            <p:nvPr/>
          </p:nvSpPr>
          <p:spPr bwMode="auto">
            <a:xfrm>
              <a:off x="-3592513" y="-1246187"/>
              <a:ext cx="755650" cy="1076325"/>
            </a:xfrm>
            <a:custGeom>
              <a:avLst/>
              <a:gdLst>
                <a:gd name="T0" fmla="*/ 104 w 201"/>
                <a:gd name="T1" fmla="*/ 0 h 286"/>
                <a:gd name="T2" fmla="*/ 27 w 201"/>
                <a:gd name="T3" fmla="*/ 38 h 286"/>
                <a:gd name="T4" fmla="*/ 0 w 201"/>
                <a:gd name="T5" fmla="*/ 148 h 286"/>
                <a:gd name="T6" fmla="*/ 99 w 201"/>
                <a:gd name="T7" fmla="*/ 286 h 286"/>
                <a:gd name="T8" fmla="*/ 175 w 201"/>
                <a:gd name="T9" fmla="*/ 249 h 286"/>
                <a:gd name="T10" fmla="*/ 201 w 201"/>
                <a:gd name="T11" fmla="*/ 141 h 286"/>
                <a:gd name="T12" fmla="*/ 104 w 201"/>
                <a:gd name="T13" fmla="*/ 0 h 286"/>
                <a:gd name="T14" fmla="*/ 101 w 201"/>
                <a:gd name="T15" fmla="*/ 240 h 286"/>
                <a:gd name="T16" fmla="*/ 62 w 201"/>
                <a:gd name="T17" fmla="*/ 146 h 286"/>
                <a:gd name="T18" fmla="*/ 102 w 201"/>
                <a:gd name="T19" fmla="*/ 47 h 286"/>
                <a:gd name="T20" fmla="*/ 139 w 201"/>
                <a:gd name="T21" fmla="*/ 143 h 286"/>
                <a:gd name="T22" fmla="*/ 101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1" y="0"/>
                    <a:pt x="45" y="13"/>
                    <a:pt x="27" y="38"/>
                  </a:cubicBezTo>
                  <a:cubicBezTo>
                    <a:pt x="9" y="63"/>
                    <a:pt x="0" y="100"/>
                    <a:pt x="0" y="148"/>
                  </a:cubicBezTo>
                  <a:cubicBezTo>
                    <a:pt x="0" y="240"/>
                    <a:pt x="33" y="286"/>
                    <a:pt x="99" y="286"/>
                  </a:cubicBezTo>
                  <a:cubicBezTo>
                    <a:pt x="132" y="286"/>
                    <a:pt x="157" y="274"/>
                    <a:pt x="175" y="249"/>
                  </a:cubicBezTo>
                  <a:cubicBezTo>
                    <a:pt x="192" y="224"/>
                    <a:pt x="201" y="188"/>
                    <a:pt x="201" y="141"/>
                  </a:cubicBezTo>
                  <a:cubicBezTo>
                    <a:pt x="201" y="47"/>
                    <a:pt x="169" y="0"/>
                    <a:pt x="104" y="0"/>
                  </a:cubicBezTo>
                  <a:close/>
                  <a:moveTo>
                    <a:pt x="101" y="240"/>
                  </a:moveTo>
                  <a:cubicBezTo>
                    <a:pt x="75" y="240"/>
                    <a:pt x="62" y="208"/>
                    <a:pt x="62" y="146"/>
                  </a:cubicBezTo>
                  <a:cubicBezTo>
                    <a:pt x="62" y="80"/>
                    <a:pt x="75" y="47"/>
                    <a:pt x="102" y="47"/>
                  </a:cubicBezTo>
                  <a:cubicBezTo>
                    <a:pt x="126" y="47"/>
                    <a:pt x="139" y="79"/>
                    <a:pt x="139" y="143"/>
                  </a:cubicBezTo>
                  <a:cubicBezTo>
                    <a:pt x="139" y="207"/>
                    <a:pt x="126" y="240"/>
                    <a:pt x="101"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153" name="Freeform 19"/>
            <p:cNvSpPr>
              <a:spLocks noEditPoints="1"/>
            </p:cNvSpPr>
            <p:nvPr/>
          </p:nvSpPr>
          <p:spPr bwMode="auto">
            <a:xfrm>
              <a:off x="-1792288" y="239713"/>
              <a:ext cx="755650" cy="1076325"/>
            </a:xfrm>
            <a:custGeom>
              <a:avLst/>
              <a:gdLst>
                <a:gd name="T0" fmla="*/ 104 w 201"/>
                <a:gd name="T1" fmla="*/ 0 h 286"/>
                <a:gd name="T2" fmla="*/ 27 w 201"/>
                <a:gd name="T3" fmla="*/ 38 h 286"/>
                <a:gd name="T4" fmla="*/ 0 w 201"/>
                <a:gd name="T5" fmla="*/ 148 h 286"/>
                <a:gd name="T6" fmla="*/ 99 w 201"/>
                <a:gd name="T7" fmla="*/ 286 h 286"/>
                <a:gd name="T8" fmla="*/ 174 w 201"/>
                <a:gd name="T9" fmla="*/ 249 h 286"/>
                <a:gd name="T10" fmla="*/ 201 w 201"/>
                <a:gd name="T11" fmla="*/ 141 h 286"/>
                <a:gd name="T12" fmla="*/ 104 w 201"/>
                <a:gd name="T13" fmla="*/ 0 h 286"/>
                <a:gd name="T14" fmla="*/ 101 w 201"/>
                <a:gd name="T15" fmla="*/ 240 h 286"/>
                <a:gd name="T16" fmla="*/ 62 w 201"/>
                <a:gd name="T17" fmla="*/ 146 h 286"/>
                <a:gd name="T18" fmla="*/ 102 w 201"/>
                <a:gd name="T19" fmla="*/ 47 h 286"/>
                <a:gd name="T20" fmla="*/ 139 w 201"/>
                <a:gd name="T21" fmla="*/ 143 h 286"/>
                <a:gd name="T22" fmla="*/ 101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5" y="13"/>
                    <a:pt x="27" y="38"/>
                  </a:cubicBezTo>
                  <a:cubicBezTo>
                    <a:pt x="9" y="63"/>
                    <a:pt x="0" y="100"/>
                    <a:pt x="0" y="148"/>
                  </a:cubicBezTo>
                  <a:cubicBezTo>
                    <a:pt x="0" y="240"/>
                    <a:pt x="33" y="286"/>
                    <a:pt x="99" y="286"/>
                  </a:cubicBezTo>
                  <a:cubicBezTo>
                    <a:pt x="132" y="286"/>
                    <a:pt x="157" y="274"/>
                    <a:pt x="174" y="249"/>
                  </a:cubicBezTo>
                  <a:cubicBezTo>
                    <a:pt x="192" y="224"/>
                    <a:pt x="201" y="188"/>
                    <a:pt x="201" y="141"/>
                  </a:cubicBezTo>
                  <a:cubicBezTo>
                    <a:pt x="201" y="47"/>
                    <a:pt x="169" y="0"/>
                    <a:pt x="104" y="0"/>
                  </a:cubicBezTo>
                  <a:close/>
                  <a:moveTo>
                    <a:pt x="101" y="240"/>
                  </a:moveTo>
                  <a:cubicBezTo>
                    <a:pt x="75" y="240"/>
                    <a:pt x="62" y="209"/>
                    <a:pt x="62" y="146"/>
                  </a:cubicBezTo>
                  <a:cubicBezTo>
                    <a:pt x="62" y="80"/>
                    <a:pt x="75" y="47"/>
                    <a:pt x="102" y="47"/>
                  </a:cubicBezTo>
                  <a:cubicBezTo>
                    <a:pt x="126" y="47"/>
                    <a:pt x="139" y="79"/>
                    <a:pt x="139" y="143"/>
                  </a:cubicBezTo>
                  <a:cubicBezTo>
                    <a:pt x="139" y="208"/>
                    <a:pt x="126" y="240"/>
                    <a:pt x="101"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grpSp>
      <p:grpSp>
        <p:nvGrpSpPr>
          <p:cNvPr id="33" name="Group 32"/>
          <p:cNvGrpSpPr/>
          <p:nvPr/>
        </p:nvGrpSpPr>
        <p:grpSpPr>
          <a:xfrm>
            <a:off x="9893884" y="3894038"/>
            <a:ext cx="1018684" cy="764089"/>
            <a:chOff x="15319375" y="-157163"/>
            <a:chExt cx="2720976" cy="2047876"/>
          </a:xfrm>
          <a:solidFill>
            <a:schemeClr val="bg1"/>
          </a:solidFill>
        </p:grpSpPr>
        <p:sp>
          <p:nvSpPr>
            <p:cNvPr id="23" name="Freeform 12"/>
            <p:cNvSpPr>
              <a:spLocks/>
            </p:cNvSpPr>
            <p:nvPr/>
          </p:nvSpPr>
          <p:spPr bwMode="auto">
            <a:xfrm>
              <a:off x="16271875" y="1343025"/>
              <a:ext cx="222250" cy="547688"/>
            </a:xfrm>
            <a:custGeom>
              <a:avLst/>
              <a:gdLst>
                <a:gd name="T0" fmla="*/ 0 w 140"/>
                <a:gd name="T1" fmla="*/ 0 h 345"/>
                <a:gd name="T2" fmla="*/ 140 w 140"/>
                <a:gd name="T3" fmla="*/ 0 h 345"/>
                <a:gd name="T4" fmla="*/ 140 w 140"/>
                <a:gd name="T5" fmla="*/ 345 h 345"/>
                <a:gd name="T6" fmla="*/ 0 w 140"/>
                <a:gd name="T7" fmla="*/ 345 h 345"/>
                <a:gd name="T8" fmla="*/ 0 w 140"/>
                <a:gd name="T9" fmla="*/ 0 h 345"/>
                <a:gd name="T10" fmla="*/ 0 w 140"/>
                <a:gd name="T11" fmla="*/ 0 h 345"/>
              </a:gdLst>
              <a:ahLst/>
              <a:cxnLst>
                <a:cxn ang="0">
                  <a:pos x="T0" y="T1"/>
                </a:cxn>
                <a:cxn ang="0">
                  <a:pos x="T2" y="T3"/>
                </a:cxn>
                <a:cxn ang="0">
                  <a:pos x="T4" y="T5"/>
                </a:cxn>
                <a:cxn ang="0">
                  <a:pos x="T6" y="T7"/>
                </a:cxn>
                <a:cxn ang="0">
                  <a:pos x="T8" y="T9"/>
                </a:cxn>
                <a:cxn ang="0">
                  <a:pos x="T10" y="T11"/>
                </a:cxn>
              </a:cxnLst>
              <a:rect l="0" t="0" r="r" b="b"/>
              <a:pathLst>
                <a:path w="140" h="345">
                  <a:moveTo>
                    <a:pt x="0" y="0"/>
                  </a:moveTo>
                  <a:lnTo>
                    <a:pt x="140" y="0"/>
                  </a:lnTo>
                  <a:lnTo>
                    <a:pt x="140" y="345"/>
                  </a:lnTo>
                  <a:lnTo>
                    <a:pt x="0" y="345"/>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4" name="Freeform 13"/>
            <p:cNvSpPr>
              <a:spLocks/>
            </p:cNvSpPr>
            <p:nvPr/>
          </p:nvSpPr>
          <p:spPr bwMode="auto">
            <a:xfrm>
              <a:off x="15955963" y="411162"/>
              <a:ext cx="225425" cy="1479551"/>
            </a:xfrm>
            <a:custGeom>
              <a:avLst/>
              <a:gdLst>
                <a:gd name="T0" fmla="*/ 0 w 142"/>
                <a:gd name="T1" fmla="*/ 0 h 932"/>
                <a:gd name="T2" fmla="*/ 142 w 142"/>
                <a:gd name="T3" fmla="*/ 0 h 932"/>
                <a:gd name="T4" fmla="*/ 142 w 142"/>
                <a:gd name="T5" fmla="*/ 932 h 932"/>
                <a:gd name="T6" fmla="*/ 0 w 142"/>
                <a:gd name="T7" fmla="*/ 932 h 932"/>
                <a:gd name="T8" fmla="*/ 0 w 142"/>
                <a:gd name="T9" fmla="*/ 0 h 932"/>
                <a:gd name="T10" fmla="*/ 0 w 142"/>
                <a:gd name="T11" fmla="*/ 0 h 932"/>
              </a:gdLst>
              <a:ahLst/>
              <a:cxnLst>
                <a:cxn ang="0">
                  <a:pos x="T0" y="T1"/>
                </a:cxn>
                <a:cxn ang="0">
                  <a:pos x="T2" y="T3"/>
                </a:cxn>
                <a:cxn ang="0">
                  <a:pos x="T4" y="T5"/>
                </a:cxn>
                <a:cxn ang="0">
                  <a:pos x="T6" y="T7"/>
                </a:cxn>
                <a:cxn ang="0">
                  <a:pos x="T8" y="T9"/>
                </a:cxn>
                <a:cxn ang="0">
                  <a:pos x="T10" y="T11"/>
                </a:cxn>
              </a:cxnLst>
              <a:rect l="0" t="0" r="r" b="b"/>
              <a:pathLst>
                <a:path w="142" h="932">
                  <a:moveTo>
                    <a:pt x="0" y="0"/>
                  </a:moveTo>
                  <a:lnTo>
                    <a:pt x="142" y="0"/>
                  </a:lnTo>
                  <a:lnTo>
                    <a:pt x="142" y="932"/>
                  </a:lnTo>
                  <a:lnTo>
                    <a:pt x="0" y="932"/>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5" name="Freeform 14"/>
            <p:cNvSpPr>
              <a:spLocks/>
            </p:cNvSpPr>
            <p:nvPr/>
          </p:nvSpPr>
          <p:spPr bwMode="auto">
            <a:xfrm>
              <a:off x="15636875" y="26987"/>
              <a:ext cx="220663" cy="1863726"/>
            </a:xfrm>
            <a:custGeom>
              <a:avLst/>
              <a:gdLst>
                <a:gd name="T0" fmla="*/ 0 w 139"/>
                <a:gd name="T1" fmla="*/ 0 h 1174"/>
                <a:gd name="T2" fmla="*/ 139 w 139"/>
                <a:gd name="T3" fmla="*/ 0 h 1174"/>
                <a:gd name="T4" fmla="*/ 139 w 139"/>
                <a:gd name="T5" fmla="*/ 1174 h 1174"/>
                <a:gd name="T6" fmla="*/ 0 w 139"/>
                <a:gd name="T7" fmla="*/ 1174 h 1174"/>
                <a:gd name="T8" fmla="*/ 0 w 139"/>
                <a:gd name="T9" fmla="*/ 0 h 1174"/>
                <a:gd name="T10" fmla="*/ 0 w 139"/>
                <a:gd name="T11" fmla="*/ 0 h 1174"/>
              </a:gdLst>
              <a:ahLst/>
              <a:cxnLst>
                <a:cxn ang="0">
                  <a:pos x="T0" y="T1"/>
                </a:cxn>
                <a:cxn ang="0">
                  <a:pos x="T2" y="T3"/>
                </a:cxn>
                <a:cxn ang="0">
                  <a:pos x="T4" y="T5"/>
                </a:cxn>
                <a:cxn ang="0">
                  <a:pos x="T6" y="T7"/>
                </a:cxn>
                <a:cxn ang="0">
                  <a:pos x="T8" y="T9"/>
                </a:cxn>
                <a:cxn ang="0">
                  <a:pos x="T10" y="T11"/>
                </a:cxn>
              </a:cxnLst>
              <a:rect l="0" t="0" r="r" b="b"/>
              <a:pathLst>
                <a:path w="139" h="1174">
                  <a:moveTo>
                    <a:pt x="0" y="0"/>
                  </a:moveTo>
                  <a:lnTo>
                    <a:pt x="139" y="0"/>
                  </a:lnTo>
                  <a:lnTo>
                    <a:pt x="139" y="1174"/>
                  </a:lnTo>
                  <a:lnTo>
                    <a:pt x="0" y="1174"/>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6" name="Freeform 15"/>
            <p:cNvSpPr>
              <a:spLocks/>
            </p:cNvSpPr>
            <p:nvPr/>
          </p:nvSpPr>
          <p:spPr bwMode="auto">
            <a:xfrm>
              <a:off x="15319375" y="731837"/>
              <a:ext cx="222250" cy="1158876"/>
            </a:xfrm>
            <a:custGeom>
              <a:avLst/>
              <a:gdLst>
                <a:gd name="T0" fmla="*/ 0 w 140"/>
                <a:gd name="T1" fmla="*/ 0 h 730"/>
                <a:gd name="T2" fmla="*/ 140 w 140"/>
                <a:gd name="T3" fmla="*/ 0 h 730"/>
                <a:gd name="T4" fmla="*/ 140 w 140"/>
                <a:gd name="T5" fmla="*/ 730 h 730"/>
                <a:gd name="T6" fmla="*/ 0 w 140"/>
                <a:gd name="T7" fmla="*/ 730 h 730"/>
                <a:gd name="T8" fmla="*/ 0 w 140"/>
                <a:gd name="T9" fmla="*/ 0 h 730"/>
                <a:gd name="T10" fmla="*/ 0 w 140"/>
                <a:gd name="T11" fmla="*/ 0 h 730"/>
              </a:gdLst>
              <a:ahLst/>
              <a:cxnLst>
                <a:cxn ang="0">
                  <a:pos x="T0" y="T1"/>
                </a:cxn>
                <a:cxn ang="0">
                  <a:pos x="T2" y="T3"/>
                </a:cxn>
                <a:cxn ang="0">
                  <a:pos x="T4" y="T5"/>
                </a:cxn>
                <a:cxn ang="0">
                  <a:pos x="T6" y="T7"/>
                </a:cxn>
                <a:cxn ang="0">
                  <a:pos x="T8" y="T9"/>
                </a:cxn>
                <a:cxn ang="0">
                  <a:pos x="T10" y="T11"/>
                </a:cxn>
              </a:cxnLst>
              <a:rect l="0" t="0" r="r" b="b"/>
              <a:pathLst>
                <a:path w="140" h="730">
                  <a:moveTo>
                    <a:pt x="0" y="0"/>
                  </a:moveTo>
                  <a:lnTo>
                    <a:pt x="140" y="0"/>
                  </a:lnTo>
                  <a:lnTo>
                    <a:pt x="140" y="730"/>
                  </a:lnTo>
                  <a:lnTo>
                    <a:pt x="0" y="73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7" name="Freeform 16"/>
            <p:cNvSpPr>
              <a:spLocks/>
            </p:cNvSpPr>
            <p:nvPr/>
          </p:nvSpPr>
          <p:spPr bwMode="auto">
            <a:xfrm>
              <a:off x="17048163" y="1452563"/>
              <a:ext cx="917575" cy="142875"/>
            </a:xfrm>
            <a:custGeom>
              <a:avLst/>
              <a:gdLst>
                <a:gd name="T0" fmla="*/ 0 w 578"/>
                <a:gd name="T1" fmla="*/ 0 h 90"/>
                <a:gd name="T2" fmla="*/ 578 w 578"/>
                <a:gd name="T3" fmla="*/ 0 h 90"/>
                <a:gd name="T4" fmla="*/ 578 w 578"/>
                <a:gd name="T5" fmla="*/ 90 h 90"/>
                <a:gd name="T6" fmla="*/ 0 w 578"/>
                <a:gd name="T7" fmla="*/ 90 h 90"/>
                <a:gd name="T8" fmla="*/ 0 w 578"/>
                <a:gd name="T9" fmla="*/ 0 h 90"/>
                <a:gd name="T10" fmla="*/ 0 w 578"/>
                <a:gd name="T11" fmla="*/ 0 h 90"/>
              </a:gdLst>
              <a:ahLst/>
              <a:cxnLst>
                <a:cxn ang="0">
                  <a:pos x="T0" y="T1"/>
                </a:cxn>
                <a:cxn ang="0">
                  <a:pos x="T2" y="T3"/>
                </a:cxn>
                <a:cxn ang="0">
                  <a:pos x="T4" y="T5"/>
                </a:cxn>
                <a:cxn ang="0">
                  <a:pos x="T6" y="T7"/>
                </a:cxn>
                <a:cxn ang="0">
                  <a:pos x="T8" y="T9"/>
                </a:cxn>
                <a:cxn ang="0">
                  <a:pos x="T10" y="T11"/>
                </a:cxn>
              </a:cxnLst>
              <a:rect l="0" t="0" r="r" b="b"/>
              <a:pathLst>
                <a:path w="578" h="90">
                  <a:moveTo>
                    <a:pt x="0" y="0"/>
                  </a:moveTo>
                  <a:lnTo>
                    <a:pt x="578" y="0"/>
                  </a:lnTo>
                  <a:lnTo>
                    <a:pt x="578" y="90"/>
                  </a:lnTo>
                  <a:lnTo>
                    <a:pt x="0" y="9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8" name="Freeform 17"/>
            <p:cNvSpPr>
              <a:spLocks/>
            </p:cNvSpPr>
            <p:nvPr/>
          </p:nvSpPr>
          <p:spPr bwMode="auto">
            <a:xfrm>
              <a:off x="16754475" y="1452563"/>
              <a:ext cx="146050" cy="142875"/>
            </a:xfrm>
            <a:custGeom>
              <a:avLst/>
              <a:gdLst>
                <a:gd name="T0" fmla="*/ 0 w 92"/>
                <a:gd name="T1" fmla="*/ 0 h 90"/>
                <a:gd name="T2" fmla="*/ 92 w 92"/>
                <a:gd name="T3" fmla="*/ 0 h 90"/>
                <a:gd name="T4" fmla="*/ 92 w 92"/>
                <a:gd name="T5" fmla="*/ 90 h 90"/>
                <a:gd name="T6" fmla="*/ 0 w 92"/>
                <a:gd name="T7" fmla="*/ 90 h 90"/>
                <a:gd name="T8" fmla="*/ 0 w 92"/>
                <a:gd name="T9" fmla="*/ 0 h 90"/>
                <a:gd name="T10" fmla="*/ 0 w 92"/>
                <a:gd name="T11" fmla="*/ 0 h 90"/>
              </a:gdLst>
              <a:ahLst/>
              <a:cxnLst>
                <a:cxn ang="0">
                  <a:pos x="T0" y="T1"/>
                </a:cxn>
                <a:cxn ang="0">
                  <a:pos x="T2" y="T3"/>
                </a:cxn>
                <a:cxn ang="0">
                  <a:pos x="T4" y="T5"/>
                </a:cxn>
                <a:cxn ang="0">
                  <a:pos x="T6" y="T7"/>
                </a:cxn>
                <a:cxn ang="0">
                  <a:pos x="T8" y="T9"/>
                </a:cxn>
                <a:cxn ang="0">
                  <a:pos x="T10" y="T11"/>
                </a:cxn>
              </a:cxnLst>
              <a:rect l="0" t="0" r="r" b="b"/>
              <a:pathLst>
                <a:path w="92" h="90">
                  <a:moveTo>
                    <a:pt x="0" y="0"/>
                  </a:moveTo>
                  <a:lnTo>
                    <a:pt x="92" y="0"/>
                  </a:lnTo>
                  <a:lnTo>
                    <a:pt x="92" y="90"/>
                  </a:lnTo>
                  <a:lnTo>
                    <a:pt x="0" y="9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29" name="Freeform 18"/>
            <p:cNvSpPr>
              <a:spLocks/>
            </p:cNvSpPr>
            <p:nvPr/>
          </p:nvSpPr>
          <p:spPr bwMode="auto">
            <a:xfrm>
              <a:off x="17048163" y="1751013"/>
              <a:ext cx="992188" cy="139700"/>
            </a:xfrm>
            <a:custGeom>
              <a:avLst/>
              <a:gdLst>
                <a:gd name="T0" fmla="*/ 0 w 625"/>
                <a:gd name="T1" fmla="*/ 0 h 88"/>
                <a:gd name="T2" fmla="*/ 625 w 625"/>
                <a:gd name="T3" fmla="*/ 0 h 88"/>
                <a:gd name="T4" fmla="*/ 625 w 625"/>
                <a:gd name="T5" fmla="*/ 88 h 88"/>
                <a:gd name="T6" fmla="*/ 0 w 625"/>
                <a:gd name="T7" fmla="*/ 88 h 88"/>
                <a:gd name="T8" fmla="*/ 0 w 625"/>
                <a:gd name="T9" fmla="*/ 0 h 88"/>
                <a:gd name="T10" fmla="*/ 0 w 625"/>
                <a:gd name="T11" fmla="*/ 0 h 88"/>
              </a:gdLst>
              <a:ahLst/>
              <a:cxnLst>
                <a:cxn ang="0">
                  <a:pos x="T0" y="T1"/>
                </a:cxn>
                <a:cxn ang="0">
                  <a:pos x="T2" y="T3"/>
                </a:cxn>
                <a:cxn ang="0">
                  <a:pos x="T4" y="T5"/>
                </a:cxn>
                <a:cxn ang="0">
                  <a:pos x="T6" y="T7"/>
                </a:cxn>
                <a:cxn ang="0">
                  <a:pos x="T8" y="T9"/>
                </a:cxn>
                <a:cxn ang="0">
                  <a:pos x="T10" y="T11"/>
                </a:cxn>
              </a:cxnLst>
              <a:rect l="0" t="0" r="r" b="b"/>
              <a:pathLst>
                <a:path w="625" h="88">
                  <a:moveTo>
                    <a:pt x="0" y="0"/>
                  </a:moveTo>
                  <a:lnTo>
                    <a:pt x="625" y="0"/>
                  </a:lnTo>
                  <a:lnTo>
                    <a:pt x="625" y="88"/>
                  </a:lnTo>
                  <a:lnTo>
                    <a:pt x="0" y="88"/>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30" name="Freeform 19"/>
            <p:cNvSpPr>
              <a:spLocks/>
            </p:cNvSpPr>
            <p:nvPr/>
          </p:nvSpPr>
          <p:spPr bwMode="auto">
            <a:xfrm>
              <a:off x="16754475" y="1751013"/>
              <a:ext cx="146050" cy="139700"/>
            </a:xfrm>
            <a:custGeom>
              <a:avLst/>
              <a:gdLst>
                <a:gd name="T0" fmla="*/ 0 w 92"/>
                <a:gd name="T1" fmla="*/ 0 h 88"/>
                <a:gd name="T2" fmla="*/ 92 w 92"/>
                <a:gd name="T3" fmla="*/ 0 h 88"/>
                <a:gd name="T4" fmla="*/ 92 w 92"/>
                <a:gd name="T5" fmla="*/ 88 h 88"/>
                <a:gd name="T6" fmla="*/ 0 w 92"/>
                <a:gd name="T7" fmla="*/ 88 h 88"/>
                <a:gd name="T8" fmla="*/ 0 w 92"/>
                <a:gd name="T9" fmla="*/ 0 h 88"/>
                <a:gd name="T10" fmla="*/ 0 w 92"/>
                <a:gd name="T11" fmla="*/ 0 h 88"/>
              </a:gdLst>
              <a:ahLst/>
              <a:cxnLst>
                <a:cxn ang="0">
                  <a:pos x="T0" y="T1"/>
                </a:cxn>
                <a:cxn ang="0">
                  <a:pos x="T2" y="T3"/>
                </a:cxn>
                <a:cxn ang="0">
                  <a:pos x="T4" y="T5"/>
                </a:cxn>
                <a:cxn ang="0">
                  <a:pos x="T6" y="T7"/>
                </a:cxn>
                <a:cxn ang="0">
                  <a:pos x="T8" y="T9"/>
                </a:cxn>
                <a:cxn ang="0">
                  <a:pos x="T10" y="T11"/>
                </a:cxn>
              </a:cxnLst>
              <a:rect l="0" t="0" r="r" b="b"/>
              <a:pathLst>
                <a:path w="92" h="88">
                  <a:moveTo>
                    <a:pt x="0" y="0"/>
                  </a:moveTo>
                  <a:lnTo>
                    <a:pt x="92" y="0"/>
                  </a:lnTo>
                  <a:lnTo>
                    <a:pt x="92" y="88"/>
                  </a:lnTo>
                  <a:lnTo>
                    <a:pt x="0" y="88"/>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31" name="Freeform 20"/>
            <p:cNvSpPr>
              <a:spLocks/>
            </p:cNvSpPr>
            <p:nvPr/>
          </p:nvSpPr>
          <p:spPr bwMode="auto">
            <a:xfrm>
              <a:off x="16425863" y="-6350"/>
              <a:ext cx="1265238" cy="1266826"/>
            </a:xfrm>
            <a:custGeom>
              <a:avLst/>
              <a:gdLst>
                <a:gd name="T0" fmla="*/ 168 w 336"/>
                <a:gd name="T1" fmla="*/ 0 h 336"/>
                <a:gd name="T2" fmla="*/ 0 w 336"/>
                <a:gd name="T3" fmla="*/ 168 h 336"/>
                <a:gd name="T4" fmla="*/ 168 w 336"/>
                <a:gd name="T5" fmla="*/ 336 h 336"/>
                <a:gd name="T6" fmla="*/ 336 w 336"/>
                <a:gd name="T7" fmla="*/ 168 h 336"/>
                <a:gd name="T8" fmla="*/ 168 w 336"/>
                <a:gd name="T9" fmla="*/ 168 h 336"/>
                <a:gd name="T10" fmla="*/ 168 w 336"/>
                <a:gd name="T11" fmla="*/ 0 h 336"/>
              </a:gdLst>
              <a:ahLst/>
              <a:cxnLst>
                <a:cxn ang="0">
                  <a:pos x="T0" y="T1"/>
                </a:cxn>
                <a:cxn ang="0">
                  <a:pos x="T2" y="T3"/>
                </a:cxn>
                <a:cxn ang="0">
                  <a:pos x="T4" y="T5"/>
                </a:cxn>
                <a:cxn ang="0">
                  <a:pos x="T6" y="T7"/>
                </a:cxn>
                <a:cxn ang="0">
                  <a:pos x="T8" y="T9"/>
                </a:cxn>
                <a:cxn ang="0">
                  <a:pos x="T10" y="T11"/>
                </a:cxn>
              </a:cxnLst>
              <a:rect l="0" t="0" r="r" b="b"/>
              <a:pathLst>
                <a:path w="336" h="336">
                  <a:moveTo>
                    <a:pt x="168" y="0"/>
                  </a:moveTo>
                  <a:cubicBezTo>
                    <a:pt x="75" y="0"/>
                    <a:pt x="0" y="75"/>
                    <a:pt x="0" y="168"/>
                  </a:cubicBezTo>
                  <a:cubicBezTo>
                    <a:pt x="0" y="261"/>
                    <a:pt x="75" y="336"/>
                    <a:pt x="168" y="336"/>
                  </a:cubicBezTo>
                  <a:cubicBezTo>
                    <a:pt x="260" y="336"/>
                    <a:pt x="336" y="261"/>
                    <a:pt x="336" y="168"/>
                  </a:cubicBezTo>
                  <a:cubicBezTo>
                    <a:pt x="168" y="168"/>
                    <a:pt x="168" y="168"/>
                    <a:pt x="168" y="168"/>
                  </a:cubicBezTo>
                  <a:lnTo>
                    <a:pt x="16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32" name="Freeform 21"/>
            <p:cNvSpPr>
              <a:spLocks/>
            </p:cNvSpPr>
            <p:nvPr/>
          </p:nvSpPr>
          <p:spPr bwMode="auto">
            <a:xfrm>
              <a:off x="17210088" y="-157163"/>
              <a:ext cx="631825" cy="633413"/>
            </a:xfrm>
            <a:custGeom>
              <a:avLst/>
              <a:gdLst>
                <a:gd name="T0" fmla="*/ 0 w 168"/>
                <a:gd name="T1" fmla="*/ 0 h 168"/>
                <a:gd name="T2" fmla="*/ 0 w 168"/>
                <a:gd name="T3" fmla="*/ 168 h 168"/>
                <a:gd name="T4" fmla="*/ 168 w 168"/>
                <a:gd name="T5" fmla="*/ 168 h 168"/>
                <a:gd name="T6" fmla="*/ 0 w 168"/>
                <a:gd name="T7" fmla="*/ 0 h 168"/>
              </a:gdLst>
              <a:ahLst/>
              <a:cxnLst>
                <a:cxn ang="0">
                  <a:pos x="T0" y="T1"/>
                </a:cxn>
                <a:cxn ang="0">
                  <a:pos x="T2" y="T3"/>
                </a:cxn>
                <a:cxn ang="0">
                  <a:pos x="T4" y="T5"/>
                </a:cxn>
                <a:cxn ang="0">
                  <a:pos x="T6" y="T7"/>
                </a:cxn>
              </a:cxnLst>
              <a:rect l="0" t="0" r="r" b="b"/>
              <a:pathLst>
                <a:path w="168" h="168">
                  <a:moveTo>
                    <a:pt x="0" y="0"/>
                  </a:moveTo>
                  <a:cubicBezTo>
                    <a:pt x="0" y="168"/>
                    <a:pt x="0" y="168"/>
                    <a:pt x="0" y="168"/>
                  </a:cubicBezTo>
                  <a:cubicBezTo>
                    <a:pt x="168" y="168"/>
                    <a:pt x="168" y="168"/>
                    <a:pt x="168" y="168"/>
                  </a:cubicBezTo>
                  <a:cubicBezTo>
                    <a:pt x="168" y="75"/>
                    <a:pt x="92"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grpSp>
      <p:sp>
        <p:nvSpPr>
          <p:cNvPr id="7" name="Rectangle 6"/>
          <p:cNvSpPr/>
          <p:nvPr/>
        </p:nvSpPr>
        <p:spPr>
          <a:xfrm>
            <a:off x="281156" y="2130552"/>
            <a:ext cx="2697480" cy="2743200"/>
          </a:xfrm>
          <a:prstGeom prst="rect">
            <a:avLst/>
          </a:prstGeom>
          <a:solidFill>
            <a:srgbClr val="187AD4"/>
          </a:solidFill>
          <a:ln>
            <a:noFill/>
          </a:ln>
          <a:effectLst/>
        </p:spPr>
        <p:style>
          <a:lnRef idx="1">
            <a:schemeClr val="accent1"/>
          </a:lnRef>
          <a:fillRef idx="3">
            <a:schemeClr val="accent1"/>
          </a:fillRef>
          <a:effectRef idx="2">
            <a:schemeClr val="accent1"/>
          </a:effectRef>
          <a:fontRef idx="minor">
            <a:schemeClr val="lt1"/>
          </a:fontRef>
        </p:style>
        <p:txBody>
          <a:bodyPr lIns="182880" tIns="91440" rtlCol="0" anchor="t"/>
          <a:lstStyle/>
          <a:p>
            <a:pPr defTabSz="932688"/>
            <a:r>
              <a:rPr lang="en-US" sz="3000" dirty="0" smtClean="0">
                <a:solidFill>
                  <a:prstClr val="white"/>
                </a:solidFill>
                <a:latin typeface="Segoe UI Light"/>
              </a:rPr>
              <a:t>Things</a:t>
            </a:r>
            <a:endParaRPr lang="en-US" sz="3000" dirty="0">
              <a:solidFill>
                <a:prstClr val="white"/>
              </a:solidFill>
              <a:latin typeface="Segoe UI Light"/>
            </a:endParaRPr>
          </a:p>
        </p:txBody>
      </p:sp>
      <p:grpSp>
        <p:nvGrpSpPr>
          <p:cNvPr id="55" name="Group 54"/>
          <p:cNvGrpSpPr/>
          <p:nvPr/>
        </p:nvGrpSpPr>
        <p:grpSpPr>
          <a:xfrm>
            <a:off x="1546578" y="3686934"/>
            <a:ext cx="1204490" cy="971194"/>
            <a:chOff x="1640724" y="3762844"/>
            <a:chExt cx="1110344" cy="895283"/>
          </a:xfrm>
        </p:grpSpPr>
        <p:grpSp>
          <p:nvGrpSpPr>
            <p:cNvPr id="59" name="Group 58"/>
            <p:cNvGrpSpPr/>
            <p:nvPr/>
          </p:nvGrpSpPr>
          <p:grpSpPr>
            <a:xfrm flipH="1">
              <a:off x="2101550" y="3865418"/>
              <a:ext cx="649518" cy="279906"/>
              <a:chOff x="18524538" y="-23752175"/>
              <a:chExt cx="41830625" cy="18087975"/>
            </a:xfrm>
            <a:solidFill>
              <a:schemeClr val="bg1"/>
            </a:solidFill>
          </p:grpSpPr>
          <p:sp>
            <p:nvSpPr>
              <p:cNvPr id="56" name="Freeform 34"/>
              <p:cNvSpPr>
                <a:spLocks noEditPoints="1"/>
              </p:cNvSpPr>
              <p:nvPr/>
            </p:nvSpPr>
            <p:spPr bwMode="auto">
              <a:xfrm>
                <a:off x="21202651" y="-10680700"/>
                <a:ext cx="5014913" cy="5016500"/>
              </a:xfrm>
              <a:custGeom>
                <a:avLst/>
                <a:gdLst>
                  <a:gd name="T0" fmla="*/ 668 w 1337"/>
                  <a:gd name="T1" fmla="*/ 0 h 1337"/>
                  <a:gd name="T2" fmla="*/ 0 w 1337"/>
                  <a:gd name="T3" fmla="*/ 669 h 1337"/>
                  <a:gd name="T4" fmla="*/ 668 w 1337"/>
                  <a:gd name="T5" fmla="*/ 1337 h 1337"/>
                  <a:gd name="T6" fmla="*/ 1337 w 1337"/>
                  <a:gd name="T7" fmla="*/ 669 h 1337"/>
                  <a:gd name="T8" fmla="*/ 668 w 1337"/>
                  <a:gd name="T9" fmla="*/ 0 h 1337"/>
                  <a:gd name="T10" fmla="*/ 668 w 1337"/>
                  <a:gd name="T11" fmla="*/ 996 h 1337"/>
                  <a:gd name="T12" fmla="*/ 341 w 1337"/>
                  <a:gd name="T13" fmla="*/ 669 h 1337"/>
                  <a:gd name="T14" fmla="*/ 668 w 1337"/>
                  <a:gd name="T15" fmla="*/ 341 h 1337"/>
                  <a:gd name="T16" fmla="*/ 996 w 1337"/>
                  <a:gd name="T17" fmla="*/ 669 h 1337"/>
                  <a:gd name="T18" fmla="*/ 668 w 1337"/>
                  <a:gd name="T19" fmla="*/ 996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7" h="1337">
                    <a:moveTo>
                      <a:pt x="668" y="0"/>
                    </a:moveTo>
                    <a:cubicBezTo>
                      <a:pt x="299" y="0"/>
                      <a:pt x="0" y="299"/>
                      <a:pt x="0" y="669"/>
                    </a:cubicBezTo>
                    <a:cubicBezTo>
                      <a:pt x="0" y="1038"/>
                      <a:pt x="299" y="1337"/>
                      <a:pt x="668" y="1337"/>
                    </a:cubicBezTo>
                    <a:cubicBezTo>
                      <a:pt x="1037" y="1337"/>
                      <a:pt x="1337" y="1038"/>
                      <a:pt x="1337" y="669"/>
                    </a:cubicBezTo>
                    <a:cubicBezTo>
                      <a:pt x="1337" y="299"/>
                      <a:pt x="1037" y="0"/>
                      <a:pt x="668" y="0"/>
                    </a:cubicBezTo>
                    <a:close/>
                    <a:moveTo>
                      <a:pt x="668" y="996"/>
                    </a:moveTo>
                    <a:cubicBezTo>
                      <a:pt x="487" y="996"/>
                      <a:pt x="341" y="849"/>
                      <a:pt x="341" y="669"/>
                    </a:cubicBezTo>
                    <a:cubicBezTo>
                      <a:pt x="341" y="488"/>
                      <a:pt x="487" y="341"/>
                      <a:pt x="668" y="341"/>
                    </a:cubicBezTo>
                    <a:cubicBezTo>
                      <a:pt x="849" y="341"/>
                      <a:pt x="996" y="488"/>
                      <a:pt x="996" y="669"/>
                    </a:cubicBezTo>
                    <a:cubicBezTo>
                      <a:pt x="996" y="849"/>
                      <a:pt x="849" y="996"/>
                      <a:pt x="668" y="99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57" name="Freeform 35"/>
              <p:cNvSpPr>
                <a:spLocks noEditPoints="1"/>
              </p:cNvSpPr>
              <p:nvPr/>
            </p:nvSpPr>
            <p:spPr bwMode="auto">
              <a:xfrm>
                <a:off x="46015276" y="-10680700"/>
                <a:ext cx="5014913" cy="5016500"/>
              </a:xfrm>
              <a:custGeom>
                <a:avLst/>
                <a:gdLst>
                  <a:gd name="T0" fmla="*/ 668 w 1337"/>
                  <a:gd name="T1" fmla="*/ 0 h 1337"/>
                  <a:gd name="T2" fmla="*/ 0 w 1337"/>
                  <a:gd name="T3" fmla="*/ 669 h 1337"/>
                  <a:gd name="T4" fmla="*/ 668 w 1337"/>
                  <a:gd name="T5" fmla="*/ 1337 h 1337"/>
                  <a:gd name="T6" fmla="*/ 1337 w 1337"/>
                  <a:gd name="T7" fmla="*/ 669 h 1337"/>
                  <a:gd name="T8" fmla="*/ 668 w 1337"/>
                  <a:gd name="T9" fmla="*/ 0 h 1337"/>
                  <a:gd name="T10" fmla="*/ 668 w 1337"/>
                  <a:gd name="T11" fmla="*/ 996 h 1337"/>
                  <a:gd name="T12" fmla="*/ 341 w 1337"/>
                  <a:gd name="T13" fmla="*/ 669 h 1337"/>
                  <a:gd name="T14" fmla="*/ 668 w 1337"/>
                  <a:gd name="T15" fmla="*/ 341 h 1337"/>
                  <a:gd name="T16" fmla="*/ 996 w 1337"/>
                  <a:gd name="T17" fmla="*/ 669 h 1337"/>
                  <a:gd name="T18" fmla="*/ 668 w 1337"/>
                  <a:gd name="T19" fmla="*/ 996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7" h="1337">
                    <a:moveTo>
                      <a:pt x="668" y="0"/>
                    </a:moveTo>
                    <a:cubicBezTo>
                      <a:pt x="300" y="0"/>
                      <a:pt x="0" y="299"/>
                      <a:pt x="0" y="669"/>
                    </a:cubicBezTo>
                    <a:cubicBezTo>
                      <a:pt x="0" y="1038"/>
                      <a:pt x="300" y="1337"/>
                      <a:pt x="668" y="1337"/>
                    </a:cubicBezTo>
                    <a:cubicBezTo>
                      <a:pt x="1038" y="1337"/>
                      <a:pt x="1337" y="1038"/>
                      <a:pt x="1337" y="669"/>
                    </a:cubicBezTo>
                    <a:cubicBezTo>
                      <a:pt x="1337" y="299"/>
                      <a:pt x="1038" y="0"/>
                      <a:pt x="668" y="0"/>
                    </a:cubicBezTo>
                    <a:close/>
                    <a:moveTo>
                      <a:pt x="668" y="996"/>
                    </a:moveTo>
                    <a:cubicBezTo>
                      <a:pt x="487" y="996"/>
                      <a:pt x="341" y="849"/>
                      <a:pt x="341" y="669"/>
                    </a:cubicBezTo>
                    <a:cubicBezTo>
                      <a:pt x="341" y="488"/>
                      <a:pt x="487" y="341"/>
                      <a:pt x="668" y="341"/>
                    </a:cubicBezTo>
                    <a:cubicBezTo>
                      <a:pt x="849" y="341"/>
                      <a:pt x="996" y="488"/>
                      <a:pt x="996" y="669"/>
                    </a:cubicBezTo>
                    <a:cubicBezTo>
                      <a:pt x="996" y="849"/>
                      <a:pt x="849" y="996"/>
                      <a:pt x="668" y="99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sp>
            <p:nvSpPr>
              <p:cNvPr id="58" name="Freeform 36"/>
              <p:cNvSpPr>
                <a:spLocks noEditPoints="1"/>
              </p:cNvSpPr>
              <p:nvPr/>
            </p:nvSpPr>
            <p:spPr bwMode="auto">
              <a:xfrm>
                <a:off x="18524538" y="-23752175"/>
                <a:ext cx="41830625" cy="15690850"/>
              </a:xfrm>
              <a:custGeom>
                <a:avLst/>
                <a:gdLst>
                  <a:gd name="T0" fmla="*/ 11056 w 11152"/>
                  <a:gd name="T1" fmla="*/ 3865 h 4182"/>
                  <a:gd name="T2" fmla="*/ 10747 w 11152"/>
                  <a:gd name="T3" fmla="*/ 3865 h 4182"/>
                  <a:gd name="T4" fmla="*/ 10747 w 11152"/>
                  <a:gd name="T5" fmla="*/ 138 h 4182"/>
                  <a:gd name="T6" fmla="*/ 10593 w 11152"/>
                  <a:gd name="T7" fmla="*/ 10 h 4182"/>
                  <a:gd name="T8" fmla="*/ 2395 w 11152"/>
                  <a:gd name="T9" fmla="*/ 10 h 4182"/>
                  <a:gd name="T10" fmla="*/ 2099 w 11152"/>
                  <a:gd name="T11" fmla="*/ 192 h 4182"/>
                  <a:gd name="T12" fmla="*/ 1000 w 11152"/>
                  <a:gd name="T13" fmla="*/ 2123 h 4182"/>
                  <a:gd name="T14" fmla="*/ 321 w 11152"/>
                  <a:gd name="T15" fmla="*/ 2438 h 4182"/>
                  <a:gd name="T16" fmla="*/ 118 w 11152"/>
                  <a:gd name="T17" fmla="*/ 2722 h 4182"/>
                  <a:gd name="T18" fmla="*/ 118 w 11152"/>
                  <a:gd name="T19" fmla="*/ 3446 h 4182"/>
                  <a:gd name="T20" fmla="*/ 96 w 11152"/>
                  <a:gd name="T21" fmla="*/ 3446 h 4182"/>
                  <a:gd name="T22" fmla="*/ 0 w 11152"/>
                  <a:gd name="T23" fmla="*/ 3542 h 4182"/>
                  <a:gd name="T24" fmla="*/ 0 w 11152"/>
                  <a:gd name="T25" fmla="*/ 3891 h 4182"/>
                  <a:gd name="T26" fmla="*/ 96 w 11152"/>
                  <a:gd name="T27" fmla="*/ 3987 h 4182"/>
                  <a:gd name="T28" fmla="*/ 401 w 11152"/>
                  <a:gd name="T29" fmla="*/ 3987 h 4182"/>
                  <a:gd name="T30" fmla="*/ 517 w 11152"/>
                  <a:gd name="T31" fmla="*/ 3891 h 4182"/>
                  <a:gd name="T32" fmla="*/ 1417 w 11152"/>
                  <a:gd name="T33" fmla="*/ 3182 h 4182"/>
                  <a:gd name="T34" fmla="*/ 2274 w 11152"/>
                  <a:gd name="T35" fmla="*/ 3946 h 4182"/>
                  <a:gd name="T36" fmla="*/ 2301 w 11152"/>
                  <a:gd name="T37" fmla="*/ 4039 h 4182"/>
                  <a:gd name="T38" fmla="*/ 2406 w 11152"/>
                  <a:gd name="T39" fmla="*/ 4114 h 4182"/>
                  <a:gd name="T40" fmla="*/ 6993 w 11152"/>
                  <a:gd name="T41" fmla="*/ 4114 h 4182"/>
                  <a:gd name="T42" fmla="*/ 7129 w 11152"/>
                  <a:gd name="T43" fmla="*/ 3978 h 4182"/>
                  <a:gd name="T44" fmla="*/ 8002 w 11152"/>
                  <a:gd name="T45" fmla="*/ 3236 h 4182"/>
                  <a:gd name="T46" fmla="*/ 8842 w 11152"/>
                  <a:gd name="T47" fmla="*/ 3873 h 4182"/>
                  <a:gd name="T48" fmla="*/ 8911 w 11152"/>
                  <a:gd name="T49" fmla="*/ 4111 h 4182"/>
                  <a:gd name="T50" fmla="*/ 9010 w 11152"/>
                  <a:gd name="T51" fmla="*/ 4182 h 4182"/>
                  <a:gd name="T52" fmla="*/ 11056 w 11152"/>
                  <a:gd name="T53" fmla="*/ 4182 h 4182"/>
                  <a:gd name="T54" fmla="*/ 11152 w 11152"/>
                  <a:gd name="T55" fmla="*/ 4087 h 4182"/>
                  <a:gd name="T56" fmla="*/ 11152 w 11152"/>
                  <a:gd name="T57" fmla="*/ 3961 h 4182"/>
                  <a:gd name="T58" fmla="*/ 11056 w 11152"/>
                  <a:gd name="T59" fmla="*/ 3865 h 4182"/>
                  <a:gd name="T60" fmla="*/ 1913 w 11152"/>
                  <a:gd name="T61" fmla="*/ 2226 h 4182"/>
                  <a:gd name="T62" fmla="*/ 1469 w 11152"/>
                  <a:gd name="T63" fmla="*/ 2226 h 4182"/>
                  <a:gd name="T64" fmla="*/ 1260 w 11152"/>
                  <a:gd name="T65" fmla="*/ 2116 h 4182"/>
                  <a:gd name="T66" fmla="*/ 1890 w 11152"/>
                  <a:gd name="T67" fmla="*/ 984 h 4182"/>
                  <a:gd name="T68" fmla="*/ 1913 w 11152"/>
                  <a:gd name="T69" fmla="*/ 984 h 4182"/>
                  <a:gd name="T70" fmla="*/ 1913 w 11152"/>
                  <a:gd name="T71" fmla="*/ 2226 h 4182"/>
                  <a:gd name="T72" fmla="*/ 3805 w 11152"/>
                  <a:gd name="T73" fmla="*/ 2226 h 4182"/>
                  <a:gd name="T74" fmla="*/ 2113 w 11152"/>
                  <a:gd name="T75" fmla="*/ 2226 h 4182"/>
                  <a:gd name="T76" fmla="*/ 2113 w 11152"/>
                  <a:gd name="T77" fmla="*/ 998 h 4182"/>
                  <a:gd name="T78" fmla="*/ 2333 w 11152"/>
                  <a:gd name="T79" fmla="*/ 778 h 4182"/>
                  <a:gd name="T80" fmla="*/ 3585 w 11152"/>
                  <a:gd name="T81" fmla="*/ 778 h 4182"/>
                  <a:gd name="T82" fmla="*/ 3805 w 11152"/>
                  <a:gd name="T83" fmla="*/ 998 h 4182"/>
                  <a:gd name="T84" fmla="*/ 3805 w 11152"/>
                  <a:gd name="T85" fmla="*/ 2226 h 4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52" h="4182">
                    <a:moveTo>
                      <a:pt x="11056" y="3865"/>
                    </a:moveTo>
                    <a:cubicBezTo>
                      <a:pt x="10747" y="3865"/>
                      <a:pt x="10747" y="3865"/>
                      <a:pt x="10747" y="3865"/>
                    </a:cubicBezTo>
                    <a:cubicBezTo>
                      <a:pt x="10747" y="138"/>
                      <a:pt x="10747" y="138"/>
                      <a:pt x="10747" y="138"/>
                    </a:cubicBezTo>
                    <a:cubicBezTo>
                      <a:pt x="10747" y="138"/>
                      <a:pt x="10743" y="10"/>
                      <a:pt x="10593" y="10"/>
                    </a:cubicBezTo>
                    <a:cubicBezTo>
                      <a:pt x="2395" y="10"/>
                      <a:pt x="2395" y="10"/>
                      <a:pt x="2395" y="10"/>
                    </a:cubicBezTo>
                    <a:cubicBezTo>
                      <a:pt x="2395" y="10"/>
                      <a:pt x="2216" y="0"/>
                      <a:pt x="2099" y="192"/>
                    </a:cubicBezTo>
                    <a:cubicBezTo>
                      <a:pt x="1000" y="2123"/>
                      <a:pt x="1000" y="2123"/>
                      <a:pt x="1000" y="2123"/>
                    </a:cubicBezTo>
                    <a:cubicBezTo>
                      <a:pt x="321" y="2438"/>
                      <a:pt x="321" y="2438"/>
                      <a:pt x="321" y="2438"/>
                    </a:cubicBezTo>
                    <a:cubicBezTo>
                      <a:pt x="321" y="2438"/>
                      <a:pt x="118" y="2512"/>
                      <a:pt x="118" y="2722"/>
                    </a:cubicBezTo>
                    <a:cubicBezTo>
                      <a:pt x="118" y="3446"/>
                      <a:pt x="118" y="3446"/>
                      <a:pt x="118" y="3446"/>
                    </a:cubicBezTo>
                    <a:cubicBezTo>
                      <a:pt x="96" y="3446"/>
                      <a:pt x="96" y="3446"/>
                      <a:pt x="96" y="3446"/>
                    </a:cubicBezTo>
                    <a:cubicBezTo>
                      <a:pt x="44" y="3446"/>
                      <a:pt x="0" y="3489"/>
                      <a:pt x="0" y="3542"/>
                    </a:cubicBezTo>
                    <a:cubicBezTo>
                      <a:pt x="0" y="3891"/>
                      <a:pt x="0" y="3891"/>
                      <a:pt x="0" y="3891"/>
                    </a:cubicBezTo>
                    <a:cubicBezTo>
                      <a:pt x="0" y="3944"/>
                      <a:pt x="44" y="3987"/>
                      <a:pt x="96" y="3987"/>
                    </a:cubicBezTo>
                    <a:cubicBezTo>
                      <a:pt x="401" y="3987"/>
                      <a:pt x="401" y="3987"/>
                      <a:pt x="401" y="3987"/>
                    </a:cubicBezTo>
                    <a:cubicBezTo>
                      <a:pt x="454" y="3987"/>
                      <a:pt x="505" y="3944"/>
                      <a:pt x="517" y="3891"/>
                    </a:cubicBezTo>
                    <a:cubicBezTo>
                      <a:pt x="517" y="3891"/>
                      <a:pt x="653" y="3182"/>
                      <a:pt x="1417" y="3182"/>
                    </a:cubicBezTo>
                    <a:cubicBezTo>
                      <a:pt x="1835" y="3182"/>
                      <a:pt x="2142" y="3510"/>
                      <a:pt x="2274" y="3946"/>
                    </a:cubicBezTo>
                    <a:cubicBezTo>
                      <a:pt x="2301" y="4039"/>
                      <a:pt x="2301" y="4039"/>
                      <a:pt x="2301" y="4039"/>
                    </a:cubicBezTo>
                    <a:cubicBezTo>
                      <a:pt x="2301" y="4039"/>
                      <a:pt x="2319" y="4114"/>
                      <a:pt x="2406" y="4114"/>
                    </a:cubicBezTo>
                    <a:cubicBezTo>
                      <a:pt x="6993" y="4114"/>
                      <a:pt x="6993" y="4114"/>
                      <a:pt x="6993" y="4114"/>
                    </a:cubicBezTo>
                    <a:cubicBezTo>
                      <a:pt x="7118" y="4114"/>
                      <a:pt x="7129" y="3978"/>
                      <a:pt x="7129" y="3978"/>
                    </a:cubicBezTo>
                    <a:cubicBezTo>
                      <a:pt x="7212" y="3553"/>
                      <a:pt x="7572" y="3235"/>
                      <a:pt x="8002" y="3236"/>
                    </a:cubicBezTo>
                    <a:cubicBezTo>
                      <a:pt x="8394" y="3238"/>
                      <a:pt x="8726" y="3505"/>
                      <a:pt x="8842" y="3873"/>
                    </a:cubicBezTo>
                    <a:cubicBezTo>
                      <a:pt x="8911" y="4111"/>
                      <a:pt x="8911" y="4111"/>
                      <a:pt x="8911" y="4111"/>
                    </a:cubicBezTo>
                    <a:cubicBezTo>
                      <a:pt x="8925" y="4152"/>
                      <a:pt x="8966" y="4182"/>
                      <a:pt x="9010" y="4182"/>
                    </a:cubicBezTo>
                    <a:cubicBezTo>
                      <a:pt x="11056" y="4182"/>
                      <a:pt x="11056" y="4182"/>
                      <a:pt x="11056" y="4182"/>
                    </a:cubicBezTo>
                    <a:cubicBezTo>
                      <a:pt x="11109" y="4182"/>
                      <a:pt x="11152" y="4139"/>
                      <a:pt x="11152" y="4087"/>
                    </a:cubicBezTo>
                    <a:cubicBezTo>
                      <a:pt x="11152" y="3961"/>
                      <a:pt x="11152" y="3961"/>
                      <a:pt x="11152" y="3961"/>
                    </a:cubicBezTo>
                    <a:cubicBezTo>
                      <a:pt x="11152" y="3909"/>
                      <a:pt x="11109" y="3865"/>
                      <a:pt x="11056" y="3865"/>
                    </a:cubicBezTo>
                    <a:close/>
                    <a:moveTo>
                      <a:pt x="1913" y="2226"/>
                    </a:moveTo>
                    <a:cubicBezTo>
                      <a:pt x="1469" y="2226"/>
                      <a:pt x="1469" y="2226"/>
                      <a:pt x="1469" y="2226"/>
                    </a:cubicBezTo>
                    <a:cubicBezTo>
                      <a:pt x="1260" y="2116"/>
                      <a:pt x="1260" y="2116"/>
                      <a:pt x="1260" y="2116"/>
                    </a:cubicBezTo>
                    <a:cubicBezTo>
                      <a:pt x="1890" y="984"/>
                      <a:pt x="1890" y="984"/>
                      <a:pt x="1890" y="984"/>
                    </a:cubicBezTo>
                    <a:cubicBezTo>
                      <a:pt x="1913" y="984"/>
                      <a:pt x="1913" y="984"/>
                      <a:pt x="1913" y="984"/>
                    </a:cubicBezTo>
                    <a:lnTo>
                      <a:pt x="1913" y="2226"/>
                    </a:lnTo>
                    <a:close/>
                    <a:moveTo>
                      <a:pt x="3805" y="2226"/>
                    </a:moveTo>
                    <a:cubicBezTo>
                      <a:pt x="2113" y="2226"/>
                      <a:pt x="2113" y="2226"/>
                      <a:pt x="2113" y="2226"/>
                    </a:cubicBezTo>
                    <a:cubicBezTo>
                      <a:pt x="2113" y="998"/>
                      <a:pt x="2113" y="998"/>
                      <a:pt x="2113" y="998"/>
                    </a:cubicBezTo>
                    <a:cubicBezTo>
                      <a:pt x="2113" y="877"/>
                      <a:pt x="2212" y="778"/>
                      <a:pt x="2333" y="778"/>
                    </a:cubicBezTo>
                    <a:cubicBezTo>
                      <a:pt x="3585" y="778"/>
                      <a:pt x="3585" y="778"/>
                      <a:pt x="3585" y="778"/>
                    </a:cubicBezTo>
                    <a:cubicBezTo>
                      <a:pt x="3707" y="778"/>
                      <a:pt x="3805" y="877"/>
                      <a:pt x="3805" y="998"/>
                    </a:cubicBezTo>
                    <a:lnTo>
                      <a:pt x="3805" y="22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3000">
                  <a:solidFill>
                    <a:prstClr val="black"/>
                  </a:solidFill>
                </a:endParaRPr>
              </a:p>
            </p:txBody>
          </p:sp>
        </p:grpSp>
        <p:grpSp>
          <p:nvGrpSpPr>
            <p:cNvPr id="61" name="Group 60"/>
            <p:cNvGrpSpPr/>
            <p:nvPr/>
          </p:nvGrpSpPr>
          <p:grpSpPr>
            <a:xfrm flipH="1">
              <a:off x="2200373" y="4223497"/>
              <a:ext cx="522120" cy="432207"/>
              <a:chOff x="16659225" y="-4403725"/>
              <a:chExt cx="3724275" cy="3082925"/>
            </a:xfrm>
            <a:solidFill>
              <a:schemeClr val="bg1"/>
            </a:solidFill>
          </p:grpSpPr>
          <p:sp>
            <p:nvSpPr>
              <p:cNvPr id="62" name="Freeform 28"/>
              <p:cNvSpPr>
                <a:spLocks noEditPoints="1"/>
              </p:cNvSpPr>
              <p:nvPr/>
            </p:nvSpPr>
            <p:spPr bwMode="auto">
              <a:xfrm>
                <a:off x="16659225" y="-4014788"/>
                <a:ext cx="3724275" cy="2693988"/>
              </a:xfrm>
              <a:custGeom>
                <a:avLst/>
                <a:gdLst>
                  <a:gd name="T0" fmla="*/ 857 w 990"/>
                  <a:gd name="T1" fmla="*/ 0 h 716"/>
                  <a:gd name="T2" fmla="*/ 693 w 990"/>
                  <a:gd name="T3" fmla="*/ 0 h 716"/>
                  <a:gd name="T4" fmla="*/ 670 w 990"/>
                  <a:gd name="T5" fmla="*/ 9 h 716"/>
                  <a:gd name="T6" fmla="*/ 519 w 990"/>
                  <a:gd name="T7" fmla="*/ 159 h 716"/>
                  <a:gd name="T8" fmla="*/ 519 w 990"/>
                  <a:gd name="T9" fmla="*/ 113 h 716"/>
                  <a:gd name="T10" fmla="*/ 451 w 990"/>
                  <a:gd name="T11" fmla="*/ 46 h 716"/>
                  <a:gd name="T12" fmla="*/ 384 w 990"/>
                  <a:gd name="T13" fmla="*/ 113 h 716"/>
                  <a:gd name="T14" fmla="*/ 384 w 990"/>
                  <a:gd name="T15" fmla="*/ 290 h 716"/>
                  <a:gd name="T16" fmla="*/ 217 w 990"/>
                  <a:gd name="T17" fmla="*/ 450 h 716"/>
                  <a:gd name="T18" fmla="*/ 133 w 990"/>
                  <a:gd name="T19" fmla="*/ 450 h 716"/>
                  <a:gd name="T20" fmla="*/ 0 w 990"/>
                  <a:gd name="T21" fmla="*/ 583 h 716"/>
                  <a:gd name="T22" fmla="*/ 133 w 990"/>
                  <a:gd name="T23" fmla="*/ 716 h 716"/>
                  <a:gd name="T24" fmla="*/ 285 w 990"/>
                  <a:gd name="T25" fmla="*/ 716 h 716"/>
                  <a:gd name="T26" fmla="*/ 308 w 990"/>
                  <a:gd name="T27" fmla="*/ 707 h 716"/>
                  <a:gd name="T28" fmla="*/ 759 w 990"/>
                  <a:gd name="T29" fmla="*/ 266 h 716"/>
                  <a:gd name="T30" fmla="*/ 857 w 990"/>
                  <a:gd name="T31" fmla="*/ 266 h 716"/>
                  <a:gd name="T32" fmla="*/ 990 w 990"/>
                  <a:gd name="T33" fmla="*/ 133 h 716"/>
                  <a:gd name="T34" fmla="*/ 857 w 990"/>
                  <a:gd name="T35" fmla="*/ 0 h 716"/>
                  <a:gd name="T36" fmla="*/ 855 w 990"/>
                  <a:gd name="T37" fmla="*/ 202 h 716"/>
                  <a:gd name="T38" fmla="*/ 801 w 990"/>
                  <a:gd name="T39" fmla="*/ 202 h 716"/>
                  <a:gd name="T40" fmla="*/ 677 w 990"/>
                  <a:gd name="T41" fmla="*/ 202 h 716"/>
                  <a:gd name="T42" fmla="*/ 624 w 990"/>
                  <a:gd name="T43" fmla="*/ 202 h 716"/>
                  <a:gd name="T44" fmla="*/ 619 w 990"/>
                  <a:gd name="T45" fmla="*/ 206 h 716"/>
                  <a:gd name="T46" fmla="*/ 619 w 990"/>
                  <a:gd name="T47" fmla="*/ 310 h 716"/>
                  <a:gd name="T48" fmla="*/ 614 w 990"/>
                  <a:gd name="T49" fmla="*/ 315 h 716"/>
                  <a:gd name="T50" fmla="*/ 508 w 990"/>
                  <a:gd name="T51" fmla="*/ 315 h 716"/>
                  <a:gd name="T52" fmla="*/ 504 w 990"/>
                  <a:gd name="T53" fmla="*/ 320 h 716"/>
                  <a:gd name="T54" fmla="*/ 504 w 990"/>
                  <a:gd name="T55" fmla="*/ 423 h 716"/>
                  <a:gd name="T56" fmla="*/ 499 w 990"/>
                  <a:gd name="T57" fmla="*/ 428 h 716"/>
                  <a:gd name="T58" fmla="*/ 393 w 990"/>
                  <a:gd name="T59" fmla="*/ 428 h 716"/>
                  <a:gd name="T60" fmla="*/ 388 w 990"/>
                  <a:gd name="T61" fmla="*/ 433 h 716"/>
                  <a:gd name="T62" fmla="*/ 388 w 990"/>
                  <a:gd name="T63" fmla="*/ 537 h 716"/>
                  <a:gd name="T64" fmla="*/ 383 w 990"/>
                  <a:gd name="T65" fmla="*/ 541 h 716"/>
                  <a:gd name="T66" fmla="*/ 277 w 990"/>
                  <a:gd name="T67" fmla="*/ 541 h 716"/>
                  <a:gd name="T68" fmla="*/ 272 w 990"/>
                  <a:gd name="T69" fmla="*/ 546 h 716"/>
                  <a:gd name="T70" fmla="*/ 272 w 990"/>
                  <a:gd name="T71" fmla="*/ 647 h 716"/>
                  <a:gd name="T72" fmla="*/ 267 w 990"/>
                  <a:gd name="T73" fmla="*/ 652 h 716"/>
                  <a:gd name="T74" fmla="*/ 135 w 990"/>
                  <a:gd name="T75" fmla="*/ 652 h 716"/>
                  <a:gd name="T76" fmla="*/ 65 w 990"/>
                  <a:gd name="T77" fmla="*/ 582 h 716"/>
                  <a:gd name="T78" fmla="*/ 133 w 990"/>
                  <a:gd name="T79" fmla="*/ 514 h 716"/>
                  <a:gd name="T80" fmla="*/ 230 w 990"/>
                  <a:gd name="T81" fmla="*/ 514 h 716"/>
                  <a:gd name="T82" fmla="*/ 253 w 990"/>
                  <a:gd name="T83" fmla="*/ 505 h 716"/>
                  <a:gd name="T84" fmla="*/ 706 w 990"/>
                  <a:gd name="T85" fmla="*/ 64 h 716"/>
                  <a:gd name="T86" fmla="*/ 857 w 990"/>
                  <a:gd name="T87" fmla="*/ 64 h 716"/>
                  <a:gd name="T88" fmla="*/ 926 w 990"/>
                  <a:gd name="T89" fmla="*/ 132 h 716"/>
                  <a:gd name="T90" fmla="*/ 855 w 990"/>
                  <a:gd name="T91" fmla="*/ 202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0" h="716">
                    <a:moveTo>
                      <a:pt x="857" y="0"/>
                    </a:moveTo>
                    <a:cubicBezTo>
                      <a:pt x="693" y="0"/>
                      <a:pt x="693" y="0"/>
                      <a:pt x="693" y="0"/>
                    </a:cubicBezTo>
                    <a:cubicBezTo>
                      <a:pt x="684" y="0"/>
                      <a:pt x="676" y="3"/>
                      <a:pt x="670" y="9"/>
                    </a:cubicBezTo>
                    <a:cubicBezTo>
                      <a:pt x="519" y="159"/>
                      <a:pt x="519" y="159"/>
                      <a:pt x="519" y="159"/>
                    </a:cubicBezTo>
                    <a:cubicBezTo>
                      <a:pt x="519" y="113"/>
                      <a:pt x="519" y="113"/>
                      <a:pt x="519" y="113"/>
                    </a:cubicBezTo>
                    <a:cubicBezTo>
                      <a:pt x="519" y="76"/>
                      <a:pt x="489" y="46"/>
                      <a:pt x="451" y="46"/>
                    </a:cubicBezTo>
                    <a:cubicBezTo>
                      <a:pt x="414" y="46"/>
                      <a:pt x="384" y="76"/>
                      <a:pt x="384" y="113"/>
                    </a:cubicBezTo>
                    <a:cubicBezTo>
                      <a:pt x="384" y="290"/>
                      <a:pt x="384" y="290"/>
                      <a:pt x="384" y="290"/>
                    </a:cubicBezTo>
                    <a:cubicBezTo>
                      <a:pt x="217" y="450"/>
                      <a:pt x="217" y="450"/>
                      <a:pt x="217" y="450"/>
                    </a:cubicBezTo>
                    <a:cubicBezTo>
                      <a:pt x="133" y="450"/>
                      <a:pt x="133" y="450"/>
                      <a:pt x="133" y="450"/>
                    </a:cubicBezTo>
                    <a:cubicBezTo>
                      <a:pt x="60" y="450"/>
                      <a:pt x="0" y="510"/>
                      <a:pt x="0" y="583"/>
                    </a:cubicBezTo>
                    <a:cubicBezTo>
                      <a:pt x="0" y="657"/>
                      <a:pt x="60" y="716"/>
                      <a:pt x="133" y="716"/>
                    </a:cubicBezTo>
                    <a:cubicBezTo>
                      <a:pt x="285" y="716"/>
                      <a:pt x="285" y="716"/>
                      <a:pt x="285" y="716"/>
                    </a:cubicBezTo>
                    <a:cubicBezTo>
                      <a:pt x="294" y="716"/>
                      <a:pt x="302" y="713"/>
                      <a:pt x="308" y="707"/>
                    </a:cubicBezTo>
                    <a:cubicBezTo>
                      <a:pt x="759" y="266"/>
                      <a:pt x="759" y="266"/>
                      <a:pt x="759" y="266"/>
                    </a:cubicBezTo>
                    <a:cubicBezTo>
                      <a:pt x="857" y="266"/>
                      <a:pt x="857" y="266"/>
                      <a:pt x="857" y="266"/>
                    </a:cubicBezTo>
                    <a:cubicBezTo>
                      <a:pt x="930" y="266"/>
                      <a:pt x="990" y="206"/>
                      <a:pt x="990" y="133"/>
                    </a:cubicBezTo>
                    <a:cubicBezTo>
                      <a:pt x="990" y="59"/>
                      <a:pt x="930" y="0"/>
                      <a:pt x="857" y="0"/>
                    </a:cubicBezTo>
                    <a:close/>
                    <a:moveTo>
                      <a:pt x="855" y="202"/>
                    </a:moveTo>
                    <a:cubicBezTo>
                      <a:pt x="801" y="202"/>
                      <a:pt x="801" y="202"/>
                      <a:pt x="801" y="202"/>
                    </a:cubicBezTo>
                    <a:cubicBezTo>
                      <a:pt x="677" y="202"/>
                      <a:pt x="677" y="202"/>
                      <a:pt x="677" y="202"/>
                    </a:cubicBezTo>
                    <a:cubicBezTo>
                      <a:pt x="624" y="202"/>
                      <a:pt x="624" y="202"/>
                      <a:pt x="624" y="202"/>
                    </a:cubicBezTo>
                    <a:cubicBezTo>
                      <a:pt x="621" y="202"/>
                      <a:pt x="619" y="204"/>
                      <a:pt x="619" y="206"/>
                    </a:cubicBezTo>
                    <a:cubicBezTo>
                      <a:pt x="619" y="310"/>
                      <a:pt x="619" y="310"/>
                      <a:pt x="619" y="310"/>
                    </a:cubicBezTo>
                    <a:cubicBezTo>
                      <a:pt x="619" y="313"/>
                      <a:pt x="617" y="315"/>
                      <a:pt x="614" y="315"/>
                    </a:cubicBezTo>
                    <a:cubicBezTo>
                      <a:pt x="508" y="315"/>
                      <a:pt x="508" y="315"/>
                      <a:pt x="508" y="315"/>
                    </a:cubicBezTo>
                    <a:cubicBezTo>
                      <a:pt x="506" y="315"/>
                      <a:pt x="504" y="317"/>
                      <a:pt x="504" y="320"/>
                    </a:cubicBezTo>
                    <a:cubicBezTo>
                      <a:pt x="504" y="423"/>
                      <a:pt x="504" y="423"/>
                      <a:pt x="504" y="423"/>
                    </a:cubicBezTo>
                    <a:cubicBezTo>
                      <a:pt x="504" y="426"/>
                      <a:pt x="501" y="428"/>
                      <a:pt x="499" y="428"/>
                    </a:cubicBezTo>
                    <a:cubicBezTo>
                      <a:pt x="393" y="428"/>
                      <a:pt x="393" y="428"/>
                      <a:pt x="393" y="428"/>
                    </a:cubicBezTo>
                    <a:cubicBezTo>
                      <a:pt x="390" y="428"/>
                      <a:pt x="388" y="430"/>
                      <a:pt x="388" y="433"/>
                    </a:cubicBezTo>
                    <a:cubicBezTo>
                      <a:pt x="388" y="537"/>
                      <a:pt x="388" y="537"/>
                      <a:pt x="388" y="537"/>
                    </a:cubicBezTo>
                    <a:cubicBezTo>
                      <a:pt x="388" y="539"/>
                      <a:pt x="386" y="541"/>
                      <a:pt x="383" y="541"/>
                    </a:cubicBezTo>
                    <a:cubicBezTo>
                      <a:pt x="277" y="541"/>
                      <a:pt x="277" y="541"/>
                      <a:pt x="277" y="541"/>
                    </a:cubicBezTo>
                    <a:cubicBezTo>
                      <a:pt x="274" y="541"/>
                      <a:pt x="272" y="544"/>
                      <a:pt x="272" y="546"/>
                    </a:cubicBezTo>
                    <a:cubicBezTo>
                      <a:pt x="272" y="647"/>
                      <a:pt x="272" y="647"/>
                      <a:pt x="272" y="647"/>
                    </a:cubicBezTo>
                    <a:cubicBezTo>
                      <a:pt x="272" y="650"/>
                      <a:pt x="270" y="652"/>
                      <a:pt x="267" y="652"/>
                    </a:cubicBezTo>
                    <a:cubicBezTo>
                      <a:pt x="135" y="652"/>
                      <a:pt x="135" y="652"/>
                      <a:pt x="135" y="652"/>
                    </a:cubicBezTo>
                    <a:cubicBezTo>
                      <a:pt x="97" y="652"/>
                      <a:pt x="64" y="621"/>
                      <a:pt x="65" y="582"/>
                    </a:cubicBezTo>
                    <a:cubicBezTo>
                      <a:pt x="65" y="545"/>
                      <a:pt x="96" y="514"/>
                      <a:pt x="133" y="514"/>
                    </a:cubicBezTo>
                    <a:cubicBezTo>
                      <a:pt x="230" y="514"/>
                      <a:pt x="230" y="514"/>
                      <a:pt x="230" y="514"/>
                    </a:cubicBezTo>
                    <a:cubicBezTo>
                      <a:pt x="239" y="514"/>
                      <a:pt x="247" y="511"/>
                      <a:pt x="253" y="505"/>
                    </a:cubicBezTo>
                    <a:cubicBezTo>
                      <a:pt x="706" y="64"/>
                      <a:pt x="706" y="64"/>
                      <a:pt x="706" y="64"/>
                    </a:cubicBezTo>
                    <a:cubicBezTo>
                      <a:pt x="857" y="64"/>
                      <a:pt x="857" y="64"/>
                      <a:pt x="857" y="64"/>
                    </a:cubicBezTo>
                    <a:cubicBezTo>
                      <a:pt x="895" y="64"/>
                      <a:pt x="925" y="94"/>
                      <a:pt x="926" y="132"/>
                    </a:cubicBezTo>
                    <a:cubicBezTo>
                      <a:pt x="926" y="170"/>
                      <a:pt x="894" y="202"/>
                      <a:pt x="855" y="2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63" name="Oval 29"/>
              <p:cNvSpPr>
                <a:spLocks noChangeArrowheads="1"/>
              </p:cNvSpPr>
              <p:nvPr/>
            </p:nvSpPr>
            <p:spPr bwMode="auto">
              <a:xfrm>
                <a:off x="18103850" y="-4403725"/>
                <a:ext cx="508000" cy="50800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pSp>
          <p:nvGrpSpPr>
            <p:cNvPr id="3" name="Group 2"/>
            <p:cNvGrpSpPr/>
            <p:nvPr/>
          </p:nvGrpSpPr>
          <p:grpSpPr>
            <a:xfrm>
              <a:off x="1737360" y="3762844"/>
              <a:ext cx="255760" cy="423605"/>
              <a:chOff x="2981515" y="4282797"/>
              <a:chExt cx="371475" cy="615261"/>
            </a:xfrm>
          </p:grpSpPr>
          <p:sp>
            <p:nvSpPr>
              <p:cNvPr id="70" name="Freeform 13"/>
              <p:cNvSpPr>
                <a:spLocks noEditPoints="1"/>
              </p:cNvSpPr>
              <p:nvPr/>
            </p:nvSpPr>
            <p:spPr bwMode="auto">
              <a:xfrm>
                <a:off x="2981515" y="4282797"/>
                <a:ext cx="313163" cy="211117"/>
              </a:xfrm>
              <a:custGeom>
                <a:avLst/>
                <a:gdLst>
                  <a:gd name="T0" fmla="*/ 0 w 1783"/>
                  <a:gd name="T1" fmla="*/ 1202 h 1202"/>
                  <a:gd name="T2" fmla="*/ 1783 w 1783"/>
                  <a:gd name="T3" fmla="*/ 1202 h 1202"/>
                  <a:gd name="T4" fmla="*/ 1783 w 1783"/>
                  <a:gd name="T5" fmla="*/ 0 h 1202"/>
                  <a:gd name="T6" fmla="*/ 0 w 1783"/>
                  <a:gd name="T7" fmla="*/ 0 h 1202"/>
                  <a:gd name="T8" fmla="*/ 0 w 1783"/>
                  <a:gd name="T9" fmla="*/ 1202 h 1202"/>
                  <a:gd name="T10" fmla="*/ 152 w 1783"/>
                  <a:gd name="T11" fmla="*/ 154 h 1202"/>
                  <a:gd name="T12" fmla="*/ 1631 w 1783"/>
                  <a:gd name="T13" fmla="*/ 154 h 1202"/>
                  <a:gd name="T14" fmla="*/ 1631 w 1783"/>
                  <a:gd name="T15" fmla="*/ 1048 h 1202"/>
                  <a:gd name="T16" fmla="*/ 152 w 1783"/>
                  <a:gd name="T17" fmla="*/ 1048 h 1202"/>
                  <a:gd name="T18" fmla="*/ 152 w 1783"/>
                  <a:gd name="T19" fmla="*/ 154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3" h="1202">
                    <a:moveTo>
                      <a:pt x="0" y="1202"/>
                    </a:moveTo>
                    <a:lnTo>
                      <a:pt x="1783" y="1202"/>
                    </a:lnTo>
                    <a:lnTo>
                      <a:pt x="1783" y="0"/>
                    </a:lnTo>
                    <a:lnTo>
                      <a:pt x="0" y="0"/>
                    </a:lnTo>
                    <a:lnTo>
                      <a:pt x="0" y="1202"/>
                    </a:lnTo>
                    <a:close/>
                    <a:moveTo>
                      <a:pt x="152" y="154"/>
                    </a:moveTo>
                    <a:lnTo>
                      <a:pt x="1631" y="154"/>
                    </a:lnTo>
                    <a:lnTo>
                      <a:pt x="1631" y="1048"/>
                    </a:lnTo>
                    <a:lnTo>
                      <a:pt x="152" y="1048"/>
                    </a:lnTo>
                    <a:lnTo>
                      <a:pt x="152" y="15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1" name="Rectangle 14"/>
              <p:cNvSpPr>
                <a:spLocks noChangeArrowheads="1"/>
              </p:cNvSpPr>
              <p:nvPr/>
            </p:nvSpPr>
            <p:spPr bwMode="auto">
              <a:xfrm>
                <a:off x="3311364" y="4329341"/>
                <a:ext cx="41626" cy="11978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72" name="Freeform 15"/>
              <p:cNvSpPr>
                <a:spLocks/>
              </p:cNvSpPr>
              <p:nvPr/>
            </p:nvSpPr>
            <p:spPr bwMode="auto">
              <a:xfrm>
                <a:off x="2981515" y="4511478"/>
                <a:ext cx="313163" cy="386580"/>
              </a:xfrm>
              <a:custGeom>
                <a:avLst/>
                <a:gdLst>
                  <a:gd name="T0" fmla="*/ 1311 w 1783"/>
                  <a:gd name="T1" fmla="*/ 0 h 2201"/>
                  <a:gd name="T2" fmla="*/ 550 w 1783"/>
                  <a:gd name="T3" fmla="*/ 0 h 2201"/>
                  <a:gd name="T4" fmla="*/ 550 w 1783"/>
                  <a:gd name="T5" fmla="*/ 2069 h 2201"/>
                  <a:gd name="T6" fmla="*/ 0 w 1783"/>
                  <a:gd name="T7" fmla="*/ 2069 h 2201"/>
                  <a:gd name="T8" fmla="*/ 0 w 1783"/>
                  <a:gd name="T9" fmla="*/ 2201 h 2201"/>
                  <a:gd name="T10" fmla="*/ 1783 w 1783"/>
                  <a:gd name="T11" fmla="*/ 2201 h 2201"/>
                  <a:gd name="T12" fmla="*/ 1783 w 1783"/>
                  <a:gd name="T13" fmla="*/ 2069 h 2201"/>
                  <a:gd name="T14" fmla="*/ 1311 w 1783"/>
                  <a:gd name="T15" fmla="*/ 2069 h 2201"/>
                  <a:gd name="T16" fmla="*/ 1311 w 1783"/>
                  <a:gd name="T17" fmla="*/ 0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3" h="2201">
                    <a:moveTo>
                      <a:pt x="1311" y="0"/>
                    </a:moveTo>
                    <a:lnTo>
                      <a:pt x="550" y="0"/>
                    </a:lnTo>
                    <a:lnTo>
                      <a:pt x="550" y="2069"/>
                    </a:lnTo>
                    <a:lnTo>
                      <a:pt x="0" y="2069"/>
                    </a:lnTo>
                    <a:lnTo>
                      <a:pt x="0" y="2201"/>
                    </a:lnTo>
                    <a:lnTo>
                      <a:pt x="1783" y="2201"/>
                    </a:lnTo>
                    <a:lnTo>
                      <a:pt x="1783" y="2069"/>
                    </a:lnTo>
                    <a:lnTo>
                      <a:pt x="1311" y="2069"/>
                    </a:lnTo>
                    <a:lnTo>
                      <a:pt x="131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pSp>
          <p:nvGrpSpPr>
            <p:cNvPr id="53" name="Group 52"/>
            <p:cNvGrpSpPr/>
            <p:nvPr/>
          </p:nvGrpSpPr>
          <p:grpSpPr>
            <a:xfrm>
              <a:off x="1640724" y="4275400"/>
              <a:ext cx="481642" cy="382727"/>
              <a:chOff x="-3435350" y="5073650"/>
              <a:chExt cx="3192462" cy="2536826"/>
            </a:xfrm>
            <a:solidFill>
              <a:schemeClr val="bg1"/>
            </a:solidFill>
          </p:grpSpPr>
          <p:sp>
            <p:nvSpPr>
              <p:cNvPr id="11" name="Freeform 5"/>
              <p:cNvSpPr>
                <a:spLocks noEditPoints="1"/>
              </p:cNvSpPr>
              <p:nvPr/>
            </p:nvSpPr>
            <p:spPr bwMode="auto">
              <a:xfrm>
                <a:off x="-1771650" y="5205413"/>
                <a:ext cx="573087" cy="573088"/>
              </a:xfrm>
              <a:custGeom>
                <a:avLst/>
                <a:gdLst>
                  <a:gd name="T0" fmla="*/ 75 w 152"/>
                  <a:gd name="T1" fmla="*/ 152 h 152"/>
                  <a:gd name="T2" fmla="*/ 152 w 152"/>
                  <a:gd name="T3" fmla="*/ 76 h 152"/>
                  <a:gd name="T4" fmla="*/ 75 w 152"/>
                  <a:gd name="T5" fmla="*/ 0 h 152"/>
                  <a:gd name="T6" fmla="*/ 0 w 152"/>
                  <a:gd name="T7" fmla="*/ 76 h 152"/>
                  <a:gd name="T8" fmla="*/ 75 w 152"/>
                  <a:gd name="T9" fmla="*/ 152 h 152"/>
                  <a:gd name="T10" fmla="*/ 75 w 152"/>
                  <a:gd name="T11" fmla="*/ 32 h 152"/>
                  <a:gd name="T12" fmla="*/ 119 w 152"/>
                  <a:gd name="T13" fmla="*/ 76 h 152"/>
                  <a:gd name="T14" fmla="*/ 75 w 152"/>
                  <a:gd name="T15" fmla="*/ 119 h 152"/>
                  <a:gd name="T16" fmla="*/ 32 w 152"/>
                  <a:gd name="T17" fmla="*/ 76 h 152"/>
                  <a:gd name="T18" fmla="*/ 75 w 152"/>
                  <a:gd name="T1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52">
                    <a:moveTo>
                      <a:pt x="75" y="152"/>
                    </a:moveTo>
                    <a:cubicBezTo>
                      <a:pt x="118" y="152"/>
                      <a:pt x="152" y="118"/>
                      <a:pt x="152" y="76"/>
                    </a:cubicBezTo>
                    <a:cubicBezTo>
                      <a:pt x="152" y="34"/>
                      <a:pt x="118" y="0"/>
                      <a:pt x="75" y="0"/>
                    </a:cubicBezTo>
                    <a:cubicBezTo>
                      <a:pt x="34" y="0"/>
                      <a:pt x="0" y="34"/>
                      <a:pt x="0" y="76"/>
                    </a:cubicBezTo>
                    <a:cubicBezTo>
                      <a:pt x="0" y="118"/>
                      <a:pt x="34" y="152"/>
                      <a:pt x="75" y="152"/>
                    </a:cubicBezTo>
                    <a:close/>
                    <a:moveTo>
                      <a:pt x="75" y="32"/>
                    </a:moveTo>
                    <a:cubicBezTo>
                      <a:pt x="100" y="32"/>
                      <a:pt x="119" y="52"/>
                      <a:pt x="119" y="76"/>
                    </a:cubicBezTo>
                    <a:cubicBezTo>
                      <a:pt x="119" y="100"/>
                      <a:pt x="100" y="119"/>
                      <a:pt x="75" y="119"/>
                    </a:cubicBezTo>
                    <a:cubicBezTo>
                      <a:pt x="51" y="119"/>
                      <a:pt x="32" y="100"/>
                      <a:pt x="32" y="76"/>
                    </a:cubicBezTo>
                    <a:cubicBezTo>
                      <a:pt x="32" y="52"/>
                      <a:pt x="51" y="32"/>
                      <a:pt x="75" y="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2" name="Oval 6"/>
              <p:cNvSpPr>
                <a:spLocks noChangeArrowheads="1"/>
              </p:cNvSpPr>
              <p:nvPr/>
            </p:nvSpPr>
            <p:spPr bwMode="auto">
              <a:xfrm>
                <a:off x="-1571625" y="5405438"/>
                <a:ext cx="168275" cy="1698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3" name="Freeform 7"/>
              <p:cNvSpPr>
                <a:spLocks noEditPoints="1"/>
              </p:cNvSpPr>
              <p:nvPr/>
            </p:nvSpPr>
            <p:spPr bwMode="auto">
              <a:xfrm>
                <a:off x="-3435350" y="5073650"/>
                <a:ext cx="782637" cy="784225"/>
              </a:xfrm>
              <a:custGeom>
                <a:avLst/>
                <a:gdLst>
                  <a:gd name="T0" fmla="*/ 208 w 208"/>
                  <a:gd name="T1" fmla="*/ 104 h 208"/>
                  <a:gd name="T2" fmla="*/ 104 w 208"/>
                  <a:gd name="T3" fmla="*/ 0 h 208"/>
                  <a:gd name="T4" fmla="*/ 0 w 208"/>
                  <a:gd name="T5" fmla="*/ 104 h 208"/>
                  <a:gd name="T6" fmla="*/ 104 w 208"/>
                  <a:gd name="T7" fmla="*/ 208 h 208"/>
                  <a:gd name="T8" fmla="*/ 208 w 208"/>
                  <a:gd name="T9" fmla="*/ 104 h 208"/>
                  <a:gd name="T10" fmla="*/ 49 w 208"/>
                  <a:gd name="T11" fmla="*/ 104 h 208"/>
                  <a:gd name="T12" fmla="*/ 104 w 208"/>
                  <a:gd name="T13" fmla="*/ 49 h 208"/>
                  <a:gd name="T14" fmla="*/ 159 w 208"/>
                  <a:gd name="T15" fmla="*/ 104 h 208"/>
                  <a:gd name="T16" fmla="*/ 104 w 208"/>
                  <a:gd name="T17" fmla="*/ 159 h 208"/>
                  <a:gd name="T18" fmla="*/ 49 w 208"/>
                  <a:gd name="T19" fmla="*/ 1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208" y="104"/>
                    </a:moveTo>
                    <a:cubicBezTo>
                      <a:pt x="208" y="46"/>
                      <a:pt x="161" y="0"/>
                      <a:pt x="104" y="0"/>
                    </a:cubicBezTo>
                    <a:cubicBezTo>
                      <a:pt x="46" y="0"/>
                      <a:pt x="0" y="46"/>
                      <a:pt x="0" y="104"/>
                    </a:cubicBezTo>
                    <a:cubicBezTo>
                      <a:pt x="0" y="161"/>
                      <a:pt x="46" y="208"/>
                      <a:pt x="104" y="208"/>
                    </a:cubicBezTo>
                    <a:cubicBezTo>
                      <a:pt x="161" y="208"/>
                      <a:pt x="208" y="161"/>
                      <a:pt x="208" y="104"/>
                    </a:cubicBezTo>
                    <a:close/>
                    <a:moveTo>
                      <a:pt x="49" y="104"/>
                    </a:moveTo>
                    <a:cubicBezTo>
                      <a:pt x="49" y="73"/>
                      <a:pt x="73" y="49"/>
                      <a:pt x="104" y="49"/>
                    </a:cubicBezTo>
                    <a:cubicBezTo>
                      <a:pt x="134" y="49"/>
                      <a:pt x="159" y="73"/>
                      <a:pt x="159" y="104"/>
                    </a:cubicBezTo>
                    <a:cubicBezTo>
                      <a:pt x="159" y="134"/>
                      <a:pt x="134" y="159"/>
                      <a:pt x="104" y="159"/>
                    </a:cubicBezTo>
                    <a:cubicBezTo>
                      <a:pt x="73" y="159"/>
                      <a:pt x="49" y="134"/>
                      <a:pt x="49"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14" name="Oval 8"/>
              <p:cNvSpPr>
                <a:spLocks noChangeArrowheads="1"/>
              </p:cNvSpPr>
              <p:nvPr/>
            </p:nvSpPr>
            <p:spPr bwMode="auto">
              <a:xfrm>
                <a:off x="-3160713" y="5349875"/>
                <a:ext cx="230187" cy="2333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20" name="Freeform 9"/>
              <p:cNvSpPr>
                <a:spLocks/>
              </p:cNvSpPr>
              <p:nvPr/>
            </p:nvSpPr>
            <p:spPr bwMode="auto">
              <a:xfrm>
                <a:off x="-792163" y="6540500"/>
                <a:ext cx="458787" cy="733425"/>
              </a:xfrm>
              <a:custGeom>
                <a:avLst/>
                <a:gdLst>
                  <a:gd name="T0" fmla="*/ 0 w 122"/>
                  <a:gd name="T1" fmla="*/ 61 h 195"/>
                  <a:gd name="T2" fmla="*/ 33 w 122"/>
                  <a:gd name="T3" fmla="*/ 115 h 195"/>
                  <a:gd name="T4" fmla="*/ 33 w 122"/>
                  <a:gd name="T5" fmla="*/ 151 h 195"/>
                  <a:gd name="T6" fmla="*/ 47 w 122"/>
                  <a:gd name="T7" fmla="*/ 151 h 195"/>
                  <a:gd name="T8" fmla="*/ 47 w 122"/>
                  <a:gd name="T9" fmla="*/ 166 h 195"/>
                  <a:gd name="T10" fmla="*/ 56 w 122"/>
                  <a:gd name="T11" fmla="*/ 166 h 195"/>
                  <a:gd name="T12" fmla="*/ 56 w 122"/>
                  <a:gd name="T13" fmla="*/ 195 h 195"/>
                  <a:gd name="T14" fmla="*/ 71 w 122"/>
                  <a:gd name="T15" fmla="*/ 195 h 195"/>
                  <a:gd name="T16" fmla="*/ 71 w 122"/>
                  <a:gd name="T17" fmla="*/ 166 h 195"/>
                  <a:gd name="T18" fmla="*/ 79 w 122"/>
                  <a:gd name="T19" fmla="*/ 166 h 195"/>
                  <a:gd name="T20" fmla="*/ 79 w 122"/>
                  <a:gd name="T21" fmla="*/ 151 h 195"/>
                  <a:gd name="T22" fmla="*/ 91 w 122"/>
                  <a:gd name="T23" fmla="*/ 151 h 195"/>
                  <a:gd name="T24" fmla="*/ 91 w 122"/>
                  <a:gd name="T25" fmla="*/ 114 h 195"/>
                  <a:gd name="T26" fmla="*/ 122 w 122"/>
                  <a:gd name="T27" fmla="*/ 61 h 195"/>
                  <a:gd name="T28" fmla="*/ 61 w 122"/>
                  <a:gd name="T29" fmla="*/ 0 h 195"/>
                  <a:gd name="T30" fmla="*/ 0 w 122"/>
                  <a:gd name="T31" fmla="*/ 6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95">
                    <a:moveTo>
                      <a:pt x="0" y="61"/>
                    </a:moveTo>
                    <a:cubicBezTo>
                      <a:pt x="0" y="85"/>
                      <a:pt x="14" y="105"/>
                      <a:pt x="33" y="115"/>
                    </a:cubicBezTo>
                    <a:cubicBezTo>
                      <a:pt x="33" y="151"/>
                      <a:pt x="33" y="151"/>
                      <a:pt x="33" y="151"/>
                    </a:cubicBezTo>
                    <a:cubicBezTo>
                      <a:pt x="47" y="151"/>
                      <a:pt x="47" y="151"/>
                      <a:pt x="47" y="151"/>
                    </a:cubicBezTo>
                    <a:cubicBezTo>
                      <a:pt x="47" y="166"/>
                      <a:pt x="47" y="166"/>
                      <a:pt x="47" y="166"/>
                    </a:cubicBezTo>
                    <a:cubicBezTo>
                      <a:pt x="56" y="166"/>
                      <a:pt x="56" y="166"/>
                      <a:pt x="56" y="166"/>
                    </a:cubicBezTo>
                    <a:cubicBezTo>
                      <a:pt x="56" y="195"/>
                      <a:pt x="56" y="195"/>
                      <a:pt x="56" y="195"/>
                    </a:cubicBezTo>
                    <a:cubicBezTo>
                      <a:pt x="71" y="195"/>
                      <a:pt x="71" y="195"/>
                      <a:pt x="71" y="195"/>
                    </a:cubicBezTo>
                    <a:cubicBezTo>
                      <a:pt x="71" y="166"/>
                      <a:pt x="71" y="166"/>
                      <a:pt x="71" y="166"/>
                    </a:cubicBezTo>
                    <a:cubicBezTo>
                      <a:pt x="79" y="166"/>
                      <a:pt x="79" y="166"/>
                      <a:pt x="79" y="166"/>
                    </a:cubicBezTo>
                    <a:cubicBezTo>
                      <a:pt x="79" y="151"/>
                      <a:pt x="79" y="151"/>
                      <a:pt x="79" y="151"/>
                    </a:cubicBezTo>
                    <a:cubicBezTo>
                      <a:pt x="91" y="151"/>
                      <a:pt x="91" y="151"/>
                      <a:pt x="91" y="151"/>
                    </a:cubicBezTo>
                    <a:cubicBezTo>
                      <a:pt x="91" y="114"/>
                      <a:pt x="91" y="114"/>
                      <a:pt x="91" y="114"/>
                    </a:cubicBezTo>
                    <a:cubicBezTo>
                      <a:pt x="110" y="104"/>
                      <a:pt x="122" y="84"/>
                      <a:pt x="122" y="61"/>
                    </a:cubicBezTo>
                    <a:cubicBezTo>
                      <a:pt x="122" y="28"/>
                      <a:pt x="95" y="0"/>
                      <a:pt x="61" y="0"/>
                    </a:cubicBezTo>
                    <a:cubicBezTo>
                      <a:pt x="28" y="0"/>
                      <a:pt x="0" y="28"/>
                      <a:pt x="0" y="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22" name="Freeform 10"/>
              <p:cNvSpPr>
                <a:spLocks/>
              </p:cNvSpPr>
              <p:nvPr/>
            </p:nvSpPr>
            <p:spPr bwMode="auto">
              <a:xfrm>
                <a:off x="-3235325" y="6938963"/>
                <a:ext cx="2992437" cy="671513"/>
              </a:xfrm>
              <a:custGeom>
                <a:avLst/>
                <a:gdLst>
                  <a:gd name="T0" fmla="*/ 777 w 1885"/>
                  <a:gd name="T1" fmla="*/ 313 h 423"/>
                  <a:gd name="T2" fmla="*/ 777 w 1885"/>
                  <a:gd name="T3" fmla="*/ 143 h 423"/>
                  <a:gd name="T4" fmla="*/ 685 w 1885"/>
                  <a:gd name="T5" fmla="*/ 143 h 423"/>
                  <a:gd name="T6" fmla="*/ 685 w 1885"/>
                  <a:gd name="T7" fmla="*/ 0 h 423"/>
                  <a:gd name="T8" fmla="*/ 173 w 1885"/>
                  <a:gd name="T9" fmla="*/ 0 h 423"/>
                  <a:gd name="T10" fmla="*/ 173 w 1885"/>
                  <a:gd name="T11" fmla="*/ 143 h 423"/>
                  <a:gd name="T12" fmla="*/ 80 w 1885"/>
                  <a:gd name="T13" fmla="*/ 143 h 423"/>
                  <a:gd name="T14" fmla="*/ 80 w 1885"/>
                  <a:gd name="T15" fmla="*/ 313 h 423"/>
                  <a:gd name="T16" fmla="*/ 0 w 1885"/>
                  <a:gd name="T17" fmla="*/ 313 h 423"/>
                  <a:gd name="T18" fmla="*/ 0 w 1885"/>
                  <a:gd name="T19" fmla="*/ 423 h 423"/>
                  <a:gd name="T20" fmla="*/ 1885 w 1885"/>
                  <a:gd name="T21" fmla="*/ 423 h 423"/>
                  <a:gd name="T22" fmla="*/ 1885 w 1885"/>
                  <a:gd name="T23" fmla="*/ 313 h 423"/>
                  <a:gd name="T24" fmla="*/ 777 w 1885"/>
                  <a:gd name="T25" fmla="*/ 31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5" h="423">
                    <a:moveTo>
                      <a:pt x="777" y="313"/>
                    </a:moveTo>
                    <a:lnTo>
                      <a:pt x="777" y="143"/>
                    </a:lnTo>
                    <a:lnTo>
                      <a:pt x="685" y="143"/>
                    </a:lnTo>
                    <a:lnTo>
                      <a:pt x="685" y="0"/>
                    </a:lnTo>
                    <a:lnTo>
                      <a:pt x="173" y="0"/>
                    </a:lnTo>
                    <a:lnTo>
                      <a:pt x="173" y="143"/>
                    </a:lnTo>
                    <a:lnTo>
                      <a:pt x="80" y="143"/>
                    </a:lnTo>
                    <a:lnTo>
                      <a:pt x="80" y="313"/>
                    </a:lnTo>
                    <a:lnTo>
                      <a:pt x="0" y="313"/>
                    </a:lnTo>
                    <a:lnTo>
                      <a:pt x="0" y="423"/>
                    </a:lnTo>
                    <a:lnTo>
                      <a:pt x="1885" y="423"/>
                    </a:lnTo>
                    <a:lnTo>
                      <a:pt x="1885" y="313"/>
                    </a:lnTo>
                    <a:lnTo>
                      <a:pt x="777" y="3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47" name="Freeform 11"/>
              <p:cNvSpPr>
                <a:spLocks/>
              </p:cNvSpPr>
              <p:nvPr/>
            </p:nvSpPr>
            <p:spPr bwMode="auto">
              <a:xfrm>
                <a:off x="-3100388" y="5813425"/>
                <a:ext cx="1009650" cy="1004888"/>
              </a:xfrm>
              <a:custGeom>
                <a:avLst/>
                <a:gdLst>
                  <a:gd name="T0" fmla="*/ 0 w 268"/>
                  <a:gd name="T1" fmla="*/ 55 h 267"/>
                  <a:gd name="T2" fmla="*/ 53 w 268"/>
                  <a:gd name="T3" fmla="*/ 203 h 267"/>
                  <a:gd name="T4" fmla="*/ 15 w 268"/>
                  <a:gd name="T5" fmla="*/ 203 h 267"/>
                  <a:gd name="T6" fmla="*/ 15 w 268"/>
                  <a:gd name="T7" fmla="*/ 267 h 267"/>
                  <a:gd name="T8" fmla="*/ 268 w 268"/>
                  <a:gd name="T9" fmla="*/ 267 h 267"/>
                  <a:gd name="T10" fmla="*/ 268 w 268"/>
                  <a:gd name="T11" fmla="*/ 203 h 267"/>
                  <a:gd name="T12" fmla="*/ 230 w 268"/>
                  <a:gd name="T13" fmla="*/ 203 h 267"/>
                  <a:gd name="T14" fmla="*/ 131 w 268"/>
                  <a:gd name="T15" fmla="*/ 0 h 267"/>
                  <a:gd name="T16" fmla="*/ 15 w 268"/>
                  <a:gd name="T17" fmla="*/ 56 h 267"/>
                  <a:gd name="T18" fmla="*/ 0 w 268"/>
                  <a:gd name="T19" fmla="*/ 5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7">
                    <a:moveTo>
                      <a:pt x="0" y="55"/>
                    </a:moveTo>
                    <a:cubicBezTo>
                      <a:pt x="53" y="203"/>
                      <a:pt x="53" y="203"/>
                      <a:pt x="53" y="203"/>
                    </a:cubicBezTo>
                    <a:cubicBezTo>
                      <a:pt x="15" y="203"/>
                      <a:pt x="15" y="203"/>
                      <a:pt x="15" y="203"/>
                    </a:cubicBezTo>
                    <a:cubicBezTo>
                      <a:pt x="15" y="267"/>
                      <a:pt x="15" y="267"/>
                      <a:pt x="15" y="267"/>
                    </a:cubicBezTo>
                    <a:cubicBezTo>
                      <a:pt x="268" y="267"/>
                      <a:pt x="268" y="267"/>
                      <a:pt x="268" y="267"/>
                    </a:cubicBezTo>
                    <a:cubicBezTo>
                      <a:pt x="268" y="203"/>
                      <a:pt x="268" y="203"/>
                      <a:pt x="268" y="203"/>
                    </a:cubicBezTo>
                    <a:cubicBezTo>
                      <a:pt x="230" y="203"/>
                      <a:pt x="230" y="203"/>
                      <a:pt x="230" y="203"/>
                    </a:cubicBezTo>
                    <a:cubicBezTo>
                      <a:pt x="131" y="0"/>
                      <a:pt x="131" y="0"/>
                      <a:pt x="131" y="0"/>
                    </a:cubicBezTo>
                    <a:cubicBezTo>
                      <a:pt x="104" y="34"/>
                      <a:pt x="62" y="56"/>
                      <a:pt x="15" y="56"/>
                    </a:cubicBezTo>
                    <a:cubicBezTo>
                      <a:pt x="10" y="56"/>
                      <a:pt x="5" y="56"/>
                      <a:pt x="0" y="5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48" name="Freeform 12"/>
              <p:cNvSpPr>
                <a:spLocks/>
              </p:cNvSpPr>
              <p:nvPr/>
            </p:nvSpPr>
            <p:spPr bwMode="auto">
              <a:xfrm>
                <a:off x="-2562225" y="5251450"/>
                <a:ext cx="719137" cy="493713"/>
              </a:xfrm>
              <a:custGeom>
                <a:avLst/>
                <a:gdLst>
                  <a:gd name="T0" fmla="*/ 186 w 191"/>
                  <a:gd name="T1" fmla="*/ 114 h 131"/>
                  <a:gd name="T2" fmla="*/ 174 w 191"/>
                  <a:gd name="T3" fmla="*/ 64 h 131"/>
                  <a:gd name="T4" fmla="*/ 191 w 191"/>
                  <a:gd name="T5" fmla="*/ 5 h 131"/>
                  <a:gd name="T6" fmla="*/ 9 w 191"/>
                  <a:gd name="T7" fmla="*/ 0 h 131"/>
                  <a:gd name="T8" fmla="*/ 20 w 191"/>
                  <a:gd name="T9" fmla="*/ 57 h 131"/>
                  <a:gd name="T10" fmla="*/ 0 w 191"/>
                  <a:gd name="T11" fmla="*/ 131 h 131"/>
                  <a:gd name="T12" fmla="*/ 186 w 191"/>
                  <a:gd name="T13" fmla="*/ 114 h 131"/>
                </a:gdLst>
                <a:ahLst/>
                <a:cxnLst>
                  <a:cxn ang="0">
                    <a:pos x="T0" y="T1"/>
                  </a:cxn>
                  <a:cxn ang="0">
                    <a:pos x="T2" y="T3"/>
                  </a:cxn>
                  <a:cxn ang="0">
                    <a:pos x="T4" y="T5"/>
                  </a:cxn>
                  <a:cxn ang="0">
                    <a:pos x="T6" y="T7"/>
                  </a:cxn>
                  <a:cxn ang="0">
                    <a:pos x="T8" y="T9"/>
                  </a:cxn>
                  <a:cxn ang="0">
                    <a:pos x="T10" y="T11"/>
                  </a:cxn>
                  <a:cxn ang="0">
                    <a:pos x="T12" y="T13"/>
                  </a:cxn>
                </a:cxnLst>
                <a:rect l="0" t="0" r="r" b="b"/>
                <a:pathLst>
                  <a:path w="191" h="131">
                    <a:moveTo>
                      <a:pt x="186" y="114"/>
                    </a:moveTo>
                    <a:cubicBezTo>
                      <a:pt x="179" y="99"/>
                      <a:pt x="174" y="82"/>
                      <a:pt x="174" y="64"/>
                    </a:cubicBezTo>
                    <a:cubicBezTo>
                      <a:pt x="174" y="42"/>
                      <a:pt x="180" y="22"/>
                      <a:pt x="191" y="5"/>
                    </a:cubicBezTo>
                    <a:cubicBezTo>
                      <a:pt x="9" y="0"/>
                      <a:pt x="9" y="0"/>
                      <a:pt x="9" y="0"/>
                    </a:cubicBezTo>
                    <a:cubicBezTo>
                      <a:pt x="16" y="17"/>
                      <a:pt x="20" y="37"/>
                      <a:pt x="20" y="57"/>
                    </a:cubicBezTo>
                    <a:cubicBezTo>
                      <a:pt x="20" y="84"/>
                      <a:pt x="13" y="109"/>
                      <a:pt x="0" y="131"/>
                    </a:cubicBezTo>
                    <a:lnTo>
                      <a:pt x="186" y="1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sp>
            <p:nvSpPr>
              <p:cNvPr id="49" name="Freeform 13"/>
              <p:cNvSpPr>
                <a:spLocks/>
              </p:cNvSpPr>
              <p:nvPr/>
            </p:nvSpPr>
            <p:spPr bwMode="auto">
              <a:xfrm>
                <a:off x="-1447800" y="5699125"/>
                <a:ext cx="877887" cy="957263"/>
              </a:xfrm>
              <a:custGeom>
                <a:avLst/>
                <a:gdLst>
                  <a:gd name="T0" fmla="*/ 155 w 233"/>
                  <a:gd name="T1" fmla="*/ 254 h 254"/>
                  <a:gd name="T2" fmla="*/ 233 w 233"/>
                  <a:gd name="T3" fmla="*/ 197 h 254"/>
                  <a:gd name="T4" fmla="*/ 86 w 233"/>
                  <a:gd name="T5" fmla="*/ 0 h 254"/>
                  <a:gd name="T6" fmla="*/ 0 w 233"/>
                  <a:gd name="T7" fmla="*/ 55 h 254"/>
                  <a:gd name="T8" fmla="*/ 155 w 233"/>
                  <a:gd name="T9" fmla="*/ 254 h 254"/>
                </a:gdLst>
                <a:ahLst/>
                <a:cxnLst>
                  <a:cxn ang="0">
                    <a:pos x="T0" y="T1"/>
                  </a:cxn>
                  <a:cxn ang="0">
                    <a:pos x="T2" y="T3"/>
                  </a:cxn>
                  <a:cxn ang="0">
                    <a:pos x="T4" y="T5"/>
                  </a:cxn>
                  <a:cxn ang="0">
                    <a:pos x="T6" y="T7"/>
                  </a:cxn>
                  <a:cxn ang="0">
                    <a:pos x="T8" y="T9"/>
                  </a:cxn>
                </a:cxnLst>
                <a:rect l="0" t="0" r="r" b="b"/>
                <a:pathLst>
                  <a:path w="233" h="254">
                    <a:moveTo>
                      <a:pt x="155" y="254"/>
                    </a:moveTo>
                    <a:cubicBezTo>
                      <a:pt x="166" y="222"/>
                      <a:pt x="197" y="198"/>
                      <a:pt x="233" y="197"/>
                    </a:cubicBezTo>
                    <a:cubicBezTo>
                      <a:pt x="86" y="0"/>
                      <a:pt x="86" y="0"/>
                      <a:pt x="86" y="0"/>
                    </a:cubicBezTo>
                    <a:cubicBezTo>
                      <a:pt x="68" y="30"/>
                      <a:pt x="37" y="52"/>
                      <a:pt x="0" y="55"/>
                    </a:cubicBezTo>
                    <a:lnTo>
                      <a:pt x="155" y="2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88"/>
                <a:endParaRPr lang="en-US" sz="1836">
                  <a:solidFill>
                    <a:prstClr val="black"/>
                  </a:solidFill>
                </a:endParaRPr>
              </a:p>
            </p:txBody>
          </p:sp>
        </p:grpSp>
      </p:grpSp>
      <p:grpSp>
        <p:nvGrpSpPr>
          <p:cNvPr id="101" name="Group 100"/>
          <p:cNvGrpSpPr/>
          <p:nvPr/>
        </p:nvGrpSpPr>
        <p:grpSpPr>
          <a:xfrm>
            <a:off x="3038316" y="2125662"/>
            <a:ext cx="8742522" cy="2743200"/>
            <a:chOff x="109618" y="3898355"/>
            <a:chExt cx="12124465" cy="2929628"/>
          </a:xfrm>
          <a:solidFill>
            <a:srgbClr val="5C2D91"/>
          </a:solidFill>
        </p:grpSpPr>
        <p:sp>
          <p:nvSpPr>
            <p:cNvPr id="102" name="Rectangle 101"/>
            <p:cNvSpPr/>
            <p:nvPr/>
          </p:nvSpPr>
          <p:spPr bwMode="auto">
            <a:xfrm>
              <a:off x="109618" y="3898355"/>
              <a:ext cx="12124465" cy="2929628"/>
            </a:xfrm>
            <a:prstGeom prst="rect">
              <a:avLst/>
            </a:prstGeom>
            <a:solidFill>
              <a:srgbClr val="5C2D91"/>
            </a:solidFill>
            <a:ln>
              <a:noFill/>
            </a:ln>
            <a:effectLst/>
          </p:spPr>
          <p:style>
            <a:lnRef idx="1">
              <a:schemeClr val="accent1"/>
            </a:lnRef>
            <a:fillRef idx="3">
              <a:schemeClr val="accent1"/>
            </a:fillRef>
            <a:effectRef idx="2">
              <a:schemeClr val="accent1"/>
            </a:effectRef>
            <a:fontRef idx="minor">
              <a:schemeClr val="lt1"/>
            </a:fontRef>
          </p:style>
          <p:txBody>
            <a:bodyPr lIns="182880" tIns="91440" rtlCol="0" anchor="t"/>
            <a:lstStyle/>
            <a:p>
              <a:pPr defTabSz="932688"/>
              <a:r>
                <a:rPr lang="en-US" sz="3000" dirty="0">
                  <a:solidFill>
                    <a:prstClr val="white"/>
                  </a:solidFill>
                  <a:latin typeface="Segoe UI Light"/>
                </a:rPr>
                <a:t>Capabilities</a:t>
              </a:r>
            </a:p>
          </p:txBody>
        </p:sp>
        <p:sp>
          <p:nvSpPr>
            <p:cNvPr id="104" name="Rectangle 103"/>
            <p:cNvSpPr/>
            <p:nvPr/>
          </p:nvSpPr>
          <p:spPr>
            <a:xfrm>
              <a:off x="554453" y="5058667"/>
              <a:ext cx="4149027" cy="1183295"/>
            </a:xfrm>
            <a:prstGeom prst="rect">
              <a:avLst/>
            </a:prstGeom>
            <a:grpFill/>
          </p:spPr>
          <p:txBody>
            <a:bodyPr wrap="none">
              <a:spAutoFit/>
            </a:bodyPr>
            <a:lstStyle/>
            <a:p>
              <a:pPr fontAlgn="base">
                <a:spcBef>
                  <a:spcPct val="0"/>
                </a:spcBef>
                <a:spcAft>
                  <a:spcPct val="0"/>
                </a:spcAft>
              </a:pPr>
              <a:r>
                <a:rPr lang="en-US" sz="1600" dirty="0">
                  <a:solidFill>
                    <a:srgbClr val="FFFFFF"/>
                  </a:solidFill>
                  <a:latin typeface="Segoe UI Light"/>
                  <a:cs typeface="Arial" panose="020B0604020202020204" pitchFamily="34" charset="0"/>
                </a:rPr>
                <a:t>Remote Monitoring &amp; Servicing</a:t>
              </a:r>
            </a:p>
            <a:p>
              <a:pPr fontAlgn="base">
                <a:spcBef>
                  <a:spcPct val="0"/>
                </a:spcBef>
                <a:spcAft>
                  <a:spcPct val="0"/>
                </a:spcAft>
              </a:pPr>
              <a:r>
                <a:rPr lang="en-US" sz="1600" dirty="0">
                  <a:solidFill>
                    <a:srgbClr val="FFFFFF"/>
                  </a:solidFill>
                  <a:latin typeface="Segoe UI Light"/>
                  <a:cs typeface="Arial" panose="020B0604020202020204" pitchFamily="34" charset="0"/>
                </a:rPr>
                <a:t>Asset Management</a:t>
              </a:r>
            </a:p>
            <a:p>
              <a:pPr fontAlgn="base">
                <a:spcBef>
                  <a:spcPct val="0"/>
                </a:spcBef>
                <a:spcAft>
                  <a:spcPct val="0"/>
                </a:spcAft>
              </a:pPr>
              <a:r>
                <a:rPr lang="en-US" sz="1600" dirty="0">
                  <a:solidFill>
                    <a:srgbClr val="FFFFFF"/>
                  </a:solidFill>
                  <a:latin typeface="Segoe UI Light"/>
                  <a:cs typeface="Arial" panose="020B0604020202020204" pitchFamily="34" charset="0"/>
                </a:rPr>
                <a:t>Usage Based Billing </a:t>
              </a:r>
            </a:p>
            <a:p>
              <a:pPr fontAlgn="base">
                <a:spcBef>
                  <a:spcPct val="0"/>
                </a:spcBef>
                <a:spcAft>
                  <a:spcPct val="0"/>
                </a:spcAft>
              </a:pPr>
              <a:r>
                <a:rPr lang="en-US" sz="1600" dirty="0" err="1">
                  <a:solidFill>
                    <a:srgbClr val="FFFFFF"/>
                  </a:solidFill>
                  <a:latin typeface="Segoe UI Light"/>
                  <a:cs typeface="Arial" panose="020B0604020202020204" pitchFamily="34" charset="0"/>
                </a:rPr>
                <a:t>AllJoyn</a:t>
              </a:r>
              <a:r>
                <a:rPr lang="en-US" sz="1600" dirty="0">
                  <a:solidFill>
                    <a:srgbClr val="FFFFFF"/>
                  </a:solidFill>
                  <a:latin typeface="Segoe UI Light"/>
                  <a:cs typeface="Arial" panose="020B0604020202020204" pitchFamily="34" charset="0"/>
                </a:rPr>
                <a:t>, Device Orchestration</a:t>
              </a:r>
            </a:p>
          </p:txBody>
        </p:sp>
        <p:sp>
          <p:nvSpPr>
            <p:cNvPr id="105" name="Rectangle 104"/>
            <p:cNvSpPr/>
            <p:nvPr/>
          </p:nvSpPr>
          <p:spPr>
            <a:xfrm>
              <a:off x="4835598" y="5058667"/>
              <a:ext cx="3548700" cy="1150426"/>
            </a:xfrm>
            <a:prstGeom prst="rect">
              <a:avLst/>
            </a:prstGeom>
            <a:grpFill/>
          </p:spPr>
          <p:txBody>
            <a:bodyPr wrap="none">
              <a:spAutoFit/>
            </a:bodyPr>
            <a:lstStyle/>
            <a:p>
              <a:pPr fontAlgn="base">
                <a:spcBef>
                  <a:spcPct val="0"/>
                </a:spcBef>
                <a:spcAft>
                  <a:spcPct val="0"/>
                </a:spcAft>
              </a:pPr>
              <a:r>
                <a:rPr lang="en-US" sz="1600" dirty="0">
                  <a:solidFill>
                    <a:srgbClr val="FFFFFF"/>
                  </a:solidFill>
                  <a:latin typeface="Segoe UI Light"/>
                  <a:cs typeface="Arial" panose="020B0604020202020204" pitchFamily="34" charset="0"/>
                </a:rPr>
                <a:t>Device &amp; Firmware Updates</a:t>
              </a:r>
            </a:p>
            <a:p>
              <a:pPr fontAlgn="base">
                <a:spcBef>
                  <a:spcPct val="0"/>
                </a:spcBef>
                <a:spcAft>
                  <a:spcPct val="0"/>
                </a:spcAft>
              </a:pPr>
              <a:r>
                <a:rPr lang="en-US" sz="1600" dirty="0">
                  <a:solidFill>
                    <a:srgbClr val="FFFFFF"/>
                  </a:solidFill>
                  <a:latin typeface="Segoe UI Light"/>
                  <a:cs typeface="Arial" panose="020B0604020202020204" pitchFamily="34" charset="0"/>
                </a:rPr>
                <a:t>Command &amp; Control</a:t>
              </a:r>
            </a:p>
            <a:p>
              <a:pPr fontAlgn="base">
                <a:spcBef>
                  <a:spcPct val="0"/>
                </a:spcBef>
                <a:spcAft>
                  <a:spcPct val="0"/>
                </a:spcAft>
              </a:pPr>
              <a:r>
                <a:rPr lang="en-US" sz="1600" dirty="0">
                  <a:solidFill>
                    <a:srgbClr val="FFFFFF"/>
                  </a:solidFill>
                  <a:latin typeface="Segoe UI Light"/>
                  <a:cs typeface="Arial" panose="020B0604020202020204" pitchFamily="34" charset="0"/>
                </a:rPr>
                <a:t>Content Delivery </a:t>
              </a:r>
            </a:p>
            <a:p>
              <a:pPr fontAlgn="base">
                <a:spcBef>
                  <a:spcPct val="0"/>
                </a:spcBef>
                <a:spcAft>
                  <a:spcPct val="0"/>
                </a:spcAft>
              </a:pPr>
              <a:r>
                <a:rPr lang="en-US" sz="1600" dirty="0">
                  <a:solidFill>
                    <a:srgbClr val="FFFFFF"/>
                  </a:solidFill>
                  <a:latin typeface="Segoe UI Light"/>
                  <a:cs typeface="Arial" panose="020B0604020202020204" pitchFamily="34" charset="0"/>
                </a:rPr>
                <a:t>Compliance Management</a:t>
              </a:r>
            </a:p>
          </p:txBody>
        </p:sp>
        <p:sp>
          <p:nvSpPr>
            <p:cNvPr id="106" name="Rectangle 105"/>
            <p:cNvSpPr/>
            <p:nvPr/>
          </p:nvSpPr>
          <p:spPr>
            <a:xfrm>
              <a:off x="8516417" y="5030300"/>
              <a:ext cx="3018178" cy="1183295"/>
            </a:xfrm>
            <a:prstGeom prst="rect">
              <a:avLst/>
            </a:prstGeom>
            <a:grpFill/>
          </p:spPr>
          <p:txBody>
            <a:bodyPr wrap="none">
              <a:spAutoFit/>
            </a:bodyPr>
            <a:lstStyle/>
            <a:p>
              <a:pPr fontAlgn="base">
                <a:spcBef>
                  <a:spcPct val="0"/>
                </a:spcBef>
                <a:spcAft>
                  <a:spcPct val="0"/>
                </a:spcAft>
              </a:pPr>
              <a:r>
                <a:rPr lang="en-US" sz="1600" dirty="0">
                  <a:solidFill>
                    <a:srgbClr val="FFFFFF"/>
                  </a:solidFill>
                  <a:latin typeface="Segoe UI Light"/>
                  <a:cs typeface="Arial" panose="020B0604020202020204" pitchFamily="34" charset="0"/>
                </a:rPr>
                <a:t>Predictive Maintenance</a:t>
              </a:r>
            </a:p>
            <a:p>
              <a:pPr fontAlgn="base">
                <a:spcBef>
                  <a:spcPct val="0"/>
                </a:spcBef>
                <a:spcAft>
                  <a:spcPct val="0"/>
                </a:spcAft>
              </a:pPr>
              <a:r>
                <a:rPr lang="en-US" sz="1600" dirty="0">
                  <a:solidFill>
                    <a:srgbClr val="FFFFFF"/>
                  </a:solidFill>
                  <a:latin typeface="Segoe UI Light"/>
                  <a:cs typeface="Arial" panose="020B0604020202020204" pitchFamily="34" charset="0"/>
                </a:rPr>
                <a:t>Analytics (BI, ML)</a:t>
              </a:r>
            </a:p>
            <a:p>
              <a:pPr fontAlgn="base">
                <a:spcBef>
                  <a:spcPct val="0"/>
                </a:spcBef>
                <a:spcAft>
                  <a:spcPct val="0"/>
                </a:spcAft>
              </a:pPr>
              <a:r>
                <a:rPr lang="en-US" sz="1600" dirty="0">
                  <a:solidFill>
                    <a:srgbClr val="FFFFFF"/>
                  </a:solidFill>
                  <a:latin typeface="Segoe UI Light"/>
                  <a:cs typeface="Arial" panose="020B0604020202020204" pitchFamily="34" charset="0"/>
                </a:rPr>
                <a:t>Enterprise integration</a:t>
              </a:r>
            </a:p>
            <a:p>
              <a:pPr fontAlgn="base">
                <a:spcBef>
                  <a:spcPct val="0"/>
                </a:spcBef>
                <a:spcAft>
                  <a:spcPct val="0"/>
                </a:spcAft>
              </a:pPr>
              <a:r>
                <a:rPr lang="en-US" sz="1600" dirty="0">
                  <a:solidFill>
                    <a:srgbClr val="FFFFFF"/>
                  </a:solidFill>
                  <a:latin typeface="Segoe UI Light"/>
                  <a:cs typeface="Arial" panose="020B0604020202020204" pitchFamily="34" charset="0"/>
                </a:rPr>
                <a:t>Data Visualization</a:t>
              </a:r>
            </a:p>
          </p:txBody>
        </p:sp>
      </p:grpSp>
    </p:spTree>
    <p:extLst>
      <p:ext uri="{BB962C8B-B14F-4D97-AF65-F5344CB8AC3E}">
        <p14:creationId xmlns:p14="http://schemas.microsoft.com/office/powerpoint/2010/main" val="59542012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8" presetClass="entr" presetSubtype="12" fill="hold" nodeType="with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strips(downLeft)">
                                      <p:cBhvr>
                                        <p:cTn id="11" dur="500"/>
                                        <p:tgtEl>
                                          <p:spTgt spid="55"/>
                                        </p:tgtEl>
                                      </p:cBhvr>
                                    </p:animEffect>
                                  </p:childTnLst>
                                </p:cTn>
                              </p:par>
                              <p:par>
                                <p:cTn id="12" presetID="18" presetClass="entr" presetSubtype="12" fill="hold" nodeType="withEffect">
                                  <p:stCondLst>
                                    <p:cond delay="750"/>
                                  </p:stCondLst>
                                  <p:childTnLst>
                                    <p:set>
                                      <p:cBhvr>
                                        <p:cTn id="13" dur="1" fill="hold">
                                          <p:stCondLst>
                                            <p:cond delay="0"/>
                                          </p:stCondLst>
                                        </p:cTn>
                                        <p:tgtEl>
                                          <p:spTgt spid="19"/>
                                        </p:tgtEl>
                                        <p:attrNameLst>
                                          <p:attrName>style.visibility</p:attrName>
                                        </p:attrNameLst>
                                      </p:cBhvr>
                                      <p:to>
                                        <p:strVal val="visible"/>
                                      </p:to>
                                    </p:set>
                                    <p:animEffect transition="in" filter="strips(downLeft)">
                                      <p:cBhvr>
                                        <p:cTn id="14" dur="500"/>
                                        <p:tgtEl>
                                          <p:spTgt spid="19"/>
                                        </p:tgtEl>
                                      </p:cBhvr>
                                    </p:animEffect>
                                  </p:childTnLst>
                                </p:cTn>
                              </p:par>
                              <p:par>
                                <p:cTn id="15" presetID="18" presetClass="entr" presetSubtype="12" fill="hold" nodeType="withEffect">
                                  <p:stCondLst>
                                    <p:cond delay="1000"/>
                                  </p:stCondLst>
                                  <p:childTnLst>
                                    <p:set>
                                      <p:cBhvr>
                                        <p:cTn id="16" dur="1" fill="hold">
                                          <p:stCondLst>
                                            <p:cond delay="0"/>
                                          </p:stCondLst>
                                        </p:cTn>
                                        <p:tgtEl>
                                          <p:spTgt spid="138"/>
                                        </p:tgtEl>
                                        <p:attrNameLst>
                                          <p:attrName>style.visibility</p:attrName>
                                        </p:attrNameLst>
                                      </p:cBhvr>
                                      <p:to>
                                        <p:strVal val="visible"/>
                                      </p:to>
                                    </p:set>
                                    <p:animEffect transition="in" filter="strips(downLeft)">
                                      <p:cBhvr>
                                        <p:cTn id="17" dur="500"/>
                                        <p:tgtEl>
                                          <p:spTgt spid="138"/>
                                        </p:tgtEl>
                                      </p:cBhvr>
                                    </p:animEffect>
                                  </p:childTnLst>
                                </p:cTn>
                              </p:par>
                              <p:par>
                                <p:cTn id="18" presetID="18" presetClass="entr" presetSubtype="12" fill="hold" nodeType="withEffect">
                                  <p:stCondLst>
                                    <p:cond delay="1250"/>
                                  </p:stCondLst>
                                  <p:childTnLst>
                                    <p:set>
                                      <p:cBhvr>
                                        <p:cTn id="19" dur="1" fill="hold">
                                          <p:stCondLst>
                                            <p:cond delay="0"/>
                                          </p:stCondLst>
                                        </p:cTn>
                                        <p:tgtEl>
                                          <p:spTgt spid="33"/>
                                        </p:tgtEl>
                                        <p:attrNameLst>
                                          <p:attrName>style.visibility</p:attrName>
                                        </p:attrNameLst>
                                      </p:cBhvr>
                                      <p:to>
                                        <p:strVal val="visible"/>
                                      </p:to>
                                    </p:set>
                                    <p:animEffect transition="in" filter="strips(downLeft)">
                                      <p:cBhvr>
                                        <p:cTn id="20" dur="500"/>
                                        <p:tgtEl>
                                          <p:spTgt spid="33"/>
                                        </p:tgtEl>
                                      </p:cBhvr>
                                    </p:animEffect>
                                  </p:childTnLst>
                                </p:cTn>
                              </p:par>
                            </p:childTnLst>
                          </p:cTn>
                        </p:par>
                        <p:par>
                          <p:cTn id="21" fill="hold">
                            <p:stCondLst>
                              <p:cond delay="1750"/>
                            </p:stCondLst>
                            <p:childTnLst>
                              <p:par>
                                <p:cTn id="22" presetID="2" presetClass="entr" presetSubtype="4" decel="100000"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750" fill="hold"/>
                                        <p:tgtEl>
                                          <p:spTgt spid="101"/>
                                        </p:tgtEl>
                                        <p:attrNameLst>
                                          <p:attrName>ppt_x</p:attrName>
                                        </p:attrNameLst>
                                      </p:cBhvr>
                                      <p:tavLst>
                                        <p:tav tm="0">
                                          <p:val>
                                            <p:strVal val="#ppt_x"/>
                                          </p:val>
                                        </p:tav>
                                        <p:tav tm="100000">
                                          <p:val>
                                            <p:strVal val="#ppt_x"/>
                                          </p:val>
                                        </p:tav>
                                      </p:tavLst>
                                    </p:anim>
                                    <p:anim calcmode="lin" valueType="num">
                                      <p:cBhvr additive="base">
                                        <p:cTn id="25" dur="75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 name="Picture 136"/>
          <p:cNvPicPr>
            <a:picLocks noChangeAspect="1"/>
          </p:cNvPicPr>
          <p:nvPr/>
        </p:nvPicPr>
        <p:blipFill rotWithShape="1">
          <a:blip r:embed="rId3"/>
          <a:srcRect l="-10871" t="-350" r="15472" b="24475"/>
          <a:stretch/>
        </p:blipFill>
        <p:spPr>
          <a:xfrm>
            <a:off x="5065650" y="3848419"/>
            <a:ext cx="7369945" cy="3145612"/>
          </a:xfrm>
          <a:prstGeom prst="rect">
            <a:avLst/>
          </a:prstGeom>
        </p:spPr>
      </p:pic>
      <p:sp>
        <p:nvSpPr>
          <p:cNvPr id="36" name="Rectangle 35"/>
          <p:cNvSpPr/>
          <p:nvPr/>
        </p:nvSpPr>
        <p:spPr>
          <a:xfrm>
            <a:off x="883" y="497"/>
            <a:ext cx="12434711" cy="16610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09"/>
            <a:endParaRPr lang="en-US" sz="1836">
              <a:solidFill>
                <a:prstClr val="white"/>
              </a:solidFill>
            </a:endParaRPr>
          </a:p>
        </p:txBody>
      </p:sp>
      <p:sp>
        <p:nvSpPr>
          <p:cNvPr id="2" name="Title 1"/>
          <p:cNvSpPr>
            <a:spLocks noGrp="1"/>
          </p:cNvSpPr>
          <p:nvPr>
            <p:ph type="title"/>
          </p:nvPr>
        </p:nvSpPr>
        <p:spPr/>
        <p:txBody>
          <a:bodyPr/>
          <a:lstStyle/>
          <a:p>
            <a:r>
              <a:rPr lang="en-US" dirty="0" smtClean="0"/>
              <a:t>Bringing the Internet of Things to life</a:t>
            </a:r>
            <a:endParaRPr lang="en-IN" dirty="0"/>
          </a:p>
        </p:txBody>
      </p:sp>
      <p:sp>
        <p:nvSpPr>
          <p:cNvPr id="81" name="Rectangle 80"/>
          <p:cNvSpPr/>
          <p:nvPr/>
        </p:nvSpPr>
        <p:spPr>
          <a:xfrm>
            <a:off x="7589643" y="1671216"/>
            <a:ext cx="3611368" cy="3657081"/>
          </a:xfrm>
          <a:prstGeom prst="rect">
            <a:avLst/>
          </a:prstGeom>
          <a:solidFill>
            <a:srgbClr val="5C2D91">
              <a:alpha val="90000"/>
            </a:srgbClr>
          </a:solidFill>
          <a:ln>
            <a:noFill/>
          </a:ln>
          <a:effectLst/>
        </p:spPr>
        <p:style>
          <a:lnRef idx="1">
            <a:schemeClr val="accent1"/>
          </a:lnRef>
          <a:fillRef idx="3">
            <a:schemeClr val="accent1"/>
          </a:fillRef>
          <a:effectRef idx="2">
            <a:schemeClr val="accent1"/>
          </a:effectRef>
          <a:fontRef idx="minor">
            <a:schemeClr val="lt1"/>
          </a:fontRef>
        </p:style>
        <p:txBody>
          <a:bodyPr lIns="182854" tIns="137141" rtlCol="0" anchor="t" anchorCtr="0"/>
          <a:lstStyle/>
          <a:p>
            <a:pPr defTabSz="932509">
              <a:lnSpc>
                <a:spcPct val="90000"/>
              </a:lnSpc>
            </a:pPr>
            <a:r>
              <a:rPr lang="en-US" sz="2400" dirty="0">
                <a:solidFill>
                  <a:prstClr val="white"/>
                </a:solidFill>
                <a:latin typeface="Segoe UI Light"/>
              </a:rPr>
              <a:t>Services help you make sense of the data:</a:t>
            </a:r>
          </a:p>
        </p:txBody>
      </p:sp>
      <p:grpSp>
        <p:nvGrpSpPr>
          <p:cNvPr id="10" name="Group 9"/>
          <p:cNvGrpSpPr/>
          <p:nvPr/>
        </p:nvGrpSpPr>
        <p:grpSpPr>
          <a:xfrm>
            <a:off x="7680956" y="2815006"/>
            <a:ext cx="3306125" cy="589659"/>
            <a:chOff x="7530168" y="2760061"/>
            <a:chExt cx="3241593" cy="578150"/>
          </a:xfrm>
        </p:grpSpPr>
        <p:sp>
          <p:nvSpPr>
            <p:cNvPr id="119" name="Rectangle 118"/>
            <p:cNvSpPr/>
            <p:nvPr/>
          </p:nvSpPr>
          <p:spPr>
            <a:xfrm>
              <a:off x="7530168" y="2760061"/>
              <a:ext cx="3241593" cy="406265"/>
            </a:xfrm>
            <a:prstGeom prst="rect">
              <a:avLst/>
            </a:prstGeom>
          </p:spPr>
          <p:txBody>
            <a:bodyPr wrap="none">
              <a:spAutoFit/>
            </a:bodyPr>
            <a:lstStyle/>
            <a:p>
              <a:pPr defTabSz="914016"/>
              <a:r>
                <a:rPr lang="en-US" sz="2040" kern="0" dirty="0">
                  <a:solidFill>
                    <a:srgbClr val="FFFFFF"/>
                  </a:solidFill>
                  <a:latin typeface="Segoe UI Light"/>
                  <a:ea typeface="Segoe UI" panose="020B0502040204020203" pitchFamily="34" charset="0"/>
                  <a:cs typeface="Segoe UI" panose="020B0502040204020203" pitchFamily="34" charset="0"/>
                </a:rPr>
                <a:t>Microsoft Azure IoT services</a:t>
              </a:r>
            </a:p>
          </p:txBody>
        </p:sp>
        <p:sp>
          <p:nvSpPr>
            <p:cNvPr id="3" name="Rectangle 2"/>
            <p:cNvSpPr/>
            <p:nvPr/>
          </p:nvSpPr>
          <p:spPr>
            <a:xfrm>
              <a:off x="7530168" y="3104621"/>
              <a:ext cx="2600392" cy="233590"/>
            </a:xfrm>
            <a:prstGeom prst="rect">
              <a:avLst/>
            </a:prstGeom>
          </p:spPr>
          <p:txBody>
            <a:bodyPr wrap="none">
              <a:spAutoFit/>
            </a:bodyPr>
            <a:lstStyle/>
            <a:p>
              <a:pPr defTabSz="914016"/>
              <a:r>
                <a:rPr lang="en-US" sz="918" kern="0" dirty="0">
                  <a:solidFill>
                    <a:srgbClr val="FFFFFF"/>
                  </a:solidFill>
                </a:rPr>
                <a:t>Azure Machine Learning | </a:t>
              </a:r>
              <a:r>
                <a:rPr lang="en-US" sz="918" kern="0" dirty="0" err="1">
                  <a:solidFill>
                    <a:srgbClr val="FFFFFF"/>
                  </a:solidFill>
                </a:rPr>
                <a:t>HDInsight</a:t>
              </a:r>
              <a:r>
                <a:rPr lang="en-US" sz="918" kern="0" dirty="0">
                  <a:solidFill>
                    <a:srgbClr val="FFFFFF"/>
                  </a:solidFill>
                </a:rPr>
                <a:t> | Power BI</a:t>
              </a:r>
            </a:p>
          </p:txBody>
        </p:sp>
      </p:grpSp>
      <p:pic>
        <p:nvPicPr>
          <p:cNvPr id="140" name="Picture 1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8701" y="3544863"/>
            <a:ext cx="2481026" cy="349531"/>
          </a:xfrm>
          <a:prstGeom prst="rect">
            <a:avLst/>
          </a:prstGeom>
        </p:spPr>
      </p:pic>
      <p:pic>
        <p:nvPicPr>
          <p:cNvPr id="141" name="Picture 1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63155" y="4205833"/>
            <a:ext cx="1477450" cy="309384"/>
          </a:xfrm>
          <a:prstGeom prst="rect">
            <a:avLst/>
          </a:prstGeom>
        </p:spPr>
      </p:pic>
      <p:sp>
        <p:nvSpPr>
          <p:cNvPr id="82" name="Rectangle 81"/>
          <p:cNvSpPr/>
          <p:nvPr/>
        </p:nvSpPr>
        <p:spPr>
          <a:xfrm>
            <a:off x="3932562" y="1671216"/>
            <a:ext cx="3611368" cy="3657081"/>
          </a:xfrm>
          <a:prstGeom prst="rect">
            <a:avLst/>
          </a:prstGeom>
          <a:solidFill>
            <a:srgbClr val="D83B01"/>
          </a:solidFill>
          <a:ln>
            <a:noFill/>
          </a:ln>
          <a:effectLst/>
        </p:spPr>
        <p:style>
          <a:lnRef idx="1">
            <a:schemeClr val="accent1"/>
          </a:lnRef>
          <a:fillRef idx="3">
            <a:schemeClr val="accent1"/>
          </a:fillRef>
          <a:effectRef idx="2">
            <a:schemeClr val="accent1"/>
          </a:effectRef>
          <a:fontRef idx="minor">
            <a:schemeClr val="lt1"/>
          </a:fontRef>
        </p:style>
        <p:txBody>
          <a:bodyPr lIns="182854" tIns="137141" rtlCol="0" anchor="t" anchorCtr="0"/>
          <a:lstStyle/>
          <a:p>
            <a:pPr defTabSz="932509">
              <a:lnSpc>
                <a:spcPct val="90000"/>
              </a:lnSpc>
            </a:pPr>
            <a:r>
              <a:rPr lang="en-US" sz="2400" dirty="0">
                <a:solidFill>
                  <a:prstClr val="white"/>
                </a:solidFill>
                <a:latin typeface="Segoe UI Light"/>
              </a:rPr>
              <a:t>Things produce data…</a:t>
            </a:r>
          </a:p>
        </p:txBody>
      </p:sp>
      <p:sp>
        <p:nvSpPr>
          <p:cNvPr id="178" name="Donut 80"/>
          <p:cNvSpPr/>
          <p:nvPr/>
        </p:nvSpPr>
        <p:spPr bwMode="auto">
          <a:xfrm>
            <a:off x="5928876" y="2951094"/>
            <a:ext cx="535466" cy="427386"/>
          </a:xfrm>
          <a:custGeom>
            <a:avLst/>
            <a:gdLst/>
            <a:ahLst/>
            <a:cxnLst/>
            <a:rect l="l" t="t" r="r" b="b"/>
            <a:pathLst>
              <a:path w="4812161" h="3840901">
                <a:moveTo>
                  <a:pt x="3296159" y="2000287"/>
                </a:moveTo>
                <a:cubicBezTo>
                  <a:pt x="3116881" y="2000287"/>
                  <a:pt x="2971547" y="2145621"/>
                  <a:pt x="2971547" y="2324899"/>
                </a:cubicBezTo>
                <a:cubicBezTo>
                  <a:pt x="2971547" y="2504177"/>
                  <a:pt x="3116881" y="2649511"/>
                  <a:pt x="3296159" y="2649511"/>
                </a:cubicBezTo>
                <a:cubicBezTo>
                  <a:pt x="3475437" y="2649511"/>
                  <a:pt x="3620771" y="2504177"/>
                  <a:pt x="3620771" y="2324899"/>
                </a:cubicBezTo>
                <a:cubicBezTo>
                  <a:pt x="3620771" y="2145621"/>
                  <a:pt x="3475437" y="2000287"/>
                  <a:pt x="3296159" y="2000287"/>
                </a:cubicBezTo>
                <a:close/>
                <a:moveTo>
                  <a:pt x="3296159" y="1675675"/>
                </a:moveTo>
                <a:cubicBezTo>
                  <a:pt x="3654716" y="1675675"/>
                  <a:pt x="3945383" y="1966342"/>
                  <a:pt x="3945383" y="2324899"/>
                </a:cubicBezTo>
                <a:cubicBezTo>
                  <a:pt x="3945383" y="2683456"/>
                  <a:pt x="3654716" y="2974123"/>
                  <a:pt x="3296159" y="2974123"/>
                </a:cubicBezTo>
                <a:cubicBezTo>
                  <a:pt x="2937602" y="2974123"/>
                  <a:pt x="2646935" y="2683456"/>
                  <a:pt x="2646935" y="2324899"/>
                </a:cubicBezTo>
                <a:cubicBezTo>
                  <a:pt x="2646935" y="1966342"/>
                  <a:pt x="2937602" y="1675675"/>
                  <a:pt x="3296159" y="1675675"/>
                </a:cubicBezTo>
                <a:close/>
                <a:moveTo>
                  <a:pt x="3296159" y="1420210"/>
                </a:moveTo>
                <a:cubicBezTo>
                  <a:pt x="2796513" y="1420210"/>
                  <a:pt x="2391470" y="1825253"/>
                  <a:pt x="2391470" y="2324899"/>
                </a:cubicBezTo>
                <a:cubicBezTo>
                  <a:pt x="2391470" y="2824545"/>
                  <a:pt x="2796513" y="3229588"/>
                  <a:pt x="3296159" y="3229588"/>
                </a:cubicBezTo>
                <a:cubicBezTo>
                  <a:pt x="3795805" y="3229588"/>
                  <a:pt x="4200848" y="2824545"/>
                  <a:pt x="4200848" y="2324899"/>
                </a:cubicBezTo>
                <a:cubicBezTo>
                  <a:pt x="4200848" y="1825253"/>
                  <a:pt x="3795805" y="1420210"/>
                  <a:pt x="3296159" y="1420210"/>
                </a:cubicBezTo>
                <a:close/>
                <a:moveTo>
                  <a:pt x="3296159" y="808897"/>
                </a:moveTo>
                <a:cubicBezTo>
                  <a:pt x="3370288" y="808897"/>
                  <a:pt x="3443173" y="814218"/>
                  <a:pt x="3514208" y="826185"/>
                </a:cubicBezTo>
                <a:cubicBezTo>
                  <a:pt x="3590275" y="1345671"/>
                  <a:pt x="4110542" y="1236614"/>
                  <a:pt x="4171519" y="1171489"/>
                </a:cubicBezTo>
                <a:lnTo>
                  <a:pt x="4215967" y="1123398"/>
                </a:lnTo>
                <a:cubicBezTo>
                  <a:pt x="4326392" y="1205433"/>
                  <a:pt x="4423576" y="1303917"/>
                  <a:pt x="4506024" y="1414131"/>
                </a:cubicBezTo>
                <a:cubicBezTo>
                  <a:pt x="4193319" y="1914120"/>
                  <a:pt x="4701014" y="2151102"/>
                  <a:pt x="4799529" y="2138412"/>
                </a:cubicBezTo>
                <a:cubicBezTo>
                  <a:pt x="4808295" y="2199419"/>
                  <a:pt x="4812161" y="2261708"/>
                  <a:pt x="4812161" y="2324899"/>
                </a:cubicBezTo>
                <a:cubicBezTo>
                  <a:pt x="4812161" y="2388615"/>
                  <a:pt x="4808231" y="2451413"/>
                  <a:pt x="4799054" y="2512849"/>
                </a:cubicBezTo>
                <a:cubicBezTo>
                  <a:pt x="4788113" y="2515889"/>
                  <a:pt x="4778304" y="2519618"/>
                  <a:pt x="4769770" y="2523906"/>
                </a:cubicBezTo>
                <a:lnTo>
                  <a:pt x="4769199" y="2523774"/>
                </a:lnTo>
                <a:cubicBezTo>
                  <a:pt x="4276600" y="2692966"/>
                  <a:pt x="4408190" y="3103551"/>
                  <a:pt x="4504674" y="3235631"/>
                </a:cubicBezTo>
                <a:cubicBezTo>
                  <a:pt x="4424185" y="3345698"/>
                  <a:pt x="4327453" y="3442859"/>
                  <a:pt x="4219101" y="3525661"/>
                </a:cubicBezTo>
                <a:cubicBezTo>
                  <a:pt x="3740127" y="3239817"/>
                  <a:pt x="3508490" y="3714698"/>
                  <a:pt x="3512861" y="3823658"/>
                </a:cubicBezTo>
                <a:cubicBezTo>
                  <a:pt x="3442266" y="3835647"/>
                  <a:pt x="3369826" y="3840901"/>
                  <a:pt x="3296159" y="3840901"/>
                </a:cubicBezTo>
                <a:cubicBezTo>
                  <a:pt x="3223977" y="3840901"/>
                  <a:pt x="3152974" y="3835857"/>
                  <a:pt x="3083692" y="3824633"/>
                </a:cubicBezTo>
                <a:cubicBezTo>
                  <a:pt x="2945132" y="3289289"/>
                  <a:pt x="2478158" y="3436602"/>
                  <a:pt x="2372141" y="3523198"/>
                </a:cubicBezTo>
                <a:cubicBezTo>
                  <a:pt x="2262805" y="3441349"/>
                  <a:pt x="2166565" y="3343329"/>
                  <a:pt x="2084868" y="3233760"/>
                </a:cubicBezTo>
                <a:cubicBezTo>
                  <a:pt x="2372460" y="2758314"/>
                  <a:pt x="1912484" y="2524914"/>
                  <a:pt x="1794482" y="2522480"/>
                </a:cubicBezTo>
                <a:cubicBezTo>
                  <a:pt x="1784508" y="2457948"/>
                  <a:pt x="1780157" y="2391932"/>
                  <a:pt x="1780157" y="2324899"/>
                </a:cubicBezTo>
                <a:cubicBezTo>
                  <a:pt x="1780157" y="2258743"/>
                  <a:pt x="1784395" y="2193577"/>
                  <a:pt x="1793487" y="2129772"/>
                </a:cubicBezTo>
                <a:cubicBezTo>
                  <a:pt x="2324943" y="2022144"/>
                  <a:pt x="2174743" y="1501516"/>
                  <a:pt x="2104500" y="1445028"/>
                </a:cubicBezTo>
                <a:lnTo>
                  <a:pt x="2079323" y="1425048"/>
                </a:lnTo>
                <a:cubicBezTo>
                  <a:pt x="2158206" y="1315063"/>
                  <a:pt x="2253175" y="1217660"/>
                  <a:pt x="2359684" y="1134258"/>
                </a:cubicBezTo>
                <a:cubicBezTo>
                  <a:pt x="2861568" y="1444701"/>
                  <a:pt x="3096870" y="926345"/>
                  <a:pt x="3079479" y="835441"/>
                </a:cubicBezTo>
                <a:lnTo>
                  <a:pt x="3077691" y="826410"/>
                </a:lnTo>
                <a:cubicBezTo>
                  <a:pt x="3148845" y="814239"/>
                  <a:pt x="3221878" y="808897"/>
                  <a:pt x="3296159" y="808897"/>
                </a:cubicBezTo>
                <a:close/>
                <a:moveTo>
                  <a:pt x="1005840" y="789098"/>
                </a:moveTo>
                <a:cubicBezTo>
                  <a:pt x="886892" y="789098"/>
                  <a:pt x="790466" y="885357"/>
                  <a:pt x="790466" y="1004099"/>
                </a:cubicBezTo>
                <a:cubicBezTo>
                  <a:pt x="790466" y="1122841"/>
                  <a:pt x="886892" y="1219101"/>
                  <a:pt x="1005840" y="1219101"/>
                </a:cubicBezTo>
                <a:cubicBezTo>
                  <a:pt x="1124788" y="1219101"/>
                  <a:pt x="1221214" y="1122841"/>
                  <a:pt x="1221214" y="1004099"/>
                </a:cubicBezTo>
                <a:cubicBezTo>
                  <a:pt x="1221214" y="885357"/>
                  <a:pt x="1124788" y="789098"/>
                  <a:pt x="1005840" y="789098"/>
                </a:cubicBezTo>
                <a:close/>
                <a:moveTo>
                  <a:pt x="1005840" y="574096"/>
                </a:moveTo>
                <a:cubicBezTo>
                  <a:pt x="1243736" y="574096"/>
                  <a:pt x="1436589" y="766615"/>
                  <a:pt x="1436589" y="1004099"/>
                </a:cubicBezTo>
                <a:cubicBezTo>
                  <a:pt x="1436589" y="1241584"/>
                  <a:pt x="1243736" y="1434102"/>
                  <a:pt x="1005840" y="1434102"/>
                </a:cubicBezTo>
                <a:cubicBezTo>
                  <a:pt x="767944" y="1434102"/>
                  <a:pt x="575092" y="1241584"/>
                  <a:pt x="575092" y="1004099"/>
                </a:cubicBezTo>
                <a:cubicBezTo>
                  <a:pt x="575092" y="766615"/>
                  <a:pt x="767944" y="574096"/>
                  <a:pt x="1005840" y="574096"/>
                </a:cubicBezTo>
                <a:close/>
                <a:moveTo>
                  <a:pt x="1005840" y="404893"/>
                </a:moveTo>
                <a:cubicBezTo>
                  <a:pt x="674334" y="404893"/>
                  <a:pt x="405595" y="673167"/>
                  <a:pt x="405595" y="1004099"/>
                </a:cubicBezTo>
                <a:cubicBezTo>
                  <a:pt x="405595" y="1335031"/>
                  <a:pt x="674334" y="1603305"/>
                  <a:pt x="1005840" y="1603305"/>
                </a:cubicBezTo>
                <a:cubicBezTo>
                  <a:pt x="1337346" y="1603305"/>
                  <a:pt x="1606085" y="1335031"/>
                  <a:pt x="1606085" y="1004099"/>
                </a:cubicBezTo>
                <a:cubicBezTo>
                  <a:pt x="1606085" y="673167"/>
                  <a:pt x="1337346" y="404893"/>
                  <a:pt x="1005840" y="404893"/>
                </a:cubicBezTo>
                <a:close/>
                <a:moveTo>
                  <a:pt x="1005840" y="0"/>
                </a:moveTo>
                <a:cubicBezTo>
                  <a:pt x="1055023" y="0"/>
                  <a:pt x="1103381" y="3524"/>
                  <a:pt x="1150512" y="11450"/>
                </a:cubicBezTo>
                <a:cubicBezTo>
                  <a:pt x="1200981" y="355524"/>
                  <a:pt x="1546169" y="283291"/>
                  <a:pt x="1586626" y="240157"/>
                </a:cubicBezTo>
                <a:lnTo>
                  <a:pt x="1616116" y="208305"/>
                </a:lnTo>
                <a:cubicBezTo>
                  <a:pt x="1689381" y="262639"/>
                  <a:pt x="1753861" y="327868"/>
                  <a:pt x="1808564" y="400867"/>
                </a:cubicBezTo>
                <a:cubicBezTo>
                  <a:pt x="1601090" y="732026"/>
                  <a:pt x="1937936" y="888988"/>
                  <a:pt x="2003299" y="880583"/>
                </a:cubicBezTo>
                <a:cubicBezTo>
                  <a:pt x="2009115" y="920990"/>
                  <a:pt x="2011680" y="962246"/>
                  <a:pt x="2011680" y="1004099"/>
                </a:cubicBezTo>
                <a:cubicBezTo>
                  <a:pt x="2011680" y="1046300"/>
                  <a:pt x="2009073" y="1087894"/>
                  <a:pt x="2002984" y="1128585"/>
                </a:cubicBezTo>
                <a:cubicBezTo>
                  <a:pt x="1995725" y="1130598"/>
                  <a:pt x="1989217" y="1133068"/>
                  <a:pt x="1983554" y="1135908"/>
                </a:cubicBezTo>
                <a:lnTo>
                  <a:pt x="1983176" y="1135821"/>
                </a:lnTo>
                <a:cubicBezTo>
                  <a:pt x="1656345" y="1247882"/>
                  <a:pt x="1743653" y="1519827"/>
                  <a:pt x="1807668" y="1607308"/>
                </a:cubicBezTo>
                <a:cubicBezTo>
                  <a:pt x="1754265" y="1680209"/>
                  <a:pt x="1690085" y="1744562"/>
                  <a:pt x="1618196" y="1799404"/>
                </a:cubicBezTo>
                <a:cubicBezTo>
                  <a:pt x="1300405" y="1610080"/>
                  <a:pt x="1146718" y="1924610"/>
                  <a:pt x="1149618" y="1996778"/>
                </a:cubicBezTo>
                <a:cubicBezTo>
                  <a:pt x="1102780" y="2004718"/>
                  <a:pt x="1054717" y="2008198"/>
                  <a:pt x="1005840" y="2008198"/>
                </a:cubicBezTo>
                <a:cubicBezTo>
                  <a:pt x="957949" y="2008198"/>
                  <a:pt x="910840" y="2004857"/>
                  <a:pt x="864872" y="1997423"/>
                </a:cubicBezTo>
                <a:cubicBezTo>
                  <a:pt x="772940" y="1642847"/>
                  <a:pt x="463111" y="1740417"/>
                  <a:pt x="392771" y="1797773"/>
                </a:cubicBezTo>
                <a:cubicBezTo>
                  <a:pt x="320228" y="1743561"/>
                  <a:pt x="256375" y="1678640"/>
                  <a:pt x="202170" y="1606068"/>
                </a:cubicBezTo>
                <a:cubicBezTo>
                  <a:pt x="392982" y="1291164"/>
                  <a:pt x="87797" y="1136576"/>
                  <a:pt x="9505" y="1134964"/>
                </a:cubicBezTo>
                <a:cubicBezTo>
                  <a:pt x="2887" y="1092222"/>
                  <a:pt x="0" y="1048497"/>
                  <a:pt x="0" y="1004099"/>
                </a:cubicBezTo>
                <a:cubicBezTo>
                  <a:pt x="0" y="960282"/>
                  <a:pt x="2812" y="917120"/>
                  <a:pt x="8844" y="874860"/>
                </a:cubicBezTo>
                <a:cubicBezTo>
                  <a:pt x="361456" y="803574"/>
                  <a:pt x="261801" y="458745"/>
                  <a:pt x="215196" y="421331"/>
                </a:cubicBezTo>
                <a:lnTo>
                  <a:pt x="198491" y="408098"/>
                </a:lnTo>
                <a:cubicBezTo>
                  <a:pt x="250829" y="335251"/>
                  <a:pt x="313839" y="270738"/>
                  <a:pt x="384506" y="215498"/>
                </a:cubicBezTo>
                <a:cubicBezTo>
                  <a:pt x="717497" y="421114"/>
                  <a:pt x="873616" y="77790"/>
                  <a:pt x="862077" y="17581"/>
                </a:cubicBezTo>
                <a:lnTo>
                  <a:pt x="860891" y="11600"/>
                </a:lnTo>
                <a:cubicBezTo>
                  <a:pt x="908100" y="3538"/>
                  <a:pt x="956556" y="0"/>
                  <a:pt x="1005840" y="0"/>
                </a:cubicBezTo>
                <a:close/>
              </a:path>
            </a:pathLst>
          </a:custGeom>
          <a:solidFill>
            <a:srgbClr val="FFFFFF"/>
          </a:solidFill>
          <a:ln w="9525" cap="flat" cmpd="sng" algn="ctr">
            <a:noFill/>
            <a:prstDash val="solid"/>
          </a:ln>
          <a:effectLst/>
        </p:spPr>
        <p:txBody>
          <a:bodyPr rot="0" spcFirstLastPara="0" vertOverflow="overflow" horzOverflow="overflow" vert="horz" wrap="square" lIns="89629" tIns="44815" rIns="44815" bIns="89629" numCol="1" spcCol="0" rtlCol="0" fromWordArt="0" anchor="b" anchorCtr="0" forceAA="0" compatLnSpc="1">
            <a:prstTxWarp prst="textNoShape">
              <a:avLst/>
            </a:prstTxWarp>
            <a:noAutofit/>
          </a:bodyPr>
          <a:lstStyle/>
          <a:p>
            <a:pPr algn="ctr" defTabSz="895919" fontAlgn="base">
              <a:spcBef>
                <a:spcPct val="0"/>
              </a:spcBef>
              <a:spcAft>
                <a:spcPct val="0"/>
              </a:spcAft>
              <a:defRPr/>
            </a:pPr>
            <a:endParaRPr lang="en-US" sz="1176" kern="0" spc="-49" dirty="0" err="1">
              <a:gradFill>
                <a:gsLst>
                  <a:gs pos="0">
                    <a:srgbClr val="FFFFFF"/>
                  </a:gs>
                  <a:gs pos="100000">
                    <a:srgbClr val="FFFFFF"/>
                  </a:gs>
                </a:gsLst>
                <a:lin ang="5400000" scaled="0"/>
              </a:gradFill>
              <a:ea typeface="Segoe UI" pitchFamily="34" charset="0"/>
              <a:cs typeface="Segoe UI" pitchFamily="34" charset="0"/>
            </a:endParaRPr>
          </a:p>
        </p:txBody>
      </p:sp>
      <p:sp>
        <p:nvSpPr>
          <p:cNvPr id="179" name="Flowchart: Magnetic Disk 86"/>
          <p:cNvSpPr>
            <a:spLocks noChangeAspect="1"/>
          </p:cNvSpPr>
          <p:nvPr/>
        </p:nvSpPr>
        <p:spPr bwMode="auto">
          <a:xfrm>
            <a:off x="5051645" y="2934938"/>
            <a:ext cx="385435" cy="46317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926"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grpSp>
        <p:nvGrpSpPr>
          <p:cNvPr id="180" name="Group 179"/>
          <p:cNvGrpSpPr/>
          <p:nvPr/>
        </p:nvGrpSpPr>
        <p:grpSpPr>
          <a:xfrm>
            <a:off x="5965266" y="3903727"/>
            <a:ext cx="484562" cy="452449"/>
            <a:chOff x="-5364163" y="-2738437"/>
            <a:chExt cx="4327525" cy="4054475"/>
          </a:xfrm>
          <a:solidFill>
            <a:schemeClr val="bg1"/>
          </a:solidFill>
        </p:grpSpPr>
        <p:sp>
          <p:nvSpPr>
            <p:cNvPr id="184" name="Freeform 5"/>
            <p:cNvSpPr>
              <a:spLocks/>
            </p:cNvSpPr>
            <p:nvPr/>
          </p:nvSpPr>
          <p:spPr bwMode="auto">
            <a:xfrm>
              <a:off x="-3487738" y="236538"/>
              <a:ext cx="447675" cy="1063625"/>
            </a:xfrm>
            <a:custGeom>
              <a:avLst/>
              <a:gdLst>
                <a:gd name="T0" fmla="*/ 44 w 119"/>
                <a:gd name="T1" fmla="*/ 24 h 283"/>
                <a:gd name="T2" fmla="*/ 0 w 119"/>
                <a:gd name="T3" fmla="*/ 41 h 283"/>
                <a:gd name="T4" fmla="*/ 0 w 119"/>
                <a:gd name="T5" fmla="*/ 93 h 283"/>
                <a:gd name="T6" fmla="*/ 16 w 119"/>
                <a:gd name="T7" fmla="*/ 89 h 283"/>
                <a:gd name="T8" fmla="*/ 32 w 119"/>
                <a:gd name="T9" fmla="*/ 84 h 283"/>
                <a:gd name="T10" fmla="*/ 47 w 119"/>
                <a:gd name="T11" fmla="*/ 77 h 283"/>
                <a:gd name="T12" fmla="*/ 59 w 119"/>
                <a:gd name="T13" fmla="*/ 69 h 283"/>
                <a:gd name="T14" fmla="*/ 59 w 119"/>
                <a:gd name="T15" fmla="*/ 283 h 283"/>
                <a:gd name="T16" fmla="*/ 119 w 119"/>
                <a:gd name="T17" fmla="*/ 283 h 283"/>
                <a:gd name="T18" fmla="*/ 119 w 119"/>
                <a:gd name="T19" fmla="*/ 0 h 283"/>
                <a:gd name="T20" fmla="*/ 83 w 119"/>
                <a:gd name="T21" fmla="*/ 0 h 283"/>
                <a:gd name="T22" fmla="*/ 44 w 119"/>
                <a:gd name="T23" fmla="*/ 2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283">
                  <a:moveTo>
                    <a:pt x="44" y="24"/>
                  </a:moveTo>
                  <a:cubicBezTo>
                    <a:pt x="31" y="31"/>
                    <a:pt x="16" y="37"/>
                    <a:pt x="0" y="41"/>
                  </a:cubicBezTo>
                  <a:cubicBezTo>
                    <a:pt x="0" y="93"/>
                    <a:pt x="0" y="93"/>
                    <a:pt x="0" y="93"/>
                  </a:cubicBezTo>
                  <a:cubicBezTo>
                    <a:pt x="5" y="92"/>
                    <a:pt x="11" y="91"/>
                    <a:pt x="16" y="89"/>
                  </a:cubicBezTo>
                  <a:cubicBezTo>
                    <a:pt x="22" y="88"/>
                    <a:pt x="27" y="86"/>
                    <a:pt x="32" y="84"/>
                  </a:cubicBezTo>
                  <a:cubicBezTo>
                    <a:pt x="37" y="82"/>
                    <a:pt x="42" y="79"/>
                    <a:pt x="47" y="77"/>
                  </a:cubicBezTo>
                  <a:cubicBezTo>
                    <a:pt x="51" y="74"/>
                    <a:pt x="55" y="71"/>
                    <a:pt x="59" y="69"/>
                  </a:cubicBezTo>
                  <a:cubicBezTo>
                    <a:pt x="59" y="283"/>
                    <a:pt x="59" y="283"/>
                    <a:pt x="59" y="283"/>
                  </a:cubicBezTo>
                  <a:cubicBezTo>
                    <a:pt x="119" y="283"/>
                    <a:pt x="119" y="283"/>
                    <a:pt x="119" y="283"/>
                  </a:cubicBezTo>
                  <a:cubicBezTo>
                    <a:pt x="119" y="0"/>
                    <a:pt x="119" y="0"/>
                    <a:pt x="119" y="0"/>
                  </a:cubicBezTo>
                  <a:cubicBezTo>
                    <a:pt x="83" y="0"/>
                    <a:pt x="83" y="0"/>
                    <a:pt x="83" y="0"/>
                  </a:cubicBezTo>
                  <a:cubicBezTo>
                    <a:pt x="71" y="8"/>
                    <a:pt x="59" y="16"/>
                    <a:pt x="44"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85" name="Freeform 6"/>
            <p:cNvSpPr>
              <a:spLocks noEditPoints="1"/>
            </p:cNvSpPr>
            <p:nvPr/>
          </p:nvSpPr>
          <p:spPr bwMode="auto">
            <a:xfrm>
              <a:off x="-5364163" y="-1246187"/>
              <a:ext cx="752475" cy="1076325"/>
            </a:xfrm>
            <a:custGeom>
              <a:avLst/>
              <a:gdLst>
                <a:gd name="T0" fmla="*/ 104 w 200"/>
                <a:gd name="T1" fmla="*/ 0 h 286"/>
                <a:gd name="T2" fmla="*/ 26 w 200"/>
                <a:gd name="T3" fmla="*/ 38 h 286"/>
                <a:gd name="T4" fmla="*/ 0 w 200"/>
                <a:gd name="T5" fmla="*/ 148 h 286"/>
                <a:gd name="T6" fmla="*/ 98 w 200"/>
                <a:gd name="T7" fmla="*/ 286 h 286"/>
                <a:gd name="T8" fmla="*/ 174 w 200"/>
                <a:gd name="T9" fmla="*/ 249 h 286"/>
                <a:gd name="T10" fmla="*/ 200 w 200"/>
                <a:gd name="T11" fmla="*/ 141 h 286"/>
                <a:gd name="T12" fmla="*/ 104 w 200"/>
                <a:gd name="T13" fmla="*/ 0 h 286"/>
                <a:gd name="T14" fmla="*/ 100 w 200"/>
                <a:gd name="T15" fmla="*/ 240 h 286"/>
                <a:gd name="T16" fmla="*/ 62 w 200"/>
                <a:gd name="T17" fmla="*/ 146 h 286"/>
                <a:gd name="T18" fmla="*/ 101 w 200"/>
                <a:gd name="T19" fmla="*/ 47 h 286"/>
                <a:gd name="T20" fmla="*/ 138 w 200"/>
                <a:gd name="T21" fmla="*/ 143 h 286"/>
                <a:gd name="T22" fmla="*/ 100 w 200"/>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86">
                  <a:moveTo>
                    <a:pt x="104" y="0"/>
                  </a:moveTo>
                  <a:cubicBezTo>
                    <a:pt x="70" y="0"/>
                    <a:pt x="44" y="13"/>
                    <a:pt x="26" y="38"/>
                  </a:cubicBezTo>
                  <a:cubicBezTo>
                    <a:pt x="8" y="63"/>
                    <a:pt x="0" y="100"/>
                    <a:pt x="0" y="148"/>
                  </a:cubicBezTo>
                  <a:cubicBezTo>
                    <a:pt x="0" y="240"/>
                    <a:pt x="32" y="286"/>
                    <a:pt x="98" y="286"/>
                  </a:cubicBezTo>
                  <a:cubicBezTo>
                    <a:pt x="131" y="286"/>
                    <a:pt x="156" y="274"/>
                    <a:pt x="174" y="249"/>
                  </a:cubicBezTo>
                  <a:cubicBezTo>
                    <a:pt x="191" y="224"/>
                    <a:pt x="200" y="188"/>
                    <a:pt x="200" y="141"/>
                  </a:cubicBezTo>
                  <a:cubicBezTo>
                    <a:pt x="200" y="47"/>
                    <a:pt x="168" y="0"/>
                    <a:pt x="104" y="0"/>
                  </a:cubicBezTo>
                  <a:close/>
                  <a:moveTo>
                    <a:pt x="100" y="240"/>
                  </a:moveTo>
                  <a:cubicBezTo>
                    <a:pt x="74" y="240"/>
                    <a:pt x="62" y="208"/>
                    <a:pt x="62" y="146"/>
                  </a:cubicBezTo>
                  <a:cubicBezTo>
                    <a:pt x="62" y="80"/>
                    <a:pt x="75" y="47"/>
                    <a:pt x="101" y="47"/>
                  </a:cubicBezTo>
                  <a:cubicBezTo>
                    <a:pt x="126" y="47"/>
                    <a:pt x="138" y="79"/>
                    <a:pt x="138" y="143"/>
                  </a:cubicBezTo>
                  <a:cubicBezTo>
                    <a:pt x="138" y="207"/>
                    <a:pt x="126" y="240"/>
                    <a:pt x="100"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86" name="Freeform 7"/>
            <p:cNvSpPr>
              <a:spLocks/>
            </p:cNvSpPr>
            <p:nvPr/>
          </p:nvSpPr>
          <p:spPr bwMode="auto">
            <a:xfrm>
              <a:off x="-4344988" y="-1249362"/>
              <a:ext cx="450850" cy="1060450"/>
            </a:xfrm>
            <a:custGeom>
              <a:avLst/>
              <a:gdLst>
                <a:gd name="T0" fmla="*/ 120 w 120"/>
                <a:gd name="T1" fmla="*/ 282 h 282"/>
                <a:gd name="T2" fmla="*/ 120 w 120"/>
                <a:gd name="T3" fmla="*/ 0 h 282"/>
                <a:gd name="T4" fmla="*/ 83 w 120"/>
                <a:gd name="T5" fmla="*/ 0 h 282"/>
                <a:gd name="T6" fmla="*/ 45 w 120"/>
                <a:gd name="T7" fmla="*/ 23 h 282"/>
                <a:gd name="T8" fmla="*/ 0 w 120"/>
                <a:gd name="T9" fmla="*/ 41 h 282"/>
                <a:gd name="T10" fmla="*/ 0 w 120"/>
                <a:gd name="T11" fmla="*/ 92 h 282"/>
                <a:gd name="T12" fmla="*/ 17 w 120"/>
                <a:gd name="T13" fmla="*/ 89 h 282"/>
                <a:gd name="T14" fmla="*/ 33 w 120"/>
                <a:gd name="T15" fmla="*/ 84 h 282"/>
                <a:gd name="T16" fmla="*/ 47 w 120"/>
                <a:gd name="T17" fmla="*/ 77 h 282"/>
                <a:gd name="T18" fmla="*/ 59 w 120"/>
                <a:gd name="T19" fmla="*/ 68 h 282"/>
                <a:gd name="T20" fmla="*/ 59 w 120"/>
                <a:gd name="T21" fmla="*/ 282 h 282"/>
                <a:gd name="T22" fmla="*/ 120 w 120"/>
                <a:gd name="T2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282">
                  <a:moveTo>
                    <a:pt x="120" y="282"/>
                  </a:moveTo>
                  <a:cubicBezTo>
                    <a:pt x="120" y="0"/>
                    <a:pt x="120" y="0"/>
                    <a:pt x="120" y="0"/>
                  </a:cubicBezTo>
                  <a:cubicBezTo>
                    <a:pt x="83" y="0"/>
                    <a:pt x="83" y="0"/>
                    <a:pt x="83" y="0"/>
                  </a:cubicBezTo>
                  <a:cubicBezTo>
                    <a:pt x="72" y="8"/>
                    <a:pt x="59" y="16"/>
                    <a:pt x="45" y="23"/>
                  </a:cubicBezTo>
                  <a:cubicBezTo>
                    <a:pt x="31" y="31"/>
                    <a:pt x="16" y="36"/>
                    <a:pt x="0" y="41"/>
                  </a:cubicBezTo>
                  <a:cubicBezTo>
                    <a:pt x="0" y="92"/>
                    <a:pt x="0" y="92"/>
                    <a:pt x="0" y="92"/>
                  </a:cubicBezTo>
                  <a:cubicBezTo>
                    <a:pt x="6" y="92"/>
                    <a:pt x="11" y="91"/>
                    <a:pt x="17" y="89"/>
                  </a:cubicBezTo>
                  <a:cubicBezTo>
                    <a:pt x="22" y="88"/>
                    <a:pt x="28" y="86"/>
                    <a:pt x="33" y="84"/>
                  </a:cubicBezTo>
                  <a:cubicBezTo>
                    <a:pt x="38" y="82"/>
                    <a:pt x="43" y="79"/>
                    <a:pt x="47" y="77"/>
                  </a:cubicBezTo>
                  <a:cubicBezTo>
                    <a:pt x="52" y="74"/>
                    <a:pt x="56" y="71"/>
                    <a:pt x="59" y="68"/>
                  </a:cubicBezTo>
                  <a:cubicBezTo>
                    <a:pt x="59" y="282"/>
                    <a:pt x="59" y="282"/>
                    <a:pt x="59" y="282"/>
                  </a:cubicBezTo>
                  <a:lnTo>
                    <a:pt x="120" y="2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87" name="Freeform 8"/>
            <p:cNvSpPr>
              <a:spLocks noEditPoints="1"/>
            </p:cNvSpPr>
            <p:nvPr/>
          </p:nvSpPr>
          <p:spPr bwMode="auto">
            <a:xfrm>
              <a:off x="-4446588" y="-2732087"/>
              <a:ext cx="755650" cy="1076325"/>
            </a:xfrm>
            <a:custGeom>
              <a:avLst/>
              <a:gdLst>
                <a:gd name="T0" fmla="*/ 104 w 201"/>
                <a:gd name="T1" fmla="*/ 0 h 286"/>
                <a:gd name="T2" fmla="*/ 27 w 201"/>
                <a:gd name="T3" fmla="*/ 38 h 286"/>
                <a:gd name="T4" fmla="*/ 0 w 201"/>
                <a:gd name="T5" fmla="*/ 147 h 286"/>
                <a:gd name="T6" fmla="*/ 99 w 201"/>
                <a:gd name="T7" fmla="*/ 286 h 286"/>
                <a:gd name="T8" fmla="*/ 174 w 201"/>
                <a:gd name="T9" fmla="*/ 249 h 286"/>
                <a:gd name="T10" fmla="*/ 201 w 201"/>
                <a:gd name="T11" fmla="*/ 141 h 286"/>
                <a:gd name="T12" fmla="*/ 104 w 201"/>
                <a:gd name="T13" fmla="*/ 0 h 286"/>
                <a:gd name="T14" fmla="*/ 101 w 201"/>
                <a:gd name="T15" fmla="*/ 239 h 286"/>
                <a:gd name="T16" fmla="*/ 62 w 201"/>
                <a:gd name="T17" fmla="*/ 146 h 286"/>
                <a:gd name="T18" fmla="*/ 101 w 201"/>
                <a:gd name="T19" fmla="*/ 46 h 286"/>
                <a:gd name="T20" fmla="*/ 138 w 201"/>
                <a:gd name="T21" fmla="*/ 143 h 286"/>
                <a:gd name="T22" fmla="*/ 101 w 201"/>
                <a:gd name="T23" fmla="*/ 23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99"/>
                    <a:pt x="0" y="147"/>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1" y="239"/>
                  </a:moveTo>
                  <a:cubicBezTo>
                    <a:pt x="75" y="239"/>
                    <a:pt x="62" y="208"/>
                    <a:pt x="62" y="146"/>
                  </a:cubicBezTo>
                  <a:cubicBezTo>
                    <a:pt x="62" y="80"/>
                    <a:pt x="75" y="46"/>
                    <a:pt x="101" y="46"/>
                  </a:cubicBezTo>
                  <a:cubicBezTo>
                    <a:pt x="126" y="46"/>
                    <a:pt x="138" y="79"/>
                    <a:pt x="138" y="143"/>
                  </a:cubicBezTo>
                  <a:cubicBezTo>
                    <a:pt x="138" y="207"/>
                    <a:pt x="126" y="239"/>
                    <a:pt x="101" y="2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88" name="Freeform 9"/>
            <p:cNvSpPr>
              <a:spLocks/>
            </p:cNvSpPr>
            <p:nvPr/>
          </p:nvSpPr>
          <p:spPr bwMode="auto">
            <a:xfrm>
              <a:off x="-1687513" y="-2738437"/>
              <a:ext cx="447675" cy="1063625"/>
            </a:xfrm>
            <a:custGeom>
              <a:avLst/>
              <a:gdLst>
                <a:gd name="T0" fmla="*/ 32 w 119"/>
                <a:gd name="T1" fmla="*/ 85 h 283"/>
                <a:gd name="T2" fmla="*/ 47 w 119"/>
                <a:gd name="T3" fmla="*/ 77 h 283"/>
                <a:gd name="T4" fmla="*/ 59 w 119"/>
                <a:gd name="T5" fmla="*/ 69 h 283"/>
                <a:gd name="T6" fmla="*/ 59 w 119"/>
                <a:gd name="T7" fmla="*/ 283 h 283"/>
                <a:gd name="T8" fmla="*/ 119 w 119"/>
                <a:gd name="T9" fmla="*/ 283 h 283"/>
                <a:gd name="T10" fmla="*/ 119 w 119"/>
                <a:gd name="T11" fmla="*/ 0 h 283"/>
                <a:gd name="T12" fmla="*/ 82 w 119"/>
                <a:gd name="T13" fmla="*/ 0 h 283"/>
                <a:gd name="T14" fmla="*/ 44 w 119"/>
                <a:gd name="T15" fmla="*/ 24 h 283"/>
                <a:gd name="T16" fmla="*/ 0 w 119"/>
                <a:gd name="T17" fmla="*/ 42 h 283"/>
                <a:gd name="T18" fmla="*/ 0 w 119"/>
                <a:gd name="T19" fmla="*/ 93 h 283"/>
                <a:gd name="T20" fmla="*/ 16 w 119"/>
                <a:gd name="T21" fmla="*/ 90 h 283"/>
                <a:gd name="T22" fmla="*/ 32 w 119"/>
                <a:gd name="T23" fmla="*/ 8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283">
                  <a:moveTo>
                    <a:pt x="32" y="85"/>
                  </a:moveTo>
                  <a:cubicBezTo>
                    <a:pt x="37" y="82"/>
                    <a:pt x="42" y="80"/>
                    <a:pt x="47" y="77"/>
                  </a:cubicBezTo>
                  <a:cubicBezTo>
                    <a:pt x="51" y="75"/>
                    <a:pt x="55" y="72"/>
                    <a:pt x="59" y="69"/>
                  </a:cubicBezTo>
                  <a:cubicBezTo>
                    <a:pt x="59" y="283"/>
                    <a:pt x="59" y="283"/>
                    <a:pt x="59" y="283"/>
                  </a:cubicBezTo>
                  <a:cubicBezTo>
                    <a:pt x="119" y="283"/>
                    <a:pt x="119" y="283"/>
                    <a:pt x="119" y="283"/>
                  </a:cubicBezTo>
                  <a:cubicBezTo>
                    <a:pt x="119" y="0"/>
                    <a:pt x="119" y="0"/>
                    <a:pt x="119" y="0"/>
                  </a:cubicBezTo>
                  <a:cubicBezTo>
                    <a:pt x="82" y="0"/>
                    <a:pt x="82" y="0"/>
                    <a:pt x="82" y="0"/>
                  </a:cubicBezTo>
                  <a:cubicBezTo>
                    <a:pt x="71" y="9"/>
                    <a:pt x="58" y="17"/>
                    <a:pt x="44" y="24"/>
                  </a:cubicBezTo>
                  <a:cubicBezTo>
                    <a:pt x="30" y="31"/>
                    <a:pt x="16" y="37"/>
                    <a:pt x="0" y="42"/>
                  </a:cubicBezTo>
                  <a:cubicBezTo>
                    <a:pt x="0" y="93"/>
                    <a:pt x="0" y="93"/>
                    <a:pt x="0" y="93"/>
                  </a:cubicBezTo>
                  <a:cubicBezTo>
                    <a:pt x="5" y="93"/>
                    <a:pt x="11" y="92"/>
                    <a:pt x="16" y="90"/>
                  </a:cubicBezTo>
                  <a:cubicBezTo>
                    <a:pt x="22" y="89"/>
                    <a:pt x="27" y="87"/>
                    <a:pt x="32"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89" name="Freeform 10"/>
            <p:cNvSpPr>
              <a:spLocks noEditPoints="1"/>
            </p:cNvSpPr>
            <p:nvPr/>
          </p:nvSpPr>
          <p:spPr bwMode="auto">
            <a:xfrm>
              <a:off x="-5364163" y="239713"/>
              <a:ext cx="752475" cy="1076325"/>
            </a:xfrm>
            <a:custGeom>
              <a:avLst/>
              <a:gdLst>
                <a:gd name="T0" fmla="*/ 104 w 200"/>
                <a:gd name="T1" fmla="*/ 0 h 286"/>
                <a:gd name="T2" fmla="*/ 26 w 200"/>
                <a:gd name="T3" fmla="*/ 38 h 286"/>
                <a:gd name="T4" fmla="*/ 0 w 200"/>
                <a:gd name="T5" fmla="*/ 148 h 286"/>
                <a:gd name="T6" fmla="*/ 98 w 200"/>
                <a:gd name="T7" fmla="*/ 286 h 286"/>
                <a:gd name="T8" fmla="*/ 174 w 200"/>
                <a:gd name="T9" fmla="*/ 249 h 286"/>
                <a:gd name="T10" fmla="*/ 200 w 200"/>
                <a:gd name="T11" fmla="*/ 141 h 286"/>
                <a:gd name="T12" fmla="*/ 104 w 200"/>
                <a:gd name="T13" fmla="*/ 0 h 286"/>
                <a:gd name="T14" fmla="*/ 100 w 200"/>
                <a:gd name="T15" fmla="*/ 240 h 286"/>
                <a:gd name="T16" fmla="*/ 62 w 200"/>
                <a:gd name="T17" fmla="*/ 146 h 286"/>
                <a:gd name="T18" fmla="*/ 101 w 200"/>
                <a:gd name="T19" fmla="*/ 47 h 286"/>
                <a:gd name="T20" fmla="*/ 138 w 200"/>
                <a:gd name="T21" fmla="*/ 143 h 286"/>
                <a:gd name="T22" fmla="*/ 100 w 200"/>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86">
                  <a:moveTo>
                    <a:pt x="104" y="0"/>
                  </a:moveTo>
                  <a:cubicBezTo>
                    <a:pt x="70" y="0"/>
                    <a:pt x="44" y="13"/>
                    <a:pt x="26" y="38"/>
                  </a:cubicBezTo>
                  <a:cubicBezTo>
                    <a:pt x="8" y="63"/>
                    <a:pt x="0" y="100"/>
                    <a:pt x="0" y="148"/>
                  </a:cubicBezTo>
                  <a:cubicBezTo>
                    <a:pt x="0" y="240"/>
                    <a:pt x="32" y="286"/>
                    <a:pt x="98" y="286"/>
                  </a:cubicBezTo>
                  <a:cubicBezTo>
                    <a:pt x="131" y="286"/>
                    <a:pt x="156" y="274"/>
                    <a:pt x="174" y="249"/>
                  </a:cubicBezTo>
                  <a:cubicBezTo>
                    <a:pt x="191" y="224"/>
                    <a:pt x="200" y="188"/>
                    <a:pt x="200" y="141"/>
                  </a:cubicBezTo>
                  <a:cubicBezTo>
                    <a:pt x="200" y="47"/>
                    <a:pt x="168" y="0"/>
                    <a:pt x="104" y="0"/>
                  </a:cubicBezTo>
                  <a:close/>
                  <a:moveTo>
                    <a:pt x="100" y="240"/>
                  </a:moveTo>
                  <a:cubicBezTo>
                    <a:pt x="74" y="240"/>
                    <a:pt x="62" y="209"/>
                    <a:pt x="62" y="146"/>
                  </a:cubicBezTo>
                  <a:cubicBezTo>
                    <a:pt x="62" y="80"/>
                    <a:pt x="75" y="47"/>
                    <a:pt x="101" y="47"/>
                  </a:cubicBezTo>
                  <a:cubicBezTo>
                    <a:pt x="126" y="47"/>
                    <a:pt x="138" y="79"/>
                    <a:pt x="138" y="143"/>
                  </a:cubicBezTo>
                  <a:cubicBezTo>
                    <a:pt x="138" y="208"/>
                    <a:pt x="126" y="240"/>
                    <a:pt x="100"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90" name="Freeform 11"/>
            <p:cNvSpPr>
              <a:spLocks/>
            </p:cNvSpPr>
            <p:nvPr/>
          </p:nvSpPr>
          <p:spPr bwMode="auto">
            <a:xfrm>
              <a:off x="-3487738" y="-2738437"/>
              <a:ext cx="447675" cy="1063625"/>
            </a:xfrm>
            <a:custGeom>
              <a:avLst/>
              <a:gdLst>
                <a:gd name="T0" fmla="*/ 32 w 119"/>
                <a:gd name="T1" fmla="*/ 85 h 283"/>
                <a:gd name="T2" fmla="*/ 47 w 119"/>
                <a:gd name="T3" fmla="*/ 77 h 283"/>
                <a:gd name="T4" fmla="*/ 59 w 119"/>
                <a:gd name="T5" fmla="*/ 69 h 283"/>
                <a:gd name="T6" fmla="*/ 59 w 119"/>
                <a:gd name="T7" fmla="*/ 283 h 283"/>
                <a:gd name="T8" fmla="*/ 119 w 119"/>
                <a:gd name="T9" fmla="*/ 283 h 283"/>
                <a:gd name="T10" fmla="*/ 119 w 119"/>
                <a:gd name="T11" fmla="*/ 0 h 283"/>
                <a:gd name="T12" fmla="*/ 83 w 119"/>
                <a:gd name="T13" fmla="*/ 0 h 283"/>
                <a:gd name="T14" fmla="*/ 44 w 119"/>
                <a:gd name="T15" fmla="*/ 24 h 283"/>
                <a:gd name="T16" fmla="*/ 0 w 119"/>
                <a:gd name="T17" fmla="*/ 42 h 283"/>
                <a:gd name="T18" fmla="*/ 0 w 119"/>
                <a:gd name="T19" fmla="*/ 93 h 283"/>
                <a:gd name="T20" fmla="*/ 16 w 119"/>
                <a:gd name="T21" fmla="*/ 90 h 283"/>
                <a:gd name="T22" fmla="*/ 32 w 119"/>
                <a:gd name="T23" fmla="*/ 8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283">
                  <a:moveTo>
                    <a:pt x="32" y="85"/>
                  </a:moveTo>
                  <a:cubicBezTo>
                    <a:pt x="37" y="82"/>
                    <a:pt x="42" y="80"/>
                    <a:pt x="47" y="77"/>
                  </a:cubicBezTo>
                  <a:cubicBezTo>
                    <a:pt x="51" y="75"/>
                    <a:pt x="55" y="72"/>
                    <a:pt x="59" y="69"/>
                  </a:cubicBezTo>
                  <a:cubicBezTo>
                    <a:pt x="59" y="283"/>
                    <a:pt x="59" y="283"/>
                    <a:pt x="59" y="283"/>
                  </a:cubicBezTo>
                  <a:cubicBezTo>
                    <a:pt x="119" y="283"/>
                    <a:pt x="119" y="283"/>
                    <a:pt x="119" y="283"/>
                  </a:cubicBezTo>
                  <a:cubicBezTo>
                    <a:pt x="119" y="0"/>
                    <a:pt x="119" y="0"/>
                    <a:pt x="119" y="0"/>
                  </a:cubicBezTo>
                  <a:cubicBezTo>
                    <a:pt x="83" y="0"/>
                    <a:pt x="83" y="0"/>
                    <a:pt x="83" y="0"/>
                  </a:cubicBezTo>
                  <a:cubicBezTo>
                    <a:pt x="71" y="9"/>
                    <a:pt x="59" y="17"/>
                    <a:pt x="44" y="24"/>
                  </a:cubicBezTo>
                  <a:cubicBezTo>
                    <a:pt x="31" y="31"/>
                    <a:pt x="16" y="37"/>
                    <a:pt x="0" y="42"/>
                  </a:cubicBezTo>
                  <a:cubicBezTo>
                    <a:pt x="0" y="93"/>
                    <a:pt x="0" y="93"/>
                    <a:pt x="0" y="93"/>
                  </a:cubicBezTo>
                  <a:cubicBezTo>
                    <a:pt x="5" y="93"/>
                    <a:pt x="11" y="92"/>
                    <a:pt x="16" y="90"/>
                  </a:cubicBezTo>
                  <a:cubicBezTo>
                    <a:pt x="22" y="89"/>
                    <a:pt x="27" y="87"/>
                    <a:pt x="32"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91" name="Freeform 12"/>
            <p:cNvSpPr>
              <a:spLocks noEditPoints="1"/>
            </p:cNvSpPr>
            <p:nvPr/>
          </p:nvSpPr>
          <p:spPr bwMode="auto">
            <a:xfrm>
              <a:off x="-1792288" y="-1246187"/>
              <a:ext cx="755650" cy="1076325"/>
            </a:xfrm>
            <a:custGeom>
              <a:avLst/>
              <a:gdLst>
                <a:gd name="T0" fmla="*/ 99 w 201"/>
                <a:gd name="T1" fmla="*/ 286 h 286"/>
                <a:gd name="T2" fmla="*/ 174 w 201"/>
                <a:gd name="T3" fmla="*/ 249 h 286"/>
                <a:gd name="T4" fmla="*/ 201 w 201"/>
                <a:gd name="T5" fmla="*/ 141 h 286"/>
                <a:gd name="T6" fmla="*/ 104 w 201"/>
                <a:gd name="T7" fmla="*/ 0 h 286"/>
                <a:gd name="T8" fmla="*/ 27 w 201"/>
                <a:gd name="T9" fmla="*/ 38 h 286"/>
                <a:gd name="T10" fmla="*/ 0 w 201"/>
                <a:gd name="T11" fmla="*/ 148 h 286"/>
                <a:gd name="T12" fmla="*/ 99 w 201"/>
                <a:gd name="T13" fmla="*/ 286 h 286"/>
                <a:gd name="T14" fmla="*/ 102 w 201"/>
                <a:gd name="T15" fmla="*/ 47 h 286"/>
                <a:gd name="T16" fmla="*/ 139 w 201"/>
                <a:gd name="T17" fmla="*/ 143 h 286"/>
                <a:gd name="T18" fmla="*/ 101 w 201"/>
                <a:gd name="T19" fmla="*/ 240 h 286"/>
                <a:gd name="T20" fmla="*/ 62 w 201"/>
                <a:gd name="T21" fmla="*/ 146 h 286"/>
                <a:gd name="T22" fmla="*/ 102 w 201"/>
                <a:gd name="T23" fmla="*/ 4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99" y="286"/>
                  </a:moveTo>
                  <a:cubicBezTo>
                    <a:pt x="132" y="286"/>
                    <a:pt x="157" y="274"/>
                    <a:pt x="174" y="249"/>
                  </a:cubicBezTo>
                  <a:cubicBezTo>
                    <a:pt x="192" y="224"/>
                    <a:pt x="201" y="188"/>
                    <a:pt x="201" y="141"/>
                  </a:cubicBezTo>
                  <a:cubicBezTo>
                    <a:pt x="201" y="47"/>
                    <a:pt x="169" y="0"/>
                    <a:pt x="104" y="0"/>
                  </a:cubicBezTo>
                  <a:cubicBezTo>
                    <a:pt x="70" y="0"/>
                    <a:pt x="45" y="13"/>
                    <a:pt x="27" y="38"/>
                  </a:cubicBezTo>
                  <a:cubicBezTo>
                    <a:pt x="9" y="63"/>
                    <a:pt x="0" y="100"/>
                    <a:pt x="0" y="148"/>
                  </a:cubicBezTo>
                  <a:cubicBezTo>
                    <a:pt x="0" y="240"/>
                    <a:pt x="33" y="286"/>
                    <a:pt x="99" y="286"/>
                  </a:cubicBezTo>
                  <a:close/>
                  <a:moveTo>
                    <a:pt x="102" y="47"/>
                  </a:moveTo>
                  <a:cubicBezTo>
                    <a:pt x="126" y="47"/>
                    <a:pt x="139" y="79"/>
                    <a:pt x="139" y="143"/>
                  </a:cubicBezTo>
                  <a:cubicBezTo>
                    <a:pt x="139" y="207"/>
                    <a:pt x="126" y="240"/>
                    <a:pt x="101" y="240"/>
                  </a:cubicBezTo>
                  <a:cubicBezTo>
                    <a:pt x="75" y="240"/>
                    <a:pt x="62" y="208"/>
                    <a:pt x="62" y="146"/>
                  </a:cubicBezTo>
                  <a:cubicBezTo>
                    <a:pt x="62" y="80"/>
                    <a:pt x="75" y="47"/>
                    <a:pt x="102" y="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92" name="Freeform 13"/>
            <p:cNvSpPr>
              <a:spLocks/>
            </p:cNvSpPr>
            <p:nvPr/>
          </p:nvSpPr>
          <p:spPr bwMode="auto">
            <a:xfrm>
              <a:off x="-5262563" y="-2738437"/>
              <a:ext cx="450850" cy="1063625"/>
            </a:xfrm>
            <a:custGeom>
              <a:avLst/>
              <a:gdLst>
                <a:gd name="T0" fmla="*/ 33 w 120"/>
                <a:gd name="T1" fmla="*/ 85 h 283"/>
                <a:gd name="T2" fmla="*/ 47 w 120"/>
                <a:gd name="T3" fmla="*/ 77 h 283"/>
                <a:gd name="T4" fmla="*/ 59 w 120"/>
                <a:gd name="T5" fmla="*/ 69 h 283"/>
                <a:gd name="T6" fmla="*/ 59 w 120"/>
                <a:gd name="T7" fmla="*/ 283 h 283"/>
                <a:gd name="T8" fmla="*/ 120 w 120"/>
                <a:gd name="T9" fmla="*/ 283 h 283"/>
                <a:gd name="T10" fmla="*/ 120 w 120"/>
                <a:gd name="T11" fmla="*/ 0 h 283"/>
                <a:gd name="T12" fmla="*/ 83 w 120"/>
                <a:gd name="T13" fmla="*/ 0 h 283"/>
                <a:gd name="T14" fmla="*/ 45 w 120"/>
                <a:gd name="T15" fmla="*/ 24 h 283"/>
                <a:gd name="T16" fmla="*/ 0 w 120"/>
                <a:gd name="T17" fmla="*/ 42 h 283"/>
                <a:gd name="T18" fmla="*/ 0 w 120"/>
                <a:gd name="T19" fmla="*/ 93 h 283"/>
                <a:gd name="T20" fmla="*/ 17 w 120"/>
                <a:gd name="T21" fmla="*/ 90 h 283"/>
                <a:gd name="T22" fmla="*/ 33 w 120"/>
                <a:gd name="T23" fmla="*/ 8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283">
                  <a:moveTo>
                    <a:pt x="33" y="85"/>
                  </a:moveTo>
                  <a:cubicBezTo>
                    <a:pt x="38" y="82"/>
                    <a:pt x="43" y="80"/>
                    <a:pt x="47" y="77"/>
                  </a:cubicBezTo>
                  <a:cubicBezTo>
                    <a:pt x="52" y="75"/>
                    <a:pt x="56" y="72"/>
                    <a:pt x="59" y="69"/>
                  </a:cubicBezTo>
                  <a:cubicBezTo>
                    <a:pt x="59" y="283"/>
                    <a:pt x="59" y="283"/>
                    <a:pt x="59" y="283"/>
                  </a:cubicBezTo>
                  <a:cubicBezTo>
                    <a:pt x="120" y="283"/>
                    <a:pt x="120" y="283"/>
                    <a:pt x="120" y="283"/>
                  </a:cubicBezTo>
                  <a:cubicBezTo>
                    <a:pt x="120" y="0"/>
                    <a:pt x="120" y="0"/>
                    <a:pt x="120" y="0"/>
                  </a:cubicBezTo>
                  <a:cubicBezTo>
                    <a:pt x="83" y="0"/>
                    <a:pt x="83" y="0"/>
                    <a:pt x="83" y="0"/>
                  </a:cubicBezTo>
                  <a:cubicBezTo>
                    <a:pt x="72" y="9"/>
                    <a:pt x="59" y="17"/>
                    <a:pt x="45" y="24"/>
                  </a:cubicBezTo>
                  <a:cubicBezTo>
                    <a:pt x="31" y="31"/>
                    <a:pt x="16" y="37"/>
                    <a:pt x="0" y="42"/>
                  </a:cubicBezTo>
                  <a:cubicBezTo>
                    <a:pt x="0" y="93"/>
                    <a:pt x="0" y="93"/>
                    <a:pt x="0" y="93"/>
                  </a:cubicBezTo>
                  <a:cubicBezTo>
                    <a:pt x="6" y="93"/>
                    <a:pt x="11" y="92"/>
                    <a:pt x="17" y="90"/>
                  </a:cubicBezTo>
                  <a:cubicBezTo>
                    <a:pt x="22" y="89"/>
                    <a:pt x="27" y="87"/>
                    <a:pt x="33"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93" name="Freeform 14"/>
            <p:cNvSpPr>
              <a:spLocks noEditPoints="1"/>
            </p:cNvSpPr>
            <p:nvPr/>
          </p:nvSpPr>
          <p:spPr bwMode="auto">
            <a:xfrm>
              <a:off x="-4446588" y="239713"/>
              <a:ext cx="755650" cy="1076325"/>
            </a:xfrm>
            <a:custGeom>
              <a:avLst/>
              <a:gdLst>
                <a:gd name="T0" fmla="*/ 104 w 201"/>
                <a:gd name="T1" fmla="*/ 0 h 286"/>
                <a:gd name="T2" fmla="*/ 27 w 201"/>
                <a:gd name="T3" fmla="*/ 38 h 286"/>
                <a:gd name="T4" fmla="*/ 0 w 201"/>
                <a:gd name="T5" fmla="*/ 148 h 286"/>
                <a:gd name="T6" fmla="*/ 99 w 201"/>
                <a:gd name="T7" fmla="*/ 286 h 286"/>
                <a:gd name="T8" fmla="*/ 174 w 201"/>
                <a:gd name="T9" fmla="*/ 249 h 286"/>
                <a:gd name="T10" fmla="*/ 201 w 201"/>
                <a:gd name="T11" fmla="*/ 141 h 286"/>
                <a:gd name="T12" fmla="*/ 104 w 201"/>
                <a:gd name="T13" fmla="*/ 0 h 286"/>
                <a:gd name="T14" fmla="*/ 101 w 201"/>
                <a:gd name="T15" fmla="*/ 240 h 286"/>
                <a:gd name="T16" fmla="*/ 62 w 201"/>
                <a:gd name="T17" fmla="*/ 146 h 286"/>
                <a:gd name="T18" fmla="*/ 101 w 201"/>
                <a:gd name="T19" fmla="*/ 47 h 286"/>
                <a:gd name="T20" fmla="*/ 138 w 201"/>
                <a:gd name="T21" fmla="*/ 143 h 286"/>
                <a:gd name="T22" fmla="*/ 101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100"/>
                    <a:pt x="0" y="148"/>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1" y="240"/>
                  </a:moveTo>
                  <a:cubicBezTo>
                    <a:pt x="75" y="240"/>
                    <a:pt x="62" y="209"/>
                    <a:pt x="62" y="146"/>
                  </a:cubicBezTo>
                  <a:cubicBezTo>
                    <a:pt x="62" y="80"/>
                    <a:pt x="75" y="47"/>
                    <a:pt x="101" y="47"/>
                  </a:cubicBezTo>
                  <a:cubicBezTo>
                    <a:pt x="126" y="47"/>
                    <a:pt x="138" y="79"/>
                    <a:pt x="138" y="143"/>
                  </a:cubicBezTo>
                  <a:cubicBezTo>
                    <a:pt x="138" y="208"/>
                    <a:pt x="126" y="240"/>
                    <a:pt x="101"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94" name="Freeform 15"/>
            <p:cNvSpPr>
              <a:spLocks/>
            </p:cNvSpPr>
            <p:nvPr/>
          </p:nvSpPr>
          <p:spPr bwMode="auto">
            <a:xfrm>
              <a:off x="-2608263" y="-1249362"/>
              <a:ext cx="450850" cy="1060450"/>
            </a:xfrm>
            <a:custGeom>
              <a:avLst/>
              <a:gdLst>
                <a:gd name="T0" fmla="*/ 120 w 120"/>
                <a:gd name="T1" fmla="*/ 282 h 282"/>
                <a:gd name="T2" fmla="*/ 120 w 120"/>
                <a:gd name="T3" fmla="*/ 0 h 282"/>
                <a:gd name="T4" fmla="*/ 83 w 120"/>
                <a:gd name="T5" fmla="*/ 0 h 282"/>
                <a:gd name="T6" fmla="*/ 45 w 120"/>
                <a:gd name="T7" fmla="*/ 23 h 282"/>
                <a:gd name="T8" fmla="*/ 0 w 120"/>
                <a:gd name="T9" fmla="*/ 41 h 282"/>
                <a:gd name="T10" fmla="*/ 0 w 120"/>
                <a:gd name="T11" fmla="*/ 92 h 282"/>
                <a:gd name="T12" fmla="*/ 17 w 120"/>
                <a:gd name="T13" fmla="*/ 89 h 282"/>
                <a:gd name="T14" fmla="*/ 33 w 120"/>
                <a:gd name="T15" fmla="*/ 84 h 282"/>
                <a:gd name="T16" fmla="*/ 47 w 120"/>
                <a:gd name="T17" fmla="*/ 77 h 282"/>
                <a:gd name="T18" fmla="*/ 59 w 120"/>
                <a:gd name="T19" fmla="*/ 68 h 282"/>
                <a:gd name="T20" fmla="*/ 59 w 120"/>
                <a:gd name="T21" fmla="*/ 282 h 282"/>
                <a:gd name="T22" fmla="*/ 120 w 120"/>
                <a:gd name="T2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282">
                  <a:moveTo>
                    <a:pt x="120" y="282"/>
                  </a:moveTo>
                  <a:cubicBezTo>
                    <a:pt x="120" y="0"/>
                    <a:pt x="120" y="0"/>
                    <a:pt x="120" y="0"/>
                  </a:cubicBezTo>
                  <a:cubicBezTo>
                    <a:pt x="83" y="0"/>
                    <a:pt x="83" y="0"/>
                    <a:pt x="83" y="0"/>
                  </a:cubicBezTo>
                  <a:cubicBezTo>
                    <a:pt x="72" y="8"/>
                    <a:pt x="59" y="16"/>
                    <a:pt x="45" y="23"/>
                  </a:cubicBezTo>
                  <a:cubicBezTo>
                    <a:pt x="31" y="31"/>
                    <a:pt x="16" y="36"/>
                    <a:pt x="0" y="41"/>
                  </a:cubicBezTo>
                  <a:cubicBezTo>
                    <a:pt x="0" y="92"/>
                    <a:pt x="0" y="92"/>
                    <a:pt x="0" y="92"/>
                  </a:cubicBezTo>
                  <a:cubicBezTo>
                    <a:pt x="6" y="92"/>
                    <a:pt x="11" y="91"/>
                    <a:pt x="17" y="89"/>
                  </a:cubicBezTo>
                  <a:cubicBezTo>
                    <a:pt x="22" y="88"/>
                    <a:pt x="28" y="86"/>
                    <a:pt x="33" y="84"/>
                  </a:cubicBezTo>
                  <a:cubicBezTo>
                    <a:pt x="38" y="82"/>
                    <a:pt x="43" y="79"/>
                    <a:pt x="47" y="77"/>
                  </a:cubicBezTo>
                  <a:cubicBezTo>
                    <a:pt x="52" y="74"/>
                    <a:pt x="56" y="71"/>
                    <a:pt x="59" y="68"/>
                  </a:cubicBezTo>
                  <a:cubicBezTo>
                    <a:pt x="59" y="282"/>
                    <a:pt x="59" y="282"/>
                    <a:pt x="59" y="282"/>
                  </a:cubicBezTo>
                  <a:lnTo>
                    <a:pt x="120" y="2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95" name="Freeform 16"/>
            <p:cNvSpPr>
              <a:spLocks noEditPoints="1"/>
            </p:cNvSpPr>
            <p:nvPr/>
          </p:nvSpPr>
          <p:spPr bwMode="auto">
            <a:xfrm>
              <a:off x="-2709863" y="239713"/>
              <a:ext cx="755650" cy="1076325"/>
            </a:xfrm>
            <a:custGeom>
              <a:avLst/>
              <a:gdLst>
                <a:gd name="T0" fmla="*/ 104 w 201"/>
                <a:gd name="T1" fmla="*/ 0 h 286"/>
                <a:gd name="T2" fmla="*/ 27 w 201"/>
                <a:gd name="T3" fmla="*/ 38 h 286"/>
                <a:gd name="T4" fmla="*/ 0 w 201"/>
                <a:gd name="T5" fmla="*/ 148 h 286"/>
                <a:gd name="T6" fmla="*/ 99 w 201"/>
                <a:gd name="T7" fmla="*/ 286 h 286"/>
                <a:gd name="T8" fmla="*/ 174 w 201"/>
                <a:gd name="T9" fmla="*/ 249 h 286"/>
                <a:gd name="T10" fmla="*/ 201 w 201"/>
                <a:gd name="T11" fmla="*/ 141 h 286"/>
                <a:gd name="T12" fmla="*/ 104 w 201"/>
                <a:gd name="T13" fmla="*/ 0 h 286"/>
                <a:gd name="T14" fmla="*/ 100 w 201"/>
                <a:gd name="T15" fmla="*/ 240 h 286"/>
                <a:gd name="T16" fmla="*/ 62 w 201"/>
                <a:gd name="T17" fmla="*/ 146 h 286"/>
                <a:gd name="T18" fmla="*/ 101 w 201"/>
                <a:gd name="T19" fmla="*/ 47 h 286"/>
                <a:gd name="T20" fmla="*/ 138 w 201"/>
                <a:gd name="T21" fmla="*/ 143 h 286"/>
                <a:gd name="T22" fmla="*/ 100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100"/>
                    <a:pt x="0" y="148"/>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0" y="240"/>
                  </a:moveTo>
                  <a:cubicBezTo>
                    <a:pt x="75" y="240"/>
                    <a:pt x="62" y="209"/>
                    <a:pt x="62" y="146"/>
                  </a:cubicBezTo>
                  <a:cubicBezTo>
                    <a:pt x="62" y="80"/>
                    <a:pt x="75" y="47"/>
                    <a:pt x="101" y="47"/>
                  </a:cubicBezTo>
                  <a:cubicBezTo>
                    <a:pt x="126" y="47"/>
                    <a:pt x="138" y="79"/>
                    <a:pt x="138" y="143"/>
                  </a:cubicBezTo>
                  <a:cubicBezTo>
                    <a:pt x="138" y="208"/>
                    <a:pt x="126" y="240"/>
                    <a:pt x="100"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96" name="Freeform 17"/>
            <p:cNvSpPr>
              <a:spLocks noEditPoints="1"/>
            </p:cNvSpPr>
            <p:nvPr/>
          </p:nvSpPr>
          <p:spPr bwMode="auto">
            <a:xfrm>
              <a:off x="-2709863" y="-2732087"/>
              <a:ext cx="755650" cy="1076325"/>
            </a:xfrm>
            <a:custGeom>
              <a:avLst/>
              <a:gdLst>
                <a:gd name="T0" fmla="*/ 104 w 201"/>
                <a:gd name="T1" fmla="*/ 0 h 286"/>
                <a:gd name="T2" fmla="*/ 27 w 201"/>
                <a:gd name="T3" fmla="*/ 38 h 286"/>
                <a:gd name="T4" fmla="*/ 0 w 201"/>
                <a:gd name="T5" fmla="*/ 147 h 286"/>
                <a:gd name="T6" fmla="*/ 99 w 201"/>
                <a:gd name="T7" fmla="*/ 286 h 286"/>
                <a:gd name="T8" fmla="*/ 174 w 201"/>
                <a:gd name="T9" fmla="*/ 249 h 286"/>
                <a:gd name="T10" fmla="*/ 201 w 201"/>
                <a:gd name="T11" fmla="*/ 141 h 286"/>
                <a:gd name="T12" fmla="*/ 104 w 201"/>
                <a:gd name="T13" fmla="*/ 0 h 286"/>
                <a:gd name="T14" fmla="*/ 100 w 201"/>
                <a:gd name="T15" fmla="*/ 239 h 286"/>
                <a:gd name="T16" fmla="*/ 62 w 201"/>
                <a:gd name="T17" fmla="*/ 146 h 286"/>
                <a:gd name="T18" fmla="*/ 101 w 201"/>
                <a:gd name="T19" fmla="*/ 46 h 286"/>
                <a:gd name="T20" fmla="*/ 138 w 201"/>
                <a:gd name="T21" fmla="*/ 143 h 286"/>
                <a:gd name="T22" fmla="*/ 100 w 201"/>
                <a:gd name="T23" fmla="*/ 23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4" y="13"/>
                    <a:pt x="27" y="38"/>
                  </a:cubicBezTo>
                  <a:cubicBezTo>
                    <a:pt x="9" y="63"/>
                    <a:pt x="0" y="99"/>
                    <a:pt x="0" y="147"/>
                  </a:cubicBezTo>
                  <a:cubicBezTo>
                    <a:pt x="0" y="240"/>
                    <a:pt x="33" y="286"/>
                    <a:pt x="99" y="286"/>
                  </a:cubicBezTo>
                  <a:cubicBezTo>
                    <a:pt x="131" y="286"/>
                    <a:pt x="157" y="274"/>
                    <a:pt x="174" y="249"/>
                  </a:cubicBezTo>
                  <a:cubicBezTo>
                    <a:pt x="192" y="224"/>
                    <a:pt x="201" y="188"/>
                    <a:pt x="201" y="141"/>
                  </a:cubicBezTo>
                  <a:cubicBezTo>
                    <a:pt x="201" y="47"/>
                    <a:pt x="168" y="0"/>
                    <a:pt x="104" y="0"/>
                  </a:cubicBezTo>
                  <a:close/>
                  <a:moveTo>
                    <a:pt x="100" y="239"/>
                  </a:moveTo>
                  <a:cubicBezTo>
                    <a:pt x="75" y="239"/>
                    <a:pt x="62" y="208"/>
                    <a:pt x="62" y="146"/>
                  </a:cubicBezTo>
                  <a:cubicBezTo>
                    <a:pt x="62" y="80"/>
                    <a:pt x="75" y="46"/>
                    <a:pt x="101" y="46"/>
                  </a:cubicBezTo>
                  <a:cubicBezTo>
                    <a:pt x="126" y="46"/>
                    <a:pt x="138" y="79"/>
                    <a:pt x="138" y="143"/>
                  </a:cubicBezTo>
                  <a:cubicBezTo>
                    <a:pt x="138" y="207"/>
                    <a:pt x="126" y="239"/>
                    <a:pt x="100" y="2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97" name="Freeform 18"/>
            <p:cNvSpPr>
              <a:spLocks noEditPoints="1"/>
            </p:cNvSpPr>
            <p:nvPr/>
          </p:nvSpPr>
          <p:spPr bwMode="auto">
            <a:xfrm>
              <a:off x="-3592513" y="-1246187"/>
              <a:ext cx="755650" cy="1076325"/>
            </a:xfrm>
            <a:custGeom>
              <a:avLst/>
              <a:gdLst>
                <a:gd name="T0" fmla="*/ 104 w 201"/>
                <a:gd name="T1" fmla="*/ 0 h 286"/>
                <a:gd name="T2" fmla="*/ 27 w 201"/>
                <a:gd name="T3" fmla="*/ 38 h 286"/>
                <a:gd name="T4" fmla="*/ 0 w 201"/>
                <a:gd name="T5" fmla="*/ 148 h 286"/>
                <a:gd name="T6" fmla="*/ 99 w 201"/>
                <a:gd name="T7" fmla="*/ 286 h 286"/>
                <a:gd name="T8" fmla="*/ 175 w 201"/>
                <a:gd name="T9" fmla="*/ 249 h 286"/>
                <a:gd name="T10" fmla="*/ 201 w 201"/>
                <a:gd name="T11" fmla="*/ 141 h 286"/>
                <a:gd name="T12" fmla="*/ 104 w 201"/>
                <a:gd name="T13" fmla="*/ 0 h 286"/>
                <a:gd name="T14" fmla="*/ 101 w 201"/>
                <a:gd name="T15" fmla="*/ 240 h 286"/>
                <a:gd name="T16" fmla="*/ 62 w 201"/>
                <a:gd name="T17" fmla="*/ 146 h 286"/>
                <a:gd name="T18" fmla="*/ 102 w 201"/>
                <a:gd name="T19" fmla="*/ 47 h 286"/>
                <a:gd name="T20" fmla="*/ 139 w 201"/>
                <a:gd name="T21" fmla="*/ 143 h 286"/>
                <a:gd name="T22" fmla="*/ 101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1" y="0"/>
                    <a:pt x="45" y="13"/>
                    <a:pt x="27" y="38"/>
                  </a:cubicBezTo>
                  <a:cubicBezTo>
                    <a:pt x="9" y="63"/>
                    <a:pt x="0" y="100"/>
                    <a:pt x="0" y="148"/>
                  </a:cubicBezTo>
                  <a:cubicBezTo>
                    <a:pt x="0" y="240"/>
                    <a:pt x="33" y="286"/>
                    <a:pt x="99" y="286"/>
                  </a:cubicBezTo>
                  <a:cubicBezTo>
                    <a:pt x="132" y="286"/>
                    <a:pt x="157" y="274"/>
                    <a:pt x="175" y="249"/>
                  </a:cubicBezTo>
                  <a:cubicBezTo>
                    <a:pt x="192" y="224"/>
                    <a:pt x="201" y="188"/>
                    <a:pt x="201" y="141"/>
                  </a:cubicBezTo>
                  <a:cubicBezTo>
                    <a:pt x="201" y="47"/>
                    <a:pt x="169" y="0"/>
                    <a:pt x="104" y="0"/>
                  </a:cubicBezTo>
                  <a:close/>
                  <a:moveTo>
                    <a:pt x="101" y="240"/>
                  </a:moveTo>
                  <a:cubicBezTo>
                    <a:pt x="75" y="240"/>
                    <a:pt x="62" y="208"/>
                    <a:pt x="62" y="146"/>
                  </a:cubicBezTo>
                  <a:cubicBezTo>
                    <a:pt x="62" y="80"/>
                    <a:pt x="75" y="47"/>
                    <a:pt x="102" y="47"/>
                  </a:cubicBezTo>
                  <a:cubicBezTo>
                    <a:pt x="126" y="47"/>
                    <a:pt x="139" y="79"/>
                    <a:pt x="139" y="143"/>
                  </a:cubicBezTo>
                  <a:cubicBezTo>
                    <a:pt x="139" y="207"/>
                    <a:pt x="126" y="240"/>
                    <a:pt x="101"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98" name="Freeform 19"/>
            <p:cNvSpPr>
              <a:spLocks noEditPoints="1"/>
            </p:cNvSpPr>
            <p:nvPr/>
          </p:nvSpPr>
          <p:spPr bwMode="auto">
            <a:xfrm>
              <a:off x="-1792288" y="239713"/>
              <a:ext cx="755650" cy="1076325"/>
            </a:xfrm>
            <a:custGeom>
              <a:avLst/>
              <a:gdLst>
                <a:gd name="T0" fmla="*/ 104 w 201"/>
                <a:gd name="T1" fmla="*/ 0 h 286"/>
                <a:gd name="T2" fmla="*/ 27 w 201"/>
                <a:gd name="T3" fmla="*/ 38 h 286"/>
                <a:gd name="T4" fmla="*/ 0 w 201"/>
                <a:gd name="T5" fmla="*/ 148 h 286"/>
                <a:gd name="T6" fmla="*/ 99 w 201"/>
                <a:gd name="T7" fmla="*/ 286 h 286"/>
                <a:gd name="T8" fmla="*/ 174 w 201"/>
                <a:gd name="T9" fmla="*/ 249 h 286"/>
                <a:gd name="T10" fmla="*/ 201 w 201"/>
                <a:gd name="T11" fmla="*/ 141 h 286"/>
                <a:gd name="T12" fmla="*/ 104 w 201"/>
                <a:gd name="T13" fmla="*/ 0 h 286"/>
                <a:gd name="T14" fmla="*/ 101 w 201"/>
                <a:gd name="T15" fmla="*/ 240 h 286"/>
                <a:gd name="T16" fmla="*/ 62 w 201"/>
                <a:gd name="T17" fmla="*/ 146 h 286"/>
                <a:gd name="T18" fmla="*/ 102 w 201"/>
                <a:gd name="T19" fmla="*/ 47 h 286"/>
                <a:gd name="T20" fmla="*/ 139 w 201"/>
                <a:gd name="T21" fmla="*/ 143 h 286"/>
                <a:gd name="T22" fmla="*/ 101 w 201"/>
                <a:gd name="T23" fmla="*/ 2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86">
                  <a:moveTo>
                    <a:pt x="104" y="0"/>
                  </a:moveTo>
                  <a:cubicBezTo>
                    <a:pt x="70" y="0"/>
                    <a:pt x="45" y="13"/>
                    <a:pt x="27" y="38"/>
                  </a:cubicBezTo>
                  <a:cubicBezTo>
                    <a:pt x="9" y="63"/>
                    <a:pt x="0" y="100"/>
                    <a:pt x="0" y="148"/>
                  </a:cubicBezTo>
                  <a:cubicBezTo>
                    <a:pt x="0" y="240"/>
                    <a:pt x="33" y="286"/>
                    <a:pt x="99" y="286"/>
                  </a:cubicBezTo>
                  <a:cubicBezTo>
                    <a:pt x="132" y="286"/>
                    <a:pt x="157" y="274"/>
                    <a:pt x="174" y="249"/>
                  </a:cubicBezTo>
                  <a:cubicBezTo>
                    <a:pt x="192" y="224"/>
                    <a:pt x="201" y="188"/>
                    <a:pt x="201" y="141"/>
                  </a:cubicBezTo>
                  <a:cubicBezTo>
                    <a:pt x="201" y="47"/>
                    <a:pt x="169" y="0"/>
                    <a:pt x="104" y="0"/>
                  </a:cubicBezTo>
                  <a:close/>
                  <a:moveTo>
                    <a:pt x="101" y="240"/>
                  </a:moveTo>
                  <a:cubicBezTo>
                    <a:pt x="75" y="240"/>
                    <a:pt x="62" y="209"/>
                    <a:pt x="62" y="146"/>
                  </a:cubicBezTo>
                  <a:cubicBezTo>
                    <a:pt x="62" y="80"/>
                    <a:pt x="75" y="47"/>
                    <a:pt x="102" y="47"/>
                  </a:cubicBezTo>
                  <a:cubicBezTo>
                    <a:pt x="126" y="47"/>
                    <a:pt x="139" y="79"/>
                    <a:pt x="139" y="143"/>
                  </a:cubicBezTo>
                  <a:cubicBezTo>
                    <a:pt x="139" y="208"/>
                    <a:pt x="126" y="240"/>
                    <a:pt x="101" y="2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grpSp>
      <p:grpSp>
        <p:nvGrpSpPr>
          <p:cNvPr id="181" name="Group 180"/>
          <p:cNvGrpSpPr/>
          <p:nvPr/>
        </p:nvGrpSpPr>
        <p:grpSpPr>
          <a:xfrm>
            <a:off x="5086873" y="3881073"/>
            <a:ext cx="375328" cy="495663"/>
            <a:chOff x="7667625" y="-3309937"/>
            <a:chExt cx="2163763" cy="2857500"/>
          </a:xfrm>
          <a:solidFill>
            <a:schemeClr val="bg1"/>
          </a:solidFill>
        </p:grpSpPr>
        <p:sp>
          <p:nvSpPr>
            <p:cNvPr id="182" name="Freeform 19"/>
            <p:cNvSpPr>
              <a:spLocks noEditPoints="1"/>
            </p:cNvSpPr>
            <p:nvPr/>
          </p:nvSpPr>
          <p:spPr bwMode="auto">
            <a:xfrm>
              <a:off x="7667625" y="-3309937"/>
              <a:ext cx="2163763" cy="2857500"/>
            </a:xfrm>
            <a:custGeom>
              <a:avLst/>
              <a:gdLst>
                <a:gd name="T0" fmla="*/ 574 w 574"/>
                <a:gd name="T1" fmla="*/ 186 h 759"/>
                <a:gd name="T2" fmla="*/ 574 w 574"/>
                <a:gd name="T3" fmla="*/ 186 h 759"/>
                <a:gd name="T4" fmla="*/ 388 w 574"/>
                <a:gd name="T5" fmla="*/ 186 h 759"/>
                <a:gd name="T6" fmla="*/ 388 w 574"/>
                <a:gd name="T7" fmla="*/ 0 h 759"/>
                <a:gd name="T8" fmla="*/ 329 w 574"/>
                <a:gd name="T9" fmla="*/ 0 h 759"/>
                <a:gd name="T10" fmla="*/ 21 w 574"/>
                <a:gd name="T11" fmla="*/ 0 h 759"/>
                <a:gd name="T12" fmla="*/ 0 w 574"/>
                <a:gd name="T13" fmla="*/ 20 h 759"/>
                <a:gd name="T14" fmla="*/ 0 w 574"/>
                <a:gd name="T15" fmla="*/ 738 h 759"/>
                <a:gd name="T16" fmla="*/ 21 w 574"/>
                <a:gd name="T17" fmla="*/ 759 h 759"/>
                <a:gd name="T18" fmla="*/ 329 w 574"/>
                <a:gd name="T19" fmla="*/ 759 h 759"/>
                <a:gd name="T20" fmla="*/ 553 w 574"/>
                <a:gd name="T21" fmla="*/ 759 h 759"/>
                <a:gd name="T22" fmla="*/ 574 w 574"/>
                <a:gd name="T23" fmla="*/ 738 h 759"/>
                <a:gd name="T24" fmla="*/ 574 w 574"/>
                <a:gd name="T25" fmla="*/ 384 h 759"/>
                <a:gd name="T26" fmla="*/ 574 w 574"/>
                <a:gd name="T27" fmla="*/ 384 h 759"/>
                <a:gd name="T28" fmla="*/ 574 w 574"/>
                <a:gd name="T29" fmla="*/ 186 h 759"/>
                <a:gd name="T30" fmla="*/ 75 w 574"/>
                <a:gd name="T31" fmla="*/ 146 h 759"/>
                <a:gd name="T32" fmla="*/ 270 w 574"/>
                <a:gd name="T33" fmla="*/ 146 h 759"/>
                <a:gd name="T34" fmla="*/ 270 w 574"/>
                <a:gd name="T35" fmla="*/ 192 h 759"/>
                <a:gd name="T36" fmla="*/ 75 w 574"/>
                <a:gd name="T37" fmla="*/ 192 h 759"/>
                <a:gd name="T38" fmla="*/ 75 w 574"/>
                <a:gd name="T39" fmla="*/ 146 h 759"/>
                <a:gd name="T40" fmla="*/ 499 w 574"/>
                <a:gd name="T41" fmla="*/ 667 h 759"/>
                <a:gd name="T42" fmla="*/ 329 w 574"/>
                <a:gd name="T43" fmla="*/ 667 h 759"/>
                <a:gd name="T44" fmla="*/ 75 w 574"/>
                <a:gd name="T45" fmla="*/ 667 h 759"/>
                <a:gd name="T46" fmla="*/ 75 w 574"/>
                <a:gd name="T47" fmla="*/ 622 h 759"/>
                <a:gd name="T48" fmla="*/ 329 w 574"/>
                <a:gd name="T49" fmla="*/ 622 h 759"/>
                <a:gd name="T50" fmla="*/ 499 w 574"/>
                <a:gd name="T51" fmla="*/ 622 h 759"/>
                <a:gd name="T52" fmla="*/ 499 w 574"/>
                <a:gd name="T53" fmla="*/ 667 h 759"/>
                <a:gd name="T54" fmla="*/ 499 w 574"/>
                <a:gd name="T55" fmla="*/ 561 h 759"/>
                <a:gd name="T56" fmla="*/ 329 w 574"/>
                <a:gd name="T57" fmla="*/ 561 h 759"/>
                <a:gd name="T58" fmla="*/ 75 w 574"/>
                <a:gd name="T59" fmla="*/ 561 h 759"/>
                <a:gd name="T60" fmla="*/ 75 w 574"/>
                <a:gd name="T61" fmla="*/ 516 h 759"/>
                <a:gd name="T62" fmla="*/ 329 w 574"/>
                <a:gd name="T63" fmla="*/ 516 h 759"/>
                <a:gd name="T64" fmla="*/ 499 w 574"/>
                <a:gd name="T65" fmla="*/ 516 h 759"/>
                <a:gd name="T66" fmla="*/ 499 w 574"/>
                <a:gd name="T67" fmla="*/ 561 h 759"/>
                <a:gd name="T68" fmla="*/ 499 w 574"/>
                <a:gd name="T69" fmla="*/ 455 h 759"/>
                <a:gd name="T70" fmla="*/ 329 w 574"/>
                <a:gd name="T71" fmla="*/ 455 h 759"/>
                <a:gd name="T72" fmla="*/ 75 w 574"/>
                <a:gd name="T73" fmla="*/ 455 h 759"/>
                <a:gd name="T74" fmla="*/ 75 w 574"/>
                <a:gd name="T75" fmla="*/ 410 h 759"/>
                <a:gd name="T76" fmla="*/ 329 w 574"/>
                <a:gd name="T77" fmla="*/ 410 h 759"/>
                <a:gd name="T78" fmla="*/ 499 w 574"/>
                <a:gd name="T79" fmla="*/ 410 h 759"/>
                <a:gd name="T80" fmla="*/ 499 w 574"/>
                <a:gd name="T81" fmla="*/ 455 h 759"/>
                <a:gd name="T82" fmla="*/ 499 w 574"/>
                <a:gd name="T83" fmla="*/ 349 h 759"/>
                <a:gd name="T84" fmla="*/ 329 w 574"/>
                <a:gd name="T85" fmla="*/ 349 h 759"/>
                <a:gd name="T86" fmla="*/ 75 w 574"/>
                <a:gd name="T87" fmla="*/ 349 h 759"/>
                <a:gd name="T88" fmla="*/ 75 w 574"/>
                <a:gd name="T89" fmla="*/ 304 h 759"/>
                <a:gd name="T90" fmla="*/ 329 w 574"/>
                <a:gd name="T91" fmla="*/ 304 h 759"/>
                <a:gd name="T92" fmla="*/ 499 w 574"/>
                <a:gd name="T93" fmla="*/ 304 h 759"/>
                <a:gd name="T94" fmla="*/ 499 w 574"/>
                <a:gd name="T95" fmla="*/ 349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4" h="759">
                  <a:moveTo>
                    <a:pt x="574" y="186"/>
                  </a:moveTo>
                  <a:cubicBezTo>
                    <a:pt x="574" y="186"/>
                    <a:pt x="574" y="186"/>
                    <a:pt x="574" y="186"/>
                  </a:cubicBezTo>
                  <a:cubicBezTo>
                    <a:pt x="388" y="186"/>
                    <a:pt x="388" y="186"/>
                    <a:pt x="388" y="186"/>
                  </a:cubicBezTo>
                  <a:cubicBezTo>
                    <a:pt x="388" y="0"/>
                    <a:pt x="388" y="0"/>
                    <a:pt x="388" y="0"/>
                  </a:cubicBezTo>
                  <a:cubicBezTo>
                    <a:pt x="329" y="0"/>
                    <a:pt x="329" y="0"/>
                    <a:pt x="329" y="0"/>
                  </a:cubicBezTo>
                  <a:cubicBezTo>
                    <a:pt x="21" y="0"/>
                    <a:pt x="21" y="0"/>
                    <a:pt x="21" y="0"/>
                  </a:cubicBezTo>
                  <a:cubicBezTo>
                    <a:pt x="9" y="0"/>
                    <a:pt x="0" y="9"/>
                    <a:pt x="0" y="20"/>
                  </a:cubicBezTo>
                  <a:cubicBezTo>
                    <a:pt x="0" y="738"/>
                    <a:pt x="0" y="738"/>
                    <a:pt x="0" y="738"/>
                  </a:cubicBezTo>
                  <a:cubicBezTo>
                    <a:pt x="0" y="750"/>
                    <a:pt x="9" y="759"/>
                    <a:pt x="21" y="759"/>
                  </a:cubicBezTo>
                  <a:cubicBezTo>
                    <a:pt x="329" y="759"/>
                    <a:pt x="329" y="759"/>
                    <a:pt x="329" y="759"/>
                  </a:cubicBezTo>
                  <a:cubicBezTo>
                    <a:pt x="553" y="759"/>
                    <a:pt x="553" y="759"/>
                    <a:pt x="553" y="759"/>
                  </a:cubicBezTo>
                  <a:cubicBezTo>
                    <a:pt x="565" y="759"/>
                    <a:pt x="574" y="750"/>
                    <a:pt x="574" y="738"/>
                  </a:cubicBezTo>
                  <a:cubicBezTo>
                    <a:pt x="574" y="384"/>
                    <a:pt x="574" y="384"/>
                    <a:pt x="574" y="384"/>
                  </a:cubicBezTo>
                  <a:cubicBezTo>
                    <a:pt x="574" y="384"/>
                    <a:pt x="574" y="384"/>
                    <a:pt x="574" y="384"/>
                  </a:cubicBezTo>
                  <a:cubicBezTo>
                    <a:pt x="574" y="186"/>
                    <a:pt x="574" y="186"/>
                    <a:pt x="574" y="186"/>
                  </a:cubicBezTo>
                  <a:close/>
                  <a:moveTo>
                    <a:pt x="75" y="146"/>
                  </a:moveTo>
                  <a:cubicBezTo>
                    <a:pt x="270" y="146"/>
                    <a:pt x="270" y="146"/>
                    <a:pt x="270" y="146"/>
                  </a:cubicBezTo>
                  <a:cubicBezTo>
                    <a:pt x="270" y="192"/>
                    <a:pt x="270" y="192"/>
                    <a:pt x="270" y="192"/>
                  </a:cubicBezTo>
                  <a:cubicBezTo>
                    <a:pt x="75" y="192"/>
                    <a:pt x="75" y="192"/>
                    <a:pt x="75" y="192"/>
                  </a:cubicBezTo>
                  <a:lnTo>
                    <a:pt x="75" y="146"/>
                  </a:lnTo>
                  <a:close/>
                  <a:moveTo>
                    <a:pt x="499" y="667"/>
                  </a:moveTo>
                  <a:cubicBezTo>
                    <a:pt x="329" y="667"/>
                    <a:pt x="329" y="667"/>
                    <a:pt x="329" y="667"/>
                  </a:cubicBezTo>
                  <a:cubicBezTo>
                    <a:pt x="75" y="667"/>
                    <a:pt x="75" y="667"/>
                    <a:pt x="75" y="667"/>
                  </a:cubicBezTo>
                  <a:cubicBezTo>
                    <a:pt x="75" y="622"/>
                    <a:pt x="75" y="622"/>
                    <a:pt x="75" y="622"/>
                  </a:cubicBezTo>
                  <a:cubicBezTo>
                    <a:pt x="329" y="622"/>
                    <a:pt x="329" y="622"/>
                    <a:pt x="329" y="622"/>
                  </a:cubicBezTo>
                  <a:cubicBezTo>
                    <a:pt x="499" y="622"/>
                    <a:pt x="499" y="622"/>
                    <a:pt x="499" y="622"/>
                  </a:cubicBezTo>
                  <a:lnTo>
                    <a:pt x="499" y="667"/>
                  </a:lnTo>
                  <a:close/>
                  <a:moveTo>
                    <a:pt x="499" y="561"/>
                  </a:moveTo>
                  <a:cubicBezTo>
                    <a:pt x="329" y="561"/>
                    <a:pt x="329" y="561"/>
                    <a:pt x="329" y="561"/>
                  </a:cubicBezTo>
                  <a:cubicBezTo>
                    <a:pt x="75" y="561"/>
                    <a:pt x="75" y="561"/>
                    <a:pt x="75" y="561"/>
                  </a:cubicBezTo>
                  <a:cubicBezTo>
                    <a:pt x="75" y="516"/>
                    <a:pt x="75" y="516"/>
                    <a:pt x="75" y="516"/>
                  </a:cubicBezTo>
                  <a:cubicBezTo>
                    <a:pt x="329" y="516"/>
                    <a:pt x="329" y="516"/>
                    <a:pt x="329" y="516"/>
                  </a:cubicBezTo>
                  <a:cubicBezTo>
                    <a:pt x="499" y="516"/>
                    <a:pt x="499" y="516"/>
                    <a:pt x="499" y="516"/>
                  </a:cubicBezTo>
                  <a:lnTo>
                    <a:pt x="499" y="561"/>
                  </a:lnTo>
                  <a:close/>
                  <a:moveTo>
                    <a:pt x="499" y="455"/>
                  </a:moveTo>
                  <a:cubicBezTo>
                    <a:pt x="329" y="455"/>
                    <a:pt x="329" y="455"/>
                    <a:pt x="329" y="455"/>
                  </a:cubicBezTo>
                  <a:cubicBezTo>
                    <a:pt x="75" y="455"/>
                    <a:pt x="75" y="455"/>
                    <a:pt x="75" y="455"/>
                  </a:cubicBezTo>
                  <a:cubicBezTo>
                    <a:pt x="75" y="410"/>
                    <a:pt x="75" y="410"/>
                    <a:pt x="75" y="410"/>
                  </a:cubicBezTo>
                  <a:cubicBezTo>
                    <a:pt x="329" y="410"/>
                    <a:pt x="329" y="410"/>
                    <a:pt x="329" y="410"/>
                  </a:cubicBezTo>
                  <a:cubicBezTo>
                    <a:pt x="499" y="410"/>
                    <a:pt x="499" y="410"/>
                    <a:pt x="499" y="410"/>
                  </a:cubicBezTo>
                  <a:lnTo>
                    <a:pt x="499" y="455"/>
                  </a:lnTo>
                  <a:close/>
                  <a:moveTo>
                    <a:pt x="499" y="349"/>
                  </a:moveTo>
                  <a:cubicBezTo>
                    <a:pt x="329" y="349"/>
                    <a:pt x="329" y="349"/>
                    <a:pt x="329" y="349"/>
                  </a:cubicBezTo>
                  <a:cubicBezTo>
                    <a:pt x="75" y="349"/>
                    <a:pt x="75" y="349"/>
                    <a:pt x="75" y="349"/>
                  </a:cubicBezTo>
                  <a:cubicBezTo>
                    <a:pt x="75" y="304"/>
                    <a:pt x="75" y="304"/>
                    <a:pt x="75" y="304"/>
                  </a:cubicBezTo>
                  <a:cubicBezTo>
                    <a:pt x="329" y="304"/>
                    <a:pt x="329" y="304"/>
                    <a:pt x="329" y="304"/>
                  </a:cubicBezTo>
                  <a:cubicBezTo>
                    <a:pt x="499" y="304"/>
                    <a:pt x="499" y="304"/>
                    <a:pt x="499" y="304"/>
                  </a:cubicBezTo>
                  <a:lnTo>
                    <a:pt x="499" y="34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1836">
                <a:solidFill>
                  <a:prstClr val="black"/>
                </a:solidFill>
              </a:endParaRPr>
            </a:p>
          </p:txBody>
        </p:sp>
        <p:sp>
          <p:nvSpPr>
            <p:cNvPr id="183" name="Freeform 20"/>
            <p:cNvSpPr>
              <a:spLocks/>
            </p:cNvSpPr>
            <p:nvPr/>
          </p:nvSpPr>
          <p:spPr bwMode="auto">
            <a:xfrm>
              <a:off x="9266238" y="-3175001"/>
              <a:ext cx="428625" cy="430213"/>
            </a:xfrm>
            <a:custGeom>
              <a:avLst/>
              <a:gdLst>
                <a:gd name="T0" fmla="*/ 0 w 270"/>
                <a:gd name="T1" fmla="*/ 0 h 271"/>
                <a:gd name="T2" fmla="*/ 0 w 270"/>
                <a:gd name="T3" fmla="*/ 271 h 271"/>
                <a:gd name="T4" fmla="*/ 270 w 270"/>
                <a:gd name="T5" fmla="*/ 271 h 271"/>
                <a:gd name="T6" fmla="*/ 0 w 270"/>
                <a:gd name="T7" fmla="*/ 0 h 271"/>
              </a:gdLst>
              <a:ahLst/>
              <a:cxnLst>
                <a:cxn ang="0">
                  <a:pos x="T0" y="T1"/>
                </a:cxn>
                <a:cxn ang="0">
                  <a:pos x="T2" y="T3"/>
                </a:cxn>
                <a:cxn ang="0">
                  <a:pos x="T4" y="T5"/>
                </a:cxn>
                <a:cxn ang="0">
                  <a:pos x="T6" y="T7"/>
                </a:cxn>
              </a:cxnLst>
              <a:rect l="0" t="0" r="r" b="b"/>
              <a:pathLst>
                <a:path w="270" h="271">
                  <a:moveTo>
                    <a:pt x="0" y="0"/>
                  </a:moveTo>
                  <a:lnTo>
                    <a:pt x="0" y="271"/>
                  </a:lnTo>
                  <a:lnTo>
                    <a:pt x="270" y="271"/>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1836">
                <a:solidFill>
                  <a:prstClr val="black"/>
                </a:solidFill>
              </a:endParaRPr>
            </a:p>
          </p:txBody>
        </p:sp>
      </p:grpSp>
      <p:sp>
        <p:nvSpPr>
          <p:cNvPr id="83" name="Rectangle 82"/>
          <p:cNvSpPr/>
          <p:nvPr/>
        </p:nvSpPr>
        <p:spPr>
          <a:xfrm>
            <a:off x="280663" y="1671216"/>
            <a:ext cx="3611368" cy="3657081"/>
          </a:xfrm>
          <a:prstGeom prst="rect">
            <a:avLst/>
          </a:prstGeom>
          <a:solidFill>
            <a:srgbClr val="0078D7">
              <a:alpha val="90000"/>
            </a:srgbClr>
          </a:solidFill>
          <a:ln>
            <a:noFill/>
          </a:ln>
          <a:effectLst/>
        </p:spPr>
        <p:style>
          <a:lnRef idx="1">
            <a:schemeClr val="accent1"/>
          </a:lnRef>
          <a:fillRef idx="3">
            <a:schemeClr val="accent1"/>
          </a:fillRef>
          <a:effectRef idx="2">
            <a:schemeClr val="accent1"/>
          </a:effectRef>
          <a:fontRef idx="minor">
            <a:schemeClr val="lt1"/>
          </a:fontRef>
        </p:style>
        <p:txBody>
          <a:bodyPr lIns="182854" tIns="137141" rtlCol="0" anchor="t" anchorCtr="0"/>
          <a:lstStyle/>
          <a:p>
            <a:pPr defTabSz="932509">
              <a:lnSpc>
                <a:spcPct val="90000"/>
              </a:lnSpc>
            </a:pPr>
            <a:r>
              <a:rPr lang="en-US" sz="2400" dirty="0">
                <a:solidFill>
                  <a:prstClr val="white"/>
                </a:solidFill>
                <a:latin typeface="Segoe UI Light"/>
              </a:rPr>
              <a:t>You have things…</a:t>
            </a:r>
          </a:p>
        </p:txBody>
      </p:sp>
      <p:grpSp>
        <p:nvGrpSpPr>
          <p:cNvPr id="9" name="Group 8"/>
          <p:cNvGrpSpPr/>
          <p:nvPr/>
        </p:nvGrpSpPr>
        <p:grpSpPr>
          <a:xfrm>
            <a:off x="2066817" y="2230826"/>
            <a:ext cx="1820032" cy="2867410"/>
            <a:chOff x="2025610" y="2187283"/>
            <a:chExt cx="1784507" cy="2811441"/>
          </a:xfrm>
          <a:solidFill>
            <a:schemeClr val="bg1">
              <a:lumMod val="95000"/>
            </a:schemeClr>
          </a:solidFill>
        </p:grpSpPr>
        <p:sp>
          <p:nvSpPr>
            <p:cNvPr id="107" name="Rectangle 106"/>
            <p:cNvSpPr/>
            <p:nvPr/>
          </p:nvSpPr>
          <p:spPr>
            <a:xfrm>
              <a:off x="2025610" y="2187283"/>
              <a:ext cx="1784507" cy="61667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82854" tIns="137141" rtlCol="0" anchor="t" anchorCtr="0"/>
            <a:lstStyle/>
            <a:p>
              <a:pPr defTabSz="932509">
                <a:lnSpc>
                  <a:spcPct val="90000"/>
                </a:lnSpc>
              </a:pPr>
              <a:r>
                <a:rPr lang="en-US" sz="1122" dirty="0">
                  <a:solidFill>
                    <a:prstClr val="white"/>
                  </a:solidFill>
                  <a:ea typeface="Segoe UI" panose="020B0502040204020203" pitchFamily="34" charset="0"/>
                  <a:cs typeface="Segoe UI" panose="020B0502040204020203" pitchFamily="34" charset="0"/>
                </a:rPr>
                <a:t>Other devices &amp; </a:t>
              </a:r>
              <a:br>
                <a:rPr lang="en-US" sz="1122" dirty="0">
                  <a:solidFill>
                    <a:prstClr val="white"/>
                  </a:solidFill>
                  <a:ea typeface="Segoe UI" panose="020B0502040204020203" pitchFamily="34" charset="0"/>
                  <a:cs typeface="Segoe UI" panose="020B0502040204020203" pitchFamily="34" charset="0"/>
                </a:rPr>
              </a:br>
              <a:r>
                <a:rPr lang="en-US" sz="1122" dirty="0">
                  <a:solidFill>
                    <a:prstClr val="white"/>
                  </a:solidFill>
                  <a:ea typeface="Segoe UI" panose="020B0502040204020203" pitchFamily="34" charset="0"/>
                  <a:cs typeface="Segoe UI" panose="020B0502040204020203" pitchFamily="34" charset="0"/>
                </a:rPr>
                <a:t>line-of-business assets</a:t>
              </a:r>
            </a:p>
          </p:txBody>
        </p:sp>
        <p:grpSp>
          <p:nvGrpSpPr>
            <p:cNvPr id="151" name="Group 150"/>
            <p:cNvGrpSpPr/>
            <p:nvPr/>
          </p:nvGrpSpPr>
          <p:grpSpPr>
            <a:xfrm>
              <a:off x="2227924" y="4432229"/>
              <a:ext cx="498087" cy="566495"/>
              <a:chOff x="471215" y="3809831"/>
              <a:chExt cx="550717" cy="626353"/>
            </a:xfrm>
            <a:grpFill/>
          </p:grpSpPr>
          <p:pic>
            <p:nvPicPr>
              <p:cNvPr id="150" name="Picture 149"/>
              <p:cNvPicPr>
                <a:picLocks noChangeAspect="1"/>
              </p:cNvPicPr>
              <p:nvPr/>
            </p:nvPicPr>
            <p:blipFill>
              <a:blip r:embed="rId6"/>
              <a:stretch>
                <a:fillRect/>
              </a:stretch>
            </p:blipFill>
            <p:spPr>
              <a:xfrm>
                <a:off x="471215" y="3932110"/>
                <a:ext cx="273784" cy="319415"/>
              </a:xfrm>
              <a:prstGeom prst="rect">
                <a:avLst/>
              </a:prstGeom>
              <a:noFill/>
            </p:spPr>
          </p:pic>
          <p:sp>
            <p:nvSpPr>
              <p:cNvPr id="120" name="Freeform 119"/>
              <p:cNvSpPr>
                <a:spLocks noChangeAspect="1" noEditPoints="1"/>
              </p:cNvSpPr>
              <p:nvPr/>
            </p:nvSpPr>
            <p:spPr bwMode="auto">
              <a:xfrm>
                <a:off x="781564" y="4148967"/>
                <a:ext cx="240368" cy="287217"/>
              </a:xfrm>
              <a:custGeom>
                <a:avLst/>
                <a:gdLst>
                  <a:gd name="T0" fmla="*/ 532 w 1063"/>
                  <a:gd name="T1" fmla="*/ 78 h 1245"/>
                  <a:gd name="T2" fmla="*/ 673 w 1063"/>
                  <a:gd name="T3" fmla="*/ 104 h 1245"/>
                  <a:gd name="T4" fmla="*/ 736 w 1063"/>
                  <a:gd name="T5" fmla="*/ 6 h 1245"/>
                  <a:gd name="T6" fmla="*/ 752 w 1063"/>
                  <a:gd name="T7" fmla="*/ 3 h 1245"/>
                  <a:gd name="T8" fmla="*/ 755 w 1063"/>
                  <a:gd name="T9" fmla="*/ 19 h 1245"/>
                  <a:gd name="T10" fmla="*/ 694 w 1063"/>
                  <a:gd name="T11" fmla="*/ 113 h 1245"/>
                  <a:gd name="T12" fmla="*/ 866 w 1063"/>
                  <a:gd name="T13" fmla="*/ 350 h 1245"/>
                  <a:gd name="T14" fmla="*/ 197 w 1063"/>
                  <a:gd name="T15" fmla="*/ 350 h 1245"/>
                  <a:gd name="T16" fmla="*/ 369 w 1063"/>
                  <a:gd name="T17" fmla="*/ 113 h 1245"/>
                  <a:gd name="T18" fmla="*/ 308 w 1063"/>
                  <a:gd name="T19" fmla="*/ 19 h 1245"/>
                  <a:gd name="T20" fmla="*/ 311 w 1063"/>
                  <a:gd name="T21" fmla="*/ 3 h 1245"/>
                  <a:gd name="T22" fmla="*/ 327 w 1063"/>
                  <a:gd name="T23" fmla="*/ 6 h 1245"/>
                  <a:gd name="T24" fmla="*/ 390 w 1063"/>
                  <a:gd name="T25" fmla="*/ 104 h 1245"/>
                  <a:gd name="T26" fmla="*/ 532 w 1063"/>
                  <a:gd name="T27" fmla="*/ 78 h 1245"/>
                  <a:gd name="T28" fmla="*/ 471 w 1063"/>
                  <a:gd name="T29" fmla="*/ 1003 h 1245"/>
                  <a:gd name="T30" fmla="*/ 471 w 1063"/>
                  <a:gd name="T31" fmla="*/ 1170 h 1245"/>
                  <a:gd name="T32" fmla="*/ 396 w 1063"/>
                  <a:gd name="T33" fmla="*/ 1245 h 1245"/>
                  <a:gd name="T34" fmla="*/ 396 w 1063"/>
                  <a:gd name="T35" fmla="*/ 1245 h 1245"/>
                  <a:gd name="T36" fmla="*/ 321 w 1063"/>
                  <a:gd name="T37" fmla="*/ 1170 h 1245"/>
                  <a:gd name="T38" fmla="*/ 321 w 1063"/>
                  <a:gd name="T39" fmla="*/ 1003 h 1245"/>
                  <a:gd name="T40" fmla="*/ 258 w 1063"/>
                  <a:gd name="T41" fmla="*/ 1003 h 1245"/>
                  <a:gd name="T42" fmla="*/ 197 w 1063"/>
                  <a:gd name="T43" fmla="*/ 943 h 1245"/>
                  <a:gd name="T44" fmla="*/ 197 w 1063"/>
                  <a:gd name="T45" fmla="*/ 395 h 1245"/>
                  <a:gd name="T46" fmla="*/ 867 w 1063"/>
                  <a:gd name="T47" fmla="*/ 395 h 1245"/>
                  <a:gd name="T48" fmla="*/ 867 w 1063"/>
                  <a:gd name="T49" fmla="*/ 943 h 1245"/>
                  <a:gd name="T50" fmla="*/ 806 w 1063"/>
                  <a:gd name="T51" fmla="*/ 1003 h 1245"/>
                  <a:gd name="T52" fmla="*/ 743 w 1063"/>
                  <a:gd name="T53" fmla="*/ 1003 h 1245"/>
                  <a:gd name="T54" fmla="*/ 743 w 1063"/>
                  <a:gd name="T55" fmla="*/ 1170 h 1245"/>
                  <a:gd name="T56" fmla="*/ 668 w 1063"/>
                  <a:gd name="T57" fmla="*/ 1245 h 1245"/>
                  <a:gd name="T58" fmla="*/ 668 w 1063"/>
                  <a:gd name="T59" fmla="*/ 1245 h 1245"/>
                  <a:gd name="T60" fmla="*/ 593 w 1063"/>
                  <a:gd name="T61" fmla="*/ 1170 h 1245"/>
                  <a:gd name="T62" fmla="*/ 593 w 1063"/>
                  <a:gd name="T63" fmla="*/ 1003 h 1245"/>
                  <a:gd name="T64" fmla="*/ 471 w 1063"/>
                  <a:gd name="T65" fmla="*/ 1003 h 1245"/>
                  <a:gd name="T66" fmla="*/ 75 w 1063"/>
                  <a:gd name="T67" fmla="*/ 398 h 1245"/>
                  <a:gd name="T68" fmla="*/ 75 w 1063"/>
                  <a:gd name="T69" fmla="*/ 398 h 1245"/>
                  <a:gd name="T70" fmla="*/ 151 w 1063"/>
                  <a:gd name="T71" fmla="*/ 473 h 1245"/>
                  <a:gd name="T72" fmla="*/ 151 w 1063"/>
                  <a:gd name="T73" fmla="*/ 773 h 1245"/>
                  <a:gd name="T74" fmla="*/ 75 w 1063"/>
                  <a:gd name="T75" fmla="*/ 849 h 1245"/>
                  <a:gd name="T76" fmla="*/ 75 w 1063"/>
                  <a:gd name="T77" fmla="*/ 849 h 1245"/>
                  <a:gd name="T78" fmla="*/ 0 w 1063"/>
                  <a:gd name="T79" fmla="*/ 773 h 1245"/>
                  <a:gd name="T80" fmla="*/ 0 w 1063"/>
                  <a:gd name="T81" fmla="*/ 473 h 1245"/>
                  <a:gd name="T82" fmla="*/ 75 w 1063"/>
                  <a:gd name="T83" fmla="*/ 398 h 1245"/>
                  <a:gd name="T84" fmla="*/ 988 w 1063"/>
                  <a:gd name="T85" fmla="*/ 398 h 1245"/>
                  <a:gd name="T86" fmla="*/ 988 w 1063"/>
                  <a:gd name="T87" fmla="*/ 398 h 1245"/>
                  <a:gd name="T88" fmla="*/ 1063 w 1063"/>
                  <a:gd name="T89" fmla="*/ 473 h 1245"/>
                  <a:gd name="T90" fmla="*/ 1063 w 1063"/>
                  <a:gd name="T91" fmla="*/ 773 h 1245"/>
                  <a:gd name="T92" fmla="*/ 988 w 1063"/>
                  <a:gd name="T93" fmla="*/ 849 h 1245"/>
                  <a:gd name="T94" fmla="*/ 988 w 1063"/>
                  <a:gd name="T95" fmla="*/ 849 h 1245"/>
                  <a:gd name="T96" fmla="*/ 913 w 1063"/>
                  <a:gd name="T97" fmla="*/ 773 h 1245"/>
                  <a:gd name="T98" fmla="*/ 913 w 1063"/>
                  <a:gd name="T99" fmla="*/ 473 h 1245"/>
                  <a:gd name="T100" fmla="*/ 988 w 1063"/>
                  <a:gd name="T101" fmla="*/ 398 h 1245"/>
                  <a:gd name="T102" fmla="*/ 387 w 1063"/>
                  <a:gd name="T103" fmla="*/ 180 h 1245"/>
                  <a:gd name="T104" fmla="*/ 426 w 1063"/>
                  <a:gd name="T105" fmla="*/ 218 h 1245"/>
                  <a:gd name="T106" fmla="*/ 387 w 1063"/>
                  <a:gd name="T107" fmla="*/ 256 h 1245"/>
                  <a:gd name="T108" fmla="*/ 349 w 1063"/>
                  <a:gd name="T109" fmla="*/ 218 h 1245"/>
                  <a:gd name="T110" fmla="*/ 387 w 1063"/>
                  <a:gd name="T111" fmla="*/ 180 h 1245"/>
                  <a:gd name="T112" fmla="*/ 676 w 1063"/>
                  <a:gd name="T113" fmla="*/ 180 h 1245"/>
                  <a:gd name="T114" fmla="*/ 715 w 1063"/>
                  <a:gd name="T115" fmla="*/ 218 h 1245"/>
                  <a:gd name="T116" fmla="*/ 676 w 1063"/>
                  <a:gd name="T117" fmla="*/ 256 h 1245"/>
                  <a:gd name="T118" fmla="*/ 638 w 1063"/>
                  <a:gd name="T119" fmla="*/ 218 h 1245"/>
                  <a:gd name="T120" fmla="*/ 676 w 1063"/>
                  <a:gd name="T121" fmla="*/ 180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3" h="1245">
                    <a:moveTo>
                      <a:pt x="532" y="78"/>
                    </a:moveTo>
                    <a:cubicBezTo>
                      <a:pt x="582" y="78"/>
                      <a:pt x="630" y="87"/>
                      <a:pt x="673" y="104"/>
                    </a:cubicBezTo>
                    <a:cubicBezTo>
                      <a:pt x="736" y="6"/>
                      <a:pt x="736" y="6"/>
                      <a:pt x="736" y="6"/>
                    </a:cubicBezTo>
                    <a:cubicBezTo>
                      <a:pt x="740" y="1"/>
                      <a:pt x="747" y="0"/>
                      <a:pt x="752" y="3"/>
                    </a:cubicBezTo>
                    <a:cubicBezTo>
                      <a:pt x="757" y="6"/>
                      <a:pt x="759" y="13"/>
                      <a:pt x="755" y="19"/>
                    </a:cubicBezTo>
                    <a:cubicBezTo>
                      <a:pt x="694" y="113"/>
                      <a:pt x="694" y="113"/>
                      <a:pt x="694" y="113"/>
                    </a:cubicBezTo>
                    <a:cubicBezTo>
                      <a:pt x="795" y="159"/>
                      <a:pt x="864" y="248"/>
                      <a:pt x="866" y="350"/>
                    </a:cubicBezTo>
                    <a:cubicBezTo>
                      <a:pt x="197" y="350"/>
                      <a:pt x="197" y="350"/>
                      <a:pt x="197" y="350"/>
                    </a:cubicBezTo>
                    <a:cubicBezTo>
                      <a:pt x="199" y="248"/>
                      <a:pt x="268" y="159"/>
                      <a:pt x="369" y="113"/>
                    </a:cubicBezTo>
                    <a:cubicBezTo>
                      <a:pt x="308" y="19"/>
                      <a:pt x="308" y="19"/>
                      <a:pt x="308" y="19"/>
                    </a:cubicBezTo>
                    <a:cubicBezTo>
                      <a:pt x="305" y="13"/>
                      <a:pt x="306" y="6"/>
                      <a:pt x="311" y="3"/>
                    </a:cubicBezTo>
                    <a:cubicBezTo>
                      <a:pt x="317" y="0"/>
                      <a:pt x="324" y="1"/>
                      <a:pt x="327" y="6"/>
                    </a:cubicBezTo>
                    <a:cubicBezTo>
                      <a:pt x="390" y="104"/>
                      <a:pt x="390" y="104"/>
                      <a:pt x="390" y="104"/>
                    </a:cubicBezTo>
                    <a:cubicBezTo>
                      <a:pt x="433" y="87"/>
                      <a:pt x="481" y="78"/>
                      <a:pt x="532" y="78"/>
                    </a:cubicBezTo>
                    <a:close/>
                    <a:moveTo>
                      <a:pt x="471" y="1003"/>
                    </a:moveTo>
                    <a:cubicBezTo>
                      <a:pt x="471" y="1170"/>
                      <a:pt x="471" y="1170"/>
                      <a:pt x="471" y="1170"/>
                    </a:cubicBezTo>
                    <a:cubicBezTo>
                      <a:pt x="471" y="1212"/>
                      <a:pt x="437" y="1245"/>
                      <a:pt x="396" y="1245"/>
                    </a:cubicBezTo>
                    <a:cubicBezTo>
                      <a:pt x="396" y="1245"/>
                      <a:pt x="396" y="1245"/>
                      <a:pt x="396" y="1245"/>
                    </a:cubicBezTo>
                    <a:cubicBezTo>
                      <a:pt x="354" y="1245"/>
                      <a:pt x="321" y="1212"/>
                      <a:pt x="321" y="1170"/>
                    </a:cubicBezTo>
                    <a:cubicBezTo>
                      <a:pt x="321" y="1003"/>
                      <a:pt x="321" y="1003"/>
                      <a:pt x="321" y="1003"/>
                    </a:cubicBezTo>
                    <a:cubicBezTo>
                      <a:pt x="258" y="1003"/>
                      <a:pt x="258" y="1003"/>
                      <a:pt x="258" y="1003"/>
                    </a:cubicBezTo>
                    <a:cubicBezTo>
                      <a:pt x="224" y="1003"/>
                      <a:pt x="197" y="976"/>
                      <a:pt x="197" y="943"/>
                    </a:cubicBezTo>
                    <a:cubicBezTo>
                      <a:pt x="197" y="395"/>
                      <a:pt x="197" y="395"/>
                      <a:pt x="197" y="395"/>
                    </a:cubicBezTo>
                    <a:cubicBezTo>
                      <a:pt x="867" y="395"/>
                      <a:pt x="867" y="395"/>
                      <a:pt x="867" y="395"/>
                    </a:cubicBezTo>
                    <a:cubicBezTo>
                      <a:pt x="867" y="943"/>
                      <a:pt x="867" y="943"/>
                      <a:pt x="867" y="943"/>
                    </a:cubicBezTo>
                    <a:cubicBezTo>
                      <a:pt x="867" y="976"/>
                      <a:pt x="839" y="1003"/>
                      <a:pt x="806" y="1003"/>
                    </a:cubicBezTo>
                    <a:cubicBezTo>
                      <a:pt x="743" y="1003"/>
                      <a:pt x="743" y="1003"/>
                      <a:pt x="743" y="1003"/>
                    </a:cubicBezTo>
                    <a:cubicBezTo>
                      <a:pt x="743" y="1170"/>
                      <a:pt x="743" y="1170"/>
                      <a:pt x="743" y="1170"/>
                    </a:cubicBezTo>
                    <a:cubicBezTo>
                      <a:pt x="743" y="1212"/>
                      <a:pt x="709" y="1245"/>
                      <a:pt x="668" y="1245"/>
                    </a:cubicBezTo>
                    <a:cubicBezTo>
                      <a:pt x="668" y="1245"/>
                      <a:pt x="668" y="1245"/>
                      <a:pt x="668" y="1245"/>
                    </a:cubicBezTo>
                    <a:cubicBezTo>
                      <a:pt x="627" y="1245"/>
                      <a:pt x="593" y="1212"/>
                      <a:pt x="593" y="1170"/>
                    </a:cubicBezTo>
                    <a:cubicBezTo>
                      <a:pt x="593" y="1003"/>
                      <a:pt x="593" y="1003"/>
                      <a:pt x="593" y="1003"/>
                    </a:cubicBezTo>
                    <a:cubicBezTo>
                      <a:pt x="471" y="1003"/>
                      <a:pt x="471" y="1003"/>
                      <a:pt x="471" y="1003"/>
                    </a:cubicBezTo>
                    <a:close/>
                    <a:moveTo>
                      <a:pt x="75" y="398"/>
                    </a:moveTo>
                    <a:cubicBezTo>
                      <a:pt x="75" y="398"/>
                      <a:pt x="75" y="398"/>
                      <a:pt x="75" y="398"/>
                    </a:cubicBezTo>
                    <a:cubicBezTo>
                      <a:pt x="117" y="398"/>
                      <a:pt x="151" y="432"/>
                      <a:pt x="151" y="473"/>
                    </a:cubicBezTo>
                    <a:cubicBezTo>
                      <a:pt x="151" y="773"/>
                      <a:pt x="151" y="773"/>
                      <a:pt x="151" y="773"/>
                    </a:cubicBezTo>
                    <a:cubicBezTo>
                      <a:pt x="151" y="815"/>
                      <a:pt x="117" y="849"/>
                      <a:pt x="75" y="849"/>
                    </a:cubicBezTo>
                    <a:cubicBezTo>
                      <a:pt x="75" y="849"/>
                      <a:pt x="75" y="849"/>
                      <a:pt x="75" y="849"/>
                    </a:cubicBezTo>
                    <a:cubicBezTo>
                      <a:pt x="34" y="849"/>
                      <a:pt x="0" y="815"/>
                      <a:pt x="0" y="773"/>
                    </a:cubicBezTo>
                    <a:cubicBezTo>
                      <a:pt x="0" y="473"/>
                      <a:pt x="0" y="473"/>
                      <a:pt x="0" y="473"/>
                    </a:cubicBezTo>
                    <a:cubicBezTo>
                      <a:pt x="0" y="432"/>
                      <a:pt x="34" y="398"/>
                      <a:pt x="75" y="398"/>
                    </a:cubicBezTo>
                    <a:close/>
                    <a:moveTo>
                      <a:pt x="988" y="398"/>
                    </a:moveTo>
                    <a:cubicBezTo>
                      <a:pt x="988" y="398"/>
                      <a:pt x="988" y="398"/>
                      <a:pt x="988" y="398"/>
                    </a:cubicBezTo>
                    <a:cubicBezTo>
                      <a:pt x="1029" y="398"/>
                      <a:pt x="1063" y="432"/>
                      <a:pt x="1063" y="473"/>
                    </a:cubicBezTo>
                    <a:cubicBezTo>
                      <a:pt x="1063" y="773"/>
                      <a:pt x="1063" y="773"/>
                      <a:pt x="1063" y="773"/>
                    </a:cubicBezTo>
                    <a:cubicBezTo>
                      <a:pt x="1063" y="815"/>
                      <a:pt x="1029" y="849"/>
                      <a:pt x="988" y="849"/>
                    </a:cubicBezTo>
                    <a:cubicBezTo>
                      <a:pt x="988" y="849"/>
                      <a:pt x="988" y="849"/>
                      <a:pt x="988" y="849"/>
                    </a:cubicBezTo>
                    <a:cubicBezTo>
                      <a:pt x="947" y="849"/>
                      <a:pt x="913" y="815"/>
                      <a:pt x="913" y="773"/>
                    </a:cubicBezTo>
                    <a:cubicBezTo>
                      <a:pt x="913" y="473"/>
                      <a:pt x="913" y="473"/>
                      <a:pt x="913" y="473"/>
                    </a:cubicBezTo>
                    <a:cubicBezTo>
                      <a:pt x="913" y="432"/>
                      <a:pt x="947" y="398"/>
                      <a:pt x="988" y="398"/>
                    </a:cubicBezTo>
                    <a:close/>
                    <a:moveTo>
                      <a:pt x="387" y="180"/>
                    </a:moveTo>
                    <a:cubicBezTo>
                      <a:pt x="408" y="180"/>
                      <a:pt x="426" y="197"/>
                      <a:pt x="426" y="218"/>
                    </a:cubicBezTo>
                    <a:cubicBezTo>
                      <a:pt x="426" y="239"/>
                      <a:pt x="408" y="256"/>
                      <a:pt x="387" y="256"/>
                    </a:cubicBezTo>
                    <a:cubicBezTo>
                      <a:pt x="366" y="256"/>
                      <a:pt x="349" y="239"/>
                      <a:pt x="349" y="218"/>
                    </a:cubicBezTo>
                    <a:cubicBezTo>
                      <a:pt x="349" y="197"/>
                      <a:pt x="366" y="180"/>
                      <a:pt x="387" y="180"/>
                    </a:cubicBezTo>
                    <a:close/>
                    <a:moveTo>
                      <a:pt x="676" y="180"/>
                    </a:moveTo>
                    <a:cubicBezTo>
                      <a:pt x="698" y="180"/>
                      <a:pt x="715" y="197"/>
                      <a:pt x="715" y="218"/>
                    </a:cubicBezTo>
                    <a:cubicBezTo>
                      <a:pt x="715" y="239"/>
                      <a:pt x="698" y="256"/>
                      <a:pt x="676" y="256"/>
                    </a:cubicBezTo>
                    <a:cubicBezTo>
                      <a:pt x="655" y="256"/>
                      <a:pt x="638" y="239"/>
                      <a:pt x="638" y="218"/>
                    </a:cubicBezTo>
                    <a:cubicBezTo>
                      <a:pt x="638" y="197"/>
                      <a:pt x="655" y="180"/>
                      <a:pt x="676" y="180"/>
                    </a:cubicBezTo>
                    <a:close/>
                  </a:path>
                </a:pathLst>
              </a:custGeom>
              <a:grpFill/>
              <a:ln>
                <a:noFill/>
              </a:ln>
              <a:extLst/>
            </p:spPr>
            <p:txBody>
              <a:bodyPr vert="horz" wrap="square" lIns="89606" tIns="44802" rIns="89606" bIns="44802" numCol="1" anchor="t" anchorCtr="0" compatLnSpc="1">
                <a:prstTxWarp prst="textNoShape">
                  <a:avLst/>
                </a:prstTxWarp>
              </a:bodyPr>
              <a:lstStyle/>
              <a:p>
                <a:pPr defTabSz="914191"/>
                <a:endParaRPr lang="en-US" sz="1764">
                  <a:solidFill>
                    <a:prstClr val="black"/>
                  </a:solidFill>
                </a:endParaRPr>
              </a:p>
            </p:txBody>
          </p:sp>
          <p:grpSp>
            <p:nvGrpSpPr>
              <p:cNvPr id="121" name="Group 120"/>
              <p:cNvGrpSpPr/>
              <p:nvPr/>
            </p:nvGrpSpPr>
            <p:grpSpPr>
              <a:xfrm>
                <a:off x="797730" y="3809831"/>
                <a:ext cx="215490" cy="273312"/>
                <a:chOff x="710246" y="3955639"/>
                <a:chExt cx="215490" cy="273312"/>
              </a:xfrm>
              <a:grpFill/>
            </p:grpSpPr>
            <p:sp>
              <p:nvSpPr>
                <p:cNvPr id="122" name="Freeform 11"/>
                <p:cNvSpPr>
                  <a:spLocks/>
                </p:cNvSpPr>
                <p:nvPr/>
              </p:nvSpPr>
              <p:spPr bwMode="auto">
                <a:xfrm>
                  <a:off x="710246" y="4024177"/>
                  <a:ext cx="215490" cy="204774"/>
                </a:xfrm>
                <a:custGeom>
                  <a:avLst/>
                  <a:gdLst>
                    <a:gd name="T0" fmla="*/ 467 w 485"/>
                    <a:gd name="T1" fmla="*/ 57 h 454"/>
                    <a:gd name="T2" fmla="*/ 365 w 485"/>
                    <a:gd name="T3" fmla="*/ 0 h 454"/>
                    <a:gd name="T4" fmla="*/ 257 w 485"/>
                    <a:gd name="T5" fmla="*/ 33 h 454"/>
                    <a:gd name="T6" fmla="*/ 165 w 485"/>
                    <a:gd name="T7" fmla="*/ 2 h 454"/>
                    <a:gd name="T8" fmla="*/ 0 w 485"/>
                    <a:gd name="T9" fmla="*/ 172 h 454"/>
                    <a:gd name="T10" fmla="*/ 54 w 485"/>
                    <a:gd name="T11" fmla="*/ 371 h 454"/>
                    <a:gd name="T12" fmla="*/ 153 w 485"/>
                    <a:gd name="T13" fmla="*/ 454 h 454"/>
                    <a:gd name="T14" fmla="*/ 250 w 485"/>
                    <a:gd name="T15" fmla="*/ 429 h 454"/>
                    <a:gd name="T16" fmla="*/ 345 w 485"/>
                    <a:gd name="T17" fmla="*/ 452 h 454"/>
                    <a:gd name="T18" fmla="*/ 485 w 485"/>
                    <a:gd name="T19" fmla="*/ 294 h 454"/>
                    <a:gd name="T20" fmla="*/ 484 w 485"/>
                    <a:gd name="T21" fmla="*/ 286 h 454"/>
                    <a:gd name="T22" fmla="*/ 484 w 485"/>
                    <a:gd name="T23" fmla="*/ 282 h 454"/>
                    <a:gd name="T24" fmla="*/ 411 w 485"/>
                    <a:gd name="T25" fmla="*/ 165 h 454"/>
                    <a:gd name="T26" fmla="*/ 465 w 485"/>
                    <a:gd name="T27" fmla="*/ 58 h 454"/>
                    <a:gd name="T28" fmla="*/ 467 w 485"/>
                    <a:gd name="T29" fmla="*/ 57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5" h="454">
                      <a:moveTo>
                        <a:pt x="467" y="57"/>
                      </a:moveTo>
                      <a:cubicBezTo>
                        <a:pt x="444" y="29"/>
                        <a:pt x="413" y="0"/>
                        <a:pt x="365" y="0"/>
                      </a:cubicBezTo>
                      <a:cubicBezTo>
                        <a:pt x="331" y="0"/>
                        <a:pt x="303" y="33"/>
                        <a:pt x="257" y="33"/>
                      </a:cubicBezTo>
                      <a:cubicBezTo>
                        <a:pt x="220" y="33"/>
                        <a:pt x="205" y="2"/>
                        <a:pt x="165" y="2"/>
                      </a:cubicBezTo>
                      <a:cubicBezTo>
                        <a:pt x="82" y="2"/>
                        <a:pt x="0" y="76"/>
                        <a:pt x="0" y="172"/>
                      </a:cubicBezTo>
                      <a:cubicBezTo>
                        <a:pt x="0" y="223"/>
                        <a:pt x="17" y="302"/>
                        <a:pt x="54" y="371"/>
                      </a:cubicBezTo>
                      <a:cubicBezTo>
                        <a:pt x="82" y="421"/>
                        <a:pt x="115" y="454"/>
                        <a:pt x="153" y="454"/>
                      </a:cubicBezTo>
                      <a:cubicBezTo>
                        <a:pt x="180" y="454"/>
                        <a:pt x="212" y="429"/>
                        <a:pt x="250" y="429"/>
                      </a:cubicBezTo>
                      <a:cubicBezTo>
                        <a:pt x="283" y="429"/>
                        <a:pt x="315" y="452"/>
                        <a:pt x="345" y="452"/>
                      </a:cubicBezTo>
                      <a:cubicBezTo>
                        <a:pt x="417" y="452"/>
                        <a:pt x="485" y="357"/>
                        <a:pt x="485" y="294"/>
                      </a:cubicBezTo>
                      <a:cubicBezTo>
                        <a:pt x="485" y="291"/>
                        <a:pt x="484" y="289"/>
                        <a:pt x="484" y="286"/>
                      </a:cubicBezTo>
                      <a:cubicBezTo>
                        <a:pt x="484" y="282"/>
                        <a:pt x="484" y="282"/>
                        <a:pt x="484" y="282"/>
                      </a:cubicBezTo>
                      <a:cubicBezTo>
                        <a:pt x="437" y="257"/>
                        <a:pt x="411" y="219"/>
                        <a:pt x="411" y="165"/>
                      </a:cubicBezTo>
                      <a:cubicBezTo>
                        <a:pt x="411" y="121"/>
                        <a:pt x="430" y="83"/>
                        <a:pt x="465" y="58"/>
                      </a:cubicBezTo>
                      <a:cubicBezTo>
                        <a:pt x="467" y="57"/>
                        <a:pt x="467" y="57"/>
                        <a:pt x="467" y="5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2" rIns="89606" bIns="44802" numCol="1" anchor="t" anchorCtr="0" compatLnSpc="1">
                  <a:prstTxWarp prst="textNoShape">
                    <a:avLst/>
                  </a:prstTxWarp>
                </a:bodyPr>
                <a:lstStyle/>
                <a:p>
                  <a:pPr defTabSz="914191"/>
                  <a:endParaRPr lang="en-US" sz="1764">
                    <a:solidFill>
                      <a:prstClr val="black"/>
                    </a:solidFill>
                  </a:endParaRPr>
                </a:p>
              </p:txBody>
            </p:sp>
            <p:sp>
              <p:nvSpPr>
                <p:cNvPr id="123" name="Freeform 12"/>
                <p:cNvSpPr>
                  <a:spLocks/>
                </p:cNvSpPr>
                <p:nvPr/>
              </p:nvSpPr>
              <p:spPr bwMode="auto">
                <a:xfrm>
                  <a:off x="812135" y="3955639"/>
                  <a:ext cx="47564" cy="68539"/>
                </a:xfrm>
                <a:custGeom>
                  <a:avLst/>
                  <a:gdLst>
                    <a:gd name="T0" fmla="*/ 2 w 107"/>
                    <a:gd name="T1" fmla="*/ 152 h 152"/>
                    <a:gd name="T2" fmla="*/ 107 w 107"/>
                    <a:gd name="T3" fmla="*/ 24 h 152"/>
                    <a:gd name="T4" fmla="*/ 105 w 107"/>
                    <a:gd name="T5" fmla="*/ 3 h 152"/>
                    <a:gd name="T6" fmla="*/ 105 w 107"/>
                    <a:gd name="T7" fmla="*/ 0 h 152"/>
                    <a:gd name="T8" fmla="*/ 0 w 107"/>
                    <a:gd name="T9" fmla="*/ 126 h 152"/>
                    <a:gd name="T10" fmla="*/ 2 w 107"/>
                    <a:gd name="T11" fmla="*/ 149 h 152"/>
                    <a:gd name="T12" fmla="*/ 2 w 107"/>
                    <a:gd name="T13" fmla="*/ 152 h 152"/>
                  </a:gdLst>
                  <a:ahLst/>
                  <a:cxnLst>
                    <a:cxn ang="0">
                      <a:pos x="T0" y="T1"/>
                    </a:cxn>
                    <a:cxn ang="0">
                      <a:pos x="T2" y="T3"/>
                    </a:cxn>
                    <a:cxn ang="0">
                      <a:pos x="T4" y="T5"/>
                    </a:cxn>
                    <a:cxn ang="0">
                      <a:pos x="T6" y="T7"/>
                    </a:cxn>
                    <a:cxn ang="0">
                      <a:pos x="T8" y="T9"/>
                    </a:cxn>
                    <a:cxn ang="0">
                      <a:pos x="T10" y="T11"/>
                    </a:cxn>
                    <a:cxn ang="0">
                      <a:pos x="T12" y="T13"/>
                    </a:cxn>
                  </a:cxnLst>
                  <a:rect l="0" t="0" r="r" b="b"/>
                  <a:pathLst>
                    <a:path w="107" h="152">
                      <a:moveTo>
                        <a:pt x="2" y="152"/>
                      </a:moveTo>
                      <a:cubicBezTo>
                        <a:pt x="57" y="136"/>
                        <a:pt x="107" y="95"/>
                        <a:pt x="107" y="24"/>
                      </a:cubicBezTo>
                      <a:cubicBezTo>
                        <a:pt x="107" y="18"/>
                        <a:pt x="106" y="11"/>
                        <a:pt x="105" y="3"/>
                      </a:cubicBezTo>
                      <a:cubicBezTo>
                        <a:pt x="105" y="0"/>
                        <a:pt x="105" y="0"/>
                        <a:pt x="105" y="0"/>
                      </a:cubicBezTo>
                      <a:cubicBezTo>
                        <a:pt x="50" y="15"/>
                        <a:pt x="0" y="58"/>
                        <a:pt x="0" y="126"/>
                      </a:cubicBezTo>
                      <a:cubicBezTo>
                        <a:pt x="0" y="132"/>
                        <a:pt x="1" y="140"/>
                        <a:pt x="2" y="149"/>
                      </a:cubicBezTo>
                      <a:cubicBezTo>
                        <a:pt x="2" y="152"/>
                        <a:pt x="2" y="152"/>
                        <a:pt x="2" y="15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2" rIns="89606" bIns="44802" numCol="1" anchor="t" anchorCtr="0" compatLnSpc="1">
                  <a:prstTxWarp prst="textNoShape">
                    <a:avLst/>
                  </a:prstTxWarp>
                </a:bodyPr>
                <a:lstStyle/>
                <a:p>
                  <a:pPr defTabSz="914191"/>
                  <a:endParaRPr lang="en-US" sz="1764">
                    <a:solidFill>
                      <a:prstClr val="black"/>
                    </a:solidFill>
                  </a:endParaRPr>
                </a:p>
              </p:txBody>
            </p:sp>
          </p:grpSp>
        </p:grpSp>
        <p:sp>
          <p:nvSpPr>
            <p:cNvPr id="125" name="Frame 5"/>
            <p:cNvSpPr>
              <a:spLocks noChangeAspect="1"/>
            </p:cNvSpPr>
            <p:nvPr/>
          </p:nvSpPr>
          <p:spPr bwMode="auto">
            <a:xfrm>
              <a:off x="2314371" y="3992145"/>
              <a:ext cx="325193" cy="325106"/>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07555" tIns="53778" rIns="53778" bIns="107555" numCol="1" spcCol="0" rtlCol="0" fromWordArt="0" anchor="b" anchorCtr="0" forceAA="0" compatLnSpc="1">
              <a:prstTxWarp prst="textNoShape">
                <a:avLst/>
              </a:prstTxWarp>
              <a:noAutofit/>
            </a:bodyPr>
            <a:lstStyle/>
            <a:p>
              <a:pPr algn="ctr" defTabSz="1075103" fontAlgn="base">
                <a:spcBef>
                  <a:spcPct val="0"/>
                </a:spcBef>
                <a:spcAft>
                  <a:spcPct val="0"/>
                </a:spcAft>
                <a:defRPr/>
              </a:pPr>
              <a:endParaRPr lang="en-US" sz="2353" kern="0" spc="-59"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26" name="Group 125"/>
            <p:cNvGrpSpPr/>
            <p:nvPr/>
          </p:nvGrpSpPr>
          <p:grpSpPr>
            <a:xfrm>
              <a:off x="3026582" y="3535542"/>
              <a:ext cx="407296" cy="543581"/>
              <a:chOff x="16803982" y="-6873903"/>
              <a:chExt cx="2087554" cy="2786065"/>
            </a:xfrm>
            <a:grpFill/>
          </p:grpSpPr>
          <p:sp>
            <p:nvSpPr>
              <p:cNvPr id="127" name="Freeform 5"/>
              <p:cNvSpPr>
                <a:spLocks noEditPoints="1"/>
              </p:cNvSpPr>
              <p:nvPr/>
            </p:nvSpPr>
            <p:spPr bwMode="auto">
              <a:xfrm>
                <a:off x="16803982" y="-5699150"/>
                <a:ext cx="1311273" cy="1611312"/>
              </a:xfrm>
              <a:custGeom>
                <a:avLst/>
                <a:gdLst>
                  <a:gd name="T0" fmla="*/ 0 w 826"/>
                  <a:gd name="T1" fmla="*/ 0 h 1015"/>
                  <a:gd name="T2" fmla="*/ 0 w 826"/>
                  <a:gd name="T3" fmla="*/ 1015 h 1015"/>
                  <a:gd name="T4" fmla="*/ 268 w 826"/>
                  <a:gd name="T5" fmla="*/ 1015 h 1015"/>
                  <a:gd name="T6" fmla="*/ 268 w 826"/>
                  <a:gd name="T7" fmla="*/ 806 h 1015"/>
                  <a:gd name="T8" fmla="*/ 375 w 826"/>
                  <a:gd name="T9" fmla="*/ 806 h 1015"/>
                  <a:gd name="T10" fmla="*/ 375 w 826"/>
                  <a:gd name="T11" fmla="*/ 1015 h 1015"/>
                  <a:gd name="T12" fmla="*/ 453 w 826"/>
                  <a:gd name="T13" fmla="*/ 1015 h 1015"/>
                  <a:gd name="T14" fmla="*/ 453 w 826"/>
                  <a:gd name="T15" fmla="*/ 806 h 1015"/>
                  <a:gd name="T16" fmla="*/ 563 w 826"/>
                  <a:gd name="T17" fmla="*/ 806 h 1015"/>
                  <a:gd name="T18" fmla="*/ 563 w 826"/>
                  <a:gd name="T19" fmla="*/ 1015 h 1015"/>
                  <a:gd name="T20" fmla="*/ 826 w 826"/>
                  <a:gd name="T21" fmla="*/ 1015 h 1015"/>
                  <a:gd name="T22" fmla="*/ 826 w 826"/>
                  <a:gd name="T23" fmla="*/ 0 h 1015"/>
                  <a:gd name="T24" fmla="*/ 0 w 826"/>
                  <a:gd name="T25" fmla="*/ 0 h 1015"/>
                  <a:gd name="T26" fmla="*/ 748 w 826"/>
                  <a:gd name="T27" fmla="*/ 740 h 1015"/>
                  <a:gd name="T28" fmla="*/ 83 w 826"/>
                  <a:gd name="T29" fmla="*/ 740 h 1015"/>
                  <a:gd name="T30" fmla="*/ 83 w 826"/>
                  <a:gd name="T31" fmla="*/ 633 h 1015"/>
                  <a:gd name="T32" fmla="*/ 748 w 826"/>
                  <a:gd name="T33" fmla="*/ 633 h 1015"/>
                  <a:gd name="T34" fmla="*/ 748 w 826"/>
                  <a:gd name="T35" fmla="*/ 740 h 1015"/>
                  <a:gd name="T36" fmla="*/ 748 w 826"/>
                  <a:gd name="T37" fmla="*/ 555 h 1015"/>
                  <a:gd name="T38" fmla="*/ 83 w 826"/>
                  <a:gd name="T39" fmla="*/ 555 h 1015"/>
                  <a:gd name="T40" fmla="*/ 83 w 826"/>
                  <a:gd name="T41" fmla="*/ 448 h 1015"/>
                  <a:gd name="T42" fmla="*/ 748 w 826"/>
                  <a:gd name="T43" fmla="*/ 448 h 1015"/>
                  <a:gd name="T44" fmla="*/ 748 w 826"/>
                  <a:gd name="T45" fmla="*/ 555 h 1015"/>
                  <a:gd name="T46" fmla="*/ 748 w 826"/>
                  <a:gd name="T47" fmla="*/ 372 h 1015"/>
                  <a:gd name="T48" fmla="*/ 83 w 826"/>
                  <a:gd name="T49" fmla="*/ 372 h 1015"/>
                  <a:gd name="T50" fmla="*/ 83 w 826"/>
                  <a:gd name="T51" fmla="*/ 266 h 1015"/>
                  <a:gd name="T52" fmla="*/ 748 w 826"/>
                  <a:gd name="T53" fmla="*/ 266 h 1015"/>
                  <a:gd name="T54" fmla="*/ 748 w 826"/>
                  <a:gd name="T55" fmla="*/ 372 h 1015"/>
                  <a:gd name="T56" fmla="*/ 748 w 826"/>
                  <a:gd name="T57" fmla="*/ 187 h 1015"/>
                  <a:gd name="T58" fmla="*/ 83 w 826"/>
                  <a:gd name="T59" fmla="*/ 187 h 1015"/>
                  <a:gd name="T60" fmla="*/ 83 w 826"/>
                  <a:gd name="T61" fmla="*/ 81 h 1015"/>
                  <a:gd name="T62" fmla="*/ 748 w 826"/>
                  <a:gd name="T63" fmla="*/ 81 h 1015"/>
                  <a:gd name="T64" fmla="*/ 748 w 826"/>
                  <a:gd name="T65" fmla="*/ 187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6" h="1015">
                    <a:moveTo>
                      <a:pt x="0" y="0"/>
                    </a:moveTo>
                    <a:lnTo>
                      <a:pt x="0" y="1015"/>
                    </a:lnTo>
                    <a:lnTo>
                      <a:pt x="268" y="1015"/>
                    </a:lnTo>
                    <a:lnTo>
                      <a:pt x="268" y="806"/>
                    </a:lnTo>
                    <a:lnTo>
                      <a:pt x="375" y="806"/>
                    </a:lnTo>
                    <a:lnTo>
                      <a:pt x="375" y="1015"/>
                    </a:lnTo>
                    <a:lnTo>
                      <a:pt x="453" y="1015"/>
                    </a:lnTo>
                    <a:lnTo>
                      <a:pt x="453" y="806"/>
                    </a:lnTo>
                    <a:lnTo>
                      <a:pt x="563" y="806"/>
                    </a:lnTo>
                    <a:lnTo>
                      <a:pt x="563" y="1015"/>
                    </a:lnTo>
                    <a:lnTo>
                      <a:pt x="826" y="1015"/>
                    </a:lnTo>
                    <a:lnTo>
                      <a:pt x="826" y="0"/>
                    </a:lnTo>
                    <a:lnTo>
                      <a:pt x="0" y="0"/>
                    </a:lnTo>
                    <a:close/>
                    <a:moveTo>
                      <a:pt x="748" y="740"/>
                    </a:moveTo>
                    <a:lnTo>
                      <a:pt x="83" y="740"/>
                    </a:lnTo>
                    <a:lnTo>
                      <a:pt x="83" y="633"/>
                    </a:lnTo>
                    <a:lnTo>
                      <a:pt x="748" y="633"/>
                    </a:lnTo>
                    <a:lnTo>
                      <a:pt x="748" y="740"/>
                    </a:lnTo>
                    <a:close/>
                    <a:moveTo>
                      <a:pt x="748" y="555"/>
                    </a:moveTo>
                    <a:lnTo>
                      <a:pt x="83" y="555"/>
                    </a:lnTo>
                    <a:lnTo>
                      <a:pt x="83" y="448"/>
                    </a:lnTo>
                    <a:lnTo>
                      <a:pt x="748" y="448"/>
                    </a:lnTo>
                    <a:lnTo>
                      <a:pt x="748" y="555"/>
                    </a:lnTo>
                    <a:close/>
                    <a:moveTo>
                      <a:pt x="748" y="372"/>
                    </a:moveTo>
                    <a:lnTo>
                      <a:pt x="83" y="372"/>
                    </a:lnTo>
                    <a:lnTo>
                      <a:pt x="83" y="266"/>
                    </a:lnTo>
                    <a:lnTo>
                      <a:pt x="748" y="266"/>
                    </a:lnTo>
                    <a:lnTo>
                      <a:pt x="748" y="372"/>
                    </a:lnTo>
                    <a:close/>
                    <a:moveTo>
                      <a:pt x="748" y="187"/>
                    </a:moveTo>
                    <a:lnTo>
                      <a:pt x="83" y="187"/>
                    </a:lnTo>
                    <a:lnTo>
                      <a:pt x="83" y="81"/>
                    </a:lnTo>
                    <a:lnTo>
                      <a:pt x="748" y="81"/>
                    </a:lnTo>
                    <a:lnTo>
                      <a:pt x="748" y="18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1836">
                  <a:solidFill>
                    <a:prstClr val="black"/>
                  </a:solidFill>
                </a:endParaRPr>
              </a:p>
            </p:txBody>
          </p:sp>
          <p:sp>
            <p:nvSpPr>
              <p:cNvPr id="152" name="Freeform 6"/>
              <p:cNvSpPr>
                <a:spLocks noEditPoints="1"/>
              </p:cNvSpPr>
              <p:nvPr/>
            </p:nvSpPr>
            <p:spPr bwMode="auto">
              <a:xfrm>
                <a:off x="17583436" y="-6873903"/>
                <a:ext cx="1308100" cy="2786062"/>
              </a:xfrm>
              <a:custGeom>
                <a:avLst/>
                <a:gdLst>
                  <a:gd name="T0" fmla="*/ 0 w 824"/>
                  <a:gd name="T1" fmla="*/ 0 h 1755"/>
                  <a:gd name="T2" fmla="*/ 0 w 824"/>
                  <a:gd name="T3" fmla="*/ 686 h 1755"/>
                  <a:gd name="T4" fmla="*/ 81 w 824"/>
                  <a:gd name="T5" fmla="*/ 686 h 1755"/>
                  <a:gd name="T6" fmla="*/ 81 w 824"/>
                  <a:gd name="T7" fmla="*/ 636 h 1755"/>
                  <a:gd name="T8" fmla="*/ 748 w 824"/>
                  <a:gd name="T9" fmla="*/ 636 h 1755"/>
                  <a:gd name="T10" fmla="*/ 748 w 824"/>
                  <a:gd name="T11" fmla="*/ 742 h 1755"/>
                  <a:gd name="T12" fmla="*/ 414 w 824"/>
                  <a:gd name="T13" fmla="*/ 742 h 1755"/>
                  <a:gd name="T14" fmla="*/ 414 w 824"/>
                  <a:gd name="T15" fmla="*/ 821 h 1755"/>
                  <a:gd name="T16" fmla="*/ 748 w 824"/>
                  <a:gd name="T17" fmla="*/ 821 h 1755"/>
                  <a:gd name="T18" fmla="*/ 748 w 824"/>
                  <a:gd name="T19" fmla="*/ 927 h 1755"/>
                  <a:gd name="T20" fmla="*/ 414 w 824"/>
                  <a:gd name="T21" fmla="*/ 927 h 1755"/>
                  <a:gd name="T22" fmla="*/ 414 w 824"/>
                  <a:gd name="T23" fmla="*/ 1006 h 1755"/>
                  <a:gd name="T24" fmla="*/ 748 w 824"/>
                  <a:gd name="T25" fmla="*/ 1006 h 1755"/>
                  <a:gd name="T26" fmla="*/ 748 w 824"/>
                  <a:gd name="T27" fmla="*/ 1112 h 1755"/>
                  <a:gd name="T28" fmla="*/ 414 w 824"/>
                  <a:gd name="T29" fmla="*/ 1112 h 1755"/>
                  <a:gd name="T30" fmla="*/ 414 w 824"/>
                  <a:gd name="T31" fmla="*/ 1188 h 1755"/>
                  <a:gd name="T32" fmla="*/ 748 w 824"/>
                  <a:gd name="T33" fmla="*/ 1188 h 1755"/>
                  <a:gd name="T34" fmla="*/ 748 w 824"/>
                  <a:gd name="T35" fmla="*/ 1295 h 1755"/>
                  <a:gd name="T36" fmla="*/ 414 w 824"/>
                  <a:gd name="T37" fmla="*/ 1295 h 1755"/>
                  <a:gd name="T38" fmla="*/ 414 w 824"/>
                  <a:gd name="T39" fmla="*/ 1373 h 1755"/>
                  <a:gd name="T40" fmla="*/ 748 w 824"/>
                  <a:gd name="T41" fmla="*/ 1373 h 1755"/>
                  <a:gd name="T42" fmla="*/ 748 w 824"/>
                  <a:gd name="T43" fmla="*/ 1480 h 1755"/>
                  <a:gd name="T44" fmla="*/ 414 w 824"/>
                  <a:gd name="T45" fmla="*/ 1480 h 1755"/>
                  <a:gd name="T46" fmla="*/ 414 w 824"/>
                  <a:gd name="T47" fmla="*/ 1755 h 1755"/>
                  <a:gd name="T48" fmla="*/ 454 w 824"/>
                  <a:gd name="T49" fmla="*/ 1755 h 1755"/>
                  <a:gd name="T50" fmla="*/ 454 w 824"/>
                  <a:gd name="T51" fmla="*/ 1546 h 1755"/>
                  <a:gd name="T52" fmla="*/ 561 w 824"/>
                  <a:gd name="T53" fmla="*/ 1546 h 1755"/>
                  <a:gd name="T54" fmla="*/ 561 w 824"/>
                  <a:gd name="T55" fmla="*/ 1755 h 1755"/>
                  <a:gd name="T56" fmla="*/ 824 w 824"/>
                  <a:gd name="T57" fmla="*/ 1755 h 1755"/>
                  <a:gd name="T58" fmla="*/ 824 w 824"/>
                  <a:gd name="T59" fmla="*/ 0 h 1755"/>
                  <a:gd name="T60" fmla="*/ 0 w 824"/>
                  <a:gd name="T61" fmla="*/ 0 h 1755"/>
                  <a:gd name="T62" fmla="*/ 748 w 824"/>
                  <a:gd name="T63" fmla="*/ 558 h 1755"/>
                  <a:gd name="T64" fmla="*/ 81 w 824"/>
                  <a:gd name="T65" fmla="*/ 558 h 1755"/>
                  <a:gd name="T66" fmla="*/ 81 w 824"/>
                  <a:gd name="T67" fmla="*/ 451 h 1755"/>
                  <a:gd name="T68" fmla="*/ 748 w 824"/>
                  <a:gd name="T69" fmla="*/ 451 h 1755"/>
                  <a:gd name="T70" fmla="*/ 748 w 824"/>
                  <a:gd name="T71" fmla="*/ 558 h 1755"/>
                  <a:gd name="T72" fmla="*/ 748 w 824"/>
                  <a:gd name="T73" fmla="*/ 375 h 1755"/>
                  <a:gd name="T74" fmla="*/ 81 w 824"/>
                  <a:gd name="T75" fmla="*/ 375 h 1755"/>
                  <a:gd name="T76" fmla="*/ 81 w 824"/>
                  <a:gd name="T77" fmla="*/ 268 h 1755"/>
                  <a:gd name="T78" fmla="*/ 748 w 824"/>
                  <a:gd name="T79" fmla="*/ 268 h 1755"/>
                  <a:gd name="T80" fmla="*/ 748 w 824"/>
                  <a:gd name="T81" fmla="*/ 375 h 1755"/>
                  <a:gd name="T82" fmla="*/ 748 w 824"/>
                  <a:gd name="T83" fmla="*/ 190 h 1755"/>
                  <a:gd name="T84" fmla="*/ 81 w 824"/>
                  <a:gd name="T85" fmla="*/ 190 h 1755"/>
                  <a:gd name="T86" fmla="*/ 81 w 824"/>
                  <a:gd name="T87" fmla="*/ 83 h 1755"/>
                  <a:gd name="T88" fmla="*/ 748 w 824"/>
                  <a:gd name="T89" fmla="*/ 83 h 1755"/>
                  <a:gd name="T90" fmla="*/ 748 w 824"/>
                  <a:gd name="T91" fmla="*/ 190 h 1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4" h="1755">
                    <a:moveTo>
                      <a:pt x="0" y="0"/>
                    </a:moveTo>
                    <a:lnTo>
                      <a:pt x="0" y="686"/>
                    </a:lnTo>
                    <a:lnTo>
                      <a:pt x="81" y="686"/>
                    </a:lnTo>
                    <a:lnTo>
                      <a:pt x="81" y="636"/>
                    </a:lnTo>
                    <a:lnTo>
                      <a:pt x="748" y="636"/>
                    </a:lnTo>
                    <a:lnTo>
                      <a:pt x="748" y="742"/>
                    </a:lnTo>
                    <a:lnTo>
                      <a:pt x="414" y="742"/>
                    </a:lnTo>
                    <a:lnTo>
                      <a:pt x="414" y="821"/>
                    </a:lnTo>
                    <a:lnTo>
                      <a:pt x="748" y="821"/>
                    </a:lnTo>
                    <a:lnTo>
                      <a:pt x="748" y="927"/>
                    </a:lnTo>
                    <a:lnTo>
                      <a:pt x="414" y="927"/>
                    </a:lnTo>
                    <a:lnTo>
                      <a:pt x="414" y="1006"/>
                    </a:lnTo>
                    <a:lnTo>
                      <a:pt x="748" y="1006"/>
                    </a:lnTo>
                    <a:lnTo>
                      <a:pt x="748" y="1112"/>
                    </a:lnTo>
                    <a:lnTo>
                      <a:pt x="414" y="1112"/>
                    </a:lnTo>
                    <a:lnTo>
                      <a:pt x="414" y="1188"/>
                    </a:lnTo>
                    <a:lnTo>
                      <a:pt x="748" y="1188"/>
                    </a:lnTo>
                    <a:lnTo>
                      <a:pt x="748" y="1295"/>
                    </a:lnTo>
                    <a:lnTo>
                      <a:pt x="414" y="1295"/>
                    </a:lnTo>
                    <a:lnTo>
                      <a:pt x="414" y="1373"/>
                    </a:lnTo>
                    <a:lnTo>
                      <a:pt x="748" y="1373"/>
                    </a:lnTo>
                    <a:lnTo>
                      <a:pt x="748" y="1480"/>
                    </a:lnTo>
                    <a:lnTo>
                      <a:pt x="414" y="1480"/>
                    </a:lnTo>
                    <a:lnTo>
                      <a:pt x="414" y="1755"/>
                    </a:lnTo>
                    <a:lnTo>
                      <a:pt x="454" y="1755"/>
                    </a:lnTo>
                    <a:lnTo>
                      <a:pt x="454" y="1546"/>
                    </a:lnTo>
                    <a:lnTo>
                      <a:pt x="561" y="1546"/>
                    </a:lnTo>
                    <a:lnTo>
                      <a:pt x="561" y="1755"/>
                    </a:lnTo>
                    <a:lnTo>
                      <a:pt x="824" y="1755"/>
                    </a:lnTo>
                    <a:lnTo>
                      <a:pt x="824" y="0"/>
                    </a:lnTo>
                    <a:lnTo>
                      <a:pt x="0" y="0"/>
                    </a:lnTo>
                    <a:close/>
                    <a:moveTo>
                      <a:pt x="748" y="558"/>
                    </a:moveTo>
                    <a:lnTo>
                      <a:pt x="81" y="558"/>
                    </a:lnTo>
                    <a:lnTo>
                      <a:pt x="81" y="451"/>
                    </a:lnTo>
                    <a:lnTo>
                      <a:pt x="748" y="451"/>
                    </a:lnTo>
                    <a:lnTo>
                      <a:pt x="748" y="558"/>
                    </a:lnTo>
                    <a:close/>
                    <a:moveTo>
                      <a:pt x="748" y="375"/>
                    </a:moveTo>
                    <a:lnTo>
                      <a:pt x="81" y="375"/>
                    </a:lnTo>
                    <a:lnTo>
                      <a:pt x="81" y="268"/>
                    </a:lnTo>
                    <a:lnTo>
                      <a:pt x="748" y="268"/>
                    </a:lnTo>
                    <a:lnTo>
                      <a:pt x="748" y="375"/>
                    </a:lnTo>
                    <a:close/>
                    <a:moveTo>
                      <a:pt x="748" y="190"/>
                    </a:moveTo>
                    <a:lnTo>
                      <a:pt x="81" y="190"/>
                    </a:lnTo>
                    <a:lnTo>
                      <a:pt x="81" y="83"/>
                    </a:lnTo>
                    <a:lnTo>
                      <a:pt x="748" y="83"/>
                    </a:lnTo>
                    <a:lnTo>
                      <a:pt x="748" y="1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1836">
                  <a:solidFill>
                    <a:prstClr val="black"/>
                  </a:solidFill>
                </a:endParaRPr>
              </a:p>
            </p:txBody>
          </p:sp>
        </p:grpSp>
        <p:grpSp>
          <p:nvGrpSpPr>
            <p:cNvPr id="153" name="Group 152"/>
            <p:cNvGrpSpPr/>
            <p:nvPr/>
          </p:nvGrpSpPr>
          <p:grpSpPr>
            <a:xfrm>
              <a:off x="2206381" y="2881365"/>
              <a:ext cx="541173" cy="429311"/>
              <a:chOff x="26750213" y="-2462980"/>
              <a:chExt cx="3724275" cy="2964513"/>
            </a:xfrm>
            <a:grpFill/>
          </p:grpSpPr>
          <p:sp>
            <p:nvSpPr>
              <p:cNvPr id="154" name="Freeform 29"/>
              <p:cNvSpPr>
                <a:spLocks noEditPoints="1"/>
              </p:cNvSpPr>
              <p:nvPr/>
            </p:nvSpPr>
            <p:spPr bwMode="auto">
              <a:xfrm>
                <a:off x="26750213" y="-2194044"/>
                <a:ext cx="3724275" cy="2695577"/>
              </a:xfrm>
              <a:custGeom>
                <a:avLst/>
                <a:gdLst>
                  <a:gd name="T0" fmla="*/ 857 w 990"/>
                  <a:gd name="T1" fmla="*/ 0 h 716"/>
                  <a:gd name="T2" fmla="*/ 693 w 990"/>
                  <a:gd name="T3" fmla="*/ 0 h 716"/>
                  <a:gd name="T4" fmla="*/ 670 w 990"/>
                  <a:gd name="T5" fmla="*/ 9 h 716"/>
                  <a:gd name="T6" fmla="*/ 487 w 990"/>
                  <a:gd name="T7" fmla="*/ 188 h 716"/>
                  <a:gd name="T8" fmla="*/ 487 w 990"/>
                  <a:gd name="T9" fmla="*/ 142 h 716"/>
                  <a:gd name="T10" fmla="*/ 420 w 990"/>
                  <a:gd name="T11" fmla="*/ 75 h 716"/>
                  <a:gd name="T12" fmla="*/ 352 w 990"/>
                  <a:gd name="T13" fmla="*/ 142 h 716"/>
                  <a:gd name="T14" fmla="*/ 352 w 990"/>
                  <a:gd name="T15" fmla="*/ 319 h 716"/>
                  <a:gd name="T16" fmla="*/ 217 w 990"/>
                  <a:gd name="T17" fmla="*/ 450 h 716"/>
                  <a:gd name="T18" fmla="*/ 133 w 990"/>
                  <a:gd name="T19" fmla="*/ 450 h 716"/>
                  <a:gd name="T20" fmla="*/ 0 w 990"/>
                  <a:gd name="T21" fmla="*/ 583 h 716"/>
                  <a:gd name="T22" fmla="*/ 133 w 990"/>
                  <a:gd name="T23" fmla="*/ 716 h 716"/>
                  <a:gd name="T24" fmla="*/ 285 w 990"/>
                  <a:gd name="T25" fmla="*/ 716 h 716"/>
                  <a:gd name="T26" fmla="*/ 308 w 990"/>
                  <a:gd name="T27" fmla="*/ 707 h 716"/>
                  <a:gd name="T28" fmla="*/ 759 w 990"/>
                  <a:gd name="T29" fmla="*/ 266 h 716"/>
                  <a:gd name="T30" fmla="*/ 857 w 990"/>
                  <a:gd name="T31" fmla="*/ 266 h 716"/>
                  <a:gd name="T32" fmla="*/ 990 w 990"/>
                  <a:gd name="T33" fmla="*/ 133 h 716"/>
                  <a:gd name="T34" fmla="*/ 857 w 990"/>
                  <a:gd name="T35" fmla="*/ 0 h 716"/>
                  <a:gd name="T36" fmla="*/ 857 w 990"/>
                  <a:gd name="T37" fmla="*/ 202 h 716"/>
                  <a:gd name="T38" fmla="*/ 746 w 990"/>
                  <a:gd name="T39" fmla="*/ 202 h 716"/>
                  <a:gd name="T40" fmla="*/ 723 w 990"/>
                  <a:gd name="T41" fmla="*/ 211 h 716"/>
                  <a:gd name="T42" fmla="*/ 272 w 990"/>
                  <a:gd name="T43" fmla="*/ 652 h 716"/>
                  <a:gd name="T44" fmla="*/ 133 w 990"/>
                  <a:gd name="T45" fmla="*/ 652 h 716"/>
                  <a:gd name="T46" fmla="*/ 64 w 990"/>
                  <a:gd name="T47" fmla="*/ 583 h 716"/>
                  <a:gd name="T48" fmla="*/ 133 w 990"/>
                  <a:gd name="T49" fmla="*/ 514 h 716"/>
                  <a:gd name="T50" fmla="*/ 230 w 990"/>
                  <a:gd name="T51" fmla="*/ 514 h 716"/>
                  <a:gd name="T52" fmla="*/ 253 w 990"/>
                  <a:gd name="T53" fmla="*/ 505 h 716"/>
                  <a:gd name="T54" fmla="*/ 706 w 990"/>
                  <a:gd name="T55" fmla="*/ 64 h 716"/>
                  <a:gd name="T56" fmla="*/ 857 w 990"/>
                  <a:gd name="T57" fmla="*/ 64 h 716"/>
                  <a:gd name="T58" fmla="*/ 926 w 990"/>
                  <a:gd name="T59" fmla="*/ 133 h 716"/>
                  <a:gd name="T60" fmla="*/ 857 w 990"/>
                  <a:gd name="T61" fmla="*/ 202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0" h="716">
                    <a:moveTo>
                      <a:pt x="857" y="0"/>
                    </a:moveTo>
                    <a:cubicBezTo>
                      <a:pt x="693" y="0"/>
                      <a:pt x="693" y="0"/>
                      <a:pt x="693" y="0"/>
                    </a:cubicBezTo>
                    <a:cubicBezTo>
                      <a:pt x="684" y="0"/>
                      <a:pt x="676" y="3"/>
                      <a:pt x="670" y="9"/>
                    </a:cubicBezTo>
                    <a:cubicBezTo>
                      <a:pt x="487" y="188"/>
                      <a:pt x="487" y="188"/>
                      <a:pt x="487" y="188"/>
                    </a:cubicBezTo>
                    <a:cubicBezTo>
                      <a:pt x="487" y="142"/>
                      <a:pt x="487" y="142"/>
                      <a:pt x="487" y="142"/>
                    </a:cubicBezTo>
                    <a:cubicBezTo>
                      <a:pt x="487" y="105"/>
                      <a:pt x="457" y="75"/>
                      <a:pt x="420" y="75"/>
                    </a:cubicBezTo>
                    <a:cubicBezTo>
                      <a:pt x="383" y="75"/>
                      <a:pt x="352" y="105"/>
                      <a:pt x="352" y="142"/>
                    </a:cubicBezTo>
                    <a:cubicBezTo>
                      <a:pt x="352" y="319"/>
                      <a:pt x="352" y="319"/>
                      <a:pt x="352" y="319"/>
                    </a:cubicBezTo>
                    <a:cubicBezTo>
                      <a:pt x="217" y="450"/>
                      <a:pt x="217" y="450"/>
                      <a:pt x="217" y="450"/>
                    </a:cubicBezTo>
                    <a:cubicBezTo>
                      <a:pt x="133" y="450"/>
                      <a:pt x="133" y="450"/>
                      <a:pt x="133" y="450"/>
                    </a:cubicBezTo>
                    <a:cubicBezTo>
                      <a:pt x="60" y="450"/>
                      <a:pt x="0" y="510"/>
                      <a:pt x="0" y="583"/>
                    </a:cubicBezTo>
                    <a:cubicBezTo>
                      <a:pt x="0" y="657"/>
                      <a:pt x="60" y="716"/>
                      <a:pt x="133" y="716"/>
                    </a:cubicBezTo>
                    <a:cubicBezTo>
                      <a:pt x="285" y="716"/>
                      <a:pt x="285" y="716"/>
                      <a:pt x="285" y="716"/>
                    </a:cubicBezTo>
                    <a:cubicBezTo>
                      <a:pt x="294" y="716"/>
                      <a:pt x="302" y="713"/>
                      <a:pt x="308" y="707"/>
                    </a:cubicBezTo>
                    <a:cubicBezTo>
                      <a:pt x="759" y="266"/>
                      <a:pt x="759" y="266"/>
                      <a:pt x="759" y="266"/>
                    </a:cubicBezTo>
                    <a:cubicBezTo>
                      <a:pt x="857" y="266"/>
                      <a:pt x="857" y="266"/>
                      <a:pt x="857" y="266"/>
                    </a:cubicBezTo>
                    <a:cubicBezTo>
                      <a:pt x="930" y="266"/>
                      <a:pt x="990" y="206"/>
                      <a:pt x="990" y="133"/>
                    </a:cubicBezTo>
                    <a:cubicBezTo>
                      <a:pt x="990" y="59"/>
                      <a:pt x="930" y="0"/>
                      <a:pt x="857" y="0"/>
                    </a:cubicBezTo>
                    <a:close/>
                    <a:moveTo>
                      <a:pt x="857" y="202"/>
                    </a:moveTo>
                    <a:cubicBezTo>
                      <a:pt x="746" y="202"/>
                      <a:pt x="746" y="202"/>
                      <a:pt x="746" y="202"/>
                    </a:cubicBezTo>
                    <a:cubicBezTo>
                      <a:pt x="737" y="202"/>
                      <a:pt x="729" y="205"/>
                      <a:pt x="723" y="211"/>
                    </a:cubicBezTo>
                    <a:cubicBezTo>
                      <a:pt x="272" y="652"/>
                      <a:pt x="272" y="652"/>
                      <a:pt x="272" y="652"/>
                    </a:cubicBezTo>
                    <a:cubicBezTo>
                      <a:pt x="133" y="652"/>
                      <a:pt x="133" y="652"/>
                      <a:pt x="133" y="652"/>
                    </a:cubicBezTo>
                    <a:cubicBezTo>
                      <a:pt x="95" y="652"/>
                      <a:pt x="64" y="621"/>
                      <a:pt x="64" y="583"/>
                    </a:cubicBezTo>
                    <a:cubicBezTo>
                      <a:pt x="64" y="545"/>
                      <a:pt x="95" y="514"/>
                      <a:pt x="133" y="514"/>
                    </a:cubicBezTo>
                    <a:cubicBezTo>
                      <a:pt x="230" y="514"/>
                      <a:pt x="230" y="514"/>
                      <a:pt x="230" y="514"/>
                    </a:cubicBezTo>
                    <a:cubicBezTo>
                      <a:pt x="239" y="514"/>
                      <a:pt x="247" y="511"/>
                      <a:pt x="253" y="505"/>
                    </a:cubicBezTo>
                    <a:cubicBezTo>
                      <a:pt x="706" y="64"/>
                      <a:pt x="706" y="64"/>
                      <a:pt x="706" y="64"/>
                    </a:cubicBezTo>
                    <a:cubicBezTo>
                      <a:pt x="857" y="64"/>
                      <a:pt x="857" y="64"/>
                      <a:pt x="857" y="64"/>
                    </a:cubicBezTo>
                    <a:cubicBezTo>
                      <a:pt x="895" y="64"/>
                      <a:pt x="926" y="95"/>
                      <a:pt x="926" y="133"/>
                    </a:cubicBezTo>
                    <a:cubicBezTo>
                      <a:pt x="926" y="171"/>
                      <a:pt x="895" y="202"/>
                      <a:pt x="857" y="2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55" name="Oval 30"/>
              <p:cNvSpPr>
                <a:spLocks noChangeArrowheads="1"/>
              </p:cNvSpPr>
              <p:nvPr/>
            </p:nvSpPr>
            <p:spPr bwMode="auto">
              <a:xfrm>
                <a:off x="28057542" y="-2462980"/>
                <a:ext cx="507999" cy="50799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grpSp>
        <p:grpSp>
          <p:nvGrpSpPr>
            <p:cNvPr id="156" name="Group 155"/>
            <p:cNvGrpSpPr/>
            <p:nvPr/>
          </p:nvGrpSpPr>
          <p:grpSpPr>
            <a:xfrm flipH="1">
              <a:off x="2189611" y="3540254"/>
              <a:ext cx="574712" cy="247658"/>
              <a:chOff x="-36932666" y="-24367015"/>
              <a:chExt cx="41830619" cy="18087175"/>
            </a:xfrm>
            <a:grpFill/>
          </p:grpSpPr>
          <p:sp>
            <p:nvSpPr>
              <p:cNvPr id="157" name="Freeform 34"/>
              <p:cNvSpPr>
                <a:spLocks noEditPoints="1"/>
              </p:cNvSpPr>
              <p:nvPr/>
            </p:nvSpPr>
            <p:spPr bwMode="auto">
              <a:xfrm>
                <a:off x="-34103589" y="-11296319"/>
                <a:ext cx="5014855" cy="5016479"/>
              </a:xfrm>
              <a:custGeom>
                <a:avLst/>
                <a:gdLst>
                  <a:gd name="T0" fmla="*/ 668 w 1337"/>
                  <a:gd name="T1" fmla="*/ 0 h 1337"/>
                  <a:gd name="T2" fmla="*/ 0 w 1337"/>
                  <a:gd name="T3" fmla="*/ 669 h 1337"/>
                  <a:gd name="T4" fmla="*/ 668 w 1337"/>
                  <a:gd name="T5" fmla="*/ 1337 h 1337"/>
                  <a:gd name="T6" fmla="*/ 1337 w 1337"/>
                  <a:gd name="T7" fmla="*/ 669 h 1337"/>
                  <a:gd name="T8" fmla="*/ 668 w 1337"/>
                  <a:gd name="T9" fmla="*/ 0 h 1337"/>
                  <a:gd name="T10" fmla="*/ 668 w 1337"/>
                  <a:gd name="T11" fmla="*/ 996 h 1337"/>
                  <a:gd name="T12" fmla="*/ 341 w 1337"/>
                  <a:gd name="T13" fmla="*/ 669 h 1337"/>
                  <a:gd name="T14" fmla="*/ 668 w 1337"/>
                  <a:gd name="T15" fmla="*/ 341 h 1337"/>
                  <a:gd name="T16" fmla="*/ 996 w 1337"/>
                  <a:gd name="T17" fmla="*/ 669 h 1337"/>
                  <a:gd name="T18" fmla="*/ 668 w 1337"/>
                  <a:gd name="T19" fmla="*/ 996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7" h="1337">
                    <a:moveTo>
                      <a:pt x="668" y="0"/>
                    </a:moveTo>
                    <a:cubicBezTo>
                      <a:pt x="299" y="0"/>
                      <a:pt x="0" y="299"/>
                      <a:pt x="0" y="669"/>
                    </a:cubicBezTo>
                    <a:cubicBezTo>
                      <a:pt x="0" y="1038"/>
                      <a:pt x="299" y="1337"/>
                      <a:pt x="668" y="1337"/>
                    </a:cubicBezTo>
                    <a:cubicBezTo>
                      <a:pt x="1037" y="1337"/>
                      <a:pt x="1337" y="1038"/>
                      <a:pt x="1337" y="669"/>
                    </a:cubicBezTo>
                    <a:cubicBezTo>
                      <a:pt x="1337" y="299"/>
                      <a:pt x="1037" y="0"/>
                      <a:pt x="668" y="0"/>
                    </a:cubicBezTo>
                    <a:close/>
                    <a:moveTo>
                      <a:pt x="668" y="996"/>
                    </a:moveTo>
                    <a:cubicBezTo>
                      <a:pt x="487" y="996"/>
                      <a:pt x="341" y="849"/>
                      <a:pt x="341" y="669"/>
                    </a:cubicBezTo>
                    <a:cubicBezTo>
                      <a:pt x="341" y="488"/>
                      <a:pt x="487" y="341"/>
                      <a:pt x="668" y="341"/>
                    </a:cubicBezTo>
                    <a:cubicBezTo>
                      <a:pt x="849" y="341"/>
                      <a:pt x="996" y="488"/>
                      <a:pt x="996" y="669"/>
                    </a:cubicBezTo>
                    <a:cubicBezTo>
                      <a:pt x="996" y="849"/>
                      <a:pt x="849" y="996"/>
                      <a:pt x="668" y="99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58" name="Freeform 35"/>
              <p:cNvSpPr>
                <a:spLocks noEditPoints="1"/>
              </p:cNvSpPr>
              <p:nvPr/>
            </p:nvSpPr>
            <p:spPr bwMode="auto">
              <a:xfrm>
                <a:off x="-9324454" y="-11324421"/>
                <a:ext cx="5014855" cy="5016479"/>
              </a:xfrm>
              <a:custGeom>
                <a:avLst/>
                <a:gdLst>
                  <a:gd name="T0" fmla="*/ 668 w 1337"/>
                  <a:gd name="T1" fmla="*/ 0 h 1337"/>
                  <a:gd name="T2" fmla="*/ 0 w 1337"/>
                  <a:gd name="T3" fmla="*/ 669 h 1337"/>
                  <a:gd name="T4" fmla="*/ 668 w 1337"/>
                  <a:gd name="T5" fmla="*/ 1337 h 1337"/>
                  <a:gd name="T6" fmla="*/ 1337 w 1337"/>
                  <a:gd name="T7" fmla="*/ 669 h 1337"/>
                  <a:gd name="T8" fmla="*/ 668 w 1337"/>
                  <a:gd name="T9" fmla="*/ 0 h 1337"/>
                  <a:gd name="T10" fmla="*/ 668 w 1337"/>
                  <a:gd name="T11" fmla="*/ 996 h 1337"/>
                  <a:gd name="T12" fmla="*/ 341 w 1337"/>
                  <a:gd name="T13" fmla="*/ 669 h 1337"/>
                  <a:gd name="T14" fmla="*/ 668 w 1337"/>
                  <a:gd name="T15" fmla="*/ 341 h 1337"/>
                  <a:gd name="T16" fmla="*/ 996 w 1337"/>
                  <a:gd name="T17" fmla="*/ 669 h 1337"/>
                  <a:gd name="T18" fmla="*/ 668 w 1337"/>
                  <a:gd name="T19" fmla="*/ 996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7" h="1337">
                    <a:moveTo>
                      <a:pt x="668" y="0"/>
                    </a:moveTo>
                    <a:cubicBezTo>
                      <a:pt x="300" y="0"/>
                      <a:pt x="0" y="299"/>
                      <a:pt x="0" y="669"/>
                    </a:cubicBezTo>
                    <a:cubicBezTo>
                      <a:pt x="0" y="1038"/>
                      <a:pt x="300" y="1337"/>
                      <a:pt x="668" y="1337"/>
                    </a:cubicBezTo>
                    <a:cubicBezTo>
                      <a:pt x="1038" y="1337"/>
                      <a:pt x="1337" y="1038"/>
                      <a:pt x="1337" y="669"/>
                    </a:cubicBezTo>
                    <a:cubicBezTo>
                      <a:pt x="1337" y="299"/>
                      <a:pt x="1038" y="0"/>
                      <a:pt x="668" y="0"/>
                    </a:cubicBezTo>
                    <a:close/>
                    <a:moveTo>
                      <a:pt x="668" y="996"/>
                    </a:moveTo>
                    <a:cubicBezTo>
                      <a:pt x="487" y="996"/>
                      <a:pt x="341" y="849"/>
                      <a:pt x="341" y="669"/>
                    </a:cubicBezTo>
                    <a:cubicBezTo>
                      <a:pt x="341" y="488"/>
                      <a:pt x="487" y="341"/>
                      <a:pt x="668" y="341"/>
                    </a:cubicBezTo>
                    <a:cubicBezTo>
                      <a:pt x="849" y="341"/>
                      <a:pt x="996" y="488"/>
                      <a:pt x="996" y="669"/>
                    </a:cubicBezTo>
                    <a:cubicBezTo>
                      <a:pt x="996" y="849"/>
                      <a:pt x="849" y="996"/>
                      <a:pt x="668" y="99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sp>
            <p:nvSpPr>
              <p:cNvPr id="159" name="Freeform 36"/>
              <p:cNvSpPr>
                <a:spLocks noEditPoints="1"/>
              </p:cNvSpPr>
              <p:nvPr/>
            </p:nvSpPr>
            <p:spPr bwMode="auto">
              <a:xfrm>
                <a:off x="-36932666" y="-24367015"/>
                <a:ext cx="41830619" cy="15690848"/>
              </a:xfrm>
              <a:custGeom>
                <a:avLst/>
                <a:gdLst>
                  <a:gd name="T0" fmla="*/ 11056 w 11152"/>
                  <a:gd name="T1" fmla="*/ 3865 h 4182"/>
                  <a:gd name="T2" fmla="*/ 10747 w 11152"/>
                  <a:gd name="T3" fmla="*/ 3865 h 4182"/>
                  <a:gd name="T4" fmla="*/ 10747 w 11152"/>
                  <a:gd name="T5" fmla="*/ 138 h 4182"/>
                  <a:gd name="T6" fmla="*/ 10593 w 11152"/>
                  <a:gd name="T7" fmla="*/ 10 h 4182"/>
                  <a:gd name="T8" fmla="*/ 2395 w 11152"/>
                  <a:gd name="T9" fmla="*/ 10 h 4182"/>
                  <a:gd name="T10" fmla="*/ 2099 w 11152"/>
                  <a:gd name="T11" fmla="*/ 192 h 4182"/>
                  <a:gd name="T12" fmla="*/ 1000 w 11152"/>
                  <a:gd name="T13" fmla="*/ 2123 h 4182"/>
                  <a:gd name="T14" fmla="*/ 321 w 11152"/>
                  <a:gd name="T15" fmla="*/ 2438 h 4182"/>
                  <a:gd name="T16" fmla="*/ 118 w 11152"/>
                  <a:gd name="T17" fmla="*/ 2722 h 4182"/>
                  <a:gd name="T18" fmla="*/ 118 w 11152"/>
                  <a:gd name="T19" fmla="*/ 3446 h 4182"/>
                  <a:gd name="T20" fmla="*/ 96 w 11152"/>
                  <a:gd name="T21" fmla="*/ 3446 h 4182"/>
                  <a:gd name="T22" fmla="*/ 0 w 11152"/>
                  <a:gd name="T23" fmla="*/ 3542 h 4182"/>
                  <a:gd name="T24" fmla="*/ 0 w 11152"/>
                  <a:gd name="T25" fmla="*/ 3891 h 4182"/>
                  <a:gd name="T26" fmla="*/ 96 w 11152"/>
                  <a:gd name="T27" fmla="*/ 3987 h 4182"/>
                  <a:gd name="T28" fmla="*/ 401 w 11152"/>
                  <a:gd name="T29" fmla="*/ 3987 h 4182"/>
                  <a:gd name="T30" fmla="*/ 517 w 11152"/>
                  <a:gd name="T31" fmla="*/ 3891 h 4182"/>
                  <a:gd name="T32" fmla="*/ 1417 w 11152"/>
                  <a:gd name="T33" fmla="*/ 3182 h 4182"/>
                  <a:gd name="T34" fmla="*/ 2274 w 11152"/>
                  <a:gd name="T35" fmla="*/ 3946 h 4182"/>
                  <a:gd name="T36" fmla="*/ 2301 w 11152"/>
                  <a:gd name="T37" fmla="*/ 4039 h 4182"/>
                  <a:gd name="T38" fmla="*/ 2406 w 11152"/>
                  <a:gd name="T39" fmla="*/ 4114 h 4182"/>
                  <a:gd name="T40" fmla="*/ 6993 w 11152"/>
                  <a:gd name="T41" fmla="*/ 4114 h 4182"/>
                  <a:gd name="T42" fmla="*/ 7129 w 11152"/>
                  <a:gd name="T43" fmla="*/ 3978 h 4182"/>
                  <a:gd name="T44" fmla="*/ 8002 w 11152"/>
                  <a:gd name="T45" fmla="*/ 3236 h 4182"/>
                  <a:gd name="T46" fmla="*/ 8842 w 11152"/>
                  <a:gd name="T47" fmla="*/ 3873 h 4182"/>
                  <a:gd name="T48" fmla="*/ 8911 w 11152"/>
                  <a:gd name="T49" fmla="*/ 4111 h 4182"/>
                  <a:gd name="T50" fmla="*/ 9010 w 11152"/>
                  <a:gd name="T51" fmla="*/ 4182 h 4182"/>
                  <a:gd name="T52" fmla="*/ 11056 w 11152"/>
                  <a:gd name="T53" fmla="*/ 4182 h 4182"/>
                  <a:gd name="T54" fmla="*/ 11152 w 11152"/>
                  <a:gd name="T55" fmla="*/ 4087 h 4182"/>
                  <a:gd name="T56" fmla="*/ 11152 w 11152"/>
                  <a:gd name="T57" fmla="*/ 3961 h 4182"/>
                  <a:gd name="T58" fmla="*/ 11056 w 11152"/>
                  <a:gd name="T59" fmla="*/ 3865 h 4182"/>
                  <a:gd name="T60" fmla="*/ 1913 w 11152"/>
                  <a:gd name="T61" fmla="*/ 2226 h 4182"/>
                  <a:gd name="T62" fmla="*/ 1469 w 11152"/>
                  <a:gd name="T63" fmla="*/ 2226 h 4182"/>
                  <a:gd name="T64" fmla="*/ 1260 w 11152"/>
                  <a:gd name="T65" fmla="*/ 2116 h 4182"/>
                  <a:gd name="T66" fmla="*/ 1890 w 11152"/>
                  <a:gd name="T67" fmla="*/ 984 h 4182"/>
                  <a:gd name="T68" fmla="*/ 1913 w 11152"/>
                  <a:gd name="T69" fmla="*/ 984 h 4182"/>
                  <a:gd name="T70" fmla="*/ 1913 w 11152"/>
                  <a:gd name="T71" fmla="*/ 2226 h 4182"/>
                  <a:gd name="T72" fmla="*/ 3805 w 11152"/>
                  <a:gd name="T73" fmla="*/ 2226 h 4182"/>
                  <a:gd name="T74" fmla="*/ 2113 w 11152"/>
                  <a:gd name="T75" fmla="*/ 2226 h 4182"/>
                  <a:gd name="T76" fmla="*/ 2113 w 11152"/>
                  <a:gd name="T77" fmla="*/ 998 h 4182"/>
                  <a:gd name="T78" fmla="*/ 2333 w 11152"/>
                  <a:gd name="T79" fmla="*/ 778 h 4182"/>
                  <a:gd name="T80" fmla="*/ 3585 w 11152"/>
                  <a:gd name="T81" fmla="*/ 778 h 4182"/>
                  <a:gd name="T82" fmla="*/ 3805 w 11152"/>
                  <a:gd name="T83" fmla="*/ 998 h 4182"/>
                  <a:gd name="T84" fmla="*/ 3805 w 11152"/>
                  <a:gd name="T85" fmla="*/ 2226 h 4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52" h="4182">
                    <a:moveTo>
                      <a:pt x="11056" y="3865"/>
                    </a:moveTo>
                    <a:cubicBezTo>
                      <a:pt x="10747" y="3865"/>
                      <a:pt x="10747" y="3865"/>
                      <a:pt x="10747" y="3865"/>
                    </a:cubicBezTo>
                    <a:cubicBezTo>
                      <a:pt x="10747" y="138"/>
                      <a:pt x="10747" y="138"/>
                      <a:pt x="10747" y="138"/>
                    </a:cubicBezTo>
                    <a:cubicBezTo>
                      <a:pt x="10747" y="138"/>
                      <a:pt x="10743" y="10"/>
                      <a:pt x="10593" y="10"/>
                    </a:cubicBezTo>
                    <a:cubicBezTo>
                      <a:pt x="2395" y="10"/>
                      <a:pt x="2395" y="10"/>
                      <a:pt x="2395" y="10"/>
                    </a:cubicBezTo>
                    <a:cubicBezTo>
                      <a:pt x="2395" y="10"/>
                      <a:pt x="2216" y="0"/>
                      <a:pt x="2099" y="192"/>
                    </a:cubicBezTo>
                    <a:cubicBezTo>
                      <a:pt x="1000" y="2123"/>
                      <a:pt x="1000" y="2123"/>
                      <a:pt x="1000" y="2123"/>
                    </a:cubicBezTo>
                    <a:cubicBezTo>
                      <a:pt x="321" y="2438"/>
                      <a:pt x="321" y="2438"/>
                      <a:pt x="321" y="2438"/>
                    </a:cubicBezTo>
                    <a:cubicBezTo>
                      <a:pt x="321" y="2438"/>
                      <a:pt x="118" y="2512"/>
                      <a:pt x="118" y="2722"/>
                    </a:cubicBezTo>
                    <a:cubicBezTo>
                      <a:pt x="118" y="3446"/>
                      <a:pt x="118" y="3446"/>
                      <a:pt x="118" y="3446"/>
                    </a:cubicBezTo>
                    <a:cubicBezTo>
                      <a:pt x="96" y="3446"/>
                      <a:pt x="96" y="3446"/>
                      <a:pt x="96" y="3446"/>
                    </a:cubicBezTo>
                    <a:cubicBezTo>
                      <a:pt x="44" y="3446"/>
                      <a:pt x="0" y="3489"/>
                      <a:pt x="0" y="3542"/>
                    </a:cubicBezTo>
                    <a:cubicBezTo>
                      <a:pt x="0" y="3891"/>
                      <a:pt x="0" y="3891"/>
                      <a:pt x="0" y="3891"/>
                    </a:cubicBezTo>
                    <a:cubicBezTo>
                      <a:pt x="0" y="3944"/>
                      <a:pt x="44" y="3987"/>
                      <a:pt x="96" y="3987"/>
                    </a:cubicBezTo>
                    <a:cubicBezTo>
                      <a:pt x="401" y="3987"/>
                      <a:pt x="401" y="3987"/>
                      <a:pt x="401" y="3987"/>
                    </a:cubicBezTo>
                    <a:cubicBezTo>
                      <a:pt x="454" y="3987"/>
                      <a:pt x="505" y="3944"/>
                      <a:pt x="517" y="3891"/>
                    </a:cubicBezTo>
                    <a:cubicBezTo>
                      <a:pt x="517" y="3891"/>
                      <a:pt x="653" y="3182"/>
                      <a:pt x="1417" y="3182"/>
                    </a:cubicBezTo>
                    <a:cubicBezTo>
                      <a:pt x="1835" y="3182"/>
                      <a:pt x="2142" y="3510"/>
                      <a:pt x="2274" y="3946"/>
                    </a:cubicBezTo>
                    <a:cubicBezTo>
                      <a:pt x="2301" y="4039"/>
                      <a:pt x="2301" y="4039"/>
                      <a:pt x="2301" y="4039"/>
                    </a:cubicBezTo>
                    <a:cubicBezTo>
                      <a:pt x="2301" y="4039"/>
                      <a:pt x="2319" y="4114"/>
                      <a:pt x="2406" y="4114"/>
                    </a:cubicBezTo>
                    <a:cubicBezTo>
                      <a:pt x="6993" y="4114"/>
                      <a:pt x="6993" y="4114"/>
                      <a:pt x="6993" y="4114"/>
                    </a:cubicBezTo>
                    <a:cubicBezTo>
                      <a:pt x="7118" y="4114"/>
                      <a:pt x="7129" y="3978"/>
                      <a:pt x="7129" y="3978"/>
                    </a:cubicBezTo>
                    <a:cubicBezTo>
                      <a:pt x="7212" y="3553"/>
                      <a:pt x="7572" y="3235"/>
                      <a:pt x="8002" y="3236"/>
                    </a:cubicBezTo>
                    <a:cubicBezTo>
                      <a:pt x="8394" y="3238"/>
                      <a:pt x="8726" y="3505"/>
                      <a:pt x="8842" y="3873"/>
                    </a:cubicBezTo>
                    <a:cubicBezTo>
                      <a:pt x="8911" y="4111"/>
                      <a:pt x="8911" y="4111"/>
                      <a:pt x="8911" y="4111"/>
                    </a:cubicBezTo>
                    <a:cubicBezTo>
                      <a:pt x="8925" y="4152"/>
                      <a:pt x="8966" y="4182"/>
                      <a:pt x="9010" y="4182"/>
                    </a:cubicBezTo>
                    <a:cubicBezTo>
                      <a:pt x="11056" y="4182"/>
                      <a:pt x="11056" y="4182"/>
                      <a:pt x="11056" y="4182"/>
                    </a:cubicBezTo>
                    <a:cubicBezTo>
                      <a:pt x="11109" y="4182"/>
                      <a:pt x="11152" y="4139"/>
                      <a:pt x="11152" y="4087"/>
                    </a:cubicBezTo>
                    <a:cubicBezTo>
                      <a:pt x="11152" y="3961"/>
                      <a:pt x="11152" y="3961"/>
                      <a:pt x="11152" y="3961"/>
                    </a:cubicBezTo>
                    <a:cubicBezTo>
                      <a:pt x="11152" y="3909"/>
                      <a:pt x="11109" y="3865"/>
                      <a:pt x="11056" y="3865"/>
                    </a:cubicBezTo>
                    <a:close/>
                    <a:moveTo>
                      <a:pt x="1913" y="2226"/>
                    </a:moveTo>
                    <a:cubicBezTo>
                      <a:pt x="1469" y="2226"/>
                      <a:pt x="1469" y="2226"/>
                      <a:pt x="1469" y="2226"/>
                    </a:cubicBezTo>
                    <a:cubicBezTo>
                      <a:pt x="1260" y="2116"/>
                      <a:pt x="1260" y="2116"/>
                      <a:pt x="1260" y="2116"/>
                    </a:cubicBezTo>
                    <a:cubicBezTo>
                      <a:pt x="1890" y="984"/>
                      <a:pt x="1890" y="984"/>
                      <a:pt x="1890" y="984"/>
                    </a:cubicBezTo>
                    <a:cubicBezTo>
                      <a:pt x="1913" y="984"/>
                      <a:pt x="1913" y="984"/>
                      <a:pt x="1913" y="984"/>
                    </a:cubicBezTo>
                    <a:lnTo>
                      <a:pt x="1913" y="2226"/>
                    </a:lnTo>
                    <a:close/>
                    <a:moveTo>
                      <a:pt x="3805" y="2226"/>
                    </a:moveTo>
                    <a:cubicBezTo>
                      <a:pt x="2113" y="2226"/>
                      <a:pt x="2113" y="2226"/>
                      <a:pt x="2113" y="2226"/>
                    </a:cubicBezTo>
                    <a:cubicBezTo>
                      <a:pt x="2113" y="998"/>
                      <a:pt x="2113" y="998"/>
                      <a:pt x="2113" y="998"/>
                    </a:cubicBezTo>
                    <a:cubicBezTo>
                      <a:pt x="2113" y="877"/>
                      <a:pt x="2212" y="778"/>
                      <a:pt x="2333" y="778"/>
                    </a:cubicBezTo>
                    <a:cubicBezTo>
                      <a:pt x="3585" y="778"/>
                      <a:pt x="3585" y="778"/>
                      <a:pt x="3585" y="778"/>
                    </a:cubicBezTo>
                    <a:cubicBezTo>
                      <a:pt x="3707" y="778"/>
                      <a:pt x="3805" y="877"/>
                      <a:pt x="3805" y="998"/>
                    </a:cubicBezTo>
                    <a:lnTo>
                      <a:pt x="3805" y="22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3000">
                  <a:solidFill>
                    <a:prstClr val="black"/>
                  </a:solidFill>
                </a:endParaRPr>
              </a:p>
            </p:txBody>
          </p:sp>
        </p:grpSp>
        <p:sp>
          <p:nvSpPr>
            <p:cNvPr id="160" name="Freeform 139"/>
            <p:cNvSpPr>
              <a:spLocks noChangeAspect="1" noEditPoints="1"/>
            </p:cNvSpPr>
            <p:nvPr/>
          </p:nvSpPr>
          <p:spPr bwMode="black">
            <a:xfrm>
              <a:off x="3027340" y="4305112"/>
              <a:ext cx="345112" cy="415619"/>
            </a:xfrm>
            <a:custGeom>
              <a:avLst/>
              <a:gdLst>
                <a:gd name="T0" fmla="*/ 1081 w 1081"/>
                <a:gd name="T1" fmla="*/ 1302 h 1302"/>
                <a:gd name="T2" fmla="*/ 850 w 1081"/>
                <a:gd name="T3" fmla="*/ 1110 h 1302"/>
                <a:gd name="T4" fmla="*/ 831 w 1081"/>
                <a:gd name="T5" fmla="*/ 1096 h 1302"/>
                <a:gd name="T6" fmla="*/ 1058 w 1081"/>
                <a:gd name="T7" fmla="*/ 942 h 1302"/>
                <a:gd name="T8" fmla="*/ 905 w 1081"/>
                <a:gd name="T9" fmla="*/ 0 h 1302"/>
                <a:gd name="T10" fmla="*/ 23 w 1081"/>
                <a:gd name="T11" fmla="*/ 153 h 1302"/>
                <a:gd name="T12" fmla="*/ 177 w 1081"/>
                <a:gd name="T13" fmla="*/ 1096 h 1302"/>
                <a:gd name="T14" fmla="*/ 0 w 1081"/>
                <a:gd name="T15" fmla="*/ 1302 h 1302"/>
                <a:gd name="T16" fmla="*/ 174 w 1081"/>
                <a:gd name="T17" fmla="*/ 1240 h 1302"/>
                <a:gd name="T18" fmla="*/ 971 w 1081"/>
                <a:gd name="T19" fmla="*/ 1302 h 1302"/>
                <a:gd name="T20" fmla="*/ 934 w 1081"/>
                <a:gd name="T21" fmla="*/ 291 h 1302"/>
                <a:gd name="T22" fmla="*/ 896 w 1081"/>
                <a:gd name="T23" fmla="*/ 763 h 1302"/>
                <a:gd name="T24" fmla="*/ 147 w 1081"/>
                <a:gd name="T25" fmla="*/ 730 h 1302"/>
                <a:gd name="T26" fmla="*/ 186 w 1081"/>
                <a:gd name="T27" fmla="*/ 259 h 1302"/>
                <a:gd name="T28" fmla="*/ 312 w 1081"/>
                <a:gd name="T29" fmla="*/ 172 h 1302"/>
                <a:gd name="T30" fmla="*/ 331 w 1081"/>
                <a:gd name="T31" fmla="*/ 115 h 1302"/>
                <a:gd name="T32" fmla="*/ 598 w 1081"/>
                <a:gd name="T33" fmla="*/ 115 h 1302"/>
                <a:gd name="T34" fmla="*/ 769 w 1081"/>
                <a:gd name="T35" fmla="*/ 134 h 1302"/>
                <a:gd name="T36" fmla="*/ 750 w 1081"/>
                <a:gd name="T37" fmla="*/ 191 h 1302"/>
                <a:gd name="T38" fmla="*/ 483 w 1081"/>
                <a:gd name="T39" fmla="*/ 191 h 1302"/>
                <a:gd name="T40" fmla="*/ 312 w 1081"/>
                <a:gd name="T41" fmla="*/ 172 h 1302"/>
                <a:gd name="T42" fmla="*/ 788 w 1081"/>
                <a:gd name="T43" fmla="*/ 904 h 1302"/>
                <a:gd name="T44" fmla="*/ 936 w 1081"/>
                <a:gd name="T45" fmla="*/ 904 h 1302"/>
                <a:gd name="T46" fmla="*/ 219 w 1081"/>
                <a:gd name="T47" fmla="*/ 830 h 1302"/>
                <a:gd name="T48" fmla="*/ 219 w 1081"/>
                <a:gd name="T49" fmla="*/ 977 h 1302"/>
                <a:gd name="T50" fmla="*/ 219 w 1081"/>
                <a:gd name="T51" fmla="*/ 830 h 1302"/>
                <a:gd name="T52" fmla="*/ 415 w 1081"/>
                <a:gd name="T53" fmla="*/ 966 h 1302"/>
                <a:gd name="T54" fmla="*/ 644 w 1081"/>
                <a:gd name="T55" fmla="*/ 943 h 1302"/>
                <a:gd name="T56" fmla="*/ 666 w 1081"/>
                <a:gd name="T57" fmla="*/ 1023 h 1302"/>
                <a:gd name="T58" fmla="*/ 438 w 1081"/>
                <a:gd name="T59" fmla="*/ 1046 h 1302"/>
                <a:gd name="T60" fmla="*/ 758 w 1081"/>
                <a:gd name="T61" fmla="*/ 1096 h 1302"/>
                <a:gd name="T62" fmla="*/ 309 w 1081"/>
                <a:gd name="T63" fmla="*/ 1110 h 1302"/>
                <a:gd name="T64" fmla="*/ 758 w 1081"/>
                <a:gd name="T65" fmla="*/ 1096 h 1302"/>
                <a:gd name="T66" fmla="*/ 279 w 1081"/>
                <a:gd name="T67" fmla="*/ 1138 h 1302"/>
                <a:gd name="T68" fmla="*/ 868 w 1081"/>
                <a:gd name="T69" fmla="*/ 12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1" h="1302">
                  <a:moveTo>
                    <a:pt x="971" y="1302"/>
                  </a:moveTo>
                  <a:cubicBezTo>
                    <a:pt x="1081" y="1302"/>
                    <a:pt x="1081" y="1302"/>
                    <a:pt x="1081" y="1302"/>
                  </a:cubicBezTo>
                  <a:cubicBezTo>
                    <a:pt x="850" y="1111"/>
                    <a:pt x="850" y="1111"/>
                    <a:pt x="850" y="1111"/>
                  </a:cubicBezTo>
                  <a:cubicBezTo>
                    <a:pt x="850" y="1110"/>
                    <a:pt x="850" y="1110"/>
                    <a:pt x="850" y="1110"/>
                  </a:cubicBezTo>
                  <a:cubicBezTo>
                    <a:pt x="848" y="1110"/>
                    <a:pt x="848" y="1110"/>
                    <a:pt x="848" y="1110"/>
                  </a:cubicBezTo>
                  <a:cubicBezTo>
                    <a:pt x="831" y="1096"/>
                    <a:pt x="831" y="1096"/>
                    <a:pt x="831" y="1096"/>
                  </a:cubicBezTo>
                  <a:cubicBezTo>
                    <a:pt x="905" y="1096"/>
                    <a:pt x="905" y="1096"/>
                    <a:pt x="905" y="1096"/>
                  </a:cubicBezTo>
                  <a:cubicBezTo>
                    <a:pt x="989" y="1096"/>
                    <a:pt x="1058" y="1027"/>
                    <a:pt x="1058" y="942"/>
                  </a:cubicBezTo>
                  <a:cubicBezTo>
                    <a:pt x="1058" y="153"/>
                    <a:pt x="1058" y="153"/>
                    <a:pt x="1058" y="153"/>
                  </a:cubicBezTo>
                  <a:cubicBezTo>
                    <a:pt x="1058" y="68"/>
                    <a:pt x="989" y="0"/>
                    <a:pt x="905" y="0"/>
                  </a:cubicBezTo>
                  <a:cubicBezTo>
                    <a:pt x="177" y="0"/>
                    <a:pt x="177" y="0"/>
                    <a:pt x="177" y="0"/>
                  </a:cubicBezTo>
                  <a:cubicBezTo>
                    <a:pt x="92" y="0"/>
                    <a:pt x="23" y="68"/>
                    <a:pt x="23" y="153"/>
                  </a:cubicBezTo>
                  <a:cubicBezTo>
                    <a:pt x="23" y="942"/>
                    <a:pt x="23" y="942"/>
                    <a:pt x="23" y="942"/>
                  </a:cubicBezTo>
                  <a:cubicBezTo>
                    <a:pt x="23" y="1027"/>
                    <a:pt x="92" y="1096"/>
                    <a:pt x="177" y="1096"/>
                  </a:cubicBezTo>
                  <a:cubicBezTo>
                    <a:pt x="250" y="1096"/>
                    <a:pt x="250" y="1096"/>
                    <a:pt x="250" y="1096"/>
                  </a:cubicBezTo>
                  <a:cubicBezTo>
                    <a:pt x="0" y="1302"/>
                    <a:pt x="0" y="1302"/>
                    <a:pt x="0" y="1302"/>
                  </a:cubicBezTo>
                  <a:cubicBezTo>
                    <a:pt x="110" y="1302"/>
                    <a:pt x="110" y="1302"/>
                    <a:pt x="110" y="1302"/>
                  </a:cubicBezTo>
                  <a:cubicBezTo>
                    <a:pt x="174" y="1240"/>
                    <a:pt x="174" y="1240"/>
                    <a:pt x="174" y="1240"/>
                  </a:cubicBezTo>
                  <a:cubicBezTo>
                    <a:pt x="907" y="1240"/>
                    <a:pt x="907" y="1240"/>
                    <a:pt x="907" y="1240"/>
                  </a:cubicBezTo>
                  <a:lnTo>
                    <a:pt x="971" y="1302"/>
                  </a:lnTo>
                  <a:close/>
                  <a:moveTo>
                    <a:pt x="896" y="259"/>
                  </a:moveTo>
                  <a:cubicBezTo>
                    <a:pt x="917" y="259"/>
                    <a:pt x="934" y="273"/>
                    <a:pt x="934" y="291"/>
                  </a:cubicBezTo>
                  <a:cubicBezTo>
                    <a:pt x="934" y="730"/>
                    <a:pt x="934" y="730"/>
                    <a:pt x="934" y="730"/>
                  </a:cubicBezTo>
                  <a:cubicBezTo>
                    <a:pt x="934" y="748"/>
                    <a:pt x="917" y="763"/>
                    <a:pt x="896" y="763"/>
                  </a:cubicBezTo>
                  <a:cubicBezTo>
                    <a:pt x="186" y="763"/>
                    <a:pt x="186" y="763"/>
                    <a:pt x="186" y="763"/>
                  </a:cubicBezTo>
                  <a:cubicBezTo>
                    <a:pt x="164" y="763"/>
                    <a:pt x="147" y="748"/>
                    <a:pt x="147" y="730"/>
                  </a:cubicBezTo>
                  <a:cubicBezTo>
                    <a:pt x="147" y="291"/>
                    <a:pt x="147" y="291"/>
                    <a:pt x="147" y="291"/>
                  </a:cubicBezTo>
                  <a:cubicBezTo>
                    <a:pt x="147" y="273"/>
                    <a:pt x="164" y="259"/>
                    <a:pt x="186" y="259"/>
                  </a:cubicBezTo>
                  <a:lnTo>
                    <a:pt x="896" y="259"/>
                  </a:lnTo>
                  <a:close/>
                  <a:moveTo>
                    <a:pt x="312" y="172"/>
                  </a:moveTo>
                  <a:cubicBezTo>
                    <a:pt x="312" y="134"/>
                    <a:pt x="312" y="134"/>
                    <a:pt x="312" y="134"/>
                  </a:cubicBezTo>
                  <a:cubicBezTo>
                    <a:pt x="312" y="124"/>
                    <a:pt x="320" y="115"/>
                    <a:pt x="331" y="115"/>
                  </a:cubicBezTo>
                  <a:cubicBezTo>
                    <a:pt x="483" y="115"/>
                    <a:pt x="483" y="115"/>
                    <a:pt x="483" y="115"/>
                  </a:cubicBezTo>
                  <a:cubicBezTo>
                    <a:pt x="598" y="115"/>
                    <a:pt x="598" y="115"/>
                    <a:pt x="598" y="115"/>
                  </a:cubicBezTo>
                  <a:cubicBezTo>
                    <a:pt x="750" y="115"/>
                    <a:pt x="750" y="115"/>
                    <a:pt x="750" y="115"/>
                  </a:cubicBezTo>
                  <a:cubicBezTo>
                    <a:pt x="761" y="115"/>
                    <a:pt x="769" y="124"/>
                    <a:pt x="769" y="134"/>
                  </a:cubicBezTo>
                  <a:cubicBezTo>
                    <a:pt x="769" y="172"/>
                    <a:pt x="769" y="172"/>
                    <a:pt x="769" y="172"/>
                  </a:cubicBezTo>
                  <a:cubicBezTo>
                    <a:pt x="769" y="183"/>
                    <a:pt x="761" y="191"/>
                    <a:pt x="750" y="191"/>
                  </a:cubicBezTo>
                  <a:cubicBezTo>
                    <a:pt x="598" y="191"/>
                    <a:pt x="598" y="191"/>
                    <a:pt x="598" y="191"/>
                  </a:cubicBezTo>
                  <a:cubicBezTo>
                    <a:pt x="483" y="191"/>
                    <a:pt x="483" y="191"/>
                    <a:pt x="483" y="191"/>
                  </a:cubicBezTo>
                  <a:cubicBezTo>
                    <a:pt x="331" y="191"/>
                    <a:pt x="331" y="191"/>
                    <a:pt x="331" y="191"/>
                  </a:cubicBezTo>
                  <a:cubicBezTo>
                    <a:pt x="320" y="191"/>
                    <a:pt x="312" y="183"/>
                    <a:pt x="312" y="172"/>
                  </a:cubicBezTo>
                  <a:close/>
                  <a:moveTo>
                    <a:pt x="862" y="977"/>
                  </a:moveTo>
                  <a:cubicBezTo>
                    <a:pt x="822" y="977"/>
                    <a:pt x="788" y="944"/>
                    <a:pt x="788" y="904"/>
                  </a:cubicBezTo>
                  <a:cubicBezTo>
                    <a:pt x="788" y="863"/>
                    <a:pt x="822" y="830"/>
                    <a:pt x="862" y="830"/>
                  </a:cubicBezTo>
                  <a:cubicBezTo>
                    <a:pt x="903" y="830"/>
                    <a:pt x="936" y="863"/>
                    <a:pt x="936" y="904"/>
                  </a:cubicBezTo>
                  <a:cubicBezTo>
                    <a:pt x="936" y="944"/>
                    <a:pt x="903" y="977"/>
                    <a:pt x="862" y="977"/>
                  </a:cubicBezTo>
                  <a:close/>
                  <a:moveTo>
                    <a:pt x="219" y="830"/>
                  </a:moveTo>
                  <a:cubicBezTo>
                    <a:pt x="260" y="830"/>
                    <a:pt x="293" y="863"/>
                    <a:pt x="293" y="904"/>
                  </a:cubicBezTo>
                  <a:cubicBezTo>
                    <a:pt x="293" y="944"/>
                    <a:pt x="260" y="977"/>
                    <a:pt x="219" y="977"/>
                  </a:cubicBezTo>
                  <a:cubicBezTo>
                    <a:pt x="178" y="977"/>
                    <a:pt x="145" y="944"/>
                    <a:pt x="145" y="904"/>
                  </a:cubicBezTo>
                  <a:cubicBezTo>
                    <a:pt x="145" y="863"/>
                    <a:pt x="178" y="830"/>
                    <a:pt x="219" y="830"/>
                  </a:cubicBezTo>
                  <a:close/>
                  <a:moveTo>
                    <a:pt x="415" y="1023"/>
                  </a:moveTo>
                  <a:cubicBezTo>
                    <a:pt x="415" y="966"/>
                    <a:pt x="415" y="966"/>
                    <a:pt x="415" y="966"/>
                  </a:cubicBezTo>
                  <a:cubicBezTo>
                    <a:pt x="415" y="953"/>
                    <a:pt x="425" y="943"/>
                    <a:pt x="438" y="943"/>
                  </a:cubicBezTo>
                  <a:cubicBezTo>
                    <a:pt x="644" y="943"/>
                    <a:pt x="644" y="943"/>
                    <a:pt x="644" y="943"/>
                  </a:cubicBezTo>
                  <a:cubicBezTo>
                    <a:pt x="656" y="943"/>
                    <a:pt x="666" y="953"/>
                    <a:pt x="666" y="966"/>
                  </a:cubicBezTo>
                  <a:cubicBezTo>
                    <a:pt x="666" y="1023"/>
                    <a:pt x="666" y="1023"/>
                    <a:pt x="666" y="1023"/>
                  </a:cubicBezTo>
                  <a:cubicBezTo>
                    <a:pt x="666" y="1036"/>
                    <a:pt x="656" y="1046"/>
                    <a:pt x="644" y="1046"/>
                  </a:cubicBezTo>
                  <a:cubicBezTo>
                    <a:pt x="438" y="1046"/>
                    <a:pt x="438" y="1046"/>
                    <a:pt x="438" y="1046"/>
                  </a:cubicBezTo>
                  <a:cubicBezTo>
                    <a:pt x="425" y="1046"/>
                    <a:pt x="415" y="1036"/>
                    <a:pt x="415" y="1023"/>
                  </a:cubicBezTo>
                  <a:close/>
                  <a:moveTo>
                    <a:pt x="758" y="1096"/>
                  </a:moveTo>
                  <a:cubicBezTo>
                    <a:pt x="773" y="1110"/>
                    <a:pt x="773" y="1110"/>
                    <a:pt x="773" y="1110"/>
                  </a:cubicBezTo>
                  <a:cubicBezTo>
                    <a:pt x="309" y="1110"/>
                    <a:pt x="309" y="1110"/>
                    <a:pt x="309" y="1110"/>
                  </a:cubicBezTo>
                  <a:cubicBezTo>
                    <a:pt x="323" y="1096"/>
                    <a:pt x="323" y="1096"/>
                    <a:pt x="323" y="1096"/>
                  </a:cubicBezTo>
                  <a:lnTo>
                    <a:pt x="758" y="1096"/>
                  </a:lnTo>
                  <a:close/>
                  <a:moveTo>
                    <a:pt x="213" y="1202"/>
                  </a:moveTo>
                  <a:cubicBezTo>
                    <a:pt x="279" y="1138"/>
                    <a:pt x="279" y="1138"/>
                    <a:pt x="279" y="1138"/>
                  </a:cubicBezTo>
                  <a:cubicBezTo>
                    <a:pt x="802" y="1138"/>
                    <a:pt x="802" y="1138"/>
                    <a:pt x="802" y="1138"/>
                  </a:cubicBezTo>
                  <a:cubicBezTo>
                    <a:pt x="868" y="1202"/>
                    <a:pt x="868" y="1202"/>
                    <a:pt x="868" y="1202"/>
                  </a:cubicBezTo>
                  <a:lnTo>
                    <a:pt x="213" y="1202"/>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61" name="Group 160"/>
            <p:cNvGrpSpPr/>
            <p:nvPr/>
          </p:nvGrpSpPr>
          <p:grpSpPr>
            <a:xfrm>
              <a:off x="3028400" y="2854609"/>
              <a:ext cx="403660" cy="536602"/>
              <a:chOff x="6162675" y="-5616575"/>
              <a:chExt cx="3976688" cy="5286375"/>
            </a:xfrm>
            <a:grpFill/>
          </p:grpSpPr>
          <p:sp>
            <p:nvSpPr>
              <p:cNvPr id="162" name="Freeform 5"/>
              <p:cNvSpPr>
                <a:spLocks noEditPoints="1"/>
              </p:cNvSpPr>
              <p:nvPr/>
            </p:nvSpPr>
            <p:spPr bwMode="auto">
              <a:xfrm>
                <a:off x="6645275" y="-4291013"/>
                <a:ext cx="3011488" cy="2630488"/>
              </a:xfrm>
              <a:custGeom>
                <a:avLst/>
                <a:gdLst>
                  <a:gd name="T0" fmla="*/ 622 w 801"/>
                  <a:gd name="T1" fmla="*/ 190 h 700"/>
                  <a:gd name="T2" fmla="*/ 761 w 801"/>
                  <a:gd name="T3" fmla="*/ 190 h 700"/>
                  <a:gd name="T4" fmla="*/ 801 w 801"/>
                  <a:gd name="T5" fmla="*/ 231 h 700"/>
                  <a:gd name="T6" fmla="*/ 801 w 801"/>
                  <a:gd name="T7" fmla="*/ 423 h 700"/>
                  <a:gd name="T8" fmla="*/ 761 w 801"/>
                  <a:gd name="T9" fmla="*/ 464 h 700"/>
                  <a:gd name="T10" fmla="*/ 761 w 801"/>
                  <a:gd name="T11" fmla="*/ 659 h 700"/>
                  <a:gd name="T12" fmla="*/ 721 w 801"/>
                  <a:gd name="T13" fmla="*/ 700 h 700"/>
                  <a:gd name="T14" fmla="*/ 660 w 801"/>
                  <a:gd name="T15" fmla="*/ 700 h 700"/>
                  <a:gd name="T16" fmla="*/ 622 w 801"/>
                  <a:gd name="T17" fmla="*/ 659 h 700"/>
                  <a:gd name="T18" fmla="*/ 622 w 801"/>
                  <a:gd name="T19" fmla="*/ 464 h 700"/>
                  <a:gd name="T20" fmla="*/ 582 w 801"/>
                  <a:gd name="T21" fmla="*/ 423 h 700"/>
                  <a:gd name="T22" fmla="*/ 582 w 801"/>
                  <a:gd name="T23" fmla="*/ 231 h 700"/>
                  <a:gd name="T24" fmla="*/ 622 w 801"/>
                  <a:gd name="T25" fmla="*/ 190 h 700"/>
                  <a:gd name="T26" fmla="*/ 40 w 801"/>
                  <a:gd name="T27" fmla="*/ 190 h 700"/>
                  <a:gd name="T28" fmla="*/ 178 w 801"/>
                  <a:gd name="T29" fmla="*/ 190 h 700"/>
                  <a:gd name="T30" fmla="*/ 218 w 801"/>
                  <a:gd name="T31" fmla="*/ 231 h 700"/>
                  <a:gd name="T32" fmla="*/ 218 w 801"/>
                  <a:gd name="T33" fmla="*/ 423 h 700"/>
                  <a:gd name="T34" fmla="*/ 178 w 801"/>
                  <a:gd name="T35" fmla="*/ 464 h 700"/>
                  <a:gd name="T36" fmla="*/ 178 w 801"/>
                  <a:gd name="T37" fmla="*/ 659 h 700"/>
                  <a:gd name="T38" fmla="*/ 140 w 801"/>
                  <a:gd name="T39" fmla="*/ 700 h 700"/>
                  <a:gd name="T40" fmla="*/ 80 w 801"/>
                  <a:gd name="T41" fmla="*/ 700 h 700"/>
                  <a:gd name="T42" fmla="*/ 40 w 801"/>
                  <a:gd name="T43" fmla="*/ 659 h 700"/>
                  <a:gd name="T44" fmla="*/ 40 w 801"/>
                  <a:gd name="T45" fmla="*/ 464 h 700"/>
                  <a:gd name="T46" fmla="*/ 0 w 801"/>
                  <a:gd name="T47" fmla="*/ 423 h 700"/>
                  <a:gd name="T48" fmla="*/ 0 w 801"/>
                  <a:gd name="T49" fmla="*/ 231 h 700"/>
                  <a:gd name="T50" fmla="*/ 40 w 801"/>
                  <a:gd name="T51" fmla="*/ 190 h 700"/>
                  <a:gd name="T52" fmla="*/ 320 w 801"/>
                  <a:gd name="T53" fmla="*/ 172 h 700"/>
                  <a:gd name="T54" fmla="*/ 481 w 801"/>
                  <a:gd name="T55" fmla="*/ 172 h 700"/>
                  <a:gd name="T56" fmla="*/ 529 w 801"/>
                  <a:gd name="T57" fmla="*/ 221 h 700"/>
                  <a:gd name="T58" fmla="*/ 529 w 801"/>
                  <a:gd name="T59" fmla="*/ 444 h 700"/>
                  <a:gd name="T60" fmla="*/ 481 w 801"/>
                  <a:gd name="T61" fmla="*/ 493 h 700"/>
                  <a:gd name="T62" fmla="*/ 481 w 801"/>
                  <a:gd name="T63" fmla="*/ 651 h 700"/>
                  <a:gd name="T64" fmla="*/ 435 w 801"/>
                  <a:gd name="T65" fmla="*/ 700 h 700"/>
                  <a:gd name="T66" fmla="*/ 366 w 801"/>
                  <a:gd name="T67" fmla="*/ 700 h 700"/>
                  <a:gd name="T68" fmla="*/ 320 w 801"/>
                  <a:gd name="T69" fmla="*/ 651 h 700"/>
                  <a:gd name="T70" fmla="*/ 320 w 801"/>
                  <a:gd name="T71" fmla="*/ 493 h 700"/>
                  <a:gd name="T72" fmla="*/ 272 w 801"/>
                  <a:gd name="T73" fmla="*/ 444 h 700"/>
                  <a:gd name="T74" fmla="*/ 272 w 801"/>
                  <a:gd name="T75" fmla="*/ 221 h 700"/>
                  <a:gd name="T76" fmla="*/ 320 w 801"/>
                  <a:gd name="T77" fmla="*/ 172 h 700"/>
                  <a:gd name="T78" fmla="*/ 691 w 801"/>
                  <a:gd name="T79" fmla="*/ 42 h 700"/>
                  <a:gd name="T80" fmla="*/ 757 w 801"/>
                  <a:gd name="T81" fmla="*/ 110 h 700"/>
                  <a:gd name="T82" fmla="*/ 691 w 801"/>
                  <a:gd name="T83" fmla="*/ 178 h 700"/>
                  <a:gd name="T84" fmla="*/ 626 w 801"/>
                  <a:gd name="T85" fmla="*/ 110 h 700"/>
                  <a:gd name="T86" fmla="*/ 691 w 801"/>
                  <a:gd name="T87" fmla="*/ 42 h 700"/>
                  <a:gd name="T88" fmla="*/ 109 w 801"/>
                  <a:gd name="T89" fmla="*/ 42 h 700"/>
                  <a:gd name="T90" fmla="*/ 174 w 801"/>
                  <a:gd name="T91" fmla="*/ 110 h 700"/>
                  <a:gd name="T92" fmla="*/ 109 w 801"/>
                  <a:gd name="T93" fmla="*/ 178 h 700"/>
                  <a:gd name="T94" fmla="*/ 44 w 801"/>
                  <a:gd name="T95" fmla="*/ 110 h 700"/>
                  <a:gd name="T96" fmla="*/ 109 w 801"/>
                  <a:gd name="T97" fmla="*/ 42 h 700"/>
                  <a:gd name="T98" fmla="*/ 400 w 801"/>
                  <a:gd name="T99" fmla="*/ 0 h 700"/>
                  <a:gd name="T100" fmla="*/ 476 w 801"/>
                  <a:gd name="T101" fmla="*/ 78 h 700"/>
                  <a:gd name="T102" fmla="*/ 400 w 801"/>
                  <a:gd name="T103" fmla="*/ 157 h 700"/>
                  <a:gd name="T104" fmla="*/ 324 w 801"/>
                  <a:gd name="T105" fmla="*/ 78 h 700"/>
                  <a:gd name="T106" fmla="*/ 400 w 801"/>
                  <a:gd name="T107" fmla="*/ 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00">
                    <a:moveTo>
                      <a:pt x="622" y="190"/>
                    </a:moveTo>
                    <a:cubicBezTo>
                      <a:pt x="622" y="190"/>
                      <a:pt x="623" y="190"/>
                      <a:pt x="761" y="190"/>
                    </a:cubicBezTo>
                    <a:cubicBezTo>
                      <a:pt x="783" y="190"/>
                      <a:pt x="801" y="208"/>
                      <a:pt x="801" y="231"/>
                    </a:cubicBezTo>
                    <a:cubicBezTo>
                      <a:pt x="801" y="231"/>
                      <a:pt x="801" y="232"/>
                      <a:pt x="801" y="423"/>
                    </a:cubicBezTo>
                    <a:cubicBezTo>
                      <a:pt x="801" y="446"/>
                      <a:pt x="783" y="464"/>
                      <a:pt x="761" y="464"/>
                    </a:cubicBezTo>
                    <a:cubicBezTo>
                      <a:pt x="761" y="464"/>
                      <a:pt x="761" y="523"/>
                      <a:pt x="761" y="659"/>
                    </a:cubicBezTo>
                    <a:cubicBezTo>
                      <a:pt x="761" y="682"/>
                      <a:pt x="743" y="700"/>
                      <a:pt x="721" y="700"/>
                    </a:cubicBezTo>
                    <a:cubicBezTo>
                      <a:pt x="721" y="700"/>
                      <a:pt x="720" y="700"/>
                      <a:pt x="660" y="700"/>
                    </a:cubicBezTo>
                    <a:cubicBezTo>
                      <a:pt x="640" y="700"/>
                      <a:pt x="622" y="682"/>
                      <a:pt x="622" y="659"/>
                    </a:cubicBezTo>
                    <a:cubicBezTo>
                      <a:pt x="622" y="659"/>
                      <a:pt x="622" y="601"/>
                      <a:pt x="622" y="464"/>
                    </a:cubicBezTo>
                    <a:cubicBezTo>
                      <a:pt x="600" y="464"/>
                      <a:pt x="582" y="446"/>
                      <a:pt x="582" y="423"/>
                    </a:cubicBezTo>
                    <a:cubicBezTo>
                      <a:pt x="582" y="423"/>
                      <a:pt x="582" y="422"/>
                      <a:pt x="582" y="231"/>
                    </a:cubicBezTo>
                    <a:cubicBezTo>
                      <a:pt x="582" y="208"/>
                      <a:pt x="600" y="190"/>
                      <a:pt x="622" y="190"/>
                    </a:cubicBezTo>
                    <a:close/>
                    <a:moveTo>
                      <a:pt x="40" y="190"/>
                    </a:moveTo>
                    <a:cubicBezTo>
                      <a:pt x="40" y="190"/>
                      <a:pt x="41" y="190"/>
                      <a:pt x="178" y="190"/>
                    </a:cubicBezTo>
                    <a:cubicBezTo>
                      <a:pt x="200" y="190"/>
                      <a:pt x="218" y="208"/>
                      <a:pt x="218" y="231"/>
                    </a:cubicBezTo>
                    <a:cubicBezTo>
                      <a:pt x="218" y="231"/>
                      <a:pt x="218" y="232"/>
                      <a:pt x="218" y="423"/>
                    </a:cubicBezTo>
                    <a:cubicBezTo>
                      <a:pt x="218" y="446"/>
                      <a:pt x="200" y="464"/>
                      <a:pt x="178" y="464"/>
                    </a:cubicBezTo>
                    <a:cubicBezTo>
                      <a:pt x="178" y="464"/>
                      <a:pt x="178" y="522"/>
                      <a:pt x="178" y="659"/>
                    </a:cubicBezTo>
                    <a:cubicBezTo>
                      <a:pt x="178" y="682"/>
                      <a:pt x="160" y="700"/>
                      <a:pt x="140" y="700"/>
                    </a:cubicBezTo>
                    <a:cubicBezTo>
                      <a:pt x="140" y="700"/>
                      <a:pt x="140" y="700"/>
                      <a:pt x="80" y="700"/>
                    </a:cubicBezTo>
                    <a:cubicBezTo>
                      <a:pt x="58" y="700"/>
                      <a:pt x="40" y="682"/>
                      <a:pt x="40" y="659"/>
                    </a:cubicBezTo>
                    <a:cubicBezTo>
                      <a:pt x="40" y="659"/>
                      <a:pt x="40" y="601"/>
                      <a:pt x="40" y="464"/>
                    </a:cubicBezTo>
                    <a:cubicBezTo>
                      <a:pt x="18" y="464"/>
                      <a:pt x="0" y="446"/>
                      <a:pt x="0" y="423"/>
                    </a:cubicBezTo>
                    <a:cubicBezTo>
                      <a:pt x="0" y="423"/>
                      <a:pt x="0" y="423"/>
                      <a:pt x="0" y="231"/>
                    </a:cubicBezTo>
                    <a:cubicBezTo>
                      <a:pt x="0" y="208"/>
                      <a:pt x="18" y="190"/>
                      <a:pt x="40" y="190"/>
                    </a:cubicBezTo>
                    <a:close/>
                    <a:moveTo>
                      <a:pt x="320" y="172"/>
                    </a:moveTo>
                    <a:cubicBezTo>
                      <a:pt x="320" y="172"/>
                      <a:pt x="321" y="172"/>
                      <a:pt x="481" y="172"/>
                    </a:cubicBezTo>
                    <a:cubicBezTo>
                      <a:pt x="507" y="172"/>
                      <a:pt x="529" y="194"/>
                      <a:pt x="529" y="221"/>
                    </a:cubicBezTo>
                    <a:cubicBezTo>
                      <a:pt x="529" y="221"/>
                      <a:pt x="529" y="222"/>
                      <a:pt x="529" y="444"/>
                    </a:cubicBezTo>
                    <a:cubicBezTo>
                      <a:pt x="529" y="471"/>
                      <a:pt x="507" y="493"/>
                      <a:pt x="481" y="493"/>
                    </a:cubicBezTo>
                    <a:cubicBezTo>
                      <a:pt x="481" y="493"/>
                      <a:pt x="481" y="494"/>
                      <a:pt x="481" y="651"/>
                    </a:cubicBezTo>
                    <a:cubicBezTo>
                      <a:pt x="481" y="677"/>
                      <a:pt x="461" y="700"/>
                      <a:pt x="435" y="700"/>
                    </a:cubicBezTo>
                    <a:cubicBezTo>
                      <a:pt x="435" y="700"/>
                      <a:pt x="434" y="700"/>
                      <a:pt x="366" y="700"/>
                    </a:cubicBezTo>
                    <a:cubicBezTo>
                      <a:pt x="340" y="700"/>
                      <a:pt x="320" y="677"/>
                      <a:pt x="320" y="651"/>
                    </a:cubicBezTo>
                    <a:cubicBezTo>
                      <a:pt x="320" y="651"/>
                      <a:pt x="320" y="650"/>
                      <a:pt x="320" y="493"/>
                    </a:cubicBezTo>
                    <a:cubicBezTo>
                      <a:pt x="294" y="493"/>
                      <a:pt x="272" y="471"/>
                      <a:pt x="272" y="444"/>
                    </a:cubicBezTo>
                    <a:cubicBezTo>
                      <a:pt x="272" y="444"/>
                      <a:pt x="272" y="443"/>
                      <a:pt x="272" y="221"/>
                    </a:cubicBezTo>
                    <a:cubicBezTo>
                      <a:pt x="272" y="194"/>
                      <a:pt x="294" y="172"/>
                      <a:pt x="320" y="172"/>
                    </a:cubicBezTo>
                    <a:close/>
                    <a:moveTo>
                      <a:pt x="691" y="42"/>
                    </a:moveTo>
                    <a:cubicBezTo>
                      <a:pt x="727" y="42"/>
                      <a:pt x="757" y="73"/>
                      <a:pt x="757" y="110"/>
                    </a:cubicBezTo>
                    <a:cubicBezTo>
                      <a:pt x="757" y="147"/>
                      <a:pt x="727" y="178"/>
                      <a:pt x="691" y="178"/>
                    </a:cubicBezTo>
                    <a:cubicBezTo>
                      <a:pt x="655" y="178"/>
                      <a:pt x="626" y="147"/>
                      <a:pt x="626" y="110"/>
                    </a:cubicBezTo>
                    <a:cubicBezTo>
                      <a:pt x="626" y="73"/>
                      <a:pt x="655" y="42"/>
                      <a:pt x="691" y="42"/>
                    </a:cubicBezTo>
                    <a:close/>
                    <a:moveTo>
                      <a:pt x="109" y="42"/>
                    </a:moveTo>
                    <a:cubicBezTo>
                      <a:pt x="145" y="42"/>
                      <a:pt x="174" y="73"/>
                      <a:pt x="174" y="110"/>
                    </a:cubicBezTo>
                    <a:cubicBezTo>
                      <a:pt x="174" y="147"/>
                      <a:pt x="145" y="178"/>
                      <a:pt x="109" y="178"/>
                    </a:cubicBezTo>
                    <a:cubicBezTo>
                      <a:pt x="73" y="178"/>
                      <a:pt x="44" y="147"/>
                      <a:pt x="44" y="110"/>
                    </a:cubicBezTo>
                    <a:cubicBezTo>
                      <a:pt x="44" y="73"/>
                      <a:pt x="73" y="42"/>
                      <a:pt x="109" y="42"/>
                    </a:cubicBezTo>
                    <a:close/>
                    <a:moveTo>
                      <a:pt x="400" y="0"/>
                    </a:moveTo>
                    <a:cubicBezTo>
                      <a:pt x="442" y="0"/>
                      <a:pt x="476" y="35"/>
                      <a:pt x="476" y="78"/>
                    </a:cubicBezTo>
                    <a:cubicBezTo>
                      <a:pt x="476" y="122"/>
                      <a:pt x="442" y="157"/>
                      <a:pt x="400" y="157"/>
                    </a:cubicBezTo>
                    <a:cubicBezTo>
                      <a:pt x="358" y="157"/>
                      <a:pt x="324" y="122"/>
                      <a:pt x="324" y="78"/>
                    </a:cubicBezTo>
                    <a:cubicBezTo>
                      <a:pt x="324" y="35"/>
                      <a:pt x="358" y="0"/>
                      <a:pt x="40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1836">
                  <a:solidFill>
                    <a:prstClr val="black"/>
                  </a:solidFill>
                </a:endParaRPr>
              </a:p>
            </p:txBody>
          </p:sp>
          <p:sp>
            <p:nvSpPr>
              <p:cNvPr id="163" name="Freeform 6"/>
              <p:cNvSpPr>
                <a:spLocks/>
              </p:cNvSpPr>
              <p:nvPr/>
            </p:nvSpPr>
            <p:spPr bwMode="auto">
              <a:xfrm>
                <a:off x="6162675" y="-4959350"/>
                <a:ext cx="1131888" cy="3967163"/>
              </a:xfrm>
              <a:custGeom>
                <a:avLst/>
                <a:gdLst>
                  <a:gd name="T0" fmla="*/ 301 w 301"/>
                  <a:gd name="T1" fmla="*/ 1056 h 1056"/>
                  <a:gd name="T2" fmla="*/ 99 w 301"/>
                  <a:gd name="T3" fmla="*/ 1056 h 1056"/>
                  <a:gd name="T4" fmla="*/ 0 w 301"/>
                  <a:gd name="T5" fmla="*/ 958 h 1056"/>
                  <a:gd name="T6" fmla="*/ 0 w 301"/>
                  <a:gd name="T7" fmla="*/ 98 h 1056"/>
                  <a:gd name="T8" fmla="*/ 99 w 301"/>
                  <a:gd name="T9" fmla="*/ 0 h 1056"/>
                  <a:gd name="T10" fmla="*/ 301 w 301"/>
                  <a:gd name="T11" fmla="*/ 0 h 1056"/>
                  <a:gd name="T12" fmla="*/ 301 w 301"/>
                  <a:gd name="T13" fmla="*/ 48 h 1056"/>
                  <a:gd name="T14" fmla="*/ 99 w 301"/>
                  <a:gd name="T15" fmla="*/ 48 h 1056"/>
                  <a:gd name="T16" fmla="*/ 48 w 301"/>
                  <a:gd name="T17" fmla="*/ 98 h 1056"/>
                  <a:gd name="T18" fmla="*/ 48 w 301"/>
                  <a:gd name="T19" fmla="*/ 958 h 1056"/>
                  <a:gd name="T20" fmla="*/ 99 w 301"/>
                  <a:gd name="T21" fmla="*/ 1008 h 1056"/>
                  <a:gd name="T22" fmla="*/ 301 w 301"/>
                  <a:gd name="T23" fmla="*/ 1008 h 1056"/>
                  <a:gd name="T24" fmla="*/ 301 w 301"/>
                  <a:gd name="T25" fmla="*/ 1056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 h="1056">
                    <a:moveTo>
                      <a:pt x="301" y="1056"/>
                    </a:moveTo>
                    <a:cubicBezTo>
                      <a:pt x="99" y="1056"/>
                      <a:pt x="99" y="1056"/>
                      <a:pt x="99" y="1056"/>
                    </a:cubicBezTo>
                    <a:cubicBezTo>
                      <a:pt x="44" y="1056"/>
                      <a:pt x="0" y="1012"/>
                      <a:pt x="0" y="958"/>
                    </a:cubicBezTo>
                    <a:cubicBezTo>
                      <a:pt x="0" y="98"/>
                      <a:pt x="0" y="98"/>
                      <a:pt x="0" y="98"/>
                    </a:cubicBezTo>
                    <a:cubicBezTo>
                      <a:pt x="0" y="44"/>
                      <a:pt x="44" y="0"/>
                      <a:pt x="99" y="0"/>
                    </a:cubicBezTo>
                    <a:cubicBezTo>
                      <a:pt x="301" y="0"/>
                      <a:pt x="301" y="0"/>
                      <a:pt x="301" y="0"/>
                    </a:cubicBezTo>
                    <a:cubicBezTo>
                      <a:pt x="301" y="48"/>
                      <a:pt x="301" y="48"/>
                      <a:pt x="301" y="48"/>
                    </a:cubicBezTo>
                    <a:cubicBezTo>
                      <a:pt x="99" y="48"/>
                      <a:pt x="99" y="48"/>
                      <a:pt x="99" y="48"/>
                    </a:cubicBezTo>
                    <a:cubicBezTo>
                      <a:pt x="71" y="48"/>
                      <a:pt x="48" y="70"/>
                      <a:pt x="48" y="98"/>
                    </a:cubicBezTo>
                    <a:cubicBezTo>
                      <a:pt x="48" y="958"/>
                      <a:pt x="48" y="958"/>
                      <a:pt x="48" y="958"/>
                    </a:cubicBezTo>
                    <a:cubicBezTo>
                      <a:pt x="48" y="986"/>
                      <a:pt x="71" y="1008"/>
                      <a:pt x="99" y="1008"/>
                    </a:cubicBezTo>
                    <a:cubicBezTo>
                      <a:pt x="301" y="1008"/>
                      <a:pt x="301" y="1008"/>
                      <a:pt x="301" y="1008"/>
                    </a:cubicBezTo>
                    <a:lnTo>
                      <a:pt x="301" y="105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1836">
                  <a:solidFill>
                    <a:prstClr val="black"/>
                  </a:solidFill>
                </a:endParaRPr>
              </a:p>
            </p:txBody>
          </p:sp>
          <p:sp>
            <p:nvSpPr>
              <p:cNvPr id="164" name="Freeform 7"/>
              <p:cNvSpPr>
                <a:spLocks/>
              </p:cNvSpPr>
              <p:nvPr/>
            </p:nvSpPr>
            <p:spPr bwMode="auto">
              <a:xfrm>
                <a:off x="9005888" y="-4959350"/>
                <a:ext cx="1133475" cy="3967163"/>
              </a:xfrm>
              <a:custGeom>
                <a:avLst/>
                <a:gdLst>
                  <a:gd name="T0" fmla="*/ 202 w 301"/>
                  <a:gd name="T1" fmla="*/ 1056 h 1056"/>
                  <a:gd name="T2" fmla="*/ 0 w 301"/>
                  <a:gd name="T3" fmla="*/ 1056 h 1056"/>
                  <a:gd name="T4" fmla="*/ 0 w 301"/>
                  <a:gd name="T5" fmla="*/ 1008 h 1056"/>
                  <a:gd name="T6" fmla="*/ 202 w 301"/>
                  <a:gd name="T7" fmla="*/ 1008 h 1056"/>
                  <a:gd name="T8" fmla="*/ 253 w 301"/>
                  <a:gd name="T9" fmla="*/ 958 h 1056"/>
                  <a:gd name="T10" fmla="*/ 253 w 301"/>
                  <a:gd name="T11" fmla="*/ 98 h 1056"/>
                  <a:gd name="T12" fmla="*/ 202 w 301"/>
                  <a:gd name="T13" fmla="*/ 48 h 1056"/>
                  <a:gd name="T14" fmla="*/ 0 w 301"/>
                  <a:gd name="T15" fmla="*/ 48 h 1056"/>
                  <a:gd name="T16" fmla="*/ 0 w 301"/>
                  <a:gd name="T17" fmla="*/ 0 h 1056"/>
                  <a:gd name="T18" fmla="*/ 202 w 301"/>
                  <a:gd name="T19" fmla="*/ 0 h 1056"/>
                  <a:gd name="T20" fmla="*/ 301 w 301"/>
                  <a:gd name="T21" fmla="*/ 98 h 1056"/>
                  <a:gd name="T22" fmla="*/ 301 w 301"/>
                  <a:gd name="T23" fmla="*/ 958 h 1056"/>
                  <a:gd name="T24" fmla="*/ 202 w 301"/>
                  <a:gd name="T25" fmla="*/ 1056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 h="1056">
                    <a:moveTo>
                      <a:pt x="202" y="1056"/>
                    </a:moveTo>
                    <a:cubicBezTo>
                      <a:pt x="0" y="1056"/>
                      <a:pt x="0" y="1056"/>
                      <a:pt x="0" y="1056"/>
                    </a:cubicBezTo>
                    <a:cubicBezTo>
                      <a:pt x="0" y="1008"/>
                      <a:pt x="0" y="1008"/>
                      <a:pt x="0" y="1008"/>
                    </a:cubicBezTo>
                    <a:cubicBezTo>
                      <a:pt x="202" y="1008"/>
                      <a:pt x="202" y="1008"/>
                      <a:pt x="202" y="1008"/>
                    </a:cubicBezTo>
                    <a:cubicBezTo>
                      <a:pt x="230" y="1008"/>
                      <a:pt x="253" y="986"/>
                      <a:pt x="253" y="958"/>
                    </a:cubicBezTo>
                    <a:cubicBezTo>
                      <a:pt x="253" y="98"/>
                      <a:pt x="253" y="98"/>
                      <a:pt x="253" y="98"/>
                    </a:cubicBezTo>
                    <a:cubicBezTo>
                      <a:pt x="253" y="70"/>
                      <a:pt x="230" y="48"/>
                      <a:pt x="202" y="48"/>
                    </a:cubicBezTo>
                    <a:cubicBezTo>
                      <a:pt x="0" y="48"/>
                      <a:pt x="0" y="48"/>
                      <a:pt x="0" y="48"/>
                    </a:cubicBezTo>
                    <a:cubicBezTo>
                      <a:pt x="0" y="0"/>
                      <a:pt x="0" y="0"/>
                      <a:pt x="0" y="0"/>
                    </a:cubicBezTo>
                    <a:cubicBezTo>
                      <a:pt x="202" y="0"/>
                      <a:pt x="202" y="0"/>
                      <a:pt x="202" y="0"/>
                    </a:cubicBezTo>
                    <a:cubicBezTo>
                      <a:pt x="257" y="0"/>
                      <a:pt x="301" y="44"/>
                      <a:pt x="301" y="98"/>
                    </a:cubicBezTo>
                    <a:cubicBezTo>
                      <a:pt x="301" y="958"/>
                      <a:pt x="301" y="958"/>
                      <a:pt x="301" y="958"/>
                    </a:cubicBezTo>
                    <a:cubicBezTo>
                      <a:pt x="301" y="1012"/>
                      <a:pt x="257" y="1056"/>
                      <a:pt x="202" y="105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1836">
                  <a:solidFill>
                    <a:prstClr val="black"/>
                  </a:solidFill>
                </a:endParaRPr>
              </a:p>
            </p:txBody>
          </p:sp>
          <p:sp>
            <p:nvSpPr>
              <p:cNvPr id="165" name="Freeform 8"/>
              <p:cNvSpPr>
                <a:spLocks/>
              </p:cNvSpPr>
              <p:nvPr/>
            </p:nvSpPr>
            <p:spPr bwMode="auto">
              <a:xfrm>
                <a:off x="7585075" y="-5616575"/>
                <a:ext cx="1131888" cy="698500"/>
              </a:xfrm>
              <a:custGeom>
                <a:avLst/>
                <a:gdLst>
                  <a:gd name="T0" fmla="*/ 355 w 713"/>
                  <a:gd name="T1" fmla="*/ 170 h 440"/>
                  <a:gd name="T2" fmla="*/ 625 w 713"/>
                  <a:gd name="T3" fmla="*/ 440 h 440"/>
                  <a:gd name="T4" fmla="*/ 713 w 713"/>
                  <a:gd name="T5" fmla="*/ 355 h 440"/>
                  <a:gd name="T6" fmla="*/ 355 w 713"/>
                  <a:gd name="T7" fmla="*/ 0 h 440"/>
                  <a:gd name="T8" fmla="*/ 0 w 713"/>
                  <a:gd name="T9" fmla="*/ 355 h 440"/>
                  <a:gd name="T10" fmla="*/ 88 w 713"/>
                  <a:gd name="T11" fmla="*/ 440 h 440"/>
                  <a:gd name="T12" fmla="*/ 355 w 713"/>
                  <a:gd name="T13" fmla="*/ 170 h 440"/>
                </a:gdLst>
                <a:ahLst/>
                <a:cxnLst>
                  <a:cxn ang="0">
                    <a:pos x="T0" y="T1"/>
                  </a:cxn>
                  <a:cxn ang="0">
                    <a:pos x="T2" y="T3"/>
                  </a:cxn>
                  <a:cxn ang="0">
                    <a:pos x="T4" y="T5"/>
                  </a:cxn>
                  <a:cxn ang="0">
                    <a:pos x="T6" y="T7"/>
                  </a:cxn>
                  <a:cxn ang="0">
                    <a:pos x="T8" y="T9"/>
                  </a:cxn>
                  <a:cxn ang="0">
                    <a:pos x="T10" y="T11"/>
                  </a:cxn>
                  <a:cxn ang="0">
                    <a:pos x="T12" y="T13"/>
                  </a:cxn>
                </a:cxnLst>
                <a:rect l="0" t="0" r="r" b="b"/>
                <a:pathLst>
                  <a:path w="713" h="440">
                    <a:moveTo>
                      <a:pt x="355" y="170"/>
                    </a:moveTo>
                    <a:lnTo>
                      <a:pt x="625" y="440"/>
                    </a:lnTo>
                    <a:lnTo>
                      <a:pt x="713" y="355"/>
                    </a:lnTo>
                    <a:lnTo>
                      <a:pt x="355" y="0"/>
                    </a:lnTo>
                    <a:lnTo>
                      <a:pt x="0" y="355"/>
                    </a:lnTo>
                    <a:lnTo>
                      <a:pt x="88" y="440"/>
                    </a:lnTo>
                    <a:lnTo>
                      <a:pt x="355"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1836">
                  <a:solidFill>
                    <a:prstClr val="black"/>
                  </a:solidFill>
                </a:endParaRPr>
              </a:p>
            </p:txBody>
          </p:sp>
          <p:sp>
            <p:nvSpPr>
              <p:cNvPr id="166" name="Freeform 9"/>
              <p:cNvSpPr>
                <a:spLocks/>
              </p:cNvSpPr>
              <p:nvPr/>
            </p:nvSpPr>
            <p:spPr bwMode="auto">
              <a:xfrm>
                <a:off x="7580313" y="-1036638"/>
                <a:ext cx="1139825" cy="706438"/>
              </a:xfrm>
              <a:custGeom>
                <a:avLst/>
                <a:gdLst>
                  <a:gd name="T0" fmla="*/ 358 w 718"/>
                  <a:gd name="T1" fmla="*/ 272 h 445"/>
                  <a:gd name="T2" fmla="*/ 86 w 718"/>
                  <a:gd name="T3" fmla="*/ 0 h 445"/>
                  <a:gd name="T4" fmla="*/ 0 w 718"/>
                  <a:gd name="T5" fmla="*/ 85 h 445"/>
                  <a:gd name="T6" fmla="*/ 358 w 718"/>
                  <a:gd name="T7" fmla="*/ 445 h 445"/>
                  <a:gd name="T8" fmla="*/ 718 w 718"/>
                  <a:gd name="T9" fmla="*/ 85 h 445"/>
                  <a:gd name="T10" fmla="*/ 633 w 718"/>
                  <a:gd name="T11" fmla="*/ 0 h 445"/>
                  <a:gd name="T12" fmla="*/ 358 w 718"/>
                  <a:gd name="T13" fmla="*/ 272 h 445"/>
                </a:gdLst>
                <a:ahLst/>
                <a:cxnLst>
                  <a:cxn ang="0">
                    <a:pos x="T0" y="T1"/>
                  </a:cxn>
                  <a:cxn ang="0">
                    <a:pos x="T2" y="T3"/>
                  </a:cxn>
                  <a:cxn ang="0">
                    <a:pos x="T4" y="T5"/>
                  </a:cxn>
                  <a:cxn ang="0">
                    <a:pos x="T6" y="T7"/>
                  </a:cxn>
                  <a:cxn ang="0">
                    <a:pos x="T8" y="T9"/>
                  </a:cxn>
                  <a:cxn ang="0">
                    <a:pos x="T10" y="T11"/>
                  </a:cxn>
                  <a:cxn ang="0">
                    <a:pos x="T12" y="T13"/>
                  </a:cxn>
                </a:cxnLst>
                <a:rect l="0" t="0" r="r" b="b"/>
                <a:pathLst>
                  <a:path w="718" h="445">
                    <a:moveTo>
                      <a:pt x="358" y="272"/>
                    </a:moveTo>
                    <a:lnTo>
                      <a:pt x="86" y="0"/>
                    </a:lnTo>
                    <a:lnTo>
                      <a:pt x="0" y="85"/>
                    </a:lnTo>
                    <a:lnTo>
                      <a:pt x="358" y="445"/>
                    </a:lnTo>
                    <a:lnTo>
                      <a:pt x="718" y="85"/>
                    </a:lnTo>
                    <a:lnTo>
                      <a:pt x="633" y="0"/>
                    </a:lnTo>
                    <a:lnTo>
                      <a:pt x="358" y="2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1836">
                  <a:solidFill>
                    <a:prstClr val="black"/>
                  </a:solidFill>
                </a:endParaRPr>
              </a:p>
            </p:txBody>
          </p:sp>
        </p:grpSp>
      </p:grpSp>
      <p:grpSp>
        <p:nvGrpSpPr>
          <p:cNvPr id="42" name="Group 41"/>
          <p:cNvGrpSpPr/>
          <p:nvPr/>
        </p:nvGrpSpPr>
        <p:grpSpPr>
          <a:xfrm>
            <a:off x="280665" y="2230824"/>
            <a:ext cx="1361988" cy="2856851"/>
            <a:chOff x="274322" y="2187281"/>
            <a:chExt cx="1335404" cy="2801089"/>
          </a:xfrm>
        </p:grpSpPr>
        <p:sp>
          <p:nvSpPr>
            <p:cNvPr id="86" name="Rectangle 85"/>
            <p:cNvSpPr/>
            <p:nvPr/>
          </p:nvSpPr>
          <p:spPr>
            <a:xfrm>
              <a:off x="274322" y="2187281"/>
              <a:ext cx="1335404" cy="61744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82854" tIns="137141" rtlCol="0" anchor="t" anchorCtr="0"/>
            <a:lstStyle/>
            <a:p>
              <a:pPr defTabSz="932509">
                <a:lnSpc>
                  <a:spcPct val="90000"/>
                </a:lnSpc>
              </a:pPr>
              <a:r>
                <a:rPr lang="en-US" sz="1122" dirty="0">
                  <a:solidFill>
                    <a:prstClr val="white"/>
                  </a:solidFill>
                  <a:ea typeface="Segoe UI" panose="020B0502040204020203" pitchFamily="34" charset="0"/>
                  <a:cs typeface="Segoe UI" panose="020B0502040204020203" pitchFamily="34" charset="0"/>
                </a:rPr>
                <a:t>Windows </a:t>
              </a:r>
              <a:br>
                <a:rPr lang="en-US" sz="1122" dirty="0">
                  <a:solidFill>
                    <a:prstClr val="white"/>
                  </a:solidFill>
                  <a:ea typeface="Segoe UI" panose="020B0502040204020203" pitchFamily="34" charset="0"/>
                  <a:cs typeface="Segoe UI" panose="020B0502040204020203" pitchFamily="34" charset="0"/>
                </a:rPr>
              </a:br>
              <a:r>
                <a:rPr lang="en-US" sz="1122" dirty="0">
                  <a:solidFill>
                    <a:prstClr val="white"/>
                  </a:solidFill>
                  <a:ea typeface="Segoe UI" panose="020B0502040204020203" pitchFamily="34" charset="0"/>
                  <a:cs typeface="Segoe UI" panose="020B0502040204020203" pitchFamily="34" charset="0"/>
                </a:rPr>
                <a:t>devices</a:t>
              </a:r>
            </a:p>
          </p:txBody>
        </p:sp>
        <p:grpSp>
          <p:nvGrpSpPr>
            <p:cNvPr id="51" name="Group 50"/>
            <p:cNvGrpSpPr/>
            <p:nvPr/>
          </p:nvGrpSpPr>
          <p:grpSpPr>
            <a:xfrm>
              <a:off x="1249863" y="3256174"/>
              <a:ext cx="293793" cy="486596"/>
              <a:chOff x="2981515" y="4282797"/>
              <a:chExt cx="371475" cy="615261"/>
            </a:xfrm>
            <a:solidFill>
              <a:schemeClr val="bg1">
                <a:lumMod val="95000"/>
              </a:schemeClr>
            </a:solidFill>
          </p:grpSpPr>
          <p:sp>
            <p:nvSpPr>
              <p:cNvPr id="52" name="Freeform 13"/>
              <p:cNvSpPr>
                <a:spLocks noEditPoints="1"/>
              </p:cNvSpPr>
              <p:nvPr/>
            </p:nvSpPr>
            <p:spPr bwMode="auto">
              <a:xfrm>
                <a:off x="2981515" y="4282797"/>
                <a:ext cx="313163" cy="211117"/>
              </a:xfrm>
              <a:custGeom>
                <a:avLst/>
                <a:gdLst>
                  <a:gd name="T0" fmla="*/ 0 w 1783"/>
                  <a:gd name="T1" fmla="*/ 1202 h 1202"/>
                  <a:gd name="T2" fmla="*/ 1783 w 1783"/>
                  <a:gd name="T3" fmla="*/ 1202 h 1202"/>
                  <a:gd name="T4" fmla="*/ 1783 w 1783"/>
                  <a:gd name="T5" fmla="*/ 0 h 1202"/>
                  <a:gd name="T6" fmla="*/ 0 w 1783"/>
                  <a:gd name="T7" fmla="*/ 0 h 1202"/>
                  <a:gd name="T8" fmla="*/ 0 w 1783"/>
                  <a:gd name="T9" fmla="*/ 1202 h 1202"/>
                  <a:gd name="T10" fmla="*/ 152 w 1783"/>
                  <a:gd name="T11" fmla="*/ 154 h 1202"/>
                  <a:gd name="T12" fmla="*/ 1631 w 1783"/>
                  <a:gd name="T13" fmla="*/ 154 h 1202"/>
                  <a:gd name="T14" fmla="*/ 1631 w 1783"/>
                  <a:gd name="T15" fmla="*/ 1048 h 1202"/>
                  <a:gd name="T16" fmla="*/ 152 w 1783"/>
                  <a:gd name="T17" fmla="*/ 1048 h 1202"/>
                  <a:gd name="T18" fmla="*/ 152 w 1783"/>
                  <a:gd name="T19" fmla="*/ 154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3" h="1202">
                    <a:moveTo>
                      <a:pt x="0" y="1202"/>
                    </a:moveTo>
                    <a:lnTo>
                      <a:pt x="1783" y="1202"/>
                    </a:lnTo>
                    <a:lnTo>
                      <a:pt x="1783" y="0"/>
                    </a:lnTo>
                    <a:lnTo>
                      <a:pt x="0" y="0"/>
                    </a:lnTo>
                    <a:lnTo>
                      <a:pt x="0" y="1202"/>
                    </a:lnTo>
                    <a:close/>
                    <a:moveTo>
                      <a:pt x="152" y="154"/>
                    </a:moveTo>
                    <a:lnTo>
                      <a:pt x="1631" y="154"/>
                    </a:lnTo>
                    <a:lnTo>
                      <a:pt x="1631" y="1048"/>
                    </a:lnTo>
                    <a:lnTo>
                      <a:pt x="152" y="1048"/>
                    </a:lnTo>
                    <a:lnTo>
                      <a:pt x="152" y="1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53" name="Rectangle 14"/>
              <p:cNvSpPr>
                <a:spLocks noChangeArrowheads="1"/>
              </p:cNvSpPr>
              <p:nvPr/>
            </p:nvSpPr>
            <p:spPr bwMode="auto">
              <a:xfrm>
                <a:off x="3311364" y="4329341"/>
                <a:ext cx="41626" cy="11978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54" name="Freeform 15"/>
              <p:cNvSpPr>
                <a:spLocks/>
              </p:cNvSpPr>
              <p:nvPr/>
            </p:nvSpPr>
            <p:spPr bwMode="auto">
              <a:xfrm>
                <a:off x="2981515" y="4511478"/>
                <a:ext cx="313163" cy="386580"/>
              </a:xfrm>
              <a:custGeom>
                <a:avLst/>
                <a:gdLst>
                  <a:gd name="T0" fmla="*/ 1311 w 1783"/>
                  <a:gd name="T1" fmla="*/ 0 h 2201"/>
                  <a:gd name="T2" fmla="*/ 550 w 1783"/>
                  <a:gd name="T3" fmla="*/ 0 h 2201"/>
                  <a:gd name="T4" fmla="*/ 550 w 1783"/>
                  <a:gd name="T5" fmla="*/ 2069 h 2201"/>
                  <a:gd name="T6" fmla="*/ 0 w 1783"/>
                  <a:gd name="T7" fmla="*/ 2069 h 2201"/>
                  <a:gd name="T8" fmla="*/ 0 w 1783"/>
                  <a:gd name="T9" fmla="*/ 2201 h 2201"/>
                  <a:gd name="T10" fmla="*/ 1783 w 1783"/>
                  <a:gd name="T11" fmla="*/ 2201 h 2201"/>
                  <a:gd name="T12" fmla="*/ 1783 w 1783"/>
                  <a:gd name="T13" fmla="*/ 2069 h 2201"/>
                  <a:gd name="T14" fmla="*/ 1311 w 1783"/>
                  <a:gd name="T15" fmla="*/ 2069 h 2201"/>
                  <a:gd name="T16" fmla="*/ 1311 w 1783"/>
                  <a:gd name="T17" fmla="*/ 0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3" h="2201">
                    <a:moveTo>
                      <a:pt x="1311" y="0"/>
                    </a:moveTo>
                    <a:lnTo>
                      <a:pt x="550" y="0"/>
                    </a:lnTo>
                    <a:lnTo>
                      <a:pt x="550" y="2069"/>
                    </a:lnTo>
                    <a:lnTo>
                      <a:pt x="0" y="2069"/>
                    </a:lnTo>
                    <a:lnTo>
                      <a:pt x="0" y="2201"/>
                    </a:lnTo>
                    <a:lnTo>
                      <a:pt x="1783" y="2201"/>
                    </a:lnTo>
                    <a:lnTo>
                      <a:pt x="1783" y="2069"/>
                    </a:lnTo>
                    <a:lnTo>
                      <a:pt x="1311" y="2069"/>
                    </a:lnTo>
                    <a:lnTo>
                      <a:pt x="13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grpSp>
          <p:nvGrpSpPr>
            <p:cNvPr id="55" name="Group 54"/>
            <p:cNvGrpSpPr/>
            <p:nvPr/>
          </p:nvGrpSpPr>
          <p:grpSpPr>
            <a:xfrm>
              <a:off x="489232" y="4318936"/>
              <a:ext cx="334195" cy="669434"/>
              <a:chOff x="-4067175" y="1268413"/>
              <a:chExt cx="2540000" cy="5087937"/>
            </a:xfrm>
            <a:solidFill>
              <a:schemeClr val="bg1">
                <a:lumMod val="95000"/>
              </a:schemeClr>
            </a:solidFill>
          </p:grpSpPr>
          <p:sp>
            <p:nvSpPr>
              <p:cNvPr id="56" name="Freeform 5"/>
              <p:cNvSpPr>
                <a:spLocks noEditPoints="1"/>
              </p:cNvSpPr>
              <p:nvPr/>
            </p:nvSpPr>
            <p:spPr bwMode="auto">
              <a:xfrm>
                <a:off x="-4067175" y="1268413"/>
                <a:ext cx="2540000" cy="4457700"/>
              </a:xfrm>
              <a:custGeom>
                <a:avLst/>
                <a:gdLst>
                  <a:gd name="T0" fmla="*/ 0 w 675"/>
                  <a:gd name="T1" fmla="*/ 1186 h 1186"/>
                  <a:gd name="T2" fmla="*/ 675 w 675"/>
                  <a:gd name="T3" fmla="*/ 0 h 1186"/>
                  <a:gd name="T4" fmla="*/ 618 w 675"/>
                  <a:gd name="T5" fmla="*/ 1104 h 1186"/>
                  <a:gd name="T6" fmla="*/ 71 w 675"/>
                  <a:gd name="T7" fmla="*/ 1118 h 1186"/>
                  <a:gd name="T8" fmla="*/ 58 w 675"/>
                  <a:gd name="T9" fmla="*/ 1048 h 1186"/>
                  <a:gd name="T10" fmla="*/ 604 w 675"/>
                  <a:gd name="T11" fmla="*/ 1034 h 1186"/>
                  <a:gd name="T12" fmla="*/ 618 w 675"/>
                  <a:gd name="T13" fmla="*/ 1104 h 1186"/>
                  <a:gd name="T14" fmla="*/ 498 w 675"/>
                  <a:gd name="T15" fmla="*/ 567 h 1186"/>
                  <a:gd name="T16" fmla="*/ 514 w 675"/>
                  <a:gd name="T17" fmla="*/ 583 h 1186"/>
                  <a:gd name="T18" fmla="*/ 497 w 675"/>
                  <a:gd name="T19" fmla="*/ 599 h 1186"/>
                  <a:gd name="T20" fmla="*/ 482 w 675"/>
                  <a:gd name="T21" fmla="*/ 583 h 1186"/>
                  <a:gd name="T22" fmla="*/ 482 w 675"/>
                  <a:gd name="T23" fmla="*/ 530 h 1186"/>
                  <a:gd name="T24" fmla="*/ 497 w 675"/>
                  <a:gd name="T25" fmla="*/ 514 h 1186"/>
                  <a:gd name="T26" fmla="*/ 514 w 675"/>
                  <a:gd name="T27" fmla="*/ 530 h 1186"/>
                  <a:gd name="T28" fmla="*/ 498 w 675"/>
                  <a:gd name="T29" fmla="*/ 546 h 1186"/>
                  <a:gd name="T30" fmla="*/ 482 w 675"/>
                  <a:gd name="T31" fmla="*/ 530 h 1186"/>
                  <a:gd name="T32" fmla="*/ 498 w 675"/>
                  <a:gd name="T33" fmla="*/ 621 h 1186"/>
                  <a:gd name="T34" fmla="*/ 514 w 675"/>
                  <a:gd name="T35" fmla="*/ 637 h 1186"/>
                  <a:gd name="T36" fmla="*/ 497 w 675"/>
                  <a:gd name="T37" fmla="*/ 653 h 1186"/>
                  <a:gd name="T38" fmla="*/ 482 w 675"/>
                  <a:gd name="T39" fmla="*/ 637 h 1186"/>
                  <a:gd name="T40" fmla="*/ 549 w 675"/>
                  <a:gd name="T41" fmla="*/ 567 h 1186"/>
                  <a:gd name="T42" fmla="*/ 566 w 675"/>
                  <a:gd name="T43" fmla="*/ 583 h 1186"/>
                  <a:gd name="T44" fmla="*/ 550 w 675"/>
                  <a:gd name="T45" fmla="*/ 599 h 1186"/>
                  <a:gd name="T46" fmla="*/ 534 w 675"/>
                  <a:gd name="T47" fmla="*/ 583 h 1186"/>
                  <a:gd name="T48" fmla="*/ 549 w 675"/>
                  <a:gd name="T49" fmla="*/ 567 h 1186"/>
                  <a:gd name="T50" fmla="*/ 534 w 675"/>
                  <a:gd name="T51" fmla="*/ 530 h 1186"/>
                  <a:gd name="T52" fmla="*/ 550 w 675"/>
                  <a:gd name="T53" fmla="*/ 514 h 1186"/>
                  <a:gd name="T54" fmla="*/ 566 w 675"/>
                  <a:gd name="T55" fmla="*/ 530 h 1186"/>
                  <a:gd name="T56" fmla="*/ 549 w 675"/>
                  <a:gd name="T57" fmla="*/ 546 h 1186"/>
                  <a:gd name="T58" fmla="*/ 549 w 675"/>
                  <a:gd name="T59" fmla="*/ 621 h 1186"/>
                  <a:gd name="T60" fmla="*/ 566 w 675"/>
                  <a:gd name="T61" fmla="*/ 637 h 1186"/>
                  <a:gd name="T62" fmla="*/ 550 w 675"/>
                  <a:gd name="T63" fmla="*/ 653 h 1186"/>
                  <a:gd name="T64" fmla="*/ 534 w 675"/>
                  <a:gd name="T65" fmla="*/ 637 h 1186"/>
                  <a:gd name="T66" fmla="*/ 549 w 675"/>
                  <a:gd name="T67" fmla="*/ 621 h 1186"/>
                  <a:gd name="T68" fmla="*/ 550 w 675"/>
                  <a:gd name="T69" fmla="*/ 673 h 1186"/>
                  <a:gd name="T70" fmla="*/ 566 w 675"/>
                  <a:gd name="T71" fmla="*/ 689 h 1186"/>
                  <a:gd name="T72" fmla="*/ 549 w 675"/>
                  <a:gd name="T73" fmla="*/ 705 h 1186"/>
                  <a:gd name="T74" fmla="*/ 534 w 675"/>
                  <a:gd name="T75" fmla="*/ 689 h 1186"/>
                  <a:gd name="T76" fmla="*/ 618 w 675"/>
                  <a:gd name="T77" fmla="*/ 637 h 1186"/>
                  <a:gd name="T78" fmla="*/ 601 w 675"/>
                  <a:gd name="T79" fmla="*/ 653 h 1186"/>
                  <a:gd name="T80" fmla="*/ 586 w 675"/>
                  <a:gd name="T81" fmla="*/ 637 h 1186"/>
                  <a:gd name="T82" fmla="*/ 602 w 675"/>
                  <a:gd name="T83" fmla="*/ 621 h 1186"/>
                  <a:gd name="T84" fmla="*/ 618 w 675"/>
                  <a:gd name="T85" fmla="*/ 583 h 1186"/>
                  <a:gd name="T86" fmla="*/ 601 w 675"/>
                  <a:gd name="T87" fmla="*/ 599 h 1186"/>
                  <a:gd name="T88" fmla="*/ 586 w 675"/>
                  <a:gd name="T89" fmla="*/ 583 h 1186"/>
                  <a:gd name="T90" fmla="*/ 602 w 675"/>
                  <a:gd name="T91" fmla="*/ 567 h 1186"/>
                  <a:gd name="T92" fmla="*/ 618 w 675"/>
                  <a:gd name="T93" fmla="*/ 530 h 1186"/>
                  <a:gd name="T94" fmla="*/ 601 w 675"/>
                  <a:gd name="T95" fmla="*/ 546 h 1186"/>
                  <a:gd name="T96" fmla="*/ 586 w 675"/>
                  <a:gd name="T97" fmla="*/ 530 h 1186"/>
                  <a:gd name="T98" fmla="*/ 602 w 675"/>
                  <a:gd name="T99" fmla="*/ 514 h 1186"/>
                  <a:gd name="T100" fmla="*/ 618 w 675"/>
                  <a:gd name="T101" fmla="*/ 414 h 1186"/>
                  <a:gd name="T102" fmla="*/ 384 w 675"/>
                  <a:gd name="T103" fmla="*/ 431 h 1186"/>
                  <a:gd name="T104" fmla="*/ 368 w 675"/>
                  <a:gd name="T105" fmla="*/ 974 h 1186"/>
                  <a:gd name="T106" fmla="*/ 74 w 675"/>
                  <a:gd name="T107" fmla="*/ 991 h 1186"/>
                  <a:gd name="T108" fmla="*/ 58 w 675"/>
                  <a:gd name="T109" fmla="*/ 74 h 1186"/>
                  <a:gd name="T110" fmla="*/ 601 w 675"/>
                  <a:gd name="T111" fmla="*/ 57 h 1186"/>
                  <a:gd name="T112" fmla="*/ 618 w 675"/>
                  <a:gd name="T113" fmla="*/ 414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5" h="1186">
                    <a:moveTo>
                      <a:pt x="0" y="0"/>
                    </a:moveTo>
                    <a:cubicBezTo>
                      <a:pt x="0" y="1186"/>
                      <a:pt x="0" y="1186"/>
                      <a:pt x="0" y="1186"/>
                    </a:cubicBezTo>
                    <a:cubicBezTo>
                      <a:pt x="675" y="1186"/>
                      <a:pt x="675" y="1186"/>
                      <a:pt x="675" y="1186"/>
                    </a:cubicBezTo>
                    <a:cubicBezTo>
                      <a:pt x="675" y="0"/>
                      <a:pt x="675" y="0"/>
                      <a:pt x="675" y="0"/>
                    </a:cubicBezTo>
                    <a:lnTo>
                      <a:pt x="0" y="0"/>
                    </a:lnTo>
                    <a:close/>
                    <a:moveTo>
                      <a:pt x="618" y="1104"/>
                    </a:moveTo>
                    <a:cubicBezTo>
                      <a:pt x="618" y="1112"/>
                      <a:pt x="612" y="1118"/>
                      <a:pt x="604" y="1118"/>
                    </a:cubicBezTo>
                    <a:cubicBezTo>
                      <a:pt x="71" y="1118"/>
                      <a:pt x="71" y="1118"/>
                      <a:pt x="71" y="1118"/>
                    </a:cubicBezTo>
                    <a:cubicBezTo>
                      <a:pt x="64" y="1118"/>
                      <a:pt x="58" y="1112"/>
                      <a:pt x="58" y="1104"/>
                    </a:cubicBezTo>
                    <a:cubicBezTo>
                      <a:pt x="58" y="1048"/>
                      <a:pt x="58" y="1048"/>
                      <a:pt x="58" y="1048"/>
                    </a:cubicBezTo>
                    <a:cubicBezTo>
                      <a:pt x="58" y="1040"/>
                      <a:pt x="64" y="1034"/>
                      <a:pt x="71" y="1034"/>
                    </a:cubicBezTo>
                    <a:cubicBezTo>
                      <a:pt x="604" y="1034"/>
                      <a:pt x="604" y="1034"/>
                      <a:pt x="604" y="1034"/>
                    </a:cubicBezTo>
                    <a:cubicBezTo>
                      <a:pt x="612" y="1034"/>
                      <a:pt x="618" y="1040"/>
                      <a:pt x="618" y="1048"/>
                    </a:cubicBezTo>
                    <a:lnTo>
                      <a:pt x="618" y="1104"/>
                    </a:lnTo>
                    <a:close/>
                    <a:moveTo>
                      <a:pt x="497" y="567"/>
                    </a:moveTo>
                    <a:cubicBezTo>
                      <a:pt x="498" y="567"/>
                      <a:pt x="498" y="567"/>
                      <a:pt x="498" y="567"/>
                    </a:cubicBezTo>
                    <a:cubicBezTo>
                      <a:pt x="507" y="567"/>
                      <a:pt x="514" y="574"/>
                      <a:pt x="514" y="583"/>
                    </a:cubicBezTo>
                    <a:cubicBezTo>
                      <a:pt x="514" y="583"/>
                      <a:pt x="514" y="583"/>
                      <a:pt x="514" y="583"/>
                    </a:cubicBezTo>
                    <a:cubicBezTo>
                      <a:pt x="514" y="592"/>
                      <a:pt x="507" y="599"/>
                      <a:pt x="498" y="599"/>
                    </a:cubicBezTo>
                    <a:cubicBezTo>
                      <a:pt x="497" y="599"/>
                      <a:pt x="497" y="599"/>
                      <a:pt x="497" y="599"/>
                    </a:cubicBezTo>
                    <a:cubicBezTo>
                      <a:pt x="489" y="599"/>
                      <a:pt x="482" y="592"/>
                      <a:pt x="482" y="583"/>
                    </a:cubicBezTo>
                    <a:cubicBezTo>
                      <a:pt x="482" y="583"/>
                      <a:pt x="482" y="583"/>
                      <a:pt x="482" y="583"/>
                    </a:cubicBezTo>
                    <a:cubicBezTo>
                      <a:pt x="482" y="574"/>
                      <a:pt x="489" y="567"/>
                      <a:pt x="497" y="567"/>
                    </a:cubicBezTo>
                    <a:close/>
                    <a:moveTo>
                      <a:pt x="482" y="530"/>
                    </a:moveTo>
                    <a:cubicBezTo>
                      <a:pt x="482" y="530"/>
                      <a:pt x="482" y="530"/>
                      <a:pt x="482" y="530"/>
                    </a:cubicBezTo>
                    <a:cubicBezTo>
                      <a:pt x="482" y="521"/>
                      <a:pt x="489" y="514"/>
                      <a:pt x="497" y="514"/>
                    </a:cubicBezTo>
                    <a:cubicBezTo>
                      <a:pt x="498" y="514"/>
                      <a:pt x="498" y="514"/>
                      <a:pt x="498" y="514"/>
                    </a:cubicBezTo>
                    <a:cubicBezTo>
                      <a:pt x="507" y="514"/>
                      <a:pt x="514" y="521"/>
                      <a:pt x="514" y="530"/>
                    </a:cubicBezTo>
                    <a:cubicBezTo>
                      <a:pt x="514" y="530"/>
                      <a:pt x="514" y="530"/>
                      <a:pt x="514" y="530"/>
                    </a:cubicBezTo>
                    <a:cubicBezTo>
                      <a:pt x="514" y="539"/>
                      <a:pt x="507" y="546"/>
                      <a:pt x="498" y="546"/>
                    </a:cubicBezTo>
                    <a:cubicBezTo>
                      <a:pt x="497" y="546"/>
                      <a:pt x="497" y="546"/>
                      <a:pt x="497" y="546"/>
                    </a:cubicBezTo>
                    <a:cubicBezTo>
                      <a:pt x="489" y="546"/>
                      <a:pt x="482" y="539"/>
                      <a:pt x="482" y="530"/>
                    </a:cubicBezTo>
                    <a:close/>
                    <a:moveTo>
                      <a:pt x="497" y="621"/>
                    </a:moveTo>
                    <a:cubicBezTo>
                      <a:pt x="498" y="621"/>
                      <a:pt x="498" y="621"/>
                      <a:pt x="498" y="621"/>
                    </a:cubicBezTo>
                    <a:cubicBezTo>
                      <a:pt x="507" y="621"/>
                      <a:pt x="514" y="628"/>
                      <a:pt x="514" y="637"/>
                    </a:cubicBezTo>
                    <a:cubicBezTo>
                      <a:pt x="514" y="637"/>
                      <a:pt x="514" y="637"/>
                      <a:pt x="514" y="637"/>
                    </a:cubicBezTo>
                    <a:cubicBezTo>
                      <a:pt x="514" y="646"/>
                      <a:pt x="507" y="653"/>
                      <a:pt x="498" y="653"/>
                    </a:cubicBezTo>
                    <a:cubicBezTo>
                      <a:pt x="497" y="653"/>
                      <a:pt x="497" y="653"/>
                      <a:pt x="497" y="653"/>
                    </a:cubicBezTo>
                    <a:cubicBezTo>
                      <a:pt x="489" y="653"/>
                      <a:pt x="482" y="646"/>
                      <a:pt x="482" y="637"/>
                    </a:cubicBezTo>
                    <a:cubicBezTo>
                      <a:pt x="482" y="637"/>
                      <a:pt x="482" y="637"/>
                      <a:pt x="482" y="637"/>
                    </a:cubicBezTo>
                    <a:cubicBezTo>
                      <a:pt x="482" y="628"/>
                      <a:pt x="489" y="621"/>
                      <a:pt x="497" y="621"/>
                    </a:cubicBezTo>
                    <a:close/>
                    <a:moveTo>
                      <a:pt x="549" y="567"/>
                    </a:moveTo>
                    <a:cubicBezTo>
                      <a:pt x="550" y="567"/>
                      <a:pt x="550" y="567"/>
                      <a:pt x="550" y="567"/>
                    </a:cubicBezTo>
                    <a:cubicBezTo>
                      <a:pt x="559" y="567"/>
                      <a:pt x="566" y="574"/>
                      <a:pt x="566" y="583"/>
                    </a:cubicBezTo>
                    <a:cubicBezTo>
                      <a:pt x="566" y="583"/>
                      <a:pt x="566" y="583"/>
                      <a:pt x="566" y="583"/>
                    </a:cubicBezTo>
                    <a:cubicBezTo>
                      <a:pt x="566" y="592"/>
                      <a:pt x="559" y="599"/>
                      <a:pt x="550" y="599"/>
                    </a:cubicBezTo>
                    <a:cubicBezTo>
                      <a:pt x="549" y="599"/>
                      <a:pt x="549" y="599"/>
                      <a:pt x="549" y="599"/>
                    </a:cubicBezTo>
                    <a:cubicBezTo>
                      <a:pt x="541" y="599"/>
                      <a:pt x="534" y="592"/>
                      <a:pt x="534" y="583"/>
                    </a:cubicBezTo>
                    <a:cubicBezTo>
                      <a:pt x="534" y="583"/>
                      <a:pt x="534" y="583"/>
                      <a:pt x="534" y="583"/>
                    </a:cubicBezTo>
                    <a:cubicBezTo>
                      <a:pt x="534" y="574"/>
                      <a:pt x="541" y="567"/>
                      <a:pt x="549" y="567"/>
                    </a:cubicBezTo>
                    <a:close/>
                    <a:moveTo>
                      <a:pt x="534" y="530"/>
                    </a:moveTo>
                    <a:cubicBezTo>
                      <a:pt x="534" y="530"/>
                      <a:pt x="534" y="530"/>
                      <a:pt x="534" y="530"/>
                    </a:cubicBezTo>
                    <a:cubicBezTo>
                      <a:pt x="534" y="521"/>
                      <a:pt x="541" y="514"/>
                      <a:pt x="549" y="514"/>
                    </a:cubicBezTo>
                    <a:cubicBezTo>
                      <a:pt x="550" y="514"/>
                      <a:pt x="550" y="514"/>
                      <a:pt x="550" y="514"/>
                    </a:cubicBezTo>
                    <a:cubicBezTo>
                      <a:pt x="559" y="514"/>
                      <a:pt x="566" y="521"/>
                      <a:pt x="566" y="530"/>
                    </a:cubicBezTo>
                    <a:cubicBezTo>
                      <a:pt x="566" y="530"/>
                      <a:pt x="566" y="530"/>
                      <a:pt x="566" y="530"/>
                    </a:cubicBezTo>
                    <a:cubicBezTo>
                      <a:pt x="566" y="539"/>
                      <a:pt x="559" y="546"/>
                      <a:pt x="550" y="546"/>
                    </a:cubicBezTo>
                    <a:cubicBezTo>
                      <a:pt x="549" y="546"/>
                      <a:pt x="549" y="546"/>
                      <a:pt x="549" y="546"/>
                    </a:cubicBezTo>
                    <a:cubicBezTo>
                      <a:pt x="541" y="546"/>
                      <a:pt x="534" y="539"/>
                      <a:pt x="534" y="530"/>
                    </a:cubicBezTo>
                    <a:close/>
                    <a:moveTo>
                      <a:pt x="549" y="621"/>
                    </a:moveTo>
                    <a:cubicBezTo>
                      <a:pt x="550" y="621"/>
                      <a:pt x="550" y="621"/>
                      <a:pt x="550" y="621"/>
                    </a:cubicBezTo>
                    <a:cubicBezTo>
                      <a:pt x="559" y="621"/>
                      <a:pt x="566" y="628"/>
                      <a:pt x="566" y="637"/>
                    </a:cubicBezTo>
                    <a:cubicBezTo>
                      <a:pt x="566" y="637"/>
                      <a:pt x="566" y="637"/>
                      <a:pt x="566" y="637"/>
                    </a:cubicBezTo>
                    <a:cubicBezTo>
                      <a:pt x="566" y="646"/>
                      <a:pt x="559" y="653"/>
                      <a:pt x="550" y="653"/>
                    </a:cubicBezTo>
                    <a:cubicBezTo>
                      <a:pt x="549" y="653"/>
                      <a:pt x="549" y="653"/>
                      <a:pt x="549" y="653"/>
                    </a:cubicBezTo>
                    <a:cubicBezTo>
                      <a:pt x="541" y="653"/>
                      <a:pt x="534" y="646"/>
                      <a:pt x="534" y="637"/>
                    </a:cubicBezTo>
                    <a:cubicBezTo>
                      <a:pt x="534" y="637"/>
                      <a:pt x="534" y="637"/>
                      <a:pt x="534" y="637"/>
                    </a:cubicBezTo>
                    <a:cubicBezTo>
                      <a:pt x="534" y="628"/>
                      <a:pt x="541" y="621"/>
                      <a:pt x="549" y="621"/>
                    </a:cubicBezTo>
                    <a:close/>
                    <a:moveTo>
                      <a:pt x="549" y="673"/>
                    </a:moveTo>
                    <a:cubicBezTo>
                      <a:pt x="550" y="673"/>
                      <a:pt x="550" y="673"/>
                      <a:pt x="550" y="673"/>
                    </a:cubicBezTo>
                    <a:cubicBezTo>
                      <a:pt x="559" y="673"/>
                      <a:pt x="566" y="680"/>
                      <a:pt x="566" y="689"/>
                    </a:cubicBezTo>
                    <a:cubicBezTo>
                      <a:pt x="566" y="689"/>
                      <a:pt x="566" y="689"/>
                      <a:pt x="566" y="689"/>
                    </a:cubicBezTo>
                    <a:cubicBezTo>
                      <a:pt x="566" y="698"/>
                      <a:pt x="559" y="705"/>
                      <a:pt x="550" y="705"/>
                    </a:cubicBezTo>
                    <a:cubicBezTo>
                      <a:pt x="549" y="705"/>
                      <a:pt x="549" y="705"/>
                      <a:pt x="549" y="705"/>
                    </a:cubicBezTo>
                    <a:cubicBezTo>
                      <a:pt x="541" y="705"/>
                      <a:pt x="534" y="698"/>
                      <a:pt x="534" y="689"/>
                    </a:cubicBezTo>
                    <a:cubicBezTo>
                      <a:pt x="534" y="689"/>
                      <a:pt x="534" y="689"/>
                      <a:pt x="534" y="689"/>
                    </a:cubicBezTo>
                    <a:cubicBezTo>
                      <a:pt x="534" y="680"/>
                      <a:pt x="541" y="673"/>
                      <a:pt x="549" y="673"/>
                    </a:cubicBezTo>
                    <a:close/>
                    <a:moveTo>
                      <a:pt x="618" y="637"/>
                    </a:moveTo>
                    <a:cubicBezTo>
                      <a:pt x="618" y="646"/>
                      <a:pt x="611" y="653"/>
                      <a:pt x="602" y="653"/>
                    </a:cubicBezTo>
                    <a:cubicBezTo>
                      <a:pt x="601" y="653"/>
                      <a:pt x="601" y="653"/>
                      <a:pt x="601" y="653"/>
                    </a:cubicBezTo>
                    <a:cubicBezTo>
                      <a:pt x="593" y="653"/>
                      <a:pt x="586" y="646"/>
                      <a:pt x="586" y="637"/>
                    </a:cubicBezTo>
                    <a:cubicBezTo>
                      <a:pt x="586" y="637"/>
                      <a:pt x="586" y="637"/>
                      <a:pt x="586" y="637"/>
                    </a:cubicBezTo>
                    <a:cubicBezTo>
                      <a:pt x="586" y="628"/>
                      <a:pt x="593" y="621"/>
                      <a:pt x="601" y="621"/>
                    </a:cubicBezTo>
                    <a:cubicBezTo>
                      <a:pt x="602" y="621"/>
                      <a:pt x="602" y="621"/>
                      <a:pt x="602" y="621"/>
                    </a:cubicBezTo>
                    <a:cubicBezTo>
                      <a:pt x="611" y="621"/>
                      <a:pt x="618" y="628"/>
                      <a:pt x="618" y="637"/>
                    </a:cubicBezTo>
                    <a:close/>
                    <a:moveTo>
                      <a:pt x="618" y="583"/>
                    </a:moveTo>
                    <a:cubicBezTo>
                      <a:pt x="618" y="592"/>
                      <a:pt x="611" y="599"/>
                      <a:pt x="602" y="599"/>
                    </a:cubicBezTo>
                    <a:cubicBezTo>
                      <a:pt x="601" y="599"/>
                      <a:pt x="601" y="599"/>
                      <a:pt x="601" y="599"/>
                    </a:cubicBezTo>
                    <a:cubicBezTo>
                      <a:pt x="593" y="599"/>
                      <a:pt x="586" y="592"/>
                      <a:pt x="586" y="583"/>
                    </a:cubicBezTo>
                    <a:cubicBezTo>
                      <a:pt x="586" y="583"/>
                      <a:pt x="586" y="583"/>
                      <a:pt x="586" y="583"/>
                    </a:cubicBezTo>
                    <a:cubicBezTo>
                      <a:pt x="586" y="574"/>
                      <a:pt x="593" y="567"/>
                      <a:pt x="601" y="567"/>
                    </a:cubicBezTo>
                    <a:cubicBezTo>
                      <a:pt x="602" y="567"/>
                      <a:pt x="602" y="567"/>
                      <a:pt x="602" y="567"/>
                    </a:cubicBezTo>
                    <a:cubicBezTo>
                      <a:pt x="611" y="567"/>
                      <a:pt x="618" y="574"/>
                      <a:pt x="618" y="583"/>
                    </a:cubicBezTo>
                    <a:close/>
                    <a:moveTo>
                      <a:pt x="618" y="530"/>
                    </a:moveTo>
                    <a:cubicBezTo>
                      <a:pt x="618" y="539"/>
                      <a:pt x="611" y="546"/>
                      <a:pt x="602" y="546"/>
                    </a:cubicBezTo>
                    <a:cubicBezTo>
                      <a:pt x="601" y="546"/>
                      <a:pt x="601" y="546"/>
                      <a:pt x="601" y="546"/>
                    </a:cubicBezTo>
                    <a:cubicBezTo>
                      <a:pt x="593" y="546"/>
                      <a:pt x="586" y="539"/>
                      <a:pt x="586" y="530"/>
                    </a:cubicBezTo>
                    <a:cubicBezTo>
                      <a:pt x="586" y="530"/>
                      <a:pt x="586" y="530"/>
                      <a:pt x="586" y="530"/>
                    </a:cubicBezTo>
                    <a:cubicBezTo>
                      <a:pt x="586" y="521"/>
                      <a:pt x="593" y="514"/>
                      <a:pt x="601" y="514"/>
                    </a:cubicBezTo>
                    <a:cubicBezTo>
                      <a:pt x="602" y="514"/>
                      <a:pt x="602" y="514"/>
                      <a:pt x="602" y="514"/>
                    </a:cubicBezTo>
                    <a:cubicBezTo>
                      <a:pt x="611" y="514"/>
                      <a:pt x="618" y="521"/>
                      <a:pt x="618" y="530"/>
                    </a:cubicBezTo>
                    <a:close/>
                    <a:moveTo>
                      <a:pt x="618" y="414"/>
                    </a:moveTo>
                    <a:cubicBezTo>
                      <a:pt x="618" y="423"/>
                      <a:pt x="610" y="431"/>
                      <a:pt x="601" y="431"/>
                    </a:cubicBezTo>
                    <a:cubicBezTo>
                      <a:pt x="384" y="431"/>
                      <a:pt x="384" y="431"/>
                      <a:pt x="384" y="431"/>
                    </a:cubicBezTo>
                    <a:cubicBezTo>
                      <a:pt x="375" y="431"/>
                      <a:pt x="368" y="438"/>
                      <a:pt x="368" y="447"/>
                    </a:cubicBezTo>
                    <a:cubicBezTo>
                      <a:pt x="368" y="974"/>
                      <a:pt x="368" y="974"/>
                      <a:pt x="368" y="974"/>
                    </a:cubicBezTo>
                    <a:cubicBezTo>
                      <a:pt x="368" y="983"/>
                      <a:pt x="360" y="991"/>
                      <a:pt x="351" y="991"/>
                    </a:cubicBezTo>
                    <a:cubicBezTo>
                      <a:pt x="74" y="991"/>
                      <a:pt x="74" y="991"/>
                      <a:pt x="74" y="991"/>
                    </a:cubicBezTo>
                    <a:cubicBezTo>
                      <a:pt x="65" y="991"/>
                      <a:pt x="58" y="983"/>
                      <a:pt x="58" y="974"/>
                    </a:cubicBezTo>
                    <a:cubicBezTo>
                      <a:pt x="58" y="74"/>
                      <a:pt x="58" y="74"/>
                      <a:pt x="58" y="74"/>
                    </a:cubicBezTo>
                    <a:cubicBezTo>
                      <a:pt x="58" y="65"/>
                      <a:pt x="65" y="57"/>
                      <a:pt x="74" y="57"/>
                    </a:cubicBezTo>
                    <a:cubicBezTo>
                      <a:pt x="601" y="57"/>
                      <a:pt x="601" y="57"/>
                      <a:pt x="601" y="57"/>
                    </a:cubicBezTo>
                    <a:cubicBezTo>
                      <a:pt x="610" y="57"/>
                      <a:pt x="618" y="65"/>
                      <a:pt x="618" y="74"/>
                    </a:cubicBezTo>
                    <a:lnTo>
                      <a:pt x="618" y="4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57" name="Rectangle 6"/>
              <p:cNvSpPr>
                <a:spLocks noChangeArrowheads="1"/>
              </p:cNvSpPr>
              <p:nvPr/>
            </p:nvSpPr>
            <p:spPr bwMode="auto">
              <a:xfrm>
                <a:off x="-4067175" y="5792788"/>
                <a:ext cx="2540000" cy="56356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58" name="Freeform 7"/>
              <p:cNvSpPr>
                <a:spLocks/>
              </p:cNvSpPr>
              <p:nvPr/>
            </p:nvSpPr>
            <p:spPr bwMode="auto">
              <a:xfrm>
                <a:off x="-3709988" y="1711325"/>
                <a:ext cx="1814513" cy="534987"/>
              </a:xfrm>
              <a:custGeom>
                <a:avLst/>
                <a:gdLst>
                  <a:gd name="T0" fmla="*/ 1084 w 1143"/>
                  <a:gd name="T1" fmla="*/ 0 h 337"/>
                  <a:gd name="T2" fmla="*/ 932 w 1143"/>
                  <a:gd name="T3" fmla="*/ 0 h 337"/>
                  <a:gd name="T4" fmla="*/ 932 w 1143"/>
                  <a:gd name="T5" fmla="*/ 287 h 337"/>
                  <a:gd name="T6" fmla="*/ 865 w 1143"/>
                  <a:gd name="T7" fmla="*/ 287 h 337"/>
                  <a:gd name="T8" fmla="*/ 865 w 1143"/>
                  <a:gd name="T9" fmla="*/ 0 h 337"/>
                  <a:gd name="T10" fmla="*/ 714 w 1143"/>
                  <a:gd name="T11" fmla="*/ 0 h 337"/>
                  <a:gd name="T12" fmla="*/ 714 w 1143"/>
                  <a:gd name="T13" fmla="*/ 287 h 337"/>
                  <a:gd name="T14" fmla="*/ 647 w 1143"/>
                  <a:gd name="T15" fmla="*/ 287 h 337"/>
                  <a:gd name="T16" fmla="*/ 647 w 1143"/>
                  <a:gd name="T17" fmla="*/ 0 h 337"/>
                  <a:gd name="T18" fmla="*/ 496 w 1143"/>
                  <a:gd name="T19" fmla="*/ 0 h 337"/>
                  <a:gd name="T20" fmla="*/ 496 w 1143"/>
                  <a:gd name="T21" fmla="*/ 287 h 337"/>
                  <a:gd name="T22" fmla="*/ 427 w 1143"/>
                  <a:gd name="T23" fmla="*/ 287 h 337"/>
                  <a:gd name="T24" fmla="*/ 427 w 1143"/>
                  <a:gd name="T25" fmla="*/ 0 h 337"/>
                  <a:gd name="T26" fmla="*/ 275 w 1143"/>
                  <a:gd name="T27" fmla="*/ 0 h 337"/>
                  <a:gd name="T28" fmla="*/ 275 w 1143"/>
                  <a:gd name="T29" fmla="*/ 287 h 337"/>
                  <a:gd name="T30" fmla="*/ 209 w 1143"/>
                  <a:gd name="T31" fmla="*/ 287 h 337"/>
                  <a:gd name="T32" fmla="*/ 209 w 1143"/>
                  <a:gd name="T33" fmla="*/ 0 h 337"/>
                  <a:gd name="T34" fmla="*/ 57 w 1143"/>
                  <a:gd name="T35" fmla="*/ 0 h 337"/>
                  <a:gd name="T36" fmla="*/ 57 w 1143"/>
                  <a:gd name="T37" fmla="*/ 287 h 337"/>
                  <a:gd name="T38" fmla="*/ 0 w 1143"/>
                  <a:gd name="T39" fmla="*/ 287 h 337"/>
                  <a:gd name="T40" fmla="*/ 0 w 1143"/>
                  <a:gd name="T41" fmla="*/ 337 h 337"/>
                  <a:gd name="T42" fmla="*/ 1143 w 1143"/>
                  <a:gd name="T43" fmla="*/ 337 h 337"/>
                  <a:gd name="T44" fmla="*/ 1143 w 1143"/>
                  <a:gd name="T45" fmla="*/ 287 h 337"/>
                  <a:gd name="T46" fmla="*/ 1084 w 1143"/>
                  <a:gd name="T47" fmla="*/ 287 h 337"/>
                  <a:gd name="T48" fmla="*/ 1084 w 1143"/>
                  <a:gd name="T49"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337">
                    <a:moveTo>
                      <a:pt x="1084" y="0"/>
                    </a:moveTo>
                    <a:lnTo>
                      <a:pt x="932" y="0"/>
                    </a:lnTo>
                    <a:lnTo>
                      <a:pt x="932" y="287"/>
                    </a:lnTo>
                    <a:lnTo>
                      <a:pt x="865" y="287"/>
                    </a:lnTo>
                    <a:lnTo>
                      <a:pt x="865" y="0"/>
                    </a:lnTo>
                    <a:lnTo>
                      <a:pt x="714" y="0"/>
                    </a:lnTo>
                    <a:lnTo>
                      <a:pt x="714" y="287"/>
                    </a:lnTo>
                    <a:lnTo>
                      <a:pt x="647" y="287"/>
                    </a:lnTo>
                    <a:lnTo>
                      <a:pt x="647" y="0"/>
                    </a:lnTo>
                    <a:lnTo>
                      <a:pt x="496" y="0"/>
                    </a:lnTo>
                    <a:lnTo>
                      <a:pt x="496" y="287"/>
                    </a:lnTo>
                    <a:lnTo>
                      <a:pt x="427" y="287"/>
                    </a:lnTo>
                    <a:lnTo>
                      <a:pt x="427" y="0"/>
                    </a:lnTo>
                    <a:lnTo>
                      <a:pt x="275" y="0"/>
                    </a:lnTo>
                    <a:lnTo>
                      <a:pt x="275" y="287"/>
                    </a:lnTo>
                    <a:lnTo>
                      <a:pt x="209" y="287"/>
                    </a:lnTo>
                    <a:lnTo>
                      <a:pt x="209" y="0"/>
                    </a:lnTo>
                    <a:lnTo>
                      <a:pt x="57" y="0"/>
                    </a:lnTo>
                    <a:lnTo>
                      <a:pt x="57" y="287"/>
                    </a:lnTo>
                    <a:lnTo>
                      <a:pt x="0" y="287"/>
                    </a:lnTo>
                    <a:lnTo>
                      <a:pt x="0" y="337"/>
                    </a:lnTo>
                    <a:lnTo>
                      <a:pt x="1143" y="337"/>
                    </a:lnTo>
                    <a:lnTo>
                      <a:pt x="1143" y="287"/>
                    </a:lnTo>
                    <a:lnTo>
                      <a:pt x="1084" y="287"/>
                    </a:lnTo>
                    <a:lnTo>
                      <a:pt x="108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59" name="Freeform 8"/>
              <p:cNvSpPr>
                <a:spLocks/>
              </p:cNvSpPr>
              <p:nvPr/>
            </p:nvSpPr>
            <p:spPr bwMode="auto">
              <a:xfrm>
                <a:off x="-3709988" y="2557463"/>
                <a:ext cx="787400" cy="533400"/>
              </a:xfrm>
              <a:custGeom>
                <a:avLst/>
                <a:gdLst>
                  <a:gd name="T0" fmla="*/ 427 w 496"/>
                  <a:gd name="T1" fmla="*/ 0 h 336"/>
                  <a:gd name="T2" fmla="*/ 275 w 496"/>
                  <a:gd name="T3" fmla="*/ 0 h 336"/>
                  <a:gd name="T4" fmla="*/ 275 w 496"/>
                  <a:gd name="T5" fmla="*/ 286 h 336"/>
                  <a:gd name="T6" fmla="*/ 209 w 496"/>
                  <a:gd name="T7" fmla="*/ 286 h 336"/>
                  <a:gd name="T8" fmla="*/ 209 w 496"/>
                  <a:gd name="T9" fmla="*/ 0 h 336"/>
                  <a:gd name="T10" fmla="*/ 57 w 496"/>
                  <a:gd name="T11" fmla="*/ 0 h 336"/>
                  <a:gd name="T12" fmla="*/ 57 w 496"/>
                  <a:gd name="T13" fmla="*/ 286 h 336"/>
                  <a:gd name="T14" fmla="*/ 0 w 496"/>
                  <a:gd name="T15" fmla="*/ 286 h 336"/>
                  <a:gd name="T16" fmla="*/ 0 w 496"/>
                  <a:gd name="T17" fmla="*/ 336 h 336"/>
                  <a:gd name="T18" fmla="*/ 496 w 496"/>
                  <a:gd name="T19" fmla="*/ 336 h 336"/>
                  <a:gd name="T20" fmla="*/ 496 w 496"/>
                  <a:gd name="T21" fmla="*/ 286 h 336"/>
                  <a:gd name="T22" fmla="*/ 427 w 496"/>
                  <a:gd name="T23" fmla="*/ 286 h 336"/>
                  <a:gd name="T24" fmla="*/ 427 w 496"/>
                  <a:gd name="T25"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336">
                    <a:moveTo>
                      <a:pt x="427" y="0"/>
                    </a:moveTo>
                    <a:lnTo>
                      <a:pt x="275" y="0"/>
                    </a:lnTo>
                    <a:lnTo>
                      <a:pt x="275" y="286"/>
                    </a:lnTo>
                    <a:lnTo>
                      <a:pt x="209" y="286"/>
                    </a:lnTo>
                    <a:lnTo>
                      <a:pt x="209" y="0"/>
                    </a:lnTo>
                    <a:lnTo>
                      <a:pt x="57" y="0"/>
                    </a:lnTo>
                    <a:lnTo>
                      <a:pt x="57" y="286"/>
                    </a:lnTo>
                    <a:lnTo>
                      <a:pt x="0" y="286"/>
                    </a:lnTo>
                    <a:lnTo>
                      <a:pt x="0" y="336"/>
                    </a:lnTo>
                    <a:lnTo>
                      <a:pt x="496" y="336"/>
                    </a:lnTo>
                    <a:lnTo>
                      <a:pt x="496" y="286"/>
                    </a:lnTo>
                    <a:lnTo>
                      <a:pt x="427" y="286"/>
                    </a:lnTo>
                    <a:lnTo>
                      <a:pt x="42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0" name="Freeform 9"/>
              <p:cNvSpPr>
                <a:spLocks/>
              </p:cNvSpPr>
              <p:nvPr/>
            </p:nvSpPr>
            <p:spPr bwMode="auto">
              <a:xfrm>
                <a:off x="-3709988" y="3403600"/>
                <a:ext cx="787400" cy="533400"/>
              </a:xfrm>
              <a:custGeom>
                <a:avLst/>
                <a:gdLst>
                  <a:gd name="T0" fmla="*/ 427 w 496"/>
                  <a:gd name="T1" fmla="*/ 0 h 336"/>
                  <a:gd name="T2" fmla="*/ 275 w 496"/>
                  <a:gd name="T3" fmla="*/ 0 h 336"/>
                  <a:gd name="T4" fmla="*/ 275 w 496"/>
                  <a:gd name="T5" fmla="*/ 286 h 336"/>
                  <a:gd name="T6" fmla="*/ 209 w 496"/>
                  <a:gd name="T7" fmla="*/ 286 h 336"/>
                  <a:gd name="T8" fmla="*/ 209 w 496"/>
                  <a:gd name="T9" fmla="*/ 0 h 336"/>
                  <a:gd name="T10" fmla="*/ 57 w 496"/>
                  <a:gd name="T11" fmla="*/ 0 h 336"/>
                  <a:gd name="T12" fmla="*/ 57 w 496"/>
                  <a:gd name="T13" fmla="*/ 286 h 336"/>
                  <a:gd name="T14" fmla="*/ 0 w 496"/>
                  <a:gd name="T15" fmla="*/ 286 h 336"/>
                  <a:gd name="T16" fmla="*/ 0 w 496"/>
                  <a:gd name="T17" fmla="*/ 336 h 336"/>
                  <a:gd name="T18" fmla="*/ 496 w 496"/>
                  <a:gd name="T19" fmla="*/ 336 h 336"/>
                  <a:gd name="T20" fmla="*/ 496 w 496"/>
                  <a:gd name="T21" fmla="*/ 286 h 336"/>
                  <a:gd name="T22" fmla="*/ 427 w 496"/>
                  <a:gd name="T23" fmla="*/ 286 h 336"/>
                  <a:gd name="T24" fmla="*/ 427 w 496"/>
                  <a:gd name="T25"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336">
                    <a:moveTo>
                      <a:pt x="427" y="0"/>
                    </a:moveTo>
                    <a:lnTo>
                      <a:pt x="275" y="0"/>
                    </a:lnTo>
                    <a:lnTo>
                      <a:pt x="275" y="286"/>
                    </a:lnTo>
                    <a:lnTo>
                      <a:pt x="209" y="286"/>
                    </a:lnTo>
                    <a:lnTo>
                      <a:pt x="209" y="0"/>
                    </a:lnTo>
                    <a:lnTo>
                      <a:pt x="57" y="0"/>
                    </a:lnTo>
                    <a:lnTo>
                      <a:pt x="57" y="286"/>
                    </a:lnTo>
                    <a:lnTo>
                      <a:pt x="0" y="286"/>
                    </a:lnTo>
                    <a:lnTo>
                      <a:pt x="0" y="336"/>
                    </a:lnTo>
                    <a:lnTo>
                      <a:pt x="496" y="336"/>
                    </a:lnTo>
                    <a:lnTo>
                      <a:pt x="496" y="286"/>
                    </a:lnTo>
                    <a:lnTo>
                      <a:pt x="427" y="286"/>
                    </a:lnTo>
                    <a:lnTo>
                      <a:pt x="42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1" name="Freeform 10"/>
              <p:cNvSpPr>
                <a:spLocks/>
              </p:cNvSpPr>
              <p:nvPr/>
            </p:nvSpPr>
            <p:spPr bwMode="auto">
              <a:xfrm>
                <a:off x="-3709988" y="4248150"/>
                <a:ext cx="787400" cy="533400"/>
              </a:xfrm>
              <a:custGeom>
                <a:avLst/>
                <a:gdLst>
                  <a:gd name="T0" fmla="*/ 427 w 496"/>
                  <a:gd name="T1" fmla="*/ 0 h 336"/>
                  <a:gd name="T2" fmla="*/ 275 w 496"/>
                  <a:gd name="T3" fmla="*/ 0 h 336"/>
                  <a:gd name="T4" fmla="*/ 275 w 496"/>
                  <a:gd name="T5" fmla="*/ 287 h 336"/>
                  <a:gd name="T6" fmla="*/ 209 w 496"/>
                  <a:gd name="T7" fmla="*/ 287 h 336"/>
                  <a:gd name="T8" fmla="*/ 209 w 496"/>
                  <a:gd name="T9" fmla="*/ 0 h 336"/>
                  <a:gd name="T10" fmla="*/ 57 w 496"/>
                  <a:gd name="T11" fmla="*/ 0 h 336"/>
                  <a:gd name="T12" fmla="*/ 57 w 496"/>
                  <a:gd name="T13" fmla="*/ 287 h 336"/>
                  <a:gd name="T14" fmla="*/ 0 w 496"/>
                  <a:gd name="T15" fmla="*/ 287 h 336"/>
                  <a:gd name="T16" fmla="*/ 0 w 496"/>
                  <a:gd name="T17" fmla="*/ 336 h 336"/>
                  <a:gd name="T18" fmla="*/ 496 w 496"/>
                  <a:gd name="T19" fmla="*/ 336 h 336"/>
                  <a:gd name="T20" fmla="*/ 496 w 496"/>
                  <a:gd name="T21" fmla="*/ 287 h 336"/>
                  <a:gd name="T22" fmla="*/ 427 w 496"/>
                  <a:gd name="T23" fmla="*/ 287 h 336"/>
                  <a:gd name="T24" fmla="*/ 427 w 496"/>
                  <a:gd name="T25"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336">
                    <a:moveTo>
                      <a:pt x="427" y="0"/>
                    </a:moveTo>
                    <a:lnTo>
                      <a:pt x="275" y="0"/>
                    </a:lnTo>
                    <a:lnTo>
                      <a:pt x="275" y="287"/>
                    </a:lnTo>
                    <a:lnTo>
                      <a:pt x="209" y="287"/>
                    </a:lnTo>
                    <a:lnTo>
                      <a:pt x="209" y="0"/>
                    </a:lnTo>
                    <a:lnTo>
                      <a:pt x="57" y="0"/>
                    </a:lnTo>
                    <a:lnTo>
                      <a:pt x="57" y="287"/>
                    </a:lnTo>
                    <a:lnTo>
                      <a:pt x="0" y="287"/>
                    </a:lnTo>
                    <a:lnTo>
                      <a:pt x="0" y="336"/>
                    </a:lnTo>
                    <a:lnTo>
                      <a:pt x="496" y="336"/>
                    </a:lnTo>
                    <a:lnTo>
                      <a:pt x="496" y="287"/>
                    </a:lnTo>
                    <a:lnTo>
                      <a:pt x="427" y="287"/>
                    </a:lnTo>
                    <a:lnTo>
                      <a:pt x="42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grpSp>
          <p:nvGrpSpPr>
            <p:cNvPr id="62" name="Group 61"/>
            <p:cNvGrpSpPr/>
            <p:nvPr/>
          </p:nvGrpSpPr>
          <p:grpSpPr>
            <a:xfrm>
              <a:off x="1129129" y="4462804"/>
              <a:ext cx="386841" cy="274128"/>
              <a:chOff x="2722563" y="4257676"/>
              <a:chExt cx="2887662" cy="2046288"/>
            </a:xfrm>
            <a:solidFill>
              <a:schemeClr val="bg1">
                <a:lumMod val="95000"/>
              </a:schemeClr>
            </a:solidFill>
          </p:grpSpPr>
          <p:sp>
            <p:nvSpPr>
              <p:cNvPr id="63" name="Rectangle 14"/>
              <p:cNvSpPr>
                <a:spLocks noChangeArrowheads="1"/>
              </p:cNvSpPr>
              <p:nvPr/>
            </p:nvSpPr>
            <p:spPr bwMode="auto">
              <a:xfrm>
                <a:off x="4600575" y="5508626"/>
                <a:ext cx="90487" cy="7477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4" name="Rectangle 15"/>
              <p:cNvSpPr>
                <a:spLocks noChangeArrowheads="1"/>
              </p:cNvSpPr>
              <p:nvPr/>
            </p:nvSpPr>
            <p:spPr bwMode="auto">
              <a:xfrm>
                <a:off x="4894263" y="5508626"/>
                <a:ext cx="90487" cy="7477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5" name="Rectangle 16"/>
              <p:cNvSpPr>
                <a:spLocks noChangeArrowheads="1"/>
              </p:cNvSpPr>
              <p:nvPr/>
            </p:nvSpPr>
            <p:spPr bwMode="auto">
              <a:xfrm>
                <a:off x="4221163" y="5508626"/>
                <a:ext cx="85725" cy="7477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6" name="Rectangle 17"/>
              <p:cNvSpPr>
                <a:spLocks noChangeArrowheads="1"/>
              </p:cNvSpPr>
              <p:nvPr/>
            </p:nvSpPr>
            <p:spPr bwMode="auto">
              <a:xfrm>
                <a:off x="4333875" y="5508626"/>
                <a:ext cx="214312" cy="7477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7" name="Rectangle 18"/>
              <p:cNvSpPr>
                <a:spLocks noChangeArrowheads="1"/>
              </p:cNvSpPr>
              <p:nvPr/>
            </p:nvSpPr>
            <p:spPr bwMode="auto">
              <a:xfrm>
                <a:off x="5281613" y="5508626"/>
                <a:ext cx="90487" cy="7477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8" name="Freeform 19"/>
              <p:cNvSpPr>
                <a:spLocks/>
              </p:cNvSpPr>
              <p:nvPr/>
            </p:nvSpPr>
            <p:spPr bwMode="auto">
              <a:xfrm>
                <a:off x="2722563" y="4257676"/>
                <a:ext cx="2887662" cy="2046288"/>
              </a:xfrm>
              <a:custGeom>
                <a:avLst/>
                <a:gdLst>
                  <a:gd name="T0" fmla="*/ 865 w 1819"/>
                  <a:gd name="T1" fmla="*/ 620 h 1289"/>
                  <a:gd name="T2" fmla="*/ 1629 w 1819"/>
                  <a:gd name="T3" fmla="*/ 620 h 1289"/>
                  <a:gd name="T4" fmla="*/ 1819 w 1819"/>
                  <a:gd name="T5" fmla="*/ 223 h 1289"/>
                  <a:gd name="T6" fmla="*/ 1819 w 1819"/>
                  <a:gd name="T7" fmla="*/ 216 h 1289"/>
                  <a:gd name="T8" fmla="*/ 439 w 1819"/>
                  <a:gd name="T9" fmla="*/ 216 h 1289"/>
                  <a:gd name="T10" fmla="*/ 439 w 1819"/>
                  <a:gd name="T11" fmla="*/ 114 h 1289"/>
                  <a:gd name="T12" fmla="*/ 1816 w 1819"/>
                  <a:gd name="T13" fmla="*/ 114 h 1289"/>
                  <a:gd name="T14" fmla="*/ 1814 w 1819"/>
                  <a:gd name="T15" fmla="*/ 0 h 1289"/>
                  <a:gd name="T16" fmla="*/ 0 w 1819"/>
                  <a:gd name="T17" fmla="*/ 0 h 1289"/>
                  <a:gd name="T18" fmla="*/ 0 w 1819"/>
                  <a:gd name="T19" fmla="*/ 631 h 1289"/>
                  <a:gd name="T20" fmla="*/ 349 w 1819"/>
                  <a:gd name="T21" fmla="*/ 631 h 1289"/>
                  <a:gd name="T22" fmla="*/ 204 w 1819"/>
                  <a:gd name="T23" fmla="*/ 1289 h 1289"/>
                  <a:gd name="T24" fmla="*/ 498 w 1819"/>
                  <a:gd name="T25" fmla="*/ 1282 h 1289"/>
                  <a:gd name="T26" fmla="*/ 626 w 1819"/>
                  <a:gd name="T27" fmla="*/ 926 h 1289"/>
                  <a:gd name="T28" fmla="*/ 669 w 1819"/>
                  <a:gd name="T29" fmla="*/ 814 h 1289"/>
                  <a:gd name="T30" fmla="*/ 754 w 1819"/>
                  <a:gd name="T31" fmla="*/ 843 h 1289"/>
                  <a:gd name="T32" fmla="*/ 873 w 1819"/>
                  <a:gd name="T33" fmla="*/ 627 h 1289"/>
                  <a:gd name="T34" fmla="*/ 863 w 1819"/>
                  <a:gd name="T35" fmla="*/ 627 h 1289"/>
                  <a:gd name="T36" fmla="*/ 865 w 1819"/>
                  <a:gd name="T37" fmla="*/ 62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19" h="1289">
                    <a:moveTo>
                      <a:pt x="865" y="620"/>
                    </a:moveTo>
                    <a:lnTo>
                      <a:pt x="1629" y="620"/>
                    </a:lnTo>
                    <a:lnTo>
                      <a:pt x="1819" y="223"/>
                    </a:lnTo>
                    <a:lnTo>
                      <a:pt x="1819" y="216"/>
                    </a:lnTo>
                    <a:lnTo>
                      <a:pt x="439" y="216"/>
                    </a:lnTo>
                    <a:lnTo>
                      <a:pt x="439" y="114"/>
                    </a:lnTo>
                    <a:lnTo>
                      <a:pt x="1816" y="114"/>
                    </a:lnTo>
                    <a:lnTo>
                      <a:pt x="1814" y="0"/>
                    </a:lnTo>
                    <a:lnTo>
                      <a:pt x="0" y="0"/>
                    </a:lnTo>
                    <a:lnTo>
                      <a:pt x="0" y="631"/>
                    </a:lnTo>
                    <a:lnTo>
                      <a:pt x="349" y="631"/>
                    </a:lnTo>
                    <a:lnTo>
                      <a:pt x="204" y="1289"/>
                    </a:lnTo>
                    <a:lnTo>
                      <a:pt x="498" y="1282"/>
                    </a:lnTo>
                    <a:lnTo>
                      <a:pt x="626" y="926"/>
                    </a:lnTo>
                    <a:lnTo>
                      <a:pt x="669" y="814"/>
                    </a:lnTo>
                    <a:lnTo>
                      <a:pt x="754" y="843"/>
                    </a:lnTo>
                    <a:lnTo>
                      <a:pt x="873" y="627"/>
                    </a:lnTo>
                    <a:lnTo>
                      <a:pt x="863" y="627"/>
                    </a:lnTo>
                    <a:lnTo>
                      <a:pt x="865" y="6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9" name="Rectangle 20"/>
              <p:cNvSpPr>
                <a:spLocks noChangeArrowheads="1"/>
              </p:cNvSpPr>
              <p:nvPr/>
            </p:nvSpPr>
            <p:spPr bwMode="auto">
              <a:xfrm>
                <a:off x="5424488" y="5508626"/>
                <a:ext cx="185737" cy="7477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grpSp>
          <p:nvGrpSpPr>
            <p:cNvPr id="135" name="Group 134"/>
            <p:cNvGrpSpPr/>
            <p:nvPr/>
          </p:nvGrpSpPr>
          <p:grpSpPr>
            <a:xfrm>
              <a:off x="489232" y="3808758"/>
              <a:ext cx="407369" cy="305527"/>
              <a:chOff x="-3803650" y="2025650"/>
              <a:chExt cx="1816100" cy="1362075"/>
            </a:xfrm>
            <a:solidFill>
              <a:schemeClr val="bg1">
                <a:lumMod val="95000"/>
              </a:schemeClr>
            </a:solidFill>
          </p:grpSpPr>
          <p:sp>
            <p:nvSpPr>
              <p:cNvPr id="70" name="Freeform 13"/>
              <p:cNvSpPr>
                <a:spLocks noEditPoints="1"/>
              </p:cNvSpPr>
              <p:nvPr/>
            </p:nvSpPr>
            <p:spPr bwMode="auto">
              <a:xfrm>
                <a:off x="-3803650" y="2025650"/>
                <a:ext cx="1816100" cy="1362075"/>
              </a:xfrm>
              <a:custGeom>
                <a:avLst/>
                <a:gdLst>
                  <a:gd name="T0" fmla="*/ 464 w 483"/>
                  <a:gd name="T1" fmla="*/ 0 h 362"/>
                  <a:gd name="T2" fmla="*/ 19 w 483"/>
                  <a:gd name="T3" fmla="*/ 0 h 362"/>
                  <a:gd name="T4" fmla="*/ 0 w 483"/>
                  <a:gd name="T5" fmla="*/ 19 h 362"/>
                  <a:gd name="T6" fmla="*/ 0 w 483"/>
                  <a:gd name="T7" fmla="*/ 343 h 362"/>
                  <a:gd name="T8" fmla="*/ 19 w 483"/>
                  <a:gd name="T9" fmla="*/ 362 h 362"/>
                  <a:gd name="T10" fmla="*/ 464 w 483"/>
                  <a:gd name="T11" fmla="*/ 362 h 362"/>
                  <a:gd name="T12" fmla="*/ 483 w 483"/>
                  <a:gd name="T13" fmla="*/ 343 h 362"/>
                  <a:gd name="T14" fmla="*/ 483 w 483"/>
                  <a:gd name="T15" fmla="*/ 19 h 362"/>
                  <a:gd name="T16" fmla="*/ 464 w 483"/>
                  <a:gd name="T17" fmla="*/ 0 h 362"/>
                  <a:gd name="T18" fmla="*/ 458 w 483"/>
                  <a:gd name="T19" fmla="*/ 328 h 362"/>
                  <a:gd name="T20" fmla="*/ 25 w 483"/>
                  <a:gd name="T21" fmla="*/ 328 h 362"/>
                  <a:gd name="T22" fmla="*/ 25 w 483"/>
                  <a:gd name="T23" fmla="*/ 25 h 362"/>
                  <a:gd name="T24" fmla="*/ 458 w 483"/>
                  <a:gd name="T25" fmla="*/ 25 h 362"/>
                  <a:gd name="T26" fmla="*/ 458 w 483"/>
                  <a:gd name="T27" fmla="*/ 32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362">
                    <a:moveTo>
                      <a:pt x="464" y="0"/>
                    </a:moveTo>
                    <a:cubicBezTo>
                      <a:pt x="19" y="0"/>
                      <a:pt x="19" y="0"/>
                      <a:pt x="19" y="0"/>
                    </a:cubicBezTo>
                    <a:cubicBezTo>
                      <a:pt x="9" y="0"/>
                      <a:pt x="0" y="9"/>
                      <a:pt x="0" y="19"/>
                    </a:cubicBezTo>
                    <a:cubicBezTo>
                      <a:pt x="0" y="19"/>
                      <a:pt x="0" y="98"/>
                      <a:pt x="0" y="343"/>
                    </a:cubicBezTo>
                    <a:cubicBezTo>
                      <a:pt x="0" y="354"/>
                      <a:pt x="9" y="362"/>
                      <a:pt x="19" y="362"/>
                    </a:cubicBezTo>
                    <a:cubicBezTo>
                      <a:pt x="19" y="362"/>
                      <a:pt x="19" y="362"/>
                      <a:pt x="464" y="362"/>
                    </a:cubicBezTo>
                    <a:cubicBezTo>
                      <a:pt x="475" y="362"/>
                      <a:pt x="483" y="354"/>
                      <a:pt x="483" y="343"/>
                    </a:cubicBezTo>
                    <a:cubicBezTo>
                      <a:pt x="483" y="343"/>
                      <a:pt x="483" y="264"/>
                      <a:pt x="483" y="19"/>
                    </a:cubicBezTo>
                    <a:cubicBezTo>
                      <a:pt x="483" y="9"/>
                      <a:pt x="475" y="0"/>
                      <a:pt x="464" y="0"/>
                    </a:cubicBezTo>
                    <a:close/>
                    <a:moveTo>
                      <a:pt x="458" y="328"/>
                    </a:moveTo>
                    <a:cubicBezTo>
                      <a:pt x="25" y="328"/>
                      <a:pt x="25" y="328"/>
                      <a:pt x="25" y="328"/>
                    </a:cubicBezTo>
                    <a:cubicBezTo>
                      <a:pt x="25" y="25"/>
                      <a:pt x="25" y="25"/>
                      <a:pt x="25" y="25"/>
                    </a:cubicBezTo>
                    <a:cubicBezTo>
                      <a:pt x="458" y="25"/>
                      <a:pt x="458" y="25"/>
                      <a:pt x="458" y="25"/>
                    </a:cubicBezTo>
                    <a:lnTo>
                      <a:pt x="458" y="3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71" name="Rectangle 14"/>
              <p:cNvSpPr>
                <a:spLocks noChangeArrowheads="1"/>
              </p:cNvSpPr>
              <p:nvPr/>
            </p:nvSpPr>
            <p:spPr bwMode="auto">
              <a:xfrm>
                <a:off x="-3408363" y="2352675"/>
                <a:ext cx="214313" cy="2143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72" name="Rectangle 15"/>
              <p:cNvSpPr>
                <a:spLocks noChangeArrowheads="1"/>
              </p:cNvSpPr>
              <p:nvPr/>
            </p:nvSpPr>
            <p:spPr bwMode="auto">
              <a:xfrm>
                <a:off x="-2874963" y="2352675"/>
                <a:ext cx="477838" cy="4810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73" name="Rectangle 16"/>
              <p:cNvSpPr>
                <a:spLocks noChangeArrowheads="1"/>
              </p:cNvSpPr>
              <p:nvPr/>
            </p:nvSpPr>
            <p:spPr bwMode="auto">
              <a:xfrm>
                <a:off x="-3141663" y="2352675"/>
                <a:ext cx="214313" cy="2143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74" name="Rectangle 17"/>
              <p:cNvSpPr>
                <a:spLocks noChangeArrowheads="1"/>
              </p:cNvSpPr>
              <p:nvPr/>
            </p:nvSpPr>
            <p:spPr bwMode="auto">
              <a:xfrm>
                <a:off x="-3408363" y="2619375"/>
                <a:ext cx="214313" cy="2143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75" name="Rectangle 18"/>
              <p:cNvSpPr>
                <a:spLocks noChangeArrowheads="1"/>
              </p:cNvSpPr>
              <p:nvPr/>
            </p:nvSpPr>
            <p:spPr bwMode="auto">
              <a:xfrm>
                <a:off x="-3408363" y="2887663"/>
                <a:ext cx="481013" cy="2143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76" name="Rectangle 19"/>
              <p:cNvSpPr>
                <a:spLocks noChangeArrowheads="1"/>
              </p:cNvSpPr>
              <p:nvPr/>
            </p:nvSpPr>
            <p:spPr bwMode="auto">
              <a:xfrm>
                <a:off x="-2874963" y="2887663"/>
                <a:ext cx="477838" cy="2143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77" name="Rectangle 20"/>
              <p:cNvSpPr>
                <a:spLocks noChangeArrowheads="1"/>
              </p:cNvSpPr>
              <p:nvPr/>
            </p:nvSpPr>
            <p:spPr bwMode="auto">
              <a:xfrm>
                <a:off x="-3141663" y="2619375"/>
                <a:ext cx="214313" cy="2143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78" name="Rectangle 21"/>
              <p:cNvSpPr>
                <a:spLocks noChangeArrowheads="1"/>
              </p:cNvSpPr>
              <p:nvPr/>
            </p:nvSpPr>
            <p:spPr bwMode="auto">
              <a:xfrm>
                <a:off x="-2344738" y="2352675"/>
                <a:ext cx="214313" cy="2143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79" name="Rectangle 22"/>
              <p:cNvSpPr>
                <a:spLocks noChangeArrowheads="1"/>
              </p:cNvSpPr>
              <p:nvPr/>
            </p:nvSpPr>
            <p:spPr bwMode="auto">
              <a:xfrm>
                <a:off x="-2344738" y="2619375"/>
                <a:ext cx="214313" cy="2143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80" name="Rectangle 23"/>
              <p:cNvSpPr>
                <a:spLocks noChangeArrowheads="1"/>
              </p:cNvSpPr>
              <p:nvPr/>
            </p:nvSpPr>
            <p:spPr bwMode="auto">
              <a:xfrm>
                <a:off x="-2344738" y="2887663"/>
                <a:ext cx="214313" cy="2143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grpSp>
          <p:nvGrpSpPr>
            <p:cNvPr id="138" name="Group 137"/>
            <p:cNvGrpSpPr/>
            <p:nvPr/>
          </p:nvGrpSpPr>
          <p:grpSpPr>
            <a:xfrm>
              <a:off x="416244" y="3254768"/>
              <a:ext cx="662329" cy="356091"/>
              <a:chOff x="-4067175" y="3640138"/>
              <a:chExt cx="2952750" cy="1587500"/>
            </a:xfrm>
            <a:solidFill>
              <a:schemeClr val="bg1">
                <a:lumMod val="95000"/>
              </a:schemeClr>
            </a:solidFill>
          </p:grpSpPr>
          <p:sp>
            <p:nvSpPr>
              <p:cNvPr id="38" name="Freeform 11"/>
              <p:cNvSpPr>
                <a:spLocks noEditPoints="1"/>
              </p:cNvSpPr>
              <p:nvPr/>
            </p:nvSpPr>
            <p:spPr bwMode="auto">
              <a:xfrm>
                <a:off x="-4067175" y="3640138"/>
                <a:ext cx="2952750" cy="1587500"/>
              </a:xfrm>
              <a:custGeom>
                <a:avLst/>
                <a:gdLst>
                  <a:gd name="T0" fmla="*/ 667 w 785"/>
                  <a:gd name="T1" fmla="*/ 0 h 422"/>
                  <a:gd name="T2" fmla="*/ 120 w 785"/>
                  <a:gd name="T3" fmla="*/ 0 h 422"/>
                  <a:gd name="T4" fmla="*/ 100 w 785"/>
                  <a:gd name="T5" fmla="*/ 20 h 422"/>
                  <a:gd name="T6" fmla="*/ 100 w 785"/>
                  <a:gd name="T7" fmla="*/ 357 h 422"/>
                  <a:gd name="T8" fmla="*/ 120 w 785"/>
                  <a:gd name="T9" fmla="*/ 376 h 422"/>
                  <a:gd name="T10" fmla="*/ 667 w 785"/>
                  <a:gd name="T11" fmla="*/ 376 h 422"/>
                  <a:gd name="T12" fmla="*/ 687 w 785"/>
                  <a:gd name="T13" fmla="*/ 357 h 422"/>
                  <a:gd name="T14" fmla="*/ 687 w 785"/>
                  <a:gd name="T15" fmla="*/ 20 h 422"/>
                  <a:gd name="T16" fmla="*/ 667 w 785"/>
                  <a:gd name="T17" fmla="*/ 0 h 422"/>
                  <a:gd name="T18" fmla="*/ 661 w 785"/>
                  <a:gd name="T19" fmla="*/ 353 h 422"/>
                  <a:gd name="T20" fmla="*/ 126 w 785"/>
                  <a:gd name="T21" fmla="*/ 353 h 422"/>
                  <a:gd name="T22" fmla="*/ 126 w 785"/>
                  <a:gd name="T23" fmla="*/ 22 h 422"/>
                  <a:gd name="T24" fmla="*/ 661 w 785"/>
                  <a:gd name="T25" fmla="*/ 22 h 422"/>
                  <a:gd name="T26" fmla="*/ 661 w 785"/>
                  <a:gd name="T27" fmla="*/ 353 h 422"/>
                  <a:gd name="T28" fmla="*/ 447 w 785"/>
                  <a:gd name="T29" fmla="*/ 390 h 422"/>
                  <a:gd name="T30" fmla="*/ 447 w 785"/>
                  <a:gd name="T31" fmla="*/ 394 h 422"/>
                  <a:gd name="T32" fmla="*/ 439 w 785"/>
                  <a:gd name="T33" fmla="*/ 400 h 422"/>
                  <a:gd name="T34" fmla="*/ 347 w 785"/>
                  <a:gd name="T35" fmla="*/ 400 h 422"/>
                  <a:gd name="T36" fmla="*/ 339 w 785"/>
                  <a:gd name="T37" fmla="*/ 394 h 422"/>
                  <a:gd name="T38" fmla="*/ 339 w 785"/>
                  <a:gd name="T39" fmla="*/ 390 h 422"/>
                  <a:gd name="T40" fmla="*/ 0 w 785"/>
                  <a:gd name="T41" fmla="*/ 390 h 422"/>
                  <a:gd name="T42" fmla="*/ 0 w 785"/>
                  <a:gd name="T43" fmla="*/ 410 h 422"/>
                  <a:gd name="T44" fmla="*/ 26 w 785"/>
                  <a:gd name="T45" fmla="*/ 422 h 422"/>
                  <a:gd name="T46" fmla="*/ 26 w 785"/>
                  <a:gd name="T47" fmla="*/ 422 h 422"/>
                  <a:gd name="T48" fmla="*/ 759 w 785"/>
                  <a:gd name="T49" fmla="*/ 422 h 422"/>
                  <a:gd name="T50" fmla="*/ 759 w 785"/>
                  <a:gd name="T51" fmla="*/ 422 h 422"/>
                  <a:gd name="T52" fmla="*/ 785 w 785"/>
                  <a:gd name="T53" fmla="*/ 410 h 422"/>
                  <a:gd name="T54" fmla="*/ 785 w 785"/>
                  <a:gd name="T55" fmla="*/ 390 h 422"/>
                  <a:gd name="T56" fmla="*/ 447 w 785"/>
                  <a:gd name="T57" fmla="*/ 390 h 422"/>
                  <a:gd name="T58" fmla="*/ 447 w 785"/>
                  <a:gd name="T59" fmla="*/ 39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5" h="422">
                    <a:moveTo>
                      <a:pt x="667" y="0"/>
                    </a:moveTo>
                    <a:cubicBezTo>
                      <a:pt x="120" y="0"/>
                      <a:pt x="120" y="0"/>
                      <a:pt x="120" y="0"/>
                    </a:cubicBezTo>
                    <a:cubicBezTo>
                      <a:pt x="110" y="0"/>
                      <a:pt x="100" y="8"/>
                      <a:pt x="100" y="20"/>
                    </a:cubicBezTo>
                    <a:cubicBezTo>
                      <a:pt x="100" y="357"/>
                      <a:pt x="100" y="357"/>
                      <a:pt x="100" y="357"/>
                    </a:cubicBezTo>
                    <a:cubicBezTo>
                      <a:pt x="100" y="369"/>
                      <a:pt x="110" y="376"/>
                      <a:pt x="120" y="376"/>
                    </a:cubicBezTo>
                    <a:cubicBezTo>
                      <a:pt x="667" y="376"/>
                      <a:pt x="667" y="376"/>
                      <a:pt x="667" y="376"/>
                    </a:cubicBezTo>
                    <a:cubicBezTo>
                      <a:pt x="679" y="376"/>
                      <a:pt x="687" y="369"/>
                      <a:pt x="687" y="357"/>
                    </a:cubicBezTo>
                    <a:cubicBezTo>
                      <a:pt x="687" y="20"/>
                      <a:pt x="687" y="20"/>
                      <a:pt x="687" y="20"/>
                    </a:cubicBezTo>
                    <a:cubicBezTo>
                      <a:pt x="687" y="8"/>
                      <a:pt x="679" y="0"/>
                      <a:pt x="667" y="0"/>
                    </a:cubicBezTo>
                    <a:close/>
                    <a:moveTo>
                      <a:pt x="661" y="353"/>
                    </a:moveTo>
                    <a:cubicBezTo>
                      <a:pt x="126" y="353"/>
                      <a:pt x="126" y="353"/>
                      <a:pt x="126" y="353"/>
                    </a:cubicBezTo>
                    <a:cubicBezTo>
                      <a:pt x="126" y="22"/>
                      <a:pt x="126" y="22"/>
                      <a:pt x="126" y="22"/>
                    </a:cubicBezTo>
                    <a:cubicBezTo>
                      <a:pt x="661" y="22"/>
                      <a:pt x="661" y="22"/>
                      <a:pt x="661" y="22"/>
                    </a:cubicBezTo>
                    <a:cubicBezTo>
                      <a:pt x="661" y="353"/>
                      <a:pt x="661" y="353"/>
                      <a:pt x="661" y="353"/>
                    </a:cubicBezTo>
                    <a:close/>
                    <a:moveTo>
                      <a:pt x="447" y="390"/>
                    </a:moveTo>
                    <a:cubicBezTo>
                      <a:pt x="447" y="394"/>
                      <a:pt x="447" y="394"/>
                      <a:pt x="447" y="394"/>
                    </a:cubicBezTo>
                    <a:cubicBezTo>
                      <a:pt x="447" y="398"/>
                      <a:pt x="443" y="400"/>
                      <a:pt x="439" y="400"/>
                    </a:cubicBezTo>
                    <a:cubicBezTo>
                      <a:pt x="347" y="400"/>
                      <a:pt x="347" y="400"/>
                      <a:pt x="347" y="400"/>
                    </a:cubicBezTo>
                    <a:cubicBezTo>
                      <a:pt x="343" y="400"/>
                      <a:pt x="339" y="398"/>
                      <a:pt x="339" y="394"/>
                    </a:cubicBezTo>
                    <a:cubicBezTo>
                      <a:pt x="339" y="390"/>
                      <a:pt x="339" y="390"/>
                      <a:pt x="339" y="390"/>
                    </a:cubicBezTo>
                    <a:cubicBezTo>
                      <a:pt x="0" y="390"/>
                      <a:pt x="0" y="390"/>
                      <a:pt x="0" y="390"/>
                    </a:cubicBezTo>
                    <a:cubicBezTo>
                      <a:pt x="0" y="410"/>
                      <a:pt x="0" y="410"/>
                      <a:pt x="0" y="410"/>
                    </a:cubicBezTo>
                    <a:cubicBezTo>
                      <a:pt x="0" y="410"/>
                      <a:pt x="18" y="422"/>
                      <a:pt x="26" y="422"/>
                    </a:cubicBezTo>
                    <a:cubicBezTo>
                      <a:pt x="26" y="422"/>
                      <a:pt x="26" y="422"/>
                      <a:pt x="26" y="422"/>
                    </a:cubicBezTo>
                    <a:cubicBezTo>
                      <a:pt x="759" y="422"/>
                      <a:pt x="759" y="422"/>
                      <a:pt x="759" y="422"/>
                    </a:cubicBezTo>
                    <a:cubicBezTo>
                      <a:pt x="759" y="422"/>
                      <a:pt x="759" y="422"/>
                      <a:pt x="759" y="422"/>
                    </a:cubicBezTo>
                    <a:cubicBezTo>
                      <a:pt x="767" y="422"/>
                      <a:pt x="785" y="410"/>
                      <a:pt x="785" y="410"/>
                    </a:cubicBezTo>
                    <a:cubicBezTo>
                      <a:pt x="785" y="390"/>
                      <a:pt x="785" y="390"/>
                      <a:pt x="785" y="390"/>
                    </a:cubicBezTo>
                    <a:cubicBezTo>
                      <a:pt x="447" y="390"/>
                      <a:pt x="447" y="390"/>
                      <a:pt x="447" y="390"/>
                    </a:cubicBezTo>
                    <a:cubicBezTo>
                      <a:pt x="447" y="390"/>
                      <a:pt x="447" y="390"/>
                      <a:pt x="447" y="39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84" name="Rectangle 24"/>
              <p:cNvSpPr>
                <a:spLocks noChangeArrowheads="1"/>
              </p:cNvSpPr>
              <p:nvPr/>
            </p:nvSpPr>
            <p:spPr bwMode="auto">
              <a:xfrm>
                <a:off x="-3097213" y="3952875"/>
                <a:ext cx="249238" cy="2476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85" name="Rectangle 25"/>
              <p:cNvSpPr>
                <a:spLocks noChangeArrowheads="1"/>
              </p:cNvSpPr>
              <p:nvPr/>
            </p:nvSpPr>
            <p:spPr bwMode="auto">
              <a:xfrm>
                <a:off x="-2487613" y="3952875"/>
                <a:ext cx="552450" cy="5524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87" name="Rectangle 26"/>
              <p:cNvSpPr>
                <a:spLocks noChangeArrowheads="1"/>
              </p:cNvSpPr>
              <p:nvPr/>
            </p:nvSpPr>
            <p:spPr bwMode="auto">
              <a:xfrm>
                <a:off x="-2792413" y="3952875"/>
                <a:ext cx="249238" cy="2476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88" name="Rectangle 27"/>
              <p:cNvSpPr>
                <a:spLocks noChangeArrowheads="1"/>
              </p:cNvSpPr>
              <p:nvPr/>
            </p:nvSpPr>
            <p:spPr bwMode="auto">
              <a:xfrm>
                <a:off x="-3097213" y="4257675"/>
                <a:ext cx="249238" cy="2476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89" name="Rectangle 28"/>
              <p:cNvSpPr>
                <a:spLocks noChangeArrowheads="1"/>
              </p:cNvSpPr>
              <p:nvPr/>
            </p:nvSpPr>
            <p:spPr bwMode="auto">
              <a:xfrm>
                <a:off x="-3097213" y="4562475"/>
                <a:ext cx="554038" cy="2476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0" name="Rectangle 29"/>
              <p:cNvSpPr>
                <a:spLocks noChangeArrowheads="1"/>
              </p:cNvSpPr>
              <p:nvPr/>
            </p:nvSpPr>
            <p:spPr bwMode="auto">
              <a:xfrm>
                <a:off x="-2487613" y="4562475"/>
                <a:ext cx="552450" cy="2476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1" name="Rectangle 30"/>
              <p:cNvSpPr>
                <a:spLocks noChangeArrowheads="1"/>
              </p:cNvSpPr>
              <p:nvPr/>
            </p:nvSpPr>
            <p:spPr bwMode="auto">
              <a:xfrm>
                <a:off x="-2792413" y="4257675"/>
                <a:ext cx="249238" cy="2476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2" name="Rectangle 31"/>
              <p:cNvSpPr>
                <a:spLocks noChangeArrowheads="1"/>
              </p:cNvSpPr>
              <p:nvPr/>
            </p:nvSpPr>
            <p:spPr bwMode="auto">
              <a:xfrm>
                <a:off x="-1878013" y="3952875"/>
                <a:ext cx="247650" cy="2476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3" name="Rectangle 32"/>
              <p:cNvSpPr>
                <a:spLocks noChangeArrowheads="1"/>
              </p:cNvSpPr>
              <p:nvPr/>
            </p:nvSpPr>
            <p:spPr bwMode="auto">
              <a:xfrm>
                <a:off x="-1878013" y="4257675"/>
                <a:ext cx="247650" cy="2476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4" name="Rectangle 33"/>
              <p:cNvSpPr>
                <a:spLocks noChangeArrowheads="1"/>
              </p:cNvSpPr>
              <p:nvPr/>
            </p:nvSpPr>
            <p:spPr bwMode="auto">
              <a:xfrm>
                <a:off x="-1878013" y="4562475"/>
                <a:ext cx="247650" cy="2476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grpSp>
          <p:nvGrpSpPr>
            <p:cNvPr id="136" name="Group 135"/>
            <p:cNvGrpSpPr/>
            <p:nvPr/>
          </p:nvGrpSpPr>
          <p:grpSpPr>
            <a:xfrm>
              <a:off x="1215642" y="3935401"/>
              <a:ext cx="190865" cy="326180"/>
              <a:chOff x="-4857750" y="3473450"/>
              <a:chExt cx="850900" cy="1454150"/>
            </a:xfrm>
            <a:solidFill>
              <a:schemeClr val="bg1">
                <a:lumMod val="95000"/>
              </a:schemeClr>
            </a:solidFill>
          </p:grpSpPr>
          <p:sp>
            <p:nvSpPr>
              <p:cNvPr id="49" name="Freeform 12"/>
              <p:cNvSpPr>
                <a:spLocks noEditPoints="1"/>
              </p:cNvSpPr>
              <p:nvPr/>
            </p:nvSpPr>
            <p:spPr bwMode="auto">
              <a:xfrm>
                <a:off x="-4857750" y="3473450"/>
                <a:ext cx="850900" cy="1454150"/>
              </a:xfrm>
              <a:custGeom>
                <a:avLst/>
                <a:gdLst>
                  <a:gd name="T0" fmla="*/ 211 w 226"/>
                  <a:gd name="T1" fmla="*/ 0 h 386"/>
                  <a:gd name="T2" fmla="*/ 15 w 226"/>
                  <a:gd name="T3" fmla="*/ 0 h 386"/>
                  <a:gd name="T4" fmla="*/ 0 w 226"/>
                  <a:gd name="T5" fmla="*/ 15 h 386"/>
                  <a:gd name="T6" fmla="*/ 0 w 226"/>
                  <a:gd name="T7" fmla="*/ 371 h 386"/>
                  <a:gd name="T8" fmla="*/ 15 w 226"/>
                  <a:gd name="T9" fmla="*/ 386 h 386"/>
                  <a:gd name="T10" fmla="*/ 211 w 226"/>
                  <a:gd name="T11" fmla="*/ 386 h 386"/>
                  <a:gd name="T12" fmla="*/ 226 w 226"/>
                  <a:gd name="T13" fmla="*/ 371 h 386"/>
                  <a:gd name="T14" fmla="*/ 226 w 226"/>
                  <a:gd name="T15" fmla="*/ 15 h 386"/>
                  <a:gd name="T16" fmla="*/ 211 w 226"/>
                  <a:gd name="T17" fmla="*/ 0 h 386"/>
                  <a:gd name="T18" fmla="*/ 204 w 226"/>
                  <a:gd name="T19" fmla="*/ 326 h 386"/>
                  <a:gd name="T20" fmla="*/ 22 w 226"/>
                  <a:gd name="T21" fmla="*/ 326 h 386"/>
                  <a:gd name="T22" fmla="*/ 22 w 226"/>
                  <a:gd name="T23" fmla="*/ 22 h 386"/>
                  <a:gd name="T24" fmla="*/ 204 w 226"/>
                  <a:gd name="T25" fmla="*/ 22 h 386"/>
                  <a:gd name="T26" fmla="*/ 204 w 226"/>
                  <a:gd name="T27" fmla="*/ 32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386">
                    <a:moveTo>
                      <a:pt x="211" y="0"/>
                    </a:moveTo>
                    <a:cubicBezTo>
                      <a:pt x="15" y="0"/>
                      <a:pt x="15" y="0"/>
                      <a:pt x="15" y="0"/>
                    </a:cubicBezTo>
                    <a:cubicBezTo>
                      <a:pt x="7" y="0"/>
                      <a:pt x="0" y="7"/>
                      <a:pt x="0" y="15"/>
                    </a:cubicBezTo>
                    <a:cubicBezTo>
                      <a:pt x="0" y="371"/>
                      <a:pt x="0" y="371"/>
                      <a:pt x="0" y="371"/>
                    </a:cubicBezTo>
                    <a:cubicBezTo>
                      <a:pt x="0" y="379"/>
                      <a:pt x="7" y="386"/>
                      <a:pt x="15" y="386"/>
                    </a:cubicBezTo>
                    <a:cubicBezTo>
                      <a:pt x="211" y="386"/>
                      <a:pt x="211" y="386"/>
                      <a:pt x="211" y="386"/>
                    </a:cubicBezTo>
                    <a:cubicBezTo>
                      <a:pt x="219" y="386"/>
                      <a:pt x="226" y="379"/>
                      <a:pt x="226" y="371"/>
                    </a:cubicBezTo>
                    <a:cubicBezTo>
                      <a:pt x="226" y="15"/>
                      <a:pt x="226" y="15"/>
                      <a:pt x="226" y="15"/>
                    </a:cubicBezTo>
                    <a:cubicBezTo>
                      <a:pt x="226" y="7"/>
                      <a:pt x="219" y="0"/>
                      <a:pt x="211" y="0"/>
                    </a:cubicBezTo>
                    <a:close/>
                    <a:moveTo>
                      <a:pt x="204" y="326"/>
                    </a:moveTo>
                    <a:cubicBezTo>
                      <a:pt x="22" y="326"/>
                      <a:pt x="22" y="326"/>
                      <a:pt x="22" y="326"/>
                    </a:cubicBezTo>
                    <a:cubicBezTo>
                      <a:pt x="22" y="22"/>
                      <a:pt x="22" y="22"/>
                      <a:pt x="22" y="22"/>
                    </a:cubicBezTo>
                    <a:cubicBezTo>
                      <a:pt x="204" y="22"/>
                      <a:pt x="204" y="22"/>
                      <a:pt x="204" y="22"/>
                    </a:cubicBezTo>
                    <a:lnTo>
                      <a:pt x="204"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5" name="Rectangle 34"/>
              <p:cNvSpPr>
                <a:spLocks noChangeArrowheads="1"/>
              </p:cNvSpPr>
              <p:nvPr/>
            </p:nvSpPr>
            <p:spPr bwMode="auto">
              <a:xfrm>
                <a:off x="-4699000" y="3695700"/>
                <a:ext cx="342900" cy="3460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28" name="Rectangle 35"/>
              <p:cNvSpPr>
                <a:spLocks noChangeArrowheads="1"/>
              </p:cNvSpPr>
              <p:nvPr/>
            </p:nvSpPr>
            <p:spPr bwMode="auto">
              <a:xfrm>
                <a:off x="-4311650" y="3892550"/>
                <a:ext cx="150813" cy="149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29" name="Rectangle 36"/>
              <p:cNvSpPr>
                <a:spLocks noChangeArrowheads="1"/>
              </p:cNvSpPr>
              <p:nvPr/>
            </p:nvSpPr>
            <p:spPr bwMode="auto">
              <a:xfrm>
                <a:off x="-4311650" y="3695700"/>
                <a:ext cx="150813" cy="1508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30" name="Rectangle 37"/>
              <p:cNvSpPr>
                <a:spLocks noChangeArrowheads="1"/>
              </p:cNvSpPr>
              <p:nvPr/>
            </p:nvSpPr>
            <p:spPr bwMode="auto">
              <a:xfrm>
                <a:off x="-4311650" y="4283075"/>
                <a:ext cx="150813" cy="1476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31" name="Rectangle 38"/>
              <p:cNvSpPr>
                <a:spLocks noChangeArrowheads="1"/>
              </p:cNvSpPr>
              <p:nvPr/>
            </p:nvSpPr>
            <p:spPr bwMode="auto">
              <a:xfrm>
                <a:off x="-4702175" y="4087813"/>
                <a:ext cx="541338" cy="1508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32" name="Rectangle 39"/>
              <p:cNvSpPr>
                <a:spLocks noChangeArrowheads="1"/>
              </p:cNvSpPr>
              <p:nvPr/>
            </p:nvSpPr>
            <p:spPr bwMode="auto">
              <a:xfrm>
                <a:off x="-4311650" y="4478338"/>
                <a:ext cx="150813" cy="1476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33" name="Rectangle 40"/>
              <p:cNvSpPr>
                <a:spLocks noChangeArrowheads="1"/>
              </p:cNvSpPr>
              <p:nvPr/>
            </p:nvSpPr>
            <p:spPr bwMode="auto">
              <a:xfrm>
                <a:off x="-4506913" y="4283075"/>
                <a:ext cx="150813" cy="1476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34" name="Rectangle 41"/>
              <p:cNvSpPr>
                <a:spLocks noChangeArrowheads="1"/>
              </p:cNvSpPr>
              <p:nvPr/>
            </p:nvSpPr>
            <p:spPr bwMode="auto">
              <a:xfrm>
                <a:off x="-4699000" y="4283075"/>
                <a:ext cx="146050" cy="1476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pic>
          <p:nvPicPr>
            <p:cNvPr id="148" name="Picture 147"/>
            <p:cNvPicPr>
              <a:picLocks noChangeAspect="1"/>
            </p:cNvPicPr>
            <p:nvPr/>
          </p:nvPicPr>
          <p:blipFill>
            <a:blip r:embed="rId7"/>
            <a:stretch>
              <a:fillRect/>
            </a:stretch>
          </p:blipFill>
          <p:spPr>
            <a:xfrm>
              <a:off x="493208" y="2885235"/>
              <a:ext cx="966689" cy="207854"/>
            </a:xfrm>
            <a:prstGeom prst="rect">
              <a:avLst/>
            </a:prstGeom>
          </p:spPr>
        </p:pic>
      </p:grpSp>
    </p:spTree>
    <p:extLst>
      <p:ext uri="{BB962C8B-B14F-4D97-AF65-F5344CB8AC3E}">
        <p14:creationId xmlns:p14="http://schemas.microsoft.com/office/powerpoint/2010/main" val="301657348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750"/>
                                        <p:tgtEl>
                                          <p:spTgt spid="83"/>
                                        </p:tgtEl>
                                      </p:cBhvr>
                                    </p:animEffect>
                                  </p:childTnLst>
                                </p:cTn>
                              </p:par>
                              <p:par>
                                <p:cTn id="8" presetID="35" presetClass="path" presetSubtype="0" accel="50000" decel="50000" fill="hold" grpId="1" nodeType="withEffect">
                                  <p:stCondLst>
                                    <p:cond delay="0"/>
                                  </p:stCondLst>
                                  <p:childTnLst>
                                    <p:animMotion origin="layout" path="M 9.21624E-7 2.38765E-6 L -0.09612 2.38765E-6 " pathEditMode="relative" rAng="0" ptsTypes="AA">
                                      <p:cBhvr>
                                        <p:cTn id="9" dur="1250" spd="-100000" fill="hold"/>
                                        <p:tgtEl>
                                          <p:spTgt spid="83"/>
                                        </p:tgtEl>
                                        <p:attrNameLst>
                                          <p:attrName>ppt_x</p:attrName>
                                          <p:attrName>ppt_y</p:attrName>
                                        </p:attrNameLst>
                                      </p:cBhvr>
                                      <p:rCtr x="-4800" y="0"/>
                                    </p:animMotion>
                                  </p:childTnLst>
                                </p:cTn>
                              </p:par>
                              <p:par>
                                <p:cTn id="10" presetID="10" presetClass="entr" presetSubtype="0"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par>
                                <p:cTn id="13" presetID="35" presetClass="path" presetSubtype="0" accel="50000" decel="50000" fill="hold" nodeType="withEffect">
                                  <p:stCondLst>
                                    <p:cond delay="500"/>
                                  </p:stCondLst>
                                  <p:childTnLst>
                                    <p:animMotion origin="layout" path="M 9.21624E-7 2.38765E-6 L -0.09612 2.38765E-6 " pathEditMode="relative" rAng="0" ptsTypes="AA">
                                      <p:cBhvr>
                                        <p:cTn id="14" dur="1250" spd="-100000" fill="hold"/>
                                        <p:tgtEl>
                                          <p:spTgt spid="9"/>
                                        </p:tgtEl>
                                        <p:attrNameLst>
                                          <p:attrName>ppt_x</p:attrName>
                                          <p:attrName>ppt_y</p:attrName>
                                        </p:attrNameLst>
                                      </p:cBhvr>
                                      <p:rCtr x="-4800" y="0"/>
                                    </p:animMotion>
                                  </p:childTnLst>
                                </p:cTn>
                              </p:par>
                              <p:par>
                                <p:cTn id="15" presetID="10" presetClass="entr" presetSubtype="0" fill="hold" nodeType="withEffect">
                                  <p:stCondLst>
                                    <p:cond delay="125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750"/>
                                        <p:tgtEl>
                                          <p:spTgt spid="42"/>
                                        </p:tgtEl>
                                      </p:cBhvr>
                                    </p:animEffect>
                                  </p:childTnLst>
                                </p:cTn>
                              </p:par>
                              <p:par>
                                <p:cTn id="18" presetID="35" presetClass="path" presetSubtype="0" accel="50000" decel="50000" fill="hold" nodeType="withEffect">
                                  <p:stCondLst>
                                    <p:cond delay="750"/>
                                  </p:stCondLst>
                                  <p:childTnLst>
                                    <p:animMotion origin="layout" path="M 9.21624E-7 2.38765E-6 L -0.09612 2.38765E-6 " pathEditMode="relative" rAng="0" ptsTypes="AA">
                                      <p:cBhvr>
                                        <p:cTn id="19" dur="1250" spd="-100000" fill="hold"/>
                                        <p:tgtEl>
                                          <p:spTgt spid="42"/>
                                        </p:tgtEl>
                                        <p:attrNameLst>
                                          <p:attrName>ppt_x</p:attrName>
                                          <p:attrName>ppt_y</p:attrName>
                                        </p:attrNameLst>
                                      </p:cBhvr>
                                      <p:rCtr x="-4800" y="0"/>
                                    </p:animMotion>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500"/>
                                  </p:stCondLst>
                                  <p:childTnLst>
                                    <p:set>
                                      <p:cBhvr>
                                        <p:cTn id="23" dur="1" fill="hold">
                                          <p:stCondLst>
                                            <p:cond delay="0"/>
                                          </p:stCondLst>
                                        </p:cTn>
                                        <p:tgtEl>
                                          <p:spTgt spid="82"/>
                                        </p:tgtEl>
                                        <p:attrNameLst>
                                          <p:attrName>style.visibility</p:attrName>
                                        </p:attrNameLst>
                                      </p:cBhvr>
                                      <p:to>
                                        <p:strVal val="visible"/>
                                      </p:to>
                                    </p:set>
                                    <p:animEffect transition="in" filter="fade">
                                      <p:cBhvr>
                                        <p:cTn id="24" dur="750"/>
                                        <p:tgtEl>
                                          <p:spTgt spid="82"/>
                                        </p:tgtEl>
                                      </p:cBhvr>
                                    </p:animEffect>
                                  </p:childTnLst>
                                </p:cTn>
                              </p:par>
                              <p:par>
                                <p:cTn id="25" presetID="35" presetClass="path" presetSubtype="0" accel="50000" decel="50000" fill="hold" grpId="1" nodeType="withEffect">
                                  <p:stCondLst>
                                    <p:cond delay="0"/>
                                  </p:stCondLst>
                                  <p:childTnLst>
                                    <p:animMotion origin="layout" path="M 9.21624E-7 2.38765E-6 L -0.09612 2.38765E-6 " pathEditMode="relative" rAng="0" ptsTypes="AA">
                                      <p:cBhvr>
                                        <p:cTn id="26" dur="1250" spd="-100000" fill="hold"/>
                                        <p:tgtEl>
                                          <p:spTgt spid="82"/>
                                        </p:tgtEl>
                                        <p:attrNameLst>
                                          <p:attrName>ppt_x</p:attrName>
                                          <p:attrName>ppt_y</p:attrName>
                                        </p:attrNameLst>
                                      </p:cBhvr>
                                      <p:rCtr x="-4800" y="0"/>
                                    </p:animMotion>
                                  </p:childTnLst>
                                </p:cTn>
                              </p:par>
                              <p:par>
                                <p:cTn id="27" presetID="10" presetClass="entr" presetSubtype="0" fill="hold" grpId="0" nodeType="withEffect">
                                  <p:stCondLst>
                                    <p:cond delay="750"/>
                                  </p:stCondLst>
                                  <p:childTnLst>
                                    <p:set>
                                      <p:cBhvr>
                                        <p:cTn id="28" dur="1" fill="hold">
                                          <p:stCondLst>
                                            <p:cond delay="0"/>
                                          </p:stCondLst>
                                        </p:cTn>
                                        <p:tgtEl>
                                          <p:spTgt spid="178"/>
                                        </p:tgtEl>
                                        <p:attrNameLst>
                                          <p:attrName>style.visibility</p:attrName>
                                        </p:attrNameLst>
                                      </p:cBhvr>
                                      <p:to>
                                        <p:strVal val="visible"/>
                                      </p:to>
                                    </p:set>
                                    <p:animEffect transition="in" filter="fade">
                                      <p:cBhvr>
                                        <p:cTn id="29" dur="750"/>
                                        <p:tgtEl>
                                          <p:spTgt spid="178"/>
                                        </p:tgtEl>
                                      </p:cBhvr>
                                    </p:animEffect>
                                  </p:childTnLst>
                                </p:cTn>
                              </p:par>
                              <p:par>
                                <p:cTn id="30" presetID="35" presetClass="path" presetSubtype="0" accel="50000" decel="50000" fill="hold" grpId="1" nodeType="withEffect">
                                  <p:stCondLst>
                                    <p:cond delay="250"/>
                                  </p:stCondLst>
                                  <p:childTnLst>
                                    <p:animMotion origin="layout" path="M 9.21624E-7 2.38765E-6 L -0.09612 2.38765E-6 " pathEditMode="relative" rAng="0" ptsTypes="AA">
                                      <p:cBhvr>
                                        <p:cTn id="31" dur="1250" spd="-100000" fill="hold"/>
                                        <p:tgtEl>
                                          <p:spTgt spid="178"/>
                                        </p:tgtEl>
                                        <p:attrNameLst>
                                          <p:attrName>ppt_x</p:attrName>
                                          <p:attrName>ppt_y</p:attrName>
                                        </p:attrNameLst>
                                      </p:cBhvr>
                                      <p:rCtr x="-4800" y="0"/>
                                    </p:animMotion>
                                  </p:childTnLst>
                                </p:cTn>
                              </p:par>
                              <p:par>
                                <p:cTn id="32" presetID="10" presetClass="entr" presetSubtype="0" fill="hold" grpId="0" nodeType="withEffect">
                                  <p:stCondLst>
                                    <p:cond delay="1000"/>
                                  </p:stCondLst>
                                  <p:childTnLst>
                                    <p:set>
                                      <p:cBhvr>
                                        <p:cTn id="33" dur="1" fill="hold">
                                          <p:stCondLst>
                                            <p:cond delay="0"/>
                                          </p:stCondLst>
                                        </p:cTn>
                                        <p:tgtEl>
                                          <p:spTgt spid="179"/>
                                        </p:tgtEl>
                                        <p:attrNameLst>
                                          <p:attrName>style.visibility</p:attrName>
                                        </p:attrNameLst>
                                      </p:cBhvr>
                                      <p:to>
                                        <p:strVal val="visible"/>
                                      </p:to>
                                    </p:set>
                                    <p:animEffect transition="in" filter="fade">
                                      <p:cBhvr>
                                        <p:cTn id="34" dur="750"/>
                                        <p:tgtEl>
                                          <p:spTgt spid="179"/>
                                        </p:tgtEl>
                                      </p:cBhvr>
                                    </p:animEffect>
                                  </p:childTnLst>
                                </p:cTn>
                              </p:par>
                              <p:par>
                                <p:cTn id="35" presetID="35" presetClass="path" presetSubtype="0" accel="50000" decel="50000" fill="hold" grpId="1" nodeType="withEffect">
                                  <p:stCondLst>
                                    <p:cond delay="500"/>
                                  </p:stCondLst>
                                  <p:childTnLst>
                                    <p:animMotion origin="layout" path="M 9.21624E-7 2.38765E-6 L -0.09612 2.38765E-6 " pathEditMode="relative" rAng="0" ptsTypes="AA">
                                      <p:cBhvr>
                                        <p:cTn id="36" dur="1250" spd="-100000" fill="hold"/>
                                        <p:tgtEl>
                                          <p:spTgt spid="179"/>
                                        </p:tgtEl>
                                        <p:attrNameLst>
                                          <p:attrName>ppt_x</p:attrName>
                                          <p:attrName>ppt_y</p:attrName>
                                        </p:attrNameLst>
                                      </p:cBhvr>
                                      <p:rCtr x="-4800" y="0"/>
                                    </p:animMotion>
                                  </p:childTnLst>
                                </p:cTn>
                              </p:par>
                              <p:par>
                                <p:cTn id="37" presetID="10" presetClass="entr" presetSubtype="0" fill="hold" nodeType="withEffect">
                                  <p:stCondLst>
                                    <p:cond delay="1250"/>
                                  </p:stCondLst>
                                  <p:childTnLst>
                                    <p:set>
                                      <p:cBhvr>
                                        <p:cTn id="38" dur="1" fill="hold">
                                          <p:stCondLst>
                                            <p:cond delay="0"/>
                                          </p:stCondLst>
                                        </p:cTn>
                                        <p:tgtEl>
                                          <p:spTgt spid="180"/>
                                        </p:tgtEl>
                                        <p:attrNameLst>
                                          <p:attrName>style.visibility</p:attrName>
                                        </p:attrNameLst>
                                      </p:cBhvr>
                                      <p:to>
                                        <p:strVal val="visible"/>
                                      </p:to>
                                    </p:set>
                                    <p:animEffect transition="in" filter="fade">
                                      <p:cBhvr>
                                        <p:cTn id="39" dur="750"/>
                                        <p:tgtEl>
                                          <p:spTgt spid="180"/>
                                        </p:tgtEl>
                                      </p:cBhvr>
                                    </p:animEffect>
                                  </p:childTnLst>
                                </p:cTn>
                              </p:par>
                              <p:par>
                                <p:cTn id="40" presetID="35" presetClass="path" presetSubtype="0" accel="50000" decel="50000" fill="hold" nodeType="withEffect">
                                  <p:stCondLst>
                                    <p:cond delay="750"/>
                                  </p:stCondLst>
                                  <p:childTnLst>
                                    <p:animMotion origin="layout" path="M 9.21624E-7 2.38765E-6 L -0.09612 2.38765E-6 " pathEditMode="relative" rAng="0" ptsTypes="AA">
                                      <p:cBhvr>
                                        <p:cTn id="41" dur="1250" spd="-100000" fill="hold"/>
                                        <p:tgtEl>
                                          <p:spTgt spid="180"/>
                                        </p:tgtEl>
                                        <p:attrNameLst>
                                          <p:attrName>ppt_x</p:attrName>
                                          <p:attrName>ppt_y</p:attrName>
                                        </p:attrNameLst>
                                      </p:cBhvr>
                                      <p:rCtr x="-4800" y="0"/>
                                    </p:animMotion>
                                  </p:childTnLst>
                                </p:cTn>
                              </p:par>
                              <p:par>
                                <p:cTn id="42" presetID="10" presetClass="entr" presetSubtype="0" fill="hold" nodeType="withEffect">
                                  <p:stCondLst>
                                    <p:cond delay="1500"/>
                                  </p:stCondLst>
                                  <p:childTnLst>
                                    <p:set>
                                      <p:cBhvr>
                                        <p:cTn id="43" dur="1" fill="hold">
                                          <p:stCondLst>
                                            <p:cond delay="0"/>
                                          </p:stCondLst>
                                        </p:cTn>
                                        <p:tgtEl>
                                          <p:spTgt spid="181"/>
                                        </p:tgtEl>
                                        <p:attrNameLst>
                                          <p:attrName>style.visibility</p:attrName>
                                        </p:attrNameLst>
                                      </p:cBhvr>
                                      <p:to>
                                        <p:strVal val="visible"/>
                                      </p:to>
                                    </p:set>
                                    <p:animEffect transition="in" filter="fade">
                                      <p:cBhvr>
                                        <p:cTn id="44" dur="750"/>
                                        <p:tgtEl>
                                          <p:spTgt spid="181"/>
                                        </p:tgtEl>
                                      </p:cBhvr>
                                    </p:animEffect>
                                  </p:childTnLst>
                                </p:cTn>
                              </p:par>
                              <p:par>
                                <p:cTn id="45" presetID="35" presetClass="path" presetSubtype="0" accel="50000" decel="50000" fill="hold" nodeType="withEffect">
                                  <p:stCondLst>
                                    <p:cond delay="1000"/>
                                  </p:stCondLst>
                                  <p:childTnLst>
                                    <p:animMotion origin="layout" path="M 9.21624E-7 2.38765E-6 L -0.09612 2.38765E-6 " pathEditMode="relative" rAng="0" ptsTypes="AA">
                                      <p:cBhvr>
                                        <p:cTn id="46" dur="1250" spd="-100000" fill="hold"/>
                                        <p:tgtEl>
                                          <p:spTgt spid="181"/>
                                        </p:tgtEl>
                                        <p:attrNameLst>
                                          <p:attrName>ppt_x</p:attrName>
                                          <p:attrName>ppt_y</p:attrName>
                                        </p:attrNameLst>
                                      </p:cBhvr>
                                      <p:rCtr x="-4800" y="0"/>
                                    </p:animMotion>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50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750"/>
                                        <p:tgtEl>
                                          <p:spTgt spid="81"/>
                                        </p:tgtEl>
                                      </p:cBhvr>
                                    </p:animEffect>
                                  </p:childTnLst>
                                </p:cTn>
                              </p:par>
                              <p:par>
                                <p:cTn id="52" presetID="35" presetClass="path" presetSubtype="0" accel="50000" decel="50000" fill="hold" grpId="1" nodeType="withEffect">
                                  <p:stCondLst>
                                    <p:cond delay="0"/>
                                  </p:stCondLst>
                                  <p:childTnLst>
                                    <p:animMotion origin="layout" path="M 4.92979E-6 -3.92646E-6 L -0.09612 -3.92646E-6 " pathEditMode="relative" rAng="0" ptsTypes="AA">
                                      <p:cBhvr>
                                        <p:cTn id="53" dur="1250" spd="-100000" fill="hold"/>
                                        <p:tgtEl>
                                          <p:spTgt spid="81"/>
                                        </p:tgtEl>
                                        <p:attrNameLst>
                                          <p:attrName>ppt_x</p:attrName>
                                          <p:attrName>ppt_y</p:attrName>
                                        </p:attrNameLst>
                                      </p:cBhvr>
                                      <p:rCtr x="-4812" y="0"/>
                                    </p:animMotion>
                                  </p:childTnLst>
                                </p:cTn>
                              </p:par>
                              <p:par>
                                <p:cTn id="54" presetID="10" presetClass="entr" presetSubtype="0" fill="hold" nodeType="withEffect">
                                  <p:stCondLst>
                                    <p:cond delay="75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750"/>
                                        <p:tgtEl>
                                          <p:spTgt spid="10"/>
                                        </p:tgtEl>
                                      </p:cBhvr>
                                    </p:animEffect>
                                  </p:childTnLst>
                                </p:cTn>
                              </p:par>
                              <p:par>
                                <p:cTn id="57" presetID="35" presetClass="path" presetSubtype="0" accel="50000" decel="50000" fill="hold" nodeType="withEffect">
                                  <p:stCondLst>
                                    <p:cond delay="250"/>
                                  </p:stCondLst>
                                  <p:childTnLst>
                                    <p:animMotion origin="layout" path="M 9.21624E-7 2.38765E-6 L -0.09612 2.38765E-6 " pathEditMode="relative" rAng="0" ptsTypes="AA">
                                      <p:cBhvr>
                                        <p:cTn id="58" dur="1250" spd="-100000" fill="hold"/>
                                        <p:tgtEl>
                                          <p:spTgt spid="10"/>
                                        </p:tgtEl>
                                        <p:attrNameLst>
                                          <p:attrName>ppt_x</p:attrName>
                                          <p:attrName>ppt_y</p:attrName>
                                        </p:attrNameLst>
                                      </p:cBhvr>
                                      <p:rCtr x="-4800" y="0"/>
                                    </p:animMotion>
                                  </p:childTnLst>
                                </p:cTn>
                              </p:par>
                              <p:par>
                                <p:cTn id="59" presetID="10" presetClass="entr" presetSubtype="0" fill="hold" nodeType="withEffect">
                                  <p:stCondLst>
                                    <p:cond delay="1000"/>
                                  </p:stCondLst>
                                  <p:childTnLst>
                                    <p:set>
                                      <p:cBhvr>
                                        <p:cTn id="60" dur="1" fill="hold">
                                          <p:stCondLst>
                                            <p:cond delay="0"/>
                                          </p:stCondLst>
                                        </p:cTn>
                                        <p:tgtEl>
                                          <p:spTgt spid="140"/>
                                        </p:tgtEl>
                                        <p:attrNameLst>
                                          <p:attrName>style.visibility</p:attrName>
                                        </p:attrNameLst>
                                      </p:cBhvr>
                                      <p:to>
                                        <p:strVal val="visible"/>
                                      </p:to>
                                    </p:set>
                                    <p:animEffect transition="in" filter="fade">
                                      <p:cBhvr>
                                        <p:cTn id="61" dur="750"/>
                                        <p:tgtEl>
                                          <p:spTgt spid="140"/>
                                        </p:tgtEl>
                                      </p:cBhvr>
                                    </p:animEffect>
                                  </p:childTnLst>
                                </p:cTn>
                              </p:par>
                              <p:par>
                                <p:cTn id="62" presetID="35" presetClass="path" presetSubtype="0" accel="50000" decel="50000" fill="hold" nodeType="withEffect">
                                  <p:stCondLst>
                                    <p:cond delay="500"/>
                                  </p:stCondLst>
                                  <p:childTnLst>
                                    <p:animMotion origin="layout" path="M 9.21624E-7 2.38765E-6 L -0.09612 2.38765E-6 " pathEditMode="relative" rAng="0" ptsTypes="AA">
                                      <p:cBhvr>
                                        <p:cTn id="63" dur="1250" spd="-100000" fill="hold"/>
                                        <p:tgtEl>
                                          <p:spTgt spid="140"/>
                                        </p:tgtEl>
                                        <p:attrNameLst>
                                          <p:attrName>ppt_x</p:attrName>
                                          <p:attrName>ppt_y</p:attrName>
                                        </p:attrNameLst>
                                      </p:cBhvr>
                                      <p:rCtr x="-4800" y="0"/>
                                    </p:animMotion>
                                  </p:childTnLst>
                                </p:cTn>
                              </p:par>
                              <p:par>
                                <p:cTn id="64" presetID="10" presetClass="entr" presetSubtype="0" fill="hold" nodeType="withEffect">
                                  <p:stCondLst>
                                    <p:cond delay="1250"/>
                                  </p:stCondLst>
                                  <p:childTnLst>
                                    <p:set>
                                      <p:cBhvr>
                                        <p:cTn id="65" dur="1" fill="hold">
                                          <p:stCondLst>
                                            <p:cond delay="0"/>
                                          </p:stCondLst>
                                        </p:cTn>
                                        <p:tgtEl>
                                          <p:spTgt spid="141"/>
                                        </p:tgtEl>
                                        <p:attrNameLst>
                                          <p:attrName>style.visibility</p:attrName>
                                        </p:attrNameLst>
                                      </p:cBhvr>
                                      <p:to>
                                        <p:strVal val="visible"/>
                                      </p:to>
                                    </p:set>
                                    <p:animEffect transition="in" filter="fade">
                                      <p:cBhvr>
                                        <p:cTn id="66" dur="750"/>
                                        <p:tgtEl>
                                          <p:spTgt spid="141"/>
                                        </p:tgtEl>
                                      </p:cBhvr>
                                    </p:animEffect>
                                  </p:childTnLst>
                                </p:cTn>
                              </p:par>
                              <p:par>
                                <p:cTn id="67" presetID="35" presetClass="path" presetSubtype="0" accel="50000" decel="50000" fill="hold" nodeType="withEffect">
                                  <p:stCondLst>
                                    <p:cond delay="750"/>
                                  </p:stCondLst>
                                  <p:childTnLst>
                                    <p:animMotion origin="layout" path="M 9.21624E-7 2.38765E-6 L -0.09612 2.38765E-6 " pathEditMode="relative" rAng="0" ptsTypes="AA">
                                      <p:cBhvr>
                                        <p:cTn id="68" dur="1250" spd="-100000" fill="hold"/>
                                        <p:tgtEl>
                                          <p:spTgt spid="141"/>
                                        </p:tgtEl>
                                        <p:attrNameLst>
                                          <p:attrName>ppt_x</p:attrName>
                                          <p:attrName>ppt_y</p:attrName>
                                        </p:attrNameLst>
                                      </p:cBhvr>
                                      <p:rCtr x="-48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1" grpId="1" animBg="1"/>
      <p:bldP spid="82" grpId="0" animBg="1"/>
      <p:bldP spid="82" grpId="1" animBg="1"/>
      <p:bldP spid="178" grpId="0" animBg="1"/>
      <p:bldP spid="178" grpId="1" animBg="1"/>
      <p:bldP spid="179" grpId="0" animBg="1"/>
      <p:bldP spid="179" grpId="1" animBg="1"/>
      <p:bldP spid="83" grpId="0" animBg="1"/>
      <p:bldP spid="83"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66688"/>
            <a:ext cx="11601450" cy="660400"/>
          </a:xfrm>
        </p:spPr>
        <p:txBody>
          <a:bodyPr/>
          <a:lstStyle/>
          <a:p>
            <a:pPr defTabSz="1240576">
              <a:lnSpc>
                <a:spcPct val="105000"/>
              </a:lnSpc>
            </a:pPr>
            <a:r>
              <a:rPr lang="en-US" spc="0" dirty="0" smtClean="0">
                <a:solidFill>
                  <a:schemeClr val="tx1"/>
                </a:solidFill>
                <a:ea typeface="+mj-ea"/>
                <a:cs typeface="+mj-cs"/>
              </a:rPr>
              <a:t>Microsoft IoT Platform</a:t>
            </a:r>
            <a:endParaRPr lang="en-US" spc="0" dirty="0">
              <a:solidFill>
                <a:schemeClr val="tx1"/>
              </a:solidFill>
              <a:ea typeface="+mj-ea"/>
              <a:cs typeface="+mj-cs"/>
            </a:endParaRPr>
          </a:p>
        </p:txBody>
      </p:sp>
      <p:graphicFrame>
        <p:nvGraphicFramePr>
          <p:cNvPr id="11" name="Table 10"/>
          <p:cNvGraphicFramePr>
            <a:graphicFrameLocks noGrp="1"/>
          </p:cNvGraphicFramePr>
          <p:nvPr>
            <p:extLst/>
          </p:nvPr>
        </p:nvGraphicFramePr>
        <p:xfrm>
          <a:off x="354827" y="5634836"/>
          <a:ext cx="11591479" cy="210328"/>
        </p:xfrm>
        <a:graphic>
          <a:graphicData uri="http://schemas.openxmlformats.org/drawingml/2006/table">
            <a:tbl>
              <a:tblPr>
                <a:tableStyleId>{5C22544A-7EE6-4342-B048-85BDC9FD1C3A}</a:tableStyleId>
              </a:tblPr>
              <a:tblGrid>
                <a:gridCol w="1506154"/>
                <a:gridCol w="1069731"/>
                <a:gridCol w="1287942"/>
                <a:gridCol w="1287942"/>
                <a:gridCol w="1287942"/>
                <a:gridCol w="1287942"/>
                <a:gridCol w="1287942"/>
                <a:gridCol w="1287942"/>
                <a:gridCol w="1287942"/>
              </a:tblGrid>
              <a:tr h="210328">
                <a:tc>
                  <a:txBody>
                    <a:bodyPr/>
                    <a:lstStyle/>
                    <a:p>
                      <a:pPr marL="0" indent="0" algn="ctr"/>
                      <a:r>
                        <a:rPr lang="en-US" sz="1000" b="0" kern="1200" baseline="0" dirty="0" smtClean="0">
                          <a:solidFill>
                            <a:schemeClr val="bg1">
                              <a:lumMod val="50000"/>
                            </a:schemeClr>
                          </a:solidFill>
                          <a:latin typeface="+mn-lt"/>
                          <a:ea typeface="+mn-ea"/>
                          <a:cs typeface="+mn-cs"/>
                        </a:rPr>
                        <a:t>Vehicle Tracking Device</a:t>
                      </a:r>
                      <a:endParaRPr lang="en-US" sz="1000" b="0" kern="1200" baseline="0" dirty="0">
                        <a:solidFill>
                          <a:schemeClr val="bg1">
                            <a:lumMod val="50000"/>
                          </a:schemeClr>
                        </a:solidFill>
                        <a:latin typeface="+mn-lt"/>
                        <a:ea typeface="+mn-ea"/>
                        <a:cs typeface="+mn-cs"/>
                      </a:endParaRPr>
                    </a:p>
                  </a:txBody>
                  <a:tcPr marL="0" marR="0" marT="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 Cameras</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Power Meter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Load Meter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Smoke Fire Alarms</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Humidity Sensor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Flow Meter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Occupancy Sensor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Temperature Sensor</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r>
            </a:tbl>
          </a:graphicData>
        </a:graphic>
      </p:graphicFrame>
      <p:grpSp>
        <p:nvGrpSpPr>
          <p:cNvPr id="14" name="Group 13"/>
          <p:cNvGrpSpPr/>
          <p:nvPr/>
        </p:nvGrpSpPr>
        <p:grpSpPr>
          <a:xfrm>
            <a:off x="4661358" y="5883486"/>
            <a:ext cx="1501665" cy="677801"/>
            <a:chOff x="5427721" y="4817254"/>
            <a:chExt cx="1476005" cy="666219"/>
          </a:xfrm>
        </p:grpSpPr>
        <p:sp>
          <p:nvSpPr>
            <p:cNvPr id="15" name="Rectangle 14"/>
            <p:cNvSpPr/>
            <p:nvPr/>
          </p:nvSpPr>
          <p:spPr>
            <a:xfrm>
              <a:off x="5710835" y="4863221"/>
              <a:ext cx="944903" cy="125602"/>
            </a:xfrm>
            <a:prstGeom prst="rect">
              <a:avLst/>
            </a:prstGeom>
            <a:noFill/>
            <a:ln w="28575">
              <a:noFill/>
            </a:ln>
          </p:spPr>
          <p:txBody>
            <a:bodyPr wrap="none" lIns="0" tIns="0" rIns="0" bIns="0">
              <a:spAutoFit/>
            </a:bodyPr>
            <a:lstStyle/>
            <a:p>
              <a:pPr fontAlgn="base">
                <a:spcBef>
                  <a:spcPct val="0"/>
                </a:spcBef>
                <a:spcAft>
                  <a:spcPct val="0"/>
                </a:spcAft>
                <a:tabLst>
                  <a:tab pos="685800" algn="l"/>
                </a:tabLst>
              </a:pPr>
              <a:r>
                <a:rPr lang="en-US" sz="814" b="1" dirty="0">
                  <a:solidFill>
                    <a:srgbClr val="FFFFFF"/>
                  </a:solidFill>
                  <a:cs typeface="Arial" panose="020B0604020202020204" pitchFamily="34" charset="0"/>
                </a:rPr>
                <a:t>Machine Controller</a:t>
              </a:r>
            </a:p>
          </p:txBody>
        </p:sp>
        <p:grpSp>
          <p:nvGrpSpPr>
            <p:cNvPr id="16" name="Group 15"/>
            <p:cNvGrpSpPr>
              <a:grpSpLocks noChangeAspect="1"/>
            </p:cNvGrpSpPr>
            <p:nvPr/>
          </p:nvGrpSpPr>
          <p:grpSpPr>
            <a:xfrm rot="2887375">
              <a:off x="5316880" y="4928095"/>
              <a:ext cx="589179" cy="367497"/>
              <a:chOff x="3096273" y="3618305"/>
              <a:chExt cx="456003" cy="284430"/>
            </a:xfrm>
          </p:grpSpPr>
          <p:sp>
            <p:nvSpPr>
              <p:cNvPr id="25" name="Freeform 24"/>
              <p:cNvSpPr/>
              <p:nvPr/>
            </p:nvSpPr>
            <p:spPr bwMode="auto">
              <a:xfrm>
                <a:off x="3096273" y="3846776"/>
                <a:ext cx="456003" cy="5595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6" name="Freeform 25"/>
              <p:cNvSpPr/>
              <p:nvPr/>
            </p:nvSpPr>
            <p:spPr bwMode="auto">
              <a:xfrm>
                <a:off x="3159727" y="373890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7" name="Freeform 26"/>
              <p:cNvSpPr/>
              <p:nvPr/>
            </p:nvSpPr>
            <p:spPr bwMode="auto">
              <a:xfrm>
                <a:off x="3223780" y="3618305"/>
                <a:ext cx="221781" cy="32791"/>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9219 w 9219"/>
                  <a:gd name="connsiteY0" fmla="*/ 27847 h 161463"/>
                  <a:gd name="connsiteX1" fmla="*/ 0 w 9219"/>
                  <a:gd name="connsiteY1" fmla="*/ 0 h 161463"/>
                  <a:gd name="connsiteX0" fmla="*/ 9557 w 9557"/>
                  <a:gd name="connsiteY0" fmla="*/ 0 h 10694"/>
                  <a:gd name="connsiteX1" fmla="*/ 0 w 9557"/>
                  <a:gd name="connsiteY1" fmla="*/ 3067 h 10694"/>
                  <a:gd name="connsiteX0" fmla="*/ 9737 w 9737"/>
                  <a:gd name="connsiteY0" fmla="*/ 0 h 9106"/>
                  <a:gd name="connsiteX1" fmla="*/ 0 w 9737"/>
                  <a:gd name="connsiteY1" fmla="*/ 1249 h 9106"/>
                  <a:gd name="connsiteX0" fmla="*/ 10000 w 10000"/>
                  <a:gd name="connsiteY0" fmla="*/ 0 h 8715"/>
                  <a:gd name="connsiteX1" fmla="*/ 0 w 10000"/>
                  <a:gd name="connsiteY1" fmla="*/ 1372 h 8715"/>
                </a:gdLst>
                <a:ahLst/>
                <a:cxnLst>
                  <a:cxn ang="0">
                    <a:pos x="connsiteX0" y="connsiteY0"/>
                  </a:cxn>
                  <a:cxn ang="0">
                    <a:pos x="connsiteX1" y="connsiteY1"/>
                  </a:cxn>
                </a:cxnLst>
                <a:rect l="l" t="t" r="r" b="b"/>
                <a:pathLst>
                  <a:path w="10000" h="8715">
                    <a:moveTo>
                      <a:pt x="10000" y="0"/>
                    </a:moveTo>
                    <a:cubicBezTo>
                      <a:pt x="7228" y="9196"/>
                      <a:pt x="3579" y="13247"/>
                      <a:pt x="0" y="1372"/>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nvGrpSpPr>
            <p:cNvPr id="17" name="Group 16"/>
            <p:cNvGrpSpPr>
              <a:grpSpLocks noChangeAspect="1"/>
            </p:cNvGrpSpPr>
            <p:nvPr/>
          </p:nvGrpSpPr>
          <p:grpSpPr>
            <a:xfrm rot="18712625" flipH="1">
              <a:off x="6457473" y="4933502"/>
              <a:ext cx="535751" cy="356755"/>
              <a:chOff x="3096428" y="3563990"/>
              <a:chExt cx="414652" cy="276117"/>
            </a:xfrm>
          </p:grpSpPr>
          <p:sp>
            <p:nvSpPr>
              <p:cNvPr id="22" name="Freeform 21"/>
              <p:cNvSpPr/>
              <p:nvPr/>
            </p:nvSpPr>
            <p:spPr bwMode="auto">
              <a:xfrm>
                <a:off x="3096428" y="3787742"/>
                <a:ext cx="414652" cy="5236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 name="connsiteX0" fmla="*/ 11328 w 11328"/>
                  <a:gd name="connsiteY0" fmla="*/ 0 h 224752"/>
                  <a:gd name="connsiteX1" fmla="*/ 0 w 11328"/>
                  <a:gd name="connsiteY1" fmla="*/ 87139 h 224752"/>
                  <a:gd name="connsiteX0" fmla="*/ 11784 w 11784"/>
                  <a:gd name="connsiteY0" fmla="*/ 0 h 218824"/>
                  <a:gd name="connsiteX1" fmla="*/ 0 w 11784"/>
                  <a:gd name="connsiteY1" fmla="*/ 77498 h 218824"/>
                </a:gdLst>
                <a:ahLst/>
                <a:cxnLst>
                  <a:cxn ang="0">
                    <a:pos x="connsiteX0" y="connsiteY0"/>
                  </a:cxn>
                  <a:cxn ang="0">
                    <a:pos x="connsiteX1" y="connsiteY1"/>
                  </a:cxn>
                </a:cxnLst>
                <a:rect l="l" t="t" r="r" b="b"/>
                <a:pathLst>
                  <a:path w="11784" h="218824">
                    <a:moveTo>
                      <a:pt x="11784" y="0"/>
                    </a:moveTo>
                    <a:cubicBezTo>
                      <a:pt x="8451" y="243405"/>
                      <a:pt x="3139" y="304230"/>
                      <a:pt x="0" y="77498"/>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3" name="Freeform 22"/>
              <p:cNvSpPr/>
              <p:nvPr/>
            </p:nvSpPr>
            <p:spPr bwMode="auto">
              <a:xfrm>
                <a:off x="3153984" y="3668171"/>
                <a:ext cx="319181" cy="46352"/>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121 w 10121"/>
                  <a:gd name="connsiteY0" fmla="*/ 0 h 193696"/>
                  <a:gd name="connsiteX1" fmla="*/ 0 w 10121"/>
                  <a:gd name="connsiteY1" fmla="*/ 84003 h 193696"/>
                </a:gdLst>
                <a:ahLst/>
                <a:cxnLst>
                  <a:cxn ang="0">
                    <a:pos x="connsiteX0" y="connsiteY0"/>
                  </a:cxn>
                  <a:cxn ang="0">
                    <a:pos x="connsiteX1" y="connsiteY1"/>
                  </a:cxn>
                </a:cxnLst>
                <a:rect l="l" t="t" r="r" b="b"/>
                <a:pathLst>
                  <a:path w="10121" h="193696">
                    <a:moveTo>
                      <a:pt x="10121" y="0"/>
                    </a:moveTo>
                    <a:cubicBezTo>
                      <a:pt x="6788" y="203393"/>
                      <a:pt x="3071" y="270727"/>
                      <a:pt x="0" y="84003"/>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4" name="Freeform 23"/>
              <p:cNvSpPr/>
              <p:nvPr/>
            </p:nvSpPr>
            <p:spPr bwMode="auto">
              <a:xfrm>
                <a:off x="3226257" y="3563990"/>
                <a:ext cx="207631" cy="2590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 name="connsiteX0" fmla="*/ 12445 w 12445"/>
                  <a:gd name="connsiteY0" fmla="*/ 0 h 151836"/>
                  <a:gd name="connsiteX1" fmla="*/ 0 w 12445"/>
                  <a:gd name="connsiteY1" fmla="*/ 103770 h 151836"/>
                  <a:gd name="connsiteX0" fmla="*/ 15771 w 15771"/>
                  <a:gd name="connsiteY0" fmla="*/ 1 h 108269"/>
                  <a:gd name="connsiteX1" fmla="*/ 0 w 15771"/>
                  <a:gd name="connsiteY1" fmla="*/ 40613 h 108269"/>
                </a:gdLst>
                <a:ahLst/>
                <a:cxnLst>
                  <a:cxn ang="0">
                    <a:pos x="connsiteX0" y="connsiteY0"/>
                  </a:cxn>
                  <a:cxn ang="0">
                    <a:pos x="connsiteX1" y="connsiteY1"/>
                  </a:cxn>
                </a:cxnLst>
                <a:rect l="l" t="t" r="r" b="b"/>
                <a:pathLst>
                  <a:path w="15771" h="108269">
                    <a:moveTo>
                      <a:pt x="15771" y="1"/>
                    </a:moveTo>
                    <a:cubicBezTo>
                      <a:pt x="12983" y="123369"/>
                      <a:pt x="3071" y="147316"/>
                      <a:pt x="0" y="40613"/>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nvGrpSpPr>
            <p:cNvPr id="18" name="Group 17"/>
            <p:cNvGrpSpPr>
              <a:grpSpLocks noChangeAspect="1"/>
            </p:cNvGrpSpPr>
            <p:nvPr/>
          </p:nvGrpSpPr>
          <p:grpSpPr>
            <a:xfrm>
              <a:off x="5876562" y="5173448"/>
              <a:ext cx="559086" cy="310025"/>
              <a:chOff x="3148336" y="3551271"/>
              <a:chExt cx="351877" cy="239949"/>
            </a:xfrm>
          </p:grpSpPr>
          <p:sp>
            <p:nvSpPr>
              <p:cNvPr id="19" name="Freeform 18"/>
              <p:cNvSpPr/>
              <p:nvPr/>
            </p:nvSpPr>
            <p:spPr bwMode="auto">
              <a:xfrm>
                <a:off x="3148336" y="374783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0" name="Freeform 19"/>
              <p:cNvSpPr/>
              <p:nvPr/>
            </p:nvSpPr>
            <p:spPr bwMode="auto">
              <a:xfrm>
                <a:off x="3187698" y="3660254"/>
                <a:ext cx="273153" cy="3612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283 w 10283"/>
                  <a:gd name="connsiteY0" fmla="*/ 18167 h 156049"/>
                  <a:gd name="connsiteX1" fmla="*/ 0 w 10283"/>
                  <a:gd name="connsiteY1" fmla="*/ 0 h 156049"/>
                  <a:gd name="connsiteX0" fmla="*/ 10566 w 10566"/>
                  <a:gd name="connsiteY0" fmla="*/ 8778 h 150962"/>
                  <a:gd name="connsiteX1" fmla="*/ 0 w 10566"/>
                  <a:gd name="connsiteY1" fmla="*/ 0 h 150962"/>
                </a:gdLst>
                <a:ahLst/>
                <a:cxnLst>
                  <a:cxn ang="0">
                    <a:pos x="connsiteX0" y="connsiteY0"/>
                  </a:cxn>
                  <a:cxn ang="0">
                    <a:pos x="connsiteX1" y="connsiteY1"/>
                  </a:cxn>
                </a:cxnLst>
                <a:rect l="l" t="t" r="r" b="b"/>
                <a:pathLst>
                  <a:path w="10566" h="150962">
                    <a:moveTo>
                      <a:pt x="10566" y="8778"/>
                    </a:moveTo>
                    <a:cubicBezTo>
                      <a:pt x="7233" y="212171"/>
                      <a:pt x="3071" y="186724"/>
                      <a:pt x="0" y="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1" name="Freeform 20"/>
              <p:cNvSpPr/>
              <p:nvPr/>
            </p:nvSpPr>
            <p:spPr bwMode="auto">
              <a:xfrm>
                <a:off x="3223730" y="3551271"/>
                <a:ext cx="188292" cy="24433"/>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 name="connsiteX0" fmla="*/ 11665 w 11665"/>
                  <a:gd name="connsiteY0" fmla="*/ 27556 h 102105"/>
                  <a:gd name="connsiteX1" fmla="*/ 0 w 11665"/>
                  <a:gd name="connsiteY1" fmla="*/ -1 h 102105"/>
                  <a:gd name="connsiteX0" fmla="*/ 14302 w 14302"/>
                  <a:gd name="connsiteY0" fmla="*/ 27556 h 102105"/>
                  <a:gd name="connsiteX1" fmla="*/ 0 w 14302"/>
                  <a:gd name="connsiteY1" fmla="*/ 0 h 102105"/>
                </a:gdLst>
                <a:ahLst/>
                <a:cxnLst>
                  <a:cxn ang="0">
                    <a:pos x="connsiteX0" y="connsiteY0"/>
                  </a:cxn>
                  <a:cxn ang="0">
                    <a:pos x="connsiteX1" y="connsiteY1"/>
                  </a:cxn>
                </a:cxnLst>
                <a:rect l="l" t="t" r="r" b="b"/>
                <a:pathLst>
                  <a:path w="14302" h="102105">
                    <a:moveTo>
                      <a:pt x="14302" y="27556"/>
                    </a:moveTo>
                    <a:cubicBezTo>
                      <a:pt x="11514" y="150924"/>
                      <a:pt x="3071" y="106703"/>
                      <a:pt x="0" y="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graphicFrame>
        <p:nvGraphicFramePr>
          <p:cNvPr id="28" name="Table 27"/>
          <p:cNvGraphicFramePr>
            <a:graphicFrameLocks noGrp="1"/>
          </p:cNvGraphicFramePr>
          <p:nvPr>
            <p:extLst/>
          </p:nvPr>
        </p:nvGraphicFramePr>
        <p:xfrm>
          <a:off x="405590" y="6628085"/>
          <a:ext cx="11556642" cy="155434"/>
        </p:xfrm>
        <a:graphic>
          <a:graphicData uri="http://schemas.openxmlformats.org/drawingml/2006/table">
            <a:tbl>
              <a:tblPr>
                <a:tableStyleId>{5C22544A-7EE6-4342-B048-85BDC9FD1C3A}</a:tableStyleId>
              </a:tblPr>
              <a:tblGrid>
                <a:gridCol w="1095255"/>
                <a:gridCol w="741439"/>
                <a:gridCol w="1440909"/>
                <a:gridCol w="1119155"/>
                <a:gridCol w="1049206"/>
                <a:gridCol w="1133143"/>
                <a:gridCol w="1860593"/>
                <a:gridCol w="1468889"/>
                <a:gridCol w="1648053"/>
              </a:tblGrid>
              <a:tr h="155434">
                <a:tc>
                  <a:txBody>
                    <a:bodyPr/>
                    <a:lstStyle/>
                    <a:p>
                      <a:pPr marL="0" indent="0" algn="ctr"/>
                      <a:r>
                        <a:rPr lang="en-US" sz="1000" b="0" kern="1200" baseline="0" dirty="0" smtClean="0">
                          <a:solidFill>
                            <a:schemeClr val="bg1">
                              <a:lumMod val="50000"/>
                            </a:schemeClr>
                          </a:solidFill>
                          <a:latin typeface="+mn-lt"/>
                          <a:ea typeface="+mn-ea"/>
                          <a:cs typeface="+mn-cs"/>
                        </a:rPr>
                        <a:t>Vehicle Tracking</a:t>
                      </a:r>
                      <a:endParaRPr lang="en-US" sz="1000" b="0" kern="1200" baseline="0" dirty="0">
                        <a:solidFill>
                          <a:schemeClr val="bg1">
                            <a:lumMod val="50000"/>
                          </a:schemeClr>
                        </a:solidFill>
                        <a:latin typeface="+mn-lt"/>
                        <a:ea typeface="+mn-ea"/>
                        <a:cs typeface="+mn-cs"/>
                      </a:endParaRPr>
                    </a:p>
                  </a:txBody>
                  <a:tcPr marL="0" marR="0" marT="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 Smart Grid</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General Equipment </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Retail Kiosk</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 Smart Home</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Healthcare</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Smart Building Automation</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Digital Advertising</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n-lt"/>
                          <a:ea typeface="+mn-ea"/>
                          <a:cs typeface="+mn-cs"/>
                        </a:rPr>
                        <a:t>Fire Detection</a:t>
                      </a: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r>
            </a:tbl>
          </a:graphicData>
        </a:graphic>
      </p:graphicFrame>
      <p:sp>
        <p:nvSpPr>
          <p:cNvPr id="29" name="VEHICLE TRACKING"/>
          <p:cNvSpPr/>
          <p:nvPr/>
        </p:nvSpPr>
        <p:spPr bwMode="auto">
          <a:xfrm>
            <a:off x="623979" y="6112669"/>
            <a:ext cx="613198" cy="458737"/>
          </a:xfrm>
          <a:custGeom>
            <a:avLst/>
            <a:gdLst/>
            <a:ahLst/>
            <a:cxnLst/>
            <a:rect l="l" t="t" r="r" b="b"/>
            <a:pathLst>
              <a:path w="779174" h="582906">
                <a:moveTo>
                  <a:pt x="640768" y="456982"/>
                </a:moveTo>
                <a:lnTo>
                  <a:pt x="711568" y="456982"/>
                </a:lnTo>
                <a:cubicBezTo>
                  <a:pt x="726718" y="456982"/>
                  <a:pt x="739000" y="469264"/>
                  <a:pt x="739000" y="484414"/>
                </a:cubicBezTo>
                <a:cubicBezTo>
                  <a:pt x="739000" y="499564"/>
                  <a:pt x="726718" y="511846"/>
                  <a:pt x="711568" y="511846"/>
                </a:cubicBezTo>
                <a:lnTo>
                  <a:pt x="640768" y="511846"/>
                </a:lnTo>
                <a:cubicBezTo>
                  <a:pt x="625618" y="511846"/>
                  <a:pt x="613336" y="499564"/>
                  <a:pt x="613336" y="484414"/>
                </a:cubicBezTo>
                <a:cubicBezTo>
                  <a:pt x="613336" y="469264"/>
                  <a:pt x="625618" y="456982"/>
                  <a:pt x="640768" y="456982"/>
                </a:cubicBezTo>
                <a:close/>
                <a:moveTo>
                  <a:pt x="440533" y="392281"/>
                </a:moveTo>
                <a:cubicBezTo>
                  <a:pt x="423466" y="392281"/>
                  <a:pt x="409629" y="405409"/>
                  <a:pt x="409629" y="421602"/>
                </a:cubicBezTo>
                <a:cubicBezTo>
                  <a:pt x="409629" y="437795"/>
                  <a:pt x="423466" y="450923"/>
                  <a:pt x="440533" y="450923"/>
                </a:cubicBezTo>
                <a:cubicBezTo>
                  <a:pt x="457600" y="450923"/>
                  <a:pt x="471435" y="437795"/>
                  <a:pt x="471435" y="421602"/>
                </a:cubicBezTo>
                <a:cubicBezTo>
                  <a:pt x="471435" y="405409"/>
                  <a:pt x="457600" y="392281"/>
                  <a:pt x="440533" y="392281"/>
                </a:cubicBezTo>
                <a:close/>
                <a:moveTo>
                  <a:pt x="74716" y="392281"/>
                </a:moveTo>
                <a:cubicBezTo>
                  <a:pt x="57649" y="392281"/>
                  <a:pt x="43813" y="405409"/>
                  <a:pt x="43813" y="421602"/>
                </a:cubicBezTo>
                <a:cubicBezTo>
                  <a:pt x="43813" y="437795"/>
                  <a:pt x="57649" y="450923"/>
                  <a:pt x="74716" y="450923"/>
                </a:cubicBezTo>
                <a:cubicBezTo>
                  <a:pt x="91783" y="450923"/>
                  <a:pt x="105619" y="437795"/>
                  <a:pt x="105619" y="421602"/>
                </a:cubicBezTo>
                <a:cubicBezTo>
                  <a:pt x="105619" y="405409"/>
                  <a:pt x="91783" y="392281"/>
                  <a:pt x="74716" y="392281"/>
                </a:cubicBezTo>
                <a:close/>
                <a:moveTo>
                  <a:pt x="680516" y="320756"/>
                </a:moveTo>
                <a:cubicBezTo>
                  <a:pt x="655266" y="320756"/>
                  <a:pt x="634796" y="341226"/>
                  <a:pt x="634796" y="366476"/>
                </a:cubicBezTo>
                <a:cubicBezTo>
                  <a:pt x="634796" y="391726"/>
                  <a:pt x="655266" y="412196"/>
                  <a:pt x="680516" y="412196"/>
                </a:cubicBezTo>
                <a:cubicBezTo>
                  <a:pt x="705766" y="412196"/>
                  <a:pt x="726236" y="391726"/>
                  <a:pt x="726236" y="366476"/>
                </a:cubicBezTo>
                <a:cubicBezTo>
                  <a:pt x="726236" y="341226"/>
                  <a:pt x="705766" y="320756"/>
                  <a:pt x="680516" y="320756"/>
                </a:cubicBezTo>
                <a:close/>
                <a:moveTo>
                  <a:pt x="133583" y="194372"/>
                </a:moveTo>
                <a:cubicBezTo>
                  <a:pt x="123760" y="195437"/>
                  <a:pt x="107202" y="197301"/>
                  <a:pt x="99063" y="219136"/>
                </a:cubicBezTo>
                <a:lnTo>
                  <a:pt x="60670" y="331331"/>
                </a:lnTo>
                <a:lnTo>
                  <a:pt x="454632" y="331331"/>
                </a:lnTo>
                <a:lnTo>
                  <a:pt x="458839" y="332137"/>
                </a:lnTo>
                <a:lnTo>
                  <a:pt x="418166" y="220734"/>
                </a:lnTo>
                <a:cubicBezTo>
                  <a:pt x="410307" y="203958"/>
                  <a:pt x="408343" y="195171"/>
                  <a:pt x="379436" y="194372"/>
                </a:cubicBezTo>
                <a:close/>
                <a:moveTo>
                  <a:pt x="136109" y="172004"/>
                </a:moveTo>
                <a:lnTo>
                  <a:pt x="384488" y="172004"/>
                </a:lnTo>
                <a:cubicBezTo>
                  <a:pt x="419008" y="175200"/>
                  <a:pt x="423218" y="191975"/>
                  <a:pt x="432479" y="207952"/>
                </a:cubicBezTo>
                <a:lnTo>
                  <a:pt x="489525" y="343266"/>
                </a:lnTo>
                <a:cubicBezTo>
                  <a:pt x="504729" y="352772"/>
                  <a:pt x="514176" y="369253"/>
                  <a:pt x="514176" y="387826"/>
                </a:cubicBezTo>
                <a:lnTo>
                  <a:pt x="514176" y="450205"/>
                </a:lnTo>
                <a:cubicBezTo>
                  <a:pt x="514176" y="476177"/>
                  <a:pt x="495706" y="498055"/>
                  <a:pt x="470268" y="503705"/>
                </a:cubicBezTo>
                <a:lnTo>
                  <a:pt x="470268" y="559252"/>
                </a:lnTo>
                <a:cubicBezTo>
                  <a:pt x="470268" y="572315"/>
                  <a:pt x="459107" y="582906"/>
                  <a:pt x="445338" y="582906"/>
                </a:cubicBezTo>
                <a:lnTo>
                  <a:pt x="417811" y="582906"/>
                </a:lnTo>
                <a:cubicBezTo>
                  <a:pt x="404043" y="582906"/>
                  <a:pt x="392881" y="572315"/>
                  <a:pt x="392881" y="559252"/>
                </a:cubicBezTo>
                <a:lnTo>
                  <a:pt x="392881" y="506700"/>
                </a:lnTo>
                <a:lnTo>
                  <a:pt x="124415" y="506700"/>
                </a:lnTo>
                <a:lnTo>
                  <a:pt x="124415" y="559253"/>
                </a:lnTo>
                <a:cubicBezTo>
                  <a:pt x="124415" y="572316"/>
                  <a:pt x="113253" y="582906"/>
                  <a:pt x="99485" y="582906"/>
                </a:cubicBezTo>
                <a:lnTo>
                  <a:pt x="71958" y="582906"/>
                </a:lnTo>
                <a:cubicBezTo>
                  <a:pt x="58189" y="582906"/>
                  <a:pt x="47028" y="572316"/>
                  <a:pt x="47028" y="559253"/>
                </a:cubicBezTo>
                <a:lnTo>
                  <a:pt x="47028" y="504302"/>
                </a:lnTo>
                <a:cubicBezTo>
                  <a:pt x="20025" y="499853"/>
                  <a:pt x="0" y="477248"/>
                  <a:pt x="0" y="450205"/>
                </a:cubicBezTo>
                <a:lnTo>
                  <a:pt x="0" y="387826"/>
                </a:lnTo>
                <a:cubicBezTo>
                  <a:pt x="0" y="368466"/>
                  <a:pt x="10264" y="351380"/>
                  <a:pt x="26534" y="342061"/>
                </a:cubicBezTo>
                <a:lnTo>
                  <a:pt x="85592" y="202360"/>
                </a:lnTo>
                <a:cubicBezTo>
                  <a:pt x="97379" y="186650"/>
                  <a:pt x="106640" y="173335"/>
                  <a:pt x="136109" y="172004"/>
                </a:cubicBezTo>
                <a:close/>
                <a:moveTo>
                  <a:pt x="344827" y="0"/>
                </a:moveTo>
                <a:lnTo>
                  <a:pt x="748300" y="0"/>
                </a:lnTo>
                <a:cubicBezTo>
                  <a:pt x="759814" y="0"/>
                  <a:pt x="769148" y="9334"/>
                  <a:pt x="769148" y="20848"/>
                </a:cubicBezTo>
                <a:lnTo>
                  <a:pt x="769148" y="268862"/>
                </a:lnTo>
                <a:cubicBezTo>
                  <a:pt x="774898" y="269223"/>
                  <a:pt x="779174" y="274149"/>
                  <a:pt x="779174" y="280073"/>
                </a:cubicBezTo>
                <a:lnTo>
                  <a:pt x="779174" y="443168"/>
                </a:lnTo>
                <a:cubicBezTo>
                  <a:pt x="779174" y="449823"/>
                  <a:pt x="773779" y="455218"/>
                  <a:pt x="767124" y="455218"/>
                </a:cubicBezTo>
                <a:lnTo>
                  <a:pt x="523551" y="455218"/>
                </a:lnTo>
                <a:cubicBezTo>
                  <a:pt x="522461" y="437854"/>
                  <a:pt x="521167" y="424811"/>
                  <a:pt x="521167" y="369749"/>
                </a:cubicBezTo>
                <a:cubicBezTo>
                  <a:pt x="518187" y="352715"/>
                  <a:pt x="510532" y="348310"/>
                  <a:pt x="497199" y="338488"/>
                </a:cubicBezTo>
                <a:cubicBezTo>
                  <a:pt x="484856" y="310893"/>
                  <a:pt x="474350" y="284477"/>
                  <a:pt x="464289" y="260833"/>
                </a:cubicBezTo>
                <a:lnTo>
                  <a:pt x="710995" y="260833"/>
                </a:lnTo>
                <a:lnTo>
                  <a:pt x="693825" y="115562"/>
                </a:lnTo>
                <a:lnTo>
                  <a:pt x="384033" y="115562"/>
                </a:lnTo>
                <a:lnTo>
                  <a:pt x="379179" y="156629"/>
                </a:lnTo>
                <a:lnTo>
                  <a:pt x="323979" y="156629"/>
                </a:lnTo>
                <a:lnTo>
                  <a:pt x="323979" y="20848"/>
                </a:lnTo>
                <a:cubicBezTo>
                  <a:pt x="323979" y="9334"/>
                  <a:pt x="333313" y="0"/>
                  <a:pt x="344827"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0" name="SMART GRID"/>
          <p:cNvSpPr/>
          <p:nvPr/>
        </p:nvSpPr>
        <p:spPr bwMode="auto">
          <a:xfrm>
            <a:off x="1667492" y="6144862"/>
            <a:ext cx="436617" cy="413512"/>
          </a:xfrm>
          <a:custGeom>
            <a:avLst/>
            <a:gdLst/>
            <a:ahLst/>
            <a:cxnLst/>
            <a:rect l="l" t="t" r="r" b="b"/>
            <a:pathLst>
              <a:path w="554799" h="525440">
                <a:moveTo>
                  <a:pt x="382232" y="357926"/>
                </a:moveTo>
                <a:lnTo>
                  <a:pt x="382232" y="494367"/>
                </a:lnTo>
                <a:lnTo>
                  <a:pt x="518673" y="494367"/>
                </a:lnTo>
                <a:lnTo>
                  <a:pt x="518673" y="357926"/>
                </a:lnTo>
                <a:close/>
                <a:moveTo>
                  <a:pt x="210266" y="357926"/>
                </a:moveTo>
                <a:lnTo>
                  <a:pt x="210266" y="494367"/>
                </a:lnTo>
                <a:lnTo>
                  <a:pt x="346707" y="494367"/>
                </a:lnTo>
                <a:lnTo>
                  <a:pt x="346707" y="357926"/>
                </a:lnTo>
                <a:close/>
                <a:moveTo>
                  <a:pt x="38300" y="357926"/>
                </a:moveTo>
                <a:lnTo>
                  <a:pt x="38300" y="494367"/>
                </a:lnTo>
                <a:lnTo>
                  <a:pt x="174741" y="494367"/>
                </a:lnTo>
                <a:lnTo>
                  <a:pt x="174741" y="357926"/>
                </a:lnTo>
                <a:close/>
                <a:moveTo>
                  <a:pt x="382232" y="194341"/>
                </a:moveTo>
                <a:lnTo>
                  <a:pt x="382232" y="330782"/>
                </a:lnTo>
                <a:lnTo>
                  <a:pt x="518673" y="330782"/>
                </a:lnTo>
                <a:lnTo>
                  <a:pt x="518673" y="194341"/>
                </a:lnTo>
                <a:close/>
                <a:moveTo>
                  <a:pt x="210266" y="194341"/>
                </a:moveTo>
                <a:lnTo>
                  <a:pt x="210266" y="330782"/>
                </a:lnTo>
                <a:lnTo>
                  <a:pt x="346707" y="330782"/>
                </a:lnTo>
                <a:lnTo>
                  <a:pt x="346707" y="194341"/>
                </a:lnTo>
                <a:close/>
                <a:moveTo>
                  <a:pt x="38300" y="194341"/>
                </a:moveTo>
                <a:lnTo>
                  <a:pt x="38300" y="330782"/>
                </a:lnTo>
                <a:lnTo>
                  <a:pt x="174741" y="330782"/>
                </a:lnTo>
                <a:lnTo>
                  <a:pt x="174741" y="194341"/>
                </a:lnTo>
                <a:close/>
                <a:moveTo>
                  <a:pt x="382232" y="28251"/>
                </a:moveTo>
                <a:lnTo>
                  <a:pt x="382232" y="164692"/>
                </a:lnTo>
                <a:lnTo>
                  <a:pt x="518673" y="164692"/>
                </a:lnTo>
                <a:lnTo>
                  <a:pt x="518673" y="28251"/>
                </a:lnTo>
                <a:close/>
                <a:moveTo>
                  <a:pt x="210266" y="28251"/>
                </a:moveTo>
                <a:lnTo>
                  <a:pt x="210266" y="164692"/>
                </a:lnTo>
                <a:lnTo>
                  <a:pt x="346707" y="164692"/>
                </a:lnTo>
                <a:lnTo>
                  <a:pt x="346707" y="28251"/>
                </a:lnTo>
                <a:close/>
                <a:moveTo>
                  <a:pt x="38300" y="28251"/>
                </a:moveTo>
                <a:lnTo>
                  <a:pt x="38300" y="164692"/>
                </a:lnTo>
                <a:lnTo>
                  <a:pt x="174741" y="164692"/>
                </a:lnTo>
                <a:lnTo>
                  <a:pt x="174741" y="28251"/>
                </a:lnTo>
                <a:close/>
                <a:moveTo>
                  <a:pt x="0" y="0"/>
                </a:moveTo>
                <a:lnTo>
                  <a:pt x="554799" y="0"/>
                </a:lnTo>
                <a:lnTo>
                  <a:pt x="554799" y="28251"/>
                </a:lnTo>
                <a:lnTo>
                  <a:pt x="554199" y="28251"/>
                </a:lnTo>
                <a:lnTo>
                  <a:pt x="554199" y="164692"/>
                </a:lnTo>
                <a:lnTo>
                  <a:pt x="554799" y="164692"/>
                </a:lnTo>
                <a:lnTo>
                  <a:pt x="554799" y="194341"/>
                </a:lnTo>
                <a:lnTo>
                  <a:pt x="554199" y="194341"/>
                </a:lnTo>
                <a:lnTo>
                  <a:pt x="554199" y="330782"/>
                </a:lnTo>
                <a:lnTo>
                  <a:pt x="554799" y="330782"/>
                </a:lnTo>
                <a:lnTo>
                  <a:pt x="554799" y="357926"/>
                </a:lnTo>
                <a:lnTo>
                  <a:pt x="554199" y="357926"/>
                </a:lnTo>
                <a:lnTo>
                  <a:pt x="554199" y="494367"/>
                </a:lnTo>
                <a:lnTo>
                  <a:pt x="554799" y="494367"/>
                </a:lnTo>
                <a:lnTo>
                  <a:pt x="554799" y="525440"/>
                </a:lnTo>
                <a:lnTo>
                  <a:pt x="0" y="525440"/>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GENERAL EQUIPMENT"/>
          <p:cNvSpPr/>
          <p:nvPr/>
        </p:nvSpPr>
        <p:spPr bwMode="auto">
          <a:xfrm rot="10800000">
            <a:off x="2826523" y="6094217"/>
            <a:ext cx="429068" cy="472078"/>
          </a:xfrm>
          <a:custGeom>
            <a:avLst/>
            <a:gdLst/>
            <a:ahLst/>
            <a:cxnLst/>
            <a:rect l="l" t="t" r="r" b="b"/>
            <a:pathLst>
              <a:path w="545205" h="599858">
                <a:moveTo>
                  <a:pt x="119064" y="118315"/>
                </a:moveTo>
                <a:cubicBezTo>
                  <a:pt x="135116" y="118315"/>
                  <a:pt x="148129" y="105302"/>
                  <a:pt x="148129" y="89250"/>
                </a:cubicBezTo>
                <a:cubicBezTo>
                  <a:pt x="148129" y="73198"/>
                  <a:pt x="135116" y="60185"/>
                  <a:pt x="119064" y="60185"/>
                </a:cubicBezTo>
                <a:lnTo>
                  <a:pt x="83840" y="60185"/>
                </a:lnTo>
                <a:cubicBezTo>
                  <a:pt x="67788" y="60185"/>
                  <a:pt x="54775" y="73198"/>
                  <a:pt x="54775" y="89250"/>
                </a:cubicBezTo>
                <a:cubicBezTo>
                  <a:pt x="54775" y="105302"/>
                  <a:pt x="67788" y="118315"/>
                  <a:pt x="83840" y="118315"/>
                </a:cubicBezTo>
                <a:close/>
                <a:moveTo>
                  <a:pt x="283530" y="118315"/>
                </a:moveTo>
                <a:cubicBezTo>
                  <a:pt x="299582" y="118315"/>
                  <a:pt x="312595" y="105302"/>
                  <a:pt x="312595" y="89250"/>
                </a:cubicBezTo>
                <a:cubicBezTo>
                  <a:pt x="312595" y="73198"/>
                  <a:pt x="299582" y="60185"/>
                  <a:pt x="283530" y="60185"/>
                </a:cubicBezTo>
                <a:lnTo>
                  <a:pt x="248306" y="60185"/>
                </a:lnTo>
                <a:cubicBezTo>
                  <a:pt x="232254" y="60185"/>
                  <a:pt x="219241" y="73198"/>
                  <a:pt x="219241" y="89250"/>
                </a:cubicBezTo>
                <a:cubicBezTo>
                  <a:pt x="219241" y="105302"/>
                  <a:pt x="232254" y="118315"/>
                  <a:pt x="248306" y="118315"/>
                </a:cubicBezTo>
                <a:close/>
                <a:moveTo>
                  <a:pt x="119064" y="192255"/>
                </a:moveTo>
                <a:cubicBezTo>
                  <a:pt x="135116" y="192255"/>
                  <a:pt x="148129" y="179242"/>
                  <a:pt x="148129" y="163190"/>
                </a:cubicBezTo>
                <a:cubicBezTo>
                  <a:pt x="148129" y="147138"/>
                  <a:pt x="135116" y="134125"/>
                  <a:pt x="119064" y="134125"/>
                </a:cubicBezTo>
                <a:lnTo>
                  <a:pt x="83840" y="134125"/>
                </a:lnTo>
                <a:cubicBezTo>
                  <a:pt x="67788" y="134125"/>
                  <a:pt x="54775" y="147138"/>
                  <a:pt x="54775" y="163190"/>
                </a:cubicBezTo>
                <a:cubicBezTo>
                  <a:pt x="54775" y="179242"/>
                  <a:pt x="67788" y="192255"/>
                  <a:pt x="83840" y="192255"/>
                </a:cubicBezTo>
                <a:close/>
                <a:moveTo>
                  <a:pt x="283530" y="192255"/>
                </a:moveTo>
                <a:cubicBezTo>
                  <a:pt x="299582" y="192255"/>
                  <a:pt x="312595" y="179242"/>
                  <a:pt x="312595" y="163190"/>
                </a:cubicBezTo>
                <a:cubicBezTo>
                  <a:pt x="312595" y="147138"/>
                  <a:pt x="299582" y="134125"/>
                  <a:pt x="283530" y="134125"/>
                </a:cubicBezTo>
                <a:lnTo>
                  <a:pt x="248306" y="134125"/>
                </a:lnTo>
                <a:cubicBezTo>
                  <a:pt x="232254" y="134125"/>
                  <a:pt x="219241" y="147138"/>
                  <a:pt x="219241" y="163190"/>
                </a:cubicBezTo>
                <a:cubicBezTo>
                  <a:pt x="219241" y="179242"/>
                  <a:pt x="232254" y="192255"/>
                  <a:pt x="248306" y="192255"/>
                </a:cubicBezTo>
                <a:close/>
                <a:moveTo>
                  <a:pt x="352828" y="333575"/>
                </a:moveTo>
                <a:lnTo>
                  <a:pt x="196284" y="225375"/>
                </a:lnTo>
                <a:lnTo>
                  <a:pt x="193890" y="333092"/>
                </a:lnTo>
                <a:lnTo>
                  <a:pt x="0" y="214716"/>
                </a:lnTo>
                <a:lnTo>
                  <a:pt x="0" y="56307"/>
                </a:lnTo>
                <a:cubicBezTo>
                  <a:pt x="0" y="25210"/>
                  <a:pt x="25210" y="0"/>
                  <a:pt x="56307" y="0"/>
                </a:cubicBezTo>
                <a:lnTo>
                  <a:pt x="148129" y="0"/>
                </a:lnTo>
                <a:lnTo>
                  <a:pt x="148129" y="25616"/>
                </a:lnTo>
                <a:cubicBezTo>
                  <a:pt x="148129" y="44708"/>
                  <a:pt x="163606" y="60185"/>
                  <a:pt x="182698" y="60185"/>
                </a:cubicBezTo>
                <a:cubicBezTo>
                  <a:pt x="201790" y="60185"/>
                  <a:pt x="217267" y="44708"/>
                  <a:pt x="217267" y="25616"/>
                </a:cubicBezTo>
                <a:lnTo>
                  <a:pt x="217267" y="0"/>
                </a:lnTo>
                <a:lnTo>
                  <a:pt x="488898" y="0"/>
                </a:lnTo>
                <a:cubicBezTo>
                  <a:pt x="519995" y="0"/>
                  <a:pt x="545205" y="25210"/>
                  <a:pt x="545205" y="56307"/>
                </a:cubicBezTo>
                <a:lnTo>
                  <a:pt x="545205" y="65385"/>
                </a:lnTo>
                <a:lnTo>
                  <a:pt x="541701" y="63933"/>
                </a:lnTo>
                <a:lnTo>
                  <a:pt x="376241" y="63933"/>
                </a:lnTo>
                <a:cubicBezTo>
                  <a:pt x="363310" y="63933"/>
                  <a:pt x="352828" y="74415"/>
                  <a:pt x="352828" y="87346"/>
                </a:cubicBezTo>
                <a:close/>
                <a:moveTo>
                  <a:pt x="516459" y="433569"/>
                </a:moveTo>
                <a:lnTo>
                  <a:pt x="401482" y="433569"/>
                </a:lnTo>
                <a:cubicBezTo>
                  <a:pt x="385607" y="433569"/>
                  <a:pt x="372737" y="420699"/>
                  <a:pt x="372737" y="404824"/>
                </a:cubicBezTo>
                <a:lnTo>
                  <a:pt x="372737" y="95735"/>
                </a:lnTo>
                <a:lnTo>
                  <a:pt x="545204" y="95735"/>
                </a:lnTo>
                <a:lnTo>
                  <a:pt x="545204" y="404824"/>
                </a:lnTo>
                <a:cubicBezTo>
                  <a:pt x="545204" y="420699"/>
                  <a:pt x="532334" y="433569"/>
                  <a:pt x="516459" y="433569"/>
                </a:cubicBezTo>
                <a:close/>
                <a:moveTo>
                  <a:pt x="398770" y="599858"/>
                </a:moveTo>
                <a:lnTo>
                  <a:pt x="323926" y="599858"/>
                </a:lnTo>
                <a:lnTo>
                  <a:pt x="323926" y="525014"/>
                </a:lnTo>
                <a:cubicBezTo>
                  <a:pt x="323926" y="483679"/>
                  <a:pt x="357435" y="450170"/>
                  <a:pt x="398770" y="450170"/>
                </a:cubicBezTo>
                <a:lnTo>
                  <a:pt x="473614" y="450170"/>
                </a:lnTo>
                <a:lnTo>
                  <a:pt x="473614" y="525014"/>
                </a:lnTo>
                <a:cubicBezTo>
                  <a:pt x="473614" y="566349"/>
                  <a:pt x="440105" y="599858"/>
                  <a:pt x="398770" y="599858"/>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RETAIL KIOSK"/>
          <p:cNvSpPr>
            <a:spLocks noChangeAspect="1"/>
          </p:cNvSpPr>
          <p:nvPr/>
        </p:nvSpPr>
        <p:spPr bwMode="auto">
          <a:xfrm>
            <a:off x="4077466" y="6004199"/>
            <a:ext cx="433349" cy="539838"/>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3" name="HEALTHCARE"/>
          <p:cNvSpPr>
            <a:spLocks noChangeAspect="1"/>
          </p:cNvSpPr>
          <p:nvPr/>
        </p:nvSpPr>
        <p:spPr bwMode="auto">
          <a:xfrm rot="5400000">
            <a:off x="6218294" y="6114325"/>
            <a:ext cx="431771" cy="431883"/>
          </a:xfrm>
          <a:custGeom>
            <a:avLst/>
            <a:gdLst/>
            <a:ahLst/>
            <a:cxnLst/>
            <a:rect l="l" t="t" r="r" b="b"/>
            <a:pathLst>
              <a:path w="3221975" h="3221974">
                <a:moveTo>
                  <a:pt x="695463" y="1877687"/>
                </a:moveTo>
                <a:lnTo>
                  <a:pt x="1344288" y="1877687"/>
                </a:lnTo>
                <a:lnTo>
                  <a:pt x="1344288" y="2526511"/>
                </a:lnTo>
                <a:lnTo>
                  <a:pt x="1877688" y="2526511"/>
                </a:lnTo>
                <a:lnTo>
                  <a:pt x="1877688" y="1877687"/>
                </a:lnTo>
                <a:lnTo>
                  <a:pt x="2526513" y="1877687"/>
                </a:lnTo>
                <a:lnTo>
                  <a:pt x="2526513" y="1344287"/>
                </a:lnTo>
                <a:lnTo>
                  <a:pt x="1877688" y="1344287"/>
                </a:lnTo>
                <a:lnTo>
                  <a:pt x="1877688" y="695462"/>
                </a:lnTo>
                <a:lnTo>
                  <a:pt x="1344288" y="695462"/>
                </a:lnTo>
                <a:lnTo>
                  <a:pt x="1344288" y="1344287"/>
                </a:lnTo>
                <a:lnTo>
                  <a:pt x="695463" y="1344287"/>
                </a:lnTo>
                <a:close/>
                <a:moveTo>
                  <a:pt x="0" y="1610987"/>
                </a:moveTo>
                <a:cubicBezTo>
                  <a:pt x="0" y="721263"/>
                  <a:pt x="721264" y="0"/>
                  <a:pt x="1610988" y="0"/>
                </a:cubicBezTo>
                <a:cubicBezTo>
                  <a:pt x="2500712" y="0"/>
                  <a:pt x="3221975" y="721263"/>
                  <a:pt x="3221975" y="1610987"/>
                </a:cubicBezTo>
                <a:cubicBezTo>
                  <a:pt x="3221975" y="2500711"/>
                  <a:pt x="2500712" y="3221974"/>
                  <a:pt x="1610988" y="3221974"/>
                </a:cubicBezTo>
                <a:cubicBezTo>
                  <a:pt x="721264" y="3221974"/>
                  <a:pt x="0" y="2500711"/>
                  <a:pt x="0" y="1610987"/>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solidFill>
                <a:srgbClr val="00188F"/>
              </a:solidFill>
              <a:ea typeface="Segoe UI" pitchFamily="34" charset="0"/>
              <a:cs typeface="Segoe UI" pitchFamily="34" charset="0"/>
            </a:endParaRPr>
          </a:p>
        </p:txBody>
      </p:sp>
      <p:sp>
        <p:nvSpPr>
          <p:cNvPr id="35" name="DIGITAL ADVERTISING"/>
          <p:cNvSpPr>
            <a:spLocks noChangeAspect="1"/>
          </p:cNvSpPr>
          <p:nvPr/>
        </p:nvSpPr>
        <p:spPr bwMode="auto">
          <a:xfrm>
            <a:off x="9365527" y="6159171"/>
            <a:ext cx="377041" cy="431771"/>
          </a:xfrm>
          <a:custGeom>
            <a:avLst/>
            <a:gdLst/>
            <a:ahLst/>
            <a:cxnLst/>
            <a:rect l="l" t="t" r="r" b="b"/>
            <a:pathLst>
              <a:path w="3843338" h="4402366">
                <a:moveTo>
                  <a:pt x="2974980" y="3679979"/>
                </a:moveTo>
                <a:cubicBezTo>
                  <a:pt x="2936403" y="3679979"/>
                  <a:pt x="2905130" y="3714726"/>
                  <a:pt x="2905130" y="3757589"/>
                </a:cubicBezTo>
                <a:cubicBezTo>
                  <a:pt x="2905130" y="3800452"/>
                  <a:pt x="2936403" y="3835199"/>
                  <a:pt x="2974980" y="3835199"/>
                </a:cubicBezTo>
                <a:lnTo>
                  <a:pt x="2987428" y="3835200"/>
                </a:lnTo>
                <a:cubicBezTo>
                  <a:pt x="3026005" y="3835200"/>
                  <a:pt x="3057278" y="3800453"/>
                  <a:pt x="3057278" y="3757589"/>
                </a:cubicBezTo>
                <a:lnTo>
                  <a:pt x="3057279" y="3757589"/>
                </a:lnTo>
                <a:cubicBezTo>
                  <a:pt x="3057279" y="3714726"/>
                  <a:pt x="3026006" y="3679979"/>
                  <a:pt x="2987429" y="3679979"/>
                </a:cubicBezTo>
                <a:close/>
                <a:moveTo>
                  <a:pt x="2766049" y="3679979"/>
                </a:moveTo>
                <a:cubicBezTo>
                  <a:pt x="2727472" y="3679979"/>
                  <a:pt x="2696199" y="3714726"/>
                  <a:pt x="2696199" y="3757589"/>
                </a:cubicBezTo>
                <a:cubicBezTo>
                  <a:pt x="2696199" y="3800452"/>
                  <a:pt x="2727472" y="3835199"/>
                  <a:pt x="2766049" y="3835199"/>
                </a:cubicBezTo>
                <a:lnTo>
                  <a:pt x="2779639" y="3835200"/>
                </a:lnTo>
                <a:cubicBezTo>
                  <a:pt x="2818216" y="3835200"/>
                  <a:pt x="2849489" y="3800453"/>
                  <a:pt x="2849489" y="3757589"/>
                </a:cubicBezTo>
                <a:lnTo>
                  <a:pt x="2849490" y="3757589"/>
                </a:lnTo>
                <a:cubicBezTo>
                  <a:pt x="2849490" y="3714726"/>
                  <a:pt x="2818217" y="3679979"/>
                  <a:pt x="2779640" y="3679979"/>
                </a:cubicBezTo>
                <a:close/>
                <a:moveTo>
                  <a:pt x="2239716" y="3679979"/>
                </a:moveTo>
                <a:cubicBezTo>
                  <a:pt x="2201139" y="3679979"/>
                  <a:pt x="2169866" y="3714726"/>
                  <a:pt x="2169866" y="3757589"/>
                </a:cubicBezTo>
                <a:cubicBezTo>
                  <a:pt x="2169866" y="3800452"/>
                  <a:pt x="2201139" y="3835199"/>
                  <a:pt x="2239716" y="3835199"/>
                </a:cubicBezTo>
                <a:lnTo>
                  <a:pt x="2570709" y="3835200"/>
                </a:lnTo>
                <a:cubicBezTo>
                  <a:pt x="2609286" y="3835200"/>
                  <a:pt x="2640559" y="3800453"/>
                  <a:pt x="2640559" y="3757589"/>
                </a:cubicBezTo>
                <a:lnTo>
                  <a:pt x="2640560" y="3757589"/>
                </a:lnTo>
                <a:cubicBezTo>
                  <a:pt x="2640560" y="3714726"/>
                  <a:pt x="2609287" y="3679979"/>
                  <a:pt x="2570710" y="3679979"/>
                </a:cubicBezTo>
                <a:close/>
                <a:moveTo>
                  <a:pt x="588168" y="332699"/>
                </a:moveTo>
                <a:lnTo>
                  <a:pt x="588168" y="3490051"/>
                </a:lnTo>
                <a:lnTo>
                  <a:pt x="3255168" y="3490051"/>
                </a:lnTo>
                <a:lnTo>
                  <a:pt x="3255168" y="332699"/>
                </a:lnTo>
                <a:close/>
                <a:moveTo>
                  <a:pt x="423466" y="0"/>
                </a:moveTo>
                <a:lnTo>
                  <a:pt x="3419873" y="0"/>
                </a:lnTo>
                <a:cubicBezTo>
                  <a:pt x="3494314" y="0"/>
                  <a:pt x="3554660" y="67051"/>
                  <a:pt x="3554660" y="149763"/>
                </a:cubicBezTo>
                <a:lnTo>
                  <a:pt x="3554660" y="3910698"/>
                </a:lnTo>
                <a:cubicBezTo>
                  <a:pt x="3554660" y="3993410"/>
                  <a:pt x="3494314" y="4060461"/>
                  <a:pt x="3419873" y="4060461"/>
                </a:cubicBezTo>
                <a:lnTo>
                  <a:pt x="2251861" y="4060461"/>
                </a:lnTo>
                <a:lnTo>
                  <a:pt x="2251861" y="4206670"/>
                </a:lnTo>
                <a:lnTo>
                  <a:pt x="3553070" y="4206670"/>
                </a:lnTo>
                <a:cubicBezTo>
                  <a:pt x="3610378" y="4206670"/>
                  <a:pt x="3656836" y="4171150"/>
                  <a:pt x="3656836" y="4127335"/>
                </a:cubicBezTo>
                <a:lnTo>
                  <a:pt x="3656836" y="3926364"/>
                </a:lnTo>
                <a:lnTo>
                  <a:pt x="3739572" y="3926364"/>
                </a:lnTo>
                <a:cubicBezTo>
                  <a:pt x="3796880" y="3926364"/>
                  <a:pt x="3843338" y="3961884"/>
                  <a:pt x="3843338" y="4005699"/>
                </a:cubicBezTo>
                <a:lnTo>
                  <a:pt x="3843338" y="4323031"/>
                </a:lnTo>
                <a:cubicBezTo>
                  <a:pt x="3843338" y="4366846"/>
                  <a:pt x="3796880" y="4402366"/>
                  <a:pt x="3739572" y="4402366"/>
                </a:cubicBezTo>
                <a:lnTo>
                  <a:pt x="103766" y="4402366"/>
                </a:lnTo>
                <a:cubicBezTo>
                  <a:pt x="46458" y="4402366"/>
                  <a:pt x="0" y="4366846"/>
                  <a:pt x="0" y="4323031"/>
                </a:cubicBezTo>
                <a:lnTo>
                  <a:pt x="0" y="4005699"/>
                </a:lnTo>
                <a:cubicBezTo>
                  <a:pt x="0" y="3961884"/>
                  <a:pt x="46458" y="3926364"/>
                  <a:pt x="103766" y="3926364"/>
                </a:cubicBezTo>
                <a:lnTo>
                  <a:pt x="186502" y="3926364"/>
                </a:lnTo>
                <a:lnTo>
                  <a:pt x="186502" y="4127335"/>
                </a:lnTo>
                <a:cubicBezTo>
                  <a:pt x="186502" y="4171150"/>
                  <a:pt x="232960" y="4206670"/>
                  <a:pt x="290268" y="4206670"/>
                </a:cubicBezTo>
                <a:lnTo>
                  <a:pt x="1591477" y="4206670"/>
                </a:lnTo>
                <a:lnTo>
                  <a:pt x="1591477" y="4060461"/>
                </a:lnTo>
                <a:lnTo>
                  <a:pt x="423466" y="4060461"/>
                </a:lnTo>
                <a:cubicBezTo>
                  <a:pt x="349025" y="4060461"/>
                  <a:pt x="288679" y="3993410"/>
                  <a:pt x="288679" y="3910698"/>
                </a:cubicBezTo>
                <a:lnTo>
                  <a:pt x="288679" y="149763"/>
                </a:lnTo>
                <a:cubicBezTo>
                  <a:pt x="288679" y="67051"/>
                  <a:pt x="349025" y="0"/>
                  <a:pt x="423466"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SMART HOME AUTOMATION"/>
          <p:cNvSpPr>
            <a:spLocks noChangeAspect="1"/>
          </p:cNvSpPr>
          <p:nvPr/>
        </p:nvSpPr>
        <p:spPr bwMode="auto">
          <a:xfrm>
            <a:off x="5038831" y="6121860"/>
            <a:ext cx="505999" cy="431771"/>
          </a:xfrm>
          <a:custGeom>
            <a:avLst/>
            <a:gdLst/>
            <a:ahLst/>
            <a:cxnLst/>
            <a:rect l="l" t="t" r="r" b="b"/>
            <a:pathLst>
              <a:path w="3961748" h="3381467">
                <a:moveTo>
                  <a:pt x="541147" y="1565297"/>
                </a:moveTo>
                <a:lnTo>
                  <a:pt x="3479089" y="1565297"/>
                </a:lnTo>
                <a:lnTo>
                  <a:pt x="3479089" y="3381467"/>
                </a:lnTo>
                <a:lnTo>
                  <a:pt x="2442856" y="3381467"/>
                </a:lnTo>
                <a:lnTo>
                  <a:pt x="2442856" y="2176803"/>
                </a:lnTo>
                <a:cubicBezTo>
                  <a:pt x="2442856" y="2097134"/>
                  <a:pt x="2378275" y="2032554"/>
                  <a:pt x="2298607" y="2032554"/>
                </a:cubicBezTo>
                <a:lnTo>
                  <a:pt x="1721629" y="2032554"/>
                </a:lnTo>
                <a:cubicBezTo>
                  <a:pt x="1641961" y="2032554"/>
                  <a:pt x="1577381" y="2097134"/>
                  <a:pt x="1577381" y="2176803"/>
                </a:cubicBezTo>
                <a:lnTo>
                  <a:pt x="1577381" y="3381467"/>
                </a:lnTo>
                <a:lnTo>
                  <a:pt x="541147" y="3381467"/>
                </a:lnTo>
                <a:close/>
                <a:moveTo>
                  <a:pt x="2010118" y="719918"/>
                </a:moveTo>
                <a:lnTo>
                  <a:pt x="3479089" y="1564763"/>
                </a:lnTo>
                <a:lnTo>
                  <a:pt x="541147" y="1564763"/>
                </a:lnTo>
                <a:close/>
                <a:moveTo>
                  <a:pt x="2012261" y="0"/>
                </a:moveTo>
                <a:lnTo>
                  <a:pt x="2790841" y="472939"/>
                </a:lnTo>
                <a:lnTo>
                  <a:pt x="2790841" y="267921"/>
                </a:lnTo>
                <a:lnTo>
                  <a:pt x="3376760" y="267921"/>
                </a:lnTo>
                <a:lnTo>
                  <a:pt x="3376760" y="828849"/>
                </a:lnTo>
                <a:lnTo>
                  <a:pt x="3856301" y="1120140"/>
                </a:lnTo>
                <a:cubicBezTo>
                  <a:pt x="3999811" y="1333500"/>
                  <a:pt x="3979491" y="1501140"/>
                  <a:pt x="3898211" y="1691640"/>
                </a:cubicBezTo>
                <a:lnTo>
                  <a:pt x="2035121" y="556260"/>
                </a:lnTo>
                <a:lnTo>
                  <a:pt x="57731" y="1687830"/>
                </a:lnTo>
                <a:cubicBezTo>
                  <a:pt x="10741" y="1578610"/>
                  <a:pt x="-70539" y="1362710"/>
                  <a:pt x="122501" y="112014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CAMERA"/>
          <p:cNvSpPr>
            <a:spLocks noChangeAspect="1"/>
          </p:cNvSpPr>
          <p:nvPr/>
        </p:nvSpPr>
        <p:spPr bwMode="auto">
          <a:xfrm>
            <a:off x="2261050" y="5161918"/>
            <a:ext cx="498291" cy="431771"/>
          </a:xfrm>
          <a:custGeom>
            <a:avLst/>
            <a:gdLst/>
            <a:ahLst/>
            <a:cxnLst/>
            <a:rect l="l" t="t" r="r" b="b"/>
            <a:pathLst>
              <a:path w="3334770" h="2890343">
                <a:moveTo>
                  <a:pt x="540615" y="561828"/>
                </a:moveTo>
                <a:cubicBezTo>
                  <a:pt x="479462" y="561828"/>
                  <a:pt x="429887" y="611403"/>
                  <a:pt x="429887" y="672556"/>
                </a:cubicBezTo>
                <a:cubicBezTo>
                  <a:pt x="429887" y="733709"/>
                  <a:pt x="479462" y="783284"/>
                  <a:pt x="540615" y="783284"/>
                </a:cubicBezTo>
                <a:cubicBezTo>
                  <a:pt x="601768" y="783284"/>
                  <a:pt x="651343" y="733709"/>
                  <a:pt x="651343" y="672556"/>
                </a:cubicBezTo>
                <a:cubicBezTo>
                  <a:pt x="651343" y="611403"/>
                  <a:pt x="601768" y="561828"/>
                  <a:pt x="540615" y="561828"/>
                </a:cubicBezTo>
                <a:close/>
                <a:moveTo>
                  <a:pt x="668805" y="311874"/>
                </a:moveTo>
                <a:cubicBezTo>
                  <a:pt x="901036" y="311874"/>
                  <a:pt x="1089297" y="500135"/>
                  <a:pt x="1089297" y="732366"/>
                </a:cubicBezTo>
                <a:cubicBezTo>
                  <a:pt x="1089297" y="964597"/>
                  <a:pt x="901036" y="1152858"/>
                  <a:pt x="668805" y="1152858"/>
                </a:cubicBezTo>
                <a:cubicBezTo>
                  <a:pt x="436574" y="1152858"/>
                  <a:pt x="248313" y="964597"/>
                  <a:pt x="248313" y="732366"/>
                </a:cubicBezTo>
                <a:cubicBezTo>
                  <a:pt x="248313" y="500135"/>
                  <a:pt x="436574" y="311874"/>
                  <a:pt x="668805" y="311874"/>
                </a:cubicBezTo>
                <a:close/>
                <a:moveTo>
                  <a:pt x="1690740" y="288114"/>
                </a:moveTo>
                <a:cubicBezTo>
                  <a:pt x="1652064" y="288114"/>
                  <a:pt x="1620711" y="319467"/>
                  <a:pt x="1620711" y="358143"/>
                </a:cubicBezTo>
                <a:lnTo>
                  <a:pt x="1620711" y="1469502"/>
                </a:lnTo>
                <a:cubicBezTo>
                  <a:pt x="1620711" y="1508178"/>
                  <a:pt x="1652064" y="1539531"/>
                  <a:pt x="1690740" y="1539531"/>
                </a:cubicBezTo>
                <a:lnTo>
                  <a:pt x="3094886" y="1539531"/>
                </a:lnTo>
                <a:cubicBezTo>
                  <a:pt x="3133562" y="1539531"/>
                  <a:pt x="3164915" y="1508178"/>
                  <a:pt x="3164915" y="1469502"/>
                </a:cubicBezTo>
                <a:lnTo>
                  <a:pt x="3164915" y="358143"/>
                </a:lnTo>
                <a:cubicBezTo>
                  <a:pt x="3164915" y="319467"/>
                  <a:pt x="3133562" y="288114"/>
                  <a:pt x="3094886" y="288114"/>
                </a:cubicBezTo>
                <a:close/>
                <a:moveTo>
                  <a:pt x="668805" y="224366"/>
                </a:moveTo>
                <a:cubicBezTo>
                  <a:pt x="388244" y="224366"/>
                  <a:pt x="160805" y="451805"/>
                  <a:pt x="160805" y="732366"/>
                </a:cubicBezTo>
                <a:cubicBezTo>
                  <a:pt x="160805" y="1012927"/>
                  <a:pt x="388244" y="1240366"/>
                  <a:pt x="668805" y="1240366"/>
                </a:cubicBezTo>
                <a:cubicBezTo>
                  <a:pt x="949366" y="1240366"/>
                  <a:pt x="1176805" y="1012927"/>
                  <a:pt x="1176805" y="732366"/>
                </a:cubicBezTo>
                <a:cubicBezTo>
                  <a:pt x="1176805" y="451805"/>
                  <a:pt x="949366" y="224366"/>
                  <a:pt x="668805" y="224366"/>
                </a:cubicBezTo>
                <a:close/>
                <a:moveTo>
                  <a:pt x="1620535" y="150464"/>
                </a:moveTo>
                <a:lnTo>
                  <a:pt x="3165091" y="150464"/>
                </a:lnTo>
                <a:cubicBezTo>
                  <a:pt x="3258802" y="150464"/>
                  <a:pt x="3334770" y="226432"/>
                  <a:pt x="3334770" y="320143"/>
                </a:cubicBezTo>
                <a:lnTo>
                  <a:pt x="3334770" y="1507502"/>
                </a:lnTo>
                <a:cubicBezTo>
                  <a:pt x="3334770" y="1601213"/>
                  <a:pt x="3258802" y="1677181"/>
                  <a:pt x="3165091" y="1677181"/>
                </a:cubicBezTo>
                <a:lnTo>
                  <a:pt x="1620535" y="1677181"/>
                </a:lnTo>
                <a:cubicBezTo>
                  <a:pt x="1526824" y="1677181"/>
                  <a:pt x="1450856" y="1601213"/>
                  <a:pt x="1450856" y="1507502"/>
                </a:cubicBezTo>
                <a:lnTo>
                  <a:pt x="1450856" y="320143"/>
                </a:lnTo>
                <a:cubicBezTo>
                  <a:pt x="1450856" y="226432"/>
                  <a:pt x="1526824" y="150464"/>
                  <a:pt x="1620535" y="150464"/>
                </a:cubicBezTo>
                <a:close/>
                <a:moveTo>
                  <a:pt x="116262" y="0"/>
                </a:moveTo>
                <a:lnTo>
                  <a:pt x="1272608" y="0"/>
                </a:lnTo>
                <a:cubicBezTo>
                  <a:pt x="1336818" y="0"/>
                  <a:pt x="1388870" y="52052"/>
                  <a:pt x="1388870" y="116262"/>
                </a:cubicBezTo>
                <a:lnTo>
                  <a:pt x="1388870" y="2774081"/>
                </a:lnTo>
                <a:cubicBezTo>
                  <a:pt x="1388870" y="2838291"/>
                  <a:pt x="1336818" y="2890343"/>
                  <a:pt x="1272608" y="2890343"/>
                </a:cubicBezTo>
                <a:lnTo>
                  <a:pt x="116262" y="2890343"/>
                </a:lnTo>
                <a:cubicBezTo>
                  <a:pt x="52052" y="2890343"/>
                  <a:pt x="0" y="2838291"/>
                  <a:pt x="0" y="2774081"/>
                </a:cubicBezTo>
                <a:lnTo>
                  <a:pt x="0" y="116262"/>
                </a:lnTo>
                <a:cubicBezTo>
                  <a:pt x="0" y="52052"/>
                  <a:pt x="52052" y="0"/>
                  <a:pt x="116262"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8" name="POWER METER"/>
          <p:cNvSpPr>
            <a:spLocks noChangeAspect="1"/>
          </p:cNvSpPr>
          <p:nvPr/>
        </p:nvSpPr>
        <p:spPr bwMode="auto">
          <a:xfrm>
            <a:off x="3379376" y="5181699"/>
            <a:ext cx="431771" cy="431771"/>
          </a:xfrm>
          <a:custGeom>
            <a:avLst/>
            <a:gdLst/>
            <a:ahLst/>
            <a:cxnLst/>
            <a:rect l="l" t="t" r="r" b="b"/>
            <a:pathLst>
              <a:path w="548640" h="548640">
                <a:moveTo>
                  <a:pt x="167841" y="255164"/>
                </a:moveTo>
                <a:cubicBezTo>
                  <a:pt x="162183" y="255164"/>
                  <a:pt x="157597" y="259750"/>
                  <a:pt x="157597" y="265408"/>
                </a:cubicBezTo>
                <a:lnTo>
                  <a:pt x="157597" y="339145"/>
                </a:lnTo>
                <a:cubicBezTo>
                  <a:pt x="157597" y="344803"/>
                  <a:pt x="162183" y="349389"/>
                  <a:pt x="167841" y="349389"/>
                </a:cubicBezTo>
                <a:lnTo>
                  <a:pt x="380799" y="349389"/>
                </a:lnTo>
                <a:cubicBezTo>
                  <a:pt x="386457" y="349389"/>
                  <a:pt x="391043" y="344803"/>
                  <a:pt x="391043" y="339145"/>
                </a:cubicBezTo>
                <a:lnTo>
                  <a:pt x="391043" y="265408"/>
                </a:lnTo>
                <a:cubicBezTo>
                  <a:pt x="391043" y="259750"/>
                  <a:pt x="386457" y="255164"/>
                  <a:pt x="380799" y="255164"/>
                </a:cubicBezTo>
                <a:close/>
                <a:moveTo>
                  <a:pt x="274320" y="51353"/>
                </a:moveTo>
                <a:cubicBezTo>
                  <a:pt x="151179" y="51353"/>
                  <a:pt x="51353" y="151179"/>
                  <a:pt x="51353" y="274320"/>
                </a:cubicBezTo>
                <a:cubicBezTo>
                  <a:pt x="51353" y="336704"/>
                  <a:pt x="76973" y="393104"/>
                  <a:pt x="118409" y="433426"/>
                </a:cubicBezTo>
                <a:lnTo>
                  <a:pt x="118409" y="247055"/>
                </a:lnTo>
                <a:cubicBezTo>
                  <a:pt x="118409" y="218796"/>
                  <a:pt x="141318" y="195887"/>
                  <a:pt x="169577" y="195887"/>
                </a:cubicBezTo>
                <a:lnTo>
                  <a:pt x="379064" y="195887"/>
                </a:lnTo>
                <a:cubicBezTo>
                  <a:pt x="407323" y="195887"/>
                  <a:pt x="430232" y="218796"/>
                  <a:pt x="430232" y="247055"/>
                </a:cubicBezTo>
                <a:lnTo>
                  <a:pt x="430232" y="433425"/>
                </a:lnTo>
                <a:cubicBezTo>
                  <a:pt x="471667" y="393103"/>
                  <a:pt x="497287" y="336703"/>
                  <a:pt x="497287" y="274320"/>
                </a:cubicBezTo>
                <a:cubicBezTo>
                  <a:pt x="497287" y="151179"/>
                  <a:pt x="397461" y="51353"/>
                  <a:pt x="274320" y="51353"/>
                </a:cubicBezTo>
                <a:close/>
                <a:moveTo>
                  <a:pt x="274320" y="0"/>
                </a:moveTo>
                <a:cubicBezTo>
                  <a:pt x="425823" y="0"/>
                  <a:pt x="548640" y="122817"/>
                  <a:pt x="548640" y="274320"/>
                </a:cubicBezTo>
                <a:cubicBezTo>
                  <a:pt x="548640" y="367834"/>
                  <a:pt x="501848" y="450420"/>
                  <a:pt x="430232" y="499698"/>
                </a:cubicBezTo>
                <a:lnTo>
                  <a:pt x="430232" y="502891"/>
                </a:lnTo>
                <a:lnTo>
                  <a:pt x="425668" y="502891"/>
                </a:lnTo>
                <a:cubicBezTo>
                  <a:pt x="382383" y="531866"/>
                  <a:pt x="330310" y="548640"/>
                  <a:pt x="274320" y="548640"/>
                </a:cubicBezTo>
                <a:cubicBezTo>
                  <a:pt x="218330" y="548640"/>
                  <a:pt x="166258" y="531866"/>
                  <a:pt x="122973" y="502891"/>
                </a:cubicBezTo>
                <a:lnTo>
                  <a:pt x="118409" y="502891"/>
                </a:lnTo>
                <a:lnTo>
                  <a:pt x="118409" y="499698"/>
                </a:lnTo>
                <a:cubicBezTo>
                  <a:pt x="46792" y="450421"/>
                  <a:pt x="0" y="367835"/>
                  <a:pt x="0" y="274320"/>
                </a:cubicBezTo>
                <a:cubicBezTo>
                  <a:pt x="0" y="122817"/>
                  <a:pt x="122817" y="0"/>
                  <a:pt x="274320"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LOAD METER"/>
          <p:cNvSpPr>
            <a:spLocks noChangeAspect="1"/>
          </p:cNvSpPr>
          <p:nvPr/>
        </p:nvSpPr>
        <p:spPr bwMode="auto">
          <a:xfrm rot="1919497">
            <a:off x="4608515" y="5284318"/>
            <a:ext cx="524656" cy="445745"/>
          </a:xfrm>
          <a:custGeom>
            <a:avLst/>
            <a:gdLst/>
            <a:ahLst/>
            <a:cxnLst/>
            <a:rect l="l" t="t" r="r" b="b"/>
            <a:pathLst>
              <a:path w="666666" h="566397">
                <a:moveTo>
                  <a:pt x="499355" y="154452"/>
                </a:moveTo>
                <a:cubicBezTo>
                  <a:pt x="512204" y="146426"/>
                  <a:pt x="529128" y="150336"/>
                  <a:pt x="537154" y="163185"/>
                </a:cubicBezTo>
                <a:cubicBezTo>
                  <a:pt x="545181" y="176034"/>
                  <a:pt x="541271" y="192958"/>
                  <a:pt x="528422" y="200984"/>
                </a:cubicBezTo>
                <a:cubicBezTo>
                  <a:pt x="515573" y="209010"/>
                  <a:pt x="498649" y="205101"/>
                  <a:pt x="490623" y="192252"/>
                </a:cubicBezTo>
                <a:cubicBezTo>
                  <a:pt x="482596" y="179402"/>
                  <a:pt x="486506" y="162479"/>
                  <a:pt x="499355" y="154452"/>
                </a:cubicBezTo>
                <a:close/>
                <a:moveTo>
                  <a:pt x="104430" y="401148"/>
                </a:moveTo>
                <a:cubicBezTo>
                  <a:pt x="117279" y="393122"/>
                  <a:pt x="134203" y="397032"/>
                  <a:pt x="142230" y="409881"/>
                </a:cubicBezTo>
                <a:cubicBezTo>
                  <a:pt x="150256" y="422730"/>
                  <a:pt x="146346" y="439654"/>
                  <a:pt x="133497" y="447680"/>
                </a:cubicBezTo>
                <a:cubicBezTo>
                  <a:pt x="120648" y="455706"/>
                  <a:pt x="103724" y="451797"/>
                  <a:pt x="95698" y="438948"/>
                </a:cubicBezTo>
                <a:cubicBezTo>
                  <a:pt x="87672" y="426098"/>
                  <a:pt x="91581" y="409175"/>
                  <a:pt x="104430" y="401148"/>
                </a:cubicBezTo>
                <a:close/>
                <a:moveTo>
                  <a:pt x="304648" y="273694"/>
                </a:moveTo>
                <a:cubicBezTo>
                  <a:pt x="295011" y="279714"/>
                  <a:pt x="292079" y="292406"/>
                  <a:pt x="298099" y="302043"/>
                </a:cubicBezTo>
                <a:cubicBezTo>
                  <a:pt x="304119" y="311681"/>
                  <a:pt x="316811" y="314613"/>
                  <a:pt x="326448" y="308593"/>
                </a:cubicBezTo>
                <a:cubicBezTo>
                  <a:pt x="336085" y="302573"/>
                  <a:pt x="339017" y="289881"/>
                  <a:pt x="332997" y="280243"/>
                </a:cubicBezTo>
                <a:cubicBezTo>
                  <a:pt x="326977" y="270606"/>
                  <a:pt x="314285" y="267674"/>
                  <a:pt x="304648" y="273694"/>
                </a:cubicBezTo>
                <a:close/>
                <a:moveTo>
                  <a:pt x="420983" y="105074"/>
                </a:moveTo>
                <a:cubicBezTo>
                  <a:pt x="433832" y="97048"/>
                  <a:pt x="450756" y="100958"/>
                  <a:pt x="458782" y="113807"/>
                </a:cubicBezTo>
                <a:cubicBezTo>
                  <a:pt x="466809" y="126656"/>
                  <a:pt x="462899" y="143579"/>
                  <a:pt x="450050" y="151606"/>
                </a:cubicBezTo>
                <a:cubicBezTo>
                  <a:pt x="437201" y="159632"/>
                  <a:pt x="420277" y="155723"/>
                  <a:pt x="412251" y="142873"/>
                </a:cubicBezTo>
                <a:cubicBezTo>
                  <a:pt x="404224" y="130024"/>
                  <a:pt x="408134" y="113101"/>
                  <a:pt x="420983" y="105074"/>
                </a:cubicBezTo>
                <a:close/>
                <a:moveTo>
                  <a:pt x="100638" y="305183"/>
                </a:moveTo>
                <a:cubicBezTo>
                  <a:pt x="113487" y="297156"/>
                  <a:pt x="130411" y="301066"/>
                  <a:pt x="138437" y="313915"/>
                </a:cubicBezTo>
                <a:cubicBezTo>
                  <a:pt x="146464" y="326764"/>
                  <a:pt x="142554" y="343688"/>
                  <a:pt x="129705" y="351714"/>
                </a:cubicBezTo>
                <a:cubicBezTo>
                  <a:pt x="116856" y="359741"/>
                  <a:pt x="99932" y="355831"/>
                  <a:pt x="91906" y="342982"/>
                </a:cubicBezTo>
                <a:cubicBezTo>
                  <a:pt x="83879" y="330133"/>
                  <a:pt x="87789" y="313209"/>
                  <a:pt x="100638" y="305183"/>
                </a:cubicBezTo>
                <a:close/>
                <a:moveTo>
                  <a:pt x="345385" y="87609"/>
                </a:moveTo>
                <a:cubicBezTo>
                  <a:pt x="358234" y="79583"/>
                  <a:pt x="375157" y="83493"/>
                  <a:pt x="383184" y="96342"/>
                </a:cubicBezTo>
                <a:cubicBezTo>
                  <a:pt x="391210" y="109191"/>
                  <a:pt x="387301" y="126115"/>
                  <a:pt x="374451" y="134141"/>
                </a:cubicBezTo>
                <a:cubicBezTo>
                  <a:pt x="361602" y="142167"/>
                  <a:pt x="344679" y="138258"/>
                  <a:pt x="336652" y="125409"/>
                </a:cubicBezTo>
                <a:cubicBezTo>
                  <a:pt x="328626" y="112559"/>
                  <a:pt x="332536" y="95636"/>
                  <a:pt x="345385" y="87609"/>
                </a:cubicBezTo>
                <a:close/>
                <a:moveTo>
                  <a:pt x="128334" y="223194"/>
                </a:moveTo>
                <a:cubicBezTo>
                  <a:pt x="141183" y="215167"/>
                  <a:pt x="158107" y="219077"/>
                  <a:pt x="166133" y="231926"/>
                </a:cubicBezTo>
                <a:cubicBezTo>
                  <a:pt x="174160" y="244775"/>
                  <a:pt x="170250" y="261699"/>
                  <a:pt x="157401" y="269725"/>
                </a:cubicBezTo>
                <a:cubicBezTo>
                  <a:pt x="144552" y="277752"/>
                  <a:pt x="127628" y="273842"/>
                  <a:pt x="119602" y="260993"/>
                </a:cubicBezTo>
                <a:cubicBezTo>
                  <a:pt x="111575" y="248144"/>
                  <a:pt x="115485" y="231220"/>
                  <a:pt x="128334" y="223194"/>
                </a:cubicBezTo>
                <a:close/>
                <a:moveTo>
                  <a:pt x="315846" y="102677"/>
                </a:moveTo>
                <a:lnTo>
                  <a:pt x="347802" y="267457"/>
                </a:lnTo>
                <a:cubicBezTo>
                  <a:pt x="349319" y="267611"/>
                  <a:pt x="349897" y="268463"/>
                  <a:pt x="350447" y="269343"/>
                </a:cubicBezTo>
                <a:cubicBezTo>
                  <a:pt x="362486" y="288617"/>
                  <a:pt x="356622" y="314003"/>
                  <a:pt x="337348" y="326042"/>
                </a:cubicBezTo>
                <a:cubicBezTo>
                  <a:pt x="318074" y="338082"/>
                  <a:pt x="292689" y="332217"/>
                  <a:pt x="280649" y="312943"/>
                </a:cubicBezTo>
                <a:cubicBezTo>
                  <a:pt x="271227" y="297860"/>
                  <a:pt x="272770" y="279034"/>
                  <a:pt x="285572" y="267704"/>
                </a:cubicBezTo>
                <a:lnTo>
                  <a:pt x="283842" y="267704"/>
                </a:lnTo>
                <a:close/>
                <a:moveTo>
                  <a:pt x="256314" y="104408"/>
                </a:moveTo>
                <a:cubicBezTo>
                  <a:pt x="269163" y="96382"/>
                  <a:pt x="286087" y="100291"/>
                  <a:pt x="294113" y="113140"/>
                </a:cubicBezTo>
                <a:cubicBezTo>
                  <a:pt x="302139" y="125990"/>
                  <a:pt x="298230" y="142913"/>
                  <a:pt x="285381" y="150940"/>
                </a:cubicBezTo>
                <a:cubicBezTo>
                  <a:pt x="272532" y="158966"/>
                  <a:pt x="255608" y="155056"/>
                  <a:pt x="247582" y="142207"/>
                </a:cubicBezTo>
                <a:cubicBezTo>
                  <a:pt x="239555" y="129358"/>
                  <a:pt x="243465" y="112434"/>
                  <a:pt x="256314" y="104408"/>
                </a:cubicBezTo>
                <a:close/>
                <a:moveTo>
                  <a:pt x="180603" y="151702"/>
                </a:moveTo>
                <a:cubicBezTo>
                  <a:pt x="193452" y="143676"/>
                  <a:pt x="210375" y="147586"/>
                  <a:pt x="218402" y="160435"/>
                </a:cubicBezTo>
                <a:cubicBezTo>
                  <a:pt x="226428" y="173284"/>
                  <a:pt x="222518" y="190207"/>
                  <a:pt x="209669" y="198234"/>
                </a:cubicBezTo>
                <a:cubicBezTo>
                  <a:pt x="196820" y="206260"/>
                  <a:pt x="179897" y="202350"/>
                  <a:pt x="171870" y="189501"/>
                </a:cubicBezTo>
                <a:cubicBezTo>
                  <a:pt x="163844" y="176652"/>
                  <a:pt x="167754" y="159729"/>
                  <a:pt x="180603" y="151702"/>
                </a:cubicBezTo>
                <a:close/>
                <a:moveTo>
                  <a:pt x="204036" y="106110"/>
                </a:moveTo>
                <a:cubicBezTo>
                  <a:pt x="164350" y="130285"/>
                  <a:pt x="130119" y="163452"/>
                  <a:pt x="105017" y="203370"/>
                </a:cubicBezTo>
                <a:cubicBezTo>
                  <a:pt x="49531" y="291609"/>
                  <a:pt x="47279" y="398957"/>
                  <a:pt x="99170" y="482030"/>
                </a:cubicBezTo>
                <a:lnTo>
                  <a:pt x="581185" y="180932"/>
                </a:lnTo>
                <a:cubicBezTo>
                  <a:pt x="531441" y="99451"/>
                  <a:pt x="437250" y="54244"/>
                  <a:pt x="335777" y="62796"/>
                </a:cubicBezTo>
                <a:cubicBezTo>
                  <a:pt x="288861" y="66749"/>
                  <a:pt x="243722" y="81934"/>
                  <a:pt x="204036" y="106110"/>
                </a:cubicBezTo>
                <a:close/>
                <a:moveTo>
                  <a:pt x="171961" y="53285"/>
                </a:moveTo>
                <a:cubicBezTo>
                  <a:pt x="220848" y="23522"/>
                  <a:pt x="276630" y="5126"/>
                  <a:pt x="334669" y="922"/>
                </a:cubicBezTo>
                <a:cubicBezTo>
                  <a:pt x="457870" y="-8002"/>
                  <a:pt x="572360" y="48305"/>
                  <a:pt x="633439" y="148290"/>
                </a:cubicBezTo>
                <a:lnTo>
                  <a:pt x="634418" y="147679"/>
                </a:lnTo>
                <a:lnTo>
                  <a:pt x="666666" y="199304"/>
                </a:lnTo>
                <a:lnTo>
                  <a:pt x="79003" y="566397"/>
                </a:lnTo>
                <a:lnTo>
                  <a:pt x="46756" y="514773"/>
                </a:lnTo>
                <a:lnTo>
                  <a:pt x="46755" y="514772"/>
                </a:lnTo>
                <a:cubicBezTo>
                  <a:pt x="-16950" y="412788"/>
                  <a:pt x="-15459" y="281656"/>
                  <a:pt x="50631" y="173852"/>
                </a:cubicBezTo>
                <a:cubicBezTo>
                  <a:pt x="81085" y="124181"/>
                  <a:pt x="123074" y="83049"/>
                  <a:pt x="171961" y="53285"/>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SMOKE / FIRE ALARMS"/>
          <p:cNvSpPr/>
          <p:nvPr/>
        </p:nvSpPr>
        <p:spPr bwMode="auto">
          <a:xfrm>
            <a:off x="5818889" y="5235358"/>
            <a:ext cx="575291" cy="346553"/>
          </a:xfrm>
          <a:custGeom>
            <a:avLst/>
            <a:gdLst/>
            <a:ahLst/>
            <a:cxnLst/>
            <a:rect l="l" t="t" r="r" b="b"/>
            <a:pathLst>
              <a:path w="731007" h="440357">
                <a:moveTo>
                  <a:pt x="160062" y="227454"/>
                </a:moveTo>
                <a:cubicBezTo>
                  <a:pt x="104631" y="268697"/>
                  <a:pt x="73769" y="322942"/>
                  <a:pt x="88479" y="356592"/>
                </a:cubicBezTo>
                <a:cubicBezTo>
                  <a:pt x="103190" y="390244"/>
                  <a:pt x="138582" y="396585"/>
                  <a:pt x="153242" y="419027"/>
                </a:cubicBezTo>
                <a:lnTo>
                  <a:pt x="172114" y="407258"/>
                </a:lnTo>
                <a:cubicBezTo>
                  <a:pt x="199346" y="399755"/>
                  <a:pt x="219097" y="365394"/>
                  <a:pt x="215034" y="336843"/>
                </a:cubicBezTo>
                <a:cubicBezTo>
                  <a:pt x="187847" y="322096"/>
                  <a:pt x="166585" y="299374"/>
                  <a:pt x="153423" y="272459"/>
                </a:cubicBezTo>
                <a:lnTo>
                  <a:pt x="165412" y="257518"/>
                </a:lnTo>
                <a:cubicBezTo>
                  <a:pt x="161788" y="249170"/>
                  <a:pt x="159862" y="239393"/>
                  <a:pt x="160062" y="227454"/>
                </a:cubicBezTo>
                <a:close/>
                <a:moveTo>
                  <a:pt x="521400" y="8749"/>
                </a:moveTo>
                <a:cubicBezTo>
                  <a:pt x="595332" y="8749"/>
                  <a:pt x="655265" y="57027"/>
                  <a:pt x="655265" y="116580"/>
                </a:cubicBezTo>
                <a:lnTo>
                  <a:pt x="646490" y="151591"/>
                </a:lnTo>
                <a:cubicBezTo>
                  <a:pt x="693997" y="154874"/>
                  <a:pt x="731007" y="195099"/>
                  <a:pt x="731007" y="244028"/>
                </a:cubicBezTo>
                <a:cubicBezTo>
                  <a:pt x="731007" y="296103"/>
                  <a:pt x="689084" y="338319"/>
                  <a:pt x="637370" y="338319"/>
                </a:cubicBezTo>
                <a:lnTo>
                  <a:pt x="600991" y="330923"/>
                </a:lnTo>
                <a:cubicBezTo>
                  <a:pt x="579942" y="358883"/>
                  <a:pt x="539786" y="376601"/>
                  <a:pt x="494015" y="376601"/>
                </a:cubicBezTo>
                <a:cubicBezTo>
                  <a:pt x="456012" y="376601"/>
                  <a:pt x="421879" y="364386"/>
                  <a:pt x="399142" y="344154"/>
                </a:cubicBezTo>
                <a:cubicBezTo>
                  <a:pt x="376220" y="358135"/>
                  <a:pt x="348984" y="365325"/>
                  <a:pt x="319939" y="365538"/>
                </a:cubicBezTo>
                <a:cubicBezTo>
                  <a:pt x="352906" y="329186"/>
                  <a:pt x="370353" y="277720"/>
                  <a:pt x="362255" y="233156"/>
                </a:cubicBezTo>
                <a:cubicBezTo>
                  <a:pt x="335238" y="158276"/>
                  <a:pt x="277572" y="118421"/>
                  <a:pt x="255960" y="50217"/>
                </a:cubicBezTo>
                <a:cubicBezTo>
                  <a:pt x="273900" y="42656"/>
                  <a:pt x="293757" y="39479"/>
                  <a:pt x="314429" y="39479"/>
                </a:cubicBezTo>
                <a:cubicBezTo>
                  <a:pt x="348346" y="39479"/>
                  <a:pt x="380066" y="48032"/>
                  <a:pt x="405728" y="65440"/>
                </a:cubicBezTo>
                <a:cubicBezTo>
                  <a:pt x="427045" y="31216"/>
                  <a:pt x="470965" y="8749"/>
                  <a:pt x="521400" y="8749"/>
                </a:cubicBezTo>
                <a:close/>
                <a:moveTo>
                  <a:pt x="196781" y="0"/>
                </a:moveTo>
                <a:cubicBezTo>
                  <a:pt x="184370" y="116772"/>
                  <a:pt x="268465" y="151520"/>
                  <a:pt x="301893" y="244170"/>
                </a:cubicBezTo>
                <a:cubicBezTo>
                  <a:pt x="314735" y="314846"/>
                  <a:pt x="258199" y="404266"/>
                  <a:pt x="187524" y="417106"/>
                </a:cubicBezTo>
                <a:lnTo>
                  <a:pt x="141582" y="440357"/>
                </a:lnTo>
                <a:cubicBezTo>
                  <a:pt x="112403" y="385587"/>
                  <a:pt x="32094" y="363671"/>
                  <a:pt x="5105" y="283042"/>
                </a:cubicBezTo>
                <a:cubicBezTo>
                  <a:pt x="-21884" y="202412"/>
                  <a:pt x="60461" y="83684"/>
                  <a:pt x="19678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FLOW METER"/>
          <p:cNvSpPr/>
          <p:nvPr/>
        </p:nvSpPr>
        <p:spPr bwMode="auto">
          <a:xfrm>
            <a:off x="8427123" y="5191621"/>
            <a:ext cx="571659" cy="388918"/>
          </a:xfrm>
          <a:custGeom>
            <a:avLst/>
            <a:gdLst/>
            <a:ahLst/>
            <a:cxnLst/>
            <a:rect l="l" t="t" r="r" b="b"/>
            <a:pathLst>
              <a:path w="726392" h="494189">
                <a:moveTo>
                  <a:pt x="238838" y="279657"/>
                </a:moveTo>
                <a:lnTo>
                  <a:pt x="346104" y="386923"/>
                </a:lnTo>
                <a:lnTo>
                  <a:pt x="238838" y="494189"/>
                </a:lnTo>
                <a:lnTo>
                  <a:pt x="238838" y="421724"/>
                </a:lnTo>
                <a:lnTo>
                  <a:pt x="0" y="421724"/>
                </a:lnTo>
                <a:lnTo>
                  <a:pt x="0" y="352122"/>
                </a:lnTo>
                <a:lnTo>
                  <a:pt x="238838" y="352122"/>
                </a:lnTo>
                <a:close/>
                <a:moveTo>
                  <a:pt x="584942" y="203469"/>
                </a:moveTo>
                <a:lnTo>
                  <a:pt x="692208" y="310735"/>
                </a:lnTo>
                <a:lnTo>
                  <a:pt x="584942" y="418001"/>
                </a:lnTo>
                <a:lnTo>
                  <a:pt x="584942" y="345536"/>
                </a:lnTo>
                <a:lnTo>
                  <a:pt x="346104" y="345536"/>
                </a:lnTo>
                <a:lnTo>
                  <a:pt x="346104" y="275934"/>
                </a:lnTo>
                <a:lnTo>
                  <a:pt x="584942" y="275934"/>
                </a:lnTo>
                <a:close/>
                <a:moveTo>
                  <a:pt x="273022" y="76188"/>
                </a:moveTo>
                <a:lnTo>
                  <a:pt x="380288" y="183454"/>
                </a:lnTo>
                <a:lnTo>
                  <a:pt x="273022" y="290720"/>
                </a:lnTo>
                <a:lnTo>
                  <a:pt x="273022" y="218255"/>
                </a:lnTo>
                <a:lnTo>
                  <a:pt x="34184" y="218255"/>
                </a:lnTo>
                <a:lnTo>
                  <a:pt x="34184" y="148653"/>
                </a:lnTo>
                <a:lnTo>
                  <a:pt x="273022" y="148653"/>
                </a:lnTo>
                <a:close/>
                <a:moveTo>
                  <a:pt x="619126" y="0"/>
                </a:moveTo>
                <a:lnTo>
                  <a:pt x="726392" y="107266"/>
                </a:lnTo>
                <a:lnTo>
                  <a:pt x="619126" y="214532"/>
                </a:lnTo>
                <a:lnTo>
                  <a:pt x="619126" y="142067"/>
                </a:lnTo>
                <a:lnTo>
                  <a:pt x="380288" y="142067"/>
                </a:lnTo>
                <a:lnTo>
                  <a:pt x="380288" y="72465"/>
                </a:lnTo>
                <a:lnTo>
                  <a:pt x="619126" y="72465"/>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CCUPANCY SENSOR"/>
          <p:cNvSpPr>
            <a:spLocks noChangeAspect="1"/>
          </p:cNvSpPr>
          <p:nvPr/>
        </p:nvSpPr>
        <p:spPr bwMode="auto">
          <a:xfrm>
            <a:off x="9789331" y="5203543"/>
            <a:ext cx="464065" cy="365075"/>
          </a:xfrm>
          <a:custGeom>
            <a:avLst/>
            <a:gdLst/>
            <a:ahLst/>
            <a:cxnLst/>
            <a:rect l="l" t="t" r="r" b="b"/>
            <a:pathLst>
              <a:path w="589675" h="463892">
                <a:moveTo>
                  <a:pt x="437134" y="185217"/>
                </a:moveTo>
                <a:cubicBezTo>
                  <a:pt x="486913" y="185217"/>
                  <a:pt x="527267" y="223478"/>
                  <a:pt x="527267" y="270676"/>
                </a:cubicBezTo>
                <a:cubicBezTo>
                  <a:pt x="527267" y="287222"/>
                  <a:pt x="522307" y="302670"/>
                  <a:pt x="512399" y="314889"/>
                </a:cubicBezTo>
                <a:cubicBezTo>
                  <a:pt x="520068" y="320395"/>
                  <a:pt x="528163" y="328630"/>
                  <a:pt x="539109" y="339943"/>
                </a:cubicBezTo>
                <a:cubicBezTo>
                  <a:pt x="568031" y="369835"/>
                  <a:pt x="589650" y="393000"/>
                  <a:pt x="589650" y="425749"/>
                </a:cubicBezTo>
                <a:cubicBezTo>
                  <a:pt x="590313" y="455974"/>
                  <a:pt x="577843" y="462852"/>
                  <a:pt x="560998" y="463892"/>
                </a:cubicBezTo>
                <a:lnTo>
                  <a:pt x="437133" y="462543"/>
                </a:lnTo>
                <a:lnTo>
                  <a:pt x="313270" y="463892"/>
                </a:lnTo>
                <a:cubicBezTo>
                  <a:pt x="296424" y="462852"/>
                  <a:pt x="283955" y="455974"/>
                  <a:pt x="284618" y="425749"/>
                </a:cubicBezTo>
                <a:cubicBezTo>
                  <a:pt x="284618" y="393000"/>
                  <a:pt x="313610" y="361080"/>
                  <a:pt x="335159" y="339943"/>
                </a:cubicBezTo>
                <a:lnTo>
                  <a:pt x="362497" y="315772"/>
                </a:lnTo>
                <a:cubicBezTo>
                  <a:pt x="352196" y="303396"/>
                  <a:pt x="347001" y="287611"/>
                  <a:pt x="347001" y="270676"/>
                </a:cubicBezTo>
                <a:cubicBezTo>
                  <a:pt x="347001" y="223478"/>
                  <a:pt x="387355" y="185217"/>
                  <a:pt x="437134" y="185217"/>
                </a:cubicBezTo>
                <a:close/>
                <a:moveTo>
                  <a:pt x="262324" y="0"/>
                </a:moveTo>
                <a:cubicBezTo>
                  <a:pt x="334300" y="0"/>
                  <a:pt x="392648" y="55322"/>
                  <a:pt x="392648" y="123565"/>
                </a:cubicBezTo>
                <a:cubicBezTo>
                  <a:pt x="392648" y="152170"/>
                  <a:pt x="382396" y="178505"/>
                  <a:pt x="363516" y="197951"/>
                </a:cubicBezTo>
                <a:cubicBezTo>
                  <a:pt x="337538" y="211760"/>
                  <a:pt x="320839" y="238424"/>
                  <a:pt x="320839" y="268785"/>
                </a:cubicBezTo>
                <a:cubicBezTo>
                  <a:pt x="320839" y="284867"/>
                  <a:pt x="325524" y="299911"/>
                  <a:pt x="334956" y="311942"/>
                </a:cubicBezTo>
                <a:cubicBezTo>
                  <a:pt x="326296" y="317841"/>
                  <a:pt x="318399" y="325744"/>
                  <a:pt x="309751" y="334226"/>
                </a:cubicBezTo>
                <a:cubicBezTo>
                  <a:pt x="285914" y="357608"/>
                  <a:pt x="253843" y="392918"/>
                  <a:pt x="253843" y="429145"/>
                </a:cubicBezTo>
                <a:cubicBezTo>
                  <a:pt x="253513" y="444173"/>
                  <a:pt x="256118" y="453983"/>
                  <a:pt x="261217" y="460012"/>
                </a:cubicBezTo>
                <a:lnTo>
                  <a:pt x="47043" y="462345"/>
                </a:lnTo>
                <a:cubicBezTo>
                  <a:pt x="19408" y="460638"/>
                  <a:pt x="-1048" y="449355"/>
                  <a:pt x="41" y="399773"/>
                </a:cubicBezTo>
                <a:cubicBezTo>
                  <a:pt x="41" y="327457"/>
                  <a:pt x="64302" y="257895"/>
                  <a:pt x="135253" y="229348"/>
                </a:cubicBezTo>
                <a:lnTo>
                  <a:pt x="174947" y="213992"/>
                </a:lnTo>
                <a:cubicBezTo>
                  <a:pt x="148312" y="192117"/>
                  <a:pt x="132000" y="159647"/>
                  <a:pt x="132000" y="123565"/>
                </a:cubicBezTo>
                <a:cubicBezTo>
                  <a:pt x="132000" y="55322"/>
                  <a:pt x="190348" y="0"/>
                  <a:pt x="262324"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TEMPERATURE SENSOR"/>
          <p:cNvSpPr>
            <a:spLocks noChangeAspect="1"/>
          </p:cNvSpPr>
          <p:nvPr/>
        </p:nvSpPr>
        <p:spPr bwMode="auto">
          <a:xfrm>
            <a:off x="11120630" y="5134501"/>
            <a:ext cx="167472" cy="389299"/>
          </a:xfrm>
          <a:custGeom>
            <a:avLst/>
            <a:gdLst/>
            <a:ahLst/>
            <a:cxnLst/>
            <a:rect l="l" t="t" r="r" b="b"/>
            <a:pathLst>
              <a:path w="212802" h="494672">
                <a:moveTo>
                  <a:pt x="102852" y="132858"/>
                </a:moveTo>
                <a:cubicBezTo>
                  <a:pt x="118002" y="132858"/>
                  <a:pt x="130284" y="145140"/>
                  <a:pt x="130284" y="160290"/>
                </a:cubicBezTo>
                <a:lnTo>
                  <a:pt x="130284" y="280468"/>
                </a:lnTo>
                <a:cubicBezTo>
                  <a:pt x="130860" y="316692"/>
                  <a:pt x="131556" y="357266"/>
                  <a:pt x="133740" y="377633"/>
                </a:cubicBezTo>
                <a:cubicBezTo>
                  <a:pt x="139903" y="384157"/>
                  <a:pt x="143386" y="393005"/>
                  <a:pt x="143386" y="402667"/>
                </a:cubicBezTo>
                <a:cubicBezTo>
                  <a:pt x="143386" y="424392"/>
                  <a:pt x="125775" y="442003"/>
                  <a:pt x="104049" y="442003"/>
                </a:cubicBezTo>
                <a:cubicBezTo>
                  <a:pt x="82324" y="442003"/>
                  <a:pt x="64713" y="424392"/>
                  <a:pt x="64713" y="402667"/>
                </a:cubicBezTo>
                <a:cubicBezTo>
                  <a:pt x="64713" y="393005"/>
                  <a:pt x="68196" y="384157"/>
                  <a:pt x="74359" y="377633"/>
                </a:cubicBezTo>
                <a:cubicBezTo>
                  <a:pt x="74713" y="347173"/>
                  <a:pt x="75066" y="316712"/>
                  <a:pt x="75420" y="286252"/>
                </a:cubicBezTo>
                <a:lnTo>
                  <a:pt x="75420" y="160290"/>
                </a:lnTo>
                <a:cubicBezTo>
                  <a:pt x="75420" y="145140"/>
                  <a:pt x="87702" y="132858"/>
                  <a:pt x="102852" y="132858"/>
                </a:cubicBezTo>
                <a:close/>
                <a:moveTo>
                  <a:pt x="106402" y="32791"/>
                </a:moveTo>
                <a:cubicBezTo>
                  <a:pt x="72691" y="32791"/>
                  <a:pt x="45362" y="60120"/>
                  <a:pt x="45362" y="93831"/>
                </a:cubicBezTo>
                <a:lnTo>
                  <a:pt x="45362" y="341649"/>
                </a:lnTo>
                <a:cubicBezTo>
                  <a:pt x="33920" y="354092"/>
                  <a:pt x="27728" y="370864"/>
                  <a:pt x="27728" y="389081"/>
                </a:cubicBezTo>
                <a:cubicBezTo>
                  <a:pt x="27728" y="432531"/>
                  <a:pt x="62951" y="467754"/>
                  <a:pt x="106401" y="467754"/>
                </a:cubicBezTo>
                <a:cubicBezTo>
                  <a:pt x="149851" y="467754"/>
                  <a:pt x="185074" y="432531"/>
                  <a:pt x="185074" y="389081"/>
                </a:cubicBezTo>
                <a:cubicBezTo>
                  <a:pt x="185074" y="370865"/>
                  <a:pt x="178882" y="354094"/>
                  <a:pt x="167441" y="341652"/>
                </a:cubicBezTo>
                <a:lnTo>
                  <a:pt x="167442" y="93831"/>
                </a:lnTo>
                <a:cubicBezTo>
                  <a:pt x="167442" y="60120"/>
                  <a:pt x="140113" y="32791"/>
                  <a:pt x="106402" y="32791"/>
                </a:cubicBezTo>
                <a:close/>
                <a:moveTo>
                  <a:pt x="106402" y="0"/>
                </a:moveTo>
                <a:cubicBezTo>
                  <a:pt x="150756" y="0"/>
                  <a:pt x="186712" y="35956"/>
                  <a:pt x="186712" y="80310"/>
                </a:cubicBezTo>
                <a:lnTo>
                  <a:pt x="186711" y="320558"/>
                </a:lnTo>
                <a:cubicBezTo>
                  <a:pt x="203380" y="338204"/>
                  <a:pt x="212802" y="362137"/>
                  <a:pt x="212802" y="388271"/>
                </a:cubicBezTo>
                <a:cubicBezTo>
                  <a:pt x="212802" y="447035"/>
                  <a:pt x="165165" y="494672"/>
                  <a:pt x="106401" y="494672"/>
                </a:cubicBezTo>
                <a:cubicBezTo>
                  <a:pt x="47637" y="494672"/>
                  <a:pt x="0" y="447035"/>
                  <a:pt x="0" y="388271"/>
                </a:cubicBezTo>
                <a:cubicBezTo>
                  <a:pt x="0" y="362137"/>
                  <a:pt x="9422" y="338203"/>
                  <a:pt x="26092" y="320557"/>
                </a:cubicBezTo>
                <a:lnTo>
                  <a:pt x="26092" y="80310"/>
                </a:lnTo>
                <a:cubicBezTo>
                  <a:pt x="26092" y="35956"/>
                  <a:pt x="62048" y="0"/>
                  <a:pt x="106402"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FIRE DETECTION"/>
          <p:cNvSpPr>
            <a:spLocks noChangeAspect="1"/>
          </p:cNvSpPr>
          <p:nvPr/>
        </p:nvSpPr>
        <p:spPr bwMode="auto">
          <a:xfrm rot="19044653">
            <a:off x="10994439" y="6097350"/>
            <a:ext cx="387828" cy="431771"/>
          </a:xfrm>
          <a:custGeom>
            <a:avLst/>
            <a:gdLst/>
            <a:ahLst/>
            <a:cxnLst/>
            <a:rect l="l" t="t" r="r" b="b"/>
            <a:pathLst>
              <a:path w="640246" h="712789">
                <a:moveTo>
                  <a:pt x="495013" y="507373"/>
                </a:moveTo>
                <a:lnTo>
                  <a:pt x="405906" y="507372"/>
                </a:lnTo>
                <a:cubicBezTo>
                  <a:pt x="356694" y="507372"/>
                  <a:pt x="316798" y="547011"/>
                  <a:pt x="316798" y="595907"/>
                </a:cubicBezTo>
                <a:lnTo>
                  <a:pt x="316798" y="703170"/>
                </a:lnTo>
                <a:lnTo>
                  <a:pt x="405905" y="703172"/>
                </a:lnTo>
                <a:cubicBezTo>
                  <a:pt x="455118" y="703172"/>
                  <a:pt x="495013" y="663533"/>
                  <a:pt x="495013" y="614637"/>
                </a:cubicBezTo>
                <a:close/>
                <a:moveTo>
                  <a:pt x="275964" y="236974"/>
                </a:moveTo>
                <a:lnTo>
                  <a:pt x="143718" y="236972"/>
                </a:lnTo>
                <a:cubicBezTo>
                  <a:pt x="70680" y="236972"/>
                  <a:pt x="11471" y="296183"/>
                  <a:pt x="11471" y="369221"/>
                </a:cubicBezTo>
                <a:lnTo>
                  <a:pt x="11471" y="529443"/>
                </a:lnTo>
                <a:lnTo>
                  <a:pt x="143717" y="529445"/>
                </a:lnTo>
                <a:cubicBezTo>
                  <a:pt x="216755" y="529445"/>
                  <a:pt x="275964" y="470236"/>
                  <a:pt x="275964" y="397198"/>
                </a:cubicBezTo>
                <a:cubicBezTo>
                  <a:pt x="275964" y="343790"/>
                  <a:pt x="248455" y="334459"/>
                  <a:pt x="275964" y="236974"/>
                </a:cubicBezTo>
                <a:close/>
                <a:moveTo>
                  <a:pt x="552482" y="0"/>
                </a:moveTo>
                <a:cubicBezTo>
                  <a:pt x="484457" y="93077"/>
                  <a:pt x="491507" y="198808"/>
                  <a:pt x="491507" y="298057"/>
                </a:cubicBezTo>
                <a:cubicBezTo>
                  <a:pt x="491507" y="315510"/>
                  <a:pt x="489688" y="332538"/>
                  <a:pt x="486096" y="348934"/>
                </a:cubicBezTo>
                <a:lnTo>
                  <a:pt x="640246" y="348934"/>
                </a:lnTo>
                <a:cubicBezTo>
                  <a:pt x="548160" y="430464"/>
                  <a:pt x="640246" y="481822"/>
                  <a:pt x="640246" y="548265"/>
                </a:cubicBezTo>
                <a:cubicBezTo>
                  <a:pt x="640246" y="639129"/>
                  <a:pt x="566109" y="712789"/>
                  <a:pt x="474657" y="712789"/>
                </a:cubicBezTo>
                <a:lnTo>
                  <a:pt x="309069" y="712788"/>
                </a:lnTo>
                <a:lnTo>
                  <a:pt x="309069" y="534537"/>
                </a:lnTo>
                <a:cubicBezTo>
                  <a:pt x="289050" y="540923"/>
                  <a:pt x="267739" y="543811"/>
                  <a:pt x="245753" y="543810"/>
                </a:cubicBezTo>
                <a:lnTo>
                  <a:pt x="0" y="543809"/>
                </a:lnTo>
                <a:lnTo>
                  <a:pt x="0" y="246062"/>
                </a:lnTo>
                <a:cubicBezTo>
                  <a:pt x="0" y="110336"/>
                  <a:pt x="110028" y="309"/>
                  <a:pt x="245754" y="308"/>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VEHICLE TRACKING DEVICE"/>
          <p:cNvSpPr/>
          <p:nvPr/>
        </p:nvSpPr>
        <p:spPr bwMode="auto">
          <a:xfrm>
            <a:off x="802295" y="5223057"/>
            <a:ext cx="644337" cy="348224"/>
          </a:xfrm>
          <a:custGeom>
            <a:avLst/>
            <a:gdLst/>
            <a:ahLst/>
            <a:cxnLst/>
            <a:rect l="l" t="t" r="r" b="b"/>
            <a:pathLst>
              <a:path w="697148" h="395762">
                <a:moveTo>
                  <a:pt x="26638" y="234768"/>
                </a:moveTo>
                <a:lnTo>
                  <a:pt x="400041" y="234768"/>
                </a:lnTo>
                <a:cubicBezTo>
                  <a:pt x="408944" y="266355"/>
                  <a:pt x="437343" y="289279"/>
                  <a:pt x="471308" y="290204"/>
                </a:cubicBezTo>
                <a:lnTo>
                  <a:pt x="471308" y="368930"/>
                </a:lnTo>
                <a:cubicBezTo>
                  <a:pt x="471308" y="383749"/>
                  <a:pt x="459382" y="395762"/>
                  <a:pt x="444670" y="395762"/>
                </a:cubicBezTo>
                <a:lnTo>
                  <a:pt x="26638" y="395762"/>
                </a:lnTo>
                <a:cubicBezTo>
                  <a:pt x="11926" y="395762"/>
                  <a:pt x="0" y="383749"/>
                  <a:pt x="0" y="368930"/>
                </a:cubicBezTo>
                <a:lnTo>
                  <a:pt x="0" y="261601"/>
                </a:lnTo>
                <a:cubicBezTo>
                  <a:pt x="0" y="246781"/>
                  <a:pt x="11926" y="234768"/>
                  <a:pt x="26638" y="234768"/>
                </a:cubicBezTo>
                <a:close/>
                <a:moveTo>
                  <a:pt x="525384" y="193997"/>
                </a:moveTo>
                <a:lnTo>
                  <a:pt x="525384" y="267062"/>
                </a:lnTo>
                <a:cubicBezTo>
                  <a:pt x="563540" y="262458"/>
                  <a:pt x="593716" y="232222"/>
                  <a:pt x="598304" y="193997"/>
                </a:cubicBezTo>
                <a:close/>
                <a:moveTo>
                  <a:pt x="430232" y="193997"/>
                </a:moveTo>
                <a:cubicBezTo>
                  <a:pt x="434819" y="232222"/>
                  <a:pt x="464996" y="262458"/>
                  <a:pt x="503151" y="267062"/>
                </a:cubicBezTo>
                <a:lnTo>
                  <a:pt x="503151" y="193997"/>
                </a:lnTo>
                <a:close/>
                <a:moveTo>
                  <a:pt x="525384" y="98698"/>
                </a:moveTo>
                <a:lnTo>
                  <a:pt x="525384" y="171764"/>
                </a:lnTo>
                <a:lnTo>
                  <a:pt x="598304" y="171764"/>
                </a:lnTo>
                <a:cubicBezTo>
                  <a:pt x="593716" y="133538"/>
                  <a:pt x="563540" y="103303"/>
                  <a:pt x="525384" y="98698"/>
                </a:cubicBezTo>
                <a:close/>
                <a:moveTo>
                  <a:pt x="503151" y="98698"/>
                </a:moveTo>
                <a:cubicBezTo>
                  <a:pt x="464996" y="103303"/>
                  <a:pt x="434819" y="133538"/>
                  <a:pt x="430232" y="171764"/>
                </a:cubicBezTo>
                <a:lnTo>
                  <a:pt x="503151" y="171764"/>
                </a:lnTo>
                <a:close/>
                <a:moveTo>
                  <a:pt x="514268" y="0"/>
                </a:moveTo>
                <a:cubicBezTo>
                  <a:pt x="520407" y="0"/>
                  <a:pt x="525384" y="4977"/>
                  <a:pt x="525384" y="11116"/>
                </a:cubicBezTo>
                <a:lnTo>
                  <a:pt x="525384" y="71819"/>
                </a:lnTo>
                <a:cubicBezTo>
                  <a:pt x="578399" y="76498"/>
                  <a:pt x="620516" y="118676"/>
                  <a:pt x="625182" y="171764"/>
                </a:cubicBezTo>
                <a:lnTo>
                  <a:pt x="686032" y="171764"/>
                </a:lnTo>
                <a:cubicBezTo>
                  <a:pt x="692171" y="171764"/>
                  <a:pt x="697148" y="176741"/>
                  <a:pt x="697148" y="182880"/>
                </a:cubicBezTo>
                <a:cubicBezTo>
                  <a:pt x="697148" y="189019"/>
                  <a:pt x="692171" y="193997"/>
                  <a:pt x="686032" y="193997"/>
                </a:cubicBezTo>
                <a:lnTo>
                  <a:pt x="625182" y="193997"/>
                </a:lnTo>
                <a:cubicBezTo>
                  <a:pt x="620516" y="247085"/>
                  <a:pt x="578399" y="289263"/>
                  <a:pt x="525384" y="293942"/>
                </a:cubicBezTo>
                <a:lnTo>
                  <a:pt x="525384" y="354644"/>
                </a:lnTo>
                <a:cubicBezTo>
                  <a:pt x="525384" y="360783"/>
                  <a:pt x="520407" y="365760"/>
                  <a:pt x="514268" y="365760"/>
                </a:cubicBezTo>
                <a:cubicBezTo>
                  <a:pt x="508128" y="365760"/>
                  <a:pt x="503151" y="360783"/>
                  <a:pt x="503151" y="354644"/>
                </a:cubicBezTo>
                <a:lnTo>
                  <a:pt x="503151" y="293942"/>
                </a:lnTo>
                <a:cubicBezTo>
                  <a:pt x="450136" y="289263"/>
                  <a:pt x="408019" y="247085"/>
                  <a:pt x="403353" y="193997"/>
                </a:cubicBezTo>
                <a:lnTo>
                  <a:pt x="342504" y="193997"/>
                </a:lnTo>
                <a:cubicBezTo>
                  <a:pt x="336364" y="193997"/>
                  <a:pt x="331387" y="189019"/>
                  <a:pt x="331387" y="182880"/>
                </a:cubicBezTo>
                <a:cubicBezTo>
                  <a:pt x="331387" y="176741"/>
                  <a:pt x="336364" y="171764"/>
                  <a:pt x="342504" y="171764"/>
                </a:cubicBezTo>
                <a:lnTo>
                  <a:pt x="403353" y="171764"/>
                </a:lnTo>
                <a:cubicBezTo>
                  <a:pt x="408019" y="118676"/>
                  <a:pt x="450136" y="76498"/>
                  <a:pt x="503151" y="71819"/>
                </a:cubicBezTo>
                <a:lnTo>
                  <a:pt x="503151" y="11116"/>
                </a:lnTo>
                <a:cubicBezTo>
                  <a:pt x="503151" y="4977"/>
                  <a:pt x="508128" y="0"/>
                  <a:pt x="514268"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41" name="Table 140"/>
          <p:cNvGraphicFramePr>
            <a:graphicFrameLocks noGrp="1"/>
          </p:cNvGraphicFramePr>
          <p:nvPr>
            <p:extLst/>
          </p:nvPr>
        </p:nvGraphicFramePr>
        <p:xfrm>
          <a:off x="2784741" y="1283559"/>
          <a:ext cx="6835773" cy="381188"/>
        </p:xfrm>
        <a:graphic>
          <a:graphicData uri="http://schemas.openxmlformats.org/drawingml/2006/table">
            <a:tbl>
              <a:tblPr>
                <a:tableStyleId>{5C22544A-7EE6-4342-B048-85BDC9FD1C3A}</a:tableStyleId>
              </a:tblPr>
              <a:tblGrid>
                <a:gridCol w="664620"/>
                <a:gridCol w="1070574"/>
                <a:gridCol w="1639386"/>
                <a:gridCol w="1401972"/>
                <a:gridCol w="1589665"/>
                <a:gridCol w="469556"/>
              </a:tblGrid>
              <a:tr h="381188">
                <a:tc>
                  <a:txBody>
                    <a:bodyPr/>
                    <a:lstStyle/>
                    <a:p>
                      <a:pPr marL="0" indent="0" algn="ctr"/>
                      <a:endParaRPr lang="en-US" sz="1000" b="1" kern="1200" baseline="0" dirty="0">
                        <a:solidFill>
                          <a:schemeClr val="bg1">
                            <a:lumMod val="50000"/>
                          </a:schemeClr>
                        </a:solidFill>
                        <a:latin typeface="+mn-lt"/>
                        <a:ea typeface="+mn-ea"/>
                        <a:cs typeface="+mn-cs"/>
                      </a:endParaRPr>
                    </a:p>
                  </a:txBody>
                  <a:tcPr marL="0" marR="0" marT="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j-lt"/>
                          <a:ea typeface="+mn-ea"/>
                          <a:cs typeface="+mn-cs"/>
                        </a:rPr>
                        <a:t>MAKER</a:t>
                      </a:r>
                    </a:p>
                    <a:p>
                      <a:pPr algn="ctr"/>
                      <a:r>
                        <a:rPr lang="en-US" sz="1000" b="0" kern="1200" baseline="0" dirty="0" smtClean="0">
                          <a:solidFill>
                            <a:schemeClr val="bg1">
                              <a:lumMod val="50000"/>
                            </a:schemeClr>
                          </a:solidFill>
                          <a:latin typeface="+mj-lt"/>
                          <a:ea typeface="+mn-ea"/>
                          <a:cs typeface="+mn-cs"/>
                        </a:rPr>
                        <a:t>Intelligent Device</a:t>
                      </a:r>
                      <a:endParaRPr lang="en-US" sz="1000" b="0" kern="1200" baseline="0" dirty="0">
                        <a:solidFill>
                          <a:schemeClr val="bg1">
                            <a:lumMod val="50000"/>
                          </a:schemeClr>
                        </a:solidFill>
                        <a:latin typeface="+mj-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j-lt"/>
                          <a:ea typeface="+mn-ea"/>
                          <a:cs typeface="+mn-cs"/>
                        </a:rPr>
                        <a:t>OEM</a:t>
                      </a:r>
                    </a:p>
                    <a:p>
                      <a:pPr algn="ctr"/>
                      <a:r>
                        <a:rPr lang="en-US" sz="1000" b="0" kern="1200" baseline="0" dirty="0" smtClean="0">
                          <a:solidFill>
                            <a:schemeClr val="bg1">
                              <a:lumMod val="50000"/>
                            </a:schemeClr>
                          </a:solidFill>
                          <a:latin typeface="+mj-lt"/>
                          <a:ea typeface="+mn-ea"/>
                          <a:cs typeface="+mn-cs"/>
                        </a:rPr>
                        <a:t>Device-as-a-Service</a:t>
                      </a:r>
                      <a:endParaRPr lang="en-US" sz="1000" b="0" kern="1200" baseline="0" dirty="0">
                        <a:solidFill>
                          <a:schemeClr val="bg1">
                            <a:lumMod val="50000"/>
                          </a:schemeClr>
                        </a:solidFill>
                        <a:latin typeface="+mj-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j-lt"/>
                          <a:ea typeface="+mn-ea"/>
                          <a:cs typeface="+mn-cs"/>
                        </a:rPr>
                        <a:t>ENTERPRISE</a:t>
                      </a:r>
                    </a:p>
                    <a:p>
                      <a:pPr algn="ctr"/>
                      <a:r>
                        <a:rPr lang="en-US" sz="1000" b="0" kern="1200" baseline="0" dirty="0" smtClean="0">
                          <a:solidFill>
                            <a:schemeClr val="bg1">
                              <a:lumMod val="50000"/>
                            </a:schemeClr>
                          </a:solidFill>
                          <a:latin typeface="+mj-lt"/>
                          <a:ea typeface="+mn-ea"/>
                          <a:cs typeface="+mn-cs"/>
                        </a:rPr>
                        <a:t>Intelligent Operations</a:t>
                      </a:r>
                      <a:endParaRPr lang="en-US" sz="1000" b="0" kern="1200" baseline="0" dirty="0">
                        <a:solidFill>
                          <a:schemeClr val="bg1">
                            <a:lumMod val="50000"/>
                          </a:schemeClr>
                        </a:solidFill>
                        <a:latin typeface="+mj-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00" b="0" kern="1200" baseline="0" dirty="0" smtClean="0">
                          <a:solidFill>
                            <a:schemeClr val="bg1">
                              <a:lumMod val="50000"/>
                            </a:schemeClr>
                          </a:solidFill>
                          <a:latin typeface="+mj-lt"/>
                          <a:ea typeface="+mn-ea"/>
                          <a:cs typeface="+mn-cs"/>
                        </a:rPr>
                        <a:t>END USER</a:t>
                      </a:r>
                    </a:p>
                    <a:p>
                      <a:pPr algn="ctr"/>
                      <a:r>
                        <a:rPr lang="en-US" sz="1000" b="0" kern="1200" baseline="0" dirty="0" smtClean="0">
                          <a:solidFill>
                            <a:schemeClr val="bg1">
                              <a:lumMod val="50000"/>
                            </a:schemeClr>
                          </a:solidFill>
                          <a:latin typeface="+mj-lt"/>
                          <a:ea typeface="+mn-ea"/>
                          <a:cs typeface="+mn-cs"/>
                        </a:rPr>
                        <a:t>Personal Productivity</a:t>
                      </a: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endParaRPr lang="en-US" sz="1000" b="0" kern="1200" baseline="0" dirty="0">
                        <a:solidFill>
                          <a:schemeClr val="bg1">
                            <a:lumMod val="50000"/>
                          </a:schemeClr>
                        </a:solidFill>
                        <a:latin typeface="+mn-lt"/>
                        <a:ea typeface="+mn-ea"/>
                        <a:cs typeface="+mn-cs"/>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r>
            </a:tbl>
          </a:graphicData>
        </a:graphic>
      </p:graphicFrame>
      <p:sp>
        <p:nvSpPr>
          <p:cNvPr id="155" name="SMART BUILDING AUTOMATION"/>
          <p:cNvSpPr>
            <a:spLocks noChangeAspect="1"/>
          </p:cNvSpPr>
          <p:nvPr/>
        </p:nvSpPr>
        <p:spPr bwMode="auto">
          <a:xfrm>
            <a:off x="7657299" y="6042408"/>
            <a:ext cx="510191" cy="575695"/>
          </a:xfrm>
          <a:custGeom>
            <a:avLst/>
            <a:gdLst/>
            <a:ahLst/>
            <a:cxnLst/>
            <a:rect l="l" t="t" r="r" b="b"/>
            <a:pathLst>
              <a:path w="1120405" h="937223">
                <a:moveTo>
                  <a:pt x="31668" y="603983"/>
                </a:moveTo>
                <a:lnTo>
                  <a:pt x="31668" y="658598"/>
                </a:lnTo>
                <a:lnTo>
                  <a:pt x="94207" y="658598"/>
                </a:lnTo>
                <a:lnTo>
                  <a:pt x="94207" y="603983"/>
                </a:lnTo>
                <a:close/>
                <a:moveTo>
                  <a:pt x="31668" y="531947"/>
                </a:moveTo>
                <a:lnTo>
                  <a:pt x="31668" y="586562"/>
                </a:lnTo>
                <a:lnTo>
                  <a:pt x="344364" y="586562"/>
                </a:lnTo>
                <a:lnTo>
                  <a:pt x="344364" y="531947"/>
                </a:lnTo>
                <a:close/>
                <a:moveTo>
                  <a:pt x="31668" y="454381"/>
                </a:moveTo>
                <a:lnTo>
                  <a:pt x="31668" y="508996"/>
                </a:lnTo>
                <a:lnTo>
                  <a:pt x="539092" y="508996"/>
                </a:lnTo>
                <a:lnTo>
                  <a:pt x="539092" y="454381"/>
                </a:lnTo>
                <a:close/>
                <a:moveTo>
                  <a:pt x="57391" y="419995"/>
                </a:moveTo>
                <a:lnTo>
                  <a:pt x="586675" y="419995"/>
                </a:lnTo>
                <a:cubicBezTo>
                  <a:pt x="618372" y="419995"/>
                  <a:pt x="644065" y="445689"/>
                  <a:pt x="644065" y="477385"/>
                </a:cubicBezTo>
                <a:lnTo>
                  <a:pt x="644065" y="937223"/>
                </a:lnTo>
                <a:lnTo>
                  <a:pt x="0" y="937223"/>
                </a:lnTo>
                <a:lnTo>
                  <a:pt x="0" y="477385"/>
                </a:lnTo>
                <a:cubicBezTo>
                  <a:pt x="0" y="445689"/>
                  <a:pt x="25694" y="419995"/>
                  <a:pt x="57391" y="419995"/>
                </a:cubicBezTo>
                <a:close/>
                <a:moveTo>
                  <a:pt x="606057" y="181167"/>
                </a:moveTo>
                <a:lnTo>
                  <a:pt x="606057" y="223387"/>
                </a:lnTo>
                <a:lnTo>
                  <a:pt x="701920" y="223387"/>
                </a:lnTo>
                <a:lnTo>
                  <a:pt x="701920" y="181167"/>
                </a:lnTo>
                <a:close/>
                <a:moveTo>
                  <a:pt x="474118" y="181167"/>
                </a:moveTo>
                <a:lnTo>
                  <a:pt x="474118" y="223387"/>
                </a:lnTo>
                <a:lnTo>
                  <a:pt x="569981" y="223387"/>
                </a:lnTo>
                <a:lnTo>
                  <a:pt x="569981" y="181167"/>
                </a:lnTo>
                <a:close/>
                <a:moveTo>
                  <a:pt x="606057" y="120765"/>
                </a:moveTo>
                <a:lnTo>
                  <a:pt x="606057" y="162985"/>
                </a:lnTo>
                <a:lnTo>
                  <a:pt x="701920" y="162985"/>
                </a:lnTo>
                <a:lnTo>
                  <a:pt x="701920" y="120765"/>
                </a:lnTo>
                <a:close/>
                <a:moveTo>
                  <a:pt x="474118" y="120765"/>
                </a:moveTo>
                <a:lnTo>
                  <a:pt x="474118" y="162985"/>
                </a:lnTo>
                <a:lnTo>
                  <a:pt x="569981" y="162985"/>
                </a:lnTo>
                <a:lnTo>
                  <a:pt x="569981" y="120765"/>
                </a:lnTo>
                <a:close/>
                <a:moveTo>
                  <a:pt x="737996" y="60363"/>
                </a:moveTo>
                <a:lnTo>
                  <a:pt x="737996" y="102583"/>
                </a:lnTo>
                <a:lnTo>
                  <a:pt x="833859" y="102583"/>
                </a:lnTo>
                <a:lnTo>
                  <a:pt x="833859" y="60363"/>
                </a:lnTo>
                <a:close/>
                <a:moveTo>
                  <a:pt x="606057" y="60362"/>
                </a:moveTo>
                <a:lnTo>
                  <a:pt x="606057" y="102582"/>
                </a:lnTo>
                <a:lnTo>
                  <a:pt x="701920" y="102582"/>
                </a:lnTo>
                <a:lnTo>
                  <a:pt x="701920" y="60362"/>
                </a:lnTo>
                <a:close/>
                <a:moveTo>
                  <a:pt x="474118" y="60362"/>
                </a:moveTo>
                <a:lnTo>
                  <a:pt x="474118" y="102582"/>
                </a:lnTo>
                <a:lnTo>
                  <a:pt x="569981" y="102582"/>
                </a:lnTo>
                <a:lnTo>
                  <a:pt x="569981" y="60362"/>
                </a:lnTo>
                <a:close/>
                <a:moveTo>
                  <a:pt x="503122" y="0"/>
                </a:moveTo>
                <a:lnTo>
                  <a:pt x="1053370" y="0"/>
                </a:lnTo>
                <a:cubicBezTo>
                  <a:pt x="1090392" y="0"/>
                  <a:pt x="1120405" y="30013"/>
                  <a:pt x="1120405" y="67036"/>
                </a:cubicBezTo>
                <a:lnTo>
                  <a:pt x="1120405" y="815871"/>
                </a:lnTo>
                <a:cubicBezTo>
                  <a:pt x="1120405" y="852894"/>
                  <a:pt x="1090392" y="882907"/>
                  <a:pt x="1053370" y="882907"/>
                </a:cubicBezTo>
                <a:lnTo>
                  <a:pt x="684319" y="882907"/>
                </a:lnTo>
                <a:lnTo>
                  <a:pt x="684319" y="415736"/>
                </a:lnTo>
                <a:cubicBezTo>
                  <a:pt x="684319" y="378714"/>
                  <a:pt x="654306" y="348700"/>
                  <a:pt x="617284" y="348700"/>
                </a:cubicBezTo>
                <a:lnTo>
                  <a:pt x="436086" y="348700"/>
                </a:lnTo>
                <a:lnTo>
                  <a:pt x="436086" y="67036"/>
                </a:lnTo>
                <a:cubicBezTo>
                  <a:pt x="436086" y="30013"/>
                  <a:pt x="466099" y="0"/>
                  <a:pt x="503122"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73" name="HUMIDITY SENSOR"/>
          <p:cNvSpPr/>
          <p:nvPr/>
        </p:nvSpPr>
        <p:spPr bwMode="auto">
          <a:xfrm>
            <a:off x="7314159" y="5213277"/>
            <a:ext cx="243327" cy="345603"/>
          </a:xfrm>
          <a:custGeom>
            <a:avLst/>
            <a:gdLst/>
            <a:ahLst/>
            <a:cxnLst/>
            <a:rect l="l" t="t" r="r" b="b"/>
            <a:pathLst>
              <a:path w="309190" h="439148">
                <a:moveTo>
                  <a:pt x="154156" y="112320"/>
                </a:moveTo>
                <a:cubicBezTo>
                  <a:pt x="141776" y="115279"/>
                  <a:pt x="125664" y="128750"/>
                  <a:pt x="111718" y="149991"/>
                </a:cubicBezTo>
                <a:cubicBezTo>
                  <a:pt x="93122" y="178311"/>
                  <a:pt x="59212" y="245828"/>
                  <a:pt x="53500" y="282890"/>
                </a:cubicBezTo>
                <a:cubicBezTo>
                  <a:pt x="47788" y="319951"/>
                  <a:pt x="65155" y="353144"/>
                  <a:pt x="77447" y="372359"/>
                </a:cubicBezTo>
                <a:cubicBezTo>
                  <a:pt x="89740" y="391573"/>
                  <a:pt x="120657" y="404894"/>
                  <a:pt x="127251" y="398177"/>
                </a:cubicBezTo>
                <a:cubicBezTo>
                  <a:pt x="133845" y="391460"/>
                  <a:pt x="132394" y="395559"/>
                  <a:pt x="107012" y="357059"/>
                </a:cubicBezTo>
                <a:cubicBezTo>
                  <a:pt x="56847" y="280971"/>
                  <a:pt x="124950" y="205018"/>
                  <a:pt x="143109" y="174822"/>
                </a:cubicBezTo>
                <a:cubicBezTo>
                  <a:pt x="161268" y="144626"/>
                  <a:pt x="177390" y="118771"/>
                  <a:pt x="165074" y="112966"/>
                </a:cubicBezTo>
                <a:cubicBezTo>
                  <a:pt x="161995" y="111515"/>
                  <a:pt x="158283" y="111333"/>
                  <a:pt x="154156" y="112320"/>
                </a:cubicBezTo>
                <a:close/>
                <a:moveTo>
                  <a:pt x="154411" y="0"/>
                </a:moveTo>
                <a:cubicBezTo>
                  <a:pt x="215532" y="96627"/>
                  <a:pt x="316059" y="249892"/>
                  <a:pt x="308820" y="297121"/>
                </a:cubicBezTo>
                <a:cubicBezTo>
                  <a:pt x="308820" y="375560"/>
                  <a:pt x="239688" y="439148"/>
                  <a:pt x="154410" y="439148"/>
                </a:cubicBezTo>
                <a:cubicBezTo>
                  <a:pt x="69132" y="439148"/>
                  <a:pt x="0" y="375560"/>
                  <a:pt x="0" y="297121"/>
                </a:cubicBezTo>
                <a:cubicBezTo>
                  <a:pt x="0" y="223930"/>
                  <a:pt x="134511" y="44682"/>
                  <a:pt x="15441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7962118" y="5303280"/>
            <a:ext cx="1501665" cy="677803"/>
            <a:chOff x="8362957" y="-191891"/>
            <a:chExt cx="1472354" cy="664573"/>
          </a:xfrm>
        </p:grpSpPr>
        <p:grpSp>
          <p:nvGrpSpPr>
            <p:cNvPr id="177" name="Group 176"/>
            <p:cNvGrpSpPr>
              <a:grpSpLocks noChangeAspect="1"/>
            </p:cNvGrpSpPr>
            <p:nvPr/>
          </p:nvGrpSpPr>
          <p:grpSpPr>
            <a:xfrm rot="2887375">
              <a:off x="8252390" y="-81324"/>
              <a:ext cx="587721" cy="366588"/>
              <a:chOff x="3096273" y="3618305"/>
              <a:chExt cx="456003" cy="284430"/>
            </a:xfrm>
          </p:grpSpPr>
          <p:sp>
            <p:nvSpPr>
              <p:cNvPr id="186" name="Freeform 185"/>
              <p:cNvSpPr/>
              <p:nvPr/>
            </p:nvSpPr>
            <p:spPr bwMode="auto">
              <a:xfrm>
                <a:off x="3096273" y="3846776"/>
                <a:ext cx="456003" cy="5595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7" name="Freeform 186"/>
              <p:cNvSpPr/>
              <p:nvPr/>
            </p:nvSpPr>
            <p:spPr bwMode="auto">
              <a:xfrm>
                <a:off x="3159727" y="373890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8" name="Freeform 187"/>
              <p:cNvSpPr/>
              <p:nvPr/>
            </p:nvSpPr>
            <p:spPr bwMode="auto">
              <a:xfrm>
                <a:off x="3223780" y="3618305"/>
                <a:ext cx="221781" cy="32791"/>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9219 w 9219"/>
                  <a:gd name="connsiteY0" fmla="*/ 27847 h 161463"/>
                  <a:gd name="connsiteX1" fmla="*/ 0 w 9219"/>
                  <a:gd name="connsiteY1" fmla="*/ 0 h 161463"/>
                  <a:gd name="connsiteX0" fmla="*/ 9557 w 9557"/>
                  <a:gd name="connsiteY0" fmla="*/ 0 h 10694"/>
                  <a:gd name="connsiteX1" fmla="*/ 0 w 9557"/>
                  <a:gd name="connsiteY1" fmla="*/ 3067 h 10694"/>
                  <a:gd name="connsiteX0" fmla="*/ 9737 w 9737"/>
                  <a:gd name="connsiteY0" fmla="*/ 0 h 9106"/>
                  <a:gd name="connsiteX1" fmla="*/ 0 w 9737"/>
                  <a:gd name="connsiteY1" fmla="*/ 1249 h 9106"/>
                  <a:gd name="connsiteX0" fmla="*/ 10000 w 10000"/>
                  <a:gd name="connsiteY0" fmla="*/ 0 h 8715"/>
                  <a:gd name="connsiteX1" fmla="*/ 0 w 10000"/>
                  <a:gd name="connsiteY1" fmla="*/ 1372 h 8715"/>
                </a:gdLst>
                <a:ahLst/>
                <a:cxnLst>
                  <a:cxn ang="0">
                    <a:pos x="connsiteX0" y="connsiteY0"/>
                  </a:cxn>
                  <a:cxn ang="0">
                    <a:pos x="connsiteX1" y="connsiteY1"/>
                  </a:cxn>
                </a:cxnLst>
                <a:rect l="l" t="t" r="r" b="b"/>
                <a:pathLst>
                  <a:path w="10000" h="8715">
                    <a:moveTo>
                      <a:pt x="10000" y="0"/>
                    </a:moveTo>
                    <a:cubicBezTo>
                      <a:pt x="7228" y="9196"/>
                      <a:pt x="3579" y="13247"/>
                      <a:pt x="0" y="1372"/>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nvGrpSpPr>
            <p:cNvPr id="178" name="Group 177"/>
            <p:cNvGrpSpPr>
              <a:grpSpLocks noChangeAspect="1"/>
            </p:cNvGrpSpPr>
            <p:nvPr/>
          </p:nvGrpSpPr>
          <p:grpSpPr>
            <a:xfrm rot="18712625" flipH="1">
              <a:off x="9390162" y="-75930"/>
              <a:ext cx="534426" cy="355873"/>
              <a:chOff x="3096428" y="3563990"/>
              <a:chExt cx="414652" cy="276117"/>
            </a:xfrm>
          </p:grpSpPr>
          <p:sp>
            <p:nvSpPr>
              <p:cNvPr id="183" name="Freeform 182"/>
              <p:cNvSpPr/>
              <p:nvPr/>
            </p:nvSpPr>
            <p:spPr bwMode="auto">
              <a:xfrm>
                <a:off x="3096428" y="3787742"/>
                <a:ext cx="414652" cy="5236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 name="connsiteX0" fmla="*/ 11328 w 11328"/>
                  <a:gd name="connsiteY0" fmla="*/ 0 h 224752"/>
                  <a:gd name="connsiteX1" fmla="*/ 0 w 11328"/>
                  <a:gd name="connsiteY1" fmla="*/ 87139 h 224752"/>
                  <a:gd name="connsiteX0" fmla="*/ 11784 w 11784"/>
                  <a:gd name="connsiteY0" fmla="*/ 0 h 218824"/>
                  <a:gd name="connsiteX1" fmla="*/ 0 w 11784"/>
                  <a:gd name="connsiteY1" fmla="*/ 77498 h 218824"/>
                </a:gdLst>
                <a:ahLst/>
                <a:cxnLst>
                  <a:cxn ang="0">
                    <a:pos x="connsiteX0" y="connsiteY0"/>
                  </a:cxn>
                  <a:cxn ang="0">
                    <a:pos x="connsiteX1" y="connsiteY1"/>
                  </a:cxn>
                </a:cxnLst>
                <a:rect l="l" t="t" r="r" b="b"/>
                <a:pathLst>
                  <a:path w="11784" h="218824">
                    <a:moveTo>
                      <a:pt x="11784" y="0"/>
                    </a:moveTo>
                    <a:cubicBezTo>
                      <a:pt x="8451" y="243405"/>
                      <a:pt x="3139" y="304230"/>
                      <a:pt x="0" y="77498"/>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4" name="Freeform 183"/>
              <p:cNvSpPr/>
              <p:nvPr/>
            </p:nvSpPr>
            <p:spPr bwMode="auto">
              <a:xfrm>
                <a:off x="3153984" y="3668171"/>
                <a:ext cx="319181" cy="46352"/>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121 w 10121"/>
                  <a:gd name="connsiteY0" fmla="*/ 0 h 193696"/>
                  <a:gd name="connsiteX1" fmla="*/ 0 w 10121"/>
                  <a:gd name="connsiteY1" fmla="*/ 84003 h 193696"/>
                </a:gdLst>
                <a:ahLst/>
                <a:cxnLst>
                  <a:cxn ang="0">
                    <a:pos x="connsiteX0" y="connsiteY0"/>
                  </a:cxn>
                  <a:cxn ang="0">
                    <a:pos x="connsiteX1" y="connsiteY1"/>
                  </a:cxn>
                </a:cxnLst>
                <a:rect l="l" t="t" r="r" b="b"/>
                <a:pathLst>
                  <a:path w="10121" h="193696">
                    <a:moveTo>
                      <a:pt x="10121" y="0"/>
                    </a:moveTo>
                    <a:cubicBezTo>
                      <a:pt x="6788" y="203393"/>
                      <a:pt x="3071" y="270727"/>
                      <a:pt x="0" y="84003"/>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5" name="Freeform 184"/>
              <p:cNvSpPr/>
              <p:nvPr/>
            </p:nvSpPr>
            <p:spPr bwMode="auto">
              <a:xfrm>
                <a:off x="3226257" y="3563990"/>
                <a:ext cx="207631" cy="2590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 name="connsiteX0" fmla="*/ 12445 w 12445"/>
                  <a:gd name="connsiteY0" fmla="*/ 0 h 151836"/>
                  <a:gd name="connsiteX1" fmla="*/ 0 w 12445"/>
                  <a:gd name="connsiteY1" fmla="*/ 103770 h 151836"/>
                  <a:gd name="connsiteX0" fmla="*/ 15771 w 15771"/>
                  <a:gd name="connsiteY0" fmla="*/ 1 h 108269"/>
                  <a:gd name="connsiteX1" fmla="*/ 0 w 15771"/>
                  <a:gd name="connsiteY1" fmla="*/ 40613 h 108269"/>
                </a:gdLst>
                <a:ahLst/>
                <a:cxnLst>
                  <a:cxn ang="0">
                    <a:pos x="connsiteX0" y="connsiteY0"/>
                  </a:cxn>
                  <a:cxn ang="0">
                    <a:pos x="connsiteX1" y="connsiteY1"/>
                  </a:cxn>
                </a:cxnLst>
                <a:rect l="l" t="t" r="r" b="b"/>
                <a:pathLst>
                  <a:path w="15771" h="108269">
                    <a:moveTo>
                      <a:pt x="15771" y="1"/>
                    </a:moveTo>
                    <a:cubicBezTo>
                      <a:pt x="12983" y="123369"/>
                      <a:pt x="3071" y="147316"/>
                      <a:pt x="0" y="40613"/>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nvGrpSpPr>
            <p:cNvPr id="179" name="Group 178"/>
            <p:cNvGrpSpPr>
              <a:grpSpLocks noChangeAspect="1"/>
            </p:cNvGrpSpPr>
            <p:nvPr/>
          </p:nvGrpSpPr>
          <p:grpSpPr>
            <a:xfrm>
              <a:off x="8810684" y="163424"/>
              <a:ext cx="557703" cy="309258"/>
              <a:chOff x="3148336" y="3551271"/>
              <a:chExt cx="351877" cy="239949"/>
            </a:xfrm>
          </p:grpSpPr>
          <p:sp>
            <p:nvSpPr>
              <p:cNvPr id="180" name="Freeform 179"/>
              <p:cNvSpPr/>
              <p:nvPr/>
            </p:nvSpPr>
            <p:spPr bwMode="auto">
              <a:xfrm>
                <a:off x="3148336" y="374783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1" name="Freeform 180"/>
              <p:cNvSpPr/>
              <p:nvPr/>
            </p:nvSpPr>
            <p:spPr bwMode="auto">
              <a:xfrm>
                <a:off x="3187698" y="3660254"/>
                <a:ext cx="273153" cy="3612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283 w 10283"/>
                  <a:gd name="connsiteY0" fmla="*/ 18167 h 156049"/>
                  <a:gd name="connsiteX1" fmla="*/ 0 w 10283"/>
                  <a:gd name="connsiteY1" fmla="*/ 0 h 156049"/>
                  <a:gd name="connsiteX0" fmla="*/ 10566 w 10566"/>
                  <a:gd name="connsiteY0" fmla="*/ 8778 h 150962"/>
                  <a:gd name="connsiteX1" fmla="*/ 0 w 10566"/>
                  <a:gd name="connsiteY1" fmla="*/ 0 h 150962"/>
                </a:gdLst>
                <a:ahLst/>
                <a:cxnLst>
                  <a:cxn ang="0">
                    <a:pos x="connsiteX0" y="connsiteY0"/>
                  </a:cxn>
                  <a:cxn ang="0">
                    <a:pos x="connsiteX1" y="connsiteY1"/>
                  </a:cxn>
                </a:cxnLst>
                <a:rect l="l" t="t" r="r" b="b"/>
                <a:pathLst>
                  <a:path w="10566" h="150962">
                    <a:moveTo>
                      <a:pt x="10566" y="8778"/>
                    </a:moveTo>
                    <a:cubicBezTo>
                      <a:pt x="7233" y="212171"/>
                      <a:pt x="3071" y="186724"/>
                      <a:pt x="0" y="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82" name="Freeform 181"/>
              <p:cNvSpPr/>
              <p:nvPr/>
            </p:nvSpPr>
            <p:spPr bwMode="auto">
              <a:xfrm>
                <a:off x="3223730" y="3551271"/>
                <a:ext cx="188292" cy="24433"/>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 name="connsiteX0" fmla="*/ 11665 w 11665"/>
                  <a:gd name="connsiteY0" fmla="*/ 27556 h 102105"/>
                  <a:gd name="connsiteX1" fmla="*/ 0 w 11665"/>
                  <a:gd name="connsiteY1" fmla="*/ -1 h 102105"/>
                  <a:gd name="connsiteX0" fmla="*/ 14302 w 14302"/>
                  <a:gd name="connsiteY0" fmla="*/ 27556 h 102105"/>
                  <a:gd name="connsiteX1" fmla="*/ 0 w 14302"/>
                  <a:gd name="connsiteY1" fmla="*/ 0 h 102105"/>
                </a:gdLst>
                <a:ahLst/>
                <a:cxnLst>
                  <a:cxn ang="0">
                    <a:pos x="connsiteX0" y="connsiteY0"/>
                  </a:cxn>
                  <a:cxn ang="0">
                    <a:pos x="connsiteX1" y="connsiteY1"/>
                  </a:cxn>
                </a:cxnLst>
                <a:rect l="l" t="t" r="r" b="b"/>
                <a:pathLst>
                  <a:path w="14302" h="102105">
                    <a:moveTo>
                      <a:pt x="14302" y="27556"/>
                    </a:moveTo>
                    <a:cubicBezTo>
                      <a:pt x="11514" y="150924"/>
                      <a:pt x="3071" y="106703"/>
                      <a:pt x="0" y="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sp>
        <p:nvSpPr>
          <p:cNvPr id="131" name="Oval 130"/>
          <p:cNvSpPr/>
          <p:nvPr/>
        </p:nvSpPr>
        <p:spPr>
          <a:xfrm>
            <a:off x="6712819" y="1014697"/>
            <a:ext cx="292608" cy="292608"/>
          </a:xfrm>
          <a:prstGeom prst="ellipse">
            <a:avLst/>
          </a:prstGeom>
          <a:blipFill rotWithShape="0">
            <a:blip r:embed="rId6"/>
            <a:stretch>
              <a:fillRect/>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32" name="Oval 131"/>
          <p:cNvSpPr/>
          <p:nvPr/>
        </p:nvSpPr>
        <p:spPr>
          <a:xfrm>
            <a:off x="8214173" y="1014697"/>
            <a:ext cx="292608" cy="292608"/>
          </a:xfrm>
          <a:prstGeom prst="ellipse">
            <a:avLst/>
          </a:prstGeom>
          <a:blipFill>
            <a:blip r:embed="rId7" cstate="print">
              <a:extLst>
                <a:ext uri="{28A0092B-C50C-407E-A947-70E740481C1C}">
                  <a14:useLocalDpi xmlns:a14="http://schemas.microsoft.com/office/drawing/2010/main" val="0"/>
                </a:ext>
              </a:extLst>
            </a:blip>
            <a:srcRect/>
            <a:stretch>
              <a:fillRect t="-3000" b="-3000"/>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33" name="Oval 132"/>
          <p:cNvSpPr/>
          <p:nvPr/>
        </p:nvSpPr>
        <p:spPr>
          <a:xfrm>
            <a:off x="3819055" y="1014697"/>
            <a:ext cx="292608" cy="292608"/>
          </a:xfrm>
          <a:prstGeom prst="ellipse">
            <a:avLst/>
          </a:prstGeom>
          <a:blipFill rotWithShape="0">
            <a:blip r:embed="rId8"/>
            <a:stretch>
              <a:fillRect/>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34" name="Oval 133"/>
          <p:cNvSpPr/>
          <p:nvPr/>
        </p:nvSpPr>
        <p:spPr>
          <a:xfrm>
            <a:off x="5206898" y="1014697"/>
            <a:ext cx="292608" cy="292608"/>
          </a:xfrm>
          <a:prstGeom prst="ellipse">
            <a:avLst/>
          </a:prstGeom>
          <a:blipFill rotWithShape="0">
            <a:blip r:embed="rId9"/>
            <a:stretch>
              <a:fillRect/>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3" name="TextBox 2"/>
          <p:cNvSpPr txBox="1"/>
          <p:nvPr/>
        </p:nvSpPr>
        <p:spPr>
          <a:xfrm>
            <a:off x="388743" y="4633667"/>
            <a:ext cx="2105063" cy="369332"/>
          </a:xfrm>
          <a:prstGeom prst="rect">
            <a:avLst/>
          </a:prstGeom>
          <a:noFill/>
          <a:ln>
            <a:noFill/>
            <a:headEnd type="none" w="med" len="med"/>
            <a:tailEnd type="none" w="med" len="med"/>
          </a:ln>
        </p:spPr>
        <p:txBody>
          <a:bodyPr wrap="none" lIns="0" tIns="0" rIns="0" bIns="0" rtlCol="0">
            <a:spAutoFit/>
          </a:bodyPr>
          <a:lstStyle/>
          <a:p>
            <a:r>
              <a:rPr lang="en-US" sz="2400" spc="-39" dirty="0" smtClean="0">
                <a:solidFill>
                  <a:srgbClr val="FFFFFF"/>
                </a:solidFill>
                <a:ea typeface="Segoe UI" pitchFamily="34" charset="0"/>
                <a:cs typeface="Segoe UI" pitchFamily="34" charset="0"/>
              </a:rPr>
              <a:t>Windows I0 IoT </a:t>
            </a:r>
            <a:endParaRPr lang="en-US" sz="2400" spc="-39" dirty="0">
              <a:solidFill>
                <a:srgbClr val="FFFFFF"/>
              </a:solidFill>
              <a:ea typeface="Segoe UI" pitchFamily="34" charset="0"/>
              <a:cs typeface="Segoe UI" pitchFamily="34" charset="0"/>
            </a:endParaRPr>
          </a:p>
        </p:txBody>
      </p:sp>
      <p:sp>
        <p:nvSpPr>
          <p:cNvPr id="135" name="TextBox 134"/>
          <p:cNvSpPr txBox="1"/>
          <p:nvPr/>
        </p:nvSpPr>
        <p:spPr>
          <a:xfrm>
            <a:off x="9907210" y="4738994"/>
            <a:ext cx="1770678" cy="320182"/>
          </a:xfrm>
          <a:prstGeom prst="rect">
            <a:avLst/>
          </a:prstGeom>
          <a:noFill/>
          <a:ln>
            <a:noFill/>
            <a:headEnd type="none" w="med" len="med"/>
            <a:tailEnd type="none" w="med" len="med"/>
          </a:ln>
        </p:spPr>
        <p:txBody>
          <a:bodyPr wrap="none" lIns="0" tIns="0" rIns="0" bIns="0" rtlCol="0">
            <a:spAutoFit/>
          </a:bodyPr>
          <a:lstStyle/>
          <a:p>
            <a:r>
              <a:rPr lang="en-US" sz="1020" spc="-39" dirty="0">
                <a:gradFill>
                  <a:gsLst>
                    <a:gs pos="0">
                      <a:srgbClr val="FFFFFF">
                        <a:lumMod val="65000"/>
                        <a:lumOff val="35000"/>
                      </a:srgbClr>
                    </a:gs>
                    <a:gs pos="86000">
                      <a:srgbClr val="FFFFFF">
                        <a:lumMod val="65000"/>
                        <a:lumOff val="35000"/>
                      </a:srgbClr>
                    </a:gs>
                  </a:gsLst>
                  <a:lin ang="5400000" scaled="0"/>
                </a:gradFill>
                <a:ea typeface="Segoe UI" pitchFamily="34" charset="0"/>
                <a:cs typeface="Segoe UI" pitchFamily="34" charset="0"/>
              </a:rPr>
              <a:t>Aggregation | Event Processing | </a:t>
            </a:r>
          </a:p>
          <a:p>
            <a:r>
              <a:rPr lang="en-US" sz="1020" spc="-39" dirty="0">
                <a:gradFill>
                  <a:gsLst>
                    <a:gs pos="0">
                      <a:srgbClr val="FFFFFF">
                        <a:lumMod val="65000"/>
                        <a:lumOff val="35000"/>
                      </a:srgbClr>
                    </a:gs>
                    <a:gs pos="86000">
                      <a:srgbClr val="FFFFFF">
                        <a:lumMod val="65000"/>
                        <a:lumOff val="35000"/>
                      </a:srgbClr>
                    </a:gs>
                  </a:gsLst>
                  <a:lin ang="5400000" scaled="0"/>
                </a:gradFill>
                <a:ea typeface="Segoe UI" pitchFamily="34" charset="0"/>
                <a:cs typeface="Segoe UI" pitchFamily="34" charset="0"/>
              </a:rPr>
              <a:t>Multi-Wireless Protocol</a:t>
            </a:r>
          </a:p>
        </p:txBody>
      </p:sp>
      <p:sp>
        <p:nvSpPr>
          <p:cNvPr id="143" name="Rectangle 142"/>
          <p:cNvSpPr/>
          <p:nvPr/>
        </p:nvSpPr>
        <p:spPr>
          <a:xfrm>
            <a:off x="8315815" y="4738014"/>
            <a:ext cx="1490397" cy="318286"/>
          </a:xfrm>
          <a:prstGeom prst="rect">
            <a:avLst/>
          </a:prstGeom>
          <a:solidFill>
            <a:schemeClr val="tx1"/>
          </a:solidFill>
          <a:ln>
            <a:noFill/>
          </a:ln>
        </p:spPr>
        <p:txBody>
          <a:bodyPr wrap="square">
            <a:spAutoFit/>
          </a:bodyPr>
          <a:lstStyle/>
          <a:p>
            <a:pPr algn="ctr" fontAlgn="base">
              <a:spcBef>
                <a:spcPct val="0"/>
              </a:spcBef>
              <a:spcAft>
                <a:spcPct val="0"/>
              </a:spcAft>
            </a:pPr>
            <a:r>
              <a:rPr lang="en-US" sz="1428" dirty="0">
                <a:solidFill>
                  <a:srgbClr val="00188F"/>
                </a:solidFill>
                <a:cs typeface="Arial" panose="020B0604020202020204" pitchFamily="34" charset="0"/>
              </a:rPr>
              <a:t>FIELD GATEWAY</a:t>
            </a:r>
          </a:p>
        </p:txBody>
      </p:sp>
      <p:grpSp>
        <p:nvGrpSpPr>
          <p:cNvPr id="8" name="Group 7"/>
          <p:cNvGrpSpPr/>
          <p:nvPr/>
        </p:nvGrpSpPr>
        <p:grpSpPr>
          <a:xfrm>
            <a:off x="789118" y="2797272"/>
            <a:ext cx="10671623" cy="1666030"/>
            <a:chOff x="789118" y="2797272"/>
            <a:chExt cx="10671623" cy="1666030"/>
          </a:xfrm>
        </p:grpSpPr>
        <p:sp>
          <p:nvSpPr>
            <p:cNvPr id="240" name="Rectangle 239"/>
            <p:cNvSpPr/>
            <p:nvPr/>
          </p:nvSpPr>
          <p:spPr bwMode="auto">
            <a:xfrm>
              <a:off x="2784741" y="3289300"/>
              <a:ext cx="6580786" cy="1174002"/>
            </a:xfrm>
            <a:prstGeom prst="rect">
              <a:avLst/>
            </a:prstGeom>
            <a:solidFill>
              <a:schemeClr val="accent1"/>
            </a:solidFill>
            <a:ln w="6350">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t" anchorCtr="0" forceAA="0" compatLnSpc="1">
              <a:prstTxWarp prst="textNoShape">
                <a:avLst/>
              </a:prstTxWarp>
              <a:noAutofit/>
            </a:bodyPr>
            <a:lstStyle/>
            <a:p>
              <a:pPr algn="ctr" defTabSz="697950">
                <a:defRPr/>
              </a:pPr>
              <a:endParaRPr lang="en-US" sz="2000" dirty="0">
                <a:solidFill>
                  <a:srgbClr val="FFFFFF"/>
                </a:solidFill>
                <a:latin typeface="Segoe UI Light"/>
                <a:cs typeface="Arial Narrow"/>
              </a:endParaRPr>
            </a:p>
          </p:txBody>
        </p:sp>
        <p:sp>
          <p:nvSpPr>
            <p:cNvPr id="235" name="Oval 209"/>
            <p:cNvSpPr>
              <a:spLocks noChangeAspect="1"/>
            </p:cNvSpPr>
            <p:nvPr/>
          </p:nvSpPr>
          <p:spPr bwMode="auto">
            <a:xfrm>
              <a:off x="789118" y="2797272"/>
              <a:ext cx="2606832" cy="1645920"/>
            </a:xfrm>
            <a:custGeom>
              <a:avLst/>
              <a:gdLst/>
              <a:ahLst/>
              <a:cxnLst/>
              <a:rect l="l" t="t" r="r" b="b"/>
              <a:pathLst>
                <a:path w="3499493" h="2054868">
                  <a:moveTo>
                    <a:pt x="1951464" y="0"/>
                  </a:moveTo>
                  <a:cubicBezTo>
                    <a:pt x="2462838" y="0"/>
                    <a:pt x="2877388" y="395874"/>
                    <a:pt x="2877388" y="884210"/>
                  </a:cubicBezTo>
                  <a:cubicBezTo>
                    <a:pt x="2877388" y="918469"/>
                    <a:pt x="2875348" y="952273"/>
                    <a:pt x="2870875" y="985457"/>
                  </a:cubicBezTo>
                  <a:cubicBezTo>
                    <a:pt x="2899773" y="978985"/>
                    <a:pt x="2929730" y="976444"/>
                    <a:pt x="2960281" y="976444"/>
                  </a:cubicBezTo>
                  <a:cubicBezTo>
                    <a:pt x="3258080" y="976444"/>
                    <a:pt x="3499493" y="1217857"/>
                    <a:pt x="3499493" y="1515656"/>
                  </a:cubicBezTo>
                  <a:cubicBezTo>
                    <a:pt x="3499493" y="1813455"/>
                    <a:pt x="3258080" y="2054868"/>
                    <a:pt x="2960281" y="2054868"/>
                  </a:cubicBezTo>
                  <a:lnTo>
                    <a:pt x="2928952" y="2052151"/>
                  </a:lnTo>
                  <a:lnTo>
                    <a:pt x="509786" y="2052151"/>
                  </a:lnTo>
                  <a:cubicBezTo>
                    <a:pt x="494036" y="2052151"/>
                    <a:pt x="479849" y="2045457"/>
                    <a:pt x="470177" y="2034517"/>
                  </a:cubicBezTo>
                  <a:cubicBezTo>
                    <a:pt x="204777" y="1999829"/>
                    <a:pt x="0" y="1750739"/>
                    <a:pt x="0" y="1449039"/>
                  </a:cubicBezTo>
                  <a:cubicBezTo>
                    <a:pt x="0" y="1152224"/>
                    <a:pt x="198199" y="906330"/>
                    <a:pt x="457331" y="864986"/>
                  </a:cubicBezTo>
                  <a:cubicBezTo>
                    <a:pt x="465918" y="656655"/>
                    <a:pt x="637955" y="490895"/>
                    <a:pt x="848708" y="490895"/>
                  </a:cubicBezTo>
                  <a:cubicBezTo>
                    <a:pt x="938214" y="490895"/>
                    <a:pt x="1020736" y="520793"/>
                    <a:pt x="1085920" y="572346"/>
                  </a:cubicBezTo>
                  <a:cubicBezTo>
                    <a:pt x="1217075" y="237711"/>
                    <a:pt x="1555199" y="0"/>
                    <a:pt x="1951464" y="0"/>
                  </a:cubicBezTo>
                  <a:close/>
                </a:path>
              </a:pathLst>
            </a:custGeom>
            <a:solidFill>
              <a:schemeClr val="bg2">
                <a:lumMod val="60000"/>
                <a:lumOff val="40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672" tIns="47336" rIns="47336" bIns="94672" numCol="1" spcCol="0" rtlCol="0" fromWordArt="0" anchor="b" anchorCtr="0" forceAA="0" compatLnSpc="1">
              <a:prstTxWarp prst="textNoShape">
                <a:avLst/>
              </a:prstTxWarp>
              <a:noAutofit/>
            </a:bodyPr>
            <a:lstStyle/>
            <a:p>
              <a:pPr algn="ctr" defTabSz="946378" fontAlgn="base">
                <a:spcBef>
                  <a:spcPct val="0"/>
                </a:spcBef>
                <a:spcAft>
                  <a:spcPct val="0"/>
                </a:spcAft>
              </a:pPr>
              <a:endParaRPr lang="en-US" sz="165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236" name="Oval 209"/>
            <p:cNvSpPr>
              <a:spLocks noChangeAspect="1"/>
            </p:cNvSpPr>
            <p:nvPr/>
          </p:nvSpPr>
          <p:spPr bwMode="auto">
            <a:xfrm>
              <a:off x="8853909" y="2801061"/>
              <a:ext cx="2606832" cy="1645920"/>
            </a:xfrm>
            <a:custGeom>
              <a:avLst/>
              <a:gdLst/>
              <a:ahLst/>
              <a:cxnLst/>
              <a:rect l="l" t="t" r="r" b="b"/>
              <a:pathLst>
                <a:path w="3499493" h="2054868">
                  <a:moveTo>
                    <a:pt x="1951464" y="0"/>
                  </a:moveTo>
                  <a:cubicBezTo>
                    <a:pt x="2462838" y="0"/>
                    <a:pt x="2877388" y="395874"/>
                    <a:pt x="2877388" y="884210"/>
                  </a:cubicBezTo>
                  <a:cubicBezTo>
                    <a:pt x="2877388" y="918469"/>
                    <a:pt x="2875348" y="952273"/>
                    <a:pt x="2870875" y="985457"/>
                  </a:cubicBezTo>
                  <a:cubicBezTo>
                    <a:pt x="2899773" y="978985"/>
                    <a:pt x="2929730" y="976444"/>
                    <a:pt x="2960281" y="976444"/>
                  </a:cubicBezTo>
                  <a:cubicBezTo>
                    <a:pt x="3258080" y="976444"/>
                    <a:pt x="3499493" y="1217857"/>
                    <a:pt x="3499493" y="1515656"/>
                  </a:cubicBezTo>
                  <a:cubicBezTo>
                    <a:pt x="3499493" y="1813455"/>
                    <a:pt x="3258080" y="2054868"/>
                    <a:pt x="2960281" y="2054868"/>
                  </a:cubicBezTo>
                  <a:lnTo>
                    <a:pt x="2928952" y="2052151"/>
                  </a:lnTo>
                  <a:lnTo>
                    <a:pt x="509786" y="2052151"/>
                  </a:lnTo>
                  <a:cubicBezTo>
                    <a:pt x="494036" y="2052151"/>
                    <a:pt x="479849" y="2045457"/>
                    <a:pt x="470177" y="2034517"/>
                  </a:cubicBezTo>
                  <a:cubicBezTo>
                    <a:pt x="204777" y="1999829"/>
                    <a:pt x="0" y="1750739"/>
                    <a:pt x="0" y="1449039"/>
                  </a:cubicBezTo>
                  <a:cubicBezTo>
                    <a:pt x="0" y="1152224"/>
                    <a:pt x="198199" y="906330"/>
                    <a:pt x="457331" y="864986"/>
                  </a:cubicBezTo>
                  <a:cubicBezTo>
                    <a:pt x="465918" y="656655"/>
                    <a:pt x="637955" y="490895"/>
                    <a:pt x="848708" y="490895"/>
                  </a:cubicBezTo>
                  <a:cubicBezTo>
                    <a:pt x="938214" y="490895"/>
                    <a:pt x="1020736" y="520793"/>
                    <a:pt x="1085920" y="572346"/>
                  </a:cubicBezTo>
                  <a:cubicBezTo>
                    <a:pt x="1217075" y="237711"/>
                    <a:pt x="1555199" y="0"/>
                    <a:pt x="1951464" y="0"/>
                  </a:cubicBezTo>
                  <a:close/>
                </a:path>
              </a:pathLst>
            </a:custGeom>
            <a:solidFill>
              <a:schemeClr val="bg2">
                <a:lumMod val="60000"/>
                <a:lumOff val="40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672" tIns="47336" rIns="47336" bIns="94672" numCol="1" spcCol="0" rtlCol="0" fromWordArt="0" anchor="b" anchorCtr="0" forceAA="0" compatLnSpc="1">
              <a:prstTxWarp prst="textNoShape">
                <a:avLst/>
              </a:prstTxWarp>
              <a:noAutofit/>
            </a:bodyPr>
            <a:lstStyle/>
            <a:p>
              <a:pPr algn="ctr" defTabSz="946378" fontAlgn="base">
                <a:spcBef>
                  <a:spcPct val="0"/>
                </a:spcBef>
                <a:spcAft>
                  <a:spcPct val="0"/>
                </a:spcAft>
              </a:pPr>
              <a:endParaRPr lang="en-US" sz="165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144" name="Rectangle 143"/>
            <p:cNvSpPr/>
            <p:nvPr>
              <p:custDataLst>
                <p:tags r:id="rId1"/>
              </p:custDataLst>
            </p:nvPr>
          </p:nvSpPr>
          <p:spPr bwMode="auto">
            <a:xfrm>
              <a:off x="2473206" y="3950288"/>
              <a:ext cx="1672556" cy="289744"/>
            </a:xfrm>
            <a:prstGeom prst="rect">
              <a:avLst/>
            </a:prstGeom>
            <a:solidFill>
              <a:schemeClr val="tx1"/>
            </a:solidFill>
            <a:ln w="9525" cap="flat" cmpd="sng" algn="ctr">
              <a:solidFill>
                <a:schemeClr val="tx1"/>
              </a:solidFill>
              <a:prstDash val="solid"/>
              <a:headEnd type="none" w="med" len="med"/>
              <a:tailEnd type="none" w="med" len="med"/>
            </a:ln>
            <a:effectLst/>
          </p:spPr>
          <p:txBody>
            <a:bodyPr rot="0" spcFirstLastPara="0" vertOverflow="overflow" horzOverflow="overflow" vert="horz" wrap="square" lIns="68392" tIns="45595" rIns="68392" bIns="45595" numCol="1" spcCol="0" rtlCol="0" fromWordArt="0" anchor="b" anchorCtr="0" forceAA="0" compatLnSpc="1">
              <a:prstTxWarp prst="textNoShape">
                <a:avLst/>
              </a:prstTxWarp>
              <a:noAutofit/>
            </a:bodyPr>
            <a:lstStyle/>
            <a:p>
              <a:pPr algn="ctr" defTabSz="911540" fontAlgn="base">
                <a:spcBef>
                  <a:spcPct val="0"/>
                </a:spcBef>
                <a:spcAft>
                  <a:spcPct val="0"/>
                </a:spcAft>
              </a:pPr>
              <a:r>
                <a:rPr lang="en-US" sz="1400" kern="0" spc="-50" dirty="0" smtClean="0">
                  <a:solidFill>
                    <a:srgbClr val="00188F"/>
                  </a:solidFill>
                  <a:ea typeface="Segoe UI" pitchFamily="34" charset="0"/>
                  <a:cs typeface="Segoe UI" pitchFamily="34" charset="0"/>
                </a:rPr>
                <a:t>Data Ingress, Egress</a:t>
              </a:r>
              <a:endParaRPr lang="en-US" sz="1000" kern="0" spc="-50" dirty="0" smtClean="0">
                <a:solidFill>
                  <a:srgbClr val="00188F"/>
                </a:solidFill>
                <a:ea typeface="Segoe UI" pitchFamily="34" charset="0"/>
                <a:cs typeface="Segoe UI" pitchFamily="34" charset="0"/>
              </a:endParaRPr>
            </a:p>
          </p:txBody>
        </p:sp>
        <p:sp>
          <p:nvSpPr>
            <p:cNvPr id="157" name="Rectangle 156"/>
            <p:cNvSpPr/>
            <p:nvPr>
              <p:custDataLst>
                <p:tags r:id="rId2"/>
              </p:custDataLst>
            </p:nvPr>
          </p:nvSpPr>
          <p:spPr bwMode="auto">
            <a:xfrm>
              <a:off x="4243555" y="3939398"/>
              <a:ext cx="1784943" cy="289744"/>
            </a:xfrm>
            <a:prstGeom prst="rect">
              <a:avLst/>
            </a:prstGeom>
            <a:solidFill>
              <a:schemeClr val="tx1"/>
            </a:solidFill>
            <a:ln w="9525" cap="flat" cmpd="sng" algn="ctr">
              <a:solidFill>
                <a:schemeClr val="tx1"/>
              </a:solidFill>
              <a:prstDash val="solid"/>
              <a:headEnd type="none" w="med" len="med"/>
              <a:tailEnd type="none" w="med" len="med"/>
            </a:ln>
            <a:effectLst/>
          </p:spPr>
          <p:txBody>
            <a:bodyPr rot="0" spcFirstLastPara="0" vertOverflow="overflow" horzOverflow="overflow" vert="horz" wrap="square" lIns="68392" tIns="45595" rIns="68392" bIns="45595" numCol="1" spcCol="0" rtlCol="0" fromWordArt="0" anchor="b" anchorCtr="0" forceAA="0" compatLnSpc="1">
              <a:prstTxWarp prst="textNoShape">
                <a:avLst/>
              </a:prstTxWarp>
              <a:noAutofit/>
            </a:bodyPr>
            <a:lstStyle/>
            <a:p>
              <a:pPr algn="ctr" defTabSz="911540" fontAlgn="base">
                <a:spcBef>
                  <a:spcPct val="0"/>
                </a:spcBef>
                <a:spcAft>
                  <a:spcPct val="0"/>
                </a:spcAft>
              </a:pPr>
              <a:r>
                <a:rPr lang="en-US" sz="1400" kern="0" spc="-50">
                  <a:solidFill>
                    <a:srgbClr val="00188F"/>
                  </a:solidFill>
                  <a:ea typeface="Segoe UI" pitchFamily="34" charset="0"/>
                  <a:cs typeface="Segoe UI" pitchFamily="34" charset="0"/>
                </a:rPr>
                <a:t>Data Storage</a:t>
              </a:r>
              <a:r>
                <a:rPr lang="en-US" sz="1400" kern="0" spc="-50" dirty="0">
                  <a:solidFill>
                    <a:srgbClr val="00188F"/>
                  </a:solidFill>
                  <a:ea typeface="Segoe UI" pitchFamily="34" charset="0"/>
                  <a:cs typeface="Segoe UI" pitchFamily="34" charset="0"/>
                </a:rPr>
                <a:t>,</a:t>
              </a:r>
              <a:r>
                <a:rPr lang="en-US" sz="1400" kern="0" spc="-50">
                  <a:solidFill>
                    <a:srgbClr val="00188F"/>
                  </a:solidFill>
                  <a:ea typeface="Segoe UI" pitchFamily="34" charset="0"/>
                  <a:cs typeface="Segoe UI" pitchFamily="34" charset="0"/>
                </a:rPr>
                <a:t> Security</a:t>
              </a:r>
              <a:endParaRPr lang="en-US" sz="1000" kern="0" spc="-50" dirty="0">
                <a:solidFill>
                  <a:srgbClr val="00188F"/>
                </a:solidFill>
                <a:ea typeface="Segoe UI" pitchFamily="34" charset="0"/>
                <a:cs typeface="Segoe UI" pitchFamily="34" charset="0"/>
              </a:endParaRPr>
            </a:p>
          </p:txBody>
        </p:sp>
        <p:sp>
          <p:nvSpPr>
            <p:cNvPr id="159" name="Rectangle 158"/>
            <p:cNvSpPr/>
            <p:nvPr>
              <p:custDataLst>
                <p:tags r:id="rId3"/>
              </p:custDataLst>
            </p:nvPr>
          </p:nvSpPr>
          <p:spPr bwMode="auto">
            <a:xfrm>
              <a:off x="6119919" y="3939394"/>
              <a:ext cx="1672556" cy="289744"/>
            </a:xfrm>
            <a:prstGeom prst="rect">
              <a:avLst/>
            </a:prstGeom>
            <a:solidFill>
              <a:schemeClr val="tx1"/>
            </a:solidFill>
            <a:ln w="9525" cap="flat" cmpd="sng" algn="ctr">
              <a:solidFill>
                <a:schemeClr val="tx1"/>
              </a:solidFill>
              <a:prstDash val="solid"/>
              <a:headEnd type="none" w="med" len="med"/>
              <a:tailEnd type="none" w="med" len="med"/>
            </a:ln>
            <a:effectLst/>
          </p:spPr>
          <p:txBody>
            <a:bodyPr rot="0" spcFirstLastPara="0" vertOverflow="overflow" horzOverflow="overflow" vert="horz" wrap="square" lIns="68392" tIns="45595" rIns="68392" bIns="45595" numCol="1" spcCol="0" rtlCol="0" fromWordArt="0" anchor="b" anchorCtr="0" forceAA="0" compatLnSpc="1">
              <a:prstTxWarp prst="textNoShape">
                <a:avLst/>
              </a:prstTxWarp>
              <a:noAutofit/>
            </a:bodyPr>
            <a:lstStyle/>
            <a:p>
              <a:pPr algn="ctr" defTabSz="911540" fontAlgn="base">
                <a:spcBef>
                  <a:spcPct val="0"/>
                </a:spcBef>
                <a:spcAft>
                  <a:spcPct val="0"/>
                </a:spcAft>
              </a:pPr>
              <a:r>
                <a:rPr lang="en-US" sz="1400" kern="0" spc="-50" dirty="0" smtClean="0">
                  <a:solidFill>
                    <a:srgbClr val="00188F"/>
                  </a:solidFill>
                  <a:ea typeface="Segoe UI" pitchFamily="34" charset="0"/>
                  <a:cs typeface="Segoe UI" pitchFamily="34" charset="0"/>
                </a:rPr>
                <a:t>Event Processing</a:t>
              </a:r>
              <a:endParaRPr lang="en-US" sz="1000" kern="0" spc="-50" dirty="0" smtClean="0">
                <a:solidFill>
                  <a:srgbClr val="00188F"/>
                </a:solidFill>
                <a:ea typeface="Segoe UI" pitchFamily="34" charset="0"/>
                <a:cs typeface="Segoe UI" pitchFamily="34" charset="0"/>
              </a:endParaRPr>
            </a:p>
          </p:txBody>
        </p:sp>
        <p:sp>
          <p:nvSpPr>
            <p:cNvPr id="160" name="Rectangle 159"/>
            <p:cNvSpPr/>
            <p:nvPr>
              <p:custDataLst>
                <p:tags r:id="rId4"/>
              </p:custDataLst>
            </p:nvPr>
          </p:nvSpPr>
          <p:spPr bwMode="auto">
            <a:xfrm>
              <a:off x="7905173" y="3939390"/>
              <a:ext cx="1672556" cy="289744"/>
            </a:xfrm>
            <a:prstGeom prst="rect">
              <a:avLst/>
            </a:prstGeom>
            <a:solidFill>
              <a:schemeClr val="tx1"/>
            </a:solidFill>
            <a:ln w="9525" cap="flat" cmpd="sng" algn="ctr">
              <a:solidFill>
                <a:schemeClr val="tx1"/>
              </a:solidFill>
              <a:prstDash val="solid"/>
              <a:headEnd type="none" w="med" len="med"/>
              <a:tailEnd type="none" w="med" len="med"/>
            </a:ln>
            <a:effectLst/>
          </p:spPr>
          <p:txBody>
            <a:bodyPr rot="0" spcFirstLastPara="0" vertOverflow="overflow" horzOverflow="overflow" vert="horz" wrap="square" lIns="68392" tIns="45595" rIns="68392" bIns="45595" numCol="1" spcCol="0" rtlCol="0" fromWordArt="0" anchor="b" anchorCtr="0" forceAA="0" compatLnSpc="1">
              <a:prstTxWarp prst="textNoShape">
                <a:avLst/>
              </a:prstTxWarp>
              <a:noAutofit/>
            </a:bodyPr>
            <a:lstStyle/>
            <a:p>
              <a:pPr algn="ctr" defTabSz="911540" fontAlgn="base">
                <a:spcBef>
                  <a:spcPct val="0"/>
                </a:spcBef>
                <a:spcAft>
                  <a:spcPct val="0"/>
                </a:spcAft>
              </a:pPr>
              <a:r>
                <a:rPr lang="en-US" sz="1400" kern="0" spc="-50" dirty="0" smtClean="0">
                  <a:solidFill>
                    <a:srgbClr val="00188F"/>
                  </a:solidFill>
                  <a:ea typeface="Segoe UI" pitchFamily="34" charset="0"/>
                  <a:cs typeface="Segoe UI" pitchFamily="34" charset="0"/>
                </a:rPr>
                <a:t>Analytics Platform</a:t>
              </a:r>
              <a:endParaRPr lang="en-US" sz="1000" kern="0" spc="-50" dirty="0" smtClean="0">
                <a:solidFill>
                  <a:srgbClr val="00188F"/>
                </a:solidFill>
                <a:ea typeface="Segoe UI" pitchFamily="34" charset="0"/>
                <a:cs typeface="Segoe UI" pitchFamily="34" charset="0"/>
              </a:endParaRPr>
            </a:p>
          </p:txBody>
        </p:sp>
        <p:sp>
          <p:nvSpPr>
            <p:cNvPr id="6" name="Rectangle 5"/>
            <p:cNvSpPr/>
            <p:nvPr/>
          </p:nvSpPr>
          <p:spPr>
            <a:xfrm>
              <a:off x="4886167" y="3362302"/>
              <a:ext cx="2335832" cy="461665"/>
            </a:xfrm>
            <a:prstGeom prst="rect">
              <a:avLst/>
            </a:prstGeom>
          </p:spPr>
          <p:txBody>
            <a:bodyPr wrap="none">
              <a:spAutoFit/>
            </a:bodyPr>
            <a:lstStyle/>
            <a:p>
              <a:pPr algn="ctr" defTabSz="697950">
                <a:defRPr/>
              </a:pPr>
              <a:r>
                <a:rPr lang="en-US" sz="2400" dirty="0" smtClean="0">
                  <a:solidFill>
                    <a:srgbClr val="FFFFFF"/>
                  </a:solidFill>
                  <a:cs typeface="Segoe UI" panose="020B0502040204020203" pitchFamily="34" charset="0"/>
                </a:rPr>
                <a:t>Microsoft Azure</a:t>
              </a:r>
              <a:endParaRPr lang="en-US" sz="2000" dirty="0">
                <a:solidFill>
                  <a:srgbClr val="FFFFFF"/>
                </a:solidFill>
                <a:latin typeface="Segoe UI Light"/>
                <a:cs typeface="Arial Narrow"/>
              </a:endParaRPr>
            </a:p>
          </p:txBody>
        </p:sp>
      </p:grpSp>
      <p:grpSp>
        <p:nvGrpSpPr>
          <p:cNvPr id="9" name="Group 8"/>
          <p:cNvGrpSpPr/>
          <p:nvPr/>
        </p:nvGrpSpPr>
        <p:grpSpPr>
          <a:xfrm>
            <a:off x="2784741" y="1762204"/>
            <a:ext cx="6840014" cy="1116938"/>
            <a:chOff x="2784741" y="1762204"/>
            <a:chExt cx="6840014" cy="1116938"/>
          </a:xfrm>
        </p:grpSpPr>
        <p:sp>
          <p:nvSpPr>
            <p:cNvPr id="218" name="Rectangle 217"/>
            <p:cNvSpPr/>
            <p:nvPr/>
          </p:nvSpPr>
          <p:spPr bwMode="auto">
            <a:xfrm>
              <a:off x="2784741" y="2092740"/>
              <a:ext cx="6840014" cy="786402"/>
            </a:xfrm>
            <a:prstGeom prst="rect">
              <a:avLst/>
            </a:prstGeom>
            <a:solidFill>
              <a:schemeClr val="tx1"/>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t" anchorCtr="0" forceAA="0" compatLnSpc="1">
              <a:prstTxWarp prst="textNoShape">
                <a:avLst/>
              </a:prstTxWarp>
              <a:noAutofit/>
            </a:bodyPr>
            <a:lstStyle/>
            <a:p>
              <a:pPr algn="ctr" defTabSz="697950">
                <a:defRPr/>
              </a:pPr>
              <a:endParaRPr lang="en-US" sz="1020" dirty="0">
                <a:solidFill>
                  <a:srgbClr val="404040">
                    <a:lumMod val="50000"/>
                  </a:srgbClr>
                </a:solidFill>
                <a:latin typeface="Segoe UI Light"/>
                <a:cs typeface="Arial Narrow"/>
              </a:endParaRPr>
            </a:p>
          </p:txBody>
        </p:sp>
        <p:sp>
          <p:nvSpPr>
            <p:cNvPr id="121" name="Rectangle 120"/>
            <p:cNvSpPr/>
            <p:nvPr/>
          </p:nvSpPr>
          <p:spPr>
            <a:xfrm>
              <a:off x="3270349" y="2134780"/>
              <a:ext cx="1954050" cy="714535"/>
            </a:xfrm>
            <a:prstGeom prst="rect">
              <a:avLst/>
            </a:prstGeom>
            <a:solidFill>
              <a:schemeClr val="tx1"/>
            </a:solidFill>
          </p:spPr>
          <p:txBody>
            <a:bodyPr wrap="none">
              <a:spAutoFit/>
            </a:bodyPr>
            <a:lstStyle/>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Remote Monitoring &amp; Servicing</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Asset </a:t>
              </a:r>
              <a:r>
                <a:rPr lang="en-US" sz="1020" dirty="0" smtClean="0">
                  <a:solidFill>
                    <a:srgbClr val="404040">
                      <a:lumMod val="50000"/>
                    </a:srgbClr>
                  </a:solidFill>
                  <a:latin typeface="Segoe UI Light"/>
                  <a:cs typeface="Arial" panose="020B0604020202020204" pitchFamily="34" charset="0"/>
                </a:rPr>
                <a:t>Management</a:t>
              </a:r>
              <a:endParaRPr lang="en-US" sz="1020" dirty="0">
                <a:solidFill>
                  <a:srgbClr val="404040">
                    <a:lumMod val="50000"/>
                  </a:srgbClr>
                </a:solidFill>
                <a:latin typeface="Segoe UI Light"/>
                <a:cs typeface="Arial" panose="020B0604020202020204" pitchFamily="34" charset="0"/>
              </a:endParaRP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Usage based Billing </a:t>
              </a:r>
            </a:p>
            <a:p>
              <a:pPr fontAlgn="base">
                <a:spcBef>
                  <a:spcPct val="0"/>
                </a:spcBef>
                <a:spcAft>
                  <a:spcPct val="0"/>
                </a:spcAft>
              </a:pPr>
              <a:r>
                <a:rPr lang="en-US" sz="1020" dirty="0" err="1">
                  <a:solidFill>
                    <a:srgbClr val="404040">
                      <a:lumMod val="50000"/>
                    </a:srgbClr>
                  </a:solidFill>
                  <a:latin typeface="Segoe UI Light"/>
                  <a:cs typeface="Arial" panose="020B0604020202020204" pitchFamily="34" charset="0"/>
                </a:rPr>
                <a:t>AllJoyn</a:t>
              </a:r>
              <a:r>
                <a:rPr lang="en-US" sz="1020" dirty="0">
                  <a:solidFill>
                    <a:srgbClr val="404040">
                      <a:lumMod val="50000"/>
                    </a:srgbClr>
                  </a:solidFill>
                  <a:latin typeface="Segoe UI Light"/>
                  <a:cs typeface="Arial" panose="020B0604020202020204" pitchFamily="34" charset="0"/>
                </a:rPr>
                <a:t>, </a:t>
              </a:r>
              <a:r>
                <a:rPr lang="en-US" sz="1020" dirty="0" smtClean="0">
                  <a:solidFill>
                    <a:srgbClr val="404040">
                      <a:lumMod val="50000"/>
                    </a:srgbClr>
                  </a:solidFill>
                  <a:latin typeface="Segoe UI Light"/>
                  <a:cs typeface="Arial" panose="020B0604020202020204" pitchFamily="34" charset="0"/>
                </a:rPr>
                <a:t>Device Orchestration</a:t>
              </a:r>
              <a:endParaRPr lang="en-US" sz="1020" dirty="0">
                <a:solidFill>
                  <a:srgbClr val="404040">
                    <a:lumMod val="50000"/>
                  </a:srgbClr>
                </a:solidFill>
                <a:latin typeface="Segoe UI Light"/>
                <a:cs typeface="Arial" panose="020B0604020202020204" pitchFamily="34" charset="0"/>
              </a:endParaRPr>
            </a:p>
          </p:txBody>
        </p:sp>
        <p:sp>
          <p:nvSpPr>
            <p:cNvPr id="122" name="Rectangle 121"/>
            <p:cNvSpPr/>
            <p:nvPr/>
          </p:nvSpPr>
          <p:spPr>
            <a:xfrm>
              <a:off x="5370572" y="2124285"/>
              <a:ext cx="1731702" cy="714535"/>
            </a:xfrm>
            <a:prstGeom prst="rect">
              <a:avLst/>
            </a:prstGeom>
            <a:solidFill>
              <a:schemeClr val="tx1"/>
            </a:solidFill>
          </p:spPr>
          <p:txBody>
            <a:bodyPr wrap="none">
              <a:spAutoFit/>
            </a:bodyPr>
            <a:lstStyle/>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Device &amp; Firmware Updates</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Command &amp; Control</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Content Delivery </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Compliance Management</a:t>
              </a:r>
            </a:p>
          </p:txBody>
        </p:sp>
        <p:sp>
          <p:nvSpPr>
            <p:cNvPr id="123" name="Rectangle 122"/>
            <p:cNvSpPr/>
            <p:nvPr/>
          </p:nvSpPr>
          <p:spPr>
            <a:xfrm>
              <a:off x="7322920" y="2105516"/>
              <a:ext cx="1500732" cy="720197"/>
            </a:xfrm>
            <a:prstGeom prst="rect">
              <a:avLst/>
            </a:prstGeom>
            <a:solidFill>
              <a:schemeClr val="tx1"/>
            </a:solidFill>
          </p:spPr>
          <p:txBody>
            <a:bodyPr wrap="none">
              <a:spAutoFit/>
            </a:bodyPr>
            <a:lstStyle/>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Predictive Maintenance</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Analytics (BI, ML)</a:t>
              </a: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Enterprise </a:t>
              </a:r>
              <a:r>
                <a:rPr lang="en-US" sz="1020" dirty="0" smtClean="0">
                  <a:solidFill>
                    <a:srgbClr val="404040">
                      <a:lumMod val="50000"/>
                    </a:srgbClr>
                  </a:solidFill>
                  <a:latin typeface="Segoe UI Light"/>
                  <a:cs typeface="Arial" panose="020B0604020202020204" pitchFamily="34" charset="0"/>
                </a:rPr>
                <a:t>integration</a:t>
              </a:r>
              <a:endParaRPr lang="en-US" sz="1020" dirty="0">
                <a:solidFill>
                  <a:srgbClr val="404040">
                    <a:lumMod val="50000"/>
                  </a:srgbClr>
                </a:solidFill>
                <a:latin typeface="Segoe UI Light"/>
                <a:cs typeface="Arial" panose="020B0604020202020204" pitchFamily="34" charset="0"/>
              </a:endParaRPr>
            </a:p>
            <a:p>
              <a:pPr fontAlgn="base">
                <a:spcBef>
                  <a:spcPct val="0"/>
                </a:spcBef>
                <a:spcAft>
                  <a:spcPct val="0"/>
                </a:spcAft>
              </a:pPr>
              <a:r>
                <a:rPr lang="en-US" sz="1020" dirty="0">
                  <a:solidFill>
                    <a:srgbClr val="404040">
                      <a:lumMod val="50000"/>
                    </a:srgbClr>
                  </a:solidFill>
                  <a:latin typeface="Segoe UI Light"/>
                  <a:cs typeface="Arial" panose="020B0604020202020204" pitchFamily="34" charset="0"/>
                </a:rPr>
                <a:t>Data </a:t>
              </a:r>
              <a:r>
                <a:rPr lang="en-US" sz="1020" dirty="0" smtClean="0">
                  <a:solidFill>
                    <a:srgbClr val="404040">
                      <a:lumMod val="50000"/>
                    </a:srgbClr>
                  </a:solidFill>
                  <a:latin typeface="Segoe UI Light"/>
                  <a:cs typeface="Arial" panose="020B0604020202020204" pitchFamily="34" charset="0"/>
                </a:rPr>
                <a:t>Visualization</a:t>
              </a:r>
              <a:endParaRPr lang="en-US" sz="1020" dirty="0">
                <a:solidFill>
                  <a:srgbClr val="404040">
                    <a:lumMod val="50000"/>
                  </a:srgbClr>
                </a:solidFill>
                <a:latin typeface="Segoe UI Light"/>
                <a:cs typeface="Arial" panose="020B0604020202020204" pitchFamily="34" charset="0"/>
              </a:endParaRPr>
            </a:p>
          </p:txBody>
        </p:sp>
        <p:sp>
          <p:nvSpPr>
            <p:cNvPr id="7" name="Rectangle 6"/>
            <p:cNvSpPr/>
            <p:nvPr/>
          </p:nvSpPr>
          <p:spPr bwMode="auto">
            <a:xfrm>
              <a:off x="2784741" y="1762204"/>
              <a:ext cx="6840014" cy="321776"/>
            </a:xfrm>
            <a:prstGeom prst="rect">
              <a:avLst/>
            </a:prstGeom>
            <a:solidFill>
              <a:schemeClr val="bg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Capabilities</a:t>
              </a:r>
              <a:endParaRPr lang="en-US" sz="2400" dirty="0">
                <a:gradFill>
                  <a:gsLst>
                    <a:gs pos="0">
                      <a:srgbClr val="FFFFFF"/>
                    </a:gs>
                    <a:gs pos="100000">
                      <a:srgbClr val="FFFFFF"/>
                    </a:gs>
                  </a:gsLst>
                  <a:lin ang="5400000" scaled="0"/>
                </a:gradFill>
              </a:endParaRPr>
            </a:p>
          </p:txBody>
        </p:sp>
      </p:grpSp>
      <p:grpSp>
        <p:nvGrpSpPr>
          <p:cNvPr id="189" name="Group 188"/>
          <p:cNvGrpSpPr/>
          <p:nvPr/>
        </p:nvGrpSpPr>
        <p:grpSpPr>
          <a:xfrm>
            <a:off x="2794215" y="4389314"/>
            <a:ext cx="853835" cy="761054"/>
            <a:chOff x="5296584" y="2747310"/>
            <a:chExt cx="1759954" cy="1543691"/>
          </a:xfrm>
        </p:grpSpPr>
        <p:sp>
          <p:nvSpPr>
            <p:cNvPr id="190" name="Rectangle 189"/>
            <p:cNvSpPr/>
            <p:nvPr/>
          </p:nvSpPr>
          <p:spPr>
            <a:xfrm>
              <a:off x="5411868" y="3339089"/>
              <a:ext cx="1344609" cy="356293"/>
            </a:xfrm>
            <a:prstGeom prst="rect">
              <a:avLst/>
            </a:prstGeom>
            <a:noFill/>
            <a:ln w="28575">
              <a:noFill/>
            </a:ln>
          </p:spPr>
          <p:txBody>
            <a:bodyPr wrap="none" lIns="0" tIns="0" rIns="0" bIns="0">
              <a:spAutoFit/>
            </a:bodyPr>
            <a:lstStyle/>
            <a:p>
              <a:pPr fontAlgn="base">
                <a:spcBef>
                  <a:spcPct val="0"/>
                </a:spcBef>
                <a:spcAft>
                  <a:spcPct val="0"/>
                </a:spcAft>
              </a:pPr>
              <a:r>
                <a:rPr lang="en-US" sz="1119" dirty="0">
                  <a:solidFill>
                    <a:srgbClr val="FFFFFF"/>
                  </a:solidFill>
                  <a:latin typeface="Segoe UI Light"/>
                  <a:cs typeface="Arial" panose="020B0604020202020204" pitchFamily="34" charset="0"/>
                </a:rPr>
                <a:t>NETWORK</a:t>
              </a:r>
            </a:p>
          </p:txBody>
        </p:sp>
        <p:grpSp>
          <p:nvGrpSpPr>
            <p:cNvPr id="191" name="Group 190"/>
            <p:cNvGrpSpPr>
              <a:grpSpLocks noChangeAspect="1"/>
            </p:cNvGrpSpPr>
            <p:nvPr/>
          </p:nvGrpSpPr>
          <p:grpSpPr>
            <a:xfrm rot="19140000" flipV="1">
              <a:off x="5296584" y="2747310"/>
              <a:ext cx="707014" cy="548640"/>
              <a:chOff x="3096273" y="3548878"/>
              <a:chExt cx="456003" cy="353857"/>
            </a:xfrm>
          </p:grpSpPr>
          <p:sp>
            <p:nvSpPr>
              <p:cNvPr id="197" name="Freeform 196"/>
              <p:cNvSpPr/>
              <p:nvPr/>
            </p:nvSpPr>
            <p:spPr bwMode="auto">
              <a:xfrm>
                <a:off x="3096273" y="3846776"/>
                <a:ext cx="456003" cy="5595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98" name="Freeform 197"/>
              <p:cNvSpPr/>
              <p:nvPr/>
            </p:nvSpPr>
            <p:spPr bwMode="auto">
              <a:xfrm>
                <a:off x="3148336" y="374783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99" name="Freeform 198"/>
              <p:cNvSpPr/>
              <p:nvPr/>
            </p:nvSpPr>
            <p:spPr bwMode="auto">
              <a:xfrm>
                <a:off x="3195014" y="3640116"/>
                <a:ext cx="258521" cy="3620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Lst>
                <a:ahLst/>
                <a:cxnLst>
                  <a:cxn ang="0">
                    <a:pos x="connsiteX0" y="connsiteY0"/>
                  </a:cxn>
                  <a:cxn ang="0">
                    <a:pos x="connsiteX1" y="connsiteY1"/>
                  </a:cxn>
                </a:cxnLst>
                <a:rect l="l" t="t" r="r" b="b"/>
                <a:pathLst>
                  <a:path w="10000" h="151295">
                    <a:moveTo>
                      <a:pt x="10000" y="0"/>
                    </a:moveTo>
                    <a:cubicBezTo>
                      <a:pt x="6667" y="203393"/>
                      <a:pt x="3071" y="196724"/>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200" name="Freeform 199"/>
              <p:cNvSpPr/>
              <p:nvPr/>
            </p:nvSpPr>
            <p:spPr bwMode="auto">
              <a:xfrm>
                <a:off x="3258447" y="3548878"/>
                <a:ext cx="131654" cy="21844"/>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Lst>
                <a:ahLst/>
                <a:cxnLst>
                  <a:cxn ang="0">
                    <a:pos x="connsiteX0" y="connsiteY0"/>
                  </a:cxn>
                  <a:cxn ang="0">
                    <a:pos x="connsiteX1" y="connsiteY1"/>
                  </a:cxn>
                </a:cxnLst>
                <a:rect l="l" t="t" r="r" b="b"/>
                <a:pathLst>
                  <a:path w="10000" h="91283">
                    <a:moveTo>
                      <a:pt x="10000" y="0"/>
                    </a:moveTo>
                    <a:cubicBezTo>
                      <a:pt x="7212" y="123368"/>
                      <a:pt x="3071" y="116703"/>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nvGrpSpPr>
            <p:cNvPr id="192" name="Group 191"/>
            <p:cNvGrpSpPr>
              <a:grpSpLocks noChangeAspect="1"/>
            </p:cNvGrpSpPr>
            <p:nvPr/>
          </p:nvGrpSpPr>
          <p:grpSpPr>
            <a:xfrm rot="19167979">
              <a:off x="6349524" y="3742359"/>
              <a:ext cx="707014" cy="548642"/>
              <a:chOff x="3046859" y="3689557"/>
              <a:chExt cx="456003" cy="353859"/>
            </a:xfrm>
          </p:grpSpPr>
          <p:sp>
            <p:nvSpPr>
              <p:cNvPr id="193" name="Freeform 192"/>
              <p:cNvSpPr/>
              <p:nvPr/>
            </p:nvSpPr>
            <p:spPr bwMode="auto">
              <a:xfrm>
                <a:off x="3046859" y="3987456"/>
                <a:ext cx="456003" cy="55960"/>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94" name="Freeform 193"/>
              <p:cNvSpPr/>
              <p:nvPr/>
            </p:nvSpPr>
            <p:spPr bwMode="auto">
              <a:xfrm>
                <a:off x="3098922" y="3888513"/>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95" name="Freeform 194"/>
              <p:cNvSpPr/>
              <p:nvPr/>
            </p:nvSpPr>
            <p:spPr bwMode="auto">
              <a:xfrm>
                <a:off x="3145600" y="3780795"/>
                <a:ext cx="258520" cy="3620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Lst>
                <a:ahLst/>
                <a:cxnLst>
                  <a:cxn ang="0">
                    <a:pos x="connsiteX0" y="connsiteY0"/>
                  </a:cxn>
                  <a:cxn ang="0">
                    <a:pos x="connsiteX1" y="connsiteY1"/>
                  </a:cxn>
                </a:cxnLst>
                <a:rect l="l" t="t" r="r" b="b"/>
                <a:pathLst>
                  <a:path w="10000" h="151295">
                    <a:moveTo>
                      <a:pt x="10000" y="0"/>
                    </a:moveTo>
                    <a:cubicBezTo>
                      <a:pt x="6667" y="203393"/>
                      <a:pt x="3071" y="196724"/>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sp>
            <p:nvSpPr>
              <p:cNvPr id="196" name="Freeform 195"/>
              <p:cNvSpPr/>
              <p:nvPr/>
            </p:nvSpPr>
            <p:spPr bwMode="auto">
              <a:xfrm>
                <a:off x="3209034" y="3689557"/>
                <a:ext cx="131654" cy="21844"/>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Lst>
                <a:ahLst/>
                <a:cxnLst>
                  <a:cxn ang="0">
                    <a:pos x="connsiteX0" y="connsiteY0"/>
                  </a:cxn>
                  <a:cxn ang="0">
                    <a:pos x="connsiteX1" y="connsiteY1"/>
                  </a:cxn>
                </a:cxnLst>
                <a:rect l="l" t="t" r="r" b="b"/>
                <a:pathLst>
                  <a:path w="10000" h="91283">
                    <a:moveTo>
                      <a:pt x="10000" y="0"/>
                    </a:moveTo>
                    <a:cubicBezTo>
                      <a:pt x="7212" y="123368"/>
                      <a:pt x="3071" y="116703"/>
                      <a:pt x="0" y="10000"/>
                    </a:cubicBezTo>
                  </a:path>
                </a:pathLst>
              </a:custGeom>
              <a:noFill/>
              <a:ln w="28575"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fontAlgn="base">
                  <a:spcBef>
                    <a:spcPct val="0"/>
                  </a:spcBef>
                  <a:spcAft>
                    <a:spcPct val="0"/>
                  </a:spcAft>
                </a:pPr>
                <a:endParaRPr lang="en-US" sz="1831">
                  <a:solidFill>
                    <a:srgbClr val="FFFFFF"/>
                  </a:solidFill>
                </a:endParaRPr>
              </a:p>
            </p:txBody>
          </p:sp>
        </p:grpSp>
      </p:grpSp>
    </p:spTree>
    <p:extLst>
      <p:ext uri="{BB962C8B-B14F-4D97-AF65-F5344CB8AC3E}">
        <p14:creationId xmlns:p14="http://schemas.microsoft.com/office/powerpoint/2010/main" val="1856640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fade">
                                      <p:cBhvr>
                                        <p:cTn id="7" dur="500"/>
                                        <p:tgtEl>
                                          <p:spTgt spid="141"/>
                                        </p:tgtEl>
                                      </p:cBhvr>
                                    </p:animEffect>
                                  </p:childTnLst>
                                </p:cTn>
                              </p:par>
                              <p:par>
                                <p:cTn id="8" presetID="10" presetClass="entr" presetSubtype="0" fill="hold" nodeType="withEffect">
                                  <p:stCondLst>
                                    <p:cond delay="0"/>
                                  </p:stCondLst>
                                  <p:childTnLst>
                                    <p:set>
                                      <p:cBhvr>
                                        <p:cTn id="9" dur="1" fill="hold">
                                          <p:stCondLst>
                                            <p:cond delay="0"/>
                                          </p:stCondLst>
                                        </p:cTn>
                                        <p:tgtEl>
                                          <p:spTgt spid="131"/>
                                        </p:tgtEl>
                                        <p:attrNameLst>
                                          <p:attrName>style.visibility</p:attrName>
                                        </p:attrNameLst>
                                      </p:cBhvr>
                                      <p:to>
                                        <p:strVal val="visible"/>
                                      </p:to>
                                    </p:set>
                                    <p:animEffect transition="in" filter="fade">
                                      <p:cBhvr>
                                        <p:cTn id="10" dur="500"/>
                                        <p:tgtEl>
                                          <p:spTgt spid="131"/>
                                        </p:tgtEl>
                                      </p:cBhvr>
                                    </p:animEffect>
                                  </p:childTnLst>
                                </p:cTn>
                              </p:par>
                              <p:par>
                                <p:cTn id="11" presetID="10" presetClass="entr" presetSubtype="0" fill="hold" nodeType="withEffect">
                                  <p:stCondLst>
                                    <p:cond delay="0"/>
                                  </p:stCondLst>
                                  <p:childTnLst>
                                    <p:set>
                                      <p:cBhvr>
                                        <p:cTn id="12" dur="1" fill="hold">
                                          <p:stCondLst>
                                            <p:cond delay="0"/>
                                          </p:stCondLst>
                                        </p:cTn>
                                        <p:tgtEl>
                                          <p:spTgt spid="132"/>
                                        </p:tgtEl>
                                        <p:attrNameLst>
                                          <p:attrName>style.visibility</p:attrName>
                                        </p:attrNameLst>
                                      </p:cBhvr>
                                      <p:to>
                                        <p:strVal val="visible"/>
                                      </p:to>
                                    </p:set>
                                    <p:animEffect transition="in" filter="fade">
                                      <p:cBhvr>
                                        <p:cTn id="13" dur="500"/>
                                        <p:tgtEl>
                                          <p:spTgt spid="132"/>
                                        </p:tgtEl>
                                      </p:cBhvr>
                                    </p:animEffect>
                                  </p:childTnLst>
                                </p:cTn>
                              </p:par>
                              <p:par>
                                <p:cTn id="14" presetID="10" presetClass="entr" presetSubtype="0" fill="hold" nodeType="withEffect">
                                  <p:stCondLst>
                                    <p:cond delay="0"/>
                                  </p:stCondLst>
                                  <p:childTnLst>
                                    <p:set>
                                      <p:cBhvr>
                                        <p:cTn id="15" dur="1" fill="hold">
                                          <p:stCondLst>
                                            <p:cond delay="0"/>
                                          </p:stCondLst>
                                        </p:cTn>
                                        <p:tgtEl>
                                          <p:spTgt spid="133"/>
                                        </p:tgtEl>
                                        <p:attrNameLst>
                                          <p:attrName>style.visibility</p:attrName>
                                        </p:attrNameLst>
                                      </p:cBhvr>
                                      <p:to>
                                        <p:strVal val="visible"/>
                                      </p:to>
                                    </p:set>
                                    <p:animEffect transition="in" filter="fade">
                                      <p:cBhvr>
                                        <p:cTn id="16" dur="500"/>
                                        <p:tgtEl>
                                          <p:spTgt spid="133"/>
                                        </p:tgtEl>
                                      </p:cBhvr>
                                    </p:animEffect>
                                  </p:childTnLst>
                                </p:cTn>
                              </p:par>
                              <p:par>
                                <p:cTn id="17" presetID="10" presetClass="entr" presetSubtype="0" fill="hold" nodeType="withEffect">
                                  <p:stCondLst>
                                    <p:cond delay="0"/>
                                  </p:stCondLst>
                                  <p:childTnLst>
                                    <p:set>
                                      <p:cBhvr>
                                        <p:cTn id="18" dur="1" fill="hold">
                                          <p:stCondLst>
                                            <p:cond delay="0"/>
                                          </p:stCondLst>
                                        </p:cTn>
                                        <p:tgtEl>
                                          <p:spTgt spid="134"/>
                                        </p:tgtEl>
                                        <p:attrNameLst>
                                          <p:attrName>style.visibility</p:attrName>
                                        </p:attrNameLst>
                                      </p:cBhvr>
                                      <p:to>
                                        <p:strVal val="visible"/>
                                      </p:to>
                                    </p:set>
                                    <p:animEffect transition="in" filter="fade">
                                      <p:cBhvr>
                                        <p:cTn id="19" dur="500"/>
                                        <p:tgtEl>
                                          <p:spTgt spid="13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500"/>
                                        <p:tgtEl>
                                          <p:spTgt spid="4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500"/>
                                        <p:tgtEl>
                                          <p:spTgt spid="4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55"/>
                                        </p:tgtEl>
                                        <p:attrNameLst>
                                          <p:attrName>style.visibility</p:attrName>
                                        </p:attrNameLst>
                                      </p:cBhvr>
                                      <p:to>
                                        <p:strVal val="visible"/>
                                      </p:to>
                                    </p:set>
                                    <p:animEffect transition="in" filter="fade">
                                      <p:cBhvr>
                                        <p:cTn id="81" dur="500"/>
                                        <p:tgtEl>
                                          <p:spTgt spid="15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73"/>
                                        </p:tgtEl>
                                        <p:attrNameLst>
                                          <p:attrName>style.visibility</p:attrName>
                                        </p:attrNameLst>
                                      </p:cBhvr>
                                      <p:to>
                                        <p:strVal val="visible"/>
                                      </p:to>
                                    </p:set>
                                    <p:animEffect transition="in" filter="fade">
                                      <p:cBhvr>
                                        <p:cTn id="84" dur="500"/>
                                        <p:tgtEl>
                                          <p:spTgt spid="173"/>
                                        </p:tgtEl>
                                      </p:cBhvr>
                                    </p:animEffect>
                                  </p:childTnLst>
                                </p:cTn>
                              </p:par>
                              <p:par>
                                <p:cTn id="85" presetID="10" presetClass="entr" presetSubtype="0" fill="hold" nodeType="withEffect">
                                  <p:stCondLst>
                                    <p:cond delay="0"/>
                                  </p:stCondLst>
                                  <p:childTnLst>
                                    <p:set>
                                      <p:cBhvr>
                                        <p:cTn id="86" dur="1" fill="hold">
                                          <p:stCondLst>
                                            <p:cond delay="0"/>
                                          </p:stCondLst>
                                        </p:cTn>
                                        <p:tgtEl>
                                          <p:spTgt spid="4"/>
                                        </p:tgtEl>
                                        <p:attrNameLst>
                                          <p:attrName>style.visibility</p:attrName>
                                        </p:attrNameLst>
                                      </p:cBhvr>
                                      <p:to>
                                        <p:strVal val="visible"/>
                                      </p:to>
                                    </p:set>
                                    <p:animEffect transition="in" filter="fade">
                                      <p:cBhvr>
                                        <p:cTn id="87" dur="500"/>
                                        <p:tgtEl>
                                          <p:spTgt spid="4"/>
                                        </p:tgtEl>
                                      </p:cBhvr>
                                    </p:animEffect>
                                  </p:childTnLst>
                                </p:cTn>
                              </p:par>
                              <p:par>
                                <p:cTn id="88" presetID="10" presetClass="entr" presetSubtype="0" fill="hold" nodeType="withEffect">
                                  <p:stCondLst>
                                    <p:cond delay="0"/>
                                  </p:stCondLst>
                                  <p:childTnLst>
                                    <p:set>
                                      <p:cBhvr>
                                        <p:cTn id="89" dur="1" fill="hold">
                                          <p:stCondLst>
                                            <p:cond delay="0"/>
                                          </p:stCondLst>
                                        </p:cTn>
                                        <p:tgtEl>
                                          <p:spTgt spid="189"/>
                                        </p:tgtEl>
                                        <p:attrNameLst>
                                          <p:attrName>style.visibility</p:attrName>
                                        </p:attrNameLst>
                                      </p:cBhvr>
                                      <p:to>
                                        <p:strVal val="visible"/>
                                      </p:to>
                                    </p:set>
                                    <p:animEffect transition="in" filter="fade">
                                      <p:cBhvr>
                                        <p:cTn id="90" dur="500"/>
                                        <p:tgtEl>
                                          <p:spTgt spid="18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
                                        </p:tgtEl>
                                        <p:attrNameLst>
                                          <p:attrName>style.visibility</p:attrName>
                                        </p:attrNameLst>
                                      </p:cBhvr>
                                      <p:to>
                                        <p:strVal val="visible"/>
                                      </p:to>
                                    </p:set>
                                    <p:animEffect transition="in" filter="fade">
                                      <p:cBhvr>
                                        <p:cTn id="93" dur="500"/>
                                        <p:tgtEl>
                                          <p:spTgt spid="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35"/>
                                        </p:tgtEl>
                                        <p:attrNameLst>
                                          <p:attrName>style.visibility</p:attrName>
                                        </p:attrNameLst>
                                      </p:cBhvr>
                                      <p:to>
                                        <p:strVal val="visible"/>
                                      </p:to>
                                    </p:set>
                                    <p:animEffect transition="in" filter="fade">
                                      <p:cBhvr>
                                        <p:cTn id="96" dur="500"/>
                                        <p:tgtEl>
                                          <p:spTgt spid="13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43"/>
                                        </p:tgtEl>
                                        <p:attrNameLst>
                                          <p:attrName>style.visibility</p:attrName>
                                        </p:attrNameLst>
                                      </p:cBhvr>
                                      <p:to>
                                        <p:strVal val="visible"/>
                                      </p:to>
                                    </p:set>
                                    <p:animEffect transition="in" filter="fade">
                                      <p:cBhvr>
                                        <p:cTn id="99" dur="500"/>
                                        <p:tgtEl>
                                          <p:spTgt spid="14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8"/>
                                        </p:tgtEl>
                                        <p:attrNameLst>
                                          <p:attrName>style.visibility</p:attrName>
                                        </p:attrNameLst>
                                      </p:cBhvr>
                                      <p:to>
                                        <p:strVal val="visible"/>
                                      </p:to>
                                    </p:set>
                                    <p:animEffect transition="in" filter="fade">
                                      <p:cBhvr>
                                        <p:cTn id="104" dur="500"/>
                                        <p:tgtEl>
                                          <p:spTgt spid="8"/>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9"/>
                                        </p:tgtEl>
                                        <p:attrNameLst>
                                          <p:attrName>style.visibility</p:attrName>
                                        </p:attrNameLst>
                                      </p:cBhvr>
                                      <p:to>
                                        <p:strVal val="visible"/>
                                      </p:to>
                                    </p:set>
                                    <p:animEffect transition="in" filter="fade">
                                      <p:cBhvr>
                                        <p:cTn id="10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5" grpId="0" animBg="1"/>
      <p:bldP spid="36" grpId="0" animBg="1"/>
      <p:bldP spid="37" grpId="0" animBg="1"/>
      <p:bldP spid="38" grpId="0" animBg="1"/>
      <p:bldP spid="39" grpId="0" animBg="1"/>
      <p:bldP spid="40" grpId="0" animBg="1"/>
      <p:bldP spid="42" grpId="0" animBg="1"/>
      <p:bldP spid="43" grpId="0" animBg="1"/>
      <p:bldP spid="44" grpId="0" animBg="1"/>
      <p:bldP spid="46" grpId="0" animBg="1"/>
      <p:bldP spid="47" grpId="0" animBg="1"/>
      <p:bldP spid="155" grpId="0" animBg="1"/>
      <p:bldP spid="173" grpId="0" animBg="1"/>
      <p:bldP spid="3" grpId="0"/>
      <p:bldP spid="135" grpId="0"/>
      <p:bldP spid="14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254451" y="373505"/>
            <a:ext cx="12181142" cy="619502"/>
          </a:xfrm>
          <a:prstGeom prst="rect">
            <a:avLst/>
          </a:prstGeom>
          <a:noFill/>
        </p:spPr>
        <p:txBody>
          <a:bodyPr vert="horz" wrap="square" lIns="0" tIns="0" rIns="0" bIns="0" rtlCol="0" anchor="t">
            <a:spAutoFit/>
          </a:bodyPr>
          <a:lstStyle>
            <a:lvl1pPr defTabSz="699699">
              <a:lnSpc>
                <a:spcPct val="90000"/>
              </a:lnSpc>
              <a:spcBef>
                <a:spcPct val="0"/>
              </a:spcBef>
              <a:buNone/>
              <a:defRPr lang="en-US" sz="4386" b="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cs typeface="Arial" charset="0"/>
              </a:defRPr>
            </a:lvl1pPr>
          </a:lstStyle>
          <a:p>
            <a:r>
              <a:rPr>
                <a:solidFill>
                  <a:prstClr val="black"/>
                </a:solidFill>
              </a:rPr>
              <a:t>Azure Vision: Unlocking the Value of IoT</a:t>
            </a:r>
          </a:p>
        </p:txBody>
      </p:sp>
      <p:sp>
        <p:nvSpPr>
          <p:cNvPr id="80" name="Text Placeholder 2"/>
          <p:cNvSpPr txBox="1">
            <a:spLocks/>
          </p:cNvSpPr>
          <p:nvPr/>
        </p:nvSpPr>
        <p:spPr>
          <a:xfrm>
            <a:off x="351669" y="1287776"/>
            <a:ext cx="12181142" cy="5966743"/>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prstClr val="black"/>
                </a:solidFill>
              </a:rPr>
              <a:t>IoT Solutions</a:t>
            </a:r>
          </a:p>
          <a:p>
            <a:r>
              <a:rPr lang="en-US" sz="2400" dirty="0">
                <a:solidFill>
                  <a:prstClr val="black"/>
                </a:solidFill>
              </a:rPr>
              <a:t>Azure IoT Suite, Partner Specialized SaaS Offerings</a:t>
            </a:r>
          </a:p>
          <a:p>
            <a:pPr marL="0" indent="0">
              <a:buFont typeface="Arial" pitchFamily="34" charset="0"/>
              <a:buNone/>
              <a:defRPr/>
            </a:pPr>
            <a:r>
              <a:rPr lang="en-US" sz="2800" dirty="0">
                <a:solidFill>
                  <a:prstClr val="black"/>
                </a:solidFill>
              </a:rPr>
              <a:t>Secure, Easy, At-Scale Device &lt;-&gt; Cloud Connectivity</a:t>
            </a:r>
          </a:p>
          <a:p>
            <a:r>
              <a:rPr lang="en-US" sz="2400" dirty="0">
                <a:solidFill>
                  <a:prstClr val="black"/>
                </a:solidFill>
              </a:rPr>
              <a:t>Azure IoT Hub - support a wide variety of devices, OS’s and field gateways</a:t>
            </a:r>
            <a:endParaRPr lang="en-US" sz="900" dirty="0">
              <a:solidFill>
                <a:prstClr val="black"/>
              </a:solidFill>
            </a:endParaRPr>
          </a:p>
          <a:p>
            <a:pPr marL="0" indent="0">
              <a:buFont typeface="Arial" pitchFamily="34" charset="0"/>
              <a:buNone/>
              <a:defRPr/>
            </a:pPr>
            <a:r>
              <a:rPr lang="en-US" sz="2800" dirty="0">
                <a:solidFill>
                  <a:prstClr val="black"/>
                </a:solidFill>
              </a:rPr>
              <a:t>Gain Insights with Analytics</a:t>
            </a:r>
          </a:p>
          <a:p>
            <a:r>
              <a:rPr lang="en-US" sz="2400" dirty="0">
                <a:solidFill>
                  <a:prstClr val="black"/>
                </a:solidFill>
              </a:rPr>
              <a:t>PowerBI, HDInsight, AzureML </a:t>
            </a:r>
            <a:endParaRPr lang="en-US" sz="900" dirty="0">
              <a:solidFill>
                <a:prstClr val="black"/>
              </a:solidFill>
            </a:endParaRPr>
          </a:p>
          <a:p>
            <a:pPr marL="0" indent="0">
              <a:buFont typeface="Arial" pitchFamily="34" charset="0"/>
              <a:buNone/>
            </a:pPr>
            <a:r>
              <a:rPr lang="en-US" sz="2800" dirty="0">
                <a:solidFill>
                  <a:prstClr val="black"/>
                </a:solidFill>
              </a:rPr>
              <a:t>Operationalize your Insights</a:t>
            </a:r>
          </a:p>
          <a:p>
            <a:r>
              <a:rPr lang="en-US" sz="2400" dirty="0">
                <a:solidFill>
                  <a:prstClr val="black"/>
                </a:solidFill>
              </a:rPr>
              <a:t>Azure Stream Analytics, Azure Storm, Azure Data Factory, Azure IoT Hub</a:t>
            </a:r>
            <a:endParaRPr lang="en-US" sz="800" dirty="0">
              <a:solidFill>
                <a:prstClr val="black"/>
              </a:solidFill>
            </a:endParaRPr>
          </a:p>
          <a:p>
            <a:pPr marL="0" indent="0">
              <a:buFont typeface="Arial" pitchFamily="34" charset="0"/>
              <a:buNone/>
            </a:pPr>
            <a:r>
              <a:rPr lang="en-US" sz="2800" dirty="0">
                <a:solidFill>
                  <a:prstClr val="black"/>
                </a:solidFill>
              </a:rPr>
              <a:t>Great Cloud Programming Model for IoT</a:t>
            </a:r>
          </a:p>
          <a:p>
            <a:r>
              <a:rPr lang="en-US" sz="2400" dirty="0">
                <a:solidFill>
                  <a:prstClr val="black"/>
                </a:solidFill>
              </a:rPr>
              <a:t>PaaS V2 + Actor Framework</a:t>
            </a:r>
          </a:p>
          <a:p>
            <a:pPr marL="0" indent="0">
              <a:buFont typeface="Arial" pitchFamily="34" charset="0"/>
              <a:buNone/>
            </a:pPr>
            <a:r>
              <a:rPr lang="en-US" sz="2800" dirty="0">
                <a:solidFill>
                  <a:srgbClr val="000000"/>
                </a:solidFill>
              </a:rPr>
              <a:t>Enable IoT Data Federation &amp; Partnerships </a:t>
            </a:r>
          </a:p>
          <a:p>
            <a:r>
              <a:rPr lang="en-US" sz="2400" dirty="0">
                <a:solidFill>
                  <a:srgbClr val="000000"/>
                </a:solidFill>
              </a:rPr>
              <a:t>Enable businesses transformation</a:t>
            </a:r>
            <a:endParaRPr lang="en-US" sz="2800" dirty="0">
              <a:solidFill>
                <a:prstClr val="black"/>
              </a:solidFill>
            </a:endParaRPr>
          </a:p>
          <a:p>
            <a:pPr marL="0" indent="0">
              <a:buFont typeface="Arial" pitchFamily="34" charset="0"/>
              <a:buNone/>
              <a:defRPr/>
            </a:pPr>
            <a:endParaRPr lang="en-US" sz="2800" dirty="0">
              <a:solidFill>
                <a:prstClr val="black"/>
              </a:solidFill>
            </a:endParaRPr>
          </a:p>
        </p:txBody>
      </p:sp>
    </p:spTree>
    <p:extLst>
      <p:ext uri="{BB962C8B-B14F-4D97-AF65-F5344CB8AC3E}">
        <p14:creationId xmlns:p14="http://schemas.microsoft.com/office/powerpoint/2010/main" val="1562092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
                                            <p:txEl>
                                              <p:pRg st="2" end="2"/>
                                            </p:txEl>
                                          </p:spTgt>
                                        </p:tgtEl>
                                        <p:attrNameLst>
                                          <p:attrName>style.visibility</p:attrName>
                                        </p:attrNameLst>
                                      </p:cBhvr>
                                      <p:to>
                                        <p:strVal val="visible"/>
                                      </p:to>
                                    </p:set>
                                    <p:animEffect transition="in" filter="fade">
                                      <p:cBhvr>
                                        <p:cTn id="7" dur="500"/>
                                        <p:tgtEl>
                                          <p:spTgt spid="80">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0">
                                            <p:txEl>
                                              <p:pRg st="3" end="3"/>
                                            </p:txEl>
                                          </p:spTgt>
                                        </p:tgtEl>
                                        <p:attrNameLst>
                                          <p:attrName>style.visibility</p:attrName>
                                        </p:attrNameLst>
                                      </p:cBhvr>
                                      <p:to>
                                        <p:strVal val="visible"/>
                                      </p:to>
                                    </p:set>
                                    <p:animEffect transition="in" filter="fade">
                                      <p:cBhvr>
                                        <p:cTn id="10" dur="500"/>
                                        <p:tgtEl>
                                          <p:spTgt spid="80">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0">
                                            <p:txEl>
                                              <p:pRg st="4" end="4"/>
                                            </p:txEl>
                                          </p:spTgt>
                                        </p:tgtEl>
                                        <p:attrNameLst>
                                          <p:attrName>style.visibility</p:attrName>
                                        </p:attrNameLst>
                                      </p:cBhvr>
                                      <p:to>
                                        <p:strVal val="visible"/>
                                      </p:to>
                                    </p:set>
                                    <p:animEffect transition="in" filter="fade">
                                      <p:cBhvr>
                                        <p:cTn id="15" dur="500"/>
                                        <p:tgtEl>
                                          <p:spTgt spid="80">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0">
                                            <p:txEl>
                                              <p:pRg st="5" end="5"/>
                                            </p:txEl>
                                          </p:spTgt>
                                        </p:tgtEl>
                                        <p:attrNameLst>
                                          <p:attrName>style.visibility</p:attrName>
                                        </p:attrNameLst>
                                      </p:cBhvr>
                                      <p:to>
                                        <p:strVal val="visible"/>
                                      </p:to>
                                    </p:set>
                                    <p:animEffect transition="in" filter="fade">
                                      <p:cBhvr>
                                        <p:cTn id="18" dur="500"/>
                                        <p:tgtEl>
                                          <p:spTgt spid="80">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0">
                                            <p:txEl>
                                              <p:pRg st="6" end="6"/>
                                            </p:txEl>
                                          </p:spTgt>
                                        </p:tgtEl>
                                        <p:attrNameLst>
                                          <p:attrName>style.visibility</p:attrName>
                                        </p:attrNameLst>
                                      </p:cBhvr>
                                      <p:to>
                                        <p:strVal val="visible"/>
                                      </p:to>
                                    </p:set>
                                    <p:animEffect transition="in" filter="fade">
                                      <p:cBhvr>
                                        <p:cTn id="23" dur="500"/>
                                        <p:tgtEl>
                                          <p:spTgt spid="80">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80">
                                            <p:txEl>
                                              <p:pRg st="7" end="7"/>
                                            </p:txEl>
                                          </p:spTgt>
                                        </p:tgtEl>
                                        <p:attrNameLst>
                                          <p:attrName>style.visibility</p:attrName>
                                        </p:attrNameLst>
                                      </p:cBhvr>
                                      <p:to>
                                        <p:strVal val="visible"/>
                                      </p:to>
                                    </p:set>
                                    <p:animEffect transition="in" filter="fade">
                                      <p:cBhvr>
                                        <p:cTn id="26" dur="500"/>
                                        <p:tgtEl>
                                          <p:spTgt spid="80">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0">
                                            <p:txEl>
                                              <p:pRg st="8" end="8"/>
                                            </p:txEl>
                                          </p:spTgt>
                                        </p:tgtEl>
                                        <p:attrNameLst>
                                          <p:attrName>style.visibility</p:attrName>
                                        </p:attrNameLst>
                                      </p:cBhvr>
                                      <p:to>
                                        <p:strVal val="visible"/>
                                      </p:to>
                                    </p:set>
                                    <p:animEffect transition="in" filter="fade">
                                      <p:cBhvr>
                                        <p:cTn id="31" dur="500"/>
                                        <p:tgtEl>
                                          <p:spTgt spid="80">
                                            <p:txEl>
                                              <p:pRg st="8" end="8"/>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80">
                                            <p:txEl>
                                              <p:pRg st="9" end="9"/>
                                            </p:txEl>
                                          </p:spTgt>
                                        </p:tgtEl>
                                        <p:attrNameLst>
                                          <p:attrName>style.visibility</p:attrName>
                                        </p:attrNameLst>
                                      </p:cBhvr>
                                      <p:to>
                                        <p:strVal val="visible"/>
                                      </p:to>
                                    </p:set>
                                    <p:animEffect transition="in" filter="fade">
                                      <p:cBhvr>
                                        <p:cTn id="34" dur="500"/>
                                        <p:tgtEl>
                                          <p:spTgt spid="80">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0">
                                            <p:txEl>
                                              <p:pRg st="10" end="10"/>
                                            </p:txEl>
                                          </p:spTgt>
                                        </p:tgtEl>
                                        <p:attrNameLst>
                                          <p:attrName>style.visibility</p:attrName>
                                        </p:attrNameLst>
                                      </p:cBhvr>
                                      <p:to>
                                        <p:strVal val="visible"/>
                                      </p:to>
                                    </p:set>
                                    <p:animEffect transition="in" filter="fade">
                                      <p:cBhvr>
                                        <p:cTn id="39" dur="500"/>
                                        <p:tgtEl>
                                          <p:spTgt spid="80">
                                            <p:txEl>
                                              <p:pRg st="10" end="10"/>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80">
                                            <p:txEl>
                                              <p:pRg st="11" end="11"/>
                                            </p:txEl>
                                          </p:spTgt>
                                        </p:tgtEl>
                                        <p:attrNameLst>
                                          <p:attrName>style.visibility</p:attrName>
                                        </p:attrNameLst>
                                      </p:cBhvr>
                                      <p:to>
                                        <p:strVal val="visible"/>
                                      </p:to>
                                    </p:set>
                                    <p:animEffect transition="in" filter="fade">
                                      <p:cBhvr>
                                        <p:cTn id="42" dur="500"/>
                                        <p:tgtEl>
                                          <p:spTgt spid="8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p:cNvSpPr/>
          <p:nvPr/>
        </p:nvSpPr>
        <p:spPr>
          <a:xfrm>
            <a:off x="7820329" y="2539751"/>
            <a:ext cx="3951674" cy="3951674"/>
          </a:xfrm>
          <a:prstGeom prst="ellipse">
            <a:avLst/>
          </a:prstGeom>
          <a:solidFill>
            <a:srgbClr val="007AD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7" tIns="91427" rIns="91427" bIns="91427" numCol="1" spcCol="0" rtlCol="0" fromWordArt="0" anchor="b" anchorCtr="0" forceAA="0" compatLnSpc="1">
            <a:prstTxWarp prst="textNoShape">
              <a:avLst/>
            </a:prstTxWarp>
            <a:noAutofit/>
          </a:bodyPr>
          <a:lstStyle/>
          <a:p>
            <a:pPr algn="r" defTabSz="932597"/>
            <a:endParaRPr lang="en-US" sz="1199" dirty="0" err="1">
              <a:solidFill>
                <a:prstClr val="white"/>
              </a:solidFill>
            </a:endParaRPr>
          </a:p>
        </p:txBody>
      </p:sp>
      <p:sp>
        <p:nvSpPr>
          <p:cNvPr id="20" name="Oval 19"/>
          <p:cNvSpPr/>
          <p:nvPr/>
        </p:nvSpPr>
        <p:spPr>
          <a:xfrm>
            <a:off x="6410879" y="525884"/>
            <a:ext cx="3951674" cy="3951674"/>
          </a:xfrm>
          <a:prstGeom prst="ellipse">
            <a:avLst/>
          </a:prstGeom>
          <a:solidFill>
            <a:srgbClr val="007AD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7" tIns="91427" rIns="91427" bIns="91427" numCol="1" spcCol="0" rtlCol="0" fromWordArt="0" anchor="b" anchorCtr="0" forceAA="0" compatLnSpc="1">
            <a:prstTxWarp prst="textNoShape">
              <a:avLst/>
            </a:prstTxWarp>
            <a:noAutofit/>
          </a:bodyPr>
          <a:lstStyle/>
          <a:p>
            <a:pPr algn="r" defTabSz="932597"/>
            <a:endParaRPr lang="en-US" sz="1199" dirty="0" err="1">
              <a:solidFill>
                <a:prstClr val="white"/>
              </a:solidFill>
            </a:endParaRPr>
          </a:p>
        </p:txBody>
      </p:sp>
      <p:sp>
        <p:nvSpPr>
          <p:cNvPr id="21" name="Oval 20"/>
          <p:cNvSpPr/>
          <p:nvPr/>
        </p:nvSpPr>
        <p:spPr>
          <a:xfrm>
            <a:off x="5028099" y="2539751"/>
            <a:ext cx="3951674" cy="3951674"/>
          </a:xfrm>
          <a:prstGeom prst="ellipse">
            <a:avLst/>
          </a:prstGeom>
          <a:solidFill>
            <a:srgbClr val="007AD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7" tIns="91427" rIns="91427" bIns="91427" numCol="1" spcCol="0" rtlCol="0" fromWordArt="0" anchor="b" anchorCtr="0" forceAA="0" compatLnSpc="1">
            <a:prstTxWarp prst="textNoShape">
              <a:avLst/>
            </a:prstTxWarp>
            <a:noAutofit/>
          </a:bodyPr>
          <a:lstStyle/>
          <a:p>
            <a:pPr algn="r" defTabSz="932597"/>
            <a:endParaRPr lang="en-US" sz="1199" dirty="0" err="1">
              <a:solidFill>
                <a:prstClr val="white"/>
              </a:solidFill>
            </a:endParaRPr>
          </a:p>
        </p:txBody>
      </p:sp>
      <p:sp>
        <p:nvSpPr>
          <p:cNvPr id="23" name="Rectangle 22"/>
          <p:cNvSpPr/>
          <p:nvPr/>
        </p:nvSpPr>
        <p:spPr>
          <a:xfrm>
            <a:off x="5561423" y="4888462"/>
            <a:ext cx="2833645" cy="867930"/>
          </a:xfrm>
          <a:prstGeom prst="rect">
            <a:avLst/>
          </a:prstGeom>
        </p:spPr>
        <p:txBody>
          <a:bodyPr wrap="square">
            <a:spAutoFit/>
          </a:bodyPr>
          <a:lstStyle/>
          <a:p>
            <a:pPr algn="ctr" defTabSz="932013" fontAlgn="base">
              <a:lnSpc>
                <a:spcPct val="90000"/>
              </a:lnSpc>
              <a:spcBef>
                <a:spcPct val="0"/>
              </a:spcBef>
              <a:spcAft>
                <a:spcPct val="0"/>
              </a:spcAft>
            </a:pPr>
            <a:r>
              <a:rPr lang="en-US" sz="2800" dirty="0">
                <a:solidFill>
                  <a:prstClr val="white"/>
                </a:solidFill>
                <a:latin typeface="Segoe UI Light"/>
                <a:ea typeface="Segoe UI" pitchFamily="34" charset="0"/>
                <a:cs typeface="Segoe UI" pitchFamily="34" charset="0"/>
              </a:rPr>
              <a:t>End to End</a:t>
            </a:r>
          </a:p>
          <a:p>
            <a:pPr algn="ctr" defTabSz="932013" fontAlgn="base">
              <a:lnSpc>
                <a:spcPct val="90000"/>
              </a:lnSpc>
              <a:spcBef>
                <a:spcPct val="0"/>
              </a:spcBef>
              <a:spcAft>
                <a:spcPct val="0"/>
              </a:spcAft>
            </a:pPr>
            <a:r>
              <a:rPr lang="en-US" sz="2800" dirty="0">
                <a:solidFill>
                  <a:prstClr val="white"/>
                </a:solidFill>
                <a:latin typeface="Segoe UI Light"/>
                <a:ea typeface="Segoe UI" pitchFamily="34" charset="0"/>
                <a:cs typeface="Segoe UI" pitchFamily="34" charset="0"/>
              </a:rPr>
              <a:t>Security &amp; Privacy</a:t>
            </a:r>
          </a:p>
        </p:txBody>
      </p:sp>
      <p:sp>
        <p:nvSpPr>
          <p:cNvPr id="24" name="Rectangle 23"/>
          <p:cNvSpPr/>
          <p:nvPr/>
        </p:nvSpPr>
        <p:spPr>
          <a:xfrm>
            <a:off x="8376610" y="4898154"/>
            <a:ext cx="3127577" cy="885208"/>
          </a:xfrm>
          <a:prstGeom prst="rect">
            <a:avLst/>
          </a:prstGeom>
        </p:spPr>
        <p:txBody>
          <a:bodyPr wrap="square">
            <a:spAutoFit/>
          </a:bodyPr>
          <a:lstStyle/>
          <a:p>
            <a:pPr algn="ctr" defTabSz="932013" fontAlgn="base">
              <a:lnSpc>
                <a:spcPct val="90000"/>
              </a:lnSpc>
              <a:spcBef>
                <a:spcPct val="0"/>
              </a:spcBef>
              <a:spcAft>
                <a:spcPct val="0"/>
              </a:spcAft>
            </a:pPr>
            <a:r>
              <a:rPr lang="en-US" sz="2800" dirty="0">
                <a:solidFill>
                  <a:prstClr val="white"/>
                </a:solidFill>
                <a:latin typeface="Segoe UI Light"/>
                <a:ea typeface="Segoe UI" pitchFamily="34" charset="0"/>
                <a:cs typeface="Segoe UI" pitchFamily="34" charset="0"/>
              </a:rPr>
              <a:t>Data Analytics &amp; Ecosystem</a:t>
            </a:r>
          </a:p>
        </p:txBody>
      </p:sp>
      <p:sp>
        <p:nvSpPr>
          <p:cNvPr id="25" name="Freeform 138"/>
          <p:cNvSpPr>
            <a:spLocks noEditPoints="1"/>
          </p:cNvSpPr>
          <p:nvPr/>
        </p:nvSpPr>
        <p:spPr bwMode="black">
          <a:xfrm rot="2731855">
            <a:off x="9641503" y="4022427"/>
            <a:ext cx="597792" cy="744406"/>
          </a:xfrm>
          <a:custGeom>
            <a:avLst/>
            <a:gdLst>
              <a:gd name="T0" fmla="*/ 64 w 64"/>
              <a:gd name="T1" fmla="*/ 9 h 80"/>
              <a:gd name="T2" fmla="*/ 64 w 64"/>
              <a:gd name="T3" fmla="*/ 32 h 80"/>
              <a:gd name="T4" fmla="*/ 40 w 64"/>
              <a:gd name="T5" fmla="*/ 33 h 80"/>
              <a:gd name="T6" fmla="*/ 32 w 64"/>
              <a:gd name="T7" fmla="*/ 25 h 80"/>
              <a:gd name="T8" fmla="*/ 47 w 64"/>
              <a:gd name="T9" fmla="*/ 24 h 80"/>
              <a:gd name="T10" fmla="*/ 37 w 64"/>
              <a:gd name="T11" fmla="*/ 18 h 80"/>
              <a:gd name="T12" fmla="*/ 12 w 64"/>
              <a:gd name="T13" fmla="*/ 35 h 80"/>
              <a:gd name="T14" fmla="*/ 0 w 64"/>
              <a:gd name="T15" fmla="*/ 35 h 80"/>
              <a:gd name="T16" fmla="*/ 39 w 64"/>
              <a:gd name="T17" fmla="*/ 7 h 80"/>
              <a:gd name="T18" fmla="*/ 55 w 64"/>
              <a:gd name="T19" fmla="*/ 15 h 80"/>
              <a:gd name="T20" fmla="*/ 56 w 64"/>
              <a:gd name="T21" fmla="*/ 0 h 80"/>
              <a:gd name="T22" fmla="*/ 64 w 64"/>
              <a:gd name="T23" fmla="*/ 9 h 80"/>
              <a:gd name="T24" fmla="*/ 26 w 64"/>
              <a:gd name="T25" fmla="*/ 62 h 80"/>
              <a:gd name="T26" fmla="*/ 15 w 64"/>
              <a:gd name="T27" fmla="*/ 56 h 80"/>
              <a:gd name="T28" fmla="*/ 32 w 64"/>
              <a:gd name="T29" fmla="*/ 56 h 80"/>
              <a:gd name="T30" fmla="*/ 24 w 64"/>
              <a:gd name="T31" fmla="*/ 47 h 80"/>
              <a:gd name="T32" fmla="*/ 0 w 64"/>
              <a:gd name="T33" fmla="*/ 48 h 80"/>
              <a:gd name="T34" fmla="*/ 0 w 64"/>
              <a:gd name="T35" fmla="*/ 72 h 80"/>
              <a:gd name="T36" fmla="*/ 8 w 64"/>
              <a:gd name="T37" fmla="*/ 80 h 80"/>
              <a:gd name="T38" fmla="*/ 9 w 64"/>
              <a:gd name="T39" fmla="*/ 66 h 80"/>
              <a:gd name="T40" fmla="*/ 24 w 64"/>
              <a:gd name="T41" fmla="*/ 73 h 80"/>
              <a:gd name="T42" fmla="*/ 64 w 64"/>
              <a:gd name="T43" fmla="*/ 45 h 80"/>
              <a:gd name="T44" fmla="*/ 51 w 64"/>
              <a:gd name="T45" fmla="*/ 45 h 80"/>
              <a:gd name="T46" fmla="*/ 26 w 64"/>
              <a:gd name="T4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0">
                <a:moveTo>
                  <a:pt x="64" y="9"/>
                </a:moveTo>
                <a:cubicBezTo>
                  <a:pt x="64" y="32"/>
                  <a:pt x="64" y="32"/>
                  <a:pt x="64" y="32"/>
                </a:cubicBezTo>
                <a:cubicBezTo>
                  <a:pt x="40" y="33"/>
                  <a:pt x="40" y="33"/>
                  <a:pt x="40" y="33"/>
                </a:cubicBezTo>
                <a:cubicBezTo>
                  <a:pt x="32" y="25"/>
                  <a:pt x="32" y="25"/>
                  <a:pt x="32" y="25"/>
                </a:cubicBezTo>
                <a:cubicBezTo>
                  <a:pt x="47" y="24"/>
                  <a:pt x="47" y="24"/>
                  <a:pt x="47" y="24"/>
                </a:cubicBezTo>
                <a:cubicBezTo>
                  <a:pt x="45" y="21"/>
                  <a:pt x="41" y="19"/>
                  <a:pt x="37" y="18"/>
                </a:cubicBezTo>
                <a:cubicBezTo>
                  <a:pt x="26" y="16"/>
                  <a:pt x="14" y="24"/>
                  <a:pt x="12" y="35"/>
                </a:cubicBezTo>
                <a:cubicBezTo>
                  <a:pt x="0" y="35"/>
                  <a:pt x="0" y="35"/>
                  <a:pt x="0" y="35"/>
                </a:cubicBezTo>
                <a:cubicBezTo>
                  <a:pt x="4" y="14"/>
                  <a:pt x="22" y="4"/>
                  <a:pt x="39" y="7"/>
                </a:cubicBezTo>
                <a:cubicBezTo>
                  <a:pt x="45" y="8"/>
                  <a:pt x="51" y="11"/>
                  <a:pt x="55" y="15"/>
                </a:cubicBezTo>
                <a:cubicBezTo>
                  <a:pt x="56" y="0"/>
                  <a:pt x="56" y="0"/>
                  <a:pt x="56" y="0"/>
                </a:cubicBezTo>
                <a:lnTo>
                  <a:pt x="64" y="9"/>
                </a:lnTo>
                <a:close/>
                <a:moveTo>
                  <a:pt x="26" y="62"/>
                </a:moveTo>
                <a:cubicBezTo>
                  <a:pt x="22" y="61"/>
                  <a:pt x="18" y="59"/>
                  <a:pt x="15" y="56"/>
                </a:cubicBezTo>
                <a:cubicBezTo>
                  <a:pt x="32" y="56"/>
                  <a:pt x="32" y="56"/>
                  <a:pt x="32" y="56"/>
                </a:cubicBezTo>
                <a:cubicBezTo>
                  <a:pt x="24" y="47"/>
                  <a:pt x="24" y="47"/>
                  <a:pt x="24" y="47"/>
                </a:cubicBezTo>
                <a:cubicBezTo>
                  <a:pt x="0" y="48"/>
                  <a:pt x="0" y="48"/>
                  <a:pt x="0" y="48"/>
                </a:cubicBezTo>
                <a:cubicBezTo>
                  <a:pt x="0" y="72"/>
                  <a:pt x="0" y="72"/>
                  <a:pt x="0" y="72"/>
                </a:cubicBezTo>
                <a:cubicBezTo>
                  <a:pt x="8" y="80"/>
                  <a:pt x="8" y="80"/>
                  <a:pt x="8" y="80"/>
                </a:cubicBezTo>
                <a:cubicBezTo>
                  <a:pt x="9" y="66"/>
                  <a:pt x="9" y="66"/>
                  <a:pt x="9" y="66"/>
                </a:cubicBezTo>
                <a:cubicBezTo>
                  <a:pt x="13" y="70"/>
                  <a:pt x="18" y="72"/>
                  <a:pt x="24" y="73"/>
                </a:cubicBezTo>
                <a:cubicBezTo>
                  <a:pt x="42" y="77"/>
                  <a:pt x="60" y="66"/>
                  <a:pt x="64" y="45"/>
                </a:cubicBezTo>
                <a:cubicBezTo>
                  <a:pt x="51" y="45"/>
                  <a:pt x="51" y="45"/>
                  <a:pt x="51" y="45"/>
                </a:cubicBezTo>
                <a:cubicBezTo>
                  <a:pt x="49" y="57"/>
                  <a:pt x="38" y="64"/>
                  <a:pt x="26" y="62"/>
                </a:cubicBezTo>
                <a:close/>
              </a:path>
            </a:pathLst>
          </a:custGeom>
          <a:solidFill>
            <a:schemeClr val="bg1"/>
          </a:solidFill>
          <a:ln>
            <a:noFill/>
          </a:ln>
          <a:extLst/>
        </p:spPr>
        <p:txBody>
          <a:bodyPr vert="horz" wrap="square" lIns="93264" tIns="46632" rIns="93264" bIns="46632" numCol="1" anchor="t" anchorCtr="0" compatLnSpc="1">
            <a:prstTxWarp prst="textNoShape">
              <a:avLst/>
            </a:prstTxWarp>
          </a:bodyPr>
          <a:lstStyle/>
          <a:p>
            <a:pPr defTabSz="932597"/>
            <a:endParaRPr lang="en-US" dirty="0">
              <a:solidFill>
                <a:srgbClr val="000000"/>
              </a:solidFill>
            </a:endParaRPr>
          </a:p>
        </p:txBody>
      </p:sp>
      <p:grpSp>
        <p:nvGrpSpPr>
          <p:cNvPr id="26" name="Group 25"/>
          <p:cNvGrpSpPr/>
          <p:nvPr/>
        </p:nvGrpSpPr>
        <p:grpSpPr>
          <a:xfrm>
            <a:off x="6426768" y="2539749"/>
            <a:ext cx="3936598" cy="3358908"/>
            <a:chOff x="6425668" y="2391838"/>
            <a:chExt cx="3937156" cy="3359384"/>
          </a:xfrm>
        </p:grpSpPr>
        <p:sp>
          <p:nvSpPr>
            <p:cNvPr id="27" name="Freeform 26"/>
            <p:cNvSpPr/>
            <p:nvPr/>
          </p:nvSpPr>
          <p:spPr bwMode="auto">
            <a:xfrm>
              <a:off x="7826083" y="2978855"/>
              <a:ext cx="1133260" cy="1360759"/>
            </a:xfrm>
            <a:custGeom>
              <a:avLst/>
              <a:gdLst>
                <a:gd name="connsiteX0" fmla="*/ 477802 w 955602"/>
                <a:gd name="connsiteY0" fmla="*/ 0 h 1147438"/>
                <a:gd name="connsiteX1" fmla="*/ 494765 w 955602"/>
                <a:gd name="connsiteY1" fmla="*/ 16857 h 1147438"/>
                <a:gd name="connsiteX2" fmla="*/ 552173 w 955602"/>
                <a:gd name="connsiteY2" fmla="*/ 80000 h 1147438"/>
                <a:gd name="connsiteX3" fmla="*/ 599237 w 955602"/>
                <a:gd name="connsiteY3" fmla="*/ 135981 h 1147438"/>
                <a:gd name="connsiteX4" fmla="*/ 638559 w 955602"/>
                <a:gd name="connsiteY4" fmla="*/ 187894 h 1147438"/>
                <a:gd name="connsiteX5" fmla="*/ 684574 w 955602"/>
                <a:gd name="connsiteY5" fmla="*/ 253832 h 1147438"/>
                <a:gd name="connsiteX6" fmla="*/ 719600 w 955602"/>
                <a:gd name="connsiteY6" fmla="*/ 309184 h 1147438"/>
                <a:gd name="connsiteX7" fmla="*/ 759616 w 955602"/>
                <a:gd name="connsiteY7" fmla="*/ 379251 h 1147438"/>
                <a:gd name="connsiteX8" fmla="*/ 789915 w 955602"/>
                <a:gd name="connsiteY8" fmla="*/ 437519 h 1147438"/>
                <a:gd name="connsiteX9" fmla="*/ 823749 w 955602"/>
                <a:gd name="connsiteY9" fmla="*/ 511739 h 1147438"/>
                <a:gd name="connsiteX10" fmla="*/ 848930 w 955602"/>
                <a:gd name="connsiteY10" fmla="*/ 572300 h 1147438"/>
                <a:gd name="connsiteX11" fmla="*/ 876332 w 955602"/>
                <a:gd name="connsiteY11" fmla="*/ 650870 h 1147438"/>
                <a:gd name="connsiteX12" fmla="*/ 896055 w 955602"/>
                <a:gd name="connsiteY12" fmla="*/ 712923 h 1147438"/>
                <a:gd name="connsiteX13" fmla="*/ 916716 w 955602"/>
                <a:gd name="connsiteY13" fmla="*/ 796478 h 1147438"/>
                <a:gd name="connsiteX14" fmla="*/ 930682 w 955602"/>
                <a:gd name="connsiteY14" fmla="*/ 858762 h 1147438"/>
                <a:gd name="connsiteX15" fmla="*/ 944174 w 955602"/>
                <a:gd name="connsiteY15" fmla="*/ 949022 h 1147438"/>
                <a:gd name="connsiteX16" fmla="*/ 952157 w 955602"/>
                <a:gd name="connsiteY16" fmla="*/ 1008853 h 1147438"/>
                <a:gd name="connsiteX17" fmla="*/ 955602 w 955602"/>
                <a:gd name="connsiteY17" fmla="*/ 1077056 h 1147438"/>
                <a:gd name="connsiteX18" fmla="*/ 865623 w 955602"/>
                <a:gd name="connsiteY18" fmla="*/ 1100183 h 1147438"/>
                <a:gd name="connsiteX19" fmla="*/ 803483 w 955602"/>
                <a:gd name="connsiteY19" fmla="*/ 1115128 h 1147438"/>
                <a:gd name="connsiteX20" fmla="*/ 696710 w 955602"/>
                <a:gd name="connsiteY20" fmla="*/ 1131418 h 1147438"/>
                <a:gd name="connsiteX21" fmla="*/ 642952 w 955602"/>
                <a:gd name="connsiteY21" fmla="*/ 1139102 h 1147438"/>
                <a:gd name="connsiteX22" fmla="*/ 477801 w 955602"/>
                <a:gd name="connsiteY22" fmla="*/ 1147438 h 1147438"/>
                <a:gd name="connsiteX23" fmla="*/ 325850 w 955602"/>
                <a:gd name="connsiteY23" fmla="*/ 1139768 h 1147438"/>
                <a:gd name="connsiteX24" fmla="*/ 284921 w 955602"/>
                <a:gd name="connsiteY24" fmla="*/ 1135389 h 1147438"/>
                <a:gd name="connsiteX25" fmla="*/ 162846 w 955602"/>
                <a:gd name="connsiteY25" fmla="*/ 1116764 h 1147438"/>
                <a:gd name="connsiteX26" fmla="*/ 135218 w 955602"/>
                <a:gd name="connsiteY26" fmla="*/ 1111811 h 1147438"/>
                <a:gd name="connsiteX27" fmla="*/ 0 w 955602"/>
                <a:gd name="connsiteY27" fmla="*/ 1077056 h 1147438"/>
                <a:gd name="connsiteX28" fmla="*/ 3487 w 955602"/>
                <a:gd name="connsiteY28" fmla="*/ 1008023 h 1147438"/>
                <a:gd name="connsiteX29" fmla="*/ 8679 w 955602"/>
                <a:gd name="connsiteY29" fmla="*/ 967412 h 1147438"/>
                <a:gd name="connsiteX30" fmla="*/ 24046 w 955602"/>
                <a:gd name="connsiteY30" fmla="*/ 864610 h 1147438"/>
                <a:gd name="connsiteX31" fmla="*/ 34381 w 955602"/>
                <a:gd name="connsiteY31" fmla="*/ 814697 h 1147438"/>
                <a:gd name="connsiteX32" fmla="*/ 57089 w 955602"/>
                <a:gd name="connsiteY32" fmla="*/ 722865 h 1147438"/>
                <a:gd name="connsiteX33" fmla="*/ 71030 w 955602"/>
                <a:gd name="connsiteY33" fmla="*/ 674499 h 1147438"/>
                <a:gd name="connsiteX34" fmla="*/ 104442 w 955602"/>
                <a:gd name="connsiteY34" fmla="*/ 578694 h 1147438"/>
                <a:gd name="connsiteX35" fmla="*/ 118306 w 955602"/>
                <a:gd name="connsiteY35" fmla="*/ 541457 h 1147438"/>
                <a:gd name="connsiteX36" fmla="*/ 176071 w 955602"/>
                <a:gd name="connsiteY36" fmla="*/ 414740 h 1147438"/>
                <a:gd name="connsiteX37" fmla="*/ 187654 w 955602"/>
                <a:gd name="connsiteY37" fmla="*/ 393841 h 1147438"/>
                <a:gd name="connsiteX38" fmla="*/ 244726 w 955602"/>
                <a:gd name="connsiteY38" fmla="*/ 293908 h 1147438"/>
                <a:gd name="connsiteX39" fmla="*/ 270282 w 955602"/>
                <a:gd name="connsiteY39" fmla="*/ 254902 h 1147438"/>
                <a:gd name="connsiteX40" fmla="*/ 323635 w 955602"/>
                <a:gd name="connsiteY40" fmla="*/ 178449 h 1147438"/>
                <a:gd name="connsiteX41" fmla="*/ 353998 w 955602"/>
                <a:gd name="connsiteY41" fmla="*/ 138797 h 1147438"/>
                <a:gd name="connsiteX42" fmla="*/ 403453 w 955602"/>
                <a:gd name="connsiteY42" fmla="*/ 79972 h 1147438"/>
                <a:gd name="connsiteX43" fmla="*/ 460818 w 955602"/>
                <a:gd name="connsiteY43" fmla="*/ 16877 h 1147438"/>
                <a:gd name="connsiteX44" fmla="*/ 477802 w 955602"/>
                <a:gd name="connsiteY44" fmla="*/ 0 h 114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55602" h="1147438">
                  <a:moveTo>
                    <a:pt x="477802" y="0"/>
                  </a:moveTo>
                  <a:lnTo>
                    <a:pt x="494765" y="16857"/>
                  </a:lnTo>
                  <a:lnTo>
                    <a:pt x="552173" y="80000"/>
                  </a:lnTo>
                  <a:lnTo>
                    <a:pt x="599237" y="135981"/>
                  </a:lnTo>
                  <a:lnTo>
                    <a:pt x="638559" y="187894"/>
                  </a:lnTo>
                  <a:lnTo>
                    <a:pt x="684574" y="253832"/>
                  </a:lnTo>
                  <a:lnTo>
                    <a:pt x="719600" y="309184"/>
                  </a:lnTo>
                  <a:lnTo>
                    <a:pt x="759616" y="379251"/>
                  </a:lnTo>
                  <a:lnTo>
                    <a:pt x="789915" y="437519"/>
                  </a:lnTo>
                  <a:lnTo>
                    <a:pt x="823749" y="511739"/>
                  </a:lnTo>
                  <a:lnTo>
                    <a:pt x="848930" y="572300"/>
                  </a:lnTo>
                  <a:lnTo>
                    <a:pt x="876332" y="650870"/>
                  </a:lnTo>
                  <a:lnTo>
                    <a:pt x="896055" y="712923"/>
                  </a:lnTo>
                  <a:lnTo>
                    <a:pt x="916716" y="796478"/>
                  </a:lnTo>
                  <a:lnTo>
                    <a:pt x="930682" y="858762"/>
                  </a:lnTo>
                  <a:lnTo>
                    <a:pt x="944174" y="949022"/>
                  </a:lnTo>
                  <a:lnTo>
                    <a:pt x="952157" y="1008853"/>
                  </a:lnTo>
                  <a:lnTo>
                    <a:pt x="955602" y="1077056"/>
                  </a:lnTo>
                  <a:lnTo>
                    <a:pt x="865623" y="1100183"/>
                  </a:lnTo>
                  <a:lnTo>
                    <a:pt x="803483" y="1115128"/>
                  </a:lnTo>
                  <a:lnTo>
                    <a:pt x="696710" y="1131418"/>
                  </a:lnTo>
                  <a:lnTo>
                    <a:pt x="642952" y="1139102"/>
                  </a:lnTo>
                  <a:lnTo>
                    <a:pt x="477801" y="1147438"/>
                  </a:lnTo>
                  <a:lnTo>
                    <a:pt x="325850" y="1139768"/>
                  </a:lnTo>
                  <a:lnTo>
                    <a:pt x="284921" y="1135389"/>
                  </a:lnTo>
                  <a:lnTo>
                    <a:pt x="162846" y="1116764"/>
                  </a:lnTo>
                  <a:lnTo>
                    <a:pt x="135218" y="1111811"/>
                  </a:lnTo>
                  <a:lnTo>
                    <a:pt x="0" y="1077056"/>
                  </a:lnTo>
                  <a:lnTo>
                    <a:pt x="3487" y="1008023"/>
                  </a:lnTo>
                  <a:lnTo>
                    <a:pt x="8679" y="967412"/>
                  </a:lnTo>
                  <a:lnTo>
                    <a:pt x="24046" y="864610"/>
                  </a:lnTo>
                  <a:lnTo>
                    <a:pt x="34381" y="814697"/>
                  </a:lnTo>
                  <a:lnTo>
                    <a:pt x="57089" y="722865"/>
                  </a:lnTo>
                  <a:lnTo>
                    <a:pt x="71030" y="674499"/>
                  </a:lnTo>
                  <a:lnTo>
                    <a:pt x="104442" y="578694"/>
                  </a:lnTo>
                  <a:lnTo>
                    <a:pt x="118306" y="541457"/>
                  </a:lnTo>
                  <a:lnTo>
                    <a:pt x="176071" y="414740"/>
                  </a:lnTo>
                  <a:lnTo>
                    <a:pt x="187654" y="393841"/>
                  </a:lnTo>
                  <a:lnTo>
                    <a:pt x="244726" y="293908"/>
                  </a:lnTo>
                  <a:lnTo>
                    <a:pt x="270282" y="254902"/>
                  </a:lnTo>
                  <a:lnTo>
                    <a:pt x="323635" y="178449"/>
                  </a:lnTo>
                  <a:lnTo>
                    <a:pt x="353998" y="138797"/>
                  </a:lnTo>
                  <a:lnTo>
                    <a:pt x="403453" y="79972"/>
                  </a:lnTo>
                  <a:lnTo>
                    <a:pt x="460818" y="16877"/>
                  </a:lnTo>
                  <a:lnTo>
                    <a:pt x="477802" y="0"/>
                  </a:lnTo>
                  <a:close/>
                </a:path>
              </a:pathLst>
            </a:custGeom>
            <a:solidFill>
              <a:srgbClr val="FFFFFF">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defTabSz="932013" fontAlgn="base">
                <a:lnSpc>
                  <a:spcPct val="90000"/>
                </a:lnSpc>
                <a:spcBef>
                  <a:spcPct val="0"/>
                </a:spcBef>
                <a:spcAft>
                  <a:spcPct val="0"/>
                </a:spcAft>
              </a:pPr>
              <a:endParaRPr lang="en-US" sz="2399" dirty="0">
                <a:gradFill>
                  <a:gsLst>
                    <a:gs pos="0">
                      <a:srgbClr val="FFFFFF"/>
                    </a:gs>
                    <a:gs pos="100000">
                      <a:srgbClr val="FFFFFF"/>
                    </a:gs>
                  </a:gsLst>
                  <a:lin ang="5400000" scaled="0"/>
                </a:gradFill>
                <a:ea typeface="Segoe UI" pitchFamily="34" charset="0"/>
                <a:cs typeface="Segoe UI" pitchFamily="34" charset="0"/>
              </a:endParaRPr>
            </a:p>
          </p:txBody>
        </p:sp>
        <p:sp>
          <p:nvSpPr>
            <p:cNvPr id="28" name="Freeform 27"/>
            <p:cNvSpPr/>
            <p:nvPr/>
          </p:nvSpPr>
          <p:spPr bwMode="auto">
            <a:xfrm>
              <a:off x="6425668" y="2391838"/>
              <a:ext cx="1967765" cy="1864269"/>
            </a:xfrm>
            <a:custGeom>
              <a:avLst/>
              <a:gdLst>
                <a:gd name="connsiteX0" fmla="*/ 477801 w 1659284"/>
                <a:gd name="connsiteY0" fmla="*/ 0 h 1572014"/>
                <a:gd name="connsiteX1" fmla="*/ 1597178 w 1659284"/>
                <a:gd name="connsiteY1" fmla="*/ 432331 h 1572014"/>
                <a:gd name="connsiteX2" fmla="*/ 1659284 w 1659284"/>
                <a:gd name="connsiteY2" fmla="*/ 494045 h 1572014"/>
                <a:gd name="connsiteX3" fmla="*/ 1557845 w 1659284"/>
                <a:gd name="connsiteY3" fmla="*/ 605616 h 1572014"/>
                <a:gd name="connsiteX4" fmla="*/ 1184278 w 1659284"/>
                <a:gd name="connsiteY4" fmla="*/ 1515069 h 1572014"/>
                <a:gd name="connsiteX5" fmla="*/ 1181760 w 1659284"/>
                <a:gd name="connsiteY5" fmla="*/ 1572014 h 1572014"/>
                <a:gd name="connsiteX6" fmla="*/ 1049703 w 1659284"/>
                <a:gd name="connsiteY6" fmla="*/ 1526904 h 1572014"/>
                <a:gd name="connsiteX7" fmla="*/ 3935 w 1659284"/>
                <a:gd name="connsiteY7" fmla="*/ 148287 h 1572014"/>
                <a:gd name="connsiteX8" fmla="*/ 0 w 1659284"/>
                <a:gd name="connsiteY8" fmla="*/ 70383 h 1572014"/>
                <a:gd name="connsiteX9" fmla="*/ 142285 w 1659284"/>
                <a:gd name="connsiteY9" fmla="*/ 33811 h 1572014"/>
                <a:gd name="connsiteX10" fmla="*/ 477801 w 1659284"/>
                <a:gd name="connsiteY10" fmla="*/ 0 h 1572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9284" h="1572014">
                  <a:moveTo>
                    <a:pt x="477801" y="0"/>
                  </a:moveTo>
                  <a:cubicBezTo>
                    <a:pt x="908791" y="0"/>
                    <a:pt x="1301530" y="163716"/>
                    <a:pt x="1597178" y="432331"/>
                  </a:cubicBezTo>
                  <a:lnTo>
                    <a:pt x="1659284" y="494045"/>
                  </a:lnTo>
                  <a:lnTo>
                    <a:pt x="1557845" y="605616"/>
                  </a:lnTo>
                  <a:cubicBezTo>
                    <a:pt x="1350038" y="857331"/>
                    <a:pt x="1214833" y="1171161"/>
                    <a:pt x="1184278" y="1515069"/>
                  </a:cubicBezTo>
                  <a:lnTo>
                    <a:pt x="1181760" y="1572014"/>
                  </a:lnTo>
                  <a:lnTo>
                    <a:pt x="1049703" y="1526904"/>
                  </a:lnTo>
                  <a:cubicBezTo>
                    <a:pt x="482660" y="1303387"/>
                    <a:pt x="67876" y="777677"/>
                    <a:pt x="3935" y="148287"/>
                  </a:cubicBezTo>
                  <a:lnTo>
                    <a:pt x="0" y="70383"/>
                  </a:lnTo>
                  <a:lnTo>
                    <a:pt x="142285" y="33811"/>
                  </a:lnTo>
                  <a:cubicBezTo>
                    <a:pt x="250660" y="11642"/>
                    <a:pt x="362870" y="0"/>
                    <a:pt x="477801" y="0"/>
                  </a:cubicBezTo>
                  <a:close/>
                </a:path>
              </a:pathLst>
            </a:custGeom>
            <a:solidFill>
              <a:srgbClr val="FFFFF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defTabSz="932013" fontAlgn="base">
                <a:lnSpc>
                  <a:spcPct val="90000"/>
                </a:lnSpc>
                <a:spcBef>
                  <a:spcPct val="0"/>
                </a:spcBef>
                <a:spcAft>
                  <a:spcPct val="0"/>
                </a:spcAft>
              </a:pPr>
              <a:endParaRPr lang="en-US" sz="2399" dirty="0">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28"/>
            <p:cNvSpPr/>
            <p:nvPr/>
          </p:nvSpPr>
          <p:spPr bwMode="auto">
            <a:xfrm>
              <a:off x="7820556" y="4252990"/>
              <a:ext cx="1144312" cy="1498232"/>
            </a:xfrm>
            <a:custGeom>
              <a:avLst/>
              <a:gdLst>
                <a:gd name="connsiteX0" fmla="*/ 960261 w 964921"/>
                <a:gd name="connsiteY0" fmla="*/ 0 h 1263360"/>
                <a:gd name="connsiteX1" fmla="*/ 964921 w 964921"/>
                <a:gd name="connsiteY1" fmla="*/ 92243 h 1263360"/>
                <a:gd name="connsiteX2" fmla="*/ 964921 w 964921"/>
                <a:gd name="connsiteY2" fmla="*/ 92251 h 1263360"/>
                <a:gd name="connsiteX3" fmla="*/ 956816 w 964921"/>
                <a:gd name="connsiteY3" fmla="*/ 252718 h 1263360"/>
                <a:gd name="connsiteX4" fmla="*/ 949954 w 964921"/>
                <a:gd name="connsiteY4" fmla="*/ 304146 h 1263360"/>
                <a:gd name="connsiteX5" fmla="*/ 933932 w 964921"/>
                <a:gd name="connsiteY5" fmla="*/ 409088 h 1263360"/>
                <a:gd name="connsiteX6" fmla="*/ 920746 w 964921"/>
                <a:gd name="connsiteY6" fmla="*/ 467895 h 1263360"/>
                <a:gd name="connsiteX7" fmla="*/ 896850 w 964921"/>
                <a:gd name="connsiteY7" fmla="*/ 560795 h 1263360"/>
                <a:gd name="connsiteX8" fmla="*/ 877973 w 964921"/>
                <a:gd name="connsiteY8" fmla="*/ 620190 h 1263360"/>
                <a:gd name="connsiteX9" fmla="*/ 845995 w 964921"/>
                <a:gd name="connsiteY9" fmla="*/ 707526 h 1263360"/>
                <a:gd name="connsiteX10" fmla="*/ 822321 w 964921"/>
                <a:gd name="connsiteY10" fmla="*/ 764461 h 1263360"/>
                <a:gd name="connsiteX11" fmla="*/ 781407 w 964921"/>
                <a:gd name="connsiteY11" fmla="*/ 849365 h 1263360"/>
                <a:gd name="connsiteX12" fmla="*/ 754450 w 964921"/>
                <a:gd name="connsiteY12" fmla="*/ 901204 h 1263360"/>
                <a:gd name="connsiteX13" fmla="*/ 701346 w 964921"/>
                <a:gd name="connsiteY13" fmla="*/ 988586 h 1263360"/>
                <a:gd name="connsiteX14" fmla="*/ 675044 w 964921"/>
                <a:gd name="connsiteY14" fmla="*/ 1030151 h 1263360"/>
                <a:gd name="connsiteX15" fmla="*/ 584760 w 964921"/>
                <a:gd name="connsiteY15" fmla="*/ 1150841 h 1263360"/>
                <a:gd name="connsiteX16" fmla="*/ 482461 w 964921"/>
                <a:gd name="connsiteY16" fmla="*/ 1263360 h 1263360"/>
                <a:gd name="connsiteX17" fmla="*/ 380161 w 964921"/>
                <a:gd name="connsiteY17" fmla="*/ 1150841 h 1263360"/>
                <a:gd name="connsiteX18" fmla="*/ 0 w 964921"/>
                <a:gd name="connsiteY18" fmla="*/ 92250 h 1263360"/>
                <a:gd name="connsiteX19" fmla="*/ 4076 w 964921"/>
                <a:gd name="connsiteY19" fmla="*/ 57 h 1263360"/>
                <a:gd name="connsiteX20" fmla="*/ 16837 w 964921"/>
                <a:gd name="connsiteY20" fmla="*/ 4416 h 1263360"/>
                <a:gd name="connsiteX21" fmla="*/ 129199 w 964921"/>
                <a:gd name="connsiteY21" fmla="*/ 32840 h 1263360"/>
                <a:gd name="connsiteX22" fmla="*/ 152108 w 964921"/>
                <a:gd name="connsiteY22" fmla="*/ 36948 h 1263360"/>
                <a:gd name="connsiteX23" fmla="*/ 167309 w 964921"/>
                <a:gd name="connsiteY23" fmla="*/ 40603 h 1263360"/>
                <a:gd name="connsiteX24" fmla="*/ 192912 w 964921"/>
                <a:gd name="connsiteY24" fmla="*/ 44263 h 1263360"/>
                <a:gd name="connsiteX25" fmla="*/ 244451 w 964921"/>
                <a:gd name="connsiteY25" fmla="*/ 53503 h 1263360"/>
                <a:gd name="connsiteX26" fmla="*/ 296570 w 964921"/>
                <a:gd name="connsiteY26" fmla="*/ 59080 h 1263360"/>
                <a:gd name="connsiteX27" fmla="*/ 322747 w 964921"/>
                <a:gd name="connsiteY27" fmla="*/ 62822 h 1263360"/>
                <a:gd name="connsiteX28" fmla="*/ 338510 w 964921"/>
                <a:gd name="connsiteY28" fmla="*/ 63568 h 1263360"/>
                <a:gd name="connsiteX29" fmla="*/ 362302 w 964921"/>
                <a:gd name="connsiteY29" fmla="*/ 66114 h 1263360"/>
                <a:gd name="connsiteX30" fmla="*/ 482461 w 964921"/>
                <a:gd name="connsiteY30" fmla="*/ 70382 h 1263360"/>
                <a:gd name="connsiteX31" fmla="*/ 817977 w 964921"/>
                <a:gd name="connsiteY31" fmla="*/ 36571 h 1263360"/>
                <a:gd name="connsiteX32" fmla="*/ 960261 w 964921"/>
                <a:gd name="connsiteY32" fmla="*/ 0 h 126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64921" h="1263360">
                  <a:moveTo>
                    <a:pt x="960261" y="0"/>
                  </a:moveTo>
                  <a:lnTo>
                    <a:pt x="964921" y="92243"/>
                  </a:lnTo>
                  <a:lnTo>
                    <a:pt x="964921" y="92251"/>
                  </a:lnTo>
                  <a:lnTo>
                    <a:pt x="956816" y="252718"/>
                  </a:lnTo>
                  <a:lnTo>
                    <a:pt x="949954" y="304146"/>
                  </a:lnTo>
                  <a:lnTo>
                    <a:pt x="933932" y="409088"/>
                  </a:lnTo>
                  <a:lnTo>
                    <a:pt x="920746" y="467895"/>
                  </a:lnTo>
                  <a:lnTo>
                    <a:pt x="896850" y="560795"/>
                  </a:lnTo>
                  <a:lnTo>
                    <a:pt x="877973" y="620190"/>
                  </a:lnTo>
                  <a:lnTo>
                    <a:pt x="845995" y="707526"/>
                  </a:lnTo>
                  <a:lnTo>
                    <a:pt x="822321" y="764461"/>
                  </a:lnTo>
                  <a:lnTo>
                    <a:pt x="781407" y="849365"/>
                  </a:lnTo>
                  <a:lnTo>
                    <a:pt x="754450" y="901204"/>
                  </a:lnTo>
                  <a:lnTo>
                    <a:pt x="701346" y="988586"/>
                  </a:lnTo>
                  <a:lnTo>
                    <a:pt x="675044" y="1030151"/>
                  </a:lnTo>
                  <a:lnTo>
                    <a:pt x="584760" y="1150841"/>
                  </a:lnTo>
                  <a:lnTo>
                    <a:pt x="482461" y="1263360"/>
                  </a:lnTo>
                  <a:lnTo>
                    <a:pt x="380161" y="1150841"/>
                  </a:lnTo>
                  <a:cubicBezTo>
                    <a:pt x="142667" y="863168"/>
                    <a:pt x="0" y="494364"/>
                    <a:pt x="0" y="92250"/>
                  </a:cubicBezTo>
                  <a:lnTo>
                    <a:pt x="4076" y="57"/>
                  </a:lnTo>
                  <a:lnTo>
                    <a:pt x="16837" y="4416"/>
                  </a:lnTo>
                  <a:cubicBezTo>
                    <a:pt x="53777" y="15152"/>
                    <a:pt x="91248" y="24643"/>
                    <a:pt x="129199" y="32840"/>
                  </a:cubicBezTo>
                  <a:lnTo>
                    <a:pt x="152108" y="36948"/>
                  </a:lnTo>
                  <a:lnTo>
                    <a:pt x="167309" y="40603"/>
                  </a:lnTo>
                  <a:lnTo>
                    <a:pt x="192912" y="44263"/>
                  </a:lnTo>
                  <a:lnTo>
                    <a:pt x="244451" y="53503"/>
                  </a:lnTo>
                  <a:lnTo>
                    <a:pt x="296570" y="59080"/>
                  </a:lnTo>
                  <a:lnTo>
                    <a:pt x="322747" y="62822"/>
                  </a:lnTo>
                  <a:lnTo>
                    <a:pt x="338510" y="63568"/>
                  </a:lnTo>
                  <a:lnTo>
                    <a:pt x="362302" y="66114"/>
                  </a:lnTo>
                  <a:cubicBezTo>
                    <a:pt x="401987" y="68943"/>
                    <a:pt x="442056" y="70382"/>
                    <a:pt x="482461" y="70382"/>
                  </a:cubicBezTo>
                  <a:cubicBezTo>
                    <a:pt x="597392" y="70382"/>
                    <a:pt x="709603" y="58740"/>
                    <a:pt x="817977" y="36571"/>
                  </a:cubicBezTo>
                  <a:lnTo>
                    <a:pt x="960261" y="0"/>
                  </a:lnTo>
                  <a:close/>
                </a:path>
              </a:pathLst>
            </a:custGeom>
            <a:solidFill>
              <a:srgbClr val="FFFFF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defTabSz="932013" fontAlgn="base">
                <a:lnSpc>
                  <a:spcPct val="90000"/>
                </a:lnSpc>
                <a:spcBef>
                  <a:spcPct val="0"/>
                </a:spcBef>
                <a:spcAft>
                  <a:spcPct val="0"/>
                </a:spcAft>
              </a:pPr>
              <a:endParaRPr lang="en-US" sz="2399" dirty="0">
                <a:gradFill>
                  <a:gsLst>
                    <a:gs pos="0">
                      <a:srgbClr val="FFFFFF"/>
                    </a:gs>
                    <a:gs pos="100000">
                      <a:srgbClr val="FFFFFF"/>
                    </a:gs>
                  </a:gsLst>
                  <a:lin ang="5400000" scaled="0"/>
                </a:gradFill>
                <a:ea typeface="Segoe UI" pitchFamily="34" charset="0"/>
                <a:cs typeface="Segoe UI" pitchFamily="34" charset="0"/>
              </a:endParaRPr>
            </a:p>
          </p:txBody>
        </p:sp>
        <p:sp>
          <p:nvSpPr>
            <p:cNvPr id="30" name="Freeform 29"/>
            <p:cNvSpPr/>
            <p:nvPr/>
          </p:nvSpPr>
          <p:spPr bwMode="auto">
            <a:xfrm>
              <a:off x="8395059" y="2396972"/>
              <a:ext cx="1967765" cy="1864026"/>
            </a:xfrm>
            <a:custGeom>
              <a:avLst/>
              <a:gdLst>
                <a:gd name="connsiteX0" fmla="*/ 1181483 w 1659284"/>
                <a:gd name="connsiteY0" fmla="*/ 0 h 1571809"/>
                <a:gd name="connsiteX1" fmla="*/ 1516999 w 1659284"/>
                <a:gd name="connsiteY1" fmla="*/ 33811 h 1571809"/>
                <a:gd name="connsiteX2" fmla="*/ 1659284 w 1659284"/>
                <a:gd name="connsiteY2" fmla="*/ 70383 h 1571809"/>
                <a:gd name="connsiteX3" fmla="*/ 1656042 w 1659284"/>
                <a:gd name="connsiteY3" fmla="*/ 134582 h 1571809"/>
                <a:gd name="connsiteX4" fmla="*/ 1645581 w 1659284"/>
                <a:gd name="connsiteY4" fmla="*/ 219043 h 1571809"/>
                <a:gd name="connsiteX5" fmla="*/ 1640074 w 1659284"/>
                <a:gd name="connsiteY5" fmla="*/ 258936 h 1571809"/>
                <a:gd name="connsiteX6" fmla="*/ 1614210 w 1659284"/>
                <a:gd name="connsiteY6" fmla="*/ 383374 h 1571809"/>
                <a:gd name="connsiteX7" fmla="*/ 1611505 w 1659284"/>
                <a:gd name="connsiteY7" fmla="*/ 392773 h 1571809"/>
                <a:gd name="connsiteX8" fmla="*/ 1578748 w 1659284"/>
                <a:gd name="connsiteY8" fmla="*/ 504150 h 1571809"/>
                <a:gd name="connsiteX9" fmla="*/ 1564317 w 1659284"/>
                <a:gd name="connsiteY9" fmla="*/ 543563 h 1571809"/>
                <a:gd name="connsiteX10" fmla="*/ 1537111 w 1659284"/>
                <a:gd name="connsiteY10" fmla="*/ 614459 h 1571809"/>
                <a:gd name="connsiteX11" fmla="*/ 1448781 w 1659284"/>
                <a:gd name="connsiteY11" fmla="*/ 794623 h 1571809"/>
                <a:gd name="connsiteX12" fmla="*/ 1430171 w 1659284"/>
                <a:gd name="connsiteY12" fmla="*/ 826755 h 1571809"/>
                <a:gd name="connsiteX13" fmla="*/ 1318820 w 1659284"/>
                <a:gd name="connsiteY13" fmla="*/ 991600 h 1571809"/>
                <a:gd name="connsiteX14" fmla="*/ 1299394 w 1659284"/>
                <a:gd name="connsiteY14" fmla="*/ 1015567 h 1571809"/>
                <a:gd name="connsiteX15" fmla="*/ 1160914 w 1659284"/>
                <a:gd name="connsiteY15" fmla="*/ 1170032 h 1571809"/>
                <a:gd name="connsiteX16" fmla="*/ 1157845 w 1659284"/>
                <a:gd name="connsiteY16" fmla="*/ 1172803 h 1571809"/>
                <a:gd name="connsiteX17" fmla="*/ 1000622 w 1659284"/>
                <a:gd name="connsiteY17" fmla="*/ 1306192 h 1571809"/>
                <a:gd name="connsiteX18" fmla="*/ 978114 w 1659284"/>
                <a:gd name="connsiteY18" fmla="*/ 1323548 h 1571809"/>
                <a:gd name="connsiteX19" fmla="*/ 809411 w 1659284"/>
                <a:gd name="connsiteY19" fmla="*/ 1430870 h 1571809"/>
                <a:gd name="connsiteX20" fmla="*/ 776906 w 1659284"/>
                <a:gd name="connsiteY20" fmla="*/ 1448646 h 1571809"/>
                <a:gd name="connsiteX21" fmla="*/ 594473 w 1659284"/>
                <a:gd name="connsiteY21" fmla="*/ 1531875 h 1571809"/>
                <a:gd name="connsiteX22" fmla="*/ 533243 w 1659284"/>
                <a:gd name="connsiteY22" fmla="*/ 1553641 h 1571809"/>
                <a:gd name="connsiteX23" fmla="*/ 481952 w 1659284"/>
                <a:gd name="connsiteY23" fmla="*/ 1570668 h 1571809"/>
                <a:gd name="connsiteX24" fmla="*/ 477514 w 1659284"/>
                <a:gd name="connsiteY24" fmla="*/ 1571809 h 1571809"/>
                <a:gd name="connsiteX25" fmla="*/ 475005 w 1659284"/>
                <a:gd name="connsiteY25" fmla="*/ 1515070 h 1571809"/>
                <a:gd name="connsiteX26" fmla="*/ 473494 w 1659284"/>
                <a:gd name="connsiteY26" fmla="*/ 1503741 h 1571809"/>
                <a:gd name="connsiteX27" fmla="*/ 473004 w 1659284"/>
                <a:gd name="connsiteY27" fmla="*/ 1494051 h 1571809"/>
                <a:gd name="connsiteX28" fmla="*/ 465521 w 1659284"/>
                <a:gd name="connsiteY28" fmla="*/ 1443988 h 1571809"/>
                <a:gd name="connsiteX29" fmla="*/ 465512 w 1659284"/>
                <a:gd name="connsiteY29" fmla="*/ 1443923 h 1571809"/>
                <a:gd name="connsiteX30" fmla="*/ 465511 w 1659284"/>
                <a:gd name="connsiteY30" fmla="*/ 1443912 h 1571809"/>
                <a:gd name="connsiteX31" fmla="*/ 455597 w 1659284"/>
                <a:gd name="connsiteY31" fmla="*/ 1369616 h 1571809"/>
                <a:gd name="connsiteX32" fmla="*/ 452020 w 1659284"/>
                <a:gd name="connsiteY32" fmla="*/ 1353664 h 1571809"/>
                <a:gd name="connsiteX33" fmla="*/ 452020 w 1659284"/>
                <a:gd name="connsiteY33" fmla="*/ 1353663 h 1571809"/>
                <a:gd name="connsiteX34" fmla="*/ 452018 w 1659284"/>
                <a:gd name="connsiteY34" fmla="*/ 1353651 h 1571809"/>
                <a:gd name="connsiteX35" fmla="*/ 449824 w 1659284"/>
                <a:gd name="connsiteY35" fmla="*/ 1338978 h 1571809"/>
                <a:gd name="connsiteX36" fmla="*/ 438064 w 1659284"/>
                <a:gd name="connsiteY36" fmla="*/ 1291420 h 1571809"/>
                <a:gd name="connsiteX37" fmla="*/ 423934 w 1659284"/>
                <a:gd name="connsiteY37" fmla="*/ 1228405 h 1571809"/>
                <a:gd name="connsiteX38" fmla="*/ 417395 w 1659284"/>
                <a:gd name="connsiteY38" fmla="*/ 1207830 h 1571809"/>
                <a:gd name="connsiteX39" fmla="*/ 417393 w 1659284"/>
                <a:gd name="connsiteY39" fmla="*/ 1207824 h 1571809"/>
                <a:gd name="connsiteX40" fmla="*/ 417388 w 1659284"/>
                <a:gd name="connsiteY40" fmla="*/ 1207808 h 1571809"/>
                <a:gd name="connsiteX41" fmla="*/ 412716 w 1659284"/>
                <a:gd name="connsiteY41" fmla="*/ 1188915 h 1571809"/>
                <a:gd name="connsiteX42" fmla="*/ 397677 w 1659284"/>
                <a:gd name="connsiteY42" fmla="*/ 1145793 h 1571809"/>
                <a:gd name="connsiteX43" fmla="*/ 397670 w 1659284"/>
                <a:gd name="connsiteY43" fmla="*/ 1145771 h 1571809"/>
                <a:gd name="connsiteX44" fmla="*/ 397670 w 1659284"/>
                <a:gd name="connsiteY44" fmla="*/ 1145770 h 1571809"/>
                <a:gd name="connsiteX45" fmla="*/ 380579 w 1659284"/>
                <a:gd name="connsiteY45" fmla="*/ 1091998 h 1571809"/>
                <a:gd name="connsiteX46" fmla="*/ 370264 w 1659284"/>
                <a:gd name="connsiteY46" fmla="*/ 1067191 h 1571809"/>
                <a:gd name="connsiteX47" fmla="*/ 362368 w 1659284"/>
                <a:gd name="connsiteY47" fmla="*/ 1044550 h 1571809"/>
                <a:gd name="connsiteX48" fmla="*/ 345093 w 1659284"/>
                <a:gd name="connsiteY48" fmla="*/ 1006655 h 1571809"/>
                <a:gd name="connsiteX49" fmla="*/ 345087 w 1659284"/>
                <a:gd name="connsiteY49" fmla="*/ 1006640 h 1571809"/>
                <a:gd name="connsiteX50" fmla="*/ 345087 w 1659284"/>
                <a:gd name="connsiteY50" fmla="*/ 1006639 h 1571809"/>
                <a:gd name="connsiteX51" fmla="*/ 326091 w 1659284"/>
                <a:gd name="connsiteY51" fmla="*/ 960955 h 1571809"/>
                <a:gd name="connsiteX52" fmla="*/ 311249 w 1659284"/>
                <a:gd name="connsiteY52" fmla="*/ 932412 h 1571809"/>
                <a:gd name="connsiteX53" fmla="*/ 299470 w 1659284"/>
                <a:gd name="connsiteY53" fmla="*/ 906573 h 1571809"/>
                <a:gd name="connsiteX54" fmla="*/ 280959 w 1659284"/>
                <a:gd name="connsiteY54" fmla="*/ 874160 h 1571809"/>
                <a:gd name="connsiteX55" fmla="*/ 261031 w 1659284"/>
                <a:gd name="connsiteY55" fmla="*/ 835837 h 1571809"/>
                <a:gd name="connsiteX56" fmla="*/ 240932 w 1659284"/>
                <a:gd name="connsiteY56" fmla="*/ 804075 h 1571809"/>
                <a:gd name="connsiteX57" fmla="*/ 224712 w 1659284"/>
                <a:gd name="connsiteY57" fmla="*/ 775674 h 1571809"/>
                <a:gd name="connsiteX58" fmla="*/ 205920 w 1659284"/>
                <a:gd name="connsiteY58" fmla="*/ 748745 h 1571809"/>
                <a:gd name="connsiteX59" fmla="*/ 205912 w 1659284"/>
                <a:gd name="connsiteY59" fmla="*/ 748733 h 1571809"/>
                <a:gd name="connsiteX60" fmla="*/ 205908 w 1659284"/>
                <a:gd name="connsiteY60" fmla="*/ 748726 h 1571809"/>
                <a:gd name="connsiteX61" fmla="*/ 185960 w 1659284"/>
                <a:gd name="connsiteY61" fmla="*/ 717204 h 1571809"/>
                <a:gd name="connsiteX62" fmla="*/ 159900 w 1659284"/>
                <a:gd name="connsiteY62" fmla="*/ 682799 h 1571809"/>
                <a:gd name="connsiteX63" fmla="*/ 159897 w 1659284"/>
                <a:gd name="connsiteY63" fmla="*/ 682795 h 1571809"/>
                <a:gd name="connsiteX64" fmla="*/ 159890 w 1659284"/>
                <a:gd name="connsiteY64" fmla="*/ 682786 h 1571809"/>
                <a:gd name="connsiteX65" fmla="*/ 138783 w 1659284"/>
                <a:gd name="connsiteY65" fmla="*/ 652540 h 1571809"/>
                <a:gd name="connsiteX66" fmla="*/ 120576 w 1659284"/>
                <a:gd name="connsiteY66" fmla="*/ 630883 h 1571809"/>
                <a:gd name="connsiteX67" fmla="*/ 101438 w 1659284"/>
                <a:gd name="connsiteY67" fmla="*/ 605617 h 1571809"/>
                <a:gd name="connsiteX68" fmla="*/ 73508 w 1659284"/>
                <a:gd name="connsiteY68" fmla="*/ 574897 h 1571809"/>
                <a:gd name="connsiteX69" fmla="*/ 42373 w 1659284"/>
                <a:gd name="connsiteY69" fmla="*/ 537863 h 1571809"/>
                <a:gd name="connsiteX70" fmla="*/ 16108 w 1659284"/>
                <a:gd name="connsiteY70" fmla="*/ 511763 h 1571809"/>
                <a:gd name="connsiteX71" fmla="*/ 16103 w 1659284"/>
                <a:gd name="connsiteY71" fmla="*/ 511758 h 1571809"/>
                <a:gd name="connsiteX72" fmla="*/ 16098 w 1659284"/>
                <a:gd name="connsiteY72" fmla="*/ 511753 h 1571809"/>
                <a:gd name="connsiteX73" fmla="*/ 0 w 1659284"/>
                <a:gd name="connsiteY73" fmla="*/ 494047 h 1571809"/>
                <a:gd name="connsiteX74" fmla="*/ 31893 w 1659284"/>
                <a:gd name="connsiteY74" fmla="*/ 462354 h 1571809"/>
                <a:gd name="connsiteX75" fmla="*/ 94866 w 1659284"/>
                <a:gd name="connsiteY75" fmla="*/ 405141 h 1571809"/>
                <a:gd name="connsiteX76" fmla="*/ 148854 w 1659284"/>
                <a:gd name="connsiteY76" fmla="*/ 360333 h 1571809"/>
                <a:gd name="connsiteX77" fmla="*/ 217287 w 1659284"/>
                <a:gd name="connsiteY77" fmla="*/ 309178 h 1571809"/>
                <a:gd name="connsiteX78" fmla="*/ 274965 w 1659284"/>
                <a:gd name="connsiteY78" fmla="*/ 269469 h 1571809"/>
                <a:gd name="connsiteX79" fmla="*/ 348742 w 1659284"/>
                <a:gd name="connsiteY79" fmla="*/ 224664 h 1571809"/>
                <a:gd name="connsiteX80" fmla="*/ 409477 w 1659284"/>
                <a:gd name="connsiteY80" fmla="*/ 190488 h 1571809"/>
                <a:gd name="connsiteX81" fmla="*/ 488707 w 1659284"/>
                <a:gd name="connsiteY81" fmla="*/ 152335 h 1571809"/>
                <a:gd name="connsiteX82" fmla="*/ 551620 w 1659284"/>
                <a:gd name="connsiteY82" fmla="*/ 124139 h 1571809"/>
                <a:gd name="connsiteX83" fmla="*/ 636876 w 1659284"/>
                <a:gd name="connsiteY83" fmla="*/ 92946 h 1571809"/>
                <a:gd name="connsiteX84" fmla="*/ 700646 w 1659284"/>
                <a:gd name="connsiteY84" fmla="*/ 71163 h 1571809"/>
                <a:gd name="connsiteX85" fmla="*/ 793631 w 1659284"/>
                <a:gd name="connsiteY85" fmla="*/ 47263 h 1571809"/>
                <a:gd name="connsiteX86" fmla="*/ 855812 w 1659284"/>
                <a:gd name="connsiteY86" fmla="*/ 32308 h 1571809"/>
                <a:gd name="connsiteX87" fmla="*/ 962470 w 1659284"/>
                <a:gd name="connsiteY87" fmla="*/ 16036 h 1571809"/>
                <a:gd name="connsiteX88" fmla="*/ 1016344 w 1659284"/>
                <a:gd name="connsiteY88" fmla="*/ 8335 h 1571809"/>
                <a:gd name="connsiteX89" fmla="*/ 1181166 w 1659284"/>
                <a:gd name="connsiteY89" fmla="*/ 15 h 1571809"/>
                <a:gd name="connsiteX90" fmla="*/ 1181483 w 1659284"/>
                <a:gd name="connsiteY90" fmla="*/ 0 h 1571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659284" h="1571809">
                  <a:moveTo>
                    <a:pt x="1181483" y="0"/>
                  </a:moveTo>
                  <a:cubicBezTo>
                    <a:pt x="1296414" y="0"/>
                    <a:pt x="1408625" y="11642"/>
                    <a:pt x="1516999" y="33811"/>
                  </a:cubicBezTo>
                  <a:lnTo>
                    <a:pt x="1659284" y="70383"/>
                  </a:lnTo>
                  <a:lnTo>
                    <a:pt x="1656042" y="134582"/>
                  </a:lnTo>
                  <a:lnTo>
                    <a:pt x="1645581" y="219043"/>
                  </a:lnTo>
                  <a:lnTo>
                    <a:pt x="1640074" y="258936"/>
                  </a:lnTo>
                  <a:lnTo>
                    <a:pt x="1614210" y="383374"/>
                  </a:lnTo>
                  <a:lnTo>
                    <a:pt x="1611505" y="392773"/>
                  </a:lnTo>
                  <a:lnTo>
                    <a:pt x="1578748" y="504150"/>
                  </a:lnTo>
                  <a:lnTo>
                    <a:pt x="1564317" y="543563"/>
                  </a:lnTo>
                  <a:lnTo>
                    <a:pt x="1537111" y="614459"/>
                  </a:lnTo>
                  <a:lnTo>
                    <a:pt x="1448781" y="794623"/>
                  </a:lnTo>
                  <a:lnTo>
                    <a:pt x="1430171" y="826755"/>
                  </a:lnTo>
                  <a:lnTo>
                    <a:pt x="1318820" y="991600"/>
                  </a:lnTo>
                  <a:lnTo>
                    <a:pt x="1299394" y="1015567"/>
                  </a:lnTo>
                  <a:lnTo>
                    <a:pt x="1160914" y="1170032"/>
                  </a:lnTo>
                  <a:lnTo>
                    <a:pt x="1157845" y="1172803"/>
                  </a:lnTo>
                  <a:lnTo>
                    <a:pt x="1000622" y="1306192"/>
                  </a:lnTo>
                  <a:lnTo>
                    <a:pt x="978114" y="1323548"/>
                  </a:lnTo>
                  <a:lnTo>
                    <a:pt x="809411" y="1430870"/>
                  </a:lnTo>
                  <a:lnTo>
                    <a:pt x="776906" y="1448646"/>
                  </a:lnTo>
                  <a:lnTo>
                    <a:pt x="594473" y="1531875"/>
                  </a:lnTo>
                  <a:lnTo>
                    <a:pt x="533243" y="1553641"/>
                  </a:lnTo>
                  <a:lnTo>
                    <a:pt x="481952" y="1570668"/>
                  </a:lnTo>
                  <a:lnTo>
                    <a:pt x="477514" y="1571809"/>
                  </a:lnTo>
                  <a:lnTo>
                    <a:pt x="475005" y="1515070"/>
                  </a:lnTo>
                  <a:lnTo>
                    <a:pt x="473494" y="1503741"/>
                  </a:lnTo>
                  <a:lnTo>
                    <a:pt x="473004" y="1494051"/>
                  </a:lnTo>
                  <a:lnTo>
                    <a:pt x="465521" y="1443988"/>
                  </a:lnTo>
                  <a:lnTo>
                    <a:pt x="465512" y="1443923"/>
                  </a:lnTo>
                  <a:lnTo>
                    <a:pt x="465511" y="1443912"/>
                  </a:lnTo>
                  <a:lnTo>
                    <a:pt x="455597" y="1369616"/>
                  </a:lnTo>
                  <a:lnTo>
                    <a:pt x="452020" y="1353664"/>
                  </a:lnTo>
                  <a:lnTo>
                    <a:pt x="452020" y="1353663"/>
                  </a:lnTo>
                  <a:lnTo>
                    <a:pt x="452018" y="1353651"/>
                  </a:lnTo>
                  <a:lnTo>
                    <a:pt x="449824" y="1338978"/>
                  </a:lnTo>
                  <a:lnTo>
                    <a:pt x="438064" y="1291420"/>
                  </a:lnTo>
                  <a:lnTo>
                    <a:pt x="423934" y="1228405"/>
                  </a:lnTo>
                  <a:lnTo>
                    <a:pt x="417395" y="1207830"/>
                  </a:lnTo>
                  <a:lnTo>
                    <a:pt x="417393" y="1207824"/>
                  </a:lnTo>
                  <a:lnTo>
                    <a:pt x="417388" y="1207808"/>
                  </a:lnTo>
                  <a:lnTo>
                    <a:pt x="412716" y="1188915"/>
                  </a:lnTo>
                  <a:lnTo>
                    <a:pt x="397677" y="1145793"/>
                  </a:lnTo>
                  <a:lnTo>
                    <a:pt x="397670" y="1145771"/>
                  </a:lnTo>
                  <a:lnTo>
                    <a:pt x="397670" y="1145770"/>
                  </a:lnTo>
                  <a:lnTo>
                    <a:pt x="380579" y="1091998"/>
                  </a:lnTo>
                  <a:lnTo>
                    <a:pt x="370264" y="1067191"/>
                  </a:lnTo>
                  <a:lnTo>
                    <a:pt x="362368" y="1044550"/>
                  </a:lnTo>
                  <a:lnTo>
                    <a:pt x="345093" y="1006655"/>
                  </a:lnTo>
                  <a:lnTo>
                    <a:pt x="345087" y="1006640"/>
                  </a:lnTo>
                  <a:lnTo>
                    <a:pt x="345087" y="1006639"/>
                  </a:lnTo>
                  <a:lnTo>
                    <a:pt x="326091" y="960955"/>
                  </a:lnTo>
                  <a:lnTo>
                    <a:pt x="311249" y="932412"/>
                  </a:lnTo>
                  <a:lnTo>
                    <a:pt x="299470" y="906573"/>
                  </a:lnTo>
                  <a:lnTo>
                    <a:pt x="280959" y="874160"/>
                  </a:lnTo>
                  <a:lnTo>
                    <a:pt x="261031" y="835837"/>
                  </a:lnTo>
                  <a:lnTo>
                    <a:pt x="240932" y="804075"/>
                  </a:lnTo>
                  <a:lnTo>
                    <a:pt x="224712" y="775674"/>
                  </a:lnTo>
                  <a:lnTo>
                    <a:pt x="205920" y="748745"/>
                  </a:lnTo>
                  <a:lnTo>
                    <a:pt x="205912" y="748733"/>
                  </a:lnTo>
                  <a:lnTo>
                    <a:pt x="205908" y="748726"/>
                  </a:lnTo>
                  <a:lnTo>
                    <a:pt x="185960" y="717204"/>
                  </a:lnTo>
                  <a:lnTo>
                    <a:pt x="159900" y="682799"/>
                  </a:lnTo>
                  <a:lnTo>
                    <a:pt x="159897" y="682795"/>
                  </a:lnTo>
                  <a:lnTo>
                    <a:pt x="159890" y="682786"/>
                  </a:lnTo>
                  <a:lnTo>
                    <a:pt x="138783" y="652540"/>
                  </a:lnTo>
                  <a:lnTo>
                    <a:pt x="120576" y="630883"/>
                  </a:lnTo>
                  <a:lnTo>
                    <a:pt x="101438" y="605617"/>
                  </a:lnTo>
                  <a:lnTo>
                    <a:pt x="73508" y="574897"/>
                  </a:lnTo>
                  <a:lnTo>
                    <a:pt x="42373" y="537863"/>
                  </a:lnTo>
                  <a:lnTo>
                    <a:pt x="16108" y="511763"/>
                  </a:lnTo>
                  <a:lnTo>
                    <a:pt x="16103" y="511758"/>
                  </a:lnTo>
                  <a:lnTo>
                    <a:pt x="16098" y="511753"/>
                  </a:lnTo>
                  <a:lnTo>
                    <a:pt x="0" y="494047"/>
                  </a:lnTo>
                  <a:lnTo>
                    <a:pt x="31893" y="462354"/>
                  </a:lnTo>
                  <a:lnTo>
                    <a:pt x="94866" y="405141"/>
                  </a:lnTo>
                  <a:lnTo>
                    <a:pt x="148854" y="360333"/>
                  </a:lnTo>
                  <a:lnTo>
                    <a:pt x="217287" y="309178"/>
                  </a:lnTo>
                  <a:lnTo>
                    <a:pt x="274965" y="269469"/>
                  </a:lnTo>
                  <a:lnTo>
                    <a:pt x="348742" y="224664"/>
                  </a:lnTo>
                  <a:lnTo>
                    <a:pt x="409477" y="190488"/>
                  </a:lnTo>
                  <a:lnTo>
                    <a:pt x="488707" y="152335"/>
                  </a:lnTo>
                  <a:lnTo>
                    <a:pt x="551620" y="124139"/>
                  </a:lnTo>
                  <a:lnTo>
                    <a:pt x="636876" y="92946"/>
                  </a:lnTo>
                  <a:lnTo>
                    <a:pt x="700646" y="71163"/>
                  </a:lnTo>
                  <a:lnTo>
                    <a:pt x="793631" y="47263"/>
                  </a:lnTo>
                  <a:lnTo>
                    <a:pt x="855812" y="32308"/>
                  </a:lnTo>
                  <a:lnTo>
                    <a:pt x="962470" y="16036"/>
                  </a:lnTo>
                  <a:lnTo>
                    <a:pt x="1016344" y="8335"/>
                  </a:lnTo>
                  <a:lnTo>
                    <a:pt x="1181166" y="15"/>
                  </a:lnTo>
                  <a:lnTo>
                    <a:pt x="1181483" y="0"/>
                  </a:lnTo>
                  <a:close/>
                </a:path>
              </a:pathLst>
            </a:custGeom>
            <a:solidFill>
              <a:srgbClr val="FFFFF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defTabSz="932013" fontAlgn="base">
                <a:lnSpc>
                  <a:spcPct val="90000"/>
                </a:lnSpc>
                <a:spcBef>
                  <a:spcPct val="0"/>
                </a:spcBef>
                <a:spcAft>
                  <a:spcPct val="0"/>
                </a:spcAft>
              </a:pPr>
              <a:endParaRPr lang="en-US" sz="2399" dirty="0">
                <a:gradFill>
                  <a:gsLst>
                    <a:gs pos="0">
                      <a:srgbClr val="FFFFFF"/>
                    </a:gs>
                    <a:gs pos="100000">
                      <a:srgbClr val="FFFFFF"/>
                    </a:gs>
                  </a:gsLst>
                  <a:lin ang="5400000" scaled="0"/>
                </a:gradFill>
                <a:ea typeface="Segoe UI" pitchFamily="34" charset="0"/>
                <a:cs typeface="Segoe UI" pitchFamily="34" charset="0"/>
              </a:endParaRPr>
            </a:p>
          </p:txBody>
        </p:sp>
      </p:grpSp>
      <p:sp>
        <p:nvSpPr>
          <p:cNvPr id="31" name="Rectangle 30"/>
          <p:cNvSpPr/>
          <p:nvPr/>
        </p:nvSpPr>
        <p:spPr>
          <a:xfrm>
            <a:off x="6469300" y="2710821"/>
            <a:ext cx="3997822" cy="997952"/>
          </a:xfrm>
          <a:prstGeom prst="rect">
            <a:avLst/>
          </a:prstGeom>
        </p:spPr>
        <p:txBody>
          <a:bodyPr wrap="square">
            <a:spAutoFit/>
          </a:bodyPr>
          <a:lstStyle/>
          <a:p>
            <a:pPr algn="ctr" defTabSz="932013" fontAlgn="base">
              <a:lnSpc>
                <a:spcPct val="90000"/>
              </a:lnSpc>
              <a:spcBef>
                <a:spcPct val="0"/>
              </a:spcBef>
              <a:spcAft>
                <a:spcPct val="0"/>
              </a:spcAft>
            </a:pPr>
            <a:r>
              <a:rPr lang="en-US" sz="3199" dirty="0">
                <a:solidFill>
                  <a:prstClr val="white"/>
                </a:solidFill>
                <a:latin typeface="Segoe UI Light"/>
                <a:ea typeface="Segoe UI" pitchFamily="34" charset="0"/>
                <a:cs typeface="Segoe UI" pitchFamily="34" charset="0"/>
              </a:rPr>
              <a:t>Hyper-scale,</a:t>
            </a:r>
          </a:p>
          <a:p>
            <a:pPr algn="ctr" defTabSz="932013" fontAlgn="base">
              <a:lnSpc>
                <a:spcPct val="90000"/>
              </a:lnSpc>
              <a:spcBef>
                <a:spcPct val="0"/>
              </a:spcBef>
              <a:spcAft>
                <a:spcPct val="0"/>
              </a:spcAft>
            </a:pPr>
            <a:r>
              <a:rPr lang="en-US" sz="3199" dirty="0">
                <a:solidFill>
                  <a:prstClr val="white"/>
                </a:solidFill>
                <a:latin typeface="Segoe UI Light"/>
                <a:ea typeface="Segoe UI" pitchFamily="34" charset="0"/>
                <a:cs typeface="Segoe UI" pitchFamily="34" charset="0"/>
              </a:rPr>
              <a:t>On-Prem &amp; Hybrid</a:t>
            </a:r>
          </a:p>
        </p:txBody>
      </p:sp>
      <p:pic>
        <p:nvPicPr>
          <p:cNvPr id="32" name="Picture 31"/>
          <p:cNvPicPr>
            <a:picLocks noChangeAspect="1"/>
          </p:cNvPicPr>
          <p:nvPr/>
        </p:nvPicPr>
        <p:blipFill>
          <a:blip r:embed="rId3"/>
          <a:stretch>
            <a:fillRect/>
          </a:stretch>
        </p:blipFill>
        <p:spPr>
          <a:xfrm>
            <a:off x="6666626" y="4051025"/>
            <a:ext cx="570959" cy="741453"/>
          </a:xfrm>
          <a:prstGeom prst="rect">
            <a:avLst/>
          </a:prstGeom>
        </p:spPr>
      </p:pic>
      <p:pic>
        <p:nvPicPr>
          <p:cNvPr id="33" name="Picture 32"/>
          <p:cNvPicPr>
            <a:picLocks noChangeAspect="1"/>
          </p:cNvPicPr>
          <p:nvPr/>
        </p:nvPicPr>
        <p:blipFill>
          <a:blip r:embed="rId4"/>
          <a:stretch>
            <a:fillRect/>
          </a:stretch>
        </p:blipFill>
        <p:spPr>
          <a:xfrm>
            <a:off x="8012062" y="2107548"/>
            <a:ext cx="749306" cy="593562"/>
          </a:xfrm>
          <a:prstGeom prst="rect">
            <a:avLst/>
          </a:prstGeom>
        </p:spPr>
      </p:pic>
      <p:sp>
        <p:nvSpPr>
          <p:cNvPr id="17" name="Text Placeholder 12"/>
          <p:cNvSpPr txBox="1">
            <a:spLocks/>
          </p:cNvSpPr>
          <p:nvPr/>
        </p:nvSpPr>
        <p:spPr>
          <a:xfrm>
            <a:off x="508103" y="1669434"/>
            <a:ext cx="4810906" cy="4116810"/>
          </a:xfrm>
          <a:prstGeom prst="rect">
            <a:avLst/>
          </a:prstGeom>
        </p:spPr>
        <p:txBody>
          <a:bodyPr vert="horz" wrap="square" lIns="143387" tIns="89616" rIns="143387" bIns="89616" rtlCol="0">
            <a:spAutoFit/>
          </a:bodyPr>
          <a:lstStyle>
            <a:lvl1pPr marL="336111" marR="0" indent="-336111" algn="l" defTabSz="914274"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2"/>
                    </a:gs>
                    <a:gs pos="99000">
                      <a:schemeClr val="tx2"/>
                    </a:gs>
                  </a:gsLst>
                  <a:lin ang="5400000" scaled="0"/>
                </a:gradFill>
                <a:latin typeface="+mj-lt"/>
                <a:ea typeface="+mn-ea"/>
                <a:cs typeface="+mn-cs"/>
              </a:defRPr>
            </a:lvl1pPr>
            <a:lvl2pPr marL="572633" marR="0" indent="-236522" algn="l" defTabSz="9142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258"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08332"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32405"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14252"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0"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27"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65"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6599" dirty="0">
                <a:solidFill>
                  <a:prstClr val="black"/>
                </a:solidFill>
              </a:rPr>
              <a:t>How we differentiate with </a:t>
            </a:r>
          </a:p>
          <a:p>
            <a:pPr marL="0" indent="0">
              <a:buFont typeface="Arial" pitchFamily="34" charset="0"/>
              <a:buNone/>
            </a:pPr>
            <a:r>
              <a:rPr lang="en-US" sz="6599" dirty="0">
                <a:solidFill>
                  <a:prstClr val="black"/>
                </a:solidFill>
              </a:rPr>
              <a:t>Azure IoT</a:t>
            </a:r>
          </a:p>
        </p:txBody>
      </p:sp>
    </p:spTree>
    <p:extLst>
      <p:ext uri="{BB962C8B-B14F-4D97-AF65-F5344CB8AC3E}">
        <p14:creationId xmlns:p14="http://schemas.microsoft.com/office/powerpoint/2010/main" val="2606246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p:cNvSpPr/>
          <p:nvPr/>
        </p:nvSpPr>
        <p:spPr>
          <a:xfrm rot="10800000">
            <a:off x="639434" y="6168692"/>
            <a:ext cx="11178515" cy="710286"/>
          </a:xfrm>
          <a:prstGeom prst="triangle">
            <a:avLst>
              <a:gd name="adj" fmla="val 0"/>
            </a:avLst>
          </a:prstGeom>
          <a:solidFill>
            <a:schemeClr val="tx2">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632" dirty="0">
              <a:solidFill>
                <a:srgbClr val="FFFFFF"/>
              </a:solidFill>
              <a:latin typeface="Segoe UI Light" panose="020B0502040204020203" pitchFamily="34" charset="0"/>
              <a:cs typeface="Segoe UI Light" panose="020B0502040204020203" pitchFamily="34" charset="0"/>
            </a:endParaRPr>
          </a:p>
        </p:txBody>
      </p:sp>
      <p:sp>
        <p:nvSpPr>
          <p:cNvPr id="10" name="Isosceles Triangle 9"/>
          <p:cNvSpPr/>
          <p:nvPr/>
        </p:nvSpPr>
        <p:spPr>
          <a:xfrm>
            <a:off x="645652" y="6187345"/>
            <a:ext cx="11178515" cy="691637"/>
          </a:xfrm>
          <a:prstGeom prst="triangle">
            <a:avLst>
              <a:gd name="adj" fmla="val 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632" dirty="0">
              <a:solidFill>
                <a:srgbClr val="FFFFFF"/>
              </a:solidFill>
              <a:latin typeface="Segoe UI Light" panose="020B0502040204020203" pitchFamily="34" charset="0"/>
              <a:cs typeface="Segoe UI Light" panose="020B0502040204020203" pitchFamily="34" charset="0"/>
            </a:endParaRPr>
          </a:p>
        </p:txBody>
      </p:sp>
      <p:sp>
        <p:nvSpPr>
          <p:cNvPr id="11" name="TextBox 10"/>
          <p:cNvSpPr txBox="1"/>
          <p:nvPr/>
        </p:nvSpPr>
        <p:spPr>
          <a:xfrm>
            <a:off x="9880377" y="6312431"/>
            <a:ext cx="1937571" cy="392838"/>
          </a:xfrm>
          <a:prstGeom prst="rect">
            <a:avLst/>
          </a:prstGeom>
          <a:noFill/>
        </p:spPr>
        <p:txBody>
          <a:bodyPr wrap="none" rtlCol="0">
            <a:spAutoFit/>
          </a:bodyPr>
          <a:lstStyle/>
          <a:p>
            <a:pPr algn="r" defTabSz="932563"/>
            <a:r>
              <a:rPr lang="en-US" sz="1903" dirty="0">
                <a:solidFill>
                  <a:srgbClr val="FFFFFF"/>
                </a:solidFill>
                <a:latin typeface="Segoe UI Light" panose="020B0502040204020203" pitchFamily="34" charset="0"/>
                <a:cs typeface="Segoe UI Light" panose="020B0502040204020203" pitchFamily="34" charset="0"/>
              </a:rPr>
              <a:t>Increase revenue</a:t>
            </a:r>
          </a:p>
        </p:txBody>
      </p:sp>
      <p:sp>
        <p:nvSpPr>
          <p:cNvPr id="12" name="TextBox 11"/>
          <p:cNvSpPr txBox="1"/>
          <p:nvPr/>
        </p:nvSpPr>
        <p:spPr>
          <a:xfrm>
            <a:off x="719600" y="6350220"/>
            <a:ext cx="2795635" cy="392978"/>
          </a:xfrm>
          <a:prstGeom prst="rect">
            <a:avLst/>
          </a:prstGeom>
          <a:noFill/>
        </p:spPr>
        <p:txBody>
          <a:bodyPr wrap="none" rtlCol="0">
            <a:spAutoFit/>
          </a:bodyPr>
          <a:lstStyle/>
          <a:p>
            <a:pPr defTabSz="932563"/>
            <a:r>
              <a:rPr lang="en-US" sz="1903" dirty="0">
                <a:solidFill>
                  <a:srgbClr val="000000"/>
                </a:solidFill>
                <a:latin typeface="Segoe UI Light" panose="020B0502040204020203" pitchFamily="34" charset="0"/>
                <a:cs typeface="Segoe UI Light" panose="020B0502040204020203" pitchFamily="34" charset="0"/>
              </a:rPr>
              <a:t>Reduce operational costs</a:t>
            </a:r>
          </a:p>
        </p:txBody>
      </p:sp>
      <p:sp>
        <p:nvSpPr>
          <p:cNvPr id="2" name="Title 1"/>
          <p:cNvSpPr>
            <a:spLocks noGrp="1"/>
          </p:cNvSpPr>
          <p:nvPr>
            <p:ph type="title"/>
          </p:nvPr>
        </p:nvSpPr>
        <p:spPr/>
        <p:txBody>
          <a:bodyPr/>
          <a:lstStyle/>
          <a:p>
            <a:r>
              <a:rPr lang="en-US" dirty="0" smtClean="0"/>
              <a:t>IoT Business Maturity Model</a:t>
            </a:r>
            <a:br>
              <a:rPr lang="en-US" dirty="0" smtClean="0"/>
            </a:br>
            <a:r>
              <a:rPr lang="en-US" dirty="0" smtClean="0"/>
              <a:t>(need to rename)</a:t>
            </a:r>
            <a:endParaRPr lang="en-US" dirty="0"/>
          </a:p>
        </p:txBody>
      </p:sp>
      <p:graphicFrame>
        <p:nvGraphicFramePr>
          <p:cNvPr id="7" name="Content Placeholder 6"/>
          <p:cNvGraphicFramePr>
            <a:graphicFrameLocks noGrp="1"/>
          </p:cNvGraphicFramePr>
          <p:nvPr>
            <p:ph idx="4294967295"/>
            <p:extLst/>
          </p:nvPr>
        </p:nvGraphicFramePr>
        <p:xfrm>
          <a:off x="307661" y="1099573"/>
          <a:ext cx="11810911" cy="53157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1036875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75" name="Group 11274"/>
          <p:cNvGrpSpPr/>
          <p:nvPr/>
        </p:nvGrpSpPr>
        <p:grpSpPr>
          <a:xfrm>
            <a:off x="959464" y="4449312"/>
            <a:ext cx="1557305" cy="1158347"/>
            <a:chOff x="1270632" y="4066342"/>
            <a:chExt cx="1557305" cy="1158347"/>
          </a:xfrm>
        </p:grpSpPr>
        <p:pic>
          <p:nvPicPr>
            <p:cNvPr id="136" name="Picture 1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6457" y="4487876"/>
              <a:ext cx="691480" cy="460987"/>
            </a:xfrm>
            <a:prstGeom prst="rect">
              <a:avLst/>
            </a:prstGeom>
          </p:spPr>
        </p:pic>
        <p:pic>
          <p:nvPicPr>
            <p:cNvPr id="83" name="Picture 82"/>
            <p:cNvPicPr>
              <a:picLocks noChangeAspect="1"/>
            </p:cNvPicPr>
            <p:nvPr/>
          </p:nvPicPr>
          <p:blipFill rotWithShape="1">
            <a:blip r:embed="rId3" cstate="print">
              <a:extLst>
                <a:ext uri="{28A0092B-C50C-407E-A947-70E740481C1C}">
                  <a14:useLocalDpi xmlns:a14="http://schemas.microsoft.com/office/drawing/2010/main" val="0"/>
                </a:ext>
              </a:extLst>
            </a:blip>
            <a:srcRect l="15502" r="27994" b="18500"/>
            <a:stretch/>
          </p:blipFill>
          <p:spPr>
            <a:xfrm>
              <a:off x="1270632" y="4066342"/>
              <a:ext cx="647262" cy="622400"/>
            </a:xfrm>
            <a:prstGeom prst="rect">
              <a:avLst/>
            </a:prstGeom>
          </p:spPr>
        </p:pic>
        <p:pic>
          <p:nvPicPr>
            <p:cNvPr id="32" name="Picture 31"/>
            <p:cNvPicPr>
              <a:picLocks noChangeAspect="1"/>
            </p:cNvPicPr>
            <p:nvPr/>
          </p:nvPicPr>
          <p:blipFill rotWithShape="1">
            <a:blip r:embed="rId4" cstate="print">
              <a:extLst>
                <a:ext uri="{28A0092B-C50C-407E-A947-70E740481C1C}">
                  <a14:useLocalDpi xmlns:a14="http://schemas.microsoft.com/office/drawing/2010/main" val="0"/>
                </a:ext>
              </a:extLst>
            </a:blip>
            <a:srcRect l="10889"/>
            <a:stretch/>
          </p:blipFill>
          <p:spPr>
            <a:xfrm>
              <a:off x="1271231" y="4674902"/>
              <a:ext cx="879414" cy="333344"/>
            </a:xfrm>
            <a:prstGeom prst="rect">
              <a:avLst/>
            </a:prstGeom>
          </p:spPr>
        </p:pic>
        <p:pic>
          <p:nvPicPr>
            <p:cNvPr id="27" name="Picture 26"/>
            <p:cNvPicPr>
              <a:picLocks noChangeAspect="1"/>
            </p:cNvPicPr>
            <p:nvPr/>
          </p:nvPicPr>
          <p:blipFill rotWithShape="1">
            <a:blip r:embed="rId5" cstate="print">
              <a:extLst>
                <a:ext uri="{28A0092B-C50C-407E-A947-70E740481C1C}">
                  <a14:useLocalDpi xmlns:a14="http://schemas.microsoft.com/office/drawing/2010/main" val="0"/>
                </a:ext>
              </a:extLst>
            </a:blip>
            <a:srcRect l="10565" t="11558" r="6360" b="6008"/>
            <a:stretch/>
          </p:blipFill>
          <p:spPr>
            <a:xfrm>
              <a:off x="1861959" y="4384549"/>
              <a:ext cx="549268" cy="378096"/>
            </a:xfrm>
            <a:prstGeom prst="rect">
              <a:avLst/>
            </a:prstGeom>
          </p:spPr>
        </p:pic>
        <p:sp>
          <p:nvSpPr>
            <p:cNvPr id="58" name="TextBox 57"/>
            <p:cNvSpPr txBox="1"/>
            <p:nvPr/>
          </p:nvSpPr>
          <p:spPr>
            <a:xfrm>
              <a:off x="1580699" y="5058490"/>
              <a:ext cx="1045907" cy="1661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Sleep tracking</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sp>
        <p:nvSpPr>
          <p:cNvPr id="73" name="Rectangle 72"/>
          <p:cNvSpPr/>
          <p:nvPr/>
        </p:nvSpPr>
        <p:spPr bwMode="auto">
          <a:xfrm>
            <a:off x="4979437" y="3066825"/>
            <a:ext cx="2323636" cy="37331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200" spc="-51" dirty="0" err="1">
              <a:gradFill>
                <a:gsLst>
                  <a:gs pos="0">
                    <a:srgbClr val="505050"/>
                  </a:gs>
                  <a:gs pos="100000">
                    <a:srgbClr val="505050"/>
                  </a:gs>
                </a:gsLst>
                <a:lin ang="5400000" scaled="1"/>
              </a:gradFill>
              <a:ea typeface="Segoe UI" pitchFamily="34" charset="0"/>
              <a:cs typeface="Segoe UI" pitchFamily="34" charset="0"/>
            </a:endParaRPr>
          </a:p>
        </p:txBody>
      </p:sp>
      <p:sp>
        <p:nvSpPr>
          <p:cNvPr id="11" name="TextBox 10"/>
          <p:cNvSpPr txBox="1"/>
          <p:nvPr/>
        </p:nvSpPr>
        <p:spPr>
          <a:xfrm>
            <a:off x="3083494" y="3215426"/>
            <a:ext cx="976762" cy="184666"/>
          </a:xfrm>
          <a:prstGeom prst="rect">
            <a:avLst/>
          </a:prstGeom>
          <a:solidFill>
            <a:schemeClr val="bg1"/>
          </a:solidFill>
          <a:ln>
            <a:noFill/>
            <a:headEnd type="none" w="med" len="med"/>
            <a:tailEnd type="none" w="med" len="med"/>
          </a:ln>
        </p:spPr>
        <p:txBody>
          <a:bodyPr wrap="none" lIns="93260" tIns="0" rIns="93260" bIns="0" rtlCol="0">
            <a:spAutoFit/>
          </a:bodyPr>
          <a:lstStyle/>
          <a:p>
            <a:pPr defTabSz="932597">
              <a:defRPr/>
            </a:pPr>
            <a:r>
              <a:rPr lang="en-US" sz="1200" b="1" dirty="0">
                <a:gradFill>
                  <a:gsLst>
                    <a:gs pos="0">
                      <a:srgbClr val="5C2D91"/>
                    </a:gs>
                    <a:gs pos="100000">
                      <a:srgbClr val="5C2D91"/>
                    </a:gs>
                  </a:gsLst>
                  <a:lin ang="5400000" scaled="1"/>
                </a:gradFill>
                <a:ea typeface="Segoe UI" pitchFamily="34" charset="0"/>
                <a:cs typeface="Segoe UI" pitchFamily="34" charset="0"/>
              </a:rPr>
              <a:t>COMMUTE</a:t>
            </a:r>
          </a:p>
        </p:txBody>
      </p:sp>
      <p:sp>
        <p:nvSpPr>
          <p:cNvPr id="12" name="TextBox 11"/>
          <p:cNvSpPr txBox="1"/>
          <p:nvPr/>
        </p:nvSpPr>
        <p:spPr>
          <a:xfrm>
            <a:off x="8366694" y="3215426"/>
            <a:ext cx="976762" cy="184666"/>
          </a:xfrm>
          <a:prstGeom prst="rect">
            <a:avLst/>
          </a:prstGeom>
          <a:solidFill>
            <a:schemeClr val="bg1"/>
          </a:solidFill>
          <a:ln>
            <a:noFill/>
            <a:headEnd type="none" w="med" len="med"/>
            <a:tailEnd type="none" w="med" len="med"/>
          </a:ln>
        </p:spPr>
        <p:txBody>
          <a:bodyPr wrap="none" lIns="93260" tIns="0" rIns="93260" bIns="0" rtlCol="0">
            <a:spAutoFit/>
          </a:bodyPr>
          <a:lstStyle/>
          <a:p>
            <a:pPr defTabSz="932597">
              <a:defRPr/>
            </a:pPr>
            <a:r>
              <a:rPr lang="en-US" sz="1200" b="1" dirty="0">
                <a:gradFill>
                  <a:gsLst>
                    <a:gs pos="0">
                      <a:srgbClr val="5C2D91"/>
                    </a:gs>
                    <a:gs pos="100000">
                      <a:srgbClr val="5C2D91"/>
                    </a:gs>
                  </a:gsLst>
                  <a:lin ang="5400000" scaled="1"/>
                </a:gradFill>
                <a:ea typeface="Segoe UI" pitchFamily="34" charset="0"/>
                <a:cs typeface="Segoe UI" pitchFamily="34" charset="0"/>
              </a:rPr>
              <a:t>COMMUTE</a:t>
            </a:r>
          </a:p>
        </p:txBody>
      </p:sp>
      <p:grpSp>
        <p:nvGrpSpPr>
          <p:cNvPr id="37" name="Group 36"/>
          <p:cNvGrpSpPr/>
          <p:nvPr/>
        </p:nvGrpSpPr>
        <p:grpSpPr>
          <a:xfrm>
            <a:off x="422472" y="5662951"/>
            <a:ext cx="1178719" cy="866558"/>
            <a:chOff x="422472" y="5641832"/>
            <a:chExt cx="1178719" cy="866558"/>
          </a:xfrm>
        </p:grpSpPr>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t="15492" r="28250" b="13068"/>
            <a:stretch/>
          </p:blipFill>
          <p:spPr>
            <a:xfrm>
              <a:off x="422472" y="5641832"/>
              <a:ext cx="1178719" cy="584369"/>
            </a:xfrm>
            <a:prstGeom prst="rect">
              <a:avLst/>
            </a:prstGeom>
          </p:spPr>
        </p:pic>
        <p:sp>
          <p:nvSpPr>
            <p:cNvPr id="52" name="TextBox 51"/>
            <p:cNvSpPr txBox="1"/>
            <p:nvPr/>
          </p:nvSpPr>
          <p:spPr>
            <a:xfrm>
              <a:off x="505806" y="6342191"/>
              <a:ext cx="924036" cy="166199"/>
            </a:xfrm>
            <a:prstGeom prst="rect">
              <a:avLst/>
            </a:prstGeom>
            <a:noFill/>
            <a:ln>
              <a:noFill/>
              <a:headEnd type="none" w="med" len="med"/>
              <a:tailEnd type="none" w="med" len="med"/>
            </a:ln>
          </p:spPr>
          <p:txBody>
            <a:bodyPr wrap="none" lIns="0" tIns="0" rIns="0" bIns="0" rtlCol="0">
              <a:spAutoFit/>
            </a:bodyPr>
            <a:lstStyle/>
            <a:p>
              <a:pP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Home security</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grpSp>
        <p:nvGrpSpPr>
          <p:cNvPr id="34" name="Group 33"/>
          <p:cNvGrpSpPr/>
          <p:nvPr/>
        </p:nvGrpSpPr>
        <p:grpSpPr>
          <a:xfrm>
            <a:off x="1808292" y="5641212"/>
            <a:ext cx="1303444" cy="888297"/>
            <a:chOff x="1818203" y="5627360"/>
            <a:chExt cx="1303444" cy="888297"/>
          </a:xfrm>
        </p:grpSpPr>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52602" y="5627360"/>
              <a:ext cx="1061079" cy="639912"/>
            </a:xfrm>
            <a:prstGeom prst="rect">
              <a:avLst/>
            </a:prstGeom>
          </p:spPr>
        </p:pic>
        <p:sp>
          <p:nvSpPr>
            <p:cNvPr id="55" name="TextBox 54"/>
            <p:cNvSpPr txBox="1"/>
            <p:nvPr/>
          </p:nvSpPr>
          <p:spPr>
            <a:xfrm>
              <a:off x="1818203" y="6346123"/>
              <a:ext cx="1303444" cy="169534"/>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Home automation</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grpSp>
        <p:nvGrpSpPr>
          <p:cNvPr id="30" name="Group 29"/>
          <p:cNvGrpSpPr/>
          <p:nvPr/>
        </p:nvGrpSpPr>
        <p:grpSpPr>
          <a:xfrm>
            <a:off x="3318837" y="6008733"/>
            <a:ext cx="935449" cy="520776"/>
            <a:chOff x="3368261" y="5944689"/>
            <a:chExt cx="935449" cy="520776"/>
          </a:xfrm>
        </p:grpSpPr>
        <p:pic>
          <p:nvPicPr>
            <p:cNvPr id="8" name="Picture 7"/>
            <p:cNvPicPr>
              <a:picLocks noChangeAspect="1"/>
            </p:cNvPicPr>
            <p:nvPr/>
          </p:nvPicPr>
          <p:blipFill rotWithShape="1">
            <a:blip r:embed="rId8"/>
            <a:srcRect l="16024" t="19030" r="17644" b="31982"/>
            <a:stretch/>
          </p:blipFill>
          <p:spPr>
            <a:xfrm>
              <a:off x="3629469" y="5944689"/>
              <a:ext cx="413035" cy="275726"/>
            </a:xfrm>
            <a:prstGeom prst="rect">
              <a:avLst/>
            </a:prstGeom>
          </p:spPr>
        </p:pic>
        <p:sp>
          <p:nvSpPr>
            <p:cNvPr id="63" name="TextBox 62"/>
            <p:cNvSpPr txBox="1"/>
            <p:nvPr/>
          </p:nvSpPr>
          <p:spPr>
            <a:xfrm>
              <a:off x="3368261" y="6299266"/>
              <a:ext cx="935449" cy="166199"/>
            </a:xfrm>
            <a:prstGeom prst="rect">
              <a:avLst/>
            </a:prstGeom>
            <a:noFill/>
            <a:ln>
              <a:noFill/>
              <a:headEnd type="none" w="med" len="med"/>
              <a:tailEnd type="none" w="med" len="med"/>
            </a:ln>
          </p:spPr>
          <p:txBody>
            <a:bodyPr wrap="non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Leak detection</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grpSp>
        <p:nvGrpSpPr>
          <p:cNvPr id="11277" name="Group 11276"/>
          <p:cNvGrpSpPr/>
          <p:nvPr/>
        </p:nvGrpSpPr>
        <p:grpSpPr>
          <a:xfrm>
            <a:off x="1115440" y="3709638"/>
            <a:ext cx="1824504" cy="825807"/>
            <a:chOff x="1745850" y="3471299"/>
            <a:chExt cx="1824504" cy="825807"/>
          </a:xfrm>
        </p:grpSpPr>
        <p:pic>
          <p:nvPicPr>
            <p:cNvPr id="65" name="Picture 2" descr="https://lh4.googleusercontent.com/-xm_MGqcodDQ/Ul0ph-pzi2I/AAAAAAAAAAs/XwSWm2mO_3U/s0-d/Website%2Bbanner.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3915" r="36840" b="17672"/>
            <a:stretch/>
          </p:blipFill>
          <p:spPr bwMode="auto">
            <a:xfrm>
              <a:off x="3316274" y="3477014"/>
              <a:ext cx="254080" cy="552661"/>
            </a:xfrm>
            <a:prstGeom prst="rect">
              <a:avLst/>
            </a:prstGeom>
            <a:noFill/>
            <a:extLst>
              <a:ext uri="{909E8E84-426E-40DD-AFC4-6F175D3DCCD1}">
                <a14:hiddenFill xmlns:a14="http://schemas.microsoft.com/office/drawing/2010/main">
                  <a:solidFill>
                    <a:srgbClr val="FFFFFF"/>
                  </a:solidFill>
                </a14:hiddenFill>
              </a:ext>
            </a:extLst>
          </p:spPr>
        </p:pic>
        <p:grpSp>
          <p:nvGrpSpPr>
            <p:cNvPr id="117" name="Group 116"/>
            <p:cNvGrpSpPr/>
            <p:nvPr/>
          </p:nvGrpSpPr>
          <p:grpSpPr>
            <a:xfrm>
              <a:off x="1745850" y="3471299"/>
              <a:ext cx="1584950" cy="825807"/>
              <a:chOff x="1897721" y="3634129"/>
              <a:chExt cx="1554014" cy="809688"/>
            </a:xfrm>
          </p:grpSpPr>
          <p:pic>
            <p:nvPicPr>
              <p:cNvPr id="24" name="Pictur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32236" y="3634129"/>
                <a:ext cx="919499" cy="656188"/>
              </a:xfrm>
              <a:prstGeom prst="rect">
                <a:avLst/>
              </a:prstGeom>
            </p:spPr>
          </p:pic>
          <p:sp>
            <p:nvSpPr>
              <p:cNvPr id="53" name="TextBox 52"/>
              <p:cNvSpPr txBox="1"/>
              <p:nvPr/>
            </p:nvSpPr>
            <p:spPr>
              <a:xfrm>
                <a:off x="2234679" y="4262756"/>
                <a:ext cx="1077945" cy="181061"/>
              </a:xfrm>
              <a:prstGeom prst="rect">
                <a:avLst/>
              </a:prstGeom>
              <a:noFill/>
              <a:ln>
                <a:noFill/>
                <a:headEnd type="none" w="med" len="med"/>
                <a:tailEnd type="none" w="med" len="med"/>
              </a:ln>
            </p:spPr>
            <p:txBody>
              <a:bodyPr wrap="none" lIns="0" tIns="0" rIns="0" bIns="0" rtlCol="0">
                <a:spAutoFit/>
              </a:bodyPr>
              <a:lstStyle/>
              <a:p>
                <a:pPr defTabSz="932597">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Smart appliances</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64" name="Picture 63"/>
              <p:cNvPicPr>
                <a:picLocks noChangeAspect="1"/>
              </p:cNvPicPr>
              <p:nvPr/>
            </p:nvPicPr>
            <p:blipFill rotWithShape="1">
              <a:blip r:embed="rId11" cstate="print">
                <a:extLst>
                  <a:ext uri="{28A0092B-C50C-407E-A947-70E740481C1C}">
                    <a14:useLocalDpi xmlns:a14="http://schemas.microsoft.com/office/drawing/2010/main" val="0"/>
                  </a:ext>
                </a:extLst>
              </a:blip>
              <a:srcRect t="17489" b="18461"/>
              <a:stretch/>
            </p:blipFill>
            <p:spPr>
              <a:xfrm>
                <a:off x="2008076" y="3636974"/>
                <a:ext cx="457495" cy="307861"/>
              </a:xfrm>
              <a:prstGeom prst="rect">
                <a:avLst/>
              </a:prstGeom>
            </p:spPr>
          </p:pic>
          <p:pic>
            <p:nvPicPr>
              <p:cNvPr id="66" name="Picture 46" descr="Kitchen Thermometer Family"/>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897721" y="3975918"/>
                <a:ext cx="599595" cy="227007"/>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1287" name="Group 11286"/>
          <p:cNvGrpSpPr/>
          <p:nvPr/>
        </p:nvGrpSpPr>
        <p:grpSpPr>
          <a:xfrm>
            <a:off x="7209913" y="2225308"/>
            <a:ext cx="969425" cy="735859"/>
            <a:chOff x="6554445" y="2304447"/>
            <a:chExt cx="969425" cy="735859"/>
          </a:xfrm>
        </p:grpSpPr>
        <p:pic>
          <p:nvPicPr>
            <p:cNvPr id="45" name="Picture 4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599281" y="2304447"/>
              <a:ext cx="850831" cy="321425"/>
            </a:xfrm>
            <a:prstGeom prst="rect">
              <a:avLst/>
            </a:prstGeom>
          </p:spPr>
        </p:pic>
        <p:sp>
          <p:nvSpPr>
            <p:cNvPr id="69" name="TextBox 68"/>
            <p:cNvSpPr txBox="1"/>
            <p:nvPr/>
          </p:nvSpPr>
          <p:spPr>
            <a:xfrm>
              <a:off x="6554445" y="2707907"/>
              <a:ext cx="969425" cy="3323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a:gradFill>
                    <a:gsLst>
                      <a:gs pos="0">
                        <a:srgbClr val="505050"/>
                      </a:gs>
                      <a:gs pos="100000">
                        <a:srgbClr val="505050"/>
                      </a:gs>
                    </a:gsLst>
                    <a:lin ang="5400000" scaled="1"/>
                  </a:gradFill>
                  <a:ea typeface="Segoe UI" pitchFamily="34" charset="0"/>
                  <a:cs typeface="Segoe UI" pitchFamily="34" charset="0"/>
                </a:rPr>
                <a:t>Indoor </a:t>
              </a:r>
              <a:br>
                <a:rPr lang="en-US" sz="1200" spc="-39" dirty="0">
                  <a:gradFill>
                    <a:gsLst>
                      <a:gs pos="0">
                        <a:srgbClr val="505050"/>
                      </a:gs>
                      <a:gs pos="100000">
                        <a:srgbClr val="505050"/>
                      </a:gs>
                    </a:gsLst>
                    <a:lin ang="5400000" scaled="1"/>
                  </a:gradFill>
                  <a:ea typeface="Segoe UI" pitchFamily="34" charset="0"/>
                  <a:cs typeface="Segoe UI" pitchFamily="34" charset="0"/>
                </a:rPr>
              </a:br>
              <a:r>
                <a:rPr lang="en-US" sz="1200" spc="-39" dirty="0" smtClean="0">
                  <a:gradFill>
                    <a:gsLst>
                      <a:gs pos="0">
                        <a:srgbClr val="505050"/>
                      </a:gs>
                      <a:gs pos="100000">
                        <a:srgbClr val="505050"/>
                      </a:gs>
                    </a:gsLst>
                    <a:lin ang="5400000" scaled="1"/>
                  </a:gradFill>
                  <a:ea typeface="Segoe UI" pitchFamily="34" charset="0"/>
                  <a:cs typeface="Segoe UI" pitchFamily="34" charset="0"/>
                </a:rPr>
                <a:t>navigation</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grpSp>
        <p:nvGrpSpPr>
          <p:cNvPr id="80" name="Group 79"/>
          <p:cNvGrpSpPr/>
          <p:nvPr/>
        </p:nvGrpSpPr>
        <p:grpSpPr>
          <a:xfrm>
            <a:off x="3887872" y="851028"/>
            <a:ext cx="1568454" cy="903621"/>
            <a:chOff x="2949120" y="959884"/>
            <a:chExt cx="1537840" cy="885984"/>
          </a:xfrm>
        </p:grpSpPr>
        <p:pic>
          <p:nvPicPr>
            <p:cNvPr id="28" name="Picture 2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415653" y="1218843"/>
              <a:ext cx="412519" cy="432713"/>
            </a:xfrm>
            <a:prstGeom prst="rect">
              <a:avLst/>
            </a:prstGeom>
          </p:spPr>
        </p:pic>
        <p:pic>
          <p:nvPicPr>
            <p:cNvPr id="43" name="Picture 4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949120" y="1222214"/>
              <a:ext cx="457389" cy="457389"/>
            </a:xfrm>
            <a:prstGeom prst="rect">
              <a:avLst/>
            </a:prstGeom>
          </p:spPr>
        </p:pic>
        <p:sp>
          <p:nvSpPr>
            <p:cNvPr id="51" name="TextBox 50"/>
            <p:cNvSpPr txBox="1"/>
            <p:nvPr/>
          </p:nvSpPr>
          <p:spPr>
            <a:xfrm>
              <a:off x="3299182" y="1664806"/>
              <a:ext cx="1133521" cy="181062"/>
            </a:xfrm>
            <a:prstGeom prst="rect">
              <a:avLst/>
            </a:prstGeom>
            <a:noFill/>
            <a:ln>
              <a:noFill/>
              <a:headEnd type="none" w="med" len="med"/>
              <a:tailEnd type="none" w="med" len="med"/>
            </a:ln>
          </p:spPr>
          <p:txBody>
            <a:bodyPr wrap="none" lIns="0" tIns="0" rIns="0" bIns="0" rtlCol="0">
              <a:spAutoFit/>
            </a:bodyPr>
            <a:lstStyle/>
            <a:p>
              <a:pPr defTabSz="932597">
                <a:defRPr/>
              </a:pPr>
              <a:r>
                <a:rPr lang="en-US" sz="1200" spc="-39" dirty="0">
                  <a:gradFill>
                    <a:gsLst>
                      <a:gs pos="0">
                        <a:srgbClr val="505050"/>
                      </a:gs>
                      <a:gs pos="100000">
                        <a:srgbClr val="505050"/>
                      </a:gs>
                    </a:gsLst>
                    <a:lin ang="5400000" scaled="1"/>
                  </a:gradFill>
                  <a:ea typeface="Segoe UI" pitchFamily="34" charset="0"/>
                  <a:cs typeface="Segoe UI" pitchFamily="34" charset="0"/>
                </a:rPr>
                <a:t>Health </a:t>
              </a:r>
              <a:r>
                <a:rPr lang="en-US" sz="1200" spc="-39" dirty="0" smtClean="0">
                  <a:gradFill>
                    <a:gsLst>
                      <a:gs pos="0">
                        <a:srgbClr val="505050"/>
                      </a:gs>
                      <a:gs pos="100000">
                        <a:srgbClr val="505050"/>
                      </a:gs>
                    </a:gsLst>
                    <a:lin ang="5400000" scaled="1"/>
                  </a:gradFill>
                  <a:ea typeface="Segoe UI" pitchFamily="34" charset="0"/>
                  <a:cs typeface="Segoe UI" pitchFamily="34" charset="0"/>
                </a:rPr>
                <a:t>monitoring</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76" name="Picture 75"/>
            <p:cNvPicPr>
              <a:picLocks noChangeAspect="1"/>
            </p:cNvPicPr>
            <p:nvPr/>
          </p:nvPicPr>
          <p:blipFill rotWithShape="1">
            <a:blip r:embed="rId16" cstate="print">
              <a:extLst>
                <a:ext uri="{28A0092B-C50C-407E-A947-70E740481C1C}">
                  <a14:useLocalDpi xmlns:a14="http://schemas.microsoft.com/office/drawing/2010/main" val="0"/>
                </a:ext>
              </a:extLst>
            </a:blip>
            <a:srcRect l="24039" r="26312"/>
            <a:stretch/>
          </p:blipFill>
          <p:spPr>
            <a:xfrm>
              <a:off x="4184087" y="959884"/>
              <a:ext cx="302873" cy="716068"/>
            </a:xfrm>
            <a:prstGeom prst="rect">
              <a:avLst/>
            </a:prstGeom>
          </p:spPr>
        </p:pic>
        <p:pic>
          <p:nvPicPr>
            <p:cNvPr id="29" name="Picture 2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832777" y="1242384"/>
              <a:ext cx="426200" cy="426200"/>
            </a:xfrm>
            <a:prstGeom prst="rect">
              <a:avLst/>
            </a:prstGeom>
          </p:spPr>
        </p:pic>
      </p:grpSp>
      <p:grpSp>
        <p:nvGrpSpPr>
          <p:cNvPr id="11289" name="Group 11288"/>
          <p:cNvGrpSpPr/>
          <p:nvPr/>
        </p:nvGrpSpPr>
        <p:grpSpPr>
          <a:xfrm>
            <a:off x="5608343" y="1888731"/>
            <a:ext cx="1406245" cy="1072436"/>
            <a:chOff x="5271654" y="1796668"/>
            <a:chExt cx="1406245" cy="1072436"/>
          </a:xfrm>
        </p:grpSpPr>
        <p:pic>
          <p:nvPicPr>
            <p:cNvPr id="11266" name="Picture 2" descr="enlighted-gateway"/>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136479" y="1944525"/>
              <a:ext cx="541420" cy="924579"/>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enlighted smart sensors"/>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621081" y="1796668"/>
              <a:ext cx="732631" cy="396164"/>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77"/>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271654" y="2167613"/>
              <a:ext cx="957291" cy="526268"/>
            </a:xfrm>
            <a:prstGeom prst="rect">
              <a:avLst/>
            </a:prstGeom>
          </p:spPr>
        </p:pic>
        <p:sp>
          <p:nvSpPr>
            <p:cNvPr id="54" name="TextBox 53"/>
            <p:cNvSpPr txBox="1"/>
            <p:nvPr/>
          </p:nvSpPr>
          <p:spPr>
            <a:xfrm>
              <a:off x="5408993" y="2678459"/>
              <a:ext cx="894604" cy="184666"/>
            </a:xfrm>
            <a:prstGeom prst="rect">
              <a:avLst/>
            </a:prstGeom>
            <a:noFill/>
            <a:ln>
              <a:noFill/>
              <a:headEnd type="none" w="med" len="med"/>
              <a:tailEnd type="none" w="med" len="med"/>
            </a:ln>
          </p:spPr>
          <p:txBody>
            <a:bodyPr wrap="none" lIns="0" tIns="0" rIns="0" bIns="0" rtlCol="0">
              <a:spAutoFit/>
            </a:bodyPr>
            <a:lstStyle/>
            <a:p>
              <a:pPr defTabSz="932597">
                <a:defRPr/>
              </a:pPr>
              <a:r>
                <a:rPr lang="en-US" sz="1200" spc="-39" dirty="0">
                  <a:gradFill>
                    <a:gsLst>
                      <a:gs pos="0">
                        <a:srgbClr val="505050"/>
                      </a:gs>
                      <a:gs pos="100000">
                        <a:srgbClr val="505050"/>
                      </a:gs>
                    </a:gsLst>
                    <a:lin ang="5400000" scaled="1"/>
                  </a:gradFill>
                  <a:ea typeface="Segoe UI" pitchFamily="34" charset="0"/>
                  <a:cs typeface="Segoe UI" pitchFamily="34" charset="0"/>
                </a:rPr>
                <a:t>Smart </a:t>
              </a:r>
              <a:r>
                <a:rPr lang="en-US" sz="1200" spc="-39" dirty="0" smtClean="0">
                  <a:gradFill>
                    <a:gsLst>
                      <a:gs pos="0">
                        <a:srgbClr val="505050"/>
                      </a:gs>
                      <a:gs pos="100000">
                        <a:srgbClr val="505050"/>
                      </a:gs>
                    </a:gsLst>
                    <a:lin ang="5400000" scaled="1"/>
                  </a:gradFill>
                  <a:ea typeface="Segoe UI" pitchFamily="34" charset="0"/>
                  <a:cs typeface="Segoe UI" pitchFamily="34" charset="0"/>
                </a:rPr>
                <a:t>lighting</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grpSp>
        <p:nvGrpSpPr>
          <p:cNvPr id="143" name="Group 142"/>
          <p:cNvGrpSpPr/>
          <p:nvPr/>
        </p:nvGrpSpPr>
        <p:grpSpPr>
          <a:xfrm>
            <a:off x="5758385" y="874516"/>
            <a:ext cx="951411" cy="880133"/>
            <a:chOff x="8929498" y="207486"/>
            <a:chExt cx="932841" cy="862954"/>
          </a:xfrm>
        </p:grpSpPr>
        <p:pic>
          <p:nvPicPr>
            <p:cNvPr id="38" name="Picture 6" descr="http://002mag.com/wordpress/wp-content/uploads/2012/11/Tagg-pet-tracker.jp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929498" y="465886"/>
              <a:ext cx="424037" cy="350479"/>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8954938" y="889378"/>
              <a:ext cx="727705" cy="181062"/>
            </a:xfrm>
            <a:prstGeom prst="rect">
              <a:avLst/>
            </a:prstGeom>
            <a:noFill/>
            <a:ln>
              <a:noFill/>
              <a:headEnd type="none" w="med" len="med"/>
              <a:tailEnd type="none" w="med" len="med"/>
            </a:ln>
          </p:spPr>
          <p:txBody>
            <a:bodyPr wrap="none" lIns="0" tIns="0" rIns="0" bIns="0" rtlCol="0">
              <a:spAutoFit/>
            </a:bodyPr>
            <a:lstStyle/>
            <a:p>
              <a:pPr defTabSz="932597">
                <a:defRPr/>
              </a:pPr>
              <a:r>
                <a:rPr lang="en-US" sz="1200" spc="-39" dirty="0">
                  <a:gradFill>
                    <a:gsLst>
                      <a:gs pos="0">
                        <a:srgbClr val="505050"/>
                      </a:gs>
                      <a:gs pos="100000">
                        <a:srgbClr val="505050"/>
                      </a:gs>
                    </a:gsLst>
                    <a:lin ang="5400000" scaled="1"/>
                  </a:gradFill>
                  <a:ea typeface="Segoe UI" pitchFamily="34" charset="0"/>
                  <a:cs typeface="Segoe UI" pitchFamily="34" charset="0"/>
                </a:rPr>
                <a:t>Pet </a:t>
              </a:r>
              <a:r>
                <a:rPr lang="en-US" sz="1200" spc="-39" dirty="0" smtClean="0">
                  <a:gradFill>
                    <a:gsLst>
                      <a:gs pos="0">
                        <a:srgbClr val="505050"/>
                      </a:gs>
                      <a:gs pos="100000">
                        <a:srgbClr val="505050"/>
                      </a:gs>
                    </a:gsLst>
                    <a:lin ang="5400000" scaled="1"/>
                  </a:gradFill>
                  <a:ea typeface="Segoe UI" pitchFamily="34" charset="0"/>
                  <a:cs typeface="Segoe UI" pitchFamily="34" charset="0"/>
                </a:rPr>
                <a:t>tracking</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94" name="Picture 2" descr="http://www.whistle.com/wp-content/uploads/2014/02/whistle.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9401988" y="279939"/>
              <a:ext cx="288832" cy="288832"/>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94"/>
            <p:cNvPicPr>
              <a:picLocks noChangeAspect="1"/>
            </p:cNvPicPr>
            <p:nvPr/>
          </p:nvPicPr>
          <p:blipFill rotWithShape="1">
            <a:blip r:embed="rId23" cstate="print">
              <a:extLst>
                <a:ext uri="{28A0092B-C50C-407E-A947-70E740481C1C}">
                  <a14:useLocalDpi xmlns:a14="http://schemas.microsoft.com/office/drawing/2010/main" val="0"/>
                </a:ext>
              </a:extLst>
            </a:blip>
            <a:srcRect t="49959"/>
            <a:stretch/>
          </p:blipFill>
          <p:spPr>
            <a:xfrm>
              <a:off x="9356834" y="617647"/>
              <a:ext cx="505505" cy="284577"/>
            </a:xfrm>
            <a:prstGeom prst="rect">
              <a:avLst/>
            </a:prstGeom>
          </p:spPr>
        </p:pic>
        <p:pic>
          <p:nvPicPr>
            <p:cNvPr id="96" name="Picture 12" descr="http://www.fitbark.com/dog-wireless-activity-tracker/wp-content/uploads/2013/11/FitBark-Activity-Monitor-300x191.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l="8104" r="13564"/>
            <a:stretch/>
          </p:blipFill>
          <p:spPr bwMode="auto">
            <a:xfrm>
              <a:off x="8935469" y="207486"/>
              <a:ext cx="312137" cy="2536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269" name="Group 11268"/>
          <p:cNvGrpSpPr/>
          <p:nvPr/>
        </p:nvGrpSpPr>
        <p:grpSpPr>
          <a:xfrm>
            <a:off x="7662477" y="4816419"/>
            <a:ext cx="1803446" cy="719048"/>
            <a:chOff x="6271027" y="4495379"/>
            <a:chExt cx="1803446" cy="719048"/>
          </a:xfrm>
        </p:grpSpPr>
        <p:pic>
          <p:nvPicPr>
            <p:cNvPr id="99" name="Picture 2" descr="https://kaptureaudio.com/img/product-feature.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997380" y="4495379"/>
              <a:ext cx="592938" cy="491152"/>
            </a:xfrm>
            <a:prstGeom prst="rect">
              <a:avLst/>
            </a:prstGeom>
            <a:noFill/>
            <a:extLst>
              <a:ext uri="{909E8E84-426E-40DD-AFC4-6F175D3DCCD1}">
                <a14:hiddenFill xmlns:a14="http://schemas.microsoft.com/office/drawing/2010/main">
                  <a:solidFill>
                    <a:srgbClr val="FFFFFF"/>
                  </a:solidFill>
                </a14:hiddenFill>
              </a:ext>
            </a:extLst>
          </p:spPr>
        </p:pic>
        <p:sp>
          <p:nvSpPr>
            <p:cNvPr id="100" name="TextBox 99"/>
            <p:cNvSpPr txBox="1"/>
            <p:nvPr/>
          </p:nvSpPr>
          <p:spPr>
            <a:xfrm>
              <a:off x="6271027" y="5048228"/>
              <a:ext cx="1803446" cy="1661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Information capture</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101" name="Picture 8" descr="Narrative Clip, Orange"/>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6505203" y="4498689"/>
              <a:ext cx="716561" cy="52402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9" name="Group 118"/>
          <p:cNvGrpSpPr/>
          <p:nvPr/>
        </p:nvGrpSpPr>
        <p:grpSpPr>
          <a:xfrm>
            <a:off x="10082489" y="1758053"/>
            <a:ext cx="1224087" cy="1145042"/>
            <a:chOff x="9419830" y="2092834"/>
            <a:chExt cx="1200194" cy="1122692"/>
          </a:xfrm>
        </p:grpSpPr>
        <p:pic>
          <p:nvPicPr>
            <p:cNvPr id="39" name="Picture 2" descr="DriversPagemid"/>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9419830" y="2221025"/>
              <a:ext cx="565928" cy="567789"/>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p:cNvSpPr txBox="1"/>
            <p:nvPr/>
          </p:nvSpPr>
          <p:spPr>
            <a:xfrm>
              <a:off x="9483573" y="2889615"/>
              <a:ext cx="1025492" cy="325911"/>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Trip tracking and car health</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110" name="Picture 4" descr="OBDLink™ LX Bluetooth"/>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9989196" y="2092834"/>
              <a:ext cx="407521" cy="407521"/>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110"/>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9902098" y="2399264"/>
              <a:ext cx="717926" cy="511163"/>
            </a:xfrm>
            <a:prstGeom prst="rect">
              <a:avLst/>
            </a:prstGeom>
            <a:effectLst>
              <a:softEdge rad="127000"/>
            </a:effectLst>
          </p:spPr>
        </p:pic>
      </p:grpSp>
      <p:grpSp>
        <p:nvGrpSpPr>
          <p:cNvPr id="11267" name="Group 11266"/>
          <p:cNvGrpSpPr/>
          <p:nvPr/>
        </p:nvGrpSpPr>
        <p:grpSpPr>
          <a:xfrm>
            <a:off x="10101765" y="4881568"/>
            <a:ext cx="1612259" cy="653899"/>
            <a:chOff x="7903736" y="4560527"/>
            <a:chExt cx="1612259" cy="653899"/>
          </a:xfrm>
        </p:grpSpPr>
        <p:pic>
          <p:nvPicPr>
            <p:cNvPr id="40" name="Picture 39"/>
            <p:cNvPicPr>
              <a:picLocks noChangeAspect="1"/>
            </p:cNvPicPr>
            <p:nvPr/>
          </p:nvPicPr>
          <p:blipFill rotWithShape="1">
            <a:blip r:embed="rId30" cstate="print">
              <a:extLst>
                <a:ext uri="{28A0092B-C50C-407E-A947-70E740481C1C}">
                  <a14:useLocalDpi xmlns:a14="http://schemas.microsoft.com/office/drawing/2010/main" val="0"/>
                </a:ext>
              </a:extLst>
            </a:blip>
            <a:srcRect b="22294"/>
            <a:stretch/>
          </p:blipFill>
          <p:spPr>
            <a:xfrm>
              <a:off x="7903736" y="4687818"/>
              <a:ext cx="491805" cy="286625"/>
            </a:xfrm>
            <a:prstGeom prst="rect">
              <a:avLst/>
            </a:prstGeom>
          </p:spPr>
        </p:pic>
        <p:pic>
          <p:nvPicPr>
            <p:cNvPr id="102" name="Picture 4" descr="http://www.automatedhome.co.uk/wp-content/uploads/2014/05/reemo.jp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8793818" y="4706155"/>
              <a:ext cx="722177" cy="301869"/>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102"/>
            <p:cNvPicPr>
              <a:picLocks noChangeAspect="1"/>
            </p:cNvPicPr>
            <p:nvPr/>
          </p:nvPicPr>
          <p:blipFill rotWithShape="1">
            <a:blip r:embed="rId32" cstate="print">
              <a:extLst>
                <a:ext uri="{BEBA8EAE-BF5A-486C-A8C5-ECC9F3942E4B}">
                  <a14:imgProps xmlns:a14="http://schemas.microsoft.com/office/drawing/2010/main">
                    <a14:imgLayer r:embed="rId33">
                      <a14:imgEffect>
                        <a14:backgroundRemoval t="9503" b="85524" l="10000" r="90000"/>
                      </a14:imgEffect>
                    </a14:imgLayer>
                  </a14:imgProps>
                </a:ext>
                <a:ext uri="{28A0092B-C50C-407E-A947-70E740481C1C}">
                  <a14:useLocalDpi xmlns:a14="http://schemas.microsoft.com/office/drawing/2010/main" val="0"/>
                </a:ext>
              </a:extLst>
            </a:blip>
            <a:srcRect l="33305" r="32491" b="4974"/>
            <a:stretch/>
          </p:blipFill>
          <p:spPr>
            <a:xfrm>
              <a:off x="8385417" y="4560527"/>
              <a:ext cx="381064" cy="474046"/>
            </a:xfrm>
            <a:prstGeom prst="rect">
              <a:avLst/>
            </a:prstGeom>
          </p:spPr>
        </p:pic>
        <p:sp>
          <p:nvSpPr>
            <p:cNvPr id="115" name="TextBox 114"/>
            <p:cNvSpPr txBox="1"/>
            <p:nvPr/>
          </p:nvSpPr>
          <p:spPr>
            <a:xfrm>
              <a:off x="8344060" y="5048227"/>
              <a:ext cx="695307" cy="1661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a:gradFill>
                    <a:gsLst>
                      <a:gs pos="0">
                        <a:srgbClr val="505050"/>
                      </a:gs>
                      <a:gs pos="100000">
                        <a:srgbClr val="505050"/>
                      </a:gs>
                    </a:gsLst>
                    <a:lin ang="5400000" scaled="1"/>
                  </a:gradFill>
                  <a:ea typeface="Segoe UI" pitchFamily="34" charset="0"/>
                  <a:cs typeface="Segoe UI" pitchFamily="34" charset="0"/>
                </a:rPr>
                <a:t>Control</a:t>
              </a:r>
            </a:p>
          </p:txBody>
        </p:sp>
      </p:grpSp>
      <p:grpSp>
        <p:nvGrpSpPr>
          <p:cNvPr id="150" name="Group 149"/>
          <p:cNvGrpSpPr/>
          <p:nvPr/>
        </p:nvGrpSpPr>
        <p:grpSpPr>
          <a:xfrm>
            <a:off x="1134362" y="1730692"/>
            <a:ext cx="1455078" cy="1230475"/>
            <a:chOff x="847196" y="1782271"/>
            <a:chExt cx="1426677" cy="1206458"/>
          </a:xfrm>
        </p:grpSpPr>
        <p:pic>
          <p:nvPicPr>
            <p:cNvPr id="36" name="Picture 35"/>
            <p:cNvPicPr>
              <a:picLocks noChangeAspect="1"/>
            </p:cNvPicPr>
            <p:nvPr/>
          </p:nvPicPr>
          <p:blipFill>
            <a:blip r:embed="rId34"/>
            <a:stretch>
              <a:fillRect/>
            </a:stretch>
          </p:blipFill>
          <p:spPr>
            <a:xfrm>
              <a:off x="1524656" y="1923844"/>
              <a:ext cx="489044" cy="428986"/>
            </a:xfrm>
            <a:prstGeom prst="rect">
              <a:avLst/>
            </a:prstGeom>
          </p:spPr>
        </p:pic>
        <p:sp>
          <p:nvSpPr>
            <p:cNvPr id="49" name="TextBox 48"/>
            <p:cNvSpPr txBox="1"/>
            <p:nvPr/>
          </p:nvSpPr>
          <p:spPr>
            <a:xfrm>
              <a:off x="1245746" y="2626606"/>
              <a:ext cx="933913" cy="362123"/>
            </a:xfrm>
            <a:prstGeom prst="rect">
              <a:avLst/>
            </a:prstGeom>
            <a:noFill/>
            <a:ln>
              <a:noFill/>
              <a:headEnd type="none" w="med" len="med"/>
              <a:tailEnd type="none" w="med" len="med"/>
            </a:ln>
          </p:spPr>
          <p:txBody>
            <a:bodyPr wrap="none" lIns="0" tIns="0" rIns="0" bIns="0" rtlCol="0">
              <a:spAutoFit/>
            </a:bodyPr>
            <a:lstStyle/>
            <a:p>
              <a:pPr algn="ctr" defTabSz="932597">
                <a:defRPr/>
              </a:pPr>
              <a:r>
                <a:rPr lang="en-US" sz="1200" spc="-39" dirty="0">
                  <a:gradFill>
                    <a:gsLst>
                      <a:gs pos="0">
                        <a:srgbClr val="505050"/>
                      </a:gs>
                      <a:gs pos="100000">
                        <a:srgbClr val="505050"/>
                      </a:gs>
                    </a:gsLst>
                    <a:lin ang="5400000" scaled="1"/>
                  </a:gradFill>
                  <a:ea typeface="Segoe UI" pitchFamily="34" charset="0"/>
                  <a:cs typeface="Segoe UI" pitchFamily="34" charset="0"/>
                </a:rPr>
                <a:t>Child </a:t>
              </a:r>
              <a:r>
                <a:rPr lang="en-US" sz="1200" spc="-39" dirty="0" smtClean="0">
                  <a:gradFill>
                    <a:gsLst>
                      <a:gs pos="0">
                        <a:srgbClr val="505050"/>
                      </a:gs>
                      <a:gs pos="100000">
                        <a:srgbClr val="505050"/>
                      </a:gs>
                    </a:gsLst>
                    <a:lin ang="5400000" scaled="1"/>
                  </a:gradFill>
                  <a:ea typeface="Segoe UI" pitchFamily="34" charset="0"/>
                  <a:cs typeface="Segoe UI" pitchFamily="34" charset="0"/>
                </a:rPr>
                <a:t>and elder</a:t>
              </a:r>
              <a:r>
                <a:rPr lang="en-US" sz="1200" spc="-39" dirty="0">
                  <a:gradFill>
                    <a:gsLst>
                      <a:gs pos="0">
                        <a:srgbClr val="505050"/>
                      </a:gs>
                      <a:gs pos="100000">
                        <a:srgbClr val="505050"/>
                      </a:gs>
                    </a:gsLst>
                    <a:lin ang="5400000" scaled="1"/>
                  </a:gradFill>
                  <a:ea typeface="Segoe UI" pitchFamily="34" charset="0"/>
                  <a:cs typeface="Segoe UI" pitchFamily="34" charset="0"/>
                </a:rPr>
                <a:t/>
              </a:r>
              <a:br>
                <a:rPr lang="en-US" sz="1200" spc="-39" dirty="0">
                  <a:gradFill>
                    <a:gsLst>
                      <a:gs pos="0">
                        <a:srgbClr val="505050"/>
                      </a:gs>
                      <a:gs pos="100000">
                        <a:srgbClr val="505050"/>
                      </a:gs>
                    </a:gsLst>
                    <a:lin ang="5400000" scaled="1"/>
                  </a:gradFill>
                  <a:ea typeface="Segoe UI" pitchFamily="34" charset="0"/>
                  <a:cs typeface="Segoe UI" pitchFamily="34" charset="0"/>
                </a:rPr>
              </a:br>
              <a:r>
                <a:rPr lang="en-US" sz="1200" spc="-39" dirty="0" smtClean="0">
                  <a:gradFill>
                    <a:gsLst>
                      <a:gs pos="0">
                        <a:srgbClr val="505050"/>
                      </a:gs>
                      <a:gs pos="100000">
                        <a:srgbClr val="505050"/>
                      </a:gs>
                    </a:gsLst>
                    <a:lin ang="5400000" scaled="1"/>
                  </a:gradFill>
                  <a:ea typeface="Segoe UI" pitchFamily="34" charset="0"/>
                  <a:cs typeface="Segoe UI" pitchFamily="34" charset="0"/>
                </a:rPr>
                <a:t>monitoring</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123" name="Picture 4" descr="https://pbs.twimg.com/media/BkK0jtjCQAAk6Mk.png:large"/>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1137710" y="2199656"/>
              <a:ext cx="265602" cy="263265"/>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123"/>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847196" y="1782271"/>
              <a:ext cx="661810" cy="440823"/>
            </a:xfrm>
            <a:prstGeom prst="rect">
              <a:avLst/>
            </a:prstGeom>
          </p:spPr>
        </p:pic>
        <p:pic>
          <p:nvPicPr>
            <p:cNvPr id="125" name="Picture 124"/>
            <p:cNvPicPr>
              <a:picLocks noChangeAspect="1"/>
            </p:cNvPicPr>
            <p:nvPr/>
          </p:nvPicPr>
          <p:blipFill rotWithShape="1">
            <a:blip r:embed="rId37" cstate="print">
              <a:extLst>
                <a:ext uri="{28A0092B-C50C-407E-A947-70E740481C1C}">
                  <a14:useLocalDpi xmlns:a14="http://schemas.microsoft.com/office/drawing/2010/main" val="0"/>
                </a:ext>
              </a:extLst>
            </a:blip>
            <a:srcRect l="27850" t="7159" r="27007" b="11827"/>
            <a:stretch/>
          </p:blipFill>
          <p:spPr>
            <a:xfrm>
              <a:off x="1910486" y="1810443"/>
              <a:ext cx="225475" cy="228635"/>
            </a:xfrm>
            <a:prstGeom prst="ellipse">
              <a:avLst/>
            </a:prstGeom>
          </p:spPr>
        </p:pic>
        <p:pic>
          <p:nvPicPr>
            <p:cNvPr id="126" name="Picture 125"/>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787823" y="2198600"/>
              <a:ext cx="486050" cy="398561"/>
            </a:xfrm>
            <a:prstGeom prst="rect">
              <a:avLst/>
            </a:prstGeom>
            <a:effectLst>
              <a:softEdge rad="63500"/>
            </a:effectLst>
          </p:spPr>
        </p:pic>
        <p:pic>
          <p:nvPicPr>
            <p:cNvPr id="131" name="Picture 130"/>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981789" y="2477451"/>
              <a:ext cx="220435" cy="342951"/>
            </a:xfrm>
            <a:prstGeom prst="rect">
              <a:avLst/>
            </a:prstGeom>
          </p:spPr>
        </p:pic>
      </p:grpSp>
      <p:grpSp>
        <p:nvGrpSpPr>
          <p:cNvPr id="149" name="Group 148"/>
          <p:cNvGrpSpPr/>
          <p:nvPr/>
        </p:nvGrpSpPr>
        <p:grpSpPr>
          <a:xfrm>
            <a:off x="2784765" y="1868991"/>
            <a:ext cx="2628253" cy="1092176"/>
            <a:chOff x="2292772" y="1933440"/>
            <a:chExt cx="2576953" cy="1070858"/>
          </a:xfrm>
        </p:grpSpPr>
        <p:sp>
          <p:nvSpPr>
            <p:cNvPr id="33" name="TextBox 32"/>
            <p:cNvSpPr txBox="1"/>
            <p:nvPr/>
          </p:nvSpPr>
          <p:spPr>
            <a:xfrm>
              <a:off x="3453201" y="2607761"/>
              <a:ext cx="665904" cy="362123"/>
            </a:xfrm>
            <a:prstGeom prst="rect">
              <a:avLst/>
            </a:prstGeom>
            <a:solidFill>
              <a:schemeClr val="bg1"/>
            </a:solidFill>
            <a:ln>
              <a:noFill/>
              <a:headEnd type="none" w="med" len="med"/>
              <a:tailEnd type="none" w="med" len="med"/>
            </a:ln>
          </p:spPr>
          <p:txBody>
            <a:bodyPr wrap="none" lIns="0" tIns="0" rIns="0" bIns="0" rtlCol="0">
              <a:spAutoFit/>
            </a:bodyPr>
            <a:lstStyle/>
            <a:p>
              <a:pPr algn="ctr" defTabSz="932597">
                <a:defRPr/>
              </a:pPr>
              <a:r>
                <a:rPr lang="en-US" sz="1200" spc="-39" dirty="0">
                  <a:gradFill>
                    <a:gsLst>
                      <a:gs pos="0">
                        <a:srgbClr val="505050"/>
                      </a:gs>
                      <a:gs pos="100000">
                        <a:srgbClr val="505050"/>
                      </a:gs>
                    </a:gsLst>
                    <a:lin ang="5400000" scaled="1"/>
                  </a:gradFill>
                  <a:ea typeface="Segoe UI" pitchFamily="34" charset="0"/>
                  <a:cs typeface="Segoe UI" pitchFamily="34" charset="0"/>
                </a:rPr>
                <a:t>Sports </a:t>
              </a:r>
              <a:r>
                <a:rPr lang="en-US" sz="1200" spc="-39" dirty="0" smtClean="0">
                  <a:gradFill>
                    <a:gsLst>
                      <a:gs pos="0">
                        <a:srgbClr val="505050"/>
                      </a:gs>
                      <a:gs pos="100000">
                        <a:srgbClr val="505050"/>
                      </a:gs>
                    </a:gsLst>
                    <a:lin ang="5400000" scaled="1"/>
                  </a:gradFill>
                  <a:ea typeface="Segoe UI" pitchFamily="34" charset="0"/>
                  <a:cs typeface="Segoe UI" pitchFamily="34" charset="0"/>
                </a:rPr>
                <a:t/>
              </a:r>
              <a:br>
                <a:rPr lang="en-US" sz="1200" spc="-39" dirty="0" smtClean="0">
                  <a:gradFill>
                    <a:gsLst>
                      <a:gs pos="0">
                        <a:srgbClr val="505050"/>
                      </a:gs>
                      <a:gs pos="100000">
                        <a:srgbClr val="505050"/>
                      </a:gs>
                    </a:gsLst>
                    <a:lin ang="5400000" scaled="1"/>
                  </a:gradFill>
                  <a:ea typeface="Segoe UI" pitchFamily="34" charset="0"/>
                  <a:cs typeface="Segoe UI" pitchFamily="34" charset="0"/>
                </a:rPr>
              </a:br>
              <a:r>
                <a:rPr lang="en-US" sz="1200" spc="-39" dirty="0" smtClean="0">
                  <a:gradFill>
                    <a:gsLst>
                      <a:gs pos="0">
                        <a:srgbClr val="505050"/>
                      </a:gs>
                      <a:gs pos="100000">
                        <a:srgbClr val="505050"/>
                      </a:gs>
                    </a:gsLst>
                    <a:lin ang="5400000" scaled="1"/>
                  </a:gradFill>
                  <a:ea typeface="Segoe UI" pitchFamily="34" charset="0"/>
                  <a:cs typeface="Segoe UI" pitchFamily="34" charset="0"/>
                </a:rPr>
                <a:t>and fitness</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35" name="Picture 34"/>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2745319" y="1998792"/>
              <a:ext cx="287320" cy="458875"/>
            </a:xfrm>
            <a:prstGeom prst="rect">
              <a:avLst/>
            </a:prstGeom>
          </p:spPr>
        </p:pic>
        <p:pic>
          <p:nvPicPr>
            <p:cNvPr id="41" name="Picture 40"/>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3032639" y="1999135"/>
              <a:ext cx="379599" cy="379599"/>
            </a:xfrm>
            <a:prstGeom prst="rect">
              <a:avLst/>
            </a:prstGeom>
          </p:spPr>
        </p:pic>
        <p:pic>
          <p:nvPicPr>
            <p:cNvPr id="42" name="Picture 41"/>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2292772" y="1960304"/>
              <a:ext cx="452547" cy="452547"/>
            </a:xfrm>
            <a:prstGeom prst="rect">
              <a:avLst/>
            </a:prstGeom>
          </p:spPr>
        </p:pic>
        <p:grpSp>
          <p:nvGrpSpPr>
            <p:cNvPr id="87" name="Group 86"/>
            <p:cNvGrpSpPr/>
            <p:nvPr/>
          </p:nvGrpSpPr>
          <p:grpSpPr>
            <a:xfrm>
              <a:off x="4093504" y="1981856"/>
              <a:ext cx="776221" cy="479674"/>
              <a:chOff x="671349" y="1186903"/>
              <a:chExt cx="2387471" cy="1475364"/>
            </a:xfrm>
          </p:grpSpPr>
          <p:pic>
            <p:nvPicPr>
              <p:cNvPr id="88" name="Picture 26" descr="http://www.zepp.com/wp-content/themes/zepplabs/_media/tennis_how_it_works_01.jpg"/>
              <p:cNvPicPr>
                <a:picLocks noChangeAspect="1" noChangeArrowheads="1"/>
              </p:cNvPicPr>
              <p:nvPr/>
            </p:nvPicPr>
            <p:blipFill>
              <a:blip r:embed="rId43" cstate="print">
                <a:extLst>
                  <a:ext uri="{28A0092B-C50C-407E-A947-70E740481C1C}">
                    <a14:useLocalDpi xmlns:a14="http://schemas.microsoft.com/office/drawing/2010/main" val="0"/>
                  </a:ext>
                </a:extLst>
              </a:blip>
              <a:srcRect/>
              <a:stretch>
                <a:fillRect/>
              </a:stretch>
            </p:blipFill>
            <p:spPr bwMode="auto">
              <a:xfrm>
                <a:off x="671349" y="1186903"/>
                <a:ext cx="798979" cy="1475364"/>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28" descr="http://www.zepp.com/wp-content/themes/zepplabs/_media/tennis_how_it_works_02.jpg"/>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1843332" y="1203681"/>
                <a:ext cx="1215488" cy="1458586"/>
              </a:xfrm>
              <a:prstGeom prst="rect">
                <a:avLst/>
              </a:prstGeom>
              <a:noFill/>
              <a:extLst>
                <a:ext uri="{909E8E84-426E-40DD-AFC4-6F175D3DCCD1}">
                  <a14:hiddenFill xmlns:a14="http://schemas.microsoft.com/office/drawing/2010/main">
                    <a:solidFill>
                      <a:srgbClr val="FFFFFF"/>
                    </a:solidFill>
                  </a14:hiddenFill>
                </a:ext>
              </a:extLst>
            </p:spPr>
          </p:pic>
        </p:grpSp>
        <p:pic>
          <p:nvPicPr>
            <p:cNvPr id="90" name="Picture 89"/>
            <p:cNvPicPr>
              <a:picLocks noChangeAspect="1"/>
            </p:cNvPicPr>
            <p:nvPr/>
          </p:nvPicPr>
          <p:blipFill>
            <a:blip r:embed="rId45"/>
            <a:stretch>
              <a:fillRect/>
            </a:stretch>
          </p:blipFill>
          <p:spPr>
            <a:xfrm>
              <a:off x="3423744" y="1933440"/>
              <a:ext cx="654808" cy="506273"/>
            </a:xfrm>
            <a:prstGeom prst="rect">
              <a:avLst/>
            </a:prstGeom>
          </p:spPr>
        </p:pic>
        <p:pic>
          <p:nvPicPr>
            <p:cNvPr id="91" name="Picture 90"/>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2389354" y="2479446"/>
              <a:ext cx="605598" cy="524852"/>
            </a:xfrm>
            <a:prstGeom prst="rect">
              <a:avLst/>
            </a:prstGeom>
          </p:spPr>
        </p:pic>
        <p:pic>
          <p:nvPicPr>
            <p:cNvPr id="92" name="Picture 91"/>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4166266" y="2399629"/>
              <a:ext cx="580962" cy="580962"/>
            </a:xfrm>
            <a:prstGeom prst="rect">
              <a:avLst/>
            </a:prstGeom>
          </p:spPr>
        </p:pic>
        <p:pic>
          <p:nvPicPr>
            <p:cNvPr id="121" name="Picture 120"/>
            <p:cNvPicPr>
              <a:picLocks noChangeAspect="1"/>
            </p:cNvPicPr>
            <p:nvPr/>
          </p:nvPicPr>
          <p:blipFill>
            <a:blip r:embed="rId48"/>
            <a:stretch>
              <a:fillRect/>
            </a:stretch>
          </p:blipFill>
          <p:spPr>
            <a:xfrm>
              <a:off x="3001822" y="2499254"/>
              <a:ext cx="411792" cy="419385"/>
            </a:xfrm>
            <a:prstGeom prst="rect">
              <a:avLst/>
            </a:prstGeom>
          </p:spPr>
        </p:pic>
      </p:grpSp>
      <p:grpSp>
        <p:nvGrpSpPr>
          <p:cNvPr id="11273" name="Group 11272"/>
          <p:cNvGrpSpPr/>
          <p:nvPr/>
        </p:nvGrpSpPr>
        <p:grpSpPr>
          <a:xfrm>
            <a:off x="3200739" y="4657593"/>
            <a:ext cx="1530317" cy="877874"/>
            <a:chOff x="2990926" y="4347197"/>
            <a:chExt cx="1530317" cy="877874"/>
          </a:xfrm>
        </p:grpSpPr>
        <p:grpSp>
          <p:nvGrpSpPr>
            <p:cNvPr id="86" name="Group 85"/>
            <p:cNvGrpSpPr/>
            <p:nvPr/>
          </p:nvGrpSpPr>
          <p:grpSpPr>
            <a:xfrm>
              <a:off x="2990926" y="4387664"/>
              <a:ext cx="1510747" cy="837407"/>
              <a:chOff x="4081423" y="3807102"/>
              <a:chExt cx="1481259" cy="821062"/>
            </a:xfrm>
          </p:grpSpPr>
          <p:pic>
            <p:nvPicPr>
              <p:cNvPr id="3" name="Picture 2"/>
              <p:cNvPicPr>
                <a:picLocks noChangeAspect="1"/>
              </p:cNvPicPr>
              <p:nvPr/>
            </p:nvPicPr>
            <p:blipFill>
              <a:blip r:embed="rId49"/>
              <a:stretch>
                <a:fillRect/>
              </a:stretch>
            </p:blipFill>
            <p:spPr>
              <a:xfrm>
                <a:off x="4657385" y="3807102"/>
                <a:ext cx="390557" cy="386065"/>
              </a:xfrm>
              <a:prstGeom prst="ellipse">
                <a:avLst/>
              </a:prstGeom>
            </p:spPr>
          </p:pic>
          <p:sp>
            <p:nvSpPr>
              <p:cNvPr id="60" name="TextBox 59"/>
              <p:cNvSpPr txBox="1"/>
              <p:nvPr/>
            </p:nvSpPr>
            <p:spPr>
              <a:xfrm>
                <a:off x="4081423" y="4302253"/>
                <a:ext cx="1481259" cy="325911"/>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Air conditioning and temperature control</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pic>
          <p:nvPicPr>
            <p:cNvPr id="140" name="Picture 16" descr="http://www.digitaltrends.com/wp-content/uploads/2014/06/honeywell-lyric.jpg"/>
            <p:cNvPicPr>
              <a:picLocks noChangeAspect="1" noChangeArrowheads="1"/>
            </p:cNvPicPr>
            <p:nvPr/>
          </p:nvPicPr>
          <p:blipFill rotWithShape="1">
            <a:blip r:embed="rId50" cstate="print">
              <a:extLst>
                <a:ext uri="{28A0092B-C50C-407E-A947-70E740481C1C}">
                  <a14:useLocalDpi xmlns:a14="http://schemas.microsoft.com/office/drawing/2010/main" val="0"/>
                </a:ext>
              </a:extLst>
            </a:blip>
            <a:srcRect l="16430" t="12460" r="22106" b="8235"/>
            <a:stretch/>
          </p:blipFill>
          <p:spPr bwMode="auto">
            <a:xfrm>
              <a:off x="3984767" y="4347197"/>
              <a:ext cx="536476" cy="490922"/>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4" descr="Heat It. Cool It. Set It. Forget It. | Keen Home"/>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3036031" y="4584537"/>
              <a:ext cx="494026" cy="2432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 17"/>
          <p:cNvGrpSpPr/>
          <p:nvPr/>
        </p:nvGrpSpPr>
        <p:grpSpPr>
          <a:xfrm>
            <a:off x="5366898" y="4594616"/>
            <a:ext cx="1659737" cy="940851"/>
            <a:chOff x="4356635" y="4190162"/>
            <a:chExt cx="1627341" cy="922487"/>
          </a:xfrm>
        </p:grpSpPr>
        <p:pic>
          <p:nvPicPr>
            <p:cNvPr id="4" name="Picture 3"/>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rot="428855">
              <a:off x="4991850" y="4337775"/>
              <a:ext cx="700842" cy="595078"/>
            </a:xfrm>
            <a:prstGeom prst="rect">
              <a:avLst/>
            </a:prstGeom>
          </p:spPr>
        </p:pic>
        <p:sp>
          <p:nvSpPr>
            <p:cNvPr id="59" name="TextBox 58"/>
            <p:cNvSpPr txBox="1"/>
            <p:nvPr/>
          </p:nvSpPr>
          <p:spPr>
            <a:xfrm>
              <a:off x="4356635" y="4949694"/>
              <a:ext cx="1597001" cy="162955"/>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Environmental sensors</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84" name="Picture 83"/>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4646841" y="4511811"/>
              <a:ext cx="470771" cy="362232"/>
            </a:xfrm>
            <a:prstGeom prst="rect">
              <a:avLst/>
            </a:prstGeom>
          </p:spPr>
        </p:pic>
        <p:pic>
          <p:nvPicPr>
            <p:cNvPr id="139" name="Picture 138"/>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5552042" y="4481552"/>
              <a:ext cx="431934" cy="397379"/>
            </a:xfrm>
            <a:prstGeom prst="rect">
              <a:avLst/>
            </a:prstGeom>
            <a:effectLst>
              <a:softEdge rad="31750"/>
            </a:effectLst>
          </p:spPr>
        </p:pic>
        <p:pic>
          <p:nvPicPr>
            <p:cNvPr id="142" name="Picture 141"/>
            <p:cNvPicPr>
              <a:picLocks noChangeAspect="1"/>
            </p:cNvPicPr>
            <p:nvPr/>
          </p:nvPicPr>
          <p:blipFill rotWithShape="1">
            <a:blip r:embed="rId55" cstate="print">
              <a:extLst>
                <a:ext uri="{BEBA8EAE-BF5A-486C-A8C5-ECC9F3942E4B}">
                  <a14:imgProps xmlns:a14="http://schemas.microsoft.com/office/drawing/2010/main">
                    <a14:imgLayer r:embed="rId56">
                      <a14:imgEffect>
                        <a14:backgroundRemoval t="9610" b="89610" l="39181" r="57895"/>
                      </a14:imgEffect>
                    </a14:imgLayer>
                  </a14:imgProps>
                </a:ext>
                <a:ext uri="{28A0092B-C50C-407E-A947-70E740481C1C}">
                  <a14:useLocalDpi xmlns:a14="http://schemas.microsoft.com/office/drawing/2010/main" val="0"/>
                </a:ext>
              </a:extLst>
            </a:blip>
            <a:srcRect l="36905" r="37352"/>
            <a:stretch/>
          </p:blipFill>
          <p:spPr>
            <a:xfrm>
              <a:off x="4394447" y="4190162"/>
              <a:ext cx="284086" cy="827653"/>
            </a:xfrm>
            <a:prstGeom prst="rect">
              <a:avLst/>
            </a:prstGeom>
          </p:spPr>
        </p:pic>
      </p:grpSp>
      <p:grpSp>
        <p:nvGrpSpPr>
          <p:cNvPr id="11285" name="Group 11284"/>
          <p:cNvGrpSpPr/>
          <p:nvPr/>
        </p:nvGrpSpPr>
        <p:grpSpPr>
          <a:xfrm>
            <a:off x="7011855" y="724255"/>
            <a:ext cx="1717395" cy="1030394"/>
            <a:chOff x="5749613" y="729418"/>
            <a:chExt cx="1717395" cy="1030394"/>
          </a:xfrm>
        </p:grpSpPr>
        <p:pic>
          <p:nvPicPr>
            <p:cNvPr id="31" name="Picture 4" descr="Spire science"/>
            <p:cNvPicPr>
              <a:picLocks noChangeAspect="1" noChangeArrowheads="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6548909" y="1203491"/>
              <a:ext cx="496035" cy="36721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3"/>
            <p:cNvPicPr>
              <a:picLocks noChangeAspect="1"/>
            </p:cNvPicPr>
            <p:nvPr/>
          </p:nvPicPr>
          <p:blipFill rotWithShape="1">
            <a:blip r:embed="rId58" cstate="print">
              <a:extLst>
                <a:ext uri="{28A0092B-C50C-407E-A947-70E740481C1C}">
                  <a14:useLocalDpi xmlns:a14="http://schemas.microsoft.com/office/drawing/2010/main" val="0"/>
                </a:ext>
              </a:extLst>
            </a:blip>
            <a:srcRect l="26021" t="6570" r="23115" b="12713"/>
            <a:stretch/>
          </p:blipFill>
          <p:spPr>
            <a:xfrm>
              <a:off x="6156142" y="1119839"/>
              <a:ext cx="356933" cy="413241"/>
            </a:xfrm>
            <a:prstGeom prst="rect">
              <a:avLst/>
            </a:prstGeom>
          </p:spPr>
        </p:pic>
        <p:sp>
          <p:nvSpPr>
            <p:cNvPr id="70" name="TextBox 69"/>
            <p:cNvSpPr txBox="1"/>
            <p:nvPr/>
          </p:nvSpPr>
          <p:spPr>
            <a:xfrm>
              <a:off x="5749613" y="1593613"/>
              <a:ext cx="1717395" cy="1661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a:gradFill>
                    <a:gsLst>
                      <a:gs pos="0">
                        <a:srgbClr val="505050"/>
                      </a:gs>
                      <a:gs pos="100000">
                        <a:srgbClr val="505050"/>
                      </a:gs>
                    </a:gsLst>
                    <a:lin ang="5400000" scaled="1"/>
                  </a:gradFill>
                  <a:ea typeface="Segoe UI" pitchFamily="34" charset="0"/>
                  <a:cs typeface="Segoe UI" pitchFamily="34" charset="0"/>
                </a:rPr>
                <a:t>Behavior </a:t>
              </a:r>
              <a:r>
                <a:rPr lang="en-US" sz="1200" spc="-39" dirty="0" smtClean="0">
                  <a:gradFill>
                    <a:gsLst>
                      <a:gs pos="0">
                        <a:srgbClr val="505050"/>
                      </a:gs>
                      <a:gs pos="100000">
                        <a:srgbClr val="505050"/>
                      </a:gs>
                    </a:gsLst>
                    <a:lin ang="5400000" scaled="1"/>
                  </a:gradFill>
                  <a:ea typeface="Segoe UI" pitchFamily="34" charset="0"/>
                  <a:cs typeface="Segoe UI" pitchFamily="34" charset="0"/>
                </a:rPr>
                <a:t>modification</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82" name="Picture 81"/>
            <p:cNvPicPr>
              <a:picLocks noChangeAspect="1"/>
            </p:cNvPicPr>
            <p:nvPr/>
          </p:nvPicPr>
          <p:blipFill rotWithShape="1">
            <a:blip r:embed="rId59" cstate="print">
              <a:extLst>
                <a:ext uri="{28A0092B-C50C-407E-A947-70E740481C1C}">
                  <a14:useLocalDpi xmlns:a14="http://schemas.microsoft.com/office/drawing/2010/main" val="0"/>
                </a:ext>
              </a:extLst>
            </a:blip>
            <a:srcRect l="33840" t="11073" r="38952" b="14883"/>
            <a:stretch/>
          </p:blipFill>
          <p:spPr>
            <a:xfrm>
              <a:off x="5844136" y="995708"/>
              <a:ext cx="261747" cy="539358"/>
            </a:xfrm>
            <a:prstGeom prst="rect">
              <a:avLst/>
            </a:prstGeom>
          </p:spPr>
        </p:pic>
        <p:pic>
          <p:nvPicPr>
            <p:cNvPr id="137" name="Picture 13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5984692" y="729418"/>
              <a:ext cx="489295" cy="272096"/>
            </a:xfrm>
            <a:prstGeom prst="rect">
              <a:avLst/>
            </a:prstGeom>
          </p:spPr>
        </p:pic>
        <p:pic>
          <p:nvPicPr>
            <p:cNvPr id="105" name="Picture 4" descr="http://darma.co/images/banner2s.png"/>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6443186" y="772682"/>
              <a:ext cx="864160" cy="4725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4461387" y="5656925"/>
            <a:ext cx="2416152" cy="872584"/>
            <a:chOff x="4608584" y="5347831"/>
            <a:chExt cx="2416152" cy="872584"/>
          </a:xfrm>
        </p:grpSpPr>
        <p:pic>
          <p:nvPicPr>
            <p:cNvPr id="22" name="Picture 2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4608584" y="5354960"/>
              <a:ext cx="839027" cy="858183"/>
            </a:xfrm>
            <a:prstGeom prst="rect">
              <a:avLst/>
            </a:prstGeom>
          </p:spPr>
        </p:pic>
        <p:pic>
          <p:nvPicPr>
            <p:cNvPr id="23" name="Picture 4" descr="http://www.parrot.com/flowerpower/medias/3d/03/4.png"/>
            <p:cNvPicPr>
              <a:picLocks noChangeAspect="1" noChangeArrowheads="1"/>
            </p:cNvPicPr>
            <p:nvPr/>
          </p:nvPicPr>
          <p:blipFill>
            <a:blip r:embed="rId63" cstate="print">
              <a:extLst>
                <a:ext uri="{28A0092B-C50C-407E-A947-70E740481C1C}">
                  <a14:useLocalDpi xmlns:a14="http://schemas.microsoft.com/office/drawing/2010/main" val="0"/>
                </a:ext>
              </a:extLst>
            </a:blip>
            <a:srcRect/>
            <a:stretch>
              <a:fillRect/>
            </a:stretch>
          </p:blipFill>
          <p:spPr bwMode="auto">
            <a:xfrm>
              <a:off x="5215119" y="5347831"/>
              <a:ext cx="465360" cy="695623"/>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56"/>
            <p:cNvSpPr txBox="1"/>
            <p:nvPr/>
          </p:nvSpPr>
          <p:spPr>
            <a:xfrm>
              <a:off x="4991288" y="6054216"/>
              <a:ext cx="2006364" cy="1661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Garden, lawn and plant care</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147" name="Picture 2" descr="http://industryedge.wpengine.netdna-cdn.com/wp-content/uploads/2014/02/Rachios-Iro-smart-sprinkler-controller.jpg"/>
            <p:cNvPicPr>
              <a:picLocks noChangeAspect="1" noChangeArrowheads="1"/>
            </p:cNvPicPr>
            <p:nvPr/>
          </p:nvPicPr>
          <p:blipFill>
            <a:blip r:embed="rId64" cstate="print">
              <a:extLst>
                <a:ext uri="{28A0092B-C50C-407E-A947-70E740481C1C}">
                  <a14:useLocalDpi xmlns:a14="http://schemas.microsoft.com/office/drawing/2010/main" val="0"/>
                </a:ext>
              </a:extLst>
            </a:blip>
            <a:srcRect/>
            <a:stretch>
              <a:fillRect/>
            </a:stretch>
          </p:blipFill>
          <p:spPr bwMode="auto">
            <a:xfrm>
              <a:off x="6185209" y="5478540"/>
              <a:ext cx="839527" cy="542620"/>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147"/>
            <p:cNvPicPr>
              <a:picLocks noChangeAspect="1"/>
            </p:cNvPicPr>
            <p:nvPr/>
          </p:nvPicPr>
          <p:blipFill rotWithShape="1">
            <a:blip r:embed="rId65"/>
            <a:srcRect r="22224"/>
            <a:stretch/>
          </p:blipFill>
          <p:spPr>
            <a:xfrm>
              <a:off x="5618669" y="5480699"/>
              <a:ext cx="609336" cy="522303"/>
            </a:xfrm>
            <a:prstGeom prst="rect">
              <a:avLst/>
            </a:prstGeom>
          </p:spPr>
        </p:pic>
      </p:grpSp>
      <p:grpSp>
        <p:nvGrpSpPr>
          <p:cNvPr id="11291" name="Group 11290"/>
          <p:cNvGrpSpPr/>
          <p:nvPr/>
        </p:nvGrpSpPr>
        <p:grpSpPr>
          <a:xfrm>
            <a:off x="3188843" y="3609803"/>
            <a:ext cx="1843738" cy="853450"/>
            <a:chOff x="3147693" y="3619230"/>
            <a:chExt cx="1843738" cy="853450"/>
          </a:xfrm>
        </p:grpSpPr>
        <p:grpSp>
          <p:nvGrpSpPr>
            <p:cNvPr id="85" name="Group 84"/>
            <p:cNvGrpSpPr/>
            <p:nvPr/>
          </p:nvGrpSpPr>
          <p:grpSpPr>
            <a:xfrm>
              <a:off x="3187985" y="3644925"/>
              <a:ext cx="1803446" cy="827755"/>
              <a:chOff x="2494814" y="4523940"/>
              <a:chExt cx="1768245" cy="811598"/>
            </a:xfrm>
          </p:grpSpPr>
          <p:pic>
            <p:nvPicPr>
              <p:cNvPr id="47" name="Picture 2" descr="https://images.indiegogo.com/file_attachments/409230/files/20140304034636-per1.jpg?1393933596"/>
              <p:cNvPicPr>
                <a:picLocks noChangeAspect="1" noChangeArrowheads="1"/>
              </p:cNvPicPr>
              <p:nvPr/>
            </p:nvPicPr>
            <p:blipFill rotWithShape="1">
              <a:blip r:embed="rId66" cstate="print">
                <a:extLst>
                  <a:ext uri="{28A0092B-C50C-407E-A947-70E740481C1C}">
                    <a14:useLocalDpi xmlns:a14="http://schemas.microsoft.com/office/drawing/2010/main" val="0"/>
                  </a:ext>
                </a:extLst>
              </a:blip>
              <a:srcRect l="5701" b="3428"/>
              <a:stretch/>
            </p:blipFill>
            <p:spPr bwMode="auto">
              <a:xfrm>
                <a:off x="3123109" y="4568691"/>
                <a:ext cx="425107" cy="192695"/>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7"/>
              <p:cNvPicPr>
                <a:picLocks noChangeAspect="1"/>
              </p:cNvPicPr>
              <p:nvPr/>
            </p:nvPicPr>
            <p:blipFill rotWithShape="1">
              <a:blip r:embed="rId67" cstate="print">
                <a:extLst>
                  <a:ext uri="{28A0092B-C50C-407E-A947-70E740481C1C}">
                    <a14:useLocalDpi xmlns:a14="http://schemas.microsoft.com/office/drawing/2010/main" val="0"/>
                  </a:ext>
                </a:extLst>
              </a:blip>
              <a:srcRect l="14435" t="17027" r="15670" b="16710"/>
              <a:stretch/>
            </p:blipFill>
            <p:spPr>
              <a:xfrm>
                <a:off x="2944441" y="4781619"/>
                <a:ext cx="741544" cy="347599"/>
              </a:xfrm>
              <a:prstGeom prst="rect">
                <a:avLst/>
              </a:prstGeom>
            </p:spPr>
          </p:pic>
          <p:sp>
            <p:nvSpPr>
              <p:cNvPr id="56" name="TextBox 55"/>
              <p:cNvSpPr txBox="1"/>
              <p:nvPr/>
            </p:nvSpPr>
            <p:spPr>
              <a:xfrm>
                <a:off x="2494814" y="5172583"/>
                <a:ext cx="1768245" cy="162955"/>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Food and nutrition tracking</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62" name="Picture 61"/>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3660881" y="4826057"/>
                <a:ext cx="333625" cy="250219"/>
              </a:xfrm>
              <a:prstGeom prst="rect">
                <a:avLst/>
              </a:prstGeom>
            </p:spPr>
          </p:pic>
          <p:pic>
            <p:nvPicPr>
              <p:cNvPr id="67" name="Picture 66"/>
              <p:cNvPicPr>
                <a:picLocks noChangeAspect="1"/>
              </p:cNvPicPr>
              <p:nvPr/>
            </p:nvPicPr>
            <p:blipFill rotWithShape="1">
              <a:blip r:embed="rId69" cstate="print">
                <a:extLst>
                  <a:ext uri="{28A0092B-C50C-407E-A947-70E740481C1C}">
                    <a14:useLocalDpi xmlns:a14="http://schemas.microsoft.com/office/drawing/2010/main" val="0"/>
                  </a:ext>
                </a:extLst>
              </a:blip>
              <a:srcRect l="31336" r="29094"/>
              <a:stretch/>
            </p:blipFill>
            <p:spPr>
              <a:xfrm>
                <a:off x="2604709" y="4523940"/>
                <a:ext cx="462116" cy="653995"/>
              </a:xfrm>
              <a:prstGeom prst="rect">
                <a:avLst/>
              </a:prstGeom>
              <a:effectLst>
                <a:softEdge rad="63500"/>
              </a:effectLst>
            </p:spPr>
          </p:pic>
        </p:grpSp>
        <p:pic>
          <p:nvPicPr>
            <p:cNvPr id="152" name="Picture 151"/>
            <p:cNvPicPr>
              <a:picLocks noChangeAspect="1"/>
            </p:cNvPicPr>
            <p:nvPr/>
          </p:nvPicPr>
          <p:blipFill rotWithShape="1">
            <a:blip r:embed="rId70" cstate="print">
              <a:extLst>
                <a:ext uri="{28A0092B-C50C-407E-A947-70E740481C1C}">
                  <a14:useLocalDpi xmlns:a14="http://schemas.microsoft.com/office/drawing/2010/main" val="0"/>
                </a:ext>
              </a:extLst>
            </a:blip>
            <a:srcRect l="12768" r="59622"/>
            <a:stretch/>
          </p:blipFill>
          <p:spPr>
            <a:xfrm>
              <a:off x="3147693" y="3619230"/>
              <a:ext cx="207132" cy="609529"/>
            </a:xfrm>
            <a:prstGeom prst="rect">
              <a:avLst/>
            </a:prstGeom>
          </p:spPr>
        </p:pic>
      </p:grpSp>
      <p:grpSp>
        <p:nvGrpSpPr>
          <p:cNvPr id="9" name="Group 8"/>
          <p:cNvGrpSpPr/>
          <p:nvPr/>
        </p:nvGrpSpPr>
        <p:grpSpPr>
          <a:xfrm>
            <a:off x="8374663" y="1609938"/>
            <a:ext cx="1512500" cy="1517429"/>
            <a:chOff x="7800664" y="1490044"/>
            <a:chExt cx="1482978" cy="1487811"/>
          </a:xfrm>
        </p:grpSpPr>
        <p:pic>
          <p:nvPicPr>
            <p:cNvPr id="74" name="Picture 73"/>
            <p:cNvPicPr>
              <a:picLocks noChangeAspect="1"/>
            </p:cNvPicPr>
            <p:nvPr/>
          </p:nvPicPr>
          <p:blipFill>
            <a:blip r:embed="rId71" cstate="print">
              <a:extLst>
                <a:ext uri="{28A0092B-C50C-407E-A947-70E740481C1C}">
                  <a14:useLocalDpi xmlns:a14="http://schemas.microsoft.com/office/drawing/2010/main" val="0"/>
                </a:ext>
              </a:extLst>
            </a:blip>
            <a:stretch>
              <a:fillRect/>
            </a:stretch>
          </p:blipFill>
          <p:spPr>
            <a:xfrm>
              <a:off x="8543675" y="2247251"/>
              <a:ext cx="283342" cy="283342"/>
            </a:xfrm>
            <a:prstGeom prst="rect">
              <a:avLst/>
            </a:prstGeom>
          </p:spPr>
        </p:pic>
        <p:pic>
          <p:nvPicPr>
            <p:cNvPr id="154" name="Picture 153"/>
            <p:cNvPicPr>
              <a:picLocks noChangeAspect="1"/>
            </p:cNvPicPr>
            <p:nvPr/>
          </p:nvPicPr>
          <p:blipFill>
            <a:blip r:embed="rId72" cstate="print">
              <a:extLst>
                <a:ext uri="{28A0092B-C50C-407E-A947-70E740481C1C}">
                  <a14:useLocalDpi xmlns:a14="http://schemas.microsoft.com/office/drawing/2010/main" val="0"/>
                </a:ext>
              </a:extLst>
            </a:blip>
            <a:stretch>
              <a:fillRect/>
            </a:stretch>
          </p:blipFill>
          <p:spPr>
            <a:xfrm>
              <a:off x="7991052" y="2228317"/>
              <a:ext cx="507123" cy="324559"/>
            </a:xfrm>
            <a:prstGeom prst="rect">
              <a:avLst/>
            </a:prstGeom>
          </p:spPr>
        </p:pic>
        <p:pic>
          <p:nvPicPr>
            <p:cNvPr id="25" name="Picture 8" descr="Swarm Portal brings taste of iBeacon to mom-and-pop stores"/>
            <p:cNvPicPr>
              <a:picLocks noChangeAspect="1" noChangeArrowheads="1"/>
            </p:cNvPicPr>
            <p:nvPr/>
          </p:nvPicPr>
          <p:blipFill rotWithShape="1">
            <a:blip r:embed="rId73" cstate="print">
              <a:extLst>
                <a:ext uri="{28A0092B-C50C-407E-A947-70E740481C1C}">
                  <a14:useLocalDpi xmlns:a14="http://schemas.microsoft.com/office/drawing/2010/main" val="0"/>
                </a:ext>
              </a:extLst>
            </a:blip>
            <a:srcRect b="12657"/>
            <a:stretch/>
          </p:blipFill>
          <p:spPr bwMode="auto">
            <a:xfrm>
              <a:off x="7800664" y="2028006"/>
              <a:ext cx="376210" cy="233096"/>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8" descr="http://beekn.net/wp-content/uploads/2013/11/ibeacon-distance_v3.1.png"/>
            <p:cNvPicPr>
              <a:picLocks noChangeAspect="1" noChangeArrowheads="1"/>
            </p:cNvPicPr>
            <p:nvPr/>
          </p:nvPicPr>
          <p:blipFill>
            <a:blip r:embed="rId74" cstate="print">
              <a:extLst>
                <a:ext uri="{28A0092B-C50C-407E-A947-70E740481C1C}">
                  <a14:useLocalDpi xmlns:a14="http://schemas.microsoft.com/office/drawing/2010/main" val="0"/>
                </a:ext>
              </a:extLst>
            </a:blip>
            <a:srcRect/>
            <a:stretch>
              <a:fillRect/>
            </a:stretch>
          </p:blipFill>
          <p:spPr bwMode="auto">
            <a:xfrm>
              <a:off x="7990488" y="1490044"/>
              <a:ext cx="1057948" cy="1057948"/>
            </a:xfrm>
            <a:prstGeom prst="rect">
              <a:avLst/>
            </a:prstGeom>
            <a:noFill/>
            <a:extLst>
              <a:ext uri="{909E8E84-426E-40DD-AFC4-6F175D3DCCD1}">
                <a14:hiddenFill xmlns:a14="http://schemas.microsoft.com/office/drawing/2010/main">
                  <a:solidFill>
                    <a:srgbClr val="FFFFFF"/>
                  </a:solidFill>
                </a14:hiddenFill>
              </a:ext>
            </a:extLst>
          </p:spPr>
        </p:pic>
        <p:sp>
          <p:nvSpPr>
            <p:cNvPr id="68" name="TextBox 67"/>
            <p:cNvSpPr txBox="1"/>
            <p:nvPr/>
          </p:nvSpPr>
          <p:spPr>
            <a:xfrm>
              <a:off x="7921265" y="2651944"/>
              <a:ext cx="1362377" cy="325911"/>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a:gradFill>
                    <a:gsLst>
                      <a:gs pos="0">
                        <a:srgbClr val="505050"/>
                      </a:gs>
                      <a:gs pos="100000">
                        <a:srgbClr val="505050"/>
                      </a:gs>
                    </a:gsLst>
                    <a:lin ang="5400000" scaled="1"/>
                  </a:gradFill>
                  <a:ea typeface="Segoe UI" pitchFamily="34" charset="0"/>
                  <a:cs typeface="Segoe UI" pitchFamily="34" charset="0"/>
                </a:rPr>
                <a:t>Beacons </a:t>
              </a:r>
              <a:r>
                <a:rPr lang="en-US" sz="1200" spc="-39" dirty="0" smtClean="0">
                  <a:gradFill>
                    <a:gsLst>
                      <a:gs pos="0">
                        <a:srgbClr val="505050"/>
                      </a:gs>
                      <a:gs pos="100000">
                        <a:srgbClr val="505050"/>
                      </a:gs>
                    </a:gsLst>
                    <a:lin ang="5400000" scaled="1"/>
                  </a:gradFill>
                  <a:ea typeface="Segoe UI" pitchFamily="34" charset="0"/>
                  <a:cs typeface="Segoe UI" pitchFamily="34" charset="0"/>
                </a:rPr>
                <a:t/>
              </a:r>
              <a:br>
                <a:rPr lang="en-US" sz="1200" spc="-39" dirty="0" smtClean="0">
                  <a:gradFill>
                    <a:gsLst>
                      <a:gs pos="0">
                        <a:srgbClr val="505050"/>
                      </a:gs>
                      <a:gs pos="100000">
                        <a:srgbClr val="505050"/>
                      </a:gs>
                    </a:gsLst>
                    <a:lin ang="5400000" scaled="1"/>
                  </a:gradFill>
                  <a:ea typeface="Segoe UI" pitchFamily="34" charset="0"/>
                  <a:cs typeface="Segoe UI" pitchFamily="34" charset="0"/>
                </a:rPr>
              </a:br>
              <a:r>
                <a:rPr lang="en-US" sz="1200" spc="-39" dirty="0" smtClean="0">
                  <a:gradFill>
                    <a:gsLst>
                      <a:gs pos="0">
                        <a:srgbClr val="505050"/>
                      </a:gs>
                      <a:gs pos="100000">
                        <a:srgbClr val="505050"/>
                      </a:gs>
                    </a:gsLst>
                    <a:lin ang="5400000" scaled="1"/>
                  </a:gradFill>
                  <a:ea typeface="Segoe UI" pitchFamily="34" charset="0"/>
                  <a:cs typeface="Segoe UI" pitchFamily="34" charset="0"/>
                </a:rPr>
                <a:t>and proximity</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153" name="Picture 2" descr="http://kontakt.io/wp-content/uploads/2014/02/beacon1.jpg"/>
            <p:cNvPicPr>
              <a:picLocks noChangeAspect="1" noChangeArrowheads="1"/>
            </p:cNvPicPr>
            <p:nvPr/>
          </p:nvPicPr>
          <p:blipFill rotWithShape="1">
            <a:blip r:embed="rId75" cstate="print">
              <a:extLst>
                <a:ext uri="{28A0092B-C50C-407E-A947-70E740481C1C}">
                  <a14:useLocalDpi xmlns:a14="http://schemas.microsoft.com/office/drawing/2010/main" val="0"/>
                </a:ext>
              </a:extLst>
            </a:blip>
            <a:srcRect l="14448" r="28741"/>
            <a:stretch/>
          </p:blipFill>
          <p:spPr bwMode="auto">
            <a:xfrm>
              <a:off x="8844804" y="2194910"/>
              <a:ext cx="306912" cy="350047"/>
            </a:xfrm>
            <a:prstGeom prst="rect">
              <a:avLst/>
            </a:prstGeom>
            <a:noFill/>
            <a:extLst>
              <a:ext uri="{909E8E84-426E-40DD-AFC4-6F175D3DCCD1}">
                <a14:hiddenFill xmlns:a14="http://schemas.microsoft.com/office/drawing/2010/main">
                  <a:solidFill>
                    <a:srgbClr val="FFFFFF"/>
                  </a:solidFill>
                </a14:hiddenFill>
              </a:ext>
            </a:extLst>
          </p:spPr>
        </p:pic>
        <p:pic>
          <p:nvPicPr>
            <p:cNvPr id="155" name="Picture 154"/>
            <p:cNvPicPr>
              <a:picLocks noChangeAspect="1"/>
            </p:cNvPicPr>
            <p:nvPr/>
          </p:nvPicPr>
          <p:blipFill>
            <a:blip r:embed="rId76" cstate="print">
              <a:extLst>
                <a:ext uri="{BEBA8EAE-BF5A-486C-A8C5-ECC9F3942E4B}">
                  <a14:imgProps xmlns:a14="http://schemas.microsoft.com/office/drawing/2010/main">
                    <a14:imgLayer r:embed="rId77">
                      <a14:imgEffect>
                        <a14:backgroundRemoval t="0" b="89908" l="9434" r="89937"/>
                      </a14:imgEffect>
                    </a14:imgLayer>
                  </a14:imgProps>
                </a:ext>
                <a:ext uri="{28A0092B-C50C-407E-A947-70E740481C1C}">
                  <a14:useLocalDpi xmlns:a14="http://schemas.microsoft.com/office/drawing/2010/main" val="0"/>
                </a:ext>
              </a:extLst>
            </a:blip>
            <a:stretch>
              <a:fillRect/>
            </a:stretch>
          </p:blipFill>
          <p:spPr>
            <a:xfrm>
              <a:off x="8852562" y="1773531"/>
              <a:ext cx="316369" cy="433765"/>
            </a:xfrm>
            <a:prstGeom prst="rect">
              <a:avLst/>
            </a:prstGeom>
          </p:spPr>
        </p:pic>
      </p:grpSp>
      <p:grpSp>
        <p:nvGrpSpPr>
          <p:cNvPr id="11264" name="Group 11263"/>
          <p:cNvGrpSpPr/>
          <p:nvPr/>
        </p:nvGrpSpPr>
        <p:grpSpPr>
          <a:xfrm>
            <a:off x="7084640" y="5662622"/>
            <a:ext cx="2515280" cy="866887"/>
            <a:chOff x="7221447" y="5354337"/>
            <a:chExt cx="2515280" cy="866887"/>
          </a:xfrm>
        </p:grpSpPr>
        <p:pic>
          <p:nvPicPr>
            <p:cNvPr id="107" name="Picture 106"/>
            <p:cNvPicPr>
              <a:picLocks noChangeAspect="1"/>
            </p:cNvPicPr>
            <p:nvPr/>
          </p:nvPicPr>
          <p:blipFill>
            <a:blip r:embed="rId78" cstate="print">
              <a:extLst>
                <a:ext uri="{28A0092B-C50C-407E-A947-70E740481C1C}">
                  <a14:useLocalDpi xmlns:a14="http://schemas.microsoft.com/office/drawing/2010/main" val="0"/>
                </a:ext>
              </a:extLst>
            </a:blip>
            <a:stretch>
              <a:fillRect/>
            </a:stretch>
          </p:blipFill>
          <p:spPr>
            <a:xfrm>
              <a:off x="7688636" y="5679013"/>
              <a:ext cx="398414" cy="393510"/>
            </a:xfrm>
            <a:prstGeom prst="rect">
              <a:avLst/>
            </a:prstGeom>
          </p:spPr>
        </p:pic>
        <p:sp>
          <p:nvSpPr>
            <p:cNvPr id="108" name="TextBox 107"/>
            <p:cNvSpPr txBox="1"/>
            <p:nvPr/>
          </p:nvSpPr>
          <p:spPr>
            <a:xfrm>
              <a:off x="7543786" y="6055025"/>
              <a:ext cx="1803446" cy="1661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New devices and sensors</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109" name="Picture 108"/>
            <p:cNvPicPr>
              <a:picLocks noChangeAspect="1"/>
            </p:cNvPicPr>
            <p:nvPr/>
          </p:nvPicPr>
          <p:blipFill>
            <a:blip r:embed="rId79" cstate="print">
              <a:extLst>
                <a:ext uri="{28A0092B-C50C-407E-A947-70E740481C1C}">
                  <a14:useLocalDpi xmlns:a14="http://schemas.microsoft.com/office/drawing/2010/main" val="0"/>
                </a:ext>
              </a:extLst>
            </a:blip>
            <a:stretch>
              <a:fillRect/>
            </a:stretch>
          </p:blipFill>
          <p:spPr>
            <a:xfrm>
              <a:off x="7637697" y="5354337"/>
              <a:ext cx="432683" cy="346148"/>
            </a:xfrm>
            <a:prstGeom prst="rect">
              <a:avLst/>
            </a:prstGeom>
          </p:spPr>
        </p:pic>
        <p:pic>
          <p:nvPicPr>
            <p:cNvPr id="151" name="Picture 150"/>
            <p:cNvPicPr>
              <a:picLocks noChangeAspect="1"/>
            </p:cNvPicPr>
            <p:nvPr/>
          </p:nvPicPr>
          <p:blipFill>
            <a:blip r:embed="rId80" cstate="print">
              <a:extLst>
                <a:ext uri="{28A0092B-C50C-407E-A947-70E740481C1C}">
                  <a14:useLocalDpi xmlns:a14="http://schemas.microsoft.com/office/drawing/2010/main" val="0"/>
                </a:ext>
              </a:extLst>
            </a:blip>
            <a:stretch>
              <a:fillRect/>
            </a:stretch>
          </p:blipFill>
          <p:spPr>
            <a:xfrm>
              <a:off x="8101063" y="5588705"/>
              <a:ext cx="537312" cy="359999"/>
            </a:xfrm>
            <a:prstGeom prst="rect">
              <a:avLst/>
            </a:prstGeom>
          </p:spPr>
        </p:pic>
        <p:pic>
          <p:nvPicPr>
            <p:cNvPr id="156" name="Picture 155"/>
            <p:cNvPicPr>
              <a:picLocks noChangeAspect="1"/>
            </p:cNvPicPr>
            <p:nvPr/>
          </p:nvPicPr>
          <p:blipFill>
            <a:blip r:embed="rId81" cstate="print">
              <a:extLst>
                <a:ext uri="{28A0092B-C50C-407E-A947-70E740481C1C}">
                  <a14:useLocalDpi xmlns:a14="http://schemas.microsoft.com/office/drawing/2010/main" val="0"/>
                </a:ext>
              </a:extLst>
            </a:blip>
            <a:stretch>
              <a:fillRect/>
            </a:stretch>
          </p:blipFill>
          <p:spPr>
            <a:xfrm>
              <a:off x="8659926" y="5372601"/>
              <a:ext cx="1076801" cy="646081"/>
            </a:xfrm>
            <a:prstGeom prst="rect">
              <a:avLst/>
            </a:prstGeom>
          </p:spPr>
        </p:pic>
        <p:pic>
          <p:nvPicPr>
            <p:cNvPr id="157" name="Picture 156"/>
            <p:cNvPicPr>
              <a:picLocks noChangeAspect="1"/>
            </p:cNvPicPr>
            <p:nvPr/>
          </p:nvPicPr>
          <p:blipFill rotWithShape="1">
            <a:blip r:embed="rId82" cstate="print">
              <a:extLst>
                <a:ext uri="{28A0092B-C50C-407E-A947-70E740481C1C}">
                  <a14:useLocalDpi xmlns:a14="http://schemas.microsoft.com/office/drawing/2010/main" val="0"/>
                </a:ext>
              </a:extLst>
            </a:blip>
            <a:srcRect r="75357"/>
            <a:stretch/>
          </p:blipFill>
          <p:spPr>
            <a:xfrm>
              <a:off x="7221447" y="5502509"/>
              <a:ext cx="395527" cy="533559"/>
            </a:xfrm>
            <a:prstGeom prst="rect">
              <a:avLst/>
            </a:prstGeom>
          </p:spPr>
        </p:pic>
      </p:grpSp>
      <p:grpSp>
        <p:nvGrpSpPr>
          <p:cNvPr id="11290" name="Group 11289"/>
          <p:cNvGrpSpPr/>
          <p:nvPr/>
        </p:nvGrpSpPr>
        <p:grpSpPr>
          <a:xfrm>
            <a:off x="9031310" y="812085"/>
            <a:ext cx="2682075" cy="942564"/>
            <a:chOff x="7474120" y="810255"/>
            <a:chExt cx="2682075" cy="942564"/>
          </a:xfrm>
        </p:grpSpPr>
        <p:pic>
          <p:nvPicPr>
            <p:cNvPr id="26" name="Picture 8" descr="https://images.indiegogo.com/file_attachments/628101/files/20140605102856-suicidedoor3.png?1401989336"/>
            <p:cNvPicPr>
              <a:picLocks noChangeAspect="1" noChangeArrowheads="1"/>
            </p:cNvPicPr>
            <p:nvPr/>
          </p:nvPicPr>
          <p:blipFill rotWithShape="1">
            <a:blip r:embed="rId83" cstate="print">
              <a:extLst>
                <a:ext uri="{28A0092B-C50C-407E-A947-70E740481C1C}">
                  <a14:useLocalDpi xmlns:a14="http://schemas.microsoft.com/office/drawing/2010/main" val="0"/>
                </a:ext>
              </a:extLst>
            </a:blip>
            <a:srcRect t="23878" r="50375"/>
            <a:stretch/>
          </p:blipFill>
          <p:spPr bwMode="auto">
            <a:xfrm>
              <a:off x="8047378" y="1213451"/>
              <a:ext cx="387730" cy="297374"/>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2" descr="http://www.scosche.com/media/catalog/product/cache/1/image/fa2b5b80d1710c24fc26c58ffa4e7580/b/l/bleprox2_vert__2000x2000_72dpi_1_1.jpg"/>
            <p:cNvPicPr>
              <a:picLocks noChangeAspect="1" noChangeArrowheads="1"/>
            </p:cNvPicPr>
            <p:nvPr/>
          </p:nvPicPr>
          <p:blipFill rotWithShape="1">
            <a:blip r:embed="rId84" cstate="print">
              <a:extLst>
                <a:ext uri="{28A0092B-C50C-407E-A947-70E740481C1C}">
                  <a14:useLocalDpi xmlns:a14="http://schemas.microsoft.com/office/drawing/2010/main" val="0"/>
                </a:ext>
              </a:extLst>
            </a:blip>
            <a:srcRect l="27095" t="17342" r="27741" b="14810"/>
            <a:stretch/>
          </p:blipFill>
          <p:spPr bwMode="auto">
            <a:xfrm>
              <a:off x="9059341" y="1112991"/>
              <a:ext cx="255304" cy="383531"/>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128"/>
            <p:cNvPicPr>
              <a:picLocks noChangeAspect="1"/>
            </p:cNvPicPr>
            <p:nvPr/>
          </p:nvPicPr>
          <p:blipFill rotWithShape="1">
            <a:blip r:embed="rId85" cstate="print">
              <a:extLst>
                <a:ext uri="{28A0092B-C50C-407E-A947-70E740481C1C}">
                  <a14:useLocalDpi xmlns:a14="http://schemas.microsoft.com/office/drawing/2010/main" val="0"/>
                </a:ext>
              </a:extLst>
            </a:blip>
            <a:srcRect l="27131" r="27722"/>
            <a:stretch/>
          </p:blipFill>
          <p:spPr>
            <a:xfrm>
              <a:off x="9802296" y="1158406"/>
              <a:ext cx="353899" cy="408269"/>
            </a:xfrm>
            <a:prstGeom prst="rect">
              <a:avLst/>
            </a:prstGeom>
          </p:spPr>
        </p:pic>
        <p:pic>
          <p:nvPicPr>
            <p:cNvPr id="130" name="Picture 24" descr="http://max.macnn.com/article_images/1392808768-md-Nokia_Treasure_Tag_in_post.png"/>
            <p:cNvPicPr>
              <a:picLocks noChangeAspect="1" noChangeArrowheads="1"/>
            </p:cNvPicPr>
            <p:nvPr/>
          </p:nvPicPr>
          <p:blipFill>
            <a:blip r:embed="rId86" cstate="print">
              <a:extLst>
                <a:ext uri="{28A0092B-C50C-407E-A947-70E740481C1C}">
                  <a14:useLocalDpi xmlns:a14="http://schemas.microsoft.com/office/drawing/2010/main" val="0"/>
                </a:ext>
              </a:extLst>
            </a:blip>
            <a:srcRect/>
            <a:stretch>
              <a:fillRect/>
            </a:stretch>
          </p:blipFill>
          <p:spPr bwMode="auto">
            <a:xfrm>
              <a:off x="7569730" y="823623"/>
              <a:ext cx="709821" cy="374727"/>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16" descr="http://www.getfindster.com/wp-content/uploads/basestation21.jpg"/>
            <p:cNvPicPr>
              <a:picLocks noChangeAspect="1" noChangeArrowheads="1"/>
            </p:cNvPicPr>
            <p:nvPr/>
          </p:nvPicPr>
          <p:blipFill>
            <a:blip r:embed="rId87" cstate="print">
              <a:extLst>
                <a:ext uri="{28A0092B-C50C-407E-A947-70E740481C1C}">
                  <a14:useLocalDpi xmlns:a14="http://schemas.microsoft.com/office/drawing/2010/main" val="0"/>
                </a:ext>
              </a:extLst>
            </a:blip>
            <a:srcRect/>
            <a:stretch>
              <a:fillRect/>
            </a:stretch>
          </p:blipFill>
          <p:spPr bwMode="auto">
            <a:xfrm>
              <a:off x="7474120" y="1180130"/>
              <a:ext cx="490619" cy="317506"/>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132"/>
            <p:cNvPicPr>
              <a:picLocks noChangeAspect="1"/>
            </p:cNvPicPr>
            <p:nvPr/>
          </p:nvPicPr>
          <p:blipFill>
            <a:blip r:embed="rId88"/>
            <a:stretch>
              <a:fillRect/>
            </a:stretch>
          </p:blipFill>
          <p:spPr>
            <a:xfrm>
              <a:off x="8558564" y="915291"/>
              <a:ext cx="486502" cy="581935"/>
            </a:xfrm>
            <a:prstGeom prst="rect">
              <a:avLst/>
            </a:prstGeom>
          </p:spPr>
        </p:pic>
        <p:pic>
          <p:nvPicPr>
            <p:cNvPr id="127" name="Picture 6" descr="Bluetooth Dragon"/>
            <p:cNvPicPr>
              <a:picLocks noChangeAspect="1" noChangeArrowheads="1"/>
            </p:cNvPicPr>
            <p:nvPr/>
          </p:nvPicPr>
          <p:blipFill rotWithShape="1">
            <a:blip r:embed="rId89" cstate="print">
              <a:extLst>
                <a:ext uri="{28A0092B-C50C-407E-A947-70E740481C1C}">
                  <a14:useLocalDpi xmlns:a14="http://schemas.microsoft.com/office/drawing/2010/main" val="0"/>
                </a:ext>
              </a:extLst>
            </a:blip>
            <a:srcRect t="20074" b="17288"/>
            <a:stretch/>
          </p:blipFill>
          <p:spPr bwMode="auto">
            <a:xfrm>
              <a:off x="8213819" y="892380"/>
              <a:ext cx="404392" cy="253300"/>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133"/>
            <p:cNvPicPr>
              <a:picLocks noChangeAspect="1"/>
            </p:cNvPicPr>
            <p:nvPr/>
          </p:nvPicPr>
          <p:blipFill rotWithShape="1">
            <a:blip r:embed="rId90"/>
            <a:srcRect r="84774" b="10716"/>
            <a:stretch/>
          </p:blipFill>
          <p:spPr>
            <a:xfrm>
              <a:off x="9314644" y="810255"/>
              <a:ext cx="320161" cy="266656"/>
            </a:xfrm>
            <a:prstGeom prst="rect">
              <a:avLst/>
            </a:prstGeom>
            <a:noFill/>
            <a:ln>
              <a:noFill/>
            </a:ln>
          </p:spPr>
        </p:pic>
        <p:pic>
          <p:nvPicPr>
            <p:cNvPr id="135" name="Picture 134"/>
            <p:cNvPicPr>
              <a:picLocks noChangeAspect="1"/>
            </p:cNvPicPr>
            <p:nvPr/>
          </p:nvPicPr>
          <p:blipFill rotWithShape="1">
            <a:blip r:embed="rId91" cstate="print">
              <a:extLst>
                <a:ext uri="{BEBA8EAE-BF5A-486C-A8C5-ECC9F3942E4B}">
                  <a14:imgProps xmlns:a14="http://schemas.microsoft.com/office/drawing/2010/main">
                    <a14:imgLayer r:embed="rId92">
                      <a14:imgEffect>
                        <a14:backgroundRemoval t="14000" b="96000" l="20000" r="84000">
                          <a14:foregroundMark x1="34667" y1="35000" x2="30000" y2="38000"/>
                          <a14:foregroundMark x1="28667" y1="52000" x2="28000" y2="41000"/>
                          <a14:backgroundMark x1="37333" y1="48000" x2="37333" y2="48000"/>
                        </a14:backgroundRemoval>
                      </a14:imgEffect>
                    </a14:imgLayer>
                  </a14:imgProps>
                </a:ext>
                <a:ext uri="{28A0092B-C50C-407E-A947-70E740481C1C}">
                  <a14:useLocalDpi xmlns:a14="http://schemas.microsoft.com/office/drawing/2010/main" val="0"/>
                </a:ext>
              </a:extLst>
            </a:blip>
            <a:srcRect l="18806" t="13498" r="16060"/>
            <a:stretch/>
          </p:blipFill>
          <p:spPr>
            <a:xfrm>
              <a:off x="9363158" y="1158482"/>
              <a:ext cx="413589" cy="365824"/>
            </a:xfrm>
            <a:prstGeom prst="rect">
              <a:avLst/>
            </a:prstGeom>
          </p:spPr>
        </p:pic>
        <p:sp>
          <p:nvSpPr>
            <p:cNvPr id="81" name="TextBox 80"/>
            <p:cNvSpPr txBox="1"/>
            <p:nvPr/>
          </p:nvSpPr>
          <p:spPr>
            <a:xfrm>
              <a:off x="8655240" y="1586620"/>
              <a:ext cx="1282059" cy="1661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a:gradFill>
                    <a:gsLst>
                      <a:gs pos="0">
                        <a:srgbClr val="505050"/>
                      </a:gs>
                      <a:gs pos="100000">
                        <a:srgbClr val="505050"/>
                      </a:gs>
                    </a:gsLst>
                    <a:lin ang="5400000" scaled="1"/>
                  </a:gradFill>
                  <a:ea typeface="Segoe UI" pitchFamily="34" charset="0"/>
                  <a:cs typeface="Segoe UI" pitchFamily="34" charset="0"/>
                </a:rPr>
                <a:t>Object </a:t>
              </a:r>
              <a:r>
                <a:rPr lang="en-US" sz="1200" spc="-39" dirty="0" smtClean="0">
                  <a:gradFill>
                    <a:gsLst>
                      <a:gs pos="0">
                        <a:srgbClr val="505050"/>
                      </a:gs>
                      <a:gs pos="100000">
                        <a:srgbClr val="505050"/>
                      </a:gs>
                    </a:gsLst>
                    <a:lin ang="5400000" scaled="1"/>
                  </a:gradFill>
                  <a:ea typeface="Segoe UI" pitchFamily="34" charset="0"/>
                  <a:cs typeface="Segoe UI" pitchFamily="34" charset="0"/>
                </a:rPr>
                <a:t>tracking</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grpSp>
        <p:nvGrpSpPr>
          <p:cNvPr id="11279" name="Group 11278"/>
          <p:cNvGrpSpPr/>
          <p:nvPr/>
        </p:nvGrpSpPr>
        <p:grpSpPr>
          <a:xfrm>
            <a:off x="5173197" y="4051526"/>
            <a:ext cx="858208" cy="507981"/>
            <a:chOff x="5857029" y="3812967"/>
            <a:chExt cx="858208" cy="507981"/>
          </a:xfrm>
        </p:grpSpPr>
        <p:sp>
          <p:nvSpPr>
            <p:cNvPr id="98" name="TextBox 97"/>
            <p:cNvSpPr txBox="1"/>
            <p:nvPr/>
          </p:nvSpPr>
          <p:spPr>
            <a:xfrm>
              <a:off x="5950400" y="4154749"/>
              <a:ext cx="764837" cy="1661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a:gradFill>
                    <a:gsLst>
                      <a:gs pos="0">
                        <a:srgbClr val="505050"/>
                      </a:gs>
                      <a:gs pos="100000">
                        <a:srgbClr val="505050"/>
                      </a:gs>
                    </a:gsLst>
                    <a:lin ang="5400000" scaled="1"/>
                  </a:gradFill>
                  <a:ea typeface="Segoe UI" pitchFamily="34" charset="0"/>
                  <a:cs typeface="Segoe UI" pitchFamily="34" charset="0"/>
                </a:rPr>
                <a:t>Identity</a:t>
              </a:r>
            </a:p>
          </p:txBody>
        </p:sp>
        <p:pic>
          <p:nvPicPr>
            <p:cNvPr id="97" name="Picture 2" descr="Photo of Nymi in Use"/>
            <p:cNvPicPr>
              <a:picLocks noChangeAspect="1" noChangeArrowheads="1"/>
            </p:cNvPicPr>
            <p:nvPr/>
          </p:nvPicPr>
          <p:blipFill rotWithShape="1">
            <a:blip r:embed="rId93" cstate="print">
              <a:extLst>
                <a:ext uri="{28A0092B-C50C-407E-A947-70E740481C1C}">
                  <a14:useLocalDpi xmlns:a14="http://schemas.microsoft.com/office/drawing/2010/main" val="0"/>
                </a:ext>
              </a:extLst>
            </a:blip>
            <a:srcRect t="18645"/>
            <a:stretch/>
          </p:blipFill>
          <p:spPr bwMode="auto">
            <a:xfrm>
              <a:off x="5857029" y="3812967"/>
              <a:ext cx="851471" cy="3550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282" name="Group 11281"/>
          <p:cNvGrpSpPr/>
          <p:nvPr/>
        </p:nvGrpSpPr>
        <p:grpSpPr>
          <a:xfrm>
            <a:off x="8061518" y="3730465"/>
            <a:ext cx="1190810" cy="984137"/>
            <a:chOff x="8064522" y="3448408"/>
            <a:chExt cx="1190810" cy="984137"/>
          </a:xfrm>
        </p:grpSpPr>
        <p:pic>
          <p:nvPicPr>
            <p:cNvPr id="11270" name="Picture 6" descr="http://championvending.com/blog/wp-content/uploads/2013/06/40051diji_touch_4759-machine.jpg"/>
            <p:cNvPicPr>
              <a:picLocks noChangeAspect="1" noChangeArrowheads="1"/>
            </p:cNvPicPr>
            <p:nvPr/>
          </p:nvPicPr>
          <p:blipFill rotWithShape="1">
            <a:blip r:embed="rId94" cstate="print">
              <a:extLst>
                <a:ext uri="{28A0092B-C50C-407E-A947-70E740481C1C}">
                  <a14:useLocalDpi xmlns:a14="http://schemas.microsoft.com/office/drawing/2010/main" val="0"/>
                </a:ext>
              </a:extLst>
            </a:blip>
            <a:srcRect l="23699" t="14645" r="20974" b="20425"/>
            <a:stretch/>
          </p:blipFill>
          <p:spPr bwMode="auto">
            <a:xfrm>
              <a:off x="8451035" y="3448408"/>
              <a:ext cx="363158" cy="638376"/>
            </a:xfrm>
            <a:prstGeom prst="rect">
              <a:avLst/>
            </a:prstGeom>
            <a:noFill/>
            <a:extLst>
              <a:ext uri="{909E8E84-426E-40DD-AFC4-6F175D3DCCD1}">
                <a14:hiddenFill xmlns:a14="http://schemas.microsoft.com/office/drawing/2010/main">
                  <a:solidFill>
                    <a:srgbClr val="FFFFFF"/>
                  </a:solidFill>
                </a14:hiddenFill>
              </a:ext>
            </a:extLst>
          </p:spPr>
        </p:pic>
        <p:sp>
          <p:nvSpPr>
            <p:cNvPr id="146" name="TextBox 145"/>
            <p:cNvSpPr txBox="1"/>
            <p:nvPr/>
          </p:nvSpPr>
          <p:spPr>
            <a:xfrm>
              <a:off x="8064522" y="4100146"/>
              <a:ext cx="1190810" cy="3323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Smart vending machines</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grpSp>
      <p:grpSp>
        <p:nvGrpSpPr>
          <p:cNvPr id="11284" name="Group 11283"/>
          <p:cNvGrpSpPr/>
          <p:nvPr/>
        </p:nvGrpSpPr>
        <p:grpSpPr>
          <a:xfrm>
            <a:off x="1937417" y="734715"/>
            <a:ext cx="1648396" cy="1019934"/>
            <a:chOff x="1276603" y="736335"/>
            <a:chExt cx="1648396" cy="1019934"/>
          </a:xfrm>
        </p:grpSpPr>
        <p:pic>
          <p:nvPicPr>
            <p:cNvPr id="116" name="Picture 12" descr="scale_render1.png"/>
            <p:cNvPicPr>
              <a:picLocks noChangeAspect="1" noChangeArrowheads="1"/>
            </p:cNvPicPr>
            <p:nvPr/>
          </p:nvPicPr>
          <p:blipFill rotWithShape="1">
            <a:blip r:embed="rId95" cstate="print">
              <a:extLst>
                <a:ext uri="{28A0092B-C50C-407E-A947-70E740481C1C}">
                  <a14:useLocalDpi xmlns:a14="http://schemas.microsoft.com/office/drawing/2010/main" val="0"/>
                </a:ext>
              </a:extLst>
            </a:blip>
            <a:srcRect r="63897"/>
            <a:stretch/>
          </p:blipFill>
          <p:spPr bwMode="auto">
            <a:xfrm>
              <a:off x="1976677" y="736335"/>
              <a:ext cx="425872" cy="833593"/>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70"/>
            <p:cNvPicPr>
              <a:picLocks noChangeAspect="1"/>
            </p:cNvPicPr>
            <p:nvPr/>
          </p:nvPicPr>
          <p:blipFill rotWithShape="1">
            <a:blip r:embed="rId96" cstate="print">
              <a:extLst>
                <a:ext uri="{28A0092B-C50C-407E-A947-70E740481C1C}">
                  <a14:useLocalDpi xmlns:a14="http://schemas.microsoft.com/office/drawing/2010/main" val="0"/>
                </a:ext>
              </a:extLst>
            </a:blip>
            <a:srcRect t="26320" r="52890"/>
            <a:stretch/>
          </p:blipFill>
          <p:spPr>
            <a:xfrm>
              <a:off x="1657168" y="1106840"/>
              <a:ext cx="423537" cy="466343"/>
            </a:xfrm>
            <a:prstGeom prst="rect">
              <a:avLst/>
            </a:prstGeom>
          </p:spPr>
        </p:pic>
        <p:sp>
          <p:nvSpPr>
            <p:cNvPr id="72" name="TextBox 71"/>
            <p:cNvSpPr txBox="1"/>
            <p:nvPr/>
          </p:nvSpPr>
          <p:spPr>
            <a:xfrm>
              <a:off x="1311874" y="1571603"/>
              <a:ext cx="1407950" cy="184666"/>
            </a:xfrm>
            <a:prstGeom prst="rect">
              <a:avLst/>
            </a:prstGeom>
            <a:noFill/>
            <a:ln>
              <a:noFill/>
              <a:headEnd type="none" w="med" len="med"/>
              <a:tailEnd type="none" w="med" len="med"/>
            </a:ln>
          </p:spPr>
          <p:txBody>
            <a:bodyPr wrap="none" lIns="0" tIns="0" rIns="0" bIns="0" rtlCol="0">
              <a:spAutoFit/>
            </a:bodyPr>
            <a:lstStyle/>
            <a:p>
              <a:pPr defTabSz="932597">
                <a:defRPr/>
              </a:pPr>
              <a:r>
                <a:rPr lang="en-US" sz="1200" spc="-39" dirty="0">
                  <a:gradFill>
                    <a:gsLst>
                      <a:gs pos="0">
                        <a:srgbClr val="505050"/>
                      </a:gs>
                      <a:gs pos="100000">
                        <a:srgbClr val="505050"/>
                      </a:gs>
                    </a:gsLst>
                    <a:lin ang="5400000" scaled="1"/>
                  </a:gradFill>
                  <a:ea typeface="Segoe UI" pitchFamily="34" charset="0"/>
                  <a:cs typeface="Segoe UI" pitchFamily="34" charset="0"/>
                </a:rPr>
                <a:t>Medication </a:t>
              </a:r>
              <a:r>
                <a:rPr lang="en-US" sz="1200" spc="-39" dirty="0" smtClean="0">
                  <a:gradFill>
                    <a:gsLst>
                      <a:gs pos="0">
                        <a:srgbClr val="505050"/>
                      </a:gs>
                      <a:gs pos="100000">
                        <a:srgbClr val="505050"/>
                      </a:gs>
                    </a:gsLst>
                    <a:lin ang="5400000" scaled="1"/>
                  </a:gradFill>
                  <a:ea typeface="Segoe UI" pitchFamily="34" charset="0"/>
                  <a:cs typeface="Segoe UI" pitchFamily="34" charset="0"/>
                </a:rPr>
                <a:t>adherence</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118" name="Picture 2" descr="Main_page_photo"/>
            <p:cNvPicPr>
              <a:picLocks noChangeAspect="1" noChangeArrowheads="1"/>
            </p:cNvPicPr>
            <p:nvPr/>
          </p:nvPicPr>
          <p:blipFill rotWithShape="1">
            <a:blip r:embed="rId97" cstate="print">
              <a:extLst>
                <a:ext uri="{BEBA8EAE-BF5A-486C-A8C5-ECC9F3942E4B}">
                  <a14:imgProps xmlns:a14="http://schemas.microsoft.com/office/drawing/2010/main">
                    <a14:imgLayer r:embed="rId98">
                      <a14:imgEffect>
                        <a14:backgroundRemoval t="1720" b="89926" l="30950" r="72067">
                          <a14:foregroundMark x1="33855" y1="36364" x2="34302" y2="83047"/>
                          <a14:foregroundMark x1="45810" y1="8845" x2="56983" y2="9091"/>
                          <a14:backgroundMark x1="48715" y1="3440" x2="57542" y2="3440"/>
                          <a14:backgroundMark x1="60559" y1="35381" x2="64916" y2="50123"/>
                        </a14:backgroundRemoval>
                      </a14:imgEffect>
                    </a14:imgLayer>
                  </a14:imgProps>
                </a:ext>
                <a:ext uri="{28A0092B-C50C-407E-A947-70E740481C1C}">
                  <a14:useLocalDpi xmlns:a14="http://schemas.microsoft.com/office/drawing/2010/main" val="0"/>
                </a:ext>
              </a:extLst>
            </a:blip>
            <a:srcRect l="25926" r="22805"/>
            <a:stretch/>
          </p:blipFill>
          <p:spPr bwMode="auto">
            <a:xfrm>
              <a:off x="1276603" y="1093188"/>
              <a:ext cx="516068" cy="457740"/>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2" descr="asthmapolis propeller New Propeller Sensor for Metered Dose Inhalers Gets FDA Green Light"/>
            <p:cNvPicPr>
              <a:picLocks noChangeAspect="1" noChangeArrowheads="1"/>
            </p:cNvPicPr>
            <p:nvPr/>
          </p:nvPicPr>
          <p:blipFill>
            <a:blip r:embed="rId99" cstate="print">
              <a:extLst>
                <a:ext uri="{28A0092B-C50C-407E-A947-70E740481C1C}">
                  <a14:useLocalDpi xmlns:a14="http://schemas.microsoft.com/office/drawing/2010/main" val="0"/>
                </a:ext>
              </a:extLst>
            </a:blip>
            <a:srcRect/>
            <a:stretch>
              <a:fillRect/>
            </a:stretch>
          </p:blipFill>
          <p:spPr bwMode="auto">
            <a:xfrm>
              <a:off x="2409246" y="1026842"/>
              <a:ext cx="515753" cy="4942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283" name="Group 11282"/>
          <p:cNvGrpSpPr/>
          <p:nvPr/>
        </p:nvGrpSpPr>
        <p:grpSpPr>
          <a:xfrm>
            <a:off x="9306259" y="3781630"/>
            <a:ext cx="2367917" cy="836827"/>
            <a:chOff x="8986224" y="3526302"/>
            <a:chExt cx="2367917" cy="836827"/>
          </a:xfrm>
        </p:grpSpPr>
        <p:pic>
          <p:nvPicPr>
            <p:cNvPr id="112" name="Picture 111"/>
            <p:cNvPicPr>
              <a:picLocks noChangeAspect="1"/>
            </p:cNvPicPr>
            <p:nvPr/>
          </p:nvPicPr>
          <p:blipFill rotWithShape="1">
            <a:blip r:embed="rId100" cstate="print">
              <a:extLst>
                <a:ext uri="{28A0092B-C50C-407E-A947-70E740481C1C}">
                  <a14:useLocalDpi xmlns:a14="http://schemas.microsoft.com/office/drawing/2010/main" val="0"/>
                </a:ext>
              </a:extLst>
            </a:blip>
            <a:srcRect r="50114"/>
            <a:stretch/>
          </p:blipFill>
          <p:spPr>
            <a:xfrm>
              <a:off x="9328220" y="3533557"/>
              <a:ext cx="372206" cy="571241"/>
            </a:xfrm>
            <a:prstGeom prst="rect">
              <a:avLst/>
            </a:prstGeom>
          </p:spPr>
        </p:pic>
        <p:sp>
          <p:nvSpPr>
            <p:cNvPr id="113" name="TextBox 112"/>
            <p:cNvSpPr txBox="1"/>
            <p:nvPr/>
          </p:nvSpPr>
          <p:spPr>
            <a:xfrm>
              <a:off x="8986224" y="4196930"/>
              <a:ext cx="2367917" cy="1661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Bike ride stats and protection</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114" name="Picture 113"/>
            <p:cNvPicPr>
              <a:picLocks noChangeAspect="1"/>
            </p:cNvPicPr>
            <p:nvPr/>
          </p:nvPicPr>
          <p:blipFill rotWithShape="1">
            <a:blip r:embed="rId101" cstate="print">
              <a:extLst>
                <a:ext uri="{28A0092B-C50C-407E-A947-70E740481C1C}">
                  <a14:useLocalDpi xmlns:a14="http://schemas.microsoft.com/office/drawing/2010/main" val="0"/>
                </a:ext>
              </a:extLst>
            </a:blip>
            <a:srcRect t="5522"/>
            <a:stretch/>
          </p:blipFill>
          <p:spPr>
            <a:xfrm>
              <a:off x="9599463" y="3578137"/>
              <a:ext cx="774958" cy="471913"/>
            </a:xfrm>
            <a:prstGeom prst="rect">
              <a:avLst/>
            </a:prstGeom>
          </p:spPr>
        </p:pic>
        <p:pic>
          <p:nvPicPr>
            <p:cNvPr id="11280" name="Picture 16" descr="http://www.hopetv.org/wp-content/uploads/2013/03/roku.jpg"/>
            <p:cNvPicPr>
              <a:picLocks noChangeAspect="1" noChangeArrowheads="1"/>
            </p:cNvPicPr>
            <p:nvPr/>
          </p:nvPicPr>
          <p:blipFill>
            <a:blip r:embed="rId102" cstate="print">
              <a:extLst>
                <a:ext uri="{28A0092B-C50C-407E-A947-70E740481C1C}">
                  <a14:useLocalDpi xmlns:a14="http://schemas.microsoft.com/office/drawing/2010/main" val="0"/>
                </a:ext>
              </a:extLst>
            </a:blip>
            <a:srcRect/>
            <a:stretch>
              <a:fillRect/>
            </a:stretch>
          </p:blipFill>
          <p:spPr bwMode="auto">
            <a:xfrm>
              <a:off x="10360392" y="3867756"/>
              <a:ext cx="404506" cy="22382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103"/>
            <a:stretch>
              <a:fillRect/>
            </a:stretch>
          </p:blipFill>
          <p:spPr>
            <a:xfrm>
              <a:off x="10368340" y="3526302"/>
              <a:ext cx="382952" cy="290058"/>
            </a:xfrm>
            <a:prstGeom prst="rect">
              <a:avLst/>
            </a:prstGeom>
          </p:spPr>
        </p:pic>
      </p:grpSp>
      <p:grpSp>
        <p:nvGrpSpPr>
          <p:cNvPr id="11265" name="Group 11264"/>
          <p:cNvGrpSpPr/>
          <p:nvPr/>
        </p:nvGrpSpPr>
        <p:grpSpPr>
          <a:xfrm>
            <a:off x="9807020" y="5683636"/>
            <a:ext cx="2132050" cy="845873"/>
            <a:chOff x="9760366" y="4441211"/>
            <a:chExt cx="2132050" cy="845873"/>
          </a:xfrm>
        </p:grpSpPr>
        <p:pic>
          <p:nvPicPr>
            <p:cNvPr id="11278" name="Picture 14" descr="http://static.trustedreviews.com/94/0000235e9/283d/sonosfamily.jpg"/>
            <p:cNvPicPr>
              <a:picLocks noChangeAspect="1" noChangeArrowheads="1"/>
            </p:cNvPicPr>
            <p:nvPr/>
          </p:nvPicPr>
          <p:blipFill>
            <a:blip r:embed="rId104" cstate="print">
              <a:extLst>
                <a:ext uri="{28A0092B-C50C-407E-A947-70E740481C1C}">
                  <a14:useLocalDpi xmlns:a14="http://schemas.microsoft.com/office/drawing/2010/main" val="0"/>
                </a:ext>
              </a:extLst>
            </a:blip>
            <a:srcRect/>
            <a:stretch>
              <a:fillRect/>
            </a:stretch>
          </p:blipFill>
          <p:spPr bwMode="auto">
            <a:xfrm>
              <a:off x="9802802" y="4441211"/>
              <a:ext cx="1184138" cy="663118"/>
            </a:xfrm>
            <a:prstGeom prst="rect">
              <a:avLst/>
            </a:prstGeom>
            <a:noFill/>
            <a:extLst>
              <a:ext uri="{909E8E84-426E-40DD-AFC4-6F175D3DCCD1}">
                <a14:hiddenFill xmlns:a14="http://schemas.microsoft.com/office/drawing/2010/main">
                  <a:solidFill>
                    <a:srgbClr val="FFFFFF"/>
                  </a:solidFill>
                </a14:hiddenFill>
              </a:ext>
            </a:extLst>
          </p:spPr>
        </p:pic>
        <p:pic>
          <p:nvPicPr>
            <p:cNvPr id="11276" name="Picture 12" descr="http://createdigitalmotion.com/files/2013/06/kinectone.jpg"/>
            <p:cNvPicPr>
              <a:picLocks noChangeAspect="1" noChangeArrowheads="1"/>
            </p:cNvPicPr>
            <p:nvPr/>
          </p:nvPicPr>
          <p:blipFill>
            <a:blip r:embed="rId105" cstate="print">
              <a:extLst>
                <a:ext uri="{28A0092B-C50C-407E-A947-70E740481C1C}">
                  <a14:useLocalDpi xmlns:a14="http://schemas.microsoft.com/office/drawing/2010/main" val="0"/>
                </a:ext>
              </a:extLst>
            </a:blip>
            <a:srcRect/>
            <a:stretch>
              <a:fillRect/>
            </a:stretch>
          </p:blipFill>
          <p:spPr bwMode="auto">
            <a:xfrm>
              <a:off x="10885054" y="4495379"/>
              <a:ext cx="648510" cy="364786"/>
            </a:xfrm>
            <a:prstGeom prst="rect">
              <a:avLst/>
            </a:prstGeom>
            <a:noFill/>
            <a:extLst>
              <a:ext uri="{909E8E84-426E-40DD-AFC4-6F175D3DCCD1}">
                <a14:hiddenFill xmlns:a14="http://schemas.microsoft.com/office/drawing/2010/main">
                  <a:solidFill>
                    <a:srgbClr val="FFFFFF"/>
                  </a:solidFill>
                </a14:hiddenFill>
              </a:ext>
            </a:extLst>
          </p:spPr>
        </p:pic>
        <p:sp>
          <p:nvSpPr>
            <p:cNvPr id="160" name="TextBox 159"/>
            <p:cNvSpPr txBox="1"/>
            <p:nvPr/>
          </p:nvSpPr>
          <p:spPr>
            <a:xfrm>
              <a:off x="9760366" y="5120885"/>
              <a:ext cx="2037955" cy="1661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Entertainment systems</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11286" name="Picture 22" descr="http://cdn2-b.examiner.com/sites/default/files/styles/image_content_width/hash/ee/0b/ee0beb7ee25836dbd6827ba41877e85f.png?itok=nKMkm0Ch"/>
            <p:cNvPicPr>
              <a:picLocks noChangeAspect="1" noChangeArrowheads="1"/>
            </p:cNvPicPr>
            <p:nvPr/>
          </p:nvPicPr>
          <p:blipFill rotWithShape="1">
            <a:blip r:embed="rId106" cstate="print">
              <a:extLst>
                <a:ext uri="{28A0092B-C50C-407E-A947-70E740481C1C}">
                  <a14:useLocalDpi xmlns:a14="http://schemas.microsoft.com/office/drawing/2010/main" val="0"/>
                </a:ext>
              </a:extLst>
            </a:blip>
            <a:srcRect l="13130" t="36283" r="13903" b="41881"/>
            <a:stretch/>
          </p:blipFill>
          <p:spPr bwMode="auto">
            <a:xfrm>
              <a:off x="11115760" y="4908053"/>
              <a:ext cx="776656" cy="169829"/>
            </a:xfrm>
            <a:prstGeom prst="rect">
              <a:avLst/>
            </a:prstGeom>
            <a:noFill/>
            <a:extLst>
              <a:ext uri="{909E8E84-426E-40DD-AFC4-6F175D3DCCD1}">
                <a14:hiddenFill xmlns:a14="http://schemas.microsoft.com/office/drawing/2010/main">
                  <a:solidFill>
                    <a:srgbClr val="FFFFFF"/>
                  </a:solidFill>
                </a14:hiddenFill>
              </a:ext>
            </a:extLst>
          </p:spPr>
        </p:pic>
        <p:pic>
          <p:nvPicPr>
            <p:cNvPr id="11288" name="Picture 24" descr="http://media.edge-online.com/wp-content/uploads/edgeonline/2013/05/Xbox-One-pad-1.jpg"/>
            <p:cNvPicPr>
              <a:picLocks noChangeAspect="1" noChangeArrowheads="1"/>
            </p:cNvPicPr>
            <p:nvPr/>
          </p:nvPicPr>
          <p:blipFill rotWithShape="1">
            <a:blip r:embed="rId107" cstate="print">
              <a:extLst>
                <a:ext uri="{28A0092B-C50C-407E-A947-70E740481C1C}">
                  <a14:useLocalDpi xmlns:a14="http://schemas.microsoft.com/office/drawing/2010/main" val="0"/>
                </a:ext>
              </a:extLst>
            </a:blip>
            <a:srcRect l="17335" t="1907" r="16097"/>
            <a:stretch/>
          </p:blipFill>
          <p:spPr bwMode="auto">
            <a:xfrm>
              <a:off x="11563165" y="4520517"/>
              <a:ext cx="329251" cy="2729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281" name="Group 11280"/>
          <p:cNvGrpSpPr/>
          <p:nvPr/>
        </p:nvGrpSpPr>
        <p:grpSpPr>
          <a:xfrm>
            <a:off x="6659716" y="3686934"/>
            <a:ext cx="999696" cy="907682"/>
            <a:chOff x="6987973" y="3537607"/>
            <a:chExt cx="999696" cy="907682"/>
          </a:xfrm>
        </p:grpSpPr>
        <p:sp>
          <p:nvSpPr>
            <p:cNvPr id="158" name="TextBox 157"/>
            <p:cNvSpPr txBox="1"/>
            <p:nvPr/>
          </p:nvSpPr>
          <p:spPr>
            <a:xfrm>
              <a:off x="7117271" y="4112890"/>
              <a:ext cx="813340" cy="332399"/>
            </a:xfrm>
            <a:prstGeom prst="rect">
              <a:avLst/>
            </a:prstGeom>
            <a:noFill/>
            <a:ln>
              <a:noFill/>
              <a:headEnd type="none" w="med" len="med"/>
              <a:tailEnd type="none" w="med" len="med"/>
            </a:ln>
          </p:spPr>
          <p:txBody>
            <a:bodyPr wrap="square" lIns="0" tIns="0" rIns="0" bIns="0" rtlCol="0">
              <a:spAutoFit/>
            </a:bodyPr>
            <a:lstStyle/>
            <a:p>
              <a:pPr algn="ctr" defTabSz="932597">
                <a:lnSpc>
                  <a:spcPct val="90000"/>
                </a:lnSpc>
                <a:defRPr/>
              </a:pPr>
              <a:r>
                <a:rPr lang="en-US" sz="1200" spc="-39" dirty="0" smtClean="0">
                  <a:gradFill>
                    <a:gsLst>
                      <a:gs pos="0">
                        <a:srgbClr val="505050"/>
                      </a:gs>
                      <a:gs pos="100000">
                        <a:srgbClr val="505050"/>
                      </a:gs>
                    </a:gsLst>
                    <a:lin ang="5400000" scaled="1"/>
                  </a:gradFill>
                  <a:ea typeface="Segoe UI" pitchFamily="34" charset="0"/>
                  <a:cs typeface="Segoe UI" pitchFamily="34" charset="0"/>
                </a:rPr>
                <a:t>Office equipment</a:t>
              </a:r>
              <a:endParaRPr lang="en-US" sz="1200" spc="-39" dirty="0">
                <a:gradFill>
                  <a:gsLst>
                    <a:gs pos="0">
                      <a:srgbClr val="505050"/>
                    </a:gs>
                    <a:gs pos="100000">
                      <a:srgbClr val="505050"/>
                    </a:gs>
                  </a:gsLst>
                  <a:lin ang="5400000" scaled="1"/>
                </a:gradFill>
                <a:ea typeface="Segoe UI" pitchFamily="34" charset="0"/>
                <a:cs typeface="Segoe UI" pitchFamily="34" charset="0"/>
              </a:endParaRPr>
            </a:p>
          </p:txBody>
        </p:sp>
        <p:pic>
          <p:nvPicPr>
            <p:cNvPr id="11274" name="Picture 10" descr="http://tabletmonkeys.com/images/2014/05/Microsoft-Surface-Pro-3.jpg"/>
            <p:cNvPicPr>
              <a:picLocks noChangeAspect="1" noChangeArrowheads="1"/>
            </p:cNvPicPr>
            <p:nvPr/>
          </p:nvPicPr>
          <p:blipFill>
            <a:blip r:embed="rId108" cstate="print">
              <a:extLst>
                <a:ext uri="{28A0092B-C50C-407E-A947-70E740481C1C}">
                  <a14:useLocalDpi xmlns:a14="http://schemas.microsoft.com/office/drawing/2010/main" val="0"/>
                </a:ext>
              </a:extLst>
            </a:blip>
            <a:srcRect/>
            <a:stretch>
              <a:fillRect/>
            </a:stretch>
          </p:blipFill>
          <p:spPr bwMode="auto">
            <a:xfrm>
              <a:off x="6987973" y="3724909"/>
              <a:ext cx="514947" cy="361105"/>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http://www.mfpdirect.co.uk/communities/5/004/006/272/915/images/4535223834_451x384.jpg"/>
            <p:cNvPicPr>
              <a:picLocks noChangeAspect="1" noChangeArrowheads="1"/>
            </p:cNvPicPr>
            <p:nvPr/>
          </p:nvPicPr>
          <p:blipFill rotWithShape="1">
            <a:blip r:embed="rId109" cstate="print">
              <a:extLst>
                <a:ext uri="{28A0092B-C50C-407E-A947-70E740481C1C}">
                  <a14:useLocalDpi xmlns:a14="http://schemas.microsoft.com/office/drawing/2010/main" val="0"/>
                </a:ext>
              </a:extLst>
            </a:blip>
            <a:srcRect l="23107" r="17971"/>
            <a:stretch/>
          </p:blipFill>
          <p:spPr bwMode="auto">
            <a:xfrm>
              <a:off x="7595795" y="3537607"/>
              <a:ext cx="391874" cy="566267"/>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itle 20"/>
          <p:cNvSpPr>
            <a:spLocks noGrp="1"/>
          </p:cNvSpPr>
          <p:nvPr>
            <p:ph type="title"/>
          </p:nvPr>
        </p:nvSpPr>
        <p:spPr/>
        <p:txBody>
          <a:bodyPr/>
          <a:lstStyle/>
          <a:p>
            <a:r>
              <a:rPr lang="en-US" dirty="0" smtClean="0"/>
              <a:t>IoT 2015</a:t>
            </a:r>
            <a:endParaRPr lang="en-US" dirty="0"/>
          </a:p>
        </p:txBody>
      </p:sp>
      <p:grpSp>
        <p:nvGrpSpPr>
          <p:cNvPr id="225" name="Group 224"/>
          <p:cNvGrpSpPr/>
          <p:nvPr/>
        </p:nvGrpSpPr>
        <p:grpSpPr>
          <a:xfrm>
            <a:off x="676937" y="3214601"/>
            <a:ext cx="525463" cy="481012"/>
            <a:chOff x="673893" y="3298825"/>
            <a:chExt cx="525463" cy="481012"/>
          </a:xfrm>
        </p:grpSpPr>
        <p:sp>
          <p:nvSpPr>
            <p:cNvPr id="226" name="Freeform 86"/>
            <p:cNvSpPr>
              <a:spLocks/>
            </p:cNvSpPr>
            <p:nvPr/>
          </p:nvSpPr>
          <p:spPr bwMode="auto">
            <a:xfrm>
              <a:off x="673893" y="3298825"/>
              <a:ext cx="525463" cy="244475"/>
            </a:xfrm>
            <a:custGeom>
              <a:avLst/>
              <a:gdLst>
                <a:gd name="T0" fmla="*/ 215 w 217"/>
                <a:gd name="T1" fmla="*/ 74 h 101"/>
                <a:gd name="T2" fmla="*/ 110 w 217"/>
                <a:gd name="T3" fmla="*/ 0 h 101"/>
                <a:gd name="T4" fmla="*/ 106 w 217"/>
                <a:gd name="T5" fmla="*/ 0 h 101"/>
                <a:gd name="T6" fmla="*/ 1 w 217"/>
                <a:gd name="T7" fmla="*/ 74 h 101"/>
                <a:gd name="T8" fmla="*/ 0 w 217"/>
                <a:gd name="T9" fmla="*/ 76 h 101"/>
                <a:gd name="T10" fmla="*/ 0 w 217"/>
                <a:gd name="T11" fmla="*/ 79 h 101"/>
                <a:gd name="T12" fmla="*/ 15 w 217"/>
                <a:gd name="T13" fmla="*/ 99 h 101"/>
                <a:gd name="T14" fmla="*/ 17 w 217"/>
                <a:gd name="T15" fmla="*/ 100 h 101"/>
                <a:gd name="T16" fmla="*/ 19 w 217"/>
                <a:gd name="T17" fmla="*/ 100 h 101"/>
                <a:gd name="T18" fmla="*/ 108 w 217"/>
                <a:gd name="T19" fmla="*/ 37 h 101"/>
                <a:gd name="T20" fmla="*/ 197 w 217"/>
                <a:gd name="T21" fmla="*/ 100 h 101"/>
                <a:gd name="T22" fmla="*/ 202 w 217"/>
                <a:gd name="T23" fmla="*/ 99 h 101"/>
                <a:gd name="T24" fmla="*/ 216 w 217"/>
                <a:gd name="T25" fmla="*/ 79 h 101"/>
                <a:gd name="T26" fmla="*/ 216 w 217"/>
                <a:gd name="T27" fmla="*/ 76 h 101"/>
                <a:gd name="T28" fmla="*/ 215 w 217"/>
                <a:gd name="T29" fmla="*/ 7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101">
                  <a:moveTo>
                    <a:pt x="215" y="74"/>
                  </a:moveTo>
                  <a:cubicBezTo>
                    <a:pt x="110" y="0"/>
                    <a:pt x="110" y="0"/>
                    <a:pt x="110" y="0"/>
                  </a:cubicBezTo>
                  <a:cubicBezTo>
                    <a:pt x="109" y="0"/>
                    <a:pt x="107" y="0"/>
                    <a:pt x="106" y="0"/>
                  </a:cubicBezTo>
                  <a:cubicBezTo>
                    <a:pt x="1" y="74"/>
                    <a:pt x="1" y="74"/>
                    <a:pt x="1" y="74"/>
                  </a:cubicBezTo>
                  <a:cubicBezTo>
                    <a:pt x="0" y="75"/>
                    <a:pt x="0" y="75"/>
                    <a:pt x="0" y="76"/>
                  </a:cubicBezTo>
                  <a:cubicBezTo>
                    <a:pt x="0" y="77"/>
                    <a:pt x="0" y="78"/>
                    <a:pt x="0" y="79"/>
                  </a:cubicBezTo>
                  <a:cubicBezTo>
                    <a:pt x="15" y="99"/>
                    <a:pt x="15" y="99"/>
                    <a:pt x="15" y="99"/>
                  </a:cubicBezTo>
                  <a:cubicBezTo>
                    <a:pt x="15" y="100"/>
                    <a:pt x="16" y="100"/>
                    <a:pt x="17" y="100"/>
                  </a:cubicBezTo>
                  <a:cubicBezTo>
                    <a:pt x="18" y="100"/>
                    <a:pt x="19" y="100"/>
                    <a:pt x="19" y="100"/>
                  </a:cubicBezTo>
                  <a:cubicBezTo>
                    <a:pt x="108" y="37"/>
                    <a:pt x="108" y="37"/>
                    <a:pt x="108" y="37"/>
                  </a:cubicBezTo>
                  <a:cubicBezTo>
                    <a:pt x="197" y="100"/>
                    <a:pt x="197" y="100"/>
                    <a:pt x="197" y="100"/>
                  </a:cubicBezTo>
                  <a:cubicBezTo>
                    <a:pt x="199" y="101"/>
                    <a:pt x="201" y="100"/>
                    <a:pt x="202" y="99"/>
                  </a:cubicBezTo>
                  <a:cubicBezTo>
                    <a:pt x="216" y="79"/>
                    <a:pt x="216" y="79"/>
                    <a:pt x="216" y="79"/>
                  </a:cubicBezTo>
                  <a:cubicBezTo>
                    <a:pt x="216" y="78"/>
                    <a:pt x="217" y="77"/>
                    <a:pt x="216" y="76"/>
                  </a:cubicBezTo>
                  <a:cubicBezTo>
                    <a:pt x="216" y="75"/>
                    <a:pt x="216" y="75"/>
                    <a:pt x="215" y="74"/>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27" name="Freeform 87"/>
            <p:cNvSpPr>
              <a:spLocks/>
            </p:cNvSpPr>
            <p:nvPr/>
          </p:nvSpPr>
          <p:spPr bwMode="auto">
            <a:xfrm>
              <a:off x="734218" y="3422650"/>
              <a:ext cx="400050" cy="357187"/>
            </a:xfrm>
            <a:custGeom>
              <a:avLst/>
              <a:gdLst>
                <a:gd name="T0" fmla="*/ 164 w 165"/>
                <a:gd name="T1" fmla="*/ 56 h 147"/>
                <a:gd name="T2" fmla="*/ 85 w 165"/>
                <a:gd name="T3" fmla="*/ 0 h 147"/>
                <a:gd name="T4" fmla="*/ 81 w 165"/>
                <a:gd name="T5" fmla="*/ 0 h 147"/>
                <a:gd name="T6" fmla="*/ 2 w 165"/>
                <a:gd name="T7" fmla="*/ 56 h 147"/>
                <a:gd name="T8" fmla="*/ 0 w 165"/>
                <a:gd name="T9" fmla="*/ 59 h 147"/>
                <a:gd name="T10" fmla="*/ 0 w 165"/>
                <a:gd name="T11" fmla="*/ 144 h 147"/>
                <a:gd name="T12" fmla="*/ 4 w 165"/>
                <a:gd name="T13" fmla="*/ 147 h 147"/>
                <a:gd name="T14" fmla="*/ 59 w 165"/>
                <a:gd name="T15" fmla="*/ 147 h 147"/>
                <a:gd name="T16" fmla="*/ 62 w 165"/>
                <a:gd name="T17" fmla="*/ 144 h 147"/>
                <a:gd name="T18" fmla="*/ 62 w 165"/>
                <a:gd name="T19" fmla="*/ 70 h 147"/>
                <a:gd name="T20" fmla="*/ 104 w 165"/>
                <a:gd name="T21" fmla="*/ 70 h 147"/>
                <a:gd name="T22" fmla="*/ 104 w 165"/>
                <a:gd name="T23" fmla="*/ 144 h 147"/>
                <a:gd name="T24" fmla="*/ 107 w 165"/>
                <a:gd name="T25" fmla="*/ 147 h 147"/>
                <a:gd name="T26" fmla="*/ 162 w 165"/>
                <a:gd name="T27" fmla="*/ 147 h 147"/>
                <a:gd name="T28" fmla="*/ 165 w 165"/>
                <a:gd name="T29" fmla="*/ 144 h 147"/>
                <a:gd name="T30" fmla="*/ 165 w 165"/>
                <a:gd name="T31" fmla="*/ 58 h 147"/>
                <a:gd name="T32" fmla="*/ 164 w 165"/>
                <a:gd name="T33" fmla="*/ 5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5" h="147">
                  <a:moveTo>
                    <a:pt x="164" y="56"/>
                  </a:moveTo>
                  <a:cubicBezTo>
                    <a:pt x="85" y="0"/>
                    <a:pt x="85" y="0"/>
                    <a:pt x="85" y="0"/>
                  </a:cubicBezTo>
                  <a:cubicBezTo>
                    <a:pt x="84" y="0"/>
                    <a:pt x="82" y="0"/>
                    <a:pt x="81" y="0"/>
                  </a:cubicBezTo>
                  <a:cubicBezTo>
                    <a:pt x="2" y="56"/>
                    <a:pt x="2" y="56"/>
                    <a:pt x="2" y="56"/>
                  </a:cubicBezTo>
                  <a:cubicBezTo>
                    <a:pt x="1" y="57"/>
                    <a:pt x="0" y="58"/>
                    <a:pt x="0" y="59"/>
                  </a:cubicBezTo>
                  <a:cubicBezTo>
                    <a:pt x="0" y="144"/>
                    <a:pt x="0" y="144"/>
                    <a:pt x="0" y="144"/>
                  </a:cubicBezTo>
                  <a:cubicBezTo>
                    <a:pt x="0" y="146"/>
                    <a:pt x="2" y="147"/>
                    <a:pt x="4" y="147"/>
                  </a:cubicBezTo>
                  <a:cubicBezTo>
                    <a:pt x="59" y="147"/>
                    <a:pt x="59" y="147"/>
                    <a:pt x="59" y="147"/>
                  </a:cubicBezTo>
                  <a:cubicBezTo>
                    <a:pt x="61" y="147"/>
                    <a:pt x="62" y="146"/>
                    <a:pt x="62" y="144"/>
                  </a:cubicBezTo>
                  <a:cubicBezTo>
                    <a:pt x="62" y="70"/>
                    <a:pt x="62" y="70"/>
                    <a:pt x="62" y="70"/>
                  </a:cubicBezTo>
                  <a:cubicBezTo>
                    <a:pt x="104" y="70"/>
                    <a:pt x="104" y="70"/>
                    <a:pt x="104" y="70"/>
                  </a:cubicBezTo>
                  <a:cubicBezTo>
                    <a:pt x="104" y="144"/>
                    <a:pt x="104" y="144"/>
                    <a:pt x="104" y="144"/>
                  </a:cubicBezTo>
                  <a:cubicBezTo>
                    <a:pt x="104" y="146"/>
                    <a:pt x="105" y="147"/>
                    <a:pt x="107" y="147"/>
                  </a:cubicBezTo>
                  <a:cubicBezTo>
                    <a:pt x="162" y="147"/>
                    <a:pt x="162" y="147"/>
                    <a:pt x="162" y="147"/>
                  </a:cubicBezTo>
                  <a:cubicBezTo>
                    <a:pt x="164" y="147"/>
                    <a:pt x="165" y="146"/>
                    <a:pt x="165" y="144"/>
                  </a:cubicBezTo>
                  <a:cubicBezTo>
                    <a:pt x="165" y="58"/>
                    <a:pt x="165" y="58"/>
                    <a:pt x="165" y="58"/>
                  </a:cubicBezTo>
                  <a:cubicBezTo>
                    <a:pt x="165" y="57"/>
                    <a:pt x="165" y="56"/>
                    <a:pt x="164" y="56"/>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28" name="Freeform 88"/>
            <p:cNvSpPr>
              <a:spLocks/>
            </p:cNvSpPr>
            <p:nvPr/>
          </p:nvSpPr>
          <p:spPr bwMode="auto">
            <a:xfrm>
              <a:off x="1058068" y="3298825"/>
              <a:ext cx="76200" cy="104775"/>
            </a:xfrm>
            <a:custGeom>
              <a:avLst/>
              <a:gdLst>
                <a:gd name="T0" fmla="*/ 1 w 31"/>
                <a:gd name="T1" fmla="*/ 25 h 43"/>
                <a:gd name="T2" fmla="*/ 26 w 31"/>
                <a:gd name="T3" fmla="*/ 42 h 43"/>
                <a:gd name="T4" fmla="*/ 28 w 31"/>
                <a:gd name="T5" fmla="*/ 43 h 43"/>
                <a:gd name="T6" fmla="*/ 29 w 31"/>
                <a:gd name="T7" fmla="*/ 42 h 43"/>
                <a:gd name="T8" fmla="*/ 31 w 31"/>
                <a:gd name="T9" fmla="*/ 39 h 43"/>
                <a:gd name="T10" fmla="*/ 31 w 31"/>
                <a:gd name="T11" fmla="*/ 3 h 43"/>
                <a:gd name="T12" fmla="*/ 28 w 31"/>
                <a:gd name="T13" fmla="*/ 0 h 43"/>
                <a:gd name="T14" fmla="*/ 3 w 31"/>
                <a:gd name="T15" fmla="*/ 0 h 43"/>
                <a:gd name="T16" fmla="*/ 0 w 31"/>
                <a:gd name="T17" fmla="*/ 3 h 43"/>
                <a:gd name="T18" fmla="*/ 0 w 31"/>
                <a:gd name="T19" fmla="*/ 22 h 43"/>
                <a:gd name="T20" fmla="*/ 1 w 31"/>
                <a:gd name="T21" fmla="*/ 2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3">
                  <a:moveTo>
                    <a:pt x="1" y="25"/>
                  </a:moveTo>
                  <a:cubicBezTo>
                    <a:pt x="26" y="42"/>
                    <a:pt x="26" y="42"/>
                    <a:pt x="26" y="42"/>
                  </a:cubicBezTo>
                  <a:cubicBezTo>
                    <a:pt x="27" y="42"/>
                    <a:pt x="27" y="43"/>
                    <a:pt x="28" y="43"/>
                  </a:cubicBezTo>
                  <a:cubicBezTo>
                    <a:pt x="28" y="43"/>
                    <a:pt x="29" y="42"/>
                    <a:pt x="29" y="42"/>
                  </a:cubicBezTo>
                  <a:cubicBezTo>
                    <a:pt x="30" y="42"/>
                    <a:pt x="31" y="40"/>
                    <a:pt x="31" y="39"/>
                  </a:cubicBezTo>
                  <a:cubicBezTo>
                    <a:pt x="31" y="3"/>
                    <a:pt x="31" y="3"/>
                    <a:pt x="31" y="3"/>
                  </a:cubicBezTo>
                  <a:cubicBezTo>
                    <a:pt x="31" y="1"/>
                    <a:pt x="30" y="0"/>
                    <a:pt x="28" y="0"/>
                  </a:cubicBezTo>
                  <a:cubicBezTo>
                    <a:pt x="3" y="0"/>
                    <a:pt x="3" y="0"/>
                    <a:pt x="3" y="0"/>
                  </a:cubicBezTo>
                  <a:cubicBezTo>
                    <a:pt x="1" y="0"/>
                    <a:pt x="0" y="1"/>
                    <a:pt x="0" y="3"/>
                  </a:cubicBezTo>
                  <a:cubicBezTo>
                    <a:pt x="0" y="22"/>
                    <a:pt x="0" y="22"/>
                    <a:pt x="0" y="22"/>
                  </a:cubicBezTo>
                  <a:cubicBezTo>
                    <a:pt x="0" y="23"/>
                    <a:pt x="0" y="24"/>
                    <a:pt x="1" y="25"/>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grpSp>
        <p:nvGrpSpPr>
          <p:cNvPr id="229" name="Group 228"/>
          <p:cNvGrpSpPr/>
          <p:nvPr/>
        </p:nvGrpSpPr>
        <p:grpSpPr>
          <a:xfrm>
            <a:off x="11246495" y="3214601"/>
            <a:ext cx="525463" cy="481012"/>
            <a:chOff x="11237118" y="3298825"/>
            <a:chExt cx="525463" cy="481012"/>
          </a:xfrm>
        </p:grpSpPr>
        <p:sp>
          <p:nvSpPr>
            <p:cNvPr id="230" name="Freeform 89"/>
            <p:cNvSpPr>
              <a:spLocks/>
            </p:cNvSpPr>
            <p:nvPr/>
          </p:nvSpPr>
          <p:spPr bwMode="auto">
            <a:xfrm>
              <a:off x="11237118" y="3298825"/>
              <a:ext cx="525463" cy="244475"/>
            </a:xfrm>
            <a:custGeom>
              <a:avLst/>
              <a:gdLst>
                <a:gd name="T0" fmla="*/ 216 w 217"/>
                <a:gd name="T1" fmla="*/ 74 h 101"/>
                <a:gd name="T2" fmla="*/ 111 w 217"/>
                <a:gd name="T3" fmla="*/ 0 h 101"/>
                <a:gd name="T4" fmla="*/ 107 w 217"/>
                <a:gd name="T5" fmla="*/ 0 h 101"/>
                <a:gd name="T6" fmla="*/ 2 w 217"/>
                <a:gd name="T7" fmla="*/ 74 h 101"/>
                <a:gd name="T8" fmla="*/ 0 w 217"/>
                <a:gd name="T9" fmla="*/ 76 h 101"/>
                <a:gd name="T10" fmla="*/ 1 w 217"/>
                <a:gd name="T11" fmla="*/ 79 h 101"/>
                <a:gd name="T12" fmla="*/ 15 w 217"/>
                <a:gd name="T13" fmla="*/ 99 h 101"/>
                <a:gd name="T14" fmla="*/ 18 w 217"/>
                <a:gd name="T15" fmla="*/ 100 h 101"/>
                <a:gd name="T16" fmla="*/ 20 w 217"/>
                <a:gd name="T17" fmla="*/ 100 h 101"/>
                <a:gd name="T18" fmla="*/ 109 w 217"/>
                <a:gd name="T19" fmla="*/ 37 h 101"/>
                <a:gd name="T20" fmla="*/ 198 w 217"/>
                <a:gd name="T21" fmla="*/ 100 h 101"/>
                <a:gd name="T22" fmla="*/ 202 w 217"/>
                <a:gd name="T23" fmla="*/ 99 h 101"/>
                <a:gd name="T24" fmla="*/ 217 w 217"/>
                <a:gd name="T25" fmla="*/ 79 h 101"/>
                <a:gd name="T26" fmla="*/ 217 w 217"/>
                <a:gd name="T27" fmla="*/ 76 h 101"/>
                <a:gd name="T28" fmla="*/ 216 w 217"/>
                <a:gd name="T29" fmla="*/ 7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101">
                  <a:moveTo>
                    <a:pt x="216" y="74"/>
                  </a:moveTo>
                  <a:cubicBezTo>
                    <a:pt x="111" y="0"/>
                    <a:pt x="111" y="0"/>
                    <a:pt x="111" y="0"/>
                  </a:cubicBezTo>
                  <a:cubicBezTo>
                    <a:pt x="109" y="0"/>
                    <a:pt x="108" y="0"/>
                    <a:pt x="107" y="0"/>
                  </a:cubicBezTo>
                  <a:cubicBezTo>
                    <a:pt x="2" y="74"/>
                    <a:pt x="2" y="74"/>
                    <a:pt x="2" y="74"/>
                  </a:cubicBezTo>
                  <a:cubicBezTo>
                    <a:pt x="1" y="75"/>
                    <a:pt x="1" y="75"/>
                    <a:pt x="0" y="76"/>
                  </a:cubicBezTo>
                  <a:cubicBezTo>
                    <a:pt x="0" y="77"/>
                    <a:pt x="0" y="78"/>
                    <a:pt x="1" y="79"/>
                  </a:cubicBezTo>
                  <a:cubicBezTo>
                    <a:pt x="15" y="99"/>
                    <a:pt x="15" y="99"/>
                    <a:pt x="15" y="99"/>
                  </a:cubicBezTo>
                  <a:cubicBezTo>
                    <a:pt x="16" y="100"/>
                    <a:pt x="17" y="100"/>
                    <a:pt x="18" y="100"/>
                  </a:cubicBezTo>
                  <a:cubicBezTo>
                    <a:pt x="19" y="100"/>
                    <a:pt x="19" y="100"/>
                    <a:pt x="20" y="100"/>
                  </a:cubicBezTo>
                  <a:cubicBezTo>
                    <a:pt x="109" y="37"/>
                    <a:pt x="109" y="37"/>
                    <a:pt x="109" y="37"/>
                  </a:cubicBezTo>
                  <a:cubicBezTo>
                    <a:pt x="198" y="100"/>
                    <a:pt x="198" y="100"/>
                    <a:pt x="198" y="100"/>
                  </a:cubicBezTo>
                  <a:cubicBezTo>
                    <a:pt x="199" y="101"/>
                    <a:pt x="201" y="100"/>
                    <a:pt x="202" y="99"/>
                  </a:cubicBezTo>
                  <a:cubicBezTo>
                    <a:pt x="217" y="79"/>
                    <a:pt x="217" y="79"/>
                    <a:pt x="217" y="79"/>
                  </a:cubicBezTo>
                  <a:cubicBezTo>
                    <a:pt x="217" y="78"/>
                    <a:pt x="217" y="77"/>
                    <a:pt x="217" y="76"/>
                  </a:cubicBezTo>
                  <a:cubicBezTo>
                    <a:pt x="217" y="75"/>
                    <a:pt x="216" y="75"/>
                    <a:pt x="216" y="74"/>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31" name="Freeform 90"/>
            <p:cNvSpPr>
              <a:spLocks/>
            </p:cNvSpPr>
            <p:nvPr/>
          </p:nvSpPr>
          <p:spPr bwMode="auto">
            <a:xfrm>
              <a:off x="11300618" y="3422650"/>
              <a:ext cx="398463" cy="357187"/>
            </a:xfrm>
            <a:custGeom>
              <a:avLst/>
              <a:gdLst>
                <a:gd name="T0" fmla="*/ 164 w 165"/>
                <a:gd name="T1" fmla="*/ 56 h 147"/>
                <a:gd name="T2" fmla="*/ 85 w 165"/>
                <a:gd name="T3" fmla="*/ 0 h 147"/>
                <a:gd name="T4" fmla="*/ 81 w 165"/>
                <a:gd name="T5" fmla="*/ 0 h 147"/>
                <a:gd name="T6" fmla="*/ 1 w 165"/>
                <a:gd name="T7" fmla="*/ 56 h 147"/>
                <a:gd name="T8" fmla="*/ 0 w 165"/>
                <a:gd name="T9" fmla="*/ 59 h 147"/>
                <a:gd name="T10" fmla="*/ 0 w 165"/>
                <a:gd name="T11" fmla="*/ 144 h 147"/>
                <a:gd name="T12" fmla="*/ 3 w 165"/>
                <a:gd name="T13" fmla="*/ 147 h 147"/>
                <a:gd name="T14" fmla="*/ 59 w 165"/>
                <a:gd name="T15" fmla="*/ 147 h 147"/>
                <a:gd name="T16" fmla="*/ 62 w 165"/>
                <a:gd name="T17" fmla="*/ 144 h 147"/>
                <a:gd name="T18" fmla="*/ 62 w 165"/>
                <a:gd name="T19" fmla="*/ 70 h 147"/>
                <a:gd name="T20" fmla="*/ 104 w 165"/>
                <a:gd name="T21" fmla="*/ 70 h 147"/>
                <a:gd name="T22" fmla="*/ 104 w 165"/>
                <a:gd name="T23" fmla="*/ 144 h 147"/>
                <a:gd name="T24" fmla="*/ 107 w 165"/>
                <a:gd name="T25" fmla="*/ 147 h 147"/>
                <a:gd name="T26" fmla="*/ 162 w 165"/>
                <a:gd name="T27" fmla="*/ 147 h 147"/>
                <a:gd name="T28" fmla="*/ 165 w 165"/>
                <a:gd name="T29" fmla="*/ 144 h 147"/>
                <a:gd name="T30" fmla="*/ 165 w 165"/>
                <a:gd name="T31" fmla="*/ 58 h 147"/>
                <a:gd name="T32" fmla="*/ 164 w 165"/>
                <a:gd name="T33" fmla="*/ 5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5" h="147">
                  <a:moveTo>
                    <a:pt x="164" y="56"/>
                  </a:moveTo>
                  <a:cubicBezTo>
                    <a:pt x="85" y="0"/>
                    <a:pt x="85" y="0"/>
                    <a:pt x="85" y="0"/>
                  </a:cubicBezTo>
                  <a:cubicBezTo>
                    <a:pt x="83" y="0"/>
                    <a:pt x="82" y="0"/>
                    <a:pt x="81" y="0"/>
                  </a:cubicBezTo>
                  <a:cubicBezTo>
                    <a:pt x="1" y="56"/>
                    <a:pt x="1" y="56"/>
                    <a:pt x="1" y="56"/>
                  </a:cubicBezTo>
                  <a:cubicBezTo>
                    <a:pt x="1" y="57"/>
                    <a:pt x="0" y="58"/>
                    <a:pt x="0" y="59"/>
                  </a:cubicBezTo>
                  <a:cubicBezTo>
                    <a:pt x="0" y="144"/>
                    <a:pt x="0" y="144"/>
                    <a:pt x="0" y="144"/>
                  </a:cubicBezTo>
                  <a:cubicBezTo>
                    <a:pt x="0" y="146"/>
                    <a:pt x="1" y="147"/>
                    <a:pt x="3" y="147"/>
                  </a:cubicBezTo>
                  <a:cubicBezTo>
                    <a:pt x="59" y="147"/>
                    <a:pt x="59" y="147"/>
                    <a:pt x="59" y="147"/>
                  </a:cubicBezTo>
                  <a:cubicBezTo>
                    <a:pt x="60" y="147"/>
                    <a:pt x="62" y="146"/>
                    <a:pt x="62" y="144"/>
                  </a:cubicBezTo>
                  <a:cubicBezTo>
                    <a:pt x="62" y="70"/>
                    <a:pt x="62" y="70"/>
                    <a:pt x="62" y="70"/>
                  </a:cubicBezTo>
                  <a:cubicBezTo>
                    <a:pt x="104" y="70"/>
                    <a:pt x="104" y="70"/>
                    <a:pt x="104" y="70"/>
                  </a:cubicBezTo>
                  <a:cubicBezTo>
                    <a:pt x="104" y="144"/>
                    <a:pt x="104" y="144"/>
                    <a:pt x="104" y="144"/>
                  </a:cubicBezTo>
                  <a:cubicBezTo>
                    <a:pt x="104" y="146"/>
                    <a:pt x="105" y="147"/>
                    <a:pt x="107" y="147"/>
                  </a:cubicBezTo>
                  <a:cubicBezTo>
                    <a:pt x="162" y="147"/>
                    <a:pt x="162" y="147"/>
                    <a:pt x="162" y="147"/>
                  </a:cubicBezTo>
                  <a:cubicBezTo>
                    <a:pt x="164" y="147"/>
                    <a:pt x="165" y="146"/>
                    <a:pt x="165" y="144"/>
                  </a:cubicBezTo>
                  <a:cubicBezTo>
                    <a:pt x="165" y="58"/>
                    <a:pt x="165" y="58"/>
                    <a:pt x="165" y="58"/>
                  </a:cubicBezTo>
                  <a:cubicBezTo>
                    <a:pt x="165" y="57"/>
                    <a:pt x="164" y="56"/>
                    <a:pt x="164" y="56"/>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32" name="Freeform 91"/>
            <p:cNvSpPr>
              <a:spLocks/>
            </p:cNvSpPr>
            <p:nvPr/>
          </p:nvSpPr>
          <p:spPr bwMode="auto">
            <a:xfrm>
              <a:off x="11624468" y="3298825"/>
              <a:ext cx="74613" cy="104775"/>
            </a:xfrm>
            <a:custGeom>
              <a:avLst/>
              <a:gdLst>
                <a:gd name="T0" fmla="*/ 1 w 31"/>
                <a:gd name="T1" fmla="*/ 25 h 43"/>
                <a:gd name="T2" fmla="*/ 26 w 31"/>
                <a:gd name="T3" fmla="*/ 42 h 43"/>
                <a:gd name="T4" fmla="*/ 28 w 31"/>
                <a:gd name="T5" fmla="*/ 43 h 43"/>
                <a:gd name="T6" fmla="*/ 29 w 31"/>
                <a:gd name="T7" fmla="*/ 42 h 43"/>
                <a:gd name="T8" fmla="*/ 31 w 31"/>
                <a:gd name="T9" fmla="*/ 39 h 43"/>
                <a:gd name="T10" fmla="*/ 31 w 31"/>
                <a:gd name="T11" fmla="*/ 3 h 43"/>
                <a:gd name="T12" fmla="*/ 28 w 31"/>
                <a:gd name="T13" fmla="*/ 0 h 43"/>
                <a:gd name="T14" fmla="*/ 3 w 31"/>
                <a:gd name="T15" fmla="*/ 0 h 43"/>
                <a:gd name="T16" fmla="*/ 0 w 31"/>
                <a:gd name="T17" fmla="*/ 3 h 43"/>
                <a:gd name="T18" fmla="*/ 0 w 31"/>
                <a:gd name="T19" fmla="*/ 22 h 43"/>
                <a:gd name="T20" fmla="*/ 1 w 31"/>
                <a:gd name="T21" fmla="*/ 2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3">
                  <a:moveTo>
                    <a:pt x="1" y="25"/>
                  </a:moveTo>
                  <a:cubicBezTo>
                    <a:pt x="26" y="42"/>
                    <a:pt x="26" y="42"/>
                    <a:pt x="26" y="42"/>
                  </a:cubicBezTo>
                  <a:cubicBezTo>
                    <a:pt x="26" y="42"/>
                    <a:pt x="27" y="43"/>
                    <a:pt x="28" y="43"/>
                  </a:cubicBezTo>
                  <a:cubicBezTo>
                    <a:pt x="28" y="43"/>
                    <a:pt x="29" y="42"/>
                    <a:pt x="29" y="42"/>
                  </a:cubicBezTo>
                  <a:cubicBezTo>
                    <a:pt x="30" y="42"/>
                    <a:pt x="31" y="40"/>
                    <a:pt x="31" y="39"/>
                  </a:cubicBezTo>
                  <a:cubicBezTo>
                    <a:pt x="31" y="3"/>
                    <a:pt x="31" y="3"/>
                    <a:pt x="31" y="3"/>
                  </a:cubicBezTo>
                  <a:cubicBezTo>
                    <a:pt x="31" y="1"/>
                    <a:pt x="29" y="0"/>
                    <a:pt x="28" y="0"/>
                  </a:cubicBezTo>
                  <a:cubicBezTo>
                    <a:pt x="3" y="0"/>
                    <a:pt x="3" y="0"/>
                    <a:pt x="3" y="0"/>
                  </a:cubicBezTo>
                  <a:cubicBezTo>
                    <a:pt x="1" y="0"/>
                    <a:pt x="0" y="1"/>
                    <a:pt x="0" y="3"/>
                  </a:cubicBezTo>
                  <a:cubicBezTo>
                    <a:pt x="0" y="22"/>
                    <a:pt x="0" y="22"/>
                    <a:pt x="0" y="22"/>
                  </a:cubicBezTo>
                  <a:cubicBezTo>
                    <a:pt x="0" y="23"/>
                    <a:pt x="0" y="24"/>
                    <a:pt x="1" y="25"/>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grpSp>
      <p:sp>
        <p:nvSpPr>
          <p:cNvPr id="233" name="Freeform 92"/>
          <p:cNvSpPr>
            <a:spLocks noEditPoints="1"/>
          </p:cNvSpPr>
          <p:nvPr/>
        </p:nvSpPr>
        <p:spPr bwMode="auto">
          <a:xfrm>
            <a:off x="6028230" y="3149514"/>
            <a:ext cx="365125" cy="550862"/>
          </a:xfrm>
          <a:custGeom>
            <a:avLst/>
            <a:gdLst>
              <a:gd name="T0" fmla="*/ 0 w 230"/>
              <a:gd name="T1" fmla="*/ 0 h 347"/>
              <a:gd name="T2" fmla="*/ 0 w 230"/>
              <a:gd name="T3" fmla="*/ 347 h 347"/>
              <a:gd name="T4" fmla="*/ 93 w 230"/>
              <a:gd name="T5" fmla="*/ 347 h 347"/>
              <a:gd name="T6" fmla="*/ 93 w 230"/>
              <a:gd name="T7" fmla="*/ 276 h 347"/>
              <a:gd name="T8" fmla="*/ 138 w 230"/>
              <a:gd name="T9" fmla="*/ 276 h 347"/>
              <a:gd name="T10" fmla="*/ 138 w 230"/>
              <a:gd name="T11" fmla="*/ 347 h 347"/>
              <a:gd name="T12" fmla="*/ 230 w 230"/>
              <a:gd name="T13" fmla="*/ 347 h 347"/>
              <a:gd name="T14" fmla="*/ 230 w 230"/>
              <a:gd name="T15" fmla="*/ 0 h 347"/>
              <a:gd name="T16" fmla="*/ 0 w 230"/>
              <a:gd name="T17" fmla="*/ 0 h 347"/>
              <a:gd name="T18" fmla="*/ 70 w 230"/>
              <a:gd name="T19" fmla="*/ 220 h 347"/>
              <a:gd name="T20" fmla="*/ 23 w 230"/>
              <a:gd name="T21" fmla="*/ 220 h 347"/>
              <a:gd name="T22" fmla="*/ 23 w 230"/>
              <a:gd name="T23" fmla="*/ 150 h 347"/>
              <a:gd name="T24" fmla="*/ 70 w 230"/>
              <a:gd name="T25" fmla="*/ 150 h 347"/>
              <a:gd name="T26" fmla="*/ 70 w 230"/>
              <a:gd name="T27" fmla="*/ 220 h 347"/>
              <a:gd name="T28" fmla="*/ 70 w 230"/>
              <a:gd name="T29" fmla="*/ 104 h 347"/>
              <a:gd name="T30" fmla="*/ 23 w 230"/>
              <a:gd name="T31" fmla="*/ 104 h 347"/>
              <a:gd name="T32" fmla="*/ 23 w 230"/>
              <a:gd name="T33" fmla="*/ 35 h 347"/>
              <a:gd name="T34" fmla="*/ 70 w 230"/>
              <a:gd name="T35" fmla="*/ 35 h 347"/>
              <a:gd name="T36" fmla="*/ 70 w 230"/>
              <a:gd name="T37" fmla="*/ 104 h 347"/>
              <a:gd name="T38" fmla="*/ 138 w 230"/>
              <a:gd name="T39" fmla="*/ 220 h 347"/>
              <a:gd name="T40" fmla="*/ 93 w 230"/>
              <a:gd name="T41" fmla="*/ 220 h 347"/>
              <a:gd name="T42" fmla="*/ 93 w 230"/>
              <a:gd name="T43" fmla="*/ 150 h 347"/>
              <a:gd name="T44" fmla="*/ 138 w 230"/>
              <a:gd name="T45" fmla="*/ 150 h 347"/>
              <a:gd name="T46" fmla="*/ 138 w 230"/>
              <a:gd name="T47" fmla="*/ 220 h 347"/>
              <a:gd name="T48" fmla="*/ 138 w 230"/>
              <a:gd name="T49" fmla="*/ 104 h 347"/>
              <a:gd name="T50" fmla="*/ 93 w 230"/>
              <a:gd name="T51" fmla="*/ 104 h 347"/>
              <a:gd name="T52" fmla="*/ 93 w 230"/>
              <a:gd name="T53" fmla="*/ 35 h 347"/>
              <a:gd name="T54" fmla="*/ 138 w 230"/>
              <a:gd name="T55" fmla="*/ 35 h 347"/>
              <a:gd name="T56" fmla="*/ 138 w 230"/>
              <a:gd name="T57" fmla="*/ 104 h 347"/>
              <a:gd name="T58" fmla="*/ 207 w 230"/>
              <a:gd name="T59" fmla="*/ 220 h 347"/>
              <a:gd name="T60" fmla="*/ 161 w 230"/>
              <a:gd name="T61" fmla="*/ 220 h 347"/>
              <a:gd name="T62" fmla="*/ 161 w 230"/>
              <a:gd name="T63" fmla="*/ 150 h 347"/>
              <a:gd name="T64" fmla="*/ 207 w 230"/>
              <a:gd name="T65" fmla="*/ 150 h 347"/>
              <a:gd name="T66" fmla="*/ 207 w 230"/>
              <a:gd name="T67" fmla="*/ 220 h 347"/>
              <a:gd name="T68" fmla="*/ 207 w 230"/>
              <a:gd name="T69" fmla="*/ 104 h 347"/>
              <a:gd name="T70" fmla="*/ 161 w 230"/>
              <a:gd name="T71" fmla="*/ 104 h 347"/>
              <a:gd name="T72" fmla="*/ 161 w 230"/>
              <a:gd name="T73" fmla="*/ 35 h 347"/>
              <a:gd name="T74" fmla="*/ 207 w 230"/>
              <a:gd name="T75" fmla="*/ 35 h 347"/>
              <a:gd name="T76" fmla="*/ 207 w 230"/>
              <a:gd name="T77" fmla="*/ 10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0" h="347">
                <a:moveTo>
                  <a:pt x="0" y="0"/>
                </a:moveTo>
                <a:lnTo>
                  <a:pt x="0" y="347"/>
                </a:lnTo>
                <a:lnTo>
                  <a:pt x="93" y="347"/>
                </a:lnTo>
                <a:lnTo>
                  <a:pt x="93" y="276"/>
                </a:lnTo>
                <a:lnTo>
                  <a:pt x="138" y="276"/>
                </a:lnTo>
                <a:lnTo>
                  <a:pt x="138" y="347"/>
                </a:lnTo>
                <a:lnTo>
                  <a:pt x="230" y="347"/>
                </a:lnTo>
                <a:lnTo>
                  <a:pt x="230" y="0"/>
                </a:lnTo>
                <a:lnTo>
                  <a:pt x="0" y="0"/>
                </a:lnTo>
                <a:close/>
                <a:moveTo>
                  <a:pt x="70" y="220"/>
                </a:moveTo>
                <a:lnTo>
                  <a:pt x="23" y="220"/>
                </a:lnTo>
                <a:lnTo>
                  <a:pt x="23" y="150"/>
                </a:lnTo>
                <a:lnTo>
                  <a:pt x="70" y="150"/>
                </a:lnTo>
                <a:lnTo>
                  <a:pt x="70" y="220"/>
                </a:lnTo>
                <a:close/>
                <a:moveTo>
                  <a:pt x="70" y="104"/>
                </a:moveTo>
                <a:lnTo>
                  <a:pt x="23" y="104"/>
                </a:lnTo>
                <a:lnTo>
                  <a:pt x="23" y="35"/>
                </a:lnTo>
                <a:lnTo>
                  <a:pt x="70" y="35"/>
                </a:lnTo>
                <a:lnTo>
                  <a:pt x="70" y="104"/>
                </a:lnTo>
                <a:close/>
                <a:moveTo>
                  <a:pt x="138" y="220"/>
                </a:moveTo>
                <a:lnTo>
                  <a:pt x="93" y="220"/>
                </a:lnTo>
                <a:lnTo>
                  <a:pt x="93" y="150"/>
                </a:lnTo>
                <a:lnTo>
                  <a:pt x="138" y="150"/>
                </a:lnTo>
                <a:lnTo>
                  <a:pt x="138" y="220"/>
                </a:lnTo>
                <a:close/>
                <a:moveTo>
                  <a:pt x="138" y="104"/>
                </a:moveTo>
                <a:lnTo>
                  <a:pt x="93" y="104"/>
                </a:lnTo>
                <a:lnTo>
                  <a:pt x="93" y="35"/>
                </a:lnTo>
                <a:lnTo>
                  <a:pt x="138" y="35"/>
                </a:lnTo>
                <a:lnTo>
                  <a:pt x="138" y="104"/>
                </a:lnTo>
                <a:close/>
                <a:moveTo>
                  <a:pt x="207" y="220"/>
                </a:moveTo>
                <a:lnTo>
                  <a:pt x="161" y="220"/>
                </a:lnTo>
                <a:lnTo>
                  <a:pt x="161" y="150"/>
                </a:lnTo>
                <a:lnTo>
                  <a:pt x="207" y="150"/>
                </a:lnTo>
                <a:lnTo>
                  <a:pt x="207" y="220"/>
                </a:lnTo>
                <a:close/>
                <a:moveTo>
                  <a:pt x="207" y="104"/>
                </a:moveTo>
                <a:lnTo>
                  <a:pt x="161" y="104"/>
                </a:lnTo>
                <a:lnTo>
                  <a:pt x="161" y="35"/>
                </a:lnTo>
                <a:lnTo>
                  <a:pt x="207" y="35"/>
                </a:lnTo>
                <a:lnTo>
                  <a:pt x="207" y="104"/>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34" name="Rectangle 93"/>
          <p:cNvSpPr>
            <a:spLocks noChangeArrowheads="1"/>
          </p:cNvSpPr>
          <p:nvPr/>
        </p:nvSpPr>
        <p:spPr bwMode="auto">
          <a:xfrm>
            <a:off x="1316831" y="3425739"/>
            <a:ext cx="4510088" cy="49212"/>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35" name="Rectangle 94"/>
          <p:cNvSpPr>
            <a:spLocks noChangeArrowheads="1"/>
          </p:cNvSpPr>
          <p:nvPr/>
        </p:nvSpPr>
        <p:spPr bwMode="auto">
          <a:xfrm>
            <a:off x="6600031" y="3425739"/>
            <a:ext cx="4510088" cy="49212"/>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a:defRPr/>
            </a:pPr>
            <a:endParaRPr lang="en-US">
              <a:solidFill>
                <a:srgbClr val="505050"/>
              </a:solidFill>
            </a:endParaRPr>
          </a:p>
        </p:txBody>
      </p:sp>
      <p:sp>
        <p:nvSpPr>
          <p:cNvPr id="236" name="TextBox 235"/>
          <p:cNvSpPr txBox="1"/>
          <p:nvPr/>
        </p:nvSpPr>
        <p:spPr>
          <a:xfrm>
            <a:off x="678763" y="3721537"/>
            <a:ext cx="521810" cy="215444"/>
          </a:xfrm>
          <a:prstGeom prst="rect">
            <a:avLst/>
          </a:prstGeom>
          <a:noFill/>
          <a:ln>
            <a:noFill/>
            <a:headEnd type="none" w="med" len="med"/>
            <a:tailEnd type="none" w="med" len="med"/>
          </a:ln>
        </p:spPr>
        <p:txBody>
          <a:bodyPr wrap="none" lIns="0" tIns="0" rIns="0" bIns="0" rtlCol="0">
            <a:spAutoFit/>
          </a:bodyPr>
          <a:lstStyle/>
          <a:p>
            <a:pPr defTabSz="932597">
              <a:defRPr/>
            </a:pPr>
            <a:r>
              <a:rPr lang="en-US" sz="1400" b="1" spc="-39" dirty="0" smtClean="0">
                <a:gradFill>
                  <a:gsLst>
                    <a:gs pos="0">
                      <a:srgbClr val="505050"/>
                    </a:gs>
                    <a:gs pos="100000">
                      <a:srgbClr val="505050"/>
                    </a:gs>
                  </a:gsLst>
                  <a:lin ang="5400000" scaled="1"/>
                </a:gradFill>
                <a:ea typeface="Segoe UI" pitchFamily="34" charset="0"/>
                <a:cs typeface="Segoe UI" pitchFamily="34" charset="0"/>
              </a:rPr>
              <a:t>HOME</a:t>
            </a:r>
            <a:endParaRPr lang="en-US" sz="1400" b="1" spc="-39" dirty="0">
              <a:gradFill>
                <a:gsLst>
                  <a:gs pos="0">
                    <a:srgbClr val="505050"/>
                  </a:gs>
                  <a:gs pos="100000">
                    <a:srgbClr val="505050"/>
                  </a:gs>
                </a:gsLst>
                <a:lin ang="5400000" scaled="1"/>
              </a:gradFill>
              <a:ea typeface="Segoe UI" pitchFamily="34" charset="0"/>
              <a:cs typeface="Segoe UI" pitchFamily="34" charset="0"/>
            </a:endParaRPr>
          </a:p>
        </p:txBody>
      </p:sp>
      <p:sp>
        <p:nvSpPr>
          <p:cNvPr id="237" name="TextBox 236"/>
          <p:cNvSpPr txBox="1"/>
          <p:nvPr/>
        </p:nvSpPr>
        <p:spPr>
          <a:xfrm>
            <a:off x="11260353" y="3721537"/>
            <a:ext cx="521810" cy="215444"/>
          </a:xfrm>
          <a:prstGeom prst="rect">
            <a:avLst/>
          </a:prstGeom>
          <a:noFill/>
          <a:ln>
            <a:noFill/>
            <a:headEnd type="none" w="med" len="med"/>
            <a:tailEnd type="none" w="med" len="med"/>
          </a:ln>
        </p:spPr>
        <p:txBody>
          <a:bodyPr wrap="none" lIns="0" tIns="0" rIns="0" bIns="0" rtlCol="0">
            <a:spAutoFit/>
          </a:bodyPr>
          <a:lstStyle/>
          <a:p>
            <a:pPr defTabSz="932597">
              <a:defRPr/>
            </a:pPr>
            <a:r>
              <a:rPr lang="en-US" sz="1400" b="1" spc="-39" dirty="0" smtClean="0">
                <a:gradFill>
                  <a:gsLst>
                    <a:gs pos="0">
                      <a:srgbClr val="505050"/>
                    </a:gs>
                    <a:gs pos="100000">
                      <a:srgbClr val="505050"/>
                    </a:gs>
                  </a:gsLst>
                  <a:lin ang="5400000" scaled="1"/>
                </a:gradFill>
                <a:ea typeface="Segoe UI" pitchFamily="34" charset="0"/>
                <a:cs typeface="Segoe UI" pitchFamily="34" charset="0"/>
              </a:rPr>
              <a:t>HOME</a:t>
            </a:r>
            <a:endParaRPr lang="en-US" sz="1400" b="1" spc="-39" dirty="0">
              <a:gradFill>
                <a:gsLst>
                  <a:gs pos="0">
                    <a:srgbClr val="505050"/>
                  </a:gs>
                  <a:gs pos="100000">
                    <a:srgbClr val="505050"/>
                  </a:gs>
                </a:gsLst>
                <a:lin ang="5400000" scaled="1"/>
              </a:gradFill>
              <a:ea typeface="Segoe UI" pitchFamily="34" charset="0"/>
              <a:cs typeface="Segoe UI" pitchFamily="34" charset="0"/>
            </a:endParaRPr>
          </a:p>
        </p:txBody>
      </p:sp>
      <p:sp>
        <p:nvSpPr>
          <p:cNvPr id="238" name="TextBox 237"/>
          <p:cNvSpPr txBox="1"/>
          <p:nvPr/>
        </p:nvSpPr>
        <p:spPr>
          <a:xfrm>
            <a:off x="5688437" y="3721537"/>
            <a:ext cx="1044710" cy="215444"/>
          </a:xfrm>
          <a:prstGeom prst="rect">
            <a:avLst/>
          </a:prstGeom>
          <a:noFill/>
          <a:ln>
            <a:noFill/>
            <a:headEnd type="none" w="med" len="med"/>
            <a:tailEnd type="none" w="med" len="med"/>
          </a:ln>
        </p:spPr>
        <p:txBody>
          <a:bodyPr wrap="none" lIns="0" tIns="0" rIns="0" bIns="0" rtlCol="0">
            <a:spAutoFit/>
          </a:bodyPr>
          <a:lstStyle/>
          <a:p>
            <a:pPr defTabSz="932597">
              <a:defRPr/>
            </a:pPr>
            <a:r>
              <a:rPr lang="en-US" sz="1400" b="1" spc="-39" dirty="0" smtClean="0">
                <a:gradFill>
                  <a:gsLst>
                    <a:gs pos="0">
                      <a:srgbClr val="505050"/>
                    </a:gs>
                    <a:gs pos="100000">
                      <a:srgbClr val="505050"/>
                    </a:gs>
                  </a:gsLst>
                  <a:lin ang="5400000" scaled="1"/>
                </a:gradFill>
                <a:ea typeface="Segoe UI" pitchFamily="34" charset="0"/>
                <a:cs typeface="Segoe UI" pitchFamily="34" charset="0"/>
              </a:rPr>
              <a:t>WORKPLACE</a:t>
            </a:r>
            <a:endParaRPr lang="en-US" sz="1400" b="1" spc="-39" dirty="0">
              <a:gradFill>
                <a:gsLst>
                  <a:gs pos="0">
                    <a:srgbClr val="505050"/>
                  </a:gs>
                  <a:gs pos="100000">
                    <a:srgbClr val="505050"/>
                  </a:gs>
                </a:gsLst>
                <a:lin ang="5400000" scaled="1"/>
              </a:gradFill>
              <a:ea typeface="Segoe UI" pitchFamily="34" charset="0"/>
              <a:cs typeface="Segoe UI" pitchFamily="34" charset="0"/>
            </a:endParaRPr>
          </a:p>
        </p:txBody>
      </p:sp>
    </p:spTree>
    <p:extLst>
      <p:ext uri="{BB962C8B-B14F-4D97-AF65-F5344CB8AC3E}">
        <p14:creationId xmlns:p14="http://schemas.microsoft.com/office/powerpoint/2010/main" val="374507838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054" y="2626053"/>
            <a:ext cx="3286607" cy="2282987"/>
          </a:xfrm>
          <a:prstGeom prst="rect">
            <a:avLst/>
          </a:prstGeom>
        </p:spPr>
      </p:pic>
      <p:sp>
        <p:nvSpPr>
          <p:cNvPr id="13" name="TextBox 12"/>
          <p:cNvSpPr txBox="1"/>
          <p:nvPr/>
        </p:nvSpPr>
        <p:spPr>
          <a:xfrm>
            <a:off x="102297" y="4954993"/>
            <a:ext cx="266201" cy="160091"/>
          </a:xfrm>
          <a:prstGeom prst="rect">
            <a:avLst/>
          </a:prstGeom>
          <a:noFill/>
          <a:ln>
            <a:noFill/>
            <a:headEnd type="none" w="med" len="med"/>
            <a:tailEnd type="none" w="med" len="med"/>
          </a:ln>
        </p:spPr>
        <p:txBody>
          <a:bodyPr wrap="squar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1970</a:t>
            </a:r>
          </a:p>
        </p:txBody>
      </p:sp>
      <p:sp>
        <p:nvSpPr>
          <p:cNvPr id="14" name="TextBox 13"/>
          <p:cNvSpPr txBox="1"/>
          <p:nvPr/>
        </p:nvSpPr>
        <p:spPr>
          <a:xfrm>
            <a:off x="894387" y="4954993"/>
            <a:ext cx="266201" cy="160091"/>
          </a:xfrm>
          <a:prstGeom prst="rect">
            <a:avLst/>
          </a:prstGeom>
          <a:noFill/>
          <a:ln>
            <a:noFill/>
            <a:headEnd type="none" w="med" len="med"/>
            <a:tailEnd type="none" w="med" len="med"/>
          </a:ln>
        </p:spPr>
        <p:txBody>
          <a:bodyPr wrap="squar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1980</a:t>
            </a:r>
          </a:p>
        </p:txBody>
      </p:sp>
      <p:sp>
        <p:nvSpPr>
          <p:cNvPr id="15" name="TextBox 14"/>
          <p:cNvSpPr txBox="1"/>
          <p:nvPr/>
        </p:nvSpPr>
        <p:spPr>
          <a:xfrm>
            <a:off x="1686478" y="4954993"/>
            <a:ext cx="266201" cy="160091"/>
          </a:xfrm>
          <a:prstGeom prst="rect">
            <a:avLst/>
          </a:prstGeom>
          <a:noFill/>
          <a:ln>
            <a:noFill/>
            <a:headEnd type="none" w="med" len="med"/>
            <a:tailEnd type="none" w="med" len="med"/>
          </a:ln>
        </p:spPr>
        <p:txBody>
          <a:bodyPr wrap="squar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1990</a:t>
            </a:r>
          </a:p>
        </p:txBody>
      </p:sp>
      <p:sp>
        <p:nvSpPr>
          <p:cNvPr id="16" name="TextBox 15"/>
          <p:cNvSpPr txBox="1"/>
          <p:nvPr/>
        </p:nvSpPr>
        <p:spPr>
          <a:xfrm>
            <a:off x="2478568" y="4954993"/>
            <a:ext cx="266201" cy="160091"/>
          </a:xfrm>
          <a:prstGeom prst="rect">
            <a:avLst/>
          </a:prstGeom>
          <a:noFill/>
          <a:ln>
            <a:noFill/>
            <a:headEnd type="none" w="med" len="med"/>
            <a:tailEnd type="none" w="med" len="med"/>
          </a:ln>
        </p:spPr>
        <p:txBody>
          <a:bodyPr wrap="squar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2000</a:t>
            </a:r>
          </a:p>
        </p:txBody>
      </p:sp>
      <p:sp>
        <p:nvSpPr>
          <p:cNvPr id="17" name="TextBox 16"/>
          <p:cNvSpPr txBox="1"/>
          <p:nvPr/>
        </p:nvSpPr>
        <p:spPr>
          <a:xfrm>
            <a:off x="3270659" y="4954993"/>
            <a:ext cx="266201" cy="160091"/>
          </a:xfrm>
          <a:prstGeom prst="rect">
            <a:avLst/>
          </a:prstGeom>
          <a:noFill/>
          <a:ln>
            <a:noFill/>
            <a:headEnd type="none" w="med" len="med"/>
            <a:tailEnd type="none" w="med" len="med"/>
          </a:ln>
        </p:spPr>
        <p:txBody>
          <a:bodyPr wrap="squar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2010</a:t>
            </a:r>
          </a:p>
        </p:txBody>
      </p:sp>
      <p:sp>
        <p:nvSpPr>
          <p:cNvPr id="18" name="TextBox 17"/>
          <p:cNvSpPr txBox="1"/>
          <p:nvPr/>
        </p:nvSpPr>
        <p:spPr>
          <a:xfrm>
            <a:off x="3531852" y="2760660"/>
            <a:ext cx="808171"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10,000,000,000</a:t>
            </a:r>
          </a:p>
        </p:txBody>
      </p:sp>
      <p:sp>
        <p:nvSpPr>
          <p:cNvPr id="19" name="TextBox 18"/>
          <p:cNvSpPr txBox="1"/>
          <p:nvPr/>
        </p:nvSpPr>
        <p:spPr>
          <a:xfrm>
            <a:off x="3531852" y="3017404"/>
            <a:ext cx="741336"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1,000,000,000</a:t>
            </a:r>
          </a:p>
        </p:txBody>
      </p:sp>
      <p:sp>
        <p:nvSpPr>
          <p:cNvPr id="20" name="TextBox 19"/>
          <p:cNvSpPr txBox="1"/>
          <p:nvPr/>
        </p:nvSpPr>
        <p:spPr>
          <a:xfrm>
            <a:off x="3531852" y="3297569"/>
            <a:ext cx="650173"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100,000,000</a:t>
            </a:r>
          </a:p>
        </p:txBody>
      </p:sp>
      <p:sp>
        <p:nvSpPr>
          <p:cNvPr id="21" name="TextBox 20"/>
          <p:cNvSpPr txBox="1"/>
          <p:nvPr/>
        </p:nvSpPr>
        <p:spPr>
          <a:xfrm>
            <a:off x="3532605" y="3579763"/>
            <a:ext cx="583337"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10,000,000</a:t>
            </a:r>
          </a:p>
        </p:txBody>
      </p:sp>
      <p:sp>
        <p:nvSpPr>
          <p:cNvPr id="22" name="TextBox 21"/>
          <p:cNvSpPr txBox="1"/>
          <p:nvPr/>
        </p:nvSpPr>
        <p:spPr>
          <a:xfrm>
            <a:off x="3531852" y="3860549"/>
            <a:ext cx="516503"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1,000,000</a:t>
            </a:r>
          </a:p>
        </p:txBody>
      </p:sp>
      <p:sp>
        <p:nvSpPr>
          <p:cNvPr id="23" name="TextBox 22"/>
          <p:cNvSpPr txBox="1"/>
          <p:nvPr/>
        </p:nvSpPr>
        <p:spPr>
          <a:xfrm>
            <a:off x="3531180" y="4139808"/>
            <a:ext cx="425339"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100,000</a:t>
            </a:r>
          </a:p>
        </p:txBody>
      </p:sp>
      <p:sp>
        <p:nvSpPr>
          <p:cNvPr id="24" name="TextBox 23"/>
          <p:cNvSpPr txBox="1"/>
          <p:nvPr/>
        </p:nvSpPr>
        <p:spPr>
          <a:xfrm>
            <a:off x="3531180" y="4416440"/>
            <a:ext cx="358504"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10,000</a:t>
            </a:r>
          </a:p>
        </p:txBody>
      </p:sp>
      <p:sp>
        <p:nvSpPr>
          <p:cNvPr id="25" name="TextBox 24"/>
          <p:cNvSpPr txBox="1"/>
          <p:nvPr/>
        </p:nvSpPr>
        <p:spPr>
          <a:xfrm>
            <a:off x="3538747" y="4669700"/>
            <a:ext cx="291669"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1,000</a:t>
            </a:r>
          </a:p>
        </p:txBody>
      </p:sp>
      <p:pic>
        <p:nvPicPr>
          <p:cNvPr id="27" name="Picture 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6659" y="3070480"/>
            <a:ext cx="3235759" cy="1793281"/>
          </a:xfrm>
          <a:prstGeom prst="rect">
            <a:avLst/>
          </a:prstGeom>
        </p:spPr>
      </p:pic>
      <p:sp>
        <p:nvSpPr>
          <p:cNvPr id="28" name="TextBox 27"/>
          <p:cNvSpPr txBox="1"/>
          <p:nvPr/>
        </p:nvSpPr>
        <p:spPr>
          <a:xfrm>
            <a:off x="3558828" y="2487733"/>
            <a:ext cx="627284" cy="160091"/>
          </a:xfrm>
          <a:prstGeom prst="rect">
            <a:avLst/>
          </a:prstGeom>
          <a:noFill/>
          <a:ln>
            <a:noFill/>
            <a:headEnd type="none" w="med" len="med"/>
            <a:tailEnd type="none" w="med" len="med"/>
          </a:ln>
        </p:spPr>
        <p:txBody>
          <a:bodyPr wrap="none" lIns="0" tIns="0" rIns="0" bIns="0" rtlCol="0">
            <a:spAutoFit/>
          </a:bodyPr>
          <a:lstStyle/>
          <a:p>
            <a:pPr defTabSz="932384"/>
            <a:r>
              <a:rPr lang="en-US" sz="1020" b="1" spc="-39" dirty="0">
                <a:solidFill>
                  <a:srgbClr val="404040">
                    <a:lumMod val="50000"/>
                  </a:srgbClr>
                </a:solidFill>
                <a:ea typeface="Segoe UI" pitchFamily="34" charset="0"/>
                <a:cs typeface="Segoe UI" pitchFamily="34" charset="0"/>
              </a:rPr>
              <a:t>Transistors</a:t>
            </a:r>
          </a:p>
        </p:txBody>
      </p:sp>
      <p:sp>
        <p:nvSpPr>
          <p:cNvPr id="29" name="TextBox 28"/>
          <p:cNvSpPr txBox="1"/>
          <p:nvPr/>
        </p:nvSpPr>
        <p:spPr>
          <a:xfrm>
            <a:off x="1027487" y="1821224"/>
            <a:ext cx="2024936" cy="376684"/>
          </a:xfrm>
          <a:prstGeom prst="rect">
            <a:avLst/>
          </a:prstGeom>
          <a:noFill/>
          <a:ln>
            <a:noFill/>
            <a:headEnd type="none" w="med" len="med"/>
            <a:tailEnd type="none" w="med" len="med"/>
          </a:ln>
        </p:spPr>
        <p:txBody>
          <a:bodyPr wrap="square" lIns="0" tIns="0" rIns="0" bIns="0" rtlCol="0">
            <a:spAutoFit/>
          </a:bodyPr>
          <a:lstStyle/>
          <a:p>
            <a:pPr defTabSz="932384"/>
            <a:r>
              <a:rPr lang="en-US" sz="2400" b="1" spc="-39" dirty="0">
                <a:solidFill>
                  <a:srgbClr val="404040">
                    <a:lumMod val="50000"/>
                  </a:srgbClr>
                </a:solidFill>
                <a:latin typeface="Segoe Light" panose="020B0302040504020203" pitchFamily="34" charset="0"/>
                <a:ea typeface="Segoe UI" pitchFamily="34" charset="0"/>
                <a:cs typeface="Segoe UI" pitchFamily="34" charset="0"/>
              </a:rPr>
              <a:t>Moore’s Law</a:t>
            </a:r>
          </a:p>
        </p:txBody>
      </p:sp>
      <p:sp>
        <p:nvSpPr>
          <p:cNvPr id="317" name="TextBox 316"/>
          <p:cNvSpPr txBox="1"/>
          <p:nvPr/>
        </p:nvSpPr>
        <p:spPr>
          <a:xfrm>
            <a:off x="5740559" y="1821216"/>
            <a:ext cx="1783318" cy="376684"/>
          </a:xfrm>
          <a:prstGeom prst="rect">
            <a:avLst/>
          </a:prstGeom>
          <a:noFill/>
          <a:ln>
            <a:noFill/>
            <a:headEnd type="none" w="med" len="med"/>
            <a:tailEnd type="none" w="med" len="med"/>
          </a:ln>
        </p:spPr>
        <p:txBody>
          <a:bodyPr wrap="square" lIns="0" tIns="0" rIns="0" bIns="0" rtlCol="0">
            <a:spAutoFit/>
          </a:bodyPr>
          <a:lstStyle/>
          <a:p>
            <a:pPr defTabSz="932384"/>
            <a:r>
              <a:rPr lang="en-US" sz="2400" b="1" spc="-39" dirty="0">
                <a:solidFill>
                  <a:srgbClr val="404040">
                    <a:lumMod val="50000"/>
                  </a:srgbClr>
                </a:solidFill>
                <a:latin typeface="Segoe Light" panose="020B0302040504020203" pitchFamily="34" charset="0"/>
                <a:ea typeface="Segoe UI" pitchFamily="34" charset="0"/>
                <a:cs typeface="Segoe UI" pitchFamily="34" charset="0"/>
              </a:rPr>
              <a:t>Metcalf‘s Law</a:t>
            </a:r>
          </a:p>
        </p:txBody>
      </p:sp>
      <p:pic>
        <p:nvPicPr>
          <p:cNvPr id="604" name="Picture 603"/>
          <p:cNvPicPr>
            <a:picLocks noChangeAspect="1"/>
          </p:cNvPicPr>
          <p:nvPr/>
        </p:nvPicPr>
        <p:blipFill>
          <a:blip r:embed="rId5"/>
          <a:stretch>
            <a:fillRect/>
          </a:stretch>
        </p:blipFill>
        <p:spPr>
          <a:xfrm>
            <a:off x="4804532" y="2824833"/>
            <a:ext cx="3984953" cy="1973904"/>
          </a:xfrm>
          <a:prstGeom prst="rect">
            <a:avLst/>
          </a:prstGeom>
        </p:spPr>
      </p:pic>
      <p:pic>
        <p:nvPicPr>
          <p:cNvPr id="603" name="Picture 602"/>
          <p:cNvPicPr>
            <a:picLocks noChangeAspect="1"/>
          </p:cNvPicPr>
          <p:nvPr/>
        </p:nvPicPr>
        <p:blipFill>
          <a:blip r:embed="rId6"/>
          <a:stretch>
            <a:fillRect/>
          </a:stretch>
        </p:blipFill>
        <p:spPr>
          <a:xfrm>
            <a:off x="4660346" y="2722503"/>
            <a:ext cx="4231348" cy="2232491"/>
          </a:xfrm>
          <a:prstGeom prst="rect">
            <a:avLst/>
          </a:prstGeom>
        </p:spPr>
      </p:pic>
      <p:sp>
        <p:nvSpPr>
          <p:cNvPr id="2" name="Title 1"/>
          <p:cNvSpPr>
            <a:spLocks noGrp="1"/>
          </p:cNvSpPr>
          <p:nvPr>
            <p:ph type="title"/>
          </p:nvPr>
        </p:nvSpPr>
        <p:spPr>
          <a:xfrm>
            <a:off x="275482" y="295730"/>
            <a:ext cx="11887878" cy="917444"/>
          </a:xfrm>
        </p:spPr>
        <p:txBody>
          <a:bodyPr/>
          <a:lstStyle/>
          <a:p>
            <a:r>
              <a:rPr lang="en-US" dirty="0"/>
              <a:t>Disruptive Forces</a:t>
            </a:r>
          </a:p>
        </p:txBody>
      </p:sp>
      <p:sp>
        <p:nvSpPr>
          <p:cNvPr id="26" name="TextBox 25"/>
          <p:cNvSpPr txBox="1"/>
          <p:nvPr/>
        </p:nvSpPr>
        <p:spPr>
          <a:xfrm>
            <a:off x="894388" y="5829213"/>
            <a:ext cx="11115050" cy="753369"/>
          </a:xfrm>
          <a:prstGeom prst="rect">
            <a:avLst/>
          </a:prstGeom>
          <a:noFill/>
          <a:ln>
            <a:noFill/>
            <a:headEnd type="none" w="med" len="med"/>
            <a:tailEnd type="none" w="med" len="med"/>
          </a:ln>
        </p:spPr>
        <p:txBody>
          <a:bodyPr wrap="square" lIns="0" tIns="0" rIns="0" bIns="0" rtlCol="0">
            <a:spAutoFit/>
          </a:bodyPr>
          <a:lstStyle/>
          <a:p>
            <a:pPr defTabSz="932384"/>
            <a:r>
              <a:rPr lang="en-US" sz="2400" spc="-39" dirty="0">
                <a:solidFill>
                  <a:srgbClr val="404040">
                    <a:lumMod val="50000"/>
                  </a:srgbClr>
                </a:solidFill>
                <a:latin typeface="Segoe Light" panose="020B0302040504020203" pitchFamily="34" charset="0"/>
                <a:ea typeface="Segoe UI" pitchFamily="34" charset="0"/>
                <a:cs typeface="Segoe UI" pitchFamily="34" charset="0"/>
              </a:rPr>
              <a:t>And more importantly: </a:t>
            </a:r>
          </a:p>
          <a:p>
            <a:pPr defTabSz="932384"/>
            <a:r>
              <a:rPr lang="en-US" sz="2400" spc="-39" dirty="0">
                <a:solidFill>
                  <a:srgbClr val="404040">
                    <a:lumMod val="50000"/>
                  </a:srgbClr>
                </a:solidFill>
                <a:latin typeface="Segoe Light" panose="020B0302040504020203" pitchFamily="34" charset="0"/>
                <a:ea typeface="Segoe UI" pitchFamily="34" charset="0"/>
                <a:cs typeface="Segoe UI" pitchFamily="34" charset="0"/>
              </a:rPr>
              <a:t>what can you do by combining </a:t>
            </a:r>
            <a:r>
              <a:rPr lang="en-US" sz="2400" spc="-39" dirty="0" smtClean="0">
                <a:solidFill>
                  <a:srgbClr val="404040">
                    <a:lumMod val="50000"/>
                  </a:srgbClr>
                </a:solidFill>
                <a:latin typeface="Segoe Light" panose="020B0302040504020203" pitchFamily="34" charset="0"/>
                <a:ea typeface="Segoe UI" pitchFamily="34" charset="0"/>
                <a:cs typeface="Segoe UI" pitchFamily="34" charset="0"/>
              </a:rPr>
              <a:t>and analyzing signals from </a:t>
            </a:r>
            <a:r>
              <a:rPr lang="en-US" sz="2400" spc="-39" dirty="0">
                <a:solidFill>
                  <a:srgbClr val="404040">
                    <a:lumMod val="50000"/>
                  </a:srgbClr>
                </a:solidFill>
                <a:latin typeface="Segoe Light" panose="020B0302040504020203" pitchFamily="34" charset="0"/>
                <a:ea typeface="Segoe UI" pitchFamily="34" charset="0"/>
                <a:cs typeface="Segoe UI" pitchFamily="34" charset="0"/>
              </a:rPr>
              <a:t>all of these IoT devices?</a:t>
            </a:r>
          </a:p>
        </p:txBody>
      </p:sp>
      <p:sp>
        <p:nvSpPr>
          <p:cNvPr id="30" name="TextBox 29"/>
          <p:cNvSpPr txBox="1"/>
          <p:nvPr/>
        </p:nvSpPr>
        <p:spPr>
          <a:xfrm>
            <a:off x="9723767" y="1821209"/>
            <a:ext cx="1869408" cy="376684"/>
          </a:xfrm>
          <a:prstGeom prst="rect">
            <a:avLst/>
          </a:prstGeom>
          <a:noFill/>
          <a:ln>
            <a:noFill/>
            <a:headEnd type="none" w="med" len="med"/>
            <a:tailEnd type="none" w="med" len="med"/>
          </a:ln>
        </p:spPr>
        <p:txBody>
          <a:bodyPr wrap="square" lIns="0" tIns="0" rIns="0" bIns="0" rtlCol="0">
            <a:spAutoFit/>
          </a:bodyPr>
          <a:lstStyle/>
          <a:p>
            <a:pPr defTabSz="932384"/>
            <a:r>
              <a:rPr lang="en-US" sz="2400" b="1" spc="-39" dirty="0" err="1">
                <a:solidFill>
                  <a:srgbClr val="404040">
                    <a:lumMod val="50000"/>
                  </a:srgbClr>
                </a:solidFill>
                <a:latin typeface="Segoe Light" panose="020B0302040504020203" pitchFamily="34" charset="0"/>
                <a:ea typeface="Segoe UI" pitchFamily="34" charset="0"/>
                <a:cs typeface="Segoe UI" pitchFamily="34" charset="0"/>
              </a:rPr>
              <a:t>Koomey’s</a:t>
            </a:r>
            <a:r>
              <a:rPr lang="en-US" sz="2400" b="1" spc="-39" dirty="0">
                <a:solidFill>
                  <a:srgbClr val="404040">
                    <a:lumMod val="50000"/>
                  </a:srgbClr>
                </a:solidFill>
                <a:latin typeface="Segoe Light" panose="020B0302040504020203" pitchFamily="34" charset="0"/>
                <a:ea typeface="Segoe UI" pitchFamily="34" charset="0"/>
                <a:cs typeface="Segoe UI" pitchFamily="34" charset="0"/>
              </a:rPr>
              <a:t> Law</a:t>
            </a:r>
          </a:p>
        </p:txBody>
      </p:sp>
      <p:pic>
        <p:nvPicPr>
          <p:cNvPr id="4" name="Picture 3"/>
          <p:cNvPicPr>
            <a:picLocks noChangeAspect="1"/>
          </p:cNvPicPr>
          <p:nvPr/>
        </p:nvPicPr>
        <p:blipFill>
          <a:blip r:embed="rId7"/>
          <a:stretch>
            <a:fillRect/>
          </a:stretch>
        </p:blipFill>
        <p:spPr>
          <a:xfrm>
            <a:off x="9723767" y="2635819"/>
            <a:ext cx="1855492" cy="2273221"/>
          </a:xfrm>
          <a:prstGeom prst="rect">
            <a:avLst/>
          </a:prstGeom>
        </p:spPr>
      </p:pic>
      <p:sp>
        <p:nvSpPr>
          <p:cNvPr id="41" name="TextBox 40"/>
          <p:cNvSpPr txBox="1"/>
          <p:nvPr/>
        </p:nvSpPr>
        <p:spPr>
          <a:xfrm>
            <a:off x="11669788" y="2837551"/>
            <a:ext cx="373219"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1.E+14</a:t>
            </a:r>
          </a:p>
        </p:txBody>
      </p:sp>
      <p:sp>
        <p:nvSpPr>
          <p:cNvPr id="42" name="TextBox 41"/>
          <p:cNvSpPr txBox="1"/>
          <p:nvPr/>
        </p:nvSpPr>
        <p:spPr>
          <a:xfrm>
            <a:off x="11669788" y="3094294"/>
            <a:ext cx="373219"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1.E+12</a:t>
            </a:r>
          </a:p>
        </p:txBody>
      </p:sp>
      <p:sp>
        <p:nvSpPr>
          <p:cNvPr id="43" name="TextBox 42"/>
          <p:cNvSpPr txBox="1"/>
          <p:nvPr/>
        </p:nvSpPr>
        <p:spPr>
          <a:xfrm>
            <a:off x="11669788" y="3374460"/>
            <a:ext cx="373219"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1.E+10</a:t>
            </a:r>
          </a:p>
        </p:txBody>
      </p:sp>
      <p:sp>
        <p:nvSpPr>
          <p:cNvPr id="44" name="TextBox 43"/>
          <p:cNvSpPr txBox="1"/>
          <p:nvPr/>
        </p:nvSpPr>
        <p:spPr>
          <a:xfrm>
            <a:off x="11670541" y="3656654"/>
            <a:ext cx="373219"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1.E+08</a:t>
            </a:r>
          </a:p>
        </p:txBody>
      </p:sp>
      <p:sp>
        <p:nvSpPr>
          <p:cNvPr id="45" name="TextBox 44"/>
          <p:cNvSpPr txBox="1"/>
          <p:nvPr/>
        </p:nvSpPr>
        <p:spPr>
          <a:xfrm>
            <a:off x="11669788" y="3937440"/>
            <a:ext cx="373219"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1.E+06</a:t>
            </a:r>
          </a:p>
        </p:txBody>
      </p:sp>
      <p:sp>
        <p:nvSpPr>
          <p:cNvPr id="46" name="TextBox 45"/>
          <p:cNvSpPr txBox="1"/>
          <p:nvPr/>
        </p:nvSpPr>
        <p:spPr>
          <a:xfrm>
            <a:off x="11669116" y="4216698"/>
            <a:ext cx="373219"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1.E+04</a:t>
            </a:r>
          </a:p>
        </p:txBody>
      </p:sp>
      <p:sp>
        <p:nvSpPr>
          <p:cNvPr id="47" name="TextBox 46"/>
          <p:cNvSpPr txBox="1"/>
          <p:nvPr/>
        </p:nvSpPr>
        <p:spPr>
          <a:xfrm>
            <a:off x="11669116" y="4493331"/>
            <a:ext cx="373219"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1.E+02</a:t>
            </a:r>
          </a:p>
        </p:txBody>
      </p:sp>
      <p:sp>
        <p:nvSpPr>
          <p:cNvPr id="48" name="TextBox 47"/>
          <p:cNvSpPr txBox="1"/>
          <p:nvPr/>
        </p:nvSpPr>
        <p:spPr>
          <a:xfrm>
            <a:off x="11676683" y="4746590"/>
            <a:ext cx="373219" cy="160091"/>
          </a:xfrm>
          <a:prstGeom prst="rect">
            <a:avLst/>
          </a:prstGeom>
          <a:noFill/>
          <a:ln>
            <a:noFill/>
            <a:headEnd type="none" w="med" len="med"/>
            <a:tailEnd type="none" w="med" len="med"/>
          </a:ln>
        </p:spPr>
        <p:txBody>
          <a:bodyPr wrap="non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1.E+00</a:t>
            </a:r>
          </a:p>
        </p:txBody>
      </p:sp>
      <p:sp>
        <p:nvSpPr>
          <p:cNvPr id="49" name="TextBox 48"/>
          <p:cNvSpPr txBox="1"/>
          <p:nvPr/>
        </p:nvSpPr>
        <p:spPr>
          <a:xfrm>
            <a:off x="11644018" y="2414569"/>
            <a:ext cx="857415" cy="320182"/>
          </a:xfrm>
          <a:prstGeom prst="rect">
            <a:avLst/>
          </a:prstGeom>
          <a:noFill/>
          <a:ln>
            <a:noFill/>
            <a:headEnd type="none" w="med" len="med"/>
            <a:tailEnd type="none" w="med" len="med"/>
          </a:ln>
        </p:spPr>
        <p:txBody>
          <a:bodyPr wrap="none" lIns="0" tIns="0" rIns="0" bIns="0" rtlCol="0">
            <a:spAutoFit/>
          </a:bodyPr>
          <a:lstStyle/>
          <a:p>
            <a:pPr defTabSz="932384"/>
            <a:r>
              <a:rPr lang="en-US" sz="1020" b="1" spc="-39" dirty="0">
                <a:solidFill>
                  <a:srgbClr val="404040">
                    <a:lumMod val="50000"/>
                  </a:srgbClr>
                </a:solidFill>
                <a:ea typeface="Segoe UI" pitchFamily="34" charset="0"/>
                <a:cs typeface="Segoe UI" pitchFamily="34" charset="0"/>
              </a:rPr>
              <a:t>Computations </a:t>
            </a:r>
          </a:p>
          <a:p>
            <a:pPr defTabSz="932384"/>
            <a:r>
              <a:rPr lang="en-US" sz="1020" b="1" spc="-39" dirty="0">
                <a:solidFill>
                  <a:srgbClr val="404040">
                    <a:lumMod val="50000"/>
                  </a:srgbClr>
                </a:solidFill>
                <a:ea typeface="Segoe UI" pitchFamily="34" charset="0"/>
                <a:cs typeface="Segoe UI" pitchFamily="34" charset="0"/>
              </a:rPr>
              <a:t>per KWh</a:t>
            </a:r>
          </a:p>
        </p:txBody>
      </p:sp>
      <p:sp>
        <p:nvSpPr>
          <p:cNvPr id="50" name="TextBox 49"/>
          <p:cNvSpPr txBox="1"/>
          <p:nvPr/>
        </p:nvSpPr>
        <p:spPr>
          <a:xfrm>
            <a:off x="9723767" y="4954993"/>
            <a:ext cx="266201" cy="160091"/>
          </a:xfrm>
          <a:prstGeom prst="rect">
            <a:avLst/>
          </a:prstGeom>
          <a:noFill/>
          <a:ln>
            <a:noFill/>
            <a:headEnd type="none" w="med" len="med"/>
            <a:tailEnd type="none" w="med" len="med"/>
          </a:ln>
        </p:spPr>
        <p:txBody>
          <a:bodyPr wrap="squar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1940</a:t>
            </a:r>
          </a:p>
        </p:txBody>
      </p:sp>
      <p:sp>
        <p:nvSpPr>
          <p:cNvPr id="51" name="TextBox 50"/>
          <p:cNvSpPr txBox="1"/>
          <p:nvPr/>
        </p:nvSpPr>
        <p:spPr>
          <a:xfrm>
            <a:off x="11294541" y="4957441"/>
            <a:ext cx="266201" cy="160091"/>
          </a:xfrm>
          <a:prstGeom prst="rect">
            <a:avLst/>
          </a:prstGeom>
          <a:noFill/>
          <a:ln>
            <a:noFill/>
            <a:headEnd type="none" w="med" len="med"/>
            <a:tailEnd type="none" w="med" len="med"/>
          </a:ln>
        </p:spPr>
        <p:txBody>
          <a:bodyPr wrap="squar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2010</a:t>
            </a:r>
          </a:p>
        </p:txBody>
      </p:sp>
      <p:sp>
        <p:nvSpPr>
          <p:cNvPr id="52" name="TextBox 51"/>
          <p:cNvSpPr txBox="1"/>
          <p:nvPr/>
        </p:nvSpPr>
        <p:spPr>
          <a:xfrm>
            <a:off x="10509154" y="4960550"/>
            <a:ext cx="266201" cy="160091"/>
          </a:xfrm>
          <a:prstGeom prst="rect">
            <a:avLst/>
          </a:prstGeom>
          <a:noFill/>
          <a:ln>
            <a:noFill/>
            <a:headEnd type="none" w="med" len="med"/>
            <a:tailEnd type="none" w="med" len="med"/>
          </a:ln>
        </p:spPr>
        <p:txBody>
          <a:bodyPr wrap="square" lIns="0" tIns="0" rIns="0" bIns="0" rtlCol="0">
            <a:spAutoFit/>
          </a:bodyPr>
          <a:lstStyle/>
          <a:p>
            <a:pPr defTabSz="932384"/>
            <a:r>
              <a:rPr lang="en-US" sz="1020" spc="-39" dirty="0">
                <a:solidFill>
                  <a:srgbClr val="404040">
                    <a:lumMod val="50000"/>
                  </a:srgbClr>
                </a:solidFill>
                <a:ea typeface="Segoe UI" pitchFamily="34" charset="0"/>
                <a:cs typeface="Segoe UI" pitchFamily="34" charset="0"/>
              </a:rPr>
              <a:t>1975</a:t>
            </a:r>
          </a:p>
        </p:txBody>
      </p:sp>
      <p:pic>
        <p:nvPicPr>
          <p:cNvPr id="53" name="Picture 5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23768" y="2743026"/>
            <a:ext cx="1804886" cy="2055711"/>
          </a:xfrm>
          <a:prstGeom prst="rect">
            <a:avLst/>
          </a:prstGeom>
        </p:spPr>
      </p:pic>
    </p:spTree>
    <p:extLst>
      <p:ext uri="{BB962C8B-B14F-4D97-AF65-F5344CB8AC3E}">
        <p14:creationId xmlns:p14="http://schemas.microsoft.com/office/powerpoint/2010/main" val="3769724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1500"/>
                                        <p:tgtEl>
                                          <p:spTgt spid="27"/>
                                        </p:tgtEl>
                                      </p:cBhvr>
                                    </p:animEffect>
                                  </p:childTnLst>
                                </p:cTn>
                              </p:par>
                              <p:par>
                                <p:cTn id="8" presetID="14" presetClass="entr" presetSubtype="10" fill="hold" nodeType="withEffect">
                                  <p:stCondLst>
                                    <p:cond delay="0"/>
                                  </p:stCondLst>
                                  <p:childTnLst>
                                    <p:set>
                                      <p:cBhvr>
                                        <p:cTn id="9" dur="1" fill="hold">
                                          <p:stCondLst>
                                            <p:cond delay="0"/>
                                          </p:stCondLst>
                                        </p:cTn>
                                        <p:tgtEl>
                                          <p:spTgt spid="604"/>
                                        </p:tgtEl>
                                        <p:attrNameLst>
                                          <p:attrName>style.visibility</p:attrName>
                                        </p:attrNameLst>
                                      </p:cBhvr>
                                      <p:to>
                                        <p:strVal val="visible"/>
                                      </p:to>
                                    </p:set>
                                    <p:animEffect transition="in" filter="randombar(horizontal)">
                                      <p:cBhvr>
                                        <p:cTn id="10" dur="1500"/>
                                        <p:tgtEl>
                                          <p:spTgt spid="604"/>
                                        </p:tgtEl>
                                      </p:cBhvr>
                                    </p:animEffect>
                                  </p:childTnLst>
                                </p:cTn>
                              </p:par>
                              <p:par>
                                <p:cTn id="11" presetID="22" presetClass="entr" presetSubtype="4"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down)">
                                      <p:cBhvr>
                                        <p:cTn id="13" dur="1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geoguessr.com/images/0bb0c2891445bf8edd24fce6f179d125.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497"/>
            <a:ext cx="12436475" cy="699551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553705" y="1136059"/>
            <a:ext cx="11416112" cy="4229100"/>
            <a:chOff x="539191" y="1766072"/>
            <a:chExt cx="11416112" cy="4229100"/>
          </a:xfrm>
        </p:grpSpPr>
        <p:sp>
          <p:nvSpPr>
            <p:cNvPr id="2" name="Rectangle 1"/>
            <p:cNvSpPr/>
            <p:nvPr/>
          </p:nvSpPr>
          <p:spPr bwMode="auto">
            <a:xfrm>
              <a:off x="539191" y="1766072"/>
              <a:ext cx="11416112" cy="4229100"/>
            </a:xfrm>
            <a:prstGeom prst="rect">
              <a:avLst/>
            </a:prstGeom>
            <a:solidFill>
              <a:srgbClr val="0078D7">
                <a:alpha val="8902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803604" y="1949407"/>
              <a:ext cx="9946844" cy="3657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9600" dirty="0" smtClean="0">
                  <a:solidFill>
                    <a:srgbClr val="FFFFFF"/>
                  </a:solidFill>
                  <a:latin typeface="Segoe UI Light"/>
                </a:rPr>
                <a:t>25 BILLION</a:t>
              </a:r>
              <a:r>
                <a:rPr lang="en-US" sz="2400" dirty="0">
                  <a:solidFill>
                    <a:srgbClr val="FFFFFF"/>
                  </a:solidFill>
                </a:rPr>
                <a:t/>
              </a:r>
              <a:br>
                <a:rPr lang="en-US" sz="2400" dirty="0">
                  <a:solidFill>
                    <a:srgbClr val="FFFFFF"/>
                  </a:solidFill>
                </a:rPr>
              </a:br>
              <a:r>
                <a:rPr lang="en-US" sz="4400" dirty="0" smtClean="0">
                  <a:solidFill>
                    <a:srgbClr val="FFFFFF"/>
                  </a:solidFill>
                </a:rPr>
                <a:t>Connected “things”</a:t>
              </a:r>
              <a:br>
                <a:rPr lang="en-US" sz="4400" dirty="0" smtClean="0">
                  <a:solidFill>
                    <a:srgbClr val="FFFFFF"/>
                  </a:solidFill>
                </a:rPr>
              </a:br>
              <a:r>
                <a:rPr lang="en-US" sz="4400" dirty="0" smtClean="0">
                  <a:solidFill>
                    <a:srgbClr val="FFFFFF"/>
                  </a:solidFill>
                </a:rPr>
                <a:t>will be in use by </a:t>
              </a:r>
              <a:r>
                <a:rPr lang="en-US" sz="4400" b="1" dirty="0" smtClean="0">
                  <a:solidFill>
                    <a:srgbClr val="FFFFFF"/>
                  </a:solidFill>
                </a:rPr>
                <a:t>2020</a:t>
              </a:r>
              <a:endParaRPr lang="en-US" sz="4400" dirty="0">
                <a:solidFill>
                  <a:srgbClr val="FFFFFF"/>
                </a:solidFill>
                <a:latin typeface="Segoe UI Light"/>
                <a:ea typeface="Segoe UI" pitchFamily="34" charset="0"/>
                <a:cs typeface="Segoe UI" pitchFamily="34" charset="0"/>
              </a:endParaRPr>
            </a:p>
          </p:txBody>
        </p:sp>
        <p:sp>
          <p:nvSpPr>
            <p:cNvPr id="16" name="TextBox 15"/>
            <p:cNvSpPr txBox="1"/>
            <p:nvPr/>
          </p:nvSpPr>
          <p:spPr>
            <a:xfrm>
              <a:off x="6905614" y="5420311"/>
              <a:ext cx="4843836" cy="544765"/>
            </a:xfrm>
            <a:prstGeom prst="rect">
              <a:avLst/>
            </a:prstGeom>
            <a:noFill/>
          </p:spPr>
          <p:txBody>
            <a:bodyPr wrap="square" lIns="182880" tIns="146304" rIns="182880" bIns="146304" rtlCol="0">
              <a:spAutoFit/>
            </a:bodyPr>
            <a:lstStyle/>
            <a:p>
              <a:pPr algn="r">
                <a:lnSpc>
                  <a:spcPct val="90000"/>
                </a:lnSpc>
              </a:pPr>
              <a:r>
                <a:rPr lang="en-US" b="1" dirty="0" smtClean="0">
                  <a:solidFill>
                    <a:srgbClr val="FFFFFF"/>
                  </a:solidFill>
                  <a:cs typeface="Segoe UI"/>
                </a:rPr>
                <a:t>Gartner</a:t>
              </a:r>
              <a:endParaRPr lang="en-US" dirty="0">
                <a:solidFill>
                  <a:srgbClr val="FFFFFF"/>
                </a:solidFill>
                <a:cs typeface="Segoe UI"/>
              </a:endParaRPr>
            </a:p>
          </p:txBody>
        </p:sp>
      </p:grpSp>
      <p:grpSp>
        <p:nvGrpSpPr>
          <p:cNvPr id="163" name="Group 162"/>
          <p:cNvGrpSpPr/>
          <p:nvPr/>
        </p:nvGrpSpPr>
        <p:grpSpPr>
          <a:xfrm>
            <a:off x="553705" y="1136059"/>
            <a:ext cx="11550619" cy="4229100"/>
            <a:chOff x="539191" y="1766072"/>
            <a:chExt cx="11550619" cy="4229100"/>
          </a:xfrm>
        </p:grpSpPr>
        <p:sp>
          <p:nvSpPr>
            <p:cNvPr id="164" name="Rectangle 163"/>
            <p:cNvSpPr/>
            <p:nvPr/>
          </p:nvSpPr>
          <p:spPr bwMode="auto">
            <a:xfrm>
              <a:off x="539191" y="1766072"/>
              <a:ext cx="11416112" cy="4229100"/>
            </a:xfrm>
            <a:prstGeom prst="rect">
              <a:avLst/>
            </a:prstGeom>
            <a:solidFill>
              <a:schemeClr val="accent4">
                <a:alpha val="8902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5" name="Rectangle 164"/>
            <p:cNvSpPr/>
            <p:nvPr/>
          </p:nvSpPr>
          <p:spPr bwMode="auto">
            <a:xfrm>
              <a:off x="803604" y="1949407"/>
              <a:ext cx="9946844" cy="3657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9600" dirty="0" smtClean="0">
                  <a:solidFill>
                    <a:srgbClr val="FFFFFF"/>
                  </a:solidFill>
                  <a:latin typeface="Segoe UI Light"/>
                </a:rPr>
                <a:t>$7.2 TRILLION</a:t>
              </a:r>
              <a:br>
                <a:rPr lang="en-US" sz="9600" dirty="0" smtClean="0">
                  <a:solidFill>
                    <a:srgbClr val="FFFFFF"/>
                  </a:solidFill>
                  <a:latin typeface="Segoe UI Light"/>
                </a:rPr>
              </a:br>
              <a:r>
                <a:rPr lang="en-US" sz="4000" dirty="0" smtClean="0">
                  <a:solidFill>
                    <a:srgbClr val="FFFFFF"/>
                  </a:solidFill>
                </a:rPr>
                <a:t>worldwide market for IoT solutions</a:t>
              </a:r>
              <a:br>
                <a:rPr lang="en-US" sz="4000" dirty="0" smtClean="0">
                  <a:solidFill>
                    <a:srgbClr val="FFFFFF"/>
                  </a:solidFill>
                </a:rPr>
              </a:br>
              <a:r>
                <a:rPr lang="en-US" sz="4000" dirty="0" smtClean="0">
                  <a:solidFill>
                    <a:srgbClr val="FFFFFF"/>
                  </a:solidFill>
                </a:rPr>
                <a:t>by 2020</a:t>
              </a:r>
              <a:endParaRPr lang="en-US" sz="4000" dirty="0">
                <a:solidFill>
                  <a:srgbClr val="FFFFFF"/>
                </a:solidFill>
                <a:ea typeface="Segoe UI" pitchFamily="34" charset="0"/>
                <a:cs typeface="Segoe UI"/>
              </a:endParaRPr>
            </a:p>
          </p:txBody>
        </p:sp>
        <p:sp>
          <p:nvSpPr>
            <p:cNvPr id="166" name="TextBox 165"/>
            <p:cNvSpPr txBox="1"/>
            <p:nvPr/>
          </p:nvSpPr>
          <p:spPr>
            <a:xfrm>
              <a:off x="5675086" y="5379671"/>
              <a:ext cx="6414724" cy="572464"/>
            </a:xfrm>
            <a:prstGeom prst="rect">
              <a:avLst/>
            </a:prstGeom>
            <a:noFill/>
          </p:spPr>
          <p:txBody>
            <a:bodyPr wrap="square" lIns="182880" tIns="146304" rIns="182880" bIns="146304" rtlCol="0">
              <a:spAutoFit/>
            </a:bodyPr>
            <a:lstStyle/>
            <a:p>
              <a:r>
                <a:rPr lang="en-US" b="1" dirty="0" smtClean="0">
                  <a:solidFill>
                    <a:srgbClr val="FFFFFF"/>
                  </a:solidFill>
                  <a:cs typeface="Segoe UI"/>
                </a:rPr>
                <a:t>IDC: </a:t>
              </a:r>
              <a:r>
                <a:rPr lang="en-US" sz="1400" dirty="0">
                  <a:solidFill>
                    <a:srgbClr val="FFFFFF"/>
                  </a:solidFill>
                </a:rPr>
                <a:t>Worldwide and Regional Internet of Things (</a:t>
              </a:r>
              <a:r>
                <a:rPr lang="en-US" sz="1400" dirty="0" err="1">
                  <a:solidFill>
                    <a:srgbClr val="FFFFFF"/>
                  </a:solidFill>
                </a:rPr>
                <a:t>IoT</a:t>
              </a:r>
              <a:r>
                <a:rPr lang="en-US" sz="1400" dirty="0">
                  <a:solidFill>
                    <a:srgbClr val="FFFFFF"/>
                  </a:solidFill>
                </a:rPr>
                <a:t>) </a:t>
              </a:r>
              <a:r>
                <a:rPr lang="en-US" sz="1400" dirty="0" smtClean="0">
                  <a:solidFill>
                    <a:srgbClr val="FFFFFF"/>
                  </a:solidFill>
                </a:rPr>
                <a:t>2014–2020 Forecast</a:t>
              </a:r>
              <a:endParaRPr lang="en-US" sz="1400" dirty="0">
                <a:solidFill>
                  <a:srgbClr val="FFFFFF"/>
                </a:solidFill>
                <a:cs typeface="Segoe UI"/>
              </a:endParaRPr>
            </a:p>
          </p:txBody>
        </p:sp>
      </p:grpSp>
    </p:spTree>
    <p:extLst>
      <p:ext uri="{BB962C8B-B14F-4D97-AF65-F5344CB8AC3E}">
        <p14:creationId xmlns:p14="http://schemas.microsoft.com/office/powerpoint/2010/main" val="8340711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decel="100000" fill="hold" nodeType="clickEffect">
                                  <p:stCondLst>
                                    <p:cond delay="0"/>
                                  </p:stCondLst>
                                  <p:childTnLst>
                                    <p:anim calcmode="lin" valueType="num">
                                      <p:cBhvr additive="base">
                                        <p:cTn id="12" dur="750"/>
                                        <p:tgtEl>
                                          <p:spTgt spid="5"/>
                                        </p:tgtEl>
                                        <p:attrNameLst>
                                          <p:attrName>ppt_x</p:attrName>
                                        </p:attrNameLst>
                                      </p:cBhvr>
                                      <p:tavLst>
                                        <p:tav tm="0">
                                          <p:val>
                                            <p:strVal val="ppt_x"/>
                                          </p:val>
                                        </p:tav>
                                        <p:tav tm="100000">
                                          <p:val>
                                            <p:strVal val="1+ppt_w/2"/>
                                          </p:val>
                                        </p:tav>
                                      </p:tavLst>
                                    </p:anim>
                                    <p:anim calcmode="lin" valueType="num">
                                      <p:cBhvr additive="base">
                                        <p:cTn id="13" dur="750"/>
                                        <p:tgtEl>
                                          <p:spTgt spid="5"/>
                                        </p:tgtEl>
                                        <p:attrNameLst>
                                          <p:attrName>ppt_y</p:attrName>
                                        </p:attrNameLst>
                                      </p:cBhvr>
                                      <p:tavLst>
                                        <p:tav tm="0">
                                          <p:val>
                                            <p:strVal val="ppt_y"/>
                                          </p:val>
                                        </p:tav>
                                        <p:tav tm="100000">
                                          <p:val>
                                            <p:strVal val="ppt_y"/>
                                          </p:val>
                                        </p:tav>
                                      </p:tavLst>
                                    </p:anim>
                                    <p:set>
                                      <p:cBhvr>
                                        <p:cTn id="14" dur="1" fill="hold">
                                          <p:stCondLst>
                                            <p:cond delay="749"/>
                                          </p:stCondLst>
                                        </p:cTn>
                                        <p:tgtEl>
                                          <p:spTgt spid="5"/>
                                        </p:tgtEl>
                                        <p:attrNameLst>
                                          <p:attrName>style.visibility</p:attrName>
                                        </p:attrNameLst>
                                      </p:cBhvr>
                                      <p:to>
                                        <p:strVal val="hidden"/>
                                      </p:to>
                                    </p:set>
                                  </p:childTnLst>
                                </p:cTn>
                              </p:par>
                              <p:par>
                                <p:cTn id="15" presetID="2" presetClass="entr" presetSubtype="8" decel="100000" fill="hold" nodeType="withEffect">
                                  <p:stCondLst>
                                    <p:cond delay="0"/>
                                  </p:stCondLst>
                                  <p:childTnLst>
                                    <p:set>
                                      <p:cBhvr>
                                        <p:cTn id="16" dur="1" fill="hold">
                                          <p:stCondLst>
                                            <p:cond delay="0"/>
                                          </p:stCondLst>
                                        </p:cTn>
                                        <p:tgtEl>
                                          <p:spTgt spid="163"/>
                                        </p:tgtEl>
                                        <p:attrNameLst>
                                          <p:attrName>style.visibility</p:attrName>
                                        </p:attrNameLst>
                                      </p:cBhvr>
                                      <p:to>
                                        <p:strVal val="visible"/>
                                      </p:to>
                                    </p:set>
                                    <p:anim calcmode="lin" valueType="num">
                                      <p:cBhvr additive="base">
                                        <p:cTn id="17" dur="750" fill="hold"/>
                                        <p:tgtEl>
                                          <p:spTgt spid="163"/>
                                        </p:tgtEl>
                                        <p:attrNameLst>
                                          <p:attrName>ppt_x</p:attrName>
                                        </p:attrNameLst>
                                      </p:cBhvr>
                                      <p:tavLst>
                                        <p:tav tm="0">
                                          <p:val>
                                            <p:strVal val="0-#ppt_w/2"/>
                                          </p:val>
                                        </p:tav>
                                        <p:tav tm="100000">
                                          <p:val>
                                            <p:strVal val="#ppt_x"/>
                                          </p:val>
                                        </p:tav>
                                      </p:tavLst>
                                    </p:anim>
                                    <p:anim calcmode="lin" valueType="num">
                                      <p:cBhvr additive="base">
                                        <p:cTn id="18" dur="750" fill="hold"/>
                                        <p:tgtEl>
                                          <p:spTgt spid="1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Microsoft </a:t>
            </a:r>
            <a:r>
              <a:rPr lang="en-US" dirty="0" err="1" smtClean="0"/>
              <a:t>IoT</a:t>
            </a:r>
            <a:endParaRPr lang="en-US" dirty="0"/>
          </a:p>
        </p:txBody>
      </p:sp>
      <p:sp>
        <p:nvSpPr>
          <p:cNvPr id="4" name="Text Placeholder 3"/>
          <p:cNvSpPr>
            <a:spLocks noGrp="1"/>
          </p:cNvSpPr>
          <p:nvPr>
            <p:ph type="body" sz="quarter" idx="10"/>
          </p:nvPr>
        </p:nvSpPr>
        <p:spPr/>
        <p:txBody>
          <a:bodyPr/>
          <a:lstStyle/>
          <a:p>
            <a:r>
              <a:rPr lang="en-US" dirty="0"/>
              <a:t>Comprehensive solutions from device to </a:t>
            </a:r>
            <a:r>
              <a:rPr lang="en-US" dirty="0" smtClean="0"/>
              <a:t>cloud</a:t>
            </a:r>
            <a:endParaRPr lang="en-US" dirty="0"/>
          </a:p>
        </p:txBody>
      </p:sp>
      <p:graphicFrame>
        <p:nvGraphicFramePr>
          <p:cNvPr id="8" name="Table 7"/>
          <p:cNvGraphicFramePr>
            <a:graphicFrameLocks noGrp="1"/>
          </p:cNvGraphicFramePr>
          <p:nvPr>
            <p:extLst/>
          </p:nvPr>
        </p:nvGraphicFramePr>
        <p:xfrm>
          <a:off x="451100" y="2442494"/>
          <a:ext cx="5212291" cy="4269312"/>
        </p:xfrm>
        <a:graphic>
          <a:graphicData uri="http://schemas.openxmlformats.org/drawingml/2006/table">
            <a:tbl>
              <a:tblPr firstRow="1" bandRow="1">
                <a:tableStyleId>{5C22544A-7EE6-4342-B048-85BDC9FD1C3A}</a:tableStyleId>
              </a:tblPr>
              <a:tblGrid>
                <a:gridCol w="5212291"/>
              </a:tblGrid>
              <a:tr h="9144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sz="800" b="0" dirty="0" smtClean="0">
                        <a:latin typeface="+mj-lt"/>
                      </a:endParaRPr>
                    </a:p>
                  </a:txBody>
                  <a:tcPr marL="0" marR="0" marT="0" marB="0">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r>
              <a:tr h="640080">
                <a:tc>
                  <a:txBody>
                    <a:bodyPr/>
                    <a:lstStyle/>
                    <a:p>
                      <a:endParaRPr lang="en-US" dirty="0"/>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584552">
                <a:tc>
                  <a:txBody>
                    <a:bodyPr/>
                    <a:lstStyle/>
                    <a:p>
                      <a:r>
                        <a:rPr lang="en-US" b="1" dirty="0" smtClean="0"/>
                        <a:t>IoT Editions Power </a:t>
                      </a:r>
                      <a:r>
                        <a:rPr lang="en-US" b="1" baseline="0" dirty="0" smtClean="0"/>
                        <a:t>a Broad Range of Devices</a:t>
                      </a:r>
                      <a:endParaRPr lang="en-US" b="1" dirty="0"/>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84552">
                <a:tc>
                  <a:txBody>
                    <a:bodyPr/>
                    <a:lstStyle/>
                    <a:p>
                      <a:r>
                        <a:rPr lang="en-US" dirty="0" smtClean="0"/>
                        <a:t>20 years of history in embedded devices</a:t>
                      </a:r>
                      <a:endParaRPr lang="en-US" dirty="0"/>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84552">
                <a:tc>
                  <a:txBody>
                    <a:bodyPr/>
                    <a:lstStyle/>
                    <a:p>
                      <a:r>
                        <a:rPr lang="en-US" dirty="0" smtClean="0"/>
                        <a:t>One</a:t>
                      </a:r>
                      <a:r>
                        <a:rPr lang="en-US" baseline="0" dirty="0" smtClean="0"/>
                        <a:t> Windows platform for all devices</a:t>
                      </a:r>
                      <a:endParaRPr lang="en-US" dirty="0"/>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84552">
                <a:tc>
                  <a:txBody>
                    <a:bodyPr/>
                    <a:lstStyle/>
                    <a:p>
                      <a:r>
                        <a:rPr lang="en-US" dirty="0" smtClean="0"/>
                        <a:t>Enterprise</a:t>
                      </a:r>
                      <a:r>
                        <a:rPr lang="en-US" baseline="0" dirty="0" smtClean="0"/>
                        <a:t>-ready, Maker-friendly</a:t>
                      </a:r>
                      <a:endParaRPr lang="en-US" dirty="0"/>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84552">
                <a:tc>
                  <a:txBody>
                    <a:bodyPr/>
                    <a:lstStyle/>
                    <a:p>
                      <a:r>
                        <a:rPr lang="en-US" dirty="0" smtClean="0"/>
                        <a:t>Designed</a:t>
                      </a:r>
                      <a:r>
                        <a:rPr lang="en-US" baseline="0" dirty="0" smtClean="0"/>
                        <a:t> for today’s IoT environments</a:t>
                      </a:r>
                      <a:endParaRPr lang="en-US" dirty="0"/>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84552">
                <a:tc>
                  <a:txBody>
                    <a:bodyPr/>
                    <a:lstStyle/>
                    <a:p>
                      <a:r>
                        <a:rPr lang="en-US" dirty="0" smtClean="0"/>
                        <a:t>Free IoT Core edition!</a:t>
                      </a:r>
                      <a:endParaRPr lang="en-US" dirty="0"/>
                    </a:p>
                  </a:txBody>
                  <a:tcPr>
                    <a:lnL w="12700" cmpd="sng">
                      <a:noFill/>
                    </a:lnL>
                    <a:lnR w="12700" cmpd="sng">
                      <a:noFill/>
                    </a:lnR>
                    <a:lnT w="381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9" name="Table 8"/>
          <p:cNvGraphicFramePr>
            <a:graphicFrameLocks noGrp="1"/>
          </p:cNvGraphicFramePr>
          <p:nvPr>
            <p:extLst/>
          </p:nvPr>
        </p:nvGraphicFramePr>
        <p:xfrm>
          <a:off x="6349190" y="2442494"/>
          <a:ext cx="5355447" cy="4229598"/>
        </p:xfrm>
        <a:graphic>
          <a:graphicData uri="http://schemas.openxmlformats.org/drawingml/2006/table">
            <a:tbl>
              <a:tblPr firstRow="1" bandRow="1">
                <a:tableStyleId>{5C22544A-7EE6-4342-B048-85BDC9FD1C3A}</a:tableStyleId>
              </a:tblPr>
              <a:tblGrid>
                <a:gridCol w="5355447"/>
              </a:tblGrid>
              <a:tr h="9144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sz="800" b="0" dirty="0" smtClean="0">
                        <a:latin typeface="+mj-lt"/>
                      </a:endParaRPr>
                    </a:p>
                  </a:txBody>
                  <a:tcPr marL="0" marR="0" marT="0" marB="0">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EB6DA"/>
                    </a:solidFill>
                  </a:tcPr>
                </a:tc>
              </a:tr>
              <a:tr h="640080">
                <a:tc>
                  <a:txBody>
                    <a:bodyPr/>
                    <a:lstStyle/>
                    <a:p>
                      <a:endParaRPr lang="en-US" dirty="0"/>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77933">
                <a:tc>
                  <a:txBody>
                    <a:bodyPr/>
                    <a:lstStyle/>
                    <a:p>
                      <a:r>
                        <a:rPr lang="en-US" b="1" dirty="0" smtClean="0"/>
                        <a:t>Cloud</a:t>
                      </a:r>
                      <a:r>
                        <a:rPr lang="en-US" b="1" baseline="0" dirty="0" smtClean="0"/>
                        <a:t>-Based IoT Services &amp; Solutions</a:t>
                      </a:r>
                      <a:endParaRPr lang="en-US" b="1" dirty="0"/>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77933">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dirty="0" smtClean="0"/>
                        <a:t>Easy to provision, use and manage</a:t>
                      </a:r>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77933">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dirty="0" smtClean="0"/>
                        <a:t>Pay as you go, scale as you need</a:t>
                      </a:r>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77933">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dirty="0" smtClean="0"/>
                        <a:t>Global reach, hyper scale</a:t>
                      </a:r>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77933">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dirty="0" smtClean="0"/>
                        <a:t>End-to-end security &amp; privacy</a:t>
                      </a:r>
                    </a:p>
                  </a:txBody>
                  <a:tcP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77933">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dirty="0" smtClean="0"/>
                        <a:t>Windows,</a:t>
                      </a:r>
                      <a:r>
                        <a:rPr lang="en-US" sz="1800" baseline="0" dirty="0" smtClean="0"/>
                        <a:t> </a:t>
                      </a:r>
                      <a:r>
                        <a:rPr lang="en-US" sz="1800" baseline="0" dirty="0" err="1" smtClean="0"/>
                        <a:t>Mbed</a:t>
                      </a:r>
                      <a:r>
                        <a:rPr lang="en-US" sz="1800" baseline="0" dirty="0" smtClean="0"/>
                        <a:t>, Linux, iOS, Android, RTOS support</a:t>
                      </a:r>
                      <a:endParaRPr lang="en-US" sz="1800" dirty="0" smtClean="0"/>
                    </a:p>
                  </a:txBody>
                  <a:tcPr>
                    <a:lnL w="12700" cmpd="sng">
                      <a:noFill/>
                    </a:lnL>
                    <a:lnR w="12700" cmpd="sng">
                      <a:noFill/>
                    </a:lnR>
                    <a:lnT w="381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r>
            </a:tbl>
          </a:graphicData>
        </a:graphic>
      </p:graphicFrame>
      <p:grpSp>
        <p:nvGrpSpPr>
          <p:cNvPr id="21" name="Group 20"/>
          <p:cNvGrpSpPr/>
          <p:nvPr/>
        </p:nvGrpSpPr>
        <p:grpSpPr>
          <a:xfrm>
            <a:off x="5913437" y="1516062"/>
            <a:ext cx="2285999" cy="1534886"/>
            <a:chOff x="5913437" y="1818520"/>
            <a:chExt cx="2285999" cy="1534886"/>
          </a:xfrm>
        </p:grpSpPr>
        <p:sp>
          <p:nvSpPr>
            <p:cNvPr id="14" name="Freeform 13"/>
            <p:cNvSpPr/>
            <p:nvPr/>
          </p:nvSpPr>
          <p:spPr>
            <a:xfrm>
              <a:off x="5940605" y="1818520"/>
              <a:ext cx="2258831" cy="1534886"/>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endParaRPr lang="en-US" sz="2800" dirty="0">
                <a:solidFill>
                  <a:srgbClr val="FFFFFF"/>
                </a:solidFill>
                <a:latin typeface="Segoe UI Semibold" panose="020B0702040204020203" pitchFamily="34" charset="0"/>
              </a:endParaRPr>
            </a:p>
          </p:txBody>
        </p:sp>
        <p:sp>
          <p:nvSpPr>
            <p:cNvPr id="12" name="Freeform 11"/>
            <p:cNvSpPr/>
            <p:nvPr/>
          </p:nvSpPr>
          <p:spPr>
            <a:xfrm>
              <a:off x="5913437" y="1843376"/>
              <a:ext cx="2238266" cy="1485174"/>
            </a:xfrm>
            <a:custGeom>
              <a:avLst/>
              <a:gdLst>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75466 w 827623"/>
                <a:gd name="connsiteY11" fmla="*/ 546384 h 549160"/>
                <a:gd name="connsiteX12" fmla="*/ 161716 w 827623"/>
                <a:gd name="connsiteY12" fmla="*/ 549160 h 549160"/>
                <a:gd name="connsiteX13" fmla="*/ 0 w 827623"/>
                <a:gd name="connsiteY13" fmla="*/ 387444 h 549160"/>
                <a:gd name="connsiteX14" fmla="*/ 98769 w 827623"/>
                <a:gd name="connsiteY14" fmla="*/ 238437 h 549160"/>
                <a:gd name="connsiteX15" fmla="*/ 140073 w 827623"/>
                <a:gd name="connsiteY15" fmla="*/ 230098 h 549160"/>
                <a:gd name="connsiteX16" fmla="*/ 137808 w 827623"/>
                <a:gd name="connsiteY16" fmla="*/ 218878 h 549160"/>
                <a:gd name="connsiteX17" fmla="*/ 356686 w 827623"/>
                <a:gd name="connsiteY17"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660947 w 827623"/>
                <a:gd name="connsiteY10" fmla="*/ 546384 h 549160"/>
                <a:gd name="connsiteX11" fmla="*/ 161716 w 827623"/>
                <a:gd name="connsiteY11" fmla="*/ 549160 h 549160"/>
                <a:gd name="connsiteX12" fmla="*/ 0 w 827623"/>
                <a:gd name="connsiteY12" fmla="*/ 387444 h 549160"/>
                <a:gd name="connsiteX13" fmla="*/ 98769 w 827623"/>
                <a:gd name="connsiteY13" fmla="*/ 238437 h 549160"/>
                <a:gd name="connsiteX14" fmla="*/ 140073 w 827623"/>
                <a:gd name="connsiteY14" fmla="*/ 230098 h 549160"/>
                <a:gd name="connsiteX15" fmla="*/ 137808 w 827623"/>
                <a:gd name="connsiteY15" fmla="*/ 218878 h 549160"/>
                <a:gd name="connsiteX16" fmla="*/ 356686 w 827623"/>
                <a:gd name="connsiteY16" fmla="*/ 0 h 549160"/>
                <a:gd name="connsiteX0" fmla="*/ 356686 w 827623"/>
                <a:gd name="connsiteY0" fmla="*/ 0 h 549160"/>
                <a:gd name="connsiteX1" fmla="*/ 511456 w 827623"/>
                <a:gd name="connsiteY1" fmla="*/ 64108 h 549160"/>
                <a:gd name="connsiteX2" fmla="*/ 550831 w 827623"/>
                <a:gd name="connsiteY2" fmla="*/ 122508 h 549160"/>
                <a:gd name="connsiteX3" fmla="*/ 581433 w 827623"/>
                <a:gd name="connsiteY3" fmla="*/ 101570 h 549160"/>
                <a:gd name="connsiteX4" fmla="*/ 627560 w 827623"/>
                <a:gd name="connsiteY4" fmla="*/ 92120 h 549160"/>
                <a:gd name="connsiteX5" fmla="*/ 746064 w 827623"/>
                <a:gd name="connsiteY5" fmla="*/ 212376 h 549160"/>
                <a:gd name="connsiteX6" fmla="*/ 742437 w 827623"/>
                <a:gd name="connsiteY6" fmla="*/ 230608 h 549160"/>
                <a:gd name="connsiteX7" fmla="*/ 778805 w 827623"/>
                <a:gd name="connsiteY7" fmla="*/ 255490 h 549160"/>
                <a:gd name="connsiteX8" fmla="*/ 827623 w 827623"/>
                <a:gd name="connsiteY8" fmla="*/ 375091 h 549160"/>
                <a:gd name="connsiteX9" fmla="*/ 660947 w 827623"/>
                <a:gd name="connsiteY9" fmla="*/ 544232 h 549160"/>
                <a:gd name="connsiteX10" fmla="*/ 161716 w 827623"/>
                <a:gd name="connsiteY10" fmla="*/ 549160 h 549160"/>
                <a:gd name="connsiteX11" fmla="*/ 0 w 827623"/>
                <a:gd name="connsiteY11" fmla="*/ 387444 h 549160"/>
                <a:gd name="connsiteX12" fmla="*/ 98769 w 827623"/>
                <a:gd name="connsiteY12" fmla="*/ 238437 h 549160"/>
                <a:gd name="connsiteX13" fmla="*/ 140073 w 827623"/>
                <a:gd name="connsiteY13" fmla="*/ 230098 h 549160"/>
                <a:gd name="connsiteX14" fmla="*/ 137808 w 827623"/>
                <a:gd name="connsiteY14" fmla="*/ 218878 h 549160"/>
                <a:gd name="connsiteX15" fmla="*/ 356686 w 827623"/>
                <a:gd name="connsiteY15" fmla="*/ 0 h 54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23" h="549160">
                  <a:moveTo>
                    <a:pt x="356686" y="0"/>
                  </a:moveTo>
                  <a:cubicBezTo>
                    <a:pt x="417127" y="0"/>
                    <a:pt x="471847" y="24499"/>
                    <a:pt x="511456" y="64108"/>
                  </a:cubicBezTo>
                  <a:lnTo>
                    <a:pt x="550831" y="122508"/>
                  </a:lnTo>
                  <a:lnTo>
                    <a:pt x="581433" y="101570"/>
                  </a:lnTo>
                  <a:cubicBezTo>
                    <a:pt x="595611" y="95485"/>
                    <a:pt x="611198" y="92120"/>
                    <a:pt x="627560" y="92120"/>
                  </a:cubicBezTo>
                  <a:cubicBezTo>
                    <a:pt x="693008" y="92120"/>
                    <a:pt x="746064" y="145960"/>
                    <a:pt x="746064" y="212376"/>
                  </a:cubicBezTo>
                  <a:lnTo>
                    <a:pt x="742437" y="230608"/>
                  </a:lnTo>
                  <a:lnTo>
                    <a:pt x="778805" y="255490"/>
                  </a:lnTo>
                  <a:cubicBezTo>
                    <a:pt x="808967" y="286099"/>
                    <a:pt x="827623" y="328384"/>
                    <a:pt x="827623" y="375091"/>
                  </a:cubicBezTo>
                  <a:cubicBezTo>
                    <a:pt x="827623" y="468505"/>
                    <a:pt x="753000" y="544232"/>
                    <a:pt x="660947" y="544232"/>
                  </a:cubicBezTo>
                  <a:lnTo>
                    <a:pt x="161716" y="549160"/>
                  </a:lnTo>
                  <a:cubicBezTo>
                    <a:pt x="72403" y="549160"/>
                    <a:pt x="0" y="476757"/>
                    <a:pt x="0" y="387444"/>
                  </a:cubicBezTo>
                  <a:cubicBezTo>
                    <a:pt x="0" y="320459"/>
                    <a:pt x="40727" y="262986"/>
                    <a:pt x="98769" y="238437"/>
                  </a:cubicBezTo>
                  <a:lnTo>
                    <a:pt x="140073" y="230098"/>
                  </a:lnTo>
                  <a:lnTo>
                    <a:pt x="137808" y="218878"/>
                  </a:lnTo>
                  <a:cubicBezTo>
                    <a:pt x="137808" y="97995"/>
                    <a:pt x="235803" y="0"/>
                    <a:pt x="356686" y="0"/>
                  </a:cubicBezTo>
                  <a:close/>
                </a:path>
              </a:pathLst>
            </a:custGeom>
            <a:gradFill>
              <a:gsLst>
                <a:gs pos="50000">
                  <a:srgbClr val="5EB6DA"/>
                </a:gs>
                <a:gs pos="50000">
                  <a:srgbClr val="3999C6"/>
                </a:gs>
              </a:gsLst>
              <a:lin ang="81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tIns="822960" rtlCol="0" anchor="ctr"/>
            <a:lstStyle/>
            <a:p>
              <a:pPr algn="ctr">
                <a:lnSpc>
                  <a:spcPct val="80000"/>
                </a:lnSpc>
              </a:pPr>
              <a:r>
                <a:rPr lang="en-US" sz="3600" spc="-150" dirty="0">
                  <a:solidFill>
                    <a:srgbClr val="FFFFFF"/>
                  </a:solidFill>
                  <a:latin typeface="Segoe UI Light"/>
                </a:rPr>
                <a:t>Azure </a:t>
              </a:r>
              <a:r>
                <a:rPr lang="en-US" sz="3600" spc="-150" dirty="0" err="1">
                  <a:solidFill>
                    <a:srgbClr val="FFFFFF"/>
                  </a:solidFill>
                  <a:latin typeface="Segoe UI Light"/>
                </a:rPr>
                <a:t>IoT</a:t>
              </a:r>
              <a:endParaRPr lang="en-US" sz="3600" spc="-150" dirty="0">
                <a:solidFill>
                  <a:srgbClr val="FFFFFF"/>
                </a:solidFill>
                <a:latin typeface="Segoe UI Light"/>
              </a:endParaRPr>
            </a:p>
          </p:txBody>
        </p:sp>
      </p:grpSp>
      <p:sp>
        <p:nvSpPr>
          <p:cNvPr id="2" name="Rectangle 1"/>
          <p:cNvSpPr/>
          <p:nvPr/>
        </p:nvSpPr>
        <p:spPr bwMode="auto">
          <a:xfrm>
            <a:off x="313316" y="2051805"/>
            <a:ext cx="3847522" cy="762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10"/>
          <p:cNvSpPr>
            <a:spLocks noChangeAspect="1" noEditPoints="1"/>
          </p:cNvSpPr>
          <p:nvPr/>
        </p:nvSpPr>
        <p:spPr bwMode="black">
          <a:xfrm>
            <a:off x="457200" y="2006085"/>
            <a:ext cx="3620760" cy="807720"/>
          </a:xfrm>
          <a:custGeom>
            <a:avLst/>
            <a:gdLst>
              <a:gd name="T0" fmla="*/ 115 w 526"/>
              <a:gd name="T1" fmla="*/ 56 h 115"/>
              <a:gd name="T2" fmla="*/ 49 w 526"/>
              <a:gd name="T3" fmla="*/ 56 h 115"/>
              <a:gd name="T4" fmla="*/ 0 w 526"/>
              <a:gd name="T5" fmla="*/ 56 h 115"/>
              <a:gd name="T6" fmla="*/ 0 w 526"/>
              <a:gd name="T7" fmla="*/ 59 h 115"/>
              <a:gd name="T8" fmla="*/ 49 w 526"/>
              <a:gd name="T9" fmla="*/ 59 h 115"/>
              <a:gd name="T10" fmla="*/ 115 w 526"/>
              <a:gd name="T11" fmla="*/ 115 h 115"/>
              <a:gd name="T12" fmla="*/ 231 w 526"/>
              <a:gd name="T13" fmla="*/ 23 h 115"/>
              <a:gd name="T14" fmla="*/ 215 w 526"/>
              <a:gd name="T15" fmla="*/ 83 h 115"/>
              <a:gd name="T16" fmla="*/ 192 w 526"/>
              <a:gd name="T17" fmla="*/ 23 h 115"/>
              <a:gd name="T18" fmla="*/ 175 w 526"/>
              <a:gd name="T19" fmla="*/ 83 h 115"/>
              <a:gd name="T20" fmla="*/ 150 w 526"/>
              <a:gd name="T21" fmla="*/ 23 h 115"/>
              <a:gd name="T22" fmla="*/ 194 w 526"/>
              <a:gd name="T23" fmla="*/ 42 h 115"/>
              <a:gd name="T24" fmla="*/ 196 w 526"/>
              <a:gd name="T25" fmla="*/ 42 h 115"/>
              <a:gd name="T26" fmla="*/ 240 w 526"/>
              <a:gd name="T27" fmla="*/ 23 h 115"/>
              <a:gd name="T28" fmla="*/ 250 w 526"/>
              <a:gd name="T29" fmla="*/ 22 h 115"/>
              <a:gd name="T30" fmla="*/ 246 w 526"/>
              <a:gd name="T31" fmla="*/ 31 h 115"/>
              <a:gd name="T32" fmla="*/ 255 w 526"/>
              <a:gd name="T33" fmla="*/ 27 h 115"/>
              <a:gd name="T34" fmla="*/ 246 w 526"/>
              <a:gd name="T35" fmla="*/ 43 h 115"/>
              <a:gd name="T36" fmla="*/ 254 w 526"/>
              <a:gd name="T37" fmla="*/ 43 h 115"/>
              <a:gd name="T38" fmla="*/ 290 w 526"/>
              <a:gd name="T39" fmla="*/ 42 h 115"/>
              <a:gd name="T40" fmla="*/ 274 w 526"/>
              <a:gd name="T41" fmla="*/ 43 h 115"/>
              <a:gd name="T42" fmla="*/ 274 w 526"/>
              <a:gd name="T43" fmla="*/ 92 h 115"/>
              <a:gd name="T44" fmla="*/ 287 w 526"/>
              <a:gd name="T45" fmla="*/ 49 h 115"/>
              <a:gd name="T46" fmla="*/ 307 w 526"/>
              <a:gd name="T47" fmla="*/ 92 h 115"/>
              <a:gd name="T48" fmla="*/ 354 w 526"/>
              <a:gd name="T49" fmla="*/ 19 h 115"/>
              <a:gd name="T50" fmla="*/ 339 w 526"/>
              <a:gd name="T51" fmla="*/ 42 h 115"/>
              <a:gd name="T52" fmla="*/ 322 w 526"/>
              <a:gd name="T53" fmla="*/ 87 h 115"/>
              <a:gd name="T54" fmla="*/ 354 w 526"/>
              <a:gd name="T55" fmla="*/ 84 h 115"/>
              <a:gd name="T56" fmla="*/ 362 w 526"/>
              <a:gd name="T57" fmla="*/ 19 h 115"/>
              <a:gd name="T58" fmla="*/ 328 w 526"/>
              <a:gd name="T59" fmla="*/ 82 h 115"/>
              <a:gd name="T60" fmla="*/ 340 w 526"/>
              <a:gd name="T61" fmla="*/ 49 h 115"/>
              <a:gd name="T62" fmla="*/ 354 w 526"/>
              <a:gd name="T63" fmla="*/ 70 h 115"/>
              <a:gd name="T64" fmla="*/ 396 w 526"/>
              <a:gd name="T65" fmla="*/ 42 h 115"/>
              <a:gd name="T66" fmla="*/ 378 w 526"/>
              <a:gd name="T67" fmla="*/ 87 h 115"/>
              <a:gd name="T68" fmla="*/ 420 w 526"/>
              <a:gd name="T69" fmla="*/ 68 h 115"/>
              <a:gd name="T70" fmla="*/ 396 w 526"/>
              <a:gd name="T71" fmla="*/ 87 h 115"/>
              <a:gd name="T72" fmla="*/ 384 w 526"/>
              <a:gd name="T73" fmla="*/ 54 h 115"/>
              <a:gd name="T74" fmla="*/ 412 w 526"/>
              <a:gd name="T75" fmla="*/ 68 h 115"/>
              <a:gd name="T76" fmla="*/ 474 w 526"/>
              <a:gd name="T77" fmla="*/ 80 h 115"/>
              <a:gd name="T78" fmla="*/ 472 w 526"/>
              <a:gd name="T79" fmla="*/ 80 h 115"/>
              <a:gd name="T80" fmla="*/ 443 w 526"/>
              <a:gd name="T81" fmla="*/ 80 h 115"/>
              <a:gd name="T82" fmla="*/ 441 w 526"/>
              <a:gd name="T83" fmla="*/ 80 h 115"/>
              <a:gd name="T84" fmla="*/ 438 w 526"/>
              <a:gd name="T85" fmla="*/ 92 h 115"/>
              <a:gd name="T86" fmla="*/ 458 w 526"/>
              <a:gd name="T87" fmla="*/ 53 h 115"/>
              <a:gd name="T88" fmla="*/ 469 w 526"/>
              <a:gd name="T89" fmla="*/ 92 h 115"/>
              <a:gd name="T90" fmla="*/ 484 w 526"/>
              <a:gd name="T91" fmla="*/ 43 h 115"/>
              <a:gd name="T92" fmla="*/ 505 w 526"/>
              <a:gd name="T93" fmla="*/ 60 h 115"/>
              <a:gd name="T94" fmla="*/ 512 w 526"/>
              <a:gd name="T95" fmla="*/ 49 h 115"/>
              <a:gd name="T96" fmla="*/ 513 w 526"/>
              <a:gd name="T97" fmla="*/ 42 h 115"/>
              <a:gd name="T98" fmla="*/ 498 w 526"/>
              <a:gd name="T99" fmla="*/ 65 h 115"/>
              <a:gd name="T100" fmla="*/ 517 w 526"/>
              <a:gd name="T101" fmla="*/ 80 h 115"/>
              <a:gd name="T102" fmla="*/ 495 w 526"/>
              <a:gd name="T103" fmla="*/ 91 h 115"/>
              <a:gd name="T104" fmla="*/ 526 w 526"/>
              <a:gd name="T105"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6" h="115">
                <a:moveTo>
                  <a:pt x="52" y="9"/>
                </a:moveTo>
                <a:cubicBezTo>
                  <a:pt x="115" y="0"/>
                  <a:pt x="115" y="0"/>
                  <a:pt x="115" y="0"/>
                </a:cubicBezTo>
                <a:cubicBezTo>
                  <a:pt x="115" y="56"/>
                  <a:pt x="115" y="56"/>
                  <a:pt x="115" y="56"/>
                </a:cubicBezTo>
                <a:cubicBezTo>
                  <a:pt x="52" y="56"/>
                  <a:pt x="52" y="56"/>
                  <a:pt x="52" y="56"/>
                </a:cubicBezTo>
                <a:lnTo>
                  <a:pt x="52" y="9"/>
                </a:lnTo>
                <a:close/>
                <a:moveTo>
                  <a:pt x="49" y="56"/>
                </a:moveTo>
                <a:cubicBezTo>
                  <a:pt x="49" y="9"/>
                  <a:pt x="49" y="9"/>
                  <a:pt x="49" y="9"/>
                </a:cubicBezTo>
                <a:cubicBezTo>
                  <a:pt x="0" y="16"/>
                  <a:pt x="0" y="16"/>
                  <a:pt x="0" y="16"/>
                </a:cubicBezTo>
                <a:cubicBezTo>
                  <a:pt x="0" y="56"/>
                  <a:pt x="0" y="56"/>
                  <a:pt x="0" y="56"/>
                </a:cubicBezTo>
                <a:lnTo>
                  <a:pt x="49" y="56"/>
                </a:lnTo>
                <a:close/>
                <a:moveTo>
                  <a:pt x="49" y="59"/>
                </a:moveTo>
                <a:cubicBezTo>
                  <a:pt x="0" y="59"/>
                  <a:pt x="0" y="59"/>
                  <a:pt x="0" y="59"/>
                </a:cubicBezTo>
                <a:cubicBezTo>
                  <a:pt x="0" y="99"/>
                  <a:pt x="0" y="99"/>
                  <a:pt x="0" y="99"/>
                </a:cubicBezTo>
                <a:cubicBezTo>
                  <a:pt x="49" y="106"/>
                  <a:pt x="49" y="106"/>
                  <a:pt x="49" y="106"/>
                </a:cubicBezTo>
                <a:lnTo>
                  <a:pt x="49" y="59"/>
                </a:lnTo>
                <a:close/>
                <a:moveTo>
                  <a:pt x="52" y="59"/>
                </a:moveTo>
                <a:cubicBezTo>
                  <a:pt x="52" y="106"/>
                  <a:pt x="52" y="106"/>
                  <a:pt x="52" y="106"/>
                </a:cubicBezTo>
                <a:cubicBezTo>
                  <a:pt x="115" y="115"/>
                  <a:pt x="115" y="115"/>
                  <a:pt x="115" y="115"/>
                </a:cubicBezTo>
                <a:cubicBezTo>
                  <a:pt x="115" y="59"/>
                  <a:pt x="115" y="59"/>
                  <a:pt x="115" y="59"/>
                </a:cubicBezTo>
                <a:lnTo>
                  <a:pt x="52" y="59"/>
                </a:lnTo>
                <a:close/>
                <a:moveTo>
                  <a:pt x="231" y="23"/>
                </a:moveTo>
                <a:cubicBezTo>
                  <a:pt x="217" y="76"/>
                  <a:pt x="217" y="76"/>
                  <a:pt x="217" y="76"/>
                </a:cubicBezTo>
                <a:cubicBezTo>
                  <a:pt x="216" y="79"/>
                  <a:pt x="215" y="81"/>
                  <a:pt x="215" y="83"/>
                </a:cubicBezTo>
                <a:cubicBezTo>
                  <a:pt x="215" y="83"/>
                  <a:pt x="215" y="83"/>
                  <a:pt x="215" y="83"/>
                </a:cubicBezTo>
                <a:cubicBezTo>
                  <a:pt x="215" y="81"/>
                  <a:pt x="215" y="79"/>
                  <a:pt x="214" y="77"/>
                </a:cubicBezTo>
                <a:cubicBezTo>
                  <a:pt x="199" y="23"/>
                  <a:pt x="199" y="23"/>
                  <a:pt x="199" y="23"/>
                </a:cubicBezTo>
                <a:cubicBezTo>
                  <a:pt x="192" y="23"/>
                  <a:pt x="192" y="23"/>
                  <a:pt x="192" y="23"/>
                </a:cubicBezTo>
                <a:cubicBezTo>
                  <a:pt x="176" y="76"/>
                  <a:pt x="176" y="76"/>
                  <a:pt x="176" y="76"/>
                </a:cubicBezTo>
                <a:cubicBezTo>
                  <a:pt x="175" y="79"/>
                  <a:pt x="175" y="81"/>
                  <a:pt x="175" y="83"/>
                </a:cubicBezTo>
                <a:cubicBezTo>
                  <a:pt x="175" y="83"/>
                  <a:pt x="175" y="83"/>
                  <a:pt x="175" y="83"/>
                </a:cubicBezTo>
                <a:cubicBezTo>
                  <a:pt x="174" y="81"/>
                  <a:pt x="174" y="79"/>
                  <a:pt x="173" y="76"/>
                </a:cubicBezTo>
                <a:cubicBezTo>
                  <a:pt x="159" y="23"/>
                  <a:pt x="159" y="23"/>
                  <a:pt x="159" y="23"/>
                </a:cubicBezTo>
                <a:cubicBezTo>
                  <a:pt x="150" y="23"/>
                  <a:pt x="150" y="23"/>
                  <a:pt x="150" y="23"/>
                </a:cubicBezTo>
                <a:cubicBezTo>
                  <a:pt x="170" y="92"/>
                  <a:pt x="170" y="92"/>
                  <a:pt x="170" y="92"/>
                </a:cubicBezTo>
                <a:cubicBezTo>
                  <a:pt x="179" y="92"/>
                  <a:pt x="179" y="92"/>
                  <a:pt x="179" y="92"/>
                </a:cubicBezTo>
                <a:cubicBezTo>
                  <a:pt x="194" y="42"/>
                  <a:pt x="194" y="42"/>
                  <a:pt x="194" y="42"/>
                </a:cubicBezTo>
                <a:cubicBezTo>
                  <a:pt x="194" y="40"/>
                  <a:pt x="195" y="37"/>
                  <a:pt x="195" y="35"/>
                </a:cubicBezTo>
                <a:cubicBezTo>
                  <a:pt x="195" y="35"/>
                  <a:pt x="195" y="35"/>
                  <a:pt x="195" y="35"/>
                </a:cubicBezTo>
                <a:cubicBezTo>
                  <a:pt x="195" y="38"/>
                  <a:pt x="196" y="40"/>
                  <a:pt x="196" y="42"/>
                </a:cubicBezTo>
                <a:cubicBezTo>
                  <a:pt x="210" y="92"/>
                  <a:pt x="210" y="92"/>
                  <a:pt x="210" y="92"/>
                </a:cubicBezTo>
                <a:cubicBezTo>
                  <a:pt x="220" y="92"/>
                  <a:pt x="220" y="92"/>
                  <a:pt x="220" y="92"/>
                </a:cubicBezTo>
                <a:cubicBezTo>
                  <a:pt x="240" y="23"/>
                  <a:pt x="240" y="23"/>
                  <a:pt x="240" y="23"/>
                </a:cubicBezTo>
                <a:lnTo>
                  <a:pt x="231" y="23"/>
                </a:lnTo>
                <a:close/>
                <a:moveTo>
                  <a:pt x="254" y="23"/>
                </a:moveTo>
                <a:cubicBezTo>
                  <a:pt x="253" y="22"/>
                  <a:pt x="251" y="22"/>
                  <a:pt x="250" y="22"/>
                </a:cubicBezTo>
                <a:cubicBezTo>
                  <a:pt x="248" y="22"/>
                  <a:pt x="247" y="22"/>
                  <a:pt x="246" y="23"/>
                </a:cubicBezTo>
                <a:cubicBezTo>
                  <a:pt x="245" y="24"/>
                  <a:pt x="245" y="25"/>
                  <a:pt x="245" y="27"/>
                </a:cubicBezTo>
                <a:cubicBezTo>
                  <a:pt x="245" y="28"/>
                  <a:pt x="245" y="30"/>
                  <a:pt x="246" y="31"/>
                </a:cubicBezTo>
                <a:cubicBezTo>
                  <a:pt x="247" y="31"/>
                  <a:pt x="249" y="32"/>
                  <a:pt x="250" y="32"/>
                </a:cubicBezTo>
                <a:cubicBezTo>
                  <a:pt x="251" y="32"/>
                  <a:pt x="253" y="31"/>
                  <a:pt x="254" y="30"/>
                </a:cubicBezTo>
                <a:cubicBezTo>
                  <a:pt x="255" y="30"/>
                  <a:pt x="255" y="28"/>
                  <a:pt x="255" y="27"/>
                </a:cubicBezTo>
                <a:cubicBezTo>
                  <a:pt x="255" y="25"/>
                  <a:pt x="255" y="24"/>
                  <a:pt x="254" y="23"/>
                </a:cubicBezTo>
                <a:close/>
                <a:moveTo>
                  <a:pt x="254" y="43"/>
                </a:moveTo>
                <a:cubicBezTo>
                  <a:pt x="246" y="43"/>
                  <a:pt x="246" y="43"/>
                  <a:pt x="246" y="43"/>
                </a:cubicBezTo>
                <a:cubicBezTo>
                  <a:pt x="246" y="92"/>
                  <a:pt x="246" y="92"/>
                  <a:pt x="246" y="92"/>
                </a:cubicBezTo>
                <a:cubicBezTo>
                  <a:pt x="254" y="92"/>
                  <a:pt x="254" y="92"/>
                  <a:pt x="254" y="92"/>
                </a:cubicBezTo>
                <a:lnTo>
                  <a:pt x="254" y="43"/>
                </a:lnTo>
                <a:close/>
                <a:moveTo>
                  <a:pt x="307" y="62"/>
                </a:moveTo>
                <a:cubicBezTo>
                  <a:pt x="307" y="56"/>
                  <a:pt x="305" y="51"/>
                  <a:pt x="302" y="47"/>
                </a:cubicBezTo>
                <a:cubicBezTo>
                  <a:pt x="300" y="44"/>
                  <a:pt x="295" y="42"/>
                  <a:pt x="290" y="42"/>
                </a:cubicBezTo>
                <a:cubicBezTo>
                  <a:pt x="283" y="42"/>
                  <a:pt x="278" y="45"/>
                  <a:pt x="274" y="51"/>
                </a:cubicBezTo>
                <a:cubicBezTo>
                  <a:pt x="274" y="51"/>
                  <a:pt x="274" y="51"/>
                  <a:pt x="274" y="51"/>
                </a:cubicBezTo>
                <a:cubicBezTo>
                  <a:pt x="274" y="43"/>
                  <a:pt x="274" y="43"/>
                  <a:pt x="274" y="43"/>
                </a:cubicBezTo>
                <a:cubicBezTo>
                  <a:pt x="266" y="43"/>
                  <a:pt x="266" y="43"/>
                  <a:pt x="266" y="43"/>
                </a:cubicBezTo>
                <a:cubicBezTo>
                  <a:pt x="266" y="92"/>
                  <a:pt x="266" y="92"/>
                  <a:pt x="266" y="92"/>
                </a:cubicBezTo>
                <a:cubicBezTo>
                  <a:pt x="274" y="92"/>
                  <a:pt x="274" y="92"/>
                  <a:pt x="274" y="92"/>
                </a:cubicBezTo>
                <a:cubicBezTo>
                  <a:pt x="274" y="64"/>
                  <a:pt x="274" y="64"/>
                  <a:pt x="274" y="64"/>
                </a:cubicBezTo>
                <a:cubicBezTo>
                  <a:pt x="274" y="60"/>
                  <a:pt x="275" y="56"/>
                  <a:pt x="278" y="53"/>
                </a:cubicBezTo>
                <a:cubicBezTo>
                  <a:pt x="280" y="50"/>
                  <a:pt x="283" y="49"/>
                  <a:pt x="287" y="49"/>
                </a:cubicBezTo>
                <a:cubicBezTo>
                  <a:pt x="295" y="49"/>
                  <a:pt x="299" y="54"/>
                  <a:pt x="299" y="64"/>
                </a:cubicBezTo>
                <a:cubicBezTo>
                  <a:pt x="299" y="92"/>
                  <a:pt x="299" y="92"/>
                  <a:pt x="299" y="92"/>
                </a:cubicBezTo>
                <a:cubicBezTo>
                  <a:pt x="307" y="92"/>
                  <a:pt x="307" y="92"/>
                  <a:pt x="307" y="92"/>
                </a:cubicBezTo>
                <a:lnTo>
                  <a:pt x="307" y="62"/>
                </a:lnTo>
                <a:close/>
                <a:moveTo>
                  <a:pt x="362" y="19"/>
                </a:moveTo>
                <a:cubicBezTo>
                  <a:pt x="354" y="19"/>
                  <a:pt x="354" y="19"/>
                  <a:pt x="354" y="19"/>
                </a:cubicBezTo>
                <a:cubicBezTo>
                  <a:pt x="354" y="50"/>
                  <a:pt x="354" y="50"/>
                  <a:pt x="354" y="50"/>
                </a:cubicBezTo>
                <a:cubicBezTo>
                  <a:pt x="353" y="50"/>
                  <a:pt x="353" y="50"/>
                  <a:pt x="353" y="50"/>
                </a:cubicBezTo>
                <a:cubicBezTo>
                  <a:pt x="350" y="44"/>
                  <a:pt x="345" y="42"/>
                  <a:pt x="339" y="42"/>
                </a:cubicBezTo>
                <a:cubicBezTo>
                  <a:pt x="332" y="42"/>
                  <a:pt x="326" y="44"/>
                  <a:pt x="322" y="49"/>
                </a:cubicBezTo>
                <a:cubicBezTo>
                  <a:pt x="318" y="54"/>
                  <a:pt x="316" y="61"/>
                  <a:pt x="316" y="69"/>
                </a:cubicBezTo>
                <a:cubicBezTo>
                  <a:pt x="316" y="76"/>
                  <a:pt x="318" y="82"/>
                  <a:pt x="322" y="87"/>
                </a:cubicBezTo>
                <a:cubicBezTo>
                  <a:pt x="325" y="91"/>
                  <a:pt x="330" y="94"/>
                  <a:pt x="337" y="94"/>
                </a:cubicBezTo>
                <a:cubicBezTo>
                  <a:pt x="344" y="94"/>
                  <a:pt x="350" y="90"/>
                  <a:pt x="353" y="84"/>
                </a:cubicBezTo>
                <a:cubicBezTo>
                  <a:pt x="354" y="84"/>
                  <a:pt x="354" y="84"/>
                  <a:pt x="354" y="84"/>
                </a:cubicBezTo>
                <a:cubicBezTo>
                  <a:pt x="354" y="92"/>
                  <a:pt x="354" y="92"/>
                  <a:pt x="354" y="92"/>
                </a:cubicBezTo>
                <a:cubicBezTo>
                  <a:pt x="362" y="92"/>
                  <a:pt x="362" y="92"/>
                  <a:pt x="362" y="92"/>
                </a:cubicBezTo>
                <a:lnTo>
                  <a:pt x="362" y="19"/>
                </a:lnTo>
                <a:close/>
                <a:moveTo>
                  <a:pt x="349" y="82"/>
                </a:moveTo>
                <a:cubicBezTo>
                  <a:pt x="347" y="85"/>
                  <a:pt x="343" y="87"/>
                  <a:pt x="339" y="87"/>
                </a:cubicBezTo>
                <a:cubicBezTo>
                  <a:pt x="334" y="87"/>
                  <a:pt x="331" y="85"/>
                  <a:pt x="328" y="82"/>
                </a:cubicBezTo>
                <a:cubicBezTo>
                  <a:pt x="325" y="79"/>
                  <a:pt x="324" y="74"/>
                  <a:pt x="324" y="68"/>
                </a:cubicBezTo>
                <a:cubicBezTo>
                  <a:pt x="324" y="62"/>
                  <a:pt x="326" y="57"/>
                  <a:pt x="328" y="54"/>
                </a:cubicBezTo>
                <a:cubicBezTo>
                  <a:pt x="331" y="50"/>
                  <a:pt x="335" y="49"/>
                  <a:pt x="340" y="49"/>
                </a:cubicBezTo>
                <a:cubicBezTo>
                  <a:pt x="344" y="49"/>
                  <a:pt x="347" y="50"/>
                  <a:pt x="350" y="53"/>
                </a:cubicBezTo>
                <a:cubicBezTo>
                  <a:pt x="352" y="55"/>
                  <a:pt x="354" y="59"/>
                  <a:pt x="354" y="63"/>
                </a:cubicBezTo>
                <a:cubicBezTo>
                  <a:pt x="354" y="70"/>
                  <a:pt x="354" y="70"/>
                  <a:pt x="354" y="70"/>
                </a:cubicBezTo>
                <a:cubicBezTo>
                  <a:pt x="354" y="75"/>
                  <a:pt x="352" y="79"/>
                  <a:pt x="349" y="82"/>
                </a:cubicBezTo>
                <a:close/>
                <a:moveTo>
                  <a:pt x="414" y="49"/>
                </a:moveTo>
                <a:cubicBezTo>
                  <a:pt x="410" y="44"/>
                  <a:pt x="404" y="42"/>
                  <a:pt x="396" y="42"/>
                </a:cubicBezTo>
                <a:cubicBezTo>
                  <a:pt x="389" y="42"/>
                  <a:pt x="383" y="44"/>
                  <a:pt x="378" y="49"/>
                </a:cubicBezTo>
                <a:cubicBezTo>
                  <a:pt x="374" y="54"/>
                  <a:pt x="371" y="60"/>
                  <a:pt x="371" y="68"/>
                </a:cubicBezTo>
                <a:cubicBezTo>
                  <a:pt x="371" y="76"/>
                  <a:pt x="374" y="82"/>
                  <a:pt x="378" y="87"/>
                </a:cubicBezTo>
                <a:cubicBezTo>
                  <a:pt x="382" y="91"/>
                  <a:pt x="388" y="94"/>
                  <a:pt x="395" y="94"/>
                </a:cubicBezTo>
                <a:cubicBezTo>
                  <a:pt x="403" y="94"/>
                  <a:pt x="409" y="91"/>
                  <a:pt x="413" y="86"/>
                </a:cubicBezTo>
                <a:cubicBezTo>
                  <a:pt x="418" y="82"/>
                  <a:pt x="420" y="75"/>
                  <a:pt x="420" y="68"/>
                </a:cubicBezTo>
                <a:cubicBezTo>
                  <a:pt x="420" y="60"/>
                  <a:pt x="418" y="53"/>
                  <a:pt x="414" y="49"/>
                </a:cubicBezTo>
                <a:close/>
                <a:moveTo>
                  <a:pt x="408" y="82"/>
                </a:moveTo>
                <a:cubicBezTo>
                  <a:pt x="405" y="85"/>
                  <a:pt x="401" y="87"/>
                  <a:pt x="396" y="87"/>
                </a:cubicBezTo>
                <a:cubicBezTo>
                  <a:pt x="391" y="87"/>
                  <a:pt x="387" y="85"/>
                  <a:pt x="384" y="82"/>
                </a:cubicBezTo>
                <a:cubicBezTo>
                  <a:pt x="381" y="79"/>
                  <a:pt x="379" y="74"/>
                  <a:pt x="379" y="68"/>
                </a:cubicBezTo>
                <a:cubicBezTo>
                  <a:pt x="379" y="62"/>
                  <a:pt x="381" y="57"/>
                  <a:pt x="384" y="54"/>
                </a:cubicBezTo>
                <a:cubicBezTo>
                  <a:pt x="387" y="50"/>
                  <a:pt x="391" y="49"/>
                  <a:pt x="396" y="49"/>
                </a:cubicBezTo>
                <a:cubicBezTo>
                  <a:pt x="401" y="49"/>
                  <a:pt x="405" y="50"/>
                  <a:pt x="408" y="54"/>
                </a:cubicBezTo>
                <a:cubicBezTo>
                  <a:pt x="410" y="57"/>
                  <a:pt x="412" y="62"/>
                  <a:pt x="412" y="68"/>
                </a:cubicBezTo>
                <a:cubicBezTo>
                  <a:pt x="412" y="74"/>
                  <a:pt x="410" y="79"/>
                  <a:pt x="408" y="82"/>
                </a:cubicBezTo>
                <a:close/>
                <a:moveTo>
                  <a:pt x="484" y="43"/>
                </a:moveTo>
                <a:cubicBezTo>
                  <a:pt x="474" y="80"/>
                  <a:pt x="474" y="80"/>
                  <a:pt x="474" y="80"/>
                </a:cubicBezTo>
                <a:cubicBezTo>
                  <a:pt x="474" y="82"/>
                  <a:pt x="473" y="83"/>
                  <a:pt x="473" y="85"/>
                </a:cubicBezTo>
                <a:cubicBezTo>
                  <a:pt x="473" y="85"/>
                  <a:pt x="473" y="85"/>
                  <a:pt x="473" y="85"/>
                </a:cubicBezTo>
                <a:cubicBezTo>
                  <a:pt x="473" y="83"/>
                  <a:pt x="472" y="81"/>
                  <a:pt x="472" y="80"/>
                </a:cubicBezTo>
                <a:cubicBezTo>
                  <a:pt x="462" y="43"/>
                  <a:pt x="462" y="43"/>
                  <a:pt x="462" y="43"/>
                </a:cubicBezTo>
                <a:cubicBezTo>
                  <a:pt x="455" y="43"/>
                  <a:pt x="455" y="43"/>
                  <a:pt x="455" y="43"/>
                </a:cubicBezTo>
                <a:cubicBezTo>
                  <a:pt x="443" y="80"/>
                  <a:pt x="443" y="80"/>
                  <a:pt x="443" y="80"/>
                </a:cubicBezTo>
                <a:cubicBezTo>
                  <a:pt x="443" y="82"/>
                  <a:pt x="442" y="83"/>
                  <a:pt x="442" y="85"/>
                </a:cubicBezTo>
                <a:cubicBezTo>
                  <a:pt x="442" y="85"/>
                  <a:pt x="442" y="85"/>
                  <a:pt x="442" y="85"/>
                </a:cubicBezTo>
                <a:cubicBezTo>
                  <a:pt x="442" y="83"/>
                  <a:pt x="442" y="81"/>
                  <a:pt x="441" y="80"/>
                </a:cubicBezTo>
                <a:cubicBezTo>
                  <a:pt x="431" y="43"/>
                  <a:pt x="431" y="43"/>
                  <a:pt x="431" y="43"/>
                </a:cubicBezTo>
                <a:cubicBezTo>
                  <a:pt x="423" y="43"/>
                  <a:pt x="423" y="43"/>
                  <a:pt x="423" y="43"/>
                </a:cubicBezTo>
                <a:cubicBezTo>
                  <a:pt x="438" y="92"/>
                  <a:pt x="438" y="92"/>
                  <a:pt x="438" y="92"/>
                </a:cubicBezTo>
                <a:cubicBezTo>
                  <a:pt x="446" y="92"/>
                  <a:pt x="446" y="92"/>
                  <a:pt x="446" y="92"/>
                </a:cubicBezTo>
                <a:cubicBezTo>
                  <a:pt x="457" y="57"/>
                  <a:pt x="457" y="57"/>
                  <a:pt x="457" y="57"/>
                </a:cubicBezTo>
                <a:cubicBezTo>
                  <a:pt x="457" y="55"/>
                  <a:pt x="458" y="54"/>
                  <a:pt x="458" y="53"/>
                </a:cubicBezTo>
                <a:cubicBezTo>
                  <a:pt x="458" y="53"/>
                  <a:pt x="458" y="53"/>
                  <a:pt x="458" y="53"/>
                </a:cubicBezTo>
                <a:cubicBezTo>
                  <a:pt x="458" y="54"/>
                  <a:pt x="458" y="56"/>
                  <a:pt x="459" y="57"/>
                </a:cubicBezTo>
                <a:cubicBezTo>
                  <a:pt x="469" y="92"/>
                  <a:pt x="469" y="92"/>
                  <a:pt x="469" y="92"/>
                </a:cubicBezTo>
                <a:cubicBezTo>
                  <a:pt x="477" y="92"/>
                  <a:pt x="477" y="92"/>
                  <a:pt x="477" y="92"/>
                </a:cubicBezTo>
                <a:cubicBezTo>
                  <a:pt x="492" y="43"/>
                  <a:pt x="492" y="43"/>
                  <a:pt x="492" y="43"/>
                </a:cubicBezTo>
                <a:lnTo>
                  <a:pt x="484" y="43"/>
                </a:lnTo>
                <a:close/>
                <a:moveTo>
                  <a:pt x="523" y="71"/>
                </a:moveTo>
                <a:cubicBezTo>
                  <a:pt x="521" y="69"/>
                  <a:pt x="517" y="67"/>
                  <a:pt x="513" y="65"/>
                </a:cubicBezTo>
                <a:cubicBezTo>
                  <a:pt x="509" y="63"/>
                  <a:pt x="506" y="62"/>
                  <a:pt x="505" y="60"/>
                </a:cubicBezTo>
                <a:cubicBezTo>
                  <a:pt x="504" y="59"/>
                  <a:pt x="503" y="58"/>
                  <a:pt x="503" y="55"/>
                </a:cubicBezTo>
                <a:cubicBezTo>
                  <a:pt x="503" y="53"/>
                  <a:pt x="504" y="52"/>
                  <a:pt x="506" y="50"/>
                </a:cubicBezTo>
                <a:cubicBezTo>
                  <a:pt x="507" y="49"/>
                  <a:pt x="509" y="49"/>
                  <a:pt x="512" y="49"/>
                </a:cubicBezTo>
                <a:cubicBezTo>
                  <a:pt x="516" y="49"/>
                  <a:pt x="520" y="50"/>
                  <a:pt x="523" y="52"/>
                </a:cubicBezTo>
                <a:cubicBezTo>
                  <a:pt x="523" y="44"/>
                  <a:pt x="523" y="44"/>
                  <a:pt x="523" y="44"/>
                </a:cubicBezTo>
                <a:cubicBezTo>
                  <a:pt x="520" y="43"/>
                  <a:pt x="517" y="42"/>
                  <a:pt x="513" y="42"/>
                </a:cubicBezTo>
                <a:cubicBezTo>
                  <a:pt x="508" y="42"/>
                  <a:pt x="503" y="43"/>
                  <a:pt x="500" y="46"/>
                </a:cubicBezTo>
                <a:cubicBezTo>
                  <a:pt x="497" y="49"/>
                  <a:pt x="495" y="52"/>
                  <a:pt x="495" y="56"/>
                </a:cubicBezTo>
                <a:cubicBezTo>
                  <a:pt x="495" y="60"/>
                  <a:pt x="496" y="62"/>
                  <a:pt x="498" y="65"/>
                </a:cubicBezTo>
                <a:cubicBezTo>
                  <a:pt x="500" y="67"/>
                  <a:pt x="503" y="69"/>
                  <a:pt x="507" y="71"/>
                </a:cubicBezTo>
                <a:cubicBezTo>
                  <a:pt x="512" y="73"/>
                  <a:pt x="514" y="74"/>
                  <a:pt x="516" y="75"/>
                </a:cubicBezTo>
                <a:cubicBezTo>
                  <a:pt x="517" y="77"/>
                  <a:pt x="517" y="78"/>
                  <a:pt x="517" y="80"/>
                </a:cubicBezTo>
                <a:cubicBezTo>
                  <a:pt x="517" y="85"/>
                  <a:pt x="514" y="87"/>
                  <a:pt x="508" y="87"/>
                </a:cubicBezTo>
                <a:cubicBezTo>
                  <a:pt x="503" y="87"/>
                  <a:pt x="499" y="85"/>
                  <a:pt x="495" y="82"/>
                </a:cubicBezTo>
                <a:cubicBezTo>
                  <a:pt x="495" y="91"/>
                  <a:pt x="495" y="91"/>
                  <a:pt x="495" y="91"/>
                </a:cubicBezTo>
                <a:cubicBezTo>
                  <a:pt x="499" y="93"/>
                  <a:pt x="503" y="94"/>
                  <a:pt x="507" y="94"/>
                </a:cubicBezTo>
                <a:cubicBezTo>
                  <a:pt x="513" y="94"/>
                  <a:pt x="517" y="92"/>
                  <a:pt x="521" y="90"/>
                </a:cubicBezTo>
                <a:cubicBezTo>
                  <a:pt x="524" y="87"/>
                  <a:pt x="526" y="83"/>
                  <a:pt x="526" y="79"/>
                </a:cubicBezTo>
                <a:cubicBezTo>
                  <a:pt x="526" y="76"/>
                  <a:pt x="525" y="73"/>
                  <a:pt x="523" y="71"/>
                </a:cubicBezTo>
                <a:close/>
              </a:path>
            </a:pathLst>
          </a:custGeom>
          <a:solidFill>
            <a:srgbClr val="00188F"/>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3985154459"/>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MT_TILE" val="YES"/>
</p:tagLst>
</file>

<file path=ppt/tags/tag17.xml><?xml version="1.0" encoding="utf-8"?>
<p:tagLst xmlns:a="http://schemas.openxmlformats.org/drawingml/2006/main" xmlns:r="http://schemas.openxmlformats.org/officeDocument/2006/relationships" xmlns:p="http://schemas.openxmlformats.org/presentationml/2006/main">
  <p:tag name="MT_TILE" val="YES"/>
</p:tagLst>
</file>

<file path=ppt/tags/tag18.xml><?xml version="1.0" encoding="utf-8"?>
<p:tagLst xmlns:a="http://schemas.openxmlformats.org/drawingml/2006/main" xmlns:r="http://schemas.openxmlformats.org/officeDocument/2006/relationships" xmlns:p="http://schemas.openxmlformats.org/presentationml/2006/main">
  <p:tag name="MT_TILE" val="YES"/>
</p:tagLst>
</file>

<file path=ppt/tags/tag19.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MT_TILE" val="YES"/>
</p:tagLst>
</file>

<file path=ppt/tags/tag21.xml><?xml version="1.0" encoding="utf-8"?>
<p:tagLst xmlns:a="http://schemas.openxmlformats.org/drawingml/2006/main" xmlns:r="http://schemas.openxmlformats.org/officeDocument/2006/relationships" xmlns:p="http://schemas.openxmlformats.org/presentationml/2006/main">
  <p:tag name="MT_TILE" val="YES"/>
</p:tagLst>
</file>

<file path=ppt/tags/tag22.xml><?xml version="1.0" encoding="utf-8"?>
<p:tagLst xmlns:a="http://schemas.openxmlformats.org/drawingml/2006/main" xmlns:r="http://schemas.openxmlformats.org/officeDocument/2006/relationships" xmlns:p="http://schemas.openxmlformats.org/presentationml/2006/main">
  <p:tag name="MT_TILE" val="YES"/>
</p:tagLst>
</file>

<file path=ppt/tags/tag23.xml><?xml version="1.0" encoding="utf-8"?>
<p:tagLst xmlns:a="http://schemas.openxmlformats.org/drawingml/2006/main" xmlns:r="http://schemas.openxmlformats.org/officeDocument/2006/relationships" xmlns:p="http://schemas.openxmlformats.org/presentationml/2006/main">
  <p:tag name="MT_TILE" val="YES"/>
</p:tagLst>
</file>

<file path=ppt/tags/tag24.xml><?xml version="1.0" encoding="utf-8"?>
<p:tagLst xmlns:a="http://schemas.openxmlformats.org/drawingml/2006/main" xmlns:r="http://schemas.openxmlformats.org/officeDocument/2006/relationships" xmlns:p="http://schemas.openxmlformats.org/presentationml/2006/main">
  <p:tag name="MT_TILE" val="YES"/>
</p:tagLst>
</file>

<file path=ppt/tags/tag25.xml><?xml version="1.0" encoding="utf-8"?>
<p:tagLst xmlns:a="http://schemas.openxmlformats.org/drawingml/2006/main" xmlns:r="http://schemas.openxmlformats.org/officeDocument/2006/relationships" xmlns:p="http://schemas.openxmlformats.org/presentationml/2006/main">
  <p:tag name="MT_TILE" val="YES"/>
</p:tagLst>
</file>

<file path=ppt/tags/tag26.xml><?xml version="1.0" encoding="utf-8"?>
<p:tagLst xmlns:a="http://schemas.openxmlformats.org/drawingml/2006/main" xmlns:r="http://schemas.openxmlformats.org/officeDocument/2006/relationships" xmlns:p="http://schemas.openxmlformats.org/presentationml/2006/main">
  <p:tag name="MT_TILE" val="YES"/>
</p:tagLst>
</file>

<file path=ppt/tags/tag27.xml><?xml version="1.0" encoding="utf-8"?>
<p:tagLst xmlns:a="http://schemas.openxmlformats.org/drawingml/2006/main" xmlns:r="http://schemas.openxmlformats.org/officeDocument/2006/relationships" xmlns:p="http://schemas.openxmlformats.org/presentationml/2006/main">
  <p:tag name="MT_TILE" val="YES"/>
</p:tagLst>
</file>

<file path=ppt/tags/tag28.xml><?xml version="1.0" encoding="utf-8"?>
<p:tagLst xmlns:a="http://schemas.openxmlformats.org/drawingml/2006/main" xmlns:r="http://schemas.openxmlformats.org/officeDocument/2006/relationships" xmlns:p="http://schemas.openxmlformats.org/presentationml/2006/main">
  <p:tag name="MT_TILE" val="YES"/>
</p:tagLst>
</file>

<file path=ppt/tags/tag29.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MT_TILE" val="YES"/>
</p:tagLst>
</file>

<file path=ppt/tags/tag31.xml><?xml version="1.0" encoding="utf-8"?>
<p:tagLst xmlns:a="http://schemas.openxmlformats.org/drawingml/2006/main" xmlns:r="http://schemas.openxmlformats.org/officeDocument/2006/relationships" xmlns:p="http://schemas.openxmlformats.org/presentationml/2006/main">
  <p:tag name="MT_TILE" val="YES"/>
</p:tagLst>
</file>

<file path=ppt/tags/tag32.xml><?xml version="1.0" encoding="utf-8"?>
<p:tagLst xmlns:a="http://schemas.openxmlformats.org/drawingml/2006/main" xmlns:r="http://schemas.openxmlformats.org/officeDocument/2006/relationships" xmlns:p="http://schemas.openxmlformats.org/presentationml/2006/main">
  <p:tag name="MT_TILE" val="YES"/>
</p:tagLst>
</file>

<file path=ppt/tags/tag33.xml><?xml version="1.0" encoding="utf-8"?>
<p:tagLst xmlns:a="http://schemas.openxmlformats.org/drawingml/2006/main" xmlns:r="http://schemas.openxmlformats.org/officeDocument/2006/relationships" xmlns:p="http://schemas.openxmlformats.org/presentationml/2006/main">
  <p:tag name="MT_TILE" val="YES"/>
</p:tagLst>
</file>

<file path=ppt/tags/tag34.xml><?xml version="1.0" encoding="utf-8"?>
<p:tagLst xmlns:a="http://schemas.openxmlformats.org/drawingml/2006/main" xmlns:r="http://schemas.openxmlformats.org/officeDocument/2006/relationships" xmlns:p="http://schemas.openxmlformats.org/presentationml/2006/main">
  <p:tag name="MT_TILE" val="YES"/>
</p:tagLst>
</file>

<file path=ppt/tags/tag35.xml><?xml version="1.0" encoding="utf-8"?>
<p:tagLst xmlns:a="http://schemas.openxmlformats.org/drawingml/2006/main" xmlns:r="http://schemas.openxmlformats.org/officeDocument/2006/relationships" xmlns:p="http://schemas.openxmlformats.org/presentationml/2006/main">
  <p:tag name="MT_TILE" val="YES"/>
</p:tagLst>
</file>

<file path=ppt/tags/tag36.xml><?xml version="1.0" encoding="utf-8"?>
<p:tagLst xmlns:a="http://schemas.openxmlformats.org/drawingml/2006/main" xmlns:r="http://schemas.openxmlformats.org/officeDocument/2006/relationships" xmlns:p="http://schemas.openxmlformats.org/presentationml/2006/main">
  <p:tag name="MT_TILE" val="YES"/>
</p:tagLst>
</file>

<file path=ppt/tags/tag37.xml><?xml version="1.0" encoding="utf-8"?>
<p:tagLst xmlns:a="http://schemas.openxmlformats.org/drawingml/2006/main" xmlns:r="http://schemas.openxmlformats.org/officeDocument/2006/relationships" xmlns:p="http://schemas.openxmlformats.org/presentationml/2006/main">
  <p:tag name="MT_TILE" val="YES"/>
</p:tagLst>
</file>

<file path=ppt/tags/tag38.xml><?xml version="1.0" encoding="utf-8"?>
<p:tagLst xmlns:a="http://schemas.openxmlformats.org/drawingml/2006/main" xmlns:r="http://schemas.openxmlformats.org/officeDocument/2006/relationships" xmlns:p="http://schemas.openxmlformats.org/presentationml/2006/main">
  <p:tag name="MT_TILE" val="YES"/>
</p:tagLst>
</file>

<file path=ppt/tags/tag39.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MT_TILE" val="YES"/>
</p:tagLst>
</file>

<file path=ppt/tags/tag41.xml><?xml version="1.0" encoding="utf-8"?>
<p:tagLst xmlns:a="http://schemas.openxmlformats.org/drawingml/2006/main" xmlns:r="http://schemas.openxmlformats.org/officeDocument/2006/relationships" xmlns:p="http://schemas.openxmlformats.org/presentationml/2006/main">
  <p:tag name="MT_TILE" val="YES"/>
</p:tagLst>
</file>

<file path=ppt/tags/tag42.xml><?xml version="1.0" encoding="utf-8"?>
<p:tagLst xmlns:a="http://schemas.openxmlformats.org/drawingml/2006/main" xmlns:r="http://schemas.openxmlformats.org/officeDocument/2006/relationships" xmlns:p="http://schemas.openxmlformats.org/presentationml/2006/main">
  <p:tag name="MT_TILE" val="YES"/>
</p:tagLst>
</file>

<file path=ppt/tags/tag43.xml><?xml version="1.0" encoding="utf-8"?>
<p:tagLst xmlns:a="http://schemas.openxmlformats.org/drawingml/2006/main" xmlns:r="http://schemas.openxmlformats.org/officeDocument/2006/relationships" xmlns:p="http://schemas.openxmlformats.org/presentationml/2006/main">
  <p:tag name="MT_TILE" val="YES"/>
</p:tagLst>
</file>

<file path=ppt/tags/tag44.xml><?xml version="1.0" encoding="utf-8"?>
<p:tagLst xmlns:a="http://schemas.openxmlformats.org/drawingml/2006/main" xmlns:r="http://schemas.openxmlformats.org/officeDocument/2006/relationships" xmlns:p="http://schemas.openxmlformats.org/presentationml/2006/main">
  <p:tag name="MT_TILE" val="YES"/>
</p:tagLst>
</file>

<file path=ppt/tags/tag45.xml><?xml version="1.0" encoding="utf-8"?>
<p:tagLst xmlns:a="http://schemas.openxmlformats.org/drawingml/2006/main" xmlns:r="http://schemas.openxmlformats.org/officeDocument/2006/relationships" xmlns:p="http://schemas.openxmlformats.org/presentationml/2006/main">
  <p:tag name="MT_TILE" val="YES"/>
</p:tagLst>
</file>

<file path=ppt/tags/tag46.xml><?xml version="1.0" encoding="utf-8"?>
<p:tagLst xmlns:a="http://schemas.openxmlformats.org/drawingml/2006/main" xmlns:r="http://schemas.openxmlformats.org/officeDocument/2006/relationships" xmlns:p="http://schemas.openxmlformats.org/presentationml/2006/main">
  <p:tag name="MT_TILE" val="YES"/>
</p:tagLst>
</file>

<file path=ppt/tags/tag47.xml><?xml version="1.0" encoding="utf-8"?>
<p:tagLst xmlns:a="http://schemas.openxmlformats.org/drawingml/2006/main" xmlns:r="http://schemas.openxmlformats.org/officeDocument/2006/relationships" xmlns:p="http://schemas.openxmlformats.org/presentationml/2006/main">
  <p:tag name="MT_TILE" val="YES"/>
</p:tagLst>
</file>

<file path=ppt/tags/tag48.xml><?xml version="1.0" encoding="utf-8"?>
<p:tagLst xmlns:a="http://schemas.openxmlformats.org/drawingml/2006/main" xmlns:r="http://schemas.openxmlformats.org/officeDocument/2006/relationships" xmlns:p="http://schemas.openxmlformats.org/presentationml/2006/main">
  <p:tag name="MT_TILE" val="YES"/>
</p:tagLst>
</file>

<file path=ppt/tags/tag49.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MT_TILE" val="YES"/>
</p:tagLst>
</file>

<file path=ppt/tags/tag51.xml><?xml version="1.0" encoding="utf-8"?>
<p:tagLst xmlns:a="http://schemas.openxmlformats.org/drawingml/2006/main" xmlns:r="http://schemas.openxmlformats.org/officeDocument/2006/relationships" xmlns:p="http://schemas.openxmlformats.org/presentationml/2006/main">
  <p:tag name="MT_TILE" val="YES"/>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MT_TILE" val="YES"/>
</p:tagLst>
</file>

<file path=ppt/tags/tag54.xml><?xml version="1.0" encoding="utf-8"?>
<p:tagLst xmlns:a="http://schemas.openxmlformats.org/drawingml/2006/main" xmlns:r="http://schemas.openxmlformats.org/officeDocument/2006/relationships" xmlns:p="http://schemas.openxmlformats.org/presentationml/2006/main">
  <p:tag name="MT_TILE" val="YES"/>
</p:tagLst>
</file>

<file path=ppt/tags/tag55.xml><?xml version="1.0" encoding="utf-8"?>
<p:tagLst xmlns:a="http://schemas.openxmlformats.org/drawingml/2006/main" xmlns:r="http://schemas.openxmlformats.org/officeDocument/2006/relationships" xmlns:p="http://schemas.openxmlformats.org/presentationml/2006/main">
  <p:tag name="MT_TILE" val="YES"/>
</p:tagLst>
</file>

<file path=ppt/tags/tag56.xml><?xml version="1.0" encoding="utf-8"?>
<p:tagLst xmlns:a="http://schemas.openxmlformats.org/drawingml/2006/main" xmlns:r="http://schemas.openxmlformats.org/officeDocument/2006/relationships" xmlns:p="http://schemas.openxmlformats.org/presentationml/2006/main">
  <p:tag name="MT_TILE" val="YES"/>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MT_TILE" val="YES"/>
</p:tagLst>
</file>

<file path=ppt/tags/tag59.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MT_TILE" val="YES"/>
</p:tagLst>
</file>

<file path=ppt/tags/tag61.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8A0926CE-FFCE-40A6-A065-050108FA5500}"/>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1BB892BA-1BEF-4F90-996E-46A05CEF1994}"/>
    </a:ext>
  </a:extLst>
</a:theme>
</file>

<file path=ppt/theme/theme3.xml><?xml version="1.0" encoding="utf-8"?>
<a:theme xmlns:a="http://schemas.openxmlformats.org/drawingml/2006/main" name="1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4.xml><?xml version="1.0" encoding="utf-8"?>
<a:theme xmlns:a="http://schemas.openxmlformats.org/drawingml/2006/main" name="1_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74387833-FC5C-4245-A3BF-5305B54D3E19}"/>
    </a:ext>
  </a:extLst>
</a:theme>
</file>

<file path=ppt/theme/theme5.xml><?xml version="1.0" encoding="utf-8"?>
<a:theme xmlns:a="http://schemas.openxmlformats.org/drawingml/2006/main" name="2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6.xml><?xml version="1.0" encoding="utf-8"?>
<a:theme xmlns:a="http://schemas.openxmlformats.org/drawingml/2006/main" name="15_Custom Design">
  <a:themeElements>
    <a:clrScheme name="IOT colors">
      <a:dk1>
        <a:sysClr val="windowText" lastClr="000000"/>
      </a:dk1>
      <a:lt1>
        <a:sysClr val="window" lastClr="FFFFFF"/>
      </a:lt1>
      <a:dk2>
        <a:srgbClr val="000000"/>
      </a:dk2>
      <a:lt2>
        <a:srgbClr val="F8F8F8"/>
      </a:lt2>
      <a:accent1>
        <a:srgbClr val="00188F"/>
      </a:accent1>
      <a:accent2>
        <a:srgbClr val="DC3C00"/>
      </a:accent2>
      <a:accent3>
        <a:srgbClr val="008272"/>
      </a:accent3>
      <a:accent4>
        <a:srgbClr val="68217A"/>
      </a:accent4>
      <a:accent5>
        <a:srgbClr val="737373"/>
      </a:accent5>
      <a:accent6>
        <a:srgbClr val="505050"/>
      </a:accent6>
      <a:hlink>
        <a:srgbClr val="5F5F5F"/>
      </a:hlink>
      <a:folHlink>
        <a:srgbClr val="919191"/>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6_Custom Design">
  <a:themeElements>
    <a:clrScheme name="Custom 14">
      <a:dk1>
        <a:sysClr val="windowText" lastClr="000000"/>
      </a:dk1>
      <a:lt1>
        <a:sysClr val="window" lastClr="FFFFFF"/>
      </a:lt1>
      <a:dk2>
        <a:srgbClr val="000000"/>
      </a:dk2>
      <a:lt2>
        <a:srgbClr val="F8F8F8"/>
      </a:lt2>
      <a:accent1>
        <a:srgbClr val="0078D7"/>
      </a:accent1>
      <a:accent2>
        <a:srgbClr val="DC3C00"/>
      </a:accent2>
      <a:accent3>
        <a:srgbClr val="008272"/>
      </a:accent3>
      <a:accent4>
        <a:srgbClr val="68217A"/>
      </a:accent4>
      <a:accent5>
        <a:srgbClr val="737373"/>
      </a:accent5>
      <a:accent6>
        <a:srgbClr val="505050"/>
      </a:accent6>
      <a:hlink>
        <a:srgbClr val="5F5F5F"/>
      </a:hlink>
      <a:folHlink>
        <a:srgbClr val="919191"/>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WindowsEmbedded_16x9_ratio_MULTI-INDUSTRY_Storyboard">
  <a:themeElements>
    <a:clrScheme name="IoT Colors">
      <a:dk1>
        <a:sysClr val="windowText" lastClr="000000"/>
      </a:dk1>
      <a:lt1>
        <a:sysClr val="window" lastClr="FFFFFF"/>
      </a:lt1>
      <a:dk2>
        <a:srgbClr val="000000"/>
      </a:dk2>
      <a:lt2>
        <a:srgbClr val="F8F8F8"/>
      </a:lt2>
      <a:accent1>
        <a:srgbClr val="00188F"/>
      </a:accent1>
      <a:accent2>
        <a:srgbClr val="DC3C00"/>
      </a:accent2>
      <a:accent3>
        <a:srgbClr val="008272"/>
      </a:accent3>
      <a:accent4>
        <a:srgbClr val="68217A"/>
      </a:accent4>
      <a:accent5>
        <a:srgbClr val="737373"/>
      </a:accent5>
      <a:accent6>
        <a:srgbClr val="505050"/>
      </a:accent6>
      <a:hlink>
        <a:srgbClr val="5F5F5F"/>
      </a:hlink>
      <a:folHlink>
        <a:srgbClr val="919191"/>
      </a:folHlink>
    </a:clrScheme>
    <a:fontScheme name="Microsoft Corporate Font">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ln>
          <a:noFill/>
          <a:headEnd type="none" w="med" len="med"/>
          <a:tailEnd type="none" w="med" len="med"/>
        </a:ln>
      </a:spPr>
      <a:bodyPr wrap="square" lIns="0" tIns="0" rIns="0" bIns="0" rtlCol="0">
        <a:spAutoFit/>
      </a:bodyPr>
      <a:lstStyle>
        <a:defPPr>
          <a:defRPr sz="2000" spc="-38" dirty="0">
            <a:gradFill>
              <a:gsLst>
                <a:gs pos="0">
                  <a:schemeClr val="tx1">
                    <a:lumMod val="65000"/>
                    <a:lumOff val="35000"/>
                  </a:schemeClr>
                </a:gs>
                <a:gs pos="86000">
                  <a:schemeClr val="tx1">
                    <a:lumMod val="65000"/>
                    <a:lumOff val="35000"/>
                  </a:schemeClr>
                </a:gs>
              </a:gsLst>
              <a:lin ang="5400000" scaled="0"/>
            </a:gradFill>
            <a:latin typeface="Segoe UI" pitchFamily="34" charset="0"/>
            <a:ea typeface="Segoe UI" pitchFamily="34" charset="0"/>
            <a:cs typeface="Segoe UI" pitchFamily="34" charset="0"/>
          </a:defRPr>
        </a:defPPr>
      </a:lstStyle>
    </a:tx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IoT Colors">
    <a:dk1>
      <a:sysClr val="windowText" lastClr="000000"/>
    </a:dk1>
    <a:lt1>
      <a:sysClr val="window" lastClr="FFFFFF"/>
    </a:lt1>
    <a:dk2>
      <a:srgbClr val="000000"/>
    </a:dk2>
    <a:lt2>
      <a:srgbClr val="F8F8F8"/>
    </a:lt2>
    <a:accent1>
      <a:srgbClr val="00188F"/>
    </a:accent1>
    <a:accent2>
      <a:srgbClr val="DC3C00"/>
    </a:accent2>
    <a:accent3>
      <a:srgbClr val="008272"/>
    </a:accent3>
    <a:accent4>
      <a:srgbClr val="68217A"/>
    </a:accent4>
    <a:accent5>
      <a:srgbClr val="737373"/>
    </a:accent5>
    <a:accent6>
      <a:srgbClr val="505050"/>
    </a:accent6>
    <a:hlink>
      <a:srgbClr val="5F5F5F"/>
    </a:hlink>
    <a:folHlink>
      <a:srgbClr val="919191"/>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46EBBE4F454C2C47A5E89CD935B1FC7800E83BCD34BAE21044A0567CF64FDFDE54" ma:contentTypeVersion="5" ma:contentTypeDescription="Create a new document." ma:contentTypeScope="" ma:versionID="9f49739d1da212619d044bf1bfa27251">
  <xsd:schema xmlns:xsd="http://www.w3.org/2001/XMLSchema" xmlns:xs="http://www.w3.org/2001/XMLSchema" xmlns:p="http://schemas.microsoft.com/office/2006/metadata/properties" xmlns:ns1="http://schemas.microsoft.com/sharepoint/v3" xmlns:ns2="12a172fe-0250-434a-85cf-03b10810c5e5" xmlns:ns3="230e9df3-be65-4c73-a93b-d1236ebd677e" targetNamespace="http://schemas.microsoft.com/office/2006/metadata/properties" ma:root="true" ma:fieldsID="d1ec06fbcf9feb71c233288b468d8e39" ns1:_="" ns2:_="" ns3:_="">
    <xsd:import namespace="http://schemas.microsoft.com/sharepoint/v3"/>
    <xsd:import namespace="12a172fe-0250-434a-85cf-03b10810c5e5"/>
    <xsd:import namespace="230e9df3-be65-4c73-a93b-d1236ebd677e"/>
    <xsd:element name="properties">
      <xsd:complexType>
        <xsd:sequence>
          <xsd:element name="documentManagement">
            <xsd:complexType>
              <xsd:all>
                <xsd:element ref="ns2:k62f7d35b80b40fb8c27985e50b34fcd" minOccurs="0"/>
                <xsd:element ref="ns3:TaxCatchAll" minOccurs="0"/>
                <xsd:element ref="ns3:TaxCatchAllLabel" minOccurs="0"/>
                <xsd:element ref="ns2:pfbfa50075a04958bd8757dc155d3e08" minOccurs="0"/>
                <xsd:element ref="ns2:h9a868b2ee15488883f623ae5237ecae"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72fbe6ee5ae4131af0832c08ec51202" minOccurs="0"/>
                <xsd:element ref="ns2:eb9cf3a3af7b473faa5c9c98148a90a4" minOccurs="0"/>
                <xsd:element ref="ns2:Session_x0020_Code" minOccurs="0"/>
                <xsd:element ref="ns2:MS_x0020_Content_x0020_Owner" minOccurs="0"/>
                <xsd:element ref="ns2:le8386062bd54e24a95c83b32ccbdb34" minOccurs="0"/>
                <xsd:element ref="ns2:j4d4d959795b4220a289a041ed046605" minOccurs="0"/>
                <xsd:element ref="ns3:TaxKeywordTaxHTField" minOccurs="0"/>
                <xsd:element ref="ns1:AverageRating" minOccurs="0"/>
                <xsd:element ref="ns1:RatingCount" minOccurs="0"/>
                <xsd:element ref="ns1:LikesCount" minOccurs="0"/>
                <xsd:element ref="ns2:SharedWithUsers" minOccurs="0"/>
                <xsd:element ref="ns2: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3" nillable="true" ma:displayName="Rating (0-5)" ma:decimals="2" ma:description="Average value of all the ratings that have been submitted" ma:internalName="AverageRating" ma:readOnly="true">
      <xsd:simpleType>
        <xsd:restriction base="dms:Number"/>
      </xsd:simpleType>
    </xsd:element>
    <xsd:element name="RatingCount" ma:index="34" nillable="true" ma:displayName="Number of Ratings" ma:decimals="0" ma:description="Number of ratings submitted" ma:internalName="RatingCount" ma:readOnly="true">
      <xsd:simpleType>
        <xsd:restriction base="dms:Number"/>
      </xsd:simpleType>
    </xsd:element>
    <xsd:element name="LikesCount" ma:index="35"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2a172fe-0250-434a-85cf-03b10810c5e5" elementFormDefault="qualified">
    <xsd:import namespace="http://schemas.microsoft.com/office/2006/documentManagement/types"/>
    <xsd:import namespace="http://schemas.microsoft.com/office/infopath/2007/PartnerControls"/>
    <xsd:element name="k62f7d35b80b40fb8c27985e50b34fcd" ma:index="8" nillable="true" ma:taxonomy="true" ma:internalName="k62f7d35b80b40fb8c27985e50b34fcd" ma:taxonomyFieldName="Event_x0020_Name" ma:displayName="Event Name" ma:default="" ma:fieldId="{462f7d35-b80b-40fb-8c27-985e50b34fcd}"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pfbfa50075a04958bd8757dc155d3e08" ma:index="12" nillable="true" ma:taxonomy="true" ma:internalName="pfbfa50075a04958bd8757dc155d3e08" ma:taxonomyFieldName="Event_x0020_Location" ma:displayName="Event Location" ma:default="" ma:fieldId="{9fbfa500-75a0-4958-bd87-57dc155d3e08}"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h9a868b2ee15488883f623ae5237ecae" ma:index="14" nillable="true" ma:taxonomy="true" ma:internalName="h9a868b2ee15488883f623ae5237ecae" ma:taxonomyFieldName="Event_x0020_Venue" ma:displayName="Event Venue" ma:default="" ma:fieldId="{19a868b2-ee15-4888-83f6-23ae5237ecae}"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72fbe6ee5ae4131af0832c08ec51202" ma:index="21" nillable="true" ma:taxonomy="true" ma:internalName="o72fbe6ee5ae4131af0832c08ec51202" ma:taxonomyFieldName="Product" ma:displayName="Product" ma:default="" ma:fieldId="{872fbe6e-e5ae-4131-af08-32c08ec51202}"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eb9cf3a3af7b473faa5c9c98148a90a4" ma:index="23" nillable="true" ma:taxonomy="true" ma:internalName="eb9cf3a3af7b473faa5c9c98148a90a4" ma:taxonomyFieldName="Campaign" ma:displayName="Campaign" ma:default="" ma:fieldId="{eb9cf3a3-af7b-473f-aa5c-9c98148a90a4}"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le8386062bd54e24a95c83b32ccbdb34" ma:index="27" nillable="true" ma:taxonomy="true" ma:internalName="le8386062bd54e24a95c83b32ccbdb34" ma:taxonomyFieldName="Track" ma:displayName="Track" ma:default="" ma:fieldId="{5e838606-2bd5-4e24-a95c-83b32ccbdb34}" ma:sspId="e385fb40-52d4-4fae-9c5b-3e8ff8a5878e" ma:termSetId="043e2b11-12ce-49cc-a347-2f73f2b7fe4b" ma:anchorId="00000000-0000-0000-0000-000000000000" ma:open="false" ma:isKeyword="false">
      <xsd:complexType>
        <xsd:sequence>
          <xsd:element ref="pc:Terms" minOccurs="0" maxOccurs="1"/>
        </xsd:sequence>
      </xsd:complexType>
    </xsd:element>
    <xsd:element name="j4d4d959795b4220a289a041ed046605" ma:index="29" nillable="true" ma:taxonomy="true" ma:internalName="j4d4d959795b4220a289a041ed046605" ma:taxonomyFieldName="Audience1" ma:displayName="Audience" ma:default="" ma:fieldId="{34d4d959-795b-4220-a289-a041ed046605}"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38"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5b797c71-5459-41dc-9095-63a63c56aa91}" ma:internalName="TaxCatchAll" ma:showField="CatchAllData" ma:web="12a172fe-0250-434a-85cf-03b10810c5e5">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b797c71-5459-41dc-9095-63a63c56aa91}" ma:internalName="TaxCatchAllLabel" ma:readOnly="true" ma:showField="CatchAllDataLabel" ma:web="12a172fe-0250-434a-85cf-03b10810c5e5">
      <xsd:complexType>
        <xsd:complexContent>
          <xsd:extension base="dms:MultiChoiceLookup">
            <xsd:sequence>
              <xsd:element name="Value" type="dms:Lookup" maxOccurs="unbounded" minOccurs="0" nillable="true"/>
            </xsd:sequence>
          </xsd:extension>
        </xsd:complexContent>
      </xsd:complexType>
    </xsd:element>
    <xsd:element name="TaxKeywordTaxHTField" ma:index="31"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6"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h9a868b2ee15488883f623ae5237ecae xmlns="12a172fe-0250-434a-85cf-03b10810c5e5">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h9a868b2ee15488883f623ae5237ecae>
    <k62f7d35b80b40fb8c27985e50b34fcd xmlns="12a172fe-0250-434a-85cf-03b10810c5e5">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k62f7d35b80b40fb8c27985e50b34fcd>
    <LikesCount xmlns="http://schemas.microsoft.com/sharepoint/v3" xsi:nil="true"/>
    <pfbfa50075a04958bd8757dc155d3e08 xmlns="12a172fe-0250-434a-85cf-03b10810c5e5">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pfbfa50075a04958bd8757dc155d3e08>
    <Presentation_x0020_Date xmlns="12a172fe-0250-434a-85cf-03b10810c5e5">2015-04-29T00:00:00-07:00</Presentation_x0020_Date>
    <o72fbe6ee5ae4131af0832c08ec51202 xmlns="12a172fe-0250-434a-85cf-03b10810c5e5">
      <Terms xmlns="http://schemas.microsoft.com/office/infopath/2007/PartnerControls"/>
    </o72fbe6ee5ae4131af0832c08ec51202>
    <Event_x0020_Start_x0020_Date xmlns="12a172fe-0250-434a-85cf-03b10810c5e5">2015-04-29T07:00:00+00:00</Event_x0020_Start_x0020_Date>
    <MS_x0020_Content_x0020_Owner xmlns="12a172fe-0250-434a-85cf-03b10810c5e5">
      <UserInfo>
        <DisplayName/>
        <AccountId xsi:nil="true"/>
        <AccountType/>
      </UserInfo>
    </MS_x0020_Content_x0020_Owner>
    <MS_x0020_Speaker xmlns="12a172fe-0250-434a-85cf-03b10810c5e5">
      <UserInfo>
        <DisplayName/>
        <AccountId xsi:nil="true"/>
        <AccountType/>
      </UserInfo>
    </MS_x0020_Speaker>
    <External_x0020_Speaker xmlns="12a172fe-0250-434a-85cf-03b10810c5e5">Sam George;Steve Teixeira</External_x0020_Speaker>
    <Session_x0020_Code xmlns="12a172fe-0250-434a-85cf-03b10810c5e5">2-652</Session_x0020_Code>
    <le8386062bd54e24a95c83b32ccbdb34 xmlns="12a172fe-0250-434a-85cf-03b10810c5e5">
      <Terms xmlns="http://schemas.microsoft.com/office/infopath/2007/PartnerControls"/>
    </le8386062bd54e24a95c83b32ccbdb34>
    <j4d4d959795b4220a289a041ed046605 xmlns="12a172fe-0250-434a-85cf-03b10810c5e5">
      <Terms xmlns="http://schemas.microsoft.com/office/infopath/2007/PartnerControls"/>
    </j4d4d959795b4220a289a041ed046605>
    <Event_x0020_End_x0020_Date xmlns="12a172fe-0250-434a-85cf-03b10810c5e5">2015-05-01T07:00:00+00:00</Event_x0020_End_x0020_Date>
    <TaxKeywordTaxHTField xmlns="230e9df3-be65-4c73-a93b-d1236ebd677e">
      <Terms xmlns="http://schemas.microsoft.com/office/infopath/2007/PartnerControls">
        <TermInfo xmlns="http://schemas.microsoft.com/office/infopath/2007/PartnerControls">
          <TermName xmlns="http://schemas.microsoft.com/office/infopath/2007/PartnerControls">Build 2015</TermName>
          <TermId xmlns="http://schemas.microsoft.com/office/infopath/2007/PartnerControls">54419920-0a06-43b0-b2df-79127b266d93</TermId>
        </TermInfo>
      </Terms>
    </TaxKeywordTaxHTField>
    <TaxCatchAll xmlns="230e9df3-be65-4c73-a93b-d1236ebd677e">
      <Value>173</Value>
      <Value>172</Value>
      <Value>171</Value>
      <Value>170</Value>
    </TaxCatchAll>
    <eb9cf3a3af7b473faa5c9c98148a90a4 xmlns="12a172fe-0250-434a-85cf-03b10810c5e5">
      <Terms xmlns="http://schemas.microsoft.com/office/infopath/2007/PartnerControls"/>
    </eb9cf3a3af7b473faa5c9c98148a90a4>
    <SharingHintHash xmlns="12a172fe-0250-434a-85cf-03b10810c5e5">-103767253</SharingHintHash>
    <SharedWithUsers xmlns="12a172fe-0250-434a-85cf-03b10810c5e5">
      <UserInfo>
        <DisplayName/>
        <AccountId xsi:nil="true"/>
        <AccountType/>
      </UserInfo>
    </SharedWithUser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99E0065C-627B-42FD-A7AD-D2ABAFAC7E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2a172fe-0250-434a-85cf-03b10810c5e5"/>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infopath/2007/PartnerControls"/>
    <ds:schemaRef ds:uri="12a172fe-0250-434a-85cf-03b10810c5e5"/>
    <ds:schemaRef ds:uri="http://schemas.microsoft.com/office/2006/documentManagement/types"/>
    <ds:schemaRef ds:uri="http://schemas.microsoft.com/sharepoint/v3"/>
    <ds:schemaRef ds:uri="http://purl.org/dc/dcmitype/"/>
    <ds:schemaRef ds:uri="http://schemas.openxmlformats.org/package/2006/metadata/core-properties"/>
    <ds:schemaRef ds:uri="http://schemas.microsoft.com/office/2006/metadata/properties"/>
    <ds:schemaRef ds:uri="http://purl.org/dc/elements/1.1/"/>
    <ds:schemaRef ds:uri="230e9df3-be65-4c73-a93b-d1236ebd677e"/>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Build_2015_Template_v03</Template>
  <TotalTime>1</TotalTime>
  <Words>5540</Words>
  <Application>Microsoft Office PowerPoint</Application>
  <PresentationFormat>Custom</PresentationFormat>
  <Paragraphs>906</Paragraphs>
  <Slides>57</Slides>
  <Notes>37</Notes>
  <HiddenSlides>1</HiddenSlides>
  <MMClips>0</MMClips>
  <ScaleCrop>false</ScaleCrop>
  <HeadingPairs>
    <vt:vector size="8" baseType="variant">
      <vt:variant>
        <vt:lpstr>Fonts Used</vt:lpstr>
      </vt:variant>
      <vt:variant>
        <vt:i4>16</vt:i4>
      </vt:variant>
      <vt:variant>
        <vt:lpstr>Theme</vt:lpstr>
      </vt:variant>
      <vt:variant>
        <vt:i4>8</vt:i4>
      </vt:variant>
      <vt:variant>
        <vt:lpstr>Embedded OLE Servers</vt:lpstr>
      </vt:variant>
      <vt:variant>
        <vt:i4>1</vt:i4>
      </vt:variant>
      <vt:variant>
        <vt:lpstr>Slide Titles</vt:lpstr>
      </vt:variant>
      <vt:variant>
        <vt:i4>57</vt:i4>
      </vt:variant>
    </vt:vector>
  </HeadingPairs>
  <TitlesOfParts>
    <vt:vector size="82" baseType="lpstr">
      <vt:lpstr>Arial Unicode MS</vt:lpstr>
      <vt:lpstr>ＭＳ Ｐゴシック</vt:lpstr>
      <vt:lpstr>Arial</vt:lpstr>
      <vt:lpstr>Arial Narrow</vt:lpstr>
      <vt:lpstr>Avenir LT Pro 45 Book</vt:lpstr>
      <vt:lpstr>Calibri</vt:lpstr>
      <vt:lpstr>Consolas</vt:lpstr>
      <vt:lpstr>Courier New</vt:lpstr>
      <vt:lpstr>Qualcomm Office Regular</vt:lpstr>
      <vt:lpstr>Segoe</vt:lpstr>
      <vt:lpstr>Segoe Light</vt:lpstr>
      <vt:lpstr>Segoe UI</vt:lpstr>
      <vt:lpstr>Segoe UI Black</vt:lpstr>
      <vt:lpstr>Segoe UI Light</vt:lpstr>
      <vt:lpstr>Segoe UI Semibold</vt:lpstr>
      <vt:lpstr>Wingdings</vt:lpstr>
      <vt:lpstr>5-30629_Build_Template_WHITE</vt:lpstr>
      <vt:lpstr>5-30629_Build_Template_DARK BLUE</vt:lpstr>
      <vt:lpstr>1_5-30629_Build_Template_WHITE</vt:lpstr>
      <vt:lpstr>1_5-30629_Build_Template_DARK BLUE</vt:lpstr>
      <vt:lpstr>2_5-30629_Build_Template_WHITE</vt:lpstr>
      <vt:lpstr>15_Custom Design</vt:lpstr>
      <vt:lpstr>16_Custom Design</vt:lpstr>
      <vt:lpstr>1WindowsEmbedded_16x9_ratio_MULTI-INDUSTRY_Storyboard</vt:lpstr>
      <vt:lpstr>think-cell Slide</vt:lpstr>
      <vt:lpstr>PowerPoint Presentation</vt:lpstr>
      <vt:lpstr>Create the Internet of Your Things:  The Microsoft Vision for IoT</vt:lpstr>
      <vt:lpstr>Agenda</vt:lpstr>
      <vt:lpstr>IoT is an Inflection Point</vt:lpstr>
      <vt:lpstr>IoT 2010</vt:lpstr>
      <vt:lpstr>IoT 2015</vt:lpstr>
      <vt:lpstr>Disruptive Forces</vt:lpstr>
      <vt:lpstr>PowerPoint Presentation</vt:lpstr>
      <vt:lpstr>Microsoft IoT</vt:lpstr>
      <vt:lpstr>PowerPoint Presentation</vt:lpstr>
      <vt:lpstr>What I’ll Cover</vt:lpstr>
      <vt:lpstr>Cloud Based IoT Solutions</vt:lpstr>
      <vt:lpstr>IoT Device &amp; Cloud Patterns</vt:lpstr>
      <vt:lpstr>IoT Device &amp; Cloud Patterns</vt:lpstr>
      <vt:lpstr>IoT Device &amp; Cloud Patterns</vt:lpstr>
      <vt:lpstr>IoT Device &amp; Cloud Patterns</vt:lpstr>
      <vt:lpstr>IoT Device &amp; Cloud Patterns</vt:lpstr>
      <vt:lpstr>IoT Device &amp; Cloud Patterns</vt:lpstr>
      <vt:lpstr>Microsoft Azure IoT services </vt:lpstr>
      <vt:lpstr>PowerPoint Presentation</vt:lpstr>
      <vt:lpstr>PowerPoint Presentation</vt:lpstr>
      <vt:lpstr>PowerPoint Presentation</vt:lpstr>
      <vt:lpstr>Azure IoT services: Learning more @ //build/</vt:lpstr>
      <vt:lpstr>Coming Soon: Microsoft Azure IoT Suite</vt:lpstr>
      <vt:lpstr>Microsoft Azure IoT Suite</vt:lpstr>
      <vt:lpstr>Azure IoT Suite: Learning more @ //build/</vt:lpstr>
      <vt:lpstr>PowerPoint Presentation</vt:lpstr>
      <vt:lpstr>PowerPoint Presentation</vt:lpstr>
      <vt:lpstr>IoT Platform Convergence</vt:lpstr>
      <vt:lpstr>Windows 10 IoT Editions</vt:lpstr>
      <vt:lpstr>Announcing!</vt:lpstr>
      <vt:lpstr>Windows 10 IoT Core in Action</vt:lpstr>
      <vt:lpstr>AllJoyn support in all Windows 10 Editions   </vt:lpstr>
      <vt:lpstr>Manage Complete Lifecycle of your Device</vt:lpstr>
      <vt:lpstr>Windows IoT: Learning more @ //build/</vt:lpstr>
      <vt:lpstr>In conclusion</vt:lpstr>
      <vt:lpstr>PowerPoint Presentation</vt:lpstr>
      <vt:lpstr>PowerPoint Presentation</vt:lpstr>
      <vt:lpstr>PowerPoint Presentation</vt:lpstr>
      <vt:lpstr>Manage Complete Lifecycle of your Device</vt:lpstr>
      <vt:lpstr>Microsoft IoT Platform</vt:lpstr>
      <vt:lpstr>Easily Build Retail Line of Business Solutions Retail Peripherals Supported Inbox</vt:lpstr>
      <vt:lpstr>PowerPoint Presentation</vt:lpstr>
      <vt:lpstr>Sneak Peek: Azure IoT Suite</vt:lpstr>
      <vt:lpstr>Why the Internet of Things matters</vt:lpstr>
      <vt:lpstr>Microsoft’s view</vt:lpstr>
      <vt:lpstr>The Internet of Things</vt:lpstr>
      <vt:lpstr>Backups</vt:lpstr>
      <vt:lpstr>PowerPoint Presentation</vt:lpstr>
      <vt:lpstr>Azure IoT Services Reference Architecture</vt:lpstr>
      <vt:lpstr>What is the Internet of Things (IoT)?</vt:lpstr>
      <vt:lpstr>What is the Internet of Things (IoT)?</vt:lpstr>
      <vt:lpstr>Bringing the Internet of Things to life</vt:lpstr>
      <vt:lpstr>Microsoft IoT Platform</vt:lpstr>
      <vt:lpstr>PowerPoint Presentation</vt:lpstr>
      <vt:lpstr>PowerPoint Presentation</vt:lpstr>
      <vt:lpstr>IoT Business Maturity Model (need to rename)</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of Things Overview</dc:title>
  <dc:subject>Build 2015</dc:subject>
  <dc:creator>Kate Kuzel (Silver Fox)</dc:creator>
  <cp:keywords>Build 2015</cp:keywords>
  <dc:description>Template: Mitchell Derrey, Silver Fox Productions
Formatting: 
Audience Type:</dc:description>
  <cp:lastModifiedBy>Amber Templeton</cp:lastModifiedBy>
  <cp:revision>4</cp:revision>
  <dcterms:created xsi:type="dcterms:W3CDTF">2015-04-28T17:50:33Z</dcterms:created>
  <dcterms:modified xsi:type="dcterms:W3CDTF">2015-04-30T01:22:03Z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0x01010046EBBE4F454C2C47A5E89CD935B1FC7800E83BCD34BAE21044A0567CF64FDFDE54</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173;#Moscone Center|d4f36a2e-dd0d-4424-990f-7c93b4e9f063</vt:lpwstr>
  </property>
  <property fmtid="{D5CDD505-2E9C-101B-9397-08002B2CF9AE}" pid="7" name="Track">
    <vt:lpwstr/>
  </property>
  <property fmtid="{D5CDD505-2E9C-101B-9397-08002B2CF9AE}" pid="8" name="Event Location">
    <vt:lpwstr>172;#San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Audience1">
    <vt:lpwstr/>
  </property>
  <property fmtid="{D5CDD505-2E9C-101B-9397-08002B2CF9AE}" pid="12" name="TaxKeyword">
    <vt:lpwstr>170;#Build 2015|54419920-0a06-43b0-b2df-79127b266d93</vt:lpwstr>
  </property>
  <property fmtid="{D5CDD505-2E9C-101B-9397-08002B2CF9AE}" pid="13" name="Event Name">
    <vt:lpwstr>171;#BUILD|58542b36-5bf5-46a6-a53f-a41fb7a73785</vt:lpwstr>
  </property>
</Properties>
</file>