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309" r:id="rId5"/>
  </p:sldMasterIdLst>
  <p:notesMasterIdLst>
    <p:notesMasterId r:id="rId42"/>
  </p:notesMasterIdLst>
  <p:handoutMasterIdLst>
    <p:handoutMasterId r:id="rId43"/>
  </p:handoutMasterIdLst>
  <p:sldIdLst>
    <p:sldId id="256" r:id="rId6"/>
    <p:sldId id="258" r:id="rId7"/>
    <p:sldId id="300" r:id="rId8"/>
    <p:sldId id="275" r:id="rId9"/>
    <p:sldId id="279" r:id="rId10"/>
    <p:sldId id="301" r:id="rId11"/>
    <p:sldId id="328" r:id="rId12"/>
    <p:sldId id="302" r:id="rId13"/>
    <p:sldId id="335" r:id="rId14"/>
    <p:sldId id="336" r:id="rId15"/>
    <p:sldId id="306" r:id="rId16"/>
    <p:sldId id="308" r:id="rId17"/>
    <p:sldId id="330" r:id="rId18"/>
    <p:sldId id="309" r:id="rId19"/>
    <p:sldId id="310" r:id="rId20"/>
    <p:sldId id="312" r:id="rId21"/>
    <p:sldId id="331" r:id="rId22"/>
    <p:sldId id="313" r:id="rId23"/>
    <p:sldId id="314" r:id="rId24"/>
    <p:sldId id="315" r:id="rId25"/>
    <p:sldId id="337" r:id="rId26"/>
    <p:sldId id="316" r:id="rId27"/>
    <p:sldId id="317" r:id="rId28"/>
    <p:sldId id="318" r:id="rId29"/>
    <p:sldId id="319" r:id="rId30"/>
    <p:sldId id="320" r:id="rId31"/>
    <p:sldId id="324" r:id="rId32"/>
    <p:sldId id="321" r:id="rId33"/>
    <p:sldId id="325" r:id="rId34"/>
    <p:sldId id="322" r:id="rId35"/>
    <p:sldId id="323" r:id="rId36"/>
    <p:sldId id="334" r:id="rId37"/>
    <p:sldId id="295" r:id="rId38"/>
    <p:sldId id="333" r:id="rId39"/>
    <p:sldId id="340" r:id="rId40"/>
    <p:sldId id="299" r:id="rId41"/>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5 Breakout Template" id="{D75A0D65-BF15-4822-BC6D-74C66FDCD9EE}">
          <p14:sldIdLst>
            <p14:sldId id="256"/>
            <p14:sldId id="258"/>
            <p14:sldId id="300"/>
            <p14:sldId id="275"/>
            <p14:sldId id="279"/>
            <p14:sldId id="301"/>
            <p14:sldId id="328"/>
            <p14:sldId id="302"/>
            <p14:sldId id="335"/>
            <p14:sldId id="336"/>
            <p14:sldId id="306"/>
            <p14:sldId id="308"/>
            <p14:sldId id="330"/>
            <p14:sldId id="309"/>
            <p14:sldId id="310"/>
            <p14:sldId id="312"/>
            <p14:sldId id="331"/>
            <p14:sldId id="313"/>
            <p14:sldId id="314"/>
            <p14:sldId id="315"/>
            <p14:sldId id="337"/>
            <p14:sldId id="316"/>
            <p14:sldId id="317"/>
            <p14:sldId id="318"/>
            <p14:sldId id="319"/>
            <p14:sldId id="320"/>
            <p14:sldId id="324"/>
            <p14:sldId id="321"/>
            <p14:sldId id="325"/>
            <p14:sldId id="322"/>
            <p14:sldId id="323"/>
            <p14:sldId id="334"/>
            <p14:sldId id="295"/>
            <p14:sldId id="333"/>
            <p14:sldId id="340"/>
            <p14:sldId id="299"/>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D71"/>
    <a:srgbClr val="00188F"/>
    <a:srgbClr val="00176B"/>
    <a:srgbClr val="E3008C"/>
    <a:srgbClr val="FFB900"/>
    <a:srgbClr val="107C10"/>
    <a:srgbClr val="FFFFFF"/>
    <a:srgbClr val="232832"/>
    <a:srgbClr val="5252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1285" autoAdjust="0"/>
    <p:restoredTop sz="96323" autoAdjust="0"/>
  </p:normalViewPr>
  <p:slideViewPr>
    <p:cSldViewPr>
      <p:cViewPr varScale="1">
        <p:scale>
          <a:sx n="125" d="100"/>
          <a:sy n="125" d="100"/>
        </p:scale>
        <p:origin x="558" y="108"/>
      </p:cViewPr>
      <p:guideLst/>
    </p:cSldViewPr>
  </p:slideViewPr>
  <p:outlineViewPr>
    <p:cViewPr>
      <p:scale>
        <a:sx n="33" d="100"/>
        <a:sy n="33" d="100"/>
      </p:scale>
      <p:origin x="0" y="-852"/>
    </p:cViewPr>
  </p:outlineViewPr>
  <p:notesTextViewPr>
    <p:cViewPr>
      <p:scale>
        <a:sx n="100" d="100"/>
        <a:sy n="100" d="100"/>
      </p:scale>
      <p:origin x="0" y="0"/>
    </p:cViewPr>
  </p:notesTextViewPr>
  <p:sorterViewPr>
    <p:cViewPr>
      <p:scale>
        <a:sx n="50" d="100"/>
        <a:sy n="50" d="100"/>
      </p:scale>
      <p:origin x="0" y="0"/>
    </p:cViewPr>
  </p:sorterViewPr>
  <p:notesViewPr>
    <p:cSldViewPr showGuides="1">
      <p:cViewPr varScale="1">
        <p:scale>
          <a:sx n="83" d="100"/>
          <a:sy n="83" d="100"/>
        </p:scale>
        <p:origin x="29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Build 2015</a:t>
            </a:r>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4/30/2015 1:27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latin typeface="Segoe UI" pitchFamily="34" charset="0"/>
              </a:rPr>
              <a:t>Build 2015</a:t>
            </a:r>
            <a:endParaRPr lang="en-US" dirty="0">
              <a:latin typeface="Segoe UI" pitchFamily="34" charset="0"/>
            </a:endParaRP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4/30/2015 1:27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F00D60D-1703-4D24-8308-FEE06A50A69C}" type="datetime1">
              <a:rPr lang="en-US" smtClean="0"/>
              <a:t>4/30/2015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1357700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C67A6-C0E7-47DF-97C2-CA9B11275397}"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614527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C67A6-C0E7-47DF-97C2-CA9B11275397}"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57164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C67A6-C0E7-47DF-97C2-CA9B11275397}"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715811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4/30/2015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22</a:t>
            </a:fld>
            <a:endParaRPr lang="en-US" dirty="0"/>
          </a:p>
        </p:txBody>
      </p:sp>
    </p:spTree>
    <p:extLst>
      <p:ext uri="{BB962C8B-B14F-4D97-AF65-F5344CB8AC3E}">
        <p14:creationId xmlns:p14="http://schemas.microsoft.com/office/powerpoint/2010/main" val="3052551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t>4/30/2015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7" name="Header Placeholder 6"/>
          <p:cNvSpPr>
            <a:spLocks noGrp="1"/>
          </p:cNvSpPr>
          <p:nvPr>
            <p:ph type="hdr" sz="quarter" idx="13"/>
          </p:nvPr>
        </p:nvSpPr>
        <p:spPr/>
        <p:txBody>
          <a:bodyPr/>
          <a:lstStyle/>
          <a:p>
            <a:r>
              <a:rPr lang="en-US" dirty="0" smtClean="0"/>
              <a:t>Build 2014</a:t>
            </a:r>
            <a:endParaRPr lang="en-US" dirty="0"/>
          </a:p>
        </p:txBody>
      </p:sp>
    </p:spTree>
    <p:extLst>
      <p:ext uri="{BB962C8B-B14F-4D97-AF65-F5344CB8AC3E}">
        <p14:creationId xmlns:p14="http://schemas.microsoft.com/office/powerpoint/2010/main" val="480285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C67A6-C0E7-47DF-97C2-CA9B11275397}"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904048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B079C3B8-7366-4A44-A34B-3977080C19E7}" type="datetime1">
              <a:rPr lang="en-US" smtClean="0"/>
              <a:t>4/30/2015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4</a:t>
            </a:fld>
            <a:endParaRPr lang="en-US" dirty="0"/>
          </a:p>
        </p:txBody>
      </p:sp>
      <p:sp>
        <p:nvSpPr>
          <p:cNvPr id="7" name="Header Placeholder 6"/>
          <p:cNvSpPr>
            <a:spLocks noGrp="1"/>
          </p:cNvSpPr>
          <p:nvPr>
            <p:ph type="hdr" sz="quarter" idx="13"/>
          </p:nvPr>
        </p:nvSpPr>
        <p:spPr/>
        <p:txBody>
          <a:bodyPr/>
          <a:lstStyle/>
          <a:p>
            <a:r>
              <a:rPr lang="en-US" smtClean="0"/>
              <a:t>Build 2014</a:t>
            </a:r>
            <a:endParaRPr lang="en-US" dirty="0"/>
          </a:p>
        </p:txBody>
      </p:sp>
    </p:spTree>
    <p:extLst>
      <p:ext uri="{BB962C8B-B14F-4D97-AF65-F5344CB8AC3E}">
        <p14:creationId xmlns:p14="http://schemas.microsoft.com/office/powerpoint/2010/main" val="1100593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4/30/2015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5</a:t>
            </a:fld>
            <a:endParaRPr lang="en-US" dirty="0"/>
          </a:p>
        </p:txBody>
      </p:sp>
    </p:spTree>
    <p:extLst>
      <p:ext uri="{BB962C8B-B14F-4D97-AF65-F5344CB8AC3E}">
        <p14:creationId xmlns:p14="http://schemas.microsoft.com/office/powerpoint/2010/main" val="1294578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C67A6-C0E7-47DF-97C2-CA9B11275397}"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749051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C67A6-C0E7-47DF-97C2-CA9B11275397}"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461557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4/30/2015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14</a:t>
            </a:fld>
            <a:endParaRPr lang="en-US" dirty="0"/>
          </a:p>
        </p:txBody>
      </p:sp>
    </p:spTree>
    <p:extLst>
      <p:ext uri="{BB962C8B-B14F-4D97-AF65-F5344CB8AC3E}">
        <p14:creationId xmlns:p14="http://schemas.microsoft.com/office/powerpoint/2010/main" val="1763194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C67A6-C0E7-47DF-97C2-CA9B11275397}"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7616304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983411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44600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4522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952510109"/>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a:t>
            </a:r>
            <a:r>
              <a:rPr lang="en-US" sz="700" dirty="0" smtClean="0">
                <a:gradFill>
                  <a:gsLst>
                    <a:gs pos="0">
                      <a:schemeClr val="tx1"/>
                    </a:gs>
                    <a:gs pos="100000">
                      <a:schemeClr val="tx1"/>
                    </a:gs>
                  </a:gsLst>
                  <a:lin ang="5400000" scaled="0"/>
                </a:gradFill>
                <a:cs typeface="Segoe UI" pitchFamily="34" charset="0"/>
              </a:rPr>
              <a:t>2015 </a:t>
            </a:r>
            <a:r>
              <a:rPr lang="en-US" sz="700"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291092407"/>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5129481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6933025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8331" y="2014296"/>
            <a:ext cx="9049348" cy="2435131"/>
          </a:xfrm>
        </p:spPr>
        <p:txBody>
          <a:bodyPr anchor="ctr">
            <a:noAutofit/>
          </a:bodyPr>
          <a:lstStyle>
            <a:lvl1pPr algn="l">
              <a:defRPr sz="9791"/>
            </a:lvl1pPr>
          </a:lstStyle>
          <a:p>
            <a:r>
              <a:rPr lang="en-US" dirty="0" smtClean="0"/>
              <a:t>Title of the talk goes here</a:t>
            </a:r>
            <a:endParaRPr lang="en-US" dirty="0"/>
          </a:p>
        </p:txBody>
      </p:sp>
      <p:sp>
        <p:nvSpPr>
          <p:cNvPr id="3" name="Subtitle 2"/>
          <p:cNvSpPr>
            <a:spLocks noGrp="1"/>
          </p:cNvSpPr>
          <p:nvPr>
            <p:ph type="subTitle" idx="1" hasCustomPrompt="1"/>
          </p:nvPr>
        </p:nvSpPr>
        <p:spPr>
          <a:xfrm>
            <a:off x="618331" y="5217538"/>
            <a:ext cx="9049348" cy="1323288"/>
          </a:xfrm>
        </p:spPr>
        <p:txBody>
          <a:bodyPr>
            <a:noAutofit/>
          </a:bodyPr>
          <a:lstStyle>
            <a:lvl1pPr marL="0" indent="0" algn="l">
              <a:buNone/>
              <a:defRPr sz="2040">
                <a:solidFill>
                  <a:srgbClr val="00B0F0"/>
                </a:solidFill>
              </a:defRPr>
            </a:lvl1pPr>
            <a:lvl2pPr marL="466298" indent="0" algn="ctr">
              <a:buNone/>
              <a:defRPr sz="2040"/>
            </a:lvl2pPr>
            <a:lvl3pPr marL="932597" indent="0" algn="ctr">
              <a:buNone/>
              <a:defRPr sz="1836"/>
            </a:lvl3pPr>
            <a:lvl4pPr marL="1398895" indent="0" algn="ctr">
              <a:buNone/>
              <a:defRPr sz="1632"/>
            </a:lvl4pPr>
            <a:lvl5pPr marL="1865193" indent="0" algn="ctr">
              <a:buNone/>
              <a:defRPr sz="1632"/>
            </a:lvl5pPr>
            <a:lvl6pPr marL="2331491" indent="0" algn="ctr">
              <a:buNone/>
              <a:defRPr sz="1632"/>
            </a:lvl6pPr>
            <a:lvl7pPr marL="2797790" indent="0" algn="ctr">
              <a:buNone/>
              <a:defRPr sz="1632"/>
            </a:lvl7pPr>
            <a:lvl8pPr marL="3264088" indent="0" algn="ctr">
              <a:buNone/>
              <a:defRPr sz="1632"/>
            </a:lvl8pPr>
            <a:lvl9pPr marL="3730386" indent="0" algn="ctr">
              <a:buNone/>
              <a:defRPr sz="1632"/>
            </a:lvl9pPr>
          </a:lstStyle>
          <a:p>
            <a:r>
              <a:rPr lang="en-US" dirty="0" smtClean="0"/>
              <a:t>Presenter Name</a:t>
            </a:r>
          </a:p>
          <a:p>
            <a:r>
              <a:rPr lang="en-US" dirty="0" smtClean="0"/>
              <a:t>Presenter Title</a:t>
            </a:r>
          </a:p>
          <a:p>
            <a:r>
              <a:rPr lang="en-US" dirty="0" smtClean="0"/>
              <a:t>04/02/2014</a:t>
            </a:r>
            <a:endParaRPr lang="en-US" dirty="0"/>
          </a:p>
        </p:txBody>
      </p:sp>
    </p:spTree>
    <p:extLst>
      <p:ext uri="{BB962C8B-B14F-4D97-AF65-F5344CB8AC3E}">
        <p14:creationId xmlns:p14="http://schemas.microsoft.com/office/powerpoint/2010/main" val="253329592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3502103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5290193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678278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10291153"/>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546070034"/>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1355576376"/>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302754387"/>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7303971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10129197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83760827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87903373"/>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1777206"/>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4203820727"/>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1704966"/>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gs>
                    <a:gs pos="100000">
                      <a:srgbClr val="404040"/>
                    </a:gs>
                  </a:gsLst>
                  <a:lin ang="5400000" scaled="0"/>
                </a:gradFill>
                <a:cs typeface="Segoe UI" pitchFamily="34" charset="0"/>
              </a:rPr>
              <a:t>© </a:t>
            </a:r>
            <a:r>
              <a:rPr lang="en-US" sz="700" dirty="0" smtClean="0">
                <a:gradFill>
                  <a:gsLst>
                    <a:gs pos="0">
                      <a:srgbClr val="404040"/>
                    </a:gs>
                    <a:gs pos="100000">
                      <a:srgbClr val="404040"/>
                    </a:gs>
                  </a:gsLst>
                  <a:lin ang="5400000" scaled="0"/>
                </a:gradFill>
                <a:cs typeface="Segoe UI" pitchFamily="34" charset="0"/>
              </a:rPr>
              <a:t>2015 </a:t>
            </a:r>
            <a:r>
              <a:rPr lang="en-US" sz="700"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3507290570"/>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99923492"/>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71017608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02152247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79248434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61174825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28139037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0628718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7928033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65287442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9"/>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 id="2147484275" r:id="rId12"/>
    <p:sldLayoutId id="2147484276" r:id="rId13"/>
    <p:sldLayoutId id="2147484277" r:id="rId14"/>
    <p:sldLayoutId id="2147484263" r:id="rId15"/>
    <p:sldLayoutId id="2147484307" r:id="rId16"/>
    <p:sldLayoutId id="2147484308" r:id="rId17"/>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1460973253"/>
      </p:ext>
    </p:extLst>
  </p:cSld>
  <p:clrMap bg1="lt1" tx1="dk1" bg2="lt2" tx2="dk2" accent1="accent1" accent2="accent2" accent3="accent3" accent4="accent4" accent5="accent5" accent6="accent6" hlink="hlink" folHlink="folHlink"/>
  <p:sldLayoutIdLst>
    <p:sldLayoutId id="2147484310" r:id="rId1"/>
    <p:sldLayoutId id="2147484311" r:id="rId2"/>
    <p:sldLayoutId id="2147484312" r:id="rId3"/>
    <p:sldLayoutId id="2147484313" r:id="rId4"/>
    <p:sldLayoutId id="2147484314" r:id="rId5"/>
    <p:sldLayoutId id="2147484315" r:id="rId6"/>
    <p:sldLayoutId id="2147484316" r:id="rId7"/>
    <p:sldLayoutId id="2147484317" r:id="rId8"/>
    <p:sldLayoutId id="2147484318" r:id="rId9"/>
    <p:sldLayoutId id="2147484319" r:id="rId10"/>
    <p:sldLayoutId id="2147484320" r:id="rId11"/>
    <p:sldLayoutId id="2147484321" r:id="rId12"/>
    <p:sldLayoutId id="2147484322" r:id="rId13"/>
    <p:sldLayoutId id="2147484323" r:id="rId14"/>
    <p:sldLayoutId id="2147484324" r:id="rId15"/>
    <p:sldLayoutId id="2147484325"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trent@fullscale180.com" TargetMode="External"/><Relationship Id="rId2" Type="http://schemas.openxmlformats.org/officeDocument/2006/relationships/hyperlink" Target="https://github.com/Azure/azure-quickstart-templates/tree/master/elasticsearch"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s://github.com/rjmax/ArmExamples" TargetMode="External"/><Relationship Id="rId2" Type="http://schemas.openxmlformats.org/officeDocument/2006/relationships/hyperlink" Target="https://github.com/Azure/azure-quickstart-templates" TargetMode="External"/><Relationship Id="rId1" Type="http://schemas.openxmlformats.org/officeDocument/2006/relationships/slideLayout" Target="../slideLayouts/slideLayout3.xml"/><Relationship Id="rId4" Type="http://schemas.openxmlformats.org/officeDocument/2006/relationships/hyperlink" Target="http://azure.microsoft.com/en-us/documentation/articles/resource-group-overview/"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azure.microsoft.com/en-us/documentation/articles/resource-group-deploy-debug/" TargetMode="External"/><Relationship Id="rId13" Type="http://schemas.openxmlformats.org/officeDocument/2006/relationships/hyperlink" Target="http://azure.microsoft.com/en-us/documentation/articles/resource-group-authenticate-service-principal/" TargetMode="External"/><Relationship Id="rId3" Type="http://schemas.openxmlformats.org/officeDocument/2006/relationships/hyperlink" Target="http://azure.microsoft.com/en-us/documentation/articles/powershell-azure-resource-manager/" TargetMode="External"/><Relationship Id="rId7" Type="http://schemas.openxmlformats.org/officeDocument/2006/relationships/hyperlink" Target="http://azure.microsoft.com/en-us/documentation/articles/resource-group-template-deploy/" TargetMode="External"/><Relationship Id="rId12" Type="http://schemas.openxmlformats.org/officeDocument/2006/relationships/hyperlink" Target="http://azure.microsoft.com/en-us/documentation/articles/resource-group-rbac/" TargetMode="External"/><Relationship Id="rId2" Type="http://schemas.openxmlformats.org/officeDocument/2006/relationships/hyperlink" Target="http://azure.microsoft.com/en-us/documentation/articles/resource-group-overview/" TargetMode="External"/><Relationship Id="rId1" Type="http://schemas.openxmlformats.org/officeDocument/2006/relationships/slideLayout" Target="../slideLayouts/slideLayout3.xml"/><Relationship Id="rId6" Type="http://schemas.openxmlformats.org/officeDocument/2006/relationships/hyperlink" Target="http://azure.microsoft.com/en-us/documentation/articles/resource-group-authoring-templates/" TargetMode="External"/><Relationship Id="rId11" Type="http://schemas.openxmlformats.org/officeDocument/2006/relationships/hyperlink" Target="http://azure.microsoft.com/en-us/documentation/articles/resource-group-using-tags/" TargetMode="External"/><Relationship Id="rId5" Type="http://schemas.openxmlformats.org/officeDocument/2006/relationships/hyperlink" Target="http://azure.microsoft.com/en-us/documentation/articles/resource-group-portal/" TargetMode="External"/><Relationship Id="rId10" Type="http://schemas.openxmlformats.org/officeDocument/2006/relationships/hyperlink" Target="http://azure.microsoft.com/en-us/documentation/articles/resource-group-advanced-template/" TargetMode="External"/><Relationship Id="rId4" Type="http://schemas.openxmlformats.org/officeDocument/2006/relationships/hyperlink" Target="http://azure.microsoft.com/en-us/documentation/articles/xplat-cli-azure-resource-manager/" TargetMode="External"/><Relationship Id="rId9" Type="http://schemas.openxmlformats.org/officeDocument/2006/relationships/hyperlink" Target="http://azure.microsoft.com/en-us/documentation/articles/resource-group-template-functions/" TargetMode="External"/><Relationship Id="rId14" Type="http://schemas.openxmlformats.org/officeDocument/2006/relationships/hyperlink" Target="http://azure.microsoft.com/en-us/documentation/articles/resource-group-create-service-principal-porta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microsoft.com/click/services/Redirect2.ashx?CR_CC=200623246" TargetMode="External"/><Relationship Id="rId2" Type="http://schemas.openxmlformats.org/officeDocument/2006/relationships/hyperlink" Target="http://www.microsoft.com/click/services/Redirect2.ashx?CR_CC=200623237" TargetMode="External"/><Relationship Id="rId1" Type="http://schemas.openxmlformats.org/officeDocument/2006/relationships/slideLayout" Target="../slideLayouts/slideLayout20.xml"/><Relationship Id="rId4" Type="http://schemas.openxmlformats.org/officeDocument/2006/relationships/hyperlink" Target="http://www.microsoft.com/click/services/Redirect2.ashx?CR_CC=200623236"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82283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a:t>
            </a:r>
            <a:r>
              <a:rPr lang="en-US" dirty="0" err="1" smtClean="0"/>
              <a:t>AzureCLI</a:t>
            </a:r>
            <a:r>
              <a:rPr lang="en-US" dirty="0" smtClean="0"/>
              <a:t> + Storage Account</a:t>
            </a:r>
            <a:endParaRPr lang="en-US" dirty="0"/>
          </a:p>
        </p:txBody>
      </p:sp>
    </p:spTree>
    <p:extLst>
      <p:ext uri="{BB962C8B-B14F-4D97-AF65-F5344CB8AC3E}">
        <p14:creationId xmlns:p14="http://schemas.microsoft.com/office/powerpoint/2010/main" val="41998184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7" y="1212850"/>
            <a:ext cx="12161837" cy="4985980"/>
          </a:xfrm>
        </p:spPr>
        <p:txBody>
          <a:bodyPr/>
          <a:lstStyle/>
          <a:p>
            <a:pPr marL="0" indent="0">
              <a:buNone/>
            </a:pPr>
            <a:r>
              <a:rPr lang="en-US" dirty="0" smtClean="0"/>
              <a:t>base64encode(‘</a:t>
            </a:r>
            <a:r>
              <a:rPr lang="en-US" dirty="0" err="1" smtClean="0"/>
              <a:t>stringtoencode</a:t>
            </a:r>
            <a:r>
              <a:rPr lang="en-US" dirty="0" smtClean="0"/>
              <a:t>’)</a:t>
            </a:r>
          </a:p>
          <a:p>
            <a:pPr marL="0" indent="0">
              <a:buNone/>
            </a:pPr>
            <a:r>
              <a:rPr lang="en-US" dirty="0" err="1" smtClean="0"/>
              <a:t>concat</a:t>
            </a:r>
            <a:r>
              <a:rPr lang="en-US" dirty="0" smtClean="0"/>
              <a:t>(‘</a:t>
            </a:r>
            <a:r>
              <a:rPr lang="en-US" dirty="0" err="1" smtClean="0"/>
              <a:t>string’,’to’,’encode</a:t>
            </a:r>
            <a:r>
              <a:rPr lang="en-US" dirty="0" smtClean="0"/>
              <a:t>’)</a:t>
            </a:r>
          </a:p>
          <a:p>
            <a:pPr marL="0" indent="0">
              <a:buNone/>
            </a:pPr>
            <a:r>
              <a:rPr lang="en-US" dirty="0" err="1" smtClean="0"/>
              <a:t>copyIndex</a:t>
            </a:r>
            <a:r>
              <a:rPr lang="en-US" dirty="0" smtClean="0"/>
              <a:t>(offset)</a:t>
            </a:r>
          </a:p>
          <a:p>
            <a:pPr marL="0" indent="0">
              <a:buNone/>
            </a:pPr>
            <a:r>
              <a:rPr lang="en-US" dirty="0" err="1"/>
              <a:t>listKeys</a:t>
            </a:r>
            <a:r>
              <a:rPr lang="en-US" dirty="0"/>
              <a:t>(</a:t>
            </a:r>
            <a:r>
              <a:rPr lang="en-US" dirty="0" err="1"/>
              <a:t>storageAccountResourceId</a:t>
            </a:r>
            <a:r>
              <a:rPr lang="en-US" dirty="0"/>
              <a:t>, </a:t>
            </a:r>
            <a:r>
              <a:rPr lang="en-US" dirty="0" err="1"/>
              <a:t>apiVersion</a:t>
            </a:r>
            <a:r>
              <a:rPr lang="en-US" dirty="0" smtClean="0"/>
              <a:t>)</a:t>
            </a:r>
          </a:p>
          <a:p>
            <a:pPr marL="0" indent="0">
              <a:buNone/>
            </a:pPr>
            <a:r>
              <a:rPr lang="en-US" dirty="0" err="1" smtClean="0"/>
              <a:t>padLeft</a:t>
            </a:r>
            <a:r>
              <a:rPr lang="en-US" dirty="0" smtClean="0"/>
              <a:t>(</a:t>
            </a:r>
            <a:r>
              <a:rPr lang="en-US" dirty="0" err="1" smtClean="0"/>
              <a:t>stringToPad,targetLength,paddingCharacter</a:t>
            </a:r>
            <a:r>
              <a:rPr lang="en-US" dirty="0" smtClean="0"/>
              <a:t>)</a:t>
            </a:r>
            <a:endParaRPr lang="en-US" dirty="0"/>
          </a:p>
          <a:p>
            <a:pPr marL="0" indent="0">
              <a:buNone/>
            </a:pPr>
            <a:r>
              <a:rPr lang="en-US" dirty="0" smtClean="0"/>
              <a:t>parameters</a:t>
            </a:r>
            <a:r>
              <a:rPr lang="en-US" dirty="0"/>
              <a:t>(‘</a:t>
            </a:r>
            <a:r>
              <a:rPr lang="en-US" dirty="0" err="1"/>
              <a:t>parameterName</a:t>
            </a:r>
            <a:r>
              <a:rPr lang="en-US" dirty="0" smtClean="0"/>
              <a:t>’)</a:t>
            </a:r>
          </a:p>
          <a:p>
            <a:pPr marL="0" indent="0">
              <a:buNone/>
            </a:pPr>
            <a:r>
              <a:rPr lang="en-US" dirty="0"/>
              <a:t>providers(namespace, </a:t>
            </a:r>
            <a:r>
              <a:rPr lang="en-US" dirty="0" err="1"/>
              <a:t>resourceType</a:t>
            </a:r>
            <a:r>
              <a:rPr lang="en-US" dirty="0"/>
              <a:t>)</a:t>
            </a:r>
          </a:p>
          <a:p>
            <a:pPr marL="0" indent="0">
              <a:buNone/>
            </a:pPr>
            <a:r>
              <a:rPr lang="en-US" dirty="0" smtClean="0"/>
              <a:t>reference(</a:t>
            </a:r>
            <a:r>
              <a:rPr lang="en-US" dirty="0" err="1" smtClean="0"/>
              <a:t>resourceId,apiVersion</a:t>
            </a:r>
            <a:r>
              <a:rPr lang="en-US" dirty="0"/>
              <a:t>)</a:t>
            </a:r>
          </a:p>
          <a:p>
            <a:pPr marL="0" indent="0">
              <a:buNone/>
            </a:pPr>
            <a:r>
              <a:rPr lang="en-US" dirty="0" err="1" smtClean="0"/>
              <a:t>resourceGroup</a:t>
            </a:r>
            <a:r>
              <a:rPr lang="en-US" dirty="0" smtClean="0"/>
              <a:t>()</a:t>
            </a:r>
          </a:p>
          <a:p>
            <a:pPr marL="0" indent="0">
              <a:buNone/>
            </a:pPr>
            <a:r>
              <a:rPr lang="en-US" dirty="0" err="1"/>
              <a:t>resourceId</a:t>
            </a:r>
            <a:r>
              <a:rPr lang="en-US" dirty="0"/>
              <a:t>(‘namespace/</a:t>
            </a:r>
            <a:r>
              <a:rPr lang="en-US" dirty="0" err="1"/>
              <a:t>resourceType</a:t>
            </a:r>
            <a:r>
              <a:rPr lang="en-US" dirty="0"/>
              <a:t>', ‘</a:t>
            </a:r>
            <a:r>
              <a:rPr lang="en-US" dirty="0" err="1"/>
              <a:t>resourceName</a:t>
            </a:r>
            <a:r>
              <a:rPr lang="en-US" dirty="0"/>
              <a:t>’)</a:t>
            </a:r>
          </a:p>
          <a:p>
            <a:pPr marL="0" indent="0">
              <a:buNone/>
            </a:pPr>
            <a:r>
              <a:rPr lang="en-US" dirty="0" smtClean="0"/>
              <a:t>subscription()</a:t>
            </a:r>
          </a:p>
          <a:p>
            <a:pPr marL="0" indent="0">
              <a:buNone/>
            </a:pPr>
            <a:r>
              <a:rPr lang="en-US" dirty="0" smtClean="0"/>
              <a:t>variables(‘variables’)</a:t>
            </a:r>
          </a:p>
        </p:txBody>
      </p:sp>
      <p:sp>
        <p:nvSpPr>
          <p:cNvPr id="3" name="Title 2"/>
          <p:cNvSpPr>
            <a:spLocks noGrp="1"/>
          </p:cNvSpPr>
          <p:nvPr>
            <p:ph type="title"/>
          </p:nvPr>
        </p:nvSpPr>
        <p:spPr/>
        <p:txBody>
          <a:bodyPr/>
          <a:lstStyle/>
          <a:p>
            <a:r>
              <a:rPr lang="en-US" dirty="0" smtClean="0"/>
              <a:t>@ a glance - template language expressions*</a:t>
            </a:r>
            <a:endParaRPr lang="en-US" dirty="0"/>
          </a:p>
        </p:txBody>
      </p:sp>
      <p:sp>
        <p:nvSpPr>
          <p:cNvPr id="7" name="TextBox 6"/>
          <p:cNvSpPr txBox="1"/>
          <p:nvPr/>
        </p:nvSpPr>
        <p:spPr>
          <a:xfrm>
            <a:off x="274637" y="6409484"/>
            <a:ext cx="1272539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latin typeface="+mj-lt"/>
              </a:rPr>
              <a:t>*Looking for examples?  See these in action @ https://github.com/rjmax/ArmExamples </a:t>
            </a:r>
          </a:p>
        </p:txBody>
      </p:sp>
    </p:spTree>
    <p:extLst>
      <p:ext uri="{BB962C8B-B14F-4D97-AF65-F5344CB8AC3E}">
        <p14:creationId xmlns:p14="http://schemas.microsoft.com/office/powerpoint/2010/main" val="110673323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988784"/>
          </a:xfrm>
        </p:spPr>
        <p:txBody>
          <a:bodyPr/>
          <a:lstStyle/>
          <a:p>
            <a:r>
              <a:rPr lang="en-US" dirty="0" smtClean="0"/>
              <a:t>Resource Extensions</a:t>
            </a:r>
          </a:p>
          <a:p>
            <a:pPr lvl="1"/>
            <a:r>
              <a:rPr lang="en-US" dirty="0" smtClean="0"/>
              <a:t>VM+DSC/Chef/Puppet/</a:t>
            </a:r>
            <a:r>
              <a:rPr lang="en-US" dirty="0" err="1" smtClean="0"/>
              <a:t>CustomScript</a:t>
            </a:r>
            <a:r>
              <a:rPr lang="en-US" dirty="0" smtClean="0"/>
              <a:t>/etc.</a:t>
            </a:r>
          </a:p>
          <a:p>
            <a:pPr lvl="1"/>
            <a:r>
              <a:rPr lang="en-US" dirty="0" err="1" smtClean="0"/>
              <a:t>AppService</a:t>
            </a:r>
            <a:r>
              <a:rPr lang="en-US" dirty="0" smtClean="0"/>
              <a:t> + </a:t>
            </a:r>
            <a:r>
              <a:rPr lang="en-US" dirty="0" err="1" smtClean="0"/>
              <a:t>WebDeploy</a:t>
            </a:r>
            <a:endParaRPr lang="en-US" dirty="0" smtClean="0"/>
          </a:p>
          <a:p>
            <a:pPr lvl="1"/>
            <a:r>
              <a:rPr lang="en-US" dirty="0" smtClean="0"/>
              <a:t>SQL DB + BACPAC</a:t>
            </a:r>
          </a:p>
          <a:p>
            <a:r>
              <a:rPr lang="en-US" dirty="0" smtClean="0"/>
              <a:t>Copies</a:t>
            </a:r>
          </a:p>
          <a:p>
            <a:r>
              <a:rPr lang="en-US" dirty="0" smtClean="0"/>
              <a:t>Nested Templates</a:t>
            </a:r>
          </a:p>
          <a:p>
            <a:r>
              <a:rPr lang="en-US" dirty="0" err="1" smtClean="0"/>
              <a:t>NewOrExisting</a:t>
            </a:r>
            <a:r>
              <a:rPr lang="en-US" dirty="0" smtClean="0"/>
              <a:t> Patterns</a:t>
            </a:r>
          </a:p>
        </p:txBody>
      </p:sp>
      <p:sp>
        <p:nvSpPr>
          <p:cNvPr id="3" name="Title 2"/>
          <p:cNvSpPr>
            <a:spLocks noGrp="1"/>
          </p:cNvSpPr>
          <p:nvPr>
            <p:ph type="title"/>
          </p:nvPr>
        </p:nvSpPr>
        <p:spPr/>
        <p:txBody>
          <a:bodyPr/>
          <a:lstStyle/>
          <a:p>
            <a:r>
              <a:rPr lang="en-US" dirty="0" smtClean="0"/>
              <a:t>Advanced Template Scenarios</a:t>
            </a:r>
            <a:endParaRPr lang="en-US" dirty="0"/>
          </a:p>
        </p:txBody>
      </p:sp>
    </p:spTree>
    <p:extLst>
      <p:ext uri="{BB962C8B-B14F-4D97-AF65-F5344CB8AC3E}">
        <p14:creationId xmlns:p14="http://schemas.microsoft.com/office/powerpoint/2010/main" val="206359225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323987"/>
          </a:xfrm>
        </p:spPr>
        <p:txBody>
          <a:bodyPr/>
          <a:lstStyle/>
          <a:p>
            <a:pPr marL="0" indent="0">
              <a:buNone/>
            </a:pPr>
            <a:endParaRPr lang="en-US" dirty="0" smtClean="0">
              <a:hlinkClick r:id="rId2"/>
            </a:endParaRPr>
          </a:p>
          <a:p>
            <a:pPr marL="0" indent="0">
              <a:buNone/>
            </a:pPr>
            <a:r>
              <a:rPr lang="en-US" dirty="0" smtClean="0">
                <a:hlinkClick r:id="rId2"/>
              </a:rPr>
              <a:t>https</a:t>
            </a:r>
            <a:r>
              <a:rPr lang="en-US" dirty="0">
                <a:hlinkClick r:id="rId2"/>
              </a:rPr>
              <a:t>://</a:t>
            </a:r>
            <a:r>
              <a:rPr lang="en-US" dirty="0" smtClean="0">
                <a:hlinkClick r:id="rId2"/>
              </a:rPr>
              <a:t>github.com/Azure/azure-quickstart-templates/tree/master/elasticsearch</a:t>
            </a:r>
            <a:r>
              <a:rPr lang="en-US" dirty="0" smtClean="0"/>
              <a:t>  </a:t>
            </a:r>
          </a:p>
          <a:p>
            <a:pPr marL="0" indent="0">
              <a:buNone/>
            </a:pPr>
            <a:endParaRPr lang="en-US" dirty="0"/>
          </a:p>
          <a:p>
            <a:pPr marL="0" indent="0">
              <a:buNone/>
            </a:pPr>
            <a:r>
              <a:rPr lang="en-US" dirty="0" smtClean="0"/>
              <a:t>Special thanks </a:t>
            </a:r>
            <a:r>
              <a:rPr lang="en-US" dirty="0"/>
              <a:t>to </a:t>
            </a:r>
            <a:r>
              <a:rPr lang="en-US" dirty="0" smtClean="0">
                <a:hlinkClick r:id="rId3"/>
              </a:rPr>
              <a:t>trent@fullscale180.com</a:t>
            </a:r>
            <a:r>
              <a:rPr lang="en-US" dirty="0"/>
              <a:t>!</a:t>
            </a:r>
          </a:p>
        </p:txBody>
      </p:sp>
      <p:sp>
        <p:nvSpPr>
          <p:cNvPr id="3" name="Title 2"/>
          <p:cNvSpPr>
            <a:spLocks noGrp="1"/>
          </p:cNvSpPr>
          <p:nvPr>
            <p:ph type="title"/>
          </p:nvPr>
        </p:nvSpPr>
        <p:spPr>
          <a:xfrm>
            <a:off x="274639" y="295274"/>
            <a:ext cx="12801598" cy="917575"/>
          </a:xfrm>
        </p:spPr>
        <p:txBody>
          <a:bodyPr/>
          <a:lstStyle/>
          <a:p>
            <a:r>
              <a:rPr lang="en-US" sz="4400" dirty="0" smtClean="0"/>
              <a:t>Demo: </a:t>
            </a:r>
            <a:r>
              <a:rPr lang="en-US" sz="4400" dirty="0" err="1" smtClean="0"/>
              <a:t>ElasticSearch</a:t>
            </a:r>
            <a:r>
              <a:rPr lang="en-US" sz="4400" dirty="0" smtClean="0"/>
              <a:t> w/ copies + nested deployment</a:t>
            </a:r>
            <a:endParaRPr lang="en-US" sz="4400" dirty="0"/>
          </a:p>
        </p:txBody>
      </p:sp>
    </p:spTree>
    <p:extLst>
      <p:ext uri="{BB962C8B-B14F-4D97-AF65-F5344CB8AC3E}">
        <p14:creationId xmlns:p14="http://schemas.microsoft.com/office/powerpoint/2010/main" val="88816937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4638" y="1212850"/>
            <a:ext cx="11887200" cy="2769989"/>
          </a:xfrm>
        </p:spPr>
        <p:txBody>
          <a:bodyPr/>
          <a:lstStyle/>
          <a:p>
            <a:r>
              <a:rPr lang="en-US" dirty="0" smtClean="0"/>
              <a:t>resource groups</a:t>
            </a:r>
          </a:p>
          <a:p>
            <a:r>
              <a:rPr lang="en-US" dirty="0" smtClean="0"/>
              <a:t>linked resources</a:t>
            </a:r>
          </a:p>
          <a:p>
            <a:r>
              <a:rPr lang="en-US" dirty="0" smtClean="0"/>
              <a:t>tags</a:t>
            </a:r>
            <a:endParaRPr lang="en-US" dirty="0"/>
          </a:p>
          <a:p>
            <a:endParaRPr lang="en-US" dirty="0"/>
          </a:p>
        </p:txBody>
      </p:sp>
      <p:sp>
        <p:nvSpPr>
          <p:cNvPr id="2" name="Title 1"/>
          <p:cNvSpPr>
            <a:spLocks noGrp="1"/>
          </p:cNvSpPr>
          <p:nvPr>
            <p:ph type="title"/>
          </p:nvPr>
        </p:nvSpPr>
        <p:spPr/>
        <p:txBody>
          <a:bodyPr/>
          <a:lstStyle/>
          <a:p>
            <a:r>
              <a:rPr lang="en-US" dirty="0" smtClean="0"/>
              <a:t>Organizing with Azure Resource Manager</a:t>
            </a:r>
            <a:endParaRPr lang="en-US" dirty="0"/>
          </a:p>
        </p:txBody>
      </p:sp>
    </p:spTree>
    <p:extLst>
      <p:ext uri="{BB962C8B-B14F-4D97-AF65-F5344CB8AC3E}">
        <p14:creationId xmlns:p14="http://schemas.microsoft.com/office/powerpoint/2010/main" val="282427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p:cNvSpPr/>
          <p:nvPr/>
        </p:nvSpPr>
        <p:spPr bwMode="auto">
          <a:xfrm>
            <a:off x="2587774" y="1078496"/>
            <a:ext cx="7288064" cy="5874105"/>
          </a:xfrm>
          <a:prstGeom prst="rect">
            <a:avLst/>
          </a:prstGeom>
          <a:solidFill>
            <a:schemeClr val="bg1">
              <a:lumMod val="6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r" defTabSz="932406"/>
            <a:r>
              <a:rPr lang="en-US" dirty="0" smtClean="0">
                <a:gradFill>
                  <a:gsLst>
                    <a:gs pos="0">
                      <a:srgbClr val="FFFFFF"/>
                    </a:gs>
                    <a:gs pos="100000">
                      <a:srgbClr val="FFFFFF"/>
                    </a:gs>
                  </a:gsLst>
                  <a:lin ang="5400000" scaled="0"/>
                </a:gradFill>
                <a:ea typeface="Segoe UI" pitchFamily="34" charset="0"/>
                <a:cs typeface="Segoe UI" pitchFamily="34" charset="0"/>
              </a:rPr>
              <a:t>Resource Group</a:t>
            </a: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p:nvPr>
        </p:nvSpPr>
        <p:spPr/>
        <p:txBody>
          <a:bodyPr>
            <a:normAutofit/>
          </a:bodyPr>
          <a:lstStyle/>
          <a:p>
            <a:r>
              <a:rPr lang="en-US" sz="4488" dirty="0" smtClean="0">
                <a:solidFill>
                  <a:schemeClr val="tx1"/>
                </a:solidFill>
              </a:rPr>
              <a:t>App-centric Resource Groups and Templates</a:t>
            </a:r>
            <a:endParaRPr lang="en-US" sz="4488" dirty="0">
              <a:solidFill>
                <a:schemeClr val="tx1"/>
              </a:solidFill>
            </a:endParaRPr>
          </a:p>
        </p:txBody>
      </p:sp>
      <p:grpSp>
        <p:nvGrpSpPr>
          <p:cNvPr id="2" name="Group 4"/>
          <p:cNvGrpSpPr>
            <a:grpSpLocks noChangeAspect="1"/>
          </p:cNvGrpSpPr>
          <p:nvPr/>
        </p:nvGrpSpPr>
        <p:grpSpPr bwMode="auto">
          <a:xfrm>
            <a:off x="2694633" y="1211262"/>
            <a:ext cx="7049576" cy="5780197"/>
            <a:chOff x="2863" y="318"/>
            <a:chExt cx="4354" cy="3570"/>
          </a:xfrm>
        </p:grpSpPr>
        <p:sp>
          <p:nvSpPr>
            <p:cNvPr id="3" name="AutoShape 3"/>
            <p:cNvSpPr>
              <a:spLocks noChangeAspect="1" noChangeArrowheads="1" noTextEdit="1"/>
            </p:cNvSpPr>
            <p:nvPr/>
          </p:nvSpPr>
          <p:spPr bwMode="auto">
            <a:xfrm>
              <a:off x="2864" y="319"/>
              <a:ext cx="4353" cy="3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 name="Freeform 5"/>
            <p:cNvSpPr>
              <a:spLocks/>
            </p:cNvSpPr>
            <p:nvPr/>
          </p:nvSpPr>
          <p:spPr bwMode="auto">
            <a:xfrm>
              <a:off x="2867" y="2623"/>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0 h 451"/>
                <a:gd name="T10" fmla="*/ 60 w 935"/>
                <a:gd name="T11" fmla="*/ 0 h 451"/>
                <a:gd name="T12" fmla="*/ 875 w 935"/>
                <a:gd name="T13" fmla="*/ 0 h 451"/>
                <a:gd name="T14" fmla="*/ 935 w 935"/>
                <a:gd name="T15" fmla="*/ 60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0"/>
                    <a:pt x="0" y="60"/>
                    <a:pt x="0" y="60"/>
                  </a:cubicBezTo>
                  <a:cubicBezTo>
                    <a:pt x="0" y="27"/>
                    <a:pt x="27" y="0"/>
                    <a:pt x="60" y="0"/>
                  </a:cubicBezTo>
                  <a:cubicBezTo>
                    <a:pt x="875" y="0"/>
                    <a:pt x="875" y="0"/>
                    <a:pt x="875" y="0"/>
                  </a:cubicBezTo>
                  <a:cubicBezTo>
                    <a:pt x="908" y="0"/>
                    <a:pt x="935" y="27"/>
                    <a:pt x="935" y="60"/>
                  </a:cubicBezTo>
                  <a:lnTo>
                    <a:pt x="935" y="390"/>
                  </a:lnTo>
                  <a:close/>
                </a:path>
              </a:pathLst>
            </a:custGeom>
            <a:solidFill>
              <a:srgbClr val="022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 name="Freeform 6"/>
            <p:cNvSpPr>
              <a:spLocks/>
            </p:cNvSpPr>
            <p:nvPr/>
          </p:nvSpPr>
          <p:spPr bwMode="auto">
            <a:xfrm>
              <a:off x="2863" y="2620"/>
              <a:ext cx="1366"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2 h 455"/>
                <a:gd name="T16" fmla="*/ 22 w 941"/>
                <a:gd name="T17" fmla="*/ 22 h 455"/>
                <a:gd name="T18" fmla="*/ 63 w 941"/>
                <a:gd name="T19" fmla="*/ 5 h 455"/>
                <a:gd name="T20" fmla="*/ 878 w 941"/>
                <a:gd name="T21" fmla="*/ 5 h 455"/>
                <a:gd name="T22" fmla="*/ 919 w 941"/>
                <a:gd name="T23" fmla="*/ 22 h 455"/>
                <a:gd name="T24" fmla="*/ 936 w 941"/>
                <a:gd name="T25" fmla="*/ 62 h 455"/>
                <a:gd name="T26" fmla="*/ 936 w 941"/>
                <a:gd name="T27" fmla="*/ 392 h 455"/>
                <a:gd name="T28" fmla="*/ 938 w 941"/>
                <a:gd name="T29" fmla="*/ 392 h 455"/>
                <a:gd name="T30" fmla="*/ 941 w 941"/>
                <a:gd name="T31" fmla="*/ 392 h 455"/>
                <a:gd name="T32" fmla="*/ 941 w 941"/>
                <a:gd name="T33" fmla="*/ 62 h 455"/>
                <a:gd name="T34" fmla="*/ 878 w 941"/>
                <a:gd name="T35" fmla="*/ 0 h 455"/>
                <a:gd name="T36" fmla="*/ 63 w 941"/>
                <a:gd name="T37" fmla="*/ 0 h 455"/>
                <a:gd name="T38" fmla="*/ 0 w 941"/>
                <a:gd name="T39" fmla="*/ 62 h 455"/>
                <a:gd name="T40" fmla="*/ 0 w 941"/>
                <a:gd name="T41" fmla="*/ 392 h 455"/>
                <a:gd name="T42" fmla="*/ 63 w 941"/>
                <a:gd name="T43" fmla="*/ 455 h 455"/>
                <a:gd name="T44" fmla="*/ 878 w 941"/>
                <a:gd name="T45" fmla="*/ 455 h 455"/>
                <a:gd name="T46" fmla="*/ 941 w 941"/>
                <a:gd name="T47" fmla="*/ 392 h 455"/>
                <a:gd name="T48" fmla="*/ 938 w 941"/>
                <a:gd name="T49"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3" y="444"/>
                    <a:pt x="22" y="433"/>
                  </a:cubicBezTo>
                  <a:cubicBezTo>
                    <a:pt x="12" y="423"/>
                    <a:pt x="5" y="408"/>
                    <a:pt x="5" y="392"/>
                  </a:cubicBezTo>
                  <a:cubicBezTo>
                    <a:pt x="5" y="62"/>
                    <a:pt x="5" y="62"/>
                    <a:pt x="5" y="62"/>
                  </a:cubicBezTo>
                  <a:cubicBezTo>
                    <a:pt x="5" y="46"/>
                    <a:pt x="12" y="32"/>
                    <a:pt x="22" y="22"/>
                  </a:cubicBezTo>
                  <a:cubicBezTo>
                    <a:pt x="33" y="11"/>
                    <a:pt x="47" y="5"/>
                    <a:pt x="63" y="5"/>
                  </a:cubicBezTo>
                  <a:cubicBezTo>
                    <a:pt x="878" y="5"/>
                    <a:pt x="878" y="5"/>
                    <a:pt x="878" y="5"/>
                  </a:cubicBezTo>
                  <a:cubicBezTo>
                    <a:pt x="894" y="5"/>
                    <a:pt x="908" y="11"/>
                    <a:pt x="919" y="22"/>
                  </a:cubicBezTo>
                  <a:cubicBezTo>
                    <a:pt x="929" y="32"/>
                    <a:pt x="936" y="46"/>
                    <a:pt x="936" y="62"/>
                  </a:cubicBezTo>
                  <a:cubicBezTo>
                    <a:pt x="936" y="392"/>
                    <a:pt x="936" y="392"/>
                    <a:pt x="936" y="392"/>
                  </a:cubicBezTo>
                  <a:cubicBezTo>
                    <a:pt x="938" y="392"/>
                    <a:pt x="938" y="392"/>
                    <a:pt x="938" y="392"/>
                  </a:cubicBezTo>
                  <a:cubicBezTo>
                    <a:pt x="941" y="392"/>
                    <a:pt x="941" y="392"/>
                    <a:pt x="941" y="392"/>
                  </a:cubicBezTo>
                  <a:cubicBezTo>
                    <a:pt x="941" y="62"/>
                    <a:pt x="941" y="62"/>
                    <a:pt x="941" y="62"/>
                  </a:cubicBezTo>
                  <a:cubicBezTo>
                    <a:pt x="941" y="28"/>
                    <a:pt x="913" y="0"/>
                    <a:pt x="878" y="0"/>
                  </a:cubicBezTo>
                  <a:cubicBezTo>
                    <a:pt x="63" y="0"/>
                    <a:pt x="63" y="0"/>
                    <a:pt x="63" y="0"/>
                  </a:cubicBezTo>
                  <a:cubicBezTo>
                    <a:pt x="28" y="0"/>
                    <a:pt x="0" y="28"/>
                    <a:pt x="0" y="62"/>
                  </a:cubicBezTo>
                  <a:cubicBezTo>
                    <a:pt x="0" y="392"/>
                    <a:pt x="0" y="392"/>
                    <a:pt x="0" y="392"/>
                  </a:cubicBezTo>
                  <a:cubicBezTo>
                    <a:pt x="0" y="427"/>
                    <a:pt x="28" y="455"/>
                    <a:pt x="63" y="455"/>
                  </a:cubicBezTo>
                  <a:cubicBezTo>
                    <a:pt x="878" y="455"/>
                    <a:pt x="878" y="455"/>
                    <a:pt x="878" y="455"/>
                  </a:cubicBezTo>
                  <a:cubicBezTo>
                    <a:pt x="913"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 name="Freeform 7"/>
            <p:cNvSpPr>
              <a:spLocks/>
            </p:cNvSpPr>
            <p:nvPr/>
          </p:nvSpPr>
          <p:spPr bwMode="auto">
            <a:xfrm>
              <a:off x="3003" y="2813"/>
              <a:ext cx="143" cy="326"/>
            </a:xfrm>
            <a:custGeom>
              <a:avLst/>
              <a:gdLst>
                <a:gd name="T0" fmla="*/ 0 w 98"/>
                <a:gd name="T1" fmla="*/ 0 h 224"/>
                <a:gd name="T2" fmla="*/ 0 w 98"/>
                <a:gd name="T3" fmla="*/ 189 h 224"/>
                <a:gd name="T4" fmla="*/ 98 w 98"/>
                <a:gd name="T5" fmla="*/ 224 h 224"/>
                <a:gd name="T6" fmla="*/ 98 w 98"/>
                <a:gd name="T7" fmla="*/ 0 h 224"/>
                <a:gd name="T8" fmla="*/ 0 w 98"/>
                <a:gd name="T9" fmla="*/ 0 h 224"/>
              </a:gdLst>
              <a:ahLst/>
              <a:cxnLst>
                <a:cxn ang="0">
                  <a:pos x="T0" y="T1"/>
                </a:cxn>
                <a:cxn ang="0">
                  <a:pos x="T2" y="T3"/>
                </a:cxn>
                <a:cxn ang="0">
                  <a:pos x="T4" y="T5"/>
                </a:cxn>
                <a:cxn ang="0">
                  <a:pos x="T6" y="T7"/>
                </a:cxn>
                <a:cxn ang="0">
                  <a:pos x="T8" y="T9"/>
                </a:cxn>
              </a:cxnLst>
              <a:rect l="0" t="0" r="r" b="b"/>
              <a:pathLst>
                <a:path w="98" h="224">
                  <a:moveTo>
                    <a:pt x="0" y="0"/>
                  </a:moveTo>
                  <a:cubicBezTo>
                    <a:pt x="0" y="189"/>
                    <a:pt x="0" y="189"/>
                    <a:pt x="0" y="189"/>
                  </a:cubicBezTo>
                  <a:cubicBezTo>
                    <a:pt x="0" y="208"/>
                    <a:pt x="44" y="224"/>
                    <a:pt x="98" y="224"/>
                  </a:cubicBezTo>
                  <a:cubicBezTo>
                    <a:pt x="98" y="0"/>
                    <a:pt x="98" y="0"/>
                    <a:pt x="98" y="0"/>
                  </a:cubicBezTo>
                  <a:lnTo>
                    <a:pt x="0" y="0"/>
                  </a:ln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1" name="Freeform 8"/>
            <p:cNvSpPr>
              <a:spLocks/>
            </p:cNvSpPr>
            <p:nvPr/>
          </p:nvSpPr>
          <p:spPr bwMode="auto">
            <a:xfrm>
              <a:off x="3144" y="2813"/>
              <a:ext cx="144" cy="326"/>
            </a:xfrm>
            <a:custGeom>
              <a:avLst/>
              <a:gdLst>
                <a:gd name="T0" fmla="*/ 0 w 99"/>
                <a:gd name="T1" fmla="*/ 224 h 224"/>
                <a:gd name="T2" fmla="*/ 1 w 99"/>
                <a:gd name="T3" fmla="*/ 224 h 224"/>
                <a:gd name="T4" fmla="*/ 99 w 99"/>
                <a:gd name="T5" fmla="*/ 189 h 224"/>
                <a:gd name="T6" fmla="*/ 99 w 99"/>
                <a:gd name="T7" fmla="*/ 0 h 224"/>
                <a:gd name="T8" fmla="*/ 0 w 99"/>
                <a:gd name="T9" fmla="*/ 0 h 224"/>
                <a:gd name="T10" fmla="*/ 0 w 99"/>
                <a:gd name="T11" fmla="*/ 224 h 224"/>
              </a:gdLst>
              <a:ahLst/>
              <a:cxnLst>
                <a:cxn ang="0">
                  <a:pos x="T0" y="T1"/>
                </a:cxn>
                <a:cxn ang="0">
                  <a:pos x="T2" y="T3"/>
                </a:cxn>
                <a:cxn ang="0">
                  <a:pos x="T4" y="T5"/>
                </a:cxn>
                <a:cxn ang="0">
                  <a:pos x="T6" y="T7"/>
                </a:cxn>
                <a:cxn ang="0">
                  <a:pos x="T8" y="T9"/>
                </a:cxn>
                <a:cxn ang="0">
                  <a:pos x="T10" y="T11"/>
                </a:cxn>
              </a:cxnLst>
              <a:rect l="0" t="0" r="r" b="b"/>
              <a:pathLst>
                <a:path w="99" h="224">
                  <a:moveTo>
                    <a:pt x="0" y="224"/>
                  </a:moveTo>
                  <a:cubicBezTo>
                    <a:pt x="1" y="224"/>
                    <a:pt x="1" y="224"/>
                    <a:pt x="1" y="224"/>
                  </a:cubicBezTo>
                  <a:cubicBezTo>
                    <a:pt x="55" y="224"/>
                    <a:pt x="99" y="208"/>
                    <a:pt x="99" y="189"/>
                  </a:cubicBezTo>
                  <a:cubicBezTo>
                    <a:pt x="99" y="0"/>
                    <a:pt x="99" y="0"/>
                    <a:pt x="99" y="0"/>
                  </a:cubicBezTo>
                  <a:cubicBezTo>
                    <a:pt x="0" y="0"/>
                    <a:pt x="0" y="0"/>
                    <a:pt x="0" y="0"/>
                  </a:cubicBezTo>
                  <a:lnTo>
                    <a:pt x="0" y="224"/>
                  </a:ln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2" name="Oval 9"/>
            <p:cNvSpPr>
              <a:spLocks noChangeArrowheads="1"/>
            </p:cNvSpPr>
            <p:nvPr/>
          </p:nvSpPr>
          <p:spPr bwMode="auto">
            <a:xfrm>
              <a:off x="3003" y="2761"/>
              <a:ext cx="285" cy="10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3" name="Oval 10"/>
            <p:cNvSpPr>
              <a:spLocks noChangeArrowheads="1"/>
            </p:cNvSpPr>
            <p:nvPr/>
          </p:nvSpPr>
          <p:spPr bwMode="auto">
            <a:xfrm>
              <a:off x="3033" y="2775"/>
              <a:ext cx="226" cy="69"/>
            </a:xfrm>
            <a:prstGeom prst="ellipse">
              <a:avLst/>
            </a:prstGeom>
            <a:solidFill>
              <a:srgbClr val="85B3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4" name="Freeform 11"/>
            <p:cNvSpPr>
              <a:spLocks/>
            </p:cNvSpPr>
            <p:nvPr/>
          </p:nvSpPr>
          <p:spPr bwMode="auto">
            <a:xfrm>
              <a:off x="3033" y="2775"/>
              <a:ext cx="226" cy="56"/>
            </a:xfrm>
            <a:custGeom>
              <a:avLst/>
              <a:gdLst>
                <a:gd name="T0" fmla="*/ 140 w 156"/>
                <a:gd name="T1" fmla="*/ 38 h 38"/>
                <a:gd name="T2" fmla="*/ 156 w 156"/>
                <a:gd name="T3" fmla="*/ 24 h 38"/>
                <a:gd name="T4" fmla="*/ 78 w 156"/>
                <a:gd name="T5" fmla="*/ 0 h 38"/>
                <a:gd name="T6" fmla="*/ 0 w 156"/>
                <a:gd name="T7" fmla="*/ 24 h 38"/>
                <a:gd name="T8" fmla="*/ 17 w 156"/>
                <a:gd name="T9" fmla="*/ 38 h 38"/>
                <a:gd name="T10" fmla="*/ 78 w 156"/>
                <a:gd name="T11" fmla="*/ 29 h 38"/>
                <a:gd name="T12" fmla="*/ 140 w 156"/>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156" h="38">
                  <a:moveTo>
                    <a:pt x="140" y="38"/>
                  </a:moveTo>
                  <a:cubicBezTo>
                    <a:pt x="150" y="34"/>
                    <a:pt x="156" y="29"/>
                    <a:pt x="156" y="24"/>
                  </a:cubicBezTo>
                  <a:cubicBezTo>
                    <a:pt x="156" y="11"/>
                    <a:pt x="121" y="0"/>
                    <a:pt x="78" y="0"/>
                  </a:cubicBezTo>
                  <a:cubicBezTo>
                    <a:pt x="35" y="0"/>
                    <a:pt x="0" y="11"/>
                    <a:pt x="0" y="24"/>
                  </a:cubicBezTo>
                  <a:cubicBezTo>
                    <a:pt x="0" y="29"/>
                    <a:pt x="6" y="34"/>
                    <a:pt x="17" y="38"/>
                  </a:cubicBezTo>
                  <a:cubicBezTo>
                    <a:pt x="31" y="33"/>
                    <a:pt x="53" y="29"/>
                    <a:pt x="78" y="29"/>
                  </a:cubicBezTo>
                  <a:cubicBezTo>
                    <a:pt x="103" y="29"/>
                    <a:pt x="126" y="33"/>
                    <a:pt x="140" y="38"/>
                  </a:cubicBezTo>
                  <a:close/>
                </a:path>
              </a:pathLst>
            </a:cu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5" name="Freeform 12"/>
            <p:cNvSpPr>
              <a:spLocks noEditPoints="1"/>
            </p:cNvSpPr>
            <p:nvPr/>
          </p:nvSpPr>
          <p:spPr bwMode="auto">
            <a:xfrm>
              <a:off x="3043" y="2928"/>
              <a:ext cx="207" cy="118"/>
            </a:xfrm>
            <a:custGeom>
              <a:avLst/>
              <a:gdLst>
                <a:gd name="T0" fmla="*/ 135 w 143"/>
                <a:gd name="T1" fmla="*/ 74 h 81"/>
                <a:gd name="T2" fmla="*/ 113 w 143"/>
                <a:gd name="T3" fmla="*/ 81 h 81"/>
                <a:gd name="T4" fmla="*/ 82 w 143"/>
                <a:gd name="T5" fmla="*/ 81 h 81"/>
                <a:gd name="T6" fmla="*/ 82 w 143"/>
                <a:gd name="T7" fmla="*/ 0 h 81"/>
                <a:gd name="T8" fmla="*/ 111 w 143"/>
                <a:gd name="T9" fmla="*/ 0 h 81"/>
                <a:gd name="T10" fmla="*/ 133 w 143"/>
                <a:gd name="T11" fmla="*/ 5 h 81"/>
                <a:gd name="T12" fmla="*/ 139 w 143"/>
                <a:gd name="T13" fmla="*/ 19 h 81"/>
                <a:gd name="T14" fmla="*/ 134 w 143"/>
                <a:gd name="T15" fmla="*/ 31 h 81"/>
                <a:gd name="T16" fmla="*/ 124 w 143"/>
                <a:gd name="T17" fmla="*/ 37 h 81"/>
                <a:gd name="T18" fmla="*/ 124 w 143"/>
                <a:gd name="T19" fmla="*/ 37 h 81"/>
                <a:gd name="T20" fmla="*/ 138 w 143"/>
                <a:gd name="T21" fmla="*/ 44 h 81"/>
                <a:gd name="T22" fmla="*/ 142 w 143"/>
                <a:gd name="T23" fmla="*/ 57 h 81"/>
                <a:gd name="T24" fmla="*/ 135 w 143"/>
                <a:gd name="T25" fmla="*/ 74 h 81"/>
                <a:gd name="T26" fmla="*/ 59 w 143"/>
                <a:gd name="T27" fmla="*/ 69 h 81"/>
                <a:gd name="T28" fmla="*/ 28 w 143"/>
                <a:gd name="T29" fmla="*/ 81 h 81"/>
                <a:gd name="T30" fmla="*/ 0 w 143"/>
                <a:gd name="T31" fmla="*/ 81 h 81"/>
                <a:gd name="T32" fmla="*/ 0 w 143"/>
                <a:gd name="T33" fmla="*/ 0 h 81"/>
                <a:gd name="T34" fmla="*/ 28 w 143"/>
                <a:gd name="T35" fmla="*/ 0 h 81"/>
                <a:gd name="T36" fmla="*/ 71 w 143"/>
                <a:gd name="T37" fmla="*/ 39 h 81"/>
                <a:gd name="T38" fmla="*/ 59 w 143"/>
                <a:gd name="T39" fmla="*/ 6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3" h="81">
                  <a:moveTo>
                    <a:pt x="135" y="74"/>
                  </a:moveTo>
                  <a:cubicBezTo>
                    <a:pt x="129" y="78"/>
                    <a:pt x="122" y="81"/>
                    <a:pt x="113" y="81"/>
                  </a:cubicBezTo>
                  <a:cubicBezTo>
                    <a:pt x="82" y="81"/>
                    <a:pt x="82" y="81"/>
                    <a:pt x="82" y="81"/>
                  </a:cubicBezTo>
                  <a:cubicBezTo>
                    <a:pt x="82" y="0"/>
                    <a:pt x="82" y="0"/>
                    <a:pt x="82" y="0"/>
                  </a:cubicBezTo>
                  <a:cubicBezTo>
                    <a:pt x="111" y="0"/>
                    <a:pt x="111" y="0"/>
                    <a:pt x="111" y="0"/>
                  </a:cubicBezTo>
                  <a:cubicBezTo>
                    <a:pt x="121" y="0"/>
                    <a:pt x="128" y="2"/>
                    <a:pt x="133" y="5"/>
                  </a:cubicBezTo>
                  <a:cubicBezTo>
                    <a:pt x="137" y="9"/>
                    <a:pt x="139" y="13"/>
                    <a:pt x="139" y="19"/>
                  </a:cubicBezTo>
                  <a:cubicBezTo>
                    <a:pt x="139" y="24"/>
                    <a:pt x="138" y="28"/>
                    <a:pt x="134" y="31"/>
                  </a:cubicBezTo>
                  <a:cubicBezTo>
                    <a:pt x="131" y="34"/>
                    <a:pt x="128" y="36"/>
                    <a:pt x="124" y="37"/>
                  </a:cubicBezTo>
                  <a:cubicBezTo>
                    <a:pt x="124" y="37"/>
                    <a:pt x="124" y="37"/>
                    <a:pt x="124" y="37"/>
                  </a:cubicBezTo>
                  <a:cubicBezTo>
                    <a:pt x="129" y="38"/>
                    <a:pt x="134" y="40"/>
                    <a:pt x="138" y="44"/>
                  </a:cubicBezTo>
                  <a:cubicBezTo>
                    <a:pt x="141" y="47"/>
                    <a:pt x="142" y="52"/>
                    <a:pt x="142" y="57"/>
                  </a:cubicBezTo>
                  <a:cubicBezTo>
                    <a:pt x="143" y="64"/>
                    <a:pt x="140" y="70"/>
                    <a:pt x="135" y="74"/>
                  </a:cubicBezTo>
                  <a:close/>
                  <a:moveTo>
                    <a:pt x="59" y="69"/>
                  </a:moveTo>
                  <a:cubicBezTo>
                    <a:pt x="52" y="77"/>
                    <a:pt x="41" y="81"/>
                    <a:pt x="28" y="81"/>
                  </a:cubicBezTo>
                  <a:cubicBezTo>
                    <a:pt x="0" y="81"/>
                    <a:pt x="0" y="81"/>
                    <a:pt x="0" y="81"/>
                  </a:cubicBezTo>
                  <a:cubicBezTo>
                    <a:pt x="0" y="0"/>
                    <a:pt x="0" y="0"/>
                    <a:pt x="0" y="0"/>
                  </a:cubicBezTo>
                  <a:cubicBezTo>
                    <a:pt x="28" y="0"/>
                    <a:pt x="28" y="0"/>
                    <a:pt x="28" y="0"/>
                  </a:cubicBezTo>
                  <a:cubicBezTo>
                    <a:pt x="57" y="0"/>
                    <a:pt x="71" y="13"/>
                    <a:pt x="71" y="39"/>
                  </a:cubicBezTo>
                  <a:cubicBezTo>
                    <a:pt x="71" y="52"/>
                    <a:pt x="67" y="62"/>
                    <a:pt x="59" y="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6" name="Freeform 13"/>
            <p:cNvSpPr>
              <a:spLocks/>
            </p:cNvSpPr>
            <p:nvPr/>
          </p:nvSpPr>
          <p:spPr bwMode="auto">
            <a:xfrm>
              <a:off x="3069" y="2950"/>
              <a:ext cx="49" cy="74"/>
            </a:xfrm>
            <a:custGeom>
              <a:avLst/>
              <a:gdLst>
                <a:gd name="T0" fmla="*/ 9 w 34"/>
                <a:gd name="T1" fmla="*/ 0 h 51"/>
                <a:gd name="T2" fmla="*/ 0 w 34"/>
                <a:gd name="T3" fmla="*/ 0 h 51"/>
                <a:gd name="T4" fmla="*/ 0 w 34"/>
                <a:gd name="T5" fmla="*/ 51 h 51"/>
                <a:gd name="T6" fmla="*/ 9 w 34"/>
                <a:gd name="T7" fmla="*/ 51 h 51"/>
                <a:gd name="T8" fmla="*/ 28 w 34"/>
                <a:gd name="T9" fmla="*/ 44 h 51"/>
                <a:gd name="T10" fmla="*/ 34 w 34"/>
                <a:gd name="T11" fmla="*/ 25 h 51"/>
                <a:gd name="T12" fmla="*/ 28 w 34"/>
                <a:gd name="T13" fmla="*/ 7 h 51"/>
                <a:gd name="T14" fmla="*/ 9 w 34"/>
                <a:gd name="T15" fmla="*/ 0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51">
                  <a:moveTo>
                    <a:pt x="9" y="0"/>
                  </a:moveTo>
                  <a:cubicBezTo>
                    <a:pt x="0" y="0"/>
                    <a:pt x="0" y="0"/>
                    <a:pt x="0" y="0"/>
                  </a:cubicBezTo>
                  <a:cubicBezTo>
                    <a:pt x="0" y="51"/>
                    <a:pt x="0" y="51"/>
                    <a:pt x="0" y="51"/>
                  </a:cubicBezTo>
                  <a:cubicBezTo>
                    <a:pt x="9" y="51"/>
                    <a:pt x="9" y="51"/>
                    <a:pt x="9" y="51"/>
                  </a:cubicBezTo>
                  <a:cubicBezTo>
                    <a:pt x="17" y="51"/>
                    <a:pt x="23" y="49"/>
                    <a:pt x="28" y="44"/>
                  </a:cubicBezTo>
                  <a:cubicBezTo>
                    <a:pt x="32" y="39"/>
                    <a:pt x="34" y="33"/>
                    <a:pt x="34" y="25"/>
                  </a:cubicBezTo>
                  <a:cubicBezTo>
                    <a:pt x="34" y="17"/>
                    <a:pt x="32" y="11"/>
                    <a:pt x="28" y="7"/>
                  </a:cubicBezTo>
                  <a:cubicBezTo>
                    <a:pt x="23" y="2"/>
                    <a:pt x="17" y="0"/>
                    <a:pt x="9" y="0"/>
                  </a:cubicBez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7" name="Freeform 14"/>
            <p:cNvSpPr>
              <a:spLocks/>
            </p:cNvSpPr>
            <p:nvPr/>
          </p:nvSpPr>
          <p:spPr bwMode="auto">
            <a:xfrm>
              <a:off x="3188" y="2948"/>
              <a:ext cx="29" cy="28"/>
            </a:xfrm>
            <a:custGeom>
              <a:avLst/>
              <a:gdLst>
                <a:gd name="T0" fmla="*/ 17 w 20"/>
                <a:gd name="T1" fmla="*/ 16 h 19"/>
                <a:gd name="T2" fmla="*/ 20 w 20"/>
                <a:gd name="T3" fmla="*/ 9 h 19"/>
                <a:gd name="T4" fmla="*/ 7 w 20"/>
                <a:gd name="T5" fmla="*/ 0 h 19"/>
                <a:gd name="T6" fmla="*/ 0 w 20"/>
                <a:gd name="T7" fmla="*/ 0 h 19"/>
                <a:gd name="T8" fmla="*/ 0 w 20"/>
                <a:gd name="T9" fmla="*/ 19 h 19"/>
                <a:gd name="T10" fmla="*/ 8 w 20"/>
                <a:gd name="T11" fmla="*/ 19 h 19"/>
                <a:gd name="T12" fmla="*/ 17 w 20"/>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7" y="16"/>
                  </a:moveTo>
                  <a:cubicBezTo>
                    <a:pt x="19" y="14"/>
                    <a:pt x="20" y="12"/>
                    <a:pt x="20" y="9"/>
                  </a:cubicBezTo>
                  <a:cubicBezTo>
                    <a:pt x="20" y="3"/>
                    <a:pt x="16" y="0"/>
                    <a:pt x="7" y="0"/>
                  </a:cubicBezTo>
                  <a:cubicBezTo>
                    <a:pt x="0" y="0"/>
                    <a:pt x="0" y="0"/>
                    <a:pt x="0" y="0"/>
                  </a:cubicBezTo>
                  <a:cubicBezTo>
                    <a:pt x="0" y="19"/>
                    <a:pt x="0" y="19"/>
                    <a:pt x="0" y="19"/>
                  </a:cubicBezTo>
                  <a:cubicBezTo>
                    <a:pt x="8" y="19"/>
                    <a:pt x="8" y="19"/>
                    <a:pt x="8" y="19"/>
                  </a:cubicBezTo>
                  <a:cubicBezTo>
                    <a:pt x="12" y="19"/>
                    <a:pt x="15" y="18"/>
                    <a:pt x="17" y="16"/>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8" name="Freeform 15"/>
            <p:cNvSpPr>
              <a:spLocks/>
            </p:cNvSpPr>
            <p:nvPr/>
          </p:nvSpPr>
          <p:spPr bwMode="auto">
            <a:xfrm>
              <a:off x="3188" y="2995"/>
              <a:ext cx="33" cy="30"/>
            </a:xfrm>
            <a:custGeom>
              <a:avLst/>
              <a:gdLst>
                <a:gd name="T0" fmla="*/ 20 w 23"/>
                <a:gd name="T1" fmla="*/ 3 h 21"/>
                <a:gd name="T2" fmla="*/ 10 w 23"/>
                <a:gd name="T3" fmla="*/ 0 h 21"/>
                <a:gd name="T4" fmla="*/ 0 w 23"/>
                <a:gd name="T5" fmla="*/ 0 h 21"/>
                <a:gd name="T6" fmla="*/ 0 w 23"/>
                <a:gd name="T7" fmla="*/ 21 h 21"/>
                <a:gd name="T8" fmla="*/ 10 w 23"/>
                <a:gd name="T9" fmla="*/ 21 h 21"/>
                <a:gd name="T10" fmla="*/ 20 w 23"/>
                <a:gd name="T11" fmla="*/ 18 h 21"/>
                <a:gd name="T12" fmla="*/ 23 w 23"/>
                <a:gd name="T13" fmla="*/ 10 h 21"/>
                <a:gd name="T14" fmla="*/ 20 w 23"/>
                <a:gd name="T15" fmla="*/ 3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1">
                  <a:moveTo>
                    <a:pt x="20" y="3"/>
                  </a:moveTo>
                  <a:cubicBezTo>
                    <a:pt x="18" y="1"/>
                    <a:pt x="14" y="0"/>
                    <a:pt x="10" y="0"/>
                  </a:cubicBezTo>
                  <a:cubicBezTo>
                    <a:pt x="0" y="0"/>
                    <a:pt x="0" y="0"/>
                    <a:pt x="0" y="0"/>
                  </a:cubicBezTo>
                  <a:cubicBezTo>
                    <a:pt x="0" y="21"/>
                    <a:pt x="0" y="21"/>
                    <a:pt x="0" y="21"/>
                  </a:cubicBezTo>
                  <a:cubicBezTo>
                    <a:pt x="10" y="21"/>
                    <a:pt x="10" y="21"/>
                    <a:pt x="10" y="21"/>
                  </a:cubicBezTo>
                  <a:cubicBezTo>
                    <a:pt x="14" y="21"/>
                    <a:pt x="18" y="20"/>
                    <a:pt x="20" y="18"/>
                  </a:cubicBezTo>
                  <a:cubicBezTo>
                    <a:pt x="22" y="16"/>
                    <a:pt x="23" y="14"/>
                    <a:pt x="23" y="10"/>
                  </a:cubicBezTo>
                  <a:cubicBezTo>
                    <a:pt x="23" y="7"/>
                    <a:pt x="22" y="5"/>
                    <a:pt x="20" y="3"/>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9" name="Rectangle 16"/>
            <p:cNvSpPr>
              <a:spLocks noChangeArrowheads="1"/>
            </p:cNvSpPr>
            <p:nvPr/>
          </p:nvSpPr>
          <p:spPr bwMode="auto">
            <a:xfrm>
              <a:off x="3398" y="2838"/>
              <a:ext cx="57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2244" dirty="0">
                  <a:solidFill>
                    <a:schemeClr val="bg1"/>
                  </a:solidFill>
                  <a:latin typeface="Segoe Pro Display Light" panose="020B0302040504020203" pitchFamily="34" charset="0"/>
                </a:rPr>
                <a:t>SQL </a:t>
              </a:r>
              <a:r>
                <a:rPr lang="en-US" altLang="en-US" sz="2244" dirty="0" smtClean="0">
                  <a:solidFill>
                    <a:schemeClr val="bg1"/>
                  </a:solidFill>
                  <a:latin typeface="Segoe Pro Display Light" panose="020B0302040504020203" pitchFamily="34" charset="0"/>
                </a:rPr>
                <a:t>DB</a:t>
              </a:r>
              <a:endParaRPr lang="en-US" altLang="en-US" sz="1836" dirty="0">
                <a:solidFill>
                  <a:schemeClr val="bg1"/>
                </a:solidFill>
              </a:endParaRPr>
            </a:p>
          </p:txBody>
        </p:sp>
        <p:sp>
          <p:nvSpPr>
            <p:cNvPr id="20" name="Freeform 17"/>
            <p:cNvSpPr>
              <a:spLocks/>
            </p:cNvSpPr>
            <p:nvPr/>
          </p:nvSpPr>
          <p:spPr bwMode="auto">
            <a:xfrm>
              <a:off x="4327" y="2623"/>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0 h 451"/>
                <a:gd name="T10" fmla="*/ 60 w 935"/>
                <a:gd name="T11" fmla="*/ 0 h 451"/>
                <a:gd name="T12" fmla="*/ 875 w 935"/>
                <a:gd name="T13" fmla="*/ 0 h 451"/>
                <a:gd name="T14" fmla="*/ 935 w 935"/>
                <a:gd name="T15" fmla="*/ 60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0"/>
                    <a:pt x="0" y="60"/>
                    <a:pt x="0" y="60"/>
                  </a:cubicBezTo>
                  <a:cubicBezTo>
                    <a:pt x="0" y="27"/>
                    <a:pt x="27" y="0"/>
                    <a:pt x="60" y="0"/>
                  </a:cubicBezTo>
                  <a:cubicBezTo>
                    <a:pt x="875" y="0"/>
                    <a:pt x="875" y="0"/>
                    <a:pt x="875" y="0"/>
                  </a:cubicBezTo>
                  <a:cubicBezTo>
                    <a:pt x="908" y="0"/>
                    <a:pt x="935" y="27"/>
                    <a:pt x="935" y="60"/>
                  </a:cubicBezTo>
                  <a:lnTo>
                    <a:pt x="935" y="390"/>
                  </a:lnTo>
                  <a:close/>
                </a:path>
              </a:pathLst>
            </a:custGeom>
            <a:solidFill>
              <a:srgbClr val="022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1" name="Freeform 18"/>
            <p:cNvSpPr>
              <a:spLocks/>
            </p:cNvSpPr>
            <p:nvPr/>
          </p:nvSpPr>
          <p:spPr bwMode="auto">
            <a:xfrm>
              <a:off x="4322" y="2620"/>
              <a:ext cx="1367"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2 h 455"/>
                <a:gd name="T16" fmla="*/ 22 w 941"/>
                <a:gd name="T17" fmla="*/ 22 h 455"/>
                <a:gd name="T18" fmla="*/ 63 w 941"/>
                <a:gd name="T19" fmla="*/ 5 h 455"/>
                <a:gd name="T20" fmla="*/ 878 w 941"/>
                <a:gd name="T21" fmla="*/ 5 h 455"/>
                <a:gd name="T22" fmla="*/ 878 w 941"/>
                <a:gd name="T23" fmla="*/ 5 h 455"/>
                <a:gd name="T24" fmla="*/ 919 w 941"/>
                <a:gd name="T25" fmla="*/ 22 h 455"/>
                <a:gd name="T26" fmla="*/ 936 w 941"/>
                <a:gd name="T27" fmla="*/ 62 h 455"/>
                <a:gd name="T28" fmla="*/ 936 w 941"/>
                <a:gd name="T29" fmla="*/ 392 h 455"/>
                <a:gd name="T30" fmla="*/ 938 w 941"/>
                <a:gd name="T31" fmla="*/ 392 h 455"/>
                <a:gd name="T32" fmla="*/ 941 w 941"/>
                <a:gd name="T33" fmla="*/ 392 h 455"/>
                <a:gd name="T34" fmla="*/ 941 w 941"/>
                <a:gd name="T35" fmla="*/ 62 h 455"/>
                <a:gd name="T36" fmla="*/ 878 w 941"/>
                <a:gd name="T37" fmla="*/ 0 h 455"/>
                <a:gd name="T38" fmla="*/ 63 w 941"/>
                <a:gd name="T39" fmla="*/ 0 h 455"/>
                <a:gd name="T40" fmla="*/ 0 w 941"/>
                <a:gd name="T41" fmla="*/ 62 h 455"/>
                <a:gd name="T42" fmla="*/ 0 w 941"/>
                <a:gd name="T43" fmla="*/ 392 h 455"/>
                <a:gd name="T44" fmla="*/ 63 w 941"/>
                <a:gd name="T45" fmla="*/ 455 h 455"/>
                <a:gd name="T46" fmla="*/ 878 w 941"/>
                <a:gd name="T47" fmla="*/ 455 h 455"/>
                <a:gd name="T48" fmla="*/ 878 w 941"/>
                <a:gd name="T49" fmla="*/ 455 h 455"/>
                <a:gd name="T50" fmla="*/ 941 w 941"/>
                <a:gd name="T51" fmla="*/ 392 h 455"/>
                <a:gd name="T52" fmla="*/ 938 w 941"/>
                <a:gd name="T53"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2" y="444"/>
                    <a:pt x="22" y="433"/>
                  </a:cubicBezTo>
                  <a:cubicBezTo>
                    <a:pt x="11" y="423"/>
                    <a:pt x="5" y="408"/>
                    <a:pt x="5" y="392"/>
                  </a:cubicBezTo>
                  <a:cubicBezTo>
                    <a:pt x="5" y="62"/>
                    <a:pt x="5" y="62"/>
                    <a:pt x="5" y="62"/>
                  </a:cubicBezTo>
                  <a:cubicBezTo>
                    <a:pt x="5" y="46"/>
                    <a:pt x="11" y="32"/>
                    <a:pt x="22" y="22"/>
                  </a:cubicBezTo>
                  <a:cubicBezTo>
                    <a:pt x="32" y="11"/>
                    <a:pt x="47" y="5"/>
                    <a:pt x="63" y="5"/>
                  </a:cubicBezTo>
                  <a:cubicBezTo>
                    <a:pt x="878" y="5"/>
                    <a:pt x="878" y="5"/>
                    <a:pt x="878" y="5"/>
                  </a:cubicBezTo>
                  <a:cubicBezTo>
                    <a:pt x="878" y="5"/>
                    <a:pt x="878" y="5"/>
                    <a:pt x="878" y="5"/>
                  </a:cubicBezTo>
                  <a:cubicBezTo>
                    <a:pt x="894" y="5"/>
                    <a:pt x="908" y="11"/>
                    <a:pt x="919" y="22"/>
                  </a:cubicBezTo>
                  <a:cubicBezTo>
                    <a:pt x="929" y="32"/>
                    <a:pt x="936" y="46"/>
                    <a:pt x="936" y="62"/>
                  </a:cubicBezTo>
                  <a:cubicBezTo>
                    <a:pt x="936" y="392"/>
                    <a:pt x="936" y="392"/>
                    <a:pt x="936" y="392"/>
                  </a:cubicBezTo>
                  <a:cubicBezTo>
                    <a:pt x="938" y="392"/>
                    <a:pt x="938" y="392"/>
                    <a:pt x="938" y="392"/>
                  </a:cubicBezTo>
                  <a:cubicBezTo>
                    <a:pt x="941" y="392"/>
                    <a:pt x="941" y="392"/>
                    <a:pt x="941" y="392"/>
                  </a:cubicBezTo>
                  <a:cubicBezTo>
                    <a:pt x="941" y="62"/>
                    <a:pt x="941" y="62"/>
                    <a:pt x="941" y="62"/>
                  </a:cubicBezTo>
                  <a:cubicBezTo>
                    <a:pt x="941" y="28"/>
                    <a:pt x="912" y="0"/>
                    <a:pt x="878" y="0"/>
                  </a:cubicBezTo>
                  <a:cubicBezTo>
                    <a:pt x="63" y="0"/>
                    <a:pt x="63" y="0"/>
                    <a:pt x="63" y="0"/>
                  </a:cubicBezTo>
                  <a:cubicBezTo>
                    <a:pt x="28" y="0"/>
                    <a:pt x="0" y="28"/>
                    <a:pt x="0" y="62"/>
                  </a:cubicBezTo>
                  <a:cubicBezTo>
                    <a:pt x="0" y="392"/>
                    <a:pt x="0" y="392"/>
                    <a:pt x="0" y="392"/>
                  </a:cubicBezTo>
                  <a:cubicBezTo>
                    <a:pt x="0" y="427"/>
                    <a:pt x="28" y="455"/>
                    <a:pt x="63" y="455"/>
                  </a:cubicBezTo>
                  <a:cubicBezTo>
                    <a:pt x="878" y="455"/>
                    <a:pt x="878" y="455"/>
                    <a:pt x="878" y="455"/>
                  </a:cubicBezTo>
                  <a:cubicBezTo>
                    <a:pt x="878" y="455"/>
                    <a:pt x="878" y="455"/>
                    <a:pt x="878" y="455"/>
                  </a:cubicBezTo>
                  <a:cubicBezTo>
                    <a:pt x="912"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2" name="Freeform 19"/>
            <p:cNvSpPr>
              <a:spLocks/>
            </p:cNvSpPr>
            <p:nvPr/>
          </p:nvSpPr>
          <p:spPr bwMode="auto">
            <a:xfrm>
              <a:off x="4431" y="2800"/>
              <a:ext cx="340" cy="301"/>
            </a:xfrm>
            <a:custGeom>
              <a:avLst/>
              <a:gdLst>
                <a:gd name="T0" fmla="*/ 180 w 234"/>
                <a:gd name="T1" fmla="*/ 186 h 207"/>
                <a:gd name="T2" fmla="*/ 117 w 234"/>
                <a:gd name="T3" fmla="*/ 207 h 207"/>
                <a:gd name="T4" fmla="*/ 35 w 234"/>
                <a:gd name="T5" fmla="*/ 166 h 207"/>
                <a:gd name="T6" fmla="*/ 54 w 234"/>
                <a:gd name="T7" fmla="*/ 21 h 207"/>
                <a:gd name="T8" fmla="*/ 117 w 234"/>
                <a:gd name="T9" fmla="*/ 0 h 207"/>
                <a:gd name="T10" fmla="*/ 199 w 234"/>
                <a:gd name="T11" fmla="*/ 41 h 207"/>
                <a:gd name="T12" fmla="*/ 180 w 234"/>
                <a:gd name="T13" fmla="*/ 186 h 207"/>
              </a:gdLst>
              <a:ahLst/>
              <a:cxnLst>
                <a:cxn ang="0">
                  <a:pos x="T0" y="T1"/>
                </a:cxn>
                <a:cxn ang="0">
                  <a:pos x="T2" y="T3"/>
                </a:cxn>
                <a:cxn ang="0">
                  <a:pos x="T4" y="T5"/>
                </a:cxn>
                <a:cxn ang="0">
                  <a:pos x="T6" y="T7"/>
                </a:cxn>
                <a:cxn ang="0">
                  <a:pos x="T8" y="T9"/>
                </a:cxn>
                <a:cxn ang="0">
                  <a:pos x="T10" y="T11"/>
                </a:cxn>
                <a:cxn ang="0">
                  <a:pos x="T12" y="T13"/>
                </a:cxn>
              </a:cxnLst>
              <a:rect l="0" t="0" r="r" b="b"/>
              <a:pathLst>
                <a:path w="234" h="207">
                  <a:moveTo>
                    <a:pt x="180" y="186"/>
                  </a:moveTo>
                  <a:cubicBezTo>
                    <a:pt x="161" y="200"/>
                    <a:pt x="139" y="207"/>
                    <a:pt x="117" y="207"/>
                  </a:cubicBezTo>
                  <a:cubicBezTo>
                    <a:pt x="86" y="207"/>
                    <a:pt x="55" y="193"/>
                    <a:pt x="35" y="166"/>
                  </a:cubicBezTo>
                  <a:cubicBezTo>
                    <a:pt x="0" y="121"/>
                    <a:pt x="9" y="56"/>
                    <a:pt x="54" y="21"/>
                  </a:cubicBezTo>
                  <a:cubicBezTo>
                    <a:pt x="73" y="7"/>
                    <a:pt x="95" y="0"/>
                    <a:pt x="117" y="0"/>
                  </a:cubicBezTo>
                  <a:cubicBezTo>
                    <a:pt x="148" y="0"/>
                    <a:pt x="179" y="14"/>
                    <a:pt x="199" y="41"/>
                  </a:cubicBezTo>
                  <a:cubicBezTo>
                    <a:pt x="234" y="86"/>
                    <a:pt x="225" y="151"/>
                    <a:pt x="180" y="186"/>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3" name="Freeform 20"/>
            <p:cNvSpPr>
              <a:spLocks/>
            </p:cNvSpPr>
            <p:nvPr/>
          </p:nvSpPr>
          <p:spPr bwMode="auto">
            <a:xfrm>
              <a:off x="4431" y="2800"/>
              <a:ext cx="340" cy="301"/>
            </a:xfrm>
            <a:custGeom>
              <a:avLst/>
              <a:gdLst>
                <a:gd name="T0" fmla="*/ 180 w 234"/>
                <a:gd name="T1" fmla="*/ 186 h 207"/>
                <a:gd name="T2" fmla="*/ 117 w 234"/>
                <a:gd name="T3" fmla="*/ 207 h 207"/>
                <a:gd name="T4" fmla="*/ 35 w 234"/>
                <a:gd name="T5" fmla="*/ 166 h 207"/>
                <a:gd name="T6" fmla="*/ 54 w 234"/>
                <a:gd name="T7" fmla="*/ 21 h 207"/>
                <a:gd name="T8" fmla="*/ 117 w 234"/>
                <a:gd name="T9" fmla="*/ 0 h 207"/>
                <a:gd name="T10" fmla="*/ 199 w 234"/>
                <a:gd name="T11" fmla="*/ 41 h 207"/>
                <a:gd name="T12" fmla="*/ 180 w 234"/>
                <a:gd name="T13" fmla="*/ 186 h 207"/>
              </a:gdLst>
              <a:ahLst/>
              <a:cxnLst>
                <a:cxn ang="0">
                  <a:pos x="T0" y="T1"/>
                </a:cxn>
                <a:cxn ang="0">
                  <a:pos x="T2" y="T3"/>
                </a:cxn>
                <a:cxn ang="0">
                  <a:pos x="T4" y="T5"/>
                </a:cxn>
                <a:cxn ang="0">
                  <a:pos x="T6" y="T7"/>
                </a:cxn>
                <a:cxn ang="0">
                  <a:pos x="T8" y="T9"/>
                </a:cxn>
                <a:cxn ang="0">
                  <a:pos x="T10" y="T11"/>
                </a:cxn>
                <a:cxn ang="0">
                  <a:pos x="T12" y="T13"/>
                </a:cxn>
              </a:cxnLst>
              <a:rect l="0" t="0" r="r" b="b"/>
              <a:pathLst>
                <a:path w="234" h="207">
                  <a:moveTo>
                    <a:pt x="180" y="186"/>
                  </a:moveTo>
                  <a:cubicBezTo>
                    <a:pt x="161" y="200"/>
                    <a:pt x="139" y="207"/>
                    <a:pt x="117" y="207"/>
                  </a:cubicBezTo>
                  <a:cubicBezTo>
                    <a:pt x="86" y="207"/>
                    <a:pt x="55" y="193"/>
                    <a:pt x="35" y="166"/>
                  </a:cubicBezTo>
                  <a:cubicBezTo>
                    <a:pt x="0" y="121"/>
                    <a:pt x="9" y="56"/>
                    <a:pt x="54" y="21"/>
                  </a:cubicBezTo>
                  <a:cubicBezTo>
                    <a:pt x="73" y="7"/>
                    <a:pt x="95" y="0"/>
                    <a:pt x="117" y="0"/>
                  </a:cubicBezTo>
                  <a:cubicBezTo>
                    <a:pt x="148" y="0"/>
                    <a:pt x="179" y="14"/>
                    <a:pt x="199" y="41"/>
                  </a:cubicBezTo>
                  <a:cubicBezTo>
                    <a:pt x="234" y="86"/>
                    <a:pt x="225" y="151"/>
                    <a:pt x="180" y="186"/>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4" name="Freeform 21"/>
            <p:cNvSpPr>
              <a:spLocks/>
            </p:cNvSpPr>
            <p:nvPr/>
          </p:nvSpPr>
          <p:spPr bwMode="auto">
            <a:xfrm>
              <a:off x="4472" y="2845"/>
              <a:ext cx="42" cy="108"/>
            </a:xfrm>
            <a:custGeom>
              <a:avLst/>
              <a:gdLst>
                <a:gd name="T0" fmla="*/ 19 w 29"/>
                <a:gd name="T1" fmla="*/ 74 h 74"/>
                <a:gd name="T2" fmla="*/ 29 w 29"/>
                <a:gd name="T3" fmla="*/ 57 h 74"/>
                <a:gd name="T4" fmla="*/ 15 w 29"/>
                <a:gd name="T5" fmla="*/ 0 h 74"/>
                <a:gd name="T6" fmla="*/ 4 w 29"/>
                <a:gd name="T7" fmla="*/ 13 h 74"/>
                <a:gd name="T8" fmla="*/ 19 w 29"/>
                <a:gd name="T9" fmla="*/ 74 h 74"/>
              </a:gdLst>
              <a:ahLst/>
              <a:cxnLst>
                <a:cxn ang="0">
                  <a:pos x="T0" y="T1"/>
                </a:cxn>
                <a:cxn ang="0">
                  <a:pos x="T2" y="T3"/>
                </a:cxn>
                <a:cxn ang="0">
                  <a:pos x="T4" y="T5"/>
                </a:cxn>
                <a:cxn ang="0">
                  <a:pos x="T6" y="T7"/>
                </a:cxn>
                <a:cxn ang="0">
                  <a:pos x="T8" y="T9"/>
                </a:cxn>
              </a:cxnLst>
              <a:rect l="0" t="0" r="r" b="b"/>
              <a:pathLst>
                <a:path w="29" h="74">
                  <a:moveTo>
                    <a:pt x="19" y="74"/>
                  </a:moveTo>
                  <a:cubicBezTo>
                    <a:pt x="21" y="69"/>
                    <a:pt x="25" y="63"/>
                    <a:pt x="29" y="57"/>
                  </a:cubicBezTo>
                  <a:cubicBezTo>
                    <a:pt x="12" y="31"/>
                    <a:pt x="13" y="10"/>
                    <a:pt x="15" y="0"/>
                  </a:cubicBezTo>
                  <a:cubicBezTo>
                    <a:pt x="11" y="4"/>
                    <a:pt x="7" y="9"/>
                    <a:pt x="4" y="13"/>
                  </a:cubicBezTo>
                  <a:cubicBezTo>
                    <a:pt x="1" y="27"/>
                    <a:pt x="0" y="48"/>
                    <a:pt x="19"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5" name="Freeform 22"/>
            <p:cNvSpPr>
              <a:spLocks/>
            </p:cNvSpPr>
            <p:nvPr/>
          </p:nvSpPr>
          <p:spPr bwMode="auto">
            <a:xfrm>
              <a:off x="4523" y="2958"/>
              <a:ext cx="203" cy="101"/>
            </a:xfrm>
            <a:custGeom>
              <a:avLst/>
              <a:gdLst>
                <a:gd name="T0" fmla="*/ 30 w 140"/>
                <a:gd name="T1" fmla="*/ 17 h 69"/>
                <a:gd name="T2" fmla="*/ 10 w 140"/>
                <a:gd name="T3" fmla="*/ 0 h 69"/>
                <a:gd name="T4" fmla="*/ 0 w 140"/>
                <a:gd name="T5" fmla="*/ 16 h 69"/>
                <a:gd name="T6" fmla="*/ 18 w 140"/>
                <a:gd name="T7" fmla="*/ 32 h 69"/>
                <a:gd name="T8" fmla="*/ 126 w 140"/>
                <a:gd name="T9" fmla="*/ 69 h 69"/>
                <a:gd name="T10" fmla="*/ 140 w 140"/>
                <a:gd name="T11" fmla="*/ 52 h 69"/>
                <a:gd name="T12" fmla="*/ 30 w 140"/>
                <a:gd name="T13" fmla="*/ 17 h 69"/>
              </a:gdLst>
              <a:ahLst/>
              <a:cxnLst>
                <a:cxn ang="0">
                  <a:pos x="T0" y="T1"/>
                </a:cxn>
                <a:cxn ang="0">
                  <a:pos x="T2" y="T3"/>
                </a:cxn>
                <a:cxn ang="0">
                  <a:pos x="T4" y="T5"/>
                </a:cxn>
                <a:cxn ang="0">
                  <a:pos x="T6" y="T7"/>
                </a:cxn>
                <a:cxn ang="0">
                  <a:pos x="T8" y="T9"/>
                </a:cxn>
                <a:cxn ang="0">
                  <a:pos x="T10" y="T11"/>
                </a:cxn>
                <a:cxn ang="0">
                  <a:pos x="T12" y="T13"/>
                </a:cxn>
              </a:cxnLst>
              <a:rect l="0" t="0" r="r" b="b"/>
              <a:pathLst>
                <a:path w="140" h="69">
                  <a:moveTo>
                    <a:pt x="30" y="17"/>
                  </a:moveTo>
                  <a:cubicBezTo>
                    <a:pt x="22" y="11"/>
                    <a:pt x="16" y="5"/>
                    <a:pt x="10" y="0"/>
                  </a:cubicBezTo>
                  <a:cubicBezTo>
                    <a:pt x="6" y="5"/>
                    <a:pt x="3" y="11"/>
                    <a:pt x="0" y="16"/>
                  </a:cubicBezTo>
                  <a:cubicBezTo>
                    <a:pt x="6" y="21"/>
                    <a:pt x="11" y="26"/>
                    <a:pt x="18" y="32"/>
                  </a:cubicBezTo>
                  <a:cubicBezTo>
                    <a:pt x="61" y="66"/>
                    <a:pt x="103" y="69"/>
                    <a:pt x="126" y="69"/>
                  </a:cubicBezTo>
                  <a:cubicBezTo>
                    <a:pt x="128" y="69"/>
                    <a:pt x="135" y="59"/>
                    <a:pt x="140" y="52"/>
                  </a:cubicBezTo>
                  <a:cubicBezTo>
                    <a:pt x="129" y="55"/>
                    <a:pt x="84" y="60"/>
                    <a:pt x="30"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6" name="Freeform 23"/>
            <p:cNvSpPr>
              <a:spLocks/>
            </p:cNvSpPr>
            <p:nvPr/>
          </p:nvSpPr>
          <p:spPr bwMode="auto">
            <a:xfrm>
              <a:off x="4604" y="2881"/>
              <a:ext cx="144" cy="121"/>
            </a:xfrm>
            <a:custGeom>
              <a:avLst/>
              <a:gdLst>
                <a:gd name="T0" fmla="*/ 0 w 99"/>
                <a:gd name="T1" fmla="*/ 9 h 83"/>
                <a:gd name="T2" fmla="*/ 96 w 99"/>
                <a:gd name="T3" fmla="*/ 83 h 83"/>
                <a:gd name="T4" fmla="*/ 99 w 99"/>
                <a:gd name="T5" fmla="*/ 74 h 83"/>
                <a:gd name="T6" fmla="*/ 14 w 99"/>
                <a:gd name="T7" fmla="*/ 0 h 83"/>
                <a:gd name="T8" fmla="*/ 0 w 99"/>
                <a:gd name="T9" fmla="*/ 9 h 83"/>
              </a:gdLst>
              <a:ahLst/>
              <a:cxnLst>
                <a:cxn ang="0">
                  <a:pos x="T0" y="T1"/>
                </a:cxn>
                <a:cxn ang="0">
                  <a:pos x="T2" y="T3"/>
                </a:cxn>
                <a:cxn ang="0">
                  <a:pos x="T4" y="T5"/>
                </a:cxn>
                <a:cxn ang="0">
                  <a:pos x="T6" y="T7"/>
                </a:cxn>
                <a:cxn ang="0">
                  <a:pos x="T8" y="T9"/>
                </a:cxn>
              </a:cxnLst>
              <a:rect l="0" t="0" r="r" b="b"/>
              <a:pathLst>
                <a:path w="99" h="83">
                  <a:moveTo>
                    <a:pt x="0" y="9"/>
                  </a:moveTo>
                  <a:cubicBezTo>
                    <a:pt x="39" y="45"/>
                    <a:pt x="84" y="75"/>
                    <a:pt x="96" y="83"/>
                  </a:cubicBezTo>
                  <a:cubicBezTo>
                    <a:pt x="97" y="80"/>
                    <a:pt x="98" y="77"/>
                    <a:pt x="99" y="74"/>
                  </a:cubicBezTo>
                  <a:cubicBezTo>
                    <a:pt x="86" y="65"/>
                    <a:pt x="54" y="40"/>
                    <a:pt x="14" y="0"/>
                  </a:cubicBezTo>
                  <a:cubicBezTo>
                    <a:pt x="10" y="3"/>
                    <a:pt x="5" y="6"/>
                    <a:pt x="0"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7" name="Freeform 24"/>
            <p:cNvSpPr>
              <a:spLocks/>
            </p:cNvSpPr>
            <p:nvPr/>
          </p:nvSpPr>
          <p:spPr bwMode="auto">
            <a:xfrm>
              <a:off x="4534" y="2807"/>
              <a:ext cx="63" cy="60"/>
            </a:xfrm>
            <a:custGeom>
              <a:avLst/>
              <a:gdLst>
                <a:gd name="T0" fmla="*/ 43 w 43"/>
                <a:gd name="T1" fmla="*/ 32 h 41"/>
                <a:gd name="T2" fmla="*/ 14 w 43"/>
                <a:gd name="T3" fmla="*/ 0 h 41"/>
                <a:gd name="T4" fmla="*/ 0 w 43"/>
                <a:gd name="T5" fmla="*/ 5 h 41"/>
                <a:gd name="T6" fmla="*/ 28 w 43"/>
                <a:gd name="T7" fmla="*/ 41 h 41"/>
                <a:gd name="T8" fmla="*/ 43 w 43"/>
                <a:gd name="T9" fmla="*/ 32 h 41"/>
              </a:gdLst>
              <a:ahLst/>
              <a:cxnLst>
                <a:cxn ang="0">
                  <a:pos x="T0" y="T1"/>
                </a:cxn>
                <a:cxn ang="0">
                  <a:pos x="T2" y="T3"/>
                </a:cxn>
                <a:cxn ang="0">
                  <a:pos x="T4" y="T5"/>
                </a:cxn>
                <a:cxn ang="0">
                  <a:pos x="T6" y="T7"/>
                </a:cxn>
                <a:cxn ang="0">
                  <a:pos x="T8" y="T9"/>
                </a:cxn>
              </a:cxnLst>
              <a:rect l="0" t="0" r="r" b="b"/>
              <a:pathLst>
                <a:path w="43" h="41">
                  <a:moveTo>
                    <a:pt x="43" y="32"/>
                  </a:moveTo>
                  <a:cubicBezTo>
                    <a:pt x="34" y="22"/>
                    <a:pt x="24" y="11"/>
                    <a:pt x="14" y="0"/>
                  </a:cubicBezTo>
                  <a:cubicBezTo>
                    <a:pt x="9" y="1"/>
                    <a:pt x="5" y="3"/>
                    <a:pt x="0" y="5"/>
                  </a:cubicBezTo>
                  <a:cubicBezTo>
                    <a:pt x="8" y="17"/>
                    <a:pt x="17" y="29"/>
                    <a:pt x="28" y="41"/>
                  </a:cubicBezTo>
                  <a:cubicBezTo>
                    <a:pt x="33" y="37"/>
                    <a:pt x="38" y="34"/>
                    <a:pt x="43"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8" name="Freeform 25"/>
            <p:cNvSpPr>
              <a:spLocks/>
            </p:cNvSpPr>
            <p:nvPr/>
          </p:nvSpPr>
          <p:spPr bwMode="auto">
            <a:xfrm>
              <a:off x="4478" y="2953"/>
              <a:ext cx="45" cy="114"/>
            </a:xfrm>
            <a:custGeom>
              <a:avLst/>
              <a:gdLst>
                <a:gd name="T0" fmla="*/ 15 w 31"/>
                <a:gd name="T1" fmla="*/ 0 h 79"/>
                <a:gd name="T2" fmla="*/ 0 w 31"/>
                <a:gd name="T3" fmla="*/ 58 h 79"/>
                <a:gd name="T4" fmla="*/ 2 w 31"/>
                <a:gd name="T5" fmla="*/ 62 h 79"/>
                <a:gd name="T6" fmla="*/ 19 w 31"/>
                <a:gd name="T7" fmla="*/ 79 h 79"/>
                <a:gd name="T8" fmla="*/ 31 w 31"/>
                <a:gd name="T9" fmla="*/ 20 h 79"/>
                <a:gd name="T10" fmla="*/ 15 w 31"/>
                <a:gd name="T11" fmla="*/ 0 h 79"/>
              </a:gdLst>
              <a:ahLst/>
              <a:cxnLst>
                <a:cxn ang="0">
                  <a:pos x="T0" y="T1"/>
                </a:cxn>
                <a:cxn ang="0">
                  <a:pos x="T2" y="T3"/>
                </a:cxn>
                <a:cxn ang="0">
                  <a:pos x="T4" y="T5"/>
                </a:cxn>
                <a:cxn ang="0">
                  <a:pos x="T6" y="T7"/>
                </a:cxn>
                <a:cxn ang="0">
                  <a:pos x="T8" y="T9"/>
                </a:cxn>
                <a:cxn ang="0">
                  <a:pos x="T10" y="T11"/>
                </a:cxn>
              </a:cxnLst>
              <a:rect l="0" t="0" r="r" b="b"/>
              <a:pathLst>
                <a:path w="31" h="79">
                  <a:moveTo>
                    <a:pt x="15" y="0"/>
                  </a:moveTo>
                  <a:cubicBezTo>
                    <a:pt x="5" y="21"/>
                    <a:pt x="1" y="41"/>
                    <a:pt x="0" y="58"/>
                  </a:cubicBezTo>
                  <a:cubicBezTo>
                    <a:pt x="1" y="59"/>
                    <a:pt x="1" y="60"/>
                    <a:pt x="2" y="62"/>
                  </a:cubicBezTo>
                  <a:cubicBezTo>
                    <a:pt x="7" y="68"/>
                    <a:pt x="13" y="74"/>
                    <a:pt x="19" y="79"/>
                  </a:cubicBezTo>
                  <a:cubicBezTo>
                    <a:pt x="18" y="65"/>
                    <a:pt x="20" y="43"/>
                    <a:pt x="31" y="20"/>
                  </a:cubicBezTo>
                  <a:cubicBezTo>
                    <a:pt x="24" y="13"/>
                    <a:pt x="19" y="7"/>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9" name="Freeform 26"/>
            <p:cNvSpPr>
              <a:spLocks/>
            </p:cNvSpPr>
            <p:nvPr/>
          </p:nvSpPr>
          <p:spPr bwMode="auto">
            <a:xfrm>
              <a:off x="4499" y="2867"/>
              <a:ext cx="105" cy="115"/>
            </a:xfrm>
            <a:custGeom>
              <a:avLst/>
              <a:gdLst>
                <a:gd name="T0" fmla="*/ 52 w 72"/>
                <a:gd name="T1" fmla="*/ 0 h 79"/>
                <a:gd name="T2" fmla="*/ 24 w 72"/>
                <a:gd name="T3" fmla="*/ 25 h 79"/>
                <a:gd name="T4" fmla="*/ 10 w 72"/>
                <a:gd name="T5" fmla="*/ 42 h 79"/>
                <a:gd name="T6" fmla="*/ 10 w 72"/>
                <a:gd name="T7" fmla="*/ 42 h 79"/>
                <a:gd name="T8" fmla="*/ 0 w 72"/>
                <a:gd name="T9" fmla="*/ 59 h 79"/>
                <a:gd name="T10" fmla="*/ 16 w 72"/>
                <a:gd name="T11" fmla="*/ 79 h 79"/>
                <a:gd name="T12" fmla="*/ 26 w 72"/>
                <a:gd name="T13" fmla="*/ 63 h 79"/>
                <a:gd name="T14" fmla="*/ 26 w 72"/>
                <a:gd name="T15" fmla="*/ 63 h 79"/>
                <a:gd name="T16" fmla="*/ 45 w 72"/>
                <a:gd name="T17" fmla="*/ 41 h 79"/>
                <a:gd name="T18" fmla="*/ 72 w 72"/>
                <a:gd name="T19" fmla="*/ 19 h 79"/>
                <a:gd name="T20" fmla="*/ 52 w 72"/>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9">
                  <a:moveTo>
                    <a:pt x="52" y="0"/>
                  </a:moveTo>
                  <a:cubicBezTo>
                    <a:pt x="43" y="6"/>
                    <a:pt x="33" y="14"/>
                    <a:pt x="24" y="25"/>
                  </a:cubicBezTo>
                  <a:cubicBezTo>
                    <a:pt x="18" y="30"/>
                    <a:pt x="14" y="36"/>
                    <a:pt x="10" y="42"/>
                  </a:cubicBezTo>
                  <a:cubicBezTo>
                    <a:pt x="10" y="42"/>
                    <a:pt x="10" y="42"/>
                    <a:pt x="10" y="42"/>
                  </a:cubicBezTo>
                  <a:cubicBezTo>
                    <a:pt x="6" y="48"/>
                    <a:pt x="2" y="54"/>
                    <a:pt x="0" y="59"/>
                  </a:cubicBezTo>
                  <a:cubicBezTo>
                    <a:pt x="4" y="66"/>
                    <a:pt x="9" y="72"/>
                    <a:pt x="16" y="79"/>
                  </a:cubicBezTo>
                  <a:cubicBezTo>
                    <a:pt x="19" y="74"/>
                    <a:pt x="22" y="68"/>
                    <a:pt x="26" y="63"/>
                  </a:cubicBezTo>
                  <a:cubicBezTo>
                    <a:pt x="26" y="63"/>
                    <a:pt x="26" y="63"/>
                    <a:pt x="26" y="63"/>
                  </a:cubicBezTo>
                  <a:cubicBezTo>
                    <a:pt x="31" y="55"/>
                    <a:pt x="37" y="48"/>
                    <a:pt x="45" y="41"/>
                  </a:cubicBezTo>
                  <a:cubicBezTo>
                    <a:pt x="55" y="32"/>
                    <a:pt x="64" y="25"/>
                    <a:pt x="72" y="19"/>
                  </a:cubicBezTo>
                  <a:cubicBezTo>
                    <a:pt x="65" y="13"/>
                    <a:pt x="58" y="6"/>
                    <a:pt x="5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0" name="Freeform 27"/>
            <p:cNvSpPr>
              <a:spLocks/>
            </p:cNvSpPr>
            <p:nvPr/>
          </p:nvSpPr>
          <p:spPr bwMode="auto">
            <a:xfrm>
              <a:off x="4575" y="2831"/>
              <a:ext cx="144" cy="63"/>
            </a:xfrm>
            <a:custGeom>
              <a:avLst/>
              <a:gdLst>
                <a:gd name="T0" fmla="*/ 84 w 99"/>
                <a:gd name="T1" fmla="*/ 3 h 44"/>
                <a:gd name="T2" fmla="*/ 15 w 99"/>
                <a:gd name="T3" fmla="*/ 16 h 44"/>
                <a:gd name="T4" fmla="*/ 15 w 99"/>
                <a:gd name="T5" fmla="*/ 16 h 44"/>
                <a:gd name="T6" fmla="*/ 0 w 99"/>
                <a:gd name="T7" fmla="*/ 25 h 44"/>
                <a:gd name="T8" fmla="*/ 20 w 99"/>
                <a:gd name="T9" fmla="*/ 44 h 44"/>
                <a:gd name="T10" fmla="*/ 34 w 99"/>
                <a:gd name="T11" fmla="*/ 35 h 44"/>
                <a:gd name="T12" fmla="*/ 34 w 99"/>
                <a:gd name="T13" fmla="*/ 35 h 44"/>
                <a:gd name="T14" fmla="*/ 99 w 99"/>
                <a:gd name="T15" fmla="*/ 18 h 44"/>
                <a:gd name="T16" fmla="*/ 84 w 99"/>
                <a:gd name="T17" fmla="*/ 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44">
                  <a:moveTo>
                    <a:pt x="84" y="3"/>
                  </a:moveTo>
                  <a:cubicBezTo>
                    <a:pt x="68" y="0"/>
                    <a:pt x="43" y="1"/>
                    <a:pt x="15" y="16"/>
                  </a:cubicBezTo>
                  <a:cubicBezTo>
                    <a:pt x="15" y="16"/>
                    <a:pt x="15" y="16"/>
                    <a:pt x="15" y="16"/>
                  </a:cubicBezTo>
                  <a:cubicBezTo>
                    <a:pt x="10" y="18"/>
                    <a:pt x="5" y="21"/>
                    <a:pt x="0" y="25"/>
                  </a:cubicBezTo>
                  <a:cubicBezTo>
                    <a:pt x="6" y="31"/>
                    <a:pt x="13" y="38"/>
                    <a:pt x="20" y="44"/>
                  </a:cubicBezTo>
                  <a:cubicBezTo>
                    <a:pt x="25" y="41"/>
                    <a:pt x="30" y="38"/>
                    <a:pt x="34" y="35"/>
                  </a:cubicBezTo>
                  <a:cubicBezTo>
                    <a:pt x="34" y="35"/>
                    <a:pt x="34" y="35"/>
                    <a:pt x="34" y="35"/>
                  </a:cubicBezTo>
                  <a:cubicBezTo>
                    <a:pt x="72" y="15"/>
                    <a:pt x="99" y="18"/>
                    <a:pt x="99" y="18"/>
                  </a:cubicBezTo>
                  <a:cubicBezTo>
                    <a:pt x="95" y="12"/>
                    <a:pt x="90" y="7"/>
                    <a:pt x="8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1" name="Freeform 28"/>
            <p:cNvSpPr>
              <a:spLocks/>
            </p:cNvSpPr>
            <p:nvPr/>
          </p:nvSpPr>
          <p:spPr bwMode="auto">
            <a:xfrm>
              <a:off x="4653" y="2921"/>
              <a:ext cx="75" cy="72"/>
            </a:xfrm>
            <a:custGeom>
              <a:avLst/>
              <a:gdLst>
                <a:gd name="T0" fmla="*/ 12 w 51"/>
                <a:gd name="T1" fmla="*/ 7 h 50"/>
                <a:gd name="T2" fmla="*/ 8 w 51"/>
                <a:gd name="T3" fmla="*/ 39 h 50"/>
                <a:gd name="T4" fmla="*/ 39 w 51"/>
                <a:gd name="T5" fmla="*/ 43 h 50"/>
                <a:gd name="T6" fmla="*/ 43 w 51"/>
                <a:gd name="T7" fmla="*/ 12 h 50"/>
                <a:gd name="T8" fmla="*/ 12 w 51"/>
                <a:gd name="T9" fmla="*/ 7 h 50"/>
              </a:gdLst>
              <a:ahLst/>
              <a:cxnLst>
                <a:cxn ang="0">
                  <a:pos x="T0" y="T1"/>
                </a:cxn>
                <a:cxn ang="0">
                  <a:pos x="T2" y="T3"/>
                </a:cxn>
                <a:cxn ang="0">
                  <a:pos x="T4" y="T5"/>
                </a:cxn>
                <a:cxn ang="0">
                  <a:pos x="T6" y="T7"/>
                </a:cxn>
                <a:cxn ang="0">
                  <a:pos x="T8" y="T9"/>
                </a:cxn>
              </a:cxnLst>
              <a:rect l="0" t="0" r="r" b="b"/>
              <a:pathLst>
                <a:path w="51" h="50">
                  <a:moveTo>
                    <a:pt x="12" y="7"/>
                  </a:moveTo>
                  <a:cubicBezTo>
                    <a:pt x="2" y="15"/>
                    <a:pt x="0" y="29"/>
                    <a:pt x="8" y="39"/>
                  </a:cubicBezTo>
                  <a:cubicBezTo>
                    <a:pt x="15" y="48"/>
                    <a:pt x="29" y="50"/>
                    <a:pt x="39" y="43"/>
                  </a:cubicBezTo>
                  <a:cubicBezTo>
                    <a:pt x="49" y="35"/>
                    <a:pt x="51" y="21"/>
                    <a:pt x="43" y="12"/>
                  </a:cubicBezTo>
                  <a:cubicBezTo>
                    <a:pt x="36" y="2"/>
                    <a:pt x="22" y="0"/>
                    <a:pt x="12"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2" name="Freeform 29"/>
            <p:cNvSpPr>
              <a:spLocks/>
            </p:cNvSpPr>
            <p:nvPr/>
          </p:nvSpPr>
          <p:spPr bwMode="auto">
            <a:xfrm>
              <a:off x="4590" y="3002"/>
              <a:ext cx="66" cy="67"/>
            </a:xfrm>
            <a:custGeom>
              <a:avLst/>
              <a:gdLst>
                <a:gd name="T0" fmla="*/ 10 w 46"/>
                <a:gd name="T1" fmla="*/ 7 h 46"/>
                <a:gd name="T2" fmla="*/ 6 w 46"/>
                <a:gd name="T3" fmla="*/ 36 h 46"/>
                <a:gd name="T4" fmla="*/ 35 w 46"/>
                <a:gd name="T5" fmla="*/ 40 h 46"/>
                <a:gd name="T6" fmla="*/ 39 w 46"/>
                <a:gd name="T7" fmla="*/ 11 h 46"/>
                <a:gd name="T8" fmla="*/ 10 w 46"/>
                <a:gd name="T9" fmla="*/ 7 h 46"/>
              </a:gdLst>
              <a:ahLst/>
              <a:cxnLst>
                <a:cxn ang="0">
                  <a:pos x="T0" y="T1"/>
                </a:cxn>
                <a:cxn ang="0">
                  <a:pos x="T2" y="T3"/>
                </a:cxn>
                <a:cxn ang="0">
                  <a:pos x="T4" y="T5"/>
                </a:cxn>
                <a:cxn ang="0">
                  <a:pos x="T6" y="T7"/>
                </a:cxn>
                <a:cxn ang="0">
                  <a:pos x="T8" y="T9"/>
                </a:cxn>
              </a:cxnLst>
              <a:rect l="0" t="0" r="r" b="b"/>
              <a:pathLst>
                <a:path w="46" h="46">
                  <a:moveTo>
                    <a:pt x="10" y="7"/>
                  </a:moveTo>
                  <a:cubicBezTo>
                    <a:pt x="1" y="14"/>
                    <a:pt x="0" y="27"/>
                    <a:pt x="6" y="36"/>
                  </a:cubicBezTo>
                  <a:cubicBezTo>
                    <a:pt x="13" y="45"/>
                    <a:pt x="26" y="46"/>
                    <a:pt x="35" y="40"/>
                  </a:cubicBezTo>
                  <a:cubicBezTo>
                    <a:pt x="44" y="33"/>
                    <a:pt x="46" y="20"/>
                    <a:pt x="39" y="11"/>
                  </a:cubicBezTo>
                  <a:cubicBezTo>
                    <a:pt x="32" y="2"/>
                    <a:pt x="19" y="0"/>
                    <a:pt x="10"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3" name="Freeform 30"/>
            <p:cNvSpPr>
              <a:spLocks/>
            </p:cNvSpPr>
            <p:nvPr/>
          </p:nvSpPr>
          <p:spPr bwMode="auto">
            <a:xfrm>
              <a:off x="4468" y="2902"/>
              <a:ext cx="103" cy="101"/>
            </a:xfrm>
            <a:custGeom>
              <a:avLst/>
              <a:gdLst>
                <a:gd name="T0" fmla="*/ 17 w 71"/>
                <a:gd name="T1" fmla="*/ 10 h 70"/>
                <a:gd name="T2" fmla="*/ 11 w 71"/>
                <a:gd name="T3" fmla="*/ 54 h 70"/>
                <a:gd name="T4" fmla="*/ 55 w 71"/>
                <a:gd name="T5" fmla="*/ 60 h 70"/>
                <a:gd name="T6" fmla="*/ 61 w 71"/>
                <a:gd name="T7" fmla="*/ 16 h 70"/>
                <a:gd name="T8" fmla="*/ 17 w 71"/>
                <a:gd name="T9" fmla="*/ 10 h 70"/>
              </a:gdLst>
              <a:ahLst/>
              <a:cxnLst>
                <a:cxn ang="0">
                  <a:pos x="T0" y="T1"/>
                </a:cxn>
                <a:cxn ang="0">
                  <a:pos x="T2" y="T3"/>
                </a:cxn>
                <a:cxn ang="0">
                  <a:pos x="T4" y="T5"/>
                </a:cxn>
                <a:cxn ang="0">
                  <a:pos x="T6" y="T7"/>
                </a:cxn>
                <a:cxn ang="0">
                  <a:pos x="T8" y="T9"/>
                </a:cxn>
              </a:cxnLst>
              <a:rect l="0" t="0" r="r" b="b"/>
              <a:pathLst>
                <a:path w="71" h="70">
                  <a:moveTo>
                    <a:pt x="17" y="10"/>
                  </a:moveTo>
                  <a:cubicBezTo>
                    <a:pt x="3" y="21"/>
                    <a:pt x="0" y="40"/>
                    <a:pt x="11" y="54"/>
                  </a:cubicBezTo>
                  <a:cubicBezTo>
                    <a:pt x="21" y="68"/>
                    <a:pt x="41" y="70"/>
                    <a:pt x="55" y="60"/>
                  </a:cubicBezTo>
                  <a:cubicBezTo>
                    <a:pt x="68" y="49"/>
                    <a:pt x="71" y="30"/>
                    <a:pt x="61" y="16"/>
                  </a:cubicBezTo>
                  <a:cubicBezTo>
                    <a:pt x="50" y="2"/>
                    <a:pt x="30" y="0"/>
                    <a:pt x="17"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4" name="Rectangle 31"/>
            <p:cNvSpPr>
              <a:spLocks noChangeArrowheads="1"/>
            </p:cNvSpPr>
            <p:nvPr/>
          </p:nvSpPr>
          <p:spPr bwMode="auto">
            <a:xfrm>
              <a:off x="4884" y="2718"/>
              <a:ext cx="544"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2244" dirty="0" smtClean="0">
                  <a:solidFill>
                    <a:schemeClr val="bg1"/>
                  </a:solidFill>
                  <a:latin typeface="Segoe Pro Display Light" panose="020B0302040504020203" pitchFamily="34" charset="0"/>
                </a:rPr>
                <a:t>App</a:t>
              </a:r>
            </a:p>
            <a:p>
              <a:pPr defTabSz="932597"/>
              <a:r>
                <a:rPr lang="en-US" altLang="en-US" sz="2244" dirty="0" smtClean="0">
                  <a:solidFill>
                    <a:schemeClr val="bg1"/>
                  </a:solidFill>
                  <a:latin typeface="Segoe Pro Display Light" panose="020B0302040504020203" pitchFamily="34" charset="0"/>
                </a:rPr>
                <a:t>Service</a:t>
              </a:r>
              <a:endParaRPr lang="en-US" altLang="en-US" sz="1836" dirty="0">
                <a:solidFill>
                  <a:schemeClr val="bg1"/>
                </a:solidFill>
              </a:endParaRPr>
            </a:p>
          </p:txBody>
        </p:sp>
        <p:sp>
          <p:nvSpPr>
            <p:cNvPr id="35" name="Freeform 32"/>
            <p:cNvSpPr>
              <a:spLocks/>
            </p:cNvSpPr>
            <p:nvPr/>
          </p:nvSpPr>
          <p:spPr bwMode="auto">
            <a:xfrm>
              <a:off x="5778" y="2584"/>
              <a:ext cx="1353" cy="647"/>
            </a:xfrm>
            <a:custGeom>
              <a:avLst/>
              <a:gdLst>
                <a:gd name="T0" fmla="*/ 874 w 932"/>
                <a:gd name="T1" fmla="*/ 0 h 446"/>
                <a:gd name="T2" fmla="*/ 59 w 932"/>
                <a:gd name="T3" fmla="*/ 0 h 446"/>
                <a:gd name="T4" fmla="*/ 18 w 932"/>
                <a:gd name="T5" fmla="*/ 17 h 446"/>
                <a:gd name="T6" fmla="*/ 0 w 932"/>
                <a:gd name="T7" fmla="*/ 58 h 446"/>
                <a:gd name="T8" fmla="*/ 0 w 932"/>
                <a:gd name="T9" fmla="*/ 388 h 446"/>
                <a:gd name="T10" fmla="*/ 18 w 932"/>
                <a:gd name="T11" fmla="*/ 430 h 446"/>
                <a:gd name="T12" fmla="*/ 53 w 932"/>
                <a:gd name="T13" fmla="*/ 446 h 446"/>
                <a:gd name="T14" fmla="*/ 53 w 932"/>
                <a:gd name="T15" fmla="*/ 442 h 446"/>
                <a:gd name="T16" fmla="*/ 53 w 932"/>
                <a:gd name="T17" fmla="*/ 113 h 446"/>
                <a:gd name="T18" fmla="*/ 113 w 932"/>
                <a:gd name="T19" fmla="*/ 52 h 446"/>
                <a:gd name="T20" fmla="*/ 928 w 932"/>
                <a:gd name="T21" fmla="*/ 52 h 446"/>
                <a:gd name="T22" fmla="*/ 932 w 932"/>
                <a:gd name="T23" fmla="*/ 52 h 446"/>
                <a:gd name="T24" fmla="*/ 915 w 932"/>
                <a:gd name="T25" fmla="*/ 17 h 446"/>
                <a:gd name="T26" fmla="*/ 874 w 932"/>
                <a:gd name="T27"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2" h="446">
                  <a:moveTo>
                    <a:pt x="874" y="0"/>
                  </a:moveTo>
                  <a:cubicBezTo>
                    <a:pt x="59" y="0"/>
                    <a:pt x="59" y="0"/>
                    <a:pt x="59" y="0"/>
                  </a:cubicBezTo>
                  <a:cubicBezTo>
                    <a:pt x="43" y="0"/>
                    <a:pt x="28" y="7"/>
                    <a:pt x="18" y="17"/>
                  </a:cubicBezTo>
                  <a:cubicBezTo>
                    <a:pt x="7" y="28"/>
                    <a:pt x="0" y="42"/>
                    <a:pt x="0" y="58"/>
                  </a:cubicBezTo>
                  <a:cubicBezTo>
                    <a:pt x="0" y="388"/>
                    <a:pt x="0" y="388"/>
                    <a:pt x="0" y="388"/>
                  </a:cubicBezTo>
                  <a:cubicBezTo>
                    <a:pt x="0" y="404"/>
                    <a:pt x="7" y="419"/>
                    <a:pt x="18" y="430"/>
                  </a:cubicBezTo>
                  <a:cubicBezTo>
                    <a:pt x="27" y="439"/>
                    <a:pt x="39" y="445"/>
                    <a:pt x="53" y="446"/>
                  </a:cubicBezTo>
                  <a:cubicBezTo>
                    <a:pt x="53" y="445"/>
                    <a:pt x="53" y="444"/>
                    <a:pt x="53" y="442"/>
                  </a:cubicBezTo>
                  <a:cubicBezTo>
                    <a:pt x="53" y="113"/>
                    <a:pt x="53" y="113"/>
                    <a:pt x="53" y="113"/>
                  </a:cubicBezTo>
                  <a:cubicBezTo>
                    <a:pt x="53" y="79"/>
                    <a:pt x="80" y="52"/>
                    <a:pt x="113" y="52"/>
                  </a:cubicBezTo>
                  <a:cubicBezTo>
                    <a:pt x="928" y="52"/>
                    <a:pt x="928" y="52"/>
                    <a:pt x="928" y="52"/>
                  </a:cubicBezTo>
                  <a:cubicBezTo>
                    <a:pt x="929" y="52"/>
                    <a:pt x="930" y="52"/>
                    <a:pt x="932" y="52"/>
                  </a:cubicBezTo>
                  <a:cubicBezTo>
                    <a:pt x="930" y="39"/>
                    <a:pt x="924" y="26"/>
                    <a:pt x="915" y="17"/>
                  </a:cubicBezTo>
                  <a:cubicBezTo>
                    <a:pt x="904" y="7"/>
                    <a:pt x="890" y="0"/>
                    <a:pt x="874" y="0"/>
                  </a:cubicBezTo>
                </a:path>
              </a:pathLst>
            </a:custGeom>
            <a:solidFill>
              <a:srgbClr val="4E6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6" name="Freeform 33"/>
            <p:cNvSpPr>
              <a:spLocks/>
            </p:cNvSpPr>
            <p:nvPr/>
          </p:nvSpPr>
          <p:spPr bwMode="auto">
            <a:xfrm>
              <a:off x="5772" y="2578"/>
              <a:ext cx="1365" cy="659"/>
            </a:xfrm>
            <a:custGeom>
              <a:avLst/>
              <a:gdLst>
                <a:gd name="T0" fmla="*/ 878 w 940"/>
                <a:gd name="T1" fmla="*/ 0 h 454"/>
                <a:gd name="T2" fmla="*/ 63 w 940"/>
                <a:gd name="T3" fmla="*/ 0 h 454"/>
                <a:gd name="T4" fmla="*/ 0 w 940"/>
                <a:gd name="T5" fmla="*/ 62 h 454"/>
                <a:gd name="T6" fmla="*/ 0 w 940"/>
                <a:gd name="T7" fmla="*/ 392 h 454"/>
                <a:gd name="T8" fmla="*/ 57 w 940"/>
                <a:gd name="T9" fmla="*/ 454 h 454"/>
                <a:gd name="T10" fmla="*/ 57 w 940"/>
                <a:gd name="T11" fmla="*/ 450 h 454"/>
                <a:gd name="T12" fmla="*/ 22 w 940"/>
                <a:gd name="T13" fmla="*/ 434 h 454"/>
                <a:gd name="T14" fmla="*/ 4 w 940"/>
                <a:gd name="T15" fmla="*/ 392 h 454"/>
                <a:gd name="T16" fmla="*/ 4 w 940"/>
                <a:gd name="T17" fmla="*/ 62 h 454"/>
                <a:gd name="T18" fmla="*/ 22 w 940"/>
                <a:gd name="T19" fmla="*/ 21 h 454"/>
                <a:gd name="T20" fmla="*/ 63 w 940"/>
                <a:gd name="T21" fmla="*/ 4 h 454"/>
                <a:gd name="T22" fmla="*/ 878 w 940"/>
                <a:gd name="T23" fmla="*/ 4 h 454"/>
                <a:gd name="T24" fmla="*/ 919 w 940"/>
                <a:gd name="T25" fmla="*/ 21 h 454"/>
                <a:gd name="T26" fmla="*/ 936 w 940"/>
                <a:gd name="T27" fmla="*/ 56 h 454"/>
                <a:gd name="T28" fmla="*/ 940 w 940"/>
                <a:gd name="T29" fmla="*/ 57 h 454"/>
                <a:gd name="T30" fmla="*/ 878 w 940"/>
                <a:gd name="T31"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0" h="454">
                  <a:moveTo>
                    <a:pt x="878" y="0"/>
                  </a:moveTo>
                  <a:cubicBezTo>
                    <a:pt x="63" y="0"/>
                    <a:pt x="63" y="0"/>
                    <a:pt x="63" y="0"/>
                  </a:cubicBezTo>
                  <a:cubicBezTo>
                    <a:pt x="28" y="0"/>
                    <a:pt x="0" y="28"/>
                    <a:pt x="0" y="62"/>
                  </a:cubicBezTo>
                  <a:cubicBezTo>
                    <a:pt x="0" y="392"/>
                    <a:pt x="0" y="392"/>
                    <a:pt x="0" y="392"/>
                  </a:cubicBezTo>
                  <a:cubicBezTo>
                    <a:pt x="0" y="425"/>
                    <a:pt x="25" y="452"/>
                    <a:pt x="57" y="454"/>
                  </a:cubicBezTo>
                  <a:cubicBezTo>
                    <a:pt x="57" y="453"/>
                    <a:pt x="57" y="452"/>
                    <a:pt x="57" y="450"/>
                  </a:cubicBezTo>
                  <a:cubicBezTo>
                    <a:pt x="43" y="449"/>
                    <a:pt x="31" y="443"/>
                    <a:pt x="22" y="434"/>
                  </a:cubicBezTo>
                  <a:cubicBezTo>
                    <a:pt x="11" y="423"/>
                    <a:pt x="4" y="408"/>
                    <a:pt x="4" y="392"/>
                  </a:cubicBezTo>
                  <a:cubicBezTo>
                    <a:pt x="4" y="62"/>
                    <a:pt x="4" y="62"/>
                    <a:pt x="4" y="62"/>
                  </a:cubicBezTo>
                  <a:cubicBezTo>
                    <a:pt x="4" y="46"/>
                    <a:pt x="11" y="32"/>
                    <a:pt x="22" y="21"/>
                  </a:cubicBezTo>
                  <a:cubicBezTo>
                    <a:pt x="32" y="11"/>
                    <a:pt x="47" y="4"/>
                    <a:pt x="63" y="4"/>
                  </a:cubicBezTo>
                  <a:cubicBezTo>
                    <a:pt x="878" y="4"/>
                    <a:pt x="878" y="4"/>
                    <a:pt x="878" y="4"/>
                  </a:cubicBezTo>
                  <a:cubicBezTo>
                    <a:pt x="894" y="4"/>
                    <a:pt x="908" y="11"/>
                    <a:pt x="919" y="21"/>
                  </a:cubicBezTo>
                  <a:cubicBezTo>
                    <a:pt x="928" y="30"/>
                    <a:pt x="934" y="43"/>
                    <a:pt x="936" y="56"/>
                  </a:cubicBezTo>
                  <a:cubicBezTo>
                    <a:pt x="937" y="56"/>
                    <a:pt x="938" y="57"/>
                    <a:pt x="940" y="57"/>
                  </a:cubicBezTo>
                  <a:cubicBezTo>
                    <a:pt x="937" y="25"/>
                    <a:pt x="910" y="0"/>
                    <a:pt x="878"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7" name="Freeform 34"/>
            <p:cNvSpPr>
              <a:spLocks/>
            </p:cNvSpPr>
            <p:nvPr/>
          </p:nvSpPr>
          <p:spPr bwMode="auto">
            <a:xfrm>
              <a:off x="5855" y="2659"/>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1 h 451"/>
                <a:gd name="T10" fmla="*/ 60 w 935"/>
                <a:gd name="T11" fmla="*/ 0 h 451"/>
                <a:gd name="T12" fmla="*/ 875 w 935"/>
                <a:gd name="T13" fmla="*/ 0 h 451"/>
                <a:gd name="T14" fmla="*/ 935 w 935"/>
                <a:gd name="T15" fmla="*/ 61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1"/>
                    <a:pt x="0" y="61"/>
                    <a:pt x="0" y="61"/>
                  </a:cubicBezTo>
                  <a:cubicBezTo>
                    <a:pt x="0" y="27"/>
                    <a:pt x="27" y="0"/>
                    <a:pt x="60" y="0"/>
                  </a:cubicBezTo>
                  <a:cubicBezTo>
                    <a:pt x="875" y="0"/>
                    <a:pt x="875" y="0"/>
                    <a:pt x="875" y="0"/>
                  </a:cubicBezTo>
                  <a:cubicBezTo>
                    <a:pt x="908" y="0"/>
                    <a:pt x="935" y="27"/>
                    <a:pt x="935" y="61"/>
                  </a:cubicBezTo>
                  <a:cubicBezTo>
                    <a:pt x="935" y="390"/>
                    <a:pt x="935" y="390"/>
                    <a:pt x="935" y="390"/>
                  </a:cubicBezTo>
                </a:path>
              </a:pathLst>
            </a:custGeom>
            <a:solidFill>
              <a:srgbClr val="022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8" name="Freeform 35"/>
            <p:cNvSpPr>
              <a:spLocks/>
            </p:cNvSpPr>
            <p:nvPr/>
          </p:nvSpPr>
          <p:spPr bwMode="auto">
            <a:xfrm>
              <a:off x="5850" y="2656"/>
              <a:ext cx="1367"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3 h 455"/>
                <a:gd name="T16" fmla="*/ 22 w 941"/>
                <a:gd name="T17" fmla="*/ 22 h 455"/>
                <a:gd name="T18" fmla="*/ 63 w 941"/>
                <a:gd name="T19" fmla="*/ 5 h 455"/>
                <a:gd name="T20" fmla="*/ 878 w 941"/>
                <a:gd name="T21" fmla="*/ 5 h 455"/>
                <a:gd name="T22" fmla="*/ 919 w 941"/>
                <a:gd name="T23" fmla="*/ 22 h 455"/>
                <a:gd name="T24" fmla="*/ 936 w 941"/>
                <a:gd name="T25" fmla="*/ 63 h 455"/>
                <a:gd name="T26" fmla="*/ 936 w 941"/>
                <a:gd name="T27" fmla="*/ 392 h 455"/>
                <a:gd name="T28" fmla="*/ 938 w 941"/>
                <a:gd name="T29" fmla="*/ 392 h 455"/>
                <a:gd name="T30" fmla="*/ 941 w 941"/>
                <a:gd name="T31" fmla="*/ 392 h 455"/>
                <a:gd name="T32" fmla="*/ 941 w 941"/>
                <a:gd name="T33" fmla="*/ 63 h 455"/>
                <a:gd name="T34" fmla="*/ 878 w 941"/>
                <a:gd name="T35" fmla="*/ 0 h 455"/>
                <a:gd name="T36" fmla="*/ 63 w 941"/>
                <a:gd name="T37" fmla="*/ 0 h 455"/>
                <a:gd name="T38" fmla="*/ 0 w 941"/>
                <a:gd name="T39" fmla="*/ 63 h 455"/>
                <a:gd name="T40" fmla="*/ 0 w 941"/>
                <a:gd name="T41" fmla="*/ 392 h 455"/>
                <a:gd name="T42" fmla="*/ 63 w 941"/>
                <a:gd name="T43" fmla="*/ 455 h 455"/>
                <a:gd name="T44" fmla="*/ 878 w 941"/>
                <a:gd name="T45" fmla="*/ 455 h 455"/>
                <a:gd name="T46" fmla="*/ 941 w 941"/>
                <a:gd name="T47" fmla="*/ 392 h 455"/>
                <a:gd name="T48" fmla="*/ 938 w 941"/>
                <a:gd name="T49"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3" y="444"/>
                    <a:pt x="22" y="433"/>
                  </a:cubicBezTo>
                  <a:cubicBezTo>
                    <a:pt x="12" y="423"/>
                    <a:pt x="5" y="408"/>
                    <a:pt x="5" y="392"/>
                  </a:cubicBezTo>
                  <a:cubicBezTo>
                    <a:pt x="5" y="63"/>
                    <a:pt x="5" y="63"/>
                    <a:pt x="5" y="63"/>
                  </a:cubicBezTo>
                  <a:cubicBezTo>
                    <a:pt x="5" y="47"/>
                    <a:pt x="12" y="32"/>
                    <a:pt x="22" y="22"/>
                  </a:cubicBezTo>
                  <a:cubicBezTo>
                    <a:pt x="33" y="11"/>
                    <a:pt x="47" y="5"/>
                    <a:pt x="63" y="5"/>
                  </a:cubicBezTo>
                  <a:cubicBezTo>
                    <a:pt x="878" y="5"/>
                    <a:pt x="878" y="5"/>
                    <a:pt x="878" y="5"/>
                  </a:cubicBezTo>
                  <a:cubicBezTo>
                    <a:pt x="894" y="5"/>
                    <a:pt x="908" y="11"/>
                    <a:pt x="919" y="22"/>
                  </a:cubicBezTo>
                  <a:cubicBezTo>
                    <a:pt x="929" y="32"/>
                    <a:pt x="936" y="47"/>
                    <a:pt x="936" y="63"/>
                  </a:cubicBezTo>
                  <a:cubicBezTo>
                    <a:pt x="936" y="392"/>
                    <a:pt x="936" y="392"/>
                    <a:pt x="936" y="392"/>
                  </a:cubicBezTo>
                  <a:cubicBezTo>
                    <a:pt x="938" y="392"/>
                    <a:pt x="938" y="392"/>
                    <a:pt x="938" y="392"/>
                  </a:cubicBezTo>
                  <a:cubicBezTo>
                    <a:pt x="941" y="392"/>
                    <a:pt x="941" y="392"/>
                    <a:pt x="941" y="392"/>
                  </a:cubicBezTo>
                  <a:cubicBezTo>
                    <a:pt x="941" y="63"/>
                    <a:pt x="941" y="63"/>
                    <a:pt x="941" y="63"/>
                  </a:cubicBezTo>
                  <a:cubicBezTo>
                    <a:pt x="941" y="28"/>
                    <a:pt x="913" y="0"/>
                    <a:pt x="878" y="0"/>
                  </a:cubicBezTo>
                  <a:cubicBezTo>
                    <a:pt x="63" y="0"/>
                    <a:pt x="63" y="0"/>
                    <a:pt x="63" y="0"/>
                  </a:cubicBezTo>
                  <a:cubicBezTo>
                    <a:pt x="28" y="0"/>
                    <a:pt x="0" y="28"/>
                    <a:pt x="0" y="63"/>
                  </a:cubicBezTo>
                  <a:cubicBezTo>
                    <a:pt x="0" y="392"/>
                    <a:pt x="0" y="392"/>
                    <a:pt x="0" y="392"/>
                  </a:cubicBezTo>
                  <a:cubicBezTo>
                    <a:pt x="0" y="427"/>
                    <a:pt x="28" y="455"/>
                    <a:pt x="63" y="455"/>
                  </a:cubicBezTo>
                  <a:cubicBezTo>
                    <a:pt x="878" y="455"/>
                    <a:pt x="878" y="455"/>
                    <a:pt x="878" y="455"/>
                  </a:cubicBezTo>
                  <a:cubicBezTo>
                    <a:pt x="913"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9" name="Freeform 36"/>
            <p:cNvSpPr>
              <a:spLocks/>
            </p:cNvSpPr>
            <p:nvPr/>
          </p:nvSpPr>
          <p:spPr bwMode="auto">
            <a:xfrm>
              <a:off x="6068" y="3044"/>
              <a:ext cx="211" cy="63"/>
            </a:xfrm>
            <a:custGeom>
              <a:avLst/>
              <a:gdLst>
                <a:gd name="T0" fmla="*/ 105 w 145"/>
                <a:gd name="T1" fmla="*/ 0 h 43"/>
                <a:gd name="T2" fmla="*/ 100 w 145"/>
                <a:gd name="T3" fmla="*/ 0 h 43"/>
                <a:gd name="T4" fmla="*/ 48 w 145"/>
                <a:gd name="T5" fmla="*/ 0 h 43"/>
                <a:gd name="T6" fmla="*/ 45 w 145"/>
                <a:gd name="T7" fmla="*/ 0 h 43"/>
                <a:gd name="T8" fmla="*/ 0 w 145"/>
                <a:gd name="T9" fmla="*/ 29 h 43"/>
                <a:gd name="T10" fmla="*/ 0 w 145"/>
                <a:gd name="T11" fmla="*/ 43 h 43"/>
                <a:gd name="T12" fmla="*/ 54 w 145"/>
                <a:gd name="T13" fmla="*/ 43 h 43"/>
                <a:gd name="T14" fmla="*/ 94 w 145"/>
                <a:gd name="T15" fmla="*/ 43 h 43"/>
                <a:gd name="T16" fmla="*/ 145 w 145"/>
                <a:gd name="T17" fmla="*/ 43 h 43"/>
                <a:gd name="T18" fmla="*/ 145 w 145"/>
                <a:gd name="T19" fmla="*/ 29 h 43"/>
                <a:gd name="T20" fmla="*/ 105 w 145"/>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5" h="43">
                  <a:moveTo>
                    <a:pt x="105" y="0"/>
                  </a:moveTo>
                  <a:cubicBezTo>
                    <a:pt x="100" y="0"/>
                    <a:pt x="100" y="0"/>
                    <a:pt x="100" y="0"/>
                  </a:cubicBezTo>
                  <a:cubicBezTo>
                    <a:pt x="48" y="0"/>
                    <a:pt x="48" y="0"/>
                    <a:pt x="48" y="0"/>
                  </a:cubicBezTo>
                  <a:cubicBezTo>
                    <a:pt x="45" y="0"/>
                    <a:pt x="45" y="0"/>
                    <a:pt x="45" y="0"/>
                  </a:cubicBezTo>
                  <a:cubicBezTo>
                    <a:pt x="52" y="26"/>
                    <a:pt x="43" y="29"/>
                    <a:pt x="0" y="29"/>
                  </a:cubicBezTo>
                  <a:cubicBezTo>
                    <a:pt x="0" y="43"/>
                    <a:pt x="0" y="43"/>
                    <a:pt x="0" y="43"/>
                  </a:cubicBezTo>
                  <a:cubicBezTo>
                    <a:pt x="54" y="43"/>
                    <a:pt x="54" y="43"/>
                    <a:pt x="54" y="43"/>
                  </a:cubicBezTo>
                  <a:cubicBezTo>
                    <a:pt x="94" y="43"/>
                    <a:pt x="94" y="43"/>
                    <a:pt x="94" y="43"/>
                  </a:cubicBezTo>
                  <a:cubicBezTo>
                    <a:pt x="145" y="43"/>
                    <a:pt x="145" y="43"/>
                    <a:pt x="145" y="43"/>
                  </a:cubicBezTo>
                  <a:cubicBezTo>
                    <a:pt x="145" y="29"/>
                    <a:pt x="145" y="29"/>
                    <a:pt x="145" y="29"/>
                  </a:cubicBezTo>
                  <a:cubicBezTo>
                    <a:pt x="102" y="29"/>
                    <a:pt x="98" y="26"/>
                    <a:pt x="105" y="0"/>
                  </a:cubicBez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0" name="Freeform 37"/>
            <p:cNvSpPr>
              <a:spLocks noEditPoints="1"/>
            </p:cNvSpPr>
            <p:nvPr/>
          </p:nvSpPr>
          <p:spPr bwMode="auto">
            <a:xfrm>
              <a:off x="6013" y="2810"/>
              <a:ext cx="321" cy="234"/>
            </a:xfrm>
            <a:custGeom>
              <a:avLst/>
              <a:gdLst>
                <a:gd name="T0" fmla="*/ 207 w 221"/>
                <a:gd name="T1" fmla="*/ 0 h 161"/>
                <a:gd name="T2" fmla="*/ 12 w 221"/>
                <a:gd name="T3" fmla="*/ 0 h 161"/>
                <a:gd name="T4" fmla="*/ 0 w 221"/>
                <a:gd name="T5" fmla="*/ 13 h 161"/>
                <a:gd name="T6" fmla="*/ 0 w 221"/>
                <a:gd name="T7" fmla="*/ 149 h 161"/>
                <a:gd name="T8" fmla="*/ 12 w 221"/>
                <a:gd name="T9" fmla="*/ 161 h 161"/>
                <a:gd name="T10" fmla="*/ 207 w 221"/>
                <a:gd name="T11" fmla="*/ 161 h 161"/>
                <a:gd name="T12" fmla="*/ 221 w 221"/>
                <a:gd name="T13" fmla="*/ 149 h 161"/>
                <a:gd name="T14" fmla="*/ 221 w 221"/>
                <a:gd name="T15" fmla="*/ 13 h 161"/>
                <a:gd name="T16" fmla="*/ 207 w 221"/>
                <a:gd name="T17" fmla="*/ 0 h 161"/>
                <a:gd name="T18" fmla="*/ 204 w 221"/>
                <a:gd name="T19" fmla="*/ 17 h 161"/>
                <a:gd name="T20" fmla="*/ 204 w 221"/>
                <a:gd name="T21" fmla="*/ 144 h 161"/>
                <a:gd name="T22" fmla="*/ 17 w 221"/>
                <a:gd name="T23" fmla="*/ 144 h 161"/>
                <a:gd name="T24" fmla="*/ 17 w 221"/>
                <a:gd name="T25" fmla="*/ 17 h 161"/>
                <a:gd name="T26" fmla="*/ 204 w 221"/>
                <a:gd name="T27" fmla="*/ 17 h 161"/>
                <a:gd name="T28" fmla="*/ 204 w 221"/>
                <a:gd name="T29" fmla="*/ 1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 h="161">
                  <a:moveTo>
                    <a:pt x="207" y="0"/>
                  </a:moveTo>
                  <a:cubicBezTo>
                    <a:pt x="12" y="0"/>
                    <a:pt x="12" y="0"/>
                    <a:pt x="12" y="0"/>
                  </a:cubicBezTo>
                  <a:cubicBezTo>
                    <a:pt x="6" y="0"/>
                    <a:pt x="0" y="6"/>
                    <a:pt x="0" y="13"/>
                  </a:cubicBezTo>
                  <a:cubicBezTo>
                    <a:pt x="0" y="149"/>
                    <a:pt x="0" y="149"/>
                    <a:pt x="0" y="149"/>
                  </a:cubicBezTo>
                  <a:cubicBezTo>
                    <a:pt x="0" y="155"/>
                    <a:pt x="6" y="161"/>
                    <a:pt x="12" y="161"/>
                  </a:cubicBezTo>
                  <a:cubicBezTo>
                    <a:pt x="207" y="161"/>
                    <a:pt x="207" y="161"/>
                    <a:pt x="207" y="161"/>
                  </a:cubicBezTo>
                  <a:cubicBezTo>
                    <a:pt x="214" y="161"/>
                    <a:pt x="221" y="155"/>
                    <a:pt x="221" y="149"/>
                  </a:cubicBezTo>
                  <a:cubicBezTo>
                    <a:pt x="221" y="13"/>
                    <a:pt x="221" y="13"/>
                    <a:pt x="221" y="13"/>
                  </a:cubicBezTo>
                  <a:cubicBezTo>
                    <a:pt x="221" y="6"/>
                    <a:pt x="214" y="0"/>
                    <a:pt x="207" y="0"/>
                  </a:cubicBezTo>
                  <a:moveTo>
                    <a:pt x="204" y="17"/>
                  </a:moveTo>
                  <a:cubicBezTo>
                    <a:pt x="204" y="144"/>
                    <a:pt x="204" y="144"/>
                    <a:pt x="204" y="144"/>
                  </a:cubicBezTo>
                  <a:cubicBezTo>
                    <a:pt x="17" y="144"/>
                    <a:pt x="17" y="144"/>
                    <a:pt x="17" y="144"/>
                  </a:cubicBezTo>
                  <a:cubicBezTo>
                    <a:pt x="17" y="17"/>
                    <a:pt x="17" y="17"/>
                    <a:pt x="17" y="17"/>
                  </a:cubicBezTo>
                  <a:cubicBezTo>
                    <a:pt x="204" y="17"/>
                    <a:pt x="204" y="17"/>
                    <a:pt x="204" y="17"/>
                  </a:cubicBezTo>
                  <a:cubicBezTo>
                    <a:pt x="204" y="17"/>
                    <a:pt x="204" y="17"/>
                    <a:pt x="204" y="17"/>
                  </a:cubicBezTo>
                </a:path>
              </a:pathLst>
            </a:custGeom>
            <a:solidFill>
              <a:srgbClr val="C5C5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1" name="Freeform 38"/>
            <p:cNvSpPr>
              <a:spLocks/>
            </p:cNvSpPr>
            <p:nvPr/>
          </p:nvSpPr>
          <p:spPr bwMode="auto">
            <a:xfrm>
              <a:off x="6038" y="2835"/>
              <a:ext cx="271" cy="184"/>
            </a:xfrm>
            <a:custGeom>
              <a:avLst/>
              <a:gdLst>
                <a:gd name="T0" fmla="*/ 271 w 271"/>
                <a:gd name="T1" fmla="*/ 0 h 184"/>
                <a:gd name="T2" fmla="*/ 271 w 271"/>
                <a:gd name="T3" fmla="*/ 184 h 184"/>
                <a:gd name="T4" fmla="*/ 0 w 271"/>
                <a:gd name="T5" fmla="*/ 184 h 184"/>
                <a:gd name="T6" fmla="*/ 0 w 271"/>
                <a:gd name="T7" fmla="*/ 0 h 184"/>
                <a:gd name="T8" fmla="*/ 271 w 271"/>
                <a:gd name="T9" fmla="*/ 0 h 184"/>
                <a:gd name="T10" fmla="*/ 271 w 271"/>
                <a:gd name="T11" fmla="*/ 0 h 184"/>
              </a:gdLst>
              <a:ahLst/>
              <a:cxnLst>
                <a:cxn ang="0">
                  <a:pos x="T0" y="T1"/>
                </a:cxn>
                <a:cxn ang="0">
                  <a:pos x="T2" y="T3"/>
                </a:cxn>
                <a:cxn ang="0">
                  <a:pos x="T4" y="T5"/>
                </a:cxn>
                <a:cxn ang="0">
                  <a:pos x="T6" y="T7"/>
                </a:cxn>
                <a:cxn ang="0">
                  <a:pos x="T8" y="T9"/>
                </a:cxn>
                <a:cxn ang="0">
                  <a:pos x="T10" y="T11"/>
                </a:cxn>
              </a:cxnLst>
              <a:rect l="0" t="0" r="r" b="b"/>
              <a:pathLst>
                <a:path w="271" h="184">
                  <a:moveTo>
                    <a:pt x="271" y="0"/>
                  </a:moveTo>
                  <a:lnTo>
                    <a:pt x="271" y="184"/>
                  </a:lnTo>
                  <a:lnTo>
                    <a:pt x="0" y="184"/>
                  </a:lnTo>
                  <a:lnTo>
                    <a:pt x="0" y="0"/>
                  </a:lnTo>
                  <a:lnTo>
                    <a:pt x="271" y="0"/>
                  </a:lnTo>
                  <a:lnTo>
                    <a:pt x="271" y="0"/>
                  </a:lnTo>
                  <a:close/>
                </a:path>
              </a:pathLst>
            </a:custGeom>
            <a:solidFill>
              <a:srgbClr val="00BB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2" name="Freeform 39"/>
            <p:cNvSpPr>
              <a:spLocks/>
            </p:cNvSpPr>
            <p:nvPr/>
          </p:nvSpPr>
          <p:spPr bwMode="auto">
            <a:xfrm>
              <a:off x="6038" y="2835"/>
              <a:ext cx="271" cy="184"/>
            </a:xfrm>
            <a:custGeom>
              <a:avLst/>
              <a:gdLst>
                <a:gd name="T0" fmla="*/ 271 w 271"/>
                <a:gd name="T1" fmla="*/ 0 h 184"/>
                <a:gd name="T2" fmla="*/ 271 w 271"/>
                <a:gd name="T3" fmla="*/ 184 h 184"/>
                <a:gd name="T4" fmla="*/ 0 w 271"/>
                <a:gd name="T5" fmla="*/ 184 h 184"/>
                <a:gd name="T6" fmla="*/ 0 w 271"/>
                <a:gd name="T7" fmla="*/ 0 h 184"/>
                <a:gd name="T8" fmla="*/ 271 w 271"/>
                <a:gd name="T9" fmla="*/ 0 h 184"/>
                <a:gd name="T10" fmla="*/ 271 w 271"/>
                <a:gd name="T11" fmla="*/ 0 h 184"/>
              </a:gdLst>
              <a:ahLst/>
              <a:cxnLst>
                <a:cxn ang="0">
                  <a:pos x="T0" y="T1"/>
                </a:cxn>
                <a:cxn ang="0">
                  <a:pos x="T2" y="T3"/>
                </a:cxn>
                <a:cxn ang="0">
                  <a:pos x="T4" y="T5"/>
                </a:cxn>
                <a:cxn ang="0">
                  <a:pos x="T6" y="T7"/>
                </a:cxn>
                <a:cxn ang="0">
                  <a:pos x="T8" y="T9"/>
                </a:cxn>
                <a:cxn ang="0">
                  <a:pos x="T10" y="T11"/>
                </a:cxn>
              </a:cxnLst>
              <a:rect l="0" t="0" r="r" b="b"/>
              <a:pathLst>
                <a:path w="271" h="184">
                  <a:moveTo>
                    <a:pt x="271" y="0"/>
                  </a:moveTo>
                  <a:lnTo>
                    <a:pt x="271" y="184"/>
                  </a:lnTo>
                  <a:lnTo>
                    <a:pt x="0" y="184"/>
                  </a:lnTo>
                  <a:lnTo>
                    <a:pt x="0" y="0"/>
                  </a:lnTo>
                  <a:lnTo>
                    <a:pt x="271" y="0"/>
                  </a:lnTo>
                  <a:lnTo>
                    <a:pt x="2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3" name="Freeform 40"/>
            <p:cNvSpPr>
              <a:spLocks/>
            </p:cNvSpPr>
            <p:nvPr/>
          </p:nvSpPr>
          <p:spPr bwMode="auto">
            <a:xfrm>
              <a:off x="6013" y="2810"/>
              <a:ext cx="302" cy="234"/>
            </a:xfrm>
            <a:custGeom>
              <a:avLst/>
              <a:gdLst>
                <a:gd name="T0" fmla="*/ 17 w 208"/>
                <a:gd name="T1" fmla="*/ 144 h 161"/>
                <a:gd name="T2" fmla="*/ 17 w 208"/>
                <a:gd name="T3" fmla="*/ 144 h 161"/>
                <a:gd name="T4" fmla="*/ 17 w 208"/>
                <a:gd name="T5" fmla="*/ 17 h 161"/>
                <a:gd name="T6" fmla="*/ 188 w 208"/>
                <a:gd name="T7" fmla="*/ 17 h 161"/>
                <a:gd name="T8" fmla="*/ 208 w 208"/>
                <a:gd name="T9" fmla="*/ 0 h 161"/>
                <a:gd name="T10" fmla="*/ 207 w 208"/>
                <a:gd name="T11" fmla="*/ 0 h 161"/>
                <a:gd name="T12" fmla="*/ 12 w 208"/>
                <a:gd name="T13" fmla="*/ 0 h 161"/>
                <a:gd name="T14" fmla="*/ 0 w 208"/>
                <a:gd name="T15" fmla="*/ 13 h 161"/>
                <a:gd name="T16" fmla="*/ 0 w 208"/>
                <a:gd name="T17" fmla="*/ 149 h 161"/>
                <a:gd name="T18" fmla="*/ 12 w 208"/>
                <a:gd name="T19" fmla="*/ 161 h 161"/>
                <a:gd name="T20" fmla="*/ 17 w 208"/>
                <a:gd name="T21" fmla="*/ 161 h 161"/>
                <a:gd name="T22" fmla="*/ 37 w 208"/>
                <a:gd name="T23" fmla="*/ 144 h 161"/>
                <a:gd name="T24" fmla="*/ 17 w 208"/>
                <a:gd name="T25" fmla="*/ 14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8" h="161">
                  <a:moveTo>
                    <a:pt x="17" y="144"/>
                  </a:moveTo>
                  <a:cubicBezTo>
                    <a:pt x="17" y="144"/>
                    <a:pt x="17" y="144"/>
                    <a:pt x="17" y="144"/>
                  </a:cubicBezTo>
                  <a:cubicBezTo>
                    <a:pt x="17" y="17"/>
                    <a:pt x="17" y="17"/>
                    <a:pt x="17" y="17"/>
                  </a:cubicBezTo>
                  <a:cubicBezTo>
                    <a:pt x="188" y="17"/>
                    <a:pt x="188" y="17"/>
                    <a:pt x="188" y="17"/>
                  </a:cubicBezTo>
                  <a:cubicBezTo>
                    <a:pt x="208" y="0"/>
                    <a:pt x="208" y="0"/>
                    <a:pt x="208" y="0"/>
                  </a:cubicBezTo>
                  <a:cubicBezTo>
                    <a:pt x="207" y="0"/>
                    <a:pt x="207" y="0"/>
                    <a:pt x="207" y="0"/>
                  </a:cubicBezTo>
                  <a:cubicBezTo>
                    <a:pt x="12" y="0"/>
                    <a:pt x="12" y="0"/>
                    <a:pt x="12" y="0"/>
                  </a:cubicBezTo>
                  <a:cubicBezTo>
                    <a:pt x="6" y="0"/>
                    <a:pt x="0" y="6"/>
                    <a:pt x="0" y="13"/>
                  </a:cubicBezTo>
                  <a:cubicBezTo>
                    <a:pt x="0" y="149"/>
                    <a:pt x="0" y="149"/>
                    <a:pt x="0" y="149"/>
                  </a:cubicBezTo>
                  <a:cubicBezTo>
                    <a:pt x="0" y="155"/>
                    <a:pt x="6" y="161"/>
                    <a:pt x="12" y="161"/>
                  </a:cubicBezTo>
                  <a:cubicBezTo>
                    <a:pt x="17" y="161"/>
                    <a:pt x="17" y="161"/>
                    <a:pt x="17" y="161"/>
                  </a:cubicBezTo>
                  <a:cubicBezTo>
                    <a:pt x="37" y="144"/>
                    <a:pt x="37" y="144"/>
                    <a:pt x="37" y="144"/>
                  </a:cubicBezTo>
                  <a:lnTo>
                    <a:pt x="17" y="144"/>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4" name="Freeform 41"/>
            <p:cNvSpPr>
              <a:spLocks/>
            </p:cNvSpPr>
            <p:nvPr/>
          </p:nvSpPr>
          <p:spPr bwMode="auto">
            <a:xfrm>
              <a:off x="6038" y="2835"/>
              <a:ext cx="248" cy="184"/>
            </a:xfrm>
            <a:custGeom>
              <a:avLst/>
              <a:gdLst>
                <a:gd name="T0" fmla="*/ 0 w 248"/>
                <a:gd name="T1" fmla="*/ 184 h 184"/>
                <a:gd name="T2" fmla="*/ 0 w 248"/>
                <a:gd name="T3" fmla="*/ 184 h 184"/>
                <a:gd name="T4" fmla="*/ 0 w 248"/>
                <a:gd name="T5" fmla="*/ 0 h 184"/>
                <a:gd name="T6" fmla="*/ 248 w 248"/>
                <a:gd name="T7" fmla="*/ 0 h 184"/>
                <a:gd name="T8" fmla="*/ 248 w 248"/>
                <a:gd name="T9" fmla="*/ 0 h 184"/>
                <a:gd name="T10" fmla="*/ 0 w 248"/>
                <a:gd name="T11" fmla="*/ 0 h 184"/>
                <a:gd name="T12" fmla="*/ 0 w 248"/>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248" h="184">
                  <a:moveTo>
                    <a:pt x="0" y="184"/>
                  </a:moveTo>
                  <a:lnTo>
                    <a:pt x="0" y="184"/>
                  </a:lnTo>
                  <a:lnTo>
                    <a:pt x="0" y="0"/>
                  </a:lnTo>
                  <a:lnTo>
                    <a:pt x="248" y="0"/>
                  </a:lnTo>
                  <a:lnTo>
                    <a:pt x="248" y="0"/>
                  </a:lnTo>
                  <a:lnTo>
                    <a:pt x="0" y="0"/>
                  </a:lnTo>
                  <a:lnTo>
                    <a:pt x="0" y="184"/>
                  </a:ln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5" name="Rectangle 42"/>
            <p:cNvSpPr>
              <a:spLocks noChangeArrowheads="1"/>
            </p:cNvSpPr>
            <p:nvPr/>
          </p:nvSpPr>
          <p:spPr bwMode="auto">
            <a:xfrm>
              <a:off x="6068" y="3086"/>
              <a:ext cx="211" cy="2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6" name="Oval 43"/>
            <p:cNvSpPr>
              <a:spLocks noChangeArrowheads="1"/>
            </p:cNvSpPr>
            <p:nvPr/>
          </p:nvSpPr>
          <p:spPr bwMode="auto">
            <a:xfrm>
              <a:off x="6167" y="2819"/>
              <a:ext cx="10" cy="9"/>
            </a:xfrm>
            <a:prstGeom prst="ellipse">
              <a:avLst/>
            </a:pr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7" name="Freeform 44"/>
            <p:cNvSpPr>
              <a:spLocks/>
            </p:cNvSpPr>
            <p:nvPr/>
          </p:nvSpPr>
          <p:spPr bwMode="auto">
            <a:xfrm>
              <a:off x="6115" y="2855"/>
              <a:ext cx="116" cy="70"/>
            </a:xfrm>
            <a:custGeom>
              <a:avLst/>
              <a:gdLst>
                <a:gd name="T0" fmla="*/ 40 w 80"/>
                <a:gd name="T1" fmla="*/ 0 h 48"/>
                <a:gd name="T2" fmla="*/ 40 w 80"/>
                <a:gd name="T3" fmla="*/ 1 h 48"/>
                <a:gd name="T4" fmla="*/ 1 w 80"/>
                <a:gd name="T5" fmla="*/ 23 h 48"/>
                <a:gd name="T6" fmla="*/ 0 w 80"/>
                <a:gd name="T7" fmla="*/ 24 h 48"/>
                <a:gd name="T8" fmla="*/ 1 w 80"/>
                <a:gd name="T9" fmla="*/ 25 h 48"/>
                <a:gd name="T10" fmla="*/ 40 w 80"/>
                <a:gd name="T11" fmla="*/ 47 h 48"/>
                <a:gd name="T12" fmla="*/ 40 w 80"/>
                <a:gd name="T13" fmla="*/ 48 h 48"/>
                <a:gd name="T14" fmla="*/ 41 w 80"/>
                <a:gd name="T15" fmla="*/ 47 h 48"/>
                <a:gd name="T16" fmla="*/ 80 w 80"/>
                <a:gd name="T17" fmla="*/ 25 h 48"/>
                <a:gd name="T18" fmla="*/ 80 w 80"/>
                <a:gd name="T19" fmla="*/ 24 h 48"/>
                <a:gd name="T20" fmla="*/ 80 w 80"/>
                <a:gd name="T21" fmla="*/ 23 h 48"/>
                <a:gd name="T22" fmla="*/ 41 w 80"/>
                <a:gd name="T23" fmla="*/ 1 h 48"/>
                <a:gd name="T24" fmla="*/ 40 w 80"/>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48">
                  <a:moveTo>
                    <a:pt x="40" y="0"/>
                  </a:moveTo>
                  <a:cubicBezTo>
                    <a:pt x="40" y="0"/>
                    <a:pt x="40" y="1"/>
                    <a:pt x="40" y="1"/>
                  </a:cubicBezTo>
                  <a:cubicBezTo>
                    <a:pt x="1" y="23"/>
                    <a:pt x="1" y="23"/>
                    <a:pt x="1" y="23"/>
                  </a:cubicBezTo>
                  <a:cubicBezTo>
                    <a:pt x="1" y="23"/>
                    <a:pt x="0" y="23"/>
                    <a:pt x="0" y="24"/>
                  </a:cubicBezTo>
                  <a:cubicBezTo>
                    <a:pt x="0" y="24"/>
                    <a:pt x="1" y="25"/>
                    <a:pt x="1" y="25"/>
                  </a:cubicBezTo>
                  <a:cubicBezTo>
                    <a:pt x="40" y="47"/>
                    <a:pt x="40" y="47"/>
                    <a:pt x="40" y="47"/>
                  </a:cubicBezTo>
                  <a:cubicBezTo>
                    <a:pt x="40" y="48"/>
                    <a:pt x="40" y="48"/>
                    <a:pt x="40" y="48"/>
                  </a:cubicBezTo>
                  <a:cubicBezTo>
                    <a:pt x="41" y="47"/>
                    <a:pt x="41" y="47"/>
                    <a:pt x="41" y="47"/>
                  </a:cubicBezTo>
                  <a:cubicBezTo>
                    <a:pt x="80" y="25"/>
                    <a:pt x="80" y="25"/>
                    <a:pt x="80" y="25"/>
                  </a:cubicBezTo>
                  <a:cubicBezTo>
                    <a:pt x="80" y="25"/>
                    <a:pt x="80" y="24"/>
                    <a:pt x="80" y="24"/>
                  </a:cubicBezTo>
                  <a:cubicBezTo>
                    <a:pt x="80" y="24"/>
                    <a:pt x="80" y="23"/>
                    <a:pt x="80" y="23"/>
                  </a:cubicBezTo>
                  <a:cubicBezTo>
                    <a:pt x="41" y="1"/>
                    <a:pt x="41" y="1"/>
                    <a:pt x="41" y="1"/>
                  </a:cubicBezTo>
                  <a:cubicBezTo>
                    <a:pt x="41" y="1"/>
                    <a:pt x="40" y="0"/>
                    <a:pt x="40" y="0"/>
                  </a:cubicBezTo>
                </a:path>
              </a:pathLst>
            </a:custGeom>
            <a:solidFill>
              <a:srgbClr val="E5F8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8" name="Freeform 45"/>
            <p:cNvSpPr>
              <a:spLocks/>
            </p:cNvSpPr>
            <p:nvPr/>
          </p:nvSpPr>
          <p:spPr bwMode="auto">
            <a:xfrm>
              <a:off x="6107" y="2902"/>
              <a:ext cx="60" cy="101"/>
            </a:xfrm>
            <a:custGeom>
              <a:avLst/>
              <a:gdLst>
                <a:gd name="T0" fmla="*/ 1 w 41"/>
                <a:gd name="T1" fmla="*/ 0 h 70"/>
                <a:gd name="T2" fmla="*/ 0 w 41"/>
                <a:gd name="T3" fmla="*/ 1 h 70"/>
                <a:gd name="T4" fmla="*/ 0 w 41"/>
                <a:gd name="T5" fmla="*/ 2 h 70"/>
                <a:gd name="T6" fmla="*/ 0 w 41"/>
                <a:gd name="T7" fmla="*/ 46 h 70"/>
                <a:gd name="T8" fmla="*/ 0 w 41"/>
                <a:gd name="T9" fmla="*/ 47 h 70"/>
                <a:gd name="T10" fmla="*/ 39 w 41"/>
                <a:gd name="T11" fmla="*/ 70 h 70"/>
                <a:gd name="T12" fmla="*/ 40 w 41"/>
                <a:gd name="T13" fmla="*/ 70 h 70"/>
                <a:gd name="T14" fmla="*/ 40 w 41"/>
                <a:gd name="T15" fmla="*/ 70 h 70"/>
                <a:gd name="T16" fmla="*/ 41 w 41"/>
                <a:gd name="T17" fmla="*/ 69 h 70"/>
                <a:gd name="T18" fmla="*/ 41 w 41"/>
                <a:gd name="T19" fmla="*/ 24 h 70"/>
                <a:gd name="T20" fmla="*/ 40 w 41"/>
                <a:gd name="T21" fmla="*/ 23 h 70"/>
                <a:gd name="T22" fmla="*/ 2 w 41"/>
                <a:gd name="T23" fmla="*/ 1 h 70"/>
                <a:gd name="T24" fmla="*/ 1 w 41"/>
                <a:gd name="T25"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70">
                  <a:moveTo>
                    <a:pt x="1" y="0"/>
                  </a:moveTo>
                  <a:cubicBezTo>
                    <a:pt x="1" y="0"/>
                    <a:pt x="1" y="1"/>
                    <a:pt x="0" y="1"/>
                  </a:cubicBezTo>
                  <a:cubicBezTo>
                    <a:pt x="0" y="1"/>
                    <a:pt x="0" y="1"/>
                    <a:pt x="0" y="2"/>
                  </a:cubicBezTo>
                  <a:cubicBezTo>
                    <a:pt x="0" y="46"/>
                    <a:pt x="0" y="46"/>
                    <a:pt x="0" y="46"/>
                  </a:cubicBezTo>
                  <a:cubicBezTo>
                    <a:pt x="0" y="47"/>
                    <a:pt x="0" y="47"/>
                    <a:pt x="0" y="47"/>
                  </a:cubicBezTo>
                  <a:cubicBezTo>
                    <a:pt x="39" y="70"/>
                    <a:pt x="39" y="70"/>
                    <a:pt x="39" y="70"/>
                  </a:cubicBezTo>
                  <a:cubicBezTo>
                    <a:pt x="40" y="70"/>
                    <a:pt x="40" y="70"/>
                    <a:pt x="40" y="70"/>
                  </a:cubicBezTo>
                  <a:cubicBezTo>
                    <a:pt x="40" y="70"/>
                    <a:pt x="40" y="70"/>
                    <a:pt x="40" y="70"/>
                  </a:cubicBezTo>
                  <a:cubicBezTo>
                    <a:pt x="41" y="70"/>
                    <a:pt x="41" y="69"/>
                    <a:pt x="41" y="69"/>
                  </a:cubicBezTo>
                  <a:cubicBezTo>
                    <a:pt x="41" y="24"/>
                    <a:pt x="41" y="24"/>
                    <a:pt x="41" y="24"/>
                  </a:cubicBezTo>
                  <a:cubicBezTo>
                    <a:pt x="41" y="24"/>
                    <a:pt x="41" y="23"/>
                    <a:pt x="40" y="23"/>
                  </a:cubicBezTo>
                  <a:cubicBezTo>
                    <a:pt x="2" y="1"/>
                    <a:pt x="2" y="1"/>
                    <a:pt x="2" y="1"/>
                  </a:cubicBezTo>
                  <a:cubicBezTo>
                    <a:pt x="1" y="1"/>
                    <a:pt x="1" y="0"/>
                    <a:pt x="1" y="0"/>
                  </a:cubicBezTo>
                </a:path>
              </a:pathLst>
            </a:custGeom>
            <a:solidFill>
              <a:srgbClr val="CCF1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9" name="Freeform 46"/>
            <p:cNvSpPr>
              <a:spLocks/>
            </p:cNvSpPr>
            <p:nvPr/>
          </p:nvSpPr>
          <p:spPr bwMode="auto">
            <a:xfrm>
              <a:off x="6180" y="2903"/>
              <a:ext cx="59" cy="100"/>
            </a:xfrm>
            <a:custGeom>
              <a:avLst/>
              <a:gdLst>
                <a:gd name="T0" fmla="*/ 39 w 41"/>
                <a:gd name="T1" fmla="*/ 0 h 69"/>
                <a:gd name="T2" fmla="*/ 39 w 41"/>
                <a:gd name="T3" fmla="*/ 0 h 69"/>
                <a:gd name="T4" fmla="*/ 0 w 41"/>
                <a:gd name="T5" fmla="*/ 22 h 69"/>
                <a:gd name="T6" fmla="*/ 0 w 41"/>
                <a:gd name="T7" fmla="*/ 23 h 69"/>
                <a:gd name="T8" fmla="*/ 0 w 41"/>
                <a:gd name="T9" fmla="*/ 68 h 69"/>
                <a:gd name="T10" fmla="*/ 0 w 41"/>
                <a:gd name="T11" fmla="*/ 69 h 69"/>
                <a:gd name="T12" fmla="*/ 1 w 41"/>
                <a:gd name="T13" fmla="*/ 69 h 69"/>
                <a:gd name="T14" fmla="*/ 1 w 41"/>
                <a:gd name="T15" fmla="*/ 69 h 69"/>
                <a:gd name="T16" fmla="*/ 40 w 41"/>
                <a:gd name="T17" fmla="*/ 46 h 69"/>
                <a:gd name="T18" fmla="*/ 41 w 41"/>
                <a:gd name="T19" fmla="*/ 45 h 69"/>
                <a:gd name="T20" fmla="*/ 41 w 41"/>
                <a:gd name="T21" fmla="*/ 1 h 69"/>
                <a:gd name="T22" fmla="*/ 40 w 41"/>
                <a:gd name="T23" fmla="*/ 0 h 69"/>
                <a:gd name="T24" fmla="*/ 39 w 41"/>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69">
                  <a:moveTo>
                    <a:pt x="39" y="0"/>
                  </a:moveTo>
                  <a:cubicBezTo>
                    <a:pt x="39" y="0"/>
                    <a:pt x="39" y="0"/>
                    <a:pt x="39" y="0"/>
                  </a:cubicBezTo>
                  <a:cubicBezTo>
                    <a:pt x="0" y="22"/>
                    <a:pt x="0" y="22"/>
                    <a:pt x="0" y="22"/>
                  </a:cubicBezTo>
                  <a:cubicBezTo>
                    <a:pt x="0" y="22"/>
                    <a:pt x="0" y="23"/>
                    <a:pt x="0" y="23"/>
                  </a:cubicBezTo>
                  <a:cubicBezTo>
                    <a:pt x="0" y="68"/>
                    <a:pt x="0" y="68"/>
                    <a:pt x="0" y="68"/>
                  </a:cubicBezTo>
                  <a:cubicBezTo>
                    <a:pt x="0" y="68"/>
                    <a:pt x="0" y="69"/>
                    <a:pt x="0" y="69"/>
                  </a:cubicBezTo>
                  <a:cubicBezTo>
                    <a:pt x="1" y="69"/>
                    <a:pt x="1" y="69"/>
                    <a:pt x="1" y="69"/>
                  </a:cubicBezTo>
                  <a:cubicBezTo>
                    <a:pt x="1" y="69"/>
                    <a:pt x="1" y="69"/>
                    <a:pt x="1" y="69"/>
                  </a:cubicBezTo>
                  <a:cubicBezTo>
                    <a:pt x="40" y="46"/>
                    <a:pt x="40" y="46"/>
                    <a:pt x="40" y="46"/>
                  </a:cubicBezTo>
                  <a:cubicBezTo>
                    <a:pt x="40" y="46"/>
                    <a:pt x="41" y="46"/>
                    <a:pt x="41" y="45"/>
                  </a:cubicBezTo>
                  <a:cubicBezTo>
                    <a:pt x="41" y="1"/>
                    <a:pt x="41" y="1"/>
                    <a:pt x="41" y="1"/>
                  </a:cubicBezTo>
                  <a:cubicBezTo>
                    <a:pt x="41" y="0"/>
                    <a:pt x="40" y="0"/>
                    <a:pt x="40" y="0"/>
                  </a:cubicBezTo>
                  <a:cubicBezTo>
                    <a:pt x="40" y="0"/>
                    <a:pt x="40" y="0"/>
                    <a:pt x="39" y="0"/>
                  </a:cubicBezTo>
                </a:path>
              </a:pathLst>
            </a:custGeom>
            <a:solidFill>
              <a:srgbClr val="80DD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0" name="Rectangle 47"/>
            <p:cNvSpPr>
              <a:spLocks noChangeArrowheads="1"/>
            </p:cNvSpPr>
            <p:nvPr/>
          </p:nvSpPr>
          <p:spPr bwMode="auto">
            <a:xfrm>
              <a:off x="6417" y="2788"/>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734" dirty="0">
                  <a:solidFill>
                    <a:schemeClr val="bg1"/>
                  </a:solidFill>
                  <a:latin typeface="Segoe Pro Display Light" panose="020B0302040504020203" pitchFamily="34" charset="0"/>
                </a:rPr>
                <a:t>Virtual</a:t>
              </a:r>
              <a:endParaRPr lang="en-US" altLang="en-US" sz="1836" dirty="0">
                <a:solidFill>
                  <a:schemeClr val="bg1"/>
                </a:solidFill>
              </a:endParaRPr>
            </a:p>
          </p:txBody>
        </p:sp>
        <p:sp>
          <p:nvSpPr>
            <p:cNvPr id="51" name="Rectangle 48"/>
            <p:cNvSpPr>
              <a:spLocks noChangeArrowheads="1"/>
            </p:cNvSpPr>
            <p:nvPr/>
          </p:nvSpPr>
          <p:spPr bwMode="auto">
            <a:xfrm>
              <a:off x="6417" y="2933"/>
              <a:ext cx="5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836" dirty="0" smtClean="0">
                  <a:solidFill>
                    <a:schemeClr val="bg1"/>
                  </a:solidFill>
                  <a:latin typeface="Segoe Pro Display Light" panose="020B0302040504020203" pitchFamily="34" charset="0"/>
                </a:rPr>
                <a:t>Machine</a:t>
              </a:r>
              <a:endParaRPr lang="en-US" altLang="en-US" sz="1836" dirty="0">
                <a:solidFill>
                  <a:schemeClr val="bg1"/>
                </a:solidFill>
              </a:endParaRPr>
            </a:p>
          </p:txBody>
        </p:sp>
        <p:sp>
          <p:nvSpPr>
            <p:cNvPr id="52" name="Freeform 49"/>
            <p:cNvSpPr>
              <a:spLocks/>
            </p:cNvSpPr>
            <p:nvPr/>
          </p:nvSpPr>
          <p:spPr bwMode="auto">
            <a:xfrm>
              <a:off x="4531" y="318"/>
              <a:ext cx="945" cy="955"/>
            </a:xfrm>
            <a:custGeom>
              <a:avLst/>
              <a:gdLst>
                <a:gd name="T0" fmla="*/ 650 w 650"/>
                <a:gd name="T1" fmla="*/ 0 h 658"/>
                <a:gd name="T2" fmla="*/ 608 w 650"/>
                <a:gd name="T3" fmla="*/ 42 h 658"/>
                <a:gd name="T4" fmla="*/ 608 w 650"/>
                <a:gd name="T5" fmla="*/ 602 h 658"/>
                <a:gd name="T6" fmla="*/ 608 w 650"/>
                <a:gd name="T7" fmla="*/ 617 h 658"/>
                <a:gd name="T8" fmla="*/ 566 w 650"/>
                <a:gd name="T9" fmla="*/ 658 h 658"/>
                <a:gd name="T10" fmla="*/ 0 w 650"/>
                <a:gd name="T11" fmla="*/ 658 h 658"/>
                <a:gd name="T12" fmla="*/ 42 w 650"/>
                <a:gd name="T13" fmla="*/ 617 h 658"/>
                <a:gd name="T14" fmla="*/ 42 w 650"/>
                <a:gd name="T15" fmla="*/ 602 h 658"/>
                <a:gd name="T16" fmla="*/ 42 w 650"/>
                <a:gd name="T17" fmla="*/ 42 h 658"/>
                <a:gd name="T18" fmla="*/ 84 w 650"/>
                <a:gd name="T19" fmla="*/ 0 h 658"/>
                <a:gd name="T20" fmla="*/ 650 w 650"/>
                <a:gd name="T21"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0" h="658">
                  <a:moveTo>
                    <a:pt x="650" y="0"/>
                  </a:moveTo>
                  <a:cubicBezTo>
                    <a:pt x="627" y="0"/>
                    <a:pt x="608" y="19"/>
                    <a:pt x="608" y="42"/>
                  </a:cubicBezTo>
                  <a:cubicBezTo>
                    <a:pt x="608" y="602"/>
                    <a:pt x="608" y="602"/>
                    <a:pt x="608" y="602"/>
                  </a:cubicBezTo>
                  <a:cubicBezTo>
                    <a:pt x="608" y="617"/>
                    <a:pt x="608" y="617"/>
                    <a:pt x="608" y="617"/>
                  </a:cubicBezTo>
                  <a:cubicBezTo>
                    <a:pt x="608" y="640"/>
                    <a:pt x="590" y="658"/>
                    <a:pt x="566" y="658"/>
                  </a:cubicBezTo>
                  <a:cubicBezTo>
                    <a:pt x="0" y="658"/>
                    <a:pt x="0" y="658"/>
                    <a:pt x="0" y="658"/>
                  </a:cubicBezTo>
                  <a:cubicBezTo>
                    <a:pt x="23" y="658"/>
                    <a:pt x="42" y="640"/>
                    <a:pt x="42" y="617"/>
                  </a:cubicBezTo>
                  <a:cubicBezTo>
                    <a:pt x="42" y="602"/>
                    <a:pt x="42" y="602"/>
                    <a:pt x="42" y="602"/>
                  </a:cubicBezTo>
                  <a:cubicBezTo>
                    <a:pt x="42" y="42"/>
                    <a:pt x="42" y="42"/>
                    <a:pt x="42" y="42"/>
                  </a:cubicBezTo>
                  <a:cubicBezTo>
                    <a:pt x="42" y="19"/>
                    <a:pt x="60" y="0"/>
                    <a:pt x="84" y="0"/>
                  </a:cubicBezTo>
                  <a:lnTo>
                    <a:pt x="650"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3" name="Freeform 50"/>
            <p:cNvSpPr>
              <a:spLocks/>
            </p:cNvSpPr>
            <p:nvPr/>
          </p:nvSpPr>
          <p:spPr bwMode="auto">
            <a:xfrm>
              <a:off x="4653" y="318"/>
              <a:ext cx="884" cy="120"/>
            </a:xfrm>
            <a:custGeom>
              <a:avLst/>
              <a:gdLst>
                <a:gd name="T0" fmla="*/ 566 w 608"/>
                <a:gd name="T1" fmla="*/ 0 h 83"/>
                <a:gd name="T2" fmla="*/ 0 w 608"/>
                <a:gd name="T3" fmla="*/ 0 h 83"/>
                <a:gd name="T4" fmla="*/ 41 w 608"/>
                <a:gd name="T5" fmla="*/ 42 h 83"/>
                <a:gd name="T6" fmla="*/ 0 w 608"/>
                <a:gd name="T7" fmla="*/ 83 h 83"/>
                <a:gd name="T8" fmla="*/ 566 w 608"/>
                <a:gd name="T9" fmla="*/ 83 h 83"/>
                <a:gd name="T10" fmla="*/ 608 w 608"/>
                <a:gd name="T11" fmla="*/ 42 h 83"/>
                <a:gd name="T12" fmla="*/ 566 w 608"/>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608" h="83">
                  <a:moveTo>
                    <a:pt x="566" y="0"/>
                  </a:moveTo>
                  <a:cubicBezTo>
                    <a:pt x="0" y="0"/>
                    <a:pt x="0" y="0"/>
                    <a:pt x="0" y="0"/>
                  </a:cubicBezTo>
                  <a:cubicBezTo>
                    <a:pt x="23" y="0"/>
                    <a:pt x="41" y="19"/>
                    <a:pt x="41" y="42"/>
                  </a:cubicBezTo>
                  <a:cubicBezTo>
                    <a:pt x="41" y="65"/>
                    <a:pt x="23" y="83"/>
                    <a:pt x="0" y="83"/>
                  </a:cubicBezTo>
                  <a:cubicBezTo>
                    <a:pt x="566" y="83"/>
                    <a:pt x="566" y="83"/>
                    <a:pt x="566" y="83"/>
                  </a:cubicBezTo>
                  <a:cubicBezTo>
                    <a:pt x="589" y="83"/>
                    <a:pt x="608" y="65"/>
                    <a:pt x="608" y="42"/>
                  </a:cubicBezTo>
                  <a:cubicBezTo>
                    <a:pt x="608" y="19"/>
                    <a:pt x="589" y="0"/>
                    <a:pt x="56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4" name="Freeform 51"/>
            <p:cNvSpPr>
              <a:spLocks/>
            </p:cNvSpPr>
            <p:nvPr/>
          </p:nvSpPr>
          <p:spPr bwMode="auto">
            <a:xfrm>
              <a:off x="4611" y="379"/>
              <a:ext cx="102" cy="59"/>
            </a:xfrm>
            <a:custGeom>
              <a:avLst/>
              <a:gdLst>
                <a:gd name="T0" fmla="*/ 3 w 70"/>
                <a:gd name="T1" fmla="*/ 24 h 41"/>
                <a:gd name="T2" fmla="*/ 29 w 70"/>
                <a:gd name="T3" fmla="*/ 41 h 41"/>
                <a:gd name="T4" fmla="*/ 70 w 70"/>
                <a:gd name="T5" fmla="*/ 0 h 41"/>
                <a:gd name="T6" fmla="*/ 29 w 70"/>
                <a:gd name="T7" fmla="*/ 0 h 41"/>
                <a:gd name="T8" fmla="*/ 3 w 70"/>
                <a:gd name="T9" fmla="*/ 24 h 41"/>
              </a:gdLst>
              <a:ahLst/>
              <a:cxnLst>
                <a:cxn ang="0">
                  <a:pos x="T0" y="T1"/>
                </a:cxn>
                <a:cxn ang="0">
                  <a:pos x="T2" y="T3"/>
                </a:cxn>
                <a:cxn ang="0">
                  <a:pos x="T4" y="T5"/>
                </a:cxn>
                <a:cxn ang="0">
                  <a:pos x="T6" y="T7"/>
                </a:cxn>
                <a:cxn ang="0">
                  <a:pos x="T8" y="T9"/>
                </a:cxn>
              </a:cxnLst>
              <a:rect l="0" t="0" r="r" b="b"/>
              <a:pathLst>
                <a:path w="70" h="41">
                  <a:moveTo>
                    <a:pt x="3" y="24"/>
                  </a:moveTo>
                  <a:cubicBezTo>
                    <a:pt x="7" y="40"/>
                    <a:pt x="29" y="41"/>
                    <a:pt x="29" y="41"/>
                  </a:cubicBezTo>
                  <a:cubicBezTo>
                    <a:pt x="52" y="41"/>
                    <a:pt x="70" y="23"/>
                    <a:pt x="70" y="0"/>
                  </a:cubicBezTo>
                  <a:cubicBezTo>
                    <a:pt x="29" y="0"/>
                    <a:pt x="29" y="0"/>
                    <a:pt x="29" y="0"/>
                  </a:cubicBezTo>
                  <a:cubicBezTo>
                    <a:pt x="15" y="0"/>
                    <a:pt x="0" y="9"/>
                    <a:pt x="3" y="24"/>
                  </a:cubicBez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5" name="Freeform 52"/>
            <p:cNvSpPr>
              <a:spLocks/>
            </p:cNvSpPr>
            <p:nvPr/>
          </p:nvSpPr>
          <p:spPr bwMode="auto">
            <a:xfrm>
              <a:off x="4531" y="1153"/>
              <a:ext cx="61" cy="61"/>
            </a:xfrm>
            <a:custGeom>
              <a:avLst/>
              <a:gdLst>
                <a:gd name="T0" fmla="*/ 0 w 42"/>
                <a:gd name="T1" fmla="*/ 0 h 42"/>
                <a:gd name="T2" fmla="*/ 25 w 42"/>
                <a:gd name="T3" fmla="*/ 17 h 42"/>
                <a:gd name="T4" fmla="*/ 0 w 42"/>
                <a:gd name="T5" fmla="*/ 42 h 42"/>
                <a:gd name="T6" fmla="*/ 42 w 42"/>
                <a:gd name="T7" fmla="*/ 42 h 42"/>
                <a:gd name="T8" fmla="*/ 42 w 42"/>
                <a:gd name="T9" fmla="*/ 0 h 42"/>
                <a:gd name="T10" fmla="*/ 0 w 42"/>
                <a:gd name="T11" fmla="*/ 0 h 42"/>
              </a:gdLst>
              <a:ahLst/>
              <a:cxnLst>
                <a:cxn ang="0">
                  <a:pos x="T0" y="T1"/>
                </a:cxn>
                <a:cxn ang="0">
                  <a:pos x="T2" y="T3"/>
                </a:cxn>
                <a:cxn ang="0">
                  <a:pos x="T4" y="T5"/>
                </a:cxn>
                <a:cxn ang="0">
                  <a:pos x="T6" y="T7"/>
                </a:cxn>
                <a:cxn ang="0">
                  <a:pos x="T8" y="T9"/>
                </a:cxn>
                <a:cxn ang="0">
                  <a:pos x="T10" y="T11"/>
                </a:cxn>
              </a:cxnLst>
              <a:rect l="0" t="0" r="r" b="b"/>
              <a:pathLst>
                <a:path w="42" h="42">
                  <a:moveTo>
                    <a:pt x="0" y="0"/>
                  </a:moveTo>
                  <a:cubicBezTo>
                    <a:pt x="0" y="0"/>
                    <a:pt x="22" y="2"/>
                    <a:pt x="25" y="17"/>
                  </a:cubicBezTo>
                  <a:cubicBezTo>
                    <a:pt x="29" y="32"/>
                    <a:pt x="13" y="42"/>
                    <a:pt x="0" y="42"/>
                  </a:cubicBezTo>
                  <a:cubicBezTo>
                    <a:pt x="42" y="42"/>
                    <a:pt x="42" y="42"/>
                    <a:pt x="42" y="42"/>
                  </a:cubicBezTo>
                  <a:cubicBezTo>
                    <a:pt x="42" y="0"/>
                    <a:pt x="42" y="0"/>
                    <a:pt x="42" y="0"/>
                  </a:cubicBezTo>
                  <a:cubicBezTo>
                    <a:pt x="0" y="0"/>
                    <a:pt x="0"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6" name="Freeform 53"/>
            <p:cNvSpPr>
              <a:spLocks/>
            </p:cNvSpPr>
            <p:nvPr/>
          </p:nvSpPr>
          <p:spPr bwMode="auto">
            <a:xfrm>
              <a:off x="4470" y="1153"/>
              <a:ext cx="122" cy="120"/>
            </a:xfrm>
            <a:custGeom>
              <a:avLst/>
              <a:gdLst>
                <a:gd name="T0" fmla="*/ 42 w 84"/>
                <a:gd name="T1" fmla="*/ 42 h 83"/>
                <a:gd name="T2" fmla="*/ 67 w 84"/>
                <a:gd name="T3" fmla="*/ 17 h 83"/>
                <a:gd name="T4" fmla="*/ 42 w 84"/>
                <a:gd name="T5" fmla="*/ 0 h 83"/>
                <a:gd name="T6" fmla="*/ 0 w 84"/>
                <a:gd name="T7" fmla="*/ 42 h 83"/>
                <a:gd name="T8" fmla="*/ 42 w 84"/>
                <a:gd name="T9" fmla="*/ 83 h 83"/>
                <a:gd name="T10" fmla="*/ 84 w 84"/>
                <a:gd name="T11" fmla="*/ 42 h 83"/>
                <a:gd name="T12" fmla="*/ 82 w 84"/>
                <a:gd name="T13" fmla="*/ 42 h 83"/>
                <a:gd name="T14" fmla="*/ 42 w 84"/>
                <a:gd name="T15" fmla="*/ 42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83">
                  <a:moveTo>
                    <a:pt x="42" y="42"/>
                  </a:moveTo>
                  <a:cubicBezTo>
                    <a:pt x="55" y="42"/>
                    <a:pt x="71" y="32"/>
                    <a:pt x="67" y="17"/>
                  </a:cubicBezTo>
                  <a:cubicBezTo>
                    <a:pt x="64" y="2"/>
                    <a:pt x="42" y="0"/>
                    <a:pt x="42" y="0"/>
                  </a:cubicBezTo>
                  <a:cubicBezTo>
                    <a:pt x="19" y="0"/>
                    <a:pt x="0" y="19"/>
                    <a:pt x="0" y="42"/>
                  </a:cubicBezTo>
                  <a:cubicBezTo>
                    <a:pt x="0" y="65"/>
                    <a:pt x="19" y="83"/>
                    <a:pt x="42" y="83"/>
                  </a:cubicBezTo>
                  <a:cubicBezTo>
                    <a:pt x="65" y="83"/>
                    <a:pt x="84" y="65"/>
                    <a:pt x="84" y="42"/>
                  </a:cubicBezTo>
                  <a:cubicBezTo>
                    <a:pt x="82" y="42"/>
                    <a:pt x="82" y="42"/>
                    <a:pt x="82" y="42"/>
                  </a:cubicBezTo>
                  <a:lnTo>
                    <a:pt x="42" y="42"/>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8" name="Rectangle 55"/>
            <p:cNvSpPr>
              <a:spLocks noChangeArrowheads="1"/>
            </p:cNvSpPr>
            <p:nvPr/>
          </p:nvSpPr>
          <p:spPr bwMode="auto">
            <a:xfrm>
              <a:off x="4617" y="471"/>
              <a:ext cx="787" cy="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32597"/>
              <a:r>
                <a:rPr lang="en-US" altLang="en-US" sz="2550" dirty="0" smtClean="0">
                  <a:latin typeface="Segoe Pro Display Light" panose="020B0302040504020203" pitchFamily="34" charset="0"/>
                </a:rPr>
                <a:t>My</a:t>
              </a:r>
            </a:p>
            <a:p>
              <a:pPr algn="ctr" defTabSz="932597"/>
              <a:r>
                <a:rPr lang="en-US" altLang="en-US" sz="2550" dirty="0" smtClean="0">
                  <a:latin typeface="Segoe Pro Display Light" panose="020B0302040504020203" pitchFamily="34" charset="0"/>
                </a:rPr>
                <a:t>3 Tier</a:t>
              </a:r>
            </a:p>
            <a:p>
              <a:pPr algn="ctr" defTabSz="932597"/>
              <a:r>
                <a:rPr lang="en-US" altLang="en-US" sz="2550" dirty="0" smtClean="0">
                  <a:latin typeface="Segoe Pro Display Light" panose="020B0302040504020203" pitchFamily="34" charset="0"/>
                </a:rPr>
                <a:t>Template</a:t>
              </a:r>
              <a:endParaRPr lang="en-US" altLang="en-US" sz="1836" dirty="0"/>
            </a:p>
          </p:txBody>
        </p:sp>
        <p:sp>
          <p:nvSpPr>
            <p:cNvPr id="60" name="Freeform 57"/>
            <p:cNvSpPr>
              <a:spLocks/>
            </p:cNvSpPr>
            <p:nvPr/>
          </p:nvSpPr>
          <p:spPr bwMode="auto">
            <a:xfrm>
              <a:off x="3534" y="1411"/>
              <a:ext cx="1332" cy="1058"/>
            </a:xfrm>
            <a:custGeom>
              <a:avLst/>
              <a:gdLst>
                <a:gd name="T0" fmla="*/ 1308 w 1332"/>
                <a:gd name="T1" fmla="*/ 0 h 1058"/>
                <a:gd name="T2" fmla="*/ 1308 w 1332"/>
                <a:gd name="T3" fmla="*/ 432 h 1058"/>
                <a:gd name="T4" fmla="*/ 0 w 1332"/>
                <a:gd name="T5" fmla="*/ 432 h 1058"/>
                <a:gd name="T6" fmla="*/ 0 w 1332"/>
                <a:gd name="T7" fmla="*/ 1058 h 1058"/>
                <a:gd name="T8" fmla="*/ 24 w 1332"/>
                <a:gd name="T9" fmla="*/ 1058 h 1058"/>
                <a:gd name="T10" fmla="*/ 24 w 1332"/>
                <a:gd name="T11" fmla="*/ 455 h 1058"/>
                <a:gd name="T12" fmla="*/ 1332 w 1332"/>
                <a:gd name="T13" fmla="*/ 455 h 1058"/>
                <a:gd name="T14" fmla="*/ 1332 w 1332"/>
                <a:gd name="T15" fmla="*/ 0 h 1058"/>
                <a:gd name="T16" fmla="*/ 1308 w 1332"/>
                <a:gd name="T17" fmla="*/ 0 h 1058"/>
                <a:gd name="T18" fmla="*/ 1308 w 1332"/>
                <a:gd name="T19" fmla="*/ 0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32" h="1058">
                  <a:moveTo>
                    <a:pt x="1308" y="0"/>
                  </a:moveTo>
                  <a:lnTo>
                    <a:pt x="1308" y="432"/>
                  </a:lnTo>
                  <a:lnTo>
                    <a:pt x="0" y="432"/>
                  </a:lnTo>
                  <a:lnTo>
                    <a:pt x="0" y="1058"/>
                  </a:lnTo>
                  <a:lnTo>
                    <a:pt x="24" y="1058"/>
                  </a:lnTo>
                  <a:lnTo>
                    <a:pt x="24" y="455"/>
                  </a:lnTo>
                  <a:lnTo>
                    <a:pt x="1332" y="455"/>
                  </a:lnTo>
                  <a:lnTo>
                    <a:pt x="1332" y="0"/>
                  </a:lnTo>
                  <a:lnTo>
                    <a:pt x="1308" y="0"/>
                  </a:lnTo>
                  <a:lnTo>
                    <a:pt x="1308"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1" name="Oval 58"/>
            <p:cNvSpPr>
              <a:spLocks noChangeArrowheads="1"/>
            </p:cNvSpPr>
            <p:nvPr/>
          </p:nvSpPr>
          <p:spPr bwMode="auto">
            <a:xfrm>
              <a:off x="4809" y="1368"/>
              <a:ext cx="90" cy="91"/>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2" name="Freeform 59"/>
            <p:cNvSpPr>
              <a:spLocks/>
            </p:cNvSpPr>
            <p:nvPr/>
          </p:nvSpPr>
          <p:spPr bwMode="auto">
            <a:xfrm>
              <a:off x="3497" y="2454"/>
              <a:ext cx="98" cy="83"/>
            </a:xfrm>
            <a:custGeom>
              <a:avLst/>
              <a:gdLst>
                <a:gd name="T0" fmla="*/ 0 w 98"/>
                <a:gd name="T1" fmla="*/ 0 h 83"/>
                <a:gd name="T2" fmla="*/ 48 w 98"/>
                <a:gd name="T3" fmla="*/ 83 h 83"/>
                <a:gd name="T4" fmla="*/ 98 w 98"/>
                <a:gd name="T5" fmla="*/ 0 h 83"/>
                <a:gd name="T6" fmla="*/ 0 w 98"/>
                <a:gd name="T7" fmla="*/ 0 h 83"/>
              </a:gdLst>
              <a:ahLst/>
              <a:cxnLst>
                <a:cxn ang="0">
                  <a:pos x="T0" y="T1"/>
                </a:cxn>
                <a:cxn ang="0">
                  <a:pos x="T2" y="T3"/>
                </a:cxn>
                <a:cxn ang="0">
                  <a:pos x="T4" y="T5"/>
                </a:cxn>
                <a:cxn ang="0">
                  <a:pos x="T6" y="T7"/>
                </a:cxn>
              </a:cxnLst>
              <a:rect l="0" t="0" r="r" b="b"/>
              <a:pathLst>
                <a:path w="98" h="83">
                  <a:moveTo>
                    <a:pt x="0" y="0"/>
                  </a:moveTo>
                  <a:lnTo>
                    <a:pt x="48" y="83"/>
                  </a:lnTo>
                  <a:lnTo>
                    <a:pt x="98"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3" name="Rectangle 60"/>
            <p:cNvSpPr>
              <a:spLocks noChangeArrowheads="1"/>
            </p:cNvSpPr>
            <p:nvPr/>
          </p:nvSpPr>
          <p:spPr bwMode="auto">
            <a:xfrm>
              <a:off x="4995" y="1411"/>
              <a:ext cx="23" cy="1085"/>
            </a:xfrm>
            <a:prstGeom prst="rect">
              <a:avLst/>
            </a:prstGeom>
            <a:solidFill>
              <a:srgbClr val="7CCA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4" name="Freeform 61"/>
            <p:cNvSpPr>
              <a:spLocks/>
            </p:cNvSpPr>
            <p:nvPr/>
          </p:nvSpPr>
          <p:spPr bwMode="auto">
            <a:xfrm>
              <a:off x="4995" y="1411"/>
              <a:ext cx="23" cy="1085"/>
            </a:xfrm>
            <a:custGeom>
              <a:avLst/>
              <a:gdLst>
                <a:gd name="T0" fmla="*/ 0 w 23"/>
                <a:gd name="T1" fmla="*/ 0 h 1085"/>
                <a:gd name="T2" fmla="*/ 0 w 23"/>
                <a:gd name="T3" fmla="*/ 1085 h 1085"/>
                <a:gd name="T4" fmla="*/ 23 w 23"/>
                <a:gd name="T5" fmla="*/ 1085 h 1085"/>
                <a:gd name="T6" fmla="*/ 23 w 23"/>
                <a:gd name="T7" fmla="*/ 0 h 1085"/>
              </a:gdLst>
              <a:ahLst/>
              <a:cxnLst>
                <a:cxn ang="0">
                  <a:pos x="T0" y="T1"/>
                </a:cxn>
                <a:cxn ang="0">
                  <a:pos x="T2" y="T3"/>
                </a:cxn>
                <a:cxn ang="0">
                  <a:pos x="T4" y="T5"/>
                </a:cxn>
                <a:cxn ang="0">
                  <a:pos x="T6" y="T7"/>
                </a:cxn>
              </a:cxnLst>
              <a:rect l="0" t="0" r="r" b="b"/>
              <a:pathLst>
                <a:path w="23" h="1085">
                  <a:moveTo>
                    <a:pt x="0" y="0"/>
                  </a:moveTo>
                  <a:lnTo>
                    <a:pt x="0" y="1085"/>
                  </a:lnTo>
                  <a:lnTo>
                    <a:pt x="23" y="1085"/>
                  </a:lnTo>
                  <a:lnTo>
                    <a:pt x="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5" name="Oval 62"/>
            <p:cNvSpPr>
              <a:spLocks noChangeArrowheads="1"/>
            </p:cNvSpPr>
            <p:nvPr/>
          </p:nvSpPr>
          <p:spPr bwMode="auto">
            <a:xfrm>
              <a:off x="4961" y="1368"/>
              <a:ext cx="90" cy="91"/>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6" name="Freeform 63"/>
            <p:cNvSpPr>
              <a:spLocks/>
            </p:cNvSpPr>
            <p:nvPr/>
          </p:nvSpPr>
          <p:spPr bwMode="auto">
            <a:xfrm>
              <a:off x="4958" y="2483"/>
              <a:ext cx="96" cy="83"/>
            </a:xfrm>
            <a:custGeom>
              <a:avLst/>
              <a:gdLst>
                <a:gd name="T0" fmla="*/ 0 w 96"/>
                <a:gd name="T1" fmla="*/ 0 h 83"/>
                <a:gd name="T2" fmla="*/ 48 w 96"/>
                <a:gd name="T3" fmla="*/ 83 h 83"/>
                <a:gd name="T4" fmla="*/ 96 w 96"/>
                <a:gd name="T5" fmla="*/ 0 h 83"/>
                <a:gd name="T6" fmla="*/ 0 w 96"/>
                <a:gd name="T7" fmla="*/ 0 h 83"/>
              </a:gdLst>
              <a:ahLst/>
              <a:cxnLst>
                <a:cxn ang="0">
                  <a:pos x="T0" y="T1"/>
                </a:cxn>
                <a:cxn ang="0">
                  <a:pos x="T2" y="T3"/>
                </a:cxn>
                <a:cxn ang="0">
                  <a:pos x="T4" y="T5"/>
                </a:cxn>
                <a:cxn ang="0">
                  <a:pos x="T6" y="T7"/>
                </a:cxn>
              </a:cxnLst>
              <a:rect l="0" t="0" r="r" b="b"/>
              <a:pathLst>
                <a:path w="96" h="83">
                  <a:moveTo>
                    <a:pt x="0" y="0"/>
                  </a:moveTo>
                  <a:lnTo>
                    <a:pt x="48" y="83"/>
                  </a:lnTo>
                  <a:lnTo>
                    <a:pt x="96"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7" name="Freeform 64"/>
            <p:cNvSpPr>
              <a:spLocks/>
            </p:cNvSpPr>
            <p:nvPr/>
          </p:nvSpPr>
          <p:spPr bwMode="auto">
            <a:xfrm>
              <a:off x="5147" y="1411"/>
              <a:ext cx="1416" cy="1085"/>
            </a:xfrm>
            <a:custGeom>
              <a:avLst/>
              <a:gdLst>
                <a:gd name="T0" fmla="*/ 0 w 1416"/>
                <a:gd name="T1" fmla="*/ 0 h 1085"/>
                <a:gd name="T2" fmla="*/ 0 w 1416"/>
                <a:gd name="T3" fmla="*/ 455 h 1085"/>
                <a:gd name="T4" fmla="*/ 1392 w 1416"/>
                <a:gd name="T5" fmla="*/ 455 h 1085"/>
                <a:gd name="T6" fmla="*/ 1392 w 1416"/>
                <a:gd name="T7" fmla="*/ 1085 h 1085"/>
                <a:gd name="T8" fmla="*/ 1416 w 1416"/>
                <a:gd name="T9" fmla="*/ 1085 h 1085"/>
                <a:gd name="T10" fmla="*/ 1416 w 1416"/>
                <a:gd name="T11" fmla="*/ 432 h 1085"/>
                <a:gd name="T12" fmla="*/ 25 w 1416"/>
                <a:gd name="T13" fmla="*/ 432 h 1085"/>
                <a:gd name="T14" fmla="*/ 25 w 1416"/>
                <a:gd name="T15" fmla="*/ 0 h 1085"/>
                <a:gd name="T16" fmla="*/ 0 w 1416"/>
                <a:gd name="T17" fmla="*/ 0 h 1085"/>
                <a:gd name="T18" fmla="*/ 0 w 1416"/>
                <a:gd name="T19" fmla="*/ 0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6" h="1085">
                  <a:moveTo>
                    <a:pt x="0" y="0"/>
                  </a:moveTo>
                  <a:lnTo>
                    <a:pt x="0" y="455"/>
                  </a:lnTo>
                  <a:lnTo>
                    <a:pt x="1392" y="455"/>
                  </a:lnTo>
                  <a:lnTo>
                    <a:pt x="1392" y="1085"/>
                  </a:lnTo>
                  <a:lnTo>
                    <a:pt x="1416" y="1085"/>
                  </a:lnTo>
                  <a:lnTo>
                    <a:pt x="1416" y="432"/>
                  </a:lnTo>
                  <a:lnTo>
                    <a:pt x="25" y="432"/>
                  </a:lnTo>
                  <a:lnTo>
                    <a:pt x="25" y="0"/>
                  </a:lnTo>
                  <a:lnTo>
                    <a:pt x="0"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8" name="Oval 65"/>
            <p:cNvSpPr>
              <a:spLocks noChangeArrowheads="1"/>
            </p:cNvSpPr>
            <p:nvPr/>
          </p:nvSpPr>
          <p:spPr bwMode="auto">
            <a:xfrm>
              <a:off x="5114" y="1368"/>
              <a:ext cx="91" cy="91"/>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9" name="Freeform 66"/>
            <p:cNvSpPr>
              <a:spLocks/>
            </p:cNvSpPr>
            <p:nvPr/>
          </p:nvSpPr>
          <p:spPr bwMode="auto">
            <a:xfrm>
              <a:off x="6502" y="2483"/>
              <a:ext cx="98" cy="83"/>
            </a:xfrm>
            <a:custGeom>
              <a:avLst/>
              <a:gdLst>
                <a:gd name="T0" fmla="*/ 0 w 98"/>
                <a:gd name="T1" fmla="*/ 0 h 83"/>
                <a:gd name="T2" fmla="*/ 48 w 98"/>
                <a:gd name="T3" fmla="*/ 83 h 83"/>
                <a:gd name="T4" fmla="*/ 98 w 98"/>
                <a:gd name="T5" fmla="*/ 0 h 83"/>
                <a:gd name="T6" fmla="*/ 0 w 98"/>
                <a:gd name="T7" fmla="*/ 0 h 83"/>
              </a:gdLst>
              <a:ahLst/>
              <a:cxnLst>
                <a:cxn ang="0">
                  <a:pos x="T0" y="T1"/>
                </a:cxn>
                <a:cxn ang="0">
                  <a:pos x="T2" y="T3"/>
                </a:cxn>
                <a:cxn ang="0">
                  <a:pos x="T4" y="T5"/>
                </a:cxn>
                <a:cxn ang="0">
                  <a:pos x="T6" y="T7"/>
                </a:cxn>
              </a:cxnLst>
              <a:rect l="0" t="0" r="r" b="b"/>
              <a:pathLst>
                <a:path w="98" h="83">
                  <a:moveTo>
                    <a:pt x="0" y="0"/>
                  </a:moveTo>
                  <a:lnTo>
                    <a:pt x="48" y="83"/>
                  </a:lnTo>
                  <a:lnTo>
                    <a:pt x="98"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4" name="Freeform 71"/>
            <p:cNvSpPr>
              <a:spLocks/>
            </p:cNvSpPr>
            <p:nvPr/>
          </p:nvSpPr>
          <p:spPr bwMode="auto">
            <a:xfrm>
              <a:off x="3500" y="3277"/>
              <a:ext cx="1535" cy="499"/>
            </a:xfrm>
            <a:custGeom>
              <a:avLst/>
              <a:gdLst>
                <a:gd name="T0" fmla="*/ 0 w 1535"/>
                <a:gd name="T1" fmla="*/ 0 h 499"/>
                <a:gd name="T2" fmla="*/ 0 w 1535"/>
                <a:gd name="T3" fmla="*/ 499 h 499"/>
                <a:gd name="T4" fmla="*/ 1535 w 1535"/>
                <a:gd name="T5" fmla="*/ 499 h 499"/>
                <a:gd name="T6" fmla="*/ 1535 w 1535"/>
                <a:gd name="T7" fmla="*/ 113 h 499"/>
                <a:gd name="T8" fmla="*/ 1511 w 1535"/>
                <a:gd name="T9" fmla="*/ 113 h 499"/>
                <a:gd name="T10" fmla="*/ 1511 w 1535"/>
                <a:gd name="T11" fmla="*/ 475 h 499"/>
                <a:gd name="T12" fmla="*/ 25 w 1535"/>
                <a:gd name="T13" fmla="*/ 475 h 499"/>
                <a:gd name="T14" fmla="*/ 25 w 1535"/>
                <a:gd name="T15" fmla="*/ 0 h 499"/>
                <a:gd name="T16" fmla="*/ 0 w 1535"/>
                <a:gd name="T17" fmla="*/ 0 h 499"/>
                <a:gd name="T18" fmla="*/ 0 w 1535"/>
                <a:gd name="T19" fmla="*/ 0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 h="499">
                  <a:moveTo>
                    <a:pt x="0" y="0"/>
                  </a:moveTo>
                  <a:lnTo>
                    <a:pt x="0" y="499"/>
                  </a:lnTo>
                  <a:lnTo>
                    <a:pt x="1535" y="499"/>
                  </a:lnTo>
                  <a:lnTo>
                    <a:pt x="1535" y="113"/>
                  </a:lnTo>
                  <a:lnTo>
                    <a:pt x="1511" y="113"/>
                  </a:lnTo>
                  <a:lnTo>
                    <a:pt x="1511" y="475"/>
                  </a:lnTo>
                  <a:lnTo>
                    <a:pt x="25" y="475"/>
                  </a:lnTo>
                  <a:lnTo>
                    <a:pt x="25" y="0"/>
                  </a:lnTo>
                  <a:lnTo>
                    <a:pt x="0"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5" name="Oval 72"/>
            <p:cNvSpPr>
              <a:spLocks noChangeArrowheads="1"/>
            </p:cNvSpPr>
            <p:nvPr/>
          </p:nvSpPr>
          <p:spPr bwMode="auto">
            <a:xfrm>
              <a:off x="3467" y="3233"/>
              <a:ext cx="90" cy="91"/>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6" name="Freeform 73"/>
            <p:cNvSpPr>
              <a:spLocks/>
            </p:cNvSpPr>
            <p:nvPr/>
          </p:nvSpPr>
          <p:spPr bwMode="auto">
            <a:xfrm>
              <a:off x="4976" y="3322"/>
              <a:ext cx="96" cy="82"/>
            </a:xfrm>
            <a:custGeom>
              <a:avLst/>
              <a:gdLst>
                <a:gd name="T0" fmla="*/ 96 w 96"/>
                <a:gd name="T1" fmla="*/ 82 h 82"/>
                <a:gd name="T2" fmla="*/ 48 w 96"/>
                <a:gd name="T3" fmla="*/ 0 h 82"/>
                <a:gd name="T4" fmla="*/ 0 w 96"/>
                <a:gd name="T5" fmla="*/ 82 h 82"/>
                <a:gd name="T6" fmla="*/ 96 w 96"/>
                <a:gd name="T7" fmla="*/ 82 h 82"/>
              </a:gdLst>
              <a:ahLst/>
              <a:cxnLst>
                <a:cxn ang="0">
                  <a:pos x="T0" y="T1"/>
                </a:cxn>
                <a:cxn ang="0">
                  <a:pos x="T2" y="T3"/>
                </a:cxn>
                <a:cxn ang="0">
                  <a:pos x="T4" y="T5"/>
                </a:cxn>
                <a:cxn ang="0">
                  <a:pos x="T6" y="T7"/>
                </a:cxn>
              </a:cxnLst>
              <a:rect l="0" t="0" r="r" b="b"/>
              <a:pathLst>
                <a:path w="96" h="82">
                  <a:moveTo>
                    <a:pt x="96" y="82"/>
                  </a:moveTo>
                  <a:lnTo>
                    <a:pt x="48" y="0"/>
                  </a:lnTo>
                  <a:lnTo>
                    <a:pt x="0" y="82"/>
                  </a:lnTo>
                  <a:lnTo>
                    <a:pt x="96" y="82"/>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9" name="Rectangle 76"/>
            <p:cNvSpPr>
              <a:spLocks noChangeArrowheads="1"/>
            </p:cNvSpPr>
            <p:nvPr/>
          </p:nvSpPr>
          <p:spPr bwMode="auto">
            <a:xfrm>
              <a:off x="4204" y="370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endParaRPr lang="en-US" altLang="en-US" sz="1836" dirty="0">
                <a:solidFill>
                  <a:schemeClr val="bg1"/>
                </a:solidFill>
              </a:endParaRPr>
            </a:p>
          </p:txBody>
        </p:sp>
      </p:grpSp>
      <p:sp>
        <p:nvSpPr>
          <p:cNvPr id="70" name="TextBox 69"/>
          <p:cNvSpPr txBox="1"/>
          <p:nvPr/>
        </p:nvSpPr>
        <p:spPr>
          <a:xfrm>
            <a:off x="4078544" y="6336594"/>
            <a:ext cx="1956721" cy="544765"/>
          </a:xfrm>
          <a:prstGeom prst="rect">
            <a:avLst/>
          </a:prstGeom>
          <a:noFill/>
        </p:spPr>
        <p:txBody>
          <a:bodyPr wrap="square" lIns="182880" tIns="146304" rIns="182880" bIns="146304" rtlCol="0">
            <a:spAutoFit/>
          </a:bodyPr>
          <a:lstStyle/>
          <a:p>
            <a:pPr>
              <a:lnSpc>
                <a:spcPct val="90000"/>
              </a:lnSpc>
              <a:spcAft>
                <a:spcPts val="600"/>
              </a:spcAft>
            </a:pP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reference()</a:t>
            </a:r>
          </a:p>
        </p:txBody>
      </p:sp>
    </p:spTree>
    <p:extLst>
      <p:ext uri="{BB962C8B-B14F-4D97-AF65-F5344CB8AC3E}">
        <p14:creationId xmlns:p14="http://schemas.microsoft.com/office/powerpoint/2010/main" val="381477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bwMode="auto">
          <a:xfrm>
            <a:off x="2587774" y="1078496"/>
            <a:ext cx="7288064" cy="5874105"/>
          </a:xfrm>
          <a:prstGeom prst="rect">
            <a:avLst/>
          </a:prstGeom>
          <a:solidFill>
            <a:schemeClr val="bg1">
              <a:lumMod val="6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r" defTabSz="932406"/>
            <a:r>
              <a:rPr lang="en-US" dirty="0" smtClean="0">
                <a:gradFill>
                  <a:gsLst>
                    <a:gs pos="0">
                      <a:srgbClr val="FFFFFF"/>
                    </a:gs>
                    <a:gs pos="100000">
                      <a:srgbClr val="FFFFFF"/>
                    </a:gs>
                  </a:gsLst>
                  <a:lin ang="5400000" scaled="0"/>
                </a:gradFill>
                <a:ea typeface="Segoe UI" pitchFamily="34" charset="0"/>
                <a:cs typeface="Segoe UI" pitchFamily="34" charset="0"/>
              </a:rPr>
              <a:t>Resource Group</a:t>
            </a: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p:nvPr>
        </p:nvSpPr>
        <p:spPr/>
        <p:txBody>
          <a:bodyPr>
            <a:normAutofit fontScale="90000"/>
          </a:bodyPr>
          <a:lstStyle/>
          <a:p>
            <a:r>
              <a:rPr lang="en-US" sz="4488" dirty="0" smtClean="0">
                <a:solidFill>
                  <a:schemeClr val="tx1"/>
                </a:solidFill>
              </a:rPr>
              <a:t>App-centric Resource Groups and Tier-centric Templates</a:t>
            </a:r>
            <a:endParaRPr lang="en-US" sz="4488" dirty="0">
              <a:solidFill>
                <a:schemeClr val="tx1"/>
              </a:solidFill>
            </a:endParaRPr>
          </a:p>
        </p:txBody>
      </p:sp>
      <p:grpSp>
        <p:nvGrpSpPr>
          <p:cNvPr id="2" name="Group 4"/>
          <p:cNvGrpSpPr>
            <a:grpSpLocks noChangeAspect="1"/>
          </p:cNvGrpSpPr>
          <p:nvPr/>
        </p:nvGrpSpPr>
        <p:grpSpPr bwMode="auto">
          <a:xfrm>
            <a:off x="2694633" y="1212881"/>
            <a:ext cx="7049576" cy="5778578"/>
            <a:chOff x="2863" y="319"/>
            <a:chExt cx="4354" cy="3569"/>
          </a:xfrm>
        </p:grpSpPr>
        <p:sp>
          <p:nvSpPr>
            <p:cNvPr id="3" name="AutoShape 3"/>
            <p:cNvSpPr>
              <a:spLocks noChangeAspect="1" noChangeArrowheads="1" noTextEdit="1"/>
            </p:cNvSpPr>
            <p:nvPr/>
          </p:nvSpPr>
          <p:spPr bwMode="auto">
            <a:xfrm>
              <a:off x="2864" y="319"/>
              <a:ext cx="4353" cy="3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 name="Freeform 5"/>
            <p:cNvSpPr>
              <a:spLocks/>
            </p:cNvSpPr>
            <p:nvPr/>
          </p:nvSpPr>
          <p:spPr bwMode="auto">
            <a:xfrm>
              <a:off x="2867" y="2623"/>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0 h 451"/>
                <a:gd name="T10" fmla="*/ 60 w 935"/>
                <a:gd name="T11" fmla="*/ 0 h 451"/>
                <a:gd name="T12" fmla="*/ 875 w 935"/>
                <a:gd name="T13" fmla="*/ 0 h 451"/>
                <a:gd name="T14" fmla="*/ 935 w 935"/>
                <a:gd name="T15" fmla="*/ 60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0"/>
                    <a:pt x="0" y="60"/>
                    <a:pt x="0" y="60"/>
                  </a:cubicBezTo>
                  <a:cubicBezTo>
                    <a:pt x="0" y="27"/>
                    <a:pt x="27" y="0"/>
                    <a:pt x="60" y="0"/>
                  </a:cubicBezTo>
                  <a:cubicBezTo>
                    <a:pt x="875" y="0"/>
                    <a:pt x="875" y="0"/>
                    <a:pt x="875" y="0"/>
                  </a:cubicBezTo>
                  <a:cubicBezTo>
                    <a:pt x="908" y="0"/>
                    <a:pt x="935" y="27"/>
                    <a:pt x="935" y="60"/>
                  </a:cubicBezTo>
                  <a:lnTo>
                    <a:pt x="935" y="390"/>
                  </a:lnTo>
                  <a:close/>
                </a:path>
              </a:pathLst>
            </a:custGeom>
            <a:solidFill>
              <a:srgbClr val="022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 name="Freeform 6"/>
            <p:cNvSpPr>
              <a:spLocks/>
            </p:cNvSpPr>
            <p:nvPr/>
          </p:nvSpPr>
          <p:spPr bwMode="auto">
            <a:xfrm>
              <a:off x="2863" y="2620"/>
              <a:ext cx="1366"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2 h 455"/>
                <a:gd name="T16" fmla="*/ 22 w 941"/>
                <a:gd name="T17" fmla="*/ 22 h 455"/>
                <a:gd name="T18" fmla="*/ 63 w 941"/>
                <a:gd name="T19" fmla="*/ 5 h 455"/>
                <a:gd name="T20" fmla="*/ 878 w 941"/>
                <a:gd name="T21" fmla="*/ 5 h 455"/>
                <a:gd name="T22" fmla="*/ 919 w 941"/>
                <a:gd name="T23" fmla="*/ 22 h 455"/>
                <a:gd name="T24" fmla="*/ 936 w 941"/>
                <a:gd name="T25" fmla="*/ 62 h 455"/>
                <a:gd name="T26" fmla="*/ 936 w 941"/>
                <a:gd name="T27" fmla="*/ 392 h 455"/>
                <a:gd name="T28" fmla="*/ 938 w 941"/>
                <a:gd name="T29" fmla="*/ 392 h 455"/>
                <a:gd name="T30" fmla="*/ 941 w 941"/>
                <a:gd name="T31" fmla="*/ 392 h 455"/>
                <a:gd name="T32" fmla="*/ 941 w 941"/>
                <a:gd name="T33" fmla="*/ 62 h 455"/>
                <a:gd name="T34" fmla="*/ 878 w 941"/>
                <a:gd name="T35" fmla="*/ 0 h 455"/>
                <a:gd name="T36" fmla="*/ 63 w 941"/>
                <a:gd name="T37" fmla="*/ 0 h 455"/>
                <a:gd name="T38" fmla="*/ 0 w 941"/>
                <a:gd name="T39" fmla="*/ 62 h 455"/>
                <a:gd name="T40" fmla="*/ 0 w 941"/>
                <a:gd name="T41" fmla="*/ 392 h 455"/>
                <a:gd name="T42" fmla="*/ 63 w 941"/>
                <a:gd name="T43" fmla="*/ 455 h 455"/>
                <a:gd name="T44" fmla="*/ 878 w 941"/>
                <a:gd name="T45" fmla="*/ 455 h 455"/>
                <a:gd name="T46" fmla="*/ 941 w 941"/>
                <a:gd name="T47" fmla="*/ 392 h 455"/>
                <a:gd name="T48" fmla="*/ 938 w 941"/>
                <a:gd name="T49"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3" y="444"/>
                    <a:pt x="22" y="433"/>
                  </a:cubicBezTo>
                  <a:cubicBezTo>
                    <a:pt x="12" y="423"/>
                    <a:pt x="5" y="408"/>
                    <a:pt x="5" y="392"/>
                  </a:cubicBezTo>
                  <a:cubicBezTo>
                    <a:pt x="5" y="62"/>
                    <a:pt x="5" y="62"/>
                    <a:pt x="5" y="62"/>
                  </a:cubicBezTo>
                  <a:cubicBezTo>
                    <a:pt x="5" y="46"/>
                    <a:pt x="12" y="32"/>
                    <a:pt x="22" y="22"/>
                  </a:cubicBezTo>
                  <a:cubicBezTo>
                    <a:pt x="33" y="11"/>
                    <a:pt x="47" y="5"/>
                    <a:pt x="63" y="5"/>
                  </a:cubicBezTo>
                  <a:cubicBezTo>
                    <a:pt x="878" y="5"/>
                    <a:pt x="878" y="5"/>
                    <a:pt x="878" y="5"/>
                  </a:cubicBezTo>
                  <a:cubicBezTo>
                    <a:pt x="894" y="5"/>
                    <a:pt x="908" y="11"/>
                    <a:pt x="919" y="22"/>
                  </a:cubicBezTo>
                  <a:cubicBezTo>
                    <a:pt x="929" y="32"/>
                    <a:pt x="936" y="46"/>
                    <a:pt x="936" y="62"/>
                  </a:cubicBezTo>
                  <a:cubicBezTo>
                    <a:pt x="936" y="392"/>
                    <a:pt x="936" y="392"/>
                    <a:pt x="936" y="392"/>
                  </a:cubicBezTo>
                  <a:cubicBezTo>
                    <a:pt x="938" y="392"/>
                    <a:pt x="938" y="392"/>
                    <a:pt x="938" y="392"/>
                  </a:cubicBezTo>
                  <a:cubicBezTo>
                    <a:pt x="941" y="392"/>
                    <a:pt x="941" y="392"/>
                    <a:pt x="941" y="392"/>
                  </a:cubicBezTo>
                  <a:cubicBezTo>
                    <a:pt x="941" y="62"/>
                    <a:pt x="941" y="62"/>
                    <a:pt x="941" y="62"/>
                  </a:cubicBezTo>
                  <a:cubicBezTo>
                    <a:pt x="941" y="28"/>
                    <a:pt x="913" y="0"/>
                    <a:pt x="878" y="0"/>
                  </a:cubicBezTo>
                  <a:cubicBezTo>
                    <a:pt x="63" y="0"/>
                    <a:pt x="63" y="0"/>
                    <a:pt x="63" y="0"/>
                  </a:cubicBezTo>
                  <a:cubicBezTo>
                    <a:pt x="28" y="0"/>
                    <a:pt x="0" y="28"/>
                    <a:pt x="0" y="62"/>
                  </a:cubicBezTo>
                  <a:cubicBezTo>
                    <a:pt x="0" y="392"/>
                    <a:pt x="0" y="392"/>
                    <a:pt x="0" y="392"/>
                  </a:cubicBezTo>
                  <a:cubicBezTo>
                    <a:pt x="0" y="427"/>
                    <a:pt x="28" y="455"/>
                    <a:pt x="63" y="455"/>
                  </a:cubicBezTo>
                  <a:cubicBezTo>
                    <a:pt x="878" y="455"/>
                    <a:pt x="878" y="455"/>
                    <a:pt x="878" y="455"/>
                  </a:cubicBezTo>
                  <a:cubicBezTo>
                    <a:pt x="913"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 name="Freeform 7"/>
            <p:cNvSpPr>
              <a:spLocks/>
            </p:cNvSpPr>
            <p:nvPr/>
          </p:nvSpPr>
          <p:spPr bwMode="auto">
            <a:xfrm>
              <a:off x="3003" y="2813"/>
              <a:ext cx="143" cy="326"/>
            </a:xfrm>
            <a:custGeom>
              <a:avLst/>
              <a:gdLst>
                <a:gd name="T0" fmla="*/ 0 w 98"/>
                <a:gd name="T1" fmla="*/ 0 h 224"/>
                <a:gd name="T2" fmla="*/ 0 w 98"/>
                <a:gd name="T3" fmla="*/ 189 h 224"/>
                <a:gd name="T4" fmla="*/ 98 w 98"/>
                <a:gd name="T5" fmla="*/ 224 h 224"/>
                <a:gd name="T6" fmla="*/ 98 w 98"/>
                <a:gd name="T7" fmla="*/ 0 h 224"/>
                <a:gd name="T8" fmla="*/ 0 w 98"/>
                <a:gd name="T9" fmla="*/ 0 h 224"/>
              </a:gdLst>
              <a:ahLst/>
              <a:cxnLst>
                <a:cxn ang="0">
                  <a:pos x="T0" y="T1"/>
                </a:cxn>
                <a:cxn ang="0">
                  <a:pos x="T2" y="T3"/>
                </a:cxn>
                <a:cxn ang="0">
                  <a:pos x="T4" y="T5"/>
                </a:cxn>
                <a:cxn ang="0">
                  <a:pos x="T6" y="T7"/>
                </a:cxn>
                <a:cxn ang="0">
                  <a:pos x="T8" y="T9"/>
                </a:cxn>
              </a:cxnLst>
              <a:rect l="0" t="0" r="r" b="b"/>
              <a:pathLst>
                <a:path w="98" h="224">
                  <a:moveTo>
                    <a:pt x="0" y="0"/>
                  </a:moveTo>
                  <a:cubicBezTo>
                    <a:pt x="0" y="189"/>
                    <a:pt x="0" y="189"/>
                    <a:pt x="0" y="189"/>
                  </a:cubicBezTo>
                  <a:cubicBezTo>
                    <a:pt x="0" y="208"/>
                    <a:pt x="44" y="224"/>
                    <a:pt x="98" y="224"/>
                  </a:cubicBezTo>
                  <a:cubicBezTo>
                    <a:pt x="98" y="0"/>
                    <a:pt x="98" y="0"/>
                    <a:pt x="98" y="0"/>
                  </a:cubicBezTo>
                  <a:lnTo>
                    <a:pt x="0" y="0"/>
                  </a:ln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1" name="Freeform 8"/>
            <p:cNvSpPr>
              <a:spLocks/>
            </p:cNvSpPr>
            <p:nvPr/>
          </p:nvSpPr>
          <p:spPr bwMode="auto">
            <a:xfrm>
              <a:off x="3144" y="2813"/>
              <a:ext cx="144" cy="326"/>
            </a:xfrm>
            <a:custGeom>
              <a:avLst/>
              <a:gdLst>
                <a:gd name="T0" fmla="*/ 0 w 99"/>
                <a:gd name="T1" fmla="*/ 224 h 224"/>
                <a:gd name="T2" fmla="*/ 1 w 99"/>
                <a:gd name="T3" fmla="*/ 224 h 224"/>
                <a:gd name="T4" fmla="*/ 99 w 99"/>
                <a:gd name="T5" fmla="*/ 189 h 224"/>
                <a:gd name="T6" fmla="*/ 99 w 99"/>
                <a:gd name="T7" fmla="*/ 0 h 224"/>
                <a:gd name="T8" fmla="*/ 0 w 99"/>
                <a:gd name="T9" fmla="*/ 0 h 224"/>
                <a:gd name="T10" fmla="*/ 0 w 99"/>
                <a:gd name="T11" fmla="*/ 224 h 224"/>
              </a:gdLst>
              <a:ahLst/>
              <a:cxnLst>
                <a:cxn ang="0">
                  <a:pos x="T0" y="T1"/>
                </a:cxn>
                <a:cxn ang="0">
                  <a:pos x="T2" y="T3"/>
                </a:cxn>
                <a:cxn ang="0">
                  <a:pos x="T4" y="T5"/>
                </a:cxn>
                <a:cxn ang="0">
                  <a:pos x="T6" y="T7"/>
                </a:cxn>
                <a:cxn ang="0">
                  <a:pos x="T8" y="T9"/>
                </a:cxn>
                <a:cxn ang="0">
                  <a:pos x="T10" y="T11"/>
                </a:cxn>
              </a:cxnLst>
              <a:rect l="0" t="0" r="r" b="b"/>
              <a:pathLst>
                <a:path w="99" h="224">
                  <a:moveTo>
                    <a:pt x="0" y="224"/>
                  </a:moveTo>
                  <a:cubicBezTo>
                    <a:pt x="1" y="224"/>
                    <a:pt x="1" y="224"/>
                    <a:pt x="1" y="224"/>
                  </a:cubicBezTo>
                  <a:cubicBezTo>
                    <a:pt x="55" y="224"/>
                    <a:pt x="99" y="208"/>
                    <a:pt x="99" y="189"/>
                  </a:cubicBezTo>
                  <a:cubicBezTo>
                    <a:pt x="99" y="0"/>
                    <a:pt x="99" y="0"/>
                    <a:pt x="99" y="0"/>
                  </a:cubicBezTo>
                  <a:cubicBezTo>
                    <a:pt x="0" y="0"/>
                    <a:pt x="0" y="0"/>
                    <a:pt x="0" y="0"/>
                  </a:cubicBezTo>
                  <a:lnTo>
                    <a:pt x="0" y="224"/>
                  </a:ln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2" name="Oval 9"/>
            <p:cNvSpPr>
              <a:spLocks noChangeArrowheads="1"/>
            </p:cNvSpPr>
            <p:nvPr/>
          </p:nvSpPr>
          <p:spPr bwMode="auto">
            <a:xfrm>
              <a:off x="3003" y="2761"/>
              <a:ext cx="285" cy="10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3" name="Oval 10"/>
            <p:cNvSpPr>
              <a:spLocks noChangeArrowheads="1"/>
            </p:cNvSpPr>
            <p:nvPr/>
          </p:nvSpPr>
          <p:spPr bwMode="auto">
            <a:xfrm>
              <a:off x="3033" y="2775"/>
              <a:ext cx="226" cy="69"/>
            </a:xfrm>
            <a:prstGeom prst="ellipse">
              <a:avLst/>
            </a:prstGeom>
            <a:solidFill>
              <a:srgbClr val="85B3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4" name="Freeform 11"/>
            <p:cNvSpPr>
              <a:spLocks/>
            </p:cNvSpPr>
            <p:nvPr/>
          </p:nvSpPr>
          <p:spPr bwMode="auto">
            <a:xfrm>
              <a:off x="3033" y="2775"/>
              <a:ext cx="226" cy="56"/>
            </a:xfrm>
            <a:custGeom>
              <a:avLst/>
              <a:gdLst>
                <a:gd name="T0" fmla="*/ 140 w 156"/>
                <a:gd name="T1" fmla="*/ 38 h 38"/>
                <a:gd name="T2" fmla="*/ 156 w 156"/>
                <a:gd name="T3" fmla="*/ 24 h 38"/>
                <a:gd name="T4" fmla="*/ 78 w 156"/>
                <a:gd name="T5" fmla="*/ 0 h 38"/>
                <a:gd name="T6" fmla="*/ 0 w 156"/>
                <a:gd name="T7" fmla="*/ 24 h 38"/>
                <a:gd name="T8" fmla="*/ 17 w 156"/>
                <a:gd name="T9" fmla="*/ 38 h 38"/>
                <a:gd name="T10" fmla="*/ 78 w 156"/>
                <a:gd name="T11" fmla="*/ 29 h 38"/>
                <a:gd name="T12" fmla="*/ 140 w 156"/>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156" h="38">
                  <a:moveTo>
                    <a:pt x="140" y="38"/>
                  </a:moveTo>
                  <a:cubicBezTo>
                    <a:pt x="150" y="34"/>
                    <a:pt x="156" y="29"/>
                    <a:pt x="156" y="24"/>
                  </a:cubicBezTo>
                  <a:cubicBezTo>
                    <a:pt x="156" y="11"/>
                    <a:pt x="121" y="0"/>
                    <a:pt x="78" y="0"/>
                  </a:cubicBezTo>
                  <a:cubicBezTo>
                    <a:pt x="35" y="0"/>
                    <a:pt x="0" y="11"/>
                    <a:pt x="0" y="24"/>
                  </a:cubicBezTo>
                  <a:cubicBezTo>
                    <a:pt x="0" y="29"/>
                    <a:pt x="6" y="34"/>
                    <a:pt x="17" y="38"/>
                  </a:cubicBezTo>
                  <a:cubicBezTo>
                    <a:pt x="31" y="33"/>
                    <a:pt x="53" y="29"/>
                    <a:pt x="78" y="29"/>
                  </a:cubicBezTo>
                  <a:cubicBezTo>
                    <a:pt x="103" y="29"/>
                    <a:pt x="126" y="33"/>
                    <a:pt x="140" y="38"/>
                  </a:cubicBezTo>
                  <a:close/>
                </a:path>
              </a:pathLst>
            </a:cu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5" name="Freeform 12"/>
            <p:cNvSpPr>
              <a:spLocks noEditPoints="1"/>
            </p:cNvSpPr>
            <p:nvPr/>
          </p:nvSpPr>
          <p:spPr bwMode="auto">
            <a:xfrm>
              <a:off x="3043" y="2928"/>
              <a:ext cx="207" cy="118"/>
            </a:xfrm>
            <a:custGeom>
              <a:avLst/>
              <a:gdLst>
                <a:gd name="T0" fmla="*/ 135 w 143"/>
                <a:gd name="T1" fmla="*/ 74 h 81"/>
                <a:gd name="T2" fmla="*/ 113 w 143"/>
                <a:gd name="T3" fmla="*/ 81 h 81"/>
                <a:gd name="T4" fmla="*/ 82 w 143"/>
                <a:gd name="T5" fmla="*/ 81 h 81"/>
                <a:gd name="T6" fmla="*/ 82 w 143"/>
                <a:gd name="T7" fmla="*/ 0 h 81"/>
                <a:gd name="T8" fmla="*/ 111 w 143"/>
                <a:gd name="T9" fmla="*/ 0 h 81"/>
                <a:gd name="T10" fmla="*/ 133 w 143"/>
                <a:gd name="T11" fmla="*/ 5 h 81"/>
                <a:gd name="T12" fmla="*/ 139 w 143"/>
                <a:gd name="T13" fmla="*/ 19 h 81"/>
                <a:gd name="T14" fmla="*/ 134 w 143"/>
                <a:gd name="T15" fmla="*/ 31 h 81"/>
                <a:gd name="T16" fmla="*/ 124 w 143"/>
                <a:gd name="T17" fmla="*/ 37 h 81"/>
                <a:gd name="T18" fmla="*/ 124 w 143"/>
                <a:gd name="T19" fmla="*/ 37 h 81"/>
                <a:gd name="T20" fmla="*/ 138 w 143"/>
                <a:gd name="T21" fmla="*/ 44 h 81"/>
                <a:gd name="T22" fmla="*/ 142 w 143"/>
                <a:gd name="T23" fmla="*/ 57 h 81"/>
                <a:gd name="T24" fmla="*/ 135 w 143"/>
                <a:gd name="T25" fmla="*/ 74 h 81"/>
                <a:gd name="T26" fmla="*/ 59 w 143"/>
                <a:gd name="T27" fmla="*/ 69 h 81"/>
                <a:gd name="T28" fmla="*/ 28 w 143"/>
                <a:gd name="T29" fmla="*/ 81 h 81"/>
                <a:gd name="T30" fmla="*/ 0 w 143"/>
                <a:gd name="T31" fmla="*/ 81 h 81"/>
                <a:gd name="T32" fmla="*/ 0 w 143"/>
                <a:gd name="T33" fmla="*/ 0 h 81"/>
                <a:gd name="T34" fmla="*/ 28 w 143"/>
                <a:gd name="T35" fmla="*/ 0 h 81"/>
                <a:gd name="T36" fmla="*/ 71 w 143"/>
                <a:gd name="T37" fmla="*/ 39 h 81"/>
                <a:gd name="T38" fmla="*/ 59 w 143"/>
                <a:gd name="T39" fmla="*/ 6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3" h="81">
                  <a:moveTo>
                    <a:pt x="135" y="74"/>
                  </a:moveTo>
                  <a:cubicBezTo>
                    <a:pt x="129" y="78"/>
                    <a:pt x="122" y="81"/>
                    <a:pt x="113" y="81"/>
                  </a:cubicBezTo>
                  <a:cubicBezTo>
                    <a:pt x="82" y="81"/>
                    <a:pt x="82" y="81"/>
                    <a:pt x="82" y="81"/>
                  </a:cubicBezTo>
                  <a:cubicBezTo>
                    <a:pt x="82" y="0"/>
                    <a:pt x="82" y="0"/>
                    <a:pt x="82" y="0"/>
                  </a:cubicBezTo>
                  <a:cubicBezTo>
                    <a:pt x="111" y="0"/>
                    <a:pt x="111" y="0"/>
                    <a:pt x="111" y="0"/>
                  </a:cubicBezTo>
                  <a:cubicBezTo>
                    <a:pt x="121" y="0"/>
                    <a:pt x="128" y="2"/>
                    <a:pt x="133" y="5"/>
                  </a:cubicBezTo>
                  <a:cubicBezTo>
                    <a:pt x="137" y="9"/>
                    <a:pt x="139" y="13"/>
                    <a:pt x="139" y="19"/>
                  </a:cubicBezTo>
                  <a:cubicBezTo>
                    <a:pt x="139" y="24"/>
                    <a:pt x="138" y="28"/>
                    <a:pt x="134" y="31"/>
                  </a:cubicBezTo>
                  <a:cubicBezTo>
                    <a:pt x="131" y="34"/>
                    <a:pt x="128" y="36"/>
                    <a:pt x="124" y="37"/>
                  </a:cubicBezTo>
                  <a:cubicBezTo>
                    <a:pt x="124" y="37"/>
                    <a:pt x="124" y="37"/>
                    <a:pt x="124" y="37"/>
                  </a:cubicBezTo>
                  <a:cubicBezTo>
                    <a:pt x="129" y="38"/>
                    <a:pt x="134" y="40"/>
                    <a:pt x="138" y="44"/>
                  </a:cubicBezTo>
                  <a:cubicBezTo>
                    <a:pt x="141" y="47"/>
                    <a:pt x="142" y="52"/>
                    <a:pt x="142" y="57"/>
                  </a:cubicBezTo>
                  <a:cubicBezTo>
                    <a:pt x="143" y="64"/>
                    <a:pt x="140" y="70"/>
                    <a:pt x="135" y="74"/>
                  </a:cubicBezTo>
                  <a:close/>
                  <a:moveTo>
                    <a:pt x="59" y="69"/>
                  </a:moveTo>
                  <a:cubicBezTo>
                    <a:pt x="52" y="77"/>
                    <a:pt x="41" y="81"/>
                    <a:pt x="28" y="81"/>
                  </a:cubicBezTo>
                  <a:cubicBezTo>
                    <a:pt x="0" y="81"/>
                    <a:pt x="0" y="81"/>
                    <a:pt x="0" y="81"/>
                  </a:cubicBezTo>
                  <a:cubicBezTo>
                    <a:pt x="0" y="0"/>
                    <a:pt x="0" y="0"/>
                    <a:pt x="0" y="0"/>
                  </a:cubicBezTo>
                  <a:cubicBezTo>
                    <a:pt x="28" y="0"/>
                    <a:pt x="28" y="0"/>
                    <a:pt x="28" y="0"/>
                  </a:cubicBezTo>
                  <a:cubicBezTo>
                    <a:pt x="57" y="0"/>
                    <a:pt x="71" y="13"/>
                    <a:pt x="71" y="39"/>
                  </a:cubicBezTo>
                  <a:cubicBezTo>
                    <a:pt x="71" y="52"/>
                    <a:pt x="67" y="62"/>
                    <a:pt x="59" y="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6" name="Freeform 13"/>
            <p:cNvSpPr>
              <a:spLocks/>
            </p:cNvSpPr>
            <p:nvPr/>
          </p:nvSpPr>
          <p:spPr bwMode="auto">
            <a:xfrm>
              <a:off x="3069" y="2950"/>
              <a:ext cx="49" cy="74"/>
            </a:xfrm>
            <a:custGeom>
              <a:avLst/>
              <a:gdLst>
                <a:gd name="T0" fmla="*/ 9 w 34"/>
                <a:gd name="T1" fmla="*/ 0 h 51"/>
                <a:gd name="T2" fmla="*/ 0 w 34"/>
                <a:gd name="T3" fmla="*/ 0 h 51"/>
                <a:gd name="T4" fmla="*/ 0 w 34"/>
                <a:gd name="T5" fmla="*/ 51 h 51"/>
                <a:gd name="T6" fmla="*/ 9 w 34"/>
                <a:gd name="T7" fmla="*/ 51 h 51"/>
                <a:gd name="T8" fmla="*/ 28 w 34"/>
                <a:gd name="T9" fmla="*/ 44 h 51"/>
                <a:gd name="T10" fmla="*/ 34 w 34"/>
                <a:gd name="T11" fmla="*/ 25 h 51"/>
                <a:gd name="T12" fmla="*/ 28 w 34"/>
                <a:gd name="T13" fmla="*/ 7 h 51"/>
                <a:gd name="T14" fmla="*/ 9 w 34"/>
                <a:gd name="T15" fmla="*/ 0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51">
                  <a:moveTo>
                    <a:pt x="9" y="0"/>
                  </a:moveTo>
                  <a:cubicBezTo>
                    <a:pt x="0" y="0"/>
                    <a:pt x="0" y="0"/>
                    <a:pt x="0" y="0"/>
                  </a:cubicBezTo>
                  <a:cubicBezTo>
                    <a:pt x="0" y="51"/>
                    <a:pt x="0" y="51"/>
                    <a:pt x="0" y="51"/>
                  </a:cubicBezTo>
                  <a:cubicBezTo>
                    <a:pt x="9" y="51"/>
                    <a:pt x="9" y="51"/>
                    <a:pt x="9" y="51"/>
                  </a:cubicBezTo>
                  <a:cubicBezTo>
                    <a:pt x="17" y="51"/>
                    <a:pt x="23" y="49"/>
                    <a:pt x="28" y="44"/>
                  </a:cubicBezTo>
                  <a:cubicBezTo>
                    <a:pt x="32" y="39"/>
                    <a:pt x="34" y="33"/>
                    <a:pt x="34" y="25"/>
                  </a:cubicBezTo>
                  <a:cubicBezTo>
                    <a:pt x="34" y="17"/>
                    <a:pt x="32" y="11"/>
                    <a:pt x="28" y="7"/>
                  </a:cubicBezTo>
                  <a:cubicBezTo>
                    <a:pt x="23" y="2"/>
                    <a:pt x="17" y="0"/>
                    <a:pt x="9" y="0"/>
                  </a:cubicBez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7" name="Freeform 14"/>
            <p:cNvSpPr>
              <a:spLocks/>
            </p:cNvSpPr>
            <p:nvPr/>
          </p:nvSpPr>
          <p:spPr bwMode="auto">
            <a:xfrm>
              <a:off x="3188" y="2948"/>
              <a:ext cx="29" cy="28"/>
            </a:xfrm>
            <a:custGeom>
              <a:avLst/>
              <a:gdLst>
                <a:gd name="T0" fmla="*/ 17 w 20"/>
                <a:gd name="T1" fmla="*/ 16 h 19"/>
                <a:gd name="T2" fmla="*/ 20 w 20"/>
                <a:gd name="T3" fmla="*/ 9 h 19"/>
                <a:gd name="T4" fmla="*/ 7 w 20"/>
                <a:gd name="T5" fmla="*/ 0 h 19"/>
                <a:gd name="T6" fmla="*/ 0 w 20"/>
                <a:gd name="T7" fmla="*/ 0 h 19"/>
                <a:gd name="T8" fmla="*/ 0 w 20"/>
                <a:gd name="T9" fmla="*/ 19 h 19"/>
                <a:gd name="T10" fmla="*/ 8 w 20"/>
                <a:gd name="T11" fmla="*/ 19 h 19"/>
                <a:gd name="T12" fmla="*/ 17 w 20"/>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7" y="16"/>
                  </a:moveTo>
                  <a:cubicBezTo>
                    <a:pt x="19" y="14"/>
                    <a:pt x="20" y="12"/>
                    <a:pt x="20" y="9"/>
                  </a:cubicBezTo>
                  <a:cubicBezTo>
                    <a:pt x="20" y="3"/>
                    <a:pt x="16" y="0"/>
                    <a:pt x="7" y="0"/>
                  </a:cubicBezTo>
                  <a:cubicBezTo>
                    <a:pt x="0" y="0"/>
                    <a:pt x="0" y="0"/>
                    <a:pt x="0" y="0"/>
                  </a:cubicBezTo>
                  <a:cubicBezTo>
                    <a:pt x="0" y="19"/>
                    <a:pt x="0" y="19"/>
                    <a:pt x="0" y="19"/>
                  </a:cubicBezTo>
                  <a:cubicBezTo>
                    <a:pt x="8" y="19"/>
                    <a:pt x="8" y="19"/>
                    <a:pt x="8" y="19"/>
                  </a:cubicBezTo>
                  <a:cubicBezTo>
                    <a:pt x="12" y="19"/>
                    <a:pt x="15" y="18"/>
                    <a:pt x="17" y="16"/>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8" name="Freeform 15"/>
            <p:cNvSpPr>
              <a:spLocks/>
            </p:cNvSpPr>
            <p:nvPr/>
          </p:nvSpPr>
          <p:spPr bwMode="auto">
            <a:xfrm>
              <a:off x="3188" y="2995"/>
              <a:ext cx="33" cy="30"/>
            </a:xfrm>
            <a:custGeom>
              <a:avLst/>
              <a:gdLst>
                <a:gd name="T0" fmla="*/ 20 w 23"/>
                <a:gd name="T1" fmla="*/ 3 h 21"/>
                <a:gd name="T2" fmla="*/ 10 w 23"/>
                <a:gd name="T3" fmla="*/ 0 h 21"/>
                <a:gd name="T4" fmla="*/ 0 w 23"/>
                <a:gd name="T5" fmla="*/ 0 h 21"/>
                <a:gd name="T6" fmla="*/ 0 w 23"/>
                <a:gd name="T7" fmla="*/ 21 h 21"/>
                <a:gd name="T8" fmla="*/ 10 w 23"/>
                <a:gd name="T9" fmla="*/ 21 h 21"/>
                <a:gd name="T10" fmla="*/ 20 w 23"/>
                <a:gd name="T11" fmla="*/ 18 h 21"/>
                <a:gd name="T12" fmla="*/ 23 w 23"/>
                <a:gd name="T13" fmla="*/ 10 h 21"/>
                <a:gd name="T14" fmla="*/ 20 w 23"/>
                <a:gd name="T15" fmla="*/ 3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1">
                  <a:moveTo>
                    <a:pt x="20" y="3"/>
                  </a:moveTo>
                  <a:cubicBezTo>
                    <a:pt x="18" y="1"/>
                    <a:pt x="14" y="0"/>
                    <a:pt x="10" y="0"/>
                  </a:cubicBezTo>
                  <a:cubicBezTo>
                    <a:pt x="0" y="0"/>
                    <a:pt x="0" y="0"/>
                    <a:pt x="0" y="0"/>
                  </a:cubicBezTo>
                  <a:cubicBezTo>
                    <a:pt x="0" y="21"/>
                    <a:pt x="0" y="21"/>
                    <a:pt x="0" y="21"/>
                  </a:cubicBezTo>
                  <a:cubicBezTo>
                    <a:pt x="10" y="21"/>
                    <a:pt x="10" y="21"/>
                    <a:pt x="10" y="21"/>
                  </a:cubicBezTo>
                  <a:cubicBezTo>
                    <a:pt x="14" y="21"/>
                    <a:pt x="18" y="20"/>
                    <a:pt x="20" y="18"/>
                  </a:cubicBezTo>
                  <a:cubicBezTo>
                    <a:pt x="22" y="16"/>
                    <a:pt x="23" y="14"/>
                    <a:pt x="23" y="10"/>
                  </a:cubicBezTo>
                  <a:cubicBezTo>
                    <a:pt x="23" y="7"/>
                    <a:pt x="22" y="5"/>
                    <a:pt x="20" y="3"/>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9" name="Rectangle 16"/>
            <p:cNvSpPr>
              <a:spLocks noChangeArrowheads="1"/>
            </p:cNvSpPr>
            <p:nvPr/>
          </p:nvSpPr>
          <p:spPr bwMode="auto">
            <a:xfrm>
              <a:off x="3398" y="2838"/>
              <a:ext cx="57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2244" dirty="0">
                  <a:solidFill>
                    <a:schemeClr val="bg1"/>
                  </a:solidFill>
                  <a:latin typeface="Segoe Pro Display Light" panose="020B0302040504020203" pitchFamily="34" charset="0"/>
                </a:rPr>
                <a:t>SQL </a:t>
              </a:r>
              <a:r>
                <a:rPr lang="en-US" altLang="en-US" sz="2244" dirty="0" smtClean="0">
                  <a:solidFill>
                    <a:schemeClr val="bg1"/>
                  </a:solidFill>
                  <a:latin typeface="Segoe Pro Display Light" panose="020B0302040504020203" pitchFamily="34" charset="0"/>
                </a:rPr>
                <a:t>DB</a:t>
              </a:r>
              <a:endParaRPr lang="en-US" altLang="en-US" sz="1836" dirty="0">
                <a:solidFill>
                  <a:schemeClr val="bg1"/>
                </a:solidFill>
              </a:endParaRPr>
            </a:p>
          </p:txBody>
        </p:sp>
        <p:sp>
          <p:nvSpPr>
            <p:cNvPr id="20" name="Freeform 17"/>
            <p:cNvSpPr>
              <a:spLocks/>
            </p:cNvSpPr>
            <p:nvPr/>
          </p:nvSpPr>
          <p:spPr bwMode="auto">
            <a:xfrm>
              <a:off x="4327" y="2623"/>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0 h 451"/>
                <a:gd name="T10" fmla="*/ 60 w 935"/>
                <a:gd name="T11" fmla="*/ 0 h 451"/>
                <a:gd name="T12" fmla="*/ 875 w 935"/>
                <a:gd name="T13" fmla="*/ 0 h 451"/>
                <a:gd name="T14" fmla="*/ 935 w 935"/>
                <a:gd name="T15" fmla="*/ 60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0"/>
                    <a:pt x="0" y="60"/>
                    <a:pt x="0" y="60"/>
                  </a:cubicBezTo>
                  <a:cubicBezTo>
                    <a:pt x="0" y="27"/>
                    <a:pt x="27" y="0"/>
                    <a:pt x="60" y="0"/>
                  </a:cubicBezTo>
                  <a:cubicBezTo>
                    <a:pt x="875" y="0"/>
                    <a:pt x="875" y="0"/>
                    <a:pt x="875" y="0"/>
                  </a:cubicBezTo>
                  <a:cubicBezTo>
                    <a:pt x="908" y="0"/>
                    <a:pt x="935" y="27"/>
                    <a:pt x="935" y="60"/>
                  </a:cubicBezTo>
                  <a:lnTo>
                    <a:pt x="935" y="390"/>
                  </a:lnTo>
                  <a:close/>
                </a:path>
              </a:pathLst>
            </a:custGeom>
            <a:solidFill>
              <a:srgbClr val="022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1" name="Freeform 18"/>
            <p:cNvSpPr>
              <a:spLocks/>
            </p:cNvSpPr>
            <p:nvPr/>
          </p:nvSpPr>
          <p:spPr bwMode="auto">
            <a:xfrm>
              <a:off x="4322" y="2620"/>
              <a:ext cx="1367"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2 h 455"/>
                <a:gd name="T16" fmla="*/ 22 w 941"/>
                <a:gd name="T17" fmla="*/ 22 h 455"/>
                <a:gd name="T18" fmla="*/ 63 w 941"/>
                <a:gd name="T19" fmla="*/ 5 h 455"/>
                <a:gd name="T20" fmla="*/ 878 w 941"/>
                <a:gd name="T21" fmla="*/ 5 h 455"/>
                <a:gd name="T22" fmla="*/ 878 w 941"/>
                <a:gd name="T23" fmla="*/ 5 h 455"/>
                <a:gd name="T24" fmla="*/ 919 w 941"/>
                <a:gd name="T25" fmla="*/ 22 h 455"/>
                <a:gd name="T26" fmla="*/ 936 w 941"/>
                <a:gd name="T27" fmla="*/ 62 h 455"/>
                <a:gd name="T28" fmla="*/ 936 w 941"/>
                <a:gd name="T29" fmla="*/ 392 h 455"/>
                <a:gd name="T30" fmla="*/ 938 w 941"/>
                <a:gd name="T31" fmla="*/ 392 h 455"/>
                <a:gd name="T32" fmla="*/ 941 w 941"/>
                <a:gd name="T33" fmla="*/ 392 h 455"/>
                <a:gd name="T34" fmla="*/ 941 w 941"/>
                <a:gd name="T35" fmla="*/ 62 h 455"/>
                <a:gd name="T36" fmla="*/ 878 w 941"/>
                <a:gd name="T37" fmla="*/ 0 h 455"/>
                <a:gd name="T38" fmla="*/ 63 w 941"/>
                <a:gd name="T39" fmla="*/ 0 h 455"/>
                <a:gd name="T40" fmla="*/ 0 w 941"/>
                <a:gd name="T41" fmla="*/ 62 h 455"/>
                <a:gd name="T42" fmla="*/ 0 w 941"/>
                <a:gd name="T43" fmla="*/ 392 h 455"/>
                <a:gd name="T44" fmla="*/ 63 w 941"/>
                <a:gd name="T45" fmla="*/ 455 h 455"/>
                <a:gd name="T46" fmla="*/ 878 w 941"/>
                <a:gd name="T47" fmla="*/ 455 h 455"/>
                <a:gd name="T48" fmla="*/ 878 w 941"/>
                <a:gd name="T49" fmla="*/ 455 h 455"/>
                <a:gd name="T50" fmla="*/ 941 w 941"/>
                <a:gd name="T51" fmla="*/ 392 h 455"/>
                <a:gd name="T52" fmla="*/ 938 w 941"/>
                <a:gd name="T53"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2" y="444"/>
                    <a:pt x="22" y="433"/>
                  </a:cubicBezTo>
                  <a:cubicBezTo>
                    <a:pt x="11" y="423"/>
                    <a:pt x="5" y="408"/>
                    <a:pt x="5" y="392"/>
                  </a:cubicBezTo>
                  <a:cubicBezTo>
                    <a:pt x="5" y="62"/>
                    <a:pt x="5" y="62"/>
                    <a:pt x="5" y="62"/>
                  </a:cubicBezTo>
                  <a:cubicBezTo>
                    <a:pt x="5" y="46"/>
                    <a:pt x="11" y="32"/>
                    <a:pt x="22" y="22"/>
                  </a:cubicBezTo>
                  <a:cubicBezTo>
                    <a:pt x="32" y="11"/>
                    <a:pt x="47" y="5"/>
                    <a:pt x="63" y="5"/>
                  </a:cubicBezTo>
                  <a:cubicBezTo>
                    <a:pt x="878" y="5"/>
                    <a:pt x="878" y="5"/>
                    <a:pt x="878" y="5"/>
                  </a:cubicBezTo>
                  <a:cubicBezTo>
                    <a:pt x="878" y="5"/>
                    <a:pt x="878" y="5"/>
                    <a:pt x="878" y="5"/>
                  </a:cubicBezTo>
                  <a:cubicBezTo>
                    <a:pt x="894" y="5"/>
                    <a:pt x="908" y="11"/>
                    <a:pt x="919" y="22"/>
                  </a:cubicBezTo>
                  <a:cubicBezTo>
                    <a:pt x="929" y="32"/>
                    <a:pt x="936" y="46"/>
                    <a:pt x="936" y="62"/>
                  </a:cubicBezTo>
                  <a:cubicBezTo>
                    <a:pt x="936" y="392"/>
                    <a:pt x="936" y="392"/>
                    <a:pt x="936" y="392"/>
                  </a:cubicBezTo>
                  <a:cubicBezTo>
                    <a:pt x="938" y="392"/>
                    <a:pt x="938" y="392"/>
                    <a:pt x="938" y="392"/>
                  </a:cubicBezTo>
                  <a:cubicBezTo>
                    <a:pt x="941" y="392"/>
                    <a:pt x="941" y="392"/>
                    <a:pt x="941" y="392"/>
                  </a:cubicBezTo>
                  <a:cubicBezTo>
                    <a:pt x="941" y="62"/>
                    <a:pt x="941" y="62"/>
                    <a:pt x="941" y="62"/>
                  </a:cubicBezTo>
                  <a:cubicBezTo>
                    <a:pt x="941" y="28"/>
                    <a:pt x="912" y="0"/>
                    <a:pt x="878" y="0"/>
                  </a:cubicBezTo>
                  <a:cubicBezTo>
                    <a:pt x="63" y="0"/>
                    <a:pt x="63" y="0"/>
                    <a:pt x="63" y="0"/>
                  </a:cubicBezTo>
                  <a:cubicBezTo>
                    <a:pt x="28" y="0"/>
                    <a:pt x="0" y="28"/>
                    <a:pt x="0" y="62"/>
                  </a:cubicBezTo>
                  <a:cubicBezTo>
                    <a:pt x="0" y="392"/>
                    <a:pt x="0" y="392"/>
                    <a:pt x="0" y="392"/>
                  </a:cubicBezTo>
                  <a:cubicBezTo>
                    <a:pt x="0" y="427"/>
                    <a:pt x="28" y="455"/>
                    <a:pt x="63" y="455"/>
                  </a:cubicBezTo>
                  <a:cubicBezTo>
                    <a:pt x="878" y="455"/>
                    <a:pt x="878" y="455"/>
                    <a:pt x="878" y="455"/>
                  </a:cubicBezTo>
                  <a:cubicBezTo>
                    <a:pt x="878" y="455"/>
                    <a:pt x="878" y="455"/>
                    <a:pt x="878" y="455"/>
                  </a:cubicBezTo>
                  <a:cubicBezTo>
                    <a:pt x="912"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2" name="Freeform 19"/>
            <p:cNvSpPr>
              <a:spLocks/>
            </p:cNvSpPr>
            <p:nvPr/>
          </p:nvSpPr>
          <p:spPr bwMode="auto">
            <a:xfrm>
              <a:off x="4431" y="2800"/>
              <a:ext cx="340" cy="301"/>
            </a:xfrm>
            <a:custGeom>
              <a:avLst/>
              <a:gdLst>
                <a:gd name="T0" fmla="*/ 180 w 234"/>
                <a:gd name="T1" fmla="*/ 186 h 207"/>
                <a:gd name="T2" fmla="*/ 117 w 234"/>
                <a:gd name="T3" fmla="*/ 207 h 207"/>
                <a:gd name="T4" fmla="*/ 35 w 234"/>
                <a:gd name="T5" fmla="*/ 166 h 207"/>
                <a:gd name="T6" fmla="*/ 54 w 234"/>
                <a:gd name="T7" fmla="*/ 21 h 207"/>
                <a:gd name="T8" fmla="*/ 117 w 234"/>
                <a:gd name="T9" fmla="*/ 0 h 207"/>
                <a:gd name="T10" fmla="*/ 199 w 234"/>
                <a:gd name="T11" fmla="*/ 41 h 207"/>
                <a:gd name="T12" fmla="*/ 180 w 234"/>
                <a:gd name="T13" fmla="*/ 186 h 207"/>
              </a:gdLst>
              <a:ahLst/>
              <a:cxnLst>
                <a:cxn ang="0">
                  <a:pos x="T0" y="T1"/>
                </a:cxn>
                <a:cxn ang="0">
                  <a:pos x="T2" y="T3"/>
                </a:cxn>
                <a:cxn ang="0">
                  <a:pos x="T4" y="T5"/>
                </a:cxn>
                <a:cxn ang="0">
                  <a:pos x="T6" y="T7"/>
                </a:cxn>
                <a:cxn ang="0">
                  <a:pos x="T8" y="T9"/>
                </a:cxn>
                <a:cxn ang="0">
                  <a:pos x="T10" y="T11"/>
                </a:cxn>
                <a:cxn ang="0">
                  <a:pos x="T12" y="T13"/>
                </a:cxn>
              </a:cxnLst>
              <a:rect l="0" t="0" r="r" b="b"/>
              <a:pathLst>
                <a:path w="234" h="207">
                  <a:moveTo>
                    <a:pt x="180" y="186"/>
                  </a:moveTo>
                  <a:cubicBezTo>
                    <a:pt x="161" y="200"/>
                    <a:pt x="139" y="207"/>
                    <a:pt x="117" y="207"/>
                  </a:cubicBezTo>
                  <a:cubicBezTo>
                    <a:pt x="86" y="207"/>
                    <a:pt x="55" y="193"/>
                    <a:pt x="35" y="166"/>
                  </a:cubicBezTo>
                  <a:cubicBezTo>
                    <a:pt x="0" y="121"/>
                    <a:pt x="9" y="56"/>
                    <a:pt x="54" y="21"/>
                  </a:cubicBezTo>
                  <a:cubicBezTo>
                    <a:pt x="73" y="7"/>
                    <a:pt x="95" y="0"/>
                    <a:pt x="117" y="0"/>
                  </a:cubicBezTo>
                  <a:cubicBezTo>
                    <a:pt x="148" y="0"/>
                    <a:pt x="179" y="14"/>
                    <a:pt x="199" y="41"/>
                  </a:cubicBezTo>
                  <a:cubicBezTo>
                    <a:pt x="234" y="86"/>
                    <a:pt x="225" y="151"/>
                    <a:pt x="180" y="186"/>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3" name="Freeform 20"/>
            <p:cNvSpPr>
              <a:spLocks/>
            </p:cNvSpPr>
            <p:nvPr/>
          </p:nvSpPr>
          <p:spPr bwMode="auto">
            <a:xfrm>
              <a:off x="4431" y="2800"/>
              <a:ext cx="340" cy="301"/>
            </a:xfrm>
            <a:custGeom>
              <a:avLst/>
              <a:gdLst>
                <a:gd name="T0" fmla="*/ 180 w 234"/>
                <a:gd name="T1" fmla="*/ 186 h 207"/>
                <a:gd name="T2" fmla="*/ 117 w 234"/>
                <a:gd name="T3" fmla="*/ 207 h 207"/>
                <a:gd name="T4" fmla="*/ 35 w 234"/>
                <a:gd name="T5" fmla="*/ 166 h 207"/>
                <a:gd name="T6" fmla="*/ 54 w 234"/>
                <a:gd name="T7" fmla="*/ 21 h 207"/>
                <a:gd name="T8" fmla="*/ 117 w 234"/>
                <a:gd name="T9" fmla="*/ 0 h 207"/>
                <a:gd name="T10" fmla="*/ 199 w 234"/>
                <a:gd name="T11" fmla="*/ 41 h 207"/>
                <a:gd name="T12" fmla="*/ 180 w 234"/>
                <a:gd name="T13" fmla="*/ 186 h 207"/>
              </a:gdLst>
              <a:ahLst/>
              <a:cxnLst>
                <a:cxn ang="0">
                  <a:pos x="T0" y="T1"/>
                </a:cxn>
                <a:cxn ang="0">
                  <a:pos x="T2" y="T3"/>
                </a:cxn>
                <a:cxn ang="0">
                  <a:pos x="T4" y="T5"/>
                </a:cxn>
                <a:cxn ang="0">
                  <a:pos x="T6" y="T7"/>
                </a:cxn>
                <a:cxn ang="0">
                  <a:pos x="T8" y="T9"/>
                </a:cxn>
                <a:cxn ang="0">
                  <a:pos x="T10" y="T11"/>
                </a:cxn>
                <a:cxn ang="0">
                  <a:pos x="T12" y="T13"/>
                </a:cxn>
              </a:cxnLst>
              <a:rect l="0" t="0" r="r" b="b"/>
              <a:pathLst>
                <a:path w="234" h="207">
                  <a:moveTo>
                    <a:pt x="180" y="186"/>
                  </a:moveTo>
                  <a:cubicBezTo>
                    <a:pt x="161" y="200"/>
                    <a:pt x="139" y="207"/>
                    <a:pt x="117" y="207"/>
                  </a:cubicBezTo>
                  <a:cubicBezTo>
                    <a:pt x="86" y="207"/>
                    <a:pt x="55" y="193"/>
                    <a:pt x="35" y="166"/>
                  </a:cubicBezTo>
                  <a:cubicBezTo>
                    <a:pt x="0" y="121"/>
                    <a:pt x="9" y="56"/>
                    <a:pt x="54" y="21"/>
                  </a:cubicBezTo>
                  <a:cubicBezTo>
                    <a:pt x="73" y="7"/>
                    <a:pt x="95" y="0"/>
                    <a:pt x="117" y="0"/>
                  </a:cubicBezTo>
                  <a:cubicBezTo>
                    <a:pt x="148" y="0"/>
                    <a:pt x="179" y="14"/>
                    <a:pt x="199" y="41"/>
                  </a:cubicBezTo>
                  <a:cubicBezTo>
                    <a:pt x="234" y="86"/>
                    <a:pt x="225" y="151"/>
                    <a:pt x="180" y="186"/>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4" name="Freeform 21"/>
            <p:cNvSpPr>
              <a:spLocks/>
            </p:cNvSpPr>
            <p:nvPr/>
          </p:nvSpPr>
          <p:spPr bwMode="auto">
            <a:xfrm>
              <a:off x="4472" y="2845"/>
              <a:ext cx="42" cy="108"/>
            </a:xfrm>
            <a:custGeom>
              <a:avLst/>
              <a:gdLst>
                <a:gd name="T0" fmla="*/ 19 w 29"/>
                <a:gd name="T1" fmla="*/ 74 h 74"/>
                <a:gd name="T2" fmla="*/ 29 w 29"/>
                <a:gd name="T3" fmla="*/ 57 h 74"/>
                <a:gd name="T4" fmla="*/ 15 w 29"/>
                <a:gd name="T5" fmla="*/ 0 h 74"/>
                <a:gd name="T6" fmla="*/ 4 w 29"/>
                <a:gd name="T7" fmla="*/ 13 h 74"/>
                <a:gd name="T8" fmla="*/ 19 w 29"/>
                <a:gd name="T9" fmla="*/ 74 h 74"/>
              </a:gdLst>
              <a:ahLst/>
              <a:cxnLst>
                <a:cxn ang="0">
                  <a:pos x="T0" y="T1"/>
                </a:cxn>
                <a:cxn ang="0">
                  <a:pos x="T2" y="T3"/>
                </a:cxn>
                <a:cxn ang="0">
                  <a:pos x="T4" y="T5"/>
                </a:cxn>
                <a:cxn ang="0">
                  <a:pos x="T6" y="T7"/>
                </a:cxn>
                <a:cxn ang="0">
                  <a:pos x="T8" y="T9"/>
                </a:cxn>
              </a:cxnLst>
              <a:rect l="0" t="0" r="r" b="b"/>
              <a:pathLst>
                <a:path w="29" h="74">
                  <a:moveTo>
                    <a:pt x="19" y="74"/>
                  </a:moveTo>
                  <a:cubicBezTo>
                    <a:pt x="21" y="69"/>
                    <a:pt x="25" y="63"/>
                    <a:pt x="29" y="57"/>
                  </a:cubicBezTo>
                  <a:cubicBezTo>
                    <a:pt x="12" y="31"/>
                    <a:pt x="13" y="10"/>
                    <a:pt x="15" y="0"/>
                  </a:cubicBezTo>
                  <a:cubicBezTo>
                    <a:pt x="11" y="4"/>
                    <a:pt x="7" y="9"/>
                    <a:pt x="4" y="13"/>
                  </a:cubicBezTo>
                  <a:cubicBezTo>
                    <a:pt x="1" y="27"/>
                    <a:pt x="0" y="48"/>
                    <a:pt x="19"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5" name="Freeform 22"/>
            <p:cNvSpPr>
              <a:spLocks/>
            </p:cNvSpPr>
            <p:nvPr/>
          </p:nvSpPr>
          <p:spPr bwMode="auto">
            <a:xfrm>
              <a:off x="4523" y="2958"/>
              <a:ext cx="203" cy="101"/>
            </a:xfrm>
            <a:custGeom>
              <a:avLst/>
              <a:gdLst>
                <a:gd name="T0" fmla="*/ 30 w 140"/>
                <a:gd name="T1" fmla="*/ 17 h 69"/>
                <a:gd name="T2" fmla="*/ 10 w 140"/>
                <a:gd name="T3" fmla="*/ 0 h 69"/>
                <a:gd name="T4" fmla="*/ 0 w 140"/>
                <a:gd name="T5" fmla="*/ 16 h 69"/>
                <a:gd name="T6" fmla="*/ 18 w 140"/>
                <a:gd name="T7" fmla="*/ 32 h 69"/>
                <a:gd name="T8" fmla="*/ 126 w 140"/>
                <a:gd name="T9" fmla="*/ 69 h 69"/>
                <a:gd name="T10" fmla="*/ 140 w 140"/>
                <a:gd name="T11" fmla="*/ 52 h 69"/>
                <a:gd name="T12" fmla="*/ 30 w 140"/>
                <a:gd name="T13" fmla="*/ 17 h 69"/>
              </a:gdLst>
              <a:ahLst/>
              <a:cxnLst>
                <a:cxn ang="0">
                  <a:pos x="T0" y="T1"/>
                </a:cxn>
                <a:cxn ang="0">
                  <a:pos x="T2" y="T3"/>
                </a:cxn>
                <a:cxn ang="0">
                  <a:pos x="T4" y="T5"/>
                </a:cxn>
                <a:cxn ang="0">
                  <a:pos x="T6" y="T7"/>
                </a:cxn>
                <a:cxn ang="0">
                  <a:pos x="T8" y="T9"/>
                </a:cxn>
                <a:cxn ang="0">
                  <a:pos x="T10" y="T11"/>
                </a:cxn>
                <a:cxn ang="0">
                  <a:pos x="T12" y="T13"/>
                </a:cxn>
              </a:cxnLst>
              <a:rect l="0" t="0" r="r" b="b"/>
              <a:pathLst>
                <a:path w="140" h="69">
                  <a:moveTo>
                    <a:pt x="30" y="17"/>
                  </a:moveTo>
                  <a:cubicBezTo>
                    <a:pt x="22" y="11"/>
                    <a:pt x="16" y="5"/>
                    <a:pt x="10" y="0"/>
                  </a:cubicBezTo>
                  <a:cubicBezTo>
                    <a:pt x="6" y="5"/>
                    <a:pt x="3" y="11"/>
                    <a:pt x="0" y="16"/>
                  </a:cubicBezTo>
                  <a:cubicBezTo>
                    <a:pt x="6" y="21"/>
                    <a:pt x="11" y="26"/>
                    <a:pt x="18" y="32"/>
                  </a:cubicBezTo>
                  <a:cubicBezTo>
                    <a:pt x="61" y="66"/>
                    <a:pt x="103" y="69"/>
                    <a:pt x="126" y="69"/>
                  </a:cubicBezTo>
                  <a:cubicBezTo>
                    <a:pt x="128" y="69"/>
                    <a:pt x="135" y="59"/>
                    <a:pt x="140" y="52"/>
                  </a:cubicBezTo>
                  <a:cubicBezTo>
                    <a:pt x="129" y="55"/>
                    <a:pt x="84" y="60"/>
                    <a:pt x="30"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6" name="Freeform 23"/>
            <p:cNvSpPr>
              <a:spLocks/>
            </p:cNvSpPr>
            <p:nvPr/>
          </p:nvSpPr>
          <p:spPr bwMode="auto">
            <a:xfrm>
              <a:off x="4604" y="2881"/>
              <a:ext cx="144" cy="121"/>
            </a:xfrm>
            <a:custGeom>
              <a:avLst/>
              <a:gdLst>
                <a:gd name="T0" fmla="*/ 0 w 99"/>
                <a:gd name="T1" fmla="*/ 9 h 83"/>
                <a:gd name="T2" fmla="*/ 96 w 99"/>
                <a:gd name="T3" fmla="*/ 83 h 83"/>
                <a:gd name="T4" fmla="*/ 99 w 99"/>
                <a:gd name="T5" fmla="*/ 74 h 83"/>
                <a:gd name="T6" fmla="*/ 14 w 99"/>
                <a:gd name="T7" fmla="*/ 0 h 83"/>
                <a:gd name="T8" fmla="*/ 0 w 99"/>
                <a:gd name="T9" fmla="*/ 9 h 83"/>
              </a:gdLst>
              <a:ahLst/>
              <a:cxnLst>
                <a:cxn ang="0">
                  <a:pos x="T0" y="T1"/>
                </a:cxn>
                <a:cxn ang="0">
                  <a:pos x="T2" y="T3"/>
                </a:cxn>
                <a:cxn ang="0">
                  <a:pos x="T4" y="T5"/>
                </a:cxn>
                <a:cxn ang="0">
                  <a:pos x="T6" y="T7"/>
                </a:cxn>
                <a:cxn ang="0">
                  <a:pos x="T8" y="T9"/>
                </a:cxn>
              </a:cxnLst>
              <a:rect l="0" t="0" r="r" b="b"/>
              <a:pathLst>
                <a:path w="99" h="83">
                  <a:moveTo>
                    <a:pt x="0" y="9"/>
                  </a:moveTo>
                  <a:cubicBezTo>
                    <a:pt x="39" y="45"/>
                    <a:pt x="84" y="75"/>
                    <a:pt x="96" y="83"/>
                  </a:cubicBezTo>
                  <a:cubicBezTo>
                    <a:pt x="97" y="80"/>
                    <a:pt x="98" y="77"/>
                    <a:pt x="99" y="74"/>
                  </a:cubicBezTo>
                  <a:cubicBezTo>
                    <a:pt x="86" y="65"/>
                    <a:pt x="54" y="40"/>
                    <a:pt x="14" y="0"/>
                  </a:cubicBezTo>
                  <a:cubicBezTo>
                    <a:pt x="10" y="3"/>
                    <a:pt x="5" y="6"/>
                    <a:pt x="0"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7" name="Freeform 24"/>
            <p:cNvSpPr>
              <a:spLocks/>
            </p:cNvSpPr>
            <p:nvPr/>
          </p:nvSpPr>
          <p:spPr bwMode="auto">
            <a:xfrm>
              <a:off x="4534" y="2807"/>
              <a:ext cx="63" cy="60"/>
            </a:xfrm>
            <a:custGeom>
              <a:avLst/>
              <a:gdLst>
                <a:gd name="T0" fmla="*/ 43 w 43"/>
                <a:gd name="T1" fmla="*/ 32 h 41"/>
                <a:gd name="T2" fmla="*/ 14 w 43"/>
                <a:gd name="T3" fmla="*/ 0 h 41"/>
                <a:gd name="T4" fmla="*/ 0 w 43"/>
                <a:gd name="T5" fmla="*/ 5 h 41"/>
                <a:gd name="T6" fmla="*/ 28 w 43"/>
                <a:gd name="T7" fmla="*/ 41 h 41"/>
                <a:gd name="T8" fmla="*/ 43 w 43"/>
                <a:gd name="T9" fmla="*/ 32 h 41"/>
              </a:gdLst>
              <a:ahLst/>
              <a:cxnLst>
                <a:cxn ang="0">
                  <a:pos x="T0" y="T1"/>
                </a:cxn>
                <a:cxn ang="0">
                  <a:pos x="T2" y="T3"/>
                </a:cxn>
                <a:cxn ang="0">
                  <a:pos x="T4" y="T5"/>
                </a:cxn>
                <a:cxn ang="0">
                  <a:pos x="T6" y="T7"/>
                </a:cxn>
                <a:cxn ang="0">
                  <a:pos x="T8" y="T9"/>
                </a:cxn>
              </a:cxnLst>
              <a:rect l="0" t="0" r="r" b="b"/>
              <a:pathLst>
                <a:path w="43" h="41">
                  <a:moveTo>
                    <a:pt x="43" y="32"/>
                  </a:moveTo>
                  <a:cubicBezTo>
                    <a:pt x="34" y="22"/>
                    <a:pt x="24" y="11"/>
                    <a:pt x="14" y="0"/>
                  </a:cubicBezTo>
                  <a:cubicBezTo>
                    <a:pt x="9" y="1"/>
                    <a:pt x="5" y="3"/>
                    <a:pt x="0" y="5"/>
                  </a:cubicBezTo>
                  <a:cubicBezTo>
                    <a:pt x="8" y="17"/>
                    <a:pt x="17" y="29"/>
                    <a:pt x="28" y="41"/>
                  </a:cubicBezTo>
                  <a:cubicBezTo>
                    <a:pt x="33" y="37"/>
                    <a:pt x="38" y="34"/>
                    <a:pt x="43"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8" name="Freeform 25"/>
            <p:cNvSpPr>
              <a:spLocks/>
            </p:cNvSpPr>
            <p:nvPr/>
          </p:nvSpPr>
          <p:spPr bwMode="auto">
            <a:xfrm>
              <a:off x="4478" y="2953"/>
              <a:ext cx="45" cy="114"/>
            </a:xfrm>
            <a:custGeom>
              <a:avLst/>
              <a:gdLst>
                <a:gd name="T0" fmla="*/ 15 w 31"/>
                <a:gd name="T1" fmla="*/ 0 h 79"/>
                <a:gd name="T2" fmla="*/ 0 w 31"/>
                <a:gd name="T3" fmla="*/ 58 h 79"/>
                <a:gd name="T4" fmla="*/ 2 w 31"/>
                <a:gd name="T5" fmla="*/ 62 h 79"/>
                <a:gd name="T6" fmla="*/ 19 w 31"/>
                <a:gd name="T7" fmla="*/ 79 h 79"/>
                <a:gd name="T8" fmla="*/ 31 w 31"/>
                <a:gd name="T9" fmla="*/ 20 h 79"/>
                <a:gd name="T10" fmla="*/ 15 w 31"/>
                <a:gd name="T11" fmla="*/ 0 h 79"/>
              </a:gdLst>
              <a:ahLst/>
              <a:cxnLst>
                <a:cxn ang="0">
                  <a:pos x="T0" y="T1"/>
                </a:cxn>
                <a:cxn ang="0">
                  <a:pos x="T2" y="T3"/>
                </a:cxn>
                <a:cxn ang="0">
                  <a:pos x="T4" y="T5"/>
                </a:cxn>
                <a:cxn ang="0">
                  <a:pos x="T6" y="T7"/>
                </a:cxn>
                <a:cxn ang="0">
                  <a:pos x="T8" y="T9"/>
                </a:cxn>
                <a:cxn ang="0">
                  <a:pos x="T10" y="T11"/>
                </a:cxn>
              </a:cxnLst>
              <a:rect l="0" t="0" r="r" b="b"/>
              <a:pathLst>
                <a:path w="31" h="79">
                  <a:moveTo>
                    <a:pt x="15" y="0"/>
                  </a:moveTo>
                  <a:cubicBezTo>
                    <a:pt x="5" y="21"/>
                    <a:pt x="1" y="41"/>
                    <a:pt x="0" y="58"/>
                  </a:cubicBezTo>
                  <a:cubicBezTo>
                    <a:pt x="1" y="59"/>
                    <a:pt x="1" y="60"/>
                    <a:pt x="2" y="62"/>
                  </a:cubicBezTo>
                  <a:cubicBezTo>
                    <a:pt x="7" y="68"/>
                    <a:pt x="13" y="74"/>
                    <a:pt x="19" y="79"/>
                  </a:cubicBezTo>
                  <a:cubicBezTo>
                    <a:pt x="18" y="65"/>
                    <a:pt x="20" y="43"/>
                    <a:pt x="31" y="20"/>
                  </a:cubicBezTo>
                  <a:cubicBezTo>
                    <a:pt x="24" y="13"/>
                    <a:pt x="19" y="7"/>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9" name="Freeform 26"/>
            <p:cNvSpPr>
              <a:spLocks/>
            </p:cNvSpPr>
            <p:nvPr/>
          </p:nvSpPr>
          <p:spPr bwMode="auto">
            <a:xfrm>
              <a:off x="4499" y="2867"/>
              <a:ext cx="105" cy="115"/>
            </a:xfrm>
            <a:custGeom>
              <a:avLst/>
              <a:gdLst>
                <a:gd name="T0" fmla="*/ 52 w 72"/>
                <a:gd name="T1" fmla="*/ 0 h 79"/>
                <a:gd name="T2" fmla="*/ 24 w 72"/>
                <a:gd name="T3" fmla="*/ 25 h 79"/>
                <a:gd name="T4" fmla="*/ 10 w 72"/>
                <a:gd name="T5" fmla="*/ 42 h 79"/>
                <a:gd name="T6" fmla="*/ 10 w 72"/>
                <a:gd name="T7" fmla="*/ 42 h 79"/>
                <a:gd name="T8" fmla="*/ 0 w 72"/>
                <a:gd name="T9" fmla="*/ 59 h 79"/>
                <a:gd name="T10" fmla="*/ 16 w 72"/>
                <a:gd name="T11" fmla="*/ 79 h 79"/>
                <a:gd name="T12" fmla="*/ 26 w 72"/>
                <a:gd name="T13" fmla="*/ 63 h 79"/>
                <a:gd name="T14" fmla="*/ 26 w 72"/>
                <a:gd name="T15" fmla="*/ 63 h 79"/>
                <a:gd name="T16" fmla="*/ 45 w 72"/>
                <a:gd name="T17" fmla="*/ 41 h 79"/>
                <a:gd name="T18" fmla="*/ 72 w 72"/>
                <a:gd name="T19" fmla="*/ 19 h 79"/>
                <a:gd name="T20" fmla="*/ 52 w 72"/>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9">
                  <a:moveTo>
                    <a:pt x="52" y="0"/>
                  </a:moveTo>
                  <a:cubicBezTo>
                    <a:pt x="43" y="6"/>
                    <a:pt x="33" y="14"/>
                    <a:pt x="24" y="25"/>
                  </a:cubicBezTo>
                  <a:cubicBezTo>
                    <a:pt x="18" y="30"/>
                    <a:pt x="14" y="36"/>
                    <a:pt x="10" y="42"/>
                  </a:cubicBezTo>
                  <a:cubicBezTo>
                    <a:pt x="10" y="42"/>
                    <a:pt x="10" y="42"/>
                    <a:pt x="10" y="42"/>
                  </a:cubicBezTo>
                  <a:cubicBezTo>
                    <a:pt x="6" y="48"/>
                    <a:pt x="2" y="54"/>
                    <a:pt x="0" y="59"/>
                  </a:cubicBezTo>
                  <a:cubicBezTo>
                    <a:pt x="4" y="66"/>
                    <a:pt x="9" y="72"/>
                    <a:pt x="16" y="79"/>
                  </a:cubicBezTo>
                  <a:cubicBezTo>
                    <a:pt x="19" y="74"/>
                    <a:pt x="22" y="68"/>
                    <a:pt x="26" y="63"/>
                  </a:cubicBezTo>
                  <a:cubicBezTo>
                    <a:pt x="26" y="63"/>
                    <a:pt x="26" y="63"/>
                    <a:pt x="26" y="63"/>
                  </a:cubicBezTo>
                  <a:cubicBezTo>
                    <a:pt x="31" y="55"/>
                    <a:pt x="37" y="48"/>
                    <a:pt x="45" y="41"/>
                  </a:cubicBezTo>
                  <a:cubicBezTo>
                    <a:pt x="55" y="32"/>
                    <a:pt x="64" y="25"/>
                    <a:pt x="72" y="19"/>
                  </a:cubicBezTo>
                  <a:cubicBezTo>
                    <a:pt x="65" y="13"/>
                    <a:pt x="58" y="6"/>
                    <a:pt x="5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0" name="Freeform 27"/>
            <p:cNvSpPr>
              <a:spLocks/>
            </p:cNvSpPr>
            <p:nvPr/>
          </p:nvSpPr>
          <p:spPr bwMode="auto">
            <a:xfrm>
              <a:off x="4575" y="2831"/>
              <a:ext cx="144" cy="63"/>
            </a:xfrm>
            <a:custGeom>
              <a:avLst/>
              <a:gdLst>
                <a:gd name="T0" fmla="*/ 84 w 99"/>
                <a:gd name="T1" fmla="*/ 3 h 44"/>
                <a:gd name="T2" fmla="*/ 15 w 99"/>
                <a:gd name="T3" fmla="*/ 16 h 44"/>
                <a:gd name="T4" fmla="*/ 15 w 99"/>
                <a:gd name="T5" fmla="*/ 16 h 44"/>
                <a:gd name="T6" fmla="*/ 0 w 99"/>
                <a:gd name="T7" fmla="*/ 25 h 44"/>
                <a:gd name="T8" fmla="*/ 20 w 99"/>
                <a:gd name="T9" fmla="*/ 44 h 44"/>
                <a:gd name="T10" fmla="*/ 34 w 99"/>
                <a:gd name="T11" fmla="*/ 35 h 44"/>
                <a:gd name="T12" fmla="*/ 34 w 99"/>
                <a:gd name="T13" fmla="*/ 35 h 44"/>
                <a:gd name="T14" fmla="*/ 99 w 99"/>
                <a:gd name="T15" fmla="*/ 18 h 44"/>
                <a:gd name="T16" fmla="*/ 84 w 99"/>
                <a:gd name="T17" fmla="*/ 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44">
                  <a:moveTo>
                    <a:pt x="84" y="3"/>
                  </a:moveTo>
                  <a:cubicBezTo>
                    <a:pt x="68" y="0"/>
                    <a:pt x="43" y="1"/>
                    <a:pt x="15" y="16"/>
                  </a:cubicBezTo>
                  <a:cubicBezTo>
                    <a:pt x="15" y="16"/>
                    <a:pt x="15" y="16"/>
                    <a:pt x="15" y="16"/>
                  </a:cubicBezTo>
                  <a:cubicBezTo>
                    <a:pt x="10" y="18"/>
                    <a:pt x="5" y="21"/>
                    <a:pt x="0" y="25"/>
                  </a:cubicBezTo>
                  <a:cubicBezTo>
                    <a:pt x="6" y="31"/>
                    <a:pt x="13" y="38"/>
                    <a:pt x="20" y="44"/>
                  </a:cubicBezTo>
                  <a:cubicBezTo>
                    <a:pt x="25" y="41"/>
                    <a:pt x="30" y="38"/>
                    <a:pt x="34" y="35"/>
                  </a:cubicBezTo>
                  <a:cubicBezTo>
                    <a:pt x="34" y="35"/>
                    <a:pt x="34" y="35"/>
                    <a:pt x="34" y="35"/>
                  </a:cubicBezTo>
                  <a:cubicBezTo>
                    <a:pt x="72" y="15"/>
                    <a:pt x="99" y="18"/>
                    <a:pt x="99" y="18"/>
                  </a:cubicBezTo>
                  <a:cubicBezTo>
                    <a:pt x="95" y="12"/>
                    <a:pt x="90" y="7"/>
                    <a:pt x="8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1" name="Freeform 28"/>
            <p:cNvSpPr>
              <a:spLocks/>
            </p:cNvSpPr>
            <p:nvPr/>
          </p:nvSpPr>
          <p:spPr bwMode="auto">
            <a:xfrm>
              <a:off x="4653" y="2921"/>
              <a:ext cx="75" cy="72"/>
            </a:xfrm>
            <a:custGeom>
              <a:avLst/>
              <a:gdLst>
                <a:gd name="T0" fmla="*/ 12 w 51"/>
                <a:gd name="T1" fmla="*/ 7 h 50"/>
                <a:gd name="T2" fmla="*/ 8 w 51"/>
                <a:gd name="T3" fmla="*/ 39 h 50"/>
                <a:gd name="T4" fmla="*/ 39 w 51"/>
                <a:gd name="T5" fmla="*/ 43 h 50"/>
                <a:gd name="T6" fmla="*/ 43 w 51"/>
                <a:gd name="T7" fmla="*/ 12 h 50"/>
                <a:gd name="T8" fmla="*/ 12 w 51"/>
                <a:gd name="T9" fmla="*/ 7 h 50"/>
              </a:gdLst>
              <a:ahLst/>
              <a:cxnLst>
                <a:cxn ang="0">
                  <a:pos x="T0" y="T1"/>
                </a:cxn>
                <a:cxn ang="0">
                  <a:pos x="T2" y="T3"/>
                </a:cxn>
                <a:cxn ang="0">
                  <a:pos x="T4" y="T5"/>
                </a:cxn>
                <a:cxn ang="0">
                  <a:pos x="T6" y="T7"/>
                </a:cxn>
                <a:cxn ang="0">
                  <a:pos x="T8" y="T9"/>
                </a:cxn>
              </a:cxnLst>
              <a:rect l="0" t="0" r="r" b="b"/>
              <a:pathLst>
                <a:path w="51" h="50">
                  <a:moveTo>
                    <a:pt x="12" y="7"/>
                  </a:moveTo>
                  <a:cubicBezTo>
                    <a:pt x="2" y="15"/>
                    <a:pt x="0" y="29"/>
                    <a:pt x="8" y="39"/>
                  </a:cubicBezTo>
                  <a:cubicBezTo>
                    <a:pt x="15" y="48"/>
                    <a:pt x="29" y="50"/>
                    <a:pt x="39" y="43"/>
                  </a:cubicBezTo>
                  <a:cubicBezTo>
                    <a:pt x="49" y="35"/>
                    <a:pt x="51" y="21"/>
                    <a:pt x="43" y="12"/>
                  </a:cubicBezTo>
                  <a:cubicBezTo>
                    <a:pt x="36" y="2"/>
                    <a:pt x="22" y="0"/>
                    <a:pt x="12"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2" name="Freeform 29"/>
            <p:cNvSpPr>
              <a:spLocks/>
            </p:cNvSpPr>
            <p:nvPr/>
          </p:nvSpPr>
          <p:spPr bwMode="auto">
            <a:xfrm>
              <a:off x="4590" y="3002"/>
              <a:ext cx="66" cy="67"/>
            </a:xfrm>
            <a:custGeom>
              <a:avLst/>
              <a:gdLst>
                <a:gd name="T0" fmla="*/ 10 w 46"/>
                <a:gd name="T1" fmla="*/ 7 h 46"/>
                <a:gd name="T2" fmla="*/ 6 w 46"/>
                <a:gd name="T3" fmla="*/ 36 h 46"/>
                <a:gd name="T4" fmla="*/ 35 w 46"/>
                <a:gd name="T5" fmla="*/ 40 h 46"/>
                <a:gd name="T6" fmla="*/ 39 w 46"/>
                <a:gd name="T7" fmla="*/ 11 h 46"/>
                <a:gd name="T8" fmla="*/ 10 w 46"/>
                <a:gd name="T9" fmla="*/ 7 h 46"/>
              </a:gdLst>
              <a:ahLst/>
              <a:cxnLst>
                <a:cxn ang="0">
                  <a:pos x="T0" y="T1"/>
                </a:cxn>
                <a:cxn ang="0">
                  <a:pos x="T2" y="T3"/>
                </a:cxn>
                <a:cxn ang="0">
                  <a:pos x="T4" y="T5"/>
                </a:cxn>
                <a:cxn ang="0">
                  <a:pos x="T6" y="T7"/>
                </a:cxn>
                <a:cxn ang="0">
                  <a:pos x="T8" y="T9"/>
                </a:cxn>
              </a:cxnLst>
              <a:rect l="0" t="0" r="r" b="b"/>
              <a:pathLst>
                <a:path w="46" h="46">
                  <a:moveTo>
                    <a:pt x="10" y="7"/>
                  </a:moveTo>
                  <a:cubicBezTo>
                    <a:pt x="1" y="14"/>
                    <a:pt x="0" y="27"/>
                    <a:pt x="6" y="36"/>
                  </a:cubicBezTo>
                  <a:cubicBezTo>
                    <a:pt x="13" y="45"/>
                    <a:pt x="26" y="46"/>
                    <a:pt x="35" y="40"/>
                  </a:cubicBezTo>
                  <a:cubicBezTo>
                    <a:pt x="44" y="33"/>
                    <a:pt x="46" y="20"/>
                    <a:pt x="39" y="11"/>
                  </a:cubicBezTo>
                  <a:cubicBezTo>
                    <a:pt x="32" y="2"/>
                    <a:pt x="19" y="0"/>
                    <a:pt x="10"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3" name="Freeform 30"/>
            <p:cNvSpPr>
              <a:spLocks/>
            </p:cNvSpPr>
            <p:nvPr/>
          </p:nvSpPr>
          <p:spPr bwMode="auto">
            <a:xfrm>
              <a:off x="4468" y="2902"/>
              <a:ext cx="103" cy="101"/>
            </a:xfrm>
            <a:custGeom>
              <a:avLst/>
              <a:gdLst>
                <a:gd name="T0" fmla="*/ 17 w 71"/>
                <a:gd name="T1" fmla="*/ 10 h 70"/>
                <a:gd name="T2" fmla="*/ 11 w 71"/>
                <a:gd name="T3" fmla="*/ 54 h 70"/>
                <a:gd name="T4" fmla="*/ 55 w 71"/>
                <a:gd name="T5" fmla="*/ 60 h 70"/>
                <a:gd name="T6" fmla="*/ 61 w 71"/>
                <a:gd name="T7" fmla="*/ 16 h 70"/>
                <a:gd name="T8" fmla="*/ 17 w 71"/>
                <a:gd name="T9" fmla="*/ 10 h 70"/>
              </a:gdLst>
              <a:ahLst/>
              <a:cxnLst>
                <a:cxn ang="0">
                  <a:pos x="T0" y="T1"/>
                </a:cxn>
                <a:cxn ang="0">
                  <a:pos x="T2" y="T3"/>
                </a:cxn>
                <a:cxn ang="0">
                  <a:pos x="T4" y="T5"/>
                </a:cxn>
                <a:cxn ang="0">
                  <a:pos x="T6" y="T7"/>
                </a:cxn>
                <a:cxn ang="0">
                  <a:pos x="T8" y="T9"/>
                </a:cxn>
              </a:cxnLst>
              <a:rect l="0" t="0" r="r" b="b"/>
              <a:pathLst>
                <a:path w="71" h="70">
                  <a:moveTo>
                    <a:pt x="17" y="10"/>
                  </a:moveTo>
                  <a:cubicBezTo>
                    <a:pt x="3" y="21"/>
                    <a:pt x="0" y="40"/>
                    <a:pt x="11" y="54"/>
                  </a:cubicBezTo>
                  <a:cubicBezTo>
                    <a:pt x="21" y="68"/>
                    <a:pt x="41" y="70"/>
                    <a:pt x="55" y="60"/>
                  </a:cubicBezTo>
                  <a:cubicBezTo>
                    <a:pt x="68" y="49"/>
                    <a:pt x="71" y="30"/>
                    <a:pt x="61" y="16"/>
                  </a:cubicBezTo>
                  <a:cubicBezTo>
                    <a:pt x="50" y="2"/>
                    <a:pt x="30" y="0"/>
                    <a:pt x="17"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4" name="Rectangle 31"/>
            <p:cNvSpPr>
              <a:spLocks noChangeArrowheads="1"/>
            </p:cNvSpPr>
            <p:nvPr/>
          </p:nvSpPr>
          <p:spPr bwMode="auto">
            <a:xfrm>
              <a:off x="4884" y="2718"/>
              <a:ext cx="544"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2244" dirty="0" smtClean="0">
                  <a:solidFill>
                    <a:schemeClr val="bg1"/>
                  </a:solidFill>
                  <a:latin typeface="Segoe Pro Display Light" panose="020B0302040504020203" pitchFamily="34" charset="0"/>
                </a:rPr>
                <a:t>App</a:t>
              </a:r>
            </a:p>
            <a:p>
              <a:pPr defTabSz="932597"/>
              <a:r>
                <a:rPr lang="en-US" altLang="en-US" sz="2244" dirty="0" smtClean="0">
                  <a:solidFill>
                    <a:schemeClr val="bg1"/>
                  </a:solidFill>
                  <a:latin typeface="Segoe Pro Display Light" panose="020B0302040504020203" pitchFamily="34" charset="0"/>
                </a:rPr>
                <a:t>Service</a:t>
              </a:r>
              <a:endParaRPr lang="en-US" altLang="en-US" sz="1836" dirty="0">
                <a:solidFill>
                  <a:schemeClr val="bg1"/>
                </a:solidFill>
              </a:endParaRPr>
            </a:p>
          </p:txBody>
        </p:sp>
        <p:sp>
          <p:nvSpPr>
            <p:cNvPr id="35" name="Freeform 32"/>
            <p:cNvSpPr>
              <a:spLocks/>
            </p:cNvSpPr>
            <p:nvPr/>
          </p:nvSpPr>
          <p:spPr bwMode="auto">
            <a:xfrm>
              <a:off x="5778" y="2584"/>
              <a:ext cx="1353" cy="647"/>
            </a:xfrm>
            <a:custGeom>
              <a:avLst/>
              <a:gdLst>
                <a:gd name="T0" fmla="*/ 874 w 932"/>
                <a:gd name="T1" fmla="*/ 0 h 446"/>
                <a:gd name="T2" fmla="*/ 59 w 932"/>
                <a:gd name="T3" fmla="*/ 0 h 446"/>
                <a:gd name="T4" fmla="*/ 18 w 932"/>
                <a:gd name="T5" fmla="*/ 17 h 446"/>
                <a:gd name="T6" fmla="*/ 0 w 932"/>
                <a:gd name="T7" fmla="*/ 58 h 446"/>
                <a:gd name="T8" fmla="*/ 0 w 932"/>
                <a:gd name="T9" fmla="*/ 388 h 446"/>
                <a:gd name="T10" fmla="*/ 18 w 932"/>
                <a:gd name="T11" fmla="*/ 430 h 446"/>
                <a:gd name="T12" fmla="*/ 53 w 932"/>
                <a:gd name="T13" fmla="*/ 446 h 446"/>
                <a:gd name="T14" fmla="*/ 53 w 932"/>
                <a:gd name="T15" fmla="*/ 442 h 446"/>
                <a:gd name="T16" fmla="*/ 53 w 932"/>
                <a:gd name="T17" fmla="*/ 113 h 446"/>
                <a:gd name="T18" fmla="*/ 113 w 932"/>
                <a:gd name="T19" fmla="*/ 52 h 446"/>
                <a:gd name="T20" fmla="*/ 928 w 932"/>
                <a:gd name="T21" fmla="*/ 52 h 446"/>
                <a:gd name="T22" fmla="*/ 932 w 932"/>
                <a:gd name="T23" fmla="*/ 52 h 446"/>
                <a:gd name="T24" fmla="*/ 915 w 932"/>
                <a:gd name="T25" fmla="*/ 17 h 446"/>
                <a:gd name="T26" fmla="*/ 874 w 932"/>
                <a:gd name="T27"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2" h="446">
                  <a:moveTo>
                    <a:pt x="874" y="0"/>
                  </a:moveTo>
                  <a:cubicBezTo>
                    <a:pt x="59" y="0"/>
                    <a:pt x="59" y="0"/>
                    <a:pt x="59" y="0"/>
                  </a:cubicBezTo>
                  <a:cubicBezTo>
                    <a:pt x="43" y="0"/>
                    <a:pt x="28" y="7"/>
                    <a:pt x="18" y="17"/>
                  </a:cubicBezTo>
                  <a:cubicBezTo>
                    <a:pt x="7" y="28"/>
                    <a:pt x="0" y="42"/>
                    <a:pt x="0" y="58"/>
                  </a:cubicBezTo>
                  <a:cubicBezTo>
                    <a:pt x="0" y="388"/>
                    <a:pt x="0" y="388"/>
                    <a:pt x="0" y="388"/>
                  </a:cubicBezTo>
                  <a:cubicBezTo>
                    <a:pt x="0" y="404"/>
                    <a:pt x="7" y="419"/>
                    <a:pt x="18" y="430"/>
                  </a:cubicBezTo>
                  <a:cubicBezTo>
                    <a:pt x="27" y="439"/>
                    <a:pt x="39" y="445"/>
                    <a:pt x="53" y="446"/>
                  </a:cubicBezTo>
                  <a:cubicBezTo>
                    <a:pt x="53" y="445"/>
                    <a:pt x="53" y="444"/>
                    <a:pt x="53" y="442"/>
                  </a:cubicBezTo>
                  <a:cubicBezTo>
                    <a:pt x="53" y="113"/>
                    <a:pt x="53" y="113"/>
                    <a:pt x="53" y="113"/>
                  </a:cubicBezTo>
                  <a:cubicBezTo>
                    <a:pt x="53" y="79"/>
                    <a:pt x="80" y="52"/>
                    <a:pt x="113" y="52"/>
                  </a:cubicBezTo>
                  <a:cubicBezTo>
                    <a:pt x="928" y="52"/>
                    <a:pt x="928" y="52"/>
                    <a:pt x="928" y="52"/>
                  </a:cubicBezTo>
                  <a:cubicBezTo>
                    <a:pt x="929" y="52"/>
                    <a:pt x="930" y="52"/>
                    <a:pt x="932" y="52"/>
                  </a:cubicBezTo>
                  <a:cubicBezTo>
                    <a:pt x="930" y="39"/>
                    <a:pt x="924" y="26"/>
                    <a:pt x="915" y="17"/>
                  </a:cubicBezTo>
                  <a:cubicBezTo>
                    <a:pt x="904" y="7"/>
                    <a:pt x="890" y="0"/>
                    <a:pt x="874" y="0"/>
                  </a:cubicBezTo>
                </a:path>
              </a:pathLst>
            </a:custGeom>
            <a:solidFill>
              <a:srgbClr val="4E6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6" name="Freeform 33"/>
            <p:cNvSpPr>
              <a:spLocks/>
            </p:cNvSpPr>
            <p:nvPr/>
          </p:nvSpPr>
          <p:spPr bwMode="auto">
            <a:xfrm>
              <a:off x="5772" y="2578"/>
              <a:ext cx="1365" cy="659"/>
            </a:xfrm>
            <a:custGeom>
              <a:avLst/>
              <a:gdLst>
                <a:gd name="T0" fmla="*/ 878 w 940"/>
                <a:gd name="T1" fmla="*/ 0 h 454"/>
                <a:gd name="T2" fmla="*/ 63 w 940"/>
                <a:gd name="T3" fmla="*/ 0 h 454"/>
                <a:gd name="T4" fmla="*/ 0 w 940"/>
                <a:gd name="T5" fmla="*/ 62 h 454"/>
                <a:gd name="T6" fmla="*/ 0 w 940"/>
                <a:gd name="T7" fmla="*/ 392 h 454"/>
                <a:gd name="T8" fmla="*/ 57 w 940"/>
                <a:gd name="T9" fmla="*/ 454 h 454"/>
                <a:gd name="T10" fmla="*/ 57 w 940"/>
                <a:gd name="T11" fmla="*/ 450 h 454"/>
                <a:gd name="T12" fmla="*/ 22 w 940"/>
                <a:gd name="T13" fmla="*/ 434 h 454"/>
                <a:gd name="T14" fmla="*/ 4 w 940"/>
                <a:gd name="T15" fmla="*/ 392 h 454"/>
                <a:gd name="T16" fmla="*/ 4 w 940"/>
                <a:gd name="T17" fmla="*/ 62 h 454"/>
                <a:gd name="T18" fmla="*/ 22 w 940"/>
                <a:gd name="T19" fmla="*/ 21 h 454"/>
                <a:gd name="T20" fmla="*/ 63 w 940"/>
                <a:gd name="T21" fmla="*/ 4 h 454"/>
                <a:gd name="T22" fmla="*/ 878 w 940"/>
                <a:gd name="T23" fmla="*/ 4 h 454"/>
                <a:gd name="T24" fmla="*/ 919 w 940"/>
                <a:gd name="T25" fmla="*/ 21 h 454"/>
                <a:gd name="T26" fmla="*/ 936 w 940"/>
                <a:gd name="T27" fmla="*/ 56 h 454"/>
                <a:gd name="T28" fmla="*/ 940 w 940"/>
                <a:gd name="T29" fmla="*/ 57 h 454"/>
                <a:gd name="T30" fmla="*/ 878 w 940"/>
                <a:gd name="T31"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0" h="454">
                  <a:moveTo>
                    <a:pt x="878" y="0"/>
                  </a:moveTo>
                  <a:cubicBezTo>
                    <a:pt x="63" y="0"/>
                    <a:pt x="63" y="0"/>
                    <a:pt x="63" y="0"/>
                  </a:cubicBezTo>
                  <a:cubicBezTo>
                    <a:pt x="28" y="0"/>
                    <a:pt x="0" y="28"/>
                    <a:pt x="0" y="62"/>
                  </a:cubicBezTo>
                  <a:cubicBezTo>
                    <a:pt x="0" y="392"/>
                    <a:pt x="0" y="392"/>
                    <a:pt x="0" y="392"/>
                  </a:cubicBezTo>
                  <a:cubicBezTo>
                    <a:pt x="0" y="425"/>
                    <a:pt x="25" y="452"/>
                    <a:pt x="57" y="454"/>
                  </a:cubicBezTo>
                  <a:cubicBezTo>
                    <a:pt x="57" y="453"/>
                    <a:pt x="57" y="452"/>
                    <a:pt x="57" y="450"/>
                  </a:cubicBezTo>
                  <a:cubicBezTo>
                    <a:pt x="43" y="449"/>
                    <a:pt x="31" y="443"/>
                    <a:pt x="22" y="434"/>
                  </a:cubicBezTo>
                  <a:cubicBezTo>
                    <a:pt x="11" y="423"/>
                    <a:pt x="4" y="408"/>
                    <a:pt x="4" y="392"/>
                  </a:cubicBezTo>
                  <a:cubicBezTo>
                    <a:pt x="4" y="62"/>
                    <a:pt x="4" y="62"/>
                    <a:pt x="4" y="62"/>
                  </a:cubicBezTo>
                  <a:cubicBezTo>
                    <a:pt x="4" y="46"/>
                    <a:pt x="11" y="32"/>
                    <a:pt x="22" y="21"/>
                  </a:cubicBezTo>
                  <a:cubicBezTo>
                    <a:pt x="32" y="11"/>
                    <a:pt x="47" y="4"/>
                    <a:pt x="63" y="4"/>
                  </a:cubicBezTo>
                  <a:cubicBezTo>
                    <a:pt x="878" y="4"/>
                    <a:pt x="878" y="4"/>
                    <a:pt x="878" y="4"/>
                  </a:cubicBezTo>
                  <a:cubicBezTo>
                    <a:pt x="894" y="4"/>
                    <a:pt x="908" y="11"/>
                    <a:pt x="919" y="21"/>
                  </a:cubicBezTo>
                  <a:cubicBezTo>
                    <a:pt x="928" y="30"/>
                    <a:pt x="934" y="43"/>
                    <a:pt x="936" y="56"/>
                  </a:cubicBezTo>
                  <a:cubicBezTo>
                    <a:pt x="937" y="56"/>
                    <a:pt x="938" y="57"/>
                    <a:pt x="940" y="57"/>
                  </a:cubicBezTo>
                  <a:cubicBezTo>
                    <a:pt x="937" y="25"/>
                    <a:pt x="910" y="0"/>
                    <a:pt x="878"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7" name="Freeform 34"/>
            <p:cNvSpPr>
              <a:spLocks/>
            </p:cNvSpPr>
            <p:nvPr/>
          </p:nvSpPr>
          <p:spPr bwMode="auto">
            <a:xfrm>
              <a:off x="5855" y="2659"/>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1 h 451"/>
                <a:gd name="T10" fmla="*/ 60 w 935"/>
                <a:gd name="T11" fmla="*/ 0 h 451"/>
                <a:gd name="T12" fmla="*/ 875 w 935"/>
                <a:gd name="T13" fmla="*/ 0 h 451"/>
                <a:gd name="T14" fmla="*/ 935 w 935"/>
                <a:gd name="T15" fmla="*/ 61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1"/>
                    <a:pt x="0" y="61"/>
                    <a:pt x="0" y="61"/>
                  </a:cubicBezTo>
                  <a:cubicBezTo>
                    <a:pt x="0" y="27"/>
                    <a:pt x="27" y="0"/>
                    <a:pt x="60" y="0"/>
                  </a:cubicBezTo>
                  <a:cubicBezTo>
                    <a:pt x="875" y="0"/>
                    <a:pt x="875" y="0"/>
                    <a:pt x="875" y="0"/>
                  </a:cubicBezTo>
                  <a:cubicBezTo>
                    <a:pt x="908" y="0"/>
                    <a:pt x="935" y="27"/>
                    <a:pt x="935" y="61"/>
                  </a:cubicBezTo>
                  <a:cubicBezTo>
                    <a:pt x="935" y="390"/>
                    <a:pt x="935" y="390"/>
                    <a:pt x="935" y="390"/>
                  </a:cubicBezTo>
                </a:path>
              </a:pathLst>
            </a:custGeom>
            <a:solidFill>
              <a:srgbClr val="022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8" name="Freeform 35"/>
            <p:cNvSpPr>
              <a:spLocks/>
            </p:cNvSpPr>
            <p:nvPr/>
          </p:nvSpPr>
          <p:spPr bwMode="auto">
            <a:xfrm>
              <a:off x="5850" y="2656"/>
              <a:ext cx="1367"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3 h 455"/>
                <a:gd name="T16" fmla="*/ 22 w 941"/>
                <a:gd name="T17" fmla="*/ 22 h 455"/>
                <a:gd name="T18" fmla="*/ 63 w 941"/>
                <a:gd name="T19" fmla="*/ 5 h 455"/>
                <a:gd name="T20" fmla="*/ 878 w 941"/>
                <a:gd name="T21" fmla="*/ 5 h 455"/>
                <a:gd name="T22" fmla="*/ 919 w 941"/>
                <a:gd name="T23" fmla="*/ 22 h 455"/>
                <a:gd name="T24" fmla="*/ 936 w 941"/>
                <a:gd name="T25" fmla="*/ 63 h 455"/>
                <a:gd name="T26" fmla="*/ 936 w 941"/>
                <a:gd name="T27" fmla="*/ 392 h 455"/>
                <a:gd name="T28" fmla="*/ 938 w 941"/>
                <a:gd name="T29" fmla="*/ 392 h 455"/>
                <a:gd name="T30" fmla="*/ 941 w 941"/>
                <a:gd name="T31" fmla="*/ 392 h 455"/>
                <a:gd name="T32" fmla="*/ 941 w 941"/>
                <a:gd name="T33" fmla="*/ 63 h 455"/>
                <a:gd name="T34" fmla="*/ 878 w 941"/>
                <a:gd name="T35" fmla="*/ 0 h 455"/>
                <a:gd name="T36" fmla="*/ 63 w 941"/>
                <a:gd name="T37" fmla="*/ 0 h 455"/>
                <a:gd name="T38" fmla="*/ 0 w 941"/>
                <a:gd name="T39" fmla="*/ 63 h 455"/>
                <a:gd name="T40" fmla="*/ 0 w 941"/>
                <a:gd name="T41" fmla="*/ 392 h 455"/>
                <a:gd name="T42" fmla="*/ 63 w 941"/>
                <a:gd name="T43" fmla="*/ 455 h 455"/>
                <a:gd name="T44" fmla="*/ 878 w 941"/>
                <a:gd name="T45" fmla="*/ 455 h 455"/>
                <a:gd name="T46" fmla="*/ 941 w 941"/>
                <a:gd name="T47" fmla="*/ 392 h 455"/>
                <a:gd name="T48" fmla="*/ 938 w 941"/>
                <a:gd name="T49"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3" y="444"/>
                    <a:pt x="22" y="433"/>
                  </a:cubicBezTo>
                  <a:cubicBezTo>
                    <a:pt x="12" y="423"/>
                    <a:pt x="5" y="408"/>
                    <a:pt x="5" y="392"/>
                  </a:cubicBezTo>
                  <a:cubicBezTo>
                    <a:pt x="5" y="63"/>
                    <a:pt x="5" y="63"/>
                    <a:pt x="5" y="63"/>
                  </a:cubicBezTo>
                  <a:cubicBezTo>
                    <a:pt x="5" y="47"/>
                    <a:pt x="12" y="32"/>
                    <a:pt x="22" y="22"/>
                  </a:cubicBezTo>
                  <a:cubicBezTo>
                    <a:pt x="33" y="11"/>
                    <a:pt x="47" y="5"/>
                    <a:pt x="63" y="5"/>
                  </a:cubicBezTo>
                  <a:cubicBezTo>
                    <a:pt x="878" y="5"/>
                    <a:pt x="878" y="5"/>
                    <a:pt x="878" y="5"/>
                  </a:cubicBezTo>
                  <a:cubicBezTo>
                    <a:pt x="894" y="5"/>
                    <a:pt x="908" y="11"/>
                    <a:pt x="919" y="22"/>
                  </a:cubicBezTo>
                  <a:cubicBezTo>
                    <a:pt x="929" y="32"/>
                    <a:pt x="936" y="47"/>
                    <a:pt x="936" y="63"/>
                  </a:cubicBezTo>
                  <a:cubicBezTo>
                    <a:pt x="936" y="392"/>
                    <a:pt x="936" y="392"/>
                    <a:pt x="936" y="392"/>
                  </a:cubicBezTo>
                  <a:cubicBezTo>
                    <a:pt x="938" y="392"/>
                    <a:pt x="938" y="392"/>
                    <a:pt x="938" y="392"/>
                  </a:cubicBezTo>
                  <a:cubicBezTo>
                    <a:pt x="941" y="392"/>
                    <a:pt x="941" y="392"/>
                    <a:pt x="941" y="392"/>
                  </a:cubicBezTo>
                  <a:cubicBezTo>
                    <a:pt x="941" y="63"/>
                    <a:pt x="941" y="63"/>
                    <a:pt x="941" y="63"/>
                  </a:cubicBezTo>
                  <a:cubicBezTo>
                    <a:pt x="941" y="28"/>
                    <a:pt x="913" y="0"/>
                    <a:pt x="878" y="0"/>
                  </a:cubicBezTo>
                  <a:cubicBezTo>
                    <a:pt x="63" y="0"/>
                    <a:pt x="63" y="0"/>
                    <a:pt x="63" y="0"/>
                  </a:cubicBezTo>
                  <a:cubicBezTo>
                    <a:pt x="28" y="0"/>
                    <a:pt x="0" y="28"/>
                    <a:pt x="0" y="63"/>
                  </a:cubicBezTo>
                  <a:cubicBezTo>
                    <a:pt x="0" y="392"/>
                    <a:pt x="0" y="392"/>
                    <a:pt x="0" y="392"/>
                  </a:cubicBezTo>
                  <a:cubicBezTo>
                    <a:pt x="0" y="427"/>
                    <a:pt x="28" y="455"/>
                    <a:pt x="63" y="455"/>
                  </a:cubicBezTo>
                  <a:cubicBezTo>
                    <a:pt x="878" y="455"/>
                    <a:pt x="878" y="455"/>
                    <a:pt x="878" y="455"/>
                  </a:cubicBezTo>
                  <a:cubicBezTo>
                    <a:pt x="913"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9" name="Freeform 36"/>
            <p:cNvSpPr>
              <a:spLocks/>
            </p:cNvSpPr>
            <p:nvPr/>
          </p:nvSpPr>
          <p:spPr bwMode="auto">
            <a:xfrm>
              <a:off x="6068" y="3044"/>
              <a:ext cx="211" cy="63"/>
            </a:xfrm>
            <a:custGeom>
              <a:avLst/>
              <a:gdLst>
                <a:gd name="T0" fmla="*/ 105 w 145"/>
                <a:gd name="T1" fmla="*/ 0 h 43"/>
                <a:gd name="T2" fmla="*/ 100 w 145"/>
                <a:gd name="T3" fmla="*/ 0 h 43"/>
                <a:gd name="T4" fmla="*/ 48 w 145"/>
                <a:gd name="T5" fmla="*/ 0 h 43"/>
                <a:gd name="T6" fmla="*/ 45 w 145"/>
                <a:gd name="T7" fmla="*/ 0 h 43"/>
                <a:gd name="T8" fmla="*/ 0 w 145"/>
                <a:gd name="T9" fmla="*/ 29 h 43"/>
                <a:gd name="T10" fmla="*/ 0 w 145"/>
                <a:gd name="T11" fmla="*/ 43 h 43"/>
                <a:gd name="T12" fmla="*/ 54 w 145"/>
                <a:gd name="T13" fmla="*/ 43 h 43"/>
                <a:gd name="T14" fmla="*/ 94 w 145"/>
                <a:gd name="T15" fmla="*/ 43 h 43"/>
                <a:gd name="T16" fmla="*/ 145 w 145"/>
                <a:gd name="T17" fmla="*/ 43 h 43"/>
                <a:gd name="T18" fmla="*/ 145 w 145"/>
                <a:gd name="T19" fmla="*/ 29 h 43"/>
                <a:gd name="T20" fmla="*/ 105 w 145"/>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5" h="43">
                  <a:moveTo>
                    <a:pt x="105" y="0"/>
                  </a:moveTo>
                  <a:cubicBezTo>
                    <a:pt x="100" y="0"/>
                    <a:pt x="100" y="0"/>
                    <a:pt x="100" y="0"/>
                  </a:cubicBezTo>
                  <a:cubicBezTo>
                    <a:pt x="48" y="0"/>
                    <a:pt x="48" y="0"/>
                    <a:pt x="48" y="0"/>
                  </a:cubicBezTo>
                  <a:cubicBezTo>
                    <a:pt x="45" y="0"/>
                    <a:pt x="45" y="0"/>
                    <a:pt x="45" y="0"/>
                  </a:cubicBezTo>
                  <a:cubicBezTo>
                    <a:pt x="52" y="26"/>
                    <a:pt x="43" y="29"/>
                    <a:pt x="0" y="29"/>
                  </a:cubicBezTo>
                  <a:cubicBezTo>
                    <a:pt x="0" y="43"/>
                    <a:pt x="0" y="43"/>
                    <a:pt x="0" y="43"/>
                  </a:cubicBezTo>
                  <a:cubicBezTo>
                    <a:pt x="54" y="43"/>
                    <a:pt x="54" y="43"/>
                    <a:pt x="54" y="43"/>
                  </a:cubicBezTo>
                  <a:cubicBezTo>
                    <a:pt x="94" y="43"/>
                    <a:pt x="94" y="43"/>
                    <a:pt x="94" y="43"/>
                  </a:cubicBezTo>
                  <a:cubicBezTo>
                    <a:pt x="145" y="43"/>
                    <a:pt x="145" y="43"/>
                    <a:pt x="145" y="43"/>
                  </a:cubicBezTo>
                  <a:cubicBezTo>
                    <a:pt x="145" y="29"/>
                    <a:pt x="145" y="29"/>
                    <a:pt x="145" y="29"/>
                  </a:cubicBezTo>
                  <a:cubicBezTo>
                    <a:pt x="102" y="29"/>
                    <a:pt x="98" y="26"/>
                    <a:pt x="105" y="0"/>
                  </a:cubicBez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0" name="Freeform 37"/>
            <p:cNvSpPr>
              <a:spLocks noEditPoints="1"/>
            </p:cNvSpPr>
            <p:nvPr/>
          </p:nvSpPr>
          <p:spPr bwMode="auto">
            <a:xfrm>
              <a:off x="6013" y="2810"/>
              <a:ext cx="321" cy="234"/>
            </a:xfrm>
            <a:custGeom>
              <a:avLst/>
              <a:gdLst>
                <a:gd name="T0" fmla="*/ 207 w 221"/>
                <a:gd name="T1" fmla="*/ 0 h 161"/>
                <a:gd name="T2" fmla="*/ 12 w 221"/>
                <a:gd name="T3" fmla="*/ 0 h 161"/>
                <a:gd name="T4" fmla="*/ 0 w 221"/>
                <a:gd name="T5" fmla="*/ 13 h 161"/>
                <a:gd name="T6" fmla="*/ 0 w 221"/>
                <a:gd name="T7" fmla="*/ 149 h 161"/>
                <a:gd name="T8" fmla="*/ 12 w 221"/>
                <a:gd name="T9" fmla="*/ 161 h 161"/>
                <a:gd name="T10" fmla="*/ 207 w 221"/>
                <a:gd name="T11" fmla="*/ 161 h 161"/>
                <a:gd name="T12" fmla="*/ 221 w 221"/>
                <a:gd name="T13" fmla="*/ 149 h 161"/>
                <a:gd name="T14" fmla="*/ 221 w 221"/>
                <a:gd name="T15" fmla="*/ 13 h 161"/>
                <a:gd name="T16" fmla="*/ 207 w 221"/>
                <a:gd name="T17" fmla="*/ 0 h 161"/>
                <a:gd name="T18" fmla="*/ 204 w 221"/>
                <a:gd name="T19" fmla="*/ 17 h 161"/>
                <a:gd name="T20" fmla="*/ 204 w 221"/>
                <a:gd name="T21" fmla="*/ 144 h 161"/>
                <a:gd name="T22" fmla="*/ 17 w 221"/>
                <a:gd name="T23" fmla="*/ 144 h 161"/>
                <a:gd name="T24" fmla="*/ 17 w 221"/>
                <a:gd name="T25" fmla="*/ 17 h 161"/>
                <a:gd name="T26" fmla="*/ 204 w 221"/>
                <a:gd name="T27" fmla="*/ 17 h 161"/>
                <a:gd name="T28" fmla="*/ 204 w 221"/>
                <a:gd name="T29" fmla="*/ 1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 h="161">
                  <a:moveTo>
                    <a:pt x="207" y="0"/>
                  </a:moveTo>
                  <a:cubicBezTo>
                    <a:pt x="12" y="0"/>
                    <a:pt x="12" y="0"/>
                    <a:pt x="12" y="0"/>
                  </a:cubicBezTo>
                  <a:cubicBezTo>
                    <a:pt x="6" y="0"/>
                    <a:pt x="0" y="6"/>
                    <a:pt x="0" y="13"/>
                  </a:cubicBezTo>
                  <a:cubicBezTo>
                    <a:pt x="0" y="149"/>
                    <a:pt x="0" y="149"/>
                    <a:pt x="0" y="149"/>
                  </a:cubicBezTo>
                  <a:cubicBezTo>
                    <a:pt x="0" y="155"/>
                    <a:pt x="6" y="161"/>
                    <a:pt x="12" y="161"/>
                  </a:cubicBezTo>
                  <a:cubicBezTo>
                    <a:pt x="207" y="161"/>
                    <a:pt x="207" y="161"/>
                    <a:pt x="207" y="161"/>
                  </a:cubicBezTo>
                  <a:cubicBezTo>
                    <a:pt x="214" y="161"/>
                    <a:pt x="221" y="155"/>
                    <a:pt x="221" y="149"/>
                  </a:cubicBezTo>
                  <a:cubicBezTo>
                    <a:pt x="221" y="13"/>
                    <a:pt x="221" y="13"/>
                    <a:pt x="221" y="13"/>
                  </a:cubicBezTo>
                  <a:cubicBezTo>
                    <a:pt x="221" y="6"/>
                    <a:pt x="214" y="0"/>
                    <a:pt x="207" y="0"/>
                  </a:cubicBezTo>
                  <a:moveTo>
                    <a:pt x="204" y="17"/>
                  </a:moveTo>
                  <a:cubicBezTo>
                    <a:pt x="204" y="144"/>
                    <a:pt x="204" y="144"/>
                    <a:pt x="204" y="144"/>
                  </a:cubicBezTo>
                  <a:cubicBezTo>
                    <a:pt x="17" y="144"/>
                    <a:pt x="17" y="144"/>
                    <a:pt x="17" y="144"/>
                  </a:cubicBezTo>
                  <a:cubicBezTo>
                    <a:pt x="17" y="17"/>
                    <a:pt x="17" y="17"/>
                    <a:pt x="17" y="17"/>
                  </a:cubicBezTo>
                  <a:cubicBezTo>
                    <a:pt x="204" y="17"/>
                    <a:pt x="204" y="17"/>
                    <a:pt x="204" y="17"/>
                  </a:cubicBezTo>
                  <a:cubicBezTo>
                    <a:pt x="204" y="17"/>
                    <a:pt x="204" y="17"/>
                    <a:pt x="204" y="17"/>
                  </a:cubicBezTo>
                </a:path>
              </a:pathLst>
            </a:custGeom>
            <a:solidFill>
              <a:srgbClr val="C5C5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1" name="Freeform 38"/>
            <p:cNvSpPr>
              <a:spLocks/>
            </p:cNvSpPr>
            <p:nvPr/>
          </p:nvSpPr>
          <p:spPr bwMode="auto">
            <a:xfrm>
              <a:off x="6038" y="2835"/>
              <a:ext cx="271" cy="184"/>
            </a:xfrm>
            <a:custGeom>
              <a:avLst/>
              <a:gdLst>
                <a:gd name="T0" fmla="*/ 271 w 271"/>
                <a:gd name="T1" fmla="*/ 0 h 184"/>
                <a:gd name="T2" fmla="*/ 271 w 271"/>
                <a:gd name="T3" fmla="*/ 184 h 184"/>
                <a:gd name="T4" fmla="*/ 0 w 271"/>
                <a:gd name="T5" fmla="*/ 184 h 184"/>
                <a:gd name="T6" fmla="*/ 0 w 271"/>
                <a:gd name="T7" fmla="*/ 0 h 184"/>
                <a:gd name="T8" fmla="*/ 271 w 271"/>
                <a:gd name="T9" fmla="*/ 0 h 184"/>
                <a:gd name="T10" fmla="*/ 271 w 271"/>
                <a:gd name="T11" fmla="*/ 0 h 184"/>
              </a:gdLst>
              <a:ahLst/>
              <a:cxnLst>
                <a:cxn ang="0">
                  <a:pos x="T0" y="T1"/>
                </a:cxn>
                <a:cxn ang="0">
                  <a:pos x="T2" y="T3"/>
                </a:cxn>
                <a:cxn ang="0">
                  <a:pos x="T4" y="T5"/>
                </a:cxn>
                <a:cxn ang="0">
                  <a:pos x="T6" y="T7"/>
                </a:cxn>
                <a:cxn ang="0">
                  <a:pos x="T8" y="T9"/>
                </a:cxn>
                <a:cxn ang="0">
                  <a:pos x="T10" y="T11"/>
                </a:cxn>
              </a:cxnLst>
              <a:rect l="0" t="0" r="r" b="b"/>
              <a:pathLst>
                <a:path w="271" h="184">
                  <a:moveTo>
                    <a:pt x="271" y="0"/>
                  </a:moveTo>
                  <a:lnTo>
                    <a:pt x="271" y="184"/>
                  </a:lnTo>
                  <a:lnTo>
                    <a:pt x="0" y="184"/>
                  </a:lnTo>
                  <a:lnTo>
                    <a:pt x="0" y="0"/>
                  </a:lnTo>
                  <a:lnTo>
                    <a:pt x="271" y="0"/>
                  </a:lnTo>
                  <a:lnTo>
                    <a:pt x="271" y="0"/>
                  </a:lnTo>
                  <a:close/>
                </a:path>
              </a:pathLst>
            </a:custGeom>
            <a:solidFill>
              <a:srgbClr val="00BB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2" name="Freeform 39"/>
            <p:cNvSpPr>
              <a:spLocks/>
            </p:cNvSpPr>
            <p:nvPr/>
          </p:nvSpPr>
          <p:spPr bwMode="auto">
            <a:xfrm>
              <a:off x="6038" y="2835"/>
              <a:ext cx="271" cy="184"/>
            </a:xfrm>
            <a:custGeom>
              <a:avLst/>
              <a:gdLst>
                <a:gd name="T0" fmla="*/ 271 w 271"/>
                <a:gd name="T1" fmla="*/ 0 h 184"/>
                <a:gd name="T2" fmla="*/ 271 w 271"/>
                <a:gd name="T3" fmla="*/ 184 h 184"/>
                <a:gd name="T4" fmla="*/ 0 w 271"/>
                <a:gd name="T5" fmla="*/ 184 h 184"/>
                <a:gd name="T6" fmla="*/ 0 w 271"/>
                <a:gd name="T7" fmla="*/ 0 h 184"/>
                <a:gd name="T8" fmla="*/ 271 w 271"/>
                <a:gd name="T9" fmla="*/ 0 h 184"/>
                <a:gd name="T10" fmla="*/ 271 w 271"/>
                <a:gd name="T11" fmla="*/ 0 h 184"/>
              </a:gdLst>
              <a:ahLst/>
              <a:cxnLst>
                <a:cxn ang="0">
                  <a:pos x="T0" y="T1"/>
                </a:cxn>
                <a:cxn ang="0">
                  <a:pos x="T2" y="T3"/>
                </a:cxn>
                <a:cxn ang="0">
                  <a:pos x="T4" y="T5"/>
                </a:cxn>
                <a:cxn ang="0">
                  <a:pos x="T6" y="T7"/>
                </a:cxn>
                <a:cxn ang="0">
                  <a:pos x="T8" y="T9"/>
                </a:cxn>
                <a:cxn ang="0">
                  <a:pos x="T10" y="T11"/>
                </a:cxn>
              </a:cxnLst>
              <a:rect l="0" t="0" r="r" b="b"/>
              <a:pathLst>
                <a:path w="271" h="184">
                  <a:moveTo>
                    <a:pt x="271" y="0"/>
                  </a:moveTo>
                  <a:lnTo>
                    <a:pt x="271" y="184"/>
                  </a:lnTo>
                  <a:lnTo>
                    <a:pt x="0" y="184"/>
                  </a:lnTo>
                  <a:lnTo>
                    <a:pt x="0" y="0"/>
                  </a:lnTo>
                  <a:lnTo>
                    <a:pt x="271" y="0"/>
                  </a:lnTo>
                  <a:lnTo>
                    <a:pt x="2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3" name="Freeform 40"/>
            <p:cNvSpPr>
              <a:spLocks/>
            </p:cNvSpPr>
            <p:nvPr/>
          </p:nvSpPr>
          <p:spPr bwMode="auto">
            <a:xfrm>
              <a:off x="6013" y="2810"/>
              <a:ext cx="302" cy="234"/>
            </a:xfrm>
            <a:custGeom>
              <a:avLst/>
              <a:gdLst>
                <a:gd name="T0" fmla="*/ 17 w 208"/>
                <a:gd name="T1" fmla="*/ 144 h 161"/>
                <a:gd name="T2" fmla="*/ 17 w 208"/>
                <a:gd name="T3" fmla="*/ 144 h 161"/>
                <a:gd name="T4" fmla="*/ 17 w 208"/>
                <a:gd name="T5" fmla="*/ 17 h 161"/>
                <a:gd name="T6" fmla="*/ 188 w 208"/>
                <a:gd name="T7" fmla="*/ 17 h 161"/>
                <a:gd name="T8" fmla="*/ 208 w 208"/>
                <a:gd name="T9" fmla="*/ 0 h 161"/>
                <a:gd name="T10" fmla="*/ 207 w 208"/>
                <a:gd name="T11" fmla="*/ 0 h 161"/>
                <a:gd name="T12" fmla="*/ 12 w 208"/>
                <a:gd name="T13" fmla="*/ 0 h 161"/>
                <a:gd name="T14" fmla="*/ 0 w 208"/>
                <a:gd name="T15" fmla="*/ 13 h 161"/>
                <a:gd name="T16" fmla="*/ 0 w 208"/>
                <a:gd name="T17" fmla="*/ 149 h 161"/>
                <a:gd name="T18" fmla="*/ 12 w 208"/>
                <a:gd name="T19" fmla="*/ 161 h 161"/>
                <a:gd name="T20" fmla="*/ 17 w 208"/>
                <a:gd name="T21" fmla="*/ 161 h 161"/>
                <a:gd name="T22" fmla="*/ 37 w 208"/>
                <a:gd name="T23" fmla="*/ 144 h 161"/>
                <a:gd name="T24" fmla="*/ 17 w 208"/>
                <a:gd name="T25" fmla="*/ 14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8" h="161">
                  <a:moveTo>
                    <a:pt x="17" y="144"/>
                  </a:moveTo>
                  <a:cubicBezTo>
                    <a:pt x="17" y="144"/>
                    <a:pt x="17" y="144"/>
                    <a:pt x="17" y="144"/>
                  </a:cubicBezTo>
                  <a:cubicBezTo>
                    <a:pt x="17" y="17"/>
                    <a:pt x="17" y="17"/>
                    <a:pt x="17" y="17"/>
                  </a:cubicBezTo>
                  <a:cubicBezTo>
                    <a:pt x="188" y="17"/>
                    <a:pt x="188" y="17"/>
                    <a:pt x="188" y="17"/>
                  </a:cubicBezTo>
                  <a:cubicBezTo>
                    <a:pt x="208" y="0"/>
                    <a:pt x="208" y="0"/>
                    <a:pt x="208" y="0"/>
                  </a:cubicBezTo>
                  <a:cubicBezTo>
                    <a:pt x="207" y="0"/>
                    <a:pt x="207" y="0"/>
                    <a:pt x="207" y="0"/>
                  </a:cubicBezTo>
                  <a:cubicBezTo>
                    <a:pt x="12" y="0"/>
                    <a:pt x="12" y="0"/>
                    <a:pt x="12" y="0"/>
                  </a:cubicBezTo>
                  <a:cubicBezTo>
                    <a:pt x="6" y="0"/>
                    <a:pt x="0" y="6"/>
                    <a:pt x="0" y="13"/>
                  </a:cubicBezTo>
                  <a:cubicBezTo>
                    <a:pt x="0" y="149"/>
                    <a:pt x="0" y="149"/>
                    <a:pt x="0" y="149"/>
                  </a:cubicBezTo>
                  <a:cubicBezTo>
                    <a:pt x="0" y="155"/>
                    <a:pt x="6" y="161"/>
                    <a:pt x="12" y="161"/>
                  </a:cubicBezTo>
                  <a:cubicBezTo>
                    <a:pt x="17" y="161"/>
                    <a:pt x="17" y="161"/>
                    <a:pt x="17" y="161"/>
                  </a:cubicBezTo>
                  <a:cubicBezTo>
                    <a:pt x="37" y="144"/>
                    <a:pt x="37" y="144"/>
                    <a:pt x="37" y="144"/>
                  </a:cubicBezTo>
                  <a:lnTo>
                    <a:pt x="17" y="144"/>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4" name="Freeform 41"/>
            <p:cNvSpPr>
              <a:spLocks/>
            </p:cNvSpPr>
            <p:nvPr/>
          </p:nvSpPr>
          <p:spPr bwMode="auto">
            <a:xfrm>
              <a:off x="6038" y="2835"/>
              <a:ext cx="248" cy="184"/>
            </a:xfrm>
            <a:custGeom>
              <a:avLst/>
              <a:gdLst>
                <a:gd name="T0" fmla="*/ 0 w 248"/>
                <a:gd name="T1" fmla="*/ 184 h 184"/>
                <a:gd name="T2" fmla="*/ 0 w 248"/>
                <a:gd name="T3" fmla="*/ 184 h 184"/>
                <a:gd name="T4" fmla="*/ 0 w 248"/>
                <a:gd name="T5" fmla="*/ 0 h 184"/>
                <a:gd name="T6" fmla="*/ 248 w 248"/>
                <a:gd name="T7" fmla="*/ 0 h 184"/>
                <a:gd name="T8" fmla="*/ 248 w 248"/>
                <a:gd name="T9" fmla="*/ 0 h 184"/>
                <a:gd name="T10" fmla="*/ 0 w 248"/>
                <a:gd name="T11" fmla="*/ 0 h 184"/>
                <a:gd name="T12" fmla="*/ 0 w 248"/>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248" h="184">
                  <a:moveTo>
                    <a:pt x="0" y="184"/>
                  </a:moveTo>
                  <a:lnTo>
                    <a:pt x="0" y="184"/>
                  </a:lnTo>
                  <a:lnTo>
                    <a:pt x="0" y="0"/>
                  </a:lnTo>
                  <a:lnTo>
                    <a:pt x="248" y="0"/>
                  </a:lnTo>
                  <a:lnTo>
                    <a:pt x="248" y="0"/>
                  </a:lnTo>
                  <a:lnTo>
                    <a:pt x="0" y="0"/>
                  </a:lnTo>
                  <a:lnTo>
                    <a:pt x="0" y="184"/>
                  </a:ln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5" name="Rectangle 42"/>
            <p:cNvSpPr>
              <a:spLocks noChangeArrowheads="1"/>
            </p:cNvSpPr>
            <p:nvPr/>
          </p:nvSpPr>
          <p:spPr bwMode="auto">
            <a:xfrm>
              <a:off x="6068" y="3086"/>
              <a:ext cx="211" cy="2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6" name="Oval 43"/>
            <p:cNvSpPr>
              <a:spLocks noChangeArrowheads="1"/>
            </p:cNvSpPr>
            <p:nvPr/>
          </p:nvSpPr>
          <p:spPr bwMode="auto">
            <a:xfrm>
              <a:off x="6167" y="2819"/>
              <a:ext cx="10" cy="9"/>
            </a:xfrm>
            <a:prstGeom prst="ellipse">
              <a:avLst/>
            </a:pr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7" name="Freeform 44"/>
            <p:cNvSpPr>
              <a:spLocks/>
            </p:cNvSpPr>
            <p:nvPr/>
          </p:nvSpPr>
          <p:spPr bwMode="auto">
            <a:xfrm>
              <a:off x="6115" y="2855"/>
              <a:ext cx="116" cy="70"/>
            </a:xfrm>
            <a:custGeom>
              <a:avLst/>
              <a:gdLst>
                <a:gd name="T0" fmla="*/ 40 w 80"/>
                <a:gd name="T1" fmla="*/ 0 h 48"/>
                <a:gd name="T2" fmla="*/ 40 w 80"/>
                <a:gd name="T3" fmla="*/ 1 h 48"/>
                <a:gd name="T4" fmla="*/ 1 w 80"/>
                <a:gd name="T5" fmla="*/ 23 h 48"/>
                <a:gd name="T6" fmla="*/ 0 w 80"/>
                <a:gd name="T7" fmla="*/ 24 h 48"/>
                <a:gd name="T8" fmla="*/ 1 w 80"/>
                <a:gd name="T9" fmla="*/ 25 h 48"/>
                <a:gd name="T10" fmla="*/ 40 w 80"/>
                <a:gd name="T11" fmla="*/ 47 h 48"/>
                <a:gd name="T12" fmla="*/ 40 w 80"/>
                <a:gd name="T13" fmla="*/ 48 h 48"/>
                <a:gd name="T14" fmla="*/ 41 w 80"/>
                <a:gd name="T15" fmla="*/ 47 h 48"/>
                <a:gd name="T16" fmla="*/ 80 w 80"/>
                <a:gd name="T17" fmla="*/ 25 h 48"/>
                <a:gd name="T18" fmla="*/ 80 w 80"/>
                <a:gd name="T19" fmla="*/ 24 h 48"/>
                <a:gd name="T20" fmla="*/ 80 w 80"/>
                <a:gd name="T21" fmla="*/ 23 h 48"/>
                <a:gd name="T22" fmla="*/ 41 w 80"/>
                <a:gd name="T23" fmla="*/ 1 h 48"/>
                <a:gd name="T24" fmla="*/ 40 w 80"/>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48">
                  <a:moveTo>
                    <a:pt x="40" y="0"/>
                  </a:moveTo>
                  <a:cubicBezTo>
                    <a:pt x="40" y="0"/>
                    <a:pt x="40" y="1"/>
                    <a:pt x="40" y="1"/>
                  </a:cubicBezTo>
                  <a:cubicBezTo>
                    <a:pt x="1" y="23"/>
                    <a:pt x="1" y="23"/>
                    <a:pt x="1" y="23"/>
                  </a:cubicBezTo>
                  <a:cubicBezTo>
                    <a:pt x="1" y="23"/>
                    <a:pt x="0" y="23"/>
                    <a:pt x="0" y="24"/>
                  </a:cubicBezTo>
                  <a:cubicBezTo>
                    <a:pt x="0" y="24"/>
                    <a:pt x="1" y="25"/>
                    <a:pt x="1" y="25"/>
                  </a:cubicBezTo>
                  <a:cubicBezTo>
                    <a:pt x="40" y="47"/>
                    <a:pt x="40" y="47"/>
                    <a:pt x="40" y="47"/>
                  </a:cubicBezTo>
                  <a:cubicBezTo>
                    <a:pt x="40" y="48"/>
                    <a:pt x="40" y="48"/>
                    <a:pt x="40" y="48"/>
                  </a:cubicBezTo>
                  <a:cubicBezTo>
                    <a:pt x="41" y="47"/>
                    <a:pt x="41" y="47"/>
                    <a:pt x="41" y="47"/>
                  </a:cubicBezTo>
                  <a:cubicBezTo>
                    <a:pt x="80" y="25"/>
                    <a:pt x="80" y="25"/>
                    <a:pt x="80" y="25"/>
                  </a:cubicBezTo>
                  <a:cubicBezTo>
                    <a:pt x="80" y="25"/>
                    <a:pt x="80" y="24"/>
                    <a:pt x="80" y="24"/>
                  </a:cubicBezTo>
                  <a:cubicBezTo>
                    <a:pt x="80" y="24"/>
                    <a:pt x="80" y="23"/>
                    <a:pt x="80" y="23"/>
                  </a:cubicBezTo>
                  <a:cubicBezTo>
                    <a:pt x="41" y="1"/>
                    <a:pt x="41" y="1"/>
                    <a:pt x="41" y="1"/>
                  </a:cubicBezTo>
                  <a:cubicBezTo>
                    <a:pt x="41" y="1"/>
                    <a:pt x="40" y="0"/>
                    <a:pt x="40" y="0"/>
                  </a:cubicBezTo>
                </a:path>
              </a:pathLst>
            </a:custGeom>
            <a:solidFill>
              <a:srgbClr val="E5F8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8" name="Freeform 45"/>
            <p:cNvSpPr>
              <a:spLocks/>
            </p:cNvSpPr>
            <p:nvPr/>
          </p:nvSpPr>
          <p:spPr bwMode="auto">
            <a:xfrm>
              <a:off x="6107" y="2902"/>
              <a:ext cx="60" cy="101"/>
            </a:xfrm>
            <a:custGeom>
              <a:avLst/>
              <a:gdLst>
                <a:gd name="T0" fmla="*/ 1 w 41"/>
                <a:gd name="T1" fmla="*/ 0 h 70"/>
                <a:gd name="T2" fmla="*/ 0 w 41"/>
                <a:gd name="T3" fmla="*/ 1 h 70"/>
                <a:gd name="T4" fmla="*/ 0 w 41"/>
                <a:gd name="T5" fmla="*/ 2 h 70"/>
                <a:gd name="T6" fmla="*/ 0 w 41"/>
                <a:gd name="T7" fmla="*/ 46 h 70"/>
                <a:gd name="T8" fmla="*/ 0 w 41"/>
                <a:gd name="T9" fmla="*/ 47 h 70"/>
                <a:gd name="T10" fmla="*/ 39 w 41"/>
                <a:gd name="T11" fmla="*/ 70 h 70"/>
                <a:gd name="T12" fmla="*/ 40 w 41"/>
                <a:gd name="T13" fmla="*/ 70 h 70"/>
                <a:gd name="T14" fmla="*/ 40 w 41"/>
                <a:gd name="T15" fmla="*/ 70 h 70"/>
                <a:gd name="T16" fmla="*/ 41 w 41"/>
                <a:gd name="T17" fmla="*/ 69 h 70"/>
                <a:gd name="T18" fmla="*/ 41 w 41"/>
                <a:gd name="T19" fmla="*/ 24 h 70"/>
                <a:gd name="T20" fmla="*/ 40 w 41"/>
                <a:gd name="T21" fmla="*/ 23 h 70"/>
                <a:gd name="T22" fmla="*/ 2 w 41"/>
                <a:gd name="T23" fmla="*/ 1 h 70"/>
                <a:gd name="T24" fmla="*/ 1 w 41"/>
                <a:gd name="T25"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70">
                  <a:moveTo>
                    <a:pt x="1" y="0"/>
                  </a:moveTo>
                  <a:cubicBezTo>
                    <a:pt x="1" y="0"/>
                    <a:pt x="1" y="1"/>
                    <a:pt x="0" y="1"/>
                  </a:cubicBezTo>
                  <a:cubicBezTo>
                    <a:pt x="0" y="1"/>
                    <a:pt x="0" y="1"/>
                    <a:pt x="0" y="2"/>
                  </a:cubicBezTo>
                  <a:cubicBezTo>
                    <a:pt x="0" y="46"/>
                    <a:pt x="0" y="46"/>
                    <a:pt x="0" y="46"/>
                  </a:cubicBezTo>
                  <a:cubicBezTo>
                    <a:pt x="0" y="47"/>
                    <a:pt x="0" y="47"/>
                    <a:pt x="0" y="47"/>
                  </a:cubicBezTo>
                  <a:cubicBezTo>
                    <a:pt x="39" y="70"/>
                    <a:pt x="39" y="70"/>
                    <a:pt x="39" y="70"/>
                  </a:cubicBezTo>
                  <a:cubicBezTo>
                    <a:pt x="40" y="70"/>
                    <a:pt x="40" y="70"/>
                    <a:pt x="40" y="70"/>
                  </a:cubicBezTo>
                  <a:cubicBezTo>
                    <a:pt x="40" y="70"/>
                    <a:pt x="40" y="70"/>
                    <a:pt x="40" y="70"/>
                  </a:cubicBezTo>
                  <a:cubicBezTo>
                    <a:pt x="41" y="70"/>
                    <a:pt x="41" y="69"/>
                    <a:pt x="41" y="69"/>
                  </a:cubicBezTo>
                  <a:cubicBezTo>
                    <a:pt x="41" y="24"/>
                    <a:pt x="41" y="24"/>
                    <a:pt x="41" y="24"/>
                  </a:cubicBezTo>
                  <a:cubicBezTo>
                    <a:pt x="41" y="24"/>
                    <a:pt x="41" y="23"/>
                    <a:pt x="40" y="23"/>
                  </a:cubicBezTo>
                  <a:cubicBezTo>
                    <a:pt x="2" y="1"/>
                    <a:pt x="2" y="1"/>
                    <a:pt x="2" y="1"/>
                  </a:cubicBezTo>
                  <a:cubicBezTo>
                    <a:pt x="1" y="1"/>
                    <a:pt x="1" y="0"/>
                    <a:pt x="1" y="0"/>
                  </a:cubicBezTo>
                </a:path>
              </a:pathLst>
            </a:custGeom>
            <a:solidFill>
              <a:srgbClr val="CCF1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9" name="Freeform 46"/>
            <p:cNvSpPr>
              <a:spLocks/>
            </p:cNvSpPr>
            <p:nvPr/>
          </p:nvSpPr>
          <p:spPr bwMode="auto">
            <a:xfrm>
              <a:off x="6180" y="2903"/>
              <a:ext cx="59" cy="100"/>
            </a:xfrm>
            <a:custGeom>
              <a:avLst/>
              <a:gdLst>
                <a:gd name="T0" fmla="*/ 39 w 41"/>
                <a:gd name="T1" fmla="*/ 0 h 69"/>
                <a:gd name="T2" fmla="*/ 39 w 41"/>
                <a:gd name="T3" fmla="*/ 0 h 69"/>
                <a:gd name="T4" fmla="*/ 0 w 41"/>
                <a:gd name="T5" fmla="*/ 22 h 69"/>
                <a:gd name="T6" fmla="*/ 0 w 41"/>
                <a:gd name="T7" fmla="*/ 23 h 69"/>
                <a:gd name="T8" fmla="*/ 0 w 41"/>
                <a:gd name="T9" fmla="*/ 68 h 69"/>
                <a:gd name="T10" fmla="*/ 0 w 41"/>
                <a:gd name="T11" fmla="*/ 69 h 69"/>
                <a:gd name="T12" fmla="*/ 1 w 41"/>
                <a:gd name="T13" fmla="*/ 69 h 69"/>
                <a:gd name="T14" fmla="*/ 1 w 41"/>
                <a:gd name="T15" fmla="*/ 69 h 69"/>
                <a:gd name="T16" fmla="*/ 40 w 41"/>
                <a:gd name="T17" fmla="*/ 46 h 69"/>
                <a:gd name="T18" fmla="*/ 41 w 41"/>
                <a:gd name="T19" fmla="*/ 45 h 69"/>
                <a:gd name="T20" fmla="*/ 41 w 41"/>
                <a:gd name="T21" fmla="*/ 1 h 69"/>
                <a:gd name="T22" fmla="*/ 40 w 41"/>
                <a:gd name="T23" fmla="*/ 0 h 69"/>
                <a:gd name="T24" fmla="*/ 39 w 41"/>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69">
                  <a:moveTo>
                    <a:pt x="39" y="0"/>
                  </a:moveTo>
                  <a:cubicBezTo>
                    <a:pt x="39" y="0"/>
                    <a:pt x="39" y="0"/>
                    <a:pt x="39" y="0"/>
                  </a:cubicBezTo>
                  <a:cubicBezTo>
                    <a:pt x="0" y="22"/>
                    <a:pt x="0" y="22"/>
                    <a:pt x="0" y="22"/>
                  </a:cubicBezTo>
                  <a:cubicBezTo>
                    <a:pt x="0" y="22"/>
                    <a:pt x="0" y="23"/>
                    <a:pt x="0" y="23"/>
                  </a:cubicBezTo>
                  <a:cubicBezTo>
                    <a:pt x="0" y="68"/>
                    <a:pt x="0" y="68"/>
                    <a:pt x="0" y="68"/>
                  </a:cubicBezTo>
                  <a:cubicBezTo>
                    <a:pt x="0" y="68"/>
                    <a:pt x="0" y="69"/>
                    <a:pt x="0" y="69"/>
                  </a:cubicBezTo>
                  <a:cubicBezTo>
                    <a:pt x="1" y="69"/>
                    <a:pt x="1" y="69"/>
                    <a:pt x="1" y="69"/>
                  </a:cubicBezTo>
                  <a:cubicBezTo>
                    <a:pt x="1" y="69"/>
                    <a:pt x="1" y="69"/>
                    <a:pt x="1" y="69"/>
                  </a:cubicBezTo>
                  <a:cubicBezTo>
                    <a:pt x="40" y="46"/>
                    <a:pt x="40" y="46"/>
                    <a:pt x="40" y="46"/>
                  </a:cubicBezTo>
                  <a:cubicBezTo>
                    <a:pt x="40" y="46"/>
                    <a:pt x="41" y="46"/>
                    <a:pt x="41" y="45"/>
                  </a:cubicBezTo>
                  <a:cubicBezTo>
                    <a:pt x="41" y="1"/>
                    <a:pt x="41" y="1"/>
                    <a:pt x="41" y="1"/>
                  </a:cubicBezTo>
                  <a:cubicBezTo>
                    <a:pt x="41" y="0"/>
                    <a:pt x="40" y="0"/>
                    <a:pt x="40" y="0"/>
                  </a:cubicBezTo>
                  <a:cubicBezTo>
                    <a:pt x="40" y="0"/>
                    <a:pt x="40" y="0"/>
                    <a:pt x="39" y="0"/>
                  </a:cubicBezTo>
                </a:path>
              </a:pathLst>
            </a:custGeom>
            <a:solidFill>
              <a:srgbClr val="80DD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0" name="Rectangle 47"/>
            <p:cNvSpPr>
              <a:spLocks noChangeArrowheads="1"/>
            </p:cNvSpPr>
            <p:nvPr/>
          </p:nvSpPr>
          <p:spPr bwMode="auto">
            <a:xfrm>
              <a:off x="6417" y="2788"/>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734" dirty="0">
                  <a:solidFill>
                    <a:schemeClr val="bg1"/>
                  </a:solidFill>
                  <a:latin typeface="Segoe Pro Display Light" panose="020B0302040504020203" pitchFamily="34" charset="0"/>
                </a:rPr>
                <a:t>Virtual</a:t>
              </a:r>
              <a:endParaRPr lang="en-US" altLang="en-US" sz="1836" dirty="0">
                <a:solidFill>
                  <a:schemeClr val="bg1"/>
                </a:solidFill>
              </a:endParaRPr>
            </a:p>
          </p:txBody>
        </p:sp>
        <p:sp>
          <p:nvSpPr>
            <p:cNvPr id="51" name="Rectangle 48"/>
            <p:cNvSpPr>
              <a:spLocks noChangeArrowheads="1"/>
            </p:cNvSpPr>
            <p:nvPr/>
          </p:nvSpPr>
          <p:spPr bwMode="auto">
            <a:xfrm>
              <a:off x="6417" y="2933"/>
              <a:ext cx="5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836" dirty="0" smtClean="0">
                  <a:solidFill>
                    <a:schemeClr val="bg1"/>
                  </a:solidFill>
                  <a:latin typeface="Segoe Pro Display Light" panose="020B0302040504020203" pitchFamily="34" charset="0"/>
                </a:rPr>
                <a:t>Machine</a:t>
              </a:r>
              <a:endParaRPr lang="en-US" altLang="en-US" sz="1836" dirty="0">
                <a:solidFill>
                  <a:schemeClr val="bg1"/>
                </a:solidFill>
              </a:endParaRPr>
            </a:p>
          </p:txBody>
        </p:sp>
        <p:sp>
          <p:nvSpPr>
            <p:cNvPr id="63" name="Rectangle 60"/>
            <p:cNvSpPr>
              <a:spLocks noChangeArrowheads="1"/>
            </p:cNvSpPr>
            <p:nvPr/>
          </p:nvSpPr>
          <p:spPr bwMode="auto">
            <a:xfrm>
              <a:off x="4995" y="1411"/>
              <a:ext cx="23" cy="1085"/>
            </a:xfrm>
            <a:prstGeom prst="rect">
              <a:avLst/>
            </a:prstGeom>
            <a:solidFill>
              <a:srgbClr val="7CCA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4" name="Freeform 61"/>
            <p:cNvSpPr>
              <a:spLocks/>
            </p:cNvSpPr>
            <p:nvPr/>
          </p:nvSpPr>
          <p:spPr bwMode="auto">
            <a:xfrm>
              <a:off x="4995" y="1411"/>
              <a:ext cx="23" cy="1085"/>
            </a:xfrm>
            <a:custGeom>
              <a:avLst/>
              <a:gdLst>
                <a:gd name="T0" fmla="*/ 0 w 23"/>
                <a:gd name="T1" fmla="*/ 0 h 1085"/>
                <a:gd name="T2" fmla="*/ 0 w 23"/>
                <a:gd name="T3" fmla="*/ 1085 h 1085"/>
                <a:gd name="T4" fmla="*/ 23 w 23"/>
                <a:gd name="T5" fmla="*/ 1085 h 1085"/>
                <a:gd name="T6" fmla="*/ 23 w 23"/>
                <a:gd name="T7" fmla="*/ 0 h 1085"/>
              </a:gdLst>
              <a:ahLst/>
              <a:cxnLst>
                <a:cxn ang="0">
                  <a:pos x="T0" y="T1"/>
                </a:cxn>
                <a:cxn ang="0">
                  <a:pos x="T2" y="T3"/>
                </a:cxn>
                <a:cxn ang="0">
                  <a:pos x="T4" y="T5"/>
                </a:cxn>
                <a:cxn ang="0">
                  <a:pos x="T6" y="T7"/>
                </a:cxn>
              </a:cxnLst>
              <a:rect l="0" t="0" r="r" b="b"/>
              <a:pathLst>
                <a:path w="23" h="1085">
                  <a:moveTo>
                    <a:pt x="0" y="0"/>
                  </a:moveTo>
                  <a:lnTo>
                    <a:pt x="0" y="1085"/>
                  </a:lnTo>
                  <a:lnTo>
                    <a:pt x="23" y="1085"/>
                  </a:lnTo>
                  <a:lnTo>
                    <a:pt x="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5" name="Oval 62"/>
            <p:cNvSpPr>
              <a:spLocks noChangeArrowheads="1"/>
            </p:cNvSpPr>
            <p:nvPr/>
          </p:nvSpPr>
          <p:spPr bwMode="auto">
            <a:xfrm>
              <a:off x="4961" y="1368"/>
              <a:ext cx="90" cy="91"/>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6" name="Freeform 63"/>
            <p:cNvSpPr>
              <a:spLocks/>
            </p:cNvSpPr>
            <p:nvPr/>
          </p:nvSpPr>
          <p:spPr bwMode="auto">
            <a:xfrm>
              <a:off x="4958" y="2483"/>
              <a:ext cx="96" cy="83"/>
            </a:xfrm>
            <a:custGeom>
              <a:avLst/>
              <a:gdLst>
                <a:gd name="T0" fmla="*/ 0 w 96"/>
                <a:gd name="T1" fmla="*/ 0 h 83"/>
                <a:gd name="T2" fmla="*/ 48 w 96"/>
                <a:gd name="T3" fmla="*/ 83 h 83"/>
                <a:gd name="T4" fmla="*/ 96 w 96"/>
                <a:gd name="T5" fmla="*/ 0 h 83"/>
                <a:gd name="T6" fmla="*/ 0 w 96"/>
                <a:gd name="T7" fmla="*/ 0 h 83"/>
              </a:gdLst>
              <a:ahLst/>
              <a:cxnLst>
                <a:cxn ang="0">
                  <a:pos x="T0" y="T1"/>
                </a:cxn>
                <a:cxn ang="0">
                  <a:pos x="T2" y="T3"/>
                </a:cxn>
                <a:cxn ang="0">
                  <a:pos x="T4" y="T5"/>
                </a:cxn>
                <a:cxn ang="0">
                  <a:pos x="T6" y="T7"/>
                </a:cxn>
              </a:cxnLst>
              <a:rect l="0" t="0" r="r" b="b"/>
              <a:pathLst>
                <a:path w="96" h="83">
                  <a:moveTo>
                    <a:pt x="0" y="0"/>
                  </a:moveTo>
                  <a:lnTo>
                    <a:pt x="48" y="83"/>
                  </a:lnTo>
                  <a:lnTo>
                    <a:pt x="96"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4" name="Freeform 71"/>
            <p:cNvSpPr>
              <a:spLocks/>
            </p:cNvSpPr>
            <p:nvPr/>
          </p:nvSpPr>
          <p:spPr bwMode="auto">
            <a:xfrm>
              <a:off x="3500" y="3277"/>
              <a:ext cx="1535" cy="499"/>
            </a:xfrm>
            <a:custGeom>
              <a:avLst/>
              <a:gdLst>
                <a:gd name="T0" fmla="*/ 0 w 1535"/>
                <a:gd name="T1" fmla="*/ 0 h 499"/>
                <a:gd name="T2" fmla="*/ 0 w 1535"/>
                <a:gd name="T3" fmla="*/ 499 h 499"/>
                <a:gd name="T4" fmla="*/ 1535 w 1535"/>
                <a:gd name="T5" fmla="*/ 499 h 499"/>
                <a:gd name="T6" fmla="*/ 1535 w 1535"/>
                <a:gd name="T7" fmla="*/ 113 h 499"/>
                <a:gd name="T8" fmla="*/ 1511 w 1535"/>
                <a:gd name="T9" fmla="*/ 113 h 499"/>
                <a:gd name="T10" fmla="*/ 1511 w 1535"/>
                <a:gd name="T11" fmla="*/ 475 h 499"/>
                <a:gd name="T12" fmla="*/ 25 w 1535"/>
                <a:gd name="T13" fmla="*/ 475 h 499"/>
                <a:gd name="T14" fmla="*/ 25 w 1535"/>
                <a:gd name="T15" fmla="*/ 0 h 499"/>
                <a:gd name="T16" fmla="*/ 0 w 1535"/>
                <a:gd name="T17" fmla="*/ 0 h 499"/>
                <a:gd name="T18" fmla="*/ 0 w 1535"/>
                <a:gd name="T19" fmla="*/ 0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 h="499">
                  <a:moveTo>
                    <a:pt x="0" y="0"/>
                  </a:moveTo>
                  <a:lnTo>
                    <a:pt x="0" y="499"/>
                  </a:lnTo>
                  <a:lnTo>
                    <a:pt x="1535" y="499"/>
                  </a:lnTo>
                  <a:lnTo>
                    <a:pt x="1535" y="113"/>
                  </a:lnTo>
                  <a:lnTo>
                    <a:pt x="1511" y="113"/>
                  </a:lnTo>
                  <a:lnTo>
                    <a:pt x="1511" y="475"/>
                  </a:lnTo>
                  <a:lnTo>
                    <a:pt x="25" y="475"/>
                  </a:lnTo>
                  <a:lnTo>
                    <a:pt x="25" y="0"/>
                  </a:lnTo>
                  <a:lnTo>
                    <a:pt x="0"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5" name="Oval 72"/>
            <p:cNvSpPr>
              <a:spLocks noChangeArrowheads="1"/>
            </p:cNvSpPr>
            <p:nvPr/>
          </p:nvSpPr>
          <p:spPr bwMode="auto">
            <a:xfrm>
              <a:off x="3467" y="3233"/>
              <a:ext cx="90" cy="91"/>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6" name="Freeform 73"/>
            <p:cNvSpPr>
              <a:spLocks/>
            </p:cNvSpPr>
            <p:nvPr/>
          </p:nvSpPr>
          <p:spPr bwMode="auto">
            <a:xfrm>
              <a:off x="4976" y="3322"/>
              <a:ext cx="96" cy="82"/>
            </a:xfrm>
            <a:custGeom>
              <a:avLst/>
              <a:gdLst>
                <a:gd name="T0" fmla="*/ 96 w 96"/>
                <a:gd name="T1" fmla="*/ 82 h 82"/>
                <a:gd name="T2" fmla="*/ 48 w 96"/>
                <a:gd name="T3" fmla="*/ 0 h 82"/>
                <a:gd name="T4" fmla="*/ 0 w 96"/>
                <a:gd name="T5" fmla="*/ 82 h 82"/>
                <a:gd name="T6" fmla="*/ 96 w 96"/>
                <a:gd name="T7" fmla="*/ 82 h 82"/>
              </a:gdLst>
              <a:ahLst/>
              <a:cxnLst>
                <a:cxn ang="0">
                  <a:pos x="T0" y="T1"/>
                </a:cxn>
                <a:cxn ang="0">
                  <a:pos x="T2" y="T3"/>
                </a:cxn>
                <a:cxn ang="0">
                  <a:pos x="T4" y="T5"/>
                </a:cxn>
                <a:cxn ang="0">
                  <a:pos x="T6" y="T7"/>
                </a:cxn>
              </a:cxnLst>
              <a:rect l="0" t="0" r="r" b="b"/>
              <a:pathLst>
                <a:path w="96" h="82">
                  <a:moveTo>
                    <a:pt x="96" y="82"/>
                  </a:moveTo>
                  <a:lnTo>
                    <a:pt x="48" y="0"/>
                  </a:lnTo>
                  <a:lnTo>
                    <a:pt x="0" y="82"/>
                  </a:lnTo>
                  <a:lnTo>
                    <a:pt x="96" y="82"/>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9" name="Rectangle 76"/>
            <p:cNvSpPr>
              <a:spLocks noChangeArrowheads="1"/>
            </p:cNvSpPr>
            <p:nvPr/>
          </p:nvSpPr>
          <p:spPr bwMode="auto">
            <a:xfrm>
              <a:off x="4204" y="370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endParaRPr lang="en-US" altLang="en-US" sz="1836" dirty="0">
                <a:solidFill>
                  <a:schemeClr val="bg1"/>
                </a:solidFill>
              </a:endParaRPr>
            </a:p>
          </p:txBody>
        </p:sp>
      </p:grpSp>
      <p:grpSp>
        <p:nvGrpSpPr>
          <p:cNvPr id="4" name="Group 3"/>
          <p:cNvGrpSpPr/>
          <p:nvPr/>
        </p:nvGrpSpPr>
        <p:grpSpPr>
          <a:xfrm>
            <a:off x="3161080" y="1211262"/>
            <a:ext cx="1727583" cy="1546243"/>
            <a:chOff x="5296532" y="1211262"/>
            <a:chExt cx="1727583" cy="1546243"/>
          </a:xfrm>
        </p:grpSpPr>
        <p:sp>
          <p:nvSpPr>
            <p:cNvPr id="87" name="Freeform 49"/>
            <p:cNvSpPr>
              <a:spLocks/>
            </p:cNvSpPr>
            <p:nvPr/>
          </p:nvSpPr>
          <p:spPr bwMode="auto">
            <a:xfrm>
              <a:off x="5395297" y="1211262"/>
              <a:ext cx="1530053" cy="1546243"/>
            </a:xfrm>
            <a:custGeom>
              <a:avLst/>
              <a:gdLst>
                <a:gd name="T0" fmla="*/ 650 w 650"/>
                <a:gd name="T1" fmla="*/ 0 h 658"/>
                <a:gd name="T2" fmla="*/ 608 w 650"/>
                <a:gd name="T3" fmla="*/ 42 h 658"/>
                <a:gd name="T4" fmla="*/ 608 w 650"/>
                <a:gd name="T5" fmla="*/ 602 h 658"/>
                <a:gd name="T6" fmla="*/ 608 w 650"/>
                <a:gd name="T7" fmla="*/ 617 h 658"/>
                <a:gd name="T8" fmla="*/ 566 w 650"/>
                <a:gd name="T9" fmla="*/ 658 h 658"/>
                <a:gd name="T10" fmla="*/ 0 w 650"/>
                <a:gd name="T11" fmla="*/ 658 h 658"/>
                <a:gd name="T12" fmla="*/ 42 w 650"/>
                <a:gd name="T13" fmla="*/ 617 h 658"/>
                <a:gd name="T14" fmla="*/ 42 w 650"/>
                <a:gd name="T15" fmla="*/ 602 h 658"/>
                <a:gd name="T16" fmla="*/ 42 w 650"/>
                <a:gd name="T17" fmla="*/ 42 h 658"/>
                <a:gd name="T18" fmla="*/ 84 w 650"/>
                <a:gd name="T19" fmla="*/ 0 h 658"/>
                <a:gd name="T20" fmla="*/ 650 w 650"/>
                <a:gd name="T21"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0" h="658">
                  <a:moveTo>
                    <a:pt x="650" y="0"/>
                  </a:moveTo>
                  <a:cubicBezTo>
                    <a:pt x="627" y="0"/>
                    <a:pt x="608" y="19"/>
                    <a:pt x="608" y="42"/>
                  </a:cubicBezTo>
                  <a:cubicBezTo>
                    <a:pt x="608" y="602"/>
                    <a:pt x="608" y="602"/>
                    <a:pt x="608" y="602"/>
                  </a:cubicBezTo>
                  <a:cubicBezTo>
                    <a:pt x="608" y="617"/>
                    <a:pt x="608" y="617"/>
                    <a:pt x="608" y="617"/>
                  </a:cubicBezTo>
                  <a:cubicBezTo>
                    <a:pt x="608" y="640"/>
                    <a:pt x="590" y="658"/>
                    <a:pt x="566" y="658"/>
                  </a:cubicBezTo>
                  <a:cubicBezTo>
                    <a:pt x="0" y="658"/>
                    <a:pt x="0" y="658"/>
                    <a:pt x="0" y="658"/>
                  </a:cubicBezTo>
                  <a:cubicBezTo>
                    <a:pt x="23" y="658"/>
                    <a:pt x="42" y="640"/>
                    <a:pt x="42" y="617"/>
                  </a:cubicBezTo>
                  <a:cubicBezTo>
                    <a:pt x="42" y="602"/>
                    <a:pt x="42" y="602"/>
                    <a:pt x="42" y="602"/>
                  </a:cubicBezTo>
                  <a:cubicBezTo>
                    <a:pt x="42" y="42"/>
                    <a:pt x="42" y="42"/>
                    <a:pt x="42" y="42"/>
                  </a:cubicBezTo>
                  <a:cubicBezTo>
                    <a:pt x="42" y="19"/>
                    <a:pt x="60" y="0"/>
                    <a:pt x="84" y="0"/>
                  </a:cubicBezTo>
                  <a:lnTo>
                    <a:pt x="650"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88" name="Freeform 50"/>
            <p:cNvSpPr>
              <a:spLocks/>
            </p:cNvSpPr>
            <p:nvPr/>
          </p:nvSpPr>
          <p:spPr bwMode="auto">
            <a:xfrm>
              <a:off x="5592828" y="1211262"/>
              <a:ext cx="1431287" cy="194292"/>
            </a:xfrm>
            <a:custGeom>
              <a:avLst/>
              <a:gdLst>
                <a:gd name="T0" fmla="*/ 566 w 608"/>
                <a:gd name="T1" fmla="*/ 0 h 83"/>
                <a:gd name="T2" fmla="*/ 0 w 608"/>
                <a:gd name="T3" fmla="*/ 0 h 83"/>
                <a:gd name="T4" fmla="*/ 41 w 608"/>
                <a:gd name="T5" fmla="*/ 42 h 83"/>
                <a:gd name="T6" fmla="*/ 0 w 608"/>
                <a:gd name="T7" fmla="*/ 83 h 83"/>
                <a:gd name="T8" fmla="*/ 566 w 608"/>
                <a:gd name="T9" fmla="*/ 83 h 83"/>
                <a:gd name="T10" fmla="*/ 608 w 608"/>
                <a:gd name="T11" fmla="*/ 42 h 83"/>
                <a:gd name="T12" fmla="*/ 566 w 608"/>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608" h="83">
                  <a:moveTo>
                    <a:pt x="566" y="0"/>
                  </a:moveTo>
                  <a:cubicBezTo>
                    <a:pt x="0" y="0"/>
                    <a:pt x="0" y="0"/>
                    <a:pt x="0" y="0"/>
                  </a:cubicBezTo>
                  <a:cubicBezTo>
                    <a:pt x="23" y="0"/>
                    <a:pt x="41" y="19"/>
                    <a:pt x="41" y="42"/>
                  </a:cubicBezTo>
                  <a:cubicBezTo>
                    <a:pt x="41" y="65"/>
                    <a:pt x="23" y="83"/>
                    <a:pt x="0" y="83"/>
                  </a:cubicBezTo>
                  <a:cubicBezTo>
                    <a:pt x="566" y="83"/>
                    <a:pt x="566" y="83"/>
                    <a:pt x="566" y="83"/>
                  </a:cubicBezTo>
                  <a:cubicBezTo>
                    <a:pt x="589" y="83"/>
                    <a:pt x="608" y="65"/>
                    <a:pt x="608" y="42"/>
                  </a:cubicBezTo>
                  <a:cubicBezTo>
                    <a:pt x="608" y="19"/>
                    <a:pt x="589" y="0"/>
                    <a:pt x="56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89" name="Freeform 51"/>
            <p:cNvSpPr>
              <a:spLocks/>
            </p:cNvSpPr>
            <p:nvPr/>
          </p:nvSpPr>
          <p:spPr bwMode="auto">
            <a:xfrm>
              <a:off x="5524826" y="1310027"/>
              <a:ext cx="165149" cy="95527"/>
            </a:xfrm>
            <a:custGeom>
              <a:avLst/>
              <a:gdLst>
                <a:gd name="T0" fmla="*/ 3 w 70"/>
                <a:gd name="T1" fmla="*/ 24 h 41"/>
                <a:gd name="T2" fmla="*/ 29 w 70"/>
                <a:gd name="T3" fmla="*/ 41 h 41"/>
                <a:gd name="T4" fmla="*/ 70 w 70"/>
                <a:gd name="T5" fmla="*/ 0 h 41"/>
                <a:gd name="T6" fmla="*/ 29 w 70"/>
                <a:gd name="T7" fmla="*/ 0 h 41"/>
                <a:gd name="T8" fmla="*/ 3 w 70"/>
                <a:gd name="T9" fmla="*/ 24 h 41"/>
              </a:gdLst>
              <a:ahLst/>
              <a:cxnLst>
                <a:cxn ang="0">
                  <a:pos x="T0" y="T1"/>
                </a:cxn>
                <a:cxn ang="0">
                  <a:pos x="T2" y="T3"/>
                </a:cxn>
                <a:cxn ang="0">
                  <a:pos x="T4" y="T5"/>
                </a:cxn>
                <a:cxn ang="0">
                  <a:pos x="T6" y="T7"/>
                </a:cxn>
                <a:cxn ang="0">
                  <a:pos x="T8" y="T9"/>
                </a:cxn>
              </a:cxnLst>
              <a:rect l="0" t="0" r="r" b="b"/>
              <a:pathLst>
                <a:path w="70" h="41">
                  <a:moveTo>
                    <a:pt x="3" y="24"/>
                  </a:moveTo>
                  <a:cubicBezTo>
                    <a:pt x="7" y="40"/>
                    <a:pt x="29" y="41"/>
                    <a:pt x="29" y="41"/>
                  </a:cubicBezTo>
                  <a:cubicBezTo>
                    <a:pt x="52" y="41"/>
                    <a:pt x="70" y="23"/>
                    <a:pt x="70" y="0"/>
                  </a:cubicBezTo>
                  <a:cubicBezTo>
                    <a:pt x="29" y="0"/>
                    <a:pt x="29" y="0"/>
                    <a:pt x="29" y="0"/>
                  </a:cubicBezTo>
                  <a:cubicBezTo>
                    <a:pt x="15" y="0"/>
                    <a:pt x="0" y="9"/>
                    <a:pt x="3" y="24"/>
                  </a:cubicBez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0" name="Freeform 52"/>
            <p:cNvSpPr>
              <a:spLocks/>
            </p:cNvSpPr>
            <p:nvPr/>
          </p:nvSpPr>
          <p:spPr bwMode="auto">
            <a:xfrm>
              <a:off x="5395297" y="2563213"/>
              <a:ext cx="98765" cy="98765"/>
            </a:xfrm>
            <a:custGeom>
              <a:avLst/>
              <a:gdLst>
                <a:gd name="T0" fmla="*/ 0 w 42"/>
                <a:gd name="T1" fmla="*/ 0 h 42"/>
                <a:gd name="T2" fmla="*/ 25 w 42"/>
                <a:gd name="T3" fmla="*/ 17 h 42"/>
                <a:gd name="T4" fmla="*/ 0 w 42"/>
                <a:gd name="T5" fmla="*/ 42 h 42"/>
                <a:gd name="T6" fmla="*/ 42 w 42"/>
                <a:gd name="T7" fmla="*/ 42 h 42"/>
                <a:gd name="T8" fmla="*/ 42 w 42"/>
                <a:gd name="T9" fmla="*/ 0 h 42"/>
                <a:gd name="T10" fmla="*/ 0 w 42"/>
                <a:gd name="T11" fmla="*/ 0 h 42"/>
              </a:gdLst>
              <a:ahLst/>
              <a:cxnLst>
                <a:cxn ang="0">
                  <a:pos x="T0" y="T1"/>
                </a:cxn>
                <a:cxn ang="0">
                  <a:pos x="T2" y="T3"/>
                </a:cxn>
                <a:cxn ang="0">
                  <a:pos x="T4" y="T5"/>
                </a:cxn>
                <a:cxn ang="0">
                  <a:pos x="T6" y="T7"/>
                </a:cxn>
                <a:cxn ang="0">
                  <a:pos x="T8" y="T9"/>
                </a:cxn>
                <a:cxn ang="0">
                  <a:pos x="T10" y="T11"/>
                </a:cxn>
              </a:cxnLst>
              <a:rect l="0" t="0" r="r" b="b"/>
              <a:pathLst>
                <a:path w="42" h="42">
                  <a:moveTo>
                    <a:pt x="0" y="0"/>
                  </a:moveTo>
                  <a:cubicBezTo>
                    <a:pt x="0" y="0"/>
                    <a:pt x="22" y="2"/>
                    <a:pt x="25" y="17"/>
                  </a:cubicBezTo>
                  <a:cubicBezTo>
                    <a:pt x="29" y="32"/>
                    <a:pt x="13" y="42"/>
                    <a:pt x="0" y="42"/>
                  </a:cubicBezTo>
                  <a:cubicBezTo>
                    <a:pt x="42" y="42"/>
                    <a:pt x="42" y="42"/>
                    <a:pt x="42" y="42"/>
                  </a:cubicBezTo>
                  <a:cubicBezTo>
                    <a:pt x="42" y="0"/>
                    <a:pt x="42" y="0"/>
                    <a:pt x="42" y="0"/>
                  </a:cubicBezTo>
                  <a:cubicBezTo>
                    <a:pt x="0" y="0"/>
                    <a:pt x="0"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1" name="Freeform 53"/>
            <p:cNvSpPr>
              <a:spLocks/>
            </p:cNvSpPr>
            <p:nvPr/>
          </p:nvSpPr>
          <p:spPr bwMode="auto">
            <a:xfrm>
              <a:off x="5296532" y="2563213"/>
              <a:ext cx="197531" cy="194292"/>
            </a:xfrm>
            <a:custGeom>
              <a:avLst/>
              <a:gdLst>
                <a:gd name="T0" fmla="*/ 42 w 84"/>
                <a:gd name="T1" fmla="*/ 42 h 83"/>
                <a:gd name="T2" fmla="*/ 67 w 84"/>
                <a:gd name="T3" fmla="*/ 17 h 83"/>
                <a:gd name="T4" fmla="*/ 42 w 84"/>
                <a:gd name="T5" fmla="*/ 0 h 83"/>
                <a:gd name="T6" fmla="*/ 0 w 84"/>
                <a:gd name="T7" fmla="*/ 42 h 83"/>
                <a:gd name="T8" fmla="*/ 42 w 84"/>
                <a:gd name="T9" fmla="*/ 83 h 83"/>
                <a:gd name="T10" fmla="*/ 84 w 84"/>
                <a:gd name="T11" fmla="*/ 42 h 83"/>
                <a:gd name="T12" fmla="*/ 82 w 84"/>
                <a:gd name="T13" fmla="*/ 42 h 83"/>
                <a:gd name="T14" fmla="*/ 42 w 84"/>
                <a:gd name="T15" fmla="*/ 42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83">
                  <a:moveTo>
                    <a:pt x="42" y="42"/>
                  </a:moveTo>
                  <a:cubicBezTo>
                    <a:pt x="55" y="42"/>
                    <a:pt x="71" y="32"/>
                    <a:pt x="67" y="17"/>
                  </a:cubicBezTo>
                  <a:cubicBezTo>
                    <a:pt x="64" y="2"/>
                    <a:pt x="42" y="0"/>
                    <a:pt x="42" y="0"/>
                  </a:cubicBezTo>
                  <a:cubicBezTo>
                    <a:pt x="19" y="0"/>
                    <a:pt x="0" y="19"/>
                    <a:pt x="0" y="42"/>
                  </a:cubicBezTo>
                  <a:cubicBezTo>
                    <a:pt x="0" y="65"/>
                    <a:pt x="19" y="83"/>
                    <a:pt x="42" y="83"/>
                  </a:cubicBezTo>
                  <a:cubicBezTo>
                    <a:pt x="65" y="83"/>
                    <a:pt x="84" y="65"/>
                    <a:pt x="84" y="42"/>
                  </a:cubicBezTo>
                  <a:cubicBezTo>
                    <a:pt x="82" y="42"/>
                    <a:pt x="82" y="42"/>
                    <a:pt x="82" y="42"/>
                  </a:cubicBezTo>
                  <a:lnTo>
                    <a:pt x="42" y="42"/>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2" name="Rectangle 55"/>
            <p:cNvSpPr>
              <a:spLocks noChangeArrowheads="1"/>
            </p:cNvSpPr>
            <p:nvPr/>
          </p:nvSpPr>
          <p:spPr bwMode="auto">
            <a:xfrm>
              <a:off x="5534540" y="1458985"/>
              <a:ext cx="1274234" cy="11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32597"/>
              <a:r>
                <a:rPr lang="en-US" altLang="en-US" sz="2550" dirty="0" smtClean="0">
                  <a:latin typeface="Segoe Pro Display Light" panose="020B0302040504020203" pitchFamily="34" charset="0"/>
                </a:rPr>
                <a:t>My</a:t>
              </a:r>
            </a:p>
            <a:p>
              <a:pPr algn="ctr" defTabSz="932597"/>
              <a:r>
                <a:rPr lang="en-US" altLang="en-US" sz="2550" dirty="0" smtClean="0">
                  <a:latin typeface="Segoe Pro Display Light" panose="020B0302040504020203" pitchFamily="34" charset="0"/>
                </a:rPr>
                <a:t>DB Tier</a:t>
              </a:r>
            </a:p>
            <a:p>
              <a:pPr algn="ctr" defTabSz="932597"/>
              <a:r>
                <a:rPr lang="en-US" altLang="en-US" sz="2550" dirty="0" smtClean="0">
                  <a:latin typeface="Segoe Pro Display Light" panose="020B0302040504020203" pitchFamily="34" charset="0"/>
                </a:rPr>
                <a:t>Template</a:t>
              </a:r>
              <a:endParaRPr lang="en-US" altLang="en-US" sz="1836" dirty="0"/>
            </a:p>
          </p:txBody>
        </p:sp>
      </p:grpSp>
      <p:grpSp>
        <p:nvGrpSpPr>
          <p:cNvPr id="99" name="Group 98"/>
          <p:cNvGrpSpPr/>
          <p:nvPr/>
        </p:nvGrpSpPr>
        <p:grpSpPr>
          <a:xfrm>
            <a:off x="5303837" y="1211262"/>
            <a:ext cx="1727583" cy="1546243"/>
            <a:chOff x="5296532" y="1211262"/>
            <a:chExt cx="1727583" cy="1546243"/>
          </a:xfrm>
        </p:grpSpPr>
        <p:sp>
          <p:nvSpPr>
            <p:cNvPr id="100" name="Freeform 49"/>
            <p:cNvSpPr>
              <a:spLocks/>
            </p:cNvSpPr>
            <p:nvPr/>
          </p:nvSpPr>
          <p:spPr bwMode="auto">
            <a:xfrm>
              <a:off x="5395297" y="1211262"/>
              <a:ext cx="1530053" cy="1546243"/>
            </a:xfrm>
            <a:custGeom>
              <a:avLst/>
              <a:gdLst>
                <a:gd name="T0" fmla="*/ 650 w 650"/>
                <a:gd name="T1" fmla="*/ 0 h 658"/>
                <a:gd name="T2" fmla="*/ 608 w 650"/>
                <a:gd name="T3" fmla="*/ 42 h 658"/>
                <a:gd name="T4" fmla="*/ 608 w 650"/>
                <a:gd name="T5" fmla="*/ 602 h 658"/>
                <a:gd name="T6" fmla="*/ 608 w 650"/>
                <a:gd name="T7" fmla="*/ 617 h 658"/>
                <a:gd name="T8" fmla="*/ 566 w 650"/>
                <a:gd name="T9" fmla="*/ 658 h 658"/>
                <a:gd name="T10" fmla="*/ 0 w 650"/>
                <a:gd name="T11" fmla="*/ 658 h 658"/>
                <a:gd name="T12" fmla="*/ 42 w 650"/>
                <a:gd name="T13" fmla="*/ 617 h 658"/>
                <a:gd name="T14" fmla="*/ 42 w 650"/>
                <a:gd name="T15" fmla="*/ 602 h 658"/>
                <a:gd name="T16" fmla="*/ 42 w 650"/>
                <a:gd name="T17" fmla="*/ 42 h 658"/>
                <a:gd name="T18" fmla="*/ 84 w 650"/>
                <a:gd name="T19" fmla="*/ 0 h 658"/>
                <a:gd name="T20" fmla="*/ 650 w 650"/>
                <a:gd name="T21"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0" h="658">
                  <a:moveTo>
                    <a:pt x="650" y="0"/>
                  </a:moveTo>
                  <a:cubicBezTo>
                    <a:pt x="627" y="0"/>
                    <a:pt x="608" y="19"/>
                    <a:pt x="608" y="42"/>
                  </a:cubicBezTo>
                  <a:cubicBezTo>
                    <a:pt x="608" y="602"/>
                    <a:pt x="608" y="602"/>
                    <a:pt x="608" y="602"/>
                  </a:cubicBezTo>
                  <a:cubicBezTo>
                    <a:pt x="608" y="617"/>
                    <a:pt x="608" y="617"/>
                    <a:pt x="608" y="617"/>
                  </a:cubicBezTo>
                  <a:cubicBezTo>
                    <a:pt x="608" y="640"/>
                    <a:pt x="590" y="658"/>
                    <a:pt x="566" y="658"/>
                  </a:cubicBezTo>
                  <a:cubicBezTo>
                    <a:pt x="0" y="658"/>
                    <a:pt x="0" y="658"/>
                    <a:pt x="0" y="658"/>
                  </a:cubicBezTo>
                  <a:cubicBezTo>
                    <a:pt x="23" y="658"/>
                    <a:pt x="42" y="640"/>
                    <a:pt x="42" y="617"/>
                  </a:cubicBezTo>
                  <a:cubicBezTo>
                    <a:pt x="42" y="602"/>
                    <a:pt x="42" y="602"/>
                    <a:pt x="42" y="602"/>
                  </a:cubicBezTo>
                  <a:cubicBezTo>
                    <a:pt x="42" y="42"/>
                    <a:pt x="42" y="42"/>
                    <a:pt x="42" y="42"/>
                  </a:cubicBezTo>
                  <a:cubicBezTo>
                    <a:pt x="42" y="19"/>
                    <a:pt x="60" y="0"/>
                    <a:pt x="84" y="0"/>
                  </a:cubicBezTo>
                  <a:lnTo>
                    <a:pt x="650"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1" name="Freeform 50"/>
            <p:cNvSpPr>
              <a:spLocks/>
            </p:cNvSpPr>
            <p:nvPr/>
          </p:nvSpPr>
          <p:spPr bwMode="auto">
            <a:xfrm>
              <a:off x="5592828" y="1211262"/>
              <a:ext cx="1431287" cy="194292"/>
            </a:xfrm>
            <a:custGeom>
              <a:avLst/>
              <a:gdLst>
                <a:gd name="T0" fmla="*/ 566 w 608"/>
                <a:gd name="T1" fmla="*/ 0 h 83"/>
                <a:gd name="T2" fmla="*/ 0 w 608"/>
                <a:gd name="T3" fmla="*/ 0 h 83"/>
                <a:gd name="T4" fmla="*/ 41 w 608"/>
                <a:gd name="T5" fmla="*/ 42 h 83"/>
                <a:gd name="T6" fmla="*/ 0 w 608"/>
                <a:gd name="T7" fmla="*/ 83 h 83"/>
                <a:gd name="T8" fmla="*/ 566 w 608"/>
                <a:gd name="T9" fmla="*/ 83 h 83"/>
                <a:gd name="T10" fmla="*/ 608 w 608"/>
                <a:gd name="T11" fmla="*/ 42 h 83"/>
                <a:gd name="T12" fmla="*/ 566 w 608"/>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608" h="83">
                  <a:moveTo>
                    <a:pt x="566" y="0"/>
                  </a:moveTo>
                  <a:cubicBezTo>
                    <a:pt x="0" y="0"/>
                    <a:pt x="0" y="0"/>
                    <a:pt x="0" y="0"/>
                  </a:cubicBezTo>
                  <a:cubicBezTo>
                    <a:pt x="23" y="0"/>
                    <a:pt x="41" y="19"/>
                    <a:pt x="41" y="42"/>
                  </a:cubicBezTo>
                  <a:cubicBezTo>
                    <a:pt x="41" y="65"/>
                    <a:pt x="23" y="83"/>
                    <a:pt x="0" y="83"/>
                  </a:cubicBezTo>
                  <a:cubicBezTo>
                    <a:pt x="566" y="83"/>
                    <a:pt x="566" y="83"/>
                    <a:pt x="566" y="83"/>
                  </a:cubicBezTo>
                  <a:cubicBezTo>
                    <a:pt x="589" y="83"/>
                    <a:pt x="608" y="65"/>
                    <a:pt x="608" y="42"/>
                  </a:cubicBezTo>
                  <a:cubicBezTo>
                    <a:pt x="608" y="19"/>
                    <a:pt x="589" y="0"/>
                    <a:pt x="56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2" name="Freeform 51"/>
            <p:cNvSpPr>
              <a:spLocks/>
            </p:cNvSpPr>
            <p:nvPr/>
          </p:nvSpPr>
          <p:spPr bwMode="auto">
            <a:xfrm>
              <a:off x="5524826" y="1310027"/>
              <a:ext cx="165149" cy="95527"/>
            </a:xfrm>
            <a:custGeom>
              <a:avLst/>
              <a:gdLst>
                <a:gd name="T0" fmla="*/ 3 w 70"/>
                <a:gd name="T1" fmla="*/ 24 h 41"/>
                <a:gd name="T2" fmla="*/ 29 w 70"/>
                <a:gd name="T3" fmla="*/ 41 h 41"/>
                <a:gd name="T4" fmla="*/ 70 w 70"/>
                <a:gd name="T5" fmla="*/ 0 h 41"/>
                <a:gd name="T6" fmla="*/ 29 w 70"/>
                <a:gd name="T7" fmla="*/ 0 h 41"/>
                <a:gd name="T8" fmla="*/ 3 w 70"/>
                <a:gd name="T9" fmla="*/ 24 h 41"/>
              </a:gdLst>
              <a:ahLst/>
              <a:cxnLst>
                <a:cxn ang="0">
                  <a:pos x="T0" y="T1"/>
                </a:cxn>
                <a:cxn ang="0">
                  <a:pos x="T2" y="T3"/>
                </a:cxn>
                <a:cxn ang="0">
                  <a:pos x="T4" y="T5"/>
                </a:cxn>
                <a:cxn ang="0">
                  <a:pos x="T6" y="T7"/>
                </a:cxn>
                <a:cxn ang="0">
                  <a:pos x="T8" y="T9"/>
                </a:cxn>
              </a:cxnLst>
              <a:rect l="0" t="0" r="r" b="b"/>
              <a:pathLst>
                <a:path w="70" h="41">
                  <a:moveTo>
                    <a:pt x="3" y="24"/>
                  </a:moveTo>
                  <a:cubicBezTo>
                    <a:pt x="7" y="40"/>
                    <a:pt x="29" y="41"/>
                    <a:pt x="29" y="41"/>
                  </a:cubicBezTo>
                  <a:cubicBezTo>
                    <a:pt x="52" y="41"/>
                    <a:pt x="70" y="23"/>
                    <a:pt x="70" y="0"/>
                  </a:cubicBezTo>
                  <a:cubicBezTo>
                    <a:pt x="29" y="0"/>
                    <a:pt x="29" y="0"/>
                    <a:pt x="29" y="0"/>
                  </a:cubicBezTo>
                  <a:cubicBezTo>
                    <a:pt x="15" y="0"/>
                    <a:pt x="0" y="9"/>
                    <a:pt x="3" y="24"/>
                  </a:cubicBez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3" name="Freeform 52"/>
            <p:cNvSpPr>
              <a:spLocks/>
            </p:cNvSpPr>
            <p:nvPr/>
          </p:nvSpPr>
          <p:spPr bwMode="auto">
            <a:xfrm>
              <a:off x="5395297" y="2563213"/>
              <a:ext cx="98765" cy="98765"/>
            </a:xfrm>
            <a:custGeom>
              <a:avLst/>
              <a:gdLst>
                <a:gd name="T0" fmla="*/ 0 w 42"/>
                <a:gd name="T1" fmla="*/ 0 h 42"/>
                <a:gd name="T2" fmla="*/ 25 w 42"/>
                <a:gd name="T3" fmla="*/ 17 h 42"/>
                <a:gd name="T4" fmla="*/ 0 w 42"/>
                <a:gd name="T5" fmla="*/ 42 h 42"/>
                <a:gd name="T6" fmla="*/ 42 w 42"/>
                <a:gd name="T7" fmla="*/ 42 h 42"/>
                <a:gd name="T8" fmla="*/ 42 w 42"/>
                <a:gd name="T9" fmla="*/ 0 h 42"/>
                <a:gd name="T10" fmla="*/ 0 w 42"/>
                <a:gd name="T11" fmla="*/ 0 h 42"/>
              </a:gdLst>
              <a:ahLst/>
              <a:cxnLst>
                <a:cxn ang="0">
                  <a:pos x="T0" y="T1"/>
                </a:cxn>
                <a:cxn ang="0">
                  <a:pos x="T2" y="T3"/>
                </a:cxn>
                <a:cxn ang="0">
                  <a:pos x="T4" y="T5"/>
                </a:cxn>
                <a:cxn ang="0">
                  <a:pos x="T6" y="T7"/>
                </a:cxn>
                <a:cxn ang="0">
                  <a:pos x="T8" y="T9"/>
                </a:cxn>
                <a:cxn ang="0">
                  <a:pos x="T10" y="T11"/>
                </a:cxn>
              </a:cxnLst>
              <a:rect l="0" t="0" r="r" b="b"/>
              <a:pathLst>
                <a:path w="42" h="42">
                  <a:moveTo>
                    <a:pt x="0" y="0"/>
                  </a:moveTo>
                  <a:cubicBezTo>
                    <a:pt x="0" y="0"/>
                    <a:pt x="22" y="2"/>
                    <a:pt x="25" y="17"/>
                  </a:cubicBezTo>
                  <a:cubicBezTo>
                    <a:pt x="29" y="32"/>
                    <a:pt x="13" y="42"/>
                    <a:pt x="0" y="42"/>
                  </a:cubicBezTo>
                  <a:cubicBezTo>
                    <a:pt x="42" y="42"/>
                    <a:pt x="42" y="42"/>
                    <a:pt x="42" y="42"/>
                  </a:cubicBezTo>
                  <a:cubicBezTo>
                    <a:pt x="42" y="0"/>
                    <a:pt x="42" y="0"/>
                    <a:pt x="42" y="0"/>
                  </a:cubicBezTo>
                  <a:cubicBezTo>
                    <a:pt x="0" y="0"/>
                    <a:pt x="0"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4" name="Freeform 53"/>
            <p:cNvSpPr>
              <a:spLocks/>
            </p:cNvSpPr>
            <p:nvPr/>
          </p:nvSpPr>
          <p:spPr bwMode="auto">
            <a:xfrm>
              <a:off x="5296532" y="2563213"/>
              <a:ext cx="197531" cy="194292"/>
            </a:xfrm>
            <a:custGeom>
              <a:avLst/>
              <a:gdLst>
                <a:gd name="T0" fmla="*/ 42 w 84"/>
                <a:gd name="T1" fmla="*/ 42 h 83"/>
                <a:gd name="T2" fmla="*/ 67 w 84"/>
                <a:gd name="T3" fmla="*/ 17 h 83"/>
                <a:gd name="T4" fmla="*/ 42 w 84"/>
                <a:gd name="T5" fmla="*/ 0 h 83"/>
                <a:gd name="T6" fmla="*/ 0 w 84"/>
                <a:gd name="T7" fmla="*/ 42 h 83"/>
                <a:gd name="T8" fmla="*/ 42 w 84"/>
                <a:gd name="T9" fmla="*/ 83 h 83"/>
                <a:gd name="T10" fmla="*/ 84 w 84"/>
                <a:gd name="T11" fmla="*/ 42 h 83"/>
                <a:gd name="T12" fmla="*/ 82 w 84"/>
                <a:gd name="T13" fmla="*/ 42 h 83"/>
                <a:gd name="T14" fmla="*/ 42 w 84"/>
                <a:gd name="T15" fmla="*/ 42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83">
                  <a:moveTo>
                    <a:pt x="42" y="42"/>
                  </a:moveTo>
                  <a:cubicBezTo>
                    <a:pt x="55" y="42"/>
                    <a:pt x="71" y="32"/>
                    <a:pt x="67" y="17"/>
                  </a:cubicBezTo>
                  <a:cubicBezTo>
                    <a:pt x="64" y="2"/>
                    <a:pt x="42" y="0"/>
                    <a:pt x="42" y="0"/>
                  </a:cubicBezTo>
                  <a:cubicBezTo>
                    <a:pt x="19" y="0"/>
                    <a:pt x="0" y="19"/>
                    <a:pt x="0" y="42"/>
                  </a:cubicBezTo>
                  <a:cubicBezTo>
                    <a:pt x="0" y="65"/>
                    <a:pt x="19" y="83"/>
                    <a:pt x="42" y="83"/>
                  </a:cubicBezTo>
                  <a:cubicBezTo>
                    <a:pt x="65" y="83"/>
                    <a:pt x="84" y="65"/>
                    <a:pt x="84" y="42"/>
                  </a:cubicBezTo>
                  <a:cubicBezTo>
                    <a:pt x="82" y="42"/>
                    <a:pt x="82" y="42"/>
                    <a:pt x="82" y="42"/>
                  </a:cubicBezTo>
                  <a:lnTo>
                    <a:pt x="42" y="42"/>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5" name="Rectangle 55"/>
            <p:cNvSpPr>
              <a:spLocks noChangeArrowheads="1"/>
            </p:cNvSpPr>
            <p:nvPr/>
          </p:nvSpPr>
          <p:spPr bwMode="auto">
            <a:xfrm>
              <a:off x="5534540" y="1458985"/>
              <a:ext cx="1274234" cy="11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32597"/>
              <a:r>
                <a:rPr lang="en-US" altLang="en-US" sz="2550" dirty="0" smtClean="0">
                  <a:latin typeface="Segoe Pro Display Light" panose="020B0302040504020203" pitchFamily="34" charset="0"/>
                </a:rPr>
                <a:t>My</a:t>
              </a:r>
            </a:p>
            <a:p>
              <a:pPr algn="ctr" defTabSz="932597"/>
              <a:r>
                <a:rPr lang="en-US" altLang="en-US" sz="2550" dirty="0" smtClean="0">
                  <a:latin typeface="Segoe Pro Display Light" panose="020B0302040504020203" pitchFamily="34" charset="0"/>
                </a:rPr>
                <a:t>Web Tier</a:t>
              </a:r>
            </a:p>
            <a:p>
              <a:pPr algn="ctr" defTabSz="932597"/>
              <a:r>
                <a:rPr lang="en-US" altLang="en-US" sz="2550" dirty="0" smtClean="0">
                  <a:latin typeface="Segoe Pro Display Light" panose="020B0302040504020203" pitchFamily="34" charset="0"/>
                </a:rPr>
                <a:t>Template</a:t>
              </a:r>
              <a:endParaRPr lang="en-US" altLang="en-US" sz="1836" dirty="0"/>
            </a:p>
          </p:txBody>
        </p:sp>
      </p:grpSp>
      <p:grpSp>
        <p:nvGrpSpPr>
          <p:cNvPr id="106" name="Group 105"/>
          <p:cNvGrpSpPr/>
          <p:nvPr/>
        </p:nvGrpSpPr>
        <p:grpSpPr>
          <a:xfrm>
            <a:off x="7645850" y="1211261"/>
            <a:ext cx="1727583" cy="1546243"/>
            <a:chOff x="5296532" y="1211262"/>
            <a:chExt cx="1727583" cy="1546243"/>
          </a:xfrm>
        </p:grpSpPr>
        <p:sp>
          <p:nvSpPr>
            <p:cNvPr id="107" name="Freeform 49"/>
            <p:cNvSpPr>
              <a:spLocks/>
            </p:cNvSpPr>
            <p:nvPr/>
          </p:nvSpPr>
          <p:spPr bwMode="auto">
            <a:xfrm>
              <a:off x="5395297" y="1211262"/>
              <a:ext cx="1530053" cy="1546243"/>
            </a:xfrm>
            <a:custGeom>
              <a:avLst/>
              <a:gdLst>
                <a:gd name="T0" fmla="*/ 650 w 650"/>
                <a:gd name="T1" fmla="*/ 0 h 658"/>
                <a:gd name="T2" fmla="*/ 608 w 650"/>
                <a:gd name="T3" fmla="*/ 42 h 658"/>
                <a:gd name="T4" fmla="*/ 608 w 650"/>
                <a:gd name="T5" fmla="*/ 602 h 658"/>
                <a:gd name="T6" fmla="*/ 608 w 650"/>
                <a:gd name="T7" fmla="*/ 617 h 658"/>
                <a:gd name="T8" fmla="*/ 566 w 650"/>
                <a:gd name="T9" fmla="*/ 658 h 658"/>
                <a:gd name="T10" fmla="*/ 0 w 650"/>
                <a:gd name="T11" fmla="*/ 658 h 658"/>
                <a:gd name="T12" fmla="*/ 42 w 650"/>
                <a:gd name="T13" fmla="*/ 617 h 658"/>
                <a:gd name="T14" fmla="*/ 42 w 650"/>
                <a:gd name="T15" fmla="*/ 602 h 658"/>
                <a:gd name="T16" fmla="*/ 42 w 650"/>
                <a:gd name="T17" fmla="*/ 42 h 658"/>
                <a:gd name="T18" fmla="*/ 84 w 650"/>
                <a:gd name="T19" fmla="*/ 0 h 658"/>
                <a:gd name="T20" fmla="*/ 650 w 650"/>
                <a:gd name="T21"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0" h="658">
                  <a:moveTo>
                    <a:pt x="650" y="0"/>
                  </a:moveTo>
                  <a:cubicBezTo>
                    <a:pt x="627" y="0"/>
                    <a:pt x="608" y="19"/>
                    <a:pt x="608" y="42"/>
                  </a:cubicBezTo>
                  <a:cubicBezTo>
                    <a:pt x="608" y="602"/>
                    <a:pt x="608" y="602"/>
                    <a:pt x="608" y="602"/>
                  </a:cubicBezTo>
                  <a:cubicBezTo>
                    <a:pt x="608" y="617"/>
                    <a:pt x="608" y="617"/>
                    <a:pt x="608" y="617"/>
                  </a:cubicBezTo>
                  <a:cubicBezTo>
                    <a:pt x="608" y="640"/>
                    <a:pt x="590" y="658"/>
                    <a:pt x="566" y="658"/>
                  </a:cubicBezTo>
                  <a:cubicBezTo>
                    <a:pt x="0" y="658"/>
                    <a:pt x="0" y="658"/>
                    <a:pt x="0" y="658"/>
                  </a:cubicBezTo>
                  <a:cubicBezTo>
                    <a:pt x="23" y="658"/>
                    <a:pt x="42" y="640"/>
                    <a:pt x="42" y="617"/>
                  </a:cubicBezTo>
                  <a:cubicBezTo>
                    <a:pt x="42" y="602"/>
                    <a:pt x="42" y="602"/>
                    <a:pt x="42" y="602"/>
                  </a:cubicBezTo>
                  <a:cubicBezTo>
                    <a:pt x="42" y="42"/>
                    <a:pt x="42" y="42"/>
                    <a:pt x="42" y="42"/>
                  </a:cubicBezTo>
                  <a:cubicBezTo>
                    <a:pt x="42" y="19"/>
                    <a:pt x="60" y="0"/>
                    <a:pt x="84" y="0"/>
                  </a:cubicBezTo>
                  <a:lnTo>
                    <a:pt x="650"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8" name="Freeform 50"/>
            <p:cNvSpPr>
              <a:spLocks/>
            </p:cNvSpPr>
            <p:nvPr/>
          </p:nvSpPr>
          <p:spPr bwMode="auto">
            <a:xfrm>
              <a:off x="5592828" y="1211262"/>
              <a:ext cx="1431287" cy="194292"/>
            </a:xfrm>
            <a:custGeom>
              <a:avLst/>
              <a:gdLst>
                <a:gd name="T0" fmla="*/ 566 w 608"/>
                <a:gd name="T1" fmla="*/ 0 h 83"/>
                <a:gd name="T2" fmla="*/ 0 w 608"/>
                <a:gd name="T3" fmla="*/ 0 h 83"/>
                <a:gd name="T4" fmla="*/ 41 w 608"/>
                <a:gd name="T5" fmla="*/ 42 h 83"/>
                <a:gd name="T6" fmla="*/ 0 w 608"/>
                <a:gd name="T7" fmla="*/ 83 h 83"/>
                <a:gd name="T8" fmla="*/ 566 w 608"/>
                <a:gd name="T9" fmla="*/ 83 h 83"/>
                <a:gd name="T10" fmla="*/ 608 w 608"/>
                <a:gd name="T11" fmla="*/ 42 h 83"/>
                <a:gd name="T12" fmla="*/ 566 w 608"/>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608" h="83">
                  <a:moveTo>
                    <a:pt x="566" y="0"/>
                  </a:moveTo>
                  <a:cubicBezTo>
                    <a:pt x="0" y="0"/>
                    <a:pt x="0" y="0"/>
                    <a:pt x="0" y="0"/>
                  </a:cubicBezTo>
                  <a:cubicBezTo>
                    <a:pt x="23" y="0"/>
                    <a:pt x="41" y="19"/>
                    <a:pt x="41" y="42"/>
                  </a:cubicBezTo>
                  <a:cubicBezTo>
                    <a:pt x="41" y="65"/>
                    <a:pt x="23" y="83"/>
                    <a:pt x="0" y="83"/>
                  </a:cubicBezTo>
                  <a:cubicBezTo>
                    <a:pt x="566" y="83"/>
                    <a:pt x="566" y="83"/>
                    <a:pt x="566" y="83"/>
                  </a:cubicBezTo>
                  <a:cubicBezTo>
                    <a:pt x="589" y="83"/>
                    <a:pt x="608" y="65"/>
                    <a:pt x="608" y="42"/>
                  </a:cubicBezTo>
                  <a:cubicBezTo>
                    <a:pt x="608" y="19"/>
                    <a:pt x="589" y="0"/>
                    <a:pt x="56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9" name="Freeform 51"/>
            <p:cNvSpPr>
              <a:spLocks/>
            </p:cNvSpPr>
            <p:nvPr/>
          </p:nvSpPr>
          <p:spPr bwMode="auto">
            <a:xfrm>
              <a:off x="5524826" y="1310027"/>
              <a:ext cx="165149" cy="95527"/>
            </a:xfrm>
            <a:custGeom>
              <a:avLst/>
              <a:gdLst>
                <a:gd name="T0" fmla="*/ 3 w 70"/>
                <a:gd name="T1" fmla="*/ 24 h 41"/>
                <a:gd name="T2" fmla="*/ 29 w 70"/>
                <a:gd name="T3" fmla="*/ 41 h 41"/>
                <a:gd name="T4" fmla="*/ 70 w 70"/>
                <a:gd name="T5" fmla="*/ 0 h 41"/>
                <a:gd name="T6" fmla="*/ 29 w 70"/>
                <a:gd name="T7" fmla="*/ 0 h 41"/>
                <a:gd name="T8" fmla="*/ 3 w 70"/>
                <a:gd name="T9" fmla="*/ 24 h 41"/>
              </a:gdLst>
              <a:ahLst/>
              <a:cxnLst>
                <a:cxn ang="0">
                  <a:pos x="T0" y="T1"/>
                </a:cxn>
                <a:cxn ang="0">
                  <a:pos x="T2" y="T3"/>
                </a:cxn>
                <a:cxn ang="0">
                  <a:pos x="T4" y="T5"/>
                </a:cxn>
                <a:cxn ang="0">
                  <a:pos x="T6" y="T7"/>
                </a:cxn>
                <a:cxn ang="0">
                  <a:pos x="T8" y="T9"/>
                </a:cxn>
              </a:cxnLst>
              <a:rect l="0" t="0" r="r" b="b"/>
              <a:pathLst>
                <a:path w="70" h="41">
                  <a:moveTo>
                    <a:pt x="3" y="24"/>
                  </a:moveTo>
                  <a:cubicBezTo>
                    <a:pt x="7" y="40"/>
                    <a:pt x="29" y="41"/>
                    <a:pt x="29" y="41"/>
                  </a:cubicBezTo>
                  <a:cubicBezTo>
                    <a:pt x="52" y="41"/>
                    <a:pt x="70" y="23"/>
                    <a:pt x="70" y="0"/>
                  </a:cubicBezTo>
                  <a:cubicBezTo>
                    <a:pt x="29" y="0"/>
                    <a:pt x="29" y="0"/>
                    <a:pt x="29" y="0"/>
                  </a:cubicBezTo>
                  <a:cubicBezTo>
                    <a:pt x="15" y="0"/>
                    <a:pt x="0" y="9"/>
                    <a:pt x="3" y="24"/>
                  </a:cubicBez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10" name="Freeform 52"/>
            <p:cNvSpPr>
              <a:spLocks/>
            </p:cNvSpPr>
            <p:nvPr/>
          </p:nvSpPr>
          <p:spPr bwMode="auto">
            <a:xfrm>
              <a:off x="5395297" y="2563213"/>
              <a:ext cx="98765" cy="98765"/>
            </a:xfrm>
            <a:custGeom>
              <a:avLst/>
              <a:gdLst>
                <a:gd name="T0" fmla="*/ 0 w 42"/>
                <a:gd name="T1" fmla="*/ 0 h 42"/>
                <a:gd name="T2" fmla="*/ 25 w 42"/>
                <a:gd name="T3" fmla="*/ 17 h 42"/>
                <a:gd name="T4" fmla="*/ 0 w 42"/>
                <a:gd name="T5" fmla="*/ 42 h 42"/>
                <a:gd name="T6" fmla="*/ 42 w 42"/>
                <a:gd name="T7" fmla="*/ 42 h 42"/>
                <a:gd name="T8" fmla="*/ 42 w 42"/>
                <a:gd name="T9" fmla="*/ 0 h 42"/>
                <a:gd name="T10" fmla="*/ 0 w 42"/>
                <a:gd name="T11" fmla="*/ 0 h 42"/>
              </a:gdLst>
              <a:ahLst/>
              <a:cxnLst>
                <a:cxn ang="0">
                  <a:pos x="T0" y="T1"/>
                </a:cxn>
                <a:cxn ang="0">
                  <a:pos x="T2" y="T3"/>
                </a:cxn>
                <a:cxn ang="0">
                  <a:pos x="T4" y="T5"/>
                </a:cxn>
                <a:cxn ang="0">
                  <a:pos x="T6" y="T7"/>
                </a:cxn>
                <a:cxn ang="0">
                  <a:pos x="T8" y="T9"/>
                </a:cxn>
                <a:cxn ang="0">
                  <a:pos x="T10" y="T11"/>
                </a:cxn>
              </a:cxnLst>
              <a:rect l="0" t="0" r="r" b="b"/>
              <a:pathLst>
                <a:path w="42" h="42">
                  <a:moveTo>
                    <a:pt x="0" y="0"/>
                  </a:moveTo>
                  <a:cubicBezTo>
                    <a:pt x="0" y="0"/>
                    <a:pt x="22" y="2"/>
                    <a:pt x="25" y="17"/>
                  </a:cubicBezTo>
                  <a:cubicBezTo>
                    <a:pt x="29" y="32"/>
                    <a:pt x="13" y="42"/>
                    <a:pt x="0" y="42"/>
                  </a:cubicBezTo>
                  <a:cubicBezTo>
                    <a:pt x="42" y="42"/>
                    <a:pt x="42" y="42"/>
                    <a:pt x="42" y="42"/>
                  </a:cubicBezTo>
                  <a:cubicBezTo>
                    <a:pt x="42" y="0"/>
                    <a:pt x="42" y="0"/>
                    <a:pt x="42" y="0"/>
                  </a:cubicBezTo>
                  <a:cubicBezTo>
                    <a:pt x="0" y="0"/>
                    <a:pt x="0"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11" name="Freeform 53"/>
            <p:cNvSpPr>
              <a:spLocks/>
            </p:cNvSpPr>
            <p:nvPr/>
          </p:nvSpPr>
          <p:spPr bwMode="auto">
            <a:xfrm>
              <a:off x="5296532" y="2563213"/>
              <a:ext cx="197531" cy="194292"/>
            </a:xfrm>
            <a:custGeom>
              <a:avLst/>
              <a:gdLst>
                <a:gd name="T0" fmla="*/ 42 w 84"/>
                <a:gd name="T1" fmla="*/ 42 h 83"/>
                <a:gd name="T2" fmla="*/ 67 w 84"/>
                <a:gd name="T3" fmla="*/ 17 h 83"/>
                <a:gd name="T4" fmla="*/ 42 w 84"/>
                <a:gd name="T5" fmla="*/ 0 h 83"/>
                <a:gd name="T6" fmla="*/ 0 w 84"/>
                <a:gd name="T7" fmla="*/ 42 h 83"/>
                <a:gd name="T8" fmla="*/ 42 w 84"/>
                <a:gd name="T9" fmla="*/ 83 h 83"/>
                <a:gd name="T10" fmla="*/ 84 w 84"/>
                <a:gd name="T11" fmla="*/ 42 h 83"/>
                <a:gd name="T12" fmla="*/ 82 w 84"/>
                <a:gd name="T13" fmla="*/ 42 h 83"/>
                <a:gd name="T14" fmla="*/ 42 w 84"/>
                <a:gd name="T15" fmla="*/ 42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83">
                  <a:moveTo>
                    <a:pt x="42" y="42"/>
                  </a:moveTo>
                  <a:cubicBezTo>
                    <a:pt x="55" y="42"/>
                    <a:pt x="71" y="32"/>
                    <a:pt x="67" y="17"/>
                  </a:cubicBezTo>
                  <a:cubicBezTo>
                    <a:pt x="64" y="2"/>
                    <a:pt x="42" y="0"/>
                    <a:pt x="42" y="0"/>
                  </a:cubicBezTo>
                  <a:cubicBezTo>
                    <a:pt x="19" y="0"/>
                    <a:pt x="0" y="19"/>
                    <a:pt x="0" y="42"/>
                  </a:cubicBezTo>
                  <a:cubicBezTo>
                    <a:pt x="0" y="65"/>
                    <a:pt x="19" y="83"/>
                    <a:pt x="42" y="83"/>
                  </a:cubicBezTo>
                  <a:cubicBezTo>
                    <a:pt x="65" y="83"/>
                    <a:pt x="84" y="65"/>
                    <a:pt x="84" y="42"/>
                  </a:cubicBezTo>
                  <a:cubicBezTo>
                    <a:pt x="82" y="42"/>
                    <a:pt x="82" y="42"/>
                    <a:pt x="82" y="42"/>
                  </a:cubicBezTo>
                  <a:lnTo>
                    <a:pt x="42" y="42"/>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12" name="Rectangle 55"/>
            <p:cNvSpPr>
              <a:spLocks noChangeArrowheads="1"/>
            </p:cNvSpPr>
            <p:nvPr/>
          </p:nvSpPr>
          <p:spPr bwMode="auto">
            <a:xfrm>
              <a:off x="5534540" y="1458985"/>
              <a:ext cx="1274234" cy="11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32597"/>
              <a:r>
                <a:rPr lang="en-US" altLang="en-US" sz="2550" dirty="0" smtClean="0">
                  <a:latin typeface="Segoe Pro Display Light" panose="020B0302040504020203" pitchFamily="34" charset="0"/>
                </a:rPr>
                <a:t>My</a:t>
              </a:r>
            </a:p>
            <a:p>
              <a:pPr algn="ctr" defTabSz="932597"/>
              <a:r>
                <a:rPr lang="en-US" altLang="en-US" sz="2550" dirty="0" smtClean="0">
                  <a:latin typeface="Segoe Pro Display Light" panose="020B0302040504020203" pitchFamily="34" charset="0"/>
                </a:rPr>
                <a:t>VM Tier</a:t>
              </a:r>
            </a:p>
            <a:p>
              <a:pPr algn="ctr" defTabSz="932597"/>
              <a:r>
                <a:rPr lang="en-US" altLang="en-US" sz="2550" dirty="0" smtClean="0">
                  <a:latin typeface="Segoe Pro Display Light" panose="020B0302040504020203" pitchFamily="34" charset="0"/>
                </a:rPr>
                <a:t>Template</a:t>
              </a:r>
              <a:endParaRPr lang="en-US" altLang="en-US" sz="1836" dirty="0"/>
            </a:p>
          </p:txBody>
        </p:sp>
      </p:grpSp>
      <p:sp>
        <p:nvSpPr>
          <p:cNvPr id="85" name="Rectangle 60"/>
          <p:cNvSpPr>
            <a:spLocks noChangeArrowheads="1"/>
          </p:cNvSpPr>
          <p:nvPr/>
        </p:nvSpPr>
        <p:spPr bwMode="auto">
          <a:xfrm>
            <a:off x="8496935" y="2922982"/>
            <a:ext cx="37239" cy="1756727"/>
          </a:xfrm>
          <a:prstGeom prst="rect">
            <a:avLst/>
          </a:prstGeom>
          <a:solidFill>
            <a:srgbClr val="7CCA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86" name="Oval 62"/>
          <p:cNvSpPr>
            <a:spLocks noChangeArrowheads="1"/>
          </p:cNvSpPr>
          <p:nvPr/>
        </p:nvSpPr>
        <p:spPr bwMode="auto">
          <a:xfrm>
            <a:off x="8441886" y="2853361"/>
            <a:ext cx="145719" cy="147338"/>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3" name="Freeform 63"/>
          <p:cNvSpPr>
            <a:spLocks/>
          </p:cNvSpPr>
          <p:nvPr/>
        </p:nvSpPr>
        <p:spPr bwMode="auto">
          <a:xfrm>
            <a:off x="8437029" y="4658661"/>
            <a:ext cx="155434" cy="134386"/>
          </a:xfrm>
          <a:custGeom>
            <a:avLst/>
            <a:gdLst>
              <a:gd name="T0" fmla="*/ 0 w 96"/>
              <a:gd name="T1" fmla="*/ 0 h 83"/>
              <a:gd name="T2" fmla="*/ 48 w 96"/>
              <a:gd name="T3" fmla="*/ 83 h 83"/>
              <a:gd name="T4" fmla="*/ 96 w 96"/>
              <a:gd name="T5" fmla="*/ 0 h 83"/>
              <a:gd name="T6" fmla="*/ 0 w 96"/>
              <a:gd name="T7" fmla="*/ 0 h 83"/>
            </a:gdLst>
            <a:ahLst/>
            <a:cxnLst>
              <a:cxn ang="0">
                <a:pos x="T0" y="T1"/>
              </a:cxn>
              <a:cxn ang="0">
                <a:pos x="T2" y="T3"/>
              </a:cxn>
              <a:cxn ang="0">
                <a:pos x="T4" y="T5"/>
              </a:cxn>
              <a:cxn ang="0">
                <a:pos x="T6" y="T7"/>
              </a:cxn>
            </a:cxnLst>
            <a:rect l="0" t="0" r="r" b="b"/>
            <a:pathLst>
              <a:path w="96" h="83">
                <a:moveTo>
                  <a:pt x="0" y="0"/>
                </a:moveTo>
                <a:lnTo>
                  <a:pt x="48" y="83"/>
                </a:lnTo>
                <a:lnTo>
                  <a:pt x="96"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4" name="Rectangle 60"/>
          <p:cNvSpPr>
            <a:spLocks noChangeArrowheads="1"/>
          </p:cNvSpPr>
          <p:nvPr/>
        </p:nvSpPr>
        <p:spPr bwMode="auto">
          <a:xfrm>
            <a:off x="3943261" y="2983370"/>
            <a:ext cx="37239" cy="1756727"/>
          </a:xfrm>
          <a:prstGeom prst="rect">
            <a:avLst/>
          </a:prstGeom>
          <a:solidFill>
            <a:srgbClr val="7CCA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5" name="Oval 62"/>
          <p:cNvSpPr>
            <a:spLocks noChangeArrowheads="1"/>
          </p:cNvSpPr>
          <p:nvPr/>
        </p:nvSpPr>
        <p:spPr bwMode="auto">
          <a:xfrm>
            <a:off x="3888212" y="2913749"/>
            <a:ext cx="145719" cy="147338"/>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6" name="Freeform 63"/>
          <p:cNvSpPr>
            <a:spLocks/>
          </p:cNvSpPr>
          <p:nvPr/>
        </p:nvSpPr>
        <p:spPr bwMode="auto">
          <a:xfrm>
            <a:off x="3883355" y="4719049"/>
            <a:ext cx="155434" cy="134386"/>
          </a:xfrm>
          <a:custGeom>
            <a:avLst/>
            <a:gdLst>
              <a:gd name="T0" fmla="*/ 0 w 96"/>
              <a:gd name="T1" fmla="*/ 0 h 83"/>
              <a:gd name="T2" fmla="*/ 48 w 96"/>
              <a:gd name="T3" fmla="*/ 83 h 83"/>
              <a:gd name="T4" fmla="*/ 96 w 96"/>
              <a:gd name="T5" fmla="*/ 0 h 83"/>
              <a:gd name="T6" fmla="*/ 0 w 96"/>
              <a:gd name="T7" fmla="*/ 0 h 83"/>
            </a:gdLst>
            <a:ahLst/>
            <a:cxnLst>
              <a:cxn ang="0">
                <a:pos x="T0" y="T1"/>
              </a:cxn>
              <a:cxn ang="0">
                <a:pos x="T2" y="T3"/>
              </a:cxn>
              <a:cxn ang="0">
                <a:pos x="T4" y="T5"/>
              </a:cxn>
              <a:cxn ang="0">
                <a:pos x="T6" y="T7"/>
              </a:cxn>
            </a:cxnLst>
            <a:rect l="0" t="0" r="r" b="b"/>
            <a:pathLst>
              <a:path w="96" h="83">
                <a:moveTo>
                  <a:pt x="0" y="0"/>
                </a:moveTo>
                <a:lnTo>
                  <a:pt x="48" y="83"/>
                </a:lnTo>
                <a:lnTo>
                  <a:pt x="96"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7" name="TextBox 96"/>
          <p:cNvSpPr txBox="1"/>
          <p:nvPr/>
        </p:nvSpPr>
        <p:spPr>
          <a:xfrm>
            <a:off x="4078544" y="6336594"/>
            <a:ext cx="1956721" cy="544765"/>
          </a:xfrm>
          <a:prstGeom prst="rect">
            <a:avLst/>
          </a:prstGeom>
          <a:noFill/>
        </p:spPr>
        <p:txBody>
          <a:bodyPr wrap="square" lIns="182880" tIns="146304" rIns="182880" bIns="146304" rtlCol="0">
            <a:spAutoFit/>
          </a:bodyPr>
          <a:lstStyle/>
          <a:p>
            <a:pPr>
              <a:lnSpc>
                <a:spcPct val="90000"/>
              </a:lnSpc>
              <a:spcAft>
                <a:spcPts val="600"/>
              </a:spcAft>
            </a:pP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reference()</a:t>
            </a:r>
          </a:p>
        </p:txBody>
      </p:sp>
    </p:spTree>
    <p:extLst>
      <p:ext uri="{BB962C8B-B14F-4D97-AF65-F5344CB8AC3E}">
        <p14:creationId xmlns:p14="http://schemas.microsoft.com/office/powerpoint/2010/main" val="253990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bwMode="auto">
          <a:xfrm>
            <a:off x="2587774" y="1078496"/>
            <a:ext cx="7288064" cy="5874105"/>
          </a:xfrm>
          <a:prstGeom prst="rect">
            <a:avLst/>
          </a:prstGeom>
          <a:solidFill>
            <a:schemeClr val="bg1">
              <a:lumMod val="6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r" defTabSz="932406"/>
            <a:r>
              <a:rPr lang="en-US" dirty="0" smtClean="0">
                <a:gradFill>
                  <a:gsLst>
                    <a:gs pos="0">
                      <a:srgbClr val="FFFFFF"/>
                    </a:gs>
                    <a:gs pos="100000">
                      <a:srgbClr val="FFFFFF"/>
                    </a:gs>
                  </a:gsLst>
                  <a:lin ang="5400000" scaled="0"/>
                </a:gradFill>
                <a:ea typeface="Segoe UI" pitchFamily="34" charset="0"/>
                <a:cs typeface="Segoe UI" pitchFamily="34" charset="0"/>
              </a:rPr>
              <a:t>Resource Group</a:t>
            </a: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p:nvPr>
        </p:nvSpPr>
        <p:spPr/>
        <p:txBody>
          <a:bodyPr>
            <a:normAutofit fontScale="90000"/>
          </a:bodyPr>
          <a:lstStyle/>
          <a:p>
            <a:r>
              <a:rPr lang="en-US" sz="4488" dirty="0" smtClean="0">
                <a:solidFill>
                  <a:schemeClr val="tx1"/>
                </a:solidFill>
              </a:rPr>
              <a:t>App-centric Resource Groups and Nested Templates</a:t>
            </a:r>
            <a:endParaRPr lang="en-US" sz="4488" dirty="0">
              <a:solidFill>
                <a:schemeClr val="tx1"/>
              </a:solidFill>
            </a:endParaRPr>
          </a:p>
        </p:txBody>
      </p:sp>
      <p:grpSp>
        <p:nvGrpSpPr>
          <p:cNvPr id="2" name="Group 4"/>
          <p:cNvGrpSpPr>
            <a:grpSpLocks noChangeAspect="1"/>
          </p:cNvGrpSpPr>
          <p:nvPr/>
        </p:nvGrpSpPr>
        <p:grpSpPr bwMode="auto">
          <a:xfrm>
            <a:off x="2694633" y="1212881"/>
            <a:ext cx="7049576" cy="5778578"/>
            <a:chOff x="2863" y="319"/>
            <a:chExt cx="4354" cy="3569"/>
          </a:xfrm>
        </p:grpSpPr>
        <p:sp>
          <p:nvSpPr>
            <p:cNvPr id="3" name="AutoShape 3"/>
            <p:cNvSpPr>
              <a:spLocks noChangeAspect="1" noChangeArrowheads="1" noTextEdit="1"/>
            </p:cNvSpPr>
            <p:nvPr/>
          </p:nvSpPr>
          <p:spPr bwMode="auto">
            <a:xfrm>
              <a:off x="2864" y="319"/>
              <a:ext cx="4353" cy="3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 name="Freeform 5"/>
            <p:cNvSpPr>
              <a:spLocks/>
            </p:cNvSpPr>
            <p:nvPr/>
          </p:nvSpPr>
          <p:spPr bwMode="auto">
            <a:xfrm>
              <a:off x="2867" y="2623"/>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0 h 451"/>
                <a:gd name="T10" fmla="*/ 60 w 935"/>
                <a:gd name="T11" fmla="*/ 0 h 451"/>
                <a:gd name="T12" fmla="*/ 875 w 935"/>
                <a:gd name="T13" fmla="*/ 0 h 451"/>
                <a:gd name="T14" fmla="*/ 935 w 935"/>
                <a:gd name="T15" fmla="*/ 60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0"/>
                    <a:pt x="0" y="60"/>
                    <a:pt x="0" y="60"/>
                  </a:cubicBezTo>
                  <a:cubicBezTo>
                    <a:pt x="0" y="27"/>
                    <a:pt x="27" y="0"/>
                    <a:pt x="60" y="0"/>
                  </a:cubicBezTo>
                  <a:cubicBezTo>
                    <a:pt x="875" y="0"/>
                    <a:pt x="875" y="0"/>
                    <a:pt x="875" y="0"/>
                  </a:cubicBezTo>
                  <a:cubicBezTo>
                    <a:pt x="908" y="0"/>
                    <a:pt x="935" y="27"/>
                    <a:pt x="935" y="60"/>
                  </a:cubicBezTo>
                  <a:lnTo>
                    <a:pt x="935" y="390"/>
                  </a:lnTo>
                  <a:close/>
                </a:path>
              </a:pathLst>
            </a:custGeom>
            <a:solidFill>
              <a:srgbClr val="022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 name="Freeform 6"/>
            <p:cNvSpPr>
              <a:spLocks/>
            </p:cNvSpPr>
            <p:nvPr/>
          </p:nvSpPr>
          <p:spPr bwMode="auto">
            <a:xfrm>
              <a:off x="2863" y="2620"/>
              <a:ext cx="1366"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2 h 455"/>
                <a:gd name="T16" fmla="*/ 22 w 941"/>
                <a:gd name="T17" fmla="*/ 22 h 455"/>
                <a:gd name="T18" fmla="*/ 63 w 941"/>
                <a:gd name="T19" fmla="*/ 5 h 455"/>
                <a:gd name="T20" fmla="*/ 878 w 941"/>
                <a:gd name="T21" fmla="*/ 5 h 455"/>
                <a:gd name="T22" fmla="*/ 919 w 941"/>
                <a:gd name="T23" fmla="*/ 22 h 455"/>
                <a:gd name="T24" fmla="*/ 936 w 941"/>
                <a:gd name="T25" fmla="*/ 62 h 455"/>
                <a:gd name="T26" fmla="*/ 936 w 941"/>
                <a:gd name="T27" fmla="*/ 392 h 455"/>
                <a:gd name="T28" fmla="*/ 938 w 941"/>
                <a:gd name="T29" fmla="*/ 392 h 455"/>
                <a:gd name="T30" fmla="*/ 941 w 941"/>
                <a:gd name="T31" fmla="*/ 392 h 455"/>
                <a:gd name="T32" fmla="*/ 941 w 941"/>
                <a:gd name="T33" fmla="*/ 62 h 455"/>
                <a:gd name="T34" fmla="*/ 878 w 941"/>
                <a:gd name="T35" fmla="*/ 0 h 455"/>
                <a:gd name="T36" fmla="*/ 63 w 941"/>
                <a:gd name="T37" fmla="*/ 0 h 455"/>
                <a:gd name="T38" fmla="*/ 0 w 941"/>
                <a:gd name="T39" fmla="*/ 62 h 455"/>
                <a:gd name="T40" fmla="*/ 0 w 941"/>
                <a:gd name="T41" fmla="*/ 392 h 455"/>
                <a:gd name="T42" fmla="*/ 63 w 941"/>
                <a:gd name="T43" fmla="*/ 455 h 455"/>
                <a:gd name="T44" fmla="*/ 878 w 941"/>
                <a:gd name="T45" fmla="*/ 455 h 455"/>
                <a:gd name="T46" fmla="*/ 941 w 941"/>
                <a:gd name="T47" fmla="*/ 392 h 455"/>
                <a:gd name="T48" fmla="*/ 938 w 941"/>
                <a:gd name="T49"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3" y="444"/>
                    <a:pt x="22" y="433"/>
                  </a:cubicBezTo>
                  <a:cubicBezTo>
                    <a:pt x="12" y="423"/>
                    <a:pt x="5" y="408"/>
                    <a:pt x="5" y="392"/>
                  </a:cubicBezTo>
                  <a:cubicBezTo>
                    <a:pt x="5" y="62"/>
                    <a:pt x="5" y="62"/>
                    <a:pt x="5" y="62"/>
                  </a:cubicBezTo>
                  <a:cubicBezTo>
                    <a:pt x="5" y="46"/>
                    <a:pt x="12" y="32"/>
                    <a:pt x="22" y="22"/>
                  </a:cubicBezTo>
                  <a:cubicBezTo>
                    <a:pt x="33" y="11"/>
                    <a:pt x="47" y="5"/>
                    <a:pt x="63" y="5"/>
                  </a:cubicBezTo>
                  <a:cubicBezTo>
                    <a:pt x="878" y="5"/>
                    <a:pt x="878" y="5"/>
                    <a:pt x="878" y="5"/>
                  </a:cubicBezTo>
                  <a:cubicBezTo>
                    <a:pt x="894" y="5"/>
                    <a:pt x="908" y="11"/>
                    <a:pt x="919" y="22"/>
                  </a:cubicBezTo>
                  <a:cubicBezTo>
                    <a:pt x="929" y="32"/>
                    <a:pt x="936" y="46"/>
                    <a:pt x="936" y="62"/>
                  </a:cubicBezTo>
                  <a:cubicBezTo>
                    <a:pt x="936" y="392"/>
                    <a:pt x="936" y="392"/>
                    <a:pt x="936" y="392"/>
                  </a:cubicBezTo>
                  <a:cubicBezTo>
                    <a:pt x="938" y="392"/>
                    <a:pt x="938" y="392"/>
                    <a:pt x="938" y="392"/>
                  </a:cubicBezTo>
                  <a:cubicBezTo>
                    <a:pt x="941" y="392"/>
                    <a:pt x="941" y="392"/>
                    <a:pt x="941" y="392"/>
                  </a:cubicBezTo>
                  <a:cubicBezTo>
                    <a:pt x="941" y="62"/>
                    <a:pt x="941" y="62"/>
                    <a:pt x="941" y="62"/>
                  </a:cubicBezTo>
                  <a:cubicBezTo>
                    <a:pt x="941" y="28"/>
                    <a:pt x="913" y="0"/>
                    <a:pt x="878" y="0"/>
                  </a:cubicBezTo>
                  <a:cubicBezTo>
                    <a:pt x="63" y="0"/>
                    <a:pt x="63" y="0"/>
                    <a:pt x="63" y="0"/>
                  </a:cubicBezTo>
                  <a:cubicBezTo>
                    <a:pt x="28" y="0"/>
                    <a:pt x="0" y="28"/>
                    <a:pt x="0" y="62"/>
                  </a:cubicBezTo>
                  <a:cubicBezTo>
                    <a:pt x="0" y="392"/>
                    <a:pt x="0" y="392"/>
                    <a:pt x="0" y="392"/>
                  </a:cubicBezTo>
                  <a:cubicBezTo>
                    <a:pt x="0" y="427"/>
                    <a:pt x="28" y="455"/>
                    <a:pt x="63" y="455"/>
                  </a:cubicBezTo>
                  <a:cubicBezTo>
                    <a:pt x="878" y="455"/>
                    <a:pt x="878" y="455"/>
                    <a:pt x="878" y="455"/>
                  </a:cubicBezTo>
                  <a:cubicBezTo>
                    <a:pt x="913"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 name="Freeform 7"/>
            <p:cNvSpPr>
              <a:spLocks/>
            </p:cNvSpPr>
            <p:nvPr/>
          </p:nvSpPr>
          <p:spPr bwMode="auto">
            <a:xfrm>
              <a:off x="3003" y="2813"/>
              <a:ext cx="143" cy="326"/>
            </a:xfrm>
            <a:custGeom>
              <a:avLst/>
              <a:gdLst>
                <a:gd name="T0" fmla="*/ 0 w 98"/>
                <a:gd name="T1" fmla="*/ 0 h 224"/>
                <a:gd name="T2" fmla="*/ 0 w 98"/>
                <a:gd name="T3" fmla="*/ 189 h 224"/>
                <a:gd name="T4" fmla="*/ 98 w 98"/>
                <a:gd name="T5" fmla="*/ 224 h 224"/>
                <a:gd name="T6" fmla="*/ 98 w 98"/>
                <a:gd name="T7" fmla="*/ 0 h 224"/>
                <a:gd name="T8" fmla="*/ 0 w 98"/>
                <a:gd name="T9" fmla="*/ 0 h 224"/>
              </a:gdLst>
              <a:ahLst/>
              <a:cxnLst>
                <a:cxn ang="0">
                  <a:pos x="T0" y="T1"/>
                </a:cxn>
                <a:cxn ang="0">
                  <a:pos x="T2" y="T3"/>
                </a:cxn>
                <a:cxn ang="0">
                  <a:pos x="T4" y="T5"/>
                </a:cxn>
                <a:cxn ang="0">
                  <a:pos x="T6" y="T7"/>
                </a:cxn>
                <a:cxn ang="0">
                  <a:pos x="T8" y="T9"/>
                </a:cxn>
              </a:cxnLst>
              <a:rect l="0" t="0" r="r" b="b"/>
              <a:pathLst>
                <a:path w="98" h="224">
                  <a:moveTo>
                    <a:pt x="0" y="0"/>
                  </a:moveTo>
                  <a:cubicBezTo>
                    <a:pt x="0" y="189"/>
                    <a:pt x="0" y="189"/>
                    <a:pt x="0" y="189"/>
                  </a:cubicBezTo>
                  <a:cubicBezTo>
                    <a:pt x="0" y="208"/>
                    <a:pt x="44" y="224"/>
                    <a:pt x="98" y="224"/>
                  </a:cubicBezTo>
                  <a:cubicBezTo>
                    <a:pt x="98" y="0"/>
                    <a:pt x="98" y="0"/>
                    <a:pt x="98" y="0"/>
                  </a:cubicBezTo>
                  <a:lnTo>
                    <a:pt x="0" y="0"/>
                  </a:ln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1" name="Freeform 8"/>
            <p:cNvSpPr>
              <a:spLocks/>
            </p:cNvSpPr>
            <p:nvPr/>
          </p:nvSpPr>
          <p:spPr bwMode="auto">
            <a:xfrm>
              <a:off x="3144" y="2813"/>
              <a:ext cx="144" cy="326"/>
            </a:xfrm>
            <a:custGeom>
              <a:avLst/>
              <a:gdLst>
                <a:gd name="T0" fmla="*/ 0 w 99"/>
                <a:gd name="T1" fmla="*/ 224 h 224"/>
                <a:gd name="T2" fmla="*/ 1 w 99"/>
                <a:gd name="T3" fmla="*/ 224 h 224"/>
                <a:gd name="T4" fmla="*/ 99 w 99"/>
                <a:gd name="T5" fmla="*/ 189 h 224"/>
                <a:gd name="T6" fmla="*/ 99 w 99"/>
                <a:gd name="T7" fmla="*/ 0 h 224"/>
                <a:gd name="T8" fmla="*/ 0 w 99"/>
                <a:gd name="T9" fmla="*/ 0 h 224"/>
                <a:gd name="T10" fmla="*/ 0 w 99"/>
                <a:gd name="T11" fmla="*/ 224 h 224"/>
              </a:gdLst>
              <a:ahLst/>
              <a:cxnLst>
                <a:cxn ang="0">
                  <a:pos x="T0" y="T1"/>
                </a:cxn>
                <a:cxn ang="0">
                  <a:pos x="T2" y="T3"/>
                </a:cxn>
                <a:cxn ang="0">
                  <a:pos x="T4" y="T5"/>
                </a:cxn>
                <a:cxn ang="0">
                  <a:pos x="T6" y="T7"/>
                </a:cxn>
                <a:cxn ang="0">
                  <a:pos x="T8" y="T9"/>
                </a:cxn>
                <a:cxn ang="0">
                  <a:pos x="T10" y="T11"/>
                </a:cxn>
              </a:cxnLst>
              <a:rect l="0" t="0" r="r" b="b"/>
              <a:pathLst>
                <a:path w="99" h="224">
                  <a:moveTo>
                    <a:pt x="0" y="224"/>
                  </a:moveTo>
                  <a:cubicBezTo>
                    <a:pt x="1" y="224"/>
                    <a:pt x="1" y="224"/>
                    <a:pt x="1" y="224"/>
                  </a:cubicBezTo>
                  <a:cubicBezTo>
                    <a:pt x="55" y="224"/>
                    <a:pt x="99" y="208"/>
                    <a:pt x="99" y="189"/>
                  </a:cubicBezTo>
                  <a:cubicBezTo>
                    <a:pt x="99" y="0"/>
                    <a:pt x="99" y="0"/>
                    <a:pt x="99" y="0"/>
                  </a:cubicBezTo>
                  <a:cubicBezTo>
                    <a:pt x="0" y="0"/>
                    <a:pt x="0" y="0"/>
                    <a:pt x="0" y="0"/>
                  </a:cubicBezTo>
                  <a:lnTo>
                    <a:pt x="0" y="224"/>
                  </a:ln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2" name="Oval 9"/>
            <p:cNvSpPr>
              <a:spLocks noChangeArrowheads="1"/>
            </p:cNvSpPr>
            <p:nvPr/>
          </p:nvSpPr>
          <p:spPr bwMode="auto">
            <a:xfrm>
              <a:off x="3003" y="2761"/>
              <a:ext cx="285" cy="10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3" name="Oval 10"/>
            <p:cNvSpPr>
              <a:spLocks noChangeArrowheads="1"/>
            </p:cNvSpPr>
            <p:nvPr/>
          </p:nvSpPr>
          <p:spPr bwMode="auto">
            <a:xfrm>
              <a:off x="3033" y="2775"/>
              <a:ext cx="226" cy="69"/>
            </a:xfrm>
            <a:prstGeom prst="ellipse">
              <a:avLst/>
            </a:prstGeom>
            <a:solidFill>
              <a:srgbClr val="85B3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4" name="Freeform 11"/>
            <p:cNvSpPr>
              <a:spLocks/>
            </p:cNvSpPr>
            <p:nvPr/>
          </p:nvSpPr>
          <p:spPr bwMode="auto">
            <a:xfrm>
              <a:off x="3033" y="2775"/>
              <a:ext cx="226" cy="56"/>
            </a:xfrm>
            <a:custGeom>
              <a:avLst/>
              <a:gdLst>
                <a:gd name="T0" fmla="*/ 140 w 156"/>
                <a:gd name="T1" fmla="*/ 38 h 38"/>
                <a:gd name="T2" fmla="*/ 156 w 156"/>
                <a:gd name="T3" fmla="*/ 24 h 38"/>
                <a:gd name="T4" fmla="*/ 78 w 156"/>
                <a:gd name="T5" fmla="*/ 0 h 38"/>
                <a:gd name="T6" fmla="*/ 0 w 156"/>
                <a:gd name="T7" fmla="*/ 24 h 38"/>
                <a:gd name="T8" fmla="*/ 17 w 156"/>
                <a:gd name="T9" fmla="*/ 38 h 38"/>
                <a:gd name="T10" fmla="*/ 78 w 156"/>
                <a:gd name="T11" fmla="*/ 29 h 38"/>
                <a:gd name="T12" fmla="*/ 140 w 156"/>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156" h="38">
                  <a:moveTo>
                    <a:pt x="140" y="38"/>
                  </a:moveTo>
                  <a:cubicBezTo>
                    <a:pt x="150" y="34"/>
                    <a:pt x="156" y="29"/>
                    <a:pt x="156" y="24"/>
                  </a:cubicBezTo>
                  <a:cubicBezTo>
                    <a:pt x="156" y="11"/>
                    <a:pt x="121" y="0"/>
                    <a:pt x="78" y="0"/>
                  </a:cubicBezTo>
                  <a:cubicBezTo>
                    <a:pt x="35" y="0"/>
                    <a:pt x="0" y="11"/>
                    <a:pt x="0" y="24"/>
                  </a:cubicBezTo>
                  <a:cubicBezTo>
                    <a:pt x="0" y="29"/>
                    <a:pt x="6" y="34"/>
                    <a:pt x="17" y="38"/>
                  </a:cubicBezTo>
                  <a:cubicBezTo>
                    <a:pt x="31" y="33"/>
                    <a:pt x="53" y="29"/>
                    <a:pt x="78" y="29"/>
                  </a:cubicBezTo>
                  <a:cubicBezTo>
                    <a:pt x="103" y="29"/>
                    <a:pt x="126" y="33"/>
                    <a:pt x="140" y="38"/>
                  </a:cubicBezTo>
                  <a:close/>
                </a:path>
              </a:pathLst>
            </a:cu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5" name="Freeform 12"/>
            <p:cNvSpPr>
              <a:spLocks noEditPoints="1"/>
            </p:cNvSpPr>
            <p:nvPr/>
          </p:nvSpPr>
          <p:spPr bwMode="auto">
            <a:xfrm>
              <a:off x="3043" y="2928"/>
              <a:ext cx="207" cy="118"/>
            </a:xfrm>
            <a:custGeom>
              <a:avLst/>
              <a:gdLst>
                <a:gd name="T0" fmla="*/ 135 w 143"/>
                <a:gd name="T1" fmla="*/ 74 h 81"/>
                <a:gd name="T2" fmla="*/ 113 w 143"/>
                <a:gd name="T3" fmla="*/ 81 h 81"/>
                <a:gd name="T4" fmla="*/ 82 w 143"/>
                <a:gd name="T5" fmla="*/ 81 h 81"/>
                <a:gd name="T6" fmla="*/ 82 w 143"/>
                <a:gd name="T7" fmla="*/ 0 h 81"/>
                <a:gd name="T8" fmla="*/ 111 w 143"/>
                <a:gd name="T9" fmla="*/ 0 h 81"/>
                <a:gd name="T10" fmla="*/ 133 w 143"/>
                <a:gd name="T11" fmla="*/ 5 h 81"/>
                <a:gd name="T12" fmla="*/ 139 w 143"/>
                <a:gd name="T13" fmla="*/ 19 h 81"/>
                <a:gd name="T14" fmla="*/ 134 w 143"/>
                <a:gd name="T15" fmla="*/ 31 h 81"/>
                <a:gd name="T16" fmla="*/ 124 w 143"/>
                <a:gd name="T17" fmla="*/ 37 h 81"/>
                <a:gd name="T18" fmla="*/ 124 w 143"/>
                <a:gd name="T19" fmla="*/ 37 h 81"/>
                <a:gd name="T20" fmla="*/ 138 w 143"/>
                <a:gd name="T21" fmla="*/ 44 h 81"/>
                <a:gd name="T22" fmla="*/ 142 w 143"/>
                <a:gd name="T23" fmla="*/ 57 h 81"/>
                <a:gd name="T24" fmla="*/ 135 w 143"/>
                <a:gd name="T25" fmla="*/ 74 h 81"/>
                <a:gd name="T26" fmla="*/ 59 w 143"/>
                <a:gd name="T27" fmla="*/ 69 h 81"/>
                <a:gd name="T28" fmla="*/ 28 w 143"/>
                <a:gd name="T29" fmla="*/ 81 h 81"/>
                <a:gd name="T30" fmla="*/ 0 w 143"/>
                <a:gd name="T31" fmla="*/ 81 h 81"/>
                <a:gd name="T32" fmla="*/ 0 w 143"/>
                <a:gd name="T33" fmla="*/ 0 h 81"/>
                <a:gd name="T34" fmla="*/ 28 w 143"/>
                <a:gd name="T35" fmla="*/ 0 h 81"/>
                <a:gd name="T36" fmla="*/ 71 w 143"/>
                <a:gd name="T37" fmla="*/ 39 h 81"/>
                <a:gd name="T38" fmla="*/ 59 w 143"/>
                <a:gd name="T39" fmla="*/ 6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3" h="81">
                  <a:moveTo>
                    <a:pt x="135" y="74"/>
                  </a:moveTo>
                  <a:cubicBezTo>
                    <a:pt x="129" y="78"/>
                    <a:pt x="122" y="81"/>
                    <a:pt x="113" y="81"/>
                  </a:cubicBezTo>
                  <a:cubicBezTo>
                    <a:pt x="82" y="81"/>
                    <a:pt x="82" y="81"/>
                    <a:pt x="82" y="81"/>
                  </a:cubicBezTo>
                  <a:cubicBezTo>
                    <a:pt x="82" y="0"/>
                    <a:pt x="82" y="0"/>
                    <a:pt x="82" y="0"/>
                  </a:cubicBezTo>
                  <a:cubicBezTo>
                    <a:pt x="111" y="0"/>
                    <a:pt x="111" y="0"/>
                    <a:pt x="111" y="0"/>
                  </a:cubicBezTo>
                  <a:cubicBezTo>
                    <a:pt x="121" y="0"/>
                    <a:pt x="128" y="2"/>
                    <a:pt x="133" y="5"/>
                  </a:cubicBezTo>
                  <a:cubicBezTo>
                    <a:pt x="137" y="9"/>
                    <a:pt x="139" y="13"/>
                    <a:pt x="139" y="19"/>
                  </a:cubicBezTo>
                  <a:cubicBezTo>
                    <a:pt x="139" y="24"/>
                    <a:pt x="138" y="28"/>
                    <a:pt x="134" y="31"/>
                  </a:cubicBezTo>
                  <a:cubicBezTo>
                    <a:pt x="131" y="34"/>
                    <a:pt x="128" y="36"/>
                    <a:pt x="124" y="37"/>
                  </a:cubicBezTo>
                  <a:cubicBezTo>
                    <a:pt x="124" y="37"/>
                    <a:pt x="124" y="37"/>
                    <a:pt x="124" y="37"/>
                  </a:cubicBezTo>
                  <a:cubicBezTo>
                    <a:pt x="129" y="38"/>
                    <a:pt x="134" y="40"/>
                    <a:pt x="138" y="44"/>
                  </a:cubicBezTo>
                  <a:cubicBezTo>
                    <a:pt x="141" y="47"/>
                    <a:pt x="142" y="52"/>
                    <a:pt x="142" y="57"/>
                  </a:cubicBezTo>
                  <a:cubicBezTo>
                    <a:pt x="143" y="64"/>
                    <a:pt x="140" y="70"/>
                    <a:pt x="135" y="74"/>
                  </a:cubicBezTo>
                  <a:close/>
                  <a:moveTo>
                    <a:pt x="59" y="69"/>
                  </a:moveTo>
                  <a:cubicBezTo>
                    <a:pt x="52" y="77"/>
                    <a:pt x="41" y="81"/>
                    <a:pt x="28" y="81"/>
                  </a:cubicBezTo>
                  <a:cubicBezTo>
                    <a:pt x="0" y="81"/>
                    <a:pt x="0" y="81"/>
                    <a:pt x="0" y="81"/>
                  </a:cubicBezTo>
                  <a:cubicBezTo>
                    <a:pt x="0" y="0"/>
                    <a:pt x="0" y="0"/>
                    <a:pt x="0" y="0"/>
                  </a:cubicBezTo>
                  <a:cubicBezTo>
                    <a:pt x="28" y="0"/>
                    <a:pt x="28" y="0"/>
                    <a:pt x="28" y="0"/>
                  </a:cubicBezTo>
                  <a:cubicBezTo>
                    <a:pt x="57" y="0"/>
                    <a:pt x="71" y="13"/>
                    <a:pt x="71" y="39"/>
                  </a:cubicBezTo>
                  <a:cubicBezTo>
                    <a:pt x="71" y="52"/>
                    <a:pt x="67" y="62"/>
                    <a:pt x="59" y="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6" name="Freeform 13"/>
            <p:cNvSpPr>
              <a:spLocks/>
            </p:cNvSpPr>
            <p:nvPr/>
          </p:nvSpPr>
          <p:spPr bwMode="auto">
            <a:xfrm>
              <a:off x="3069" y="2950"/>
              <a:ext cx="49" cy="74"/>
            </a:xfrm>
            <a:custGeom>
              <a:avLst/>
              <a:gdLst>
                <a:gd name="T0" fmla="*/ 9 w 34"/>
                <a:gd name="T1" fmla="*/ 0 h 51"/>
                <a:gd name="T2" fmla="*/ 0 w 34"/>
                <a:gd name="T3" fmla="*/ 0 h 51"/>
                <a:gd name="T4" fmla="*/ 0 w 34"/>
                <a:gd name="T5" fmla="*/ 51 h 51"/>
                <a:gd name="T6" fmla="*/ 9 w 34"/>
                <a:gd name="T7" fmla="*/ 51 h 51"/>
                <a:gd name="T8" fmla="*/ 28 w 34"/>
                <a:gd name="T9" fmla="*/ 44 h 51"/>
                <a:gd name="T10" fmla="*/ 34 w 34"/>
                <a:gd name="T11" fmla="*/ 25 h 51"/>
                <a:gd name="T12" fmla="*/ 28 w 34"/>
                <a:gd name="T13" fmla="*/ 7 h 51"/>
                <a:gd name="T14" fmla="*/ 9 w 34"/>
                <a:gd name="T15" fmla="*/ 0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51">
                  <a:moveTo>
                    <a:pt x="9" y="0"/>
                  </a:moveTo>
                  <a:cubicBezTo>
                    <a:pt x="0" y="0"/>
                    <a:pt x="0" y="0"/>
                    <a:pt x="0" y="0"/>
                  </a:cubicBezTo>
                  <a:cubicBezTo>
                    <a:pt x="0" y="51"/>
                    <a:pt x="0" y="51"/>
                    <a:pt x="0" y="51"/>
                  </a:cubicBezTo>
                  <a:cubicBezTo>
                    <a:pt x="9" y="51"/>
                    <a:pt x="9" y="51"/>
                    <a:pt x="9" y="51"/>
                  </a:cubicBezTo>
                  <a:cubicBezTo>
                    <a:pt x="17" y="51"/>
                    <a:pt x="23" y="49"/>
                    <a:pt x="28" y="44"/>
                  </a:cubicBezTo>
                  <a:cubicBezTo>
                    <a:pt x="32" y="39"/>
                    <a:pt x="34" y="33"/>
                    <a:pt x="34" y="25"/>
                  </a:cubicBezTo>
                  <a:cubicBezTo>
                    <a:pt x="34" y="17"/>
                    <a:pt x="32" y="11"/>
                    <a:pt x="28" y="7"/>
                  </a:cubicBezTo>
                  <a:cubicBezTo>
                    <a:pt x="23" y="2"/>
                    <a:pt x="17" y="0"/>
                    <a:pt x="9" y="0"/>
                  </a:cubicBez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7" name="Freeform 14"/>
            <p:cNvSpPr>
              <a:spLocks/>
            </p:cNvSpPr>
            <p:nvPr/>
          </p:nvSpPr>
          <p:spPr bwMode="auto">
            <a:xfrm>
              <a:off x="3188" y="2948"/>
              <a:ext cx="29" cy="28"/>
            </a:xfrm>
            <a:custGeom>
              <a:avLst/>
              <a:gdLst>
                <a:gd name="T0" fmla="*/ 17 w 20"/>
                <a:gd name="T1" fmla="*/ 16 h 19"/>
                <a:gd name="T2" fmla="*/ 20 w 20"/>
                <a:gd name="T3" fmla="*/ 9 h 19"/>
                <a:gd name="T4" fmla="*/ 7 w 20"/>
                <a:gd name="T5" fmla="*/ 0 h 19"/>
                <a:gd name="T6" fmla="*/ 0 w 20"/>
                <a:gd name="T7" fmla="*/ 0 h 19"/>
                <a:gd name="T8" fmla="*/ 0 w 20"/>
                <a:gd name="T9" fmla="*/ 19 h 19"/>
                <a:gd name="T10" fmla="*/ 8 w 20"/>
                <a:gd name="T11" fmla="*/ 19 h 19"/>
                <a:gd name="T12" fmla="*/ 17 w 20"/>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7" y="16"/>
                  </a:moveTo>
                  <a:cubicBezTo>
                    <a:pt x="19" y="14"/>
                    <a:pt x="20" y="12"/>
                    <a:pt x="20" y="9"/>
                  </a:cubicBezTo>
                  <a:cubicBezTo>
                    <a:pt x="20" y="3"/>
                    <a:pt x="16" y="0"/>
                    <a:pt x="7" y="0"/>
                  </a:cubicBezTo>
                  <a:cubicBezTo>
                    <a:pt x="0" y="0"/>
                    <a:pt x="0" y="0"/>
                    <a:pt x="0" y="0"/>
                  </a:cubicBezTo>
                  <a:cubicBezTo>
                    <a:pt x="0" y="19"/>
                    <a:pt x="0" y="19"/>
                    <a:pt x="0" y="19"/>
                  </a:cubicBezTo>
                  <a:cubicBezTo>
                    <a:pt x="8" y="19"/>
                    <a:pt x="8" y="19"/>
                    <a:pt x="8" y="19"/>
                  </a:cubicBezTo>
                  <a:cubicBezTo>
                    <a:pt x="12" y="19"/>
                    <a:pt x="15" y="18"/>
                    <a:pt x="17" y="16"/>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8" name="Freeform 15"/>
            <p:cNvSpPr>
              <a:spLocks/>
            </p:cNvSpPr>
            <p:nvPr/>
          </p:nvSpPr>
          <p:spPr bwMode="auto">
            <a:xfrm>
              <a:off x="3188" y="2995"/>
              <a:ext cx="33" cy="30"/>
            </a:xfrm>
            <a:custGeom>
              <a:avLst/>
              <a:gdLst>
                <a:gd name="T0" fmla="*/ 20 w 23"/>
                <a:gd name="T1" fmla="*/ 3 h 21"/>
                <a:gd name="T2" fmla="*/ 10 w 23"/>
                <a:gd name="T3" fmla="*/ 0 h 21"/>
                <a:gd name="T4" fmla="*/ 0 w 23"/>
                <a:gd name="T5" fmla="*/ 0 h 21"/>
                <a:gd name="T6" fmla="*/ 0 w 23"/>
                <a:gd name="T7" fmla="*/ 21 h 21"/>
                <a:gd name="T8" fmla="*/ 10 w 23"/>
                <a:gd name="T9" fmla="*/ 21 h 21"/>
                <a:gd name="T10" fmla="*/ 20 w 23"/>
                <a:gd name="T11" fmla="*/ 18 h 21"/>
                <a:gd name="T12" fmla="*/ 23 w 23"/>
                <a:gd name="T13" fmla="*/ 10 h 21"/>
                <a:gd name="T14" fmla="*/ 20 w 23"/>
                <a:gd name="T15" fmla="*/ 3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1">
                  <a:moveTo>
                    <a:pt x="20" y="3"/>
                  </a:moveTo>
                  <a:cubicBezTo>
                    <a:pt x="18" y="1"/>
                    <a:pt x="14" y="0"/>
                    <a:pt x="10" y="0"/>
                  </a:cubicBezTo>
                  <a:cubicBezTo>
                    <a:pt x="0" y="0"/>
                    <a:pt x="0" y="0"/>
                    <a:pt x="0" y="0"/>
                  </a:cubicBezTo>
                  <a:cubicBezTo>
                    <a:pt x="0" y="21"/>
                    <a:pt x="0" y="21"/>
                    <a:pt x="0" y="21"/>
                  </a:cubicBezTo>
                  <a:cubicBezTo>
                    <a:pt x="10" y="21"/>
                    <a:pt x="10" y="21"/>
                    <a:pt x="10" y="21"/>
                  </a:cubicBezTo>
                  <a:cubicBezTo>
                    <a:pt x="14" y="21"/>
                    <a:pt x="18" y="20"/>
                    <a:pt x="20" y="18"/>
                  </a:cubicBezTo>
                  <a:cubicBezTo>
                    <a:pt x="22" y="16"/>
                    <a:pt x="23" y="14"/>
                    <a:pt x="23" y="10"/>
                  </a:cubicBezTo>
                  <a:cubicBezTo>
                    <a:pt x="23" y="7"/>
                    <a:pt x="22" y="5"/>
                    <a:pt x="20" y="3"/>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9" name="Rectangle 16"/>
            <p:cNvSpPr>
              <a:spLocks noChangeArrowheads="1"/>
            </p:cNvSpPr>
            <p:nvPr/>
          </p:nvSpPr>
          <p:spPr bwMode="auto">
            <a:xfrm>
              <a:off x="3398" y="2838"/>
              <a:ext cx="57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2244" dirty="0">
                  <a:solidFill>
                    <a:schemeClr val="bg1"/>
                  </a:solidFill>
                  <a:latin typeface="Segoe Pro Display Light" panose="020B0302040504020203" pitchFamily="34" charset="0"/>
                </a:rPr>
                <a:t>SQL </a:t>
              </a:r>
              <a:r>
                <a:rPr lang="en-US" altLang="en-US" sz="2244" dirty="0" smtClean="0">
                  <a:solidFill>
                    <a:schemeClr val="bg1"/>
                  </a:solidFill>
                  <a:latin typeface="Segoe Pro Display Light" panose="020B0302040504020203" pitchFamily="34" charset="0"/>
                </a:rPr>
                <a:t>DB</a:t>
              </a:r>
              <a:endParaRPr lang="en-US" altLang="en-US" sz="1836" dirty="0">
                <a:solidFill>
                  <a:schemeClr val="bg1"/>
                </a:solidFill>
              </a:endParaRPr>
            </a:p>
          </p:txBody>
        </p:sp>
        <p:sp>
          <p:nvSpPr>
            <p:cNvPr id="20" name="Freeform 17"/>
            <p:cNvSpPr>
              <a:spLocks/>
            </p:cNvSpPr>
            <p:nvPr/>
          </p:nvSpPr>
          <p:spPr bwMode="auto">
            <a:xfrm>
              <a:off x="4327" y="2623"/>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0 h 451"/>
                <a:gd name="T10" fmla="*/ 60 w 935"/>
                <a:gd name="T11" fmla="*/ 0 h 451"/>
                <a:gd name="T12" fmla="*/ 875 w 935"/>
                <a:gd name="T13" fmla="*/ 0 h 451"/>
                <a:gd name="T14" fmla="*/ 935 w 935"/>
                <a:gd name="T15" fmla="*/ 60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0"/>
                    <a:pt x="0" y="60"/>
                    <a:pt x="0" y="60"/>
                  </a:cubicBezTo>
                  <a:cubicBezTo>
                    <a:pt x="0" y="27"/>
                    <a:pt x="27" y="0"/>
                    <a:pt x="60" y="0"/>
                  </a:cubicBezTo>
                  <a:cubicBezTo>
                    <a:pt x="875" y="0"/>
                    <a:pt x="875" y="0"/>
                    <a:pt x="875" y="0"/>
                  </a:cubicBezTo>
                  <a:cubicBezTo>
                    <a:pt x="908" y="0"/>
                    <a:pt x="935" y="27"/>
                    <a:pt x="935" y="60"/>
                  </a:cubicBezTo>
                  <a:lnTo>
                    <a:pt x="935" y="390"/>
                  </a:lnTo>
                  <a:close/>
                </a:path>
              </a:pathLst>
            </a:custGeom>
            <a:solidFill>
              <a:srgbClr val="022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1" name="Freeform 18"/>
            <p:cNvSpPr>
              <a:spLocks/>
            </p:cNvSpPr>
            <p:nvPr/>
          </p:nvSpPr>
          <p:spPr bwMode="auto">
            <a:xfrm>
              <a:off x="4322" y="2620"/>
              <a:ext cx="1367"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2 h 455"/>
                <a:gd name="T16" fmla="*/ 22 w 941"/>
                <a:gd name="T17" fmla="*/ 22 h 455"/>
                <a:gd name="T18" fmla="*/ 63 w 941"/>
                <a:gd name="T19" fmla="*/ 5 h 455"/>
                <a:gd name="T20" fmla="*/ 878 w 941"/>
                <a:gd name="T21" fmla="*/ 5 h 455"/>
                <a:gd name="T22" fmla="*/ 878 w 941"/>
                <a:gd name="T23" fmla="*/ 5 h 455"/>
                <a:gd name="T24" fmla="*/ 919 w 941"/>
                <a:gd name="T25" fmla="*/ 22 h 455"/>
                <a:gd name="T26" fmla="*/ 936 w 941"/>
                <a:gd name="T27" fmla="*/ 62 h 455"/>
                <a:gd name="T28" fmla="*/ 936 w 941"/>
                <a:gd name="T29" fmla="*/ 392 h 455"/>
                <a:gd name="T30" fmla="*/ 938 w 941"/>
                <a:gd name="T31" fmla="*/ 392 h 455"/>
                <a:gd name="T32" fmla="*/ 941 w 941"/>
                <a:gd name="T33" fmla="*/ 392 h 455"/>
                <a:gd name="T34" fmla="*/ 941 w 941"/>
                <a:gd name="T35" fmla="*/ 62 h 455"/>
                <a:gd name="T36" fmla="*/ 878 w 941"/>
                <a:gd name="T37" fmla="*/ 0 h 455"/>
                <a:gd name="T38" fmla="*/ 63 w 941"/>
                <a:gd name="T39" fmla="*/ 0 h 455"/>
                <a:gd name="T40" fmla="*/ 0 w 941"/>
                <a:gd name="T41" fmla="*/ 62 h 455"/>
                <a:gd name="T42" fmla="*/ 0 w 941"/>
                <a:gd name="T43" fmla="*/ 392 h 455"/>
                <a:gd name="T44" fmla="*/ 63 w 941"/>
                <a:gd name="T45" fmla="*/ 455 h 455"/>
                <a:gd name="T46" fmla="*/ 878 w 941"/>
                <a:gd name="T47" fmla="*/ 455 h 455"/>
                <a:gd name="T48" fmla="*/ 878 w 941"/>
                <a:gd name="T49" fmla="*/ 455 h 455"/>
                <a:gd name="T50" fmla="*/ 941 w 941"/>
                <a:gd name="T51" fmla="*/ 392 h 455"/>
                <a:gd name="T52" fmla="*/ 938 w 941"/>
                <a:gd name="T53"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2" y="444"/>
                    <a:pt x="22" y="433"/>
                  </a:cubicBezTo>
                  <a:cubicBezTo>
                    <a:pt x="11" y="423"/>
                    <a:pt x="5" y="408"/>
                    <a:pt x="5" y="392"/>
                  </a:cubicBezTo>
                  <a:cubicBezTo>
                    <a:pt x="5" y="62"/>
                    <a:pt x="5" y="62"/>
                    <a:pt x="5" y="62"/>
                  </a:cubicBezTo>
                  <a:cubicBezTo>
                    <a:pt x="5" y="46"/>
                    <a:pt x="11" y="32"/>
                    <a:pt x="22" y="22"/>
                  </a:cubicBezTo>
                  <a:cubicBezTo>
                    <a:pt x="32" y="11"/>
                    <a:pt x="47" y="5"/>
                    <a:pt x="63" y="5"/>
                  </a:cubicBezTo>
                  <a:cubicBezTo>
                    <a:pt x="878" y="5"/>
                    <a:pt x="878" y="5"/>
                    <a:pt x="878" y="5"/>
                  </a:cubicBezTo>
                  <a:cubicBezTo>
                    <a:pt x="878" y="5"/>
                    <a:pt x="878" y="5"/>
                    <a:pt x="878" y="5"/>
                  </a:cubicBezTo>
                  <a:cubicBezTo>
                    <a:pt x="894" y="5"/>
                    <a:pt x="908" y="11"/>
                    <a:pt x="919" y="22"/>
                  </a:cubicBezTo>
                  <a:cubicBezTo>
                    <a:pt x="929" y="32"/>
                    <a:pt x="936" y="46"/>
                    <a:pt x="936" y="62"/>
                  </a:cubicBezTo>
                  <a:cubicBezTo>
                    <a:pt x="936" y="392"/>
                    <a:pt x="936" y="392"/>
                    <a:pt x="936" y="392"/>
                  </a:cubicBezTo>
                  <a:cubicBezTo>
                    <a:pt x="938" y="392"/>
                    <a:pt x="938" y="392"/>
                    <a:pt x="938" y="392"/>
                  </a:cubicBezTo>
                  <a:cubicBezTo>
                    <a:pt x="941" y="392"/>
                    <a:pt x="941" y="392"/>
                    <a:pt x="941" y="392"/>
                  </a:cubicBezTo>
                  <a:cubicBezTo>
                    <a:pt x="941" y="62"/>
                    <a:pt x="941" y="62"/>
                    <a:pt x="941" y="62"/>
                  </a:cubicBezTo>
                  <a:cubicBezTo>
                    <a:pt x="941" y="28"/>
                    <a:pt x="912" y="0"/>
                    <a:pt x="878" y="0"/>
                  </a:cubicBezTo>
                  <a:cubicBezTo>
                    <a:pt x="63" y="0"/>
                    <a:pt x="63" y="0"/>
                    <a:pt x="63" y="0"/>
                  </a:cubicBezTo>
                  <a:cubicBezTo>
                    <a:pt x="28" y="0"/>
                    <a:pt x="0" y="28"/>
                    <a:pt x="0" y="62"/>
                  </a:cubicBezTo>
                  <a:cubicBezTo>
                    <a:pt x="0" y="392"/>
                    <a:pt x="0" y="392"/>
                    <a:pt x="0" y="392"/>
                  </a:cubicBezTo>
                  <a:cubicBezTo>
                    <a:pt x="0" y="427"/>
                    <a:pt x="28" y="455"/>
                    <a:pt x="63" y="455"/>
                  </a:cubicBezTo>
                  <a:cubicBezTo>
                    <a:pt x="878" y="455"/>
                    <a:pt x="878" y="455"/>
                    <a:pt x="878" y="455"/>
                  </a:cubicBezTo>
                  <a:cubicBezTo>
                    <a:pt x="878" y="455"/>
                    <a:pt x="878" y="455"/>
                    <a:pt x="878" y="455"/>
                  </a:cubicBezTo>
                  <a:cubicBezTo>
                    <a:pt x="912"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2" name="Freeform 19"/>
            <p:cNvSpPr>
              <a:spLocks/>
            </p:cNvSpPr>
            <p:nvPr/>
          </p:nvSpPr>
          <p:spPr bwMode="auto">
            <a:xfrm>
              <a:off x="4431" y="2800"/>
              <a:ext cx="340" cy="301"/>
            </a:xfrm>
            <a:custGeom>
              <a:avLst/>
              <a:gdLst>
                <a:gd name="T0" fmla="*/ 180 w 234"/>
                <a:gd name="T1" fmla="*/ 186 h 207"/>
                <a:gd name="T2" fmla="*/ 117 w 234"/>
                <a:gd name="T3" fmla="*/ 207 h 207"/>
                <a:gd name="T4" fmla="*/ 35 w 234"/>
                <a:gd name="T5" fmla="*/ 166 h 207"/>
                <a:gd name="T6" fmla="*/ 54 w 234"/>
                <a:gd name="T7" fmla="*/ 21 h 207"/>
                <a:gd name="T8" fmla="*/ 117 w 234"/>
                <a:gd name="T9" fmla="*/ 0 h 207"/>
                <a:gd name="T10" fmla="*/ 199 w 234"/>
                <a:gd name="T11" fmla="*/ 41 h 207"/>
                <a:gd name="T12" fmla="*/ 180 w 234"/>
                <a:gd name="T13" fmla="*/ 186 h 207"/>
              </a:gdLst>
              <a:ahLst/>
              <a:cxnLst>
                <a:cxn ang="0">
                  <a:pos x="T0" y="T1"/>
                </a:cxn>
                <a:cxn ang="0">
                  <a:pos x="T2" y="T3"/>
                </a:cxn>
                <a:cxn ang="0">
                  <a:pos x="T4" y="T5"/>
                </a:cxn>
                <a:cxn ang="0">
                  <a:pos x="T6" y="T7"/>
                </a:cxn>
                <a:cxn ang="0">
                  <a:pos x="T8" y="T9"/>
                </a:cxn>
                <a:cxn ang="0">
                  <a:pos x="T10" y="T11"/>
                </a:cxn>
                <a:cxn ang="0">
                  <a:pos x="T12" y="T13"/>
                </a:cxn>
              </a:cxnLst>
              <a:rect l="0" t="0" r="r" b="b"/>
              <a:pathLst>
                <a:path w="234" h="207">
                  <a:moveTo>
                    <a:pt x="180" y="186"/>
                  </a:moveTo>
                  <a:cubicBezTo>
                    <a:pt x="161" y="200"/>
                    <a:pt x="139" y="207"/>
                    <a:pt x="117" y="207"/>
                  </a:cubicBezTo>
                  <a:cubicBezTo>
                    <a:pt x="86" y="207"/>
                    <a:pt x="55" y="193"/>
                    <a:pt x="35" y="166"/>
                  </a:cubicBezTo>
                  <a:cubicBezTo>
                    <a:pt x="0" y="121"/>
                    <a:pt x="9" y="56"/>
                    <a:pt x="54" y="21"/>
                  </a:cubicBezTo>
                  <a:cubicBezTo>
                    <a:pt x="73" y="7"/>
                    <a:pt x="95" y="0"/>
                    <a:pt x="117" y="0"/>
                  </a:cubicBezTo>
                  <a:cubicBezTo>
                    <a:pt x="148" y="0"/>
                    <a:pt x="179" y="14"/>
                    <a:pt x="199" y="41"/>
                  </a:cubicBezTo>
                  <a:cubicBezTo>
                    <a:pt x="234" y="86"/>
                    <a:pt x="225" y="151"/>
                    <a:pt x="180" y="186"/>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3" name="Freeform 20"/>
            <p:cNvSpPr>
              <a:spLocks/>
            </p:cNvSpPr>
            <p:nvPr/>
          </p:nvSpPr>
          <p:spPr bwMode="auto">
            <a:xfrm>
              <a:off x="4431" y="2800"/>
              <a:ext cx="340" cy="301"/>
            </a:xfrm>
            <a:custGeom>
              <a:avLst/>
              <a:gdLst>
                <a:gd name="T0" fmla="*/ 180 w 234"/>
                <a:gd name="T1" fmla="*/ 186 h 207"/>
                <a:gd name="T2" fmla="*/ 117 w 234"/>
                <a:gd name="T3" fmla="*/ 207 h 207"/>
                <a:gd name="T4" fmla="*/ 35 w 234"/>
                <a:gd name="T5" fmla="*/ 166 h 207"/>
                <a:gd name="T6" fmla="*/ 54 w 234"/>
                <a:gd name="T7" fmla="*/ 21 h 207"/>
                <a:gd name="T8" fmla="*/ 117 w 234"/>
                <a:gd name="T9" fmla="*/ 0 h 207"/>
                <a:gd name="T10" fmla="*/ 199 w 234"/>
                <a:gd name="T11" fmla="*/ 41 h 207"/>
                <a:gd name="T12" fmla="*/ 180 w 234"/>
                <a:gd name="T13" fmla="*/ 186 h 207"/>
              </a:gdLst>
              <a:ahLst/>
              <a:cxnLst>
                <a:cxn ang="0">
                  <a:pos x="T0" y="T1"/>
                </a:cxn>
                <a:cxn ang="0">
                  <a:pos x="T2" y="T3"/>
                </a:cxn>
                <a:cxn ang="0">
                  <a:pos x="T4" y="T5"/>
                </a:cxn>
                <a:cxn ang="0">
                  <a:pos x="T6" y="T7"/>
                </a:cxn>
                <a:cxn ang="0">
                  <a:pos x="T8" y="T9"/>
                </a:cxn>
                <a:cxn ang="0">
                  <a:pos x="T10" y="T11"/>
                </a:cxn>
                <a:cxn ang="0">
                  <a:pos x="T12" y="T13"/>
                </a:cxn>
              </a:cxnLst>
              <a:rect l="0" t="0" r="r" b="b"/>
              <a:pathLst>
                <a:path w="234" h="207">
                  <a:moveTo>
                    <a:pt x="180" y="186"/>
                  </a:moveTo>
                  <a:cubicBezTo>
                    <a:pt x="161" y="200"/>
                    <a:pt x="139" y="207"/>
                    <a:pt x="117" y="207"/>
                  </a:cubicBezTo>
                  <a:cubicBezTo>
                    <a:pt x="86" y="207"/>
                    <a:pt x="55" y="193"/>
                    <a:pt x="35" y="166"/>
                  </a:cubicBezTo>
                  <a:cubicBezTo>
                    <a:pt x="0" y="121"/>
                    <a:pt x="9" y="56"/>
                    <a:pt x="54" y="21"/>
                  </a:cubicBezTo>
                  <a:cubicBezTo>
                    <a:pt x="73" y="7"/>
                    <a:pt x="95" y="0"/>
                    <a:pt x="117" y="0"/>
                  </a:cubicBezTo>
                  <a:cubicBezTo>
                    <a:pt x="148" y="0"/>
                    <a:pt x="179" y="14"/>
                    <a:pt x="199" y="41"/>
                  </a:cubicBezTo>
                  <a:cubicBezTo>
                    <a:pt x="234" y="86"/>
                    <a:pt x="225" y="151"/>
                    <a:pt x="180" y="186"/>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4" name="Freeform 21"/>
            <p:cNvSpPr>
              <a:spLocks/>
            </p:cNvSpPr>
            <p:nvPr/>
          </p:nvSpPr>
          <p:spPr bwMode="auto">
            <a:xfrm>
              <a:off x="4472" y="2845"/>
              <a:ext cx="42" cy="108"/>
            </a:xfrm>
            <a:custGeom>
              <a:avLst/>
              <a:gdLst>
                <a:gd name="T0" fmla="*/ 19 w 29"/>
                <a:gd name="T1" fmla="*/ 74 h 74"/>
                <a:gd name="T2" fmla="*/ 29 w 29"/>
                <a:gd name="T3" fmla="*/ 57 h 74"/>
                <a:gd name="T4" fmla="*/ 15 w 29"/>
                <a:gd name="T5" fmla="*/ 0 h 74"/>
                <a:gd name="T6" fmla="*/ 4 w 29"/>
                <a:gd name="T7" fmla="*/ 13 h 74"/>
                <a:gd name="T8" fmla="*/ 19 w 29"/>
                <a:gd name="T9" fmla="*/ 74 h 74"/>
              </a:gdLst>
              <a:ahLst/>
              <a:cxnLst>
                <a:cxn ang="0">
                  <a:pos x="T0" y="T1"/>
                </a:cxn>
                <a:cxn ang="0">
                  <a:pos x="T2" y="T3"/>
                </a:cxn>
                <a:cxn ang="0">
                  <a:pos x="T4" y="T5"/>
                </a:cxn>
                <a:cxn ang="0">
                  <a:pos x="T6" y="T7"/>
                </a:cxn>
                <a:cxn ang="0">
                  <a:pos x="T8" y="T9"/>
                </a:cxn>
              </a:cxnLst>
              <a:rect l="0" t="0" r="r" b="b"/>
              <a:pathLst>
                <a:path w="29" h="74">
                  <a:moveTo>
                    <a:pt x="19" y="74"/>
                  </a:moveTo>
                  <a:cubicBezTo>
                    <a:pt x="21" y="69"/>
                    <a:pt x="25" y="63"/>
                    <a:pt x="29" y="57"/>
                  </a:cubicBezTo>
                  <a:cubicBezTo>
                    <a:pt x="12" y="31"/>
                    <a:pt x="13" y="10"/>
                    <a:pt x="15" y="0"/>
                  </a:cubicBezTo>
                  <a:cubicBezTo>
                    <a:pt x="11" y="4"/>
                    <a:pt x="7" y="9"/>
                    <a:pt x="4" y="13"/>
                  </a:cubicBezTo>
                  <a:cubicBezTo>
                    <a:pt x="1" y="27"/>
                    <a:pt x="0" y="48"/>
                    <a:pt x="19"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5" name="Freeform 22"/>
            <p:cNvSpPr>
              <a:spLocks/>
            </p:cNvSpPr>
            <p:nvPr/>
          </p:nvSpPr>
          <p:spPr bwMode="auto">
            <a:xfrm>
              <a:off x="4523" y="2958"/>
              <a:ext cx="203" cy="101"/>
            </a:xfrm>
            <a:custGeom>
              <a:avLst/>
              <a:gdLst>
                <a:gd name="T0" fmla="*/ 30 w 140"/>
                <a:gd name="T1" fmla="*/ 17 h 69"/>
                <a:gd name="T2" fmla="*/ 10 w 140"/>
                <a:gd name="T3" fmla="*/ 0 h 69"/>
                <a:gd name="T4" fmla="*/ 0 w 140"/>
                <a:gd name="T5" fmla="*/ 16 h 69"/>
                <a:gd name="T6" fmla="*/ 18 w 140"/>
                <a:gd name="T7" fmla="*/ 32 h 69"/>
                <a:gd name="T8" fmla="*/ 126 w 140"/>
                <a:gd name="T9" fmla="*/ 69 h 69"/>
                <a:gd name="T10" fmla="*/ 140 w 140"/>
                <a:gd name="T11" fmla="*/ 52 h 69"/>
                <a:gd name="T12" fmla="*/ 30 w 140"/>
                <a:gd name="T13" fmla="*/ 17 h 69"/>
              </a:gdLst>
              <a:ahLst/>
              <a:cxnLst>
                <a:cxn ang="0">
                  <a:pos x="T0" y="T1"/>
                </a:cxn>
                <a:cxn ang="0">
                  <a:pos x="T2" y="T3"/>
                </a:cxn>
                <a:cxn ang="0">
                  <a:pos x="T4" y="T5"/>
                </a:cxn>
                <a:cxn ang="0">
                  <a:pos x="T6" y="T7"/>
                </a:cxn>
                <a:cxn ang="0">
                  <a:pos x="T8" y="T9"/>
                </a:cxn>
                <a:cxn ang="0">
                  <a:pos x="T10" y="T11"/>
                </a:cxn>
                <a:cxn ang="0">
                  <a:pos x="T12" y="T13"/>
                </a:cxn>
              </a:cxnLst>
              <a:rect l="0" t="0" r="r" b="b"/>
              <a:pathLst>
                <a:path w="140" h="69">
                  <a:moveTo>
                    <a:pt x="30" y="17"/>
                  </a:moveTo>
                  <a:cubicBezTo>
                    <a:pt x="22" y="11"/>
                    <a:pt x="16" y="5"/>
                    <a:pt x="10" y="0"/>
                  </a:cubicBezTo>
                  <a:cubicBezTo>
                    <a:pt x="6" y="5"/>
                    <a:pt x="3" y="11"/>
                    <a:pt x="0" y="16"/>
                  </a:cubicBezTo>
                  <a:cubicBezTo>
                    <a:pt x="6" y="21"/>
                    <a:pt x="11" y="26"/>
                    <a:pt x="18" y="32"/>
                  </a:cubicBezTo>
                  <a:cubicBezTo>
                    <a:pt x="61" y="66"/>
                    <a:pt x="103" y="69"/>
                    <a:pt x="126" y="69"/>
                  </a:cubicBezTo>
                  <a:cubicBezTo>
                    <a:pt x="128" y="69"/>
                    <a:pt x="135" y="59"/>
                    <a:pt x="140" y="52"/>
                  </a:cubicBezTo>
                  <a:cubicBezTo>
                    <a:pt x="129" y="55"/>
                    <a:pt x="84" y="60"/>
                    <a:pt x="30"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6" name="Freeform 23"/>
            <p:cNvSpPr>
              <a:spLocks/>
            </p:cNvSpPr>
            <p:nvPr/>
          </p:nvSpPr>
          <p:spPr bwMode="auto">
            <a:xfrm>
              <a:off x="4604" y="2881"/>
              <a:ext cx="144" cy="121"/>
            </a:xfrm>
            <a:custGeom>
              <a:avLst/>
              <a:gdLst>
                <a:gd name="T0" fmla="*/ 0 w 99"/>
                <a:gd name="T1" fmla="*/ 9 h 83"/>
                <a:gd name="T2" fmla="*/ 96 w 99"/>
                <a:gd name="T3" fmla="*/ 83 h 83"/>
                <a:gd name="T4" fmla="*/ 99 w 99"/>
                <a:gd name="T5" fmla="*/ 74 h 83"/>
                <a:gd name="T6" fmla="*/ 14 w 99"/>
                <a:gd name="T7" fmla="*/ 0 h 83"/>
                <a:gd name="T8" fmla="*/ 0 w 99"/>
                <a:gd name="T9" fmla="*/ 9 h 83"/>
              </a:gdLst>
              <a:ahLst/>
              <a:cxnLst>
                <a:cxn ang="0">
                  <a:pos x="T0" y="T1"/>
                </a:cxn>
                <a:cxn ang="0">
                  <a:pos x="T2" y="T3"/>
                </a:cxn>
                <a:cxn ang="0">
                  <a:pos x="T4" y="T5"/>
                </a:cxn>
                <a:cxn ang="0">
                  <a:pos x="T6" y="T7"/>
                </a:cxn>
                <a:cxn ang="0">
                  <a:pos x="T8" y="T9"/>
                </a:cxn>
              </a:cxnLst>
              <a:rect l="0" t="0" r="r" b="b"/>
              <a:pathLst>
                <a:path w="99" h="83">
                  <a:moveTo>
                    <a:pt x="0" y="9"/>
                  </a:moveTo>
                  <a:cubicBezTo>
                    <a:pt x="39" y="45"/>
                    <a:pt x="84" y="75"/>
                    <a:pt x="96" y="83"/>
                  </a:cubicBezTo>
                  <a:cubicBezTo>
                    <a:pt x="97" y="80"/>
                    <a:pt x="98" y="77"/>
                    <a:pt x="99" y="74"/>
                  </a:cubicBezTo>
                  <a:cubicBezTo>
                    <a:pt x="86" y="65"/>
                    <a:pt x="54" y="40"/>
                    <a:pt x="14" y="0"/>
                  </a:cubicBezTo>
                  <a:cubicBezTo>
                    <a:pt x="10" y="3"/>
                    <a:pt x="5" y="6"/>
                    <a:pt x="0"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7" name="Freeform 24"/>
            <p:cNvSpPr>
              <a:spLocks/>
            </p:cNvSpPr>
            <p:nvPr/>
          </p:nvSpPr>
          <p:spPr bwMode="auto">
            <a:xfrm>
              <a:off x="4534" y="2807"/>
              <a:ext cx="63" cy="60"/>
            </a:xfrm>
            <a:custGeom>
              <a:avLst/>
              <a:gdLst>
                <a:gd name="T0" fmla="*/ 43 w 43"/>
                <a:gd name="T1" fmla="*/ 32 h 41"/>
                <a:gd name="T2" fmla="*/ 14 w 43"/>
                <a:gd name="T3" fmla="*/ 0 h 41"/>
                <a:gd name="T4" fmla="*/ 0 w 43"/>
                <a:gd name="T5" fmla="*/ 5 h 41"/>
                <a:gd name="T6" fmla="*/ 28 w 43"/>
                <a:gd name="T7" fmla="*/ 41 h 41"/>
                <a:gd name="T8" fmla="*/ 43 w 43"/>
                <a:gd name="T9" fmla="*/ 32 h 41"/>
              </a:gdLst>
              <a:ahLst/>
              <a:cxnLst>
                <a:cxn ang="0">
                  <a:pos x="T0" y="T1"/>
                </a:cxn>
                <a:cxn ang="0">
                  <a:pos x="T2" y="T3"/>
                </a:cxn>
                <a:cxn ang="0">
                  <a:pos x="T4" y="T5"/>
                </a:cxn>
                <a:cxn ang="0">
                  <a:pos x="T6" y="T7"/>
                </a:cxn>
                <a:cxn ang="0">
                  <a:pos x="T8" y="T9"/>
                </a:cxn>
              </a:cxnLst>
              <a:rect l="0" t="0" r="r" b="b"/>
              <a:pathLst>
                <a:path w="43" h="41">
                  <a:moveTo>
                    <a:pt x="43" y="32"/>
                  </a:moveTo>
                  <a:cubicBezTo>
                    <a:pt x="34" y="22"/>
                    <a:pt x="24" y="11"/>
                    <a:pt x="14" y="0"/>
                  </a:cubicBezTo>
                  <a:cubicBezTo>
                    <a:pt x="9" y="1"/>
                    <a:pt x="5" y="3"/>
                    <a:pt x="0" y="5"/>
                  </a:cubicBezTo>
                  <a:cubicBezTo>
                    <a:pt x="8" y="17"/>
                    <a:pt x="17" y="29"/>
                    <a:pt x="28" y="41"/>
                  </a:cubicBezTo>
                  <a:cubicBezTo>
                    <a:pt x="33" y="37"/>
                    <a:pt x="38" y="34"/>
                    <a:pt x="43"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8" name="Freeform 25"/>
            <p:cNvSpPr>
              <a:spLocks/>
            </p:cNvSpPr>
            <p:nvPr/>
          </p:nvSpPr>
          <p:spPr bwMode="auto">
            <a:xfrm>
              <a:off x="4478" y="2953"/>
              <a:ext cx="45" cy="114"/>
            </a:xfrm>
            <a:custGeom>
              <a:avLst/>
              <a:gdLst>
                <a:gd name="T0" fmla="*/ 15 w 31"/>
                <a:gd name="T1" fmla="*/ 0 h 79"/>
                <a:gd name="T2" fmla="*/ 0 w 31"/>
                <a:gd name="T3" fmla="*/ 58 h 79"/>
                <a:gd name="T4" fmla="*/ 2 w 31"/>
                <a:gd name="T5" fmla="*/ 62 h 79"/>
                <a:gd name="T6" fmla="*/ 19 w 31"/>
                <a:gd name="T7" fmla="*/ 79 h 79"/>
                <a:gd name="T8" fmla="*/ 31 w 31"/>
                <a:gd name="T9" fmla="*/ 20 h 79"/>
                <a:gd name="T10" fmla="*/ 15 w 31"/>
                <a:gd name="T11" fmla="*/ 0 h 79"/>
              </a:gdLst>
              <a:ahLst/>
              <a:cxnLst>
                <a:cxn ang="0">
                  <a:pos x="T0" y="T1"/>
                </a:cxn>
                <a:cxn ang="0">
                  <a:pos x="T2" y="T3"/>
                </a:cxn>
                <a:cxn ang="0">
                  <a:pos x="T4" y="T5"/>
                </a:cxn>
                <a:cxn ang="0">
                  <a:pos x="T6" y="T7"/>
                </a:cxn>
                <a:cxn ang="0">
                  <a:pos x="T8" y="T9"/>
                </a:cxn>
                <a:cxn ang="0">
                  <a:pos x="T10" y="T11"/>
                </a:cxn>
              </a:cxnLst>
              <a:rect l="0" t="0" r="r" b="b"/>
              <a:pathLst>
                <a:path w="31" h="79">
                  <a:moveTo>
                    <a:pt x="15" y="0"/>
                  </a:moveTo>
                  <a:cubicBezTo>
                    <a:pt x="5" y="21"/>
                    <a:pt x="1" y="41"/>
                    <a:pt x="0" y="58"/>
                  </a:cubicBezTo>
                  <a:cubicBezTo>
                    <a:pt x="1" y="59"/>
                    <a:pt x="1" y="60"/>
                    <a:pt x="2" y="62"/>
                  </a:cubicBezTo>
                  <a:cubicBezTo>
                    <a:pt x="7" y="68"/>
                    <a:pt x="13" y="74"/>
                    <a:pt x="19" y="79"/>
                  </a:cubicBezTo>
                  <a:cubicBezTo>
                    <a:pt x="18" y="65"/>
                    <a:pt x="20" y="43"/>
                    <a:pt x="31" y="20"/>
                  </a:cubicBezTo>
                  <a:cubicBezTo>
                    <a:pt x="24" y="13"/>
                    <a:pt x="19" y="7"/>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9" name="Freeform 26"/>
            <p:cNvSpPr>
              <a:spLocks/>
            </p:cNvSpPr>
            <p:nvPr/>
          </p:nvSpPr>
          <p:spPr bwMode="auto">
            <a:xfrm>
              <a:off x="4499" y="2867"/>
              <a:ext cx="105" cy="115"/>
            </a:xfrm>
            <a:custGeom>
              <a:avLst/>
              <a:gdLst>
                <a:gd name="T0" fmla="*/ 52 w 72"/>
                <a:gd name="T1" fmla="*/ 0 h 79"/>
                <a:gd name="T2" fmla="*/ 24 w 72"/>
                <a:gd name="T3" fmla="*/ 25 h 79"/>
                <a:gd name="T4" fmla="*/ 10 w 72"/>
                <a:gd name="T5" fmla="*/ 42 h 79"/>
                <a:gd name="T6" fmla="*/ 10 w 72"/>
                <a:gd name="T7" fmla="*/ 42 h 79"/>
                <a:gd name="T8" fmla="*/ 0 w 72"/>
                <a:gd name="T9" fmla="*/ 59 h 79"/>
                <a:gd name="T10" fmla="*/ 16 w 72"/>
                <a:gd name="T11" fmla="*/ 79 h 79"/>
                <a:gd name="T12" fmla="*/ 26 w 72"/>
                <a:gd name="T13" fmla="*/ 63 h 79"/>
                <a:gd name="T14" fmla="*/ 26 w 72"/>
                <a:gd name="T15" fmla="*/ 63 h 79"/>
                <a:gd name="T16" fmla="*/ 45 w 72"/>
                <a:gd name="T17" fmla="*/ 41 h 79"/>
                <a:gd name="T18" fmla="*/ 72 w 72"/>
                <a:gd name="T19" fmla="*/ 19 h 79"/>
                <a:gd name="T20" fmla="*/ 52 w 72"/>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9">
                  <a:moveTo>
                    <a:pt x="52" y="0"/>
                  </a:moveTo>
                  <a:cubicBezTo>
                    <a:pt x="43" y="6"/>
                    <a:pt x="33" y="14"/>
                    <a:pt x="24" y="25"/>
                  </a:cubicBezTo>
                  <a:cubicBezTo>
                    <a:pt x="18" y="30"/>
                    <a:pt x="14" y="36"/>
                    <a:pt x="10" y="42"/>
                  </a:cubicBezTo>
                  <a:cubicBezTo>
                    <a:pt x="10" y="42"/>
                    <a:pt x="10" y="42"/>
                    <a:pt x="10" y="42"/>
                  </a:cubicBezTo>
                  <a:cubicBezTo>
                    <a:pt x="6" y="48"/>
                    <a:pt x="2" y="54"/>
                    <a:pt x="0" y="59"/>
                  </a:cubicBezTo>
                  <a:cubicBezTo>
                    <a:pt x="4" y="66"/>
                    <a:pt x="9" y="72"/>
                    <a:pt x="16" y="79"/>
                  </a:cubicBezTo>
                  <a:cubicBezTo>
                    <a:pt x="19" y="74"/>
                    <a:pt x="22" y="68"/>
                    <a:pt x="26" y="63"/>
                  </a:cubicBezTo>
                  <a:cubicBezTo>
                    <a:pt x="26" y="63"/>
                    <a:pt x="26" y="63"/>
                    <a:pt x="26" y="63"/>
                  </a:cubicBezTo>
                  <a:cubicBezTo>
                    <a:pt x="31" y="55"/>
                    <a:pt x="37" y="48"/>
                    <a:pt x="45" y="41"/>
                  </a:cubicBezTo>
                  <a:cubicBezTo>
                    <a:pt x="55" y="32"/>
                    <a:pt x="64" y="25"/>
                    <a:pt x="72" y="19"/>
                  </a:cubicBezTo>
                  <a:cubicBezTo>
                    <a:pt x="65" y="13"/>
                    <a:pt x="58" y="6"/>
                    <a:pt x="5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0" name="Freeform 27"/>
            <p:cNvSpPr>
              <a:spLocks/>
            </p:cNvSpPr>
            <p:nvPr/>
          </p:nvSpPr>
          <p:spPr bwMode="auto">
            <a:xfrm>
              <a:off x="4575" y="2831"/>
              <a:ext cx="144" cy="63"/>
            </a:xfrm>
            <a:custGeom>
              <a:avLst/>
              <a:gdLst>
                <a:gd name="T0" fmla="*/ 84 w 99"/>
                <a:gd name="T1" fmla="*/ 3 h 44"/>
                <a:gd name="T2" fmla="*/ 15 w 99"/>
                <a:gd name="T3" fmla="*/ 16 h 44"/>
                <a:gd name="T4" fmla="*/ 15 w 99"/>
                <a:gd name="T5" fmla="*/ 16 h 44"/>
                <a:gd name="T6" fmla="*/ 0 w 99"/>
                <a:gd name="T7" fmla="*/ 25 h 44"/>
                <a:gd name="T8" fmla="*/ 20 w 99"/>
                <a:gd name="T9" fmla="*/ 44 h 44"/>
                <a:gd name="T10" fmla="*/ 34 w 99"/>
                <a:gd name="T11" fmla="*/ 35 h 44"/>
                <a:gd name="T12" fmla="*/ 34 w 99"/>
                <a:gd name="T13" fmla="*/ 35 h 44"/>
                <a:gd name="T14" fmla="*/ 99 w 99"/>
                <a:gd name="T15" fmla="*/ 18 h 44"/>
                <a:gd name="T16" fmla="*/ 84 w 99"/>
                <a:gd name="T17" fmla="*/ 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44">
                  <a:moveTo>
                    <a:pt x="84" y="3"/>
                  </a:moveTo>
                  <a:cubicBezTo>
                    <a:pt x="68" y="0"/>
                    <a:pt x="43" y="1"/>
                    <a:pt x="15" y="16"/>
                  </a:cubicBezTo>
                  <a:cubicBezTo>
                    <a:pt x="15" y="16"/>
                    <a:pt x="15" y="16"/>
                    <a:pt x="15" y="16"/>
                  </a:cubicBezTo>
                  <a:cubicBezTo>
                    <a:pt x="10" y="18"/>
                    <a:pt x="5" y="21"/>
                    <a:pt x="0" y="25"/>
                  </a:cubicBezTo>
                  <a:cubicBezTo>
                    <a:pt x="6" y="31"/>
                    <a:pt x="13" y="38"/>
                    <a:pt x="20" y="44"/>
                  </a:cubicBezTo>
                  <a:cubicBezTo>
                    <a:pt x="25" y="41"/>
                    <a:pt x="30" y="38"/>
                    <a:pt x="34" y="35"/>
                  </a:cubicBezTo>
                  <a:cubicBezTo>
                    <a:pt x="34" y="35"/>
                    <a:pt x="34" y="35"/>
                    <a:pt x="34" y="35"/>
                  </a:cubicBezTo>
                  <a:cubicBezTo>
                    <a:pt x="72" y="15"/>
                    <a:pt x="99" y="18"/>
                    <a:pt x="99" y="18"/>
                  </a:cubicBezTo>
                  <a:cubicBezTo>
                    <a:pt x="95" y="12"/>
                    <a:pt x="90" y="7"/>
                    <a:pt x="8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1" name="Freeform 28"/>
            <p:cNvSpPr>
              <a:spLocks/>
            </p:cNvSpPr>
            <p:nvPr/>
          </p:nvSpPr>
          <p:spPr bwMode="auto">
            <a:xfrm>
              <a:off x="4653" y="2921"/>
              <a:ext cx="75" cy="72"/>
            </a:xfrm>
            <a:custGeom>
              <a:avLst/>
              <a:gdLst>
                <a:gd name="T0" fmla="*/ 12 w 51"/>
                <a:gd name="T1" fmla="*/ 7 h 50"/>
                <a:gd name="T2" fmla="*/ 8 w 51"/>
                <a:gd name="T3" fmla="*/ 39 h 50"/>
                <a:gd name="T4" fmla="*/ 39 w 51"/>
                <a:gd name="T5" fmla="*/ 43 h 50"/>
                <a:gd name="T6" fmla="*/ 43 w 51"/>
                <a:gd name="T7" fmla="*/ 12 h 50"/>
                <a:gd name="T8" fmla="*/ 12 w 51"/>
                <a:gd name="T9" fmla="*/ 7 h 50"/>
              </a:gdLst>
              <a:ahLst/>
              <a:cxnLst>
                <a:cxn ang="0">
                  <a:pos x="T0" y="T1"/>
                </a:cxn>
                <a:cxn ang="0">
                  <a:pos x="T2" y="T3"/>
                </a:cxn>
                <a:cxn ang="0">
                  <a:pos x="T4" y="T5"/>
                </a:cxn>
                <a:cxn ang="0">
                  <a:pos x="T6" y="T7"/>
                </a:cxn>
                <a:cxn ang="0">
                  <a:pos x="T8" y="T9"/>
                </a:cxn>
              </a:cxnLst>
              <a:rect l="0" t="0" r="r" b="b"/>
              <a:pathLst>
                <a:path w="51" h="50">
                  <a:moveTo>
                    <a:pt x="12" y="7"/>
                  </a:moveTo>
                  <a:cubicBezTo>
                    <a:pt x="2" y="15"/>
                    <a:pt x="0" y="29"/>
                    <a:pt x="8" y="39"/>
                  </a:cubicBezTo>
                  <a:cubicBezTo>
                    <a:pt x="15" y="48"/>
                    <a:pt x="29" y="50"/>
                    <a:pt x="39" y="43"/>
                  </a:cubicBezTo>
                  <a:cubicBezTo>
                    <a:pt x="49" y="35"/>
                    <a:pt x="51" y="21"/>
                    <a:pt x="43" y="12"/>
                  </a:cubicBezTo>
                  <a:cubicBezTo>
                    <a:pt x="36" y="2"/>
                    <a:pt x="22" y="0"/>
                    <a:pt x="12"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2" name="Freeform 29"/>
            <p:cNvSpPr>
              <a:spLocks/>
            </p:cNvSpPr>
            <p:nvPr/>
          </p:nvSpPr>
          <p:spPr bwMode="auto">
            <a:xfrm>
              <a:off x="4590" y="3002"/>
              <a:ext cx="66" cy="67"/>
            </a:xfrm>
            <a:custGeom>
              <a:avLst/>
              <a:gdLst>
                <a:gd name="T0" fmla="*/ 10 w 46"/>
                <a:gd name="T1" fmla="*/ 7 h 46"/>
                <a:gd name="T2" fmla="*/ 6 w 46"/>
                <a:gd name="T3" fmla="*/ 36 h 46"/>
                <a:gd name="T4" fmla="*/ 35 w 46"/>
                <a:gd name="T5" fmla="*/ 40 h 46"/>
                <a:gd name="T6" fmla="*/ 39 w 46"/>
                <a:gd name="T7" fmla="*/ 11 h 46"/>
                <a:gd name="T8" fmla="*/ 10 w 46"/>
                <a:gd name="T9" fmla="*/ 7 h 46"/>
              </a:gdLst>
              <a:ahLst/>
              <a:cxnLst>
                <a:cxn ang="0">
                  <a:pos x="T0" y="T1"/>
                </a:cxn>
                <a:cxn ang="0">
                  <a:pos x="T2" y="T3"/>
                </a:cxn>
                <a:cxn ang="0">
                  <a:pos x="T4" y="T5"/>
                </a:cxn>
                <a:cxn ang="0">
                  <a:pos x="T6" y="T7"/>
                </a:cxn>
                <a:cxn ang="0">
                  <a:pos x="T8" y="T9"/>
                </a:cxn>
              </a:cxnLst>
              <a:rect l="0" t="0" r="r" b="b"/>
              <a:pathLst>
                <a:path w="46" h="46">
                  <a:moveTo>
                    <a:pt x="10" y="7"/>
                  </a:moveTo>
                  <a:cubicBezTo>
                    <a:pt x="1" y="14"/>
                    <a:pt x="0" y="27"/>
                    <a:pt x="6" y="36"/>
                  </a:cubicBezTo>
                  <a:cubicBezTo>
                    <a:pt x="13" y="45"/>
                    <a:pt x="26" y="46"/>
                    <a:pt x="35" y="40"/>
                  </a:cubicBezTo>
                  <a:cubicBezTo>
                    <a:pt x="44" y="33"/>
                    <a:pt x="46" y="20"/>
                    <a:pt x="39" y="11"/>
                  </a:cubicBezTo>
                  <a:cubicBezTo>
                    <a:pt x="32" y="2"/>
                    <a:pt x="19" y="0"/>
                    <a:pt x="10"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3" name="Freeform 30"/>
            <p:cNvSpPr>
              <a:spLocks/>
            </p:cNvSpPr>
            <p:nvPr/>
          </p:nvSpPr>
          <p:spPr bwMode="auto">
            <a:xfrm>
              <a:off x="4468" y="2902"/>
              <a:ext cx="103" cy="101"/>
            </a:xfrm>
            <a:custGeom>
              <a:avLst/>
              <a:gdLst>
                <a:gd name="T0" fmla="*/ 17 w 71"/>
                <a:gd name="T1" fmla="*/ 10 h 70"/>
                <a:gd name="T2" fmla="*/ 11 w 71"/>
                <a:gd name="T3" fmla="*/ 54 h 70"/>
                <a:gd name="T4" fmla="*/ 55 w 71"/>
                <a:gd name="T5" fmla="*/ 60 h 70"/>
                <a:gd name="T6" fmla="*/ 61 w 71"/>
                <a:gd name="T7" fmla="*/ 16 h 70"/>
                <a:gd name="T8" fmla="*/ 17 w 71"/>
                <a:gd name="T9" fmla="*/ 10 h 70"/>
              </a:gdLst>
              <a:ahLst/>
              <a:cxnLst>
                <a:cxn ang="0">
                  <a:pos x="T0" y="T1"/>
                </a:cxn>
                <a:cxn ang="0">
                  <a:pos x="T2" y="T3"/>
                </a:cxn>
                <a:cxn ang="0">
                  <a:pos x="T4" y="T5"/>
                </a:cxn>
                <a:cxn ang="0">
                  <a:pos x="T6" y="T7"/>
                </a:cxn>
                <a:cxn ang="0">
                  <a:pos x="T8" y="T9"/>
                </a:cxn>
              </a:cxnLst>
              <a:rect l="0" t="0" r="r" b="b"/>
              <a:pathLst>
                <a:path w="71" h="70">
                  <a:moveTo>
                    <a:pt x="17" y="10"/>
                  </a:moveTo>
                  <a:cubicBezTo>
                    <a:pt x="3" y="21"/>
                    <a:pt x="0" y="40"/>
                    <a:pt x="11" y="54"/>
                  </a:cubicBezTo>
                  <a:cubicBezTo>
                    <a:pt x="21" y="68"/>
                    <a:pt x="41" y="70"/>
                    <a:pt x="55" y="60"/>
                  </a:cubicBezTo>
                  <a:cubicBezTo>
                    <a:pt x="68" y="49"/>
                    <a:pt x="71" y="30"/>
                    <a:pt x="61" y="16"/>
                  </a:cubicBezTo>
                  <a:cubicBezTo>
                    <a:pt x="50" y="2"/>
                    <a:pt x="30" y="0"/>
                    <a:pt x="17"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4" name="Rectangle 31"/>
            <p:cNvSpPr>
              <a:spLocks noChangeArrowheads="1"/>
            </p:cNvSpPr>
            <p:nvPr/>
          </p:nvSpPr>
          <p:spPr bwMode="auto">
            <a:xfrm>
              <a:off x="4884" y="2718"/>
              <a:ext cx="544"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2244" dirty="0" smtClean="0">
                  <a:solidFill>
                    <a:schemeClr val="bg1"/>
                  </a:solidFill>
                  <a:latin typeface="Segoe Pro Display Light" panose="020B0302040504020203" pitchFamily="34" charset="0"/>
                </a:rPr>
                <a:t>App</a:t>
              </a:r>
            </a:p>
            <a:p>
              <a:pPr defTabSz="932597"/>
              <a:r>
                <a:rPr lang="en-US" altLang="en-US" sz="2244" dirty="0" smtClean="0">
                  <a:solidFill>
                    <a:schemeClr val="bg1"/>
                  </a:solidFill>
                  <a:latin typeface="Segoe Pro Display Light" panose="020B0302040504020203" pitchFamily="34" charset="0"/>
                </a:rPr>
                <a:t>Service</a:t>
              </a:r>
              <a:endParaRPr lang="en-US" altLang="en-US" sz="1836" dirty="0">
                <a:solidFill>
                  <a:schemeClr val="bg1"/>
                </a:solidFill>
              </a:endParaRPr>
            </a:p>
          </p:txBody>
        </p:sp>
        <p:sp>
          <p:nvSpPr>
            <p:cNvPr id="35" name="Freeform 32"/>
            <p:cNvSpPr>
              <a:spLocks/>
            </p:cNvSpPr>
            <p:nvPr/>
          </p:nvSpPr>
          <p:spPr bwMode="auto">
            <a:xfrm>
              <a:off x="5778" y="2584"/>
              <a:ext cx="1353" cy="647"/>
            </a:xfrm>
            <a:custGeom>
              <a:avLst/>
              <a:gdLst>
                <a:gd name="T0" fmla="*/ 874 w 932"/>
                <a:gd name="T1" fmla="*/ 0 h 446"/>
                <a:gd name="T2" fmla="*/ 59 w 932"/>
                <a:gd name="T3" fmla="*/ 0 h 446"/>
                <a:gd name="T4" fmla="*/ 18 w 932"/>
                <a:gd name="T5" fmla="*/ 17 h 446"/>
                <a:gd name="T6" fmla="*/ 0 w 932"/>
                <a:gd name="T7" fmla="*/ 58 h 446"/>
                <a:gd name="T8" fmla="*/ 0 w 932"/>
                <a:gd name="T9" fmla="*/ 388 h 446"/>
                <a:gd name="T10" fmla="*/ 18 w 932"/>
                <a:gd name="T11" fmla="*/ 430 h 446"/>
                <a:gd name="T12" fmla="*/ 53 w 932"/>
                <a:gd name="T13" fmla="*/ 446 h 446"/>
                <a:gd name="T14" fmla="*/ 53 w 932"/>
                <a:gd name="T15" fmla="*/ 442 h 446"/>
                <a:gd name="T16" fmla="*/ 53 w 932"/>
                <a:gd name="T17" fmla="*/ 113 h 446"/>
                <a:gd name="T18" fmla="*/ 113 w 932"/>
                <a:gd name="T19" fmla="*/ 52 h 446"/>
                <a:gd name="T20" fmla="*/ 928 w 932"/>
                <a:gd name="T21" fmla="*/ 52 h 446"/>
                <a:gd name="T22" fmla="*/ 932 w 932"/>
                <a:gd name="T23" fmla="*/ 52 h 446"/>
                <a:gd name="T24" fmla="*/ 915 w 932"/>
                <a:gd name="T25" fmla="*/ 17 h 446"/>
                <a:gd name="T26" fmla="*/ 874 w 932"/>
                <a:gd name="T27"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2" h="446">
                  <a:moveTo>
                    <a:pt x="874" y="0"/>
                  </a:moveTo>
                  <a:cubicBezTo>
                    <a:pt x="59" y="0"/>
                    <a:pt x="59" y="0"/>
                    <a:pt x="59" y="0"/>
                  </a:cubicBezTo>
                  <a:cubicBezTo>
                    <a:pt x="43" y="0"/>
                    <a:pt x="28" y="7"/>
                    <a:pt x="18" y="17"/>
                  </a:cubicBezTo>
                  <a:cubicBezTo>
                    <a:pt x="7" y="28"/>
                    <a:pt x="0" y="42"/>
                    <a:pt x="0" y="58"/>
                  </a:cubicBezTo>
                  <a:cubicBezTo>
                    <a:pt x="0" y="388"/>
                    <a:pt x="0" y="388"/>
                    <a:pt x="0" y="388"/>
                  </a:cubicBezTo>
                  <a:cubicBezTo>
                    <a:pt x="0" y="404"/>
                    <a:pt x="7" y="419"/>
                    <a:pt x="18" y="430"/>
                  </a:cubicBezTo>
                  <a:cubicBezTo>
                    <a:pt x="27" y="439"/>
                    <a:pt x="39" y="445"/>
                    <a:pt x="53" y="446"/>
                  </a:cubicBezTo>
                  <a:cubicBezTo>
                    <a:pt x="53" y="445"/>
                    <a:pt x="53" y="444"/>
                    <a:pt x="53" y="442"/>
                  </a:cubicBezTo>
                  <a:cubicBezTo>
                    <a:pt x="53" y="113"/>
                    <a:pt x="53" y="113"/>
                    <a:pt x="53" y="113"/>
                  </a:cubicBezTo>
                  <a:cubicBezTo>
                    <a:pt x="53" y="79"/>
                    <a:pt x="80" y="52"/>
                    <a:pt x="113" y="52"/>
                  </a:cubicBezTo>
                  <a:cubicBezTo>
                    <a:pt x="928" y="52"/>
                    <a:pt x="928" y="52"/>
                    <a:pt x="928" y="52"/>
                  </a:cubicBezTo>
                  <a:cubicBezTo>
                    <a:pt x="929" y="52"/>
                    <a:pt x="930" y="52"/>
                    <a:pt x="932" y="52"/>
                  </a:cubicBezTo>
                  <a:cubicBezTo>
                    <a:pt x="930" y="39"/>
                    <a:pt x="924" y="26"/>
                    <a:pt x="915" y="17"/>
                  </a:cubicBezTo>
                  <a:cubicBezTo>
                    <a:pt x="904" y="7"/>
                    <a:pt x="890" y="0"/>
                    <a:pt x="874" y="0"/>
                  </a:cubicBezTo>
                </a:path>
              </a:pathLst>
            </a:custGeom>
            <a:solidFill>
              <a:srgbClr val="4E6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6" name="Freeform 33"/>
            <p:cNvSpPr>
              <a:spLocks/>
            </p:cNvSpPr>
            <p:nvPr/>
          </p:nvSpPr>
          <p:spPr bwMode="auto">
            <a:xfrm>
              <a:off x="5772" y="2578"/>
              <a:ext cx="1365" cy="659"/>
            </a:xfrm>
            <a:custGeom>
              <a:avLst/>
              <a:gdLst>
                <a:gd name="T0" fmla="*/ 878 w 940"/>
                <a:gd name="T1" fmla="*/ 0 h 454"/>
                <a:gd name="T2" fmla="*/ 63 w 940"/>
                <a:gd name="T3" fmla="*/ 0 h 454"/>
                <a:gd name="T4" fmla="*/ 0 w 940"/>
                <a:gd name="T5" fmla="*/ 62 h 454"/>
                <a:gd name="T6" fmla="*/ 0 w 940"/>
                <a:gd name="T7" fmla="*/ 392 h 454"/>
                <a:gd name="T8" fmla="*/ 57 w 940"/>
                <a:gd name="T9" fmla="*/ 454 h 454"/>
                <a:gd name="T10" fmla="*/ 57 w 940"/>
                <a:gd name="T11" fmla="*/ 450 h 454"/>
                <a:gd name="T12" fmla="*/ 22 w 940"/>
                <a:gd name="T13" fmla="*/ 434 h 454"/>
                <a:gd name="T14" fmla="*/ 4 w 940"/>
                <a:gd name="T15" fmla="*/ 392 h 454"/>
                <a:gd name="T16" fmla="*/ 4 w 940"/>
                <a:gd name="T17" fmla="*/ 62 h 454"/>
                <a:gd name="T18" fmla="*/ 22 w 940"/>
                <a:gd name="T19" fmla="*/ 21 h 454"/>
                <a:gd name="T20" fmla="*/ 63 w 940"/>
                <a:gd name="T21" fmla="*/ 4 h 454"/>
                <a:gd name="T22" fmla="*/ 878 w 940"/>
                <a:gd name="T23" fmla="*/ 4 h 454"/>
                <a:gd name="T24" fmla="*/ 919 w 940"/>
                <a:gd name="T25" fmla="*/ 21 h 454"/>
                <a:gd name="T26" fmla="*/ 936 w 940"/>
                <a:gd name="T27" fmla="*/ 56 h 454"/>
                <a:gd name="T28" fmla="*/ 940 w 940"/>
                <a:gd name="T29" fmla="*/ 57 h 454"/>
                <a:gd name="T30" fmla="*/ 878 w 940"/>
                <a:gd name="T31"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0" h="454">
                  <a:moveTo>
                    <a:pt x="878" y="0"/>
                  </a:moveTo>
                  <a:cubicBezTo>
                    <a:pt x="63" y="0"/>
                    <a:pt x="63" y="0"/>
                    <a:pt x="63" y="0"/>
                  </a:cubicBezTo>
                  <a:cubicBezTo>
                    <a:pt x="28" y="0"/>
                    <a:pt x="0" y="28"/>
                    <a:pt x="0" y="62"/>
                  </a:cubicBezTo>
                  <a:cubicBezTo>
                    <a:pt x="0" y="392"/>
                    <a:pt x="0" y="392"/>
                    <a:pt x="0" y="392"/>
                  </a:cubicBezTo>
                  <a:cubicBezTo>
                    <a:pt x="0" y="425"/>
                    <a:pt x="25" y="452"/>
                    <a:pt x="57" y="454"/>
                  </a:cubicBezTo>
                  <a:cubicBezTo>
                    <a:pt x="57" y="453"/>
                    <a:pt x="57" y="452"/>
                    <a:pt x="57" y="450"/>
                  </a:cubicBezTo>
                  <a:cubicBezTo>
                    <a:pt x="43" y="449"/>
                    <a:pt x="31" y="443"/>
                    <a:pt x="22" y="434"/>
                  </a:cubicBezTo>
                  <a:cubicBezTo>
                    <a:pt x="11" y="423"/>
                    <a:pt x="4" y="408"/>
                    <a:pt x="4" y="392"/>
                  </a:cubicBezTo>
                  <a:cubicBezTo>
                    <a:pt x="4" y="62"/>
                    <a:pt x="4" y="62"/>
                    <a:pt x="4" y="62"/>
                  </a:cubicBezTo>
                  <a:cubicBezTo>
                    <a:pt x="4" y="46"/>
                    <a:pt x="11" y="32"/>
                    <a:pt x="22" y="21"/>
                  </a:cubicBezTo>
                  <a:cubicBezTo>
                    <a:pt x="32" y="11"/>
                    <a:pt x="47" y="4"/>
                    <a:pt x="63" y="4"/>
                  </a:cubicBezTo>
                  <a:cubicBezTo>
                    <a:pt x="878" y="4"/>
                    <a:pt x="878" y="4"/>
                    <a:pt x="878" y="4"/>
                  </a:cubicBezTo>
                  <a:cubicBezTo>
                    <a:pt x="894" y="4"/>
                    <a:pt x="908" y="11"/>
                    <a:pt x="919" y="21"/>
                  </a:cubicBezTo>
                  <a:cubicBezTo>
                    <a:pt x="928" y="30"/>
                    <a:pt x="934" y="43"/>
                    <a:pt x="936" y="56"/>
                  </a:cubicBezTo>
                  <a:cubicBezTo>
                    <a:pt x="937" y="56"/>
                    <a:pt x="938" y="57"/>
                    <a:pt x="940" y="57"/>
                  </a:cubicBezTo>
                  <a:cubicBezTo>
                    <a:pt x="937" y="25"/>
                    <a:pt x="910" y="0"/>
                    <a:pt x="878"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7" name="Freeform 34"/>
            <p:cNvSpPr>
              <a:spLocks/>
            </p:cNvSpPr>
            <p:nvPr/>
          </p:nvSpPr>
          <p:spPr bwMode="auto">
            <a:xfrm>
              <a:off x="5855" y="2659"/>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1 h 451"/>
                <a:gd name="T10" fmla="*/ 60 w 935"/>
                <a:gd name="T11" fmla="*/ 0 h 451"/>
                <a:gd name="T12" fmla="*/ 875 w 935"/>
                <a:gd name="T13" fmla="*/ 0 h 451"/>
                <a:gd name="T14" fmla="*/ 935 w 935"/>
                <a:gd name="T15" fmla="*/ 61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1"/>
                    <a:pt x="0" y="61"/>
                    <a:pt x="0" y="61"/>
                  </a:cubicBezTo>
                  <a:cubicBezTo>
                    <a:pt x="0" y="27"/>
                    <a:pt x="27" y="0"/>
                    <a:pt x="60" y="0"/>
                  </a:cubicBezTo>
                  <a:cubicBezTo>
                    <a:pt x="875" y="0"/>
                    <a:pt x="875" y="0"/>
                    <a:pt x="875" y="0"/>
                  </a:cubicBezTo>
                  <a:cubicBezTo>
                    <a:pt x="908" y="0"/>
                    <a:pt x="935" y="27"/>
                    <a:pt x="935" y="61"/>
                  </a:cubicBezTo>
                  <a:cubicBezTo>
                    <a:pt x="935" y="390"/>
                    <a:pt x="935" y="390"/>
                    <a:pt x="935" y="390"/>
                  </a:cubicBezTo>
                </a:path>
              </a:pathLst>
            </a:custGeom>
            <a:solidFill>
              <a:srgbClr val="022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8" name="Freeform 35"/>
            <p:cNvSpPr>
              <a:spLocks/>
            </p:cNvSpPr>
            <p:nvPr/>
          </p:nvSpPr>
          <p:spPr bwMode="auto">
            <a:xfrm>
              <a:off x="5850" y="2656"/>
              <a:ext cx="1367"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3 h 455"/>
                <a:gd name="T16" fmla="*/ 22 w 941"/>
                <a:gd name="T17" fmla="*/ 22 h 455"/>
                <a:gd name="T18" fmla="*/ 63 w 941"/>
                <a:gd name="T19" fmla="*/ 5 h 455"/>
                <a:gd name="T20" fmla="*/ 878 w 941"/>
                <a:gd name="T21" fmla="*/ 5 h 455"/>
                <a:gd name="T22" fmla="*/ 919 w 941"/>
                <a:gd name="T23" fmla="*/ 22 h 455"/>
                <a:gd name="T24" fmla="*/ 936 w 941"/>
                <a:gd name="T25" fmla="*/ 63 h 455"/>
                <a:gd name="T26" fmla="*/ 936 w 941"/>
                <a:gd name="T27" fmla="*/ 392 h 455"/>
                <a:gd name="T28" fmla="*/ 938 w 941"/>
                <a:gd name="T29" fmla="*/ 392 h 455"/>
                <a:gd name="T30" fmla="*/ 941 w 941"/>
                <a:gd name="T31" fmla="*/ 392 h 455"/>
                <a:gd name="T32" fmla="*/ 941 w 941"/>
                <a:gd name="T33" fmla="*/ 63 h 455"/>
                <a:gd name="T34" fmla="*/ 878 w 941"/>
                <a:gd name="T35" fmla="*/ 0 h 455"/>
                <a:gd name="T36" fmla="*/ 63 w 941"/>
                <a:gd name="T37" fmla="*/ 0 h 455"/>
                <a:gd name="T38" fmla="*/ 0 w 941"/>
                <a:gd name="T39" fmla="*/ 63 h 455"/>
                <a:gd name="T40" fmla="*/ 0 w 941"/>
                <a:gd name="T41" fmla="*/ 392 h 455"/>
                <a:gd name="T42" fmla="*/ 63 w 941"/>
                <a:gd name="T43" fmla="*/ 455 h 455"/>
                <a:gd name="T44" fmla="*/ 878 w 941"/>
                <a:gd name="T45" fmla="*/ 455 h 455"/>
                <a:gd name="T46" fmla="*/ 941 w 941"/>
                <a:gd name="T47" fmla="*/ 392 h 455"/>
                <a:gd name="T48" fmla="*/ 938 w 941"/>
                <a:gd name="T49"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3" y="444"/>
                    <a:pt x="22" y="433"/>
                  </a:cubicBezTo>
                  <a:cubicBezTo>
                    <a:pt x="12" y="423"/>
                    <a:pt x="5" y="408"/>
                    <a:pt x="5" y="392"/>
                  </a:cubicBezTo>
                  <a:cubicBezTo>
                    <a:pt x="5" y="63"/>
                    <a:pt x="5" y="63"/>
                    <a:pt x="5" y="63"/>
                  </a:cubicBezTo>
                  <a:cubicBezTo>
                    <a:pt x="5" y="47"/>
                    <a:pt x="12" y="32"/>
                    <a:pt x="22" y="22"/>
                  </a:cubicBezTo>
                  <a:cubicBezTo>
                    <a:pt x="33" y="11"/>
                    <a:pt x="47" y="5"/>
                    <a:pt x="63" y="5"/>
                  </a:cubicBezTo>
                  <a:cubicBezTo>
                    <a:pt x="878" y="5"/>
                    <a:pt x="878" y="5"/>
                    <a:pt x="878" y="5"/>
                  </a:cubicBezTo>
                  <a:cubicBezTo>
                    <a:pt x="894" y="5"/>
                    <a:pt x="908" y="11"/>
                    <a:pt x="919" y="22"/>
                  </a:cubicBezTo>
                  <a:cubicBezTo>
                    <a:pt x="929" y="32"/>
                    <a:pt x="936" y="47"/>
                    <a:pt x="936" y="63"/>
                  </a:cubicBezTo>
                  <a:cubicBezTo>
                    <a:pt x="936" y="392"/>
                    <a:pt x="936" y="392"/>
                    <a:pt x="936" y="392"/>
                  </a:cubicBezTo>
                  <a:cubicBezTo>
                    <a:pt x="938" y="392"/>
                    <a:pt x="938" y="392"/>
                    <a:pt x="938" y="392"/>
                  </a:cubicBezTo>
                  <a:cubicBezTo>
                    <a:pt x="941" y="392"/>
                    <a:pt x="941" y="392"/>
                    <a:pt x="941" y="392"/>
                  </a:cubicBezTo>
                  <a:cubicBezTo>
                    <a:pt x="941" y="63"/>
                    <a:pt x="941" y="63"/>
                    <a:pt x="941" y="63"/>
                  </a:cubicBezTo>
                  <a:cubicBezTo>
                    <a:pt x="941" y="28"/>
                    <a:pt x="913" y="0"/>
                    <a:pt x="878" y="0"/>
                  </a:cubicBezTo>
                  <a:cubicBezTo>
                    <a:pt x="63" y="0"/>
                    <a:pt x="63" y="0"/>
                    <a:pt x="63" y="0"/>
                  </a:cubicBezTo>
                  <a:cubicBezTo>
                    <a:pt x="28" y="0"/>
                    <a:pt x="0" y="28"/>
                    <a:pt x="0" y="63"/>
                  </a:cubicBezTo>
                  <a:cubicBezTo>
                    <a:pt x="0" y="392"/>
                    <a:pt x="0" y="392"/>
                    <a:pt x="0" y="392"/>
                  </a:cubicBezTo>
                  <a:cubicBezTo>
                    <a:pt x="0" y="427"/>
                    <a:pt x="28" y="455"/>
                    <a:pt x="63" y="455"/>
                  </a:cubicBezTo>
                  <a:cubicBezTo>
                    <a:pt x="878" y="455"/>
                    <a:pt x="878" y="455"/>
                    <a:pt x="878" y="455"/>
                  </a:cubicBezTo>
                  <a:cubicBezTo>
                    <a:pt x="913"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9" name="Freeform 36"/>
            <p:cNvSpPr>
              <a:spLocks/>
            </p:cNvSpPr>
            <p:nvPr/>
          </p:nvSpPr>
          <p:spPr bwMode="auto">
            <a:xfrm>
              <a:off x="6068" y="3044"/>
              <a:ext cx="211" cy="63"/>
            </a:xfrm>
            <a:custGeom>
              <a:avLst/>
              <a:gdLst>
                <a:gd name="T0" fmla="*/ 105 w 145"/>
                <a:gd name="T1" fmla="*/ 0 h 43"/>
                <a:gd name="T2" fmla="*/ 100 w 145"/>
                <a:gd name="T3" fmla="*/ 0 h 43"/>
                <a:gd name="T4" fmla="*/ 48 w 145"/>
                <a:gd name="T5" fmla="*/ 0 h 43"/>
                <a:gd name="T6" fmla="*/ 45 w 145"/>
                <a:gd name="T7" fmla="*/ 0 h 43"/>
                <a:gd name="T8" fmla="*/ 0 w 145"/>
                <a:gd name="T9" fmla="*/ 29 h 43"/>
                <a:gd name="T10" fmla="*/ 0 w 145"/>
                <a:gd name="T11" fmla="*/ 43 h 43"/>
                <a:gd name="T12" fmla="*/ 54 w 145"/>
                <a:gd name="T13" fmla="*/ 43 h 43"/>
                <a:gd name="T14" fmla="*/ 94 w 145"/>
                <a:gd name="T15" fmla="*/ 43 h 43"/>
                <a:gd name="T16" fmla="*/ 145 w 145"/>
                <a:gd name="T17" fmla="*/ 43 h 43"/>
                <a:gd name="T18" fmla="*/ 145 w 145"/>
                <a:gd name="T19" fmla="*/ 29 h 43"/>
                <a:gd name="T20" fmla="*/ 105 w 145"/>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5" h="43">
                  <a:moveTo>
                    <a:pt x="105" y="0"/>
                  </a:moveTo>
                  <a:cubicBezTo>
                    <a:pt x="100" y="0"/>
                    <a:pt x="100" y="0"/>
                    <a:pt x="100" y="0"/>
                  </a:cubicBezTo>
                  <a:cubicBezTo>
                    <a:pt x="48" y="0"/>
                    <a:pt x="48" y="0"/>
                    <a:pt x="48" y="0"/>
                  </a:cubicBezTo>
                  <a:cubicBezTo>
                    <a:pt x="45" y="0"/>
                    <a:pt x="45" y="0"/>
                    <a:pt x="45" y="0"/>
                  </a:cubicBezTo>
                  <a:cubicBezTo>
                    <a:pt x="52" y="26"/>
                    <a:pt x="43" y="29"/>
                    <a:pt x="0" y="29"/>
                  </a:cubicBezTo>
                  <a:cubicBezTo>
                    <a:pt x="0" y="43"/>
                    <a:pt x="0" y="43"/>
                    <a:pt x="0" y="43"/>
                  </a:cubicBezTo>
                  <a:cubicBezTo>
                    <a:pt x="54" y="43"/>
                    <a:pt x="54" y="43"/>
                    <a:pt x="54" y="43"/>
                  </a:cubicBezTo>
                  <a:cubicBezTo>
                    <a:pt x="94" y="43"/>
                    <a:pt x="94" y="43"/>
                    <a:pt x="94" y="43"/>
                  </a:cubicBezTo>
                  <a:cubicBezTo>
                    <a:pt x="145" y="43"/>
                    <a:pt x="145" y="43"/>
                    <a:pt x="145" y="43"/>
                  </a:cubicBezTo>
                  <a:cubicBezTo>
                    <a:pt x="145" y="29"/>
                    <a:pt x="145" y="29"/>
                    <a:pt x="145" y="29"/>
                  </a:cubicBezTo>
                  <a:cubicBezTo>
                    <a:pt x="102" y="29"/>
                    <a:pt x="98" y="26"/>
                    <a:pt x="105" y="0"/>
                  </a:cubicBez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0" name="Freeform 37"/>
            <p:cNvSpPr>
              <a:spLocks noEditPoints="1"/>
            </p:cNvSpPr>
            <p:nvPr/>
          </p:nvSpPr>
          <p:spPr bwMode="auto">
            <a:xfrm>
              <a:off x="6013" y="2810"/>
              <a:ext cx="321" cy="234"/>
            </a:xfrm>
            <a:custGeom>
              <a:avLst/>
              <a:gdLst>
                <a:gd name="T0" fmla="*/ 207 w 221"/>
                <a:gd name="T1" fmla="*/ 0 h 161"/>
                <a:gd name="T2" fmla="*/ 12 w 221"/>
                <a:gd name="T3" fmla="*/ 0 h 161"/>
                <a:gd name="T4" fmla="*/ 0 w 221"/>
                <a:gd name="T5" fmla="*/ 13 h 161"/>
                <a:gd name="T6" fmla="*/ 0 w 221"/>
                <a:gd name="T7" fmla="*/ 149 h 161"/>
                <a:gd name="T8" fmla="*/ 12 w 221"/>
                <a:gd name="T9" fmla="*/ 161 h 161"/>
                <a:gd name="T10" fmla="*/ 207 w 221"/>
                <a:gd name="T11" fmla="*/ 161 h 161"/>
                <a:gd name="T12" fmla="*/ 221 w 221"/>
                <a:gd name="T13" fmla="*/ 149 h 161"/>
                <a:gd name="T14" fmla="*/ 221 w 221"/>
                <a:gd name="T15" fmla="*/ 13 h 161"/>
                <a:gd name="T16" fmla="*/ 207 w 221"/>
                <a:gd name="T17" fmla="*/ 0 h 161"/>
                <a:gd name="T18" fmla="*/ 204 w 221"/>
                <a:gd name="T19" fmla="*/ 17 h 161"/>
                <a:gd name="T20" fmla="*/ 204 w 221"/>
                <a:gd name="T21" fmla="*/ 144 h 161"/>
                <a:gd name="T22" fmla="*/ 17 w 221"/>
                <a:gd name="T23" fmla="*/ 144 h 161"/>
                <a:gd name="T24" fmla="*/ 17 w 221"/>
                <a:gd name="T25" fmla="*/ 17 h 161"/>
                <a:gd name="T26" fmla="*/ 204 w 221"/>
                <a:gd name="T27" fmla="*/ 17 h 161"/>
                <a:gd name="T28" fmla="*/ 204 w 221"/>
                <a:gd name="T29" fmla="*/ 1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 h="161">
                  <a:moveTo>
                    <a:pt x="207" y="0"/>
                  </a:moveTo>
                  <a:cubicBezTo>
                    <a:pt x="12" y="0"/>
                    <a:pt x="12" y="0"/>
                    <a:pt x="12" y="0"/>
                  </a:cubicBezTo>
                  <a:cubicBezTo>
                    <a:pt x="6" y="0"/>
                    <a:pt x="0" y="6"/>
                    <a:pt x="0" y="13"/>
                  </a:cubicBezTo>
                  <a:cubicBezTo>
                    <a:pt x="0" y="149"/>
                    <a:pt x="0" y="149"/>
                    <a:pt x="0" y="149"/>
                  </a:cubicBezTo>
                  <a:cubicBezTo>
                    <a:pt x="0" y="155"/>
                    <a:pt x="6" y="161"/>
                    <a:pt x="12" y="161"/>
                  </a:cubicBezTo>
                  <a:cubicBezTo>
                    <a:pt x="207" y="161"/>
                    <a:pt x="207" y="161"/>
                    <a:pt x="207" y="161"/>
                  </a:cubicBezTo>
                  <a:cubicBezTo>
                    <a:pt x="214" y="161"/>
                    <a:pt x="221" y="155"/>
                    <a:pt x="221" y="149"/>
                  </a:cubicBezTo>
                  <a:cubicBezTo>
                    <a:pt x="221" y="13"/>
                    <a:pt x="221" y="13"/>
                    <a:pt x="221" y="13"/>
                  </a:cubicBezTo>
                  <a:cubicBezTo>
                    <a:pt x="221" y="6"/>
                    <a:pt x="214" y="0"/>
                    <a:pt x="207" y="0"/>
                  </a:cubicBezTo>
                  <a:moveTo>
                    <a:pt x="204" y="17"/>
                  </a:moveTo>
                  <a:cubicBezTo>
                    <a:pt x="204" y="144"/>
                    <a:pt x="204" y="144"/>
                    <a:pt x="204" y="144"/>
                  </a:cubicBezTo>
                  <a:cubicBezTo>
                    <a:pt x="17" y="144"/>
                    <a:pt x="17" y="144"/>
                    <a:pt x="17" y="144"/>
                  </a:cubicBezTo>
                  <a:cubicBezTo>
                    <a:pt x="17" y="17"/>
                    <a:pt x="17" y="17"/>
                    <a:pt x="17" y="17"/>
                  </a:cubicBezTo>
                  <a:cubicBezTo>
                    <a:pt x="204" y="17"/>
                    <a:pt x="204" y="17"/>
                    <a:pt x="204" y="17"/>
                  </a:cubicBezTo>
                  <a:cubicBezTo>
                    <a:pt x="204" y="17"/>
                    <a:pt x="204" y="17"/>
                    <a:pt x="204" y="17"/>
                  </a:cubicBezTo>
                </a:path>
              </a:pathLst>
            </a:custGeom>
            <a:solidFill>
              <a:srgbClr val="C5C5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1" name="Freeform 38"/>
            <p:cNvSpPr>
              <a:spLocks/>
            </p:cNvSpPr>
            <p:nvPr/>
          </p:nvSpPr>
          <p:spPr bwMode="auto">
            <a:xfrm>
              <a:off x="6038" y="2835"/>
              <a:ext cx="271" cy="184"/>
            </a:xfrm>
            <a:custGeom>
              <a:avLst/>
              <a:gdLst>
                <a:gd name="T0" fmla="*/ 271 w 271"/>
                <a:gd name="T1" fmla="*/ 0 h 184"/>
                <a:gd name="T2" fmla="*/ 271 w 271"/>
                <a:gd name="T3" fmla="*/ 184 h 184"/>
                <a:gd name="T4" fmla="*/ 0 w 271"/>
                <a:gd name="T5" fmla="*/ 184 h 184"/>
                <a:gd name="T6" fmla="*/ 0 w 271"/>
                <a:gd name="T7" fmla="*/ 0 h 184"/>
                <a:gd name="T8" fmla="*/ 271 w 271"/>
                <a:gd name="T9" fmla="*/ 0 h 184"/>
                <a:gd name="T10" fmla="*/ 271 w 271"/>
                <a:gd name="T11" fmla="*/ 0 h 184"/>
              </a:gdLst>
              <a:ahLst/>
              <a:cxnLst>
                <a:cxn ang="0">
                  <a:pos x="T0" y="T1"/>
                </a:cxn>
                <a:cxn ang="0">
                  <a:pos x="T2" y="T3"/>
                </a:cxn>
                <a:cxn ang="0">
                  <a:pos x="T4" y="T5"/>
                </a:cxn>
                <a:cxn ang="0">
                  <a:pos x="T6" y="T7"/>
                </a:cxn>
                <a:cxn ang="0">
                  <a:pos x="T8" y="T9"/>
                </a:cxn>
                <a:cxn ang="0">
                  <a:pos x="T10" y="T11"/>
                </a:cxn>
              </a:cxnLst>
              <a:rect l="0" t="0" r="r" b="b"/>
              <a:pathLst>
                <a:path w="271" h="184">
                  <a:moveTo>
                    <a:pt x="271" y="0"/>
                  </a:moveTo>
                  <a:lnTo>
                    <a:pt x="271" y="184"/>
                  </a:lnTo>
                  <a:lnTo>
                    <a:pt x="0" y="184"/>
                  </a:lnTo>
                  <a:lnTo>
                    <a:pt x="0" y="0"/>
                  </a:lnTo>
                  <a:lnTo>
                    <a:pt x="271" y="0"/>
                  </a:lnTo>
                  <a:lnTo>
                    <a:pt x="271" y="0"/>
                  </a:lnTo>
                  <a:close/>
                </a:path>
              </a:pathLst>
            </a:custGeom>
            <a:solidFill>
              <a:srgbClr val="00BB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2" name="Freeform 39"/>
            <p:cNvSpPr>
              <a:spLocks/>
            </p:cNvSpPr>
            <p:nvPr/>
          </p:nvSpPr>
          <p:spPr bwMode="auto">
            <a:xfrm>
              <a:off x="6038" y="2835"/>
              <a:ext cx="271" cy="184"/>
            </a:xfrm>
            <a:custGeom>
              <a:avLst/>
              <a:gdLst>
                <a:gd name="T0" fmla="*/ 271 w 271"/>
                <a:gd name="T1" fmla="*/ 0 h 184"/>
                <a:gd name="T2" fmla="*/ 271 w 271"/>
                <a:gd name="T3" fmla="*/ 184 h 184"/>
                <a:gd name="T4" fmla="*/ 0 w 271"/>
                <a:gd name="T5" fmla="*/ 184 h 184"/>
                <a:gd name="T6" fmla="*/ 0 w 271"/>
                <a:gd name="T7" fmla="*/ 0 h 184"/>
                <a:gd name="T8" fmla="*/ 271 w 271"/>
                <a:gd name="T9" fmla="*/ 0 h 184"/>
                <a:gd name="T10" fmla="*/ 271 w 271"/>
                <a:gd name="T11" fmla="*/ 0 h 184"/>
              </a:gdLst>
              <a:ahLst/>
              <a:cxnLst>
                <a:cxn ang="0">
                  <a:pos x="T0" y="T1"/>
                </a:cxn>
                <a:cxn ang="0">
                  <a:pos x="T2" y="T3"/>
                </a:cxn>
                <a:cxn ang="0">
                  <a:pos x="T4" y="T5"/>
                </a:cxn>
                <a:cxn ang="0">
                  <a:pos x="T6" y="T7"/>
                </a:cxn>
                <a:cxn ang="0">
                  <a:pos x="T8" y="T9"/>
                </a:cxn>
                <a:cxn ang="0">
                  <a:pos x="T10" y="T11"/>
                </a:cxn>
              </a:cxnLst>
              <a:rect l="0" t="0" r="r" b="b"/>
              <a:pathLst>
                <a:path w="271" h="184">
                  <a:moveTo>
                    <a:pt x="271" y="0"/>
                  </a:moveTo>
                  <a:lnTo>
                    <a:pt x="271" y="184"/>
                  </a:lnTo>
                  <a:lnTo>
                    <a:pt x="0" y="184"/>
                  </a:lnTo>
                  <a:lnTo>
                    <a:pt x="0" y="0"/>
                  </a:lnTo>
                  <a:lnTo>
                    <a:pt x="271" y="0"/>
                  </a:lnTo>
                  <a:lnTo>
                    <a:pt x="2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3" name="Freeform 40"/>
            <p:cNvSpPr>
              <a:spLocks/>
            </p:cNvSpPr>
            <p:nvPr/>
          </p:nvSpPr>
          <p:spPr bwMode="auto">
            <a:xfrm>
              <a:off x="6013" y="2810"/>
              <a:ext cx="302" cy="234"/>
            </a:xfrm>
            <a:custGeom>
              <a:avLst/>
              <a:gdLst>
                <a:gd name="T0" fmla="*/ 17 w 208"/>
                <a:gd name="T1" fmla="*/ 144 h 161"/>
                <a:gd name="T2" fmla="*/ 17 w 208"/>
                <a:gd name="T3" fmla="*/ 144 h 161"/>
                <a:gd name="T4" fmla="*/ 17 w 208"/>
                <a:gd name="T5" fmla="*/ 17 h 161"/>
                <a:gd name="T6" fmla="*/ 188 w 208"/>
                <a:gd name="T7" fmla="*/ 17 h 161"/>
                <a:gd name="T8" fmla="*/ 208 w 208"/>
                <a:gd name="T9" fmla="*/ 0 h 161"/>
                <a:gd name="T10" fmla="*/ 207 w 208"/>
                <a:gd name="T11" fmla="*/ 0 h 161"/>
                <a:gd name="T12" fmla="*/ 12 w 208"/>
                <a:gd name="T13" fmla="*/ 0 h 161"/>
                <a:gd name="T14" fmla="*/ 0 w 208"/>
                <a:gd name="T15" fmla="*/ 13 h 161"/>
                <a:gd name="T16" fmla="*/ 0 w 208"/>
                <a:gd name="T17" fmla="*/ 149 h 161"/>
                <a:gd name="T18" fmla="*/ 12 w 208"/>
                <a:gd name="T19" fmla="*/ 161 h 161"/>
                <a:gd name="T20" fmla="*/ 17 w 208"/>
                <a:gd name="T21" fmla="*/ 161 h 161"/>
                <a:gd name="T22" fmla="*/ 37 w 208"/>
                <a:gd name="T23" fmla="*/ 144 h 161"/>
                <a:gd name="T24" fmla="*/ 17 w 208"/>
                <a:gd name="T25" fmla="*/ 14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8" h="161">
                  <a:moveTo>
                    <a:pt x="17" y="144"/>
                  </a:moveTo>
                  <a:cubicBezTo>
                    <a:pt x="17" y="144"/>
                    <a:pt x="17" y="144"/>
                    <a:pt x="17" y="144"/>
                  </a:cubicBezTo>
                  <a:cubicBezTo>
                    <a:pt x="17" y="17"/>
                    <a:pt x="17" y="17"/>
                    <a:pt x="17" y="17"/>
                  </a:cubicBezTo>
                  <a:cubicBezTo>
                    <a:pt x="188" y="17"/>
                    <a:pt x="188" y="17"/>
                    <a:pt x="188" y="17"/>
                  </a:cubicBezTo>
                  <a:cubicBezTo>
                    <a:pt x="208" y="0"/>
                    <a:pt x="208" y="0"/>
                    <a:pt x="208" y="0"/>
                  </a:cubicBezTo>
                  <a:cubicBezTo>
                    <a:pt x="207" y="0"/>
                    <a:pt x="207" y="0"/>
                    <a:pt x="207" y="0"/>
                  </a:cubicBezTo>
                  <a:cubicBezTo>
                    <a:pt x="12" y="0"/>
                    <a:pt x="12" y="0"/>
                    <a:pt x="12" y="0"/>
                  </a:cubicBezTo>
                  <a:cubicBezTo>
                    <a:pt x="6" y="0"/>
                    <a:pt x="0" y="6"/>
                    <a:pt x="0" y="13"/>
                  </a:cubicBezTo>
                  <a:cubicBezTo>
                    <a:pt x="0" y="149"/>
                    <a:pt x="0" y="149"/>
                    <a:pt x="0" y="149"/>
                  </a:cubicBezTo>
                  <a:cubicBezTo>
                    <a:pt x="0" y="155"/>
                    <a:pt x="6" y="161"/>
                    <a:pt x="12" y="161"/>
                  </a:cubicBezTo>
                  <a:cubicBezTo>
                    <a:pt x="17" y="161"/>
                    <a:pt x="17" y="161"/>
                    <a:pt x="17" y="161"/>
                  </a:cubicBezTo>
                  <a:cubicBezTo>
                    <a:pt x="37" y="144"/>
                    <a:pt x="37" y="144"/>
                    <a:pt x="37" y="144"/>
                  </a:cubicBezTo>
                  <a:lnTo>
                    <a:pt x="17" y="144"/>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4" name="Freeform 41"/>
            <p:cNvSpPr>
              <a:spLocks/>
            </p:cNvSpPr>
            <p:nvPr/>
          </p:nvSpPr>
          <p:spPr bwMode="auto">
            <a:xfrm>
              <a:off x="6038" y="2835"/>
              <a:ext cx="248" cy="184"/>
            </a:xfrm>
            <a:custGeom>
              <a:avLst/>
              <a:gdLst>
                <a:gd name="T0" fmla="*/ 0 w 248"/>
                <a:gd name="T1" fmla="*/ 184 h 184"/>
                <a:gd name="T2" fmla="*/ 0 w 248"/>
                <a:gd name="T3" fmla="*/ 184 h 184"/>
                <a:gd name="T4" fmla="*/ 0 w 248"/>
                <a:gd name="T5" fmla="*/ 0 h 184"/>
                <a:gd name="T6" fmla="*/ 248 w 248"/>
                <a:gd name="T7" fmla="*/ 0 h 184"/>
                <a:gd name="T8" fmla="*/ 248 w 248"/>
                <a:gd name="T9" fmla="*/ 0 h 184"/>
                <a:gd name="T10" fmla="*/ 0 w 248"/>
                <a:gd name="T11" fmla="*/ 0 h 184"/>
                <a:gd name="T12" fmla="*/ 0 w 248"/>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248" h="184">
                  <a:moveTo>
                    <a:pt x="0" y="184"/>
                  </a:moveTo>
                  <a:lnTo>
                    <a:pt x="0" y="184"/>
                  </a:lnTo>
                  <a:lnTo>
                    <a:pt x="0" y="0"/>
                  </a:lnTo>
                  <a:lnTo>
                    <a:pt x="248" y="0"/>
                  </a:lnTo>
                  <a:lnTo>
                    <a:pt x="248" y="0"/>
                  </a:lnTo>
                  <a:lnTo>
                    <a:pt x="0" y="0"/>
                  </a:lnTo>
                  <a:lnTo>
                    <a:pt x="0" y="184"/>
                  </a:ln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5" name="Rectangle 42"/>
            <p:cNvSpPr>
              <a:spLocks noChangeArrowheads="1"/>
            </p:cNvSpPr>
            <p:nvPr/>
          </p:nvSpPr>
          <p:spPr bwMode="auto">
            <a:xfrm>
              <a:off x="6068" y="3086"/>
              <a:ext cx="211" cy="2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6" name="Oval 43"/>
            <p:cNvSpPr>
              <a:spLocks noChangeArrowheads="1"/>
            </p:cNvSpPr>
            <p:nvPr/>
          </p:nvSpPr>
          <p:spPr bwMode="auto">
            <a:xfrm>
              <a:off x="6167" y="2819"/>
              <a:ext cx="10" cy="9"/>
            </a:xfrm>
            <a:prstGeom prst="ellipse">
              <a:avLst/>
            </a:pr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7" name="Freeform 44"/>
            <p:cNvSpPr>
              <a:spLocks/>
            </p:cNvSpPr>
            <p:nvPr/>
          </p:nvSpPr>
          <p:spPr bwMode="auto">
            <a:xfrm>
              <a:off x="6115" y="2855"/>
              <a:ext cx="116" cy="70"/>
            </a:xfrm>
            <a:custGeom>
              <a:avLst/>
              <a:gdLst>
                <a:gd name="T0" fmla="*/ 40 w 80"/>
                <a:gd name="T1" fmla="*/ 0 h 48"/>
                <a:gd name="T2" fmla="*/ 40 w 80"/>
                <a:gd name="T3" fmla="*/ 1 h 48"/>
                <a:gd name="T4" fmla="*/ 1 w 80"/>
                <a:gd name="T5" fmla="*/ 23 h 48"/>
                <a:gd name="T6" fmla="*/ 0 w 80"/>
                <a:gd name="T7" fmla="*/ 24 h 48"/>
                <a:gd name="T8" fmla="*/ 1 w 80"/>
                <a:gd name="T9" fmla="*/ 25 h 48"/>
                <a:gd name="T10" fmla="*/ 40 w 80"/>
                <a:gd name="T11" fmla="*/ 47 h 48"/>
                <a:gd name="T12" fmla="*/ 40 w 80"/>
                <a:gd name="T13" fmla="*/ 48 h 48"/>
                <a:gd name="T14" fmla="*/ 41 w 80"/>
                <a:gd name="T15" fmla="*/ 47 h 48"/>
                <a:gd name="T16" fmla="*/ 80 w 80"/>
                <a:gd name="T17" fmla="*/ 25 h 48"/>
                <a:gd name="T18" fmla="*/ 80 w 80"/>
                <a:gd name="T19" fmla="*/ 24 h 48"/>
                <a:gd name="T20" fmla="*/ 80 w 80"/>
                <a:gd name="T21" fmla="*/ 23 h 48"/>
                <a:gd name="T22" fmla="*/ 41 w 80"/>
                <a:gd name="T23" fmla="*/ 1 h 48"/>
                <a:gd name="T24" fmla="*/ 40 w 80"/>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48">
                  <a:moveTo>
                    <a:pt x="40" y="0"/>
                  </a:moveTo>
                  <a:cubicBezTo>
                    <a:pt x="40" y="0"/>
                    <a:pt x="40" y="1"/>
                    <a:pt x="40" y="1"/>
                  </a:cubicBezTo>
                  <a:cubicBezTo>
                    <a:pt x="1" y="23"/>
                    <a:pt x="1" y="23"/>
                    <a:pt x="1" y="23"/>
                  </a:cubicBezTo>
                  <a:cubicBezTo>
                    <a:pt x="1" y="23"/>
                    <a:pt x="0" y="23"/>
                    <a:pt x="0" y="24"/>
                  </a:cubicBezTo>
                  <a:cubicBezTo>
                    <a:pt x="0" y="24"/>
                    <a:pt x="1" y="25"/>
                    <a:pt x="1" y="25"/>
                  </a:cubicBezTo>
                  <a:cubicBezTo>
                    <a:pt x="40" y="47"/>
                    <a:pt x="40" y="47"/>
                    <a:pt x="40" y="47"/>
                  </a:cubicBezTo>
                  <a:cubicBezTo>
                    <a:pt x="40" y="48"/>
                    <a:pt x="40" y="48"/>
                    <a:pt x="40" y="48"/>
                  </a:cubicBezTo>
                  <a:cubicBezTo>
                    <a:pt x="41" y="47"/>
                    <a:pt x="41" y="47"/>
                    <a:pt x="41" y="47"/>
                  </a:cubicBezTo>
                  <a:cubicBezTo>
                    <a:pt x="80" y="25"/>
                    <a:pt x="80" y="25"/>
                    <a:pt x="80" y="25"/>
                  </a:cubicBezTo>
                  <a:cubicBezTo>
                    <a:pt x="80" y="25"/>
                    <a:pt x="80" y="24"/>
                    <a:pt x="80" y="24"/>
                  </a:cubicBezTo>
                  <a:cubicBezTo>
                    <a:pt x="80" y="24"/>
                    <a:pt x="80" y="23"/>
                    <a:pt x="80" y="23"/>
                  </a:cubicBezTo>
                  <a:cubicBezTo>
                    <a:pt x="41" y="1"/>
                    <a:pt x="41" y="1"/>
                    <a:pt x="41" y="1"/>
                  </a:cubicBezTo>
                  <a:cubicBezTo>
                    <a:pt x="41" y="1"/>
                    <a:pt x="40" y="0"/>
                    <a:pt x="40" y="0"/>
                  </a:cubicBezTo>
                </a:path>
              </a:pathLst>
            </a:custGeom>
            <a:solidFill>
              <a:srgbClr val="E5F8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8" name="Freeform 45"/>
            <p:cNvSpPr>
              <a:spLocks/>
            </p:cNvSpPr>
            <p:nvPr/>
          </p:nvSpPr>
          <p:spPr bwMode="auto">
            <a:xfrm>
              <a:off x="6107" y="2902"/>
              <a:ext cx="60" cy="101"/>
            </a:xfrm>
            <a:custGeom>
              <a:avLst/>
              <a:gdLst>
                <a:gd name="T0" fmla="*/ 1 w 41"/>
                <a:gd name="T1" fmla="*/ 0 h 70"/>
                <a:gd name="T2" fmla="*/ 0 w 41"/>
                <a:gd name="T3" fmla="*/ 1 h 70"/>
                <a:gd name="T4" fmla="*/ 0 w 41"/>
                <a:gd name="T5" fmla="*/ 2 h 70"/>
                <a:gd name="T6" fmla="*/ 0 w 41"/>
                <a:gd name="T7" fmla="*/ 46 h 70"/>
                <a:gd name="T8" fmla="*/ 0 w 41"/>
                <a:gd name="T9" fmla="*/ 47 h 70"/>
                <a:gd name="T10" fmla="*/ 39 w 41"/>
                <a:gd name="T11" fmla="*/ 70 h 70"/>
                <a:gd name="T12" fmla="*/ 40 w 41"/>
                <a:gd name="T13" fmla="*/ 70 h 70"/>
                <a:gd name="T14" fmla="*/ 40 w 41"/>
                <a:gd name="T15" fmla="*/ 70 h 70"/>
                <a:gd name="T16" fmla="*/ 41 w 41"/>
                <a:gd name="T17" fmla="*/ 69 h 70"/>
                <a:gd name="T18" fmla="*/ 41 w 41"/>
                <a:gd name="T19" fmla="*/ 24 h 70"/>
                <a:gd name="T20" fmla="*/ 40 w 41"/>
                <a:gd name="T21" fmla="*/ 23 h 70"/>
                <a:gd name="T22" fmla="*/ 2 w 41"/>
                <a:gd name="T23" fmla="*/ 1 h 70"/>
                <a:gd name="T24" fmla="*/ 1 w 41"/>
                <a:gd name="T25"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70">
                  <a:moveTo>
                    <a:pt x="1" y="0"/>
                  </a:moveTo>
                  <a:cubicBezTo>
                    <a:pt x="1" y="0"/>
                    <a:pt x="1" y="1"/>
                    <a:pt x="0" y="1"/>
                  </a:cubicBezTo>
                  <a:cubicBezTo>
                    <a:pt x="0" y="1"/>
                    <a:pt x="0" y="1"/>
                    <a:pt x="0" y="2"/>
                  </a:cubicBezTo>
                  <a:cubicBezTo>
                    <a:pt x="0" y="46"/>
                    <a:pt x="0" y="46"/>
                    <a:pt x="0" y="46"/>
                  </a:cubicBezTo>
                  <a:cubicBezTo>
                    <a:pt x="0" y="47"/>
                    <a:pt x="0" y="47"/>
                    <a:pt x="0" y="47"/>
                  </a:cubicBezTo>
                  <a:cubicBezTo>
                    <a:pt x="39" y="70"/>
                    <a:pt x="39" y="70"/>
                    <a:pt x="39" y="70"/>
                  </a:cubicBezTo>
                  <a:cubicBezTo>
                    <a:pt x="40" y="70"/>
                    <a:pt x="40" y="70"/>
                    <a:pt x="40" y="70"/>
                  </a:cubicBezTo>
                  <a:cubicBezTo>
                    <a:pt x="40" y="70"/>
                    <a:pt x="40" y="70"/>
                    <a:pt x="40" y="70"/>
                  </a:cubicBezTo>
                  <a:cubicBezTo>
                    <a:pt x="41" y="70"/>
                    <a:pt x="41" y="69"/>
                    <a:pt x="41" y="69"/>
                  </a:cubicBezTo>
                  <a:cubicBezTo>
                    <a:pt x="41" y="24"/>
                    <a:pt x="41" y="24"/>
                    <a:pt x="41" y="24"/>
                  </a:cubicBezTo>
                  <a:cubicBezTo>
                    <a:pt x="41" y="24"/>
                    <a:pt x="41" y="23"/>
                    <a:pt x="40" y="23"/>
                  </a:cubicBezTo>
                  <a:cubicBezTo>
                    <a:pt x="2" y="1"/>
                    <a:pt x="2" y="1"/>
                    <a:pt x="2" y="1"/>
                  </a:cubicBezTo>
                  <a:cubicBezTo>
                    <a:pt x="1" y="1"/>
                    <a:pt x="1" y="0"/>
                    <a:pt x="1" y="0"/>
                  </a:cubicBezTo>
                </a:path>
              </a:pathLst>
            </a:custGeom>
            <a:solidFill>
              <a:srgbClr val="CCF1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9" name="Freeform 46"/>
            <p:cNvSpPr>
              <a:spLocks/>
            </p:cNvSpPr>
            <p:nvPr/>
          </p:nvSpPr>
          <p:spPr bwMode="auto">
            <a:xfrm>
              <a:off x="6180" y="2903"/>
              <a:ext cx="59" cy="100"/>
            </a:xfrm>
            <a:custGeom>
              <a:avLst/>
              <a:gdLst>
                <a:gd name="T0" fmla="*/ 39 w 41"/>
                <a:gd name="T1" fmla="*/ 0 h 69"/>
                <a:gd name="T2" fmla="*/ 39 w 41"/>
                <a:gd name="T3" fmla="*/ 0 h 69"/>
                <a:gd name="T4" fmla="*/ 0 w 41"/>
                <a:gd name="T5" fmla="*/ 22 h 69"/>
                <a:gd name="T6" fmla="*/ 0 w 41"/>
                <a:gd name="T7" fmla="*/ 23 h 69"/>
                <a:gd name="T8" fmla="*/ 0 w 41"/>
                <a:gd name="T9" fmla="*/ 68 h 69"/>
                <a:gd name="T10" fmla="*/ 0 w 41"/>
                <a:gd name="T11" fmla="*/ 69 h 69"/>
                <a:gd name="T12" fmla="*/ 1 w 41"/>
                <a:gd name="T13" fmla="*/ 69 h 69"/>
                <a:gd name="T14" fmla="*/ 1 w 41"/>
                <a:gd name="T15" fmla="*/ 69 h 69"/>
                <a:gd name="T16" fmla="*/ 40 w 41"/>
                <a:gd name="T17" fmla="*/ 46 h 69"/>
                <a:gd name="T18" fmla="*/ 41 w 41"/>
                <a:gd name="T19" fmla="*/ 45 h 69"/>
                <a:gd name="T20" fmla="*/ 41 w 41"/>
                <a:gd name="T21" fmla="*/ 1 h 69"/>
                <a:gd name="T22" fmla="*/ 40 w 41"/>
                <a:gd name="T23" fmla="*/ 0 h 69"/>
                <a:gd name="T24" fmla="*/ 39 w 41"/>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69">
                  <a:moveTo>
                    <a:pt x="39" y="0"/>
                  </a:moveTo>
                  <a:cubicBezTo>
                    <a:pt x="39" y="0"/>
                    <a:pt x="39" y="0"/>
                    <a:pt x="39" y="0"/>
                  </a:cubicBezTo>
                  <a:cubicBezTo>
                    <a:pt x="0" y="22"/>
                    <a:pt x="0" y="22"/>
                    <a:pt x="0" y="22"/>
                  </a:cubicBezTo>
                  <a:cubicBezTo>
                    <a:pt x="0" y="22"/>
                    <a:pt x="0" y="23"/>
                    <a:pt x="0" y="23"/>
                  </a:cubicBezTo>
                  <a:cubicBezTo>
                    <a:pt x="0" y="68"/>
                    <a:pt x="0" y="68"/>
                    <a:pt x="0" y="68"/>
                  </a:cubicBezTo>
                  <a:cubicBezTo>
                    <a:pt x="0" y="68"/>
                    <a:pt x="0" y="69"/>
                    <a:pt x="0" y="69"/>
                  </a:cubicBezTo>
                  <a:cubicBezTo>
                    <a:pt x="1" y="69"/>
                    <a:pt x="1" y="69"/>
                    <a:pt x="1" y="69"/>
                  </a:cubicBezTo>
                  <a:cubicBezTo>
                    <a:pt x="1" y="69"/>
                    <a:pt x="1" y="69"/>
                    <a:pt x="1" y="69"/>
                  </a:cubicBezTo>
                  <a:cubicBezTo>
                    <a:pt x="40" y="46"/>
                    <a:pt x="40" y="46"/>
                    <a:pt x="40" y="46"/>
                  </a:cubicBezTo>
                  <a:cubicBezTo>
                    <a:pt x="40" y="46"/>
                    <a:pt x="41" y="46"/>
                    <a:pt x="41" y="45"/>
                  </a:cubicBezTo>
                  <a:cubicBezTo>
                    <a:pt x="41" y="1"/>
                    <a:pt x="41" y="1"/>
                    <a:pt x="41" y="1"/>
                  </a:cubicBezTo>
                  <a:cubicBezTo>
                    <a:pt x="41" y="0"/>
                    <a:pt x="40" y="0"/>
                    <a:pt x="40" y="0"/>
                  </a:cubicBezTo>
                  <a:cubicBezTo>
                    <a:pt x="40" y="0"/>
                    <a:pt x="40" y="0"/>
                    <a:pt x="39" y="0"/>
                  </a:cubicBezTo>
                </a:path>
              </a:pathLst>
            </a:custGeom>
            <a:solidFill>
              <a:srgbClr val="80DD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0" name="Rectangle 47"/>
            <p:cNvSpPr>
              <a:spLocks noChangeArrowheads="1"/>
            </p:cNvSpPr>
            <p:nvPr/>
          </p:nvSpPr>
          <p:spPr bwMode="auto">
            <a:xfrm>
              <a:off x="6417" y="2788"/>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734" dirty="0">
                  <a:solidFill>
                    <a:schemeClr val="bg1"/>
                  </a:solidFill>
                  <a:latin typeface="Segoe Pro Display Light" panose="020B0302040504020203" pitchFamily="34" charset="0"/>
                </a:rPr>
                <a:t>Virtual</a:t>
              </a:r>
              <a:endParaRPr lang="en-US" altLang="en-US" sz="1836" dirty="0">
                <a:solidFill>
                  <a:schemeClr val="bg1"/>
                </a:solidFill>
              </a:endParaRPr>
            </a:p>
          </p:txBody>
        </p:sp>
        <p:sp>
          <p:nvSpPr>
            <p:cNvPr id="51" name="Rectangle 48"/>
            <p:cNvSpPr>
              <a:spLocks noChangeArrowheads="1"/>
            </p:cNvSpPr>
            <p:nvPr/>
          </p:nvSpPr>
          <p:spPr bwMode="auto">
            <a:xfrm>
              <a:off x="6417" y="2933"/>
              <a:ext cx="5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836" dirty="0" smtClean="0">
                  <a:solidFill>
                    <a:schemeClr val="bg1"/>
                  </a:solidFill>
                  <a:latin typeface="Segoe Pro Display Light" panose="020B0302040504020203" pitchFamily="34" charset="0"/>
                </a:rPr>
                <a:t>Machine</a:t>
              </a:r>
              <a:endParaRPr lang="en-US" altLang="en-US" sz="1836" dirty="0">
                <a:solidFill>
                  <a:schemeClr val="bg1"/>
                </a:solidFill>
              </a:endParaRPr>
            </a:p>
          </p:txBody>
        </p:sp>
        <p:sp>
          <p:nvSpPr>
            <p:cNvPr id="63" name="Rectangle 60"/>
            <p:cNvSpPr>
              <a:spLocks noChangeArrowheads="1"/>
            </p:cNvSpPr>
            <p:nvPr/>
          </p:nvSpPr>
          <p:spPr bwMode="auto">
            <a:xfrm>
              <a:off x="4995" y="1411"/>
              <a:ext cx="23" cy="1085"/>
            </a:xfrm>
            <a:prstGeom prst="rect">
              <a:avLst/>
            </a:prstGeom>
            <a:solidFill>
              <a:srgbClr val="7CCA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4" name="Freeform 61"/>
            <p:cNvSpPr>
              <a:spLocks/>
            </p:cNvSpPr>
            <p:nvPr/>
          </p:nvSpPr>
          <p:spPr bwMode="auto">
            <a:xfrm>
              <a:off x="4995" y="1411"/>
              <a:ext cx="23" cy="1085"/>
            </a:xfrm>
            <a:custGeom>
              <a:avLst/>
              <a:gdLst>
                <a:gd name="T0" fmla="*/ 0 w 23"/>
                <a:gd name="T1" fmla="*/ 0 h 1085"/>
                <a:gd name="T2" fmla="*/ 0 w 23"/>
                <a:gd name="T3" fmla="*/ 1085 h 1085"/>
                <a:gd name="T4" fmla="*/ 23 w 23"/>
                <a:gd name="T5" fmla="*/ 1085 h 1085"/>
                <a:gd name="T6" fmla="*/ 23 w 23"/>
                <a:gd name="T7" fmla="*/ 0 h 1085"/>
              </a:gdLst>
              <a:ahLst/>
              <a:cxnLst>
                <a:cxn ang="0">
                  <a:pos x="T0" y="T1"/>
                </a:cxn>
                <a:cxn ang="0">
                  <a:pos x="T2" y="T3"/>
                </a:cxn>
                <a:cxn ang="0">
                  <a:pos x="T4" y="T5"/>
                </a:cxn>
                <a:cxn ang="0">
                  <a:pos x="T6" y="T7"/>
                </a:cxn>
              </a:cxnLst>
              <a:rect l="0" t="0" r="r" b="b"/>
              <a:pathLst>
                <a:path w="23" h="1085">
                  <a:moveTo>
                    <a:pt x="0" y="0"/>
                  </a:moveTo>
                  <a:lnTo>
                    <a:pt x="0" y="1085"/>
                  </a:lnTo>
                  <a:lnTo>
                    <a:pt x="23" y="1085"/>
                  </a:lnTo>
                  <a:lnTo>
                    <a:pt x="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5" name="Oval 62"/>
            <p:cNvSpPr>
              <a:spLocks noChangeArrowheads="1"/>
            </p:cNvSpPr>
            <p:nvPr/>
          </p:nvSpPr>
          <p:spPr bwMode="auto">
            <a:xfrm>
              <a:off x="4961" y="1368"/>
              <a:ext cx="90" cy="91"/>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6" name="Freeform 63"/>
            <p:cNvSpPr>
              <a:spLocks/>
            </p:cNvSpPr>
            <p:nvPr/>
          </p:nvSpPr>
          <p:spPr bwMode="auto">
            <a:xfrm>
              <a:off x="4958" y="2483"/>
              <a:ext cx="96" cy="83"/>
            </a:xfrm>
            <a:custGeom>
              <a:avLst/>
              <a:gdLst>
                <a:gd name="T0" fmla="*/ 0 w 96"/>
                <a:gd name="T1" fmla="*/ 0 h 83"/>
                <a:gd name="T2" fmla="*/ 48 w 96"/>
                <a:gd name="T3" fmla="*/ 83 h 83"/>
                <a:gd name="T4" fmla="*/ 96 w 96"/>
                <a:gd name="T5" fmla="*/ 0 h 83"/>
                <a:gd name="T6" fmla="*/ 0 w 96"/>
                <a:gd name="T7" fmla="*/ 0 h 83"/>
              </a:gdLst>
              <a:ahLst/>
              <a:cxnLst>
                <a:cxn ang="0">
                  <a:pos x="T0" y="T1"/>
                </a:cxn>
                <a:cxn ang="0">
                  <a:pos x="T2" y="T3"/>
                </a:cxn>
                <a:cxn ang="0">
                  <a:pos x="T4" y="T5"/>
                </a:cxn>
                <a:cxn ang="0">
                  <a:pos x="T6" y="T7"/>
                </a:cxn>
              </a:cxnLst>
              <a:rect l="0" t="0" r="r" b="b"/>
              <a:pathLst>
                <a:path w="96" h="83">
                  <a:moveTo>
                    <a:pt x="0" y="0"/>
                  </a:moveTo>
                  <a:lnTo>
                    <a:pt x="48" y="83"/>
                  </a:lnTo>
                  <a:lnTo>
                    <a:pt x="96"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4" name="Freeform 71"/>
            <p:cNvSpPr>
              <a:spLocks/>
            </p:cNvSpPr>
            <p:nvPr/>
          </p:nvSpPr>
          <p:spPr bwMode="auto">
            <a:xfrm>
              <a:off x="3500" y="3277"/>
              <a:ext cx="1535" cy="499"/>
            </a:xfrm>
            <a:custGeom>
              <a:avLst/>
              <a:gdLst>
                <a:gd name="T0" fmla="*/ 0 w 1535"/>
                <a:gd name="T1" fmla="*/ 0 h 499"/>
                <a:gd name="T2" fmla="*/ 0 w 1535"/>
                <a:gd name="T3" fmla="*/ 499 h 499"/>
                <a:gd name="T4" fmla="*/ 1535 w 1535"/>
                <a:gd name="T5" fmla="*/ 499 h 499"/>
                <a:gd name="T6" fmla="*/ 1535 w 1535"/>
                <a:gd name="T7" fmla="*/ 113 h 499"/>
                <a:gd name="T8" fmla="*/ 1511 w 1535"/>
                <a:gd name="T9" fmla="*/ 113 h 499"/>
                <a:gd name="T10" fmla="*/ 1511 w 1535"/>
                <a:gd name="T11" fmla="*/ 475 h 499"/>
                <a:gd name="T12" fmla="*/ 25 w 1535"/>
                <a:gd name="T13" fmla="*/ 475 h 499"/>
                <a:gd name="T14" fmla="*/ 25 w 1535"/>
                <a:gd name="T15" fmla="*/ 0 h 499"/>
                <a:gd name="T16" fmla="*/ 0 w 1535"/>
                <a:gd name="T17" fmla="*/ 0 h 499"/>
                <a:gd name="T18" fmla="*/ 0 w 1535"/>
                <a:gd name="T19" fmla="*/ 0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 h="499">
                  <a:moveTo>
                    <a:pt x="0" y="0"/>
                  </a:moveTo>
                  <a:lnTo>
                    <a:pt x="0" y="499"/>
                  </a:lnTo>
                  <a:lnTo>
                    <a:pt x="1535" y="499"/>
                  </a:lnTo>
                  <a:lnTo>
                    <a:pt x="1535" y="113"/>
                  </a:lnTo>
                  <a:lnTo>
                    <a:pt x="1511" y="113"/>
                  </a:lnTo>
                  <a:lnTo>
                    <a:pt x="1511" y="475"/>
                  </a:lnTo>
                  <a:lnTo>
                    <a:pt x="25" y="475"/>
                  </a:lnTo>
                  <a:lnTo>
                    <a:pt x="25" y="0"/>
                  </a:lnTo>
                  <a:lnTo>
                    <a:pt x="0"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5" name="Oval 72"/>
            <p:cNvSpPr>
              <a:spLocks noChangeArrowheads="1"/>
            </p:cNvSpPr>
            <p:nvPr/>
          </p:nvSpPr>
          <p:spPr bwMode="auto">
            <a:xfrm>
              <a:off x="3467" y="3233"/>
              <a:ext cx="90" cy="91"/>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6" name="Freeform 73"/>
            <p:cNvSpPr>
              <a:spLocks/>
            </p:cNvSpPr>
            <p:nvPr/>
          </p:nvSpPr>
          <p:spPr bwMode="auto">
            <a:xfrm>
              <a:off x="4976" y="3322"/>
              <a:ext cx="96" cy="82"/>
            </a:xfrm>
            <a:custGeom>
              <a:avLst/>
              <a:gdLst>
                <a:gd name="T0" fmla="*/ 96 w 96"/>
                <a:gd name="T1" fmla="*/ 82 h 82"/>
                <a:gd name="T2" fmla="*/ 48 w 96"/>
                <a:gd name="T3" fmla="*/ 0 h 82"/>
                <a:gd name="T4" fmla="*/ 0 w 96"/>
                <a:gd name="T5" fmla="*/ 82 h 82"/>
                <a:gd name="T6" fmla="*/ 96 w 96"/>
                <a:gd name="T7" fmla="*/ 82 h 82"/>
              </a:gdLst>
              <a:ahLst/>
              <a:cxnLst>
                <a:cxn ang="0">
                  <a:pos x="T0" y="T1"/>
                </a:cxn>
                <a:cxn ang="0">
                  <a:pos x="T2" y="T3"/>
                </a:cxn>
                <a:cxn ang="0">
                  <a:pos x="T4" y="T5"/>
                </a:cxn>
                <a:cxn ang="0">
                  <a:pos x="T6" y="T7"/>
                </a:cxn>
              </a:cxnLst>
              <a:rect l="0" t="0" r="r" b="b"/>
              <a:pathLst>
                <a:path w="96" h="82">
                  <a:moveTo>
                    <a:pt x="96" y="82"/>
                  </a:moveTo>
                  <a:lnTo>
                    <a:pt x="48" y="0"/>
                  </a:lnTo>
                  <a:lnTo>
                    <a:pt x="0" y="82"/>
                  </a:lnTo>
                  <a:lnTo>
                    <a:pt x="96" y="82"/>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9" name="Rectangle 76"/>
            <p:cNvSpPr>
              <a:spLocks noChangeArrowheads="1"/>
            </p:cNvSpPr>
            <p:nvPr/>
          </p:nvSpPr>
          <p:spPr bwMode="auto">
            <a:xfrm>
              <a:off x="4204" y="370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endParaRPr lang="en-US" altLang="en-US" sz="1836" dirty="0">
                <a:solidFill>
                  <a:schemeClr val="bg1"/>
                </a:solidFill>
              </a:endParaRPr>
            </a:p>
          </p:txBody>
        </p:sp>
      </p:grpSp>
      <p:grpSp>
        <p:nvGrpSpPr>
          <p:cNvPr id="4" name="Group 3"/>
          <p:cNvGrpSpPr/>
          <p:nvPr/>
        </p:nvGrpSpPr>
        <p:grpSpPr>
          <a:xfrm>
            <a:off x="3161080" y="1211262"/>
            <a:ext cx="1727583" cy="1546243"/>
            <a:chOff x="5296532" y="1211262"/>
            <a:chExt cx="1727583" cy="1546243"/>
          </a:xfrm>
        </p:grpSpPr>
        <p:sp>
          <p:nvSpPr>
            <p:cNvPr id="87" name="Freeform 49"/>
            <p:cNvSpPr>
              <a:spLocks/>
            </p:cNvSpPr>
            <p:nvPr/>
          </p:nvSpPr>
          <p:spPr bwMode="auto">
            <a:xfrm>
              <a:off x="5395297" y="1211262"/>
              <a:ext cx="1530053" cy="1546243"/>
            </a:xfrm>
            <a:custGeom>
              <a:avLst/>
              <a:gdLst>
                <a:gd name="T0" fmla="*/ 650 w 650"/>
                <a:gd name="T1" fmla="*/ 0 h 658"/>
                <a:gd name="T2" fmla="*/ 608 w 650"/>
                <a:gd name="T3" fmla="*/ 42 h 658"/>
                <a:gd name="T4" fmla="*/ 608 w 650"/>
                <a:gd name="T5" fmla="*/ 602 h 658"/>
                <a:gd name="T6" fmla="*/ 608 w 650"/>
                <a:gd name="T7" fmla="*/ 617 h 658"/>
                <a:gd name="T8" fmla="*/ 566 w 650"/>
                <a:gd name="T9" fmla="*/ 658 h 658"/>
                <a:gd name="T10" fmla="*/ 0 w 650"/>
                <a:gd name="T11" fmla="*/ 658 h 658"/>
                <a:gd name="T12" fmla="*/ 42 w 650"/>
                <a:gd name="T13" fmla="*/ 617 h 658"/>
                <a:gd name="T14" fmla="*/ 42 w 650"/>
                <a:gd name="T15" fmla="*/ 602 h 658"/>
                <a:gd name="T16" fmla="*/ 42 w 650"/>
                <a:gd name="T17" fmla="*/ 42 h 658"/>
                <a:gd name="T18" fmla="*/ 84 w 650"/>
                <a:gd name="T19" fmla="*/ 0 h 658"/>
                <a:gd name="T20" fmla="*/ 650 w 650"/>
                <a:gd name="T21"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0" h="658">
                  <a:moveTo>
                    <a:pt x="650" y="0"/>
                  </a:moveTo>
                  <a:cubicBezTo>
                    <a:pt x="627" y="0"/>
                    <a:pt x="608" y="19"/>
                    <a:pt x="608" y="42"/>
                  </a:cubicBezTo>
                  <a:cubicBezTo>
                    <a:pt x="608" y="602"/>
                    <a:pt x="608" y="602"/>
                    <a:pt x="608" y="602"/>
                  </a:cubicBezTo>
                  <a:cubicBezTo>
                    <a:pt x="608" y="617"/>
                    <a:pt x="608" y="617"/>
                    <a:pt x="608" y="617"/>
                  </a:cubicBezTo>
                  <a:cubicBezTo>
                    <a:pt x="608" y="640"/>
                    <a:pt x="590" y="658"/>
                    <a:pt x="566" y="658"/>
                  </a:cubicBezTo>
                  <a:cubicBezTo>
                    <a:pt x="0" y="658"/>
                    <a:pt x="0" y="658"/>
                    <a:pt x="0" y="658"/>
                  </a:cubicBezTo>
                  <a:cubicBezTo>
                    <a:pt x="23" y="658"/>
                    <a:pt x="42" y="640"/>
                    <a:pt x="42" y="617"/>
                  </a:cubicBezTo>
                  <a:cubicBezTo>
                    <a:pt x="42" y="602"/>
                    <a:pt x="42" y="602"/>
                    <a:pt x="42" y="602"/>
                  </a:cubicBezTo>
                  <a:cubicBezTo>
                    <a:pt x="42" y="42"/>
                    <a:pt x="42" y="42"/>
                    <a:pt x="42" y="42"/>
                  </a:cubicBezTo>
                  <a:cubicBezTo>
                    <a:pt x="42" y="19"/>
                    <a:pt x="60" y="0"/>
                    <a:pt x="84" y="0"/>
                  </a:cubicBezTo>
                  <a:lnTo>
                    <a:pt x="650"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88" name="Freeform 50"/>
            <p:cNvSpPr>
              <a:spLocks/>
            </p:cNvSpPr>
            <p:nvPr/>
          </p:nvSpPr>
          <p:spPr bwMode="auto">
            <a:xfrm>
              <a:off x="5592828" y="1211262"/>
              <a:ext cx="1431287" cy="194292"/>
            </a:xfrm>
            <a:custGeom>
              <a:avLst/>
              <a:gdLst>
                <a:gd name="T0" fmla="*/ 566 w 608"/>
                <a:gd name="T1" fmla="*/ 0 h 83"/>
                <a:gd name="T2" fmla="*/ 0 w 608"/>
                <a:gd name="T3" fmla="*/ 0 h 83"/>
                <a:gd name="T4" fmla="*/ 41 w 608"/>
                <a:gd name="T5" fmla="*/ 42 h 83"/>
                <a:gd name="T6" fmla="*/ 0 w 608"/>
                <a:gd name="T7" fmla="*/ 83 h 83"/>
                <a:gd name="T8" fmla="*/ 566 w 608"/>
                <a:gd name="T9" fmla="*/ 83 h 83"/>
                <a:gd name="T10" fmla="*/ 608 w 608"/>
                <a:gd name="T11" fmla="*/ 42 h 83"/>
                <a:gd name="T12" fmla="*/ 566 w 608"/>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608" h="83">
                  <a:moveTo>
                    <a:pt x="566" y="0"/>
                  </a:moveTo>
                  <a:cubicBezTo>
                    <a:pt x="0" y="0"/>
                    <a:pt x="0" y="0"/>
                    <a:pt x="0" y="0"/>
                  </a:cubicBezTo>
                  <a:cubicBezTo>
                    <a:pt x="23" y="0"/>
                    <a:pt x="41" y="19"/>
                    <a:pt x="41" y="42"/>
                  </a:cubicBezTo>
                  <a:cubicBezTo>
                    <a:pt x="41" y="65"/>
                    <a:pt x="23" y="83"/>
                    <a:pt x="0" y="83"/>
                  </a:cubicBezTo>
                  <a:cubicBezTo>
                    <a:pt x="566" y="83"/>
                    <a:pt x="566" y="83"/>
                    <a:pt x="566" y="83"/>
                  </a:cubicBezTo>
                  <a:cubicBezTo>
                    <a:pt x="589" y="83"/>
                    <a:pt x="608" y="65"/>
                    <a:pt x="608" y="42"/>
                  </a:cubicBezTo>
                  <a:cubicBezTo>
                    <a:pt x="608" y="19"/>
                    <a:pt x="589" y="0"/>
                    <a:pt x="56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89" name="Freeform 51"/>
            <p:cNvSpPr>
              <a:spLocks/>
            </p:cNvSpPr>
            <p:nvPr/>
          </p:nvSpPr>
          <p:spPr bwMode="auto">
            <a:xfrm>
              <a:off x="5524826" y="1310027"/>
              <a:ext cx="165149" cy="95527"/>
            </a:xfrm>
            <a:custGeom>
              <a:avLst/>
              <a:gdLst>
                <a:gd name="T0" fmla="*/ 3 w 70"/>
                <a:gd name="T1" fmla="*/ 24 h 41"/>
                <a:gd name="T2" fmla="*/ 29 w 70"/>
                <a:gd name="T3" fmla="*/ 41 h 41"/>
                <a:gd name="T4" fmla="*/ 70 w 70"/>
                <a:gd name="T5" fmla="*/ 0 h 41"/>
                <a:gd name="T6" fmla="*/ 29 w 70"/>
                <a:gd name="T7" fmla="*/ 0 h 41"/>
                <a:gd name="T8" fmla="*/ 3 w 70"/>
                <a:gd name="T9" fmla="*/ 24 h 41"/>
              </a:gdLst>
              <a:ahLst/>
              <a:cxnLst>
                <a:cxn ang="0">
                  <a:pos x="T0" y="T1"/>
                </a:cxn>
                <a:cxn ang="0">
                  <a:pos x="T2" y="T3"/>
                </a:cxn>
                <a:cxn ang="0">
                  <a:pos x="T4" y="T5"/>
                </a:cxn>
                <a:cxn ang="0">
                  <a:pos x="T6" y="T7"/>
                </a:cxn>
                <a:cxn ang="0">
                  <a:pos x="T8" y="T9"/>
                </a:cxn>
              </a:cxnLst>
              <a:rect l="0" t="0" r="r" b="b"/>
              <a:pathLst>
                <a:path w="70" h="41">
                  <a:moveTo>
                    <a:pt x="3" y="24"/>
                  </a:moveTo>
                  <a:cubicBezTo>
                    <a:pt x="7" y="40"/>
                    <a:pt x="29" y="41"/>
                    <a:pt x="29" y="41"/>
                  </a:cubicBezTo>
                  <a:cubicBezTo>
                    <a:pt x="52" y="41"/>
                    <a:pt x="70" y="23"/>
                    <a:pt x="70" y="0"/>
                  </a:cubicBezTo>
                  <a:cubicBezTo>
                    <a:pt x="29" y="0"/>
                    <a:pt x="29" y="0"/>
                    <a:pt x="29" y="0"/>
                  </a:cubicBezTo>
                  <a:cubicBezTo>
                    <a:pt x="15" y="0"/>
                    <a:pt x="0" y="9"/>
                    <a:pt x="3" y="24"/>
                  </a:cubicBez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90" name="Freeform 52"/>
            <p:cNvSpPr>
              <a:spLocks/>
            </p:cNvSpPr>
            <p:nvPr/>
          </p:nvSpPr>
          <p:spPr bwMode="auto">
            <a:xfrm>
              <a:off x="5395297" y="2563213"/>
              <a:ext cx="98765" cy="98765"/>
            </a:xfrm>
            <a:custGeom>
              <a:avLst/>
              <a:gdLst>
                <a:gd name="T0" fmla="*/ 0 w 42"/>
                <a:gd name="T1" fmla="*/ 0 h 42"/>
                <a:gd name="T2" fmla="*/ 25 w 42"/>
                <a:gd name="T3" fmla="*/ 17 h 42"/>
                <a:gd name="T4" fmla="*/ 0 w 42"/>
                <a:gd name="T5" fmla="*/ 42 h 42"/>
                <a:gd name="T6" fmla="*/ 42 w 42"/>
                <a:gd name="T7" fmla="*/ 42 h 42"/>
                <a:gd name="T8" fmla="*/ 42 w 42"/>
                <a:gd name="T9" fmla="*/ 0 h 42"/>
                <a:gd name="T10" fmla="*/ 0 w 42"/>
                <a:gd name="T11" fmla="*/ 0 h 42"/>
              </a:gdLst>
              <a:ahLst/>
              <a:cxnLst>
                <a:cxn ang="0">
                  <a:pos x="T0" y="T1"/>
                </a:cxn>
                <a:cxn ang="0">
                  <a:pos x="T2" y="T3"/>
                </a:cxn>
                <a:cxn ang="0">
                  <a:pos x="T4" y="T5"/>
                </a:cxn>
                <a:cxn ang="0">
                  <a:pos x="T6" y="T7"/>
                </a:cxn>
                <a:cxn ang="0">
                  <a:pos x="T8" y="T9"/>
                </a:cxn>
                <a:cxn ang="0">
                  <a:pos x="T10" y="T11"/>
                </a:cxn>
              </a:cxnLst>
              <a:rect l="0" t="0" r="r" b="b"/>
              <a:pathLst>
                <a:path w="42" h="42">
                  <a:moveTo>
                    <a:pt x="0" y="0"/>
                  </a:moveTo>
                  <a:cubicBezTo>
                    <a:pt x="0" y="0"/>
                    <a:pt x="22" y="2"/>
                    <a:pt x="25" y="17"/>
                  </a:cubicBezTo>
                  <a:cubicBezTo>
                    <a:pt x="29" y="32"/>
                    <a:pt x="13" y="42"/>
                    <a:pt x="0" y="42"/>
                  </a:cubicBezTo>
                  <a:cubicBezTo>
                    <a:pt x="42" y="42"/>
                    <a:pt x="42" y="42"/>
                    <a:pt x="42" y="42"/>
                  </a:cubicBezTo>
                  <a:cubicBezTo>
                    <a:pt x="42" y="0"/>
                    <a:pt x="42" y="0"/>
                    <a:pt x="42" y="0"/>
                  </a:cubicBezTo>
                  <a:cubicBezTo>
                    <a:pt x="0" y="0"/>
                    <a:pt x="0"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91" name="Freeform 53"/>
            <p:cNvSpPr>
              <a:spLocks/>
            </p:cNvSpPr>
            <p:nvPr/>
          </p:nvSpPr>
          <p:spPr bwMode="auto">
            <a:xfrm>
              <a:off x="5296532" y="2563213"/>
              <a:ext cx="197531" cy="194292"/>
            </a:xfrm>
            <a:custGeom>
              <a:avLst/>
              <a:gdLst>
                <a:gd name="T0" fmla="*/ 42 w 84"/>
                <a:gd name="T1" fmla="*/ 42 h 83"/>
                <a:gd name="T2" fmla="*/ 67 w 84"/>
                <a:gd name="T3" fmla="*/ 17 h 83"/>
                <a:gd name="T4" fmla="*/ 42 w 84"/>
                <a:gd name="T5" fmla="*/ 0 h 83"/>
                <a:gd name="T6" fmla="*/ 0 w 84"/>
                <a:gd name="T7" fmla="*/ 42 h 83"/>
                <a:gd name="T8" fmla="*/ 42 w 84"/>
                <a:gd name="T9" fmla="*/ 83 h 83"/>
                <a:gd name="T10" fmla="*/ 84 w 84"/>
                <a:gd name="T11" fmla="*/ 42 h 83"/>
                <a:gd name="T12" fmla="*/ 82 w 84"/>
                <a:gd name="T13" fmla="*/ 42 h 83"/>
                <a:gd name="T14" fmla="*/ 42 w 84"/>
                <a:gd name="T15" fmla="*/ 42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83">
                  <a:moveTo>
                    <a:pt x="42" y="42"/>
                  </a:moveTo>
                  <a:cubicBezTo>
                    <a:pt x="55" y="42"/>
                    <a:pt x="71" y="32"/>
                    <a:pt x="67" y="17"/>
                  </a:cubicBezTo>
                  <a:cubicBezTo>
                    <a:pt x="64" y="2"/>
                    <a:pt x="42" y="0"/>
                    <a:pt x="42" y="0"/>
                  </a:cubicBezTo>
                  <a:cubicBezTo>
                    <a:pt x="19" y="0"/>
                    <a:pt x="0" y="19"/>
                    <a:pt x="0" y="42"/>
                  </a:cubicBezTo>
                  <a:cubicBezTo>
                    <a:pt x="0" y="65"/>
                    <a:pt x="19" y="83"/>
                    <a:pt x="42" y="83"/>
                  </a:cubicBezTo>
                  <a:cubicBezTo>
                    <a:pt x="65" y="83"/>
                    <a:pt x="84" y="65"/>
                    <a:pt x="84" y="42"/>
                  </a:cubicBezTo>
                  <a:cubicBezTo>
                    <a:pt x="82" y="42"/>
                    <a:pt x="82" y="42"/>
                    <a:pt x="82" y="42"/>
                  </a:cubicBezTo>
                  <a:lnTo>
                    <a:pt x="42" y="42"/>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92" name="Rectangle 55"/>
            <p:cNvSpPr>
              <a:spLocks noChangeArrowheads="1"/>
            </p:cNvSpPr>
            <p:nvPr/>
          </p:nvSpPr>
          <p:spPr bwMode="auto">
            <a:xfrm>
              <a:off x="5574730" y="1592262"/>
              <a:ext cx="119385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32597"/>
              <a:r>
                <a:rPr lang="en-US" altLang="en-US" sz="2000" dirty="0" smtClean="0">
                  <a:latin typeface="Segoe Pro Display Light" panose="020B0302040504020203" pitchFamily="34" charset="0"/>
                </a:rPr>
                <a:t>My Nested</a:t>
              </a:r>
            </a:p>
            <a:p>
              <a:pPr algn="ctr" defTabSz="932597"/>
              <a:r>
                <a:rPr lang="en-US" altLang="en-US" sz="2000" dirty="0" smtClean="0">
                  <a:latin typeface="Segoe Pro Display Light" panose="020B0302040504020203" pitchFamily="34" charset="0"/>
                </a:rPr>
                <a:t>DB Tier</a:t>
              </a:r>
            </a:p>
            <a:p>
              <a:pPr algn="ctr" defTabSz="932597"/>
              <a:r>
                <a:rPr lang="en-US" altLang="en-US" sz="2000" dirty="0" smtClean="0">
                  <a:latin typeface="Segoe Pro Display Light" panose="020B0302040504020203" pitchFamily="34" charset="0"/>
                </a:rPr>
                <a:t>Template</a:t>
              </a:r>
              <a:endParaRPr lang="en-US" altLang="en-US" sz="1600" dirty="0"/>
            </a:p>
          </p:txBody>
        </p:sp>
      </p:grpSp>
      <p:grpSp>
        <p:nvGrpSpPr>
          <p:cNvPr id="99" name="Group 98"/>
          <p:cNvGrpSpPr/>
          <p:nvPr/>
        </p:nvGrpSpPr>
        <p:grpSpPr>
          <a:xfrm>
            <a:off x="5303837" y="1211262"/>
            <a:ext cx="1727583" cy="1546243"/>
            <a:chOff x="5296532" y="1211262"/>
            <a:chExt cx="1727583" cy="1546243"/>
          </a:xfrm>
        </p:grpSpPr>
        <p:sp>
          <p:nvSpPr>
            <p:cNvPr id="100" name="Freeform 49"/>
            <p:cNvSpPr>
              <a:spLocks/>
            </p:cNvSpPr>
            <p:nvPr/>
          </p:nvSpPr>
          <p:spPr bwMode="auto">
            <a:xfrm>
              <a:off x="5395297" y="1211262"/>
              <a:ext cx="1530053" cy="1546243"/>
            </a:xfrm>
            <a:custGeom>
              <a:avLst/>
              <a:gdLst>
                <a:gd name="T0" fmla="*/ 650 w 650"/>
                <a:gd name="T1" fmla="*/ 0 h 658"/>
                <a:gd name="T2" fmla="*/ 608 w 650"/>
                <a:gd name="T3" fmla="*/ 42 h 658"/>
                <a:gd name="T4" fmla="*/ 608 w 650"/>
                <a:gd name="T5" fmla="*/ 602 h 658"/>
                <a:gd name="T6" fmla="*/ 608 w 650"/>
                <a:gd name="T7" fmla="*/ 617 h 658"/>
                <a:gd name="T8" fmla="*/ 566 w 650"/>
                <a:gd name="T9" fmla="*/ 658 h 658"/>
                <a:gd name="T10" fmla="*/ 0 w 650"/>
                <a:gd name="T11" fmla="*/ 658 h 658"/>
                <a:gd name="T12" fmla="*/ 42 w 650"/>
                <a:gd name="T13" fmla="*/ 617 h 658"/>
                <a:gd name="T14" fmla="*/ 42 w 650"/>
                <a:gd name="T15" fmla="*/ 602 h 658"/>
                <a:gd name="T16" fmla="*/ 42 w 650"/>
                <a:gd name="T17" fmla="*/ 42 h 658"/>
                <a:gd name="T18" fmla="*/ 84 w 650"/>
                <a:gd name="T19" fmla="*/ 0 h 658"/>
                <a:gd name="T20" fmla="*/ 650 w 650"/>
                <a:gd name="T21"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0" h="658">
                  <a:moveTo>
                    <a:pt x="650" y="0"/>
                  </a:moveTo>
                  <a:cubicBezTo>
                    <a:pt x="627" y="0"/>
                    <a:pt x="608" y="19"/>
                    <a:pt x="608" y="42"/>
                  </a:cubicBezTo>
                  <a:cubicBezTo>
                    <a:pt x="608" y="602"/>
                    <a:pt x="608" y="602"/>
                    <a:pt x="608" y="602"/>
                  </a:cubicBezTo>
                  <a:cubicBezTo>
                    <a:pt x="608" y="617"/>
                    <a:pt x="608" y="617"/>
                    <a:pt x="608" y="617"/>
                  </a:cubicBezTo>
                  <a:cubicBezTo>
                    <a:pt x="608" y="640"/>
                    <a:pt x="590" y="658"/>
                    <a:pt x="566" y="658"/>
                  </a:cubicBezTo>
                  <a:cubicBezTo>
                    <a:pt x="0" y="658"/>
                    <a:pt x="0" y="658"/>
                    <a:pt x="0" y="658"/>
                  </a:cubicBezTo>
                  <a:cubicBezTo>
                    <a:pt x="23" y="658"/>
                    <a:pt x="42" y="640"/>
                    <a:pt x="42" y="617"/>
                  </a:cubicBezTo>
                  <a:cubicBezTo>
                    <a:pt x="42" y="602"/>
                    <a:pt x="42" y="602"/>
                    <a:pt x="42" y="602"/>
                  </a:cubicBezTo>
                  <a:cubicBezTo>
                    <a:pt x="42" y="42"/>
                    <a:pt x="42" y="42"/>
                    <a:pt x="42" y="42"/>
                  </a:cubicBezTo>
                  <a:cubicBezTo>
                    <a:pt x="42" y="19"/>
                    <a:pt x="60" y="0"/>
                    <a:pt x="84" y="0"/>
                  </a:cubicBezTo>
                  <a:lnTo>
                    <a:pt x="650"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101" name="Freeform 50"/>
            <p:cNvSpPr>
              <a:spLocks/>
            </p:cNvSpPr>
            <p:nvPr/>
          </p:nvSpPr>
          <p:spPr bwMode="auto">
            <a:xfrm>
              <a:off x="5592828" y="1211262"/>
              <a:ext cx="1431287" cy="194292"/>
            </a:xfrm>
            <a:custGeom>
              <a:avLst/>
              <a:gdLst>
                <a:gd name="T0" fmla="*/ 566 w 608"/>
                <a:gd name="T1" fmla="*/ 0 h 83"/>
                <a:gd name="T2" fmla="*/ 0 w 608"/>
                <a:gd name="T3" fmla="*/ 0 h 83"/>
                <a:gd name="T4" fmla="*/ 41 w 608"/>
                <a:gd name="T5" fmla="*/ 42 h 83"/>
                <a:gd name="T6" fmla="*/ 0 w 608"/>
                <a:gd name="T7" fmla="*/ 83 h 83"/>
                <a:gd name="T8" fmla="*/ 566 w 608"/>
                <a:gd name="T9" fmla="*/ 83 h 83"/>
                <a:gd name="T10" fmla="*/ 608 w 608"/>
                <a:gd name="T11" fmla="*/ 42 h 83"/>
                <a:gd name="T12" fmla="*/ 566 w 608"/>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608" h="83">
                  <a:moveTo>
                    <a:pt x="566" y="0"/>
                  </a:moveTo>
                  <a:cubicBezTo>
                    <a:pt x="0" y="0"/>
                    <a:pt x="0" y="0"/>
                    <a:pt x="0" y="0"/>
                  </a:cubicBezTo>
                  <a:cubicBezTo>
                    <a:pt x="23" y="0"/>
                    <a:pt x="41" y="19"/>
                    <a:pt x="41" y="42"/>
                  </a:cubicBezTo>
                  <a:cubicBezTo>
                    <a:pt x="41" y="65"/>
                    <a:pt x="23" y="83"/>
                    <a:pt x="0" y="83"/>
                  </a:cubicBezTo>
                  <a:cubicBezTo>
                    <a:pt x="566" y="83"/>
                    <a:pt x="566" y="83"/>
                    <a:pt x="566" y="83"/>
                  </a:cubicBezTo>
                  <a:cubicBezTo>
                    <a:pt x="589" y="83"/>
                    <a:pt x="608" y="65"/>
                    <a:pt x="608" y="42"/>
                  </a:cubicBezTo>
                  <a:cubicBezTo>
                    <a:pt x="608" y="19"/>
                    <a:pt x="589" y="0"/>
                    <a:pt x="56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102" name="Freeform 51"/>
            <p:cNvSpPr>
              <a:spLocks/>
            </p:cNvSpPr>
            <p:nvPr/>
          </p:nvSpPr>
          <p:spPr bwMode="auto">
            <a:xfrm>
              <a:off x="5524826" y="1310027"/>
              <a:ext cx="165149" cy="95527"/>
            </a:xfrm>
            <a:custGeom>
              <a:avLst/>
              <a:gdLst>
                <a:gd name="T0" fmla="*/ 3 w 70"/>
                <a:gd name="T1" fmla="*/ 24 h 41"/>
                <a:gd name="T2" fmla="*/ 29 w 70"/>
                <a:gd name="T3" fmla="*/ 41 h 41"/>
                <a:gd name="T4" fmla="*/ 70 w 70"/>
                <a:gd name="T5" fmla="*/ 0 h 41"/>
                <a:gd name="T6" fmla="*/ 29 w 70"/>
                <a:gd name="T7" fmla="*/ 0 h 41"/>
                <a:gd name="T8" fmla="*/ 3 w 70"/>
                <a:gd name="T9" fmla="*/ 24 h 41"/>
              </a:gdLst>
              <a:ahLst/>
              <a:cxnLst>
                <a:cxn ang="0">
                  <a:pos x="T0" y="T1"/>
                </a:cxn>
                <a:cxn ang="0">
                  <a:pos x="T2" y="T3"/>
                </a:cxn>
                <a:cxn ang="0">
                  <a:pos x="T4" y="T5"/>
                </a:cxn>
                <a:cxn ang="0">
                  <a:pos x="T6" y="T7"/>
                </a:cxn>
                <a:cxn ang="0">
                  <a:pos x="T8" y="T9"/>
                </a:cxn>
              </a:cxnLst>
              <a:rect l="0" t="0" r="r" b="b"/>
              <a:pathLst>
                <a:path w="70" h="41">
                  <a:moveTo>
                    <a:pt x="3" y="24"/>
                  </a:moveTo>
                  <a:cubicBezTo>
                    <a:pt x="7" y="40"/>
                    <a:pt x="29" y="41"/>
                    <a:pt x="29" y="41"/>
                  </a:cubicBezTo>
                  <a:cubicBezTo>
                    <a:pt x="52" y="41"/>
                    <a:pt x="70" y="23"/>
                    <a:pt x="70" y="0"/>
                  </a:cubicBezTo>
                  <a:cubicBezTo>
                    <a:pt x="29" y="0"/>
                    <a:pt x="29" y="0"/>
                    <a:pt x="29" y="0"/>
                  </a:cubicBezTo>
                  <a:cubicBezTo>
                    <a:pt x="15" y="0"/>
                    <a:pt x="0" y="9"/>
                    <a:pt x="3" y="24"/>
                  </a:cubicBez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103" name="Freeform 52"/>
            <p:cNvSpPr>
              <a:spLocks/>
            </p:cNvSpPr>
            <p:nvPr/>
          </p:nvSpPr>
          <p:spPr bwMode="auto">
            <a:xfrm>
              <a:off x="5395297" y="2563213"/>
              <a:ext cx="98765" cy="98765"/>
            </a:xfrm>
            <a:custGeom>
              <a:avLst/>
              <a:gdLst>
                <a:gd name="T0" fmla="*/ 0 w 42"/>
                <a:gd name="T1" fmla="*/ 0 h 42"/>
                <a:gd name="T2" fmla="*/ 25 w 42"/>
                <a:gd name="T3" fmla="*/ 17 h 42"/>
                <a:gd name="T4" fmla="*/ 0 w 42"/>
                <a:gd name="T5" fmla="*/ 42 h 42"/>
                <a:gd name="T6" fmla="*/ 42 w 42"/>
                <a:gd name="T7" fmla="*/ 42 h 42"/>
                <a:gd name="T8" fmla="*/ 42 w 42"/>
                <a:gd name="T9" fmla="*/ 0 h 42"/>
                <a:gd name="T10" fmla="*/ 0 w 42"/>
                <a:gd name="T11" fmla="*/ 0 h 42"/>
              </a:gdLst>
              <a:ahLst/>
              <a:cxnLst>
                <a:cxn ang="0">
                  <a:pos x="T0" y="T1"/>
                </a:cxn>
                <a:cxn ang="0">
                  <a:pos x="T2" y="T3"/>
                </a:cxn>
                <a:cxn ang="0">
                  <a:pos x="T4" y="T5"/>
                </a:cxn>
                <a:cxn ang="0">
                  <a:pos x="T6" y="T7"/>
                </a:cxn>
                <a:cxn ang="0">
                  <a:pos x="T8" y="T9"/>
                </a:cxn>
                <a:cxn ang="0">
                  <a:pos x="T10" y="T11"/>
                </a:cxn>
              </a:cxnLst>
              <a:rect l="0" t="0" r="r" b="b"/>
              <a:pathLst>
                <a:path w="42" h="42">
                  <a:moveTo>
                    <a:pt x="0" y="0"/>
                  </a:moveTo>
                  <a:cubicBezTo>
                    <a:pt x="0" y="0"/>
                    <a:pt x="22" y="2"/>
                    <a:pt x="25" y="17"/>
                  </a:cubicBezTo>
                  <a:cubicBezTo>
                    <a:pt x="29" y="32"/>
                    <a:pt x="13" y="42"/>
                    <a:pt x="0" y="42"/>
                  </a:cubicBezTo>
                  <a:cubicBezTo>
                    <a:pt x="42" y="42"/>
                    <a:pt x="42" y="42"/>
                    <a:pt x="42" y="42"/>
                  </a:cubicBezTo>
                  <a:cubicBezTo>
                    <a:pt x="42" y="0"/>
                    <a:pt x="42" y="0"/>
                    <a:pt x="42" y="0"/>
                  </a:cubicBezTo>
                  <a:cubicBezTo>
                    <a:pt x="0" y="0"/>
                    <a:pt x="0"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104" name="Freeform 53"/>
            <p:cNvSpPr>
              <a:spLocks/>
            </p:cNvSpPr>
            <p:nvPr/>
          </p:nvSpPr>
          <p:spPr bwMode="auto">
            <a:xfrm>
              <a:off x="5296532" y="2563213"/>
              <a:ext cx="197531" cy="194292"/>
            </a:xfrm>
            <a:custGeom>
              <a:avLst/>
              <a:gdLst>
                <a:gd name="T0" fmla="*/ 42 w 84"/>
                <a:gd name="T1" fmla="*/ 42 h 83"/>
                <a:gd name="T2" fmla="*/ 67 w 84"/>
                <a:gd name="T3" fmla="*/ 17 h 83"/>
                <a:gd name="T4" fmla="*/ 42 w 84"/>
                <a:gd name="T5" fmla="*/ 0 h 83"/>
                <a:gd name="T6" fmla="*/ 0 w 84"/>
                <a:gd name="T7" fmla="*/ 42 h 83"/>
                <a:gd name="T8" fmla="*/ 42 w 84"/>
                <a:gd name="T9" fmla="*/ 83 h 83"/>
                <a:gd name="T10" fmla="*/ 84 w 84"/>
                <a:gd name="T11" fmla="*/ 42 h 83"/>
                <a:gd name="T12" fmla="*/ 82 w 84"/>
                <a:gd name="T13" fmla="*/ 42 h 83"/>
                <a:gd name="T14" fmla="*/ 42 w 84"/>
                <a:gd name="T15" fmla="*/ 42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83">
                  <a:moveTo>
                    <a:pt x="42" y="42"/>
                  </a:moveTo>
                  <a:cubicBezTo>
                    <a:pt x="55" y="42"/>
                    <a:pt x="71" y="32"/>
                    <a:pt x="67" y="17"/>
                  </a:cubicBezTo>
                  <a:cubicBezTo>
                    <a:pt x="64" y="2"/>
                    <a:pt x="42" y="0"/>
                    <a:pt x="42" y="0"/>
                  </a:cubicBezTo>
                  <a:cubicBezTo>
                    <a:pt x="19" y="0"/>
                    <a:pt x="0" y="19"/>
                    <a:pt x="0" y="42"/>
                  </a:cubicBezTo>
                  <a:cubicBezTo>
                    <a:pt x="0" y="65"/>
                    <a:pt x="19" y="83"/>
                    <a:pt x="42" y="83"/>
                  </a:cubicBezTo>
                  <a:cubicBezTo>
                    <a:pt x="65" y="83"/>
                    <a:pt x="84" y="65"/>
                    <a:pt x="84" y="42"/>
                  </a:cubicBezTo>
                  <a:cubicBezTo>
                    <a:pt x="82" y="42"/>
                    <a:pt x="82" y="42"/>
                    <a:pt x="82" y="42"/>
                  </a:cubicBezTo>
                  <a:lnTo>
                    <a:pt x="42" y="42"/>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105" name="Rectangle 55"/>
            <p:cNvSpPr>
              <a:spLocks noChangeArrowheads="1"/>
            </p:cNvSpPr>
            <p:nvPr/>
          </p:nvSpPr>
          <p:spPr bwMode="auto">
            <a:xfrm>
              <a:off x="5574731" y="1583332"/>
              <a:ext cx="119385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32597"/>
              <a:r>
                <a:rPr lang="en-US" altLang="en-US" sz="2000" dirty="0" smtClean="0">
                  <a:latin typeface="Segoe Pro Display Light" panose="020B0302040504020203" pitchFamily="34" charset="0"/>
                </a:rPr>
                <a:t>My Nested</a:t>
              </a:r>
            </a:p>
            <a:p>
              <a:pPr algn="ctr" defTabSz="932597"/>
              <a:r>
                <a:rPr lang="en-US" altLang="en-US" sz="2000" dirty="0" smtClean="0">
                  <a:latin typeface="Segoe Pro Display Light" panose="020B0302040504020203" pitchFamily="34" charset="0"/>
                </a:rPr>
                <a:t>Web Tier</a:t>
              </a:r>
            </a:p>
            <a:p>
              <a:pPr algn="ctr" defTabSz="932597"/>
              <a:r>
                <a:rPr lang="en-US" altLang="en-US" sz="2000" dirty="0" smtClean="0">
                  <a:latin typeface="Segoe Pro Display Light" panose="020B0302040504020203" pitchFamily="34" charset="0"/>
                </a:rPr>
                <a:t>Template</a:t>
              </a:r>
              <a:endParaRPr lang="en-US" altLang="en-US" sz="1600" dirty="0"/>
            </a:p>
          </p:txBody>
        </p:sp>
      </p:grpSp>
      <p:grpSp>
        <p:nvGrpSpPr>
          <p:cNvPr id="106" name="Group 105"/>
          <p:cNvGrpSpPr/>
          <p:nvPr/>
        </p:nvGrpSpPr>
        <p:grpSpPr>
          <a:xfrm>
            <a:off x="7645850" y="1211261"/>
            <a:ext cx="1727583" cy="1546243"/>
            <a:chOff x="5296532" y="1211262"/>
            <a:chExt cx="1727583" cy="1546243"/>
          </a:xfrm>
        </p:grpSpPr>
        <p:sp>
          <p:nvSpPr>
            <p:cNvPr id="107" name="Freeform 49"/>
            <p:cNvSpPr>
              <a:spLocks/>
            </p:cNvSpPr>
            <p:nvPr/>
          </p:nvSpPr>
          <p:spPr bwMode="auto">
            <a:xfrm>
              <a:off x="5395297" y="1211262"/>
              <a:ext cx="1530053" cy="1546243"/>
            </a:xfrm>
            <a:custGeom>
              <a:avLst/>
              <a:gdLst>
                <a:gd name="T0" fmla="*/ 650 w 650"/>
                <a:gd name="T1" fmla="*/ 0 h 658"/>
                <a:gd name="T2" fmla="*/ 608 w 650"/>
                <a:gd name="T3" fmla="*/ 42 h 658"/>
                <a:gd name="T4" fmla="*/ 608 w 650"/>
                <a:gd name="T5" fmla="*/ 602 h 658"/>
                <a:gd name="T6" fmla="*/ 608 w 650"/>
                <a:gd name="T7" fmla="*/ 617 h 658"/>
                <a:gd name="T8" fmla="*/ 566 w 650"/>
                <a:gd name="T9" fmla="*/ 658 h 658"/>
                <a:gd name="T10" fmla="*/ 0 w 650"/>
                <a:gd name="T11" fmla="*/ 658 h 658"/>
                <a:gd name="T12" fmla="*/ 42 w 650"/>
                <a:gd name="T13" fmla="*/ 617 h 658"/>
                <a:gd name="T14" fmla="*/ 42 w 650"/>
                <a:gd name="T15" fmla="*/ 602 h 658"/>
                <a:gd name="T16" fmla="*/ 42 w 650"/>
                <a:gd name="T17" fmla="*/ 42 h 658"/>
                <a:gd name="T18" fmla="*/ 84 w 650"/>
                <a:gd name="T19" fmla="*/ 0 h 658"/>
                <a:gd name="T20" fmla="*/ 650 w 650"/>
                <a:gd name="T21"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0" h="658">
                  <a:moveTo>
                    <a:pt x="650" y="0"/>
                  </a:moveTo>
                  <a:cubicBezTo>
                    <a:pt x="627" y="0"/>
                    <a:pt x="608" y="19"/>
                    <a:pt x="608" y="42"/>
                  </a:cubicBezTo>
                  <a:cubicBezTo>
                    <a:pt x="608" y="602"/>
                    <a:pt x="608" y="602"/>
                    <a:pt x="608" y="602"/>
                  </a:cubicBezTo>
                  <a:cubicBezTo>
                    <a:pt x="608" y="617"/>
                    <a:pt x="608" y="617"/>
                    <a:pt x="608" y="617"/>
                  </a:cubicBezTo>
                  <a:cubicBezTo>
                    <a:pt x="608" y="640"/>
                    <a:pt x="590" y="658"/>
                    <a:pt x="566" y="658"/>
                  </a:cubicBezTo>
                  <a:cubicBezTo>
                    <a:pt x="0" y="658"/>
                    <a:pt x="0" y="658"/>
                    <a:pt x="0" y="658"/>
                  </a:cubicBezTo>
                  <a:cubicBezTo>
                    <a:pt x="23" y="658"/>
                    <a:pt x="42" y="640"/>
                    <a:pt x="42" y="617"/>
                  </a:cubicBezTo>
                  <a:cubicBezTo>
                    <a:pt x="42" y="602"/>
                    <a:pt x="42" y="602"/>
                    <a:pt x="42" y="602"/>
                  </a:cubicBezTo>
                  <a:cubicBezTo>
                    <a:pt x="42" y="42"/>
                    <a:pt x="42" y="42"/>
                    <a:pt x="42" y="42"/>
                  </a:cubicBezTo>
                  <a:cubicBezTo>
                    <a:pt x="42" y="19"/>
                    <a:pt x="60" y="0"/>
                    <a:pt x="84" y="0"/>
                  </a:cubicBezTo>
                  <a:lnTo>
                    <a:pt x="650"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108" name="Freeform 50"/>
            <p:cNvSpPr>
              <a:spLocks/>
            </p:cNvSpPr>
            <p:nvPr/>
          </p:nvSpPr>
          <p:spPr bwMode="auto">
            <a:xfrm>
              <a:off x="5592828" y="1211262"/>
              <a:ext cx="1431287" cy="194292"/>
            </a:xfrm>
            <a:custGeom>
              <a:avLst/>
              <a:gdLst>
                <a:gd name="T0" fmla="*/ 566 w 608"/>
                <a:gd name="T1" fmla="*/ 0 h 83"/>
                <a:gd name="T2" fmla="*/ 0 w 608"/>
                <a:gd name="T3" fmla="*/ 0 h 83"/>
                <a:gd name="T4" fmla="*/ 41 w 608"/>
                <a:gd name="T5" fmla="*/ 42 h 83"/>
                <a:gd name="T6" fmla="*/ 0 w 608"/>
                <a:gd name="T7" fmla="*/ 83 h 83"/>
                <a:gd name="T8" fmla="*/ 566 w 608"/>
                <a:gd name="T9" fmla="*/ 83 h 83"/>
                <a:gd name="T10" fmla="*/ 608 w 608"/>
                <a:gd name="T11" fmla="*/ 42 h 83"/>
                <a:gd name="T12" fmla="*/ 566 w 608"/>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608" h="83">
                  <a:moveTo>
                    <a:pt x="566" y="0"/>
                  </a:moveTo>
                  <a:cubicBezTo>
                    <a:pt x="0" y="0"/>
                    <a:pt x="0" y="0"/>
                    <a:pt x="0" y="0"/>
                  </a:cubicBezTo>
                  <a:cubicBezTo>
                    <a:pt x="23" y="0"/>
                    <a:pt x="41" y="19"/>
                    <a:pt x="41" y="42"/>
                  </a:cubicBezTo>
                  <a:cubicBezTo>
                    <a:pt x="41" y="65"/>
                    <a:pt x="23" y="83"/>
                    <a:pt x="0" y="83"/>
                  </a:cubicBezTo>
                  <a:cubicBezTo>
                    <a:pt x="566" y="83"/>
                    <a:pt x="566" y="83"/>
                    <a:pt x="566" y="83"/>
                  </a:cubicBezTo>
                  <a:cubicBezTo>
                    <a:pt x="589" y="83"/>
                    <a:pt x="608" y="65"/>
                    <a:pt x="608" y="42"/>
                  </a:cubicBezTo>
                  <a:cubicBezTo>
                    <a:pt x="608" y="19"/>
                    <a:pt x="589" y="0"/>
                    <a:pt x="56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109" name="Freeform 51"/>
            <p:cNvSpPr>
              <a:spLocks/>
            </p:cNvSpPr>
            <p:nvPr/>
          </p:nvSpPr>
          <p:spPr bwMode="auto">
            <a:xfrm>
              <a:off x="5524826" y="1310027"/>
              <a:ext cx="165149" cy="95527"/>
            </a:xfrm>
            <a:custGeom>
              <a:avLst/>
              <a:gdLst>
                <a:gd name="T0" fmla="*/ 3 w 70"/>
                <a:gd name="T1" fmla="*/ 24 h 41"/>
                <a:gd name="T2" fmla="*/ 29 w 70"/>
                <a:gd name="T3" fmla="*/ 41 h 41"/>
                <a:gd name="T4" fmla="*/ 70 w 70"/>
                <a:gd name="T5" fmla="*/ 0 h 41"/>
                <a:gd name="T6" fmla="*/ 29 w 70"/>
                <a:gd name="T7" fmla="*/ 0 h 41"/>
                <a:gd name="T8" fmla="*/ 3 w 70"/>
                <a:gd name="T9" fmla="*/ 24 h 41"/>
              </a:gdLst>
              <a:ahLst/>
              <a:cxnLst>
                <a:cxn ang="0">
                  <a:pos x="T0" y="T1"/>
                </a:cxn>
                <a:cxn ang="0">
                  <a:pos x="T2" y="T3"/>
                </a:cxn>
                <a:cxn ang="0">
                  <a:pos x="T4" y="T5"/>
                </a:cxn>
                <a:cxn ang="0">
                  <a:pos x="T6" y="T7"/>
                </a:cxn>
                <a:cxn ang="0">
                  <a:pos x="T8" y="T9"/>
                </a:cxn>
              </a:cxnLst>
              <a:rect l="0" t="0" r="r" b="b"/>
              <a:pathLst>
                <a:path w="70" h="41">
                  <a:moveTo>
                    <a:pt x="3" y="24"/>
                  </a:moveTo>
                  <a:cubicBezTo>
                    <a:pt x="7" y="40"/>
                    <a:pt x="29" y="41"/>
                    <a:pt x="29" y="41"/>
                  </a:cubicBezTo>
                  <a:cubicBezTo>
                    <a:pt x="52" y="41"/>
                    <a:pt x="70" y="23"/>
                    <a:pt x="70" y="0"/>
                  </a:cubicBezTo>
                  <a:cubicBezTo>
                    <a:pt x="29" y="0"/>
                    <a:pt x="29" y="0"/>
                    <a:pt x="29" y="0"/>
                  </a:cubicBezTo>
                  <a:cubicBezTo>
                    <a:pt x="15" y="0"/>
                    <a:pt x="0" y="9"/>
                    <a:pt x="3" y="24"/>
                  </a:cubicBez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110" name="Freeform 52"/>
            <p:cNvSpPr>
              <a:spLocks/>
            </p:cNvSpPr>
            <p:nvPr/>
          </p:nvSpPr>
          <p:spPr bwMode="auto">
            <a:xfrm>
              <a:off x="5395297" y="2563213"/>
              <a:ext cx="98765" cy="98765"/>
            </a:xfrm>
            <a:custGeom>
              <a:avLst/>
              <a:gdLst>
                <a:gd name="T0" fmla="*/ 0 w 42"/>
                <a:gd name="T1" fmla="*/ 0 h 42"/>
                <a:gd name="T2" fmla="*/ 25 w 42"/>
                <a:gd name="T3" fmla="*/ 17 h 42"/>
                <a:gd name="T4" fmla="*/ 0 w 42"/>
                <a:gd name="T5" fmla="*/ 42 h 42"/>
                <a:gd name="T6" fmla="*/ 42 w 42"/>
                <a:gd name="T7" fmla="*/ 42 h 42"/>
                <a:gd name="T8" fmla="*/ 42 w 42"/>
                <a:gd name="T9" fmla="*/ 0 h 42"/>
                <a:gd name="T10" fmla="*/ 0 w 42"/>
                <a:gd name="T11" fmla="*/ 0 h 42"/>
              </a:gdLst>
              <a:ahLst/>
              <a:cxnLst>
                <a:cxn ang="0">
                  <a:pos x="T0" y="T1"/>
                </a:cxn>
                <a:cxn ang="0">
                  <a:pos x="T2" y="T3"/>
                </a:cxn>
                <a:cxn ang="0">
                  <a:pos x="T4" y="T5"/>
                </a:cxn>
                <a:cxn ang="0">
                  <a:pos x="T6" y="T7"/>
                </a:cxn>
                <a:cxn ang="0">
                  <a:pos x="T8" y="T9"/>
                </a:cxn>
                <a:cxn ang="0">
                  <a:pos x="T10" y="T11"/>
                </a:cxn>
              </a:cxnLst>
              <a:rect l="0" t="0" r="r" b="b"/>
              <a:pathLst>
                <a:path w="42" h="42">
                  <a:moveTo>
                    <a:pt x="0" y="0"/>
                  </a:moveTo>
                  <a:cubicBezTo>
                    <a:pt x="0" y="0"/>
                    <a:pt x="22" y="2"/>
                    <a:pt x="25" y="17"/>
                  </a:cubicBezTo>
                  <a:cubicBezTo>
                    <a:pt x="29" y="32"/>
                    <a:pt x="13" y="42"/>
                    <a:pt x="0" y="42"/>
                  </a:cubicBezTo>
                  <a:cubicBezTo>
                    <a:pt x="42" y="42"/>
                    <a:pt x="42" y="42"/>
                    <a:pt x="42" y="42"/>
                  </a:cubicBezTo>
                  <a:cubicBezTo>
                    <a:pt x="42" y="0"/>
                    <a:pt x="42" y="0"/>
                    <a:pt x="42" y="0"/>
                  </a:cubicBezTo>
                  <a:cubicBezTo>
                    <a:pt x="0" y="0"/>
                    <a:pt x="0"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111" name="Freeform 53"/>
            <p:cNvSpPr>
              <a:spLocks/>
            </p:cNvSpPr>
            <p:nvPr/>
          </p:nvSpPr>
          <p:spPr bwMode="auto">
            <a:xfrm>
              <a:off x="5296532" y="2563213"/>
              <a:ext cx="197531" cy="194292"/>
            </a:xfrm>
            <a:custGeom>
              <a:avLst/>
              <a:gdLst>
                <a:gd name="T0" fmla="*/ 42 w 84"/>
                <a:gd name="T1" fmla="*/ 42 h 83"/>
                <a:gd name="T2" fmla="*/ 67 w 84"/>
                <a:gd name="T3" fmla="*/ 17 h 83"/>
                <a:gd name="T4" fmla="*/ 42 w 84"/>
                <a:gd name="T5" fmla="*/ 0 h 83"/>
                <a:gd name="T6" fmla="*/ 0 w 84"/>
                <a:gd name="T7" fmla="*/ 42 h 83"/>
                <a:gd name="T8" fmla="*/ 42 w 84"/>
                <a:gd name="T9" fmla="*/ 83 h 83"/>
                <a:gd name="T10" fmla="*/ 84 w 84"/>
                <a:gd name="T11" fmla="*/ 42 h 83"/>
                <a:gd name="T12" fmla="*/ 82 w 84"/>
                <a:gd name="T13" fmla="*/ 42 h 83"/>
                <a:gd name="T14" fmla="*/ 42 w 84"/>
                <a:gd name="T15" fmla="*/ 42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83">
                  <a:moveTo>
                    <a:pt x="42" y="42"/>
                  </a:moveTo>
                  <a:cubicBezTo>
                    <a:pt x="55" y="42"/>
                    <a:pt x="71" y="32"/>
                    <a:pt x="67" y="17"/>
                  </a:cubicBezTo>
                  <a:cubicBezTo>
                    <a:pt x="64" y="2"/>
                    <a:pt x="42" y="0"/>
                    <a:pt x="42" y="0"/>
                  </a:cubicBezTo>
                  <a:cubicBezTo>
                    <a:pt x="19" y="0"/>
                    <a:pt x="0" y="19"/>
                    <a:pt x="0" y="42"/>
                  </a:cubicBezTo>
                  <a:cubicBezTo>
                    <a:pt x="0" y="65"/>
                    <a:pt x="19" y="83"/>
                    <a:pt x="42" y="83"/>
                  </a:cubicBezTo>
                  <a:cubicBezTo>
                    <a:pt x="65" y="83"/>
                    <a:pt x="84" y="65"/>
                    <a:pt x="84" y="42"/>
                  </a:cubicBezTo>
                  <a:cubicBezTo>
                    <a:pt x="82" y="42"/>
                    <a:pt x="82" y="42"/>
                    <a:pt x="82" y="42"/>
                  </a:cubicBezTo>
                  <a:lnTo>
                    <a:pt x="42" y="42"/>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600"/>
            </a:p>
          </p:txBody>
        </p:sp>
        <p:sp>
          <p:nvSpPr>
            <p:cNvPr id="112" name="Rectangle 55"/>
            <p:cNvSpPr>
              <a:spLocks noChangeArrowheads="1"/>
            </p:cNvSpPr>
            <p:nvPr/>
          </p:nvSpPr>
          <p:spPr bwMode="auto">
            <a:xfrm>
              <a:off x="5574730" y="1583333"/>
              <a:ext cx="119385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32597"/>
              <a:r>
                <a:rPr lang="en-US" altLang="en-US" sz="2000" dirty="0" smtClean="0">
                  <a:latin typeface="Segoe Pro Display Light" panose="020B0302040504020203" pitchFamily="34" charset="0"/>
                </a:rPr>
                <a:t>My Nested</a:t>
              </a:r>
            </a:p>
            <a:p>
              <a:pPr algn="ctr" defTabSz="932597"/>
              <a:r>
                <a:rPr lang="en-US" altLang="en-US" sz="2000" dirty="0" smtClean="0">
                  <a:latin typeface="Segoe Pro Display Light" panose="020B0302040504020203" pitchFamily="34" charset="0"/>
                </a:rPr>
                <a:t>VM Tier</a:t>
              </a:r>
            </a:p>
            <a:p>
              <a:pPr algn="ctr" defTabSz="932597"/>
              <a:r>
                <a:rPr lang="en-US" altLang="en-US" sz="2000" dirty="0" smtClean="0">
                  <a:latin typeface="Segoe Pro Display Light" panose="020B0302040504020203" pitchFamily="34" charset="0"/>
                </a:rPr>
                <a:t>Template</a:t>
              </a:r>
              <a:endParaRPr lang="en-US" altLang="en-US" sz="1600" dirty="0"/>
            </a:p>
          </p:txBody>
        </p:sp>
      </p:grpSp>
      <p:sp>
        <p:nvSpPr>
          <p:cNvPr id="85" name="Rectangle 60"/>
          <p:cNvSpPr>
            <a:spLocks noChangeArrowheads="1"/>
          </p:cNvSpPr>
          <p:nvPr/>
        </p:nvSpPr>
        <p:spPr bwMode="auto">
          <a:xfrm>
            <a:off x="8496935" y="2922982"/>
            <a:ext cx="37239" cy="1756727"/>
          </a:xfrm>
          <a:prstGeom prst="rect">
            <a:avLst/>
          </a:prstGeom>
          <a:solidFill>
            <a:srgbClr val="7CCA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86" name="Oval 62"/>
          <p:cNvSpPr>
            <a:spLocks noChangeArrowheads="1"/>
          </p:cNvSpPr>
          <p:nvPr/>
        </p:nvSpPr>
        <p:spPr bwMode="auto">
          <a:xfrm>
            <a:off x="8441886" y="2853361"/>
            <a:ext cx="145719" cy="147338"/>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3" name="Freeform 63"/>
          <p:cNvSpPr>
            <a:spLocks/>
          </p:cNvSpPr>
          <p:nvPr/>
        </p:nvSpPr>
        <p:spPr bwMode="auto">
          <a:xfrm>
            <a:off x="8437029" y="4658661"/>
            <a:ext cx="155434" cy="134386"/>
          </a:xfrm>
          <a:custGeom>
            <a:avLst/>
            <a:gdLst>
              <a:gd name="T0" fmla="*/ 0 w 96"/>
              <a:gd name="T1" fmla="*/ 0 h 83"/>
              <a:gd name="T2" fmla="*/ 48 w 96"/>
              <a:gd name="T3" fmla="*/ 83 h 83"/>
              <a:gd name="T4" fmla="*/ 96 w 96"/>
              <a:gd name="T5" fmla="*/ 0 h 83"/>
              <a:gd name="T6" fmla="*/ 0 w 96"/>
              <a:gd name="T7" fmla="*/ 0 h 83"/>
            </a:gdLst>
            <a:ahLst/>
            <a:cxnLst>
              <a:cxn ang="0">
                <a:pos x="T0" y="T1"/>
              </a:cxn>
              <a:cxn ang="0">
                <a:pos x="T2" y="T3"/>
              </a:cxn>
              <a:cxn ang="0">
                <a:pos x="T4" y="T5"/>
              </a:cxn>
              <a:cxn ang="0">
                <a:pos x="T6" y="T7"/>
              </a:cxn>
            </a:cxnLst>
            <a:rect l="0" t="0" r="r" b="b"/>
            <a:pathLst>
              <a:path w="96" h="83">
                <a:moveTo>
                  <a:pt x="0" y="0"/>
                </a:moveTo>
                <a:lnTo>
                  <a:pt x="48" y="83"/>
                </a:lnTo>
                <a:lnTo>
                  <a:pt x="96"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4" name="Rectangle 60"/>
          <p:cNvSpPr>
            <a:spLocks noChangeArrowheads="1"/>
          </p:cNvSpPr>
          <p:nvPr/>
        </p:nvSpPr>
        <p:spPr bwMode="auto">
          <a:xfrm>
            <a:off x="3943261" y="2983370"/>
            <a:ext cx="37239" cy="1756727"/>
          </a:xfrm>
          <a:prstGeom prst="rect">
            <a:avLst/>
          </a:prstGeom>
          <a:solidFill>
            <a:srgbClr val="7CCA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5" name="Oval 62"/>
          <p:cNvSpPr>
            <a:spLocks noChangeArrowheads="1"/>
          </p:cNvSpPr>
          <p:nvPr/>
        </p:nvSpPr>
        <p:spPr bwMode="auto">
          <a:xfrm>
            <a:off x="3888212" y="2913749"/>
            <a:ext cx="145719" cy="147338"/>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6" name="Freeform 63"/>
          <p:cNvSpPr>
            <a:spLocks/>
          </p:cNvSpPr>
          <p:nvPr/>
        </p:nvSpPr>
        <p:spPr bwMode="auto">
          <a:xfrm>
            <a:off x="3883355" y="4719049"/>
            <a:ext cx="155434" cy="134386"/>
          </a:xfrm>
          <a:custGeom>
            <a:avLst/>
            <a:gdLst>
              <a:gd name="T0" fmla="*/ 0 w 96"/>
              <a:gd name="T1" fmla="*/ 0 h 83"/>
              <a:gd name="T2" fmla="*/ 48 w 96"/>
              <a:gd name="T3" fmla="*/ 83 h 83"/>
              <a:gd name="T4" fmla="*/ 96 w 96"/>
              <a:gd name="T5" fmla="*/ 0 h 83"/>
              <a:gd name="T6" fmla="*/ 0 w 96"/>
              <a:gd name="T7" fmla="*/ 0 h 83"/>
            </a:gdLst>
            <a:ahLst/>
            <a:cxnLst>
              <a:cxn ang="0">
                <a:pos x="T0" y="T1"/>
              </a:cxn>
              <a:cxn ang="0">
                <a:pos x="T2" y="T3"/>
              </a:cxn>
              <a:cxn ang="0">
                <a:pos x="T4" y="T5"/>
              </a:cxn>
              <a:cxn ang="0">
                <a:pos x="T6" y="T7"/>
              </a:cxn>
            </a:cxnLst>
            <a:rect l="0" t="0" r="r" b="b"/>
            <a:pathLst>
              <a:path w="96" h="83">
                <a:moveTo>
                  <a:pt x="0" y="0"/>
                </a:moveTo>
                <a:lnTo>
                  <a:pt x="48" y="83"/>
                </a:lnTo>
                <a:lnTo>
                  <a:pt x="96"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 name="Rectangle 6"/>
          <p:cNvSpPr/>
          <p:nvPr/>
        </p:nvSpPr>
        <p:spPr bwMode="auto">
          <a:xfrm>
            <a:off x="2408237" y="906462"/>
            <a:ext cx="7696200" cy="2152196"/>
          </a:xfrm>
          <a:prstGeom prst="rect">
            <a:avLst/>
          </a:prstGeom>
          <a:noFill/>
          <a:ln w="28575">
            <a:solidFill>
              <a:schemeClr val="tx1"/>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noFill/>
              <a:ea typeface="Segoe UI" pitchFamily="34" charset="0"/>
              <a:cs typeface="Segoe UI" pitchFamily="34" charset="0"/>
            </a:endParaRPr>
          </a:p>
        </p:txBody>
      </p:sp>
      <p:sp>
        <p:nvSpPr>
          <p:cNvPr id="97" name="TextBox 96"/>
          <p:cNvSpPr txBox="1"/>
          <p:nvPr/>
        </p:nvSpPr>
        <p:spPr>
          <a:xfrm rot="16200000">
            <a:off x="1212222" y="1710177"/>
            <a:ext cx="1956721" cy="544765"/>
          </a:xfrm>
          <a:prstGeom prst="rect">
            <a:avLst/>
          </a:prstGeom>
          <a:noFill/>
        </p:spPr>
        <p:txBody>
          <a:bodyPr wrap="square" lIns="182880" tIns="146304" rIns="182880" bIns="146304" rtlCol="0">
            <a:spAutoFit/>
          </a:bodyPr>
          <a:lstStyle/>
          <a:p>
            <a:pPr>
              <a:lnSpc>
                <a:spcPct val="90000"/>
              </a:lnSpc>
              <a:spcAft>
                <a:spcPts val="600"/>
              </a:spcAft>
            </a:pPr>
            <a:r>
              <a:rPr lang="en-US" dirty="0" smtClean="0">
                <a:gradFill>
                  <a:gsLst>
                    <a:gs pos="2917">
                      <a:schemeClr val="tx1"/>
                    </a:gs>
                    <a:gs pos="30000">
                      <a:schemeClr val="tx1"/>
                    </a:gs>
                  </a:gsLst>
                  <a:lin ang="5400000" scaled="0"/>
                </a:gradFill>
                <a:latin typeface="+mj-lt"/>
              </a:rPr>
              <a:t>Parent Template</a:t>
            </a:r>
          </a:p>
        </p:txBody>
      </p:sp>
      <p:sp>
        <p:nvSpPr>
          <p:cNvPr id="98" name="TextBox 97"/>
          <p:cNvSpPr txBox="1"/>
          <p:nvPr/>
        </p:nvSpPr>
        <p:spPr>
          <a:xfrm>
            <a:off x="4078544" y="6336594"/>
            <a:ext cx="1956721" cy="544765"/>
          </a:xfrm>
          <a:prstGeom prst="rect">
            <a:avLst/>
          </a:prstGeom>
          <a:noFill/>
        </p:spPr>
        <p:txBody>
          <a:bodyPr wrap="square" lIns="182880" tIns="146304" rIns="182880" bIns="146304" rtlCol="0">
            <a:spAutoFit/>
          </a:bodyPr>
          <a:lstStyle/>
          <a:p>
            <a:pPr>
              <a:lnSpc>
                <a:spcPct val="90000"/>
              </a:lnSpc>
              <a:spcAft>
                <a:spcPts val="600"/>
              </a:spcAft>
            </a:pPr>
            <a:r>
              <a:rPr lang="en-US"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reference()</a:t>
            </a:r>
          </a:p>
        </p:txBody>
      </p:sp>
    </p:spTree>
    <p:extLst>
      <p:ext uri="{BB962C8B-B14F-4D97-AF65-F5344CB8AC3E}">
        <p14:creationId xmlns:p14="http://schemas.microsoft.com/office/powerpoint/2010/main" val="763825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500"/>
                                        <p:tgtEl>
                                          <p:spTgt spid="9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bwMode="auto">
          <a:xfrm>
            <a:off x="5005658" y="1078495"/>
            <a:ext cx="2309895" cy="5874105"/>
          </a:xfrm>
          <a:prstGeom prst="rect">
            <a:avLst/>
          </a:prstGeom>
          <a:solidFill>
            <a:schemeClr val="bg1">
              <a:lumMod val="6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r" defTabSz="932406"/>
            <a:r>
              <a:rPr lang="en-US" dirty="0" smtClean="0">
                <a:gradFill>
                  <a:gsLst>
                    <a:gs pos="0">
                      <a:srgbClr val="FFFFFF"/>
                    </a:gs>
                    <a:gs pos="100000">
                      <a:srgbClr val="FFFFFF"/>
                    </a:gs>
                  </a:gsLst>
                  <a:lin ang="5400000" scaled="0"/>
                </a:gradFill>
                <a:ea typeface="Segoe UI" pitchFamily="34" charset="0"/>
                <a:cs typeface="Segoe UI" pitchFamily="34" charset="0"/>
              </a:rPr>
              <a:t>Resource Group</a:t>
            </a: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98" name="Rectangle 97"/>
          <p:cNvSpPr/>
          <p:nvPr/>
        </p:nvSpPr>
        <p:spPr bwMode="auto">
          <a:xfrm>
            <a:off x="7385817" y="1078495"/>
            <a:ext cx="2374583" cy="5874105"/>
          </a:xfrm>
          <a:prstGeom prst="rect">
            <a:avLst/>
          </a:prstGeom>
          <a:solidFill>
            <a:schemeClr val="bg1">
              <a:lumMod val="6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r" defTabSz="932406"/>
            <a:r>
              <a:rPr lang="en-US" dirty="0" smtClean="0">
                <a:gradFill>
                  <a:gsLst>
                    <a:gs pos="0">
                      <a:srgbClr val="FFFFFF"/>
                    </a:gs>
                    <a:gs pos="100000">
                      <a:srgbClr val="FFFFFF"/>
                    </a:gs>
                  </a:gsLst>
                  <a:lin ang="5400000" scaled="0"/>
                </a:gradFill>
                <a:ea typeface="Segoe UI" pitchFamily="34" charset="0"/>
                <a:cs typeface="Segoe UI" pitchFamily="34" charset="0"/>
              </a:rPr>
              <a:t>Resource Group</a:t>
            </a: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83" name="Rectangle 82"/>
          <p:cNvSpPr/>
          <p:nvPr/>
        </p:nvSpPr>
        <p:spPr bwMode="auto">
          <a:xfrm>
            <a:off x="2645006" y="1078496"/>
            <a:ext cx="2309895" cy="5874105"/>
          </a:xfrm>
          <a:prstGeom prst="rect">
            <a:avLst/>
          </a:prstGeom>
          <a:solidFill>
            <a:schemeClr val="bg1">
              <a:lumMod val="6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r" defTabSz="932406"/>
            <a:r>
              <a:rPr lang="en-US" dirty="0" smtClean="0">
                <a:gradFill>
                  <a:gsLst>
                    <a:gs pos="0">
                      <a:srgbClr val="FFFFFF"/>
                    </a:gs>
                    <a:gs pos="100000">
                      <a:srgbClr val="FFFFFF"/>
                    </a:gs>
                  </a:gsLst>
                  <a:lin ang="5400000" scaled="0"/>
                </a:gradFill>
                <a:ea typeface="Segoe UI" pitchFamily="34" charset="0"/>
                <a:cs typeface="Segoe UI" pitchFamily="34" charset="0"/>
              </a:rPr>
              <a:t>Resource Group</a:t>
            </a: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p:nvPr>
        </p:nvSpPr>
        <p:spPr/>
        <p:txBody>
          <a:bodyPr>
            <a:normAutofit/>
          </a:bodyPr>
          <a:lstStyle/>
          <a:p>
            <a:r>
              <a:rPr lang="en-US" sz="4488" dirty="0" smtClean="0">
                <a:solidFill>
                  <a:schemeClr val="tx1"/>
                </a:solidFill>
              </a:rPr>
              <a:t>Tier-centric Resource Groups and Templates</a:t>
            </a:r>
            <a:endParaRPr lang="en-US" sz="4488" dirty="0">
              <a:solidFill>
                <a:schemeClr val="tx1"/>
              </a:solidFill>
            </a:endParaRPr>
          </a:p>
        </p:txBody>
      </p:sp>
      <p:grpSp>
        <p:nvGrpSpPr>
          <p:cNvPr id="2" name="Group 4"/>
          <p:cNvGrpSpPr>
            <a:grpSpLocks noChangeAspect="1"/>
          </p:cNvGrpSpPr>
          <p:nvPr/>
        </p:nvGrpSpPr>
        <p:grpSpPr bwMode="auto">
          <a:xfrm>
            <a:off x="2694633" y="1212881"/>
            <a:ext cx="7049576" cy="5778578"/>
            <a:chOff x="2863" y="319"/>
            <a:chExt cx="4354" cy="3569"/>
          </a:xfrm>
        </p:grpSpPr>
        <p:sp>
          <p:nvSpPr>
            <p:cNvPr id="3" name="AutoShape 3"/>
            <p:cNvSpPr>
              <a:spLocks noChangeAspect="1" noChangeArrowheads="1" noTextEdit="1"/>
            </p:cNvSpPr>
            <p:nvPr/>
          </p:nvSpPr>
          <p:spPr bwMode="auto">
            <a:xfrm>
              <a:off x="2864" y="319"/>
              <a:ext cx="4353" cy="3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 name="Freeform 5"/>
            <p:cNvSpPr>
              <a:spLocks/>
            </p:cNvSpPr>
            <p:nvPr/>
          </p:nvSpPr>
          <p:spPr bwMode="auto">
            <a:xfrm>
              <a:off x="2867" y="2623"/>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0 h 451"/>
                <a:gd name="T10" fmla="*/ 60 w 935"/>
                <a:gd name="T11" fmla="*/ 0 h 451"/>
                <a:gd name="T12" fmla="*/ 875 w 935"/>
                <a:gd name="T13" fmla="*/ 0 h 451"/>
                <a:gd name="T14" fmla="*/ 935 w 935"/>
                <a:gd name="T15" fmla="*/ 60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0"/>
                    <a:pt x="0" y="60"/>
                    <a:pt x="0" y="60"/>
                  </a:cubicBezTo>
                  <a:cubicBezTo>
                    <a:pt x="0" y="27"/>
                    <a:pt x="27" y="0"/>
                    <a:pt x="60" y="0"/>
                  </a:cubicBezTo>
                  <a:cubicBezTo>
                    <a:pt x="875" y="0"/>
                    <a:pt x="875" y="0"/>
                    <a:pt x="875" y="0"/>
                  </a:cubicBezTo>
                  <a:cubicBezTo>
                    <a:pt x="908" y="0"/>
                    <a:pt x="935" y="27"/>
                    <a:pt x="935" y="60"/>
                  </a:cubicBezTo>
                  <a:lnTo>
                    <a:pt x="935" y="390"/>
                  </a:lnTo>
                  <a:close/>
                </a:path>
              </a:pathLst>
            </a:custGeom>
            <a:solidFill>
              <a:srgbClr val="022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 name="Freeform 6"/>
            <p:cNvSpPr>
              <a:spLocks/>
            </p:cNvSpPr>
            <p:nvPr/>
          </p:nvSpPr>
          <p:spPr bwMode="auto">
            <a:xfrm>
              <a:off x="2863" y="2620"/>
              <a:ext cx="1366"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2 h 455"/>
                <a:gd name="T16" fmla="*/ 22 w 941"/>
                <a:gd name="T17" fmla="*/ 22 h 455"/>
                <a:gd name="T18" fmla="*/ 63 w 941"/>
                <a:gd name="T19" fmla="*/ 5 h 455"/>
                <a:gd name="T20" fmla="*/ 878 w 941"/>
                <a:gd name="T21" fmla="*/ 5 h 455"/>
                <a:gd name="T22" fmla="*/ 919 w 941"/>
                <a:gd name="T23" fmla="*/ 22 h 455"/>
                <a:gd name="T24" fmla="*/ 936 w 941"/>
                <a:gd name="T25" fmla="*/ 62 h 455"/>
                <a:gd name="T26" fmla="*/ 936 w 941"/>
                <a:gd name="T27" fmla="*/ 392 h 455"/>
                <a:gd name="T28" fmla="*/ 938 w 941"/>
                <a:gd name="T29" fmla="*/ 392 h 455"/>
                <a:gd name="T30" fmla="*/ 941 w 941"/>
                <a:gd name="T31" fmla="*/ 392 h 455"/>
                <a:gd name="T32" fmla="*/ 941 w 941"/>
                <a:gd name="T33" fmla="*/ 62 h 455"/>
                <a:gd name="T34" fmla="*/ 878 w 941"/>
                <a:gd name="T35" fmla="*/ 0 h 455"/>
                <a:gd name="T36" fmla="*/ 63 w 941"/>
                <a:gd name="T37" fmla="*/ 0 h 455"/>
                <a:gd name="T38" fmla="*/ 0 w 941"/>
                <a:gd name="T39" fmla="*/ 62 h 455"/>
                <a:gd name="T40" fmla="*/ 0 w 941"/>
                <a:gd name="T41" fmla="*/ 392 h 455"/>
                <a:gd name="T42" fmla="*/ 63 w 941"/>
                <a:gd name="T43" fmla="*/ 455 h 455"/>
                <a:gd name="T44" fmla="*/ 878 w 941"/>
                <a:gd name="T45" fmla="*/ 455 h 455"/>
                <a:gd name="T46" fmla="*/ 941 w 941"/>
                <a:gd name="T47" fmla="*/ 392 h 455"/>
                <a:gd name="T48" fmla="*/ 938 w 941"/>
                <a:gd name="T49"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3" y="444"/>
                    <a:pt x="22" y="433"/>
                  </a:cubicBezTo>
                  <a:cubicBezTo>
                    <a:pt x="12" y="423"/>
                    <a:pt x="5" y="408"/>
                    <a:pt x="5" y="392"/>
                  </a:cubicBezTo>
                  <a:cubicBezTo>
                    <a:pt x="5" y="62"/>
                    <a:pt x="5" y="62"/>
                    <a:pt x="5" y="62"/>
                  </a:cubicBezTo>
                  <a:cubicBezTo>
                    <a:pt x="5" y="46"/>
                    <a:pt x="12" y="32"/>
                    <a:pt x="22" y="22"/>
                  </a:cubicBezTo>
                  <a:cubicBezTo>
                    <a:pt x="33" y="11"/>
                    <a:pt x="47" y="5"/>
                    <a:pt x="63" y="5"/>
                  </a:cubicBezTo>
                  <a:cubicBezTo>
                    <a:pt x="878" y="5"/>
                    <a:pt x="878" y="5"/>
                    <a:pt x="878" y="5"/>
                  </a:cubicBezTo>
                  <a:cubicBezTo>
                    <a:pt x="894" y="5"/>
                    <a:pt x="908" y="11"/>
                    <a:pt x="919" y="22"/>
                  </a:cubicBezTo>
                  <a:cubicBezTo>
                    <a:pt x="929" y="32"/>
                    <a:pt x="936" y="46"/>
                    <a:pt x="936" y="62"/>
                  </a:cubicBezTo>
                  <a:cubicBezTo>
                    <a:pt x="936" y="392"/>
                    <a:pt x="936" y="392"/>
                    <a:pt x="936" y="392"/>
                  </a:cubicBezTo>
                  <a:cubicBezTo>
                    <a:pt x="938" y="392"/>
                    <a:pt x="938" y="392"/>
                    <a:pt x="938" y="392"/>
                  </a:cubicBezTo>
                  <a:cubicBezTo>
                    <a:pt x="941" y="392"/>
                    <a:pt x="941" y="392"/>
                    <a:pt x="941" y="392"/>
                  </a:cubicBezTo>
                  <a:cubicBezTo>
                    <a:pt x="941" y="62"/>
                    <a:pt x="941" y="62"/>
                    <a:pt x="941" y="62"/>
                  </a:cubicBezTo>
                  <a:cubicBezTo>
                    <a:pt x="941" y="28"/>
                    <a:pt x="913" y="0"/>
                    <a:pt x="878" y="0"/>
                  </a:cubicBezTo>
                  <a:cubicBezTo>
                    <a:pt x="63" y="0"/>
                    <a:pt x="63" y="0"/>
                    <a:pt x="63" y="0"/>
                  </a:cubicBezTo>
                  <a:cubicBezTo>
                    <a:pt x="28" y="0"/>
                    <a:pt x="0" y="28"/>
                    <a:pt x="0" y="62"/>
                  </a:cubicBezTo>
                  <a:cubicBezTo>
                    <a:pt x="0" y="392"/>
                    <a:pt x="0" y="392"/>
                    <a:pt x="0" y="392"/>
                  </a:cubicBezTo>
                  <a:cubicBezTo>
                    <a:pt x="0" y="427"/>
                    <a:pt x="28" y="455"/>
                    <a:pt x="63" y="455"/>
                  </a:cubicBezTo>
                  <a:cubicBezTo>
                    <a:pt x="878" y="455"/>
                    <a:pt x="878" y="455"/>
                    <a:pt x="878" y="455"/>
                  </a:cubicBezTo>
                  <a:cubicBezTo>
                    <a:pt x="913"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 name="Freeform 7"/>
            <p:cNvSpPr>
              <a:spLocks/>
            </p:cNvSpPr>
            <p:nvPr/>
          </p:nvSpPr>
          <p:spPr bwMode="auto">
            <a:xfrm>
              <a:off x="3003" y="2813"/>
              <a:ext cx="143" cy="326"/>
            </a:xfrm>
            <a:custGeom>
              <a:avLst/>
              <a:gdLst>
                <a:gd name="T0" fmla="*/ 0 w 98"/>
                <a:gd name="T1" fmla="*/ 0 h 224"/>
                <a:gd name="T2" fmla="*/ 0 w 98"/>
                <a:gd name="T3" fmla="*/ 189 h 224"/>
                <a:gd name="T4" fmla="*/ 98 w 98"/>
                <a:gd name="T5" fmla="*/ 224 h 224"/>
                <a:gd name="T6" fmla="*/ 98 w 98"/>
                <a:gd name="T7" fmla="*/ 0 h 224"/>
                <a:gd name="T8" fmla="*/ 0 w 98"/>
                <a:gd name="T9" fmla="*/ 0 h 224"/>
              </a:gdLst>
              <a:ahLst/>
              <a:cxnLst>
                <a:cxn ang="0">
                  <a:pos x="T0" y="T1"/>
                </a:cxn>
                <a:cxn ang="0">
                  <a:pos x="T2" y="T3"/>
                </a:cxn>
                <a:cxn ang="0">
                  <a:pos x="T4" y="T5"/>
                </a:cxn>
                <a:cxn ang="0">
                  <a:pos x="T6" y="T7"/>
                </a:cxn>
                <a:cxn ang="0">
                  <a:pos x="T8" y="T9"/>
                </a:cxn>
              </a:cxnLst>
              <a:rect l="0" t="0" r="r" b="b"/>
              <a:pathLst>
                <a:path w="98" h="224">
                  <a:moveTo>
                    <a:pt x="0" y="0"/>
                  </a:moveTo>
                  <a:cubicBezTo>
                    <a:pt x="0" y="189"/>
                    <a:pt x="0" y="189"/>
                    <a:pt x="0" y="189"/>
                  </a:cubicBezTo>
                  <a:cubicBezTo>
                    <a:pt x="0" y="208"/>
                    <a:pt x="44" y="224"/>
                    <a:pt x="98" y="224"/>
                  </a:cubicBezTo>
                  <a:cubicBezTo>
                    <a:pt x="98" y="0"/>
                    <a:pt x="98" y="0"/>
                    <a:pt x="98" y="0"/>
                  </a:cubicBezTo>
                  <a:lnTo>
                    <a:pt x="0" y="0"/>
                  </a:ln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1" name="Freeform 8"/>
            <p:cNvSpPr>
              <a:spLocks/>
            </p:cNvSpPr>
            <p:nvPr/>
          </p:nvSpPr>
          <p:spPr bwMode="auto">
            <a:xfrm>
              <a:off x="3144" y="2813"/>
              <a:ext cx="144" cy="326"/>
            </a:xfrm>
            <a:custGeom>
              <a:avLst/>
              <a:gdLst>
                <a:gd name="T0" fmla="*/ 0 w 99"/>
                <a:gd name="T1" fmla="*/ 224 h 224"/>
                <a:gd name="T2" fmla="*/ 1 w 99"/>
                <a:gd name="T3" fmla="*/ 224 h 224"/>
                <a:gd name="T4" fmla="*/ 99 w 99"/>
                <a:gd name="T5" fmla="*/ 189 h 224"/>
                <a:gd name="T6" fmla="*/ 99 w 99"/>
                <a:gd name="T7" fmla="*/ 0 h 224"/>
                <a:gd name="T8" fmla="*/ 0 w 99"/>
                <a:gd name="T9" fmla="*/ 0 h 224"/>
                <a:gd name="T10" fmla="*/ 0 w 99"/>
                <a:gd name="T11" fmla="*/ 224 h 224"/>
              </a:gdLst>
              <a:ahLst/>
              <a:cxnLst>
                <a:cxn ang="0">
                  <a:pos x="T0" y="T1"/>
                </a:cxn>
                <a:cxn ang="0">
                  <a:pos x="T2" y="T3"/>
                </a:cxn>
                <a:cxn ang="0">
                  <a:pos x="T4" y="T5"/>
                </a:cxn>
                <a:cxn ang="0">
                  <a:pos x="T6" y="T7"/>
                </a:cxn>
                <a:cxn ang="0">
                  <a:pos x="T8" y="T9"/>
                </a:cxn>
                <a:cxn ang="0">
                  <a:pos x="T10" y="T11"/>
                </a:cxn>
              </a:cxnLst>
              <a:rect l="0" t="0" r="r" b="b"/>
              <a:pathLst>
                <a:path w="99" h="224">
                  <a:moveTo>
                    <a:pt x="0" y="224"/>
                  </a:moveTo>
                  <a:cubicBezTo>
                    <a:pt x="1" y="224"/>
                    <a:pt x="1" y="224"/>
                    <a:pt x="1" y="224"/>
                  </a:cubicBezTo>
                  <a:cubicBezTo>
                    <a:pt x="55" y="224"/>
                    <a:pt x="99" y="208"/>
                    <a:pt x="99" y="189"/>
                  </a:cubicBezTo>
                  <a:cubicBezTo>
                    <a:pt x="99" y="0"/>
                    <a:pt x="99" y="0"/>
                    <a:pt x="99" y="0"/>
                  </a:cubicBezTo>
                  <a:cubicBezTo>
                    <a:pt x="0" y="0"/>
                    <a:pt x="0" y="0"/>
                    <a:pt x="0" y="0"/>
                  </a:cubicBezTo>
                  <a:lnTo>
                    <a:pt x="0" y="224"/>
                  </a:ln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2" name="Oval 9"/>
            <p:cNvSpPr>
              <a:spLocks noChangeArrowheads="1"/>
            </p:cNvSpPr>
            <p:nvPr/>
          </p:nvSpPr>
          <p:spPr bwMode="auto">
            <a:xfrm>
              <a:off x="3003" y="2761"/>
              <a:ext cx="285" cy="10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3" name="Oval 10"/>
            <p:cNvSpPr>
              <a:spLocks noChangeArrowheads="1"/>
            </p:cNvSpPr>
            <p:nvPr/>
          </p:nvSpPr>
          <p:spPr bwMode="auto">
            <a:xfrm>
              <a:off x="3033" y="2775"/>
              <a:ext cx="226" cy="69"/>
            </a:xfrm>
            <a:prstGeom prst="ellipse">
              <a:avLst/>
            </a:prstGeom>
            <a:solidFill>
              <a:srgbClr val="85B3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4" name="Freeform 11"/>
            <p:cNvSpPr>
              <a:spLocks/>
            </p:cNvSpPr>
            <p:nvPr/>
          </p:nvSpPr>
          <p:spPr bwMode="auto">
            <a:xfrm>
              <a:off x="3033" y="2775"/>
              <a:ext cx="226" cy="56"/>
            </a:xfrm>
            <a:custGeom>
              <a:avLst/>
              <a:gdLst>
                <a:gd name="T0" fmla="*/ 140 w 156"/>
                <a:gd name="T1" fmla="*/ 38 h 38"/>
                <a:gd name="T2" fmla="*/ 156 w 156"/>
                <a:gd name="T3" fmla="*/ 24 h 38"/>
                <a:gd name="T4" fmla="*/ 78 w 156"/>
                <a:gd name="T5" fmla="*/ 0 h 38"/>
                <a:gd name="T6" fmla="*/ 0 w 156"/>
                <a:gd name="T7" fmla="*/ 24 h 38"/>
                <a:gd name="T8" fmla="*/ 17 w 156"/>
                <a:gd name="T9" fmla="*/ 38 h 38"/>
                <a:gd name="T10" fmla="*/ 78 w 156"/>
                <a:gd name="T11" fmla="*/ 29 h 38"/>
                <a:gd name="T12" fmla="*/ 140 w 156"/>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156" h="38">
                  <a:moveTo>
                    <a:pt x="140" y="38"/>
                  </a:moveTo>
                  <a:cubicBezTo>
                    <a:pt x="150" y="34"/>
                    <a:pt x="156" y="29"/>
                    <a:pt x="156" y="24"/>
                  </a:cubicBezTo>
                  <a:cubicBezTo>
                    <a:pt x="156" y="11"/>
                    <a:pt x="121" y="0"/>
                    <a:pt x="78" y="0"/>
                  </a:cubicBezTo>
                  <a:cubicBezTo>
                    <a:pt x="35" y="0"/>
                    <a:pt x="0" y="11"/>
                    <a:pt x="0" y="24"/>
                  </a:cubicBezTo>
                  <a:cubicBezTo>
                    <a:pt x="0" y="29"/>
                    <a:pt x="6" y="34"/>
                    <a:pt x="17" y="38"/>
                  </a:cubicBezTo>
                  <a:cubicBezTo>
                    <a:pt x="31" y="33"/>
                    <a:pt x="53" y="29"/>
                    <a:pt x="78" y="29"/>
                  </a:cubicBezTo>
                  <a:cubicBezTo>
                    <a:pt x="103" y="29"/>
                    <a:pt x="126" y="33"/>
                    <a:pt x="140" y="38"/>
                  </a:cubicBezTo>
                  <a:close/>
                </a:path>
              </a:pathLst>
            </a:cu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5" name="Freeform 12"/>
            <p:cNvSpPr>
              <a:spLocks noEditPoints="1"/>
            </p:cNvSpPr>
            <p:nvPr/>
          </p:nvSpPr>
          <p:spPr bwMode="auto">
            <a:xfrm>
              <a:off x="3043" y="2928"/>
              <a:ext cx="207" cy="118"/>
            </a:xfrm>
            <a:custGeom>
              <a:avLst/>
              <a:gdLst>
                <a:gd name="T0" fmla="*/ 135 w 143"/>
                <a:gd name="T1" fmla="*/ 74 h 81"/>
                <a:gd name="T2" fmla="*/ 113 w 143"/>
                <a:gd name="T3" fmla="*/ 81 h 81"/>
                <a:gd name="T4" fmla="*/ 82 w 143"/>
                <a:gd name="T5" fmla="*/ 81 h 81"/>
                <a:gd name="T6" fmla="*/ 82 w 143"/>
                <a:gd name="T7" fmla="*/ 0 h 81"/>
                <a:gd name="T8" fmla="*/ 111 w 143"/>
                <a:gd name="T9" fmla="*/ 0 h 81"/>
                <a:gd name="T10" fmla="*/ 133 w 143"/>
                <a:gd name="T11" fmla="*/ 5 h 81"/>
                <a:gd name="T12" fmla="*/ 139 w 143"/>
                <a:gd name="T13" fmla="*/ 19 h 81"/>
                <a:gd name="T14" fmla="*/ 134 w 143"/>
                <a:gd name="T15" fmla="*/ 31 h 81"/>
                <a:gd name="T16" fmla="*/ 124 w 143"/>
                <a:gd name="T17" fmla="*/ 37 h 81"/>
                <a:gd name="T18" fmla="*/ 124 w 143"/>
                <a:gd name="T19" fmla="*/ 37 h 81"/>
                <a:gd name="T20" fmla="*/ 138 w 143"/>
                <a:gd name="T21" fmla="*/ 44 h 81"/>
                <a:gd name="T22" fmla="*/ 142 w 143"/>
                <a:gd name="T23" fmla="*/ 57 h 81"/>
                <a:gd name="T24" fmla="*/ 135 w 143"/>
                <a:gd name="T25" fmla="*/ 74 h 81"/>
                <a:gd name="T26" fmla="*/ 59 w 143"/>
                <a:gd name="T27" fmla="*/ 69 h 81"/>
                <a:gd name="T28" fmla="*/ 28 w 143"/>
                <a:gd name="T29" fmla="*/ 81 h 81"/>
                <a:gd name="T30" fmla="*/ 0 w 143"/>
                <a:gd name="T31" fmla="*/ 81 h 81"/>
                <a:gd name="T32" fmla="*/ 0 w 143"/>
                <a:gd name="T33" fmla="*/ 0 h 81"/>
                <a:gd name="T34" fmla="*/ 28 w 143"/>
                <a:gd name="T35" fmla="*/ 0 h 81"/>
                <a:gd name="T36" fmla="*/ 71 w 143"/>
                <a:gd name="T37" fmla="*/ 39 h 81"/>
                <a:gd name="T38" fmla="*/ 59 w 143"/>
                <a:gd name="T39" fmla="*/ 6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3" h="81">
                  <a:moveTo>
                    <a:pt x="135" y="74"/>
                  </a:moveTo>
                  <a:cubicBezTo>
                    <a:pt x="129" y="78"/>
                    <a:pt x="122" y="81"/>
                    <a:pt x="113" y="81"/>
                  </a:cubicBezTo>
                  <a:cubicBezTo>
                    <a:pt x="82" y="81"/>
                    <a:pt x="82" y="81"/>
                    <a:pt x="82" y="81"/>
                  </a:cubicBezTo>
                  <a:cubicBezTo>
                    <a:pt x="82" y="0"/>
                    <a:pt x="82" y="0"/>
                    <a:pt x="82" y="0"/>
                  </a:cubicBezTo>
                  <a:cubicBezTo>
                    <a:pt x="111" y="0"/>
                    <a:pt x="111" y="0"/>
                    <a:pt x="111" y="0"/>
                  </a:cubicBezTo>
                  <a:cubicBezTo>
                    <a:pt x="121" y="0"/>
                    <a:pt x="128" y="2"/>
                    <a:pt x="133" y="5"/>
                  </a:cubicBezTo>
                  <a:cubicBezTo>
                    <a:pt x="137" y="9"/>
                    <a:pt x="139" y="13"/>
                    <a:pt x="139" y="19"/>
                  </a:cubicBezTo>
                  <a:cubicBezTo>
                    <a:pt x="139" y="24"/>
                    <a:pt x="138" y="28"/>
                    <a:pt x="134" y="31"/>
                  </a:cubicBezTo>
                  <a:cubicBezTo>
                    <a:pt x="131" y="34"/>
                    <a:pt x="128" y="36"/>
                    <a:pt x="124" y="37"/>
                  </a:cubicBezTo>
                  <a:cubicBezTo>
                    <a:pt x="124" y="37"/>
                    <a:pt x="124" y="37"/>
                    <a:pt x="124" y="37"/>
                  </a:cubicBezTo>
                  <a:cubicBezTo>
                    <a:pt x="129" y="38"/>
                    <a:pt x="134" y="40"/>
                    <a:pt x="138" y="44"/>
                  </a:cubicBezTo>
                  <a:cubicBezTo>
                    <a:pt x="141" y="47"/>
                    <a:pt x="142" y="52"/>
                    <a:pt x="142" y="57"/>
                  </a:cubicBezTo>
                  <a:cubicBezTo>
                    <a:pt x="143" y="64"/>
                    <a:pt x="140" y="70"/>
                    <a:pt x="135" y="74"/>
                  </a:cubicBezTo>
                  <a:close/>
                  <a:moveTo>
                    <a:pt x="59" y="69"/>
                  </a:moveTo>
                  <a:cubicBezTo>
                    <a:pt x="52" y="77"/>
                    <a:pt x="41" y="81"/>
                    <a:pt x="28" y="81"/>
                  </a:cubicBezTo>
                  <a:cubicBezTo>
                    <a:pt x="0" y="81"/>
                    <a:pt x="0" y="81"/>
                    <a:pt x="0" y="81"/>
                  </a:cubicBezTo>
                  <a:cubicBezTo>
                    <a:pt x="0" y="0"/>
                    <a:pt x="0" y="0"/>
                    <a:pt x="0" y="0"/>
                  </a:cubicBezTo>
                  <a:cubicBezTo>
                    <a:pt x="28" y="0"/>
                    <a:pt x="28" y="0"/>
                    <a:pt x="28" y="0"/>
                  </a:cubicBezTo>
                  <a:cubicBezTo>
                    <a:pt x="57" y="0"/>
                    <a:pt x="71" y="13"/>
                    <a:pt x="71" y="39"/>
                  </a:cubicBezTo>
                  <a:cubicBezTo>
                    <a:pt x="71" y="52"/>
                    <a:pt x="67" y="62"/>
                    <a:pt x="59" y="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6" name="Freeform 13"/>
            <p:cNvSpPr>
              <a:spLocks/>
            </p:cNvSpPr>
            <p:nvPr/>
          </p:nvSpPr>
          <p:spPr bwMode="auto">
            <a:xfrm>
              <a:off x="3069" y="2950"/>
              <a:ext cx="49" cy="74"/>
            </a:xfrm>
            <a:custGeom>
              <a:avLst/>
              <a:gdLst>
                <a:gd name="T0" fmla="*/ 9 w 34"/>
                <a:gd name="T1" fmla="*/ 0 h 51"/>
                <a:gd name="T2" fmla="*/ 0 w 34"/>
                <a:gd name="T3" fmla="*/ 0 h 51"/>
                <a:gd name="T4" fmla="*/ 0 w 34"/>
                <a:gd name="T5" fmla="*/ 51 h 51"/>
                <a:gd name="T6" fmla="*/ 9 w 34"/>
                <a:gd name="T7" fmla="*/ 51 h 51"/>
                <a:gd name="T8" fmla="*/ 28 w 34"/>
                <a:gd name="T9" fmla="*/ 44 h 51"/>
                <a:gd name="T10" fmla="*/ 34 w 34"/>
                <a:gd name="T11" fmla="*/ 25 h 51"/>
                <a:gd name="T12" fmla="*/ 28 w 34"/>
                <a:gd name="T13" fmla="*/ 7 h 51"/>
                <a:gd name="T14" fmla="*/ 9 w 34"/>
                <a:gd name="T15" fmla="*/ 0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51">
                  <a:moveTo>
                    <a:pt x="9" y="0"/>
                  </a:moveTo>
                  <a:cubicBezTo>
                    <a:pt x="0" y="0"/>
                    <a:pt x="0" y="0"/>
                    <a:pt x="0" y="0"/>
                  </a:cubicBezTo>
                  <a:cubicBezTo>
                    <a:pt x="0" y="51"/>
                    <a:pt x="0" y="51"/>
                    <a:pt x="0" y="51"/>
                  </a:cubicBezTo>
                  <a:cubicBezTo>
                    <a:pt x="9" y="51"/>
                    <a:pt x="9" y="51"/>
                    <a:pt x="9" y="51"/>
                  </a:cubicBezTo>
                  <a:cubicBezTo>
                    <a:pt x="17" y="51"/>
                    <a:pt x="23" y="49"/>
                    <a:pt x="28" y="44"/>
                  </a:cubicBezTo>
                  <a:cubicBezTo>
                    <a:pt x="32" y="39"/>
                    <a:pt x="34" y="33"/>
                    <a:pt x="34" y="25"/>
                  </a:cubicBezTo>
                  <a:cubicBezTo>
                    <a:pt x="34" y="17"/>
                    <a:pt x="32" y="11"/>
                    <a:pt x="28" y="7"/>
                  </a:cubicBezTo>
                  <a:cubicBezTo>
                    <a:pt x="23" y="2"/>
                    <a:pt x="17" y="0"/>
                    <a:pt x="9" y="0"/>
                  </a:cubicBez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7" name="Freeform 14"/>
            <p:cNvSpPr>
              <a:spLocks/>
            </p:cNvSpPr>
            <p:nvPr/>
          </p:nvSpPr>
          <p:spPr bwMode="auto">
            <a:xfrm>
              <a:off x="3188" y="2948"/>
              <a:ext cx="29" cy="28"/>
            </a:xfrm>
            <a:custGeom>
              <a:avLst/>
              <a:gdLst>
                <a:gd name="T0" fmla="*/ 17 w 20"/>
                <a:gd name="T1" fmla="*/ 16 h 19"/>
                <a:gd name="T2" fmla="*/ 20 w 20"/>
                <a:gd name="T3" fmla="*/ 9 h 19"/>
                <a:gd name="T4" fmla="*/ 7 w 20"/>
                <a:gd name="T5" fmla="*/ 0 h 19"/>
                <a:gd name="T6" fmla="*/ 0 w 20"/>
                <a:gd name="T7" fmla="*/ 0 h 19"/>
                <a:gd name="T8" fmla="*/ 0 w 20"/>
                <a:gd name="T9" fmla="*/ 19 h 19"/>
                <a:gd name="T10" fmla="*/ 8 w 20"/>
                <a:gd name="T11" fmla="*/ 19 h 19"/>
                <a:gd name="T12" fmla="*/ 17 w 20"/>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7" y="16"/>
                  </a:moveTo>
                  <a:cubicBezTo>
                    <a:pt x="19" y="14"/>
                    <a:pt x="20" y="12"/>
                    <a:pt x="20" y="9"/>
                  </a:cubicBezTo>
                  <a:cubicBezTo>
                    <a:pt x="20" y="3"/>
                    <a:pt x="16" y="0"/>
                    <a:pt x="7" y="0"/>
                  </a:cubicBezTo>
                  <a:cubicBezTo>
                    <a:pt x="0" y="0"/>
                    <a:pt x="0" y="0"/>
                    <a:pt x="0" y="0"/>
                  </a:cubicBezTo>
                  <a:cubicBezTo>
                    <a:pt x="0" y="19"/>
                    <a:pt x="0" y="19"/>
                    <a:pt x="0" y="19"/>
                  </a:cubicBezTo>
                  <a:cubicBezTo>
                    <a:pt x="8" y="19"/>
                    <a:pt x="8" y="19"/>
                    <a:pt x="8" y="19"/>
                  </a:cubicBezTo>
                  <a:cubicBezTo>
                    <a:pt x="12" y="19"/>
                    <a:pt x="15" y="18"/>
                    <a:pt x="17" y="16"/>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8" name="Freeform 15"/>
            <p:cNvSpPr>
              <a:spLocks/>
            </p:cNvSpPr>
            <p:nvPr/>
          </p:nvSpPr>
          <p:spPr bwMode="auto">
            <a:xfrm>
              <a:off x="3188" y="2995"/>
              <a:ext cx="33" cy="30"/>
            </a:xfrm>
            <a:custGeom>
              <a:avLst/>
              <a:gdLst>
                <a:gd name="T0" fmla="*/ 20 w 23"/>
                <a:gd name="T1" fmla="*/ 3 h 21"/>
                <a:gd name="T2" fmla="*/ 10 w 23"/>
                <a:gd name="T3" fmla="*/ 0 h 21"/>
                <a:gd name="T4" fmla="*/ 0 w 23"/>
                <a:gd name="T5" fmla="*/ 0 h 21"/>
                <a:gd name="T6" fmla="*/ 0 w 23"/>
                <a:gd name="T7" fmla="*/ 21 h 21"/>
                <a:gd name="T8" fmla="*/ 10 w 23"/>
                <a:gd name="T9" fmla="*/ 21 h 21"/>
                <a:gd name="T10" fmla="*/ 20 w 23"/>
                <a:gd name="T11" fmla="*/ 18 h 21"/>
                <a:gd name="T12" fmla="*/ 23 w 23"/>
                <a:gd name="T13" fmla="*/ 10 h 21"/>
                <a:gd name="T14" fmla="*/ 20 w 23"/>
                <a:gd name="T15" fmla="*/ 3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21">
                  <a:moveTo>
                    <a:pt x="20" y="3"/>
                  </a:moveTo>
                  <a:cubicBezTo>
                    <a:pt x="18" y="1"/>
                    <a:pt x="14" y="0"/>
                    <a:pt x="10" y="0"/>
                  </a:cubicBezTo>
                  <a:cubicBezTo>
                    <a:pt x="0" y="0"/>
                    <a:pt x="0" y="0"/>
                    <a:pt x="0" y="0"/>
                  </a:cubicBezTo>
                  <a:cubicBezTo>
                    <a:pt x="0" y="21"/>
                    <a:pt x="0" y="21"/>
                    <a:pt x="0" y="21"/>
                  </a:cubicBezTo>
                  <a:cubicBezTo>
                    <a:pt x="10" y="21"/>
                    <a:pt x="10" y="21"/>
                    <a:pt x="10" y="21"/>
                  </a:cubicBezTo>
                  <a:cubicBezTo>
                    <a:pt x="14" y="21"/>
                    <a:pt x="18" y="20"/>
                    <a:pt x="20" y="18"/>
                  </a:cubicBezTo>
                  <a:cubicBezTo>
                    <a:pt x="22" y="16"/>
                    <a:pt x="23" y="14"/>
                    <a:pt x="23" y="10"/>
                  </a:cubicBezTo>
                  <a:cubicBezTo>
                    <a:pt x="23" y="7"/>
                    <a:pt x="22" y="5"/>
                    <a:pt x="20" y="3"/>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9" name="Rectangle 16"/>
            <p:cNvSpPr>
              <a:spLocks noChangeArrowheads="1"/>
            </p:cNvSpPr>
            <p:nvPr/>
          </p:nvSpPr>
          <p:spPr bwMode="auto">
            <a:xfrm>
              <a:off x="3398" y="2838"/>
              <a:ext cx="57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2244" dirty="0">
                  <a:solidFill>
                    <a:schemeClr val="bg1"/>
                  </a:solidFill>
                  <a:latin typeface="Segoe Pro Display Light" panose="020B0302040504020203" pitchFamily="34" charset="0"/>
                </a:rPr>
                <a:t>SQL </a:t>
              </a:r>
              <a:r>
                <a:rPr lang="en-US" altLang="en-US" sz="2244" dirty="0" smtClean="0">
                  <a:solidFill>
                    <a:schemeClr val="bg1"/>
                  </a:solidFill>
                  <a:latin typeface="Segoe Pro Display Light" panose="020B0302040504020203" pitchFamily="34" charset="0"/>
                </a:rPr>
                <a:t>DB</a:t>
              </a:r>
              <a:endParaRPr lang="en-US" altLang="en-US" sz="1836" dirty="0">
                <a:solidFill>
                  <a:schemeClr val="bg1"/>
                </a:solidFill>
              </a:endParaRPr>
            </a:p>
          </p:txBody>
        </p:sp>
        <p:sp>
          <p:nvSpPr>
            <p:cNvPr id="20" name="Freeform 17"/>
            <p:cNvSpPr>
              <a:spLocks/>
            </p:cNvSpPr>
            <p:nvPr/>
          </p:nvSpPr>
          <p:spPr bwMode="auto">
            <a:xfrm>
              <a:off x="4327" y="2623"/>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0 h 451"/>
                <a:gd name="T10" fmla="*/ 60 w 935"/>
                <a:gd name="T11" fmla="*/ 0 h 451"/>
                <a:gd name="T12" fmla="*/ 875 w 935"/>
                <a:gd name="T13" fmla="*/ 0 h 451"/>
                <a:gd name="T14" fmla="*/ 935 w 935"/>
                <a:gd name="T15" fmla="*/ 60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0"/>
                    <a:pt x="0" y="60"/>
                    <a:pt x="0" y="60"/>
                  </a:cubicBezTo>
                  <a:cubicBezTo>
                    <a:pt x="0" y="27"/>
                    <a:pt x="27" y="0"/>
                    <a:pt x="60" y="0"/>
                  </a:cubicBezTo>
                  <a:cubicBezTo>
                    <a:pt x="875" y="0"/>
                    <a:pt x="875" y="0"/>
                    <a:pt x="875" y="0"/>
                  </a:cubicBezTo>
                  <a:cubicBezTo>
                    <a:pt x="908" y="0"/>
                    <a:pt x="935" y="27"/>
                    <a:pt x="935" y="60"/>
                  </a:cubicBezTo>
                  <a:lnTo>
                    <a:pt x="935" y="390"/>
                  </a:lnTo>
                  <a:close/>
                </a:path>
              </a:pathLst>
            </a:custGeom>
            <a:solidFill>
              <a:srgbClr val="022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1" name="Freeform 18"/>
            <p:cNvSpPr>
              <a:spLocks/>
            </p:cNvSpPr>
            <p:nvPr/>
          </p:nvSpPr>
          <p:spPr bwMode="auto">
            <a:xfrm>
              <a:off x="4322" y="2620"/>
              <a:ext cx="1367"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2 h 455"/>
                <a:gd name="T16" fmla="*/ 22 w 941"/>
                <a:gd name="T17" fmla="*/ 22 h 455"/>
                <a:gd name="T18" fmla="*/ 63 w 941"/>
                <a:gd name="T19" fmla="*/ 5 h 455"/>
                <a:gd name="T20" fmla="*/ 878 w 941"/>
                <a:gd name="T21" fmla="*/ 5 h 455"/>
                <a:gd name="T22" fmla="*/ 878 w 941"/>
                <a:gd name="T23" fmla="*/ 5 h 455"/>
                <a:gd name="T24" fmla="*/ 919 w 941"/>
                <a:gd name="T25" fmla="*/ 22 h 455"/>
                <a:gd name="T26" fmla="*/ 936 w 941"/>
                <a:gd name="T27" fmla="*/ 62 h 455"/>
                <a:gd name="T28" fmla="*/ 936 w 941"/>
                <a:gd name="T29" fmla="*/ 392 h 455"/>
                <a:gd name="T30" fmla="*/ 938 w 941"/>
                <a:gd name="T31" fmla="*/ 392 h 455"/>
                <a:gd name="T32" fmla="*/ 941 w 941"/>
                <a:gd name="T33" fmla="*/ 392 h 455"/>
                <a:gd name="T34" fmla="*/ 941 w 941"/>
                <a:gd name="T35" fmla="*/ 62 h 455"/>
                <a:gd name="T36" fmla="*/ 878 w 941"/>
                <a:gd name="T37" fmla="*/ 0 h 455"/>
                <a:gd name="T38" fmla="*/ 63 w 941"/>
                <a:gd name="T39" fmla="*/ 0 h 455"/>
                <a:gd name="T40" fmla="*/ 0 w 941"/>
                <a:gd name="T41" fmla="*/ 62 h 455"/>
                <a:gd name="T42" fmla="*/ 0 w 941"/>
                <a:gd name="T43" fmla="*/ 392 h 455"/>
                <a:gd name="T44" fmla="*/ 63 w 941"/>
                <a:gd name="T45" fmla="*/ 455 h 455"/>
                <a:gd name="T46" fmla="*/ 878 w 941"/>
                <a:gd name="T47" fmla="*/ 455 h 455"/>
                <a:gd name="T48" fmla="*/ 878 w 941"/>
                <a:gd name="T49" fmla="*/ 455 h 455"/>
                <a:gd name="T50" fmla="*/ 941 w 941"/>
                <a:gd name="T51" fmla="*/ 392 h 455"/>
                <a:gd name="T52" fmla="*/ 938 w 941"/>
                <a:gd name="T53"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2" y="444"/>
                    <a:pt x="22" y="433"/>
                  </a:cubicBezTo>
                  <a:cubicBezTo>
                    <a:pt x="11" y="423"/>
                    <a:pt x="5" y="408"/>
                    <a:pt x="5" y="392"/>
                  </a:cubicBezTo>
                  <a:cubicBezTo>
                    <a:pt x="5" y="62"/>
                    <a:pt x="5" y="62"/>
                    <a:pt x="5" y="62"/>
                  </a:cubicBezTo>
                  <a:cubicBezTo>
                    <a:pt x="5" y="46"/>
                    <a:pt x="11" y="32"/>
                    <a:pt x="22" y="22"/>
                  </a:cubicBezTo>
                  <a:cubicBezTo>
                    <a:pt x="32" y="11"/>
                    <a:pt x="47" y="5"/>
                    <a:pt x="63" y="5"/>
                  </a:cubicBezTo>
                  <a:cubicBezTo>
                    <a:pt x="878" y="5"/>
                    <a:pt x="878" y="5"/>
                    <a:pt x="878" y="5"/>
                  </a:cubicBezTo>
                  <a:cubicBezTo>
                    <a:pt x="878" y="5"/>
                    <a:pt x="878" y="5"/>
                    <a:pt x="878" y="5"/>
                  </a:cubicBezTo>
                  <a:cubicBezTo>
                    <a:pt x="894" y="5"/>
                    <a:pt x="908" y="11"/>
                    <a:pt x="919" y="22"/>
                  </a:cubicBezTo>
                  <a:cubicBezTo>
                    <a:pt x="929" y="32"/>
                    <a:pt x="936" y="46"/>
                    <a:pt x="936" y="62"/>
                  </a:cubicBezTo>
                  <a:cubicBezTo>
                    <a:pt x="936" y="392"/>
                    <a:pt x="936" y="392"/>
                    <a:pt x="936" y="392"/>
                  </a:cubicBezTo>
                  <a:cubicBezTo>
                    <a:pt x="938" y="392"/>
                    <a:pt x="938" y="392"/>
                    <a:pt x="938" y="392"/>
                  </a:cubicBezTo>
                  <a:cubicBezTo>
                    <a:pt x="941" y="392"/>
                    <a:pt x="941" y="392"/>
                    <a:pt x="941" y="392"/>
                  </a:cubicBezTo>
                  <a:cubicBezTo>
                    <a:pt x="941" y="62"/>
                    <a:pt x="941" y="62"/>
                    <a:pt x="941" y="62"/>
                  </a:cubicBezTo>
                  <a:cubicBezTo>
                    <a:pt x="941" y="28"/>
                    <a:pt x="912" y="0"/>
                    <a:pt x="878" y="0"/>
                  </a:cubicBezTo>
                  <a:cubicBezTo>
                    <a:pt x="63" y="0"/>
                    <a:pt x="63" y="0"/>
                    <a:pt x="63" y="0"/>
                  </a:cubicBezTo>
                  <a:cubicBezTo>
                    <a:pt x="28" y="0"/>
                    <a:pt x="0" y="28"/>
                    <a:pt x="0" y="62"/>
                  </a:cubicBezTo>
                  <a:cubicBezTo>
                    <a:pt x="0" y="392"/>
                    <a:pt x="0" y="392"/>
                    <a:pt x="0" y="392"/>
                  </a:cubicBezTo>
                  <a:cubicBezTo>
                    <a:pt x="0" y="427"/>
                    <a:pt x="28" y="455"/>
                    <a:pt x="63" y="455"/>
                  </a:cubicBezTo>
                  <a:cubicBezTo>
                    <a:pt x="878" y="455"/>
                    <a:pt x="878" y="455"/>
                    <a:pt x="878" y="455"/>
                  </a:cubicBezTo>
                  <a:cubicBezTo>
                    <a:pt x="878" y="455"/>
                    <a:pt x="878" y="455"/>
                    <a:pt x="878" y="455"/>
                  </a:cubicBezTo>
                  <a:cubicBezTo>
                    <a:pt x="912"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2" name="Freeform 19"/>
            <p:cNvSpPr>
              <a:spLocks/>
            </p:cNvSpPr>
            <p:nvPr/>
          </p:nvSpPr>
          <p:spPr bwMode="auto">
            <a:xfrm>
              <a:off x="4431" y="2800"/>
              <a:ext cx="340" cy="301"/>
            </a:xfrm>
            <a:custGeom>
              <a:avLst/>
              <a:gdLst>
                <a:gd name="T0" fmla="*/ 180 w 234"/>
                <a:gd name="T1" fmla="*/ 186 h 207"/>
                <a:gd name="T2" fmla="*/ 117 w 234"/>
                <a:gd name="T3" fmla="*/ 207 h 207"/>
                <a:gd name="T4" fmla="*/ 35 w 234"/>
                <a:gd name="T5" fmla="*/ 166 h 207"/>
                <a:gd name="T6" fmla="*/ 54 w 234"/>
                <a:gd name="T7" fmla="*/ 21 h 207"/>
                <a:gd name="T8" fmla="*/ 117 w 234"/>
                <a:gd name="T9" fmla="*/ 0 h 207"/>
                <a:gd name="T10" fmla="*/ 199 w 234"/>
                <a:gd name="T11" fmla="*/ 41 h 207"/>
                <a:gd name="T12" fmla="*/ 180 w 234"/>
                <a:gd name="T13" fmla="*/ 186 h 207"/>
              </a:gdLst>
              <a:ahLst/>
              <a:cxnLst>
                <a:cxn ang="0">
                  <a:pos x="T0" y="T1"/>
                </a:cxn>
                <a:cxn ang="0">
                  <a:pos x="T2" y="T3"/>
                </a:cxn>
                <a:cxn ang="0">
                  <a:pos x="T4" y="T5"/>
                </a:cxn>
                <a:cxn ang="0">
                  <a:pos x="T6" y="T7"/>
                </a:cxn>
                <a:cxn ang="0">
                  <a:pos x="T8" y="T9"/>
                </a:cxn>
                <a:cxn ang="0">
                  <a:pos x="T10" y="T11"/>
                </a:cxn>
                <a:cxn ang="0">
                  <a:pos x="T12" y="T13"/>
                </a:cxn>
              </a:cxnLst>
              <a:rect l="0" t="0" r="r" b="b"/>
              <a:pathLst>
                <a:path w="234" h="207">
                  <a:moveTo>
                    <a:pt x="180" y="186"/>
                  </a:moveTo>
                  <a:cubicBezTo>
                    <a:pt x="161" y="200"/>
                    <a:pt x="139" y="207"/>
                    <a:pt x="117" y="207"/>
                  </a:cubicBezTo>
                  <a:cubicBezTo>
                    <a:pt x="86" y="207"/>
                    <a:pt x="55" y="193"/>
                    <a:pt x="35" y="166"/>
                  </a:cubicBezTo>
                  <a:cubicBezTo>
                    <a:pt x="0" y="121"/>
                    <a:pt x="9" y="56"/>
                    <a:pt x="54" y="21"/>
                  </a:cubicBezTo>
                  <a:cubicBezTo>
                    <a:pt x="73" y="7"/>
                    <a:pt x="95" y="0"/>
                    <a:pt x="117" y="0"/>
                  </a:cubicBezTo>
                  <a:cubicBezTo>
                    <a:pt x="148" y="0"/>
                    <a:pt x="179" y="14"/>
                    <a:pt x="199" y="41"/>
                  </a:cubicBezTo>
                  <a:cubicBezTo>
                    <a:pt x="234" y="86"/>
                    <a:pt x="225" y="151"/>
                    <a:pt x="180" y="186"/>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3" name="Freeform 20"/>
            <p:cNvSpPr>
              <a:spLocks/>
            </p:cNvSpPr>
            <p:nvPr/>
          </p:nvSpPr>
          <p:spPr bwMode="auto">
            <a:xfrm>
              <a:off x="4431" y="2800"/>
              <a:ext cx="340" cy="301"/>
            </a:xfrm>
            <a:custGeom>
              <a:avLst/>
              <a:gdLst>
                <a:gd name="T0" fmla="*/ 180 w 234"/>
                <a:gd name="T1" fmla="*/ 186 h 207"/>
                <a:gd name="T2" fmla="*/ 117 w 234"/>
                <a:gd name="T3" fmla="*/ 207 h 207"/>
                <a:gd name="T4" fmla="*/ 35 w 234"/>
                <a:gd name="T5" fmla="*/ 166 h 207"/>
                <a:gd name="T6" fmla="*/ 54 w 234"/>
                <a:gd name="T7" fmla="*/ 21 h 207"/>
                <a:gd name="T8" fmla="*/ 117 w 234"/>
                <a:gd name="T9" fmla="*/ 0 h 207"/>
                <a:gd name="T10" fmla="*/ 199 w 234"/>
                <a:gd name="T11" fmla="*/ 41 h 207"/>
                <a:gd name="T12" fmla="*/ 180 w 234"/>
                <a:gd name="T13" fmla="*/ 186 h 207"/>
              </a:gdLst>
              <a:ahLst/>
              <a:cxnLst>
                <a:cxn ang="0">
                  <a:pos x="T0" y="T1"/>
                </a:cxn>
                <a:cxn ang="0">
                  <a:pos x="T2" y="T3"/>
                </a:cxn>
                <a:cxn ang="0">
                  <a:pos x="T4" y="T5"/>
                </a:cxn>
                <a:cxn ang="0">
                  <a:pos x="T6" y="T7"/>
                </a:cxn>
                <a:cxn ang="0">
                  <a:pos x="T8" y="T9"/>
                </a:cxn>
                <a:cxn ang="0">
                  <a:pos x="T10" y="T11"/>
                </a:cxn>
                <a:cxn ang="0">
                  <a:pos x="T12" y="T13"/>
                </a:cxn>
              </a:cxnLst>
              <a:rect l="0" t="0" r="r" b="b"/>
              <a:pathLst>
                <a:path w="234" h="207">
                  <a:moveTo>
                    <a:pt x="180" y="186"/>
                  </a:moveTo>
                  <a:cubicBezTo>
                    <a:pt x="161" y="200"/>
                    <a:pt x="139" y="207"/>
                    <a:pt x="117" y="207"/>
                  </a:cubicBezTo>
                  <a:cubicBezTo>
                    <a:pt x="86" y="207"/>
                    <a:pt x="55" y="193"/>
                    <a:pt x="35" y="166"/>
                  </a:cubicBezTo>
                  <a:cubicBezTo>
                    <a:pt x="0" y="121"/>
                    <a:pt x="9" y="56"/>
                    <a:pt x="54" y="21"/>
                  </a:cubicBezTo>
                  <a:cubicBezTo>
                    <a:pt x="73" y="7"/>
                    <a:pt x="95" y="0"/>
                    <a:pt x="117" y="0"/>
                  </a:cubicBezTo>
                  <a:cubicBezTo>
                    <a:pt x="148" y="0"/>
                    <a:pt x="179" y="14"/>
                    <a:pt x="199" y="41"/>
                  </a:cubicBezTo>
                  <a:cubicBezTo>
                    <a:pt x="234" y="86"/>
                    <a:pt x="225" y="151"/>
                    <a:pt x="180" y="186"/>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4" name="Freeform 21"/>
            <p:cNvSpPr>
              <a:spLocks/>
            </p:cNvSpPr>
            <p:nvPr/>
          </p:nvSpPr>
          <p:spPr bwMode="auto">
            <a:xfrm>
              <a:off x="4472" y="2845"/>
              <a:ext cx="42" cy="108"/>
            </a:xfrm>
            <a:custGeom>
              <a:avLst/>
              <a:gdLst>
                <a:gd name="T0" fmla="*/ 19 w 29"/>
                <a:gd name="T1" fmla="*/ 74 h 74"/>
                <a:gd name="T2" fmla="*/ 29 w 29"/>
                <a:gd name="T3" fmla="*/ 57 h 74"/>
                <a:gd name="T4" fmla="*/ 15 w 29"/>
                <a:gd name="T5" fmla="*/ 0 h 74"/>
                <a:gd name="T6" fmla="*/ 4 w 29"/>
                <a:gd name="T7" fmla="*/ 13 h 74"/>
                <a:gd name="T8" fmla="*/ 19 w 29"/>
                <a:gd name="T9" fmla="*/ 74 h 74"/>
              </a:gdLst>
              <a:ahLst/>
              <a:cxnLst>
                <a:cxn ang="0">
                  <a:pos x="T0" y="T1"/>
                </a:cxn>
                <a:cxn ang="0">
                  <a:pos x="T2" y="T3"/>
                </a:cxn>
                <a:cxn ang="0">
                  <a:pos x="T4" y="T5"/>
                </a:cxn>
                <a:cxn ang="0">
                  <a:pos x="T6" y="T7"/>
                </a:cxn>
                <a:cxn ang="0">
                  <a:pos x="T8" y="T9"/>
                </a:cxn>
              </a:cxnLst>
              <a:rect l="0" t="0" r="r" b="b"/>
              <a:pathLst>
                <a:path w="29" h="74">
                  <a:moveTo>
                    <a:pt x="19" y="74"/>
                  </a:moveTo>
                  <a:cubicBezTo>
                    <a:pt x="21" y="69"/>
                    <a:pt x="25" y="63"/>
                    <a:pt x="29" y="57"/>
                  </a:cubicBezTo>
                  <a:cubicBezTo>
                    <a:pt x="12" y="31"/>
                    <a:pt x="13" y="10"/>
                    <a:pt x="15" y="0"/>
                  </a:cubicBezTo>
                  <a:cubicBezTo>
                    <a:pt x="11" y="4"/>
                    <a:pt x="7" y="9"/>
                    <a:pt x="4" y="13"/>
                  </a:cubicBezTo>
                  <a:cubicBezTo>
                    <a:pt x="1" y="27"/>
                    <a:pt x="0" y="48"/>
                    <a:pt x="19"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5" name="Freeform 22"/>
            <p:cNvSpPr>
              <a:spLocks/>
            </p:cNvSpPr>
            <p:nvPr/>
          </p:nvSpPr>
          <p:spPr bwMode="auto">
            <a:xfrm>
              <a:off x="4523" y="2958"/>
              <a:ext cx="203" cy="101"/>
            </a:xfrm>
            <a:custGeom>
              <a:avLst/>
              <a:gdLst>
                <a:gd name="T0" fmla="*/ 30 w 140"/>
                <a:gd name="T1" fmla="*/ 17 h 69"/>
                <a:gd name="T2" fmla="*/ 10 w 140"/>
                <a:gd name="T3" fmla="*/ 0 h 69"/>
                <a:gd name="T4" fmla="*/ 0 w 140"/>
                <a:gd name="T5" fmla="*/ 16 h 69"/>
                <a:gd name="T6" fmla="*/ 18 w 140"/>
                <a:gd name="T7" fmla="*/ 32 h 69"/>
                <a:gd name="T8" fmla="*/ 126 w 140"/>
                <a:gd name="T9" fmla="*/ 69 h 69"/>
                <a:gd name="T10" fmla="*/ 140 w 140"/>
                <a:gd name="T11" fmla="*/ 52 h 69"/>
                <a:gd name="T12" fmla="*/ 30 w 140"/>
                <a:gd name="T13" fmla="*/ 17 h 69"/>
              </a:gdLst>
              <a:ahLst/>
              <a:cxnLst>
                <a:cxn ang="0">
                  <a:pos x="T0" y="T1"/>
                </a:cxn>
                <a:cxn ang="0">
                  <a:pos x="T2" y="T3"/>
                </a:cxn>
                <a:cxn ang="0">
                  <a:pos x="T4" y="T5"/>
                </a:cxn>
                <a:cxn ang="0">
                  <a:pos x="T6" y="T7"/>
                </a:cxn>
                <a:cxn ang="0">
                  <a:pos x="T8" y="T9"/>
                </a:cxn>
                <a:cxn ang="0">
                  <a:pos x="T10" y="T11"/>
                </a:cxn>
                <a:cxn ang="0">
                  <a:pos x="T12" y="T13"/>
                </a:cxn>
              </a:cxnLst>
              <a:rect l="0" t="0" r="r" b="b"/>
              <a:pathLst>
                <a:path w="140" h="69">
                  <a:moveTo>
                    <a:pt x="30" y="17"/>
                  </a:moveTo>
                  <a:cubicBezTo>
                    <a:pt x="22" y="11"/>
                    <a:pt x="16" y="5"/>
                    <a:pt x="10" y="0"/>
                  </a:cubicBezTo>
                  <a:cubicBezTo>
                    <a:pt x="6" y="5"/>
                    <a:pt x="3" y="11"/>
                    <a:pt x="0" y="16"/>
                  </a:cubicBezTo>
                  <a:cubicBezTo>
                    <a:pt x="6" y="21"/>
                    <a:pt x="11" y="26"/>
                    <a:pt x="18" y="32"/>
                  </a:cubicBezTo>
                  <a:cubicBezTo>
                    <a:pt x="61" y="66"/>
                    <a:pt x="103" y="69"/>
                    <a:pt x="126" y="69"/>
                  </a:cubicBezTo>
                  <a:cubicBezTo>
                    <a:pt x="128" y="69"/>
                    <a:pt x="135" y="59"/>
                    <a:pt x="140" y="52"/>
                  </a:cubicBezTo>
                  <a:cubicBezTo>
                    <a:pt x="129" y="55"/>
                    <a:pt x="84" y="60"/>
                    <a:pt x="30"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6" name="Freeform 23"/>
            <p:cNvSpPr>
              <a:spLocks/>
            </p:cNvSpPr>
            <p:nvPr/>
          </p:nvSpPr>
          <p:spPr bwMode="auto">
            <a:xfrm>
              <a:off x="4604" y="2881"/>
              <a:ext cx="144" cy="121"/>
            </a:xfrm>
            <a:custGeom>
              <a:avLst/>
              <a:gdLst>
                <a:gd name="T0" fmla="*/ 0 w 99"/>
                <a:gd name="T1" fmla="*/ 9 h 83"/>
                <a:gd name="T2" fmla="*/ 96 w 99"/>
                <a:gd name="T3" fmla="*/ 83 h 83"/>
                <a:gd name="T4" fmla="*/ 99 w 99"/>
                <a:gd name="T5" fmla="*/ 74 h 83"/>
                <a:gd name="T6" fmla="*/ 14 w 99"/>
                <a:gd name="T7" fmla="*/ 0 h 83"/>
                <a:gd name="T8" fmla="*/ 0 w 99"/>
                <a:gd name="T9" fmla="*/ 9 h 83"/>
              </a:gdLst>
              <a:ahLst/>
              <a:cxnLst>
                <a:cxn ang="0">
                  <a:pos x="T0" y="T1"/>
                </a:cxn>
                <a:cxn ang="0">
                  <a:pos x="T2" y="T3"/>
                </a:cxn>
                <a:cxn ang="0">
                  <a:pos x="T4" y="T5"/>
                </a:cxn>
                <a:cxn ang="0">
                  <a:pos x="T6" y="T7"/>
                </a:cxn>
                <a:cxn ang="0">
                  <a:pos x="T8" y="T9"/>
                </a:cxn>
              </a:cxnLst>
              <a:rect l="0" t="0" r="r" b="b"/>
              <a:pathLst>
                <a:path w="99" h="83">
                  <a:moveTo>
                    <a:pt x="0" y="9"/>
                  </a:moveTo>
                  <a:cubicBezTo>
                    <a:pt x="39" y="45"/>
                    <a:pt x="84" y="75"/>
                    <a:pt x="96" y="83"/>
                  </a:cubicBezTo>
                  <a:cubicBezTo>
                    <a:pt x="97" y="80"/>
                    <a:pt x="98" y="77"/>
                    <a:pt x="99" y="74"/>
                  </a:cubicBezTo>
                  <a:cubicBezTo>
                    <a:pt x="86" y="65"/>
                    <a:pt x="54" y="40"/>
                    <a:pt x="14" y="0"/>
                  </a:cubicBezTo>
                  <a:cubicBezTo>
                    <a:pt x="10" y="3"/>
                    <a:pt x="5" y="6"/>
                    <a:pt x="0"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7" name="Freeform 24"/>
            <p:cNvSpPr>
              <a:spLocks/>
            </p:cNvSpPr>
            <p:nvPr/>
          </p:nvSpPr>
          <p:spPr bwMode="auto">
            <a:xfrm>
              <a:off x="4534" y="2807"/>
              <a:ext cx="63" cy="60"/>
            </a:xfrm>
            <a:custGeom>
              <a:avLst/>
              <a:gdLst>
                <a:gd name="T0" fmla="*/ 43 w 43"/>
                <a:gd name="T1" fmla="*/ 32 h 41"/>
                <a:gd name="T2" fmla="*/ 14 w 43"/>
                <a:gd name="T3" fmla="*/ 0 h 41"/>
                <a:gd name="T4" fmla="*/ 0 w 43"/>
                <a:gd name="T5" fmla="*/ 5 h 41"/>
                <a:gd name="T6" fmla="*/ 28 w 43"/>
                <a:gd name="T7" fmla="*/ 41 h 41"/>
                <a:gd name="T8" fmla="*/ 43 w 43"/>
                <a:gd name="T9" fmla="*/ 32 h 41"/>
              </a:gdLst>
              <a:ahLst/>
              <a:cxnLst>
                <a:cxn ang="0">
                  <a:pos x="T0" y="T1"/>
                </a:cxn>
                <a:cxn ang="0">
                  <a:pos x="T2" y="T3"/>
                </a:cxn>
                <a:cxn ang="0">
                  <a:pos x="T4" y="T5"/>
                </a:cxn>
                <a:cxn ang="0">
                  <a:pos x="T6" y="T7"/>
                </a:cxn>
                <a:cxn ang="0">
                  <a:pos x="T8" y="T9"/>
                </a:cxn>
              </a:cxnLst>
              <a:rect l="0" t="0" r="r" b="b"/>
              <a:pathLst>
                <a:path w="43" h="41">
                  <a:moveTo>
                    <a:pt x="43" y="32"/>
                  </a:moveTo>
                  <a:cubicBezTo>
                    <a:pt x="34" y="22"/>
                    <a:pt x="24" y="11"/>
                    <a:pt x="14" y="0"/>
                  </a:cubicBezTo>
                  <a:cubicBezTo>
                    <a:pt x="9" y="1"/>
                    <a:pt x="5" y="3"/>
                    <a:pt x="0" y="5"/>
                  </a:cubicBezTo>
                  <a:cubicBezTo>
                    <a:pt x="8" y="17"/>
                    <a:pt x="17" y="29"/>
                    <a:pt x="28" y="41"/>
                  </a:cubicBezTo>
                  <a:cubicBezTo>
                    <a:pt x="33" y="37"/>
                    <a:pt x="38" y="34"/>
                    <a:pt x="43"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8" name="Freeform 25"/>
            <p:cNvSpPr>
              <a:spLocks/>
            </p:cNvSpPr>
            <p:nvPr/>
          </p:nvSpPr>
          <p:spPr bwMode="auto">
            <a:xfrm>
              <a:off x="4478" y="2953"/>
              <a:ext cx="45" cy="114"/>
            </a:xfrm>
            <a:custGeom>
              <a:avLst/>
              <a:gdLst>
                <a:gd name="T0" fmla="*/ 15 w 31"/>
                <a:gd name="T1" fmla="*/ 0 h 79"/>
                <a:gd name="T2" fmla="*/ 0 w 31"/>
                <a:gd name="T3" fmla="*/ 58 h 79"/>
                <a:gd name="T4" fmla="*/ 2 w 31"/>
                <a:gd name="T5" fmla="*/ 62 h 79"/>
                <a:gd name="T6" fmla="*/ 19 w 31"/>
                <a:gd name="T7" fmla="*/ 79 h 79"/>
                <a:gd name="T8" fmla="*/ 31 w 31"/>
                <a:gd name="T9" fmla="*/ 20 h 79"/>
                <a:gd name="T10" fmla="*/ 15 w 31"/>
                <a:gd name="T11" fmla="*/ 0 h 79"/>
              </a:gdLst>
              <a:ahLst/>
              <a:cxnLst>
                <a:cxn ang="0">
                  <a:pos x="T0" y="T1"/>
                </a:cxn>
                <a:cxn ang="0">
                  <a:pos x="T2" y="T3"/>
                </a:cxn>
                <a:cxn ang="0">
                  <a:pos x="T4" y="T5"/>
                </a:cxn>
                <a:cxn ang="0">
                  <a:pos x="T6" y="T7"/>
                </a:cxn>
                <a:cxn ang="0">
                  <a:pos x="T8" y="T9"/>
                </a:cxn>
                <a:cxn ang="0">
                  <a:pos x="T10" y="T11"/>
                </a:cxn>
              </a:cxnLst>
              <a:rect l="0" t="0" r="r" b="b"/>
              <a:pathLst>
                <a:path w="31" h="79">
                  <a:moveTo>
                    <a:pt x="15" y="0"/>
                  </a:moveTo>
                  <a:cubicBezTo>
                    <a:pt x="5" y="21"/>
                    <a:pt x="1" y="41"/>
                    <a:pt x="0" y="58"/>
                  </a:cubicBezTo>
                  <a:cubicBezTo>
                    <a:pt x="1" y="59"/>
                    <a:pt x="1" y="60"/>
                    <a:pt x="2" y="62"/>
                  </a:cubicBezTo>
                  <a:cubicBezTo>
                    <a:pt x="7" y="68"/>
                    <a:pt x="13" y="74"/>
                    <a:pt x="19" y="79"/>
                  </a:cubicBezTo>
                  <a:cubicBezTo>
                    <a:pt x="18" y="65"/>
                    <a:pt x="20" y="43"/>
                    <a:pt x="31" y="20"/>
                  </a:cubicBezTo>
                  <a:cubicBezTo>
                    <a:pt x="24" y="13"/>
                    <a:pt x="19" y="7"/>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29" name="Freeform 26"/>
            <p:cNvSpPr>
              <a:spLocks/>
            </p:cNvSpPr>
            <p:nvPr/>
          </p:nvSpPr>
          <p:spPr bwMode="auto">
            <a:xfrm>
              <a:off x="4499" y="2867"/>
              <a:ext cx="105" cy="115"/>
            </a:xfrm>
            <a:custGeom>
              <a:avLst/>
              <a:gdLst>
                <a:gd name="T0" fmla="*/ 52 w 72"/>
                <a:gd name="T1" fmla="*/ 0 h 79"/>
                <a:gd name="T2" fmla="*/ 24 w 72"/>
                <a:gd name="T3" fmla="*/ 25 h 79"/>
                <a:gd name="T4" fmla="*/ 10 w 72"/>
                <a:gd name="T5" fmla="*/ 42 h 79"/>
                <a:gd name="T6" fmla="*/ 10 w 72"/>
                <a:gd name="T7" fmla="*/ 42 h 79"/>
                <a:gd name="T8" fmla="*/ 0 w 72"/>
                <a:gd name="T9" fmla="*/ 59 h 79"/>
                <a:gd name="T10" fmla="*/ 16 w 72"/>
                <a:gd name="T11" fmla="*/ 79 h 79"/>
                <a:gd name="T12" fmla="*/ 26 w 72"/>
                <a:gd name="T13" fmla="*/ 63 h 79"/>
                <a:gd name="T14" fmla="*/ 26 w 72"/>
                <a:gd name="T15" fmla="*/ 63 h 79"/>
                <a:gd name="T16" fmla="*/ 45 w 72"/>
                <a:gd name="T17" fmla="*/ 41 h 79"/>
                <a:gd name="T18" fmla="*/ 72 w 72"/>
                <a:gd name="T19" fmla="*/ 19 h 79"/>
                <a:gd name="T20" fmla="*/ 52 w 72"/>
                <a:gd name="T2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9">
                  <a:moveTo>
                    <a:pt x="52" y="0"/>
                  </a:moveTo>
                  <a:cubicBezTo>
                    <a:pt x="43" y="6"/>
                    <a:pt x="33" y="14"/>
                    <a:pt x="24" y="25"/>
                  </a:cubicBezTo>
                  <a:cubicBezTo>
                    <a:pt x="18" y="30"/>
                    <a:pt x="14" y="36"/>
                    <a:pt x="10" y="42"/>
                  </a:cubicBezTo>
                  <a:cubicBezTo>
                    <a:pt x="10" y="42"/>
                    <a:pt x="10" y="42"/>
                    <a:pt x="10" y="42"/>
                  </a:cubicBezTo>
                  <a:cubicBezTo>
                    <a:pt x="6" y="48"/>
                    <a:pt x="2" y="54"/>
                    <a:pt x="0" y="59"/>
                  </a:cubicBezTo>
                  <a:cubicBezTo>
                    <a:pt x="4" y="66"/>
                    <a:pt x="9" y="72"/>
                    <a:pt x="16" y="79"/>
                  </a:cubicBezTo>
                  <a:cubicBezTo>
                    <a:pt x="19" y="74"/>
                    <a:pt x="22" y="68"/>
                    <a:pt x="26" y="63"/>
                  </a:cubicBezTo>
                  <a:cubicBezTo>
                    <a:pt x="26" y="63"/>
                    <a:pt x="26" y="63"/>
                    <a:pt x="26" y="63"/>
                  </a:cubicBezTo>
                  <a:cubicBezTo>
                    <a:pt x="31" y="55"/>
                    <a:pt x="37" y="48"/>
                    <a:pt x="45" y="41"/>
                  </a:cubicBezTo>
                  <a:cubicBezTo>
                    <a:pt x="55" y="32"/>
                    <a:pt x="64" y="25"/>
                    <a:pt x="72" y="19"/>
                  </a:cubicBezTo>
                  <a:cubicBezTo>
                    <a:pt x="65" y="13"/>
                    <a:pt x="58" y="6"/>
                    <a:pt x="5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0" name="Freeform 27"/>
            <p:cNvSpPr>
              <a:spLocks/>
            </p:cNvSpPr>
            <p:nvPr/>
          </p:nvSpPr>
          <p:spPr bwMode="auto">
            <a:xfrm>
              <a:off x="4575" y="2831"/>
              <a:ext cx="144" cy="63"/>
            </a:xfrm>
            <a:custGeom>
              <a:avLst/>
              <a:gdLst>
                <a:gd name="T0" fmla="*/ 84 w 99"/>
                <a:gd name="T1" fmla="*/ 3 h 44"/>
                <a:gd name="T2" fmla="*/ 15 w 99"/>
                <a:gd name="T3" fmla="*/ 16 h 44"/>
                <a:gd name="T4" fmla="*/ 15 w 99"/>
                <a:gd name="T5" fmla="*/ 16 h 44"/>
                <a:gd name="T6" fmla="*/ 0 w 99"/>
                <a:gd name="T7" fmla="*/ 25 h 44"/>
                <a:gd name="T8" fmla="*/ 20 w 99"/>
                <a:gd name="T9" fmla="*/ 44 h 44"/>
                <a:gd name="T10" fmla="*/ 34 w 99"/>
                <a:gd name="T11" fmla="*/ 35 h 44"/>
                <a:gd name="T12" fmla="*/ 34 w 99"/>
                <a:gd name="T13" fmla="*/ 35 h 44"/>
                <a:gd name="T14" fmla="*/ 99 w 99"/>
                <a:gd name="T15" fmla="*/ 18 h 44"/>
                <a:gd name="T16" fmla="*/ 84 w 99"/>
                <a:gd name="T17" fmla="*/ 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44">
                  <a:moveTo>
                    <a:pt x="84" y="3"/>
                  </a:moveTo>
                  <a:cubicBezTo>
                    <a:pt x="68" y="0"/>
                    <a:pt x="43" y="1"/>
                    <a:pt x="15" y="16"/>
                  </a:cubicBezTo>
                  <a:cubicBezTo>
                    <a:pt x="15" y="16"/>
                    <a:pt x="15" y="16"/>
                    <a:pt x="15" y="16"/>
                  </a:cubicBezTo>
                  <a:cubicBezTo>
                    <a:pt x="10" y="18"/>
                    <a:pt x="5" y="21"/>
                    <a:pt x="0" y="25"/>
                  </a:cubicBezTo>
                  <a:cubicBezTo>
                    <a:pt x="6" y="31"/>
                    <a:pt x="13" y="38"/>
                    <a:pt x="20" y="44"/>
                  </a:cubicBezTo>
                  <a:cubicBezTo>
                    <a:pt x="25" y="41"/>
                    <a:pt x="30" y="38"/>
                    <a:pt x="34" y="35"/>
                  </a:cubicBezTo>
                  <a:cubicBezTo>
                    <a:pt x="34" y="35"/>
                    <a:pt x="34" y="35"/>
                    <a:pt x="34" y="35"/>
                  </a:cubicBezTo>
                  <a:cubicBezTo>
                    <a:pt x="72" y="15"/>
                    <a:pt x="99" y="18"/>
                    <a:pt x="99" y="18"/>
                  </a:cubicBezTo>
                  <a:cubicBezTo>
                    <a:pt x="95" y="12"/>
                    <a:pt x="90" y="7"/>
                    <a:pt x="8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1" name="Freeform 28"/>
            <p:cNvSpPr>
              <a:spLocks/>
            </p:cNvSpPr>
            <p:nvPr/>
          </p:nvSpPr>
          <p:spPr bwMode="auto">
            <a:xfrm>
              <a:off x="4653" y="2921"/>
              <a:ext cx="75" cy="72"/>
            </a:xfrm>
            <a:custGeom>
              <a:avLst/>
              <a:gdLst>
                <a:gd name="T0" fmla="*/ 12 w 51"/>
                <a:gd name="T1" fmla="*/ 7 h 50"/>
                <a:gd name="T2" fmla="*/ 8 w 51"/>
                <a:gd name="T3" fmla="*/ 39 h 50"/>
                <a:gd name="T4" fmla="*/ 39 w 51"/>
                <a:gd name="T5" fmla="*/ 43 h 50"/>
                <a:gd name="T6" fmla="*/ 43 w 51"/>
                <a:gd name="T7" fmla="*/ 12 h 50"/>
                <a:gd name="T8" fmla="*/ 12 w 51"/>
                <a:gd name="T9" fmla="*/ 7 h 50"/>
              </a:gdLst>
              <a:ahLst/>
              <a:cxnLst>
                <a:cxn ang="0">
                  <a:pos x="T0" y="T1"/>
                </a:cxn>
                <a:cxn ang="0">
                  <a:pos x="T2" y="T3"/>
                </a:cxn>
                <a:cxn ang="0">
                  <a:pos x="T4" y="T5"/>
                </a:cxn>
                <a:cxn ang="0">
                  <a:pos x="T6" y="T7"/>
                </a:cxn>
                <a:cxn ang="0">
                  <a:pos x="T8" y="T9"/>
                </a:cxn>
              </a:cxnLst>
              <a:rect l="0" t="0" r="r" b="b"/>
              <a:pathLst>
                <a:path w="51" h="50">
                  <a:moveTo>
                    <a:pt x="12" y="7"/>
                  </a:moveTo>
                  <a:cubicBezTo>
                    <a:pt x="2" y="15"/>
                    <a:pt x="0" y="29"/>
                    <a:pt x="8" y="39"/>
                  </a:cubicBezTo>
                  <a:cubicBezTo>
                    <a:pt x="15" y="48"/>
                    <a:pt x="29" y="50"/>
                    <a:pt x="39" y="43"/>
                  </a:cubicBezTo>
                  <a:cubicBezTo>
                    <a:pt x="49" y="35"/>
                    <a:pt x="51" y="21"/>
                    <a:pt x="43" y="12"/>
                  </a:cubicBezTo>
                  <a:cubicBezTo>
                    <a:pt x="36" y="2"/>
                    <a:pt x="22" y="0"/>
                    <a:pt x="12"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2" name="Freeform 29"/>
            <p:cNvSpPr>
              <a:spLocks/>
            </p:cNvSpPr>
            <p:nvPr/>
          </p:nvSpPr>
          <p:spPr bwMode="auto">
            <a:xfrm>
              <a:off x="4590" y="3002"/>
              <a:ext cx="66" cy="67"/>
            </a:xfrm>
            <a:custGeom>
              <a:avLst/>
              <a:gdLst>
                <a:gd name="T0" fmla="*/ 10 w 46"/>
                <a:gd name="T1" fmla="*/ 7 h 46"/>
                <a:gd name="T2" fmla="*/ 6 w 46"/>
                <a:gd name="T3" fmla="*/ 36 h 46"/>
                <a:gd name="T4" fmla="*/ 35 w 46"/>
                <a:gd name="T5" fmla="*/ 40 h 46"/>
                <a:gd name="T6" fmla="*/ 39 w 46"/>
                <a:gd name="T7" fmla="*/ 11 h 46"/>
                <a:gd name="T8" fmla="*/ 10 w 46"/>
                <a:gd name="T9" fmla="*/ 7 h 46"/>
              </a:gdLst>
              <a:ahLst/>
              <a:cxnLst>
                <a:cxn ang="0">
                  <a:pos x="T0" y="T1"/>
                </a:cxn>
                <a:cxn ang="0">
                  <a:pos x="T2" y="T3"/>
                </a:cxn>
                <a:cxn ang="0">
                  <a:pos x="T4" y="T5"/>
                </a:cxn>
                <a:cxn ang="0">
                  <a:pos x="T6" y="T7"/>
                </a:cxn>
                <a:cxn ang="0">
                  <a:pos x="T8" y="T9"/>
                </a:cxn>
              </a:cxnLst>
              <a:rect l="0" t="0" r="r" b="b"/>
              <a:pathLst>
                <a:path w="46" h="46">
                  <a:moveTo>
                    <a:pt x="10" y="7"/>
                  </a:moveTo>
                  <a:cubicBezTo>
                    <a:pt x="1" y="14"/>
                    <a:pt x="0" y="27"/>
                    <a:pt x="6" y="36"/>
                  </a:cubicBezTo>
                  <a:cubicBezTo>
                    <a:pt x="13" y="45"/>
                    <a:pt x="26" y="46"/>
                    <a:pt x="35" y="40"/>
                  </a:cubicBezTo>
                  <a:cubicBezTo>
                    <a:pt x="44" y="33"/>
                    <a:pt x="46" y="20"/>
                    <a:pt x="39" y="11"/>
                  </a:cubicBezTo>
                  <a:cubicBezTo>
                    <a:pt x="32" y="2"/>
                    <a:pt x="19" y="0"/>
                    <a:pt x="10"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3" name="Freeform 30"/>
            <p:cNvSpPr>
              <a:spLocks/>
            </p:cNvSpPr>
            <p:nvPr/>
          </p:nvSpPr>
          <p:spPr bwMode="auto">
            <a:xfrm>
              <a:off x="4468" y="2902"/>
              <a:ext cx="103" cy="101"/>
            </a:xfrm>
            <a:custGeom>
              <a:avLst/>
              <a:gdLst>
                <a:gd name="T0" fmla="*/ 17 w 71"/>
                <a:gd name="T1" fmla="*/ 10 h 70"/>
                <a:gd name="T2" fmla="*/ 11 w 71"/>
                <a:gd name="T3" fmla="*/ 54 h 70"/>
                <a:gd name="T4" fmla="*/ 55 w 71"/>
                <a:gd name="T5" fmla="*/ 60 h 70"/>
                <a:gd name="T6" fmla="*/ 61 w 71"/>
                <a:gd name="T7" fmla="*/ 16 h 70"/>
                <a:gd name="T8" fmla="*/ 17 w 71"/>
                <a:gd name="T9" fmla="*/ 10 h 70"/>
              </a:gdLst>
              <a:ahLst/>
              <a:cxnLst>
                <a:cxn ang="0">
                  <a:pos x="T0" y="T1"/>
                </a:cxn>
                <a:cxn ang="0">
                  <a:pos x="T2" y="T3"/>
                </a:cxn>
                <a:cxn ang="0">
                  <a:pos x="T4" y="T5"/>
                </a:cxn>
                <a:cxn ang="0">
                  <a:pos x="T6" y="T7"/>
                </a:cxn>
                <a:cxn ang="0">
                  <a:pos x="T8" y="T9"/>
                </a:cxn>
              </a:cxnLst>
              <a:rect l="0" t="0" r="r" b="b"/>
              <a:pathLst>
                <a:path w="71" h="70">
                  <a:moveTo>
                    <a:pt x="17" y="10"/>
                  </a:moveTo>
                  <a:cubicBezTo>
                    <a:pt x="3" y="21"/>
                    <a:pt x="0" y="40"/>
                    <a:pt x="11" y="54"/>
                  </a:cubicBezTo>
                  <a:cubicBezTo>
                    <a:pt x="21" y="68"/>
                    <a:pt x="41" y="70"/>
                    <a:pt x="55" y="60"/>
                  </a:cubicBezTo>
                  <a:cubicBezTo>
                    <a:pt x="68" y="49"/>
                    <a:pt x="71" y="30"/>
                    <a:pt x="61" y="16"/>
                  </a:cubicBezTo>
                  <a:cubicBezTo>
                    <a:pt x="50" y="2"/>
                    <a:pt x="30" y="0"/>
                    <a:pt x="17"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4" name="Rectangle 31"/>
            <p:cNvSpPr>
              <a:spLocks noChangeArrowheads="1"/>
            </p:cNvSpPr>
            <p:nvPr/>
          </p:nvSpPr>
          <p:spPr bwMode="auto">
            <a:xfrm>
              <a:off x="4884" y="2718"/>
              <a:ext cx="544"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2244" dirty="0" smtClean="0">
                  <a:solidFill>
                    <a:schemeClr val="bg1"/>
                  </a:solidFill>
                  <a:latin typeface="Segoe Pro Display Light" panose="020B0302040504020203" pitchFamily="34" charset="0"/>
                </a:rPr>
                <a:t>App</a:t>
              </a:r>
            </a:p>
            <a:p>
              <a:pPr defTabSz="932597"/>
              <a:r>
                <a:rPr lang="en-US" altLang="en-US" sz="2244" dirty="0" smtClean="0">
                  <a:solidFill>
                    <a:schemeClr val="bg1"/>
                  </a:solidFill>
                  <a:latin typeface="Segoe Pro Display Light" panose="020B0302040504020203" pitchFamily="34" charset="0"/>
                </a:rPr>
                <a:t>Service</a:t>
              </a:r>
              <a:endParaRPr lang="en-US" altLang="en-US" sz="1836" dirty="0">
                <a:solidFill>
                  <a:schemeClr val="bg1"/>
                </a:solidFill>
              </a:endParaRPr>
            </a:p>
          </p:txBody>
        </p:sp>
        <p:sp>
          <p:nvSpPr>
            <p:cNvPr id="35" name="Freeform 32"/>
            <p:cNvSpPr>
              <a:spLocks/>
            </p:cNvSpPr>
            <p:nvPr/>
          </p:nvSpPr>
          <p:spPr bwMode="auto">
            <a:xfrm>
              <a:off x="5778" y="2584"/>
              <a:ext cx="1353" cy="647"/>
            </a:xfrm>
            <a:custGeom>
              <a:avLst/>
              <a:gdLst>
                <a:gd name="T0" fmla="*/ 874 w 932"/>
                <a:gd name="T1" fmla="*/ 0 h 446"/>
                <a:gd name="T2" fmla="*/ 59 w 932"/>
                <a:gd name="T3" fmla="*/ 0 h 446"/>
                <a:gd name="T4" fmla="*/ 18 w 932"/>
                <a:gd name="T5" fmla="*/ 17 h 446"/>
                <a:gd name="T6" fmla="*/ 0 w 932"/>
                <a:gd name="T7" fmla="*/ 58 h 446"/>
                <a:gd name="T8" fmla="*/ 0 w 932"/>
                <a:gd name="T9" fmla="*/ 388 h 446"/>
                <a:gd name="T10" fmla="*/ 18 w 932"/>
                <a:gd name="T11" fmla="*/ 430 h 446"/>
                <a:gd name="T12" fmla="*/ 53 w 932"/>
                <a:gd name="T13" fmla="*/ 446 h 446"/>
                <a:gd name="T14" fmla="*/ 53 w 932"/>
                <a:gd name="T15" fmla="*/ 442 h 446"/>
                <a:gd name="T16" fmla="*/ 53 w 932"/>
                <a:gd name="T17" fmla="*/ 113 h 446"/>
                <a:gd name="T18" fmla="*/ 113 w 932"/>
                <a:gd name="T19" fmla="*/ 52 h 446"/>
                <a:gd name="T20" fmla="*/ 928 w 932"/>
                <a:gd name="T21" fmla="*/ 52 h 446"/>
                <a:gd name="T22" fmla="*/ 932 w 932"/>
                <a:gd name="T23" fmla="*/ 52 h 446"/>
                <a:gd name="T24" fmla="*/ 915 w 932"/>
                <a:gd name="T25" fmla="*/ 17 h 446"/>
                <a:gd name="T26" fmla="*/ 874 w 932"/>
                <a:gd name="T27"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2" h="446">
                  <a:moveTo>
                    <a:pt x="874" y="0"/>
                  </a:moveTo>
                  <a:cubicBezTo>
                    <a:pt x="59" y="0"/>
                    <a:pt x="59" y="0"/>
                    <a:pt x="59" y="0"/>
                  </a:cubicBezTo>
                  <a:cubicBezTo>
                    <a:pt x="43" y="0"/>
                    <a:pt x="28" y="7"/>
                    <a:pt x="18" y="17"/>
                  </a:cubicBezTo>
                  <a:cubicBezTo>
                    <a:pt x="7" y="28"/>
                    <a:pt x="0" y="42"/>
                    <a:pt x="0" y="58"/>
                  </a:cubicBezTo>
                  <a:cubicBezTo>
                    <a:pt x="0" y="388"/>
                    <a:pt x="0" y="388"/>
                    <a:pt x="0" y="388"/>
                  </a:cubicBezTo>
                  <a:cubicBezTo>
                    <a:pt x="0" y="404"/>
                    <a:pt x="7" y="419"/>
                    <a:pt x="18" y="430"/>
                  </a:cubicBezTo>
                  <a:cubicBezTo>
                    <a:pt x="27" y="439"/>
                    <a:pt x="39" y="445"/>
                    <a:pt x="53" y="446"/>
                  </a:cubicBezTo>
                  <a:cubicBezTo>
                    <a:pt x="53" y="445"/>
                    <a:pt x="53" y="444"/>
                    <a:pt x="53" y="442"/>
                  </a:cubicBezTo>
                  <a:cubicBezTo>
                    <a:pt x="53" y="113"/>
                    <a:pt x="53" y="113"/>
                    <a:pt x="53" y="113"/>
                  </a:cubicBezTo>
                  <a:cubicBezTo>
                    <a:pt x="53" y="79"/>
                    <a:pt x="80" y="52"/>
                    <a:pt x="113" y="52"/>
                  </a:cubicBezTo>
                  <a:cubicBezTo>
                    <a:pt x="928" y="52"/>
                    <a:pt x="928" y="52"/>
                    <a:pt x="928" y="52"/>
                  </a:cubicBezTo>
                  <a:cubicBezTo>
                    <a:pt x="929" y="52"/>
                    <a:pt x="930" y="52"/>
                    <a:pt x="932" y="52"/>
                  </a:cubicBezTo>
                  <a:cubicBezTo>
                    <a:pt x="930" y="39"/>
                    <a:pt x="924" y="26"/>
                    <a:pt x="915" y="17"/>
                  </a:cubicBezTo>
                  <a:cubicBezTo>
                    <a:pt x="904" y="7"/>
                    <a:pt x="890" y="0"/>
                    <a:pt x="874" y="0"/>
                  </a:cubicBezTo>
                </a:path>
              </a:pathLst>
            </a:custGeom>
            <a:solidFill>
              <a:srgbClr val="4E6C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6" name="Freeform 33"/>
            <p:cNvSpPr>
              <a:spLocks/>
            </p:cNvSpPr>
            <p:nvPr/>
          </p:nvSpPr>
          <p:spPr bwMode="auto">
            <a:xfrm>
              <a:off x="5772" y="2578"/>
              <a:ext cx="1365" cy="659"/>
            </a:xfrm>
            <a:custGeom>
              <a:avLst/>
              <a:gdLst>
                <a:gd name="T0" fmla="*/ 878 w 940"/>
                <a:gd name="T1" fmla="*/ 0 h 454"/>
                <a:gd name="T2" fmla="*/ 63 w 940"/>
                <a:gd name="T3" fmla="*/ 0 h 454"/>
                <a:gd name="T4" fmla="*/ 0 w 940"/>
                <a:gd name="T5" fmla="*/ 62 h 454"/>
                <a:gd name="T6" fmla="*/ 0 w 940"/>
                <a:gd name="T7" fmla="*/ 392 h 454"/>
                <a:gd name="T8" fmla="*/ 57 w 940"/>
                <a:gd name="T9" fmla="*/ 454 h 454"/>
                <a:gd name="T10" fmla="*/ 57 w 940"/>
                <a:gd name="T11" fmla="*/ 450 h 454"/>
                <a:gd name="T12" fmla="*/ 22 w 940"/>
                <a:gd name="T13" fmla="*/ 434 h 454"/>
                <a:gd name="T14" fmla="*/ 4 w 940"/>
                <a:gd name="T15" fmla="*/ 392 h 454"/>
                <a:gd name="T16" fmla="*/ 4 w 940"/>
                <a:gd name="T17" fmla="*/ 62 h 454"/>
                <a:gd name="T18" fmla="*/ 22 w 940"/>
                <a:gd name="T19" fmla="*/ 21 h 454"/>
                <a:gd name="T20" fmla="*/ 63 w 940"/>
                <a:gd name="T21" fmla="*/ 4 h 454"/>
                <a:gd name="T22" fmla="*/ 878 w 940"/>
                <a:gd name="T23" fmla="*/ 4 h 454"/>
                <a:gd name="T24" fmla="*/ 919 w 940"/>
                <a:gd name="T25" fmla="*/ 21 h 454"/>
                <a:gd name="T26" fmla="*/ 936 w 940"/>
                <a:gd name="T27" fmla="*/ 56 h 454"/>
                <a:gd name="T28" fmla="*/ 940 w 940"/>
                <a:gd name="T29" fmla="*/ 57 h 454"/>
                <a:gd name="T30" fmla="*/ 878 w 940"/>
                <a:gd name="T31"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0" h="454">
                  <a:moveTo>
                    <a:pt x="878" y="0"/>
                  </a:moveTo>
                  <a:cubicBezTo>
                    <a:pt x="63" y="0"/>
                    <a:pt x="63" y="0"/>
                    <a:pt x="63" y="0"/>
                  </a:cubicBezTo>
                  <a:cubicBezTo>
                    <a:pt x="28" y="0"/>
                    <a:pt x="0" y="28"/>
                    <a:pt x="0" y="62"/>
                  </a:cubicBezTo>
                  <a:cubicBezTo>
                    <a:pt x="0" y="392"/>
                    <a:pt x="0" y="392"/>
                    <a:pt x="0" y="392"/>
                  </a:cubicBezTo>
                  <a:cubicBezTo>
                    <a:pt x="0" y="425"/>
                    <a:pt x="25" y="452"/>
                    <a:pt x="57" y="454"/>
                  </a:cubicBezTo>
                  <a:cubicBezTo>
                    <a:pt x="57" y="453"/>
                    <a:pt x="57" y="452"/>
                    <a:pt x="57" y="450"/>
                  </a:cubicBezTo>
                  <a:cubicBezTo>
                    <a:pt x="43" y="449"/>
                    <a:pt x="31" y="443"/>
                    <a:pt x="22" y="434"/>
                  </a:cubicBezTo>
                  <a:cubicBezTo>
                    <a:pt x="11" y="423"/>
                    <a:pt x="4" y="408"/>
                    <a:pt x="4" y="392"/>
                  </a:cubicBezTo>
                  <a:cubicBezTo>
                    <a:pt x="4" y="62"/>
                    <a:pt x="4" y="62"/>
                    <a:pt x="4" y="62"/>
                  </a:cubicBezTo>
                  <a:cubicBezTo>
                    <a:pt x="4" y="46"/>
                    <a:pt x="11" y="32"/>
                    <a:pt x="22" y="21"/>
                  </a:cubicBezTo>
                  <a:cubicBezTo>
                    <a:pt x="32" y="11"/>
                    <a:pt x="47" y="4"/>
                    <a:pt x="63" y="4"/>
                  </a:cubicBezTo>
                  <a:cubicBezTo>
                    <a:pt x="878" y="4"/>
                    <a:pt x="878" y="4"/>
                    <a:pt x="878" y="4"/>
                  </a:cubicBezTo>
                  <a:cubicBezTo>
                    <a:pt x="894" y="4"/>
                    <a:pt x="908" y="11"/>
                    <a:pt x="919" y="21"/>
                  </a:cubicBezTo>
                  <a:cubicBezTo>
                    <a:pt x="928" y="30"/>
                    <a:pt x="934" y="43"/>
                    <a:pt x="936" y="56"/>
                  </a:cubicBezTo>
                  <a:cubicBezTo>
                    <a:pt x="937" y="56"/>
                    <a:pt x="938" y="57"/>
                    <a:pt x="940" y="57"/>
                  </a:cubicBezTo>
                  <a:cubicBezTo>
                    <a:pt x="937" y="25"/>
                    <a:pt x="910" y="0"/>
                    <a:pt x="878"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7" name="Freeform 34"/>
            <p:cNvSpPr>
              <a:spLocks/>
            </p:cNvSpPr>
            <p:nvPr/>
          </p:nvSpPr>
          <p:spPr bwMode="auto">
            <a:xfrm>
              <a:off x="5855" y="2659"/>
              <a:ext cx="1358" cy="655"/>
            </a:xfrm>
            <a:custGeom>
              <a:avLst/>
              <a:gdLst>
                <a:gd name="T0" fmla="*/ 935 w 935"/>
                <a:gd name="T1" fmla="*/ 390 h 451"/>
                <a:gd name="T2" fmla="*/ 875 w 935"/>
                <a:gd name="T3" fmla="*/ 451 h 451"/>
                <a:gd name="T4" fmla="*/ 60 w 935"/>
                <a:gd name="T5" fmla="*/ 451 h 451"/>
                <a:gd name="T6" fmla="*/ 0 w 935"/>
                <a:gd name="T7" fmla="*/ 390 h 451"/>
                <a:gd name="T8" fmla="*/ 0 w 935"/>
                <a:gd name="T9" fmla="*/ 61 h 451"/>
                <a:gd name="T10" fmla="*/ 60 w 935"/>
                <a:gd name="T11" fmla="*/ 0 h 451"/>
                <a:gd name="T12" fmla="*/ 875 w 935"/>
                <a:gd name="T13" fmla="*/ 0 h 451"/>
                <a:gd name="T14" fmla="*/ 935 w 935"/>
                <a:gd name="T15" fmla="*/ 61 h 451"/>
                <a:gd name="T16" fmla="*/ 935 w 935"/>
                <a:gd name="T17" fmla="*/ 390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5" h="451">
                  <a:moveTo>
                    <a:pt x="935" y="390"/>
                  </a:moveTo>
                  <a:cubicBezTo>
                    <a:pt x="935" y="424"/>
                    <a:pt x="908" y="451"/>
                    <a:pt x="875" y="451"/>
                  </a:cubicBezTo>
                  <a:cubicBezTo>
                    <a:pt x="60" y="451"/>
                    <a:pt x="60" y="451"/>
                    <a:pt x="60" y="451"/>
                  </a:cubicBezTo>
                  <a:cubicBezTo>
                    <a:pt x="27" y="451"/>
                    <a:pt x="0" y="424"/>
                    <a:pt x="0" y="390"/>
                  </a:cubicBezTo>
                  <a:cubicBezTo>
                    <a:pt x="0" y="61"/>
                    <a:pt x="0" y="61"/>
                    <a:pt x="0" y="61"/>
                  </a:cubicBezTo>
                  <a:cubicBezTo>
                    <a:pt x="0" y="27"/>
                    <a:pt x="27" y="0"/>
                    <a:pt x="60" y="0"/>
                  </a:cubicBezTo>
                  <a:cubicBezTo>
                    <a:pt x="875" y="0"/>
                    <a:pt x="875" y="0"/>
                    <a:pt x="875" y="0"/>
                  </a:cubicBezTo>
                  <a:cubicBezTo>
                    <a:pt x="908" y="0"/>
                    <a:pt x="935" y="27"/>
                    <a:pt x="935" y="61"/>
                  </a:cubicBezTo>
                  <a:cubicBezTo>
                    <a:pt x="935" y="390"/>
                    <a:pt x="935" y="390"/>
                    <a:pt x="935" y="390"/>
                  </a:cubicBezTo>
                </a:path>
              </a:pathLst>
            </a:custGeom>
            <a:solidFill>
              <a:srgbClr val="022D71"/>
            </a:solidFill>
            <a:ln w="9525">
              <a:noFill/>
              <a:round/>
              <a:headEnd/>
              <a:tailEnd/>
            </a:ln>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8" name="Freeform 35"/>
            <p:cNvSpPr>
              <a:spLocks/>
            </p:cNvSpPr>
            <p:nvPr/>
          </p:nvSpPr>
          <p:spPr bwMode="auto">
            <a:xfrm>
              <a:off x="5850" y="2656"/>
              <a:ext cx="1367" cy="661"/>
            </a:xfrm>
            <a:custGeom>
              <a:avLst/>
              <a:gdLst>
                <a:gd name="T0" fmla="*/ 938 w 941"/>
                <a:gd name="T1" fmla="*/ 392 h 455"/>
                <a:gd name="T2" fmla="*/ 936 w 941"/>
                <a:gd name="T3" fmla="*/ 392 h 455"/>
                <a:gd name="T4" fmla="*/ 919 w 941"/>
                <a:gd name="T5" fmla="*/ 433 h 455"/>
                <a:gd name="T6" fmla="*/ 878 w 941"/>
                <a:gd name="T7" fmla="*/ 450 h 455"/>
                <a:gd name="T8" fmla="*/ 63 w 941"/>
                <a:gd name="T9" fmla="*/ 450 h 455"/>
                <a:gd name="T10" fmla="*/ 22 w 941"/>
                <a:gd name="T11" fmla="*/ 433 h 455"/>
                <a:gd name="T12" fmla="*/ 5 w 941"/>
                <a:gd name="T13" fmla="*/ 392 h 455"/>
                <a:gd name="T14" fmla="*/ 5 w 941"/>
                <a:gd name="T15" fmla="*/ 63 h 455"/>
                <a:gd name="T16" fmla="*/ 22 w 941"/>
                <a:gd name="T17" fmla="*/ 22 h 455"/>
                <a:gd name="T18" fmla="*/ 63 w 941"/>
                <a:gd name="T19" fmla="*/ 5 h 455"/>
                <a:gd name="T20" fmla="*/ 878 w 941"/>
                <a:gd name="T21" fmla="*/ 5 h 455"/>
                <a:gd name="T22" fmla="*/ 919 w 941"/>
                <a:gd name="T23" fmla="*/ 22 h 455"/>
                <a:gd name="T24" fmla="*/ 936 w 941"/>
                <a:gd name="T25" fmla="*/ 63 h 455"/>
                <a:gd name="T26" fmla="*/ 936 w 941"/>
                <a:gd name="T27" fmla="*/ 392 h 455"/>
                <a:gd name="T28" fmla="*/ 938 w 941"/>
                <a:gd name="T29" fmla="*/ 392 h 455"/>
                <a:gd name="T30" fmla="*/ 941 w 941"/>
                <a:gd name="T31" fmla="*/ 392 h 455"/>
                <a:gd name="T32" fmla="*/ 941 w 941"/>
                <a:gd name="T33" fmla="*/ 63 h 455"/>
                <a:gd name="T34" fmla="*/ 878 w 941"/>
                <a:gd name="T35" fmla="*/ 0 h 455"/>
                <a:gd name="T36" fmla="*/ 63 w 941"/>
                <a:gd name="T37" fmla="*/ 0 h 455"/>
                <a:gd name="T38" fmla="*/ 0 w 941"/>
                <a:gd name="T39" fmla="*/ 63 h 455"/>
                <a:gd name="T40" fmla="*/ 0 w 941"/>
                <a:gd name="T41" fmla="*/ 392 h 455"/>
                <a:gd name="T42" fmla="*/ 63 w 941"/>
                <a:gd name="T43" fmla="*/ 455 h 455"/>
                <a:gd name="T44" fmla="*/ 878 w 941"/>
                <a:gd name="T45" fmla="*/ 455 h 455"/>
                <a:gd name="T46" fmla="*/ 941 w 941"/>
                <a:gd name="T47" fmla="*/ 392 h 455"/>
                <a:gd name="T48" fmla="*/ 938 w 941"/>
                <a:gd name="T49" fmla="*/ 392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41" h="455">
                  <a:moveTo>
                    <a:pt x="938" y="392"/>
                  </a:moveTo>
                  <a:cubicBezTo>
                    <a:pt x="936" y="392"/>
                    <a:pt x="936" y="392"/>
                    <a:pt x="936" y="392"/>
                  </a:cubicBezTo>
                  <a:cubicBezTo>
                    <a:pt x="936" y="408"/>
                    <a:pt x="929" y="423"/>
                    <a:pt x="919" y="433"/>
                  </a:cubicBezTo>
                  <a:cubicBezTo>
                    <a:pt x="908" y="444"/>
                    <a:pt x="894" y="450"/>
                    <a:pt x="878" y="450"/>
                  </a:cubicBezTo>
                  <a:cubicBezTo>
                    <a:pt x="63" y="450"/>
                    <a:pt x="63" y="450"/>
                    <a:pt x="63" y="450"/>
                  </a:cubicBezTo>
                  <a:cubicBezTo>
                    <a:pt x="47" y="450"/>
                    <a:pt x="33" y="444"/>
                    <a:pt x="22" y="433"/>
                  </a:cubicBezTo>
                  <a:cubicBezTo>
                    <a:pt x="12" y="423"/>
                    <a:pt x="5" y="408"/>
                    <a:pt x="5" y="392"/>
                  </a:cubicBezTo>
                  <a:cubicBezTo>
                    <a:pt x="5" y="63"/>
                    <a:pt x="5" y="63"/>
                    <a:pt x="5" y="63"/>
                  </a:cubicBezTo>
                  <a:cubicBezTo>
                    <a:pt x="5" y="47"/>
                    <a:pt x="12" y="32"/>
                    <a:pt x="22" y="22"/>
                  </a:cubicBezTo>
                  <a:cubicBezTo>
                    <a:pt x="33" y="11"/>
                    <a:pt x="47" y="5"/>
                    <a:pt x="63" y="5"/>
                  </a:cubicBezTo>
                  <a:cubicBezTo>
                    <a:pt x="878" y="5"/>
                    <a:pt x="878" y="5"/>
                    <a:pt x="878" y="5"/>
                  </a:cubicBezTo>
                  <a:cubicBezTo>
                    <a:pt x="894" y="5"/>
                    <a:pt x="908" y="11"/>
                    <a:pt x="919" y="22"/>
                  </a:cubicBezTo>
                  <a:cubicBezTo>
                    <a:pt x="929" y="32"/>
                    <a:pt x="936" y="47"/>
                    <a:pt x="936" y="63"/>
                  </a:cubicBezTo>
                  <a:cubicBezTo>
                    <a:pt x="936" y="392"/>
                    <a:pt x="936" y="392"/>
                    <a:pt x="936" y="392"/>
                  </a:cubicBezTo>
                  <a:cubicBezTo>
                    <a:pt x="938" y="392"/>
                    <a:pt x="938" y="392"/>
                    <a:pt x="938" y="392"/>
                  </a:cubicBezTo>
                  <a:cubicBezTo>
                    <a:pt x="941" y="392"/>
                    <a:pt x="941" y="392"/>
                    <a:pt x="941" y="392"/>
                  </a:cubicBezTo>
                  <a:cubicBezTo>
                    <a:pt x="941" y="63"/>
                    <a:pt x="941" y="63"/>
                    <a:pt x="941" y="63"/>
                  </a:cubicBezTo>
                  <a:cubicBezTo>
                    <a:pt x="941" y="28"/>
                    <a:pt x="913" y="0"/>
                    <a:pt x="878" y="0"/>
                  </a:cubicBezTo>
                  <a:cubicBezTo>
                    <a:pt x="63" y="0"/>
                    <a:pt x="63" y="0"/>
                    <a:pt x="63" y="0"/>
                  </a:cubicBezTo>
                  <a:cubicBezTo>
                    <a:pt x="28" y="0"/>
                    <a:pt x="0" y="28"/>
                    <a:pt x="0" y="63"/>
                  </a:cubicBezTo>
                  <a:cubicBezTo>
                    <a:pt x="0" y="392"/>
                    <a:pt x="0" y="392"/>
                    <a:pt x="0" y="392"/>
                  </a:cubicBezTo>
                  <a:cubicBezTo>
                    <a:pt x="0" y="427"/>
                    <a:pt x="28" y="455"/>
                    <a:pt x="63" y="455"/>
                  </a:cubicBezTo>
                  <a:cubicBezTo>
                    <a:pt x="878" y="455"/>
                    <a:pt x="878" y="455"/>
                    <a:pt x="878" y="455"/>
                  </a:cubicBezTo>
                  <a:cubicBezTo>
                    <a:pt x="913" y="455"/>
                    <a:pt x="941" y="427"/>
                    <a:pt x="941" y="392"/>
                  </a:cubicBezTo>
                  <a:lnTo>
                    <a:pt x="938"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39" name="Freeform 36"/>
            <p:cNvSpPr>
              <a:spLocks/>
            </p:cNvSpPr>
            <p:nvPr/>
          </p:nvSpPr>
          <p:spPr bwMode="auto">
            <a:xfrm>
              <a:off x="6068" y="3044"/>
              <a:ext cx="211" cy="63"/>
            </a:xfrm>
            <a:custGeom>
              <a:avLst/>
              <a:gdLst>
                <a:gd name="T0" fmla="*/ 105 w 145"/>
                <a:gd name="T1" fmla="*/ 0 h 43"/>
                <a:gd name="T2" fmla="*/ 100 w 145"/>
                <a:gd name="T3" fmla="*/ 0 h 43"/>
                <a:gd name="T4" fmla="*/ 48 w 145"/>
                <a:gd name="T5" fmla="*/ 0 h 43"/>
                <a:gd name="T6" fmla="*/ 45 w 145"/>
                <a:gd name="T7" fmla="*/ 0 h 43"/>
                <a:gd name="T8" fmla="*/ 0 w 145"/>
                <a:gd name="T9" fmla="*/ 29 h 43"/>
                <a:gd name="T10" fmla="*/ 0 w 145"/>
                <a:gd name="T11" fmla="*/ 43 h 43"/>
                <a:gd name="T12" fmla="*/ 54 w 145"/>
                <a:gd name="T13" fmla="*/ 43 h 43"/>
                <a:gd name="T14" fmla="*/ 94 w 145"/>
                <a:gd name="T15" fmla="*/ 43 h 43"/>
                <a:gd name="T16" fmla="*/ 145 w 145"/>
                <a:gd name="T17" fmla="*/ 43 h 43"/>
                <a:gd name="T18" fmla="*/ 145 w 145"/>
                <a:gd name="T19" fmla="*/ 29 h 43"/>
                <a:gd name="T20" fmla="*/ 105 w 145"/>
                <a:gd name="T2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5" h="43">
                  <a:moveTo>
                    <a:pt x="105" y="0"/>
                  </a:moveTo>
                  <a:cubicBezTo>
                    <a:pt x="100" y="0"/>
                    <a:pt x="100" y="0"/>
                    <a:pt x="100" y="0"/>
                  </a:cubicBezTo>
                  <a:cubicBezTo>
                    <a:pt x="48" y="0"/>
                    <a:pt x="48" y="0"/>
                    <a:pt x="48" y="0"/>
                  </a:cubicBezTo>
                  <a:cubicBezTo>
                    <a:pt x="45" y="0"/>
                    <a:pt x="45" y="0"/>
                    <a:pt x="45" y="0"/>
                  </a:cubicBezTo>
                  <a:cubicBezTo>
                    <a:pt x="52" y="26"/>
                    <a:pt x="43" y="29"/>
                    <a:pt x="0" y="29"/>
                  </a:cubicBezTo>
                  <a:cubicBezTo>
                    <a:pt x="0" y="43"/>
                    <a:pt x="0" y="43"/>
                    <a:pt x="0" y="43"/>
                  </a:cubicBezTo>
                  <a:cubicBezTo>
                    <a:pt x="54" y="43"/>
                    <a:pt x="54" y="43"/>
                    <a:pt x="54" y="43"/>
                  </a:cubicBezTo>
                  <a:cubicBezTo>
                    <a:pt x="94" y="43"/>
                    <a:pt x="94" y="43"/>
                    <a:pt x="94" y="43"/>
                  </a:cubicBezTo>
                  <a:cubicBezTo>
                    <a:pt x="145" y="43"/>
                    <a:pt x="145" y="43"/>
                    <a:pt x="145" y="43"/>
                  </a:cubicBezTo>
                  <a:cubicBezTo>
                    <a:pt x="145" y="29"/>
                    <a:pt x="145" y="29"/>
                    <a:pt x="145" y="29"/>
                  </a:cubicBezTo>
                  <a:cubicBezTo>
                    <a:pt x="102" y="29"/>
                    <a:pt x="98" y="26"/>
                    <a:pt x="105" y="0"/>
                  </a:cubicBez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0" name="Freeform 37"/>
            <p:cNvSpPr>
              <a:spLocks noEditPoints="1"/>
            </p:cNvSpPr>
            <p:nvPr/>
          </p:nvSpPr>
          <p:spPr bwMode="auto">
            <a:xfrm>
              <a:off x="6013" y="2810"/>
              <a:ext cx="321" cy="234"/>
            </a:xfrm>
            <a:custGeom>
              <a:avLst/>
              <a:gdLst>
                <a:gd name="T0" fmla="*/ 207 w 221"/>
                <a:gd name="T1" fmla="*/ 0 h 161"/>
                <a:gd name="T2" fmla="*/ 12 w 221"/>
                <a:gd name="T3" fmla="*/ 0 h 161"/>
                <a:gd name="T4" fmla="*/ 0 w 221"/>
                <a:gd name="T5" fmla="*/ 13 h 161"/>
                <a:gd name="T6" fmla="*/ 0 w 221"/>
                <a:gd name="T7" fmla="*/ 149 h 161"/>
                <a:gd name="T8" fmla="*/ 12 w 221"/>
                <a:gd name="T9" fmla="*/ 161 h 161"/>
                <a:gd name="T10" fmla="*/ 207 w 221"/>
                <a:gd name="T11" fmla="*/ 161 h 161"/>
                <a:gd name="T12" fmla="*/ 221 w 221"/>
                <a:gd name="T13" fmla="*/ 149 h 161"/>
                <a:gd name="T14" fmla="*/ 221 w 221"/>
                <a:gd name="T15" fmla="*/ 13 h 161"/>
                <a:gd name="T16" fmla="*/ 207 w 221"/>
                <a:gd name="T17" fmla="*/ 0 h 161"/>
                <a:gd name="T18" fmla="*/ 204 w 221"/>
                <a:gd name="T19" fmla="*/ 17 h 161"/>
                <a:gd name="T20" fmla="*/ 204 w 221"/>
                <a:gd name="T21" fmla="*/ 144 h 161"/>
                <a:gd name="T22" fmla="*/ 17 w 221"/>
                <a:gd name="T23" fmla="*/ 144 h 161"/>
                <a:gd name="T24" fmla="*/ 17 w 221"/>
                <a:gd name="T25" fmla="*/ 17 h 161"/>
                <a:gd name="T26" fmla="*/ 204 w 221"/>
                <a:gd name="T27" fmla="*/ 17 h 161"/>
                <a:gd name="T28" fmla="*/ 204 w 221"/>
                <a:gd name="T29" fmla="*/ 17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 h="161">
                  <a:moveTo>
                    <a:pt x="207" y="0"/>
                  </a:moveTo>
                  <a:cubicBezTo>
                    <a:pt x="12" y="0"/>
                    <a:pt x="12" y="0"/>
                    <a:pt x="12" y="0"/>
                  </a:cubicBezTo>
                  <a:cubicBezTo>
                    <a:pt x="6" y="0"/>
                    <a:pt x="0" y="6"/>
                    <a:pt x="0" y="13"/>
                  </a:cubicBezTo>
                  <a:cubicBezTo>
                    <a:pt x="0" y="149"/>
                    <a:pt x="0" y="149"/>
                    <a:pt x="0" y="149"/>
                  </a:cubicBezTo>
                  <a:cubicBezTo>
                    <a:pt x="0" y="155"/>
                    <a:pt x="6" y="161"/>
                    <a:pt x="12" y="161"/>
                  </a:cubicBezTo>
                  <a:cubicBezTo>
                    <a:pt x="207" y="161"/>
                    <a:pt x="207" y="161"/>
                    <a:pt x="207" y="161"/>
                  </a:cubicBezTo>
                  <a:cubicBezTo>
                    <a:pt x="214" y="161"/>
                    <a:pt x="221" y="155"/>
                    <a:pt x="221" y="149"/>
                  </a:cubicBezTo>
                  <a:cubicBezTo>
                    <a:pt x="221" y="13"/>
                    <a:pt x="221" y="13"/>
                    <a:pt x="221" y="13"/>
                  </a:cubicBezTo>
                  <a:cubicBezTo>
                    <a:pt x="221" y="6"/>
                    <a:pt x="214" y="0"/>
                    <a:pt x="207" y="0"/>
                  </a:cubicBezTo>
                  <a:moveTo>
                    <a:pt x="204" y="17"/>
                  </a:moveTo>
                  <a:cubicBezTo>
                    <a:pt x="204" y="144"/>
                    <a:pt x="204" y="144"/>
                    <a:pt x="204" y="144"/>
                  </a:cubicBezTo>
                  <a:cubicBezTo>
                    <a:pt x="17" y="144"/>
                    <a:pt x="17" y="144"/>
                    <a:pt x="17" y="144"/>
                  </a:cubicBezTo>
                  <a:cubicBezTo>
                    <a:pt x="17" y="17"/>
                    <a:pt x="17" y="17"/>
                    <a:pt x="17" y="17"/>
                  </a:cubicBezTo>
                  <a:cubicBezTo>
                    <a:pt x="204" y="17"/>
                    <a:pt x="204" y="17"/>
                    <a:pt x="204" y="17"/>
                  </a:cubicBezTo>
                  <a:cubicBezTo>
                    <a:pt x="204" y="17"/>
                    <a:pt x="204" y="17"/>
                    <a:pt x="204" y="17"/>
                  </a:cubicBezTo>
                </a:path>
              </a:pathLst>
            </a:custGeom>
            <a:solidFill>
              <a:srgbClr val="C5C5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1" name="Freeform 38"/>
            <p:cNvSpPr>
              <a:spLocks/>
            </p:cNvSpPr>
            <p:nvPr/>
          </p:nvSpPr>
          <p:spPr bwMode="auto">
            <a:xfrm>
              <a:off x="6038" y="2835"/>
              <a:ext cx="271" cy="184"/>
            </a:xfrm>
            <a:custGeom>
              <a:avLst/>
              <a:gdLst>
                <a:gd name="T0" fmla="*/ 271 w 271"/>
                <a:gd name="T1" fmla="*/ 0 h 184"/>
                <a:gd name="T2" fmla="*/ 271 w 271"/>
                <a:gd name="T3" fmla="*/ 184 h 184"/>
                <a:gd name="T4" fmla="*/ 0 w 271"/>
                <a:gd name="T5" fmla="*/ 184 h 184"/>
                <a:gd name="T6" fmla="*/ 0 w 271"/>
                <a:gd name="T7" fmla="*/ 0 h 184"/>
                <a:gd name="T8" fmla="*/ 271 w 271"/>
                <a:gd name="T9" fmla="*/ 0 h 184"/>
                <a:gd name="T10" fmla="*/ 271 w 271"/>
                <a:gd name="T11" fmla="*/ 0 h 184"/>
              </a:gdLst>
              <a:ahLst/>
              <a:cxnLst>
                <a:cxn ang="0">
                  <a:pos x="T0" y="T1"/>
                </a:cxn>
                <a:cxn ang="0">
                  <a:pos x="T2" y="T3"/>
                </a:cxn>
                <a:cxn ang="0">
                  <a:pos x="T4" y="T5"/>
                </a:cxn>
                <a:cxn ang="0">
                  <a:pos x="T6" y="T7"/>
                </a:cxn>
                <a:cxn ang="0">
                  <a:pos x="T8" y="T9"/>
                </a:cxn>
                <a:cxn ang="0">
                  <a:pos x="T10" y="T11"/>
                </a:cxn>
              </a:cxnLst>
              <a:rect l="0" t="0" r="r" b="b"/>
              <a:pathLst>
                <a:path w="271" h="184">
                  <a:moveTo>
                    <a:pt x="271" y="0"/>
                  </a:moveTo>
                  <a:lnTo>
                    <a:pt x="271" y="184"/>
                  </a:lnTo>
                  <a:lnTo>
                    <a:pt x="0" y="184"/>
                  </a:lnTo>
                  <a:lnTo>
                    <a:pt x="0" y="0"/>
                  </a:lnTo>
                  <a:lnTo>
                    <a:pt x="271" y="0"/>
                  </a:lnTo>
                  <a:lnTo>
                    <a:pt x="271" y="0"/>
                  </a:lnTo>
                  <a:close/>
                </a:path>
              </a:pathLst>
            </a:custGeom>
            <a:solidFill>
              <a:srgbClr val="00BB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2" name="Freeform 39"/>
            <p:cNvSpPr>
              <a:spLocks/>
            </p:cNvSpPr>
            <p:nvPr/>
          </p:nvSpPr>
          <p:spPr bwMode="auto">
            <a:xfrm>
              <a:off x="6038" y="2835"/>
              <a:ext cx="271" cy="184"/>
            </a:xfrm>
            <a:custGeom>
              <a:avLst/>
              <a:gdLst>
                <a:gd name="T0" fmla="*/ 271 w 271"/>
                <a:gd name="T1" fmla="*/ 0 h 184"/>
                <a:gd name="T2" fmla="*/ 271 w 271"/>
                <a:gd name="T3" fmla="*/ 184 h 184"/>
                <a:gd name="T4" fmla="*/ 0 w 271"/>
                <a:gd name="T5" fmla="*/ 184 h 184"/>
                <a:gd name="T6" fmla="*/ 0 w 271"/>
                <a:gd name="T7" fmla="*/ 0 h 184"/>
                <a:gd name="T8" fmla="*/ 271 w 271"/>
                <a:gd name="T9" fmla="*/ 0 h 184"/>
                <a:gd name="T10" fmla="*/ 271 w 271"/>
                <a:gd name="T11" fmla="*/ 0 h 184"/>
              </a:gdLst>
              <a:ahLst/>
              <a:cxnLst>
                <a:cxn ang="0">
                  <a:pos x="T0" y="T1"/>
                </a:cxn>
                <a:cxn ang="0">
                  <a:pos x="T2" y="T3"/>
                </a:cxn>
                <a:cxn ang="0">
                  <a:pos x="T4" y="T5"/>
                </a:cxn>
                <a:cxn ang="0">
                  <a:pos x="T6" y="T7"/>
                </a:cxn>
                <a:cxn ang="0">
                  <a:pos x="T8" y="T9"/>
                </a:cxn>
                <a:cxn ang="0">
                  <a:pos x="T10" y="T11"/>
                </a:cxn>
              </a:cxnLst>
              <a:rect l="0" t="0" r="r" b="b"/>
              <a:pathLst>
                <a:path w="271" h="184">
                  <a:moveTo>
                    <a:pt x="271" y="0"/>
                  </a:moveTo>
                  <a:lnTo>
                    <a:pt x="271" y="184"/>
                  </a:lnTo>
                  <a:lnTo>
                    <a:pt x="0" y="184"/>
                  </a:lnTo>
                  <a:lnTo>
                    <a:pt x="0" y="0"/>
                  </a:lnTo>
                  <a:lnTo>
                    <a:pt x="271" y="0"/>
                  </a:lnTo>
                  <a:lnTo>
                    <a:pt x="2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3" name="Freeform 40"/>
            <p:cNvSpPr>
              <a:spLocks/>
            </p:cNvSpPr>
            <p:nvPr/>
          </p:nvSpPr>
          <p:spPr bwMode="auto">
            <a:xfrm>
              <a:off x="6013" y="2810"/>
              <a:ext cx="302" cy="234"/>
            </a:xfrm>
            <a:custGeom>
              <a:avLst/>
              <a:gdLst>
                <a:gd name="T0" fmla="*/ 17 w 208"/>
                <a:gd name="T1" fmla="*/ 144 h 161"/>
                <a:gd name="T2" fmla="*/ 17 w 208"/>
                <a:gd name="T3" fmla="*/ 144 h 161"/>
                <a:gd name="T4" fmla="*/ 17 w 208"/>
                <a:gd name="T5" fmla="*/ 17 h 161"/>
                <a:gd name="T6" fmla="*/ 188 w 208"/>
                <a:gd name="T7" fmla="*/ 17 h 161"/>
                <a:gd name="T8" fmla="*/ 208 w 208"/>
                <a:gd name="T9" fmla="*/ 0 h 161"/>
                <a:gd name="T10" fmla="*/ 207 w 208"/>
                <a:gd name="T11" fmla="*/ 0 h 161"/>
                <a:gd name="T12" fmla="*/ 12 w 208"/>
                <a:gd name="T13" fmla="*/ 0 h 161"/>
                <a:gd name="T14" fmla="*/ 0 w 208"/>
                <a:gd name="T15" fmla="*/ 13 h 161"/>
                <a:gd name="T16" fmla="*/ 0 w 208"/>
                <a:gd name="T17" fmla="*/ 149 h 161"/>
                <a:gd name="T18" fmla="*/ 12 w 208"/>
                <a:gd name="T19" fmla="*/ 161 h 161"/>
                <a:gd name="T20" fmla="*/ 17 w 208"/>
                <a:gd name="T21" fmla="*/ 161 h 161"/>
                <a:gd name="T22" fmla="*/ 37 w 208"/>
                <a:gd name="T23" fmla="*/ 144 h 161"/>
                <a:gd name="T24" fmla="*/ 17 w 208"/>
                <a:gd name="T25" fmla="*/ 14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8" h="161">
                  <a:moveTo>
                    <a:pt x="17" y="144"/>
                  </a:moveTo>
                  <a:cubicBezTo>
                    <a:pt x="17" y="144"/>
                    <a:pt x="17" y="144"/>
                    <a:pt x="17" y="144"/>
                  </a:cubicBezTo>
                  <a:cubicBezTo>
                    <a:pt x="17" y="17"/>
                    <a:pt x="17" y="17"/>
                    <a:pt x="17" y="17"/>
                  </a:cubicBezTo>
                  <a:cubicBezTo>
                    <a:pt x="188" y="17"/>
                    <a:pt x="188" y="17"/>
                    <a:pt x="188" y="17"/>
                  </a:cubicBezTo>
                  <a:cubicBezTo>
                    <a:pt x="208" y="0"/>
                    <a:pt x="208" y="0"/>
                    <a:pt x="208" y="0"/>
                  </a:cubicBezTo>
                  <a:cubicBezTo>
                    <a:pt x="207" y="0"/>
                    <a:pt x="207" y="0"/>
                    <a:pt x="207" y="0"/>
                  </a:cubicBezTo>
                  <a:cubicBezTo>
                    <a:pt x="12" y="0"/>
                    <a:pt x="12" y="0"/>
                    <a:pt x="12" y="0"/>
                  </a:cubicBezTo>
                  <a:cubicBezTo>
                    <a:pt x="6" y="0"/>
                    <a:pt x="0" y="6"/>
                    <a:pt x="0" y="13"/>
                  </a:cubicBezTo>
                  <a:cubicBezTo>
                    <a:pt x="0" y="149"/>
                    <a:pt x="0" y="149"/>
                    <a:pt x="0" y="149"/>
                  </a:cubicBezTo>
                  <a:cubicBezTo>
                    <a:pt x="0" y="155"/>
                    <a:pt x="6" y="161"/>
                    <a:pt x="12" y="161"/>
                  </a:cubicBezTo>
                  <a:cubicBezTo>
                    <a:pt x="17" y="161"/>
                    <a:pt x="17" y="161"/>
                    <a:pt x="17" y="161"/>
                  </a:cubicBezTo>
                  <a:cubicBezTo>
                    <a:pt x="37" y="144"/>
                    <a:pt x="37" y="144"/>
                    <a:pt x="37" y="144"/>
                  </a:cubicBezTo>
                  <a:lnTo>
                    <a:pt x="17" y="144"/>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4" name="Freeform 41"/>
            <p:cNvSpPr>
              <a:spLocks/>
            </p:cNvSpPr>
            <p:nvPr/>
          </p:nvSpPr>
          <p:spPr bwMode="auto">
            <a:xfrm>
              <a:off x="6038" y="2835"/>
              <a:ext cx="248" cy="184"/>
            </a:xfrm>
            <a:custGeom>
              <a:avLst/>
              <a:gdLst>
                <a:gd name="T0" fmla="*/ 0 w 248"/>
                <a:gd name="T1" fmla="*/ 184 h 184"/>
                <a:gd name="T2" fmla="*/ 0 w 248"/>
                <a:gd name="T3" fmla="*/ 184 h 184"/>
                <a:gd name="T4" fmla="*/ 0 w 248"/>
                <a:gd name="T5" fmla="*/ 0 h 184"/>
                <a:gd name="T6" fmla="*/ 248 w 248"/>
                <a:gd name="T7" fmla="*/ 0 h 184"/>
                <a:gd name="T8" fmla="*/ 248 w 248"/>
                <a:gd name="T9" fmla="*/ 0 h 184"/>
                <a:gd name="T10" fmla="*/ 0 w 248"/>
                <a:gd name="T11" fmla="*/ 0 h 184"/>
                <a:gd name="T12" fmla="*/ 0 w 248"/>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248" h="184">
                  <a:moveTo>
                    <a:pt x="0" y="184"/>
                  </a:moveTo>
                  <a:lnTo>
                    <a:pt x="0" y="184"/>
                  </a:lnTo>
                  <a:lnTo>
                    <a:pt x="0" y="0"/>
                  </a:lnTo>
                  <a:lnTo>
                    <a:pt x="248" y="0"/>
                  </a:lnTo>
                  <a:lnTo>
                    <a:pt x="248" y="0"/>
                  </a:lnTo>
                  <a:lnTo>
                    <a:pt x="0" y="0"/>
                  </a:lnTo>
                  <a:lnTo>
                    <a:pt x="0" y="184"/>
                  </a:ln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5" name="Rectangle 42"/>
            <p:cNvSpPr>
              <a:spLocks noChangeArrowheads="1"/>
            </p:cNvSpPr>
            <p:nvPr/>
          </p:nvSpPr>
          <p:spPr bwMode="auto">
            <a:xfrm>
              <a:off x="6068" y="3086"/>
              <a:ext cx="211" cy="2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6" name="Oval 43"/>
            <p:cNvSpPr>
              <a:spLocks noChangeArrowheads="1"/>
            </p:cNvSpPr>
            <p:nvPr/>
          </p:nvSpPr>
          <p:spPr bwMode="auto">
            <a:xfrm>
              <a:off x="6167" y="2819"/>
              <a:ext cx="10" cy="9"/>
            </a:xfrm>
            <a:prstGeom prst="ellipse">
              <a:avLst/>
            </a:pr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7" name="Freeform 44"/>
            <p:cNvSpPr>
              <a:spLocks/>
            </p:cNvSpPr>
            <p:nvPr/>
          </p:nvSpPr>
          <p:spPr bwMode="auto">
            <a:xfrm>
              <a:off x="6115" y="2855"/>
              <a:ext cx="116" cy="70"/>
            </a:xfrm>
            <a:custGeom>
              <a:avLst/>
              <a:gdLst>
                <a:gd name="T0" fmla="*/ 40 w 80"/>
                <a:gd name="T1" fmla="*/ 0 h 48"/>
                <a:gd name="T2" fmla="*/ 40 w 80"/>
                <a:gd name="T3" fmla="*/ 1 h 48"/>
                <a:gd name="T4" fmla="*/ 1 w 80"/>
                <a:gd name="T5" fmla="*/ 23 h 48"/>
                <a:gd name="T6" fmla="*/ 0 w 80"/>
                <a:gd name="T7" fmla="*/ 24 h 48"/>
                <a:gd name="T8" fmla="*/ 1 w 80"/>
                <a:gd name="T9" fmla="*/ 25 h 48"/>
                <a:gd name="T10" fmla="*/ 40 w 80"/>
                <a:gd name="T11" fmla="*/ 47 h 48"/>
                <a:gd name="T12" fmla="*/ 40 w 80"/>
                <a:gd name="T13" fmla="*/ 48 h 48"/>
                <a:gd name="T14" fmla="*/ 41 w 80"/>
                <a:gd name="T15" fmla="*/ 47 h 48"/>
                <a:gd name="T16" fmla="*/ 80 w 80"/>
                <a:gd name="T17" fmla="*/ 25 h 48"/>
                <a:gd name="T18" fmla="*/ 80 w 80"/>
                <a:gd name="T19" fmla="*/ 24 h 48"/>
                <a:gd name="T20" fmla="*/ 80 w 80"/>
                <a:gd name="T21" fmla="*/ 23 h 48"/>
                <a:gd name="T22" fmla="*/ 41 w 80"/>
                <a:gd name="T23" fmla="*/ 1 h 48"/>
                <a:gd name="T24" fmla="*/ 40 w 80"/>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48">
                  <a:moveTo>
                    <a:pt x="40" y="0"/>
                  </a:moveTo>
                  <a:cubicBezTo>
                    <a:pt x="40" y="0"/>
                    <a:pt x="40" y="1"/>
                    <a:pt x="40" y="1"/>
                  </a:cubicBezTo>
                  <a:cubicBezTo>
                    <a:pt x="1" y="23"/>
                    <a:pt x="1" y="23"/>
                    <a:pt x="1" y="23"/>
                  </a:cubicBezTo>
                  <a:cubicBezTo>
                    <a:pt x="1" y="23"/>
                    <a:pt x="0" y="23"/>
                    <a:pt x="0" y="24"/>
                  </a:cubicBezTo>
                  <a:cubicBezTo>
                    <a:pt x="0" y="24"/>
                    <a:pt x="1" y="25"/>
                    <a:pt x="1" y="25"/>
                  </a:cubicBezTo>
                  <a:cubicBezTo>
                    <a:pt x="40" y="47"/>
                    <a:pt x="40" y="47"/>
                    <a:pt x="40" y="47"/>
                  </a:cubicBezTo>
                  <a:cubicBezTo>
                    <a:pt x="40" y="48"/>
                    <a:pt x="40" y="48"/>
                    <a:pt x="40" y="48"/>
                  </a:cubicBezTo>
                  <a:cubicBezTo>
                    <a:pt x="41" y="47"/>
                    <a:pt x="41" y="47"/>
                    <a:pt x="41" y="47"/>
                  </a:cubicBezTo>
                  <a:cubicBezTo>
                    <a:pt x="80" y="25"/>
                    <a:pt x="80" y="25"/>
                    <a:pt x="80" y="25"/>
                  </a:cubicBezTo>
                  <a:cubicBezTo>
                    <a:pt x="80" y="25"/>
                    <a:pt x="80" y="24"/>
                    <a:pt x="80" y="24"/>
                  </a:cubicBezTo>
                  <a:cubicBezTo>
                    <a:pt x="80" y="24"/>
                    <a:pt x="80" y="23"/>
                    <a:pt x="80" y="23"/>
                  </a:cubicBezTo>
                  <a:cubicBezTo>
                    <a:pt x="41" y="1"/>
                    <a:pt x="41" y="1"/>
                    <a:pt x="41" y="1"/>
                  </a:cubicBezTo>
                  <a:cubicBezTo>
                    <a:pt x="41" y="1"/>
                    <a:pt x="40" y="0"/>
                    <a:pt x="40" y="0"/>
                  </a:cubicBezTo>
                </a:path>
              </a:pathLst>
            </a:custGeom>
            <a:solidFill>
              <a:srgbClr val="E5F8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8" name="Freeform 45"/>
            <p:cNvSpPr>
              <a:spLocks/>
            </p:cNvSpPr>
            <p:nvPr/>
          </p:nvSpPr>
          <p:spPr bwMode="auto">
            <a:xfrm>
              <a:off x="6107" y="2902"/>
              <a:ext cx="60" cy="101"/>
            </a:xfrm>
            <a:custGeom>
              <a:avLst/>
              <a:gdLst>
                <a:gd name="T0" fmla="*/ 1 w 41"/>
                <a:gd name="T1" fmla="*/ 0 h 70"/>
                <a:gd name="T2" fmla="*/ 0 w 41"/>
                <a:gd name="T3" fmla="*/ 1 h 70"/>
                <a:gd name="T4" fmla="*/ 0 w 41"/>
                <a:gd name="T5" fmla="*/ 2 h 70"/>
                <a:gd name="T6" fmla="*/ 0 w 41"/>
                <a:gd name="T7" fmla="*/ 46 h 70"/>
                <a:gd name="T8" fmla="*/ 0 w 41"/>
                <a:gd name="T9" fmla="*/ 47 h 70"/>
                <a:gd name="T10" fmla="*/ 39 w 41"/>
                <a:gd name="T11" fmla="*/ 70 h 70"/>
                <a:gd name="T12" fmla="*/ 40 w 41"/>
                <a:gd name="T13" fmla="*/ 70 h 70"/>
                <a:gd name="T14" fmla="*/ 40 w 41"/>
                <a:gd name="T15" fmla="*/ 70 h 70"/>
                <a:gd name="T16" fmla="*/ 41 w 41"/>
                <a:gd name="T17" fmla="*/ 69 h 70"/>
                <a:gd name="T18" fmla="*/ 41 w 41"/>
                <a:gd name="T19" fmla="*/ 24 h 70"/>
                <a:gd name="T20" fmla="*/ 40 w 41"/>
                <a:gd name="T21" fmla="*/ 23 h 70"/>
                <a:gd name="T22" fmla="*/ 2 w 41"/>
                <a:gd name="T23" fmla="*/ 1 h 70"/>
                <a:gd name="T24" fmla="*/ 1 w 41"/>
                <a:gd name="T25"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70">
                  <a:moveTo>
                    <a:pt x="1" y="0"/>
                  </a:moveTo>
                  <a:cubicBezTo>
                    <a:pt x="1" y="0"/>
                    <a:pt x="1" y="1"/>
                    <a:pt x="0" y="1"/>
                  </a:cubicBezTo>
                  <a:cubicBezTo>
                    <a:pt x="0" y="1"/>
                    <a:pt x="0" y="1"/>
                    <a:pt x="0" y="2"/>
                  </a:cubicBezTo>
                  <a:cubicBezTo>
                    <a:pt x="0" y="46"/>
                    <a:pt x="0" y="46"/>
                    <a:pt x="0" y="46"/>
                  </a:cubicBezTo>
                  <a:cubicBezTo>
                    <a:pt x="0" y="47"/>
                    <a:pt x="0" y="47"/>
                    <a:pt x="0" y="47"/>
                  </a:cubicBezTo>
                  <a:cubicBezTo>
                    <a:pt x="39" y="70"/>
                    <a:pt x="39" y="70"/>
                    <a:pt x="39" y="70"/>
                  </a:cubicBezTo>
                  <a:cubicBezTo>
                    <a:pt x="40" y="70"/>
                    <a:pt x="40" y="70"/>
                    <a:pt x="40" y="70"/>
                  </a:cubicBezTo>
                  <a:cubicBezTo>
                    <a:pt x="40" y="70"/>
                    <a:pt x="40" y="70"/>
                    <a:pt x="40" y="70"/>
                  </a:cubicBezTo>
                  <a:cubicBezTo>
                    <a:pt x="41" y="70"/>
                    <a:pt x="41" y="69"/>
                    <a:pt x="41" y="69"/>
                  </a:cubicBezTo>
                  <a:cubicBezTo>
                    <a:pt x="41" y="24"/>
                    <a:pt x="41" y="24"/>
                    <a:pt x="41" y="24"/>
                  </a:cubicBezTo>
                  <a:cubicBezTo>
                    <a:pt x="41" y="24"/>
                    <a:pt x="41" y="23"/>
                    <a:pt x="40" y="23"/>
                  </a:cubicBezTo>
                  <a:cubicBezTo>
                    <a:pt x="2" y="1"/>
                    <a:pt x="2" y="1"/>
                    <a:pt x="2" y="1"/>
                  </a:cubicBezTo>
                  <a:cubicBezTo>
                    <a:pt x="1" y="1"/>
                    <a:pt x="1" y="0"/>
                    <a:pt x="1" y="0"/>
                  </a:cubicBezTo>
                </a:path>
              </a:pathLst>
            </a:custGeom>
            <a:solidFill>
              <a:srgbClr val="CCF1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49" name="Freeform 46"/>
            <p:cNvSpPr>
              <a:spLocks/>
            </p:cNvSpPr>
            <p:nvPr/>
          </p:nvSpPr>
          <p:spPr bwMode="auto">
            <a:xfrm>
              <a:off x="6180" y="2903"/>
              <a:ext cx="59" cy="100"/>
            </a:xfrm>
            <a:custGeom>
              <a:avLst/>
              <a:gdLst>
                <a:gd name="T0" fmla="*/ 39 w 41"/>
                <a:gd name="T1" fmla="*/ 0 h 69"/>
                <a:gd name="T2" fmla="*/ 39 w 41"/>
                <a:gd name="T3" fmla="*/ 0 h 69"/>
                <a:gd name="T4" fmla="*/ 0 w 41"/>
                <a:gd name="T5" fmla="*/ 22 h 69"/>
                <a:gd name="T6" fmla="*/ 0 w 41"/>
                <a:gd name="T7" fmla="*/ 23 h 69"/>
                <a:gd name="T8" fmla="*/ 0 w 41"/>
                <a:gd name="T9" fmla="*/ 68 h 69"/>
                <a:gd name="T10" fmla="*/ 0 w 41"/>
                <a:gd name="T11" fmla="*/ 69 h 69"/>
                <a:gd name="T12" fmla="*/ 1 w 41"/>
                <a:gd name="T13" fmla="*/ 69 h 69"/>
                <a:gd name="T14" fmla="*/ 1 w 41"/>
                <a:gd name="T15" fmla="*/ 69 h 69"/>
                <a:gd name="T16" fmla="*/ 40 w 41"/>
                <a:gd name="T17" fmla="*/ 46 h 69"/>
                <a:gd name="T18" fmla="*/ 41 w 41"/>
                <a:gd name="T19" fmla="*/ 45 h 69"/>
                <a:gd name="T20" fmla="*/ 41 w 41"/>
                <a:gd name="T21" fmla="*/ 1 h 69"/>
                <a:gd name="T22" fmla="*/ 40 w 41"/>
                <a:gd name="T23" fmla="*/ 0 h 69"/>
                <a:gd name="T24" fmla="*/ 39 w 41"/>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69">
                  <a:moveTo>
                    <a:pt x="39" y="0"/>
                  </a:moveTo>
                  <a:cubicBezTo>
                    <a:pt x="39" y="0"/>
                    <a:pt x="39" y="0"/>
                    <a:pt x="39" y="0"/>
                  </a:cubicBezTo>
                  <a:cubicBezTo>
                    <a:pt x="0" y="22"/>
                    <a:pt x="0" y="22"/>
                    <a:pt x="0" y="22"/>
                  </a:cubicBezTo>
                  <a:cubicBezTo>
                    <a:pt x="0" y="22"/>
                    <a:pt x="0" y="23"/>
                    <a:pt x="0" y="23"/>
                  </a:cubicBezTo>
                  <a:cubicBezTo>
                    <a:pt x="0" y="68"/>
                    <a:pt x="0" y="68"/>
                    <a:pt x="0" y="68"/>
                  </a:cubicBezTo>
                  <a:cubicBezTo>
                    <a:pt x="0" y="68"/>
                    <a:pt x="0" y="69"/>
                    <a:pt x="0" y="69"/>
                  </a:cubicBezTo>
                  <a:cubicBezTo>
                    <a:pt x="1" y="69"/>
                    <a:pt x="1" y="69"/>
                    <a:pt x="1" y="69"/>
                  </a:cubicBezTo>
                  <a:cubicBezTo>
                    <a:pt x="1" y="69"/>
                    <a:pt x="1" y="69"/>
                    <a:pt x="1" y="69"/>
                  </a:cubicBezTo>
                  <a:cubicBezTo>
                    <a:pt x="40" y="46"/>
                    <a:pt x="40" y="46"/>
                    <a:pt x="40" y="46"/>
                  </a:cubicBezTo>
                  <a:cubicBezTo>
                    <a:pt x="40" y="46"/>
                    <a:pt x="41" y="46"/>
                    <a:pt x="41" y="45"/>
                  </a:cubicBezTo>
                  <a:cubicBezTo>
                    <a:pt x="41" y="1"/>
                    <a:pt x="41" y="1"/>
                    <a:pt x="41" y="1"/>
                  </a:cubicBezTo>
                  <a:cubicBezTo>
                    <a:pt x="41" y="0"/>
                    <a:pt x="40" y="0"/>
                    <a:pt x="40" y="0"/>
                  </a:cubicBezTo>
                  <a:cubicBezTo>
                    <a:pt x="40" y="0"/>
                    <a:pt x="40" y="0"/>
                    <a:pt x="39" y="0"/>
                  </a:cubicBezTo>
                </a:path>
              </a:pathLst>
            </a:custGeom>
            <a:solidFill>
              <a:srgbClr val="80DD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50" name="Rectangle 47"/>
            <p:cNvSpPr>
              <a:spLocks noChangeArrowheads="1"/>
            </p:cNvSpPr>
            <p:nvPr/>
          </p:nvSpPr>
          <p:spPr bwMode="auto">
            <a:xfrm>
              <a:off x="6417" y="2788"/>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734" dirty="0">
                  <a:solidFill>
                    <a:schemeClr val="bg1"/>
                  </a:solidFill>
                  <a:latin typeface="Segoe Pro Display Light" panose="020B0302040504020203" pitchFamily="34" charset="0"/>
                </a:rPr>
                <a:t>Virtual</a:t>
              </a:r>
              <a:endParaRPr lang="en-US" altLang="en-US" sz="1836" dirty="0">
                <a:solidFill>
                  <a:schemeClr val="bg1"/>
                </a:solidFill>
              </a:endParaRPr>
            </a:p>
          </p:txBody>
        </p:sp>
        <p:sp>
          <p:nvSpPr>
            <p:cNvPr id="51" name="Rectangle 48"/>
            <p:cNvSpPr>
              <a:spLocks noChangeArrowheads="1"/>
            </p:cNvSpPr>
            <p:nvPr/>
          </p:nvSpPr>
          <p:spPr bwMode="auto">
            <a:xfrm>
              <a:off x="6417" y="2933"/>
              <a:ext cx="5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836" dirty="0" smtClean="0">
                  <a:solidFill>
                    <a:schemeClr val="bg1"/>
                  </a:solidFill>
                  <a:latin typeface="Segoe Pro Display Light" panose="020B0302040504020203" pitchFamily="34" charset="0"/>
                </a:rPr>
                <a:t>Machine</a:t>
              </a:r>
              <a:endParaRPr lang="en-US" altLang="en-US" sz="1836" dirty="0">
                <a:solidFill>
                  <a:schemeClr val="bg1"/>
                </a:solidFill>
              </a:endParaRPr>
            </a:p>
          </p:txBody>
        </p:sp>
        <p:sp>
          <p:nvSpPr>
            <p:cNvPr id="63" name="Rectangle 60"/>
            <p:cNvSpPr>
              <a:spLocks noChangeArrowheads="1"/>
            </p:cNvSpPr>
            <p:nvPr/>
          </p:nvSpPr>
          <p:spPr bwMode="auto">
            <a:xfrm>
              <a:off x="4995" y="1411"/>
              <a:ext cx="23" cy="1085"/>
            </a:xfrm>
            <a:prstGeom prst="rect">
              <a:avLst/>
            </a:prstGeom>
            <a:solidFill>
              <a:srgbClr val="7CCA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4" name="Freeform 61"/>
            <p:cNvSpPr>
              <a:spLocks/>
            </p:cNvSpPr>
            <p:nvPr/>
          </p:nvSpPr>
          <p:spPr bwMode="auto">
            <a:xfrm>
              <a:off x="4995" y="1411"/>
              <a:ext cx="23" cy="1085"/>
            </a:xfrm>
            <a:custGeom>
              <a:avLst/>
              <a:gdLst>
                <a:gd name="T0" fmla="*/ 0 w 23"/>
                <a:gd name="T1" fmla="*/ 0 h 1085"/>
                <a:gd name="T2" fmla="*/ 0 w 23"/>
                <a:gd name="T3" fmla="*/ 1085 h 1085"/>
                <a:gd name="T4" fmla="*/ 23 w 23"/>
                <a:gd name="T5" fmla="*/ 1085 h 1085"/>
                <a:gd name="T6" fmla="*/ 23 w 23"/>
                <a:gd name="T7" fmla="*/ 0 h 1085"/>
              </a:gdLst>
              <a:ahLst/>
              <a:cxnLst>
                <a:cxn ang="0">
                  <a:pos x="T0" y="T1"/>
                </a:cxn>
                <a:cxn ang="0">
                  <a:pos x="T2" y="T3"/>
                </a:cxn>
                <a:cxn ang="0">
                  <a:pos x="T4" y="T5"/>
                </a:cxn>
                <a:cxn ang="0">
                  <a:pos x="T6" y="T7"/>
                </a:cxn>
              </a:cxnLst>
              <a:rect l="0" t="0" r="r" b="b"/>
              <a:pathLst>
                <a:path w="23" h="1085">
                  <a:moveTo>
                    <a:pt x="0" y="0"/>
                  </a:moveTo>
                  <a:lnTo>
                    <a:pt x="0" y="1085"/>
                  </a:lnTo>
                  <a:lnTo>
                    <a:pt x="23" y="1085"/>
                  </a:lnTo>
                  <a:lnTo>
                    <a:pt x="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5" name="Oval 62"/>
            <p:cNvSpPr>
              <a:spLocks noChangeArrowheads="1"/>
            </p:cNvSpPr>
            <p:nvPr/>
          </p:nvSpPr>
          <p:spPr bwMode="auto">
            <a:xfrm>
              <a:off x="4961" y="1368"/>
              <a:ext cx="90" cy="91"/>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66" name="Freeform 63"/>
            <p:cNvSpPr>
              <a:spLocks/>
            </p:cNvSpPr>
            <p:nvPr/>
          </p:nvSpPr>
          <p:spPr bwMode="auto">
            <a:xfrm>
              <a:off x="4958" y="2483"/>
              <a:ext cx="96" cy="83"/>
            </a:xfrm>
            <a:custGeom>
              <a:avLst/>
              <a:gdLst>
                <a:gd name="T0" fmla="*/ 0 w 96"/>
                <a:gd name="T1" fmla="*/ 0 h 83"/>
                <a:gd name="T2" fmla="*/ 48 w 96"/>
                <a:gd name="T3" fmla="*/ 83 h 83"/>
                <a:gd name="T4" fmla="*/ 96 w 96"/>
                <a:gd name="T5" fmla="*/ 0 h 83"/>
                <a:gd name="T6" fmla="*/ 0 w 96"/>
                <a:gd name="T7" fmla="*/ 0 h 83"/>
              </a:gdLst>
              <a:ahLst/>
              <a:cxnLst>
                <a:cxn ang="0">
                  <a:pos x="T0" y="T1"/>
                </a:cxn>
                <a:cxn ang="0">
                  <a:pos x="T2" y="T3"/>
                </a:cxn>
                <a:cxn ang="0">
                  <a:pos x="T4" y="T5"/>
                </a:cxn>
                <a:cxn ang="0">
                  <a:pos x="T6" y="T7"/>
                </a:cxn>
              </a:cxnLst>
              <a:rect l="0" t="0" r="r" b="b"/>
              <a:pathLst>
                <a:path w="96" h="83">
                  <a:moveTo>
                    <a:pt x="0" y="0"/>
                  </a:moveTo>
                  <a:lnTo>
                    <a:pt x="48" y="83"/>
                  </a:lnTo>
                  <a:lnTo>
                    <a:pt x="96"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4" name="Freeform 71"/>
            <p:cNvSpPr>
              <a:spLocks/>
            </p:cNvSpPr>
            <p:nvPr/>
          </p:nvSpPr>
          <p:spPr bwMode="auto">
            <a:xfrm>
              <a:off x="3500" y="3277"/>
              <a:ext cx="1535" cy="413"/>
            </a:xfrm>
            <a:custGeom>
              <a:avLst/>
              <a:gdLst>
                <a:gd name="T0" fmla="*/ 0 w 1535"/>
                <a:gd name="T1" fmla="*/ 0 h 499"/>
                <a:gd name="T2" fmla="*/ 0 w 1535"/>
                <a:gd name="T3" fmla="*/ 499 h 499"/>
                <a:gd name="T4" fmla="*/ 1535 w 1535"/>
                <a:gd name="T5" fmla="*/ 499 h 499"/>
                <a:gd name="T6" fmla="*/ 1535 w 1535"/>
                <a:gd name="T7" fmla="*/ 113 h 499"/>
                <a:gd name="T8" fmla="*/ 1511 w 1535"/>
                <a:gd name="T9" fmla="*/ 113 h 499"/>
                <a:gd name="T10" fmla="*/ 1511 w 1535"/>
                <a:gd name="T11" fmla="*/ 475 h 499"/>
                <a:gd name="T12" fmla="*/ 25 w 1535"/>
                <a:gd name="T13" fmla="*/ 475 h 499"/>
                <a:gd name="T14" fmla="*/ 25 w 1535"/>
                <a:gd name="T15" fmla="*/ 0 h 499"/>
                <a:gd name="T16" fmla="*/ 0 w 1535"/>
                <a:gd name="T17" fmla="*/ 0 h 499"/>
                <a:gd name="T18" fmla="*/ 0 w 1535"/>
                <a:gd name="T19" fmla="*/ 0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5" h="499">
                  <a:moveTo>
                    <a:pt x="0" y="0"/>
                  </a:moveTo>
                  <a:lnTo>
                    <a:pt x="0" y="499"/>
                  </a:lnTo>
                  <a:lnTo>
                    <a:pt x="1535" y="499"/>
                  </a:lnTo>
                  <a:lnTo>
                    <a:pt x="1535" y="113"/>
                  </a:lnTo>
                  <a:lnTo>
                    <a:pt x="1511" y="113"/>
                  </a:lnTo>
                  <a:lnTo>
                    <a:pt x="1511" y="475"/>
                  </a:lnTo>
                  <a:lnTo>
                    <a:pt x="25" y="475"/>
                  </a:lnTo>
                  <a:lnTo>
                    <a:pt x="25" y="0"/>
                  </a:lnTo>
                  <a:lnTo>
                    <a:pt x="0"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5" name="Oval 72"/>
            <p:cNvSpPr>
              <a:spLocks noChangeArrowheads="1"/>
            </p:cNvSpPr>
            <p:nvPr/>
          </p:nvSpPr>
          <p:spPr bwMode="auto">
            <a:xfrm>
              <a:off x="3467" y="3233"/>
              <a:ext cx="90" cy="91"/>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6" name="Freeform 73"/>
            <p:cNvSpPr>
              <a:spLocks/>
            </p:cNvSpPr>
            <p:nvPr/>
          </p:nvSpPr>
          <p:spPr bwMode="auto">
            <a:xfrm>
              <a:off x="4976" y="3322"/>
              <a:ext cx="96" cy="82"/>
            </a:xfrm>
            <a:custGeom>
              <a:avLst/>
              <a:gdLst>
                <a:gd name="T0" fmla="*/ 96 w 96"/>
                <a:gd name="T1" fmla="*/ 82 h 82"/>
                <a:gd name="T2" fmla="*/ 48 w 96"/>
                <a:gd name="T3" fmla="*/ 0 h 82"/>
                <a:gd name="T4" fmla="*/ 0 w 96"/>
                <a:gd name="T5" fmla="*/ 82 h 82"/>
                <a:gd name="T6" fmla="*/ 96 w 96"/>
                <a:gd name="T7" fmla="*/ 82 h 82"/>
              </a:gdLst>
              <a:ahLst/>
              <a:cxnLst>
                <a:cxn ang="0">
                  <a:pos x="T0" y="T1"/>
                </a:cxn>
                <a:cxn ang="0">
                  <a:pos x="T2" y="T3"/>
                </a:cxn>
                <a:cxn ang="0">
                  <a:pos x="T4" y="T5"/>
                </a:cxn>
                <a:cxn ang="0">
                  <a:pos x="T6" y="T7"/>
                </a:cxn>
              </a:cxnLst>
              <a:rect l="0" t="0" r="r" b="b"/>
              <a:pathLst>
                <a:path w="96" h="82">
                  <a:moveTo>
                    <a:pt x="96" y="82"/>
                  </a:moveTo>
                  <a:lnTo>
                    <a:pt x="48" y="0"/>
                  </a:lnTo>
                  <a:lnTo>
                    <a:pt x="0" y="82"/>
                  </a:lnTo>
                  <a:lnTo>
                    <a:pt x="96" y="82"/>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9" name="Rectangle 76"/>
            <p:cNvSpPr>
              <a:spLocks noChangeArrowheads="1"/>
            </p:cNvSpPr>
            <p:nvPr/>
          </p:nvSpPr>
          <p:spPr bwMode="auto">
            <a:xfrm>
              <a:off x="4204" y="370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endParaRPr lang="en-US" altLang="en-US" sz="1836" dirty="0">
                <a:solidFill>
                  <a:schemeClr val="bg1"/>
                </a:solidFill>
              </a:endParaRPr>
            </a:p>
          </p:txBody>
        </p:sp>
      </p:grpSp>
      <p:grpSp>
        <p:nvGrpSpPr>
          <p:cNvPr id="4" name="Group 3"/>
          <p:cNvGrpSpPr/>
          <p:nvPr/>
        </p:nvGrpSpPr>
        <p:grpSpPr>
          <a:xfrm>
            <a:off x="3161080" y="1211262"/>
            <a:ext cx="1727583" cy="1546243"/>
            <a:chOff x="5296532" y="1211262"/>
            <a:chExt cx="1727583" cy="1546243"/>
          </a:xfrm>
        </p:grpSpPr>
        <p:sp>
          <p:nvSpPr>
            <p:cNvPr id="87" name="Freeform 49"/>
            <p:cNvSpPr>
              <a:spLocks/>
            </p:cNvSpPr>
            <p:nvPr/>
          </p:nvSpPr>
          <p:spPr bwMode="auto">
            <a:xfrm>
              <a:off x="5395297" y="1211262"/>
              <a:ext cx="1530053" cy="1546243"/>
            </a:xfrm>
            <a:custGeom>
              <a:avLst/>
              <a:gdLst>
                <a:gd name="T0" fmla="*/ 650 w 650"/>
                <a:gd name="T1" fmla="*/ 0 h 658"/>
                <a:gd name="T2" fmla="*/ 608 w 650"/>
                <a:gd name="T3" fmla="*/ 42 h 658"/>
                <a:gd name="T4" fmla="*/ 608 w 650"/>
                <a:gd name="T5" fmla="*/ 602 h 658"/>
                <a:gd name="T6" fmla="*/ 608 w 650"/>
                <a:gd name="T7" fmla="*/ 617 h 658"/>
                <a:gd name="T8" fmla="*/ 566 w 650"/>
                <a:gd name="T9" fmla="*/ 658 h 658"/>
                <a:gd name="T10" fmla="*/ 0 w 650"/>
                <a:gd name="T11" fmla="*/ 658 h 658"/>
                <a:gd name="T12" fmla="*/ 42 w 650"/>
                <a:gd name="T13" fmla="*/ 617 h 658"/>
                <a:gd name="T14" fmla="*/ 42 w 650"/>
                <a:gd name="T15" fmla="*/ 602 h 658"/>
                <a:gd name="T16" fmla="*/ 42 w 650"/>
                <a:gd name="T17" fmla="*/ 42 h 658"/>
                <a:gd name="T18" fmla="*/ 84 w 650"/>
                <a:gd name="T19" fmla="*/ 0 h 658"/>
                <a:gd name="T20" fmla="*/ 650 w 650"/>
                <a:gd name="T21"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0" h="658">
                  <a:moveTo>
                    <a:pt x="650" y="0"/>
                  </a:moveTo>
                  <a:cubicBezTo>
                    <a:pt x="627" y="0"/>
                    <a:pt x="608" y="19"/>
                    <a:pt x="608" y="42"/>
                  </a:cubicBezTo>
                  <a:cubicBezTo>
                    <a:pt x="608" y="602"/>
                    <a:pt x="608" y="602"/>
                    <a:pt x="608" y="602"/>
                  </a:cubicBezTo>
                  <a:cubicBezTo>
                    <a:pt x="608" y="617"/>
                    <a:pt x="608" y="617"/>
                    <a:pt x="608" y="617"/>
                  </a:cubicBezTo>
                  <a:cubicBezTo>
                    <a:pt x="608" y="640"/>
                    <a:pt x="590" y="658"/>
                    <a:pt x="566" y="658"/>
                  </a:cubicBezTo>
                  <a:cubicBezTo>
                    <a:pt x="0" y="658"/>
                    <a:pt x="0" y="658"/>
                    <a:pt x="0" y="658"/>
                  </a:cubicBezTo>
                  <a:cubicBezTo>
                    <a:pt x="23" y="658"/>
                    <a:pt x="42" y="640"/>
                    <a:pt x="42" y="617"/>
                  </a:cubicBezTo>
                  <a:cubicBezTo>
                    <a:pt x="42" y="602"/>
                    <a:pt x="42" y="602"/>
                    <a:pt x="42" y="602"/>
                  </a:cubicBezTo>
                  <a:cubicBezTo>
                    <a:pt x="42" y="42"/>
                    <a:pt x="42" y="42"/>
                    <a:pt x="42" y="42"/>
                  </a:cubicBezTo>
                  <a:cubicBezTo>
                    <a:pt x="42" y="19"/>
                    <a:pt x="60" y="0"/>
                    <a:pt x="84" y="0"/>
                  </a:cubicBezTo>
                  <a:lnTo>
                    <a:pt x="650"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88" name="Freeform 50"/>
            <p:cNvSpPr>
              <a:spLocks/>
            </p:cNvSpPr>
            <p:nvPr/>
          </p:nvSpPr>
          <p:spPr bwMode="auto">
            <a:xfrm>
              <a:off x="5592828" y="1211262"/>
              <a:ext cx="1431287" cy="194292"/>
            </a:xfrm>
            <a:custGeom>
              <a:avLst/>
              <a:gdLst>
                <a:gd name="T0" fmla="*/ 566 w 608"/>
                <a:gd name="T1" fmla="*/ 0 h 83"/>
                <a:gd name="T2" fmla="*/ 0 w 608"/>
                <a:gd name="T3" fmla="*/ 0 h 83"/>
                <a:gd name="T4" fmla="*/ 41 w 608"/>
                <a:gd name="T5" fmla="*/ 42 h 83"/>
                <a:gd name="T6" fmla="*/ 0 w 608"/>
                <a:gd name="T7" fmla="*/ 83 h 83"/>
                <a:gd name="T8" fmla="*/ 566 w 608"/>
                <a:gd name="T9" fmla="*/ 83 h 83"/>
                <a:gd name="T10" fmla="*/ 608 w 608"/>
                <a:gd name="T11" fmla="*/ 42 h 83"/>
                <a:gd name="T12" fmla="*/ 566 w 608"/>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608" h="83">
                  <a:moveTo>
                    <a:pt x="566" y="0"/>
                  </a:moveTo>
                  <a:cubicBezTo>
                    <a:pt x="0" y="0"/>
                    <a:pt x="0" y="0"/>
                    <a:pt x="0" y="0"/>
                  </a:cubicBezTo>
                  <a:cubicBezTo>
                    <a:pt x="23" y="0"/>
                    <a:pt x="41" y="19"/>
                    <a:pt x="41" y="42"/>
                  </a:cubicBezTo>
                  <a:cubicBezTo>
                    <a:pt x="41" y="65"/>
                    <a:pt x="23" y="83"/>
                    <a:pt x="0" y="83"/>
                  </a:cubicBezTo>
                  <a:cubicBezTo>
                    <a:pt x="566" y="83"/>
                    <a:pt x="566" y="83"/>
                    <a:pt x="566" y="83"/>
                  </a:cubicBezTo>
                  <a:cubicBezTo>
                    <a:pt x="589" y="83"/>
                    <a:pt x="608" y="65"/>
                    <a:pt x="608" y="42"/>
                  </a:cubicBezTo>
                  <a:cubicBezTo>
                    <a:pt x="608" y="19"/>
                    <a:pt x="589" y="0"/>
                    <a:pt x="56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89" name="Freeform 51"/>
            <p:cNvSpPr>
              <a:spLocks/>
            </p:cNvSpPr>
            <p:nvPr/>
          </p:nvSpPr>
          <p:spPr bwMode="auto">
            <a:xfrm>
              <a:off x="5524826" y="1310027"/>
              <a:ext cx="165149" cy="95527"/>
            </a:xfrm>
            <a:custGeom>
              <a:avLst/>
              <a:gdLst>
                <a:gd name="T0" fmla="*/ 3 w 70"/>
                <a:gd name="T1" fmla="*/ 24 h 41"/>
                <a:gd name="T2" fmla="*/ 29 w 70"/>
                <a:gd name="T3" fmla="*/ 41 h 41"/>
                <a:gd name="T4" fmla="*/ 70 w 70"/>
                <a:gd name="T5" fmla="*/ 0 h 41"/>
                <a:gd name="T6" fmla="*/ 29 w 70"/>
                <a:gd name="T7" fmla="*/ 0 h 41"/>
                <a:gd name="T8" fmla="*/ 3 w 70"/>
                <a:gd name="T9" fmla="*/ 24 h 41"/>
              </a:gdLst>
              <a:ahLst/>
              <a:cxnLst>
                <a:cxn ang="0">
                  <a:pos x="T0" y="T1"/>
                </a:cxn>
                <a:cxn ang="0">
                  <a:pos x="T2" y="T3"/>
                </a:cxn>
                <a:cxn ang="0">
                  <a:pos x="T4" y="T5"/>
                </a:cxn>
                <a:cxn ang="0">
                  <a:pos x="T6" y="T7"/>
                </a:cxn>
                <a:cxn ang="0">
                  <a:pos x="T8" y="T9"/>
                </a:cxn>
              </a:cxnLst>
              <a:rect l="0" t="0" r="r" b="b"/>
              <a:pathLst>
                <a:path w="70" h="41">
                  <a:moveTo>
                    <a:pt x="3" y="24"/>
                  </a:moveTo>
                  <a:cubicBezTo>
                    <a:pt x="7" y="40"/>
                    <a:pt x="29" y="41"/>
                    <a:pt x="29" y="41"/>
                  </a:cubicBezTo>
                  <a:cubicBezTo>
                    <a:pt x="52" y="41"/>
                    <a:pt x="70" y="23"/>
                    <a:pt x="70" y="0"/>
                  </a:cubicBezTo>
                  <a:cubicBezTo>
                    <a:pt x="29" y="0"/>
                    <a:pt x="29" y="0"/>
                    <a:pt x="29" y="0"/>
                  </a:cubicBezTo>
                  <a:cubicBezTo>
                    <a:pt x="15" y="0"/>
                    <a:pt x="0" y="9"/>
                    <a:pt x="3" y="24"/>
                  </a:cubicBez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0" name="Freeform 52"/>
            <p:cNvSpPr>
              <a:spLocks/>
            </p:cNvSpPr>
            <p:nvPr/>
          </p:nvSpPr>
          <p:spPr bwMode="auto">
            <a:xfrm>
              <a:off x="5395297" y="2563213"/>
              <a:ext cx="98765" cy="98765"/>
            </a:xfrm>
            <a:custGeom>
              <a:avLst/>
              <a:gdLst>
                <a:gd name="T0" fmla="*/ 0 w 42"/>
                <a:gd name="T1" fmla="*/ 0 h 42"/>
                <a:gd name="T2" fmla="*/ 25 w 42"/>
                <a:gd name="T3" fmla="*/ 17 h 42"/>
                <a:gd name="T4" fmla="*/ 0 w 42"/>
                <a:gd name="T5" fmla="*/ 42 h 42"/>
                <a:gd name="T6" fmla="*/ 42 w 42"/>
                <a:gd name="T7" fmla="*/ 42 h 42"/>
                <a:gd name="T8" fmla="*/ 42 w 42"/>
                <a:gd name="T9" fmla="*/ 0 h 42"/>
                <a:gd name="T10" fmla="*/ 0 w 42"/>
                <a:gd name="T11" fmla="*/ 0 h 42"/>
              </a:gdLst>
              <a:ahLst/>
              <a:cxnLst>
                <a:cxn ang="0">
                  <a:pos x="T0" y="T1"/>
                </a:cxn>
                <a:cxn ang="0">
                  <a:pos x="T2" y="T3"/>
                </a:cxn>
                <a:cxn ang="0">
                  <a:pos x="T4" y="T5"/>
                </a:cxn>
                <a:cxn ang="0">
                  <a:pos x="T6" y="T7"/>
                </a:cxn>
                <a:cxn ang="0">
                  <a:pos x="T8" y="T9"/>
                </a:cxn>
                <a:cxn ang="0">
                  <a:pos x="T10" y="T11"/>
                </a:cxn>
              </a:cxnLst>
              <a:rect l="0" t="0" r="r" b="b"/>
              <a:pathLst>
                <a:path w="42" h="42">
                  <a:moveTo>
                    <a:pt x="0" y="0"/>
                  </a:moveTo>
                  <a:cubicBezTo>
                    <a:pt x="0" y="0"/>
                    <a:pt x="22" y="2"/>
                    <a:pt x="25" y="17"/>
                  </a:cubicBezTo>
                  <a:cubicBezTo>
                    <a:pt x="29" y="32"/>
                    <a:pt x="13" y="42"/>
                    <a:pt x="0" y="42"/>
                  </a:cubicBezTo>
                  <a:cubicBezTo>
                    <a:pt x="42" y="42"/>
                    <a:pt x="42" y="42"/>
                    <a:pt x="42" y="42"/>
                  </a:cubicBezTo>
                  <a:cubicBezTo>
                    <a:pt x="42" y="0"/>
                    <a:pt x="42" y="0"/>
                    <a:pt x="42" y="0"/>
                  </a:cubicBezTo>
                  <a:cubicBezTo>
                    <a:pt x="0" y="0"/>
                    <a:pt x="0"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1" name="Freeform 53"/>
            <p:cNvSpPr>
              <a:spLocks/>
            </p:cNvSpPr>
            <p:nvPr/>
          </p:nvSpPr>
          <p:spPr bwMode="auto">
            <a:xfrm>
              <a:off x="5296532" y="2563213"/>
              <a:ext cx="197531" cy="194292"/>
            </a:xfrm>
            <a:custGeom>
              <a:avLst/>
              <a:gdLst>
                <a:gd name="T0" fmla="*/ 42 w 84"/>
                <a:gd name="T1" fmla="*/ 42 h 83"/>
                <a:gd name="T2" fmla="*/ 67 w 84"/>
                <a:gd name="T3" fmla="*/ 17 h 83"/>
                <a:gd name="T4" fmla="*/ 42 w 84"/>
                <a:gd name="T5" fmla="*/ 0 h 83"/>
                <a:gd name="T6" fmla="*/ 0 w 84"/>
                <a:gd name="T7" fmla="*/ 42 h 83"/>
                <a:gd name="T8" fmla="*/ 42 w 84"/>
                <a:gd name="T9" fmla="*/ 83 h 83"/>
                <a:gd name="T10" fmla="*/ 84 w 84"/>
                <a:gd name="T11" fmla="*/ 42 h 83"/>
                <a:gd name="T12" fmla="*/ 82 w 84"/>
                <a:gd name="T13" fmla="*/ 42 h 83"/>
                <a:gd name="T14" fmla="*/ 42 w 84"/>
                <a:gd name="T15" fmla="*/ 42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83">
                  <a:moveTo>
                    <a:pt x="42" y="42"/>
                  </a:moveTo>
                  <a:cubicBezTo>
                    <a:pt x="55" y="42"/>
                    <a:pt x="71" y="32"/>
                    <a:pt x="67" y="17"/>
                  </a:cubicBezTo>
                  <a:cubicBezTo>
                    <a:pt x="64" y="2"/>
                    <a:pt x="42" y="0"/>
                    <a:pt x="42" y="0"/>
                  </a:cubicBezTo>
                  <a:cubicBezTo>
                    <a:pt x="19" y="0"/>
                    <a:pt x="0" y="19"/>
                    <a:pt x="0" y="42"/>
                  </a:cubicBezTo>
                  <a:cubicBezTo>
                    <a:pt x="0" y="65"/>
                    <a:pt x="19" y="83"/>
                    <a:pt x="42" y="83"/>
                  </a:cubicBezTo>
                  <a:cubicBezTo>
                    <a:pt x="65" y="83"/>
                    <a:pt x="84" y="65"/>
                    <a:pt x="84" y="42"/>
                  </a:cubicBezTo>
                  <a:cubicBezTo>
                    <a:pt x="82" y="42"/>
                    <a:pt x="82" y="42"/>
                    <a:pt x="82" y="42"/>
                  </a:cubicBezTo>
                  <a:lnTo>
                    <a:pt x="42" y="42"/>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2" name="Rectangle 55"/>
            <p:cNvSpPr>
              <a:spLocks noChangeArrowheads="1"/>
            </p:cNvSpPr>
            <p:nvPr/>
          </p:nvSpPr>
          <p:spPr bwMode="auto">
            <a:xfrm>
              <a:off x="5534540" y="1458985"/>
              <a:ext cx="1274234" cy="11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32597"/>
              <a:r>
                <a:rPr lang="en-US" altLang="en-US" sz="2550" dirty="0" smtClean="0">
                  <a:latin typeface="Segoe Pro Display Light" panose="020B0302040504020203" pitchFamily="34" charset="0"/>
                </a:rPr>
                <a:t>My</a:t>
              </a:r>
            </a:p>
            <a:p>
              <a:pPr algn="ctr" defTabSz="932597"/>
              <a:r>
                <a:rPr lang="en-US" altLang="en-US" sz="2550" dirty="0" smtClean="0">
                  <a:latin typeface="Segoe Pro Display Light" panose="020B0302040504020203" pitchFamily="34" charset="0"/>
                </a:rPr>
                <a:t>DB Tier</a:t>
              </a:r>
            </a:p>
            <a:p>
              <a:pPr algn="ctr" defTabSz="932597"/>
              <a:r>
                <a:rPr lang="en-US" altLang="en-US" sz="2550" dirty="0" smtClean="0">
                  <a:latin typeface="Segoe Pro Display Light" panose="020B0302040504020203" pitchFamily="34" charset="0"/>
                </a:rPr>
                <a:t>Template</a:t>
              </a:r>
              <a:endParaRPr lang="en-US" altLang="en-US" sz="1836" dirty="0"/>
            </a:p>
          </p:txBody>
        </p:sp>
      </p:grpSp>
      <p:grpSp>
        <p:nvGrpSpPr>
          <p:cNvPr id="99" name="Group 98"/>
          <p:cNvGrpSpPr/>
          <p:nvPr/>
        </p:nvGrpSpPr>
        <p:grpSpPr>
          <a:xfrm>
            <a:off x="5303837" y="1211262"/>
            <a:ext cx="1727583" cy="1546243"/>
            <a:chOff x="5296532" y="1211262"/>
            <a:chExt cx="1727583" cy="1546243"/>
          </a:xfrm>
        </p:grpSpPr>
        <p:sp>
          <p:nvSpPr>
            <p:cNvPr id="100" name="Freeform 49"/>
            <p:cNvSpPr>
              <a:spLocks/>
            </p:cNvSpPr>
            <p:nvPr/>
          </p:nvSpPr>
          <p:spPr bwMode="auto">
            <a:xfrm>
              <a:off x="5395297" y="1211262"/>
              <a:ext cx="1530053" cy="1546243"/>
            </a:xfrm>
            <a:custGeom>
              <a:avLst/>
              <a:gdLst>
                <a:gd name="T0" fmla="*/ 650 w 650"/>
                <a:gd name="T1" fmla="*/ 0 h 658"/>
                <a:gd name="T2" fmla="*/ 608 w 650"/>
                <a:gd name="T3" fmla="*/ 42 h 658"/>
                <a:gd name="T4" fmla="*/ 608 w 650"/>
                <a:gd name="T5" fmla="*/ 602 h 658"/>
                <a:gd name="T6" fmla="*/ 608 w 650"/>
                <a:gd name="T7" fmla="*/ 617 h 658"/>
                <a:gd name="T8" fmla="*/ 566 w 650"/>
                <a:gd name="T9" fmla="*/ 658 h 658"/>
                <a:gd name="T10" fmla="*/ 0 w 650"/>
                <a:gd name="T11" fmla="*/ 658 h 658"/>
                <a:gd name="T12" fmla="*/ 42 w 650"/>
                <a:gd name="T13" fmla="*/ 617 h 658"/>
                <a:gd name="T14" fmla="*/ 42 w 650"/>
                <a:gd name="T15" fmla="*/ 602 h 658"/>
                <a:gd name="T16" fmla="*/ 42 w 650"/>
                <a:gd name="T17" fmla="*/ 42 h 658"/>
                <a:gd name="T18" fmla="*/ 84 w 650"/>
                <a:gd name="T19" fmla="*/ 0 h 658"/>
                <a:gd name="T20" fmla="*/ 650 w 650"/>
                <a:gd name="T21"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0" h="658">
                  <a:moveTo>
                    <a:pt x="650" y="0"/>
                  </a:moveTo>
                  <a:cubicBezTo>
                    <a:pt x="627" y="0"/>
                    <a:pt x="608" y="19"/>
                    <a:pt x="608" y="42"/>
                  </a:cubicBezTo>
                  <a:cubicBezTo>
                    <a:pt x="608" y="602"/>
                    <a:pt x="608" y="602"/>
                    <a:pt x="608" y="602"/>
                  </a:cubicBezTo>
                  <a:cubicBezTo>
                    <a:pt x="608" y="617"/>
                    <a:pt x="608" y="617"/>
                    <a:pt x="608" y="617"/>
                  </a:cubicBezTo>
                  <a:cubicBezTo>
                    <a:pt x="608" y="640"/>
                    <a:pt x="590" y="658"/>
                    <a:pt x="566" y="658"/>
                  </a:cubicBezTo>
                  <a:cubicBezTo>
                    <a:pt x="0" y="658"/>
                    <a:pt x="0" y="658"/>
                    <a:pt x="0" y="658"/>
                  </a:cubicBezTo>
                  <a:cubicBezTo>
                    <a:pt x="23" y="658"/>
                    <a:pt x="42" y="640"/>
                    <a:pt x="42" y="617"/>
                  </a:cubicBezTo>
                  <a:cubicBezTo>
                    <a:pt x="42" y="602"/>
                    <a:pt x="42" y="602"/>
                    <a:pt x="42" y="602"/>
                  </a:cubicBezTo>
                  <a:cubicBezTo>
                    <a:pt x="42" y="42"/>
                    <a:pt x="42" y="42"/>
                    <a:pt x="42" y="42"/>
                  </a:cubicBezTo>
                  <a:cubicBezTo>
                    <a:pt x="42" y="19"/>
                    <a:pt x="60" y="0"/>
                    <a:pt x="84" y="0"/>
                  </a:cubicBezTo>
                  <a:lnTo>
                    <a:pt x="650"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1" name="Freeform 50"/>
            <p:cNvSpPr>
              <a:spLocks/>
            </p:cNvSpPr>
            <p:nvPr/>
          </p:nvSpPr>
          <p:spPr bwMode="auto">
            <a:xfrm>
              <a:off x="5592828" y="1211262"/>
              <a:ext cx="1431287" cy="194292"/>
            </a:xfrm>
            <a:custGeom>
              <a:avLst/>
              <a:gdLst>
                <a:gd name="T0" fmla="*/ 566 w 608"/>
                <a:gd name="T1" fmla="*/ 0 h 83"/>
                <a:gd name="T2" fmla="*/ 0 w 608"/>
                <a:gd name="T3" fmla="*/ 0 h 83"/>
                <a:gd name="T4" fmla="*/ 41 w 608"/>
                <a:gd name="T5" fmla="*/ 42 h 83"/>
                <a:gd name="T6" fmla="*/ 0 w 608"/>
                <a:gd name="T7" fmla="*/ 83 h 83"/>
                <a:gd name="T8" fmla="*/ 566 w 608"/>
                <a:gd name="T9" fmla="*/ 83 h 83"/>
                <a:gd name="T10" fmla="*/ 608 w 608"/>
                <a:gd name="T11" fmla="*/ 42 h 83"/>
                <a:gd name="T12" fmla="*/ 566 w 608"/>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608" h="83">
                  <a:moveTo>
                    <a:pt x="566" y="0"/>
                  </a:moveTo>
                  <a:cubicBezTo>
                    <a:pt x="0" y="0"/>
                    <a:pt x="0" y="0"/>
                    <a:pt x="0" y="0"/>
                  </a:cubicBezTo>
                  <a:cubicBezTo>
                    <a:pt x="23" y="0"/>
                    <a:pt x="41" y="19"/>
                    <a:pt x="41" y="42"/>
                  </a:cubicBezTo>
                  <a:cubicBezTo>
                    <a:pt x="41" y="65"/>
                    <a:pt x="23" y="83"/>
                    <a:pt x="0" y="83"/>
                  </a:cubicBezTo>
                  <a:cubicBezTo>
                    <a:pt x="566" y="83"/>
                    <a:pt x="566" y="83"/>
                    <a:pt x="566" y="83"/>
                  </a:cubicBezTo>
                  <a:cubicBezTo>
                    <a:pt x="589" y="83"/>
                    <a:pt x="608" y="65"/>
                    <a:pt x="608" y="42"/>
                  </a:cubicBezTo>
                  <a:cubicBezTo>
                    <a:pt x="608" y="19"/>
                    <a:pt x="589" y="0"/>
                    <a:pt x="56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2" name="Freeform 51"/>
            <p:cNvSpPr>
              <a:spLocks/>
            </p:cNvSpPr>
            <p:nvPr/>
          </p:nvSpPr>
          <p:spPr bwMode="auto">
            <a:xfrm>
              <a:off x="5524826" y="1310027"/>
              <a:ext cx="165149" cy="95527"/>
            </a:xfrm>
            <a:custGeom>
              <a:avLst/>
              <a:gdLst>
                <a:gd name="T0" fmla="*/ 3 w 70"/>
                <a:gd name="T1" fmla="*/ 24 h 41"/>
                <a:gd name="T2" fmla="*/ 29 w 70"/>
                <a:gd name="T3" fmla="*/ 41 h 41"/>
                <a:gd name="T4" fmla="*/ 70 w 70"/>
                <a:gd name="T5" fmla="*/ 0 h 41"/>
                <a:gd name="T6" fmla="*/ 29 w 70"/>
                <a:gd name="T7" fmla="*/ 0 h 41"/>
                <a:gd name="T8" fmla="*/ 3 w 70"/>
                <a:gd name="T9" fmla="*/ 24 h 41"/>
              </a:gdLst>
              <a:ahLst/>
              <a:cxnLst>
                <a:cxn ang="0">
                  <a:pos x="T0" y="T1"/>
                </a:cxn>
                <a:cxn ang="0">
                  <a:pos x="T2" y="T3"/>
                </a:cxn>
                <a:cxn ang="0">
                  <a:pos x="T4" y="T5"/>
                </a:cxn>
                <a:cxn ang="0">
                  <a:pos x="T6" y="T7"/>
                </a:cxn>
                <a:cxn ang="0">
                  <a:pos x="T8" y="T9"/>
                </a:cxn>
              </a:cxnLst>
              <a:rect l="0" t="0" r="r" b="b"/>
              <a:pathLst>
                <a:path w="70" h="41">
                  <a:moveTo>
                    <a:pt x="3" y="24"/>
                  </a:moveTo>
                  <a:cubicBezTo>
                    <a:pt x="7" y="40"/>
                    <a:pt x="29" y="41"/>
                    <a:pt x="29" y="41"/>
                  </a:cubicBezTo>
                  <a:cubicBezTo>
                    <a:pt x="52" y="41"/>
                    <a:pt x="70" y="23"/>
                    <a:pt x="70" y="0"/>
                  </a:cubicBezTo>
                  <a:cubicBezTo>
                    <a:pt x="29" y="0"/>
                    <a:pt x="29" y="0"/>
                    <a:pt x="29" y="0"/>
                  </a:cubicBezTo>
                  <a:cubicBezTo>
                    <a:pt x="15" y="0"/>
                    <a:pt x="0" y="9"/>
                    <a:pt x="3" y="24"/>
                  </a:cubicBez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3" name="Freeform 52"/>
            <p:cNvSpPr>
              <a:spLocks/>
            </p:cNvSpPr>
            <p:nvPr/>
          </p:nvSpPr>
          <p:spPr bwMode="auto">
            <a:xfrm>
              <a:off x="5395297" y="2563213"/>
              <a:ext cx="98765" cy="98765"/>
            </a:xfrm>
            <a:custGeom>
              <a:avLst/>
              <a:gdLst>
                <a:gd name="T0" fmla="*/ 0 w 42"/>
                <a:gd name="T1" fmla="*/ 0 h 42"/>
                <a:gd name="T2" fmla="*/ 25 w 42"/>
                <a:gd name="T3" fmla="*/ 17 h 42"/>
                <a:gd name="T4" fmla="*/ 0 w 42"/>
                <a:gd name="T5" fmla="*/ 42 h 42"/>
                <a:gd name="T6" fmla="*/ 42 w 42"/>
                <a:gd name="T7" fmla="*/ 42 h 42"/>
                <a:gd name="T8" fmla="*/ 42 w 42"/>
                <a:gd name="T9" fmla="*/ 0 h 42"/>
                <a:gd name="T10" fmla="*/ 0 w 42"/>
                <a:gd name="T11" fmla="*/ 0 h 42"/>
              </a:gdLst>
              <a:ahLst/>
              <a:cxnLst>
                <a:cxn ang="0">
                  <a:pos x="T0" y="T1"/>
                </a:cxn>
                <a:cxn ang="0">
                  <a:pos x="T2" y="T3"/>
                </a:cxn>
                <a:cxn ang="0">
                  <a:pos x="T4" y="T5"/>
                </a:cxn>
                <a:cxn ang="0">
                  <a:pos x="T6" y="T7"/>
                </a:cxn>
                <a:cxn ang="0">
                  <a:pos x="T8" y="T9"/>
                </a:cxn>
                <a:cxn ang="0">
                  <a:pos x="T10" y="T11"/>
                </a:cxn>
              </a:cxnLst>
              <a:rect l="0" t="0" r="r" b="b"/>
              <a:pathLst>
                <a:path w="42" h="42">
                  <a:moveTo>
                    <a:pt x="0" y="0"/>
                  </a:moveTo>
                  <a:cubicBezTo>
                    <a:pt x="0" y="0"/>
                    <a:pt x="22" y="2"/>
                    <a:pt x="25" y="17"/>
                  </a:cubicBezTo>
                  <a:cubicBezTo>
                    <a:pt x="29" y="32"/>
                    <a:pt x="13" y="42"/>
                    <a:pt x="0" y="42"/>
                  </a:cubicBezTo>
                  <a:cubicBezTo>
                    <a:pt x="42" y="42"/>
                    <a:pt x="42" y="42"/>
                    <a:pt x="42" y="42"/>
                  </a:cubicBezTo>
                  <a:cubicBezTo>
                    <a:pt x="42" y="0"/>
                    <a:pt x="42" y="0"/>
                    <a:pt x="42" y="0"/>
                  </a:cubicBezTo>
                  <a:cubicBezTo>
                    <a:pt x="0" y="0"/>
                    <a:pt x="0"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4" name="Freeform 53"/>
            <p:cNvSpPr>
              <a:spLocks/>
            </p:cNvSpPr>
            <p:nvPr/>
          </p:nvSpPr>
          <p:spPr bwMode="auto">
            <a:xfrm>
              <a:off x="5296532" y="2563213"/>
              <a:ext cx="197531" cy="194292"/>
            </a:xfrm>
            <a:custGeom>
              <a:avLst/>
              <a:gdLst>
                <a:gd name="T0" fmla="*/ 42 w 84"/>
                <a:gd name="T1" fmla="*/ 42 h 83"/>
                <a:gd name="T2" fmla="*/ 67 w 84"/>
                <a:gd name="T3" fmla="*/ 17 h 83"/>
                <a:gd name="T4" fmla="*/ 42 w 84"/>
                <a:gd name="T5" fmla="*/ 0 h 83"/>
                <a:gd name="T6" fmla="*/ 0 w 84"/>
                <a:gd name="T7" fmla="*/ 42 h 83"/>
                <a:gd name="T8" fmla="*/ 42 w 84"/>
                <a:gd name="T9" fmla="*/ 83 h 83"/>
                <a:gd name="T10" fmla="*/ 84 w 84"/>
                <a:gd name="T11" fmla="*/ 42 h 83"/>
                <a:gd name="T12" fmla="*/ 82 w 84"/>
                <a:gd name="T13" fmla="*/ 42 h 83"/>
                <a:gd name="T14" fmla="*/ 42 w 84"/>
                <a:gd name="T15" fmla="*/ 42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83">
                  <a:moveTo>
                    <a:pt x="42" y="42"/>
                  </a:moveTo>
                  <a:cubicBezTo>
                    <a:pt x="55" y="42"/>
                    <a:pt x="71" y="32"/>
                    <a:pt x="67" y="17"/>
                  </a:cubicBezTo>
                  <a:cubicBezTo>
                    <a:pt x="64" y="2"/>
                    <a:pt x="42" y="0"/>
                    <a:pt x="42" y="0"/>
                  </a:cubicBezTo>
                  <a:cubicBezTo>
                    <a:pt x="19" y="0"/>
                    <a:pt x="0" y="19"/>
                    <a:pt x="0" y="42"/>
                  </a:cubicBezTo>
                  <a:cubicBezTo>
                    <a:pt x="0" y="65"/>
                    <a:pt x="19" y="83"/>
                    <a:pt x="42" y="83"/>
                  </a:cubicBezTo>
                  <a:cubicBezTo>
                    <a:pt x="65" y="83"/>
                    <a:pt x="84" y="65"/>
                    <a:pt x="84" y="42"/>
                  </a:cubicBezTo>
                  <a:cubicBezTo>
                    <a:pt x="82" y="42"/>
                    <a:pt x="82" y="42"/>
                    <a:pt x="82" y="42"/>
                  </a:cubicBezTo>
                  <a:lnTo>
                    <a:pt x="42" y="42"/>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5" name="Rectangle 55"/>
            <p:cNvSpPr>
              <a:spLocks noChangeArrowheads="1"/>
            </p:cNvSpPr>
            <p:nvPr/>
          </p:nvSpPr>
          <p:spPr bwMode="auto">
            <a:xfrm>
              <a:off x="5534540" y="1458985"/>
              <a:ext cx="1274234" cy="11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32597"/>
              <a:r>
                <a:rPr lang="en-US" altLang="en-US" sz="2550" dirty="0" smtClean="0">
                  <a:latin typeface="Segoe Pro Display Light" panose="020B0302040504020203" pitchFamily="34" charset="0"/>
                </a:rPr>
                <a:t>My</a:t>
              </a:r>
            </a:p>
            <a:p>
              <a:pPr algn="ctr" defTabSz="932597"/>
              <a:r>
                <a:rPr lang="en-US" altLang="en-US" sz="2550" dirty="0" smtClean="0">
                  <a:latin typeface="Segoe Pro Display Light" panose="020B0302040504020203" pitchFamily="34" charset="0"/>
                </a:rPr>
                <a:t>Web Tier</a:t>
              </a:r>
            </a:p>
            <a:p>
              <a:pPr algn="ctr" defTabSz="932597"/>
              <a:r>
                <a:rPr lang="en-US" altLang="en-US" sz="2550" dirty="0" smtClean="0">
                  <a:latin typeface="Segoe Pro Display Light" panose="020B0302040504020203" pitchFamily="34" charset="0"/>
                </a:rPr>
                <a:t>Template</a:t>
              </a:r>
              <a:endParaRPr lang="en-US" altLang="en-US" sz="1836" dirty="0"/>
            </a:p>
          </p:txBody>
        </p:sp>
      </p:grpSp>
      <p:grpSp>
        <p:nvGrpSpPr>
          <p:cNvPr id="106" name="Group 105"/>
          <p:cNvGrpSpPr/>
          <p:nvPr/>
        </p:nvGrpSpPr>
        <p:grpSpPr>
          <a:xfrm>
            <a:off x="7645850" y="1211261"/>
            <a:ext cx="1727583" cy="1546243"/>
            <a:chOff x="5296532" y="1211262"/>
            <a:chExt cx="1727583" cy="1546243"/>
          </a:xfrm>
        </p:grpSpPr>
        <p:sp>
          <p:nvSpPr>
            <p:cNvPr id="107" name="Freeform 49"/>
            <p:cNvSpPr>
              <a:spLocks/>
            </p:cNvSpPr>
            <p:nvPr/>
          </p:nvSpPr>
          <p:spPr bwMode="auto">
            <a:xfrm>
              <a:off x="5395297" y="1211262"/>
              <a:ext cx="1530053" cy="1546243"/>
            </a:xfrm>
            <a:custGeom>
              <a:avLst/>
              <a:gdLst>
                <a:gd name="T0" fmla="*/ 650 w 650"/>
                <a:gd name="T1" fmla="*/ 0 h 658"/>
                <a:gd name="T2" fmla="*/ 608 w 650"/>
                <a:gd name="T3" fmla="*/ 42 h 658"/>
                <a:gd name="T4" fmla="*/ 608 w 650"/>
                <a:gd name="T5" fmla="*/ 602 h 658"/>
                <a:gd name="T6" fmla="*/ 608 w 650"/>
                <a:gd name="T7" fmla="*/ 617 h 658"/>
                <a:gd name="T8" fmla="*/ 566 w 650"/>
                <a:gd name="T9" fmla="*/ 658 h 658"/>
                <a:gd name="T10" fmla="*/ 0 w 650"/>
                <a:gd name="T11" fmla="*/ 658 h 658"/>
                <a:gd name="T12" fmla="*/ 42 w 650"/>
                <a:gd name="T13" fmla="*/ 617 h 658"/>
                <a:gd name="T14" fmla="*/ 42 w 650"/>
                <a:gd name="T15" fmla="*/ 602 h 658"/>
                <a:gd name="T16" fmla="*/ 42 w 650"/>
                <a:gd name="T17" fmla="*/ 42 h 658"/>
                <a:gd name="T18" fmla="*/ 84 w 650"/>
                <a:gd name="T19" fmla="*/ 0 h 658"/>
                <a:gd name="T20" fmla="*/ 650 w 650"/>
                <a:gd name="T21"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0" h="658">
                  <a:moveTo>
                    <a:pt x="650" y="0"/>
                  </a:moveTo>
                  <a:cubicBezTo>
                    <a:pt x="627" y="0"/>
                    <a:pt x="608" y="19"/>
                    <a:pt x="608" y="42"/>
                  </a:cubicBezTo>
                  <a:cubicBezTo>
                    <a:pt x="608" y="602"/>
                    <a:pt x="608" y="602"/>
                    <a:pt x="608" y="602"/>
                  </a:cubicBezTo>
                  <a:cubicBezTo>
                    <a:pt x="608" y="617"/>
                    <a:pt x="608" y="617"/>
                    <a:pt x="608" y="617"/>
                  </a:cubicBezTo>
                  <a:cubicBezTo>
                    <a:pt x="608" y="640"/>
                    <a:pt x="590" y="658"/>
                    <a:pt x="566" y="658"/>
                  </a:cubicBezTo>
                  <a:cubicBezTo>
                    <a:pt x="0" y="658"/>
                    <a:pt x="0" y="658"/>
                    <a:pt x="0" y="658"/>
                  </a:cubicBezTo>
                  <a:cubicBezTo>
                    <a:pt x="23" y="658"/>
                    <a:pt x="42" y="640"/>
                    <a:pt x="42" y="617"/>
                  </a:cubicBezTo>
                  <a:cubicBezTo>
                    <a:pt x="42" y="602"/>
                    <a:pt x="42" y="602"/>
                    <a:pt x="42" y="602"/>
                  </a:cubicBezTo>
                  <a:cubicBezTo>
                    <a:pt x="42" y="42"/>
                    <a:pt x="42" y="42"/>
                    <a:pt x="42" y="42"/>
                  </a:cubicBezTo>
                  <a:cubicBezTo>
                    <a:pt x="42" y="19"/>
                    <a:pt x="60" y="0"/>
                    <a:pt x="84" y="0"/>
                  </a:cubicBezTo>
                  <a:lnTo>
                    <a:pt x="650" y="0"/>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8" name="Freeform 50"/>
            <p:cNvSpPr>
              <a:spLocks/>
            </p:cNvSpPr>
            <p:nvPr/>
          </p:nvSpPr>
          <p:spPr bwMode="auto">
            <a:xfrm>
              <a:off x="5592828" y="1211262"/>
              <a:ext cx="1431287" cy="194292"/>
            </a:xfrm>
            <a:custGeom>
              <a:avLst/>
              <a:gdLst>
                <a:gd name="T0" fmla="*/ 566 w 608"/>
                <a:gd name="T1" fmla="*/ 0 h 83"/>
                <a:gd name="T2" fmla="*/ 0 w 608"/>
                <a:gd name="T3" fmla="*/ 0 h 83"/>
                <a:gd name="T4" fmla="*/ 41 w 608"/>
                <a:gd name="T5" fmla="*/ 42 h 83"/>
                <a:gd name="T6" fmla="*/ 0 w 608"/>
                <a:gd name="T7" fmla="*/ 83 h 83"/>
                <a:gd name="T8" fmla="*/ 566 w 608"/>
                <a:gd name="T9" fmla="*/ 83 h 83"/>
                <a:gd name="T10" fmla="*/ 608 w 608"/>
                <a:gd name="T11" fmla="*/ 42 h 83"/>
                <a:gd name="T12" fmla="*/ 566 w 608"/>
                <a:gd name="T13" fmla="*/ 0 h 83"/>
              </a:gdLst>
              <a:ahLst/>
              <a:cxnLst>
                <a:cxn ang="0">
                  <a:pos x="T0" y="T1"/>
                </a:cxn>
                <a:cxn ang="0">
                  <a:pos x="T2" y="T3"/>
                </a:cxn>
                <a:cxn ang="0">
                  <a:pos x="T4" y="T5"/>
                </a:cxn>
                <a:cxn ang="0">
                  <a:pos x="T6" y="T7"/>
                </a:cxn>
                <a:cxn ang="0">
                  <a:pos x="T8" y="T9"/>
                </a:cxn>
                <a:cxn ang="0">
                  <a:pos x="T10" y="T11"/>
                </a:cxn>
                <a:cxn ang="0">
                  <a:pos x="T12" y="T13"/>
                </a:cxn>
              </a:cxnLst>
              <a:rect l="0" t="0" r="r" b="b"/>
              <a:pathLst>
                <a:path w="608" h="83">
                  <a:moveTo>
                    <a:pt x="566" y="0"/>
                  </a:moveTo>
                  <a:cubicBezTo>
                    <a:pt x="0" y="0"/>
                    <a:pt x="0" y="0"/>
                    <a:pt x="0" y="0"/>
                  </a:cubicBezTo>
                  <a:cubicBezTo>
                    <a:pt x="23" y="0"/>
                    <a:pt x="41" y="19"/>
                    <a:pt x="41" y="42"/>
                  </a:cubicBezTo>
                  <a:cubicBezTo>
                    <a:pt x="41" y="65"/>
                    <a:pt x="23" y="83"/>
                    <a:pt x="0" y="83"/>
                  </a:cubicBezTo>
                  <a:cubicBezTo>
                    <a:pt x="566" y="83"/>
                    <a:pt x="566" y="83"/>
                    <a:pt x="566" y="83"/>
                  </a:cubicBezTo>
                  <a:cubicBezTo>
                    <a:pt x="589" y="83"/>
                    <a:pt x="608" y="65"/>
                    <a:pt x="608" y="42"/>
                  </a:cubicBezTo>
                  <a:cubicBezTo>
                    <a:pt x="608" y="19"/>
                    <a:pt x="589" y="0"/>
                    <a:pt x="56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09" name="Freeform 51"/>
            <p:cNvSpPr>
              <a:spLocks/>
            </p:cNvSpPr>
            <p:nvPr/>
          </p:nvSpPr>
          <p:spPr bwMode="auto">
            <a:xfrm>
              <a:off x="5524826" y="1310027"/>
              <a:ext cx="165149" cy="95527"/>
            </a:xfrm>
            <a:custGeom>
              <a:avLst/>
              <a:gdLst>
                <a:gd name="T0" fmla="*/ 3 w 70"/>
                <a:gd name="T1" fmla="*/ 24 h 41"/>
                <a:gd name="T2" fmla="*/ 29 w 70"/>
                <a:gd name="T3" fmla="*/ 41 h 41"/>
                <a:gd name="T4" fmla="*/ 70 w 70"/>
                <a:gd name="T5" fmla="*/ 0 h 41"/>
                <a:gd name="T6" fmla="*/ 29 w 70"/>
                <a:gd name="T7" fmla="*/ 0 h 41"/>
                <a:gd name="T8" fmla="*/ 3 w 70"/>
                <a:gd name="T9" fmla="*/ 24 h 41"/>
              </a:gdLst>
              <a:ahLst/>
              <a:cxnLst>
                <a:cxn ang="0">
                  <a:pos x="T0" y="T1"/>
                </a:cxn>
                <a:cxn ang="0">
                  <a:pos x="T2" y="T3"/>
                </a:cxn>
                <a:cxn ang="0">
                  <a:pos x="T4" y="T5"/>
                </a:cxn>
                <a:cxn ang="0">
                  <a:pos x="T6" y="T7"/>
                </a:cxn>
                <a:cxn ang="0">
                  <a:pos x="T8" y="T9"/>
                </a:cxn>
              </a:cxnLst>
              <a:rect l="0" t="0" r="r" b="b"/>
              <a:pathLst>
                <a:path w="70" h="41">
                  <a:moveTo>
                    <a:pt x="3" y="24"/>
                  </a:moveTo>
                  <a:cubicBezTo>
                    <a:pt x="7" y="40"/>
                    <a:pt x="29" y="41"/>
                    <a:pt x="29" y="41"/>
                  </a:cubicBezTo>
                  <a:cubicBezTo>
                    <a:pt x="52" y="41"/>
                    <a:pt x="70" y="23"/>
                    <a:pt x="70" y="0"/>
                  </a:cubicBezTo>
                  <a:cubicBezTo>
                    <a:pt x="29" y="0"/>
                    <a:pt x="29" y="0"/>
                    <a:pt x="29" y="0"/>
                  </a:cubicBezTo>
                  <a:cubicBezTo>
                    <a:pt x="15" y="0"/>
                    <a:pt x="0" y="9"/>
                    <a:pt x="3" y="24"/>
                  </a:cubicBez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10" name="Freeform 52"/>
            <p:cNvSpPr>
              <a:spLocks/>
            </p:cNvSpPr>
            <p:nvPr/>
          </p:nvSpPr>
          <p:spPr bwMode="auto">
            <a:xfrm>
              <a:off x="5395297" y="2563213"/>
              <a:ext cx="98765" cy="98765"/>
            </a:xfrm>
            <a:custGeom>
              <a:avLst/>
              <a:gdLst>
                <a:gd name="T0" fmla="*/ 0 w 42"/>
                <a:gd name="T1" fmla="*/ 0 h 42"/>
                <a:gd name="T2" fmla="*/ 25 w 42"/>
                <a:gd name="T3" fmla="*/ 17 h 42"/>
                <a:gd name="T4" fmla="*/ 0 w 42"/>
                <a:gd name="T5" fmla="*/ 42 h 42"/>
                <a:gd name="T6" fmla="*/ 42 w 42"/>
                <a:gd name="T7" fmla="*/ 42 h 42"/>
                <a:gd name="T8" fmla="*/ 42 w 42"/>
                <a:gd name="T9" fmla="*/ 0 h 42"/>
                <a:gd name="T10" fmla="*/ 0 w 42"/>
                <a:gd name="T11" fmla="*/ 0 h 42"/>
              </a:gdLst>
              <a:ahLst/>
              <a:cxnLst>
                <a:cxn ang="0">
                  <a:pos x="T0" y="T1"/>
                </a:cxn>
                <a:cxn ang="0">
                  <a:pos x="T2" y="T3"/>
                </a:cxn>
                <a:cxn ang="0">
                  <a:pos x="T4" y="T5"/>
                </a:cxn>
                <a:cxn ang="0">
                  <a:pos x="T6" y="T7"/>
                </a:cxn>
                <a:cxn ang="0">
                  <a:pos x="T8" y="T9"/>
                </a:cxn>
                <a:cxn ang="0">
                  <a:pos x="T10" y="T11"/>
                </a:cxn>
              </a:cxnLst>
              <a:rect l="0" t="0" r="r" b="b"/>
              <a:pathLst>
                <a:path w="42" h="42">
                  <a:moveTo>
                    <a:pt x="0" y="0"/>
                  </a:moveTo>
                  <a:cubicBezTo>
                    <a:pt x="0" y="0"/>
                    <a:pt x="22" y="2"/>
                    <a:pt x="25" y="17"/>
                  </a:cubicBezTo>
                  <a:cubicBezTo>
                    <a:pt x="29" y="32"/>
                    <a:pt x="13" y="42"/>
                    <a:pt x="0" y="42"/>
                  </a:cubicBezTo>
                  <a:cubicBezTo>
                    <a:pt x="42" y="42"/>
                    <a:pt x="42" y="42"/>
                    <a:pt x="42" y="42"/>
                  </a:cubicBezTo>
                  <a:cubicBezTo>
                    <a:pt x="42" y="0"/>
                    <a:pt x="42" y="0"/>
                    <a:pt x="42" y="0"/>
                  </a:cubicBezTo>
                  <a:cubicBezTo>
                    <a:pt x="0" y="0"/>
                    <a:pt x="0" y="0"/>
                    <a:pt x="0" y="0"/>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11" name="Freeform 53"/>
            <p:cNvSpPr>
              <a:spLocks/>
            </p:cNvSpPr>
            <p:nvPr/>
          </p:nvSpPr>
          <p:spPr bwMode="auto">
            <a:xfrm>
              <a:off x="5296532" y="2563213"/>
              <a:ext cx="197531" cy="194292"/>
            </a:xfrm>
            <a:custGeom>
              <a:avLst/>
              <a:gdLst>
                <a:gd name="T0" fmla="*/ 42 w 84"/>
                <a:gd name="T1" fmla="*/ 42 h 83"/>
                <a:gd name="T2" fmla="*/ 67 w 84"/>
                <a:gd name="T3" fmla="*/ 17 h 83"/>
                <a:gd name="T4" fmla="*/ 42 w 84"/>
                <a:gd name="T5" fmla="*/ 0 h 83"/>
                <a:gd name="T6" fmla="*/ 0 w 84"/>
                <a:gd name="T7" fmla="*/ 42 h 83"/>
                <a:gd name="T8" fmla="*/ 42 w 84"/>
                <a:gd name="T9" fmla="*/ 83 h 83"/>
                <a:gd name="T10" fmla="*/ 84 w 84"/>
                <a:gd name="T11" fmla="*/ 42 h 83"/>
                <a:gd name="T12" fmla="*/ 82 w 84"/>
                <a:gd name="T13" fmla="*/ 42 h 83"/>
                <a:gd name="T14" fmla="*/ 42 w 84"/>
                <a:gd name="T15" fmla="*/ 42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83">
                  <a:moveTo>
                    <a:pt x="42" y="42"/>
                  </a:moveTo>
                  <a:cubicBezTo>
                    <a:pt x="55" y="42"/>
                    <a:pt x="71" y="32"/>
                    <a:pt x="67" y="17"/>
                  </a:cubicBezTo>
                  <a:cubicBezTo>
                    <a:pt x="64" y="2"/>
                    <a:pt x="42" y="0"/>
                    <a:pt x="42" y="0"/>
                  </a:cubicBezTo>
                  <a:cubicBezTo>
                    <a:pt x="19" y="0"/>
                    <a:pt x="0" y="19"/>
                    <a:pt x="0" y="42"/>
                  </a:cubicBezTo>
                  <a:cubicBezTo>
                    <a:pt x="0" y="65"/>
                    <a:pt x="19" y="83"/>
                    <a:pt x="42" y="83"/>
                  </a:cubicBezTo>
                  <a:cubicBezTo>
                    <a:pt x="65" y="83"/>
                    <a:pt x="84" y="65"/>
                    <a:pt x="84" y="42"/>
                  </a:cubicBezTo>
                  <a:cubicBezTo>
                    <a:pt x="82" y="42"/>
                    <a:pt x="82" y="42"/>
                    <a:pt x="82" y="42"/>
                  </a:cubicBezTo>
                  <a:lnTo>
                    <a:pt x="42" y="42"/>
                  </a:lnTo>
                  <a:close/>
                </a:path>
              </a:pathLst>
            </a:custGeom>
            <a:solidFill>
              <a:srgbClr val="8082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112" name="Rectangle 55"/>
            <p:cNvSpPr>
              <a:spLocks noChangeArrowheads="1"/>
            </p:cNvSpPr>
            <p:nvPr/>
          </p:nvSpPr>
          <p:spPr bwMode="auto">
            <a:xfrm>
              <a:off x="5534540" y="1458985"/>
              <a:ext cx="1274234" cy="117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32597"/>
              <a:r>
                <a:rPr lang="en-US" altLang="en-US" sz="2550" dirty="0" smtClean="0">
                  <a:latin typeface="Segoe Pro Display Light" panose="020B0302040504020203" pitchFamily="34" charset="0"/>
                </a:rPr>
                <a:t>My</a:t>
              </a:r>
            </a:p>
            <a:p>
              <a:pPr algn="ctr" defTabSz="932597"/>
              <a:r>
                <a:rPr lang="en-US" altLang="en-US" sz="2550" dirty="0" smtClean="0">
                  <a:latin typeface="Segoe Pro Display Light" panose="020B0302040504020203" pitchFamily="34" charset="0"/>
                </a:rPr>
                <a:t>VM Tier</a:t>
              </a:r>
            </a:p>
            <a:p>
              <a:pPr algn="ctr" defTabSz="932597"/>
              <a:r>
                <a:rPr lang="en-US" altLang="en-US" sz="2550" dirty="0" smtClean="0">
                  <a:latin typeface="Segoe Pro Display Light" panose="020B0302040504020203" pitchFamily="34" charset="0"/>
                </a:rPr>
                <a:t>Template</a:t>
              </a:r>
              <a:endParaRPr lang="en-US" altLang="en-US" sz="1836" dirty="0"/>
            </a:p>
          </p:txBody>
        </p:sp>
      </p:grpSp>
      <p:sp>
        <p:nvSpPr>
          <p:cNvPr id="85" name="Rectangle 60"/>
          <p:cNvSpPr>
            <a:spLocks noChangeArrowheads="1"/>
          </p:cNvSpPr>
          <p:nvPr/>
        </p:nvSpPr>
        <p:spPr bwMode="auto">
          <a:xfrm>
            <a:off x="8496935" y="2922982"/>
            <a:ext cx="37239" cy="1756727"/>
          </a:xfrm>
          <a:prstGeom prst="rect">
            <a:avLst/>
          </a:prstGeom>
          <a:solidFill>
            <a:srgbClr val="7CCA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86" name="Oval 62"/>
          <p:cNvSpPr>
            <a:spLocks noChangeArrowheads="1"/>
          </p:cNvSpPr>
          <p:nvPr/>
        </p:nvSpPr>
        <p:spPr bwMode="auto">
          <a:xfrm>
            <a:off x="8441886" y="2853361"/>
            <a:ext cx="145719" cy="147338"/>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3" name="Freeform 63"/>
          <p:cNvSpPr>
            <a:spLocks/>
          </p:cNvSpPr>
          <p:nvPr/>
        </p:nvSpPr>
        <p:spPr bwMode="auto">
          <a:xfrm>
            <a:off x="8437029" y="4658661"/>
            <a:ext cx="155434" cy="134386"/>
          </a:xfrm>
          <a:custGeom>
            <a:avLst/>
            <a:gdLst>
              <a:gd name="T0" fmla="*/ 0 w 96"/>
              <a:gd name="T1" fmla="*/ 0 h 83"/>
              <a:gd name="T2" fmla="*/ 48 w 96"/>
              <a:gd name="T3" fmla="*/ 83 h 83"/>
              <a:gd name="T4" fmla="*/ 96 w 96"/>
              <a:gd name="T5" fmla="*/ 0 h 83"/>
              <a:gd name="T6" fmla="*/ 0 w 96"/>
              <a:gd name="T7" fmla="*/ 0 h 83"/>
            </a:gdLst>
            <a:ahLst/>
            <a:cxnLst>
              <a:cxn ang="0">
                <a:pos x="T0" y="T1"/>
              </a:cxn>
              <a:cxn ang="0">
                <a:pos x="T2" y="T3"/>
              </a:cxn>
              <a:cxn ang="0">
                <a:pos x="T4" y="T5"/>
              </a:cxn>
              <a:cxn ang="0">
                <a:pos x="T6" y="T7"/>
              </a:cxn>
            </a:cxnLst>
            <a:rect l="0" t="0" r="r" b="b"/>
            <a:pathLst>
              <a:path w="96" h="83">
                <a:moveTo>
                  <a:pt x="0" y="0"/>
                </a:moveTo>
                <a:lnTo>
                  <a:pt x="48" y="83"/>
                </a:lnTo>
                <a:lnTo>
                  <a:pt x="96"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4" name="Rectangle 60"/>
          <p:cNvSpPr>
            <a:spLocks noChangeArrowheads="1"/>
          </p:cNvSpPr>
          <p:nvPr/>
        </p:nvSpPr>
        <p:spPr bwMode="auto">
          <a:xfrm>
            <a:off x="3943261" y="2983370"/>
            <a:ext cx="37239" cy="1756727"/>
          </a:xfrm>
          <a:prstGeom prst="rect">
            <a:avLst/>
          </a:prstGeom>
          <a:solidFill>
            <a:srgbClr val="7CCA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5" name="Oval 62"/>
          <p:cNvSpPr>
            <a:spLocks noChangeArrowheads="1"/>
          </p:cNvSpPr>
          <p:nvPr/>
        </p:nvSpPr>
        <p:spPr bwMode="auto">
          <a:xfrm>
            <a:off x="3888212" y="2913749"/>
            <a:ext cx="145719" cy="147338"/>
          </a:xfrm>
          <a:prstGeom prst="ellipse">
            <a:avLst/>
          </a:pr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96" name="Freeform 63"/>
          <p:cNvSpPr>
            <a:spLocks/>
          </p:cNvSpPr>
          <p:nvPr/>
        </p:nvSpPr>
        <p:spPr bwMode="auto">
          <a:xfrm>
            <a:off x="3883355" y="4719049"/>
            <a:ext cx="155434" cy="134386"/>
          </a:xfrm>
          <a:custGeom>
            <a:avLst/>
            <a:gdLst>
              <a:gd name="T0" fmla="*/ 0 w 96"/>
              <a:gd name="T1" fmla="*/ 0 h 83"/>
              <a:gd name="T2" fmla="*/ 48 w 96"/>
              <a:gd name="T3" fmla="*/ 83 h 83"/>
              <a:gd name="T4" fmla="*/ 96 w 96"/>
              <a:gd name="T5" fmla="*/ 0 h 83"/>
              <a:gd name="T6" fmla="*/ 0 w 96"/>
              <a:gd name="T7" fmla="*/ 0 h 83"/>
            </a:gdLst>
            <a:ahLst/>
            <a:cxnLst>
              <a:cxn ang="0">
                <a:pos x="T0" y="T1"/>
              </a:cxn>
              <a:cxn ang="0">
                <a:pos x="T2" y="T3"/>
              </a:cxn>
              <a:cxn ang="0">
                <a:pos x="T4" y="T5"/>
              </a:cxn>
              <a:cxn ang="0">
                <a:pos x="T6" y="T7"/>
              </a:cxn>
            </a:cxnLst>
            <a:rect l="0" t="0" r="r" b="b"/>
            <a:pathLst>
              <a:path w="96" h="83">
                <a:moveTo>
                  <a:pt x="0" y="0"/>
                </a:moveTo>
                <a:lnTo>
                  <a:pt x="48" y="83"/>
                </a:lnTo>
                <a:lnTo>
                  <a:pt x="96" y="0"/>
                </a:lnTo>
                <a:lnTo>
                  <a:pt x="0" y="0"/>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p>
        </p:txBody>
      </p:sp>
      <p:sp>
        <p:nvSpPr>
          <p:cNvPr id="7" name="Right Arrow 6"/>
          <p:cNvSpPr/>
          <p:nvPr/>
        </p:nvSpPr>
        <p:spPr bwMode="auto">
          <a:xfrm>
            <a:off x="1417637" y="6062094"/>
            <a:ext cx="2254934" cy="559368"/>
          </a:xfrm>
          <a:prstGeom prst="rightArrow">
            <a:avLst/>
          </a:prstGeom>
          <a:solidFill>
            <a:srgbClr val="022D7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r>
              <a:rPr lang="en-US" sz="1600" dirty="0" smtClean="0">
                <a:gradFill>
                  <a:gsLst>
                    <a:gs pos="0">
                      <a:srgbClr val="FFFFFF"/>
                    </a:gs>
                    <a:gs pos="100000">
                      <a:srgbClr val="FFFFFF"/>
                    </a:gs>
                  </a:gsLst>
                  <a:lin ang="5400000" scaled="0"/>
                </a:gradFill>
                <a:ea typeface="Segoe UI" pitchFamily="34" charset="0"/>
                <a:cs typeface="Segoe UI" pitchFamily="34" charset="0"/>
              </a:rPr>
              <a:t>Linked Resource</a:t>
            </a:r>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343841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9635" y="762000"/>
            <a:ext cx="5884403" cy="976663"/>
          </a:xfrm>
        </p:spPr>
        <p:txBody>
          <a:bodyPr/>
          <a:lstStyle/>
          <a:p>
            <a:r>
              <a:rPr lang="en-US" b="1" dirty="0" smtClean="0"/>
              <a:t>Resource Tags</a:t>
            </a:r>
            <a:endParaRPr lang="en-US" dirty="0"/>
          </a:p>
        </p:txBody>
      </p:sp>
      <p:sp>
        <p:nvSpPr>
          <p:cNvPr id="3" name="Content Placeholder 2"/>
          <p:cNvSpPr>
            <a:spLocks noGrp="1"/>
          </p:cNvSpPr>
          <p:nvPr>
            <p:ph idx="4294967295"/>
          </p:nvPr>
        </p:nvSpPr>
        <p:spPr>
          <a:xfrm>
            <a:off x="6010864" y="1981199"/>
            <a:ext cx="5884402" cy="4640263"/>
          </a:xfrm>
          <a:prstGeom prst="rect">
            <a:avLst/>
          </a:prstGeom>
        </p:spPr>
        <p:txBody>
          <a:bodyPr>
            <a:noAutofit/>
          </a:bodyPr>
          <a:lstStyle/>
          <a:p>
            <a:pPr lvl="0">
              <a:lnSpc>
                <a:spcPct val="100000"/>
              </a:lnSpc>
            </a:pPr>
            <a:r>
              <a:rPr lang="en-US" sz="2400" dirty="0">
                <a:latin typeface="+mj-lt"/>
              </a:rPr>
              <a:t>N</a:t>
            </a:r>
            <a:r>
              <a:rPr lang="en-US" sz="2400" dirty="0" smtClean="0">
                <a:latin typeface="+mj-lt"/>
              </a:rPr>
              <a:t>ame-value </a:t>
            </a:r>
            <a:r>
              <a:rPr lang="en-US" sz="2400" dirty="0">
                <a:latin typeface="+mj-lt"/>
              </a:rPr>
              <a:t>pairs </a:t>
            </a:r>
            <a:r>
              <a:rPr lang="en-US" sz="2400" dirty="0" smtClean="0">
                <a:latin typeface="+mj-lt"/>
              </a:rPr>
              <a:t>assigned </a:t>
            </a:r>
            <a:r>
              <a:rPr lang="en-US" sz="2400" dirty="0">
                <a:latin typeface="+mj-lt"/>
              </a:rPr>
              <a:t>to resources or resource </a:t>
            </a:r>
            <a:r>
              <a:rPr lang="en-US" sz="2400" dirty="0" smtClean="0">
                <a:latin typeface="+mj-lt"/>
              </a:rPr>
              <a:t>groups</a:t>
            </a:r>
          </a:p>
          <a:p>
            <a:pPr marL="0" lvl="0" indent="0">
              <a:lnSpc>
                <a:spcPct val="100000"/>
              </a:lnSpc>
              <a:buNone/>
            </a:pPr>
            <a:endParaRPr lang="en-US" sz="2400" dirty="0" smtClean="0">
              <a:latin typeface="+mj-lt"/>
            </a:endParaRPr>
          </a:p>
          <a:p>
            <a:pPr lvl="0">
              <a:lnSpc>
                <a:spcPct val="100000"/>
              </a:lnSpc>
            </a:pPr>
            <a:r>
              <a:rPr lang="en-US" sz="2400" dirty="0" smtClean="0">
                <a:latin typeface="+mj-lt"/>
              </a:rPr>
              <a:t>Subscription-wide taxonomy</a:t>
            </a:r>
          </a:p>
          <a:p>
            <a:pPr lvl="0">
              <a:lnSpc>
                <a:spcPct val="100000"/>
              </a:lnSpc>
            </a:pPr>
            <a:endParaRPr lang="en-US" sz="2400" dirty="0" smtClean="0">
              <a:latin typeface="+mj-lt"/>
            </a:endParaRPr>
          </a:p>
          <a:p>
            <a:pPr lvl="0">
              <a:lnSpc>
                <a:spcPct val="100000"/>
              </a:lnSpc>
            </a:pPr>
            <a:r>
              <a:rPr lang="en-US" sz="2400" dirty="0" smtClean="0">
                <a:latin typeface="+mj-lt"/>
              </a:rPr>
              <a:t>Each </a:t>
            </a:r>
            <a:r>
              <a:rPr lang="en-US" sz="2400" dirty="0">
                <a:latin typeface="+mj-lt"/>
              </a:rPr>
              <a:t>resource can </a:t>
            </a:r>
            <a:r>
              <a:rPr lang="en-US" sz="2400" dirty="0" smtClean="0">
                <a:latin typeface="+mj-lt"/>
              </a:rPr>
              <a:t>have </a:t>
            </a:r>
            <a:r>
              <a:rPr lang="en-US" sz="2400" dirty="0">
                <a:latin typeface="+mj-lt"/>
              </a:rPr>
              <a:t>up to 15 </a:t>
            </a:r>
            <a:r>
              <a:rPr lang="en-US" sz="2400" dirty="0" smtClean="0">
                <a:latin typeface="+mj-lt"/>
              </a:rPr>
              <a:t>tags</a:t>
            </a:r>
          </a:p>
        </p:txBody>
      </p:sp>
      <p:pic>
        <p:nvPicPr>
          <p:cNvPr id="4" name="Picture 3"/>
          <p:cNvPicPr>
            <a:picLocks noChangeAspect="1"/>
          </p:cNvPicPr>
          <p:nvPr/>
        </p:nvPicPr>
        <p:blipFill>
          <a:blip r:embed="rId2"/>
          <a:stretch>
            <a:fillRect/>
          </a:stretch>
        </p:blipFill>
        <p:spPr>
          <a:xfrm>
            <a:off x="579437" y="906462"/>
            <a:ext cx="5092350" cy="4957800"/>
          </a:xfrm>
          <a:prstGeom prst="rect">
            <a:avLst/>
          </a:prstGeom>
        </p:spPr>
      </p:pic>
      <p:sp>
        <p:nvSpPr>
          <p:cNvPr id="5" name="TextBox 4"/>
          <p:cNvSpPr txBox="1"/>
          <p:nvPr/>
        </p:nvSpPr>
        <p:spPr>
          <a:xfrm>
            <a:off x="3779837" y="1076809"/>
            <a:ext cx="563296" cy="794064"/>
          </a:xfrm>
          <a:prstGeom prst="rect">
            <a:avLst/>
          </a:prstGeom>
          <a:noFill/>
        </p:spPr>
        <p:txBody>
          <a:bodyPr wrap="none" lIns="182880" tIns="146304" rIns="182880" bIns="146304" rtlCol="0">
            <a:spAutoFit/>
          </a:bodyPr>
          <a:lstStyle/>
          <a:p>
            <a:pPr>
              <a:lnSpc>
                <a:spcPct val="90000"/>
              </a:lnSpc>
              <a:spcAft>
                <a:spcPts val="600"/>
              </a:spcAft>
            </a:pPr>
            <a:r>
              <a:rPr lang="en-US" sz="3600" dirty="0" smtClean="0">
                <a:gradFill>
                  <a:gsLst>
                    <a:gs pos="2917">
                      <a:schemeClr val="tx1"/>
                    </a:gs>
                    <a:gs pos="30000">
                      <a:schemeClr val="tx1"/>
                    </a:gs>
                  </a:gsLst>
                  <a:lin ang="5400000" scaled="0"/>
                </a:gradFill>
                <a:latin typeface="+mj-lt"/>
              </a:rPr>
              <a:t>x</a:t>
            </a:r>
          </a:p>
        </p:txBody>
      </p:sp>
      <p:sp>
        <p:nvSpPr>
          <p:cNvPr id="6" name="TextBox 5"/>
          <p:cNvSpPr txBox="1"/>
          <p:nvPr/>
        </p:nvSpPr>
        <p:spPr>
          <a:xfrm>
            <a:off x="3873368" y="906462"/>
            <a:ext cx="1174039" cy="1292662"/>
          </a:xfrm>
          <a:prstGeom prst="rect">
            <a:avLst/>
          </a:prstGeom>
          <a:noFill/>
        </p:spPr>
        <p:txBody>
          <a:bodyPr wrap="none" lIns="182880" tIns="146304" rIns="182880" bIns="146304" rtlCol="0">
            <a:spAutoFit/>
          </a:bodyPr>
          <a:lstStyle/>
          <a:p>
            <a:pPr>
              <a:lnSpc>
                <a:spcPct val="90000"/>
              </a:lnSpc>
              <a:spcAft>
                <a:spcPts val="600"/>
              </a:spcAft>
            </a:pPr>
            <a:r>
              <a:rPr lang="en-US" sz="7200" dirty="0" smtClean="0">
                <a:gradFill>
                  <a:gsLst>
                    <a:gs pos="2917">
                      <a:schemeClr val="tx1"/>
                    </a:gs>
                    <a:gs pos="30000">
                      <a:schemeClr val="tx1"/>
                    </a:gs>
                  </a:gsLst>
                  <a:lin ang="5400000" scaled="0"/>
                </a:gradFill>
                <a:latin typeface="+mj-lt"/>
              </a:rPr>
              <a:t>15</a:t>
            </a:r>
          </a:p>
        </p:txBody>
      </p:sp>
    </p:spTree>
    <p:extLst>
      <p:ext uri="{BB962C8B-B14F-4D97-AF65-F5344CB8AC3E}">
        <p14:creationId xmlns:p14="http://schemas.microsoft.com/office/powerpoint/2010/main" val="2410693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2"/>
          </p:nvPr>
        </p:nvSpPr>
        <p:spPr/>
        <p:txBody>
          <a:bodyPr/>
          <a:lstStyle/>
          <a:p>
            <a:r>
              <a:rPr lang="en-US" dirty="0" smtClean="0"/>
              <a:t>Ryan Jones</a:t>
            </a:r>
          </a:p>
          <a:p>
            <a:r>
              <a:rPr lang="en-US" dirty="0" smtClean="0"/>
              <a:t>Program Manager</a:t>
            </a:r>
          </a:p>
          <a:p>
            <a:r>
              <a:rPr lang="en-US" dirty="0" smtClean="0"/>
              <a:t>Azure Resource Manager</a:t>
            </a:r>
          </a:p>
        </p:txBody>
      </p:sp>
      <p:sp>
        <p:nvSpPr>
          <p:cNvPr id="2" name="Title 1"/>
          <p:cNvSpPr>
            <a:spLocks noGrp="1"/>
          </p:cNvSpPr>
          <p:nvPr>
            <p:ph type="ctrTitle"/>
          </p:nvPr>
        </p:nvSpPr>
        <p:spPr/>
        <p:txBody>
          <a:bodyPr/>
          <a:lstStyle/>
          <a:p>
            <a:r>
              <a:rPr lang="en-US" dirty="0" smtClean="0"/>
              <a:t>Azure Resource Manager</a:t>
            </a:r>
            <a:endParaRPr lang="en-US" dirty="0"/>
          </a:p>
        </p:txBody>
      </p:sp>
      <p:sp>
        <p:nvSpPr>
          <p:cNvPr id="6" name="Text Placeholder 5"/>
          <p:cNvSpPr>
            <a:spLocks noGrp="1"/>
          </p:cNvSpPr>
          <p:nvPr>
            <p:ph type="body" sz="quarter" idx="13"/>
          </p:nvPr>
        </p:nvSpPr>
        <p:spPr/>
        <p:txBody>
          <a:bodyPr/>
          <a:lstStyle/>
          <a:p>
            <a:r>
              <a:rPr lang="en-US" dirty="0"/>
              <a:t>2-659 </a:t>
            </a:r>
          </a:p>
        </p:txBody>
      </p:sp>
    </p:spTree>
    <p:extLst>
      <p:ext uri="{BB962C8B-B14F-4D97-AF65-F5344CB8AC3E}">
        <p14:creationId xmlns:p14="http://schemas.microsoft.com/office/powerpoint/2010/main" val="127114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9635" y="762000"/>
            <a:ext cx="5884403" cy="976663"/>
          </a:xfrm>
        </p:spPr>
        <p:txBody>
          <a:bodyPr/>
          <a:lstStyle/>
          <a:p>
            <a:r>
              <a:rPr lang="en-US" b="1" dirty="0" smtClean="0"/>
              <a:t>Tagging Tips</a:t>
            </a:r>
            <a:endParaRPr lang="en-US" dirty="0"/>
          </a:p>
        </p:txBody>
      </p:sp>
      <p:sp>
        <p:nvSpPr>
          <p:cNvPr id="3" name="Content Placeholder 2"/>
          <p:cNvSpPr>
            <a:spLocks noGrp="1"/>
          </p:cNvSpPr>
          <p:nvPr>
            <p:ph idx="4294967295"/>
          </p:nvPr>
        </p:nvSpPr>
        <p:spPr>
          <a:xfrm>
            <a:off x="6010863" y="1981199"/>
            <a:ext cx="6227173" cy="4640263"/>
          </a:xfrm>
          <a:prstGeom prst="rect">
            <a:avLst/>
          </a:prstGeom>
        </p:spPr>
        <p:txBody>
          <a:bodyPr>
            <a:noAutofit/>
          </a:bodyPr>
          <a:lstStyle/>
          <a:p>
            <a:pPr lvl="0">
              <a:lnSpc>
                <a:spcPct val="100000"/>
              </a:lnSpc>
            </a:pPr>
            <a:r>
              <a:rPr lang="en-US" sz="2400" dirty="0" smtClean="0">
                <a:latin typeface="+mj-lt"/>
              </a:rPr>
              <a:t>Tag by environment, e.g. dev/test/prod</a:t>
            </a:r>
          </a:p>
          <a:p>
            <a:pPr lvl="0">
              <a:lnSpc>
                <a:spcPct val="100000"/>
              </a:lnSpc>
            </a:pPr>
            <a:endParaRPr lang="en-US" sz="2400" dirty="0"/>
          </a:p>
          <a:p>
            <a:pPr lvl="0">
              <a:lnSpc>
                <a:spcPct val="100000"/>
              </a:lnSpc>
            </a:pPr>
            <a:r>
              <a:rPr lang="en-US" sz="2400" dirty="0" smtClean="0">
                <a:latin typeface="+mj-lt"/>
              </a:rPr>
              <a:t>Tag by role, e.g. web/cache/</a:t>
            </a:r>
            <a:r>
              <a:rPr lang="en-US" sz="2400" dirty="0" err="1" smtClean="0">
                <a:latin typeface="+mj-lt"/>
              </a:rPr>
              <a:t>db</a:t>
            </a:r>
            <a:endParaRPr lang="en-US" sz="2400" dirty="0" smtClean="0">
              <a:latin typeface="+mj-lt"/>
            </a:endParaRPr>
          </a:p>
          <a:p>
            <a:pPr lvl="0">
              <a:lnSpc>
                <a:spcPct val="100000"/>
              </a:lnSpc>
            </a:pPr>
            <a:endParaRPr lang="en-US" sz="2400" dirty="0"/>
          </a:p>
          <a:p>
            <a:pPr lvl="0">
              <a:lnSpc>
                <a:spcPct val="100000"/>
              </a:lnSpc>
            </a:pPr>
            <a:r>
              <a:rPr lang="en-US" sz="2400" dirty="0" smtClean="0">
                <a:latin typeface="+mj-lt"/>
              </a:rPr>
              <a:t>Tag by department, e.g. finance/retail/legal</a:t>
            </a:r>
          </a:p>
          <a:p>
            <a:pPr lvl="0">
              <a:lnSpc>
                <a:spcPct val="100000"/>
              </a:lnSpc>
            </a:pPr>
            <a:endParaRPr lang="en-US" sz="2400" dirty="0"/>
          </a:p>
          <a:p>
            <a:pPr lvl="0">
              <a:lnSpc>
                <a:spcPct val="100000"/>
              </a:lnSpc>
            </a:pPr>
            <a:r>
              <a:rPr lang="en-US" sz="2400" dirty="0" smtClean="0">
                <a:latin typeface="+mj-lt"/>
              </a:rPr>
              <a:t>Tag by responsible party, e.g. Bob</a:t>
            </a:r>
          </a:p>
        </p:txBody>
      </p:sp>
      <p:pic>
        <p:nvPicPr>
          <p:cNvPr id="4" name="Picture 3"/>
          <p:cNvPicPr>
            <a:picLocks noChangeAspect="1"/>
          </p:cNvPicPr>
          <p:nvPr/>
        </p:nvPicPr>
        <p:blipFill>
          <a:blip r:embed="rId2"/>
          <a:stretch>
            <a:fillRect/>
          </a:stretch>
        </p:blipFill>
        <p:spPr>
          <a:xfrm>
            <a:off x="579437" y="906462"/>
            <a:ext cx="5092350" cy="4957800"/>
          </a:xfrm>
          <a:prstGeom prst="rect">
            <a:avLst/>
          </a:prstGeom>
        </p:spPr>
      </p:pic>
      <p:sp>
        <p:nvSpPr>
          <p:cNvPr id="5" name="TextBox 4"/>
          <p:cNvSpPr txBox="1"/>
          <p:nvPr/>
        </p:nvSpPr>
        <p:spPr>
          <a:xfrm>
            <a:off x="3779837" y="1076809"/>
            <a:ext cx="563296" cy="794064"/>
          </a:xfrm>
          <a:prstGeom prst="rect">
            <a:avLst/>
          </a:prstGeom>
          <a:noFill/>
        </p:spPr>
        <p:txBody>
          <a:bodyPr wrap="none" lIns="182880" tIns="146304" rIns="182880" bIns="146304" rtlCol="0">
            <a:spAutoFit/>
          </a:bodyPr>
          <a:lstStyle/>
          <a:p>
            <a:pPr>
              <a:lnSpc>
                <a:spcPct val="90000"/>
              </a:lnSpc>
              <a:spcAft>
                <a:spcPts val="600"/>
              </a:spcAft>
            </a:pPr>
            <a:r>
              <a:rPr lang="en-US" sz="3600" dirty="0" smtClean="0">
                <a:gradFill>
                  <a:gsLst>
                    <a:gs pos="2917">
                      <a:schemeClr val="tx1"/>
                    </a:gs>
                    <a:gs pos="30000">
                      <a:schemeClr val="tx1"/>
                    </a:gs>
                  </a:gsLst>
                  <a:lin ang="5400000" scaled="0"/>
                </a:gradFill>
                <a:latin typeface="+mj-lt"/>
              </a:rPr>
              <a:t>x</a:t>
            </a:r>
          </a:p>
        </p:txBody>
      </p:sp>
      <p:sp>
        <p:nvSpPr>
          <p:cNvPr id="6" name="TextBox 5"/>
          <p:cNvSpPr txBox="1"/>
          <p:nvPr/>
        </p:nvSpPr>
        <p:spPr>
          <a:xfrm>
            <a:off x="3873368" y="906462"/>
            <a:ext cx="1174039" cy="1292662"/>
          </a:xfrm>
          <a:prstGeom prst="rect">
            <a:avLst/>
          </a:prstGeom>
          <a:noFill/>
        </p:spPr>
        <p:txBody>
          <a:bodyPr wrap="none" lIns="182880" tIns="146304" rIns="182880" bIns="146304" rtlCol="0">
            <a:spAutoFit/>
          </a:bodyPr>
          <a:lstStyle/>
          <a:p>
            <a:pPr>
              <a:lnSpc>
                <a:spcPct val="90000"/>
              </a:lnSpc>
              <a:spcAft>
                <a:spcPts val="600"/>
              </a:spcAft>
            </a:pPr>
            <a:r>
              <a:rPr lang="en-US" sz="7200" dirty="0" smtClean="0">
                <a:gradFill>
                  <a:gsLst>
                    <a:gs pos="2917">
                      <a:schemeClr val="tx1"/>
                    </a:gs>
                    <a:gs pos="30000">
                      <a:schemeClr val="tx1"/>
                    </a:gs>
                  </a:gsLst>
                  <a:lin ang="5400000" scaled="0"/>
                </a:gradFill>
                <a:latin typeface="+mj-lt"/>
              </a:rPr>
              <a:t>15</a:t>
            </a:r>
          </a:p>
        </p:txBody>
      </p:sp>
    </p:spTree>
    <p:extLst>
      <p:ext uri="{BB962C8B-B14F-4D97-AF65-F5344CB8AC3E}">
        <p14:creationId xmlns:p14="http://schemas.microsoft.com/office/powerpoint/2010/main" val="130459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a:t>
            </a:r>
            <a:r>
              <a:rPr lang="en-US" dirty="0" err="1" smtClean="0"/>
              <a:t>AzureCLI</a:t>
            </a:r>
            <a:r>
              <a:rPr lang="en-US" dirty="0" smtClean="0"/>
              <a:t> and tags</a:t>
            </a:r>
            <a:endParaRPr lang="en-US" dirty="0"/>
          </a:p>
        </p:txBody>
      </p:sp>
    </p:spTree>
    <p:extLst>
      <p:ext uri="{BB962C8B-B14F-4D97-AF65-F5344CB8AC3E}">
        <p14:creationId xmlns:p14="http://schemas.microsoft.com/office/powerpoint/2010/main" val="254569927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4638" y="1212850"/>
            <a:ext cx="11887200" cy="2769989"/>
          </a:xfrm>
        </p:spPr>
        <p:txBody>
          <a:bodyPr/>
          <a:lstStyle/>
          <a:p>
            <a:r>
              <a:rPr lang="en-US" dirty="0" smtClean="0"/>
              <a:t>role based access control</a:t>
            </a:r>
          </a:p>
          <a:p>
            <a:r>
              <a:rPr lang="en-US" dirty="0" smtClean="0"/>
              <a:t>audit logs</a:t>
            </a:r>
          </a:p>
          <a:p>
            <a:r>
              <a:rPr lang="en-US" dirty="0"/>
              <a:t>r</a:t>
            </a:r>
            <a:r>
              <a:rPr lang="en-US" dirty="0" smtClean="0"/>
              <a:t>esource locks</a:t>
            </a:r>
            <a:endParaRPr lang="en-US" dirty="0"/>
          </a:p>
          <a:p>
            <a:endParaRPr lang="en-US" dirty="0"/>
          </a:p>
        </p:txBody>
      </p:sp>
      <p:sp>
        <p:nvSpPr>
          <p:cNvPr id="2" name="Title 1"/>
          <p:cNvSpPr>
            <a:spLocks noGrp="1"/>
          </p:cNvSpPr>
          <p:nvPr>
            <p:ph type="title"/>
          </p:nvPr>
        </p:nvSpPr>
        <p:spPr/>
        <p:txBody>
          <a:bodyPr/>
          <a:lstStyle/>
          <a:p>
            <a:r>
              <a:rPr lang="en-US" dirty="0" smtClean="0"/>
              <a:t>Control with Azure Resource Manager</a:t>
            </a:r>
            <a:endParaRPr lang="en-US" dirty="0"/>
          </a:p>
        </p:txBody>
      </p:sp>
    </p:spTree>
    <p:extLst>
      <p:ext uri="{BB962C8B-B14F-4D97-AF65-F5344CB8AC3E}">
        <p14:creationId xmlns:p14="http://schemas.microsoft.com/office/powerpoint/2010/main" val="4058540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Based Access Control</a:t>
            </a:r>
            <a:endParaRPr lang="en-US" dirty="0"/>
          </a:p>
        </p:txBody>
      </p:sp>
      <p:sp>
        <p:nvSpPr>
          <p:cNvPr id="3" name="Content Placeholder 2"/>
          <p:cNvSpPr>
            <a:spLocks noGrp="1"/>
          </p:cNvSpPr>
          <p:nvPr>
            <p:ph idx="4294967295"/>
          </p:nvPr>
        </p:nvSpPr>
        <p:spPr>
          <a:xfrm>
            <a:off x="572043" y="1512331"/>
            <a:ext cx="11301996" cy="4507719"/>
          </a:xfrm>
          <a:prstGeom prst="rect">
            <a:avLst/>
          </a:prstGeom>
        </p:spPr>
        <p:txBody>
          <a:bodyPr/>
          <a:lstStyle/>
          <a:p>
            <a:r>
              <a:rPr lang="en-US" dirty="0" smtClean="0"/>
              <a:t>Allows secure access with granular permissions</a:t>
            </a:r>
          </a:p>
          <a:p>
            <a:endParaRPr lang="en-US" dirty="0"/>
          </a:p>
          <a:p>
            <a:r>
              <a:rPr lang="en-US" dirty="0" smtClean="0"/>
              <a:t>Assignable to users, groups, or service principals</a:t>
            </a:r>
          </a:p>
          <a:p>
            <a:endParaRPr lang="en-US" dirty="0"/>
          </a:p>
          <a:p>
            <a:r>
              <a:rPr lang="en-US" dirty="0" smtClean="0"/>
              <a:t>Built-in roles make it easy to get started</a:t>
            </a:r>
            <a:endParaRPr lang="en-US" dirty="0"/>
          </a:p>
        </p:txBody>
      </p:sp>
    </p:spTree>
    <p:extLst>
      <p:ext uri="{BB962C8B-B14F-4D97-AF65-F5344CB8AC3E}">
        <p14:creationId xmlns:p14="http://schemas.microsoft.com/office/powerpoint/2010/main" val="1169806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Two Key Concepts</a:t>
            </a:r>
          </a:p>
        </p:txBody>
      </p:sp>
      <p:sp>
        <p:nvSpPr>
          <p:cNvPr id="5" name="Content Placeholder 2"/>
          <p:cNvSpPr txBox="1">
            <a:spLocks/>
          </p:cNvSpPr>
          <p:nvPr/>
        </p:nvSpPr>
        <p:spPr>
          <a:xfrm>
            <a:off x="577953" y="1668462"/>
            <a:ext cx="5564084" cy="403742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ctr">
              <a:lnSpc>
                <a:spcPct val="100000"/>
              </a:lnSpc>
              <a:buFont typeface="Arial" panose="020B0604020202020204" pitchFamily="34" charset="0"/>
              <a:buNone/>
            </a:pPr>
            <a:r>
              <a:rPr lang="en-US" dirty="0" smtClean="0">
                <a:solidFill>
                  <a:schemeClr val="tx1"/>
                </a:solidFill>
                <a:latin typeface="Segoe UI Light"/>
                <a:ea typeface="Segoe UI" pitchFamily="34" charset="0"/>
                <a:cs typeface="Segoe UI" pitchFamily="34" charset="0"/>
              </a:rPr>
              <a:t>Role Definitions</a:t>
            </a:r>
            <a:endParaRPr lang="en-US" dirty="0">
              <a:solidFill>
                <a:schemeClr val="tx1"/>
              </a:solidFill>
              <a:latin typeface="Segoe UI Light"/>
              <a:ea typeface="Segoe UI" pitchFamily="34" charset="0"/>
              <a:cs typeface="Segoe UI" pitchFamily="34" charset="0"/>
            </a:endParaRPr>
          </a:p>
          <a:p>
            <a:pPr fontAlgn="ctr">
              <a:lnSpc>
                <a:spcPct val="100000"/>
              </a:lnSpc>
            </a:pPr>
            <a:endParaRPr lang="en-US" sz="2000" b="1" dirty="0" smtClean="0">
              <a:solidFill>
                <a:schemeClr val="tx1"/>
              </a:solidFill>
              <a:ea typeface="Segoe UI" pitchFamily="34" charset="0"/>
              <a:cs typeface="Segoe UI" pitchFamily="34" charset="0"/>
            </a:endParaRPr>
          </a:p>
          <a:p>
            <a:pPr fontAlgn="ctr">
              <a:lnSpc>
                <a:spcPct val="100000"/>
              </a:lnSpc>
            </a:pPr>
            <a:r>
              <a:rPr lang="en-US" sz="2800" dirty="0" smtClean="0">
                <a:solidFill>
                  <a:schemeClr val="tx1"/>
                </a:solidFill>
                <a:latin typeface="Segoe UI Light"/>
                <a:ea typeface="Segoe UI" pitchFamily="34" charset="0"/>
                <a:cs typeface="Segoe UI" pitchFamily="34" charset="0"/>
              </a:rPr>
              <a:t>describes </a:t>
            </a:r>
            <a:r>
              <a:rPr lang="en-US" sz="2800" dirty="0">
                <a:solidFill>
                  <a:schemeClr val="tx1"/>
                </a:solidFill>
                <a:latin typeface="Segoe UI Light"/>
                <a:ea typeface="Segoe UI" pitchFamily="34" charset="0"/>
                <a:cs typeface="Segoe UI" pitchFamily="34" charset="0"/>
              </a:rPr>
              <a:t>the set of permissions </a:t>
            </a:r>
            <a:r>
              <a:rPr lang="en-US" sz="2800" dirty="0" smtClean="0">
                <a:solidFill>
                  <a:schemeClr val="tx1"/>
                </a:solidFill>
                <a:latin typeface="Segoe UI Light"/>
                <a:ea typeface="Segoe UI" pitchFamily="34" charset="0"/>
                <a:cs typeface="Segoe UI" pitchFamily="34" charset="0"/>
              </a:rPr>
              <a:t>(</a:t>
            </a:r>
            <a:r>
              <a:rPr lang="en-US" sz="2800" dirty="0">
                <a:solidFill>
                  <a:schemeClr val="tx1"/>
                </a:solidFill>
                <a:latin typeface="Segoe UI Light"/>
                <a:ea typeface="Segoe UI" pitchFamily="34" charset="0"/>
                <a:cs typeface="Segoe UI" pitchFamily="34" charset="0"/>
              </a:rPr>
              <a:t>e.g. read actions</a:t>
            </a:r>
            <a:r>
              <a:rPr lang="en-US" sz="2800" dirty="0" smtClean="0">
                <a:solidFill>
                  <a:schemeClr val="tx1"/>
                </a:solidFill>
                <a:latin typeface="Segoe UI Light"/>
                <a:ea typeface="Segoe UI" pitchFamily="34" charset="0"/>
                <a:cs typeface="Segoe UI" pitchFamily="34" charset="0"/>
              </a:rPr>
              <a:t>)</a:t>
            </a:r>
          </a:p>
          <a:p>
            <a:pPr fontAlgn="ctr">
              <a:lnSpc>
                <a:spcPct val="100000"/>
              </a:lnSpc>
            </a:pPr>
            <a:r>
              <a:rPr lang="en-US" sz="2800" dirty="0" smtClean="0">
                <a:solidFill>
                  <a:schemeClr val="tx1"/>
                </a:solidFill>
                <a:latin typeface="Segoe UI Light"/>
                <a:ea typeface="Segoe UI" pitchFamily="34" charset="0"/>
                <a:cs typeface="Segoe UI" pitchFamily="34" charset="0"/>
              </a:rPr>
              <a:t>can be used in multiple assignments</a:t>
            </a:r>
            <a:endParaRPr lang="en-US" sz="2800" dirty="0">
              <a:solidFill>
                <a:schemeClr val="tx1"/>
              </a:solidFill>
              <a:latin typeface="Segoe UI Light"/>
              <a:ea typeface="Segoe UI" pitchFamily="34" charset="0"/>
              <a:cs typeface="Segoe UI" pitchFamily="34" charset="0"/>
            </a:endParaRPr>
          </a:p>
          <a:p>
            <a:pPr marL="457200" lvl="1" indent="0" fontAlgn="ctr">
              <a:lnSpc>
                <a:spcPct val="100000"/>
              </a:lnSpc>
              <a:buFont typeface="Arial" panose="020B0604020202020204" pitchFamily="34" charset="0"/>
              <a:buNone/>
            </a:pPr>
            <a:endParaRPr lang="en-US" sz="2000" dirty="0">
              <a:solidFill>
                <a:schemeClr val="tx1"/>
              </a:solidFill>
              <a:latin typeface="Segoe UI Light"/>
              <a:ea typeface="Segoe UI" pitchFamily="34" charset="0"/>
              <a:cs typeface="Segoe UI" pitchFamily="34" charset="0"/>
            </a:endParaRPr>
          </a:p>
        </p:txBody>
      </p:sp>
      <p:sp>
        <p:nvSpPr>
          <p:cNvPr id="6" name="Content Placeholder 2"/>
          <p:cNvSpPr txBox="1">
            <a:spLocks/>
          </p:cNvSpPr>
          <p:nvPr/>
        </p:nvSpPr>
        <p:spPr>
          <a:xfrm>
            <a:off x="6357590" y="1606017"/>
            <a:ext cx="5728047" cy="4774744"/>
          </a:xfrm>
          <a:prstGeom prst="rect">
            <a:avLst/>
          </a:prstGeom>
        </p:spPr>
        <p:txBody>
          <a:bodyPr vert="horz" lIns="186521" tIns="149217" rIns="186521" bIns="149217" rtlCol="0">
            <a:noAutofit/>
          </a:bodyPr>
          <a:lstStyle>
            <a:lvl1pPr marL="0" indent="0" algn="l" defTabSz="896157" rtl="0" eaLnBrk="1" latinLnBrk="0" hangingPunct="1">
              <a:spcBef>
                <a:spcPct val="20000"/>
              </a:spcBef>
              <a:buFont typeface="Arial" pitchFamily="34" charset="0"/>
              <a:buNone/>
              <a:defRPr sz="3529" kern="1200">
                <a:solidFill>
                  <a:schemeClr val="bg1"/>
                </a:solidFill>
                <a:latin typeface="+mj-lt"/>
                <a:ea typeface="+mn-ea"/>
                <a:cs typeface="+mn-cs"/>
              </a:defRPr>
            </a:lvl1pPr>
            <a:lvl2pPr marL="0" indent="0" algn="l" defTabSz="896157" rtl="0" eaLnBrk="1" latinLnBrk="0" hangingPunct="1">
              <a:spcBef>
                <a:spcPct val="20000"/>
              </a:spcBef>
              <a:buFont typeface="Arial" pitchFamily="34" charset="0"/>
              <a:buNone/>
              <a:defRPr sz="2745" kern="1200">
                <a:solidFill>
                  <a:schemeClr val="bg1"/>
                </a:solidFill>
                <a:latin typeface="+mn-lt"/>
                <a:ea typeface="+mn-ea"/>
                <a:cs typeface="+mn-cs"/>
              </a:defRPr>
            </a:lvl2pPr>
            <a:lvl3pPr marL="448077" indent="-224039" algn="l" defTabSz="896157" rtl="0" eaLnBrk="1" latinLnBrk="0" hangingPunct="1">
              <a:spcBef>
                <a:spcPct val="20000"/>
              </a:spcBef>
              <a:buFont typeface="Arial" pitchFamily="34" charset="0"/>
              <a:buChar char="•"/>
              <a:defRPr sz="2353" kern="1200">
                <a:solidFill>
                  <a:schemeClr val="bg1"/>
                </a:solidFill>
                <a:latin typeface="+mn-lt"/>
                <a:ea typeface="+mn-ea"/>
                <a:cs typeface="+mn-cs"/>
              </a:defRPr>
            </a:lvl3pPr>
            <a:lvl4pPr marL="725016" indent="-276938" algn="l" defTabSz="896157" rtl="0" eaLnBrk="1" latinLnBrk="0" hangingPunct="1">
              <a:spcBef>
                <a:spcPct val="20000"/>
              </a:spcBef>
              <a:buFont typeface="Arial" pitchFamily="34" charset="0"/>
              <a:buChar char="–"/>
              <a:defRPr sz="1961" kern="1200">
                <a:solidFill>
                  <a:schemeClr val="bg1"/>
                </a:solidFill>
                <a:latin typeface="+mn-lt"/>
                <a:ea typeface="+mn-ea"/>
                <a:cs typeface="+mn-cs"/>
              </a:defRPr>
            </a:lvl4pPr>
            <a:lvl5pPr marL="1012845" indent="-287828" algn="l" defTabSz="896157" rtl="0" eaLnBrk="1" latinLnBrk="0" hangingPunct="1">
              <a:spcBef>
                <a:spcPct val="20000"/>
              </a:spcBef>
              <a:buFont typeface="Arial" pitchFamily="34" charset="0"/>
              <a:buChar char="»"/>
              <a:defRPr sz="1765" kern="1200">
                <a:solidFill>
                  <a:schemeClr val="bg1"/>
                </a:solidFill>
                <a:latin typeface="+mn-lt"/>
                <a:ea typeface="+mn-ea"/>
                <a:cs typeface="+mn-cs"/>
              </a:defRPr>
            </a:lvl5pPr>
            <a:lvl6pPr marL="2464431" indent="-224039" algn="l" defTabSz="89615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12509" indent="-224039" algn="l" defTabSz="89615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360588" indent="-224039" algn="l" defTabSz="89615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08665" indent="-224039" algn="l" defTabSz="89615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fontAlgn="ctr"/>
            <a:r>
              <a:rPr lang="en-US" sz="3600" dirty="0" smtClean="0">
                <a:solidFill>
                  <a:schemeClr val="tx1"/>
                </a:solidFill>
                <a:ea typeface="Segoe UI" pitchFamily="34" charset="0"/>
                <a:cs typeface="Segoe UI Light" panose="020B0502040204020203" pitchFamily="34" charset="0"/>
              </a:rPr>
              <a:t>Role Assignments</a:t>
            </a:r>
            <a:endParaRPr lang="en-US" sz="2856" dirty="0">
              <a:solidFill>
                <a:schemeClr val="tx1"/>
              </a:solidFill>
              <a:ea typeface="Segoe UI" pitchFamily="34" charset="0"/>
              <a:cs typeface="Segoe UI Light" panose="020B0502040204020203" pitchFamily="34" charset="0"/>
            </a:endParaRPr>
          </a:p>
          <a:p>
            <a:pPr marL="342900" lvl="1" indent="-342900">
              <a:buFont typeface="Arial" pitchFamily="34" charset="0"/>
              <a:buChar char="•"/>
            </a:pPr>
            <a:endParaRPr lang="en-US" sz="2000" dirty="0" smtClean="0">
              <a:solidFill>
                <a:schemeClr val="tx1"/>
              </a:solidFill>
              <a:ea typeface="Segoe UI" pitchFamily="34" charset="0"/>
              <a:cs typeface="Segoe UI" pitchFamily="34" charset="0"/>
            </a:endParaRPr>
          </a:p>
          <a:p>
            <a:pPr marL="228600" lvl="1" indent="-228600" defTabSz="914400" fontAlgn="ctr">
              <a:spcBef>
                <a:spcPts val="1000"/>
              </a:spcBef>
              <a:buFont typeface="Arial" pitchFamily="34" charset="0"/>
              <a:buChar char="•"/>
            </a:pPr>
            <a:r>
              <a:rPr lang="en-US" sz="2800" dirty="0">
                <a:solidFill>
                  <a:schemeClr val="tx1"/>
                </a:solidFill>
                <a:latin typeface="Segoe UI Light"/>
                <a:ea typeface="Segoe UI" pitchFamily="34" charset="0"/>
                <a:cs typeface="Segoe UI" pitchFamily="34" charset="0"/>
              </a:rPr>
              <a:t>associate role definitions with an identity (e.g. user/group) at a scope (e.g. </a:t>
            </a:r>
            <a:r>
              <a:rPr lang="en-US" sz="2800" dirty="0" smtClean="0">
                <a:solidFill>
                  <a:schemeClr val="tx1"/>
                </a:solidFill>
                <a:latin typeface="Segoe UI Light"/>
                <a:ea typeface="Segoe UI" pitchFamily="34" charset="0"/>
                <a:cs typeface="Segoe UI" pitchFamily="34" charset="0"/>
              </a:rPr>
              <a:t>resource </a:t>
            </a:r>
            <a:r>
              <a:rPr lang="en-US" sz="2800" dirty="0">
                <a:solidFill>
                  <a:schemeClr val="tx1"/>
                </a:solidFill>
                <a:latin typeface="Segoe UI Light"/>
                <a:ea typeface="Segoe UI" pitchFamily="34" charset="0"/>
                <a:cs typeface="Segoe UI" pitchFamily="34" charset="0"/>
              </a:rPr>
              <a:t>group</a:t>
            </a:r>
            <a:r>
              <a:rPr lang="en-US" sz="2800" dirty="0" smtClean="0">
                <a:solidFill>
                  <a:schemeClr val="tx1"/>
                </a:solidFill>
                <a:latin typeface="Segoe UI Light"/>
                <a:ea typeface="Segoe UI" pitchFamily="34" charset="0"/>
                <a:cs typeface="Segoe UI" pitchFamily="34" charset="0"/>
              </a:rPr>
              <a:t>)</a:t>
            </a:r>
          </a:p>
          <a:p>
            <a:pPr marL="228600" lvl="1" indent="-228600" defTabSz="914400" fontAlgn="ctr">
              <a:spcBef>
                <a:spcPts val="1000"/>
              </a:spcBef>
              <a:buFont typeface="Arial" pitchFamily="34" charset="0"/>
              <a:buChar char="•"/>
            </a:pPr>
            <a:r>
              <a:rPr lang="en-US" sz="2800" dirty="0">
                <a:solidFill>
                  <a:schemeClr val="tx1"/>
                </a:solidFill>
                <a:latin typeface="Segoe UI Light"/>
                <a:ea typeface="Segoe UI" pitchFamily="34" charset="0"/>
                <a:cs typeface="Segoe UI" pitchFamily="34" charset="0"/>
              </a:rPr>
              <a:t>always inherited – subscription assignments apply to all resources</a:t>
            </a:r>
          </a:p>
          <a:p>
            <a:pPr marL="228600" lvl="1" indent="-228600" defTabSz="914400" fontAlgn="ctr">
              <a:spcBef>
                <a:spcPts val="1000"/>
              </a:spcBef>
              <a:buFont typeface="Arial" pitchFamily="34" charset="0"/>
              <a:buChar char="•"/>
            </a:pPr>
            <a:endParaRPr lang="en-US" sz="2800" dirty="0" smtClean="0">
              <a:solidFill>
                <a:schemeClr val="tx1"/>
              </a:solidFill>
              <a:latin typeface="Segoe UI Light"/>
              <a:ea typeface="Segoe UI" pitchFamily="34" charset="0"/>
              <a:cs typeface="Segoe UI" pitchFamily="34" charset="0"/>
            </a:endParaRPr>
          </a:p>
          <a:p>
            <a:pPr lvl="1"/>
            <a:endParaRPr lang="en-US" sz="2800" dirty="0" smtClean="0">
              <a:solidFill>
                <a:schemeClr val="tx1"/>
              </a:solidFill>
              <a:latin typeface="Segoe UI Light"/>
              <a:ea typeface="Segoe UI" pitchFamily="34" charset="0"/>
              <a:cs typeface="Segoe UI" pitchFamily="34" charset="0"/>
            </a:endParaRPr>
          </a:p>
        </p:txBody>
      </p:sp>
      <p:cxnSp>
        <p:nvCxnSpPr>
          <p:cNvPr id="8" name="Straight Connector 7"/>
          <p:cNvCxnSpPr/>
          <p:nvPr/>
        </p:nvCxnSpPr>
        <p:spPr>
          <a:xfrm>
            <a:off x="725243" y="2465379"/>
            <a:ext cx="48833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43337" y="2465739"/>
            <a:ext cx="49327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557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579437" y="1078496"/>
            <a:ext cx="10591800" cy="5874105"/>
          </a:xfrm>
          <a:prstGeom prst="rect">
            <a:avLst/>
          </a:prstGeom>
          <a:solidFill>
            <a:schemeClr val="bg1">
              <a:lumMod val="6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r" defTabSz="932406"/>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Role Based Access Control</a:t>
            </a:r>
            <a:endParaRPr lang="en-US" dirty="0"/>
          </a:p>
        </p:txBody>
      </p:sp>
      <p:pic>
        <p:nvPicPr>
          <p:cNvPr id="5" name="Picture 4"/>
          <p:cNvPicPr>
            <a:picLocks noChangeAspect="1"/>
          </p:cNvPicPr>
          <p:nvPr/>
        </p:nvPicPr>
        <p:blipFill>
          <a:blip r:embed="rId2"/>
          <a:stretch>
            <a:fillRect/>
          </a:stretch>
        </p:blipFill>
        <p:spPr>
          <a:xfrm>
            <a:off x="731837" y="1287462"/>
            <a:ext cx="10287000" cy="5368786"/>
          </a:xfrm>
          <a:prstGeom prst="rect">
            <a:avLst/>
          </a:prstGeom>
        </p:spPr>
      </p:pic>
    </p:spTree>
    <p:extLst>
      <p:ext uri="{BB962C8B-B14F-4D97-AF65-F5344CB8AC3E}">
        <p14:creationId xmlns:p14="http://schemas.microsoft.com/office/powerpoint/2010/main" val="389680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Granular Scopes</a:t>
            </a:r>
            <a:endParaRPr lang="en-US" dirty="0"/>
          </a:p>
        </p:txBody>
      </p:sp>
      <p:sp>
        <p:nvSpPr>
          <p:cNvPr id="3" name="Content Placeholder 2"/>
          <p:cNvSpPr>
            <a:spLocks noGrp="1"/>
          </p:cNvSpPr>
          <p:nvPr>
            <p:ph idx="4294967295"/>
          </p:nvPr>
        </p:nvSpPr>
        <p:spPr>
          <a:xfrm>
            <a:off x="882" y="2024364"/>
            <a:ext cx="12434710" cy="633049"/>
          </a:xfrm>
          <a:prstGeom prst="rect">
            <a:avLst/>
          </a:prstGeom>
        </p:spPr>
        <p:txBody>
          <a:bodyPr>
            <a:noAutofit/>
          </a:bodyPr>
          <a:lstStyle/>
          <a:p>
            <a:pPr marL="0" indent="0" algn="ctr">
              <a:buNone/>
            </a:pPr>
            <a:r>
              <a:rPr lang="en-US" sz="3264" dirty="0"/>
              <a:t>/subscriptions/{id}/</a:t>
            </a:r>
            <a:r>
              <a:rPr lang="en-US" sz="3264" dirty="0" err="1"/>
              <a:t>resourceGroups</a:t>
            </a:r>
            <a:r>
              <a:rPr lang="en-US" sz="3264" dirty="0"/>
              <a:t>/{name}/providers/…/sites/{site}</a:t>
            </a:r>
          </a:p>
        </p:txBody>
      </p:sp>
      <p:sp>
        <p:nvSpPr>
          <p:cNvPr id="4" name="Content Placeholder 2"/>
          <p:cNvSpPr txBox="1">
            <a:spLocks/>
          </p:cNvSpPr>
          <p:nvPr/>
        </p:nvSpPr>
        <p:spPr>
          <a:xfrm>
            <a:off x="280440" y="3233020"/>
            <a:ext cx="4035063" cy="1145771"/>
          </a:xfrm>
          <a:prstGeom prst="rect">
            <a:avLst/>
          </a:prstGeom>
        </p:spPr>
        <p:txBody>
          <a:bodyPr vert="horz" lIns="93260" tIns="46630" rIns="93260" bIns="4663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US" sz="2448" dirty="0">
                <a:solidFill>
                  <a:srgbClr val="00B0F0">
                    <a:lumMod val="85000"/>
                    <a:lumOff val="15000"/>
                  </a:srgbClr>
                </a:solidFill>
              </a:rPr>
              <a:t>subscription level – grants permissions </a:t>
            </a:r>
            <a:r>
              <a:rPr lang="en-US" sz="2448" dirty="0" smtClean="0">
                <a:solidFill>
                  <a:srgbClr val="00B0F0">
                    <a:lumMod val="85000"/>
                    <a:lumOff val="15000"/>
                  </a:srgbClr>
                </a:solidFill>
              </a:rPr>
              <a:t>to all </a:t>
            </a:r>
            <a:r>
              <a:rPr lang="en-US" sz="2448" dirty="0">
                <a:solidFill>
                  <a:srgbClr val="00B0F0">
                    <a:lumMod val="85000"/>
                    <a:lumOff val="15000"/>
                  </a:srgbClr>
                </a:solidFill>
              </a:rPr>
              <a:t>resources in the sub</a:t>
            </a:r>
          </a:p>
        </p:txBody>
      </p:sp>
      <p:cxnSp>
        <p:nvCxnSpPr>
          <p:cNvPr id="5" name="Elbow Connector 4"/>
          <p:cNvCxnSpPr/>
          <p:nvPr/>
        </p:nvCxnSpPr>
        <p:spPr>
          <a:xfrm rot="5400000" flipH="1" flipV="1">
            <a:off x="2607707" y="2554752"/>
            <a:ext cx="652373" cy="623070"/>
          </a:xfrm>
          <a:prstGeom prst="bentConnector3">
            <a:avLst>
              <a:gd name="adj1" fmla="val 48757"/>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15" idx="0"/>
          </p:cNvCxnSpPr>
          <p:nvPr/>
        </p:nvCxnSpPr>
        <p:spPr>
          <a:xfrm rot="5400000" flipH="1" flipV="1">
            <a:off x="5501990" y="2827182"/>
            <a:ext cx="1721377" cy="1295182"/>
          </a:xfrm>
          <a:prstGeom prst="bentConnector3">
            <a:avLst>
              <a:gd name="adj1" fmla="val 50000"/>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a:xfrm>
            <a:off x="3697556" y="4335462"/>
            <a:ext cx="4035063" cy="1145771"/>
          </a:xfrm>
          <a:prstGeom prst="rect">
            <a:avLst/>
          </a:prstGeom>
        </p:spPr>
        <p:txBody>
          <a:bodyPr vert="horz" lIns="93260" tIns="46630" rIns="93260" bIns="4663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US" sz="2448" dirty="0">
                <a:solidFill>
                  <a:srgbClr val="00B0F0">
                    <a:lumMod val="85000"/>
                    <a:lumOff val="15000"/>
                  </a:srgbClr>
                </a:solidFill>
              </a:rPr>
              <a:t>resource group level – grants permissions </a:t>
            </a:r>
            <a:r>
              <a:rPr lang="en-US" sz="2448" dirty="0" smtClean="0">
                <a:solidFill>
                  <a:srgbClr val="00B0F0">
                    <a:lumMod val="85000"/>
                    <a:lumOff val="15000"/>
                  </a:srgbClr>
                </a:solidFill>
              </a:rPr>
              <a:t>to all </a:t>
            </a:r>
            <a:r>
              <a:rPr lang="en-US" sz="2448" dirty="0">
                <a:solidFill>
                  <a:srgbClr val="00B0F0">
                    <a:lumMod val="85000"/>
                    <a:lumOff val="15000"/>
                  </a:srgbClr>
                </a:solidFill>
              </a:rPr>
              <a:t>resources in the group </a:t>
            </a:r>
          </a:p>
        </p:txBody>
      </p:sp>
      <p:cxnSp>
        <p:nvCxnSpPr>
          <p:cNvPr id="17" name="Elbow Connector 16"/>
          <p:cNvCxnSpPr>
            <a:stCxn id="18" idx="0"/>
          </p:cNvCxnSpPr>
          <p:nvPr/>
        </p:nvCxnSpPr>
        <p:spPr>
          <a:xfrm rot="5400000" flipH="1" flipV="1">
            <a:off x="9385697" y="3192390"/>
            <a:ext cx="2492393" cy="1422441"/>
          </a:xfrm>
          <a:prstGeom prst="bentConnector3">
            <a:avLst>
              <a:gd name="adj1" fmla="val 50000"/>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18" name="Content Placeholder 2"/>
          <p:cNvSpPr txBox="1">
            <a:spLocks/>
          </p:cNvSpPr>
          <p:nvPr/>
        </p:nvSpPr>
        <p:spPr>
          <a:xfrm>
            <a:off x="7903142" y="5149806"/>
            <a:ext cx="4035063" cy="1145771"/>
          </a:xfrm>
          <a:prstGeom prst="rect">
            <a:avLst/>
          </a:prstGeom>
        </p:spPr>
        <p:txBody>
          <a:bodyPr vert="horz" lIns="93260" tIns="46630" rIns="93260" bIns="4663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US" sz="2448" dirty="0">
                <a:solidFill>
                  <a:srgbClr val="00B0F0">
                    <a:lumMod val="85000"/>
                    <a:lumOff val="15000"/>
                  </a:srgbClr>
                </a:solidFill>
              </a:rPr>
              <a:t>resource level – grants permissions to the specific resource</a:t>
            </a:r>
          </a:p>
        </p:txBody>
      </p:sp>
    </p:spTree>
    <p:extLst>
      <p:ext uri="{BB962C8B-B14F-4D97-AF65-F5344CB8AC3E}">
        <p14:creationId xmlns:p14="http://schemas.microsoft.com/office/powerpoint/2010/main" val="2902122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Role Based Access Control</a:t>
            </a:r>
            <a:endParaRPr lang="en-US" dirty="0"/>
          </a:p>
        </p:txBody>
      </p:sp>
    </p:spTree>
    <p:extLst>
      <p:ext uri="{BB962C8B-B14F-4D97-AF65-F5344CB8AC3E}">
        <p14:creationId xmlns:p14="http://schemas.microsoft.com/office/powerpoint/2010/main" val="217383533"/>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Logs</a:t>
            </a:r>
            <a:endParaRPr lang="en-US" dirty="0"/>
          </a:p>
        </p:txBody>
      </p:sp>
      <p:sp>
        <p:nvSpPr>
          <p:cNvPr id="3" name="Content Placeholder 2"/>
          <p:cNvSpPr>
            <a:spLocks noGrp="1"/>
          </p:cNvSpPr>
          <p:nvPr>
            <p:ph idx="4294967295"/>
          </p:nvPr>
        </p:nvSpPr>
        <p:spPr>
          <a:xfrm>
            <a:off x="572043" y="1512331"/>
            <a:ext cx="11301996" cy="3447098"/>
          </a:xfrm>
          <a:prstGeom prst="rect">
            <a:avLst/>
          </a:prstGeom>
        </p:spPr>
        <p:txBody>
          <a:bodyPr/>
          <a:lstStyle/>
          <a:p>
            <a:r>
              <a:rPr lang="en-US" dirty="0" smtClean="0"/>
              <a:t>journals all write/delete/actions</a:t>
            </a:r>
          </a:p>
          <a:p>
            <a:endParaRPr lang="en-US" dirty="0"/>
          </a:p>
          <a:p>
            <a:r>
              <a:rPr lang="en-US" dirty="0" smtClean="0"/>
              <a:t>central location</a:t>
            </a:r>
          </a:p>
          <a:p>
            <a:endParaRPr lang="en-US" dirty="0"/>
          </a:p>
          <a:p>
            <a:r>
              <a:rPr lang="en-US" dirty="0" smtClean="0"/>
              <a:t>common format</a:t>
            </a:r>
            <a:endParaRPr lang="en-US" dirty="0"/>
          </a:p>
        </p:txBody>
      </p:sp>
    </p:spTree>
    <p:extLst>
      <p:ext uri="{BB962C8B-B14F-4D97-AF65-F5344CB8AC3E}">
        <p14:creationId xmlns:p14="http://schemas.microsoft.com/office/powerpoint/2010/main" val="3322905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Audit Logs</a:t>
            </a:r>
            <a:endParaRPr lang="en-US" dirty="0"/>
          </a:p>
        </p:txBody>
      </p:sp>
    </p:spTree>
    <p:extLst>
      <p:ext uri="{BB962C8B-B14F-4D97-AF65-F5344CB8AC3E}">
        <p14:creationId xmlns:p14="http://schemas.microsoft.com/office/powerpoint/2010/main" val="115766251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393341" y="449262"/>
            <a:ext cx="9844696" cy="6096000"/>
          </a:xfrm>
          <a:prstGeom prst="rect">
            <a:avLst/>
          </a:prstGeom>
          <a:solidFill>
            <a:schemeClr val="bg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3" name="Subtitle 2"/>
          <p:cNvSpPr>
            <a:spLocks noGrp="1"/>
          </p:cNvSpPr>
          <p:nvPr>
            <p:ph idx="4294967295"/>
          </p:nvPr>
        </p:nvSpPr>
        <p:spPr>
          <a:xfrm>
            <a:off x="306385" y="1362447"/>
            <a:ext cx="2209194" cy="3084071"/>
          </a:xfrm>
          <a:prstGeom prst="rect">
            <a:avLst/>
          </a:prstGeom>
        </p:spPr>
        <p:txBody>
          <a:bodyPr>
            <a:noAutofit/>
          </a:bodyPr>
          <a:lstStyle/>
          <a:p>
            <a:pPr marL="0" indent="0">
              <a:buNone/>
            </a:pPr>
            <a:r>
              <a:rPr lang="en-US" sz="2448" dirty="0">
                <a:latin typeface="Segoe UI Light" panose="020B0502040204020203" pitchFamily="34" charset="0"/>
                <a:cs typeface="Segoe UI Light" panose="020B0502040204020203" pitchFamily="34" charset="0"/>
              </a:rPr>
              <a:t>Consistent Management Layer</a:t>
            </a:r>
            <a:endParaRPr lang="en-US" sz="1836" dirty="0">
              <a:latin typeface="Segoe UI Light" panose="020B0502040204020203" pitchFamily="34" charset="0"/>
              <a:cs typeface="Segoe UI Light" panose="020B0502040204020203" pitchFamily="34" charset="0"/>
            </a:endParaRPr>
          </a:p>
        </p:txBody>
      </p:sp>
      <p:grpSp>
        <p:nvGrpSpPr>
          <p:cNvPr id="1196" name="Group 1195"/>
          <p:cNvGrpSpPr/>
          <p:nvPr/>
        </p:nvGrpSpPr>
        <p:grpSpPr>
          <a:xfrm>
            <a:off x="2606802" y="623194"/>
            <a:ext cx="9450047" cy="5632077"/>
            <a:chOff x="2805240" y="470794"/>
            <a:chExt cx="9450047" cy="5632077"/>
          </a:xfrm>
        </p:grpSpPr>
        <p:pic>
          <p:nvPicPr>
            <p:cNvPr id="460" name="Picture 459"/>
            <p:cNvPicPr>
              <a:picLocks noChangeAspect="1"/>
            </p:cNvPicPr>
            <p:nvPr/>
          </p:nvPicPr>
          <p:blipFill>
            <a:blip r:embed="rId3"/>
            <a:stretch>
              <a:fillRect/>
            </a:stretch>
          </p:blipFill>
          <p:spPr>
            <a:xfrm>
              <a:off x="2805240" y="470794"/>
              <a:ext cx="9450047" cy="5632077"/>
            </a:xfrm>
            <a:prstGeom prst="rect">
              <a:avLst/>
            </a:prstGeom>
          </p:spPr>
        </p:pic>
        <p:sp>
          <p:nvSpPr>
            <p:cNvPr id="1195" name="Rectangle 1194"/>
            <p:cNvSpPr/>
            <p:nvPr/>
          </p:nvSpPr>
          <p:spPr>
            <a:xfrm>
              <a:off x="2860952" y="1573117"/>
              <a:ext cx="3837607" cy="202920"/>
            </a:xfrm>
            <a:prstGeom prst="rect">
              <a:avLst/>
            </a:prstGeom>
            <a:solidFill>
              <a:srgbClr val="8DC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cap="all" dirty="0" smtClean="0"/>
                <a:t>Azure Resource Manager API</a:t>
              </a:r>
              <a:endParaRPr lang="en-US" sz="1600" b="1" cap="all" dirty="0"/>
            </a:p>
          </p:txBody>
        </p:sp>
      </p:grpSp>
    </p:spTree>
    <p:extLst>
      <p:ext uri="{BB962C8B-B14F-4D97-AF65-F5344CB8AC3E}">
        <p14:creationId xmlns:p14="http://schemas.microsoft.com/office/powerpoint/2010/main" val="2876438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Locks</a:t>
            </a:r>
            <a:endParaRPr lang="en-US" dirty="0"/>
          </a:p>
        </p:txBody>
      </p:sp>
      <p:sp>
        <p:nvSpPr>
          <p:cNvPr id="3" name="Content Placeholder 2"/>
          <p:cNvSpPr>
            <a:spLocks noGrp="1"/>
          </p:cNvSpPr>
          <p:nvPr>
            <p:ph idx="4294967295"/>
          </p:nvPr>
        </p:nvSpPr>
        <p:spPr>
          <a:xfrm>
            <a:off x="572043" y="1512331"/>
            <a:ext cx="11301996" cy="3754874"/>
          </a:xfrm>
          <a:prstGeom prst="rect">
            <a:avLst/>
          </a:prstGeom>
        </p:spPr>
        <p:txBody>
          <a:bodyPr/>
          <a:lstStyle/>
          <a:p>
            <a:r>
              <a:rPr lang="en-US" dirty="0"/>
              <a:t>Accidents happen.  </a:t>
            </a:r>
            <a:r>
              <a:rPr lang="en-US" dirty="0" smtClean="0"/>
              <a:t>Resource locks </a:t>
            </a:r>
            <a:r>
              <a:rPr lang="en-US" dirty="0"/>
              <a:t>help prevent them :) </a:t>
            </a:r>
            <a:endParaRPr lang="en-US" dirty="0" smtClean="0"/>
          </a:p>
          <a:p>
            <a:endParaRPr lang="en-US" dirty="0"/>
          </a:p>
          <a:p>
            <a:r>
              <a:rPr lang="en-US" dirty="0" smtClean="0"/>
              <a:t>Resource locks </a:t>
            </a:r>
            <a:r>
              <a:rPr lang="en-US" dirty="0"/>
              <a:t>allow administrators to create policies which prevent write actions or prevent accidental deletion</a:t>
            </a:r>
            <a:r>
              <a:rPr lang="en-US" dirty="0" smtClean="0"/>
              <a:t>.</a:t>
            </a:r>
            <a:endParaRPr lang="en-US" dirty="0"/>
          </a:p>
        </p:txBody>
      </p:sp>
    </p:spTree>
    <p:extLst>
      <p:ext uri="{BB962C8B-B14F-4D97-AF65-F5344CB8AC3E}">
        <p14:creationId xmlns:p14="http://schemas.microsoft.com/office/powerpoint/2010/main" val="1936791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4294967295"/>
          </p:nvPr>
        </p:nvSpPr>
        <p:spPr>
          <a:xfrm>
            <a:off x="572043" y="1512331"/>
            <a:ext cx="11301996" cy="3644075"/>
          </a:xfrm>
          <a:prstGeom prst="rect">
            <a:avLst/>
          </a:prstGeom>
        </p:spPr>
        <p:txBody>
          <a:bodyPr/>
          <a:lstStyle/>
          <a:p>
            <a:r>
              <a:rPr lang="en-US" dirty="0" smtClean="0"/>
              <a:t>Resource lock</a:t>
            </a:r>
          </a:p>
          <a:p>
            <a:pPr lvl="1"/>
            <a:r>
              <a:rPr lang="en-US" dirty="0" smtClean="0"/>
              <a:t>Policy </a:t>
            </a:r>
            <a:r>
              <a:rPr lang="en-US" dirty="0"/>
              <a:t>which enforces a "lock level" at a particular scope</a:t>
            </a:r>
          </a:p>
          <a:p>
            <a:r>
              <a:rPr lang="en-US" dirty="0" smtClean="0"/>
              <a:t>Lock level</a:t>
            </a:r>
          </a:p>
          <a:p>
            <a:pPr lvl="1"/>
            <a:r>
              <a:rPr lang="en-US" dirty="0" smtClean="0"/>
              <a:t>Type </a:t>
            </a:r>
            <a:r>
              <a:rPr lang="en-US" dirty="0"/>
              <a:t>of enforcement; current values include </a:t>
            </a:r>
            <a:r>
              <a:rPr lang="en-US" dirty="0" err="1"/>
              <a:t>CanNotDelete</a:t>
            </a:r>
            <a:r>
              <a:rPr lang="en-US" dirty="0"/>
              <a:t> and </a:t>
            </a:r>
            <a:r>
              <a:rPr lang="en-US" dirty="0" err="1"/>
              <a:t>ReadOnly</a:t>
            </a:r>
            <a:endParaRPr lang="en-US" dirty="0"/>
          </a:p>
          <a:p>
            <a:r>
              <a:rPr lang="en-US" dirty="0" smtClean="0"/>
              <a:t>Scope</a:t>
            </a:r>
            <a:r>
              <a:rPr lang="en-US" dirty="0"/>
              <a:t>: </a:t>
            </a:r>
            <a:endParaRPr lang="en-US" dirty="0" smtClean="0"/>
          </a:p>
          <a:p>
            <a:pPr lvl="1"/>
            <a:r>
              <a:rPr lang="en-US" dirty="0" smtClean="0"/>
              <a:t>The </a:t>
            </a:r>
            <a:r>
              <a:rPr lang="en-US" dirty="0"/>
              <a:t>realm to which the lock level is applied.  Expressed as a URI; can be set at the </a:t>
            </a:r>
            <a:r>
              <a:rPr lang="en-US" dirty="0" smtClean="0"/>
              <a:t>resource </a:t>
            </a:r>
            <a:r>
              <a:rPr lang="en-US" dirty="0"/>
              <a:t>group, or resource scope.</a:t>
            </a:r>
          </a:p>
        </p:txBody>
      </p:sp>
    </p:spTree>
    <p:extLst>
      <p:ext uri="{BB962C8B-B14F-4D97-AF65-F5344CB8AC3E}">
        <p14:creationId xmlns:p14="http://schemas.microsoft.com/office/powerpoint/2010/main" val="180049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Resource Locks</a:t>
            </a:r>
            <a:endParaRPr lang="en-US" dirty="0"/>
          </a:p>
        </p:txBody>
      </p:sp>
    </p:spTree>
    <p:extLst>
      <p:ext uri="{BB962C8B-B14F-4D97-AF65-F5344CB8AC3E}">
        <p14:creationId xmlns:p14="http://schemas.microsoft.com/office/powerpoint/2010/main" val="1200294778"/>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7" y="1212850"/>
            <a:ext cx="12161837" cy="5786199"/>
          </a:xfrm>
        </p:spPr>
        <p:txBody>
          <a:bodyPr/>
          <a:lstStyle/>
          <a:p>
            <a:r>
              <a:rPr lang="en-US" dirty="0" smtClean="0"/>
              <a:t>Many </a:t>
            </a:r>
            <a:r>
              <a:rPr lang="en-US" dirty="0"/>
              <a:t>examples available @ </a:t>
            </a:r>
            <a:r>
              <a:rPr lang="en-US" dirty="0">
                <a:hlinkClick r:id="rId2"/>
              </a:rPr>
              <a:t>https://</a:t>
            </a:r>
            <a:r>
              <a:rPr lang="en-US" dirty="0" smtClean="0">
                <a:hlinkClick r:id="rId2"/>
              </a:rPr>
              <a:t>github.com/Azure/azure-quickstart-templates</a:t>
            </a:r>
            <a:endParaRPr lang="en-US" dirty="0" smtClean="0"/>
          </a:p>
          <a:p>
            <a:endParaRPr lang="en-US" dirty="0"/>
          </a:p>
          <a:p>
            <a:r>
              <a:rPr lang="en-US" dirty="0" smtClean="0"/>
              <a:t>More examples available @  </a:t>
            </a:r>
            <a:r>
              <a:rPr lang="en-US" dirty="0">
                <a:gradFill>
                  <a:gsLst>
                    <a:gs pos="2917">
                      <a:schemeClr val="tx1"/>
                    </a:gs>
                    <a:gs pos="30000">
                      <a:schemeClr val="tx1"/>
                    </a:gs>
                  </a:gsLst>
                  <a:lin ang="5400000" scaled="0"/>
                </a:gradFill>
                <a:hlinkClick r:id="rId3"/>
              </a:rPr>
              <a:t>https://</a:t>
            </a:r>
            <a:r>
              <a:rPr lang="en-US" dirty="0" smtClean="0">
                <a:gradFill>
                  <a:gsLst>
                    <a:gs pos="2917">
                      <a:schemeClr val="tx1"/>
                    </a:gs>
                    <a:gs pos="30000">
                      <a:schemeClr val="tx1"/>
                    </a:gs>
                  </a:gsLst>
                  <a:lin ang="5400000" scaled="0"/>
                </a:gradFill>
                <a:hlinkClick r:id="rId3"/>
              </a:rPr>
              <a:t>github.com/rjmax/ArmExamples</a:t>
            </a:r>
            <a:r>
              <a:rPr lang="en-US" dirty="0" smtClean="0">
                <a:gradFill>
                  <a:gsLst>
                    <a:gs pos="2917">
                      <a:schemeClr val="tx1"/>
                    </a:gs>
                    <a:gs pos="30000">
                      <a:schemeClr val="tx1"/>
                    </a:gs>
                  </a:gsLst>
                  <a:lin ang="5400000" scaled="0"/>
                </a:gradFill>
              </a:rPr>
              <a:t> </a:t>
            </a:r>
          </a:p>
          <a:p>
            <a:endParaRPr lang="en-US" dirty="0">
              <a:gradFill>
                <a:gsLst>
                  <a:gs pos="2917">
                    <a:schemeClr val="tx1"/>
                  </a:gs>
                  <a:gs pos="30000">
                    <a:schemeClr val="tx1"/>
                  </a:gs>
                </a:gsLst>
                <a:lin ang="5400000" scaled="0"/>
              </a:gradFill>
            </a:endParaRPr>
          </a:p>
          <a:p>
            <a:r>
              <a:rPr lang="en-US" dirty="0" smtClean="0">
                <a:gradFill>
                  <a:gsLst>
                    <a:gs pos="2917">
                      <a:schemeClr val="tx1"/>
                    </a:gs>
                    <a:gs pos="30000">
                      <a:schemeClr val="tx1"/>
                    </a:gs>
                  </a:gsLst>
                  <a:lin ang="5400000" scaled="0"/>
                </a:gradFill>
              </a:rPr>
              <a:t>Documentation available @ </a:t>
            </a:r>
            <a:r>
              <a:rPr lang="en-US" dirty="0" smtClean="0">
                <a:gradFill>
                  <a:gsLst>
                    <a:gs pos="2917">
                      <a:schemeClr val="tx1"/>
                    </a:gs>
                    <a:gs pos="30000">
                      <a:schemeClr val="tx1"/>
                    </a:gs>
                  </a:gsLst>
                  <a:lin ang="5400000" scaled="0"/>
                </a:gradFill>
                <a:hlinkClick r:id="rId4"/>
              </a:rPr>
              <a:t>http</a:t>
            </a:r>
            <a:r>
              <a:rPr lang="en-US" dirty="0">
                <a:gradFill>
                  <a:gsLst>
                    <a:gs pos="2917">
                      <a:schemeClr val="tx1"/>
                    </a:gs>
                    <a:gs pos="30000">
                      <a:schemeClr val="tx1"/>
                    </a:gs>
                  </a:gsLst>
                  <a:lin ang="5400000" scaled="0"/>
                </a:gradFill>
                <a:hlinkClick r:id="rId4"/>
              </a:rPr>
              <a:t>://azure.microsoft.com/en-us/documentation/articles/resource-group-overview</a:t>
            </a:r>
            <a:r>
              <a:rPr lang="en-US" dirty="0" smtClean="0">
                <a:gradFill>
                  <a:gsLst>
                    <a:gs pos="2917">
                      <a:schemeClr val="tx1"/>
                    </a:gs>
                    <a:gs pos="30000">
                      <a:schemeClr val="tx1"/>
                    </a:gs>
                  </a:gsLst>
                  <a:lin ang="5400000" scaled="0"/>
                </a:gradFill>
                <a:hlinkClick r:id="rId4"/>
              </a:rPr>
              <a:t>/</a:t>
            </a:r>
            <a:r>
              <a:rPr lang="en-US" dirty="0" smtClean="0">
                <a:gradFill>
                  <a:gsLst>
                    <a:gs pos="2917">
                      <a:schemeClr val="tx1"/>
                    </a:gs>
                    <a:gs pos="30000">
                      <a:schemeClr val="tx1"/>
                    </a:gs>
                  </a:gsLst>
                  <a:lin ang="5400000" scaled="0"/>
                </a:gradFill>
              </a:rPr>
              <a:t> </a:t>
            </a:r>
            <a:endParaRPr lang="en-US" dirty="0">
              <a:gradFill>
                <a:gsLst>
                  <a:gs pos="2917">
                    <a:schemeClr val="tx1"/>
                  </a:gs>
                  <a:gs pos="30000">
                    <a:schemeClr val="tx1"/>
                  </a:gs>
                </a:gsLst>
                <a:lin ang="5400000" scaled="0"/>
              </a:gradFill>
            </a:endParaRPr>
          </a:p>
        </p:txBody>
      </p:sp>
      <p:sp>
        <p:nvSpPr>
          <p:cNvPr id="2" name="Title 1"/>
          <p:cNvSpPr>
            <a:spLocks noGrp="1"/>
          </p:cNvSpPr>
          <p:nvPr>
            <p:ph type="title"/>
          </p:nvPr>
        </p:nvSpPr>
        <p:spPr/>
        <p:txBody>
          <a:bodyPr/>
          <a:lstStyle/>
          <a:p>
            <a:r>
              <a:rPr lang="en-US" dirty="0"/>
              <a:t>Deploy a template today!</a:t>
            </a:r>
          </a:p>
        </p:txBody>
      </p:sp>
    </p:spTree>
    <p:extLst>
      <p:ext uri="{BB962C8B-B14F-4D97-AF65-F5344CB8AC3E}">
        <p14:creationId xmlns:p14="http://schemas.microsoft.com/office/powerpoint/2010/main" val="888486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5552289"/>
          </a:xfrm>
        </p:spPr>
        <p:txBody>
          <a:bodyPr/>
          <a:lstStyle/>
          <a:p>
            <a:pPr marL="0" indent="0">
              <a:buNone/>
            </a:pPr>
            <a:r>
              <a:rPr lang="en-US" sz="1600" dirty="0"/>
              <a:t>Getting </a:t>
            </a:r>
            <a:r>
              <a:rPr lang="en-US" sz="1600" dirty="0" smtClean="0"/>
              <a:t>Started</a:t>
            </a:r>
            <a:endParaRPr lang="en-US" sz="1600" dirty="0"/>
          </a:p>
          <a:p>
            <a:pPr marL="0" indent="0">
              <a:buNone/>
            </a:pPr>
            <a:r>
              <a:rPr lang="en-US" sz="1600" u="sng" dirty="0">
                <a:hlinkClick r:id="rId2"/>
              </a:rPr>
              <a:t>Azure Resource Manager Overview</a:t>
            </a:r>
            <a:endParaRPr lang="en-US" sz="1600" dirty="0"/>
          </a:p>
          <a:p>
            <a:pPr marL="0" indent="0">
              <a:buNone/>
            </a:pPr>
            <a:r>
              <a:rPr lang="en-US" sz="1600" u="sng" dirty="0">
                <a:hlinkClick r:id="rId3"/>
              </a:rPr>
              <a:t>Using Windows PowerShell with Resource Manager</a:t>
            </a:r>
            <a:endParaRPr lang="en-US" sz="1600" dirty="0"/>
          </a:p>
          <a:p>
            <a:pPr marL="0" indent="0">
              <a:buNone/>
            </a:pPr>
            <a:r>
              <a:rPr lang="en-US" sz="1600" u="sng" dirty="0">
                <a:hlinkClick r:id="rId4"/>
              </a:rPr>
              <a:t>Using the Azure Cross-Platform Command-Line Interface with the Resource Manager</a:t>
            </a:r>
            <a:endParaRPr lang="en-US" sz="1600" dirty="0"/>
          </a:p>
          <a:p>
            <a:pPr marL="0" indent="0">
              <a:buNone/>
            </a:pPr>
            <a:r>
              <a:rPr lang="en-US" sz="1600" u="sng" dirty="0">
                <a:hlinkClick r:id="rId5"/>
              </a:rPr>
              <a:t>Using the Azure Portal to manage your Azure resources</a:t>
            </a:r>
            <a:endParaRPr lang="en-US" sz="1600" dirty="0"/>
          </a:p>
          <a:p>
            <a:pPr marL="0" indent="0">
              <a:buNone/>
            </a:pPr>
            <a:r>
              <a:rPr lang="en-US" sz="1600" dirty="0"/>
              <a:t> </a:t>
            </a:r>
          </a:p>
          <a:p>
            <a:pPr marL="0" indent="0">
              <a:buNone/>
            </a:pPr>
            <a:r>
              <a:rPr lang="en-US" sz="1600" dirty="0"/>
              <a:t>Creating and Deploying </a:t>
            </a:r>
            <a:r>
              <a:rPr lang="en-US" sz="1600" dirty="0" smtClean="0"/>
              <a:t>Applications</a:t>
            </a:r>
            <a:endParaRPr lang="en-US" sz="1600" dirty="0"/>
          </a:p>
          <a:p>
            <a:pPr marL="0" lvl="0" indent="0">
              <a:buNone/>
            </a:pPr>
            <a:r>
              <a:rPr lang="en-US" sz="1600" u="sng" dirty="0">
                <a:hlinkClick r:id="rId6"/>
              </a:rPr>
              <a:t>Authoring Azure Resource Manager Templates</a:t>
            </a:r>
            <a:endParaRPr lang="en-US" sz="1600" dirty="0"/>
          </a:p>
          <a:p>
            <a:pPr marL="0" lvl="0" indent="0">
              <a:buNone/>
            </a:pPr>
            <a:r>
              <a:rPr lang="en-US" sz="1600" u="sng" dirty="0">
                <a:hlinkClick r:id="rId7"/>
              </a:rPr>
              <a:t>Deploy an application with Azure Resource Manager template</a:t>
            </a:r>
            <a:endParaRPr lang="en-US" sz="1600" dirty="0"/>
          </a:p>
          <a:p>
            <a:pPr marL="0" lvl="0" indent="0">
              <a:buNone/>
            </a:pPr>
            <a:r>
              <a:rPr lang="en-US" sz="1600" u="sng" dirty="0">
                <a:hlinkClick r:id="rId8"/>
              </a:rPr>
              <a:t>Troubleshooting Resource Group Deployments in Azure</a:t>
            </a:r>
            <a:endParaRPr lang="en-US" sz="1600" dirty="0"/>
          </a:p>
          <a:p>
            <a:pPr marL="0" lvl="0" indent="0">
              <a:buNone/>
            </a:pPr>
            <a:r>
              <a:rPr lang="en-US" sz="1600" u="sng" dirty="0">
                <a:hlinkClick r:id="rId9"/>
              </a:rPr>
              <a:t>Azure Resource Manager Template Functions</a:t>
            </a:r>
            <a:endParaRPr lang="en-US" sz="1600" dirty="0"/>
          </a:p>
          <a:p>
            <a:pPr marL="0" lvl="0" indent="0">
              <a:buNone/>
            </a:pPr>
            <a:r>
              <a:rPr lang="en-US" sz="1600" u="sng" dirty="0">
                <a:hlinkClick r:id="rId10"/>
              </a:rPr>
              <a:t>Advanced Template Operations</a:t>
            </a:r>
            <a:endParaRPr lang="en-US" sz="1600" dirty="0"/>
          </a:p>
          <a:p>
            <a:pPr marL="0" indent="0">
              <a:buNone/>
            </a:pPr>
            <a:r>
              <a:rPr lang="en-US" sz="1600" dirty="0"/>
              <a:t> </a:t>
            </a:r>
          </a:p>
          <a:p>
            <a:pPr marL="0" indent="0">
              <a:buNone/>
            </a:pPr>
            <a:r>
              <a:rPr lang="en-US" sz="1600" dirty="0"/>
              <a:t>Organizing Resources</a:t>
            </a:r>
          </a:p>
          <a:p>
            <a:pPr marL="0" indent="0">
              <a:buNone/>
            </a:pPr>
            <a:r>
              <a:rPr lang="en-US" sz="1600" dirty="0"/>
              <a:t> </a:t>
            </a:r>
            <a:r>
              <a:rPr lang="en-US" sz="1600" u="sng" dirty="0" smtClean="0">
                <a:hlinkClick r:id="rId11"/>
              </a:rPr>
              <a:t>Using </a:t>
            </a:r>
            <a:r>
              <a:rPr lang="en-US" sz="1600" u="sng" dirty="0">
                <a:hlinkClick r:id="rId11"/>
              </a:rPr>
              <a:t>tags to organize your Azure resources</a:t>
            </a:r>
            <a:endParaRPr lang="en-US" sz="1600" dirty="0"/>
          </a:p>
          <a:p>
            <a:pPr marL="0" indent="0">
              <a:buNone/>
            </a:pPr>
            <a:r>
              <a:rPr lang="en-US" sz="1600" dirty="0"/>
              <a:t> </a:t>
            </a:r>
          </a:p>
          <a:p>
            <a:pPr marL="0" indent="0">
              <a:buNone/>
            </a:pPr>
            <a:r>
              <a:rPr lang="en-US" sz="1600" dirty="0"/>
              <a:t>Managing and Auditing Access</a:t>
            </a:r>
          </a:p>
          <a:p>
            <a:pPr marL="0" indent="0">
              <a:buNone/>
            </a:pPr>
            <a:r>
              <a:rPr lang="en-US" sz="1600" dirty="0"/>
              <a:t> </a:t>
            </a:r>
            <a:r>
              <a:rPr lang="en-US" sz="1600" u="sng" dirty="0" smtClean="0">
                <a:hlinkClick r:id="rId12"/>
              </a:rPr>
              <a:t>Managing </a:t>
            </a:r>
            <a:r>
              <a:rPr lang="en-US" sz="1600" u="sng" dirty="0">
                <a:hlinkClick r:id="rId12"/>
              </a:rPr>
              <a:t>and Auditing Access to Resources</a:t>
            </a:r>
            <a:endParaRPr lang="en-US" sz="1600" dirty="0"/>
          </a:p>
          <a:p>
            <a:pPr marL="0" lvl="0" indent="0">
              <a:buNone/>
            </a:pPr>
            <a:r>
              <a:rPr lang="en-US" sz="1600" u="sng" dirty="0">
                <a:hlinkClick r:id="rId13"/>
              </a:rPr>
              <a:t>Authenticating a Service Principal with Azure Resource Manager</a:t>
            </a:r>
            <a:endParaRPr lang="en-US" sz="1600" dirty="0"/>
          </a:p>
          <a:p>
            <a:pPr marL="0" lvl="0" indent="0">
              <a:buNone/>
            </a:pPr>
            <a:r>
              <a:rPr lang="en-US" sz="1600" u="sng" dirty="0">
                <a:hlinkClick r:id="rId14"/>
              </a:rPr>
              <a:t>Create a new Azure Service Principal using the Azure classic portal</a:t>
            </a:r>
            <a:endParaRPr lang="en-US" sz="1600" dirty="0"/>
          </a:p>
        </p:txBody>
      </p:sp>
      <p:sp>
        <p:nvSpPr>
          <p:cNvPr id="2" name="Title 1"/>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425875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930276" y="1744662"/>
            <a:ext cx="10926761" cy="46482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1188720" tIns="146304" rIns="548640" bIns="146304" rtlCol="0" anchor="t" anchorCtr="0"/>
          <a:lstStyle/>
          <a:p>
            <a:pPr fontAlgn="ctr">
              <a:lnSpc>
                <a:spcPct val="85000"/>
              </a:lnSpc>
              <a:spcAft>
                <a:spcPts val="3600"/>
              </a:spcAft>
              <a:buSzPct val="90000"/>
            </a:pPr>
            <a:r>
              <a:rPr lang="en-US" sz="3600" dirty="0">
                <a:gradFill>
                  <a:gsLst>
                    <a:gs pos="20354">
                      <a:srgbClr val="FFFFFF"/>
                    </a:gs>
                    <a:gs pos="46000">
                      <a:srgbClr val="FFFFFF"/>
                    </a:gs>
                  </a:gsLst>
                  <a:lin ang="5400000" scaled="0"/>
                </a:gradFill>
                <a:latin typeface="Segoe UI Light"/>
              </a:rPr>
              <a:t>Improve your skills by enrolling in our </a:t>
            </a:r>
            <a:r>
              <a:rPr lang="en-US" sz="3600" dirty="0" smtClean="0">
                <a:gradFill>
                  <a:gsLst>
                    <a:gs pos="20354">
                      <a:srgbClr val="FFFFFF"/>
                    </a:gs>
                    <a:gs pos="46000">
                      <a:srgbClr val="FFFFFF"/>
                    </a:gs>
                  </a:gsLst>
                  <a:lin ang="5400000" scaled="0"/>
                </a:gradFill>
                <a:latin typeface="Segoe UI Light"/>
              </a:rPr>
              <a:t/>
            </a:r>
            <a:br>
              <a:rPr lang="en-US" sz="3600" dirty="0" smtClean="0">
                <a:gradFill>
                  <a:gsLst>
                    <a:gs pos="20354">
                      <a:srgbClr val="FFFFFF"/>
                    </a:gs>
                    <a:gs pos="46000">
                      <a:srgbClr val="FFFFFF"/>
                    </a:gs>
                  </a:gsLst>
                  <a:lin ang="5400000" scaled="0"/>
                </a:gradFill>
                <a:latin typeface="Segoe UI Light"/>
              </a:rPr>
            </a:br>
            <a:r>
              <a:rPr lang="en-US" sz="3600" dirty="0" smtClean="0">
                <a:gradFill>
                  <a:gsLst>
                    <a:gs pos="20354">
                      <a:srgbClr val="FFFFFF"/>
                    </a:gs>
                    <a:gs pos="46000">
                      <a:srgbClr val="FFFFFF"/>
                    </a:gs>
                  </a:gsLst>
                  <a:lin ang="5400000" scaled="0"/>
                </a:gradFill>
                <a:latin typeface="Segoe UI Light"/>
                <a:hlinkClick r:id="rId2"/>
              </a:rPr>
              <a:t>free </a:t>
            </a:r>
            <a:r>
              <a:rPr lang="en-US" sz="3600" dirty="0">
                <a:gradFill>
                  <a:gsLst>
                    <a:gs pos="20354">
                      <a:srgbClr val="FFFFFF"/>
                    </a:gs>
                    <a:gs pos="46000">
                      <a:srgbClr val="FFFFFF"/>
                    </a:gs>
                  </a:gsLst>
                  <a:lin ang="5400000" scaled="0"/>
                </a:gradFill>
                <a:latin typeface="Segoe UI Light"/>
                <a:hlinkClick r:id="rId2"/>
              </a:rPr>
              <a:t>cloud development courses </a:t>
            </a:r>
            <a:r>
              <a:rPr lang="en-US" sz="3600" dirty="0">
                <a:gradFill>
                  <a:gsLst>
                    <a:gs pos="20354">
                      <a:srgbClr val="FFFFFF"/>
                    </a:gs>
                    <a:gs pos="46000">
                      <a:srgbClr val="FFFFFF"/>
                    </a:gs>
                  </a:gsLst>
                  <a:lin ang="5400000" scaled="0"/>
                </a:gradFill>
                <a:latin typeface="Segoe UI Light"/>
              </a:rPr>
              <a:t>at the Microsoft Virtual Academy.</a:t>
            </a:r>
          </a:p>
          <a:p>
            <a:pPr fontAlgn="ctr">
              <a:lnSpc>
                <a:spcPct val="85000"/>
              </a:lnSpc>
              <a:spcAft>
                <a:spcPts val="3600"/>
              </a:spcAft>
              <a:buSzPct val="90000"/>
            </a:pPr>
            <a:r>
              <a:rPr lang="en-US" sz="3600" dirty="0">
                <a:gradFill>
                  <a:gsLst>
                    <a:gs pos="20354">
                      <a:srgbClr val="FFFFFF"/>
                    </a:gs>
                    <a:gs pos="46000">
                      <a:srgbClr val="FFFFFF"/>
                    </a:gs>
                  </a:gsLst>
                  <a:lin ang="5400000" scaled="0"/>
                </a:gradFill>
                <a:latin typeface="Segoe UI Light"/>
                <a:hlinkClick r:id="rId3"/>
              </a:rPr>
              <a:t>Try Microsoft Azure for free </a:t>
            </a:r>
            <a:r>
              <a:rPr lang="en-US" sz="3600" dirty="0">
                <a:gradFill>
                  <a:gsLst>
                    <a:gs pos="20354">
                      <a:srgbClr val="FFFFFF"/>
                    </a:gs>
                    <a:gs pos="46000">
                      <a:srgbClr val="FFFFFF"/>
                    </a:gs>
                  </a:gsLst>
                  <a:lin ang="5400000" scaled="0"/>
                </a:gradFill>
                <a:latin typeface="Segoe UI Light"/>
              </a:rPr>
              <a:t>and deploy your first cloud solution in under 5 minutes!</a:t>
            </a:r>
          </a:p>
          <a:p>
            <a:pPr fontAlgn="ctr">
              <a:lnSpc>
                <a:spcPct val="85000"/>
              </a:lnSpc>
              <a:spcAft>
                <a:spcPts val="3600"/>
              </a:spcAft>
              <a:buSzPct val="90000"/>
            </a:pPr>
            <a:r>
              <a:rPr lang="en-US" sz="3600" dirty="0">
                <a:gradFill>
                  <a:gsLst>
                    <a:gs pos="20354">
                      <a:srgbClr val="FFFFFF"/>
                    </a:gs>
                    <a:gs pos="46000">
                      <a:srgbClr val="FFFFFF"/>
                    </a:gs>
                  </a:gsLst>
                  <a:lin ang="5400000" scaled="0"/>
                </a:gradFill>
                <a:latin typeface="Segoe UI Light"/>
              </a:rPr>
              <a:t>Easily build web and mobile apps for any platform with </a:t>
            </a:r>
            <a:r>
              <a:rPr lang="en-US" sz="3600" dirty="0" err="1">
                <a:gradFill>
                  <a:gsLst>
                    <a:gs pos="20354">
                      <a:srgbClr val="FFFFFF"/>
                    </a:gs>
                    <a:gs pos="46000">
                      <a:srgbClr val="FFFFFF"/>
                    </a:gs>
                  </a:gsLst>
                  <a:lin ang="5400000" scaled="0"/>
                </a:gradFill>
                <a:latin typeface="Segoe UI Light"/>
                <a:hlinkClick r:id="rId4"/>
              </a:rPr>
              <a:t>AzureAppService</a:t>
            </a:r>
            <a:r>
              <a:rPr lang="en-US" sz="3600" dirty="0">
                <a:gradFill>
                  <a:gsLst>
                    <a:gs pos="20354">
                      <a:srgbClr val="FFFFFF"/>
                    </a:gs>
                    <a:gs pos="46000">
                      <a:srgbClr val="FFFFFF"/>
                    </a:gs>
                  </a:gsLst>
                  <a:lin ang="5400000" scaled="0"/>
                </a:gradFill>
                <a:latin typeface="Segoe UI Light"/>
                <a:hlinkClick r:id="rId4"/>
              </a:rPr>
              <a:t> for free</a:t>
            </a:r>
            <a:r>
              <a:rPr lang="en-US" sz="3600" dirty="0">
                <a:gradFill>
                  <a:gsLst>
                    <a:gs pos="20354">
                      <a:srgbClr val="FFFFFF"/>
                    </a:gs>
                    <a:gs pos="46000">
                      <a:srgbClr val="FFFFFF"/>
                    </a:gs>
                  </a:gsLst>
                  <a:lin ang="5400000" scaled="0"/>
                </a:gradFill>
                <a:latin typeface="Segoe UI Light"/>
              </a:rPr>
              <a:t>.</a:t>
            </a:r>
          </a:p>
        </p:txBody>
      </p:sp>
      <p:sp>
        <p:nvSpPr>
          <p:cNvPr id="2" name="Title 1"/>
          <p:cNvSpPr>
            <a:spLocks noGrp="1"/>
          </p:cNvSpPr>
          <p:nvPr>
            <p:ph type="title"/>
          </p:nvPr>
        </p:nvSpPr>
        <p:spPr/>
        <p:txBody>
          <a:bodyPr/>
          <a:lstStyle/>
          <a:p>
            <a:r>
              <a:rPr lang="en-US" smtClean="0"/>
              <a:t>Resources</a:t>
            </a:r>
            <a:endParaRPr lang="en-US" dirty="0"/>
          </a:p>
        </p:txBody>
      </p:sp>
      <p:sp useBgFill="1">
        <p:nvSpPr>
          <p:cNvPr id="7" name="Oval 6"/>
          <p:cNvSpPr/>
          <p:nvPr/>
        </p:nvSpPr>
        <p:spPr bwMode="auto">
          <a:xfrm>
            <a:off x="427037" y="1212849"/>
            <a:ext cx="1524000" cy="1524000"/>
          </a:xfrm>
          <a:prstGeom prst="ellipse">
            <a:avLst/>
          </a:prstGeom>
          <a:ln w="571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9" name="Freeform 17"/>
          <p:cNvSpPr>
            <a:spLocks noChangeAspect="1" noEditPoints="1"/>
          </p:cNvSpPr>
          <p:nvPr/>
        </p:nvSpPr>
        <p:spPr bwMode="auto">
          <a:xfrm>
            <a:off x="892174" y="1504980"/>
            <a:ext cx="593726" cy="939738"/>
          </a:xfrm>
          <a:custGeom>
            <a:avLst/>
            <a:gdLst>
              <a:gd name="T0" fmla="*/ 0 w 61"/>
              <a:gd name="T1" fmla="*/ 0 h 98"/>
              <a:gd name="T2" fmla="*/ 0 w 61"/>
              <a:gd name="T3" fmla="*/ 98 h 98"/>
              <a:gd name="T4" fmla="*/ 61 w 61"/>
              <a:gd name="T5" fmla="*/ 98 h 98"/>
              <a:gd name="T6" fmla="*/ 61 w 61"/>
              <a:gd name="T7" fmla="*/ 0 h 98"/>
              <a:gd name="T8" fmla="*/ 0 w 61"/>
              <a:gd name="T9" fmla="*/ 0 h 98"/>
              <a:gd name="T10" fmla="*/ 55 w 61"/>
              <a:gd name="T11" fmla="*/ 92 h 98"/>
              <a:gd name="T12" fmla="*/ 6 w 61"/>
              <a:gd name="T13" fmla="*/ 92 h 98"/>
              <a:gd name="T14" fmla="*/ 6 w 61"/>
              <a:gd name="T15" fmla="*/ 7 h 98"/>
              <a:gd name="T16" fmla="*/ 55 w 61"/>
              <a:gd name="T17" fmla="*/ 7 h 98"/>
              <a:gd name="T18" fmla="*/ 55 w 61"/>
              <a:gd name="T19" fmla="*/ 92 h 98"/>
              <a:gd name="T20" fmla="*/ 28 w 61"/>
              <a:gd name="T21" fmla="*/ 80 h 98"/>
              <a:gd name="T22" fmla="*/ 34 w 61"/>
              <a:gd name="T23" fmla="*/ 80 h 98"/>
              <a:gd name="T24" fmla="*/ 34 w 61"/>
              <a:gd name="T25" fmla="*/ 86 h 98"/>
              <a:gd name="T26" fmla="*/ 28 w 61"/>
              <a:gd name="T27" fmla="*/ 86 h 98"/>
              <a:gd name="T28" fmla="*/ 28 w 61"/>
              <a:gd name="T29" fmla="*/ 80 h 98"/>
              <a:gd name="T30" fmla="*/ 40 w 61"/>
              <a:gd name="T31" fmla="*/ 41 h 98"/>
              <a:gd name="T32" fmla="*/ 39 w 61"/>
              <a:gd name="T33" fmla="*/ 41 h 98"/>
              <a:gd name="T34" fmla="*/ 31 w 61"/>
              <a:gd name="T35" fmla="*/ 35 h 98"/>
              <a:gd name="T36" fmla="*/ 24 w 61"/>
              <a:gd name="T37" fmla="*/ 39 h 98"/>
              <a:gd name="T38" fmla="*/ 24 w 61"/>
              <a:gd name="T39" fmla="*/ 38 h 98"/>
              <a:gd name="T40" fmla="*/ 23 w 61"/>
              <a:gd name="T41" fmla="*/ 38 h 98"/>
              <a:gd name="T42" fmla="*/ 17 w 61"/>
              <a:gd name="T43" fmla="*/ 45 h 98"/>
              <a:gd name="T44" fmla="*/ 23 w 61"/>
              <a:gd name="T45" fmla="*/ 51 h 98"/>
              <a:gd name="T46" fmla="*/ 40 w 61"/>
              <a:gd name="T47" fmla="*/ 51 h 98"/>
              <a:gd name="T48" fmla="*/ 45 w 61"/>
              <a:gd name="T49" fmla="*/ 46 h 98"/>
              <a:gd name="T50" fmla="*/ 40 w 61"/>
              <a:gd name="T51" fmla="*/ 4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1" h="98">
                <a:moveTo>
                  <a:pt x="0" y="0"/>
                </a:moveTo>
                <a:cubicBezTo>
                  <a:pt x="0" y="98"/>
                  <a:pt x="0" y="98"/>
                  <a:pt x="0" y="98"/>
                </a:cubicBezTo>
                <a:cubicBezTo>
                  <a:pt x="61" y="98"/>
                  <a:pt x="61" y="98"/>
                  <a:pt x="61" y="98"/>
                </a:cubicBezTo>
                <a:cubicBezTo>
                  <a:pt x="61" y="0"/>
                  <a:pt x="61" y="0"/>
                  <a:pt x="61" y="0"/>
                </a:cubicBezTo>
                <a:lnTo>
                  <a:pt x="0" y="0"/>
                </a:lnTo>
                <a:close/>
                <a:moveTo>
                  <a:pt x="55" y="92"/>
                </a:moveTo>
                <a:cubicBezTo>
                  <a:pt x="6" y="92"/>
                  <a:pt x="6" y="92"/>
                  <a:pt x="6" y="92"/>
                </a:cubicBezTo>
                <a:cubicBezTo>
                  <a:pt x="6" y="7"/>
                  <a:pt x="6" y="7"/>
                  <a:pt x="6" y="7"/>
                </a:cubicBezTo>
                <a:cubicBezTo>
                  <a:pt x="55" y="7"/>
                  <a:pt x="55" y="7"/>
                  <a:pt x="55" y="7"/>
                </a:cubicBezTo>
                <a:lnTo>
                  <a:pt x="55" y="92"/>
                </a:lnTo>
                <a:close/>
                <a:moveTo>
                  <a:pt x="28" y="80"/>
                </a:moveTo>
                <a:cubicBezTo>
                  <a:pt x="34" y="80"/>
                  <a:pt x="34" y="80"/>
                  <a:pt x="34" y="80"/>
                </a:cubicBezTo>
                <a:cubicBezTo>
                  <a:pt x="34" y="86"/>
                  <a:pt x="34" y="86"/>
                  <a:pt x="34" y="86"/>
                </a:cubicBezTo>
                <a:cubicBezTo>
                  <a:pt x="28" y="86"/>
                  <a:pt x="28" y="86"/>
                  <a:pt x="28" y="86"/>
                </a:cubicBezTo>
                <a:lnTo>
                  <a:pt x="28" y="80"/>
                </a:lnTo>
                <a:close/>
                <a:moveTo>
                  <a:pt x="40" y="41"/>
                </a:moveTo>
                <a:cubicBezTo>
                  <a:pt x="39" y="41"/>
                  <a:pt x="39" y="41"/>
                  <a:pt x="39" y="41"/>
                </a:cubicBezTo>
                <a:cubicBezTo>
                  <a:pt x="38" y="37"/>
                  <a:pt x="35" y="35"/>
                  <a:pt x="31" y="35"/>
                </a:cubicBezTo>
                <a:cubicBezTo>
                  <a:pt x="28" y="35"/>
                  <a:pt x="25" y="36"/>
                  <a:pt x="24" y="39"/>
                </a:cubicBezTo>
                <a:cubicBezTo>
                  <a:pt x="24" y="39"/>
                  <a:pt x="24" y="39"/>
                  <a:pt x="24" y="38"/>
                </a:cubicBezTo>
                <a:cubicBezTo>
                  <a:pt x="23" y="38"/>
                  <a:pt x="23" y="38"/>
                  <a:pt x="23" y="38"/>
                </a:cubicBezTo>
                <a:cubicBezTo>
                  <a:pt x="19" y="38"/>
                  <a:pt x="17" y="41"/>
                  <a:pt x="17" y="45"/>
                </a:cubicBezTo>
                <a:cubicBezTo>
                  <a:pt x="17" y="48"/>
                  <a:pt x="20" y="51"/>
                  <a:pt x="23" y="51"/>
                </a:cubicBezTo>
                <a:cubicBezTo>
                  <a:pt x="40" y="51"/>
                  <a:pt x="40" y="51"/>
                  <a:pt x="40" y="51"/>
                </a:cubicBezTo>
                <a:cubicBezTo>
                  <a:pt x="42" y="51"/>
                  <a:pt x="45" y="49"/>
                  <a:pt x="45" y="46"/>
                </a:cubicBezTo>
                <a:cubicBezTo>
                  <a:pt x="45" y="43"/>
                  <a:pt x="42" y="41"/>
                  <a:pt x="40" y="41"/>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defTabSz="914400"/>
            <a:endParaRPr lang="en-US" dirty="0">
              <a:solidFill>
                <a:srgbClr val="404040"/>
              </a:solidFill>
            </a:endParaRPr>
          </a:p>
        </p:txBody>
      </p:sp>
    </p:spTree>
    <p:extLst>
      <p:ext uri="{BB962C8B-B14F-4D97-AF65-F5344CB8AC3E}">
        <p14:creationId xmlns:p14="http://schemas.microsoft.com/office/powerpoint/2010/main" val="305762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33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Areas of Focus</a:t>
            </a:r>
            <a:endParaRPr lang="en-US" dirty="0"/>
          </a:p>
        </p:txBody>
      </p:sp>
      <p:grpSp>
        <p:nvGrpSpPr>
          <p:cNvPr id="13" name="Group 12"/>
          <p:cNvGrpSpPr/>
          <p:nvPr/>
        </p:nvGrpSpPr>
        <p:grpSpPr>
          <a:xfrm>
            <a:off x="808037" y="2278062"/>
            <a:ext cx="2947953" cy="2851653"/>
            <a:chOff x="1646237" y="2506662"/>
            <a:chExt cx="2276475" cy="2247429"/>
          </a:xfrm>
        </p:grpSpPr>
        <p:pic>
          <p:nvPicPr>
            <p:cNvPr id="6" name="Picture 5"/>
            <p:cNvPicPr>
              <a:picLocks noChangeAspect="1"/>
            </p:cNvPicPr>
            <p:nvPr/>
          </p:nvPicPr>
          <p:blipFill>
            <a:blip r:embed="rId3"/>
            <a:stretch>
              <a:fillRect/>
            </a:stretch>
          </p:blipFill>
          <p:spPr>
            <a:xfrm>
              <a:off x="1646237" y="2506662"/>
              <a:ext cx="2276475" cy="1638300"/>
            </a:xfrm>
            <a:prstGeom prst="rect">
              <a:avLst/>
            </a:prstGeom>
          </p:spPr>
        </p:pic>
        <p:sp>
          <p:nvSpPr>
            <p:cNvPr id="9" name="TextBox 8"/>
            <p:cNvSpPr txBox="1"/>
            <p:nvPr/>
          </p:nvSpPr>
          <p:spPr>
            <a:xfrm>
              <a:off x="2293514" y="4259262"/>
              <a:ext cx="1029168" cy="494829"/>
            </a:xfrm>
            <a:prstGeom prst="rect">
              <a:avLst/>
            </a:prstGeom>
            <a:noFill/>
          </p:spPr>
          <p:txBody>
            <a:bodyPr wrap="none" lIns="182880" tIns="146304" rIns="182880" bIns="146304" rtlCol="0">
              <a:spAutoFit/>
            </a:bodyPr>
            <a:lstStyle/>
            <a:p>
              <a:pPr algn="ctr">
                <a:lnSpc>
                  <a:spcPct val="90000"/>
                </a:lnSpc>
                <a:spcAft>
                  <a:spcPts val="600"/>
                </a:spcAft>
              </a:pPr>
              <a:r>
                <a:rPr lang="en-US" sz="2400" dirty="0" smtClean="0">
                  <a:gradFill>
                    <a:gsLst>
                      <a:gs pos="2917">
                        <a:schemeClr val="tx1"/>
                      </a:gs>
                      <a:gs pos="30000">
                        <a:schemeClr val="tx1"/>
                      </a:gs>
                    </a:gsLst>
                    <a:lin ang="5400000" scaled="0"/>
                  </a:gradFill>
                </a:rPr>
                <a:t>Deploy</a:t>
              </a:r>
            </a:p>
          </p:txBody>
        </p:sp>
      </p:grpSp>
      <p:grpSp>
        <p:nvGrpSpPr>
          <p:cNvPr id="14" name="Group 13"/>
          <p:cNvGrpSpPr/>
          <p:nvPr/>
        </p:nvGrpSpPr>
        <p:grpSpPr>
          <a:xfrm>
            <a:off x="4346574" y="2397124"/>
            <a:ext cx="3256317" cy="2669909"/>
            <a:chOff x="5075237" y="2625724"/>
            <a:chExt cx="2514600" cy="2104194"/>
          </a:xfrm>
        </p:grpSpPr>
        <p:pic>
          <p:nvPicPr>
            <p:cNvPr id="7" name="Picture 6"/>
            <p:cNvPicPr>
              <a:picLocks noChangeAspect="1"/>
            </p:cNvPicPr>
            <p:nvPr/>
          </p:nvPicPr>
          <p:blipFill>
            <a:blip r:embed="rId4"/>
            <a:stretch>
              <a:fillRect/>
            </a:stretch>
          </p:blipFill>
          <p:spPr>
            <a:xfrm>
              <a:off x="5075237" y="2625724"/>
              <a:ext cx="2514600" cy="1400175"/>
            </a:xfrm>
            <a:prstGeom prst="rect">
              <a:avLst/>
            </a:prstGeom>
          </p:spPr>
        </p:pic>
        <p:sp>
          <p:nvSpPr>
            <p:cNvPr id="11" name="TextBox 10"/>
            <p:cNvSpPr txBox="1"/>
            <p:nvPr/>
          </p:nvSpPr>
          <p:spPr>
            <a:xfrm>
              <a:off x="5701688" y="4235089"/>
              <a:ext cx="1230298" cy="494829"/>
            </a:xfrm>
            <a:prstGeom prst="rect">
              <a:avLst/>
            </a:prstGeom>
            <a:noFill/>
          </p:spPr>
          <p:txBody>
            <a:bodyPr wrap="none" lIns="182880" tIns="146304" rIns="182880" bIns="146304" rtlCol="0">
              <a:spAutoFit/>
            </a:bodyPr>
            <a:lstStyle/>
            <a:p>
              <a:pPr algn="ctr">
                <a:lnSpc>
                  <a:spcPct val="90000"/>
                </a:lnSpc>
                <a:spcAft>
                  <a:spcPts val="600"/>
                </a:spcAft>
              </a:pPr>
              <a:r>
                <a:rPr lang="en-US" sz="2400" dirty="0" smtClean="0">
                  <a:gradFill>
                    <a:gsLst>
                      <a:gs pos="2917">
                        <a:schemeClr val="tx1"/>
                      </a:gs>
                      <a:gs pos="30000">
                        <a:schemeClr val="tx1"/>
                      </a:gs>
                    </a:gsLst>
                    <a:lin ang="5400000" scaled="0"/>
                  </a:gradFill>
                </a:rPr>
                <a:t>Organize</a:t>
              </a:r>
            </a:p>
          </p:txBody>
        </p:sp>
      </p:grpSp>
      <p:grpSp>
        <p:nvGrpSpPr>
          <p:cNvPr id="15" name="Group 14"/>
          <p:cNvGrpSpPr/>
          <p:nvPr/>
        </p:nvGrpSpPr>
        <p:grpSpPr>
          <a:xfrm>
            <a:off x="8123237" y="2459037"/>
            <a:ext cx="3429000" cy="2622024"/>
            <a:chOff x="8961437" y="2687636"/>
            <a:chExt cx="2647950" cy="2066455"/>
          </a:xfrm>
        </p:grpSpPr>
        <p:pic>
          <p:nvPicPr>
            <p:cNvPr id="8" name="Picture 7"/>
            <p:cNvPicPr>
              <a:picLocks noChangeAspect="1"/>
            </p:cNvPicPr>
            <p:nvPr/>
          </p:nvPicPr>
          <p:blipFill>
            <a:blip r:embed="rId5"/>
            <a:stretch>
              <a:fillRect/>
            </a:stretch>
          </p:blipFill>
          <p:spPr>
            <a:xfrm>
              <a:off x="8961437" y="2687636"/>
              <a:ext cx="2647950" cy="1276350"/>
            </a:xfrm>
            <a:prstGeom prst="rect">
              <a:avLst/>
            </a:prstGeom>
          </p:spPr>
        </p:pic>
        <p:sp>
          <p:nvSpPr>
            <p:cNvPr id="12" name="TextBox 11"/>
            <p:cNvSpPr txBox="1"/>
            <p:nvPr/>
          </p:nvSpPr>
          <p:spPr>
            <a:xfrm>
              <a:off x="9752581" y="4259262"/>
              <a:ext cx="1065661" cy="494829"/>
            </a:xfrm>
            <a:prstGeom prst="rect">
              <a:avLst/>
            </a:prstGeom>
            <a:noFill/>
          </p:spPr>
          <p:txBody>
            <a:bodyPr wrap="none" lIns="182880" tIns="146304" rIns="182880" bIns="146304" rtlCol="0">
              <a:spAutoFit/>
            </a:bodyPr>
            <a:lstStyle/>
            <a:p>
              <a:pPr algn="ctr">
                <a:lnSpc>
                  <a:spcPct val="90000"/>
                </a:lnSpc>
                <a:spcAft>
                  <a:spcPts val="600"/>
                </a:spcAft>
              </a:pPr>
              <a:r>
                <a:rPr lang="en-US" sz="2400" dirty="0" smtClean="0">
                  <a:gradFill>
                    <a:gsLst>
                      <a:gs pos="2917">
                        <a:schemeClr val="tx1"/>
                      </a:gs>
                      <a:gs pos="30000">
                        <a:schemeClr val="tx1"/>
                      </a:gs>
                    </a:gsLst>
                    <a:lin ang="5400000" scaled="0"/>
                  </a:gradFill>
                </a:rPr>
                <a:t>Control</a:t>
              </a:r>
            </a:p>
          </p:txBody>
        </p:sp>
      </p:grpSp>
    </p:spTree>
    <p:extLst>
      <p:ext uri="{BB962C8B-B14F-4D97-AF65-F5344CB8AC3E}">
        <p14:creationId xmlns:p14="http://schemas.microsoft.com/office/powerpoint/2010/main" val="3193321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4638" y="1212850"/>
            <a:ext cx="11887200" cy="4801314"/>
          </a:xfrm>
        </p:spPr>
        <p:txBody>
          <a:bodyPr/>
          <a:lstStyle/>
          <a:p>
            <a:r>
              <a:rPr lang="en-US" dirty="0" smtClean="0"/>
              <a:t>template-driven</a:t>
            </a:r>
          </a:p>
          <a:p>
            <a:r>
              <a:rPr lang="en-US" dirty="0" smtClean="0"/>
              <a:t>declarative</a:t>
            </a:r>
            <a:endParaRPr lang="en-US" dirty="0"/>
          </a:p>
          <a:p>
            <a:r>
              <a:rPr lang="en-US" dirty="0"/>
              <a:t>idempotent</a:t>
            </a:r>
          </a:p>
          <a:p>
            <a:r>
              <a:rPr lang="en-US" dirty="0" smtClean="0"/>
              <a:t>multi-service</a:t>
            </a:r>
            <a:endParaRPr lang="en-US" dirty="0"/>
          </a:p>
          <a:p>
            <a:r>
              <a:rPr lang="en-US" dirty="0" smtClean="0"/>
              <a:t>multi-region</a:t>
            </a:r>
          </a:p>
          <a:p>
            <a:r>
              <a:rPr lang="en-US" dirty="0" smtClean="0"/>
              <a:t>extensible</a:t>
            </a:r>
            <a:endParaRPr lang="en-US" dirty="0"/>
          </a:p>
          <a:p>
            <a:endParaRPr lang="en-US" dirty="0"/>
          </a:p>
        </p:txBody>
      </p:sp>
      <p:sp>
        <p:nvSpPr>
          <p:cNvPr id="2" name="Title 1"/>
          <p:cNvSpPr>
            <a:spLocks noGrp="1"/>
          </p:cNvSpPr>
          <p:nvPr>
            <p:ph type="title"/>
          </p:nvPr>
        </p:nvSpPr>
        <p:spPr/>
        <p:txBody>
          <a:bodyPr/>
          <a:lstStyle/>
          <a:p>
            <a:r>
              <a:rPr lang="en-US" dirty="0" smtClean="0"/>
              <a:t>Deploying with Azure Resource Manager</a:t>
            </a:r>
            <a:endParaRPr lang="en-US" dirty="0"/>
          </a:p>
        </p:txBody>
      </p:sp>
    </p:spTree>
    <p:extLst>
      <p:ext uri="{BB962C8B-B14F-4D97-AF65-F5344CB8AC3E}">
        <p14:creationId xmlns:p14="http://schemas.microsoft.com/office/powerpoint/2010/main" val="832474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3437" y="513967"/>
            <a:ext cx="5180295" cy="2435131"/>
          </a:xfrm>
        </p:spPr>
        <p:txBody>
          <a:bodyPr/>
          <a:lstStyle/>
          <a:p>
            <a:r>
              <a:rPr lang="en-US" dirty="0" smtClean="0"/>
              <a:t>Resource Group</a:t>
            </a:r>
            <a:endParaRPr lang="en-US" dirty="0"/>
          </a:p>
        </p:txBody>
      </p:sp>
      <p:sp>
        <p:nvSpPr>
          <p:cNvPr id="3" name="Subtitle 2"/>
          <p:cNvSpPr>
            <a:spLocks noGrp="1"/>
          </p:cNvSpPr>
          <p:nvPr>
            <p:ph type="subTitle" idx="1"/>
          </p:nvPr>
        </p:nvSpPr>
        <p:spPr>
          <a:xfrm>
            <a:off x="5913437" y="3133571"/>
            <a:ext cx="5849896" cy="3405372"/>
          </a:xfrm>
        </p:spPr>
        <p:txBody>
          <a:bodyPr>
            <a:normAutofit/>
          </a:bodyPr>
          <a:lstStyle/>
          <a:p>
            <a:pPr marL="408011" indent="-408011">
              <a:buFont typeface="Wingdings" panose="05000000000000000000" pitchFamily="2" charset="2"/>
              <a:buChar char="à"/>
            </a:pPr>
            <a:r>
              <a:rPr lang="en-US" sz="2448" dirty="0" smtClean="0">
                <a:solidFill>
                  <a:schemeClr val="tx1"/>
                </a:solidFill>
                <a:latin typeface="Segoe UI Light" panose="020B0502040204020203" pitchFamily="34" charset="0"/>
                <a:cs typeface="Segoe UI Light" panose="020B0502040204020203" pitchFamily="34" charset="0"/>
              </a:rPr>
              <a:t>container for </a:t>
            </a:r>
            <a:r>
              <a:rPr lang="en-US" sz="2448" dirty="0">
                <a:solidFill>
                  <a:schemeClr val="tx1"/>
                </a:solidFill>
                <a:latin typeface="Segoe UI Light" panose="020B0502040204020203" pitchFamily="34" charset="0"/>
                <a:cs typeface="Segoe UI Light" panose="020B0502040204020203" pitchFamily="34" charset="0"/>
              </a:rPr>
              <a:t>multiple </a:t>
            </a:r>
            <a:r>
              <a:rPr lang="en-US" sz="2448" dirty="0" smtClean="0">
                <a:solidFill>
                  <a:schemeClr val="tx1"/>
                </a:solidFill>
                <a:latin typeface="Segoe UI Light" panose="020B0502040204020203" pitchFamily="34" charset="0"/>
                <a:cs typeface="Segoe UI Light" panose="020B0502040204020203" pitchFamily="34" charset="0"/>
              </a:rPr>
              <a:t>resources</a:t>
            </a:r>
          </a:p>
          <a:p>
            <a:pPr marL="408011" indent="-408011">
              <a:buFont typeface="Wingdings" panose="05000000000000000000" pitchFamily="2" charset="2"/>
              <a:buChar char="à"/>
            </a:pPr>
            <a:r>
              <a:rPr lang="en-US" sz="2448" dirty="0" smtClean="0">
                <a:solidFill>
                  <a:schemeClr val="tx1"/>
                </a:solidFill>
                <a:latin typeface="Segoe UI Light" panose="020B0502040204020203" pitchFamily="34" charset="0"/>
                <a:cs typeface="Segoe UI Light" panose="020B0502040204020203" pitchFamily="34" charset="0"/>
              </a:rPr>
              <a:t>resources exist </a:t>
            </a:r>
            <a:r>
              <a:rPr lang="en-US" sz="2448" dirty="0">
                <a:solidFill>
                  <a:schemeClr val="tx1"/>
                </a:solidFill>
                <a:latin typeface="Segoe UI Light" panose="020B0502040204020203" pitchFamily="34" charset="0"/>
                <a:cs typeface="Segoe UI Light" panose="020B0502040204020203" pitchFamily="34" charset="0"/>
              </a:rPr>
              <a:t>in </a:t>
            </a:r>
            <a:r>
              <a:rPr lang="en-US" sz="2448" dirty="0" smtClean="0">
                <a:solidFill>
                  <a:schemeClr val="tx1"/>
                </a:solidFill>
                <a:latin typeface="Segoe UI Light" panose="020B0502040204020203" pitchFamily="34" charset="0"/>
                <a:cs typeface="Segoe UI Light" panose="020B0502040204020203" pitchFamily="34" charset="0"/>
              </a:rPr>
              <a:t>one* resource </a:t>
            </a:r>
            <a:r>
              <a:rPr lang="en-US" sz="2448" dirty="0">
                <a:solidFill>
                  <a:schemeClr val="tx1"/>
                </a:solidFill>
                <a:latin typeface="Segoe UI Light" panose="020B0502040204020203" pitchFamily="34" charset="0"/>
                <a:cs typeface="Segoe UI Light" panose="020B0502040204020203" pitchFamily="34" charset="0"/>
              </a:rPr>
              <a:t>group</a:t>
            </a:r>
          </a:p>
          <a:p>
            <a:pPr marL="408011" indent="-408011">
              <a:buFont typeface="Wingdings" panose="05000000000000000000" pitchFamily="2" charset="2"/>
              <a:buChar char="à"/>
            </a:pPr>
            <a:r>
              <a:rPr lang="en-US" sz="2448" dirty="0">
                <a:solidFill>
                  <a:schemeClr val="tx1"/>
                </a:solidFill>
                <a:latin typeface="Segoe UI Light" panose="020B0502040204020203" pitchFamily="34" charset="0"/>
                <a:cs typeface="Segoe UI Light" panose="020B0502040204020203" pitchFamily="34" charset="0"/>
              </a:rPr>
              <a:t>r</a:t>
            </a:r>
            <a:r>
              <a:rPr lang="en-US" sz="2448" dirty="0" smtClean="0">
                <a:solidFill>
                  <a:schemeClr val="tx1"/>
                </a:solidFill>
                <a:latin typeface="Segoe UI Light" panose="020B0502040204020203" pitchFamily="34" charset="0"/>
                <a:cs typeface="Segoe UI Light" panose="020B0502040204020203" pitchFamily="34" charset="0"/>
              </a:rPr>
              <a:t>esource </a:t>
            </a:r>
            <a:r>
              <a:rPr lang="en-US" sz="2448" dirty="0">
                <a:solidFill>
                  <a:schemeClr val="tx1"/>
                </a:solidFill>
                <a:latin typeface="Segoe UI Light" panose="020B0502040204020203" pitchFamily="34" charset="0"/>
                <a:cs typeface="Segoe UI Light" panose="020B0502040204020203" pitchFamily="34" charset="0"/>
              </a:rPr>
              <a:t>groups can span </a:t>
            </a:r>
            <a:r>
              <a:rPr lang="en-US" sz="2448" dirty="0" smtClean="0">
                <a:solidFill>
                  <a:schemeClr val="tx1"/>
                </a:solidFill>
                <a:latin typeface="Segoe UI Light" panose="020B0502040204020203" pitchFamily="34" charset="0"/>
                <a:cs typeface="Segoe UI Light" panose="020B0502040204020203" pitchFamily="34" charset="0"/>
              </a:rPr>
              <a:t>regions</a:t>
            </a:r>
          </a:p>
          <a:p>
            <a:pPr marL="408011" indent="-408011">
              <a:buFont typeface="Wingdings" panose="05000000000000000000" pitchFamily="2" charset="2"/>
              <a:buChar char="à"/>
            </a:pPr>
            <a:r>
              <a:rPr lang="en-US" sz="2448" dirty="0">
                <a:solidFill>
                  <a:schemeClr val="tx1"/>
                </a:solidFill>
                <a:latin typeface="Segoe UI Light" panose="020B0502040204020203" pitchFamily="34" charset="0"/>
                <a:cs typeface="Segoe UI Light" panose="020B0502040204020203" pitchFamily="34" charset="0"/>
              </a:rPr>
              <a:t>r</a:t>
            </a:r>
            <a:r>
              <a:rPr lang="en-US" sz="2448" dirty="0" smtClean="0">
                <a:solidFill>
                  <a:schemeClr val="tx1"/>
                </a:solidFill>
                <a:latin typeface="Segoe UI Light" panose="020B0502040204020203" pitchFamily="34" charset="0"/>
                <a:cs typeface="Segoe UI Light" panose="020B0502040204020203" pitchFamily="34" charset="0"/>
              </a:rPr>
              <a:t>esource groups can span services</a:t>
            </a:r>
            <a:endParaRPr lang="en-US" dirty="0">
              <a:solidFill>
                <a:schemeClr val="tx1"/>
              </a:solidFill>
            </a:endParaRPr>
          </a:p>
        </p:txBody>
      </p:sp>
      <p:sp>
        <p:nvSpPr>
          <p:cNvPr id="9" name="Freeform 7"/>
          <p:cNvSpPr>
            <a:spLocks/>
          </p:cNvSpPr>
          <p:nvPr/>
        </p:nvSpPr>
        <p:spPr bwMode="auto">
          <a:xfrm>
            <a:off x="1618363" y="2025498"/>
            <a:ext cx="3121627" cy="3120011"/>
          </a:xfrm>
          <a:custGeom>
            <a:avLst/>
            <a:gdLst>
              <a:gd name="T0" fmla="*/ 878 w 1647"/>
              <a:gd name="T1" fmla="*/ 19 h 1645"/>
              <a:gd name="T2" fmla="*/ 1628 w 1647"/>
              <a:gd name="T3" fmla="*/ 821 h 1645"/>
              <a:gd name="T4" fmla="*/ 1392 w 1647"/>
              <a:gd name="T5" fmla="*/ 1390 h 1645"/>
              <a:gd name="T6" fmla="*/ 823 w 1647"/>
              <a:gd name="T7" fmla="*/ 1626 h 1645"/>
              <a:gd name="T8" fmla="*/ 255 w 1647"/>
              <a:gd name="T9" fmla="*/ 1390 h 1645"/>
              <a:gd name="T10" fmla="*/ 19 w 1647"/>
              <a:gd name="T11" fmla="*/ 821 h 1645"/>
              <a:gd name="T12" fmla="*/ 54 w 1647"/>
              <a:gd name="T13" fmla="*/ 587 h 1645"/>
              <a:gd name="T14" fmla="*/ 35 w 1647"/>
              <a:gd name="T15" fmla="*/ 581 h 1645"/>
              <a:gd name="T16" fmla="*/ 0 w 1647"/>
              <a:gd name="T17" fmla="*/ 821 h 1645"/>
              <a:gd name="T18" fmla="*/ 823 w 1647"/>
              <a:gd name="T19" fmla="*/ 1645 h 1645"/>
              <a:gd name="T20" fmla="*/ 1647 w 1647"/>
              <a:gd name="T21" fmla="*/ 821 h 1645"/>
              <a:gd name="T22" fmla="*/ 879 w 1647"/>
              <a:gd name="T23" fmla="*/ 0 h 1645"/>
              <a:gd name="T24" fmla="*/ 878 w 1647"/>
              <a:gd name="T25" fmla="*/ 19 h 1645"/>
              <a:gd name="T26" fmla="*/ 878 w 1647"/>
              <a:gd name="T27" fmla="*/ 19 h 1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47" h="1645">
                <a:moveTo>
                  <a:pt x="878" y="19"/>
                </a:moveTo>
                <a:cubicBezTo>
                  <a:pt x="1297" y="46"/>
                  <a:pt x="1628" y="395"/>
                  <a:pt x="1628" y="821"/>
                </a:cubicBezTo>
                <a:cubicBezTo>
                  <a:pt x="1628" y="1043"/>
                  <a:pt x="1538" y="1245"/>
                  <a:pt x="1392" y="1390"/>
                </a:cubicBezTo>
                <a:cubicBezTo>
                  <a:pt x="1247" y="1536"/>
                  <a:pt x="1046" y="1626"/>
                  <a:pt x="823" y="1626"/>
                </a:cubicBezTo>
                <a:cubicBezTo>
                  <a:pt x="601" y="1626"/>
                  <a:pt x="400" y="1536"/>
                  <a:pt x="255" y="1390"/>
                </a:cubicBezTo>
                <a:cubicBezTo>
                  <a:pt x="109" y="1245"/>
                  <a:pt x="19" y="1043"/>
                  <a:pt x="19" y="821"/>
                </a:cubicBezTo>
                <a:cubicBezTo>
                  <a:pt x="19" y="740"/>
                  <a:pt x="31" y="661"/>
                  <a:pt x="54" y="587"/>
                </a:cubicBezTo>
                <a:cubicBezTo>
                  <a:pt x="35" y="581"/>
                  <a:pt x="35" y="581"/>
                  <a:pt x="35" y="581"/>
                </a:cubicBezTo>
                <a:cubicBezTo>
                  <a:pt x="12" y="657"/>
                  <a:pt x="0" y="738"/>
                  <a:pt x="0" y="821"/>
                </a:cubicBezTo>
                <a:cubicBezTo>
                  <a:pt x="0" y="1276"/>
                  <a:pt x="369" y="1645"/>
                  <a:pt x="823" y="1645"/>
                </a:cubicBezTo>
                <a:cubicBezTo>
                  <a:pt x="1278" y="1645"/>
                  <a:pt x="1647" y="1276"/>
                  <a:pt x="1647" y="821"/>
                </a:cubicBezTo>
                <a:cubicBezTo>
                  <a:pt x="1647" y="385"/>
                  <a:pt x="1308" y="28"/>
                  <a:pt x="879" y="0"/>
                </a:cubicBezTo>
                <a:cubicBezTo>
                  <a:pt x="878" y="19"/>
                  <a:pt x="878" y="19"/>
                  <a:pt x="878" y="19"/>
                </a:cubicBezTo>
                <a:cubicBezTo>
                  <a:pt x="878" y="19"/>
                  <a:pt x="878" y="19"/>
                  <a:pt x="878" y="19"/>
                </a:cubicBezTo>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 name="Freeform 8"/>
          <p:cNvSpPr>
            <a:spLocks/>
          </p:cNvSpPr>
          <p:nvPr/>
        </p:nvSpPr>
        <p:spPr bwMode="auto">
          <a:xfrm>
            <a:off x="3177558" y="1973687"/>
            <a:ext cx="129528" cy="144100"/>
          </a:xfrm>
          <a:custGeom>
            <a:avLst/>
            <a:gdLst>
              <a:gd name="T0" fmla="*/ 76 w 80"/>
              <a:gd name="T1" fmla="*/ 89 h 89"/>
              <a:gd name="T2" fmla="*/ 0 w 80"/>
              <a:gd name="T3" fmla="*/ 41 h 89"/>
              <a:gd name="T4" fmla="*/ 80 w 80"/>
              <a:gd name="T5" fmla="*/ 0 h 89"/>
              <a:gd name="T6" fmla="*/ 76 w 80"/>
              <a:gd name="T7" fmla="*/ 89 h 89"/>
            </a:gdLst>
            <a:ahLst/>
            <a:cxnLst>
              <a:cxn ang="0">
                <a:pos x="T0" y="T1"/>
              </a:cxn>
              <a:cxn ang="0">
                <a:pos x="T2" y="T3"/>
              </a:cxn>
              <a:cxn ang="0">
                <a:pos x="T4" y="T5"/>
              </a:cxn>
              <a:cxn ang="0">
                <a:pos x="T6" y="T7"/>
              </a:cxn>
            </a:cxnLst>
            <a:rect l="0" t="0" r="r" b="b"/>
            <a:pathLst>
              <a:path w="80" h="89">
                <a:moveTo>
                  <a:pt x="76" y="89"/>
                </a:moveTo>
                <a:lnTo>
                  <a:pt x="0" y="41"/>
                </a:lnTo>
                <a:lnTo>
                  <a:pt x="80" y="0"/>
                </a:lnTo>
                <a:lnTo>
                  <a:pt x="76" y="89"/>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1" name="Freeform 9"/>
          <p:cNvSpPr>
            <a:spLocks/>
          </p:cNvSpPr>
          <p:nvPr/>
        </p:nvSpPr>
        <p:spPr bwMode="auto">
          <a:xfrm>
            <a:off x="1624840" y="3061724"/>
            <a:ext cx="152196" cy="150577"/>
          </a:xfrm>
          <a:custGeom>
            <a:avLst/>
            <a:gdLst>
              <a:gd name="T0" fmla="*/ 74 w 80"/>
              <a:gd name="T1" fmla="*/ 51 h 80"/>
              <a:gd name="T2" fmla="*/ 51 w 80"/>
              <a:gd name="T3" fmla="*/ 6 h 80"/>
              <a:gd name="T4" fmla="*/ 6 w 80"/>
              <a:gd name="T5" fmla="*/ 29 h 80"/>
              <a:gd name="T6" fmla="*/ 29 w 80"/>
              <a:gd name="T7" fmla="*/ 74 h 80"/>
              <a:gd name="T8" fmla="*/ 74 w 80"/>
              <a:gd name="T9" fmla="*/ 51 h 80"/>
            </a:gdLst>
            <a:ahLst/>
            <a:cxnLst>
              <a:cxn ang="0">
                <a:pos x="T0" y="T1"/>
              </a:cxn>
              <a:cxn ang="0">
                <a:pos x="T2" y="T3"/>
              </a:cxn>
              <a:cxn ang="0">
                <a:pos x="T4" y="T5"/>
              </a:cxn>
              <a:cxn ang="0">
                <a:pos x="T6" y="T7"/>
              </a:cxn>
              <a:cxn ang="0">
                <a:pos x="T8" y="T9"/>
              </a:cxn>
            </a:cxnLst>
            <a:rect l="0" t="0" r="r" b="b"/>
            <a:pathLst>
              <a:path w="80" h="80">
                <a:moveTo>
                  <a:pt x="74" y="51"/>
                </a:moveTo>
                <a:cubicBezTo>
                  <a:pt x="80" y="32"/>
                  <a:pt x="70" y="12"/>
                  <a:pt x="51" y="6"/>
                </a:cubicBezTo>
                <a:cubicBezTo>
                  <a:pt x="32" y="0"/>
                  <a:pt x="12" y="10"/>
                  <a:pt x="6" y="29"/>
                </a:cubicBezTo>
                <a:cubicBezTo>
                  <a:pt x="0" y="47"/>
                  <a:pt x="10" y="68"/>
                  <a:pt x="29" y="74"/>
                </a:cubicBezTo>
                <a:cubicBezTo>
                  <a:pt x="48" y="80"/>
                  <a:pt x="68" y="70"/>
                  <a:pt x="74" y="51"/>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2" name="Freeform 10"/>
          <p:cNvSpPr>
            <a:spLocks/>
          </p:cNvSpPr>
          <p:nvPr/>
        </p:nvSpPr>
        <p:spPr bwMode="auto">
          <a:xfrm>
            <a:off x="1226541" y="1821491"/>
            <a:ext cx="1334140" cy="1178707"/>
          </a:xfrm>
          <a:custGeom>
            <a:avLst/>
            <a:gdLst>
              <a:gd name="T0" fmla="*/ 540 w 703"/>
              <a:gd name="T1" fmla="*/ 558 h 622"/>
              <a:gd name="T2" fmla="*/ 352 w 703"/>
              <a:gd name="T3" fmla="*/ 622 h 622"/>
              <a:gd name="T4" fmla="*/ 104 w 703"/>
              <a:gd name="T5" fmla="*/ 500 h 622"/>
              <a:gd name="T6" fmla="*/ 162 w 703"/>
              <a:gd name="T7" fmla="*/ 64 h 622"/>
              <a:gd name="T8" fmla="*/ 351 w 703"/>
              <a:gd name="T9" fmla="*/ 0 h 622"/>
              <a:gd name="T10" fmla="*/ 598 w 703"/>
              <a:gd name="T11" fmla="*/ 122 h 622"/>
              <a:gd name="T12" fmla="*/ 540 w 703"/>
              <a:gd name="T13" fmla="*/ 558 h 622"/>
            </a:gdLst>
            <a:ahLst/>
            <a:cxnLst>
              <a:cxn ang="0">
                <a:pos x="T0" y="T1"/>
              </a:cxn>
              <a:cxn ang="0">
                <a:pos x="T2" y="T3"/>
              </a:cxn>
              <a:cxn ang="0">
                <a:pos x="T4" y="T5"/>
              </a:cxn>
              <a:cxn ang="0">
                <a:pos x="T6" y="T7"/>
              </a:cxn>
              <a:cxn ang="0">
                <a:pos x="T8" y="T9"/>
              </a:cxn>
              <a:cxn ang="0">
                <a:pos x="T10" y="T11"/>
              </a:cxn>
              <a:cxn ang="0">
                <a:pos x="T12" y="T13"/>
              </a:cxn>
            </a:cxnLst>
            <a:rect l="0" t="0" r="r" b="b"/>
            <a:pathLst>
              <a:path w="703" h="622">
                <a:moveTo>
                  <a:pt x="540" y="558"/>
                </a:moveTo>
                <a:cubicBezTo>
                  <a:pt x="484" y="601"/>
                  <a:pt x="418" y="622"/>
                  <a:pt x="352" y="622"/>
                </a:cubicBezTo>
                <a:cubicBezTo>
                  <a:pt x="258" y="622"/>
                  <a:pt x="166" y="580"/>
                  <a:pt x="104" y="500"/>
                </a:cubicBezTo>
                <a:cubicBezTo>
                  <a:pt x="0" y="364"/>
                  <a:pt x="26" y="169"/>
                  <a:pt x="162" y="64"/>
                </a:cubicBezTo>
                <a:cubicBezTo>
                  <a:pt x="219" y="21"/>
                  <a:pt x="285" y="0"/>
                  <a:pt x="351" y="0"/>
                </a:cubicBezTo>
                <a:cubicBezTo>
                  <a:pt x="445" y="0"/>
                  <a:pt x="537" y="42"/>
                  <a:pt x="598" y="122"/>
                </a:cubicBezTo>
                <a:cubicBezTo>
                  <a:pt x="703" y="259"/>
                  <a:pt x="677" y="454"/>
                  <a:pt x="540" y="558"/>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3" name="Freeform 11"/>
          <p:cNvSpPr>
            <a:spLocks/>
          </p:cNvSpPr>
          <p:nvPr/>
        </p:nvSpPr>
        <p:spPr bwMode="auto">
          <a:xfrm>
            <a:off x="1226541" y="1821491"/>
            <a:ext cx="1334140" cy="1178707"/>
          </a:xfrm>
          <a:custGeom>
            <a:avLst/>
            <a:gdLst>
              <a:gd name="T0" fmla="*/ 540 w 703"/>
              <a:gd name="T1" fmla="*/ 558 h 622"/>
              <a:gd name="T2" fmla="*/ 352 w 703"/>
              <a:gd name="T3" fmla="*/ 622 h 622"/>
              <a:gd name="T4" fmla="*/ 104 w 703"/>
              <a:gd name="T5" fmla="*/ 500 h 622"/>
              <a:gd name="T6" fmla="*/ 162 w 703"/>
              <a:gd name="T7" fmla="*/ 64 h 622"/>
              <a:gd name="T8" fmla="*/ 351 w 703"/>
              <a:gd name="T9" fmla="*/ 0 h 622"/>
              <a:gd name="T10" fmla="*/ 598 w 703"/>
              <a:gd name="T11" fmla="*/ 122 h 622"/>
              <a:gd name="T12" fmla="*/ 540 w 703"/>
              <a:gd name="T13" fmla="*/ 558 h 622"/>
            </a:gdLst>
            <a:ahLst/>
            <a:cxnLst>
              <a:cxn ang="0">
                <a:pos x="T0" y="T1"/>
              </a:cxn>
              <a:cxn ang="0">
                <a:pos x="T2" y="T3"/>
              </a:cxn>
              <a:cxn ang="0">
                <a:pos x="T4" y="T5"/>
              </a:cxn>
              <a:cxn ang="0">
                <a:pos x="T6" y="T7"/>
              </a:cxn>
              <a:cxn ang="0">
                <a:pos x="T8" y="T9"/>
              </a:cxn>
              <a:cxn ang="0">
                <a:pos x="T10" y="T11"/>
              </a:cxn>
              <a:cxn ang="0">
                <a:pos x="T12" y="T13"/>
              </a:cxn>
            </a:cxnLst>
            <a:rect l="0" t="0" r="r" b="b"/>
            <a:pathLst>
              <a:path w="703" h="622">
                <a:moveTo>
                  <a:pt x="540" y="558"/>
                </a:moveTo>
                <a:cubicBezTo>
                  <a:pt x="484" y="601"/>
                  <a:pt x="418" y="622"/>
                  <a:pt x="352" y="622"/>
                </a:cubicBezTo>
                <a:cubicBezTo>
                  <a:pt x="258" y="622"/>
                  <a:pt x="166" y="580"/>
                  <a:pt x="104" y="500"/>
                </a:cubicBezTo>
                <a:cubicBezTo>
                  <a:pt x="0" y="364"/>
                  <a:pt x="26" y="169"/>
                  <a:pt x="162" y="64"/>
                </a:cubicBezTo>
                <a:cubicBezTo>
                  <a:pt x="219" y="21"/>
                  <a:pt x="285" y="0"/>
                  <a:pt x="351" y="0"/>
                </a:cubicBezTo>
                <a:cubicBezTo>
                  <a:pt x="445" y="0"/>
                  <a:pt x="537" y="42"/>
                  <a:pt x="598" y="122"/>
                </a:cubicBezTo>
                <a:cubicBezTo>
                  <a:pt x="703" y="259"/>
                  <a:pt x="677" y="454"/>
                  <a:pt x="540" y="558"/>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4" name="Freeform 12"/>
          <p:cNvSpPr>
            <a:spLocks/>
          </p:cNvSpPr>
          <p:nvPr/>
        </p:nvSpPr>
        <p:spPr bwMode="auto">
          <a:xfrm>
            <a:off x="1388451" y="1997973"/>
            <a:ext cx="160291" cy="424205"/>
          </a:xfrm>
          <a:custGeom>
            <a:avLst/>
            <a:gdLst>
              <a:gd name="T0" fmla="*/ 54 w 85"/>
              <a:gd name="T1" fmla="*/ 224 h 224"/>
              <a:gd name="T2" fmla="*/ 85 w 85"/>
              <a:gd name="T3" fmla="*/ 172 h 224"/>
              <a:gd name="T4" fmla="*/ 44 w 85"/>
              <a:gd name="T5" fmla="*/ 0 h 224"/>
              <a:gd name="T6" fmla="*/ 10 w 85"/>
              <a:gd name="T7" fmla="*/ 41 h 224"/>
              <a:gd name="T8" fmla="*/ 54 w 85"/>
              <a:gd name="T9" fmla="*/ 224 h 224"/>
            </a:gdLst>
            <a:ahLst/>
            <a:cxnLst>
              <a:cxn ang="0">
                <a:pos x="T0" y="T1"/>
              </a:cxn>
              <a:cxn ang="0">
                <a:pos x="T2" y="T3"/>
              </a:cxn>
              <a:cxn ang="0">
                <a:pos x="T4" y="T5"/>
              </a:cxn>
              <a:cxn ang="0">
                <a:pos x="T6" y="T7"/>
              </a:cxn>
              <a:cxn ang="0">
                <a:pos x="T8" y="T9"/>
              </a:cxn>
            </a:cxnLst>
            <a:rect l="0" t="0" r="r" b="b"/>
            <a:pathLst>
              <a:path w="85" h="224">
                <a:moveTo>
                  <a:pt x="54" y="224"/>
                </a:moveTo>
                <a:cubicBezTo>
                  <a:pt x="63" y="207"/>
                  <a:pt x="73" y="189"/>
                  <a:pt x="85" y="172"/>
                </a:cubicBezTo>
                <a:cubicBezTo>
                  <a:pt x="36" y="94"/>
                  <a:pt x="38" y="30"/>
                  <a:pt x="44" y="0"/>
                </a:cubicBezTo>
                <a:cubicBezTo>
                  <a:pt x="31" y="13"/>
                  <a:pt x="20" y="27"/>
                  <a:pt x="10" y="41"/>
                </a:cubicBezTo>
                <a:cubicBezTo>
                  <a:pt x="0" y="81"/>
                  <a:pt x="0" y="146"/>
                  <a:pt x="54" y="2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5" name="Freeform 13"/>
          <p:cNvSpPr>
            <a:spLocks/>
          </p:cNvSpPr>
          <p:nvPr/>
        </p:nvSpPr>
        <p:spPr bwMode="auto">
          <a:xfrm>
            <a:off x="1587600" y="2441607"/>
            <a:ext cx="793360" cy="393442"/>
          </a:xfrm>
          <a:custGeom>
            <a:avLst/>
            <a:gdLst>
              <a:gd name="T0" fmla="*/ 88 w 419"/>
              <a:gd name="T1" fmla="*/ 54 h 208"/>
              <a:gd name="T2" fmla="*/ 29 w 419"/>
              <a:gd name="T3" fmla="*/ 0 h 208"/>
              <a:gd name="T4" fmla="*/ 0 w 419"/>
              <a:gd name="T5" fmla="*/ 49 h 208"/>
              <a:gd name="T6" fmla="*/ 54 w 419"/>
              <a:gd name="T7" fmla="*/ 97 h 208"/>
              <a:gd name="T8" fmla="*/ 379 w 419"/>
              <a:gd name="T9" fmla="*/ 208 h 208"/>
              <a:gd name="T10" fmla="*/ 419 w 419"/>
              <a:gd name="T11" fmla="*/ 159 h 208"/>
              <a:gd name="T12" fmla="*/ 88 w 419"/>
              <a:gd name="T13" fmla="*/ 54 h 208"/>
            </a:gdLst>
            <a:ahLst/>
            <a:cxnLst>
              <a:cxn ang="0">
                <a:pos x="T0" y="T1"/>
              </a:cxn>
              <a:cxn ang="0">
                <a:pos x="T2" y="T3"/>
              </a:cxn>
              <a:cxn ang="0">
                <a:pos x="T4" y="T5"/>
              </a:cxn>
              <a:cxn ang="0">
                <a:pos x="T6" y="T7"/>
              </a:cxn>
              <a:cxn ang="0">
                <a:pos x="T8" y="T9"/>
              </a:cxn>
              <a:cxn ang="0">
                <a:pos x="T10" y="T11"/>
              </a:cxn>
              <a:cxn ang="0">
                <a:pos x="T12" y="T13"/>
              </a:cxn>
            </a:cxnLst>
            <a:rect l="0" t="0" r="r" b="b"/>
            <a:pathLst>
              <a:path w="419" h="208">
                <a:moveTo>
                  <a:pt x="88" y="54"/>
                </a:moveTo>
                <a:cubicBezTo>
                  <a:pt x="65" y="36"/>
                  <a:pt x="46" y="17"/>
                  <a:pt x="29" y="0"/>
                </a:cubicBezTo>
                <a:cubicBezTo>
                  <a:pt x="18" y="16"/>
                  <a:pt x="8" y="33"/>
                  <a:pt x="0" y="49"/>
                </a:cubicBezTo>
                <a:cubicBezTo>
                  <a:pt x="15" y="65"/>
                  <a:pt x="33" y="81"/>
                  <a:pt x="54" y="97"/>
                </a:cubicBezTo>
                <a:cubicBezTo>
                  <a:pt x="181" y="198"/>
                  <a:pt x="308" y="208"/>
                  <a:pt x="379" y="208"/>
                </a:cubicBezTo>
                <a:cubicBezTo>
                  <a:pt x="384" y="208"/>
                  <a:pt x="406" y="177"/>
                  <a:pt x="419" y="159"/>
                </a:cubicBezTo>
                <a:cubicBezTo>
                  <a:pt x="387" y="165"/>
                  <a:pt x="251" y="183"/>
                  <a:pt x="88" y="5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6" name="Freeform 14"/>
          <p:cNvSpPr>
            <a:spLocks/>
          </p:cNvSpPr>
          <p:nvPr/>
        </p:nvSpPr>
        <p:spPr bwMode="auto">
          <a:xfrm>
            <a:off x="1903325" y="2143692"/>
            <a:ext cx="563447" cy="472778"/>
          </a:xfrm>
          <a:custGeom>
            <a:avLst/>
            <a:gdLst>
              <a:gd name="T0" fmla="*/ 0 w 297"/>
              <a:gd name="T1" fmla="*/ 26 h 249"/>
              <a:gd name="T2" fmla="*/ 289 w 297"/>
              <a:gd name="T3" fmla="*/ 249 h 249"/>
              <a:gd name="T4" fmla="*/ 297 w 297"/>
              <a:gd name="T5" fmla="*/ 223 h 249"/>
              <a:gd name="T6" fmla="*/ 43 w 297"/>
              <a:gd name="T7" fmla="*/ 0 h 249"/>
              <a:gd name="T8" fmla="*/ 0 w 297"/>
              <a:gd name="T9" fmla="*/ 26 h 249"/>
            </a:gdLst>
            <a:ahLst/>
            <a:cxnLst>
              <a:cxn ang="0">
                <a:pos x="T0" y="T1"/>
              </a:cxn>
              <a:cxn ang="0">
                <a:pos x="T2" y="T3"/>
              </a:cxn>
              <a:cxn ang="0">
                <a:pos x="T4" y="T5"/>
              </a:cxn>
              <a:cxn ang="0">
                <a:pos x="T6" y="T7"/>
              </a:cxn>
              <a:cxn ang="0">
                <a:pos x="T8" y="T9"/>
              </a:cxn>
            </a:cxnLst>
            <a:rect l="0" t="0" r="r" b="b"/>
            <a:pathLst>
              <a:path w="297" h="249">
                <a:moveTo>
                  <a:pt x="0" y="26"/>
                </a:moveTo>
                <a:cubicBezTo>
                  <a:pt x="116" y="134"/>
                  <a:pt x="254" y="225"/>
                  <a:pt x="289" y="249"/>
                </a:cubicBezTo>
                <a:cubicBezTo>
                  <a:pt x="293" y="240"/>
                  <a:pt x="295" y="232"/>
                  <a:pt x="297" y="223"/>
                </a:cubicBezTo>
                <a:cubicBezTo>
                  <a:pt x="260" y="195"/>
                  <a:pt x="161" y="118"/>
                  <a:pt x="43" y="0"/>
                </a:cubicBezTo>
                <a:cubicBezTo>
                  <a:pt x="29" y="8"/>
                  <a:pt x="15" y="16"/>
                  <a:pt x="0" y="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7" name="Freeform 15"/>
          <p:cNvSpPr>
            <a:spLocks/>
          </p:cNvSpPr>
          <p:nvPr/>
        </p:nvSpPr>
        <p:spPr bwMode="auto">
          <a:xfrm>
            <a:off x="1632935" y="1847397"/>
            <a:ext cx="242865" cy="234770"/>
          </a:xfrm>
          <a:custGeom>
            <a:avLst/>
            <a:gdLst>
              <a:gd name="T0" fmla="*/ 128 w 128"/>
              <a:gd name="T1" fmla="*/ 96 h 124"/>
              <a:gd name="T2" fmla="*/ 41 w 128"/>
              <a:gd name="T3" fmla="*/ 0 h 124"/>
              <a:gd name="T4" fmla="*/ 0 w 128"/>
              <a:gd name="T5" fmla="*/ 17 h 124"/>
              <a:gd name="T6" fmla="*/ 84 w 128"/>
              <a:gd name="T7" fmla="*/ 124 h 124"/>
              <a:gd name="T8" fmla="*/ 128 w 128"/>
              <a:gd name="T9" fmla="*/ 96 h 124"/>
            </a:gdLst>
            <a:ahLst/>
            <a:cxnLst>
              <a:cxn ang="0">
                <a:pos x="T0" y="T1"/>
              </a:cxn>
              <a:cxn ang="0">
                <a:pos x="T2" y="T3"/>
              </a:cxn>
              <a:cxn ang="0">
                <a:pos x="T4" y="T5"/>
              </a:cxn>
              <a:cxn ang="0">
                <a:pos x="T6" y="T7"/>
              </a:cxn>
              <a:cxn ang="0">
                <a:pos x="T8" y="T9"/>
              </a:cxn>
            </a:cxnLst>
            <a:rect l="0" t="0" r="r" b="b"/>
            <a:pathLst>
              <a:path w="128" h="124">
                <a:moveTo>
                  <a:pt x="128" y="96"/>
                </a:moveTo>
                <a:cubicBezTo>
                  <a:pt x="100" y="67"/>
                  <a:pt x="71" y="35"/>
                  <a:pt x="41" y="0"/>
                </a:cubicBezTo>
                <a:cubicBezTo>
                  <a:pt x="27" y="5"/>
                  <a:pt x="13" y="11"/>
                  <a:pt x="0" y="17"/>
                </a:cubicBezTo>
                <a:cubicBezTo>
                  <a:pt x="22" y="53"/>
                  <a:pt x="51" y="89"/>
                  <a:pt x="84" y="124"/>
                </a:cubicBezTo>
                <a:cubicBezTo>
                  <a:pt x="99" y="113"/>
                  <a:pt x="113" y="104"/>
                  <a:pt x="128" y="9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8" name="Freeform 16"/>
          <p:cNvSpPr>
            <a:spLocks/>
          </p:cNvSpPr>
          <p:nvPr/>
        </p:nvSpPr>
        <p:spPr bwMode="auto">
          <a:xfrm>
            <a:off x="1409499" y="2422178"/>
            <a:ext cx="178101" cy="448491"/>
          </a:xfrm>
          <a:custGeom>
            <a:avLst/>
            <a:gdLst>
              <a:gd name="T0" fmla="*/ 43 w 94"/>
              <a:gd name="T1" fmla="*/ 0 h 236"/>
              <a:gd name="T2" fmla="*/ 0 w 94"/>
              <a:gd name="T3" fmla="*/ 173 h 236"/>
              <a:gd name="T4" fmla="*/ 6 w 94"/>
              <a:gd name="T5" fmla="*/ 185 h 236"/>
              <a:gd name="T6" fmla="*/ 58 w 94"/>
              <a:gd name="T7" fmla="*/ 236 h 236"/>
              <a:gd name="T8" fmla="*/ 94 w 94"/>
              <a:gd name="T9" fmla="*/ 59 h 236"/>
              <a:gd name="T10" fmla="*/ 43 w 94"/>
              <a:gd name="T11" fmla="*/ 0 h 236"/>
            </a:gdLst>
            <a:ahLst/>
            <a:cxnLst>
              <a:cxn ang="0">
                <a:pos x="T0" y="T1"/>
              </a:cxn>
              <a:cxn ang="0">
                <a:pos x="T2" y="T3"/>
              </a:cxn>
              <a:cxn ang="0">
                <a:pos x="T4" y="T5"/>
              </a:cxn>
              <a:cxn ang="0">
                <a:pos x="T6" y="T7"/>
              </a:cxn>
              <a:cxn ang="0">
                <a:pos x="T8" y="T9"/>
              </a:cxn>
              <a:cxn ang="0">
                <a:pos x="T10" y="T11"/>
              </a:cxn>
            </a:cxnLst>
            <a:rect l="0" t="0" r="r" b="b"/>
            <a:pathLst>
              <a:path w="94" h="236">
                <a:moveTo>
                  <a:pt x="43" y="0"/>
                </a:moveTo>
                <a:cubicBezTo>
                  <a:pt x="13" y="61"/>
                  <a:pt x="3" y="123"/>
                  <a:pt x="0" y="173"/>
                </a:cubicBezTo>
                <a:cubicBezTo>
                  <a:pt x="3" y="177"/>
                  <a:pt x="3" y="181"/>
                  <a:pt x="6" y="185"/>
                </a:cubicBezTo>
                <a:cubicBezTo>
                  <a:pt x="21" y="204"/>
                  <a:pt x="40" y="222"/>
                  <a:pt x="58" y="236"/>
                </a:cubicBezTo>
                <a:cubicBezTo>
                  <a:pt x="55" y="195"/>
                  <a:pt x="59" y="129"/>
                  <a:pt x="94" y="59"/>
                </a:cubicBezTo>
                <a:cubicBezTo>
                  <a:pt x="73" y="39"/>
                  <a:pt x="57" y="19"/>
                  <a:pt x="4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9" name="Freeform 17"/>
          <p:cNvSpPr>
            <a:spLocks/>
          </p:cNvSpPr>
          <p:nvPr/>
        </p:nvSpPr>
        <p:spPr bwMode="auto">
          <a:xfrm>
            <a:off x="1490454" y="2082167"/>
            <a:ext cx="412871" cy="451730"/>
          </a:xfrm>
          <a:custGeom>
            <a:avLst/>
            <a:gdLst>
              <a:gd name="T0" fmla="*/ 159 w 218"/>
              <a:gd name="T1" fmla="*/ 0 h 238"/>
              <a:gd name="T2" fmla="*/ 73 w 218"/>
              <a:gd name="T3" fmla="*/ 75 h 238"/>
              <a:gd name="T4" fmla="*/ 31 w 218"/>
              <a:gd name="T5" fmla="*/ 127 h 238"/>
              <a:gd name="T6" fmla="*/ 31 w 218"/>
              <a:gd name="T7" fmla="*/ 127 h 238"/>
              <a:gd name="T8" fmla="*/ 0 w 218"/>
              <a:gd name="T9" fmla="*/ 179 h 238"/>
              <a:gd name="T10" fmla="*/ 51 w 218"/>
              <a:gd name="T11" fmla="*/ 238 h 238"/>
              <a:gd name="T12" fmla="*/ 80 w 218"/>
              <a:gd name="T13" fmla="*/ 189 h 238"/>
              <a:gd name="T14" fmla="*/ 80 w 218"/>
              <a:gd name="T15" fmla="*/ 189 h 238"/>
              <a:gd name="T16" fmla="*/ 137 w 218"/>
              <a:gd name="T17" fmla="*/ 124 h 238"/>
              <a:gd name="T18" fmla="*/ 218 w 218"/>
              <a:gd name="T19" fmla="*/ 58 h 238"/>
              <a:gd name="T20" fmla="*/ 159 w 218"/>
              <a:gd name="T21"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8" h="238">
                <a:moveTo>
                  <a:pt x="159" y="0"/>
                </a:moveTo>
                <a:cubicBezTo>
                  <a:pt x="131" y="19"/>
                  <a:pt x="102" y="44"/>
                  <a:pt x="73" y="75"/>
                </a:cubicBezTo>
                <a:cubicBezTo>
                  <a:pt x="57" y="92"/>
                  <a:pt x="43" y="109"/>
                  <a:pt x="31" y="127"/>
                </a:cubicBezTo>
                <a:cubicBezTo>
                  <a:pt x="31" y="127"/>
                  <a:pt x="31" y="127"/>
                  <a:pt x="31" y="127"/>
                </a:cubicBezTo>
                <a:cubicBezTo>
                  <a:pt x="19" y="144"/>
                  <a:pt x="9" y="162"/>
                  <a:pt x="0" y="179"/>
                </a:cubicBezTo>
                <a:cubicBezTo>
                  <a:pt x="14" y="198"/>
                  <a:pt x="30" y="218"/>
                  <a:pt x="51" y="238"/>
                </a:cubicBezTo>
                <a:cubicBezTo>
                  <a:pt x="59" y="222"/>
                  <a:pt x="69" y="205"/>
                  <a:pt x="80" y="189"/>
                </a:cubicBezTo>
                <a:cubicBezTo>
                  <a:pt x="80" y="189"/>
                  <a:pt x="80" y="189"/>
                  <a:pt x="80" y="189"/>
                </a:cubicBezTo>
                <a:cubicBezTo>
                  <a:pt x="96" y="167"/>
                  <a:pt x="114" y="145"/>
                  <a:pt x="137" y="124"/>
                </a:cubicBezTo>
                <a:cubicBezTo>
                  <a:pt x="166" y="97"/>
                  <a:pt x="193" y="76"/>
                  <a:pt x="218" y="58"/>
                </a:cubicBezTo>
                <a:cubicBezTo>
                  <a:pt x="198" y="39"/>
                  <a:pt x="178" y="20"/>
                  <a:pt x="15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0" name="Freeform 18"/>
          <p:cNvSpPr>
            <a:spLocks/>
          </p:cNvSpPr>
          <p:nvPr/>
        </p:nvSpPr>
        <p:spPr bwMode="auto">
          <a:xfrm>
            <a:off x="1791607" y="1942924"/>
            <a:ext cx="563447" cy="249342"/>
          </a:xfrm>
          <a:custGeom>
            <a:avLst/>
            <a:gdLst>
              <a:gd name="T0" fmla="*/ 252 w 297"/>
              <a:gd name="T1" fmla="*/ 8 h 132"/>
              <a:gd name="T2" fmla="*/ 44 w 297"/>
              <a:gd name="T3" fmla="*/ 47 h 132"/>
              <a:gd name="T4" fmla="*/ 44 w 297"/>
              <a:gd name="T5" fmla="*/ 46 h 132"/>
              <a:gd name="T6" fmla="*/ 0 w 297"/>
              <a:gd name="T7" fmla="*/ 74 h 132"/>
              <a:gd name="T8" fmla="*/ 59 w 297"/>
              <a:gd name="T9" fmla="*/ 132 h 132"/>
              <a:gd name="T10" fmla="*/ 102 w 297"/>
              <a:gd name="T11" fmla="*/ 106 h 132"/>
              <a:gd name="T12" fmla="*/ 102 w 297"/>
              <a:gd name="T13" fmla="*/ 106 h 132"/>
              <a:gd name="T14" fmla="*/ 297 w 297"/>
              <a:gd name="T15" fmla="*/ 54 h 132"/>
              <a:gd name="T16" fmla="*/ 252 w 297"/>
              <a:gd name="T17" fmla="*/ 8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32">
                <a:moveTo>
                  <a:pt x="252" y="8"/>
                </a:moveTo>
                <a:cubicBezTo>
                  <a:pt x="204" y="0"/>
                  <a:pt x="130" y="1"/>
                  <a:pt x="44" y="47"/>
                </a:cubicBezTo>
                <a:cubicBezTo>
                  <a:pt x="44" y="46"/>
                  <a:pt x="44" y="46"/>
                  <a:pt x="44" y="46"/>
                </a:cubicBezTo>
                <a:cubicBezTo>
                  <a:pt x="30" y="54"/>
                  <a:pt x="15" y="63"/>
                  <a:pt x="0" y="74"/>
                </a:cubicBezTo>
                <a:cubicBezTo>
                  <a:pt x="19" y="94"/>
                  <a:pt x="39" y="113"/>
                  <a:pt x="59" y="132"/>
                </a:cubicBezTo>
                <a:cubicBezTo>
                  <a:pt x="74" y="122"/>
                  <a:pt x="88" y="114"/>
                  <a:pt x="102" y="106"/>
                </a:cubicBezTo>
                <a:cubicBezTo>
                  <a:pt x="102" y="106"/>
                  <a:pt x="102" y="106"/>
                  <a:pt x="102" y="106"/>
                </a:cubicBezTo>
                <a:cubicBezTo>
                  <a:pt x="216" y="45"/>
                  <a:pt x="297" y="54"/>
                  <a:pt x="297" y="54"/>
                </a:cubicBezTo>
                <a:cubicBezTo>
                  <a:pt x="284" y="36"/>
                  <a:pt x="268" y="21"/>
                  <a:pt x="25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1" name="Freeform 19"/>
          <p:cNvSpPr>
            <a:spLocks/>
          </p:cNvSpPr>
          <p:nvPr/>
        </p:nvSpPr>
        <p:spPr bwMode="auto">
          <a:xfrm>
            <a:off x="2100855" y="2295888"/>
            <a:ext cx="286581" cy="284962"/>
          </a:xfrm>
          <a:custGeom>
            <a:avLst/>
            <a:gdLst>
              <a:gd name="T0" fmla="*/ 35 w 151"/>
              <a:gd name="T1" fmla="*/ 22 h 151"/>
              <a:gd name="T2" fmla="*/ 22 w 151"/>
              <a:gd name="T3" fmla="*/ 116 h 151"/>
              <a:gd name="T4" fmla="*/ 116 w 151"/>
              <a:gd name="T5" fmla="*/ 128 h 151"/>
              <a:gd name="T6" fmla="*/ 129 w 151"/>
              <a:gd name="T7" fmla="*/ 35 h 151"/>
              <a:gd name="T8" fmla="*/ 35 w 151"/>
              <a:gd name="T9" fmla="*/ 22 h 151"/>
            </a:gdLst>
            <a:ahLst/>
            <a:cxnLst>
              <a:cxn ang="0">
                <a:pos x="T0" y="T1"/>
              </a:cxn>
              <a:cxn ang="0">
                <a:pos x="T2" y="T3"/>
              </a:cxn>
              <a:cxn ang="0">
                <a:pos x="T4" y="T5"/>
              </a:cxn>
              <a:cxn ang="0">
                <a:pos x="T6" y="T7"/>
              </a:cxn>
              <a:cxn ang="0">
                <a:pos x="T8" y="T9"/>
              </a:cxn>
            </a:cxnLst>
            <a:rect l="0" t="0" r="r" b="b"/>
            <a:pathLst>
              <a:path w="151" h="151">
                <a:moveTo>
                  <a:pt x="35" y="22"/>
                </a:moveTo>
                <a:cubicBezTo>
                  <a:pt x="6" y="45"/>
                  <a:pt x="0" y="86"/>
                  <a:pt x="22" y="116"/>
                </a:cubicBezTo>
                <a:cubicBezTo>
                  <a:pt x="45" y="145"/>
                  <a:pt x="87" y="151"/>
                  <a:pt x="116" y="128"/>
                </a:cubicBezTo>
                <a:cubicBezTo>
                  <a:pt x="145" y="106"/>
                  <a:pt x="151" y="64"/>
                  <a:pt x="129" y="35"/>
                </a:cubicBezTo>
                <a:cubicBezTo>
                  <a:pt x="106" y="5"/>
                  <a:pt x="64" y="0"/>
                  <a:pt x="35" y="2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2" name="Freeform 20"/>
          <p:cNvSpPr>
            <a:spLocks/>
          </p:cNvSpPr>
          <p:nvPr/>
        </p:nvSpPr>
        <p:spPr bwMode="auto">
          <a:xfrm>
            <a:off x="1845037" y="2613232"/>
            <a:ext cx="263914" cy="265533"/>
          </a:xfrm>
          <a:custGeom>
            <a:avLst/>
            <a:gdLst>
              <a:gd name="T0" fmla="*/ 32 w 139"/>
              <a:gd name="T1" fmla="*/ 21 h 140"/>
              <a:gd name="T2" fmla="*/ 20 w 139"/>
              <a:gd name="T3" fmla="*/ 108 h 140"/>
              <a:gd name="T4" fmla="*/ 107 w 139"/>
              <a:gd name="T5" fmla="*/ 119 h 140"/>
              <a:gd name="T6" fmla="*/ 119 w 139"/>
              <a:gd name="T7" fmla="*/ 33 h 140"/>
              <a:gd name="T8" fmla="*/ 32 w 139"/>
              <a:gd name="T9" fmla="*/ 21 h 140"/>
            </a:gdLst>
            <a:ahLst/>
            <a:cxnLst>
              <a:cxn ang="0">
                <a:pos x="T0" y="T1"/>
              </a:cxn>
              <a:cxn ang="0">
                <a:pos x="T2" y="T3"/>
              </a:cxn>
              <a:cxn ang="0">
                <a:pos x="T4" y="T5"/>
              </a:cxn>
              <a:cxn ang="0">
                <a:pos x="T6" y="T7"/>
              </a:cxn>
              <a:cxn ang="0">
                <a:pos x="T8" y="T9"/>
              </a:cxn>
            </a:cxnLst>
            <a:rect l="0" t="0" r="r" b="b"/>
            <a:pathLst>
              <a:path w="139" h="140">
                <a:moveTo>
                  <a:pt x="32" y="21"/>
                </a:moveTo>
                <a:cubicBezTo>
                  <a:pt x="5" y="42"/>
                  <a:pt x="0" y="81"/>
                  <a:pt x="20" y="108"/>
                </a:cubicBezTo>
                <a:cubicBezTo>
                  <a:pt x="41" y="135"/>
                  <a:pt x="80" y="140"/>
                  <a:pt x="107" y="119"/>
                </a:cubicBezTo>
                <a:cubicBezTo>
                  <a:pt x="134" y="98"/>
                  <a:pt x="139" y="60"/>
                  <a:pt x="119" y="33"/>
                </a:cubicBezTo>
                <a:cubicBezTo>
                  <a:pt x="98" y="5"/>
                  <a:pt x="59" y="0"/>
                  <a:pt x="32"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3" name="Freeform 21"/>
          <p:cNvSpPr>
            <a:spLocks/>
          </p:cNvSpPr>
          <p:nvPr/>
        </p:nvSpPr>
        <p:spPr bwMode="auto">
          <a:xfrm>
            <a:off x="1370641" y="2219790"/>
            <a:ext cx="403156" cy="403157"/>
          </a:xfrm>
          <a:custGeom>
            <a:avLst/>
            <a:gdLst>
              <a:gd name="T0" fmla="*/ 49 w 212"/>
              <a:gd name="T1" fmla="*/ 32 h 213"/>
              <a:gd name="T2" fmla="*/ 31 w 212"/>
              <a:gd name="T3" fmla="*/ 163 h 213"/>
              <a:gd name="T4" fmla="*/ 163 w 212"/>
              <a:gd name="T5" fmla="*/ 181 h 213"/>
              <a:gd name="T6" fmla="*/ 181 w 212"/>
              <a:gd name="T7" fmla="*/ 49 h 213"/>
              <a:gd name="T8" fmla="*/ 49 w 212"/>
              <a:gd name="T9" fmla="*/ 32 h 213"/>
            </a:gdLst>
            <a:ahLst/>
            <a:cxnLst>
              <a:cxn ang="0">
                <a:pos x="T0" y="T1"/>
              </a:cxn>
              <a:cxn ang="0">
                <a:pos x="T2" y="T3"/>
              </a:cxn>
              <a:cxn ang="0">
                <a:pos x="T4" y="T5"/>
              </a:cxn>
              <a:cxn ang="0">
                <a:pos x="T6" y="T7"/>
              </a:cxn>
              <a:cxn ang="0">
                <a:pos x="T8" y="T9"/>
              </a:cxn>
            </a:cxnLst>
            <a:rect l="0" t="0" r="r" b="b"/>
            <a:pathLst>
              <a:path w="212" h="213">
                <a:moveTo>
                  <a:pt x="49" y="32"/>
                </a:moveTo>
                <a:cubicBezTo>
                  <a:pt x="8" y="63"/>
                  <a:pt x="0" y="122"/>
                  <a:pt x="31" y="163"/>
                </a:cubicBezTo>
                <a:cubicBezTo>
                  <a:pt x="63" y="205"/>
                  <a:pt x="122" y="213"/>
                  <a:pt x="163" y="181"/>
                </a:cubicBezTo>
                <a:cubicBezTo>
                  <a:pt x="204" y="149"/>
                  <a:pt x="212" y="91"/>
                  <a:pt x="181" y="49"/>
                </a:cubicBezTo>
                <a:cubicBezTo>
                  <a:pt x="149" y="8"/>
                  <a:pt x="90" y="0"/>
                  <a:pt x="49"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4" name="Freeform 22"/>
          <p:cNvSpPr>
            <a:spLocks/>
          </p:cNvSpPr>
          <p:nvPr/>
        </p:nvSpPr>
        <p:spPr bwMode="auto">
          <a:xfrm>
            <a:off x="3932059" y="1988259"/>
            <a:ext cx="440396" cy="1007082"/>
          </a:xfrm>
          <a:custGeom>
            <a:avLst/>
            <a:gdLst>
              <a:gd name="T0" fmla="*/ 0 w 232"/>
              <a:gd name="T1" fmla="*/ 0 h 531"/>
              <a:gd name="T2" fmla="*/ 0 w 232"/>
              <a:gd name="T3" fmla="*/ 447 h 531"/>
              <a:gd name="T4" fmla="*/ 232 w 232"/>
              <a:gd name="T5" fmla="*/ 531 h 531"/>
              <a:gd name="T6" fmla="*/ 232 w 232"/>
              <a:gd name="T7" fmla="*/ 0 h 531"/>
              <a:gd name="T8" fmla="*/ 0 w 232"/>
              <a:gd name="T9" fmla="*/ 0 h 531"/>
            </a:gdLst>
            <a:ahLst/>
            <a:cxnLst>
              <a:cxn ang="0">
                <a:pos x="T0" y="T1"/>
              </a:cxn>
              <a:cxn ang="0">
                <a:pos x="T2" y="T3"/>
              </a:cxn>
              <a:cxn ang="0">
                <a:pos x="T4" y="T5"/>
              </a:cxn>
              <a:cxn ang="0">
                <a:pos x="T6" y="T7"/>
              </a:cxn>
              <a:cxn ang="0">
                <a:pos x="T8" y="T9"/>
              </a:cxn>
            </a:cxnLst>
            <a:rect l="0" t="0" r="r" b="b"/>
            <a:pathLst>
              <a:path w="232" h="531">
                <a:moveTo>
                  <a:pt x="0" y="0"/>
                </a:moveTo>
                <a:cubicBezTo>
                  <a:pt x="0" y="447"/>
                  <a:pt x="0" y="447"/>
                  <a:pt x="0" y="447"/>
                </a:cubicBezTo>
                <a:cubicBezTo>
                  <a:pt x="0" y="493"/>
                  <a:pt x="104" y="531"/>
                  <a:pt x="232" y="531"/>
                </a:cubicBezTo>
                <a:cubicBezTo>
                  <a:pt x="232" y="0"/>
                  <a:pt x="232" y="0"/>
                  <a:pt x="232" y="0"/>
                </a:cubicBezTo>
                <a:lnTo>
                  <a:pt x="0" y="0"/>
                </a:ln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5" name="Freeform 23"/>
          <p:cNvSpPr>
            <a:spLocks/>
          </p:cNvSpPr>
          <p:nvPr/>
        </p:nvSpPr>
        <p:spPr bwMode="auto">
          <a:xfrm>
            <a:off x="4367597" y="1988259"/>
            <a:ext cx="445253" cy="1007082"/>
          </a:xfrm>
          <a:custGeom>
            <a:avLst/>
            <a:gdLst>
              <a:gd name="T0" fmla="*/ 0 w 235"/>
              <a:gd name="T1" fmla="*/ 531 h 531"/>
              <a:gd name="T2" fmla="*/ 3 w 235"/>
              <a:gd name="T3" fmla="*/ 531 h 531"/>
              <a:gd name="T4" fmla="*/ 235 w 235"/>
              <a:gd name="T5" fmla="*/ 447 h 531"/>
              <a:gd name="T6" fmla="*/ 235 w 235"/>
              <a:gd name="T7" fmla="*/ 0 h 531"/>
              <a:gd name="T8" fmla="*/ 0 w 235"/>
              <a:gd name="T9" fmla="*/ 0 h 531"/>
              <a:gd name="T10" fmla="*/ 0 w 235"/>
              <a:gd name="T11" fmla="*/ 531 h 531"/>
            </a:gdLst>
            <a:ahLst/>
            <a:cxnLst>
              <a:cxn ang="0">
                <a:pos x="T0" y="T1"/>
              </a:cxn>
              <a:cxn ang="0">
                <a:pos x="T2" y="T3"/>
              </a:cxn>
              <a:cxn ang="0">
                <a:pos x="T4" y="T5"/>
              </a:cxn>
              <a:cxn ang="0">
                <a:pos x="T6" y="T7"/>
              </a:cxn>
              <a:cxn ang="0">
                <a:pos x="T8" y="T9"/>
              </a:cxn>
              <a:cxn ang="0">
                <a:pos x="T10" y="T11"/>
              </a:cxn>
            </a:cxnLst>
            <a:rect l="0" t="0" r="r" b="b"/>
            <a:pathLst>
              <a:path w="235" h="531">
                <a:moveTo>
                  <a:pt x="0" y="531"/>
                </a:moveTo>
                <a:cubicBezTo>
                  <a:pt x="3" y="531"/>
                  <a:pt x="3" y="531"/>
                  <a:pt x="3" y="531"/>
                </a:cubicBezTo>
                <a:cubicBezTo>
                  <a:pt x="131" y="531"/>
                  <a:pt x="235" y="493"/>
                  <a:pt x="235" y="447"/>
                </a:cubicBezTo>
                <a:cubicBezTo>
                  <a:pt x="235" y="0"/>
                  <a:pt x="235" y="0"/>
                  <a:pt x="235" y="0"/>
                </a:cubicBezTo>
                <a:cubicBezTo>
                  <a:pt x="0" y="0"/>
                  <a:pt x="0" y="0"/>
                  <a:pt x="0" y="0"/>
                </a:cubicBezTo>
                <a:lnTo>
                  <a:pt x="0" y="531"/>
                </a:ln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6" name="Oval 24"/>
          <p:cNvSpPr>
            <a:spLocks noChangeArrowheads="1"/>
          </p:cNvSpPr>
          <p:nvPr/>
        </p:nvSpPr>
        <p:spPr bwMode="auto">
          <a:xfrm>
            <a:off x="3932059" y="1829586"/>
            <a:ext cx="880791" cy="317344"/>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7" name="Oval 25"/>
          <p:cNvSpPr>
            <a:spLocks noChangeArrowheads="1"/>
          </p:cNvSpPr>
          <p:nvPr/>
        </p:nvSpPr>
        <p:spPr bwMode="auto">
          <a:xfrm>
            <a:off x="4021110" y="1871683"/>
            <a:ext cx="702690" cy="210483"/>
          </a:xfrm>
          <a:prstGeom prst="ellipse">
            <a:avLst/>
          </a:prstGeom>
          <a:solidFill>
            <a:srgbClr val="85B3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8" name="Freeform 26"/>
          <p:cNvSpPr>
            <a:spLocks/>
          </p:cNvSpPr>
          <p:nvPr/>
        </p:nvSpPr>
        <p:spPr bwMode="auto">
          <a:xfrm>
            <a:off x="4021110" y="1871683"/>
            <a:ext cx="702690" cy="171625"/>
          </a:xfrm>
          <a:custGeom>
            <a:avLst/>
            <a:gdLst>
              <a:gd name="T0" fmla="*/ 331 w 370"/>
              <a:gd name="T1" fmla="*/ 90 h 90"/>
              <a:gd name="T2" fmla="*/ 370 w 370"/>
              <a:gd name="T3" fmla="*/ 56 h 90"/>
              <a:gd name="T4" fmla="*/ 185 w 370"/>
              <a:gd name="T5" fmla="*/ 0 h 90"/>
              <a:gd name="T6" fmla="*/ 0 w 370"/>
              <a:gd name="T7" fmla="*/ 56 h 90"/>
              <a:gd name="T8" fmla="*/ 39 w 370"/>
              <a:gd name="T9" fmla="*/ 90 h 90"/>
              <a:gd name="T10" fmla="*/ 185 w 370"/>
              <a:gd name="T11" fmla="*/ 68 h 90"/>
              <a:gd name="T12" fmla="*/ 331 w 370"/>
              <a:gd name="T13" fmla="*/ 90 h 90"/>
            </a:gdLst>
            <a:ahLst/>
            <a:cxnLst>
              <a:cxn ang="0">
                <a:pos x="T0" y="T1"/>
              </a:cxn>
              <a:cxn ang="0">
                <a:pos x="T2" y="T3"/>
              </a:cxn>
              <a:cxn ang="0">
                <a:pos x="T4" y="T5"/>
              </a:cxn>
              <a:cxn ang="0">
                <a:pos x="T6" y="T7"/>
              </a:cxn>
              <a:cxn ang="0">
                <a:pos x="T8" y="T9"/>
              </a:cxn>
              <a:cxn ang="0">
                <a:pos x="T10" y="T11"/>
              </a:cxn>
              <a:cxn ang="0">
                <a:pos x="T12" y="T13"/>
              </a:cxn>
            </a:cxnLst>
            <a:rect l="0" t="0" r="r" b="b"/>
            <a:pathLst>
              <a:path w="370" h="90">
                <a:moveTo>
                  <a:pt x="331" y="90"/>
                </a:moveTo>
                <a:cubicBezTo>
                  <a:pt x="355" y="80"/>
                  <a:pt x="370" y="69"/>
                  <a:pt x="370" y="56"/>
                </a:cubicBezTo>
                <a:cubicBezTo>
                  <a:pt x="370" y="25"/>
                  <a:pt x="287" y="0"/>
                  <a:pt x="185" y="0"/>
                </a:cubicBezTo>
                <a:cubicBezTo>
                  <a:pt x="83" y="0"/>
                  <a:pt x="0" y="25"/>
                  <a:pt x="0" y="56"/>
                </a:cubicBezTo>
                <a:cubicBezTo>
                  <a:pt x="0" y="69"/>
                  <a:pt x="15" y="80"/>
                  <a:pt x="39" y="90"/>
                </a:cubicBezTo>
                <a:cubicBezTo>
                  <a:pt x="73" y="77"/>
                  <a:pt x="125" y="68"/>
                  <a:pt x="185" y="68"/>
                </a:cubicBezTo>
                <a:cubicBezTo>
                  <a:pt x="244" y="68"/>
                  <a:pt x="297" y="77"/>
                  <a:pt x="331" y="90"/>
                </a:cubicBezTo>
                <a:close/>
              </a:path>
            </a:pathLst>
          </a:cu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9" name="Freeform 27"/>
          <p:cNvSpPr>
            <a:spLocks noEditPoints="1"/>
          </p:cNvSpPr>
          <p:nvPr/>
        </p:nvSpPr>
        <p:spPr bwMode="auto">
          <a:xfrm>
            <a:off x="4051873" y="2344461"/>
            <a:ext cx="641164" cy="361060"/>
          </a:xfrm>
          <a:custGeom>
            <a:avLst/>
            <a:gdLst>
              <a:gd name="T0" fmla="*/ 319 w 338"/>
              <a:gd name="T1" fmla="*/ 174 h 190"/>
              <a:gd name="T2" fmla="*/ 268 w 338"/>
              <a:gd name="T3" fmla="*/ 190 h 190"/>
              <a:gd name="T4" fmla="*/ 195 w 338"/>
              <a:gd name="T5" fmla="*/ 190 h 190"/>
              <a:gd name="T6" fmla="*/ 195 w 338"/>
              <a:gd name="T7" fmla="*/ 0 h 190"/>
              <a:gd name="T8" fmla="*/ 264 w 338"/>
              <a:gd name="T9" fmla="*/ 0 h 190"/>
              <a:gd name="T10" fmla="*/ 314 w 338"/>
              <a:gd name="T11" fmla="*/ 12 h 190"/>
              <a:gd name="T12" fmla="*/ 330 w 338"/>
              <a:gd name="T13" fmla="*/ 44 h 190"/>
              <a:gd name="T14" fmla="*/ 318 w 338"/>
              <a:gd name="T15" fmla="*/ 73 h 190"/>
              <a:gd name="T16" fmla="*/ 293 w 338"/>
              <a:gd name="T17" fmla="*/ 87 h 190"/>
              <a:gd name="T18" fmla="*/ 293 w 338"/>
              <a:gd name="T19" fmla="*/ 87 h 190"/>
              <a:gd name="T20" fmla="*/ 326 w 338"/>
              <a:gd name="T21" fmla="*/ 103 h 190"/>
              <a:gd name="T22" fmla="*/ 338 w 338"/>
              <a:gd name="T23" fmla="*/ 133 h 190"/>
              <a:gd name="T24" fmla="*/ 319 w 338"/>
              <a:gd name="T25" fmla="*/ 174 h 190"/>
              <a:gd name="T26" fmla="*/ 141 w 338"/>
              <a:gd name="T27" fmla="*/ 163 h 190"/>
              <a:gd name="T28" fmla="*/ 68 w 338"/>
              <a:gd name="T29" fmla="*/ 190 h 190"/>
              <a:gd name="T30" fmla="*/ 0 w 338"/>
              <a:gd name="T31" fmla="*/ 190 h 190"/>
              <a:gd name="T32" fmla="*/ 0 w 338"/>
              <a:gd name="T33" fmla="*/ 0 h 190"/>
              <a:gd name="T34" fmla="*/ 68 w 338"/>
              <a:gd name="T35" fmla="*/ 0 h 190"/>
              <a:gd name="T36" fmla="*/ 169 w 338"/>
              <a:gd name="T37" fmla="*/ 92 h 190"/>
              <a:gd name="T38" fmla="*/ 141 w 338"/>
              <a:gd name="T39" fmla="*/ 16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8" h="190">
                <a:moveTo>
                  <a:pt x="319" y="174"/>
                </a:moveTo>
                <a:cubicBezTo>
                  <a:pt x="306" y="185"/>
                  <a:pt x="290" y="190"/>
                  <a:pt x="268" y="190"/>
                </a:cubicBezTo>
                <a:cubicBezTo>
                  <a:pt x="195" y="190"/>
                  <a:pt x="195" y="190"/>
                  <a:pt x="195" y="190"/>
                </a:cubicBezTo>
                <a:cubicBezTo>
                  <a:pt x="195" y="0"/>
                  <a:pt x="195" y="0"/>
                  <a:pt x="195" y="0"/>
                </a:cubicBezTo>
                <a:cubicBezTo>
                  <a:pt x="264" y="0"/>
                  <a:pt x="264" y="0"/>
                  <a:pt x="264" y="0"/>
                </a:cubicBezTo>
                <a:cubicBezTo>
                  <a:pt x="286" y="0"/>
                  <a:pt x="302" y="3"/>
                  <a:pt x="314" y="12"/>
                </a:cubicBezTo>
                <a:cubicBezTo>
                  <a:pt x="325" y="19"/>
                  <a:pt x="330" y="30"/>
                  <a:pt x="330" y="44"/>
                </a:cubicBezTo>
                <a:cubicBezTo>
                  <a:pt x="330" y="55"/>
                  <a:pt x="326" y="64"/>
                  <a:pt x="318" y="73"/>
                </a:cubicBezTo>
                <a:cubicBezTo>
                  <a:pt x="311" y="79"/>
                  <a:pt x="303" y="84"/>
                  <a:pt x="293" y="87"/>
                </a:cubicBezTo>
                <a:cubicBezTo>
                  <a:pt x="293" y="87"/>
                  <a:pt x="293" y="87"/>
                  <a:pt x="293" y="87"/>
                </a:cubicBezTo>
                <a:cubicBezTo>
                  <a:pt x="307" y="89"/>
                  <a:pt x="318" y="94"/>
                  <a:pt x="326" y="103"/>
                </a:cubicBezTo>
                <a:cubicBezTo>
                  <a:pt x="334" y="111"/>
                  <a:pt x="338" y="121"/>
                  <a:pt x="338" y="133"/>
                </a:cubicBezTo>
                <a:cubicBezTo>
                  <a:pt x="338" y="150"/>
                  <a:pt x="331" y="164"/>
                  <a:pt x="319" y="174"/>
                </a:cubicBezTo>
                <a:close/>
                <a:moveTo>
                  <a:pt x="141" y="163"/>
                </a:moveTo>
                <a:cubicBezTo>
                  <a:pt x="123" y="181"/>
                  <a:pt x="98" y="190"/>
                  <a:pt x="68" y="190"/>
                </a:cubicBezTo>
                <a:cubicBezTo>
                  <a:pt x="0" y="190"/>
                  <a:pt x="0" y="190"/>
                  <a:pt x="0" y="190"/>
                </a:cubicBezTo>
                <a:cubicBezTo>
                  <a:pt x="0" y="0"/>
                  <a:pt x="0" y="0"/>
                  <a:pt x="0" y="0"/>
                </a:cubicBezTo>
                <a:cubicBezTo>
                  <a:pt x="68" y="0"/>
                  <a:pt x="68" y="0"/>
                  <a:pt x="68" y="0"/>
                </a:cubicBezTo>
                <a:cubicBezTo>
                  <a:pt x="135" y="0"/>
                  <a:pt x="169" y="30"/>
                  <a:pt x="169" y="92"/>
                </a:cubicBezTo>
                <a:cubicBezTo>
                  <a:pt x="169" y="122"/>
                  <a:pt x="160" y="145"/>
                  <a:pt x="141" y="16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0" name="Freeform 28"/>
          <p:cNvSpPr>
            <a:spLocks/>
          </p:cNvSpPr>
          <p:nvPr/>
        </p:nvSpPr>
        <p:spPr bwMode="auto">
          <a:xfrm>
            <a:off x="4132828" y="2409225"/>
            <a:ext cx="153815" cy="229913"/>
          </a:xfrm>
          <a:custGeom>
            <a:avLst/>
            <a:gdLst>
              <a:gd name="T0" fmla="*/ 21 w 81"/>
              <a:gd name="T1" fmla="*/ 0 h 121"/>
              <a:gd name="T2" fmla="*/ 0 w 81"/>
              <a:gd name="T3" fmla="*/ 0 h 121"/>
              <a:gd name="T4" fmla="*/ 0 w 81"/>
              <a:gd name="T5" fmla="*/ 121 h 121"/>
              <a:gd name="T6" fmla="*/ 21 w 81"/>
              <a:gd name="T7" fmla="*/ 121 h 121"/>
              <a:gd name="T8" fmla="*/ 65 w 81"/>
              <a:gd name="T9" fmla="*/ 104 h 121"/>
              <a:gd name="T10" fmla="*/ 81 w 81"/>
              <a:gd name="T11" fmla="*/ 59 h 121"/>
              <a:gd name="T12" fmla="*/ 66 w 81"/>
              <a:gd name="T13" fmla="*/ 16 h 121"/>
              <a:gd name="T14" fmla="*/ 21 w 81"/>
              <a:gd name="T15" fmla="*/ 0 h 1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121">
                <a:moveTo>
                  <a:pt x="21" y="0"/>
                </a:moveTo>
                <a:cubicBezTo>
                  <a:pt x="0" y="0"/>
                  <a:pt x="0" y="0"/>
                  <a:pt x="0" y="0"/>
                </a:cubicBezTo>
                <a:cubicBezTo>
                  <a:pt x="0" y="121"/>
                  <a:pt x="0" y="121"/>
                  <a:pt x="0" y="121"/>
                </a:cubicBezTo>
                <a:cubicBezTo>
                  <a:pt x="21" y="121"/>
                  <a:pt x="21" y="121"/>
                  <a:pt x="21" y="121"/>
                </a:cubicBezTo>
                <a:cubicBezTo>
                  <a:pt x="40" y="121"/>
                  <a:pt x="55" y="115"/>
                  <a:pt x="65" y="104"/>
                </a:cubicBezTo>
                <a:cubicBezTo>
                  <a:pt x="76" y="93"/>
                  <a:pt x="81" y="78"/>
                  <a:pt x="81" y="59"/>
                </a:cubicBezTo>
                <a:cubicBezTo>
                  <a:pt x="81" y="41"/>
                  <a:pt x="76" y="27"/>
                  <a:pt x="66" y="16"/>
                </a:cubicBezTo>
                <a:cubicBezTo>
                  <a:pt x="55" y="6"/>
                  <a:pt x="40" y="0"/>
                  <a:pt x="21" y="0"/>
                </a:cubicBez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1" name="Freeform 29"/>
          <p:cNvSpPr>
            <a:spLocks/>
          </p:cNvSpPr>
          <p:nvPr/>
        </p:nvSpPr>
        <p:spPr bwMode="auto">
          <a:xfrm>
            <a:off x="4503602" y="2402749"/>
            <a:ext cx="89051" cy="85812"/>
          </a:xfrm>
          <a:custGeom>
            <a:avLst/>
            <a:gdLst>
              <a:gd name="T0" fmla="*/ 39 w 47"/>
              <a:gd name="T1" fmla="*/ 39 h 45"/>
              <a:gd name="T2" fmla="*/ 47 w 47"/>
              <a:gd name="T3" fmla="*/ 21 h 45"/>
              <a:gd name="T4" fmla="*/ 16 w 47"/>
              <a:gd name="T5" fmla="*/ 0 h 45"/>
              <a:gd name="T6" fmla="*/ 0 w 47"/>
              <a:gd name="T7" fmla="*/ 0 h 45"/>
              <a:gd name="T8" fmla="*/ 0 w 47"/>
              <a:gd name="T9" fmla="*/ 45 h 45"/>
              <a:gd name="T10" fmla="*/ 19 w 47"/>
              <a:gd name="T11" fmla="*/ 45 h 45"/>
              <a:gd name="T12" fmla="*/ 39 w 47"/>
              <a:gd name="T13" fmla="*/ 39 h 45"/>
            </a:gdLst>
            <a:ahLst/>
            <a:cxnLst>
              <a:cxn ang="0">
                <a:pos x="T0" y="T1"/>
              </a:cxn>
              <a:cxn ang="0">
                <a:pos x="T2" y="T3"/>
              </a:cxn>
              <a:cxn ang="0">
                <a:pos x="T4" y="T5"/>
              </a:cxn>
              <a:cxn ang="0">
                <a:pos x="T6" y="T7"/>
              </a:cxn>
              <a:cxn ang="0">
                <a:pos x="T8" y="T9"/>
              </a:cxn>
              <a:cxn ang="0">
                <a:pos x="T10" y="T11"/>
              </a:cxn>
              <a:cxn ang="0">
                <a:pos x="T12" y="T13"/>
              </a:cxn>
            </a:cxnLst>
            <a:rect l="0" t="0" r="r" b="b"/>
            <a:pathLst>
              <a:path w="47" h="45">
                <a:moveTo>
                  <a:pt x="39" y="39"/>
                </a:moveTo>
                <a:cubicBezTo>
                  <a:pt x="44" y="34"/>
                  <a:pt x="47" y="28"/>
                  <a:pt x="47" y="21"/>
                </a:cubicBezTo>
                <a:cubicBezTo>
                  <a:pt x="47" y="7"/>
                  <a:pt x="37" y="0"/>
                  <a:pt x="16" y="0"/>
                </a:cubicBezTo>
                <a:cubicBezTo>
                  <a:pt x="0" y="0"/>
                  <a:pt x="0" y="0"/>
                  <a:pt x="0" y="0"/>
                </a:cubicBezTo>
                <a:cubicBezTo>
                  <a:pt x="0" y="45"/>
                  <a:pt x="0" y="45"/>
                  <a:pt x="0" y="45"/>
                </a:cubicBezTo>
                <a:cubicBezTo>
                  <a:pt x="19" y="45"/>
                  <a:pt x="19" y="45"/>
                  <a:pt x="19" y="45"/>
                </a:cubicBezTo>
                <a:cubicBezTo>
                  <a:pt x="27" y="45"/>
                  <a:pt x="34" y="43"/>
                  <a:pt x="39" y="39"/>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2" name="Freeform 30"/>
          <p:cNvSpPr>
            <a:spLocks/>
          </p:cNvSpPr>
          <p:nvPr/>
        </p:nvSpPr>
        <p:spPr bwMode="auto">
          <a:xfrm>
            <a:off x="4501983" y="2550087"/>
            <a:ext cx="105242" cy="93908"/>
          </a:xfrm>
          <a:custGeom>
            <a:avLst/>
            <a:gdLst>
              <a:gd name="T0" fmla="*/ 47 w 56"/>
              <a:gd name="T1" fmla="*/ 6 h 50"/>
              <a:gd name="T2" fmla="*/ 24 w 56"/>
              <a:gd name="T3" fmla="*/ 0 h 50"/>
              <a:gd name="T4" fmla="*/ 0 w 56"/>
              <a:gd name="T5" fmla="*/ 0 h 50"/>
              <a:gd name="T6" fmla="*/ 0 w 56"/>
              <a:gd name="T7" fmla="*/ 50 h 50"/>
              <a:gd name="T8" fmla="*/ 24 w 56"/>
              <a:gd name="T9" fmla="*/ 50 h 50"/>
              <a:gd name="T10" fmla="*/ 47 w 56"/>
              <a:gd name="T11" fmla="*/ 43 h 50"/>
              <a:gd name="T12" fmla="*/ 56 w 56"/>
              <a:gd name="T13" fmla="*/ 24 h 50"/>
              <a:gd name="T14" fmla="*/ 47 w 56"/>
              <a:gd name="T15" fmla="*/ 6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0">
                <a:moveTo>
                  <a:pt x="47" y="6"/>
                </a:moveTo>
                <a:cubicBezTo>
                  <a:pt x="42" y="2"/>
                  <a:pt x="34" y="0"/>
                  <a:pt x="24" y="0"/>
                </a:cubicBezTo>
                <a:cubicBezTo>
                  <a:pt x="0" y="0"/>
                  <a:pt x="0" y="0"/>
                  <a:pt x="0" y="0"/>
                </a:cubicBezTo>
                <a:cubicBezTo>
                  <a:pt x="0" y="50"/>
                  <a:pt x="0" y="50"/>
                  <a:pt x="0" y="50"/>
                </a:cubicBezTo>
                <a:cubicBezTo>
                  <a:pt x="24" y="50"/>
                  <a:pt x="24" y="50"/>
                  <a:pt x="24" y="50"/>
                </a:cubicBezTo>
                <a:cubicBezTo>
                  <a:pt x="34" y="50"/>
                  <a:pt x="42" y="48"/>
                  <a:pt x="47" y="43"/>
                </a:cubicBezTo>
                <a:cubicBezTo>
                  <a:pt x="53" y="38"/>
                  <a:pt x="56" y="32"/>
                  <a:pt x="56" y="24"/>
                </a:cubicBezTo>
                <a:cubicBezTo>
                  <a:pt x="56" y="17"/>
                  <a:pt x="53" y="11"/>
                  <a:pt x="47" y="6"/>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3" name="Freeform 31"/>
          <p:cNvSpPr>
            <a:spLocks/>
          </p:cNvSpPr>
          <p:nvPr/>
        </p:nvSpPr>
        <p:spPr bwMode="auto">
          <a:xfrm>
            <a:off x="3983870" y="4556156"/>
            <a:ext cx="775550" cy="226674"/>
          </a:xfrm>
          <a:custGeom>
            <a:avLst/>
            <a:gdLst>
              <a:gd name="T0" fmla="*/ 298 w 409"/>
              <a:gd name="T1" fmla="*/ 0 h 120"/>
              <a:gd name="T2" fmla="*/ 283 w 409"/>
              <a:gd name="T3" fmla="*/ 0 h 120"/>
              <a:gd name="T4" fmla="*/ 135 w 409"/>
              <a:gd name="T5" fmla="*/ 0 h 120"/>
              <a:gd name="T6" fmla="*/ 128 w 409"/>
              <a:gd name="T7" fmla="*/ 0 h 120"/>
              <a:gd name="T8" fmla="*/ 0 w 409"/>
              <a:gd name="T9" fmla="*/ 82 h 120"/>
              <a:gd name="T10" fmla="*/ 0 w 409"/>
              <a:gd name="T11" fmla="*/ 120 h 120"/>
              <a:gd name="T12" fmla="*/ 153 w 409"/>
              <a:gd name="T13" fmla="*/ 120 h 120"/>
              <a:gd name="T14" fmla="*/ 265 w 409"/>
              <a:gd name="T15" fmla="*/ 120 h 120"/>
              <a:gd name="T16" fmla="*/ 409 w 409"/>
              <a:gd name="T17" fmla="*/ 120 h 120"/>
              <a:gd name="T18" fmla="*/ 409 w 409"/>
              <a:gd name="T19" fmla="*/ 82 h 120"/>
              <a:gd name="T20" fmla="*/ 298 w 409"/>
              <a:gd name="T2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9" h="120">
                <a:moveTo>
                  <a:pt x="298" y="0"/>
                </a:moveTo>
                <a:cubicBezTo>
                  <a:pt x="283" y="0"/>
                  <a:pt x="283" y="0"/>
                  <a:pt x="283" y="0"/>
                </a:cubicBezTo>
                <a:cubicBezTo>
                  <a:pt x="135" y="0"/>
                  <a:pt x="135" y="0"/>
                  <a:pt x="135" y="0"/>
                </a:cubicBezTo>
                <a:cubicBezTo>
                  <a:pt x="128" y="0"/>
                  <a:pt x="128" y="0"/>
                  <a:pt x="128" y="0"/>
                </a:cubicBezTo>
                <a:cubicBezTo>
                  <a:pt x="148" y="72"/>
                  <a:pt x="121" y="82"/>
                  <a:pt x="0" y="82"/>
                </a:cubicBezTo>
                <a:cubicBezTo>
                  <a:pt x="0" y="120"/>
                  <a:pt x="0" y="120"/>
                  <a:pt x="0" y="120"/>
                </a:cubicBezTo>
                <a:cubicBezTo>
                  <a:pt x="153" y="120"/>
                  <a:pt x="153" y="120"/>
                  <a:pt x="153" y="120"/>
                </a:cubicBezTo>
                <a:cubicBezTo>
                  <a:pt x="265" y="120"/>
                  <a:pt x="265" y="120"/>
                  <a:pt x="265" y="120"/>
                </a:cubicBezTo>
                <a:cubicBezTo>
                  <a:pt x="409" y="120"/>
                  <a:pt x="409" y="120"/>
                  <a:pt x="409" y="120"/>
                </a:cubicBezTo>
                <a:cubicBezTo>
                  <a:pt x="409" y="82"/>
                  <a:pt x="409" y="82"/>
                  <a:pt x="409" y="82"/>
                </a:cubicBezTo>
                <a:cubicBezTo>
                  <a:pt x="289" y="82"/>
                  <a:pt x="277" y="72"/>
                  <a:pt x="298" y="0"/>
                </a:cubicBez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4" name="Freeform 32"/>
          <p:cNvSpPr>
            <a:spLocks noEditPoints="1"/>
          </p:cNvSpPr>
          <p:nvPr/>
        </p:nvSpPr>
        <p:spPr bwMode="auto">
          <a:xfrm>
            <a:off x="3779864" y="3688316"/>
            <a:ext cx="1186801" cy="867839"/>
          </a:xfrm>
          <a:custGeom>
            <a:avLst/>
            <a:gdLst>
              <a:gd name="T0" fmla="*/ 588 w 626"/>
              <a:gd name="T1" fmla="*/ 0 h 457"/>
              <a:gd name="T2" fmla="*/ 34 w 626"/>
              <a:gd name="T3" fmla="*/ 0 h 457"/>
              <a:gd name="T4" fmla="*/ 0 w 626"/>
              <a:gd name="T5" fmla="*/ 35 h 457"/>
              <a:gd name="T6" fmla="*/ 0 w 626"/>
              <a:gd name="T7" fmla="*/ 422 h 457"/>
              <a:gd name="T8" fmla="*/ 34 w 626"/>
              <a:gd name="T9" fmla="*/ 457 h 457"/>
              <a:gd name="T10" fmla="*/ 588 w 626"/>
              <a:gd name="T11" fmla="*/ 457 h 457"/>
              <a:gd name="T12" fmla="*/ 626 w 626"/>
              <a:gd name="T13" fmla="*/ 422 h 457"/>
              <a:gd name="T14" fmla="*/ 626 w 626"/>
              <a:gd name="T15" fmla="*/ 35 h 457"/>
              <a:gd name="T16" fmla="*/ 588 w 626"/>
              <a:gd name="T17" fmla="*/ 0 h 457"/>
              <a:gd name="T18" fmla="*/ 578 w 626"/>
              <a:gd name="T19" fmla="*/ 48 h 457"/>
              <a:gd name="T20" fmla="*/ 578 w 626"/>
              <a:gd name="T21" fmla="*/ 409 h 457"/>
              <a:gd name="T22" fmla="*/ 48 w 626"/>
              <a:gd name="T23" fmla="*/ 409 h 457"/>
              <a:gd name="T24" fmla="*/ 48 w 626"/>
              <a:gd name="T25" fmla="*/ 48 h 457"/>
              <a:gd name="T26" fmla="*/ 579 w 626"/>
              <a:gd name="T27" fmla="*/ 47 h 457"/>
              <a:gd name="T28" fmla="*/ 578 w 626"/>
              <a:gd name="T29" fmla="*/ 48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6" h="457">
                <a:moveTo>
                  <a:pt x="588" y="0"/>
                </a:moveTo>
                <a:cubicBezTo>
                  <a:pt x="34" y="0"/>
                  <a:pt x="34" y="0"/>
                  <a:pt x="34" y="0"/>
                </a:cubicBezTo>
                <a:cubicBezTo>
                  <a:pt x="15" y="0"/>
                  <a:pt x="0" y="16"/>
                  <a:pt x="0" y="35"/>
                </a:cubicBezTo>
                <a:cubicBezTo>
                  <a:pt x="0" y="422"/>
                  <a:pt x="0" y="422"/>
                  <a:pt x="0" y="422"/>
                </a:cubicBezTo>
                <a:cubicBezTo>
                  <a:pt x="0" y="440"/>
                  <a:pt x="15" y="457"/>
                  <a:pt x="34" y="457"/>
                </a:cubicBezTo>
                <a:cubicBezTo>
                  <a:pt x="588" y="457"/>
                  <a:pt x="588" y="457"/>
                  <a:pt x="588" y="457"/>
                </a:cubicBezTo>
                <a:cubicBezTo>
                  <a:pt x="607" y="457"/>
                  <a:pt x="626" y="440"/>
                  <a:pt x="626" y="422"/>
                </a:cubicBezTo>
                <a:cubicBezTo>
                  <a:pt x="626" y="35"/>
                  <a:pt x="626" y="35"/>
                  <a:pt x="626" y="35"/>
                </a:cubicBezTo>
                <a:cubicBezTo>
                  <a:pt x="626" y="16"/>
                  <a:pt x="607" y="0"/>
                  <a:pt x="588" y="0"/>
                </a:cubicBezTo>
                <a:close/>
                <a:moveTo>
                  <a:pt x="578" y="48"/>
                </a:moveTo>
                <a:cubicBezTo>
                  <a:pt x="578" y="409"/>
                  <a:pt x="578" y="409"/>
                  <a:pt x="578" y="409"/>
                </a:cubicBezTo>
                <a:cubicBezTo>
                  <a:pt x="48" y="409"/>
                  <a:pt x="48" y="409"/>
                  <a:pt x="48" y="409"/>
                </a:cubicBezTo>
                <a:cubicBezTo>
                  <a:pt x="48" y="48"/>
                  <a:pt x="48" y="48"/>
                  <a:pt x="48" y="48"/>
                </a:cubicBezTo>
                <a:cubicBezTo>
                  <a:pt x="579" y="47"/>
                  <a:pt x="579" y="47"/>
                  <a:pt x="579" y="47"/>
                </a:cubicBezTo>
                <a:lnTo>
                  <a:pt x="578" y="48"/>
                </a:lnTo>
                <a:close/>
              </a:path>
            </a:pathLst>
          </a:custGeom>
          <a:solidFill>
            <a:srgbClr val="C5C5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5" name="Freeform 33"/>
          <p:cNvSpPr>
            <a:spLocks/>
          </p:cNvSpPr>
          <p:nvPr/>
        </p:nvSpPr>
        <p:spPr bwMode="auto">
          <a:xfrm>
            <a:off x="3868914" y="3778986"/>
            <a:ext cx="1005462" cy="684880"/>
          </a:xfrm>
          <a:custGeom>
            <a:avLst/>
            <a:gdLst>
              <a:gd name="T0" fmla="*/ 620 w 621"/>
              <a:gd name="T1" fmla="*/ 1 h 423"/>
              <a:gd name="T2" fmla="*/ 620 w 621"/>
              <a:gd name="T3" fmla="*/ 423 h 423"/>
              <a:gd name="T4" fmla="*/ 0 w 621"/>
              <a:gd name="T5" fmla="*/ 423 h 423"/>
              <a:gd name="T6" fmla="*/ 0 w 621"/>
              <a:gd name="T7" fmla="*/ 1 h 423"/>
              <a:gd name="T8" fmla="*/ 621 w 621"/>
              <a:gd name="T9" fmla="*/ 0 h 423"/>
              <a:gd name="T10" fmla="*/ 620 w 621"/>
              <a:gd name="T11" fmla="*/ 1 h 423"/>
            </a:gdLst>
            <a:ahLst/>
            <a:cxnLst>
              <a:cxn ang="0">
                <a:pos x="T0" y="T1"/>
              </a:cxn>
              <a:cxn ang="0">
                <a:pos x="T2" y="T3"/>
              </a:cxn>
              <a:cxn ang="0">
                <a:pos x="T4" y="T5"/>
              </a:cxn>
              <a:cxn ang="0">
                <a:pos x="T6" y="T7"/>
              </a:cxn>
              <a:cxn ang="0">
                <a:pos x="T8" y="T9"/>
              </a:cxn>
              <a:cxn ang="0">
                <a:pos x="T10" y="T11"/>
              </a:cxn>
            </a:cxnLst>
            <a:rect l="0" t="0" r="r" b="b"/>
            <a:pathLst>
              <a:path w="621" h="423">
                <a:moveTo>
                  <a:pt x="620" y="1"/>
                </a:moveTo>
                <a:lnTo>
                  <a:pt x="620" y="423"/>
                </a:lnTo>
                <a:lnTo>
                  <a:pt x="0" y="423"/>
                </a:lnTo>
                <a:lnTo>
                  <a:pt x="0" y="1"/>
                </a:lnTo>
                <a:lnTo>
                  <a:pt x="621" y="0"/>
                </a:lnTo>
                <a:lnTo>
                  <a:pt x="620" y="1"/>
                </a:lnTo>
                <a:close/>
              </a:path>
            </a:pathLst>
          </a:custGeom>
          <a:solidFill>
            <a:srgbClr val="00BB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6" name="Freeform 34"/>
          <p:cNvSpPr>
            <a:spLocks/>
          </p:cNvSpPr>
          <p:nvPr/>
        </p:nvSpPr>
        <p:spPr bwMode="auto">
          <a:xfrm>
            <a:off x="3868914" y="3778986"/>
            <a:ext cx="1005462" cy="684880"/>
          </a:xfrm>
          <a:custGeom>
            <a:avLst/>
            <a:gdLst>
              <a:gd name="T0" fmla="*/ 620 w 621"/>
              <a:gd name="T1" fmla="*/ 1 h 423"/>
              <a:gd name="T2" fmla="*/ 620 w 621"/>
              <a:gd name="T3" fmla="*/ 423 h 423"/>
              <a:gd name="T4" fmla="*/ 0 w 621"/>
              <a:gd name="T5" fmla="*/ 423 h 423"/>
              <a:gd name="T6" fmla="*/ 0 w 621"/>
              <a:gd name="T7" fmla="*/ 1 h 423"/>
              <a:gd name="T8" fmla="*/ 621 w 621"/>
              <a:gd name="T9" fmla="*/ 0 h 423"/>
              <a:gd name="T10" fmla="*/ 620 w 621"/>
              <a:gd name="T11" fmla="*/ 1 h 423"/>
            </a:gdLst>
            <a:ahLst/>
            <a:cxnLst>
              <a:cxn ang="0">
                <a:pos x="T0" y="T1"/>
              </a:cxn>
              <a:cxn ang="0">
                <a:pos x="T2" y="T3"/>
              </a:cxn>
              <a:cxn ang="0">
                <a:pos x="T4" y="T5"/>
              </a:cxn>
              <a:cxn ang="0">
                <a:pos x="T6" y="T7"/>
              </a:cxn>
              <a:cxn ang="0">
                <a:pos x="T8" y="T9"/>
              </a:cxn>
              <a:cxn ang="0">
                <a:pos x="T10" y="T11"/>
              </a:cxn>
            </a:cxnLst>
            <a:rect l="0" t="0" r="r" b="b"/>
            <a:pathLst>
              <a:path w="621" h="423">
                <a:moveTo>
                  <a:pt x="620" y="1"/>
                </a:moveTo>
                <a:lnTo>
                  <a:pt x="620" y="423"/>
                </a:lnTo>
                <a:lnTo>
                  <a:pt x="0" y="423"/>
                </a:lnTo>
                <a:lnTo>
                  <a:pt x="0" y="1"/>
                </a:lnTo>
                <a:lnTo>
                  <a:pt x="621" y="0"/>
                </a:lnTo>
                <a:lnTo>
                  <a:pt x="620"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7" name="Freeform 35"/>
          <p:cNvSpPr>
            <a:spLocks/>
          </p:cNvSpPr>
          <p:nvPr/>
        </p:nvSpPr>
        <p:spPr bwMode="auto">
          <a:xfrm>
            <a:off x="3779864" y="3688316"/>
            <a:ext cx="1113942" cy="867839"/>
          </a:xfrm>
          <a:custGeom>
            <a:avLst/>
            <a:gdLst>
              <a:gd name="T0" fmla="*/ 48 w 588"/>
              <a:gd name="T1" fmla="*/ 409 h 457"/>
              <a:gd name="T2" fmla="*/ 47 w 588"/>
              <a:gd name="T3" fmla="*/ 409 h 457"/>
              <a:gd name="T4" fmla="*/ 47 w 588"/>
              <a:gd name="T5" fmla="*/ 48 h 457"/>
              <a:gd name="T6" fmla="*/ 532 w 588"/>
              <a:gd name="T7" fmla="*/ 47 h 457"/>
              <a:gd name="T8" fmla="*/ 588 w 588"/>
              <a:gd name="T9" fmla="*/ 0 h 457"/>
              <a:gd name="T10" fmla="*/ 588 w 588"/>
              <a:gd name="T11" fmla="*/ 0 h 457"/>
              <a:gd name="T12" fmla="*/ 34 w 588"/>
              <a:gd name="T13" fmla="*/ 0 h 457"/>
              <a:gd name="T14" fmla="*/ 0 w 588"/>
              <a:gd name="T15" fmla="*/ 35 h 457"/>
              <a:gd name="T16" fmla="*/ 0 w 588"/>
              <a:gd name="T17" fmla="*/ 422 h 457"/>
              <a:gd name="T18" fmla="*/ 34 w 588"/>
              <a:gd name="T19" fmla="*/ 457 h 457"/>
              <a:gd name="T20" fmla="*/ 47 w 588"/>
              <a:gd name="T21" fmla="*/ 457 h 457"/>
              <a:gd name="T22" fmla="*/ 104 w 588"/>
              <a:gd name="T23" fmla="*/ 409 h 457"/>
              <a:gd name="T24" fmla="*/ 48 w 588"/>
              <a:gd name="T25" fmla="*/ 409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8" h="457">
                <a:moveTo>
                  <a:pt x="48" y="409"/>
                </a:moveTo>
                <a:cubicBezTo>
                  <a:pt x="47" y="409"/>
                  <a:pt x="47" y="409"/>
                  <a:pt x="47" y="409"/>
                </a:cubicBezTo>
                <a:cubicBezTo>
                  <a:pt x="47" y="48"/>
                  <a:pt x="47" y="48"/>
                  <a:pt x="47" y="48"/>
                </a:cubicBezTo>
                <a:cubicBezTo>
                  <a:pt x="532" y="47"/>
                  <a:pt x="532" y="47"/>
                  <a:pt x="532" y="47"/>
                </a:cubicBezTo>
                <a:cubicBezTo>
                  <a:pt x="588" y="0"/>
                  <a:pt x="588" y="0"/>
                  <a:pt x="588" y="0"/>
                </a:cubicBezTo>
                <a:cubicBezTo>
                  <a:pt x="588" y="0"/>
                  <a:pt x="588" y="0"/>
                  <a:pt x="588" y="0"/>
                </a:cubicBezTo>
                <a:cubicBezTo>
                  <a:pt x="34" y="0"/>
                  <a:pt x="34" y="0"/>
                  <a:pt x="34" y="0"/>
                </a:cubicBezTo>
                <a:cubicBezTo>
                  <a:pt x="15" y="0"/>
                  <a:pt x="0" y="16"/>
                  <a:pt x="0" y="35"/>
                </a:cubicBezTo>
                <a:cubicBezTo>
                  <a:pt x="0" y="422"/>
                  <a:pt x="0" y="422"/>
                  <a:pt x="0" y="422"/>
                </a:cubicBezTo>
                <a:cubicBezTo>
                  <a:pt x="0" y="440"/>
                  <a:pt x="15" y="457"/>
                  <a:pt x="34" y="457"/>
                </a:cubicBezTo>
                <a:cubicBezTo>
                  <a:pt x="47" y="457"/>
                  <a:pt x="47" y="457"/>
                  <a:pt x="47" y="457"/>
                </a:cubicBezTo>
                <a:cubicBezTo>
                  <a:pt x="104" y="409"/>
                  <a:pt x="104" y="409"/>
                  <a:pt x="104" y="409"/>
                </a:cubicBezTo>
                <a:lnTo>
                  <a:pt x="48" y="409"/>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8" name="Freeform 36"/>
          <p:cNvSpPr>
            <a:spLocks/>
          </p:cNvSpPr>
          <p:nvPr/>
        </p:nvSpPr>
        <p:spPr bwMode="auto">
          <a:xfrm>
            <a:off x="3868914" y="3778986"/>
            <a:ext cx="919650" cy="684880"/>
          </a:xfrm>
          <a:custGeom>
            <a:avLst/>
            <a:gdLst>
              <a:gd name="T0" fmla="*/ 0 w 568"/>
              <a:gd name="T1" fmla="*/ 423 h 423"/>
              <a:gd name="T2" fmla="*/ 1 w 568"/>
              <a:gd name="T3" fmla="*/ 423 h 423"/>
              <a:gd name="T4" fmla="*/ 1 w 568"/>
              <a:gd name="T5" fmla="*/ 1 h 423"/>
              <a:gd name="T6" fmla="*/ 568 w 568"/>
              <a:gd name="T7" fmla="*/ 0 h 423"/>
              <a:gd name="T8" fmla="*/ 568 w 568"/>
              <a:gd name="T9" fmla="*/ 0 h 423"/>
              <a:gd name="T10" fmla="*/ 0 w 568"/>
              <a:gd name="T11" fmla="*/ 1 h 423"/>
              <a:gd name="T12" fmla="*/ 0 w 568"/>
              <a:gd name="T13" fmla="*/ 423 h 423"/>
            </a:gdLst>
            <a:ahLst/>
            <a:cxnLst>
              <a:cxn ang="0">
                <a:pos x="T0" y="T1"/>
              </a:cxn>
              <a:cxn ang="0">
                <a:pos x="T2" y="T3"/>
              </a:cxn>
              <a:cxn ang="0">
                <a:pos x="T4" y="T5"/>
              </a:cxn>
              <a:cxn ang="0">
                <a:pos x="T6" y="T7"/>
              </a:cxn>
              <a:cxn ang="0">
                <a:pos x="T8" y="T9"/>
              </a:cxn>
              <a:cxn ang="0">
                <a:pos x="T10" y="T11"/>
              </a:cxn>
              <a:cxn ang="0">
                <a:pos x="T12" y="T13"/>
              </a:cxn>
            </a:cxnLst>
            <a:rect l="0" t="0" r="r" b="b"/>
            <a:pathLst>
              <a:path w="568" h="423">
                <a:moveTo>
                  <a:pt x="0" y="423"/>
                </a:moveTo>
                <a:lnTo>
                  <a:pt x="1" y="423"/>
                </a:lnTo>
                <a:lnTo>
                  <a:pt x="1" y="1"/>
                </a:lnTo>
                <a:lnTo>
                  <a:pt x="568" y="0"/>
                </a:lnTo>
                <a:lnTo>
                  <a:pt x="568" y="0"/>
                </a:lnTo>
                <a:lnTo>
                  <a:pt x="0" y="1"/>
                </a:lnTo>
                <a:lnTo>
                  <a:pt x="0" y="423"/>
                </a:ln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9" name="Rectangle 37"/>
          <p:cNvSpPr>
            <a:spLocks noChangeArrowheads="1"/>
          </p:cNvSpPr>
          <p:nvPr/>
        </p:nvSpPr>
        <p:spPr bwMode="auto">
          <a:xfrm>
            <a:off x="3983870" y="4711589"/>
            <a:ext cx="775550" cy="7124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0" name="Oval 38"/>
          <p:cNvSpPr>
            <a:spLocks noChangeArrowheads="1"/>
          </p:cNvSpPr>
          <p:nvPr/>
        </p:nvSpPr>
        <p:spPr bwMode="auto">
          <a:xfrm>
            <a:off x="4351406" y="3720699"/>
            <a:ext cx="32382" cy="34001"/>
          </a:xfrm>
          <a:prstGeom prst="ellipse">
            <a:avLst/>
          </a:pr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1" name="Freeform 39"/>
          <p:cNvSpPr>
            <a:spLocks/>
          </p:cNvSpPr>
          <p:nvPr/>
        </p:nvSpPr>
        <p:spPr bwMode="auto">
          <a:xfrm>
            <a:off x="4157114" y="3858322"/>
            <a:ext cx="427443" cy="250961"/>
          </a:xfrm>
          <a:custGeom>
            <a:avLst/>
            <a:gdLst>
              <a:gd name="T0" fmla="*/ 113 w 226"/>
              <a:gd name="T1" fmla="*/ 0 h 133"/>
              <a:gd name="T2" fmla="*/ 111 w 226"/>
              <a:gd name="T3" fmla="*/ 0 h 133"/>
              <a:gd name="T4" fmla="*/ 2 w 226"/>
              <a:gd name="T5" fmla="*/ 63 h 133"/>
              <a:gd name="T6" fmla="*/ 0 w 226"/>
              <a:gd name="T7" fmla="*/ 66 h 133"/>
              <a:gd name="T8" fmla="*/ 2 w 226"/>
              <a:gd name="T9" fmla="*/ 69 h 133"/>
              <a:gd name="T10" fmla="*/ 112 w 226"/>
              <a:gd name="T11" fmla="*/ 133 h 133"/>
              <a:gd name="T12" fmla="*/ 114 w 226"/>
              <a:gd name="T13" fmla="*/ 133 h 133"/>
              <a:gd name="T14" fmla="*/ 115 w 226"/>
              <a:gd name="T15" fmla="*/ 133 h 133"/>
              <a:gd name="T16" fmla="*/ 225 w 226"/>
              <a:gd name="T17" fmla="*/ 69 h 133"/>
              <a:gd name="T18" fmla="*/ 226 w 226"/>
              <a:gd name="T19" fmla="*/ 67 h 133"/>
              <a:gd name="T20" fmla="*/ 225 w 226"/>
              <a:gd name="T21" fmla="*/ 64 h 133"/>
              <a:gd name="T22" fmla="*/ 115 w 226"/>
              <a:gd name="T23" fmla="*/ 0 h 133"/>
              <a:gd name="T24" fmla="*/ 113 w 226"/>
              <a:gd name="T25"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 h="133">
                <a:moveTo>
                  <a:pt x="113" y="0"/>
                </a:moveTo>
                <a:cubicBezTo>
                  <a:pt x="112" y="0"/>
                  <a:pt x="112" y="0"/>
                  <a:pt x="111" y="0"/>
                </a:cubicBezTo>
                <a:cubicBezTo>
                  <a:pt x="2" y="63"/>
                  <a:pt x="2" y="63"/>
                  <a:pt x="2" y="63"/>
                </a:cubicBezTo>
                <a:cubicBezTo>
                  <a:pt x="1" y="64"/>
                  <a:pt x="0" y="65"/>
                  <a:pt x="0" y="66"/>
                </a:cubicBezTo>
                <a:cubicBezTo>
                  <a:pt x="0" y="67"/>
                  <a:pt x="1" y="68"/>
                  <a:pt x="2" y="69"/>
                </a:cubicBezTo>
                <a:cubicBezTo>
                  <a:pt x="112" y="133"/>
                  <a:pt x="112" y="133"/>
                  <a:pt x="112" y="133"/>
                </a:cubicBezTo>
                <a:cubicBezTo>
                  <a:pt x="112" y="133"/>
                  <a:pt x="113" y="133"/>
                  <a:pt x="114" y="133"/>
                </a:cubicBezTo>
                <a:cubicBezTo>
                  <a:pt x="114" y="133"/>
                  <a:pt x="115" y="133"/>
                  <a:pt x="115" y="133"/>
                </a:cubicBezTo>
                <a:cubicBezTo>
                  <a:pt x="225" y="69"/>
                  <a:pt x="225" y="69"/>
                  <a:pt x="225" y="69"/>
                </a:cubicBezTo>
                <a:cubicBezTo>
                  <a:pt x="226" y="69"/>
                  <a:pt x="226" y="68"/>
                  <a:pt x="226" y="67"/>
                </a:cubicBezTo>
                <a:cubicBezTo>
                  <a:pt x="226" y="65"/>
                  <a:pt x="226" y="64"/>
                  <a:pt x="225" y="64"/>
                </a:cubicBezTo>
                <a:cubicBezTo>
                  <a:pt x="115" y="0"/>
                  <a:pt x="115" y="0"/>
                  <a:pt x="115" y="0"/>
                </a:cubicBezTo>
                <a:cubicBezTo>
                  <a:pt x="114" y="0"/>
                  <a:pt x="114" y="0"/>
                  <a:pt x="113" y="0"/>
                </a:cubicBezTo>
              </a:path>
            </a:pathLst>
          </a:custGeom>
          <a:solidFill>
            <a:srgbClr val="E5F8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2" name="Freeform 40"/>
          <p:cNvSpPr>
            <a:spLocks/>
          </p:cNvSpPr>
          <p:nvPr/>
        </p:nvSpPr>
        <p:spPr bwMode="auto">
          <a:xfrm>
            <a:off x="4127970" y="4028328"/>
            <a:ext cx="220198" cy="375632"/>
          </a:xfrm>
          <a:custGeom>
            <a:avLst/>
            <a:gdLst>
              <a:gd name="T0" fmla="*/ 3 w 116"/>
              <a:gd name="T1" fmla="*/ 0 h 198"/>
              <a:gd name="T2" fmla="*/ 1 w 116"/>
              <a:gd name="T3" fmla="*/ 1 h 198"/>
              <a:gd name="T4" fmla="*/ 0 w 116"/>
              <a:gd name="T5" fmla="*/ 4 h 198"/>
              <a:gd name="T6" fmla="*/ 0 w 116"/>
              <a:gd name="T7" fmla="*/ 131 h 198"/>
              <a:gd name="T8" fmla="*/ 1 w 116"/>
              <a:gd name="T9" fmla="*/ 134 h 198"/>
              <a:gd name="T10" fmla="*/ 111 w 116"/>
              <a:gd name="T11" fmla="*/ 197 h 198"/>
              <a:gd name="T12" fmla="*/ 113 w 116"/>
              <a:gd name="T13" fmla="*/ 198 h 198"/>
              <a:gd name="T14" fmla="*/ 114 w 116"/>
              <a:gd name="T15" fmla="*/ 197 h 198"/>
              <a:gd name="T16" fmla="*/ 116 w 116"/>
              <a:gd name="T17" fmla="*/ 194 h 198"/>
              <a:gd name="T18" fmla="*/ 116 w 116"/>
              <a:gd name="T19" fmla="*/ 67 h 198"/>
              <a:gd name="T20" fmla="*/ 114 w 116"/>
              <a:gd name="T21" fmla="*/ 64 h 198"/>
              <a:gd name="T22" fmla="*/ 5 w 116"/>
              <a:gd name="T23" fmla="*/ 1 h 198"/>
              <a:gd name="T24" fmla="*/ 3 w 116"/>
              <a:gd name="T25"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198">
                <a:moveTo>
                  <a:pt x="3" y="0"/>
                </a:moveTo>
                <a:cubicBezTo>
                  <a:pt x="2" y="0"/>
                  <a:pt x="2" y="0"/>
                  <a:pt x="1" y="1"/>
                </a:cubicBezTo>
                <a:cubicBezTo>
                  <a:pt x="0" y="1"/>
                  <a:pt x="0" y="2"/>
                  <a:pt x="0" y="4"/>
                </a:cubicBezTo>
                <a:cubicBezTo>
                  <a:pt x="0" y="131"/>
                  <a:pt x="0" y="131"/>
                  <a:pt x="0" y="131"/>
                </a:cubicBezTo>
                <a:cubicBezTo>
                  <a:pt x="0" y="132"/>
                  <a:pt x="0" y="133"/>
                  <a:pt x="1" y="134"/>
                </a:cubicBezTo>
                <a:cubicBezTo>
                  <a:pt x="111" y="197"/>
                  <a:pt x="111" y="197"/>
                  <a:pt x="111" y="197"/>
                </a:cubicBezTo>
                <a:cubicBezTo>
                  <a:pt x="112" y="197"/>
                  <a:pt x="112" y="198"/>
                  <a:pt x="113" y="198"/>
                </a:cubicBezTo>
                <a:cubicBezTo>
                  <a:pt x="113" y="198"/>
                  <a:pt x="114" y="197"/>
                  <a:pt x="114" y="197"/>
                </a:cubicBezTo>
                <a:cubicBezTo>
                  <a:pt x="115" y="197"/>
                  <a:pt x="116" y="196"/>
                  <a:pt x="116" y="194"/>
                </a:cubicBezTo>
                <a:cubicBezTo>
                  <a:pt x="116" y="67"/>
                  <a:pt x="116" y="67"/>
                  <a:pt x="116" y="67"/>
                </a:cubicBezTo>
                <a:cubicBezTo>
                  <a:pt x="116" y="66"/>
                  <a:pt x="115" y="65"/>
                  <a:pt x="114" y="64"/>
                </a:cubicBezTo>
                <a:cubicBezTo>
                  <a:pt x="5" y="1"/>
                  <a:pt x="5" y="1"/>
                  <a:pt x="5" y="1"/>
                </a:cubicBezTo>
                <a:cubicBezTo>
                  <a:pt x="4" y="0"/>
                  <a:pt x="3" y="0"/>
                  <a:pt x="3" y="0"/>
                </a:cubicBezTo>
              </a:path>
            </a:pathLst>
          </a:custGeom>
          <a:solidFill>
            <a:srgbClr val="CCF1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3" name="Freeform 41"/>
          <p:cNvSpPr>
            <a:spLocks/>
          </p:cNvSpPr>
          <p:nvPr/>
        </p:nvSpPr>
        <p:spPr bwMode="auto">
          <a:xfrm>
            <a:off x="4395122" y="4029947"/>
            <a:ext cx="220198" cy="374013"/>
          </a:xfrm>
          <a:custGeom>
            <a:avLst/>
            <a:gdLst>
              <a:gd name="T0" fmla="*/ 113 w 116"/>
              <a:gd name="T1" fmla="*/ 0 h 197"/>
              <a:gd name="T2" fmla="*/ 111 w 116"/>
              <a:gd name="T3" fmla="*/ 1 h 197"/>
              <a:gd name="T4" fmla="*/ 1 w 116"/>
              <a:gd name="T5" fmla="*/ 64 h 197"/>
              <a:gd name="T6" fmla="*/ 0 w 116"/>
              <a:gd name="T7" fmla="*/ 67 h 197"/>
              <a:gd name="T8" fmla="*/ 0 w 116"/>
              <a:gd name="T9" fmla="*/ 193 h 197"/>
              <a:gd name="T10" fmla="*/ 1 w 116"/>
              <a:gd name="T11" fmla="*/ 196 h 197"/>
              <a:gd name="T12" fmla="*/ 3 w 116"/>
              <a:gd name="T13" fmla="*/ 197 h 197"/>
              <a:gd name="T14" fmla="*/ 5 w 116"/>
              <a:gd name="T15" fmla="*/ 196 h 197"/>
              <a:gd name="T16" fmla="*/ 114 w 116"/>
              <a:gd name="T17" fmla="*/ 133 h 197"/>
              <a:gd name="T18" fmla="*/ 116 w 116"/>
              <a:gd name="T19" fmla="*/ 130 h 197"/>
              <a:gd name="T20" fmla="*/ 116 w 116"/>
              <a:gd name="T21" fmla="*/ 3 h 197"/>
              <a:gd name="T22" fmla="*/ 114 w 116"/>
              <a:gd name="T23" fmla="*/ 1 h 197"/>
              <a:gd name="T24" fmla="*/ 113 w 116"/>
              <a:gd name="T25"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197">
                <a:moveTo>
                  <a:pt x="113" y="0"/>
                </a:moveTo>
                <a:cubicBezTo>
                  <a:pt x="112" y="0"/>
                  <a:pt x="112" y="0"/>
                  <a:pt x="111" y="1"/>
                </a:cubicBezTo>
                <a:cubicBezTo>
                  <a:pt x="1" y="64"/>
                  <a:pt x="1" y="64"/>
                  <a:pt x="1" y="64"/>
                </a:cubicBezTo>
                <a:cubicBezTo>
                  <a:pt x="0" y="65"/>
                  <a:pt x="0" y="66"/>
                  <a:pt x="0" y="67"/>
                </a:cubicBezTo>
                <a:cubicBezTo>
                  <a:pt x="0" y="193"/>
                  <a:pt x="0" y="193"/>
                  <a:pt x="0" y="193"/>
                </a:cubicBezTo>
                <a:cubicBezTo>
                  <a:pt x="0" y="195"/>
                  <a:pt x="0" y="196"/>
                  <a:pt x="1" y="196"/>
                </a:cubicBezTo>
                <a:cubicBezTo>
                  <a:pt x="2" y="196"/>
                  <a:pt x="2" y="197"/>
                  <a:pt x="3" y="197"/>
                </a:cubicBezTo>
                <a:cubicBezTo>
                  <a:pt x="3" y="197"/>
                  <a:pt x="4" y="196"/>
                  <a:pt x="5" y="196"/>
                </a:cubicBezTo>
                <a:cubicBezTo>
                  <a:pt x="114" y="133"/>
                  <a:pt x="114" y="133"/>
                  <a:pt x="114" y="133"/>
                </a:cubicBezTo>
                <a:cubicBezTo>
                  <a:pt x="115" y="132"/>
                  <a:pt x="116" y="131"/>
                  <a:pt x="116" y="130"/>
                </a:cubicBezTo>
                <a:cubicBezTo>
                  <a:pt x="116" y="3"/>
                  <a:pt x="116" y="3"/>
                  <a:pt x="116" y="3"/>
                </a:cubicBezTo>
                <a:cubicBezTo>
                  <a:pt x="116" y="2"/>
                  <a:pt x="115" y="1"/>
                  <a:pt x="114" y="1"/>
                </a:cubicBezTo>
                <a:cubicBezTo>
                  <a:pt x="114" y="0"/>
                  <a:pt x="113" y="0"/>
                  <a:pt x="113" y="0"/>
                </a:cubicBezTo>
              </a:path>
            </a:pathLst>
          </a:custGeom>
          <a:solidFill>
            <a:srgbClr val="80DD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4" name="Freeform 42"/>
          <p:cNvSpPr>
            <a:spLocks/>
          </p:cNvSpPr>
          <p:nvPr/>
        </p:nvSpPr>
        <p:spPr bwMode="auto">
          <a:xfrm>
            <a:off x="1325306" y="3924705"/>
            <a:ext cx="1136609" cy="796599"/>
          </a:xfrm>
          <a:custGeom>
            <a:avLst/>
            <a:gdLst>
              <a:gd name="T0" fmla="*/ 0 w 599"/>
              <a:gd name="T1" fmla="*/ 398 h 420"/>
              <a:gd name="T2" fmla="*/ 22 w 599"/>
              <a:gd name="T3" fmla="*/ 420 h 420"/>
              <a:gd name="T4" fmla="*/ 577 w 599"/>
              <a:gd name="T5" fmla="*/ 420 h 420"/>
              <a:gd name="T6" fmla="*/ 599 w 599"/>
              <a:gd name="T7" fmla="*/ 398 h 420"/>
              <a:gd name="T8" fmla="*/ 599 w 599"/>
              <a:gd name="T9" fmla="*/ 0 h 420"/>
              <a:gd name="T10" fmla="*/ 0 w 599"/>
              <a:gd name="T11" fmla="*/ 0 h 420"/>
              <a:gd name="T12" fmla="*/ 0 w 599"/>
              <a:gd name="T13" fmla="*/ 398 h 420"/>
            </a:gdLst>
            <a:ahLst/>
            <a:cxnLst>
              <a:cxn ang="0">
                <a:pos x="T0" y="T1"/>
              </a:cxn>
              <a:cxn ang="0">
                <a:pos x="T2" y="T3"/>
              </a:cxn>
              <a:cxn ang="0">
                <a:pos x="T4" y="T5"/>
              </a:cxn>
              <a:cxn ang="0">
                <a:pos x="T6" y="T7"/>
              </a:cxn>
              <a:cxn ang="0">
                <a:pos x="T8" y="T9"/>
              </a:cxn>
              <a:cxn ang="0">
                <a:pos x="T10" y="T11"/>
              </a:cxn>
              <a:cxn ang="0">
                <a:pos x="T12" y="T13"/>
              </a:cxn>
            </a:cxnLst>
            <a:rect l="0" t="0" r="r" b="b"/>
            <a:pathLst>
              <a:path w="599" h="420">
                <a:moveTo>
                  <a:pt x="0" y="398"/>
                </a:moveTo>
                <a:cubicBezTo>
                  <a:pt x="0" y="410"/>
                  <a:pt x="10" y="420"/>
                  <a:pt x="22" y="420"/>
                </a:cubicBezTo>
                <a:cubicBezTo>
                  <a:pt x="577" y="420"/>
                  <a:pt x="577" y="420"/>
                  <a:pt x="577" y="420"/>
                </a:cubicBezTo>
                <a:cubicBezTo>
                  <a:pt x="589" y="420"/>
                  <a:pt x="599" y="410"/>
                  <a:pt x="599" y="398"/>
                </a:cubicBezTo>
                <a:cubicBezTo>
                  <a:pt x="599" y="0"/>
                  <a:pt x="599" y="0"/>
                  <a:pt x="599" y="0"/>
                </a:cubicBezTo>
                <a:cubicBezTo>
                  <a:pt x="0" y="0"/>
                  <a:pt x="0" y="0"/>
                  <a:pt x="0" y="0"/>
                </a:cubicBezTo>
                <a:cubicBezTo>
                  <a:pt x="0" y="398"/>
                  <a:pt x="0" y="398"/>
                  <a:pt x="0" y="398"/>
                </a:cubicBezTo>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5" name="Freeform 43"/>
          <p:cNvSpPr>
            <a:spLocks/>
          </p:cNvSpPr>
          <p:nvPr/>
        </p:nvSpPr>
        <p:spPr bwMode="auto">
          <a:xfrm>
            <a:off x="1325306" y="3751461"/>
            <a:ext cx="1136609" cy="173244"/>
          </a:xfrm>
          <a:custGeom>
            <a:avLst/>
            <a:gdLst>
              <a:gd name="T0" fmla="*/ 577 w 599"/>
              <a:gd name="T1" fmla="*/ 0 h 91"/>
              <a:gd name="T2" fmla="*/ 22 w 599"/>
              <a:gd name="T3" fmla="*/ 0 h 91"/>
              <a:gd name="T4" fmla="*/ 0 w 599"/>
              <a:gd name="T5" fmla="*/ 22 h 91"/>
              <a:gd name="T6" fmla="*/ 0 w 599"/>
              <a:gd name="T7" fmla="*/ 91 h 91"/>
              <a:gd name="T8" fmla="*/ 599 w 599"/>
              <a:gd name="T9" fmla="*/ 91 h 91"/>
              <a:gd name="T10" fmla="*/ 599 w 599"/>
              <a:gd name="T11" fmla="*/ 22 h 91"/>
              <a:gd name="T12" fmla="*/ 577 w 599"/>
              <a:gd name="T13" fmla="*/ 0 h 91"/>
            </a:gdLst>
            <a:ahLst/>
            <a:cxnLst>
              <a:cxn ang="0">
                <a:pos x="T0" y="T1"/>
              </a:cxn>
              <a:cxn ang="0">
                <a:pos x="T2" y="T3"/>
              </a:cxn>
              <a:cxn ang="0">
                <a:pos x="T4" y="T5"/>
              </a:cxn>
              <a:cxn ang="0">
                <a:pos x="T6" y="T7"/>
              </a:cxn>
              <a:cxn ang="0">
                <a:pos x="T8" y="T9"/>
              </a:cxn>
              <a:cxn ang="0">
                <a:pos x="T10" y="T11"/>
              </a:cxn>
              <a:cxn ang="0">
                <a:pos x="T12" y="T13"/>
              </a:cxn>
            </a:cxnLst>
            <a:rect l="0" t="0" r="r" b="b"/>
            <a:pathLst>
              <a:path w="599" h="91">
                <a:moveTo>
                  <a:pt x="577" y="0"/>
                </a:moveTo>
                <a:cubicBezTo>
                  <a:pt x="22" y="0"/>
                  <a:pt x="22" y="0"/>
                  <a:pt x="22" y="0"/>
                </a:cubicBezTo>
                <a:cubicBezTo>
                  <a:pt x="10" y="0"/>
                  <a:pt x="0" y="10"/>
                  <a:pt x="0" y="22"/>
                </a:cubicBezTo>
                <a:cubicBezTo>
                  <a:pt x="0" y="91"/>
                  <a:pt x="0" y="91"/>
                  <a:pt x="0" y="91"/>
                </a:cubicBezTo>
                <a:cubicBezTo>
                  <a:pt x="599" y="91"/>
                  <a:pt x="599" y="91"/>
                  <a:pt x="599" y="91"/>
                </a:cubicBezTo>
                <a:cubicBezTo>
                  <a:pt x="599" y="22"/>
                  <a:pt x="599" y="22"/>
                  <a:pt x="599" y="22"/>
                </a:cubicBezTo>
                <a:cubicBezTo>
                  <a:pt x="599" y="10"/>
                  <a:pt x="589" y="0"/>
                  <a:pt x="577" y="0"/>
                </a:cubicBezTo>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6" name="Rectangle 44"/>
          <p:cNvSpPr>
            <a:spLocks noChangeArrowheads="1"/>
          </p:cNvSpPr>
          <p:nvPr/>
        </p:nvSpPr>
        <p:spPr bwMode="auto">
          <a:xfrm>
            <a:off x="1660460" y="4172428"/>
            <a:ext cx="210483" cy="1279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7" name="Rectangle 45"/>
          <p:cNvSpPr>
            <a:spLocks noChangeArrowheads="1"/>
          </p:cNvSpPr>
          <p:nvPr/>
        </p:nvSpPr>
        <p:spPr bwMode="auto">
          <a:xfrm>
            <a:off x="1660460" y="4172428"/>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8" name="Rectangle 46"/>
          <p:cNvSpPr>
            <a:spLocks noChangeArrowheads="1"/>
          </p:cNvSpPr>
          <p:nvPr/>
        </p:nvSpPr>
        <p:spPr bwMode="auto">
          <a:xfrm>
            <a:off x="1660460"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9" name="Rectangle 47"/>
          <p:cNvSpPr>
            <a:spLocks noChangeArrowheads="1"/>
          </p:cNvSpPr>
          <p:nvPr/>
        </p:nvSpPr>
        <p:spPr bwMode="auto">
          <a:xfrm>
            <a:off x="1660460" y="4004042"/>
            <a:ext cx="210483" cy="12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0" name="Rectangle 48"/>
          <p:cNvSpPr>
            <a:spLocks noChangeArrowheads="1"/>
          </p:cNvSpPr>
          <p:nvPr/>
        </p:nvSpPr>
        <p:spPr bwMode="auto">
          <a:xfrm>
            <a:off x="1660460" y="4340815"/>
            <a:ext cx="210483" cy="127909"/>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1" name="Rectangle 49"/>
          <p:cNvSpPr>
            <a:spLocks noChangeArrowheads="1"/>
          </p:cNvSpPr>
          <p:nvPr/>
        </p:nvSpPr>
        <p:spPr bwMode="auto">
          <a:xfrm>
            <a:off x="1660460" y="4340815"/>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2" name="Rectangle 50"/>
          <p:cNvSpPr>
            <a:spLocks noChangeArrowheads="1"/>
          </p:cNvSpPr>
          <p:nvPr/>
        </p:nvSpPr>
        <p:spPr bwMode="auto">
          <a:xfrm>
            <a:off x="1913040" y="4340815"/>
            <a:ext cx="210483" cy="127909"/>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3" name="Rectangle 51"/>
          <p:cNvSpPr>
            <a:spLocks noChangeArrowheads="1"/>
          </p:cNvSpPr>
          <p:nvPr/>
        </p:nvSpPr>
        <p:spPr bwMode="auto">
          <a:xfrm>
            <a:off x="1913040" y="4172428"/>
            <a:ext cx="210483" cy="1279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4" name="Rectangle 52"/>
          <p:cNvSpPr>
            <a:spLocks noChangeArrowheads="1"/>
          </p:cNvSpPr>
          <p:nvPr/>
        </p:nvSpPr>
        <p:spPr bwMode="auto">
          <a:xfrm>
            <a:off x="1913040" y="4172428"/>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5" name="Rectangle 53"/>
          <p:cNvSpPr>
            <a:spLocks noChangeArrowheads="1"/>
          </p:cNvSpPr>
          <p:nvPr/>
        </p:nvSpPr>
        <p:spPr bwMode="auto">
          <a:xfrm>
            <a:off x="1913040"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6" name="Rectangle 54"/>
          <p:cNvSpPr>
            <a:spLocks noChangeArrowheads="1"/>
          </p:cNvSpPr>
          <p:nvPr/>
        </p:nvSpPr>
        <p:spPr bwMode="auto">
          <a:xfrm>
            <a:off x="1913040" y="4004042"/>
            <a:ext cx="210483" cy="12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7" name="Rectangle 55"/>
          <p:cNvSpPr>
            <a:spLocks noChangeArrowheads="1"/>
          </p:cNvSpPr>
          <p:nvPr/>
        </p:nvSpPr>
        <p:spPr bwMode="auto">
          <a:xfrm>
            <a:off x="1409499"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8" name="Rectangle 56"/>
          <p:cNvSpPr>
            <a:spLocks noChangeArrowheads="1"/>
          </p:cNvSpPr>
          <p:nvPr/>
        </p:nvSpPr>
        <p:spPr bwMode="auto">
          <a:xfrm>
            <a:off x="1409499" y="4004042"/>
            <a:ext cx="210483" cy="12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9" name="Rectangle 57"/>
          <p:cNvSpPr>
            <a:spLocks noChangeArrowheads="1"/>
          </p:cNvSpPr>
          <p:nvPr/>
        </p:nvSpPr>
        <p:spPr bwMode="auto">
          <a:xfrm>
            <a:off x="1409499" y="4172428"/>
            <a:ext cx="210483" cy="1279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0" name="Rectangle 58"/>
          <p:cNvSpPr>
            <a:spLocks noChangeArrowheads="1"/>
          </p:cNvSpPr>
          <p:nvPr/>
        </p:nvSpPr>
        <p:spPr bwMode="auto">
          <a:xfrm>
            <a:off x="1409499" y="4172428"/>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1" name="Rectangle 59"/>
          <p:cNvSpPr>
            <a:spLocks noChangeArrowheads="1"/>
          </p:cNvSpPr>
          <p:nvPr/>
        </p:nvSpPr>
        <p:spPr bwMode="auto">
          <a:xfrm>
            <a:off x="1409499" y="4340815"/>
            <a:ext cx="210483" cy="127909"/>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2" name="Rectangle 60"/>
          <p:cNvSpPr>
            <a:spLocks noChangeArrowheads="1"/>
          </p:cNvSpPr>
          <p:nvPr/>
        </p:nvSpPr>
        <p:spPr bwMode="auto">
          <a:xfrm>
            <a:off x="1409499" y="4340815"/>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3" name="Rectangle 61"/>
          <p:cNvSpPr>
            <a:spLocks noChangeArrowheads="1"/>
          </p:cNvSpPr>
          <p:nvPr/>
        </p:nvSpPr>
        <p:spPr bwMode="auto">
          <a:xfrm>
            <a:off x="1409499" y="4510821"/>
            <a:ext cx="210483" cy="124671"/>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4" name="Rectangle 62"/>
          <p:cNvSpPr>
            <a:spLocks noChangeArrowheads="1"/>
          </p:cNvSpPr>
          <p:nvPr/>
        </p:nvSpPr>
        <p:spPr bwMode="auto">
          <a:xfrm>
            <a:off x="1409499" y="4510821"/>
            <a:ext cx="210483" cy="124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5" name="Rectangle 63"/>
          <p:cNvSpPr>
            <a:spLocks noChangeArrowheads="1"/>
          </p:cNvSpPr>
          <p:nvPr/>
        </p:nvSpPr>
        <p:spPr bwMode="auto">
          <a:xfrm>
            <a:off x="1660460" y="4510821"/>
            <a:ext cx="210483" cy="124671"/>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6" name="Rectangle 64"/>
          <p:cNvSpPr>
            <a:spLocks noChangeArrowheads="1"/>
          </p:cNvSpPr>
          <p:nvPr/>
        </p:nvSpPr>
        <p:spPr bwMode="auto">
          <a:xfrm>
            <a:off x="1913040" y="4510821"/>
            <a:ext cx="210483" cy="124671"/>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7" name="Rectangle 65"/>
          <p:cNvSpPr>
            <a:spLocks noChangeArrowheads="1"/>
          </p:cNvSpPr>
          <p:nvPr/>
        </p:nvSpPr>
        <p:spPr bwMode="auto">
          <a:xfrm>
            <a:off x="2167239" y="4340815"/>
            <a:ext cx="210483" cy="127909"/>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8" name="Rectangle 66"/>
          <p:cNvSpPr>
            <a:spLocks noChangeArrowheads="1"/>
          </p:cNvSpPr>
          <p:nvPr/>
        </p:nvSpPr>
        <p:spPr bwMode="auto">
          <a:xfrm>
            <a:off x="2167239" y="4172428"/>
            <a:ext cx="210483" cy="1279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9" name="Rectangle 67"/>
          <p:cNvSpPr>
            <a:spLocks noChangeArrowheads="1"/>
          </p:cNvSpPr>
          <p:nvPr/>
        </p:nvSpPr>
        <p:spPr bwMode="auto">
          <a:xfrm>
            <a:off x="2167239"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0" name="Rectangle 68"/>
          <p:cNvSpPr>
            <a:spLocks noChangeArrowheads="1"/>
          </p:cNvSpPr>
          <p:nvPr/>
        </p:nvSpPr>
        <p:spPr bwMode="auto">
          <a:xfrm>
            <a:off x="2167239" y="4510821"/>
            <a:ext cx="210483" cy="124671"/>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1" name="Freeform 69"/>
          <p:cNvSpPr>
            <a:spLocks noEditPoints="1"/>
          </p:cNvSpPr>
          <p:nvPr/>
        </p:nvSpPr>
        <p:spPr bwMode="auto">
          <a:xfrm>
            <a:off x="1360926" y="3751461"/>
            <a:ext cx="956889" cy="0"/>
          </a:xfrm>
          <a:custGeom>
            <a:avLst/>
            <a:gdLst>
              <a:gd name="T0" fmla="*/ 140 w 504"/>
              <a:gd name="T1" fmla="*/ 5 w 504"/>
              <a:gd name="T2" fmla="*/ 0 w 504"/>
              <a:gd name="T3" fmla="*/ 3 w 504"/>
              <a:gd name="T4" fmla="*/ 140 w 504"/>
              <a:gd name="T5" fmla="*/ 140 w 504"/>
              <a:gd name="T6" fmla="*/ 504 w 504"/>
              <a:gd name="T7" fmla="*/ 159 w 504"/>
              <a:gd name="T8" fmla="*/ 159 w 504"/>
              <a:gd name="T9" fmla="*/ 503 w 504"/>
              <a:gd name="T10" fmla="*/ 504 w 504"/>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504">
                <a:moveTo>
                  <a:pt x="140" y="0"/>
                </a:moveTo>
                <a:cubicBezTo>
                  <a:pt x="5" y="0"/>
                  <a:pt x="5" y="0"/>
                  <a:pt x="5" y="0"/>
                </a:cubicBezTo>
                <a:cubicBezTo>
                  <a:pt x="3" y="0"/>
                  <a:pt x="1" y="0"/>
                  <a:pt x="0" y="0"/>
                </a:cubicBezTo>
                <a:cubicBezTo>
                  <a:pt x="1" y="0"/>
                  <a:pt x="2" y="0"/>
                  <a:pt x="3" y="0"/>
                </a:cubicBezTo>
                <a:cubicBezTo>
                  <a:pt x="140" y="0"/>
                  <a:pt x="140" y="0"/>
                  <a:pt x="140" y="0"/>
                </a:cubicBezTo>
                <a:cubicBezTo>
                  <a:pt x="140" y="0"/>
                  <a:pt x="140" y="0"/>
                  <a:pt x="140" y="0"/>
                </a:cubicBezTo>
                <a:moveTo>
                  <a:pt x="504" y="0"/>
                </a:moveTo>
                <a:cubicBezTo>
                  <a:pt x="159" y="0"/>
                  <a:pt x="159" y="0"/>
                  <a:pt x="159" y="0"/>
                </a:cubicBezTo>
                <a:cubicBezTo>
                  <a:pt x="159" y="0"/>
                  <a:pt x="159" y="0"/>
                  <a:pt x="159" y="0"/>
                </a:cubicBezTo>
                <a:cubicBezTo>
                  <a:pt x="503" y="0"/>
                  <a:pt x="503" y="0"/>
                  <a:pt x="503" y="0"/>
                </a:cubicBezTo>
                <a:cubicBezTo>
                  <a:pt x="504" y="0"/>
                  <a:pt x="504" y="0"/>
                  <a:pt x="504" y="0"/>
                </a:cubicBezTo>
              </a:path>
            </a:pathLst>
          </a:custGeom>
          <a:solidFill>
            <a:srgbClr val="1C42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2" name="Freeform 70"/>
          <p:cNvSpPr>
            <a:spLocks/>
          </p:cNvSpPr>
          <p:nvPr/>
        </p:nvSpPr>
        <p:spPr bwMode="auto">
          <a:xfrm>
            <a:off x="1626459" y="3751461"/>
            <a:ext cx="37239" cy="0"/>
          </a:xfrm>
          <a:custGeom>
            <a:avLst/>
            <a:gdLst>
              <a:gd name="T0" fmla="*/ 19 w 19"/>
              <a:gd name="T1" fmla="*/ 0 w 19"/>
              <a:gd name="T2" fmla="*/ 0 w 19"/>
              <a:gd name="T3" fmla="*/ 19 w 19"/>
              <a:gd name="T4" fmla="*/ 19 w 19"/>
            </a:gdLst>
            <a:ahLst/>
            <a:cxnLst>
              <a:cxn ang="0">
                <a:pos x="T0" y="0"/>
              </a:cxn>
              <a:cxn ang="0">
                <a:pos x="T1" y="0"/>
              </a:cxn>
              <a:cxn ang="0">
                <a:pos x="T2" y="0"/>
              </a:cxn>
              <a:cxn ang="0">
                <a:pos x="T3" y="0"/>
              </a:cxn>
              <a:cxn ang="0">
                <a:pos x="T4" y="0"/>
              </a:cxn>
            </a:cxnLst>
            <a:rect l="0" t="0" r="r" b="b"/>
            <a:pathLst>
              <a:path w="19">
                <a:moveTo>
                  <a:pt x="19" y="0"/>
                </a:moveTo>
                <a:cubicBezTo>
                  <a:pt x="0" y="0"/>
                  <a:pt x="0" y="0"/>
                  <a:pt x="0" y="0"/>
                </a:cubicBezTo>
                <a:cubicBezTo>
                  <a:pt x="0" y="0"/>
                  <a:pt x="0" y="0"/>
                  <a:pt x="0" y="0"/>
                </a:cubicBezTo>
                <a:cubicBezTo>
                  <a:pt x="19" y="0"/>
                  <a:pt x="19" y="0"/>
                  <a:pt x="19" y="0"/>
                </a:cubicBezTo>
                <a:cubicBezTo>
                  <a:pt x="19" y="0"/>
                  <a:pt x="19" y="0"/>
                  <a:pt x="19" y="0"/>
                </a:cubicBezTo>
              </a:path>
            </a:pathLst>
          </a:custGeom>
          <a:solidFill>
            <a:srgbClr val="89CF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3" name="Freeform 71"/>
          <p:cNvSpPr>
            <a:spLocks/>
          </p:cNvSpPr>
          <p:nvPr/>
        </p:nvSpPr>
        <p:spPr bwMode="auto">
          <a:xfrm>
            <a:off x="1364164" y="4721304"/>
            <a:ext cx="56669" cy="0"/>
          </a:xfrm>
          <a:custGeom>
            <a:avLst/>
            <a:gdLst>
              <a:gd name="T0" fmla="*/ 0 w 30"/>
              <a:gd name="T1" fmla="*/ 4 w 30"/>
              <a:gd name="T2" fmla="*/ 30 w 30"/>
              <a:gd name="T3" fmla="*/ 30 w 30"/>
              <a:gd name="T4" fmla="*/ 2 w 30"/>
              <a:gd name="T5" fmla="*/ 0 w 30"/>
            </a:gdLst>
            <a:ahLst/>
            <a:cxnLst>
              <a:cxn ang="0">
                <a:pos x="T0" y="0"/>
              </a:cxn>
              <a:cxn ang="0">
                <a:pos x="T1" y="0"/>
              </a:cxn>
              <a:cxn ang="0">
                <a:pos x="T2" y="0"/>
              </a:cxn>
              <a:cxn ang="0">
                <a:pos x="T3" y="0"/>
              </a:cxn>
              <a:cxn ang="0">
                <a:pos x="T4" y="0"/>
              </a:cxn>
              <a:cxn ang="0">
                <a:pos x="T5" y="0"/>
              </a:cxn>
            </a:cxnLst>
            <a:rect l="0" t="0" r="r" b="b"/>
            <a:pathLst>
              <a:path w="30">
                <a:moveTo>
                  <a:pt x="0" y="0"/>
                </a:moveTo>
                <a:cubicBezTo>
                  <a:pt x="1" y="0"/>
                  <a:pt x="2" y="0"/>
                  <a:pt x="4" y="0"/>
                </a:cubicBezTo>
                <a:cubicBezTo>
                  <a:pt x="30" y="0"/>
                  <a:pt x="30" y="0"/>
                  <a:pt x="30" y="0"/>
                </a:cubicBezTo>
                <a:cubicBezTo>
                  <a:pt x="30" y="0"/>
                  <a:pt x="30" y="0"/>
                  <a:pt x="30" y="0"/>
                </a:cubicBezTo>
                <a:cubicBezTo>
                  <a:pt x="2" y="0"/>
                  <a:pt x="2" y="0"/>
                  <a:pt x="2" y="0"/>
                </a:cubicBezTo>
                <a:cubicBezTo>
                  <a:pt x="1" y="0"/>
                  <a:pt x="0" y="0"/>
                  <a:pt x="0" y="0"/>
                </a:cubicBezTo>
              </a:path>
            </a:pathLst>
          </a:custGeom>
          <a:solidFill>
            <a:srgbClr val="1C42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4" name="Freeform 72"/>
          <p:cNvSpPr>
            <a:spLocks noEditPoints="1"/>
          </p:cNvSpPr>
          <p:nvPr/>
        </p:nvSpPr>
        <p:spPr bwMode="auto">
          <a:xfrm>
            <a:off x="1325306" y="3924705"/>
            <a:ext cx="830599" cy="796599"/>
          </a:xfrm>
          <a:custGeom>
            <a:avLst/>
            <a:gdLst>
              <a:gd name="T0" fmla="*/ 44 w 438"/>
              <a:gd name="T1" fmla="*/ 287 h 420"/>
              <a:gd name="T2" fmla="*/ 44 w 438"/>
              <a:gd name="T3" fmla="*/ 220 h 420"/>
              <a:gd name="T4" fmla="*/ 155 w 438"/>
              <a:gd name="T5" fmla="*/ 220 h 420"/>
              <a:gd name="T6" fmla="*/ 155 w 438"/>
              <a:gd name="T7" fmla="*/ 287 h 420"/>
              <a:gd name="T8" fmla="*/ 44 w 438"/>
              <a:gd name="T9" fmla="*/ 287 h 420"/>
              <a:gd name="T10" fmla="*/ 44 w 438"/>
              <a:gd name="T11" fmla="*/ 198 h 420"/>
              <a:gd name="T12" fmla="*/ 44 w 438"/>
              <a:gd name="T13" fmla="*/ 131 h 420"/>
              <a:gd name="T14" fmla="*/ 155 w 438"/>
              <a:gd name="T15" fmla="*/ 131 h 420"/>
              <a:gd name="T16" fmla="*/ 155 w 438"/>
              <a:gd name="T17" fmla="*/ 198 h 420"/>
              <a:gd name="T18" fmla="*/ 44 w 438"/>
              <a:gd name="T19" fmla="*/ 198 h 420"/>
              <a:gd name="T20" fmla="*/ 44 w 438"/>
              <a:gd name="T21" fmla="*/ 109 h 420"/>
              <a:gd name="T22" fmla="*/ 44 w 438"/>
              <a:gd name="T23" fmla="*/ 42 h 420"/>
              <a:gd name="T24" fmla="*/ 155 w 438"/>
              <a:gd name="T25" fmla="*/ 42 h 420"/>
              <a:gd name="T26" fmla="*/ 155 w 438"/>
              <a:gd name="T27" fmla="*/ 109 h 420"/>
              <a:gd name="T28" fmla="*/ 44 w 438"/>
              <a:gd name="T29" fmla="*/ 109 h 420"/>
              <a:gd name="T30" fmla="*/ 177 w 438"/>
              <a:gd name="T31" fmla="*/ 109 h 420"/>
              <a:gd name="T32" fmla="*/ 177 w 438"/>
              <a:gd name="T33" fmla="*/ 42 h 420"/>
              <a:gd name="T34" fmla="*/ 288 w 438"/>
              <a:gd name="T35" fmla="*/ 42 h 420"/>
              <a:gd name="T36" fmla="*/ 288 w 438"/>
              <a:gd name="T37" fmla="*/ 109 h 420"/>
              <a:gd name="T38" fmla="*/ 177 w 438"/>
              <a:gd name="T39" fmla="*/ 109 h 420"/>
              <a:gd name="T40" fmla="*/ 438 w 438"/>
              <a:gd name="T41" fmla="*/ 0 h 420"/>
              <a:gd name="T42" fmla="*/ 0 w 438"/>
              <a:gd name="T43" fmla="*/ 0 h 420"/>
              <a:gd name="T44" fmla="*/ 0 w 438"/>
              <a:gd name="T45" fmla="*/ 20 h 420"/>
              <a:gd name="T46" fmla="*/ 0 w 438"/>
              <a:gd name="T47" fmla="*/ 60 h 420"/>
              <a:gd name="T48" fmla="*/ 0 w 438"/>
              <a:gd name="T49" fmla="*/ 396 h 420"/>
              <a:gd name="T50" fmla="*/ 20 w 438"/>
              <a:gd name="T51" fmla="*/ 420 h 420"/>
              <a:gd name="T52" fmla="*/ 22 w 438"/>
              <a:gd name="T53" fmla="*/ 420 h 420"/>
              <a:gd name="T54" fmla="*/ 50 w 438"/>
              <a:gd name="T55" fmla="*/ 420 h 420"/>
              <a:gd name="T56" fmla="*/ 91 w 438"/>
              <a:gd name="T57" fmla="*/ 375 h 420"/>
              <a:gd name="T58" fmla="*/ 44 w 438"/>
              <a:gd name="T59" fmla="*/ 375 h 420"/>
              <a:gd name="T60" fmla="*/ 44 w 438"/>
              <a:gd name="T61" fmla="*/ 309 h 420"/>
              <a:gd name="T62" fmla="*/ 153 w 438"/>
              <a:gd name="T63" fmla="*/ 309 h 420"/>
              <a:gd name="T64" fmla="*/ 177 w 438"/>
              <a:gd name="T65" fmla="*/ 282 h 420"/>
              <a:gd name="T66" fmla="*/ 177 w 438"/>
              <a:gd name="T67" fmla="*/ 220 h 420"/>
              <a:gd name="T68" fmla="*/ 235 w 438"/>
              <a:gd name="T69" fmla="*/ 220 h 420"/>
              <a:gd name="T70" fmla="*/ 255 w 438"/>
              <a:gd name="T71" fmla="*/ 198 h 420"/>
              <a:gd name="T72" fmla="*/ 177 w 438"/>
              <a:gd name="T73" fmla="*/ 198 h 420"/>
              <a:gd name="T74" fmla="*/ 177 w 438"/>
              <a:gd name="T75" fmla="*/ 131 h 420"/>
              <a:gd name="T76" fmla="*/ 288 w 438"/>
              <a:gd name="T77" fmla="*/ 131 h 420"/>
              <a:gd name="T78" fmla="*/ 288 w 438"/>
              <a:gd name="T79" fmla="*/ 162 h 420"/>
              <a:gd name="T80" fmla="*/ 310 w 438"/>
              <a:gd name="T81" fmla="*/ 138 h 420"/>
              <a:gd name="T82" fmla="*/ 310 w 438"/>
              <a:gd name="T83" fmla="*/ 131 h 420"/>
              <a:gd name="T84" fmla="*/ 317 w 438"/>
              <a:gd name="T85" fmla="*/ 131 h 420"/>
              <a:gd name="T86" fmla="*/ 338 w 438"/>
              <a:gd name="T87" fmla="*/ 109 h 420"/>
              <a:gd name="T88" fmla="*/ 310 w 438"/>
              <a:gd name="T89" fmla="*/ 109 h 420"/>
              <a:gd name="T90" fmla="*/ 310 w 438"/>
              <a:gd name="T91" fmla="*/ 42 h 420"/>
              <a:gd name="T92" fmla="*/ 399 w 438"/>
              <a:gd name="T93" fmla="*/ 42 h 420"/>
              <a:gd name="T94" fmla="*/ 438 w 438"/>
              <a:gd name="T95"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 h="420">
                <a:moveTo>
                  <a:pt x="44" y="287"/>
                </a:moveTo>
                <a:cubicBezTo>
                  <a:pt x="44" y="220"/>
                  <a:pt x="44" y="220"/>
                  <a:pt x="44" y="220"/>
                </a:cubicBezTo>
                <a:cubicBezTo>
                  <a:pt x="155" y="220"/>
                  <a:pt x="155" y="220"/>
                  <a:pt x="155" y="220"/>
                </a:cubicBezTo>
                <a:cubicBezTo>
                  <a:pt x="155" y="287"/>
                  <a:pt x="155" y="287"/>
                  <a:pt x="155" y="287"/>
                </a:cubicBezTo>
                <a:cubicBezTo>
                  <a:pt x="44" y="287"/>
                  <a:pt x="44" y="287"/>
                  <a:pt x="44" y="287"/>
                </a:cubicBezTo>
                <a:moveTo>
                  <a:pt x="44" y="198"/>
                </a:moveTo>
                <a:cubicBezTo>
                  <a:pt x="44" y="131"/>
                  <a:pt x="44" y="131"/>
                  <a:pt x="44" y="131"/>
                </a:cubicBezTo>
                <a:cubicBezTo>
                  <a:pt x="155" y="131"/>
                  <a:pt x="155" y="131"/>
                  <a:pt x="155" y="131"/>
                </a:cubicBezTo>
                <a:cubicBezTo>
                  <a:pt x="155" y="198"/>
                  <a:pt x="155" y="198"/>
                  <a:pt x="155" y="198"/>
                </a:cubicBezTo>
                <a:cubicBezTo>
                  <a:pt x="44" y="198"/>
                  <a:pt x="44" y="198"/>
                  <a:pt x="44" y="198"/>
                </a:cubicBezTo>
                <a:moveTo>
                  <a:pt x="44" y="109"/>
                </a:moveTo>
                <a:cubicBezTo>
                  <a:pt x="44" y="42"/>
                  <a:pt x="44" y="42"/>
                  <a:pt x="44" y="42"/>
                </a:cubicBezTo>
                <a:cubicBezTo>
                  <a:pt x="155" y="42"/>
                  <a:pt x="155" y="42"/>
                  <a:pt x="155" y="42"/>
                </a:cubicBezTo>
                <a:cubicBezTo>
                  <a:pt x="155" y="109"/>
                  <a:pt x="155" y="109"/>
                  <a:pt x="155" y="109"/>
                </a:cubicBezTo>
                <a:cubicBezTo>
                  <a:pt x="44" y="109"/>
                  <a:pt x="44" y="109"/>
                  <a:pt x="44" y="109"/>
                </a:cubicBezTo>
                <a:moveTo>
                  <a:pt x="177" y="109"/>
                </a:moveTo>
                <a:cubicBezTo>
                  <a:pt x="177" y="42"/>
                  <a:pt x="177" y="42"/>
                  <a:pt x="177" y="42"/>
                </a:cubicBezTo>
                <a:cubicBezTo>
                  <a:pt x="288" y="42"/>
                  <a:pt x="288" y="42"/>
                  <a:pt x="288" y="42"/>
                </a:cubicBezTo>
                <a:cubicBezTo>
                  <a:pt x="288" y="109"/>
                  <a:pt x="288" y="109"/>
                  <a:pt x="288" y="109"/>
                </a:cubicBezTo>
                <a:cubicBezTo>
                  <a:pt x="177" y="109"/>
                  <a:pt x="177" y="109"/>
                  <a:pt x="177" y="109"/>
                </a:cubicBezTo>
                <a:moveTo>
                  <a:pt x="438" y="0"/>
                </a:moveTo>
                <a:cubicBezTo>
                  <a:pt x="0" y="0"/>
                  <a:pt x="0" y="0"/>
                  <a:pt x="0" y="0"/>
                </a:cubicBezTo>
                <a:cubicBezTo>
                  <a:pt x="0" y="20"/>
                  <a:pt x="0" y="20"/>
                  <a:pt x="0" y="20"/>
                </a:cubicBezTo>
                <a:cubicBezTo>
                  <a:pt x="0" y="60"/>
                  <a:pt x="0" y="60"/>
                  <a:pt x="0" y="60"/>
                </a:cubicBezTo>
                <a:cubicBezTo>
                  <a:pt x="0" y="396"/>
                  <a:pt x="0" y="396"/>
                  <a:pt x="0" y="396"/>
                </a:cubicBezTo>
                <a:cubicBezTo>
                  <a:pt x="0" y="408"/>
                  <a:pt x="8" y="418"/>
                  <a:pt x="20" y="420"/>
                </a:cubicBezTo>
                <a:cubicBezTo>
                  <a:pt x="20" y="420"/>
                  <a:pt x="21" y="420"/>
                  <a:pt x="22" y="420"/>
                </a:cubicBezTo>
                <a:cubicBezTo>
                  <a:pt x="50" y="420"/>
                  <a:pt x="50" y="420"/>
                  <a:pt x="50" y="420"/>
                </a:cubicBezTo>
                <a:cubicBezTo>
                  <a:pt x="91" y="375"/>
                  <a:pt x="91" y="375"/>
                  <a:pt x="91" y="375"/>
                </a:cubicBezTo>
                <a:cubicBezTo>
                  <a:pt x="44" y="375"/>
                  <a:pt x="44" y="375"/>
                  <a:pt x="44" y="375"/>
                </a:cubicBezTo>
                <a:cubicBezTo>
                  <a:pt x="44" y="309"/>
                  <a:pt x="44" y="309"/>
                  <a:pt x="44" y="309"/>
                </a:cubicBezTo>
                <a:cubicBezTo>
                  <a:pt x="153" y="309"/>
                  <a:pt x="153" y="309"/>
                  <a:pt x="153" y="309"/>
                </a:cubicBezTo>
                <a:cubicBezTo>
                  <a:pt x="177" y="282"/>
                  <a:pt x="177" y="282"/>
                  <a:pt x="177" y="282"/>
                </a:cubicBezTo>
                <a:cubicBezTo>
                  <a:pt x="177" y="220"/>
                  <a:pt x="177" y="220"/>
                  <a:pt x="177" y="220"/>
                </a:cubicBezTo>
                <a:cubicBezTo>
                  <a:pt x="235" y="220"/>
                  <a:pt x="235" y="220"/>
                  <a:pt x="235" y="220"/>
                </a:cubicBezTo>
                <a:cubicBezTo>
                  <a:pt x="255" y="198"/>
                  <a:pt x="255" y="198"/>
                  <a:pt x="255" y="198"/>
                </a:cubicBezTo>
                <a:cubicBezTo>
                  <a:pt x="177" y="198"/>
                  <a:pt x="177" y="198"/>
                  <a:pt x="177" y="198"/>
                </a:cubicBezTo>
                <a:cubicBezTo>
                  <a:pt x="177" y="131"/>
                  <a:pt x="177" y="131"/>
                  <a:pt x="177" y="131"/>
                </a:cubicBezTo>
                <a:cubicBezTo>
                  <a:pt x="288" y="131"/>
                  <a:pt x="288" y="131"/>
                  <a:pt x="288" y="131"/>
                </a:cubicBezTo>
                <a:cubicBezTo>
                  <a:pt x="288" y="162"/>
                  <a:pt x="288" y="162"/>
                  <a:pt x="288" y="162"/>
                </a:cubicBezTo>
                <a:cubicBezTo>
                  <a:pt x="310" y="138"/>
                  <a:pt x="310" y="138"/>
                  <a:pt x="310" y="138"/>
                </a:cubicBezTo>
                <a:cubicBezTo>
                  <a:pt x="310" y="131"/>
                  <a:pt x="310" y="131"/>
                  <a:pt x="310" y="131"/>
                </a:cubicBezTo>
                <a:cubicBezTo>
                  <a:pt x="317" y="131"/>
                  <a:pt x="317" y="131"/>
                  <a:pt x="317" y="131"/>
                </a:cubicBezTo>
                <a:cubicBezTo>
                  <a:pt x="338" y="109"/>
                  <a:pt x="338" y="109"/>
                  <a:pt x="338" y="109"/>
                </a:cubicBezTo>
                <a:cubicBezTo>
                  <a:pt x="310" y="109"/>
                  <a:pt x="310" y="109"/>
                  <a:pt x="310" y="109"/>
                </a:cubicBezTo>
                <a:cubicBezTo>
                  <a:pt x="310" y="42"/>
                  <a:pt x="310" y="42"/>
                  <a:pt x="310" y="42"/>
                </a:cubicBezTo>
                <a:cubicBezTo>
                  <a:pt x="399" y="42"/>
                  <a:pt x="399" y="42"/>
                  <a:pt x="399" y="42"/>
                </a:cubicBezTo>
                <a:cubicBezTo>
                  <a:pt x="438" y="0"/>
                  <a:pt x="438" y="0"/>
                  <a:pt x="438" y="0"/>
                </a:cubicBezTo>
              </a:path>
            </a:pathLst>
          </a:custGeom>
          <a:solidFill>
            <a:srgbClr val="E3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5" name="Freeform 73"/>
          <p:cNvSpPr>
            <a:spLocks/>
          </p:cNvSpPr>
          <p:nvPr/>
        </p:nvSpPr>
        <p:spPr bwMode="auto">
          <a:xfrm>
            <a:off x="1325306" y="3751461"/>
            <a:ext cx="989271" cy="173244"/>
          </a:xfrm>
          <a:custGeom>
            <a:avLst/>
            <a:gdLst>
              <a:gd name="T0" fmla="*/ 522 w 522"/>
              <a:gd name="T1" fmla="*/ 0 h 91"/>
              <a:gd name="T2" fmla="*/ 178 w 522"/>
              <a:gd name="T3" fmla="*/ 0 h 91"/>
              <a:gd name="T4" fmla="*/ 159 w 522"/>
              <a:gd name="T5" fmla="*/ 0 h 91"/>
              <a:gd name="T6" fmla="*/ 22 w 522"/>
              <a:gd name="T7" fmla="*/ 0 h 91"/>
              <a:gd name="T8" fmla="*/ 19 w 522"/>
              <a:gd name="T9" fmla="*/ 0 h 91"/>
              <a:gd name="T10" fmla="*/ 0 w 522"/>
              <a:gd name="T11" fmla="*/ 24 h 91"/>
              <a:gd name="T12" fmla="*/ 0 w 522"/>
              <a:gd name="T13" fmla="*/ 91 h 91"/>
              <a:gd name="T14" fmla="*/ 438 w 522"/>
              <a:gd name="T15" fmla="*/ 91 h 91"/>
              <a:gd name="T16" fmla="*/ 522 w 522"/>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2" h="91">
                <a:moveTo>
                  <a:pt x="522" y="0"/>
                </a:moveTo>
                <a:cubicBezTo>
                  <a:pt x="178" y="0"/>
                  <a:pt x="178" y="0"/>
                  <a:pt x="178" y="0"/>
                </a:cubicBezTo>
                <a:cubicBezTo>
                  <a:pt x="159" y="0"/>
                  <a:pt x="159" y="0"/>
                  <a:pt x="159" y="0"/>
                </a:cubicBezTo>
                <a:cubicBezTo>
                  <a:pt x="22" y="0"/>
                  <a:pt x="22" y="0"/>
                  <a:pt x="22" y="0"/>
                </a:cubicBezTo>
                <a:cubicBezTo>
                  <a:pt x="21" y="0"/>
                  <a:pt x="20" y="0"/>
                  <a:pt x="19" y="0"/>
                </a:cubicBezTo>
                <a:cubicBezTo>
                  <a:pt x="8" y="3"/>
                  <a:pt x="0" y="12"/>
                  <a:pt x="0" y="24"/>
                </a:cubicBezTo>
                <a:cubicBezTo>
                  <a:pt x="0" y="91"/>
                  <a:pt x="0" y="91"/>
                  <a:pt x="0" y="91"/>
                </a:cubicBezTo>
                <a:cubicBezTo>
                  <a:pt x="438" y="91"/>
                  <a:pt x="438" y="91"/>
                  <a:pt x="438" y="91"/>
                </a:cubicBezTo>
                <a:cubicBezTo>
                  <a:pt x="522" y="0"/>
                  <a:pt x="522" y="0"/>
                  <a:pt x="522" y="0"/>
                </a:cubicBezTo>
              </a:path>
            </a:pathLst>
          </a:custGeom>
          <a:solidFill>
            <a:srgbClr val="99CC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6" name="Freeform 74"/>
          <p:cNvSpPr>
            <a:spLocks/>
          </p:cNvSpPr>
          <p:nvPr/>
        </p:nvSpPr>
        <p:spPr bwMode="auto">
          <a:xfrm>
            <a:off x="1660460" y="4172428"/>
            <a:ext cx="210483" cy="127909"/>
          </a:xfrm>
          <a:custGeom>
            <a:avLst/>
            <a:gdLst>
              <a:gd name="T0" fmla="*/ 130 w 130"/>
              <a:gd name="T1" fmla="*/ 0 h 79"/>
              <a:gd name="T2" fmla="*/ 0 w 130"/>
              <a:gd name="T3" fmla="*/ 0 h 79"/>
              <a:gd name="T4" fmla="*/ 0 w 130"/>
              <a:gd name="T5" fmla="*/ 79 h 79"/>
              <a:gd name="T6" fmla="*/ 92 w 130"/>
              <a:gd name="T7" fmla="*/ 79 h 79"/>
              <a:gd name="T8" fmla="*/ 130 w 130"/>
              <a:gd name="T9" fmla="*/ 36 h 79"/>
              <a:gd name="T10" fmla="*/ 130 w 130"/>
              <a:gd name="T11" fmla="*/ 0 h 79"/>
            </a:gdLst>
            <a:ahLst/>
            <a:cxnLst>
              <a:cxn ang="0">
                <a:pos x="T0" y="T1"/>
              </a:cxn>
              <a:cxn ang="0">
                <a:pos x="T2" y="T3"/>
              </a:cxn>
              <a:cxn ang="0">
                <a:pos x="T4" y="T5"/>
              </a:cxn>
              <a:cxn ang="0">
                <a:pos x="T6" y="T7"/>
              </a:cxn>
              <a:cxn ang="0">
                <a:pos x="T8" y="T9"/>
              </a:cxn>
              <a:cxn ang="0">
                <a:pos x="T10" y="T11"/>
              </a:cxn>
            </a:cxnLst>
            <a:rect l="0" t="0" r="r" b="b"/>
            <a:pathLst>
              <a:path w="130" h="79">
                <a:moveTo>
                  <a:pt x="130" y="0"/>
                </a:moveTo>
                <a:lnTo>
                  <a:pt x="0" y="0"/>
                </a:lnTo>
                <a:lnTo>
                  <a:pt x="0" y="79"/>
                </a:lnTo>
                <a:lnTo>
                  <a:pt x="92" y="79"/>
                </a:lnTo>
                <a:lnTo>
                  <a:pt x="130" y="36"/>
                </a:lnTo>
                <a:lnTo>
                  <a:pt x="1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7" name="Freeform 75"/>
          <p:cNvSpPr>
            <a:spLocks/>
          </p:cNvSpPr>
          <p:nvPr/>
        </p:nvSpPr>
        <p:spPr bwMode="auto">
          <a:xfrm>
            <a:off x="1660460" y="4172428"/>
            <a:ext cx="210483" cy="127909"/>
          </a:xfrm>
          <a:custGeom>
            <a:avLst/>
            <a:gdLst>
              <a:gd name="T0" fmla="*/ 130 w 130"/>
              <a:gd name="T1" fmla="*/ 0 h 79"/>
              <a:gd name="T2" fmla="*/ 0 w 130"/>
              <a:gd name="T3" fmla="*/ 0 h 79"/>
              <a:gd name="T4" fmla="*/ 0 w 130"/>
              <a:gd name="T5" fmla="*/ 79 h 79"/>
              <a:gd name="T6" fmla="*/ 92 w 130"/>
              <a:gd name="T7" fmla="*/ 79 h 79"/>
              <a:gd name="T8" fmla="*/ 130 w 130"/>
              <a:gd name="T9" fmla="*/ 36 h 79"/>
              <a:gd name="T10" fmla="*/ 130 w 130"/>
              <a:gd name="T11" fmla="*/ 0 h 79"/>
            </a:gdLst>
            <a:ahLst/>
            <a:cxnLst>
              <a:cxn ang="0">
                <a:pos x="T0" y="T1"/>
              </a:cxn>
              <a:cxn ang="0">
                <a:pos x="T2" y="T3"/>
              </a:cxn>
              <a:cxn ang="0">
                <a:pos x="T4" y="T5"/>
              </a:cxn>
              <a:cxn ang="0">
                <a:pos x="T6" y="T7"/>
              </a:cxn>
              <a:cxn ang="0">
                <a:pos x="T8" y="T9"/>
              </a:cxn>
              <a:cxn ang="0">
                <a:pos x="T10" y="T11"/>
              </a:cxn>
            </a:cxnLst>
            <a:rect l="0" t="0" r="r" b="b"/>
            <a:pathLst>
              <a:path w="130" h="79">
                <a:moveTo>
                  <a:pt x="130" y="0"/>
                </a:moveTo>
                <a:lnTo>
                  <a:pt x="0" y="0"/>
                </a:lnTo>
                <a:lnTo>
                  <a:pt x="0" y="79"/>
                </a:lnTo>
                <a:lnTo>
                  <a:pt x="92" y="79"/>
                </a:lnTo>
                <a:lnTo>
                  <a:pt x="130" y="36"/>
                </a:lnTo>
                <a:lnTo>
                  <a:pt x="1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8" name="Rectangle 76"/>
          <p:cNvSpPr>
            <a:spLocks noChangeArrowheads="1"/>
          </p:cNvSpPr>
          <p:nvPr/>
        </p:nvSpPr>
        <p:spPr bwMode="auto">
          <a:xfrm>
            <a:off x="1660460"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9" name="Rectangle 77"/>
          <p:cNvSpPr>
            <a:spLocks noChangeArrowheads="1"/>
          </p:cNvSpPr>
          <p:nvPr/>
        </p:nvSpPr>
        <p:spPr bwMode="auto">
          <a:xfrm>
            <a:off x="1660460" y="4004042"/>
            <a:ext cx="210483" cy="12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0" name="Freeform 78"/>
          <p:cNvSpPr>
            <a:spLocks/>
          </p:cNvSpPr>
          <p:nvPr/>
        </p:nvSpPr>
        <p:spPr bwMode="auto">
          <a:xfrm>
            <a:off x="1660460" y="4340815"/>
            <a:ext cx="110099" cy="118195"/>
          </a:xfrm>
          <a:custGeom>
            <a:avLst/>
            <a:gdLst>
              <a:gd name="T0" fmla="*/ 68 w 68"/>
              <a:gd name="T1" fmla="*/ 0 h 73"/>
              <a:gd name="T2" fmla="*/ 0 w 68"/>
              <a:gd name="T3" fmla="*/ 0 h 73"/>
              <a:gd name="T4" fmla="*/ 0 w 68"/>
              <a:gd name="T5" fmla="*/ 73 h 73"/>
              <a:gd name="T6" fmla="*/ 68 w 68"/>
              <a:gd name="T7" fmla="*/ 0 h 73"/>
            </a:gdLst>
            <a:ahLst/>
            <a:cxnLst>
              <a:cxn ang="0">
                <a:pos x="T0" y="T1"/>
              </a:cxn>
              <a:cxn ang="0">
                <a:pos x="T2" y="T3"/>
              </a:cxn>
              <a:cxn ang="0">
                <a:pos x="T4" y="T5"/>
              </a:cxn>
              <a:cxn ang="0">
                <a:pos x="T6" y="T7"/>
              </a:cxn>
            </a:cxnLst>
            <a:rect l="0" t="0" r="r" b="b"/>
            <a:pathLst>
              <a:path w="68" h="73">
                <a:moveTo>
                  <a:pt x="68" y="0"/>
                </a:moveTo>
                <a:lnTo>
                  <a:pt x="0" y="0"/>
                </a:lnTo>
                <a:lnTo>
                  <a:pt x="0" y="73"/>
                </a:lnTo>
                <a:lnTo>
                  <a:pt x="68" y="0"/>
                </a:lnTo>
                <a:close/>
              </a:path>
            </a:pathLst>
          </a:custGeom>
          <a:solidFill>
            <a:srgbClr val="99CC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1" name="Freeform 79"/>
          <p:cNvSpPr>
            <a:spLocks/>
          </p:cNvSpPr>
          <p:nvPr/>
        </p:nvSpPr>
        <p:spPr bwMode="auto">
          <a:xfrm>
            <a:off x="1660460" y="4340815"/>
            <a:ext cx="110099" cy="118195"/>
          </a:xfrm>
          <a:custGeom>
            <a:avLst/>
            <a:gdLst>
              <a:gd name="T0" fmla="*/ 68 w 68"/>
              <a:gd name="T1" fmla="*/ 0 h 73"/>
              <a:gd name="T2" fmla="*/ 0 w 68"/>
              <a:gd name="T3" fmla="*/ 0 h 73"/>
              <a:gd name="T4" fmla="*/ 0 w 68"/>
              <a:gd name="T5" fmla="*/ 73 h 73"/>
              <a:gd name="T6" fmla="*/ 68 w 68"/>
              <a:gd name="T7" fmla="*/ 0 h 73"/>
            </a:gdLst>
            <a:ahLst/>
            <a:cxnLst>
              <a:cxn ang="0">
                <a:pos x="T0" y="T1"/>
              </a:cxn>
              <a:cxn ang="0">
                <a:pos x="T2" y="T3"/>
              </a:cxn>
              <a:cxn ang="0">
                <a:pos x="T4" y="T5"/>
              </a:cxn>
              <a:cxn ang="0">
                <a:pos x="T6" y="T7"/>
              </a:cxn>
            </a:cxnLst>
            <a:rect l="0" t="0" r="r" b="b"/>
            <a:pathLst>
              <a:path w="68" h="73">
                <a:moveTo>
                  <a:pt x="68" y="0"/>
                </a:moveTo>
                <a:lnTo>
                  <a:pt x="0" y="0"/>
                </a:lnTo>
                <a:lnTo>
                  <a:pt x="0" y="73"/>
                </a:lnTo>
                <a:lnTo>
                  <a:pt x="6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2" name="Freeform 80"/>
          <p:cNvSpPr>
            <a:spLocks/>
          </p:cNvSpPr>
          <p:nvPr/>
        </p:nvSpPr>
        <p:spPr bwMode="auto">
          <a:xfrm>
            <a:off x="1913040" y="4172428"/>
            <a:ext cx="12953" cy="12953"/>
          </a:xfrm>
          <a:custGeom>
            <a:avLst/>
            <a:gdLst>
              <a:gd name="T0" fmla="*/ 8 w 8"/>
              <a:gd name="T1" fmla="*/ 0 h 8"/>
              <a:gd name="T2" fmla="*/ 0 w 8"/>
              <a:gd name="T3" fmla="*/ 0 h 8"/>
              <a:gd name="T4" fmla="*/ 0 w 8"/>
              <a:gd name="T5" fmla="*/ 8 h 8"/>
              <a:gd name="T6" fmla="*/ 8 w 8"/>
              <a:gd name="T7" fmla="*/ 0 h 8"/>
            </a:gdLst>
            <a:ahLst/>
            <a:cxnLst>
              <a:cxn ang="0">
                <a:pos x="T0" y="T1"/>
              </a:cxn>
              <a:cxn ang="0">
                <a:pos x="T2" y="T3"/>
              </a:cxn>
              <a:cxn ang="0">
                <a:pos x="T4" y="T5"/>
              </a:cxn>
              <a:cxn ang="0">
                <a:pos x="T6" y="T7"/>
              </a:cxn>
            </a:cxnLst>
            <a:rect l="0" t="0" r="r" b="b"/>
            <a:pathLst>
              <a:path w="8" h="8">
                <a:moveTo>
                  <a:pt x="8" y="0"/>
                </a:moveTo>
                <a:lnTo>
                  <a:pt x="0" y="0"/>
                </a:lnTo>
                <a:lnTo>
                  <a:pt x="0" y="8"/>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3" name="Freeform 81"/>
          <p:cNvSpPr>
            <a:spLocks/>
          </p:cNvSpPr>
          <p:nvPr/>
        </p:nvSpPr>
        <p:spPr bwMode="auto">
          <a:xfrm>
            <a:off x="1913040" y="4172428"/>
            <a:ext cx="12953" cy="12953"/>
          </a:xfrm>
          <a:custGeom>
            <a:avLst/>
            <a:gdLst>
              <a:gd name="T0" fmla="*/ 8 w 8"/>
              <a:gd name="T1" fmla="*/ 0 h 8"/>
              <a:gd name="T2" fmla="*/ 0 w 8"/>
              <a:gd name="T3" fmla="*/ 0 h 8"/>
              <a:gd name="T4" fmla="*/ 0 w 8"/>
              <a:gd name="T5" fmla="*/ 8 h 8"/>
              <a:gd name="T6" fmla="*/ 8 w 8"/>
              <a:gd name="T7" fmla="*/ 0 h 8"/>
            </a:gdLst>
            <a:ahLst/>
            <a:cxnLst>
              <a:cxn ang="0">
                <a:pos x="T0" y="T1"/>
              </a:cxn>
              <a:cxn ang="0">
                <a:pos x="T2" y="T3"/>
              </a:cxn>
              <a:cxn ang="0">
                <a:pos x="T4" y="T5"/>
              </a:cxn>
              <a:cxn ang="0">
                <a:pos x="T6" y="T7"/>
              </a:cxn>
            </a:cxnLst>
            <a:rect l="0" t="0" r="r" b="b"/>
            <a:pathLst>
              <a:path w="8" h="8">
                <a:moveTo>
                  <a:pt x="8" y="0"/>
                </a:moveTo>
                <a:lnTo>
                  <a:pt x="0" y="0"/>
                </a:lnTo>
                <a:lnTo>
                  <a:pt x="0" y="8"/>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4" name="Freeform 82"/>
          <p:cNvSpPr>
            <a:spLocks/>
          </p:cNvSpPr>
          <p:nvPr/>
        </p:nvSpPr>
        <p:spPr bwMode="auto">
          <a:xfrm>
            <a:off x="1913040" y="4004042"/>
            <a:ext cx="168387" cy="126290"/>
          </a:xfrm>
          <a:custGeom>
            <a:avLst/>
            <a:gdLst>
              <a:gd name="T0" fmla="*/ 104 w 104"/>
              <a:gd name="T1" fmla="*/ 0 h 78"/>
              <a:gd name="T2" fmla="*/ 0 w 104"/>
              <a:gd name="T3" fmla="*/ 0 h 78"/>
              <a:gd name="T4" fmla="*/ 0 w 104"/>
              <a:gd name="T5" fmla="*/ 78 h 78"/>
              <a:gd name="T6" fmla="*/ 33 w 104"/>
              <a:gd name="T7" fmla="*/ 78 h 78"/>
              <a:gd name="T8" fmla="*/ 104 w 104"/>
              <a:gd name="T9" fmla="*/ 0 h 78"/>
            </a:gdLst>
            <a:ahLst/>
            <a:cxnLst>
              <a:cxn ang="0">
                <a:pos x="T0" y="T1"/>
              </a:cxn>
              <a:cxn ang="0">
                <a:pos x="T2" y="T3"/>
              </a:cxn>
              <a:cxn ang="0">
                <a:pos x="T4" y="T5"/>
              </a:cxn>
              <a:cxn ang="0">
                <a:pos x="T6" y="T7"/>
              </a:cxn>
              <a:cxn ang="0">
                <a:pos x="T8" y="T9"/>
              </a:cxn>
            </a:cxnLst>
            <a:rect l="0" t="0" r="r" b="b"/>
            <a:pathLst>
              <a:path w="104" h="78">
                <a:moveTo>
                  <a:pt x="104" y="0"/>
                </a:moveTo>
                <a:lnTo>
                  <a:pt x="0" y="0"/>
                </a:lnTo>
                <a:lnTo>
                  <a:pt x="0" y="78"/>
                </a:lnTo>
                <a:lnTo>
                  <a:pt x="33" y="78"/>
                </a:lnTo>
                <a:lnTo>
                  <a:pt x="10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5" name="Freeform 83"/>
          <p:cNvSpPr>
            <a:spLocks/>
          </p:cNvSpPr>
          <p:nvPr/>
        </p:nvSpPr>
        <p:spPr bwMode="auto">
          <a:xfrm>
            <a:off x="1913040" y="4004042"/>
            <a:ext cx="168387" cy="126290"/>
          </a:xfrm>
          <a:custGeom>
            <a:avLst/>
            <a:gdLst>
              <a:gd name="T0" fmla="*/ 104 w 104"/>
              <a:gd name="T1" fmla="*/ 0 h 78"/>
              <a:gd name="T2" fmla="*/ 0 w 104"/>
              <a:gd name="T3" fmla="*/ 0 h 78"/>
              <a:gd name="T4" fmla="*/ 0 w 104"/>
              <a:gd name="T5" fmla="*/ 78 h 78"/>
              <a:gd name="T6" fmla="*/ 33 w 104"/>
              <a:gd name="T7" fmla="*/ 78 h 78"/>
              <a:gd name="T8" fmla="*/ 104 w 104"/>
              <a:gd name="T9" fmla="*/ 0 h 78"/>
            </a:gdLst>
            <a:ahLst/>
            <a:cxnLst>
              <a:cxn ang="0">
                <a:pos x="T0" y="T1"/>
              </a:cxn>
              <a:cxn ang="0">
                <a:pos x="T2" y="T3"/>
              </a:cxn>
              <a:cxn ang="0">
                <a:pos x="T4" y="T5"/>
              </a:cxn>
              <a:cxn ang="0">
                <a:pos x="T6" y="T7"/>
              </a:cxn>
              <a:cxn ang="0">
                <a:pos x="T8" y="T9"/>
              </a:cxn>
            </a:cxnLst>
            <a:rect l="0" t="0" r="r" b="b"/>
            <a:pathLst>
              <a:path w="104" h="78">
                <a:moveTo>
                  <a:pt x="104" y="0"/>
                </a:moveTo>
                <a:lnTo>
                  <a:pt x="0" y="0"/>
                </a:lnTo>
                <a:lnTo>
                  <a:pt x="0" y="78"/>
                </a:lnTo>
                <a:lnTo>
                  <a:pt x="33" y="78"/>
                </a:lnTo>
                <a:lnTo>
                  <a:pt x="1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6" name="Rectangle 84"/>
          <p:cNvSpPr>
            <a:spLocks noChangeArrowheads="1"/>
          </p:cNvSpPr>
          <p:nvPr/>
        </p:nvSpPr>
        <p:spPr bwMode="auto">
          <a:xfrm>
            <a:off x="1409499"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7" name="Rectangle 85"/>
          <p:cNvSpPr>
            <a:spLocks noChangeArrowheads="1"/>
          </p:cNvSpPr>
          <p:nvPr/>
        </p:nvSpPr>
        <p:spPr bwMode="auto">
          <a:xfrm>
            <a:off x="1409499" y="4004042"/>
            <a:ext cx="210483" cy="12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8" name="Rectangle 86"/>
          <p:cNvSpPr>
            <a:spLocks noChangeArrowheads="1"/>
          </p:cNvSpPr>
          <p:nvPr/>
        </p:nvSpPr>
        <p:spPr bwMode="auto">
          <a:xfrm>
            <a:off x="1409499" y="4172428"/>
            <a:ext cx="210483" cy="1279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9" name="Rectangle 87"/>
          <p:cNvSpPr>
            <a:spLocks noChangeArrowheads="1"/>
          </p:cNvSpPr>
          <p:nvPr/>
        </p:nvSpPr>
        <p:spPr bwMode="auto">
          <a:xfrm>
            <a:off x="1409499" y="4172428"/>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90" name="Rectangle 88"/>
          <p:cNvSpPr>
            <a:spLocks noChangeArrowheads="1"/>
          </p:cNvSpPr>
          <p:nvPr/>
        </p:nvSpPr>
        <p:spPr bwMode="auto">
          <a:xfrm>
            <a:off x="1409499" y="4340815"/>
            <a:ext cx="210483" cy="127909"/>
          </a:xfrm>
          <a:prstGeom prst="rect">
            <a:avLst/>
          </a:prstGeom>
          <a:solidFill>
            <a:srgbClr val="99CC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91" name="Rectangle 89"/>
          <p:cNvSpPr>
            <a:spLocks noChangeArrowheads="1"/>
          </p:cNvSpPr>
          <p:nvPr/>
        </p:nvSpPr>
        <p:spPr bwMode="auto">
          <a:xfrm>
            <a:off x="1409499" y="4340815"/>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92" name="Freeform 90"/>
          <p:cNvSpPr>
            <a:spLocks/>
          </p:cNvSpPr>
          <p:nvPr/>
        </p:nvSpPr>
        <p:spPr bwMode="auto">
          <a:xfrm>
            <a:off x="1409499" y="4510821"/>
            <a:ext cx="205626" cy="124671"/>
          </a:xfrm>
          <a:custGeom>
            <a:avLst/>
            <a:gdLst>
              <a:gd name="T0" fmla="*/ 127 w 127"/>
              <a:gd name="T1" fmla="*/ 0 h 77"/>
              <a:gd name="T2" fmla="*/ 0 w 127"/>
              <a:gd name="T3" fmla="*/ 0 h 77"/>
              <a:gd name="T4" fmla="*/ 0 w 127"/>
              <a:gd name="T5" fmla="*/ 77 h 77"/>
              <a:gd name="T6" fmla="*/ 55 w 127"/>
              <a:gd name="T7" fmla="*/ 77 h 77"/>
              <a:gd name="T8" fmla="*/ 127 w 127"/>
              <a:gd name="T9" fmla="*/ 0 h 77"/>
            </a:gdLst>
            <a:ahLst/>
            <a:cxnLst>
              <a:cxn ang="0">
                <a:pos x="T0" y="T1"/>
              </a:cxn>
              <a:cxn ang="0">
                <a:pos x="T2" y="T3"/>
              </a:cxn>
              <a:cxn ang="0">
                <a:pos x="T4" y="T5"/>
              </a:cxn>
              <a:cxn ang="0">
                <a:pos x="T6" y="T7"/>
              </a:cxn>
              <a:cxn ang="0">
                <a:pos x="T8" y="T9"/>
              </a:cxn>
            </a:cxnLst>
            <a:rect l="0" t="0" r="r" b="b"/>
            <a:pathLst>
              <a:path w="127" h="77">
                <a:moveTo>
                  <a:pt x="127" y="0"/>
                </a:moveTo>
                <a:lnTo>
                  <a:pt x="0" y="0"/>
                </a:lnTo>
                <a:lnTo>
                  <a:pt x="0" y="77"/>
                </a:lnTo>
                <a:lnTo>
                  <a:pt x="55" y="77"/>
                </a:lnTo>
                <a:lnTo>
                  <a:pt x="127" y="0"/>
                </a:lnTo>
                <a:close/>
              </a:path>
            </a:pathLst>
          </a:custGeom>
          <a:solidFill>
            <a:srgbClr val="99CC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93" name="Freeform 91"/>
          <p:cNvSpPr>
            <a:spLocks/>
          </p:cNvSpPr>
          <p:nvPr/>
        </p:nvSpPr>
        <p:spPr bwMode="auto">
          <a:xfrm>
            <a:off x="1409499" y="4510821"/>
            <a:ext cx="205626" cy="124671"/>
          </a:xfrm>
          <a:custGeom>
            <a:avLst/>
            <a:gdLst>
              <a:gd name="T0" fmla="*/ 127 w 127"/>
              <a:gd name="T1" fmla="*/ 0 h 77"/>
              <a:gd name="T2" fmla="*/ 0 w 127"/>
              <a:gd name="T3" fmla="*/ 0 h 77"/>
              <a:gd name="T4" fmla="*/ 0 w 127"/>
              <a:gd name="T5" fmla="*/ 77 h 77"/>
              <a:gd name="T6" fmla="*/ 55 w 127"/>
              <a:gd name="T7" fmla="*/ 77 h 77"/>
              <a:gd name="T8" fmla="*/ 127 w 127"/>
              <a:gd name="T9" fmla="*/ 0 h 77"/>
            </a:gdLst>
            <a:ahLst/>
            <a:cxnLst>
              <a:cxn ang="0">
                <a:pos x="T0" y="T1"/>
              </a:cxn>
              <a:cxn ang="0">
                <a:pos x="T2" y="T3"/>
              </a:cxn>
              <a:cxn ang="0">
                <a:pos x="T4" y="T5"/>
              </a:cxn>
              <a:cxn ang="0">
                <a:pos x="T6" y="T7"/>
              </a:cxn>
              <a:cxn ang="0">
                <a:pos x="T8" y="T9"/>
              </a:cxn>
            </a:cxnLst>
            <a:rect l="0" t="0" r="r" b="b"/>
            <a:pathLst>
              <a:path w="127" h="77">
                <a:moveTo>
                  <a:pt x="127" y="0"/>
                </a:moveTo>
                <a:lnTo>
                  <a:pt x="0" y="0"/>
                </a:lnTo>
                <a:lnTo>
                  <a:pt x="0" y="77"/>
                </a:lnTo>
                <a:lnTo>
                  <a:pt x="55" y="77"/>
                </a:lnTo>
                <a:lnTo>
                  <a:pt x="12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94" name="Rectangle 92"/>
          <p:cNvSpPr>
            <a:spLocks noChangeArrowheads="1"/>
          </p:cNvSpPr>
          <p:nvPr/>
        </p:nvSpPr>
        <p:spPr bwMode="auto">
          <a:xfrm>
            <a:off x="2408485" y="3387163"/>
            <a:ext cx="584496" cy="22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428" b="1">
                <a:latin typeface="Segoe UI Semibold" panose="020B0702040204020203" pitchFamily="34" charset="0"/>
              </a:rPr>
              <a:t>RESOU</a:t>
            </a:r>
            <a:endParaRPr lang="en-US" altLang="en-US" sz="1836"/>
          </a:p>
        </p:txBody>
      </p:sp>
      <p:sp>
        <p:nvSpPr>
          <p:cNvPr id="95" name="Rectangle 93"/>
          <p:cNvSpPr>
            <a:spLocks noChangeArrowheads="1"/>
          </p:cNvSpPr>
          <p:nvPr/>
        </p:nvSpPr>
        <p:spPr bwMode="auto">
          <a:xfrm>
            <a:off x="2976789" y="3387163"/>
            <a:ext cx="116575" cy="22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428" b="1" dirty="0">
                <a:latin typeface="Segoe UI Semibold" panose="020B0702040204020203" pitchFamily="34" charset="0"/>
              </a:rPr>
              <a:t>R</a:t>
            </a:r>
            <a:endParaRPr lang="en-US" altLang="en-US" sz="1836" dirty="0"/>
          </a:p>
        </p:txBody>
      </p:sp>
      <p:sp>
        <p:nvSpPr>
          <p:cNvPr id="96" name="Rectangle 94"/>
          <p:cNvSpPr>
            <a:spLocks noChangeArrowheads="1"/>
          </p:cNvSpPr>
          <p:nvPr/>
        </p:nvSpPr>
        <p:spPr bwMode="auto">
          <a:xfrm>
            <a:off x="3086888" y="3387163"/>
            <a:ext cx="393442" cy="22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428" b="1" dirty="0">
                <a:latin typeface="Segoe UI Semibold" panose="020B0702040204020203" pitchFamily="34" charset="0"/>
              </a:rPr>
              <a:t>CE G</a:t>
            </a:r>
            <a:endParaRPr lang="en-US" altLang="en-US" sz="1836" dirty="0"/>
          </a:p>
        </p:txBody>
      </p:sp>
      <p:sp>
        <p:nvSpPr>
          <p:cNvPr id="97" name="Rectangle 95"/>
          <p:cNvSpPr>
            <a:spLocks noChangeArrowheads="1"/>
          </p:cNvSpPr>
          <p:nvPr/>
        </p:nvSpPr>
        <p:spPr bwMode="auto">
          <a:xfrm>
            <a:off x="3468996" y="3387163"/>
            <a:ext cx="116575" cy="22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428" b="1">
                <a:latin typeface="Segoe UI Semibold" panose="020B0702040204020203" pitchFamily="34" charset="0"/>
              </a:rPr>
              <a:t>R</a:t>
            </a:r>
            <a:endParaRPr lang="en-US" altLang="en-US" sz="1836"/>
          </a:p>
        </p:txBody>
      </p:sp>
      <p:sp>
        <p:nvSpPr>
          <p:cNvPr id="98" name="Rectangle 96"/>
          <p:cNvSpPr>
            <a:spLocks noChangeArrowheads="1"/>
          </p:cNvSpPr>
          <p:nvPr/>
        </p:nvSpPr>
        <p:spPr bwMode="auto">
          <a:xfrm>
            <a:off x="3579095" y="3387163"/>
            <a:ext cx="380489" cy="22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428" b="1" dirty="0">
                <a:latin typeface="Segoe UI Semibold" panose="020B0702040204020203" pitchFamily="34" charset="0"/>
              </a:rPr>
              <a:t>OUP</a:t>
            </a:r>
            <a:endParaRPr lang="en-US" altLang="en-US" sz="1836" dirty="0"/>
          </a:p>
        </p:txBody>
      </p:sp>
      <p:sp>
        <p:nvSpPr>
          <p:cNvPr id="99" name="Freeform 97"/>
          <p:cNvSpPr>
            <a:spLocks/>
          </p:cNvSpPr>
          <p:nvPr/>
        </p:nvSpPr>
        <p:spPr bwMode="auto">
          <a:xfrm>
            <a:off x="2810022" y="2065975"/>
            <a:ext cx="145719" cy="25906"/>
          </a:xfrm>
          <a:custGeom>
            <a:avLst/>
            <a:gdLst>
              <a:gd name="T0" fmla="*/ 7 w 77"/>
              <a:gd name="T1" fmla="*/ 14 h 14"/>
              <a:gd name="T2" fmla="*/ 0 w 77"/>
              <a:gd name="T3" fmla="*/ 7 h 14"/>
              <a:gd name="T4" fmla="*/ 7 w 77"/>
              <a:gd name="T5" fmla="*/ 0 h 14"/>
              <a:gd name="T6" fmla="*/ 70 w 77"/>
              <a:gd name="T7" fmla="*/ 0 h 14"/>
              <a:gd name="T8" fmla="*/ 77 w 77"/>
              <a:gd name="T9" fmla="*/ 7 h 14"/>
              <a:gd name="T10" fmla="*/ 70 w 77"/>
              <a:gd name="T11" fmla="*/ 14 h 14"/>
              <a:gd name="T12" fmla="*/ 7 w 77"/>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77" h="14">
                <a:moveTo>
                  <a:pt x="7" y="14"/>
                </a:moveTo>
                <a:cubicBezTo>
                  <a:pt x="3" y="14"/>
                  <a:pt x="0" y="11"/>
                  <a:pt x="0" y="7"/>
                </a:cubicBezTo>
                <a:cubicBezTo>
                  <a:pt x="0" y="3"/>
                  <a:pt x="3" y="0"/>
                  <a:pt x="7" y="0"/>
                </a:cubicBezTo>
                <a:cubicBezTo>
                  <a:pt x="70" y="0"/>
                  <a:pt x="70" y="0"/>
                  <a:pt x="70" y="0"/>
                </a:cubicBezTo>
                <a:cubicBezTo>
                  <a:pt x="74" y="0"/>
                  <a:pt x="77" y="3"/>
                  <a:pt x="77" y="7"/>
                </a:cubicBezTo>
                <a:cubicBezTo>
                  <a:pt x="77" y="11"/>
                  <a:pt x="74" y="14"/>
                  <a:pt x="70" y="14"/>
                </a:cubicBezTo>
                <a:lnTo>
                  <a:pt x="7" y="14"/>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0" name="Freeform 98"/>
          <p:cNvSpPr>
            <a:spLocks/>
          </p:cNvSpPr>
          <p:nvPr/>
        </p:nvSpPr>
        <p:spPr bwMode="auto">
          <a:xfrm>
            <a:off x="2810022" y="2065975"/>
            <a:ext cx="45335" cy="25906"/>
          </a:xfrm>
          <a:custGeom>
            <a:avLst/>
            <a:gdLst>
              <a:gd name="T0" fmla="*/ 22 w 24"/>
              <a:gd name="T1" fmla="*/ 0 h 14"/>
              <a:gd name="T2" fmla="*/ 7 w 24"/>
              <a:gd name="T3" fmla="*/ 0 h 14"/>
              <a:gd name="T4" fmla="*/ 0 w 24"/>
              <a:gd name="T5" fmla="*/ 7 h 14"/>
              <a:gd name="T6" fmla="*/ 7 w 24"/>
              <a:gd name="T7" fmla="*/ 14 h 14"/>
              <a:gd name="T8" fmla="*/ 22 w 24"/>
              <a:gd name="T9" fmla="*/ 14 h 14"/>
              <a:gd name="T10" fmla="*/ 24 w 24"/>
              <a:gd name="T11" fmla="*/ 7 h 14"/>
              <a:gd name="T12" fmla="*/ 22 w 24"/>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24" h="14">
                <a:moveTo>
                  <a:pt x="22" y="0"/>
                </a:moveTo>
                <a:cubicBezTo>
                  <a:pt x="7" y="0"/>
                  <a:pt x="7" y="0"/>
                  <a:pt x="7" y="0"/>
                </a:cubicBezTo>
                <a:cubicBezTo>
                  <a:pt x="3" y="0"/>
                  <a:pt x="0" y="3"/>
                  <a:pt x="0" y="7"/>
                </a:cubicBezTo>
                <a:cubicBezTo>
                  <a:pt x="0" y="11"/>
                  <a:pt x="3" y="14"/>
                  <a:pt x="7" y="14"/>
                </a:cubicBezTo>
                <a:cubicBezTo>
                  <a:pt x="22" y="14"/>
                  <a:pt x="22" y="14"/>
                  <a:pt x="22" y="14"/>
                </a:cubicBezTo>
                <a:cubicBezTo>
                  <a:pt x="23" y="12"/>
                  <a:pt x="24" y="10"/>
                  <a:pt x="24" y="7"/>
                </a:cubicBezTo>
                <a:cubicBezTo>
                  <a:pt x="24" y="5"/>
                  <a:pt x="23" y="2"/>
                  <a:pt x="22"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1" name="Freeform 99"/>
          <p:cNvSpPr>
            <a:spLocks/>
          </p:cNvSpPr>
          <p:nvPr/>
        </p:nvSpPr>
        <p:spPr bwMode="auto">
          <a:xfrm>
            <a:off x="2876405" y="2065975"/>
            <a:ext cx="12953" cy="25906"/>
          </a:xfrm>
          <a:custGeom>
            <a:avLst/>
            <a:gdLst>
              <a:gd name="T0" fmla="*/ 7 w 7"/>
              <a:gd name="T1" fmla="*/ 0 h 14"/>
              <a:gd name="T2" fmla="*/ 0 w 7"/>
              <a:gd name="T3" fmla="*/ 0 h 14"/>
              <a:gd name="T4" fmla="*/ 1 w 7"/>
              <a:gd name="T5" fmla="*/ 7 h 14"/>
              <a:gd name="T6" fmla="*/ 0 w 7"/>
              <a:gd name="T7" fmla="*/ 14 h 14"/>
              <a:gd name="T8" fmla="*/ 7 w 7"/>
              <a:gd name="T9" fmla="*/ 14 h 14"/>
              <a:gd name="T10" fmla="*/ 6 w 7"/>
              <a:gd name="T11" fmla="*/ 7 h 14"/>
              <a:gd name="T12" fmla="*/ 7 w 7"/>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7" h="14">
                <a:moveTo>
                  <a:pt x="7" y="0"/>
                </a:moveTo>
                <a:cubicBezTo>
                  <a:pt x="0" y="0"/>
                  <a:pt x="0" y="0"/>
                  <a:pt x="0" y="0"/>
                </a:cubicBezTo>
                <a:cubicBezTo>
                  <a:pt x="1" y="2"/>
                  <a:pt x="1" y="5"/>
                  <a:pt x="1" y="7"/>
                </a:cubicBezTo>
                <a:cubicBezTo>
                  <a:pt x="1" y="10"/>
                  <a:pt x="1" y="12"/>
                  <a:pt x="0" y="14"/>
                </a:cubicBezTo>
                <a:cubicBezTo>
                  <a:pt x="7" y="14"/>
                  <a:pt x="7" y="14"/>
                  <a:pt x="7" y="14"/>
                </a:cubicBezTo>
                <a:cubicBezTo>
                  <a:pt x="6" y="12"/>
                  <a:pt x="6" y="10"/>
                  <a:pt x="6" y="7"/>
                </a:cubicBezTo>
                <a:cubicBezTo>
                  <a:pt x="6" y="5"/>
                  <a:pt x="6" y="2"/>
                  <a:pt x="7"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2" name="Freeform 100"/>
          <p:cNvSpPr>
            <a:spLocks/>
          </p:cNvSpPr>
          <p:nvPr/>
        </p:nvSpPr>
        <p:spPr bwMode="auto">
          <a:xfrm>
            <a:off x="2910406" y="2065975"/>
            <a:ext cx="45335" cy="25906"/>
          </a:xfrm>
          <a:custGeom>
            <a:avLst/>
            <a:gdLst>
              <a:gd name="T0" fmla="*/ 24 w 24"/>
              <a:gd name="T1" fmla="*/ 7 h 14"/>
              <a:gd name="T2" fmla="*/ 17 w 24"/>
              <a:gd name="T3" fmla="*/ 0 h 14"/>
              <a:gd name="T4" fmla="*/ 2 w 24"/>
              <a:gd name="T5" fmla="*/ 0 h 14"/>
              <a:gd name="T6" fmla="*/ 0 w 24"/>
              <a:gd name="T7" fmla="*/ 7 h 14"/>
              <a:gd name="T8" fmla="*/ 2 w 24"/>
              <a:gd name="T9" fmla="*/ 14 h 14"/>
              <a:gd name="T10" fmla="*/ 17 w 24"/>
              <a:gd name="T11" fmla="*/ 14 h 14"/>
              <a:gd name="T12" fmla="*/ 24 w 24"/>
              <a:gd name="T13" fmla="*/ 7 h 14"/>
            </a:gdLst>
            <a:ahLst/>
            <a:cxnLst>
              <a:cxn ang="0">
                <a:pos x="T0" y="T1"/>
              </a:cxn>
              <a:cxn ang="0">
                <a:pos x="T2" y="T3"/>
              </a:cxn>
              <a:cxn ang="0">
                <a:pos x="T4" y="T5"/>
              </a:cxn>
              <a:cxn ang="0">
                <a:pos x="T6" y="T7"/>
              </a:cxn>
              <a:cxn ang="0">
                <a:pos x="T8" y="T9"/>
              </a:cxn>
              <a:cxn ang="0">
                <a:pos x="T10" y="T11"/>
              </a:cxn>
              <a:cxn ang="0">
                <a:pos x="T12" y="T13"/>
              </a:cxn>
            </a:cxnLst>
            <a:rect l="0" t="0" r="r" b="b"/>
            <a:pathLst>
              <a:path w="24" h="14">
                <a:moveTo>
                  <a:pt x="24" y="7"/>
                </a:moveTo>
                <a:cubicBezTo>
                  <a:pt x="24" y="3"/>
                  <a:pt x="21" y="0"/>
                  <a:pt x="17" y="0"/>
                </a:cubicBezTo>
                <a:cubicBezTo>
                  <a:pt x="2" y="0"/>
                  <a:pt x="2" y="0"/>
                  <a:pt x="2" y="0"/>
                </a:cubicBezTo>
                <a:cubicBezTo>
                  <a:pt x="1" y="2"/>
                  <a:pt x="0" y="5"/>
                  <a:pt x="0" y="7"/>
                </a:cubicBezTo>
                <a:cubicBezTo>
                  <a:pt x="0" y="10"/>
                  <a:pt x="1" y="12"/>
                  <a:pt x="2" y="14"/>
                </a:cubicBezTo>
                <a:cubicBezTo>
                  <a:pt x="17" y="14"/>
                  <a:pt x="17" y="14"/>
                  <a:pt x="17" y="14"/>
                </a:cubicBezTo>
                <a:cubicBezTo>
                  <a:pt x="21" y="14"/>
                  <a:pt x="24" y="11"/>
                  <a:pt x="24" y="7"/>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3" name="Freeform 101"/>
          <p:cNvSpPr>
            <a:spLocks/>
          </p:cNvSpPr>
          <p:nvPr/>
        </p:nvSpPr>
        <p:spPr bwMode="auto">
          <a:xfrm>
            <a:off x="2852118" y="2065975"/>
            <a:ext cx="25906" cy="25906"/>
          </a:xfrm>
          <a:custGeom>
            <a:avLst/>
            <a:gdLst>
              <a:gd name="T0" fmla="*/ 13 w 14"/>
              <a:gd name="T1" fmla="*/ 0 h 14"/>
              <a:gd name="T2" fmla="*/ 0 w 14"/>
              <a:gd name="T3" fmla="*/ 0 h 14"/>
              <a:gd name="T4" fmla="*/ 2 w 14"/>
              <a:gd name="T5" fmla="*/ 7 h 14"/>
              <a:gd name="T6" fmla="*/ 0 w 14"/>
              <a:gd name="T7" fmla="*/ 14 h 14"/>
              <a:gd name="T8" fmla="*/ 13 w 14"/>
              <a:gd name="T9" fmla="*/ 14 h 14"/>
              <a:gd name="T10" fmla="*/ 14 w 14"/>
              <a:gd name="T11" fmla="*/ 7 h 14"/>
              <a:gd name="T12" fmla="*/ 13 w 14"/>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4" h="14">
                <a:moveTo>
                  <a:pt x="13" y="0"/>
                </a:moveTo>
                <a:cubicBezTo>
                  <a:pt x="0" y="0"/>
                  <a:pt x="0" y="0"/>
                  <a:pt x="0" y="0"/>
                </a:cubicBezTo>
                <a:cubicBezTo>
                  <a:pt x="1" y="2"/>
                  <a:pt x="2" y="5"/>
                  <a:pt x="2" y="7"/>
                </a:cubicBezTo>
                <a:cubicBezTo>
                  <a:pt x="2" y="10"/>
                  <a:pt x="1" y="12"/>
                  <a:pt x="0" y="14"/>
                </a:cubicBezTo>
                <a:cubicBezTo>
                  <a:pt x="13" y="14"/>
                  <a:pt x="13" y="14"/>
                  <a:pt x="13" y="14"/>
                </a:cubicBezTo>
                <a:cubicBezTo>
                  <a:pt x="14" y="12"/>
                  <a:pt x="14" y="10"/>
                  <a:pt x="14" y="7"/>
                </a:cubicBezTo>
                <a:cubicBezTo>
                  <a:pt x="14" y="5"/>
                  <a:pt x="14" y="2"/>
                  <a:pt x="13"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4" name="Freeform 102"/>
          <p:cNvSpPr>
            <a:spLocks/>
          </p:cNvSpPr>
          <p:nvPr/>
        </p:nvSpPr>
        <p:spPr bwMode="auto">
          <a:xfrm>
            <a:off x="2750115" y="2035213"/>
            <a:ext cx="123052" cy="89051"/>
          </a:xfrm>
          <a:custGeom>
            <a:avLst/>
            <a:gdLst>
              <a:gd name="T0" fmla="*/ 45 w 65"/>
              <a:gd name="T1" fmla="*/ 35 h 47"/>
              <a:gd name="T2" fmla="*/ 23 w 65"/>
              <a:gd name="T3" fmla="*/ 35 h 47"/>
              <a:gd name="T4" fmla="*/ 12 w 65"/>
              <a:gd name="T5" fmla="*/ 23 h 47"/>
              <a:gd name="T6" fmla="*/ 23 w 65"/>
              <a:gd name="T7" fmla="*/ 12 h 47"/>
              <a:gd name="T8" fmla="*/ 45 w 65"/>
              <a:gd name="T9" fmla="*/ 12 h 47"/>
              <a:gd name="T10" fmla="*/ 46 w 65"/>
              <a:gd name="T11" fmla="*/ 12 h 47"/>
              <a:gd name="T12" fmla="*/ 65 w 65"/>
              <a:gd name="T13" fmla="*/ 12 h 47"/>
              <a:gd name="T14" fmla="*/ 45 w 65"/>
              <a:gd name="T15" fmla="*/ 0 h 47"/>
              <a:gd name="T16" fmla="*/ 23 w 65"/>
              <a:gd name="T17" fmla="*/ 0 h 47"/>
              <a:gd name="T18" fmla="*/ 0 w 65"/>
              <a:gd name="T19" fmla="*/ 23 h 47"/>
              <a:gd name="T20" fmla="*/ 23 w 65"/>
              <a:gd name="T21" fmla="*/ 47 h 47"/>
              <a:gd name="T22" fmla="*/ 45 w 65"/>
              <a:gd name="T23" fmla="*/ 47 h 47"/>
              <a:gd name="T24" fmla="*/ 65 w 65"/>
              <a:gd name="T25" fmla="*/ 35 h 47"/>
              <a:gd name="T26" fmla="*/ 46 w 65"/>
              <a:gd name="T27" fmla="*/ 35 h 47"/>
              <a:gd name="T28" fmla="*/ 45 w 65"/>
              <a:gd name="T29" fmla="*/ 3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 h="47">
                <a:moveTo>
                  <a:pt x="45" y="35"/>
                </a:moveTo>
                <a:cubicBezTo>
                  <a:pt x="23" y="35"/>
                  <a:pt x="23" y="35"/>
                  <a:pt x="23" y="35"/>
                </a:cubicBezTo>
                <a:cubicBezTo>
                  <a:pt x="17" y="35"/>
                  <a:pt x="12" y="30"/>
                  <a:pt x="12" y="23"/>
                </a:cubicBezTo>
                <a:cubicBezTo>
                  <a:pt x="12" y="17"/>
                  <a:pt x="17" y="12"/>
                  <a:pt x="23" y="12"/>
                </a:cubicBezTo>
                <a:cubicBezTo>
                  <a:pt x="45" y="12"/>
                  <a:pt x="45" y="12"/>
                  <a:pt x="45" y="12"/>
                </a:cubicBezTo>
                <a:cubicBezTo>
                  <a:pt x="45" y="12"/>
                  <a:pt x="46" y="12"/>
                  <a:pt x="46" y="12"/>
                </a:cubicBezTo>
                <a:cubicBezTo>
                  <a:pt x="65" y="12"/>
                  <a:pt x="65" y="12"/>
                  <a:pt x="65" y="12"/>
                </a:cubicBezTo>
                <a:cubicBezTo>
                  <a:pt x="61" y="5"/>
                  <a:pt x="54" y="0"/>
                  <a:pt x="45" y="0"/>
                </a:cubicBezTo>
                <a:cubicBezTo>
                  <a:pt x="23" y="0"/>
                  <a:pt x="23" y="0"/>
                  <a:pt x="23" y="0"/>
                </a:cubicBezTo>
                <a:cubicBezTo>
                  <a:pt x="10" y="0"/>
                  <a:pt x="0" y="10"/>
                  <a:pt x="0" y="23"/>
                </a:cubicBezTo>
                <a:cubicBezTo>
                  <a:pt x="0" y="36"/>
                  <a:pt x="10" y="47"/>
                  <a:pt x="23" y="47"/>
                </a:cubicBezTo>
                <a:cubicBezTo>
                  <a:pt x="45" y="47"/>
                  <a:pt x="45" y="47"/>
                  <a:pt x="45" y="47"/>
                </a:cubicBezTo>
                <a:cubicBezTo>
                  <a:pt x="54" y="47"/>
                  <a:pt x="61" y="42"/>
                  <a:pt x="65" y="35"/>
                </a:cubicBezTo>
                <a:cubicBezTo>
                  <a:pt x="46" y="35"/>
                  <a:pt x="46" y="35"/>
                  <a:pt x="46" y="35"/>
                </a:cubicBezTo>
                <a:cubicBezTo>
                  <a:pt x="46" y="35"/>
                  <a:pt x="45" y="35"/>
                  <a:pt x="45" y="35"/>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5" name="Freeform 103"/>
          <p:cNvSpPr>
            <a:spLocks/>
          </p:cNvSpPr>
          <p:nvPr/>
        </p:nvSpPr>
        <p:spPr bwMode="auto">
          <a:xfrm>
            <a:off x="2887739" y="2065975"/>
            <a:ext cx="27525" cy="25906"/>
          </a:xfrm>
          <a:custGeom>
            <a:avLst/>
            <a:gdLst>
              <a:gd name="T0" fmla="*/ 14 w 14"/>
              <a:gd name="T1" fmla="*/ 0 h 14"/>
              <a:gd name="T2" fmla="*/ 1 w 14"/>
              <a:gd name="T3" fmla="*/ 0 h 14"/>
              <a:gd name="T4" fmla="*/ 0 w 14"/>
              <a:gd name="T5" fmla="*/ 7 h 14"/>
              <a:gd name="T6" fmla="*/ 1 w 14"/>
              <a:gd name="T7" fmla="*/ 14 h 14"/>
              <a:gd name="T8" fmla="*/ 14 w 14"/>
              <a:gd name="T9" fmla="*/ 14 h 14"/>
              <a:gd name="T10" fmla="*/ 12 w 14"/>
              <a:gd name="T11" fmla="*/ 7 h 14"/>
              <a:gd name="T12" fmla="*/ 14 w 14"/>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4" h="14">
                <a:moveTo>
                  <a:pt x="14" y="0"/>
                </a:moveTo>
                <a:cubicBezTo>
                  <a:pt x="1" y="0"/>
                  <a:pt x="1" y="0"/>
                  <a:pt x="1" y="0"/>
                </a:cubicBezTo>
                <a:cubicBezTo>
                  <a:pt x="0" y="2"/>
                  <a:pt x="0" y="5"/>
                  <a:pt x="0" y="7"/>
                </a:cubicBezTo>
                <a:cubicBezTo>
                  <a:pt x="0" y="10"/>
                  <a:pt x="0" y="12"/>
                  <a:pt x="1" y="14"/>
                </a:cubicBezTo>
                <a:cubicBezTo>
                  <a:pt x="14" y="14"/>
                  <a:pt x="14" y="14"/>
                  <a:pt x="14" y="14"/>
                </a:cubicBezTo>
                <a:cubicBezTo>
                  <a:pt x="13" y="12"/>
                  <a:pt x="12" y="10"/>
                  <a:pt x="12" y="7"/>
                </a:cubicBezTo>
                <a:cubicBezTo>
                  <a:pt x="12" y="5"/>
                  <a:pt x="13" y="2"/>
                  <a:pt x="14"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6" name="Freeform 104"/>
          <p:cNvSpPr>
            <a:spLocks/>
          </p:cNvSpPr>
          <p:nvPr/>
        </p:nvSpPr>
        <p:spPr bwMode="auto">
          <a:xfrm>
            <a:off x="2894215" y="2035213"/>
            <a:ext cx="124671" cy="89051"/>
          </a:xfrm>
          <a:custGeom>
            <a:avLst/>
            <a:gdLst>
              <a:gd name="T0" fmla="*/ 42 w 66"/>
              <a:gd name="T1" fmla="*/ 0 h 47"/>
              <a:gd name="T2" fmla="*/ 20 w 66"/>
              <a:gd name="T3" fmla="*/ 0 h 47"/>
              <a:gd name="T4" fmla="*/ 0 w 66"/>
              <a:gd name="T5" fmla="*/ 12 h 47"/>
              <a:gd name="T6" fmla="*/ 19 w 66"/>
              <a:gd name="T7" fmla="*/ 12 h 47"/>
              <a:gd name="T8" fmla="*/ 20 w 66"/>
              <a:gd name="T9" fmla="*/ 12 h 47"/>
              <a:gd name="T10" fmla="*/ 42 w 66"/>
              <a:gd name="T11" fmla="*/ 12 h 47"/>
              <a:gd name="T12" fmla="*/ 54 w 66"/>
              <a:gd name="T13" fmla="*/ 23 h 47"/>
              <a:gd name="T14" fmla="*/ 42 w 66"/>
              <a:gd name="T15" fmla="*/ 35 h 47"/>
              <a:gd name="T16" fmla="*/ 20 w 66"/>
              <a:gd name="T17" fmla="*/ 35 h 47"/>
              <a:gd name="T18" fmla="*/ 19 w 66"/>
              <a:gd name="T19" fmla="*/ 35 h 47"/>
              <a:gd name="T20" fmla="*/ 0 w 66"/>
              <a:gd name="T21" fmla="*/ 35 h 47"/>
              <a:gd name="T22" fmla="*/ 20 w 66"/>
              <a:gd name="T23" fmla="*/ 47 h 47"/>
              <a:gd name="T24" fmla="*/ 42 w 66"/>
              <a:gd name="T25" fmla="*/ 47 h 47"/>
              <a:gd name="T26" fmla="*/ 66 w 66"/>
              <a:gd name="T27" fmla="*/ 23 h 47"/>
              <a:gd name="T28" fmla="*/ 42 w 66"/>
              <a:gd name="T2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 h="47">
                <a:moveTo>
                  <a:pt x="42" y="0"/>
                </a:moveTo>
                <a:cubicBezTo>
                  <a:pt x="20" y="0"/>
                  <a:pt x="20" y="0"/>
                  <a:pt x="20" y="0"/>
                </a:cubicBezTo>
                <a:cubicBezTo>
                  <a:pt x="11" y="0"/>
                  <a:pt x="4" y="5"/>
                  <a:pt x="0" y="12"/>
                </a:cubicBezTo>
                <a:cubicBezTo>
                  <a:pt x="19" y="12"/>
                  <a:pt x="19" y="12"/>
                  <a:pt x="19" y="12"/>
                </a:cubicBezTo>
                <a:cubicBezTo>
                  <a:pt x="19" y="12"/>
                  <a:pt x="20" y="12"/>
                  <a:pt x="20" y="12"/>
                </a:cubicBezTo>
                <a:cubicBezTo>
                  <a:pt x="42" y="12"/>
                  <a:pt x="42" y="12"/>
                  <a:pt x="42" y="12"/>
                </a:cubicBezTo>
                <a:cubicBezTo>
                  <a:pt x="48" y="12"/>
                  <a:pt x="54" y="17"/>
                  <a:pt x="54" y="23"/>
                </a:cubicBezTo>
                <a:cubicBezTo>
                  <a:pt x="54" y="30"/>
                  <a:pt x="48" y="35"/>
                  <a:pt x="42" y="35"/>
                </a:cubicBezTo>
                <a:cubicBezTo>
                  <a:pt x="20" y="35"/>
                  <a:pt x="20" y="35"/>
                  <a:pt x="20" y="35"/>
                </a:cubicBezTo>
                <a:cubicBezTo>
                  <a:pt x="20" y="35"/>
                  <a:pt x="19" y="35"/>
                  <a:pt x="19" y="35"/>
                </a:cubicBezTo>
                <a:cubicBezTo>
                  <a:pt x="0" y="35"/>
                  <a:pt x="0" y="35"/>
                  <a:pt x="0" y="35"/>
                </a:cubicBezTo>
                <a:cubicBezTo>
                  <a:pt x="4" y="42"/>
                  <a:pt x="11" y="47"/>
                  <a:pt x="20" y="47"/>
                </a:cubicBezTo>
                <a:cubicBezTo>
                  <a:pt x="42" y="47"/>
                  <a:pt x="42" y="47"/>
                  <a:pt x="42" y="47"/>
                </a:cubicBezTo>
                <a:cubicBezTo>
                  <a:pt x="55" y="47"/>
                  <a:pt x="66" y="36"/>
                  <a:pt x="66" y="23"/>
                </a:cubicBezTo>
                <a:cubicBezTo>
                  <a:pt x="66" y="10"/>
                  <a:pt x="55" y="0"/>
                  <a:pt x="42"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7" name="Freeform 105"/>
          <p:cNvSpPr>
            <a:spLocks noEditPoints="1"/>
          </p:cNvSpPr>
          <p:nvPr/>
        </p:nvSpPr>
        <p:spPr bwMode="auto">
          <a:xfrm>
            <a:off x="2701542" y="1897589"/>
            <a:ext cx="364298" cy="364298"/>
          </a:xfrm>
          <a:custGeom>
            <a:avLst/>
            <a:gdLst>
              <a:gd name="T0" fmla="*/ 96 w 192"/>
              <a:gd name="T1" fmla="*/ 12 h 192"/>
              <a:gd name="T2" fmla="*/ 180 w 192"/>
              <a:gd name="T3" fmla="*/ 96 h 192"/>
              <a:gd name="T4" fmla="*/ 96 w 192"/>
              <a:gd name="T5" fmla="*/ 180 h 192"/>
              <a:gd name="T6" fmla="*/ 12 w 192"/>
              <a:gd name="T7" fmla="*/ 96 h 192"/>
              <a:gd name="T8" fmla="*/ 96 w 192"/>
              <a:gd name="T9" fmla="*/ 12 h 192"/>
              <a:gd name="T10" fmla="*/ 96 w 192"/>
              <a:gd name="T11" fmla="*/ 0 h 192"/>
              <a:gd name="T12" fmla="*/ 0 w 192"/>
              <a:gd name="T13" fmla="*/ 96 h 192"/>
              <a:gd name="T14" fmla="*/ 96 w 192"/>
              <a:gd name="T15" fmla="*/ 192 h 192"/>
              <a:gd name="T16" fmla="*/ 192 w 192"/>
              <a:gd name="T17" fmla="*/ 96 h 192"/>
              <a:gd name="T18" fmla="*/ 96 w 192"/>
              <a:gd name="T19"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2" h="192">
                <a:moveTo>
                  <a:pt x="96" y="12"/>
                </a:moveTo>
                <a:cubicBezTo>
                  <a:pt x="142" y="12"/>
                  <a:pt x="180" y="50"/>
                  <a:pt x="180" y="96"/>
                </a:cubicBezTo>
                <a:cubicBezTo>
                  <a:pt x="180" y="143"/>
                  <a:pt x="142" y="180"/>
                  <a:pt x="96" y="180"/>
                </a:cubicBezTo>
                <a:cubicBezTo>
                  <a:pt x="49" y="180"/>
                  <a:pt x="12" y="143"/>
                  <a:pt x="12" y="96"/>
                </a:cubicBezTo>
                <a:cubicBezTo>
                  <a:pt x="12" y="50"/>
                  <a:pt x="49" y="12"/>
                  <a:pt x="96" y="12"/>
                </a:cubicBezTo>
                <a:moveTo>
                  <a:pt x="96" y="0"/>
                </a:moveTo>
                <a:cubicBezTo>
                  <a:pt x="43" y="0"/>
                  <a:pt x="0" y="43"/>
                  <a:pt x="0" y="96"/>
                </a:cubicBezTo>
                <a:cubicBezTo>
                  <a:pt x="0" y="149"/>
                  <a:pt x="43" y="192"/>
                  <a:pt x="96" y="192"/>
                </a:cubicBezTo>
                <a:cubicBezTo>
                  <a:pt x="149" y="192"/>
                  <a:pt x="192" y="149"/>
                  <a:pt x="192" y="96"/>
                </a:cubicBezTo>
                <a:cubicBezTo>
                  <a:pt x="192" y="43"/>
                  <a:pt x="149" y="0"/>
                  <a:pt x="96"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 name="TextBox 3"/>
          <p:cNvSpPr txBox="1"/>
          <p:nvPr/>
        </p:nvSpPr>
        <p:spPr>
          <a:xfrm>
            <a:off x="10247734" y="6409484"/>
            <a:ext cx="2188741"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latin typeface="+mj-lt"/>
              </a:rPr>
              <a:t>*and only one</a:t>
            </a:r>
          </a:p>
        </p:txBody>
      </p:sp>
    </p:spTree>
    <p:extLst>
      <p:ext uri="{BB962C8B-B14F-4D97-AF65-F5344CB8AC3E}">
        <p14:creationId xmlns:p14="http://schemas.microsoft.com/office/powerpoint/2010/main" val="3686921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a:t>
            </a:r>
            <a:r>
              <a:rPr lang="en-US" dirty="0" smtClean="0"/>
              <a:t>mperative </a:t>
            </a:r>
            <a:r>
              <a:rPr lang="en-US" dirty="0"/>
              <a:t/>
            </a:r>
            <a:br>
              <a:rPr lang="en-US" dirty="0"/>
            </a:br>
            <a:r>
              <a:rPr lang="en-US" dirty="0" smtClean="0"/>
              <a:t>or</a:t>
            </a:r>
            <a:br>
              <a:rPr lang="en-US" dirty="0" smtClean="0"/>
            </a:br>
            <a:r>
              <a:rPr lang="en-US" dirty="0" smtClean="0"/>
              <a:t>declarative</a:t>
            </a:r>
            <a:endParaRPr lang="en-US" dirty="0"/>
          </a:p>
        </p:txBody>
      </p:sp>
      <p:sp>
        <p:nvSpPr>
          <p:cNvPr id="3" name="Subtitle 2"/>
          <p:cNvSpPr>
            <a:spLocks noGrp="1"/>
          </p:cNvSpPr>
          <p:nvPr>
            <p:ph type="subTitle" idx="1"/>
          </p:nvPr>
        </p:nvSpPr>
        <p:spPr>
          <a:xfrm>
            <a:off x="655637" y="5021262"/>
            <a:ext cx="11780838" cy="1323288"/>
          </a:xfrm>
        </p:spPr>
        <p:txBody>
          <a:bodyPr/>
          <a:lstStyle/>
          <a:p>
            <a:r>
              <a:rPr lang="en-US" sz="16600" dirty="0" smtClean="0"/>
              <a:t>You decide</a:t>
            </a:r>
            <a:endParaRPr lang="en-US" sz="16600" dirty="0"/>
          </a:p>
        </p:txBody>
      </p:sp>
      <p:sp>
        <p:nvSpPr>
          <p:cNvPr id="4" name="TextBox 3"/>
          <p:cNvSpPr txBox="1"/>
          <p:nvPr/>
        </p:nvSpPr>
        <p:spPr>
          <a:xfrm>
            <a:off x="6142037" y="1364811"/>
            <a:ext cx="7848600" cy="1141851"/>
          </a:xfrm>
          <a:prstGeom prst="rect">
            <a:avLst/>
          </a:prstGeom>
          <a:noFill/>
        </p:spPr>
        <p:txBody>
          <a:bodyPr wrap="square" lIns="182880" tIns="146304" rIns="182880" bIns="146304" rtlCol="0">
            <a:spAutoFit/>
          </a:bodyPr>
          <a:lstStyle/>
          <a:p>
            <a:pPr>
              <a:lnSpc>
                <a:spcPct val="90000"/>
              </a:lnSpc>
              <a:spcAft>
                <a:spcPts val="600"/>
              </a:spcAft>
            </a:pP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New-</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AzureVM</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–VM $</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myVM</a:t>
            </a:r>
            <a:endPar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a:p>
            <a:pPr>
              <a:lnSpc>
                <a:spcPct val="90000"/>
              </a:lnSpc>
              <a:spcAft>
                <a:spcPts val="600"/>
              </a:spcAft>
            </a:pPr>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New-</a:t>
            </a:r>
            <a:r>
              <a:rPr lang="en-US" sz="16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AzureStorageAccount</a:t>
            </a:r>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StorageAccountName</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$acct</a:t>
            </a:r>
          </a:p>
          <a:p>
            <a:pPr>
              <a:lnSpc>
                <a:spcPct val="90000"/>
              </a:lnSpc>
              <a:spcAft>
                <a:spcPts val="600"/>
              </a:spcAft>
            </a:pPr>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Set-</a:t>
            </a:r>
            <a:r>
              <a:rPr lang="en-US" sz="16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AzureVNetConfig</a:t>
            </a:r>
            <a:r>
              <a:rPr lang="en-US" sz="16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US" sz="16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ConfigurationPath</a:t>
            </a:r>
            <a:r>
              <a:rPr lang="en-US" sz="16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-Path</a:t>
            </a:r>
          </a:p>
        </p:txBody>
      </p:sp>
      <p:sp>
        <p:nvSpPr>
          <p:cNvPr id="5" name="Text Placeholder 1"/>
          <p:cNvSpPr txBox="1">
            <a:spLocks/>
          </p:cNvSpPr>
          <p:nvPr/>
        </p:nvSpPr>
        <p:spPr>
          <a:xfrm>
            <a:off x="6142037" y="3521205"/>
            <a:ext cx="12161837" cy="2566857"/>
          </a:xfrm>
          <a:prstGeom prst="rect">
            <a:avLst/>
          </a:prstGeom>
        </p:spPr>
        <p:txBody>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dirty="0" smtClean="0">
                <a:latin typeface="Consolas" panose="020B0609020204030204" pitchFamily="49" charset="0"/>
                <a:cs typeface="Consolas" panose="020B0609020204030204" pitchFamily="49" charset="0"/>
              </a:rPr>
              <a:t>{</a:t>
            </a:r>
          </a:p>
          <a:p>
            <a:pPr marL="0" indent="0">
              <a:buFont typeface="Arial" pitchFamily="34" charset="0"/>
              <a:buNone/>
            </a:pPr>
            <a:r>
              <a:rPr lang="en-US" sz="1600" dirty="0" smtClean="0">
                <a:latin typeface="Consolas" panose="020B0609020204030204" pitchFamily="49" charset="0"/>
                <a:cs typeface="Consolas" panose="020B0609020204030204" pitchFamily="49" charset="0"/>
              </a:rPr>
              <a:t> "$schema": "https://../</a:t>
            </a:r>
            <a:r>
              <a:rPr lang="en-US" sz="1600" dirty="0" err="1" smtClean="0">
                <a:latin typeface="Consolas" panose="020B0609020204030204" pitchFamily="49" charset="0"/>
                <a:cs typeface="Consolas" panose="020B0609020204030204" pitchFamily="49" charset="0"/>
              </a:rPr>
              <a:t>deploymentTemplate.json</a:t>
            </a:r>
            <a:r>
              <a:rPr lang="en-US" sz="1600" dirty="0" smtClean="0">
                <a:latin typeface="Consolas" panose="020B0609020204030204" pitchFamily="49" charset="0"/>
                <a:cs typeface="Consolas" panose="020B0609020204030204" pitchFamily="49" charset="0"/>
              </a:rPr>
              <a:t>#",</a:t>
            </a:r>
          </a:p>
          <a:p>
            <a:pPr marL="0" indent="0">
              <a:buFont typeface="Arial" pitchFamily="34" charset="0"/>
              <a:buNone/>
            </a:pPr>
            <a:r>
              <a:rPr lang="en-US" sz="1600" dirty="0" smtClean="0">
                <a:latin typeface="Consolas" panose="020B0609020204030204" pitchFamily="49" charset="0"/>
                <a:cs typeface="Consolas" panose="020B0609020204030204" pitchFamily="49" charset="0"/>
              </a:rPr>
              <a:t> "</a:t>
            </a:r>
            <a:r>
              <a:rPr lang="en-US" sz="1600" dirty="0" err="1" smtClean="0">
                <a:latin typeface="Consolas" panose="020B0609020204030204" pitchFamily="49" charset="0"/>
                <a:cs typeface="Consolas" panose="020B0609020204030204" pitchFamily="49" charset="0"/>
              </a:rPr>
              <a:t>contentVersion</a:t>
            </a:r>
            <a:r>
              <a:rPr lang="en-US" sz="1600" dirty="0" smtClean="0">
                <a:latin typeface="Consolas" panose="020B0609020204030204" pitchFamily="49" charset="0"/>
                <a:cs typeface="Consolas" panose="020B0609020204030204" pitchFamily="49" charset="0"/>
              </a:rPr>
              <a:t>": "1.0.0.0",</a:t>
            </a:r>
          </a:p>
          <a:p>
            <a:pPr marL="0" indent="0">
              <a:buFont typeface="Arial" pitchFamily="34" charset="0"/>
              <a:buNone/>
            </a:pPr>
            <a:r>
              <a:rPr lang="en-US" sz="1600" dirty="0" smtClean="0">
                <a:latin typeface="Consolas" panose="020B0609020204030204" pitchFamily="49" charset="0"/>
                <a:cs typeface="Consolas" panose="020B0609020204030204" pitchFamily="49" charset="0"/>
              </a:rPr>
              <a:t> "parameters": {},</a:t>
            </a:r>
          </a:p>
          <a:p>
            <a:pPr marL="0" indent="0">
              <a:buFont typeface="Arial" pitchFamily="34" charset="0"/>
              <a:buNone/>
            </a:pPr>
            <a:r>
              <a:rPr lang="en-US" sz="1600" dirty="0" smtClean="0">
                <a:latin typeface="Consolas" panose="020B0609020204030204" pitchFamily="49" charset="0"/>
                <a:cs typeface="Consolas" panose="020B0609020204030204" pitchFamily="49" charset="0"/>
              </a:rPr>
              <a:t> "variables": {},</a:t>
            </a:r>
          </a:p>
          <a:p>
            <a:pPr marL="0" indent="0">
              <a:buFont typeface="Arial" pitchFamily="34" charset="0"/>
              <a:buNone/>
            </a:pPr>
            <a:r>
              <a:rPr lang="en-US" sz="1600" dirty="0" smtClean="0">
                <a:latin typeface="Consolas" panose="020B0609020204030204" pitchFamily="49" charset="0"/>
                <a:cs typeface="Consolas" panose="020B0609020204030204" pitchFamily="49" charset="0"/>
              </a:rPr>
              <a:t> "resources": [],</a:t>
            </a:r>
          </a:p>
          <a:p>
            <a:pPr marL="0" indent="0">
              <a:buFont typeface="Arial" pitchFamily="34" charset="0"/>
              <a:buNone/>
            </a:pPr>
            <a:r>
              <a:rPr lang="en-US" sz="1600" dirty="0" smtClean="0">
                <a:latin typeface="Consolas" panose="020B0609020204030204" pitchFamily="49" charset="0"/>
                <a:cs typeface="Consolas" panose="020B0609020204030204" pitchFamily="49" charset="0"/>
              </a:rPr>
              <a:t> "outputs": {}</a:t>
            </a:r>
          </a:p>
          <a:p>
            <a:pPr marL="0" indent="0">
              <a:buFont typeface="Arial" pitchFamily="34" charset="0"/>
              <a:buNone/>
            </a:pPr>
            <a:r>
              <a:rPr lang="en-US" sz="1600" dirty="0" smtClean="0">
                <a:latin typeface="Consolas" panose="020B0609020204030204" pitchFamily="49" charset="0"/>
                <a:cs typeface="Consolas" panose="020B0609020204030204" pitchFamily="49" charset="0"/>
              </a:rPr>
              <a:t>}</a:t>
            </a:r>
            <a:endParaRPr lang="en-US" sz="16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18070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3437" y="513967"/>
            <a:ext cx="6078496" cy="2435131"/>
          </a:xfrm>
        </p:spPr>
        <p:txBody>
          <a:bodyPr/>
          <a:lstStyle/>
          <a:p>
            <a:r>
              <a:rPr lang="en-US" sz="8800" dirty="0" smtClean="0"/>
              <a:t>Deployment</a:t>
            </a:r>
            <a:endParaRPr lang="en-US" sz="8800" dirty="0"/>
          </a:p>
        </p:txBody>
      </p:sp>
      <p:sp>
        <p:nvSpPr>
          <p:cNvPr id="3" name="Subtitle 2"/>
          <p:cNvSpPr>
            <a:spLocks noGrp="1"/>
          </p:cNvSpPr>
          <p:nvPr>
            <p:ph type="subTitle" idx="1"/>
          </p:nvPr>
        </p:nvSpPr>
        <p:spPr>
          <a:xfrm>
            <a:off x="5913437" y="3133571"/>
            <a:ext cx="5180295" cy="3405372"/>
          </a:xfrm>
        </p:spPr>
        <p:txBody>
          <a:bodyPr>
            <a:normAutofit/>
          </a:bodyPr>
          <a:lstStyle/>
          <a:p>
            <a:pPr marL="408011" indent="-408011">
              <a:buFont typeface="Wingdings" panose="05000000000000000000" pitchFamily="2" charset="2"/>
              <a:buChar char="à"/>
            </a:pPr>
            <a:r>
              <a:rPr lang="en-US" sz="2448" dirty="0">
                <a:solidFill>
                  <a:schemeClr val="tx1"/>
                </a:solidFill>
                <a:latin typeface="Segoe UI Light" panose="020B0502040204020203" pitchFamily="34" charset="0"/>
                <a:cs typeface="Segoe UI Light" panose="020B0502040204020203" pitchFamily="34" charset="0"/>
              </a:rPr>
              <a:t>t</a:t>
            </a:r>
            <a:r>
              <a:rPr lang="en-US" sz="2448" dirty="0" smtClean="0">
                <a:solidFill>
                  <a:schemeClr val="tx1"/>
                </a:solidFill>
                <a:latin typeface="Segoe UI Light" panose="020B0502040204020203" pitchFamily="34" charset="0"/>
                <a:cs typeface="Segoe UI Light" panose="020B0502040204020203" pitchFamily="34" charset="0"/>
              </a:rPr>
              <a:t>racks template execution</a:t>
            </a:r>
          </a:p>
          <a:p>
            <a:pPr marL="408011" indent="-408011">
              <a:buFont typeface="Wingdings" panose="05000000000000000000" pitchFamily="2" charset="2"/>
              <a:buChar char="à"/>
            </a:pPr>
            <a:r>
              <a:rPr lang="en-US" sz="2448" dirty="0">
                <a:solidFill>
                  <a:schemeClr val="tx1"/>
                </a:solidFill>
                <a:latin typeface="Segoe UI Light" panose="020B0502040204020203" pitchFamily="34" charset="0"/>
                <a:cs typeface="Segoe UI Light" panose="020B0502040204020203" pitchFamily="34" charset="0"/>
              </a:rPr>
              <a:t>c</a:t>
            </a:r>
            <a:r>
              <a:rPr lang="en-US" sz="2448" dirty="0" smtClean="0">
                <a:solidFill>
                  <a:schemeClr val="tx1"/>
                </a:solidFill>
                <a:latin typeface="Segoe UI Light" panose="020B0502040204020203" pitchFamily="34" charset="0"/>
                <a:cs typeface="Segoe UI Light" panose="020B0502040204020203" pitchFamily="34" charset="0"/>
              </a:rPr>
              <a:t>reated within a resource group</a:t>
            </a:r>
          </a:p>
          <a:p>
            <a:pPr marL="408011" indent="-408011">
              <a:buFont typeface="Wingdings" panose="05000000000000000000" pitchFamily="2" charset="2"/>
              <a:buChar char="à"/>
            </a:pPr>
            <a:r>
              <a:rPr lang="en-US" sz="2448" dirty="0" smtClean="0">
                <a:solidFill>
                  <a:schemeClr val="tx1"/>
                </a:solidFill>
                <a:latin typeface="Segoe UI Light" panose="020B0502040204020203" pitchFamily="34" charset="0"/>
                <a:cs typeface="Segoe UI Light" panose="020B0502040204020203" pitchFamily="34" charset="0"/>
              </a:rPr>
              <a:t>allows nested deployments</a:t>
            </a:r>
            <a:endParaRPr lang="en-US" dirty="0">
              <a:solidFill>
                <a:schemeClr val="tx1"/>
              </a:solidFill>
            </a:endParaRPr>
          </a:p>
        </p:txBody>
      </p:sp>
      <p:sp>
        <p:nvSpPr>
          <p:cNvPr id="9" name="Freeform 7"/>
          <p:cNvSpPr>
            <a:spLocks/>
          </p:cNvSpPr>
          <p:nvPr/>
        </p:nvSpPr>
        <p:spPr bwMode="auto">
          <a:xfrm>
            <a:off x="1618363" y="2025498"/>
            <a:ext cx="3121627" cy="3120011"/>
          </a:xfrm>
          <a:custGeom>
            <a:avLst/>
            <a:gdLst>
              <a:gd name="T0" fmla="*/ 878 w 1647"/>
              <a:gd name="T1" fmla="*/ 19 h 1645"/>
              <a:gd name="T2" fmla="*/ 1628 w 1647"/>
              <a:gd name="T3" fmla="*/ 821 h 1645"/>
              <a:gd name="T4" fmla="*/ 1392 w 1647"/>
              <a:gd name="T5" fmla="*/ 1390 h 1645"/>
              <a:gd name="T6" fmla="*/ 823 w 1647"/>
              <a:gd name="T7" fmla="*/ 1626 h 1645"/>
              <a:gd name="T8" fmla="*/ 255 w 1647"/>
              <a:gd name="T9" fmla="*/ 1390 h 1645"/>
              <a:gd name="T10" fmla="*/ 19 w 1647"/>
              <a:gd name="T11" fmla="*/ 821 h 1645"/>
              <a:gd name="T12" fmla="*/ 54 w 1647"/>
              <a:gd name="T13" fmla="*/ 587 h 1645"/>
              <a:gd name="T14" fmla="*/ 35 w 1647"/>
              <a:gd name="T15" fmla="*/ 581 h 1645"/>
              <a:gd name="T16" fmla="*/ 0 w 1647"/>
              <a:gd name="T17" fmla="*/ 821 h 1645"/>
              <a:gd name="T18" fmla="*/ 823 w 1647"/>
              <a:gd name="T19" fmla="*/ 1645 h 1645"/>
              <a:gd name="T20" fmla="*/ 1647 w 1647"/>
              <a:gd name="T21" fmla="*/ 821 h 1645"/>
              <a:gd name="T22" fmla="*/ 879 w 1647"/>
              <a:gd name="T23" fmla="*/ 0 h 1645"/>
              <a:gd name="T24" fmla="*/ 878 w 1647"/>
              <a:gd name="T25" fmla="*/ 19 h 1645"/>
              <a:gd name="T26" fmla="*/ 878 w 1647"/>
              <a:gd name="T27" fmla="*/ 19 h 1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47" h="1645">
                <a:moveTo>
                  <a:pt x="878" y="19"/>
                </a:moveTo>
                <a:cubicBezTo>
                  <a:pt x="1297" y="46"/>
                  <a:pt x="1628" y="395"/>
                  <a:pt x="1628" y="821"/>
                </a:cubicBezTo>
                <a:cubicBezTo>
                  <a:pt x="1628" y="1043"/>
                  <a:pt x="1538" y="1245"/>
                  <a:pt x="1392" y="1390"/>
                </a:cubicBezTo>
                <a:cubicBezTo>
                  <a:pt x="1247" y="1536"/>
                  <a:pt x="1046" y="1626"/>
                  <a:pt x="823" y="1626"/>
                </a:cubicBezTo>
                <a:cubicBezTo>
                  <a:pt x="601" y="1626"/>
                  <a:pt x="400" y="1536"/>
                  <a:pt x="255" y="1390"/>
                </a:cubicBezTo>
                <a:cubicBezTo>
                  <a:pt x="109" y="1245"/>
                  <a:pt x="19" y="1043"/>
                  <a:pt x="19" y="821"/>
                </a:cubicBezTo>
                <a:cubicBezTo>
                  <a:pt x="19" y="740"/>
                  <a:pt x="31" y="661"/>
                  <a:pt x="54" y="587"/>
                </a:cubicBezTo>
                <a:cubicBezTo>
                  <a:pt x="35" y="581"/>
                  <a:pt x="35" y="581"/>
                  <a:pt x="35" y="581"/>
                </a:cubicBezTo>
                <a:cubicBezTo>
                  <a:pt x="12" y="657"/>
                  <a:pt x="0" y="738"/>
                  <a:pt x="0" y="821"/>
                </a:cubicBezTo>
                <a:cubicBezTo>
                  <a:pt x="0" y="1276"/>
                  <a:pt x="369" y="1645"/>
                  <a:pt x="823" y="1645"/>
                </a:cubicBezTo>
                <a:cubicBezTo>
                  <a:pt x="1278" y="1645"/>
                  <a:pt x="1647" y="1276"/>
                  <a:pt x="1647" y="821"/>
                </a:cubicBezTo>
                <a:cubicBezTo>
                  <a:pt x="1647" y="385"/>
                  <a:pt x="1308" y="28"/>
                  <a:pt x="879" y="0"/>
                </a:cubicBezTo>
                <a:cubicBezTo>
                  <a:pt x="878" y="19"/>
                  <a:pt x="878" y="19"/>
                  <a:pt x="878" y="19"/>
                </a:cubicBezTo>
                <a:cubicBezTo>
                  <a:pt x="878" y="19"/>
                  <a:pt x="878" y="19"/>
                  <a:pt x="878" y="19"/>
                </a:cubicBezTo>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 name="Freeform 8"/>
          <p:cNvSpPr>
            <a:spLocks/>
          </p:cNvSpPr>
          <p:nvPr/>
        </p:nvSpPr>
        <p:spPr bwMode="auto">
          <a:xfrm>
            <a:off x="3177558" y="1973687"/>
            <a:ext cx="129528" cy="144100"/>
          </a:xfrm>
          <a:custGeom>
            <a:avLst/>
            <a:gdLst>
              <a:gd name="T0" fmla="*/ 76 w 80"/>
              <a:gd name="T1" fmla="*/ 89 h 89"/>
              <a:gd name="T2" fmla="*/ 0 w 80"/>
              <a:gd name="T3" fmla="*/ 41 h 89"/>
              <a:gd name="T4" fmla="*/ 80 w 80"/>
              <a:gd name="T5" fmla="*/ 0 h 89"/>
              <a:gd name="T6" fmla="*/ 76 w 80"/>
              <a:gd name="T7" fmla="*/ 89 h 89"/>
            </a:gdLst>
            <a:ahLst/>
            <a:cxnLst>
              <a:cxn ang="0">
                <a:pos x="T0" y="T1"/>
              </a:cxn>
              <a:cxn ang="0">
                <a:pos x="T2" y="T3"/>
              </a:cxn>
              <a:cxn ang="0">
                <a:pos x="T4" y="T5"/>
              </a:cxn>
              <a:cxn ang="0">
                <a:pos x="T6" y="T7"/>
              </a:cxn>
            </a:cxnLst>
            <a:rect l="0" t="0" r="r" b="b"/>
            <a:pathLst>
              <a:path w="80" h="89">
                <a:moveTo>
                  <a:pt x="76" y="89"/>
                </a:moveTo>
                <a:lnTo>
                  <a:pt x="0" y="41"/>
                </a:lnTo>
                <a:lnTo>
                  <a:pt x="80" y="0"/>
                </a:lnTo>
                <a:lnTo>
                  <a:pt x="76" y="89"/>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1" name="Freeform 9"/>
          <p:cNvSpPr>
            <a:spLocks/>
          </p:cNvSpPr>
          <p:nvPr/>
        </p:nvSpPr>
        <p:spPr bwMode="auto">
          <a:xfrm>
            <a:off x="1624840" y="3061724"/>
            <a:ext cx="152196" cy="150577"/>
          </a:xfrm>
          <a:custGeom>
            <a:avLst/>
            <a:gdLst>
              <a:gd name="T0" fmla="*/ 74 w 80"/>
              <a:gd name="T1" fmla="*/ 51 h 80"/>
              <a:gd name="T2" fmla="*/ 51 w 80"/>
              <a:gd name="T3" fmla="*/ 6 h 80"/>
              <a:gd name="T4" fmla="*/ 6 w 80"/>
              <a:gd name="T5" fmla="*/ 29 h 80"/>
              <a:gd name="T6" fmla="*/ 29 w 80"/>
              <a:gd name="T7" fmla="*/ 74 h 80"/>
              <a:gd name="T8" fmla="*/ 74 w 80"/>
              <a:gd name="T9" fmla="*/ 51 h 80"/>
            </a:gdLst>
            <a:ahLst/>
            <a:cxnLst>
              <a:cxn ang="0">
                <a:pos x="T0" y="T1"/>
              </a:cxn>
              <a:cxn ang="0">
                <a:pos x="T2" y="T3"/>
              </a:cxn>
              <a:cxn ang="0">
                <a:pos x="T4" y="T5"/>
              </a:cxn>
              <a:cxn ang="0">
                <a:pos x="T6" y="T7"/>
              </a:cxn>
              <a:cxn ang="0">
                <a:pos x="T8" y="T9"/>
              </a:cxn>
            </a:cxnLst>
            <a:rect l="0" t="0" r="r" b="b"/>
            <a:pathLst>
              <a:path w="80" h="80">
                <a:moveTo>
                  <a:pt x="74" y="51"/>
                </a:moveTo>
                <a:cubicBezTo>
                  <a:pt x="80" y="32"/>
                  <a:pt x="70" y="12"/>
                  <a:pt x="51" y="6"/>
                </a:cubicBezTo>
                <a:cubicBezTo>
                  <a:pt x="32" y="0"/>
                  <a:pt x="12" y="10"/>
                  <a:pt x="6" y="29"/>
                </a:cubicBezTo>
                <a:cubicBezTo>
                  <a:pt x="0" y="47"/>
                  <a:pt x="10" y="68"/>
                  <a:pt x="29" y="74"/>
                </a:cubicBezTo>
                <a:cubicBezTo>
                  <a:pt x="48" y="80"/>
                  <a:pt x="68" y="70"/>
                  <a:pt x="74" y="51"/>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grpSp>
        <p:nvGrpSpPr>
          <p:cNvPr id="4" name="Group 3"/>
          <p:cNvGrpSpPr/>
          <p:nvPr/>
        </p:nvGrpSpPr>
        <p:grpSpPr>
          <a:xfrm>
            <a:off x="1226541" y="1821491"/>
            <a:ext cx="1334140" cy="1178707"/>
            <a:chOff x="1226541" y="1821491"/>
            <a:chExt cx="1334140" cy="1178707"/>
          </a:xfrm>
        </p:grpSpPr>
        <p:sp>
          <p:nvSpPr>
            <p:cNvPr id="12" name="Freeform 10"/>
            <p:cNvSpPr>
              <a:spLocks/>
            </p:cNvSpPr>
            <p:nvPr/>
          </p:nvSpPr>
          <p:spPr bwMode="auto">
            <a:xfrm>
              <a:off x="1226541" y="1821491"/>
              <a:ext cx="1334140" cy="1178707"/>
            </a:xfrm>
            <a:custGeom>
              <a:avLst/>
              <a:gdLst>
                <a:gd name="T0" fmla="*/ 540 w 703"/>
                <a:gd name="T1" fmla="*/ 558 h 622"/>
                <a:gd name="T2" fmla="*/ 352 w 703"/>
                <a:gd name="T3" fmla="*/ 622 h 622"/>
                <a:gd name="T4" fmla="*/ 104 w 703"/>
                <a:gd name="T5" fmla="*/ 500 h 622"/>
                <a:gd name="T6" fmla="*/ 162 w 703"/>
                <a:gd name="T7" fmla="*/ 64 h 622"/>
                <a:gd name="T8" fmla="*/ 351 w 703"/>
                <a:gd name="T9" fmla="*/ 0 h 622"/>
                <a:gd name="T10" fmla="*/ 598 w 703"/>
                <a:gd name="T11" fmla="*/ 122 h 622"/>
                <a:gd name="T12" fmla="*/ 540 w 703"/>
                <a:gd name="T13" fmla="*/ 558 h 622"/>
              </a:gdLst>
              <a:ahLst/>
              <a:cxnLst>
                <a:cxn ang="0">
                  <a:pos x="T0" y="T1"/>
                </a:cxn>
                <a:cxn ang="0">
                  <a:pos x="T2" y="T3"/>
                </a:cxn>
                <a:cxn ang="0">
                  <a:pos x="T4" y="T5"/>
                </a:cxn>
                <a:cxn ang="0">
                  <a:pos x="T6" y="T7"/>
                </a:cxn>
                <a:cxn ang="0">
                  <a:pos x="T8" y="T9"/>
                </a:cxn>
                <a:cxn ang="0">
                  <a:pos x="T10" y="T11"/>
                </a:cxn>
                <a:cxn ang="0">
                  <a:pos x="T12" y="T13"/>
                </a:cxn>
              </a:cxnLst>
              <a:rect l="0" t="0" r="r" b="b"/>
              <a:pathLst>
                <a:path w="703" h="622">
                  <a:moveTo>
                    <a:pt x="540" y="558"/>
                  </a:moveTo>
                  <a:cubicBezTo>
                    <a:pt x="484" y="601"/>
                    <a:pt x="418" y="622"/>
                    <a:pt x="352" y="622"/>
                  </a:cubicBezTo>
                  <a:cubicBezTo>
                    <a:pt x="258" y="622"/>
                    <a:pt x="166" y="580"/>
                    <a:pt x="104" y="500"/>
                  </a:cubicBezTo>
                  <a:cubicBezTo>
                    <a:pt x="0" y="364"/>
                    <a:pt x="26" y="169"/>
                    <a:pt x="162" y="64"/>
                  </a:cubicBezTo>
                  <a:cubicBezTo>
                    <a:pt x="219" y="21"/>
                    <a:pt x="285" y="0"/>
                    <a:pt x="351" y="0"/>
                  </a:cubicBezTo>
                  <a:cubicBezTo>
                    <a:pt x="445" y="0"/>
                    <a:pt x="537" y="42"/>
                    <a:pt x="598" y="122"/>
                  </a:cubicBezTo>
                  <a:cubicBezTo>
                    <a:pt x="703" y="259"/>
                    <a:pt x="677" y="454"/>
                    <a:pt x="540" y="558"/>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3" name="Freeform 11"/>
            <p:cNvSpPr>
              <a:spLocks/>
            </p:cNvSpPr>
            <p:nvPr/>
          </p:nvSpPr>
          <p:spPr bwMode="auto">
            <a:xfrm>
              <a:off x="1226541" y="1821491"/>
              <a:ext cx="1334140" cy="1178707"/>
            </a:xfrm>
            <a:custGeom>
              <a:avLst/>
              <a:gdLst>
                <a:gd name="T0" fmla="*/ 540 w 703"/>
                <a:gd name="T1" fmla="*/ 558 h 622"/>
                <a:gd name="T2" fmla="*/ 352 w 703"/>
                <a:gd name="T3" fmla="*/ 622 h 622"/>
                <a:gd name="T4" fmla="*/ 104 w 703"/>
                <a:gd name="T5" fmla="*/ 500 h 622"/>
                <a:gd name="T6" fmla="*/ 162 w 703"/>
                <a:gd name="T7" fmla="*/ 64 h 622"/>
                <a:gd name="T8" fmla="*/ 351 w 703"/>
                <a:gd name="T9" fmla="*/ 0 h 622"/>
                <a:gd name="T10" fmla="*/ 598 w 703"/>
                <a:gd name="T11" fmla="*/ 122 h 622"/>
                <a:gd name="T12" fmla="*/ 540 w 703"/>
                <a:gd name="T13" fmla="*/ 558 h 622"/>
              </a:gdLst>
              <a:ahLst/>
              <a:cxnLst>
                <a:cxn ang="0">
                  <a:pos x="T0" y="T1"/>
                </a:cxn>
                <a:cxn ang="0">
                  <a:pos x="T2" y="T3"/>
                </a:cxn>
                <a:cxn ang="0">
                  <a:pos x="T4" y="T5"/>
                </a:cxn>
                <a:cxn ang="0">
                  <a:pos x="T6" y="T7"/>
                </a:cxn>
                <a:cxn ang="0">
                  <a:pos x="T8" y="T9"/>
                </a:cxn>
                <a:cxn ang="0">
                  <a:pos x="T10" y="T11"/>
                </a:cxn>
                <a:cxn ang="0">
                  <a:pos x="T12" y="T13"/>
                </a:cxn>
              </a:cxnLst>
              <a:rect l="0" t="0" r="r" b="b"/>
              <a:pathLst>
                <a:path w="703" h="622">
                  <a:moveTo>
                    <a:pt x="540" y="558"/>
                  </a:moveTo>
                  <a:cubicBezTo>
                    <a:pt x="484" y="601"/>
                    <a:pt x="418" y="622"/>
                    <a:pt x="352" y="622"/>
                  </a:cubicBezTo>
                  <a:cubicBezTo>
                    <a:pt x="258" y="622"/>
                    <a:pt x="166" y="580"/>
                    <a:pt x="104" y="500"/>
                  </a:cubicBezTo>
                  <a:cubicBezTo>
                    <a:pt x="0" y="364"/>
                    <a:pt x="26" y="169"/>
                    <a:pt x="162" y="64"/>
                  </a:cubicBezTo>
                  <a:cubicBezTo>
                    <a:pt x="219" y="21"/>
                    <a:pt x="285" y="0"/>
                    <a:pt x="351" y="0"/>
                  </a:cubicBezTo>
                  <a:cubicBezTo>
                    <a:pt x="445" y="0"/>
                    <a:pt x="537" y="42"/>
                    <a:pt x="598" y="122"/>
                  </a:cubicBezTo>
                  <a:cubicBezTo>
                    <a:pt x="703" y="259"/>
                    <a:pt x="677" y="454"/>
                    <a:pt x="540" y="558"/>
                  </a:cubicBez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4" name="Freeform 12"/>
            <p:cNvSpPr>
              <a:spLocks/>
            </p:cNvSpPr>
            <p:nvPr/>
          </p:nvSpPr>
          <p:spPr bwMode="auto">
            <a:xfrm>
              <a:off x="1388451" y="1997973"/>
              <a:ext cx="160291" cy="424205"/>
            </a:xfrm>
            <a:custGeom>
              <a:avLst/>
              <a:gdLst>
                <a:gd name="T0" fmla="*/ 54 w 85"/>
                <a:gd name="T1" fmla="*/ 224 h 224"/>
                <a:gd name="T2" fmla="*/ 85 w 85"/>
                <a:gd name="T3" fmla="*/ 172 h 224"/>
                <a:gd name="T4" fmla="*/ 44 w 85"/>
                <a:gd name="T5" fmla="*/ 0 h 224"/>
                <a:gd name="T6" fmla="*/ 10 w 85"/>
                <a:gd name="T7" fmla="*/ 41 h 224"/>
                <a:gd name="T8" fmla="*/ 54 w 85"/>
                <a:gd name="T9" fmla="*/ 224 h 224"/>
              </a:gdLst>
              <a:ahLst/>
              <a:cxnLst>
                <a:cxn ang="0">
                  <a:pos x="T0" y="T1"/>
                </a:cxn>
                <a:cxn ang="0">
                  <a:pos x="T2" y="T3"/>
                </a:cxn>
                <a:cxn ang="0">
                  <a:pos x="T4" y="T5"/>
                </a:cxn>
                <a:cxn ang="0">
                  <a:pos x="T6" y="T7"/>
                </a:cxn>
                <a:cxn ang="0">
                  <a:pos x="T8" y="T9"/>
                </a:cxn>
              </a:cxnLst>
              <a:rect l="0" t="0" r="r" b="b"/>
              <a:pathLst>
                <a:path w="85" h="224">
                  <a:moveTo>
                    <a:pt x="54" y="224"/>
                  </a:moveTo>
                  <a:cubicBezTo>
                    <a:pt x="63" y="207"/>
                    <a:pt x="73" y="189"/>
                    <a:pt x="85" y="172"/>
                  </a:cubicBezTo>
                  <a:cubicBezTo>
                    <a:pt x="36" y="94"/>
                    <a:pt x="38" y="30"/>
                    <a:pt x="44" y="0"/>
                  </a:cubicBezTo>
                  <a:cubicBezTo>
                    <a:pt x="31" y="13"/>
                    <a:pt x="20" y="27"/>
                    <a:pt x="10" y="41"/>
                  </a:cubicBezTo>
                  <a:cubicBezTo>
                    <a:pt x="0" y="81"/>
                    <a:pt x="0" y="146"/>
                    <a:pt x="54" y="2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5" name="Freeform 13"/>
            <p:cNvSpPr>
              <a:spLocks/>
            </p:cNvSpPr>
            <p:nvPr/>
          </p:nvSpPr>
          <p:spPr bwMode="auto">
            <a:xfrm>
              <a:off x="1587600" y="2441607"/>
              <a:ext cx="793360" cy="393442"/>
            </a:xfrm>
            <a:custGeom>
              <a:avLst/>
              <a:gdLst>
                <a:gd name="T0" fmla="*/ 88 w 419"/>
                <a:gd name="T1" fmla="*/ 54 h 208"/>
                <a:gd name="T2" fmla="*/ 29 w 419"/>
                <a:gd name="T3" fmla="*/ 0 h 208"/>
                <a:gd name="T4" fmla="*/ 0 w 419"/>
                <a:gd name="T5" fmla="*/ 49 h 208"/>
                <a:gd name="T6" fmla="*/ 54 w 419"/>
                <a:gd name="T7" fmla="*/ 97 h 208"/>
                <a:gd name="T8" fmla="*/ 379 w 419"/>
                <a:gd name="T9" fmla="*/ 208 h 208"/>
                <a:gd name="T10" fmla="*/ 419 w 419"/>
                <a:gd name="T11" fmla="*/ 159 h 208"/>
                <a:gd name="T12" fmla="*/ 88 w 419"/>
                <a:gd name="T13" fmla="*/ 54 h 208"/>
              </a:gdLst>
              <a:ahLst/>
              <a:cxnLst>
                <a:cxn ang="0">
                  <a:pos x="T0" y="T1"/>
                </a:cxn>
                <a:cxn ang="0">
                  <a:pos x="T2" y="T3"/>
                </a:cxn>
                <a:cxn ang="0">
                  <a:pos x="T4" y="T5"/>
                </a:cxn>
                <a:cxn ang="0">
                  <a:pos x="T6" y="T7"/>
                </a:cxn>
                <a:cxn ang="0">
                  <a:pos x="T8" y="T9"/>
                </a:cxn>
                <a:cxn ang="0">
                  <a:pos x="T10" y="T11"/>
                </a:cxn>
                <a:cxn ang="0">
                  <a:pos x="T12" y="T13"/>
                </a:cxn>
              </a:cxnLst>
              <a:rect l="0" t="0" r="r" b="b"/>
              <a:pathLst>
                <a:path w="419" h="208">
                  <a:moveTo>
                    <a:pt x="88" y="54"/>
                  </a:moveTo>
                  <a:cubicBezTo>
                    <a:pt x="65" y="36"/>
                    <a:pt x="46" y="17"/>
                    <a:pt x="29" y="0"/>
                  </a:cubicBezTo>
                  <a:cubicBezTo>
                    <a:pt x="18" y="16"/>
                    <a:pt x="8" y="33"/>
                    <a:pt x="0" y="49"/>
                  </a:cubicBezTo>
                  <a:cubicBezTo>
                    <a:pt x="15" y="65"/>
                    <a:pt x="33" y="81"/>
                    <a:pt x="54" y="97"/>
                  </a:cubicBezTo>
                  <a:cubicBezTo>
                    <a:pt x="181" y="198"/>
                    <a:pt x="308" y="208"/>
                    <a:pt x="379" y="208"/>
                  </a:cubicBezTo>
                  <a:cubicBezTo>
                    <a:pt x="384" y="208"/>
                    <a:pt x="406" y="177"/>
                    <a:pt x="419" y="159"/>
                  </a:cubicBezTo>
                  <a:cubicBezTo>
                    <a:pt x="387" y="165"/>
                    <a:pt x="251" y="183"/>
                    <a:pt x="88" y="5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6" name="Freeform 14"/>
            <p:cNvSpPr>
              <a:spLocks/>
            </p:cNvSpPr>
            <p:nvPr/>
          </p:nvSpPr>
          <p:spPr bwMode="auto">
            <a:xfrm>
              <a:off x="1903325" y="2143692"/>
              <a:ext cx="563447" cy="472778"/>
            </a:xfrm>
            <a:custGeom>
              <a:avLst/>
              <a:gdLst>
                <a:gd name="T0" fmla="*/ 0 w 297"/>
                <a:gd name="T1" fmla="*/ 26 h 249"/>
                <a:gd name="T2" fmla="*/ 289 w 297"/>
                <a:gd name="T3" fmla="*/ 249 h 249"/>
                <a:gd name="T4" fmla="*/ 297 w 297"/>
                <a:gd name="T5" fmla="*/ 223 h 249"/>
                <a:gd name="T6" fmla="*/ 43 w 297"/>
                <a:gd name="T7" fmla="*/ 0 h 249"/>
                <a:gd name="T8" fmla="*/ 0 w 297"/>
                <a:gd name="T9" fmla="*/ 26 h 249"/>
              </a:gdLst>
              <a:ahLst/>
              <a:cxnLst>
                <a:cxn ang="0">
                  <a:pos x="T0" y="T1"/>
                </a:cxn>
                <a:cxn ang="0">
                  <a:pos x="T2" y="T3"/>
                </a:cxn>
                <a:cxn ang="0">
                  <a:pos x="T4" y="T5"/>
                </a:cxn>
                <a:cxn ang="0">
                  <a:pos x="T6" y="T7"/>
                </a:cxn>
                <a:cxn ang="0">
                  <a:pos x="T8" y="T9"/>
                </a:cxn>
              </a:cxnLst>
              <a:rect l="0" t="0" r="r" b="b"/>
              <a:pathLst>
                <a:path w="297" h="249">
                  <a:moveTo>
                    <a:pt x="0" y="26"/>
                  </a:moveTo>
                  <a:cubicBezTo>
                    <a:pt x="116" y="134"/>
                    <a:pt x="254" y="225"/>
                    <a:pt x="289" y="249"/>
                  </a:cubicBezTo>
                  <a:cubicBezTo>
                    <a:pt x="293" y="240"/>
                    <a:pt x="295" y="232"/>
                    <a:pt x="297" y="223"/>
                  </a:cubicBezTo>
                  <a:cubicBezTo>
                    <a:pt x="260" y="195"/>
                    <a:pt x="161" y="118"/>
                    <a:pt x="43" y="0"/>
                  </a:cubicBezTo>
                  <a:cubicBezTo>
                    <a:pt x="29" y="8"/>
                    <a:pt x="15" y="16"/>
                    <a:pt x="0" y="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7" name="Freeform 15"/>
            <p:cNvSpPr>
              <a:spLocks/>
            </p:cNvSpPr>
            <p:nvPr/>
          </p:nvSpPr>
          <p:spPr bwMode="auto">
            <a:xfrm>
              <a:off x="1632935" y="1847397"/>
              <a:ext cx="242865" cy="234770"/>
            </a:xfrm>
            <a:custGeom>
              <a:avLst/>
              <a:gdLst>
                <a:gd name="T0" fmla="*/ 128 w 128"/>
                <a:gd name="T1" fmla="*/ 96 h 124"/>
                <a:gd name="T2" fmla="*/ 41 w 128"/>
                <a:gd name="T3" fmla="*/ 0 h 124"/>
                <a:gd name="T4" fmla="*/ 0 w 128"/>
                <a:gd name="T5" fmla="*/ 17 h 124"/>
                <a:gd name="T6" fmla="*/ 84 w 128"/>
                <a:gd name="T7" fmla="*/ 124 h 124"/>
                <a:gd name="T8" fmla="*/ 128 w 128"/>
                <a:gd name="T9" fmla="*/ 96 h 124"/>
              </a:gdLst>
              <a:ahLst/>
              <a:cxnLst>
                <a:cxn ang="0">
                  <a:pos x="T0" y="T1"/>
                </a:cxn>
                <a:cxn ang="0">
                  <a:pos x="T2" y="T3"/>
                </a:cxn>
                <a:cxn ang="0">
                  <a:pos x="T4" y="T5"/>
                </a:cxn>
                <a:cxn ang="0">
                  <a:pos x="T6" y="T7"/>
                </a:cxn>
                <a:cxn ang="0">
                  <a:pos x="T8" y="T9"/>
                </a:cxn>
              </a:cxnLst>
              <a:rect l="0" t="0" r="r" b="b"/>
              <a:pathLst>
                <a:path w="128" h="124">
                  <a:moveTo>
                    <a:pt x="128" y="96"/>
                  </a:moveTo>
                  <a:cubicBezTo>
                    <a:pt x="100" y="67"/>
                    <a:pt x="71" y="35"/>
                    <a:pt x="41" y="0"/>
                  </a:cubicBezTo>
                  <a:cubicBezTo>
                    <a:pt x="27" y="5"/>
                    <a:pt x="13" y="11"/>
                    <a:pt x="0" y="17"/>
                  </a:cubicBezTo>
                  <a:cubicBezTo>
                    <a:pt x="22" y="53"/>
                    <a:pt x="51" y="89"/>
                    <a:pt x="84" y="124"/>
                  </a:cubicBezTo>
                  <a:cubicBezTo>
                    <a:pt x="99" y="113"/>
                    <a:pt x="113" y="104"/>
                    <a:pt x="128" y="9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8" name="Freeform 16"/>
            <p:cNvSpPr>
              <a:spLocks/>
            </p:cNvSpPr>
            <p:nvPr/>
          </p:nvSpPr>
          <p:spPr bwMode="auto">
            <a:xfrm>
              <a:off x="1409499" y="2422178"/>
              <a:ext cx="178101" cy="448491"/>
            </a:xfrm>
            <a:custGeom>
              <a:avLst/>
              <a:gdLst>
                <a:gd name="T0" fmla="*/ 43 w 94"/>
                <a:gd name="T1" fmla="*/ 0 h 236"/>
                <a:gd name="T2" fmla="*/ 0 w 94"/>
                <a:gd name="T3" fmla="*/ 173 h 236"/>
                <a:gd name="T4" fmla="*/ 6 w 94"/>
                <a:gd name="T5" fmla="*/ 185 h 236"/>
                <a:gd name="T6" fmla="*/ 58 w 94"/>
                <a:gd name="T7" fmla="*/ 236 h 236"/>
                <a:gd name="T8" fmla="*/ 94 w 94"/>
                <a:gd name="T9" fmla="*/ 59 h 236"/>
                <a:gd name="T10" fmla="*/ 43 w 94"/>
                <a:gd name="T11" fmla="*/ 0 h 236"/>
              </a:gdLst>
              <a:ahLst/>
              <a:cxnLst>
                <a:cxn ang="0">
                  <a:pos x="T0" y="T1"/>
                </a:cxn>
                <a:cxn ang="0">
                  <a:pos x="T2" y="T3"/>
                </a:cxn>
                <a:cxn ang="0">
                  <a:pos x="T4" y="T5"/>
                </a:cxn>
                <a:cxn ang="0">
                  <a:pos x="T6" y="T7"/>
                </a:cxn>
                <a:cxn ang="0">
                  <a:pos x="T8" y="T9"/>
                </a:cxn>
                <a:cxn ang="0">
                  <a:pos x="T10" y="T11"/>
                </a:cxn>
              </a:cxnLst>
              <a:rect l="0" t="0" r="r" b="b"/>
              <a:pathLst>
                <a:path w="94" h="236">
                  <a:moveTo>
                    <a:pt x="43" y="0"/>
                  </a:moveTo>
                  <a:cubicBezTo>
                    <a:pt x="13" y="61"/>
                    <a:pt x="3" y="123"/>
                    <a:pt x="0" y="173"/>
                  </a:cubicBezTo>
                  <a:cubicBezTo>
                    <a:pt x="3" y="177"/>
                    <a:pt x="3" y="181"/>
                    <a:pt x="6" y="185"/>
                  </a:cubicBezTo>
                  <a:cubicBezTo>
                    <a:pt x="21" y="204"/>
                    <a:pt x="40" y="222"/>
                    <a:pt x="58" y="236"/>
                  </a:cubicBezTo>
                  <a:cubicBezTo>
                    <a:pt x="55" y="195"/>
                    <a:pt x="59" y="129"/>
                    <a:pt x="94" y="59"/>
                  </a:cubicBezTo>
                  <a:cubicBezTo>
                    <a:pt x="73" y="39"/>
                    <a:pt x="57" y="19"/>
                    <a:pt x="4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9" name="Freeform 17"/>
            <p:cNvSpPr>
              <a:spLocks/>
            </p:cNvSpPr>
            <p:nvPr/>
          </p:nvSpPr>
          <p:spPr bwMode="auto">
            <a:xfrm>
              <a:off x="1490454" y="2082167"/>
              <a:ext cx="412871" cy="451730"/>
            </a:xfrm>
            <a:custGeom>
              <a:avLst/>
              <a:gdLst>
                <a:gd name="T0" fmla="*/ 159 w 218"/>
                <a:gd name="T1" fmla="*/ 0 h 238"/>
                <a:gd name="T2" fmla="*/ 73 w 218"/>
                <a:gd name="T3" fmla="*/ 75 h 238"/>
                <a:gd name="T4" fmla="*/ 31 w 218"/>
                <a:gd name="T5" fmla="*/ 127 h 238"/>
                <a:gd name="T6" fmla="*/ 31 w 218"/>
                <a:gd name="T7" fmla="*/ 127 h 238"/>
                <a:gd name="T8" fmla="*/ 0 w 218"/>
                <a:gd name="T9" fmla="*/ 179 h 238"/>
                <a:gd name="T10" fmla="*/ 51 w 218"/>
                <a:gd name="T11" fmla="*/ 238 h 238"/>
                <a:gd name="T12" fmla="*/ 80 w 218"/>
                <a:gd name="T13" fmla="*/ 189 h 238"/>
                <a:gd name="T14" fmla="*/ 80 w 218"/>
                <a:gd name="T15" fmla="*/ 189 h 238"/>
                <a:gd name="T16" fmla="*/ 137 w 218"/>
                <a:gd name="T17" fmla="*/ 124 h 238"/>
                <a:gd name="T18" fmla="*/ 218 w 218"/>
                <a:gd name="T19" fmla="*/ 58 h 238"/>
                <a:gd name="T20" fmla="*/ 159 w 218"/>
                <a:gd name="T21"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8" h="238">
                  <a:moveTo>
                    <a:pt x="159" y="0"/>
                  </a:moveTo>
                  <a:cubicBezTo>
                    <a:pt x="131" y="19"/>
                    <a:pt x="102" y="44"/>
                    <a:pt x="73" y="75"/>
                  </a:cubicBezTo>
                  <a:cubicBezTo>
                    <a:pt x="57" y="92"/>
                    <a:pt x="43" y="109"/>
                    <a:pt x="31" y="127"/>
                  </a:cubicBezTo>
                  <a:cubicBezTo>
                    <a:pt x="31" y="127"/>
                    <a:pt x="31" y="127"/>
                    <a:pt x="31" y="127"/>
                  </a:cubicBezTo>
                  <a:cubicBezTo>
                    <a:pt x="19" y="144"/>
                    <a:pt x="9" y="162"/>
                    <a:pt x="0" y="179"/>
                  </a:cubicBezTo>
                  <a:cubicBezTo>
                    <a:pt x="14" y="198"/>
                    <a:pt x="30" y="218"/>
                    <a:pt x="51" y="238"/>
                  </a:cubicBezTo>
                  <a:cubicBezTo>
                    <a:pt x="59" y="222"/>
                    <a:pt x="69" y="205"/>
                    <a:pt x="80" y="189"/>
                  </a:cubicBezTo>
                  <a:cubicBezTo>
                    <a:pt x="80" y="189"/>
                    <a:pt x="80" y="189"/>
                    <a:pt x="80" y="189"/>
                  </a:cubicBezTo>
                  <a:cubicBezTo>
                    <a:pt x="96" y="167"/>
                    <a:pt x="114" y="145"/>
                    <a:pt x="137" y="124"/>
                  </a:cubicBezTo>
                  <a:cubicBezTo>
                    <a:pt x="166" y="97"/>
                    <a:pt x="193" y="76"/>
                    <a:pt x="218" y="58"/>
                  </a:cubicBezTo>
                  <a:cubicBezTo>
                    <a:pt x="198" y="39"/>
                    <a:pt x="178" y="20"/>
                    <a:pt x="15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0" name="Freeform 18"/>
            <p:cNvSpPr>
              <a:spLocks/>
            </p:cNvSpPr>
            <p:nvPr/>
          </p:nvSpPr>
          <p:spPr bwMode="auto">
            <a:xfrm>
              <a:off x="1791607" y="1942924"/>
              <a:ext cx="563447" cy="249342"/>
            </a:xfrm>
            <a:custGeom>
              <a:avLst/>
              <a:gdLst>
                <a:gd name="T0" fmla="*/ 252 w 297"/>
                <a:gd name="T1" fmla="*/ 8 h 132"/>
                <a:gd name="T2" fmla="*/ 44 w 297"/>
                <a:gd name="T3" fmla="*/ 47 h 132"/>
                <a:gd name="T4" fmla="*/ 44 w 297"/>
                <a:gd name="T5" fmla="*/ 46 h 132"/>
                <a:gd name="T6" fmla="*/ 0 w 297"/>
                <a:gd name="T7" fmla="*/ 74 h 132"/>
                <a:gd name="T8" fmla="*/ 59 w 297"/>
                <a:gd name="T9" fmla="*/ 132 h 132"/>
                <a:gd name="T10" fmla="*/ 102 w 297"/>
                <a:gd name="T11" fmla="*/ 106 h 132"/>
                <a:gd name="T12" fmla="*/ 102 w 297"/>
                <a:gd name="T13" fmla="*/ 106 h 132"/>
                <a:gd name="T14" fmla="*/ 297 w 297"/>
                <a:gd name="T15" fmla="*/ 54 h 132"/>
                <a:gd name="T16" fmla="*/ 252 w 297"/>
                <a:gd name="T17" fmla="*/ 8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32">
                  <a:moveTo>
                    <a:pt x="252" y="8"/>
                  </a:moveTo>
                  <a:cubicBezTo>
                    <a:pt x="204" y="0"/>
                    <a:pt x="130" y="1"/>
                    <a:pt x="44" y="47"/>
                  </a:cubicBezTo>
                  <a:cubicBezTo>
                    <a:pt x="44" y="46"/>
                    <a:pt x="44" y="46"/>
                    <a:pt x="44" y="46"/>
                  </a:cubicBezTo>
                  <a:cubicBezTo>
                    <a:pt x="30" y="54"/>
                    <a:pt x="15" y="63"/>
                    <a:pt x="0" y="74"/>
                  </a:cubicBezTo>
                  <a:cubicBezTo>
                    <a:pt x="19" y="94"/>
                    <a:pt x="39" y="113"/>
                    <a:pt x="59" y="132"/>
                  </a:cubicBezTo>
                  <a:cubicBezTo>
                    <a:pt x="74" y="122"/>
                    <a:pt x="88" y="114"/>
                    <a:pt x="102" y="106"/>
                  </a:cubicBezTo>
                  <a:cubicBezTo>
                    <a:pt x="102" y="106"/>
                    <a:pt x="102" y="106"/>
                    <a:pt x="102" y="106"/>
                  </a:cubicBezTo>
                  <a:cubicBezTo>
                    <a:pt x="216" y="45"/>
                    <a:pt x="297" y="54"/>
                    <a:pt x="297" y="54"/>
                  </a:cubicBezTo>
                  <a:cubicBezTo>
                    <a:pt x="284" y="36"/>
                    <a:pt x="268" y="21"/>
                    <a:pt x="252"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1" name="Freeform 19"/>
            <p:cNvSpPr>
              <a:spLocks/>
            </p:cNvSpPr>
            <p:nvPr/>
          </p:nvSpPr>
          <p:spPr bwMode="auto">
            <a:xfrm>
              <a:off x="2100855" y="2295888"/>
              <a:ext cx="286581" cy="284962"/>
            </a:xfrm>
            <a:custGeom>
              <a:avLst/>
              <a:gdLst>
                <a:gd name="T0" fmla="*/ 35 w 151"/>
                <a:gd name="T1" fmla="*/ 22 h 151"/>
                <a:gd name="T2" fmla="*/ 22 w 151"/>
                <a:gd name="T3" fmla="*/ 116 h 151"/>
                <a:gd name="T4" fmla="*/ 116 w 151"/>
                <a:gd name="T5" fmla="*/ 128 h 151"/>
                <a:gd name="T6" fmla="*/ 129 w 151"/>
                <a:gd name="T7" fmla="*/ 35 h 151"/>
                <a:gd name="T8" fmla="*/ 35 w 151"/>
                <a:gd name="T9" fmla="*/ 22 h 151"/>
              </a:gdLst>
              <a:ahLst/>
              <a:cxnLst>
                <a:cxn ang="0">
                  <a:pos x="T0" y="T1"/>
                </a:cxn>
                <a:cxn ang="0">
                  <a:pos x="T2" y="T3"/>
                </a:cxn>
                <a:cxn ang="0">
                  <a:pos x="T4" y="T5"/>
                </a:cxn>
                <a:cxn ang="0">
                  <a:pos x="T6" y="T7"/>
                </a:cxn>
                <a:cxn ang="0">
                  <a:pos x="T8" y="T9"/>
                </a:cxn>
              </a:cxnLst>
              <a:rect l="0" t="0" r="r" b="b"/>
              <a:pathLst>
                <a:path w="151" h="151">
                  <a:moveTo>
                    <a:pt x="35" y="22"/>
                  </a:moveTo>
                  <a:cubicBezTo>
                    <a:pt x="6" y="45"/>
                    <a:pt x="0" y="86"/>
                    <a:pt x="22" y="116"/>
                  </a:cubicBezTo>
                  <a:cubicBezTo>
                    <a:pt x="45" y="145"/>
                    <a:pt x="87" y="151"/>
                    <a:pt x="116" y="128"/>
                  </a:cubicBezTo>
                  <a:cubicBezTo>
                    <a:pt x="145" y="106"/>
                    <a:pt x="151" y="64"/>
                    <a:pt x="129" y="35"/>
                  </a:cubicBezTo>
                  <a:cubicBezTo>
                    <a:pt x="106" y="5"/>
                    <a:pt x="64" y="0"/>
                    <a:pt x="35" y="2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2" name="Freeform 20"/>
            <p:cNvSpPr>
              <a:spLocks/>
            </p:cNvSpPr>
            <p:nvPr/>
          </p:nvSpPr>
          <p:spPr bwMode="auto">
            <a:xfrm>
              <a:off x="1845037" y="2613232"/>
              <a:ext cx="263914" cy="265533"/>
            </a:xfrm>
            <a:custGeom>
              <a:avLst/>
              <a:gdLst>
                <a:gd name="T0" fmla="*/ 32 w 139"/>
                <a:gd name="T1" fmla="*/ 21 h 140"/>
                <a:gd name="T2" fmla="*/ 20 w 139"/>
                <a:gd name="T3" fmla="*/ 108 h 140"/>
                <a:gd name="T4" fmla="*/ 107 w 139"/>
                <a:gd name="T5" fmla="*/ 119 h 140"/>
                <a:gd name="T6" fmla="*/ 119 w 139"/>
                <a:gd name="T7" fmla="*/ 33 h 140"/>
                <a:gd name="T8" fmla="*/ 32 w 139"/>
                <a:gd name="T9" fmla="*/ 21 h 140"/>
              </a:gdLst>
              <a:ahLst/>
              <a:cxnLst>
                <a:cxn ang="0">
                  <a:pos x="T0" y="T1"/>
                </a:cxn>
                <a:cxn ang="0">
                  <a:pos x="T2" y="T3"/>
                </a:cxn>
                <a:cxn ang="0">
                  <a:pos x="T4" y="T5"/>
                </a:cxn>
                <a:cxn ang="0">
                  <a:pos x="T6" y="T7"/>
                </a:cxn>
                <a:cxn ang="0">
                  <a:pos x="T8" y="T9"/>
                </a:cxn>
              </a:cxnLst>
              <a:rect l="0" t="0" r="r" b="b"/>
              <a:pathLst>
                <a:path w="139" h="140">
                  <a:moveTo>
                    <a:pt x="32" y="21"/>
                  </a:moveTo>
                  <a:cubicBezTo>
                    <a:pt x="5" y="42"/>
                    <a:pt x="0" y="81"/>
                    <a:pt x="20" y="108"/>
                  </a:cubicBezTo>
                  <a:cubicBezTo>
                    <a:pt x="41" y="135"/>
                    <a:pt x="80" y="140"/>
                    <a:pt x="107" y="119"/>
                  </a:cubicBezTo>
                  <a:cubicBezTo>
                    <a:pt x="134" y="98"/>
                    <a:pt x="139" y="60"/>
                    <a:pt x="119" y="33"/>
                  </a:cubicBezTo>
                  <a:cubicBezTo>
                    <a:pt x="98" y="5"/>
                    <a:pt x="59" y="0"/>
                    <a:pt x="32"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3" name="Freeform 21"/>
            <p:cNvSpPr>
              <a:spLocks/>
            </p:cNvSpPr>
            <p:nvPr/>
          </p:nvSpPr>
          <p:spPr bwMode="auto">
            <a:xfrm>
              <a:off x="1370641" y="2219790"/>
              <a:ext cx="403156" cy="403157"/>
            </a:xfrm>
            <a:custGeom>
              <a:avLst/>
              <a:gdLst>
                <a:gd name="T0" fmla="*/ 49 w 212"/>
                <a:gd name="T1" fmla="*/ 32 h 213"/>
                <a:gd name="T2" fmla="*/ 31 w 212"/>
                <a:gd name="T3" fmla="*/ 163 h 213"/>
                <a:gd name="T4" fmla="*/ 163 w 212"/>
                <a:gd name="T5" fmla="*/ 181 h 213"/>
                <a:gd name="T6" fmla="*/ 181 w 212"/>
                <a:gd name="T7" fmla="*/ 49 h 213"/>
                <a:gd name="T8" fmla="*/ 49 w 212"/>
                <a:gd name="T9" fmla="*/ 32 h 213"/>
              </a:gdLst>
              <a:ahLst/>
              <a:cxnLst>
                <a:cxn ang="0">
                  <a:pos x="T0" y="T1"/>
                </a:cxn>
                <a:cxn ang="0">
                  <a:pos x="T2" y="T3"/>
                </a:cxn>
                <a:cxn ang="0">
                  <a:pos x="T4" y="T5"/>
                </a:cxn>
                <a:cxn ang="0">
                  <a:pos x="T6" y="T7"/>
                </a:cxn>
                <a:cxn ang="0">
                  <a:pos x="T8" y="T9"/>
                </a:cxn>
              </a:cxnLst>
              <a:rect l="0" t="0" r="r" b="b"/>
              <a:pathLst>
                <a:path w="212" h="213">
                  <a:moveTo>
                    <a:pt x="49" y="32"/>
                  </a:moveTo>
                  <a:cubicBezTo>
                    <a:pt x="8" y="63"/>
                    <a:pt x="0" y="122"/>
                    <a:pt x="31" y="163"/>
                  </a:cubicBezTo>
                  <a:cubicBezTo>
                    <a:pt x="63" y="205"/>
                    <a:pt x="122" y="213"/>
                    <a:pt x="163" y="181"/>
                  </a:cubicBezTo>
                  <a:cubicBezTo>
                    <a:pt x="204" y="149"/>
                    <a:pt x="212" y="91"/>
                    <a:pt x="181" y="49"/>
                  </a:cubicBezTo>
                  <a:cubicBezTo>
                    <a:pt x="149" y="8"/>
                    <a:pt x="90" y="0"/>
                    <a:pt x="49"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grpSp>
      <p:grpSp>
        <p:nvGrpSpPr>
          <p:cNvPr id="5" name="Group 4"/>
          <p:cNvGrpSpPr/>
          <p:nvPr/>
        </p:nvGrpSpPr>
        <p:grpSpPr>
          <a:xfrm>
            <a:off x="3932059" y="1829586"/>
            <a:ext cx="880791" cy="1165755"/>
            <a:chOff x="3932059" y="1829586"/>
            <a:chExt cx="880791" cy="1165755"/>
          </a:xfrm>
        </p:grpSpPr>
        <p:sp>
          <p:nvSpPr>
            <p:cNvPr id="24" name="Freeform 22"/>
            <p:cNvSpPr>
              <a:spLocks/>
            </p:cNvSpPr>
            <p:nvPr/>
          </p:nvSpPr>
          <p:spPr bwMode="auto">
            <a:xfrm>
              <a:off x="3932059" y="1988259"/>
              <a:ext cx="440396" cy="1007082"/>
            </a:xfrm>
            <a:custGeom>
              <a:avLst/>
              <a:gdLst>
                <a:gd name="T0" fmla="*/ 0 w 232"/>
                <a:gd name="T1" fmla="*/ 0 h 531"/>
                <a:gd name="T2" fmla="*/ 0 w 232"/>
                <a:gd name="T3" fmla="*/ 447 h 531"/>
                <a:gd name="T4" fmla="*/ 232 w 232"/>
                <a:gd name="T5" fmla="*/ 531 h 531"/>
                <a:gd name="T6" fmla="*/ 232 w 232"/>
                <a:gd name="T7" fmla="*/ 0 h 531"/>
                <a:gd name="T8" fmla="*/ 0 w 232"/>
                <a:gd name="T9" fmla="*/ 0 h 531"/>
              </a:gdLst>
              <a:ahLst/>
              <a:cxnLst>
                <a:cxn ang="0">
                  <a:pos x="T0" y="T1"/>
                </a:cxn>
                <a:cxn ang="0">
                  <a:pos x="T2" y="T3"/>
                </a:cxn>
                <a:cxn ang="0">
                  <a:pos x="T4" y="T5"/>
                </a:cxn>
                <a:cxn ang="0">
                  <a:pos x="T6" y="T7"/>
                </a:cxn>
                <a:cxn ang="0">
                  <a:pos x="T8" y="T9"/>
                </a:cxn>
              </a:cxnLst>
              <a:rect l="0" t="0" r="r" b="b"/>
              <a:pathLst>
                <a:path w="232" h="531">
                  <a:moveTo>
                    <a:pt x="0" y="0"/>
                  </a:moveTo>
                  <a:cubicBezTo>
                    <a:pt x="0" y="447"/>
                    <a:pt x="0" y="447"/>
                    <a:pt x="0" y="447"/>
                  </a:cubicBezTo>
                  <a:cubicBezTo>
                    <a:pt x="0" y="493"/>
                    <a:pt x="104" y="531"/>
                    <a:pt x="232" y="531"/>
                  </a:cubicBezTo>
                  <a:cubicBezTo>
                    <a:pt x="232" y="0"/>
                    <a:pt x="232" y="0"/>
                    <a:pt x="232" y="0"/>
                  </a:cubicBezTo>
                  <a:lnTo>
                    <a:pt x="0" y="0"/>
                  </a:ln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5" name="Freeform 23"/>
            <p:cNvSpPr>
              <a:spLocks/>
            </p:cNvSpPr>
            <p:nvPr/>
          </p:nvSpPr>
          <p:spPr bwMode="auto">
            <a:xfrm>
              <a:off x="4367597" y="1988259"/>
              <a:ext cx="445253" cy="1007082"/>
            </a:xfrm>
            <a:custGeom>
              <a:avLst/>
              <a:gdLst>
                <a:gd name="T0" fmla="*/ 0 w 235"/>
                <a:gd name="T1" fmla="*/ 531 h 531"/>
                <a:gd name="T2" fmla="*/ 3 w 235"/>
                <a:gd name="T3" fmla="*/ 531 h 531"/>
                <a:gd name="T4" fmla="*/ 235 w 235"/>
                <a:gd name="T5" fmla="*/ 447 h 531"/>
                <a:gd name="T6" fmla="*/ 235 w 235"/>
                <a:gd name="T7" fmla="*/ 0 h 531"/>
                <a:gd name="T8" fmla="*/ 0 w 235"/>
                <a:gd name="T9" fmla="*/ 0 h 531"/>
                <a:gd name="T10" fmla="*/ 0 w 235"/>
                <a:gd name="T11" fmla="*/ 531 h 531"/>
              </a:gdLst>
              <a:ahLst/>
              <a:cxnLst>
                <a:cxn ang="0">
                  <a:pos x="T0" y="T1"/>
                </a:cxn>
                <a:cxn ang="0">
                  <a:pos x="T2" y="T3"/>
                </a:cxn>
                <a:cxn ang="0">
                  <a:pos x="T4" y="T5"/>
                </a:cxn>
                <a:cxn ang="0">
                  <a:pos x="T6" y="T7"/>
                </a:cxn>
                <a:cxn ang="0">
                  <a:pos x="T8" y="T9"/>
                </a:cxn>
                <a:cxn ang="0">
                  <a:pos x="T10" y="T11"/>
                </a:cxn>
              </a:cxnLst>
              <a:rect l="0" t="0" r="r" b="b"/>
              <a:pathLst>
                <a:path w="235" h="531">
                  <a:moveTo>
                    <a:pt x="0" y="531"/>
                  </a:moveTo>
                  <a:cubicBezTo>
                    <a:pt x="3" y="531"/>
                    <a:pt x="3" y="531"/>
                    <a:pt x="3" y="531"/>
                  </a:cubicBezTo>
                  <a:cubicBezTo>
                    <a:pt x="131" y="531"/>
                    <a:pt x="235" y="493"/>
                    <a:pt x="235" y="447"/>
                  </a:cubicBezTo>
                  <a:cubicBezTo>
                    <a:pt x="235" y="0"/>
                    <a:pt x="235" y="0"/>
                    <a:pt x="235" y="0"/>
                  </a:cubicBezTo>
                  <a:cubicBezTo>
                    <a:pt x="0" y="0"/>
                    <a:pt x="0" y="0"/>
                    <a:pt x="0" y="0"/>
                  </a:cubicBezTo>
                  <a:lnTo>
                    <a:pt x="0" y="531"/>
                  </a:ln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6" name="Oval 24"/>
            <p:cNvSpPr>
              <a:spLocks noChangeArrowheads="1"/>
            </p:cNvSpPr>
            <p:nvPr/>
          </p:nvSpPr>
          <p:spPr bwMode="auto">
            <a:xfrm>
              <a:off x="3932059" y="1829586"/>
              <a:ext cx="880791" cy="317344"/>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7" name="Oval 25"/>
            <p:cNvSpPr>
              <a:spLocks noChangeArrowheads="1"/>
            </p:cNvSpPr>
            <p:nvPr/>
          </p:nvSpPr>
          <p:spPr bwMode="auto">
            <a:xfrm>
              <a:off x="4021110" y="1871683"/>
              <a:ext cx="702690" cy="210483"/>
            </a:xfrm>
            <a:prstGeom prst="ellipse">
              <a:avLst/>
            </a:prstGeom>
            <a:solidFill>
              <a:srgbClr val="85B3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8" name="Freeform 26"/>
            <p:cNvSpPr>
              <a:spLocks/>
            </p:cNvSpPr>
            <p:nvPr/>
          </p:nvSpPr>
          <p:spPr bwMode="auto">
            <a:xfrm>
              <a:off x="4021110" y="1871683"/>
              <a:ext cx="702690" cy="171625"/>
            </a:xfrm>
            <a:custGeom>
              <a:avLst/>
              <a:gdLst>
                <a:gd name="T0" fmla="*/ 331 w 370"/>
                <a:gd name="T1" fmla="*/ 90 h 90"/>
                <a:gd name="T2" fmla="*/ 370 w 370"/>
                <a:gd name="T3" fmla="*/ 56 h 90"/>
                <a:gd name="T4" fmla="*/ 185 w 370"/>
                <a:gd name="T5" fmla="*/ 0 h 90"/>
                <a:gd name="T6" fmla="*/ 0 w 370"/>
                <a:gd name="T7" fmla="*/ 56 h 90"/>
                <a:gd name="T8" fmla="*/ 39 w 370"/>
                <a:gd name="T9" fmla="*/ 90 h 90"/>
                <a:gd name="T10" fmla="*/ 185 w 370"/>
                <a:gd name="T11" fmla="*/ 68 h 90"/>
                <a:gd name="T12" fmla="*/ 331 w 370"/>
                <a:gd name="T13" fmla="*/ 90 h 90"/>
              </a:gdLst>
              <a:ahLst/>
              <a:cxnLst>
                <a:cxn ang="0">
                  <a:pos x="T0" y="T1"/>
                </a:cxn>
                <a:cxn ang="0">
                  <a:pos x="T2" y="T3"/>
                </a:cxn>
                <a:cxn ang="0">
                  <a:pos x="T4" y="T5"/>
                </a:cxn>
                <a:cxn ang="0">
                  <a:pos x="T6" y="T7"/>
                </a:cxn>
                <a:cxn ang="0">
                  <a:pos x="T8" y="T9"/>
                </a:cxn>
                <a:cxn ang="0">
                  <a:pos x="T10" y="T11"/>
                </a:cxn>
                <a:cxn ang="0">
                  <a:pos x="T12" y="T13"/>
                </a:cxn>
              </a:cxnLst>
              <a:rect l="0" t="0" r="r" b="b"/>
              <a:pathLst>
                <a:path w="370" h="90">
                  <a:moveTo>
                    <a:pt x="331" y="90"/>
                  </a:moveTo>
                  <a:cubicBezTo>
                    <a:pt x="355" y="80"/>
                    <a:pt x="370" y="69"/>
                    <a:pt x="370" y="56"/>
                  </a:cubicBezTo>
                  <a:cubicBezTo>
                    <a:pt x="370" y="25"/>
                    <a:pt x="287" y="0"/>
                    <a:pt x="185" y="0"/>
                  </a:cubicBezTo>
                  <a:cubicBezTo>
                    <a:pt x="83" y="0"/>
                    <a:pt x="0" y="25"/>
                    <a:pt x="0" y="56"/>
                  </a:cubicBezTo>
                  <a:cubicBezTo>
                    <a:pt x="0" y="69"/>
                    <a:pt x="15" y="80"/>
                    <a:pt x="39" y="90"/>
                  </a:cubicBezTo>
                  <a:cubicBezTo>
                    <a:pt x="73" y="77"/>
                    <a:pt x="125" y="68"/>
                    <a:pt x="185" y="68"/>
                  </a:cubicBezTo>
                  <a:cubicBezTo>
                    <a:pt x="244" y="68"/>
                    <a:pt x="297" y="77"/>
                    <a:pt x="331" y="90"/>
                  </a:cubicBezTo>
                  <a:close/>
                </a:path>
              </a:pathLst>
            </a:cu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29" name="Freeform 27"/>
            <p:cNvSpPr>
              <a:spLocks noEditPoints="1"/>
            </p:cNvSpPr>
            <p:nvPr/>
          </p:nvSpPr>
          <p:spPr bwMode="auto">
            <a:xfrm>
              <a:off x="4051873" y="2344461"/>
              <a:ext cx="641164" cy="361060"/>
            </a:xfrm>
            <a:custGeom>
              <a:avLst/>
              <a:gdLst>
                <a:gd name="T0" fmla="*/ 319 w 338"/>
                <a:gd name="T1" fmla="*/ 174 h 190"/>
                <a:gd name="T2" fmla="*/ 268 w 338"/>
                <a:gd name="T3" fmla="*/ 190 h 190"/>
                <a:gd name="T4" fmla="*/ 195 w 338"/>
                <a:gd name="T5" fmla="*/ 190 h 190"/>
                <a:gd name="T6" fmla="*/ 195 w 338"/>
                <a:gd name="T7" fmla="*/ 0 h 190"/>
                <a:gd name="T8" fmla="*/ 264 w 338"/>
                <a:gd name="T9" fmla="*/ 0 h 190"/>
                <a:gd name="T10" fmla="*/ 314 w 338"/>
                <a:gd name="T11" fmla="*/ 12 h 190"/>
                <a:gd name="T12" fmla="*/ 330 w 338"/>
                <a:gd name="T13" fmla="*/ 44 h 190"/>
                <a:gd name="T14" fmla="*/ 318 w 338"/>
                <a:gd name="T15" fmla="*/ 73 h 190"/>
                <a:gd name="T16" fmla="*/ 293 w 338"/>
                <a:gd name="T17" fmla="*/ 87 h 190"/>
                <a:gd name="T18" fmla="*/ 293 w 338"/>
                <a:gd name="T19" fmla="*/ 87 h 190"/>
                <a:gd name="T20" fmla="*/ 326 w 338"/>
                <a:gd name="T21" fmla="*/ 103 h 190"/>
                <a:gd name="T22" fmla="*/ 338 w 338"/>
                <a:gd name="T23" fmla="*/ 133 h 190"/>
                <a:gd name="T24" fmla="*/ 319 w 338"/>
                <a:gd name="T25" fmla="*/ 174 h 190"/>
                <a:gd name="T26" fmla="*/ 141 w 338"/>
                <a:gd name="T27" fmla="*/ 163 h 190"/>
                <a:gd name="T28" fmla="*/ 68 w 338"/>
                <a:gd name="T29" fmla="*/ 190 h 190"/>
                <a:gd name="T30" fmla="*/ 0 w 338"/>
                <a:gd name="T31" fmla="*/ 190 h 190"/>
                <a:gd name="T32" fmla="*/ 0 w 338"/>
                <a:gd name="T33" fmla="*/ 0 h 190"/>
                <a:gd name="T34" fmla="*/ 68 w 338"/>
                <a:gd name="T35" fmla="*/ 0 h 190"/>
                <a:gd name="T36" fmla="*/ 169 w 338"/>
                <a:gd name="T37" fmla="*/ 92 h 190"/>
                <a:gd name="T38" fmla="*/ 141 w 338"/>
                <a:gd name="T39" fmla="*/ 16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8" h="190">
                  <a:moveTo>
                    <a:pt x="319" y="174"/>
                  </a:moveTo>
                  <a:cubicBezTo>
                    <a:pt x="306" y="185"/>
                    <a:pt x="290" y="190"/>
                    <a:pt x="268" y="190"/>
                  </a:cubicBezTo>
                  <a:cubicBezTo>
                    <a:pt x="195" y="190"/>
                    <a:pt x="195" y="190"/>
                    <a:pt x="195" y="190"/>
                  </a:cubicBezTo>
                  <a:cubicBezTo>
                    <a:pt x="195" y="0"/>
                    <a:pt x="195" y="0"/>
                    <a:pt x="195" y="0"/>
                  </a:cubicBezTo>
                  <a:cubicBezTo>
                    <a:pt x="264" y="0"/>
                    <a:pt x="264" y="0"/>
                    <a:pt x="264" y="0"/>
                  </a:cubicBezTo>
                  <a:cubicBezTo>
                    <a:pt x="286" y="0"/>
                    <a:pt x="302" y="3"/>
                    <a:pt x="314" y="12"/>
                  </a:cubicBezTo>
                  <a:cubicBezTo>
                    <a:pt x="325" y="19"/>
                    <a:pt x="330" y="30"/>
                    <a:pt x="330" y="44"/>
                  </a:cubicBezTo>
                  <a:cubicBezTo>
                    <a:pt x="330" y="55"/>
                    <a:pt x="326" y="64"/>
                    <a:pt x="318" y="73"/>
                  </a:cubicBezTo>
                  <a:cubicBezTo>
                    <a:pt x="311" y="79"/>
                    <a:pt x="303" y="84"/>
                    <a:pt x="293" y="87"/>
                  </a:cubicBezTo>
                  <a:cubicBezTo>
                    <a:pt x="293" y="87"/>
                    <a:pt x="293" y="87"/>
                    <a:pt x="293" y="87"/>
                  </a:cubicBezTo>
                  <a:cubicBezTo>
                    <a:pt x="307" y="89"/>
                    <a:pt x="318" y="94"/>
                    <a:pt x="326" y="103"/>
                  </a:cubicBezTo>
                  <a:cubicBezTo>
                    <a:pt x="334" y="111"/>
                    <a:pt x="338" y="121"/>
                    <a:pt x="338" y="133"/>
                  </a:cubicBezTo>
                  <a:cubicBezTo>
                    <a:pt x="338" y="150"/>
                    <a:pt x="331" y="164"/>
                    <a:pt x="319" y="174"/>
                  </a:cubicBezTo>
                  <a:close/>
                  <a:moveTo>
                    <a:pt x="141" y="163"/>
                  </a:moveTo>
                  <a:cubicBezTo>
                    <a:pt x="123" y="181"/>
                    <a:pt x="98" y="190"/>
                    <a:pt x="68" y="190"/>
                  </a:cubicBezTo>
                  <a:cubicBezTo>
                    <a:pt x="0" y="190"/>
                    <a:pt x="0" y="190"/>
                    <a:pt x="0" y="190"/>
                  </a:cubicBezTo>
                  <a:cubicBezTo>
                    <a:pt x="0" y="0"/>
                    <a:pt x="0" y="0"/>
                    <a:pt x="0" y="0"/>
                  </a:cubicBezTo>
                  <a:cubicBezTo>
                    <a:pt x="68" y="0"/>
                    <a:pt x="68" y="0"/>
                    <a:pt x="68" y="0"/>
                  </a:cubicBezTo>
                  <a:cubicBezTo>
                    <a:pt x="135" y="0"/>
                    <a:pt x="169" y="30"/>
                    <a:pt x="169" y="92"/>
                  </a:cubicBezTo>
                  <a:cubicBezTo>
                    <a:pt x="169" y="122"/>
                    <a:pt x="160" y="145"/>
                    <a:pt x="141" y="16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0" name="Freeform 28"/>
            <p:cNvSpPr>
              <a:spLocks/>
            </p:cNvSpPr>
            <p:nvPr/>
          </p:nvSpPr>
          <p:spPr bwMode="auto">
            <a:xfrm>
              <a:off x="4132828" y="2409225"/>
              <a:ext cx="153815" cy="229913"/>
            </a:xfrm>
            <a:custGeom>
              <a:avLst/>
              <a:gdLst>
                <a:gd name="T0" fmla="*/ 21 w 81"/>
                <a:gd name="T1" fmla="*/ 0 h 121"/>
                <a:gd name="T2" fmla="*/ 0 w 81"/>
                <a:gd name="T3" fmla="*/ 0 h 121"/>
                <a:gd name="T4" fmla="*/ 0 w 81"/>
                <a:gd name="T5" fmla="*/ 121 h 121"/>
                <a:gd name="T6" fmla="*/ 21 w 81"/>
                <a:gd name="T7" fmla="*/ 121 h 121"/>
                <a:gd name="T8" fmla="*/ 65 w 81"/>
                <a:gd name="T9" fmla="*/ 104 h 121"/>
                <a:gd name="T10" fmla="*/ 81 w 81"/>
                <a:gd name="T11" fmla="*/ 59 h 121"/>
                <a:gd name="T12" fmla="*/ 66 w 81"/>
                <a:gd name="T13" fmla="*/ 16 h 121"/>
                <a:gd name="T14" fmla="*/ 21 w 81"/>
                <a:gd name="T15" fmla="*/ 0 h 1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121">
                  <a:moveTo>
                    <a:pt x="21" y="0"/>
                  </a:moveTo>
                  <a:cubicBezTo>
                    <a:pt x="0" y="0"/>
                    <a:pt x="0" y="0"/>
                    <a:pt x="0" y="0"/>
                  </a:cubicBezTo>
                  <a:cubicBezTo>
                    <a:pt x="0" y="121"/>
                    <a:pt x="0" y="121"/>
                    <a:pt x="0" y="121"/>
                  </a:cubicBezTo>
                  <a:cubicBezTo>
                    <a:pt x="21" y="121"/>
                    <a:pt x="21" y="121"/>
                    <a:pt x="21" y="121"/>
                  </a:cubicBezTo>
                  <a:cubicBezTo>
                    <a:pt x="40" y="121"/>
                    <a:pt x="55" y="115"/>
                    <a:pt x="65" y="104"/>
                  </a:cubicBezTo>
                  <a:cubicBezTo>
                    <a:pt x="76" y="93"/>
                    <a:pt x="81" y="78"/>
                    <a:pt x="81" y="59"/>
                  </a:cubicBezTo>
                  <a:cubicBezTo>
                    <a:pt x="81" y="41"/>
                    <a:pt x="76" y="27"/>
                    <a:pt x="66" y="16"/>
                  </a:cubicBezTo>
                  <a:cubicBezTo>
                    <a:pt x="55" y="6"/>
                    <a:pt x="40" y="0"/>
                    <a:pt x="21" y="0"/>
                  </a:cubicBezTo>
                  <a:close/>
                </a:path>
              </a:pathLst>
            </a:custGeom>
            <a:solidFill>
              <a:srgbClr val="00BC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1" name="Freeform 29"/>
            <p:cNvSpPr>
              <a:spLocks/>
            </p:cNvSpPr>
            <p:nvPr/>
          </p:nvSpPr>
          <p:spPr bwMode="auto">
            <a:xfrm>
              <a:off x="4503602" y="2402749"/>
              <a:ext cx="89051" cy="85812"/>
            </a:xfrm>
            <a:custGeom>
              <a:avLst/>
              <a:gdLst>
                <a:gd name="T0" fmla="*/ 39 w 47"/>
                <a:gd name="T1" fmla="*/ 39 h 45"/>
                <a:gd name="T2" fmla="*/ 47 w 47"/>
                <a:gd name="T3" fmla="*/ 21 h 45"/>
                <a:gd name="T4" fmla="*/ 16 w 47"/>
                <a:gd name="T5" fmla="*/ 0 h 45"/>
                <a:gd name="T6" fmla="*/ 0 w 47"/>
                <a:gd name="T7" fmla="*/ 0 h 45"/>
                <a:gd name="T8" fmla="*/ 0 w 47"/>
                <a:gd name="T9" fmla="*/ 45 h 45"/>
                <a:gd name="T10" fmla="*/ 19 w 47"/>
                <a:gd name="T11" fmla="*/ 45 h 45"/>
                <a:gd name="T12" fmla="*/ 39 w 47"/>
                <a:gd name="T13" fmla="*/ 39 h 45"/>
              </a:gdLst>
              <a:ahLst/>
              <a:cxnLst>
                <a:cxn ang="0">
                  <a:pos x="T0" y="T1"/>
                </a:cxn>
                <a:cxn ang="0">
                  <a:pos x="T2" y="T3"/>
                </a:cxn>
                <a:cxn ang="0">
                  <a:pos x="T4" y="T5"/>
                </a:cxn>
                <a:cxn ang="0">
                  <a:pos x="T6" y="T7"/>
                </a:cxn>
                <a:cxn ang="0">
                  <a:pos x="T8" y="T9"/>
                </a:cxn>
                <a:cxn ang="0">
                  <a:pos x="T10" y="T11"/>
                </a:cxn>
                <a:cxn ang="0">
                  <a:pos x="T12" y="T13"/>
                </a:cxn>
              </a:cxnLst>
              <a:rect l="0" t="0" r="r" b="b"/>
              <a:pathLst>
                <a:path w="47" h="45">
                  <a:moveTo>
                    <a:pt x="39" y="39"/>
                  </a:moveTo>
                  <a:cubicBezTo>
                    <a:pt x="44" y="34"/>
                    <a:pt x="47" y="28"/>
                    <a:pt x="47" y="21"/>
                  </a:cubicBezTo>
                  <a:cubicBezTo>
                    <a:pt x="47" y="7"/>
                    <a:pt x="37" y="0"/>
                    <a:pt x="16" y="0"/>
                  </a:cubicBezTo>
                  <a:cubicBezTo>
                    <a:pt x="0" y="0"/>
                    <a:pt x="0" y="0"/>
                    <a:pt x="0" y="0"/>
                  </a:cubicBezTo>
                  <a:cubicBezTo>
                    <a:pt x="0" y="45"/>
                    <a:pt x="0" y="45"/>
                    <a:pt x="0" y="45"/>
                  </a:cubicBezTo>
                  <a:cubicBezTo>
                    <a:pt x="19" y="45"/>
                    <a:pt x="19" y="45"/>
                    <a:pt x="19" y="45"/>
                  </a:cubicBezTo>
                  <a:cubicBezTo>
                    <a:pt x="27" y="45"/>
                    <a:pt x="34" y="43"/>
                    <a:pt x="39" y="39"/>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2" name="Freeform 30"/>
            <p:cNvSpPr>
              <a:spLocks/>
            </p:cNvSpPr>
            <p:nvPr/>
          </p:nvSpPr>
          <p:spPr bwMode="auto">
            <a:xfrm>
              <a:off x="4501983" y="2550087"/>
              <a:ext cx="105242" cy="93908"/>
            </a:xfrm>
            <a:custGeom>
              <a:avLst/>
              <a:gdLst>
                <a:gd name="T0" fmla="*/ 47 w 56"/>
                <a:gd name="T1" fmla="*/ 6 h 50"/>
                <a:gd name="T2" fmla="*/ 24 w 56"/>
                <a:gd name="T3" fmla="*/ 0 h 50"/>
                <a:gd name="T4" fmla="*/ 0 w 56"/>
                <a:gd name="T5" fmla="*/ 0 h 50"/>
                <a:gd name="T6" fmla="*/ 0 w 56"/>
                <a:gd name="T7" fmla="*/ 50 h 50"/>
                <a:gd name="T8" fmla="*/ 24 w 56"/>
                <a:gd name="T9" fmla="*/ 50 h 50"/>
                <a:gd name="T10" fmla="*/ 47 w 56"/>
                <a:gd name="T11" fmla="*/ 43 h 50"/>
                <a:gd name="T12" fmla="*/ 56 w 56"/>
                <a:gd name="T13" fmla="*/ 24 h 50"/>
                <a:gd name="T14" fmla="*/ 47 w 56"/>
                <a:gd name="T15" fmla="*/ 6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0">
                  <a:moveTo>
                    <a:pt x="47" y="6"/>
                  </a:moveTo>
                  <a:cubicBezTo>
                    <a:pt x="42" y="2"/>
                    <a:pt x="34" y="0"/>
                    <a:pt x="24" y="0"/>
                  </a:cubicBezTo>
                  <a:cubicBezTo>
                    <a:pt x="0" y="0"/>
                    <a:pt x="0" y="0"/>
                    <a:pt x="0" y="0"/>
                  </a:cubicBezTo>
                  <a:cubicBezTo>
                    <a:pt x="0" y="50"/>
                    <a:pt x="0" y="50"/>
                    <a:pt x="0" y="50"/>
                  </a:cubicBezTo>
                  <a:cubicBezTo>
                    <a:pt x="24" y="50"/>
                    <a:pt x="24" y="50"/>
                    <a:pt x="24" y="50"/>
                  </a:cubicBezTo>
                  <a:cubicBezTo>
                    <a:pt x="34" y="50"/>
                    <a:pt x="42" y="48"/>
                    <a:pt x="47" y="43"/>
                  </a:cubicBezTo>
                  <a:cubicBezTo>
                    <a:pt x="53" y="38"/>
                    <a:pt x="56" y="32"/>
                    <a:pt x="56" y="24"/>
                  </a:cubicBezTo>
                  <a:cubicBezTo>
                    <a:pt x="56" y="17"/>
                    <a:pt x="53" y="11"/>
                    <a:pt x="47" y="6"/>
                  </a:cubicBezTo>
                  <a:close/>
                </a:path>
              </a:pathLst>
            </a:custGeom>
            <a:solidFill>
              <a:srgbClr val="29C7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grpSp>
      <p:grpSp>
        <p:nvGrpSpPr>
          <p:cNvPr id="109" name="Group 108"/>
          <p:cNvGrpSpPr/>
          <p:nvPr/>
        </p:nvGrpSpPr>
        <p:grpSpPr>
          <a:xfrm>
            <a:off x="3779864" y="3688316"/>
            <a:ext cx="1186801" cy="1094514"/>
            <a:chOff x="3779864" y="3688316"/>
            <a:chExt cx="1186801" cy="1094514"/>
          </a:xfrm>
        </p:grpSpPr>
        <p:sp>
          <p:nvSpPr>
            <p:cNvPr id="33" name="Freeform 31"/>
            <p:cNvSpPr>
              <a:spLocks/>
            </p:cNvSpPr>
            <p:nvPr/>
          </p:nvSpPr>
          <p:spPr bwMode="auto">
            <a:xfrm>
              <a:off x="3983870" y="4556156"/>
              <a:ext cx="775550" cy="226674"/>
            </a:xfrm>
            <a:custGeom>
              <a:avLst/>
              <a:gdLst>
                <a:gd name="T0" fmla="*/ 298 w 409"/>
                <a:gd name="T1" fmla="*/ 0 h 120"/>
                <a:gd name="T2" fmla="*/ 283 w 409"/>
                <a:gd name="T3" fmla="*/ 0 h 120"/>
                <a:gd name="T4" fmla="*/ 135 w 409"/>
                <a:gd name="T5" fmla="*/ 0 h 120"/>
                <a:gd name="T6" fmla="*/ 128 w 409"/>
                <a:gd name="T7" fmla="*/ 0 h 120"/>
                <a:gd name="T8" fmla="*/ 0 w 409"/>
                <a:gd name="T9" fmla="*/ 82 h 120"/>
                <a:gd name="T10" fmla="*/ 0 w 409"/>
                <a:gd name="T11" fmla="*/ 120 h 120"/>
                <a:gd name="T12" fmla="*/ 153 w 409"/>
                <a:gd name="T13" fmla="*/ 120 h 120"/>
                <a:gd name="T14" fmla="*/ 265 w 409"/>
                <a:gd name="T15" fmla="*/ 120 h 120"/>
                <a:gd name="T16" fmla="*/ 409 w 409"/>
                <a:gd name="T17" fmla="*/ 120 h 120"/>
                <a:gd name="T18" fmla="*/ 409 w 409"/>
                <a:gd name="T19" fmla="*/ 82 h 120"/>
                <a:gd name="T20" fmla="*/ 298 w 409"/>
                <a:gd name="T2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9" h="120">
                  <a:moveTo>
                    <a:pt x="298" y="0"/>
                  </a:moveTo>
                  <a:cubicBezTo>
                    <a:pt x="283" y="0"/>
                    <a:pt x="283" y="0"/>
                    <a:pt x="283" y="0"/>
                  </a:cubicBezTo>
                  <a:cubicBezTo>
                    <a:pt x="135" y="0"/>
                    <a:pt x="135" y="0"/>
                    <a:pt x="135" y="0"/>
                  </a:cubicBezTo>
                  <a:cubicBezTo>
                    <a:pt x="128" y="0"/>
                    <a:pt x="128" y="0"/>
                    <a:pt x="128" y="0"/>
                  </a:cubicBezTo>
                  <a:cubicBezTo>
                    <a:pt x="148" y="72"/>
                    <a:pt x="121" y="82"/>
                    <a:pt x="0" y="82"/>
                  </a:cubicBezTo>
                  <a:cubicBezTo>
                    <a:pt x="0" y="120"/>
                    <a:pt x="0" y="120"/>
                    <a:pt x="0" y="120"/>
                  </a:cubicBezTo>
                  <a:cubicBezTo>
                    <a:pt x="153" y="120"/>
                    <a:pt x="153" y="120"/>
                    <a:pt x="153" y="120"/>
                  </a:cubicBezTo>
                  <a:cubicBezTo>
                    <a:pt x="265" y="120"/>
                    <a:pt x="265" y="120"/>
                    <a:pt x="265" y="120"/>
                  </a:cubicBezTo>
                  <a:cubicBezTo>
                    <a:pt x="409" y="120"/>
                    <a:pt x="409" y="120"/>
                    <a:pt x="409" y="120"/>
                  </a:cubicBezTo>
                  <a:cubicBezTo>
                    <a:pt x="409" y="82"/>
                    <a:pt x="409" y="82"/>
                    <a:pt x="409" y="82"/>
                  </a:cubicBezTo>
                  <a:cubicBezTo>
                    <a:pt x="289" y="82"/>
                    <a:pt x="277" y="72"/>
                    <a:pt x="298" y="0"/>
                  </a:cubicBez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4" name="Freeform 32"/>
            <p:cNvSpPr>
              <a:spLocks noEditPoints="1"/>
            </p:cNvSpPr>
            <p:nvPr/>
          </p:nvSpPr>
          <p:spPr bwMode="auto">
            <a:xfrm>
              <a:off x="3779864" y="3688316"/>
              <a:ext cx="1186801" cy="867839"/>
            </a:xfrm>
            <a:custGeom>
              <a:avLst/>
              <a:gdLst>
                <a:gd name="T0" fmla="*/ 588 w 626"/>
                <a:gd name="T1" fmla="*/ 0 h 457"/>
                <a:gd name="T2" fmla="*/ 34 w 626"/>
                <a:gd name="T3" fmla="*/ 0 h 457"/>
                <a:gd name="T4" fmla="*/ 0 w 626"/>
                <a:gd name="T5" fmla="*/ 35 h 457"/>
                <a:gd name="T6" fmla="*/ 0 w 626"/>
                <a:gd name="T7" fmla="*/ 422 h 457"/>
                <a:gd name="T8" fmla="*/ 34 w 626"/>
                <a:gd name="T9" fmla="*/ 457 h 457"/>
                <a:gd name="T10" fmla="*/ 588 w 626"/>
                <a:gd name="T11" fmla="*/ 457 h 457"/>
                <a:gd name="T12" fmla="*/ 626 w 626"/>
                <a:gd name="T13" fmla="*/ 422 h 457"/>
                <a:gd name="T14" fmla="*/ 626 w 626"/>
                <a:gd name="T15" fmla="*/ 35 h 457"/>
                <a:gd name="T16" fmla="*/ 588 w 626"/>
                <a:gd name="T17" fmla="*/ 0 h 457"/>
                <a:gd name="T18" fmla="*/ 578 w 626"/>
                <a:gd name="T19" fmla="*/ 48 h 457"/>
                <a:gd name="T20" fmla="*/ 578 w 626"/>
                <a:gd name="T21" fmla="*/ 409 h 457"/>
                <a:gd name="T22" fmla="*/ 48 w 626"/>
                <a:gd name="T23" fmla="*/ 409 h 457"/>
                <a:gd name="T24" fmla="*/ 48 w 626"/>
                <a:gd name="T25" fmla="*/ 48 h 457"/>
                <a:gd name="T26" fmla="*/ 579 w 626"/>
                <a:gd name="T27" fmla="*/ 47 h 457"/>
                <a:gd name="T28" fmla="*/ 578 w 626"/>
                <a:gd name="T29" fmla="*/ 48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6" h="457">
                  <a:moveTo>
                    <a:pt x="588" y="0"/>
                  </a:moveTo>
                  <a:cubicBezTo>
                    <a:pt x="34" y="0"/>
                    <a:pt x="34" y="0"/>
                    <a:pt x="34" y="0"/>
                  </a:cubicBezTo>
                  <a:cubicBezTo>
                    <a:pt x="15" y="0"/>
                    <a:pt x="0" y="16"/>
                    <a:pt x="0" y="35"/>
                  </a:cubicBezTo>
                  <a:cubicBezTo>
                    <a:pt x="0" y="422"/>
                    <a:pt x="0" y="422"/>
                    <a:pt x="0" y="422"/>
                  </a:cubicBezTo>
                  <a:cubicBezTo>
                    <a:pt x="0" y="440"/>
                    <a:pt x="15" y="457"/>
                    <a:pt x="34" y="457"/>
                  </a:cubicBezTo>
                  <a:cubicBezTo>
                    <a:pt x="588" y="457"/>
                    <a:pt x="588" y="457"/>
                    <a:pt x="588" y="457"/>
                  </a:cubicBezTo>
                  <a:cubicBezTo>
                    <a:pt x="607" y="457"/>
                    <a:pt x="626" y="440"/>
                    <a:pt x="626" y="422"/>
                  </a:cubicBezTo>
                  <a:cubicBezTo>
                    <a:pt x="626" y="35"/>
                    <a:pt x="626" y="35"/>
                    <a:pt x="626" y="35"/>
                  </a:cubicBezTo>
                  <a:cubicBezTo>
                    <a:pt x="626" y="16"/>
                    <a:pt x="607" y="0"/>
                    <a:pt x="588" y="0"/>
                  </a:cubicBezTo>
                  <a:close/>
                  <a:moveTo>
                    <a:pt x="578" y="48"/>
                  </a:moveTo>
                  <a:cubicBezTo>
                    <a:pt x="578" y="409"/>
                    <a:pt x="578" y="409"/>
                    <a:pt x="578" y="409"/>
                  </a:cubicBezTo>
                  <a:cubicBezTo>
                    <a:pt x="48" y="409"/>
                    <a:pt x="48" y="409"/>
                    <a:pt x="48" y="409"/>
                  </a:cubicBezTo>
                  <a:cubicBezTo>
                    <a:pt x="48" y="48"/>
                    <a:pt x="48" y="48"/>
                    <a:pt x="48" y="48"/>
                  </a:cubicBezTo>
                  <a:cubicBezTo>
                    <a:pt x="579" y="47"/>
                    <a:pt x="579" y="47"/>
                    <a:pt x="579" y="47"/>
                  </a:cubicBezTo>
                  <a:lnTo>
                    <a:pt x="578" y="48"/>
                  </a:lnTo>
                  <a:close/>
                </a:path>
              </a:pathLst>
            </a:custGeom>
            <a:solidFill>
              <a:srgbClr val="C5C5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5" name="Freeform 33"/>
            <p:cNvSpPr>
              <a:spLocks/>
            </p:cNvSpPr>
            <p:nvPr/>
          </p:nvSpPr>
          <p:spPr bwMode="auto">
            <a:xfrm>
              <a:off x="3868914" y="3778986"/>
              <a:ext cx="1005462" cy="684880"/>
            </a:xfrm>
            <a:custGeom>
              <a:avLst/>
              <a:gdLst>
                <a:gd name="T0" fmla="*/ 620 w 621"/>
                <a:gd name="T1" fmla="*/ 1 h 423"/>
                <a:gd name="T2" fmla="*/ 620 w 621"/>
                <a:gd name="T3" fmla="*/ 423 h 423"/>
                <a:gd name="T4" fmla="*/ 0 w 621"/>
                <a:gd name="T5" fmla="*/ 423 h 423"/>
                <a:gd name="T6" fmla="*/ 0 w 621"/>
                <a:gd name="T7" fmla="*/ 1 h 423"/>
                <a:gd name="T8" fmla="*/ 621 w 621"/>
                <a:gd name="T9" fmla="*/ 0 h 423"/>
                <a:gd name="T10" fmla="*/ 620 w 621"/>
                <a:gd name="T11" fmla="*/ 1 h 423"/>
              </a:gdLst>
              <a:ahLst/>
              <a:cxnLst>
                <a:cxn ang="0">
                  <a:pos x="T0" y="T1"/>
                </a:cxn>
                <a:cxn ang="0">
                  <a:pos x="T2" y="T3"/>
                </a:cxn>
                <a:cxn ang="0">
                  <a:pos x="T4" y="T5"/>
                </a:cxn>
                <a:cxn ang="0">
                  <a:pos x="T6" y="T7"/>
                </a:cxn>
                <a:cxn ang="0">
                  <a:pos x="T8" y="T9"/>
                </a:cxn>
                <a:cxn ang="0">
                  <a:pos x="T10" y="T11"/>
                </a:cxn>
              </a:cxnLst>
              <a:rect l="0" t="0" r="r" b="b"/>
              <a:pathLst>
                <a:path w="621" h="423">
                  <a:moveTo>
                    <a:pt x="620" y="1"/>
                  </a:moveTo>
                  <a:lnTo>
                    <a:pt x="620" y="423"/>
                  </a:lnTo>
                  <a:lnTo>
                    <a:pt x="0" y="423"/>
                  </a:lnTo>
                  <a:lnTo>
                    <a:pt x="0" y="1"/>
                  </a:lnTo>
                  <a:lnTo>
                    <a:pt x="621" y="0"/>
                  </a:lnTo>
                  <a:lnTo>
                    <a:pt x="620" y="1"/>
                  </a:lnTo>
                  <a:close/>
                </a:path>
              </a:pathLst>
            </a:custGeom>
            <a:solidFill>
              <a:srgbClr val="00BB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6" name="Freeform 34"/>
            <p:cNvSpPr>
              <a:spLocks/>
            </p:cNvSpPr>
            <p:nvPr/>
          </p:nvSpPr>
          <p:spPr bwMode="auto">
            <a:xfrm>
              <a:off x="3868914" y="3778986"/>
              <a:ext cx="1005462" cy="684880"/>
            </a:xfrm>
            <a:custGeom>
              <a:avLst/>
              <a:gdLst>
                <a:gd name="T0" fmla="*/ 620 w 621"/>
                <a:gd name="T1" fmla="*/ 1 h 423"/>
                <a:gd name="T2" fmla="*/ 620 w 621"/>
                <a:gd name="T3" fmla="*/ 423 h 423"/>
                <a:gd name="T4" fmla="*/ 0 w 621"/>
                <a:gd name="T5" fmla="*/ 423 h 423"/>
                <a:gd name="T6" fmla="*/ 0 w 621"/>
                <a:gd name="T7" fmla="*/ 1 h 423"/>
                <a:gd name="T8" fmla="*/ 621 w 621"/>
                <a:gd name="T9" fmla="*/ 0 h 423"/>
                <a:gd name="T10" fmla="*/ 620 w 621"/>
                <a:gd name="T11" fmla="*/ 1 h 423"/>
              </a:gdLst>
              <a:ahLst/>
              <a:cxnLst>
                <a:cxn ang="0">
                  <a:pos x="T0" y="T1"/>
                </a:cxn>
                <a:cxn ang="0">
                  <a:pos x="T2" y="T3"/>
                </a:cxn>
                <a:cxn ang="0">
                  <a:pos x="T4" y="T5"/>
                </a:cxn>
                <a:cxn ang="0">
                  <a:pos x="T6" y="T7"/>
                </a:cxn>
                <a:cxn ang="0">
                  <a:pos x="T8" y="T9"/>
                </a:cxn>
                <a:cxn ang="0">
                  <a:pos x="T10" y="T11"/>
                </a:cxn>
              </a:cxnLst>
              <a:rect l="0" t="0" r="r" b="b"/>
              <a:pathLst>
                <a:path w="621" h="423">
                  <a:moveTo>
                    <a:pt x="620" y="1"/>
                  </a:moveTo>
                  <a:lnTo>
                    <a:pt x="620" y="423"/>
                  </a:lnTo>
                  <a:lnTo>
                    <a:pt x="0" y="423"/>
                  </a:lnTo>
                  <a:lnTo>
                    <a:pt x="0" y="1"/>
                  </a:lnTo>
                  <a:lnTo>
                    <a:pt x="621" y="0"/>
                  </a:lnTo>
                  <a:lnTo>
                    <a:pt x="620"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7" name="Freeform 35"/>
            <p:cNvSpPr>
              <a:spLocks/>
            </p:cNvSpPr>
            <p:nvPr/>
          </p:nvSpPr>
          <p:spPr bwMode="auto">
            <a:xfrm>
              <a:off x="3779864" y="3688316"/>
              <a:ext cx="1113942" cy="867839"/>
            </a:xfrm>
            <a:custGeom>
              <a:avLst/>
              <a:gdLst>
                <a:gd name="T0" fmla="*/ 48 w 588"/>
                <a:gd name="T1" fmla="*/ 409 h 457"/>
                <a:gd name="T2" fmla="*/ 47 w 588"/>
                <a:gd name="T3" fmla="*/ 409 h 457"/>
                <a:gd name="T4" fmla="*/ 47 w 588"/>
                <a:gd name="T5" fmla="*/ 48 h 457"/>
                <a:gd name="T6" fmla="*/ 532 w 588"/>
                <a:gd name="T7" fmla="*/ 47 h 457"/>
                <a:gd name="T8" fmla="*/ 588 w 588"/>
                <a:gd name="T9" fmla="*/ 0 h 457"/>
                <a:gd name="T10" fmla="*/ 588 w 588"/>
                <a:gd name="T11" fmla="*/ 0 h 457"/>
                <a:gd name="T12" fmla="*/ 34 w 588"/>
                <a:gd name="T13" fmla="*/ 0 h 457"/>
                <a:gd name="T14" fmla="*/ 0 w 588"/>
                <a:gd name="T15" fmla="*/ 35 h 457"/>
                <a:gd name="T16" fmla="*/ 0 w 588"/>
                <a:gd name="T17" fmla="*/ 422 h 457"/>
                <a:gd name="T18" fmla="*/ 34 w 588"/>
                <a:gd name="T19" fmla="*/ 457 h 457"/>
                <a:gd name="T20" fmla="*/ 47 w 588"/>
                <a:gd name="T21" fmla="*/ 457 h 457"/>
                <a:gd name="T22" fmla="*/ 104 w 588"/>
                <a:gd name="T23" fmla="*/ 409 h 457"/>
                <a:gd name="T24" fmla="*/ 48 w 588"/>
                <a:gd name="T25" fmla="*/ 409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8" h="457">
                  <a:moveTo>
                    <a:pt x="48" y="409"/>
                  </a:moveTo>
                  <a:cubicBezTo>
                    <a:pt x="47" y="409"/>
                    <a:pt x="47" y="409"/>
                    <a:pt x="47" y="409"/>
                  </a:cubicBezTo>
                  <a:cubicBezTo>
                    <a:pt x="47" y="48"/>
                    <a:pt x="47" y="48"/>
                    <a:pt x="47" y="48"/>
                  </a:cubicBezTo>
                  <a:cubicBezTo>
                    <a:pt x="532" y="47"/>
                    <a:pt x="532" y="47"/>
                    <a:pt x="532" y="47"/>
                  </a:cubicBezTo>
                  <a:cubicBezTo>
                    <a:pt x="588" y="0"/>
                    <a:pt x="588" y="0"/>
                    <a:pt x="588" y="0"/>
                  </a:cubicBezTo>
                  <a:cubicBezTo>
                    <a:pt x="588" y="0"/>
                    <a:pt x="588" y="0"/>
                    <a:pt x="588" y="0"/>
                  </a:cubicBezTo>
                  <a:cubicBezTo>
                    <a:pt x="34" y="0"/>
                    <a:pt x="34" y="0"/>
                    <a:pt x="34" y="0"/>
                  </a:cubicBezTo>
                  <a:cubicBezTo>
                    <a:pt x="15" y="0"/>
                    <a:pt x="0" y="16"/>
                    <a:pt x="0" y="35"/>
                  </a:cubicBezTo>
                  <a:cubicBezTo>
                    <a:pt x="0" y="422"/>
                    <a:pt x="0" y="422"/>
                    <a:pt x="0" y="422"/>
                  </a:cubicBezTo>
                  <a:cubicBezTo>
                    <a:pt x="0" y="440"/>
                    <a:pt x="15" y="457"/>
                    <a:pt x="34" y="457"/>
                  </a:cubicBezTo>
                  <a:cubicBezTo>
                    <a:pt x="47" y="457"/>
                    <a:pt x="47" y="457"/>
                    <a:pt x="47" y="457"/>
                  </a:cubicBezTo>
                  <a:cubicBezTo>
                    <a:pt x="104" y="409"/>
                    <a:pt x="104" y="409"/>
                    <a:pt x="104" y="409"/>
                  </a:cubicBezTo>
                  <a:lnTo>
                    <a:pt x="48" y="409"/>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8" name="Freeform 36"/>
            <p:cNvSpPr>
              <a:spLocks/>
            </p:cNvSpPr>
            <p:nvPr/>
          </p:nvSpPr>
          <p:spPr bwMode="auto">
            <a:xfrm>
              <a:off x="3868914" y="3778986"/>
              <a:ext cx="919650" cy="684880"/>
            </a:xfrm>
            <a:custGeom>
              <a:avLst/>
              <a:gdLst>
                <a:gd name="T0" fmla="*/ 0 w 568"/>
                <a:gd name="T1" fmla="*/ 423 h 423"/>
                <a:gd name="T2" fmla="*/ 1 w 568"/>
                <a:gd name="T3" fmla="*/ 423 h 423"/>
                <a:gd name="T4" fmla="*/ 1 w 568"/>
                <a:gd name="T5" fmla="*/ 1 h 423"/>
                <a:gd name="T6" fmla="*/ 568 w 568"/>
                <a:gd name="T7" fmla="*/ 0 h 423"/>
                <a:gd name="T8" fmla="*/ 568 w 568"/>
                <a:gd name="T9" fmla="*/ 0 h 423"/>
                <a:gd name="T10" fmla="*/ 0 w 568"/>
                <a:gd name="T11" fmla="*/ 1 h 423"/>
                <a:gd name="T12" fmla="*/ 0 w 568"/>
                <a:gd name="T13" fmla="*/ 423 h 423"/>
              </a:gdLst>
              <a:ahLst/>
              <a:cxnLst>
                <a:cxn ang="0">
                  <a:pos x="T0" y="T1"/>
                </a:cxn>
                <a:cxn ang="0">
                  <a:pos x="T2" y="T3"/>
                </a:cxn>
                <a:cxn ang="0">
                  <a:pos x="T4" y="T5"/>
                </a:cxn>
                <a:cxn ang="0">
                  <a:pos x="T6" y="T7"/>
                </a:cxn>
                <a:cxn ang="0">
                  <a:pos x="T8" y="T9"/>
                </a:cxn>
                <a:cxn ang="0">
                  <a:pos x="T10" y="T11"/>
                </a:cxn>
                <a:cxn ang="0">
                  <a:pos x="T12" y="T13"/>
                </a:cxn>
              </a:cxnLst>
              <a:rect l="0" t="0" r="r" b="b"/>
              <a:pathLst>
                <a:path w="568" h="423">
                  <a:moveTo>
                    <a:pt x="0" y="423"/>
                  </a:moveTo>
                  <a:lnTo>
                    <a:pt x="1" y="423"/>
                  </a:lnTo>
                  <a:lnTo>
                    <a:pt x="1" y="1"/>
                  </a:lnTo>
                  <a:lnTo>
                    <a:pt x="568" y="0"/>
                  </a:lnTo>
                  <a:lnTo>
                    <a:pt x="568" y="0"/>
                  </a:lnTo>
                  <a:lnTo>
                    <a:pt x="0" y="1"/>
                  </a:lnTo>
                  <a:lnTo>
                    <a:pt x="0" y="423"/>
                  </a:lnTo>
                  <a:close/>
                </a:path>
              </a:pathLst>
            </a:custGeom>
            <a:solidFill>
              <a:srgbClr val="59B4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39" name="Rectangle 37"/>
            <p:cNvSpPr>
              <a:spLocks noChangeArrowheads="1"/>
            </p:cNvSpPr>
            <p:nvPr/>
          </p:nvSpPr>
          <p:spPr bwMode="auto">
            <a:xfrm>
              <a:off x="3983870" y="4711589"/>
              <a:ext cx="775550" cy="7124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0" name="Oval 38"/>
            <p:cNvSpPr>
              <a:spLocks noChangeArrowheads="1"/>
            </p:cNvSpPr>
            <p:nvPr/>
          </p:nvSpPr>
          <p:spPr bwMode="auto">
            <a:xfrm>
              <a:off x="4351406" y="3720699"/>
              <a:ext cx="32382" cy="34001"/>
            </a:xfrm>
            <a:prstGeom prst="ellipse">
              <a:avLst/>
            </a:prstGeom>
            <a:solidFill>
              <a:srgbClr val="BAC8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1" name="Freeform 39"/>
            <p:cNvSpPr>
              <a:spLocks/>
            </p:cNvSpPr>
            <p:nvPr/>
          </p:nvSpPr>
          <p:spPr bwMode="auto">
            <a:xfrm>
              <a:off x="4157114" y="3858322"/>
              <a:ext cx="427443" cy="250961"/>
            </a:xfrm>
            <a:custGeom>
              <a:avLst/>
              <a:gdLst>
                <a:gd name="T0" fmla="*/ 113 w 226"/>
                <a:gd name="T1" fmla="*/ 0 h 133"/>
                <a:gd name="T2" fmla="*/ 111 w 226"/>
                <a:gd name="T3" fmla="*/ 0 h 133"/>
                <a:gd name="T4" fmla="*/ 2 w 226"/>
                <a:gd name="T5" fmla="*/ 63 h 133"/>
                <a:gd name="T6" fmla="*/ 0 w 226"/>
                <a:gd name="T7" fmla="*/ 66 h 133"/>
                <a:gd name="T8" fmla="*/ 2 w 226"/>
                <a:gd name="T9" fmla="*/ 69 h 133"/>
                <a:gd name="T10" fmla="*/ 112 w 226"/>
                <a:gd name="T11" fmla="*/ 133 h 133"/>
                <a:gd name="T12" fmla="*/ 114 w 226"/>
                <a:gd name="T13" fmla="*/ 133 h 133"/>
                <a:gd name="T14" fmla="*/ 115 w 226"/>
                <a:gd name="T15" fmla="*/ 133 h 133"/>
                <a:gd name="T16" fmla="*/ 225 w 226"/>
                <a:gd name="T17" fmla="*/ 69 h 133"/>
                <a:gd name="T18" fmla="*/ 226 w 226"/>
                <a:gd name="T19" fmla="*/ 67 h 133"/>
                <a:gd name="T20" fmla="*/ 225 w 226"/>
                <a:gd name="T21" fmla="*/ 64 h 133"/>
                <a:gd name="T22" fmla="*/ 115 w 226"/>
                <a:gd name="T23" fmla="*/ 0 h 133"/>
                <a:gd name="T24" fmla="*/ 113 w 226"/>
                <a:gd name="T25"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 h="133">
                  <a:moveTo>
                    <a:pt x="113" y="0"/>
                  </a:moveTo>
                  <a:cubicBezTo>
                    <a:pt x="112" y="0"/>
                    <a:pt x="112" y="0"/>
                    <a:pt x="111" y="0"/>
                  </a:cubicBezTo>
                  <a:cubicBezTo>
                    <a:pt x="2" y="63"/>
                    <a:pt x="2" y="63"/>
                    <a:pt x="2" y="63"/>
                  </a:cubicBezTo>
                  <a:cubicBezTo>
                    <a:pt x="1" y="64"/>
                    <a:pt x="0" y="65"/>
                    <a:pt x="0" y="66"/>
                  </a:cubicBezTo>
                  <a:cubicBezTo>
                    <a:pt x="0" y="67"/>
                    <a:pt x="1" y="68"/>
                    <a:pt x="2" y="69"/>
                  </a:cubicBezTo>
                  <a:cubicBezTo>
                    <a:pt x="112" y="133"/>
                    <a:pt x="112" y="133"/>
                    <a:pt x="112" y="133"/>
                  </a:cubicBezTo>
                  <a:cubicBezTo>
                    <a:pt x="112" y="133"/>
                    <a:pt x="113" y="133"/>
                    <a:pt x="114" y="133"/>
                  </a:cubicBezTo>
                  <a:cubicBezTo>
                    <a:pt x="114" y="133"/>
                    <a:pt x="115" y="133"/>
                    <a:pt x="115" y="133"/>
                  </a:cubicBezTo>
                  <a:cubicBezTo>
                    <a:pt x="225" y="69"/>
                    <a:pt x="225" y="69"/>
                    <a:pt x="225" y="69"/>
                  </a:cubicBezTo>
                  <a:cubicBezTo>
                    <a:pt x="226" y="69"/>
                    <a:pt x="226" y="68"/>
                    <a:pt x="226" y="67"/>
                  </a:cubicBezTo>
                  <a:cubicBezTo>
                    <a:pt x="226" y="65"/>
                    <a:pt x="226" y="64"/>
                    <a:pt x="225" y="64"/>
                  </a:cubicBezTo>
                  <a:cubicBezTo>
                    <a:pt x="115" y="0"/>
                    <a:pt x="115" y="0"/>
                    <a:pt x="115" y="0"/>
                  </a:cubicBezTo>
                  <a:cubicBezTo>
                    <a:pt x="114" y="0"/>
                    <a:pt x="114" y="0"/>
                    <a:pt x="113" y="0"/>
                  </a:cubicBezTo>
                </a:path>
              </a:pathLst>
            </a:custGeom>
            <a:solidFill>
              <a:srgbClr val="E5F8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2" name="Freeform 40"/>
            <p:cNvSpPr>
              <a:spLocks/>
            </p:cNvSpPr>
            <p:nvPr/>
          </p:nvSpPr>
          <p:spPr bwMode="auto">
            <a:xfrm>
              <a:off x="4127970" y="4028328"/>
              <a:ext cx="220198" cy="375632"/>
            </a:xfrm>
            <a:custGeom>
              <a:avLst/>
              <a:gdLst>
                <a:gd name="T0" fmla="*/ 3 w 116"/>
                <a:gd name="T1" fmla="*/ 0 h 198"/>
                <a:gd name="T2" fmla="*/ 1 w 116"/>
                <a:gd name="T3" fmla="*/ 1 h 198"/>
                <a:gd name="T4" fmla="*/ 0 w 116"/>
                <a:gd name="T5" fmla="*/ 4 h 198"/>
                <a:gd name="T6" fmla="*/ 0 w 116"/>
                <a:gd name="T7" fmla="*/ 131 h 198"/>
                <a:gd name="T8" fmla="*/ 1 w 116"/>
                <a:gd name="T9" fmla="*/ 134 h 198"/>
                <a:gd name="T10" fmla="*/ 111 w 116"/>
                <a:gd name="T11" fmla="*/ 197 h 198"/>
                <a:gd name="T12" fmla="*/ 113 w 116"/>
                <a:gd name="T13" fmla="*/ 198 h 198"/>
                <a:gd name="T14" fmla="*/ 114 w 116"/>
                <a:gd name="T15" fmla="*/ 197 h 198"/>
                <a:gd name="T16" fmla="*/ 116 w 116"/>
                <a:gd name="T17" fmla="*/ 194 h 198"/>
                <a:gd name="T18" fmla="*/ 116 w 116"/>
                <a:gd name="T19" fmla="*/ 67 h 198"/>
                <a:gd name="T20" fmla="*/ 114 w 116"/>
                <a:gd name="T21" fmla="*/ 64 h 198"/>
                <a:gd name="T22" fmla="*/ 5 w 116"/>
                <a:gd name="T23" fmla="*/ 1 h 198"/>
                <a:gd name="T24" fmla="*/ 3 w 116"/>
                <a:gd name="T25"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198">
                  <a:moveTo>
                    <a:pt x="3" y="0"/>
                  </a:moveTo>
                  <a:cubicBezTo>
                    <a:pt x="2" y="0"/>
                    <a:pt x="2" y="0"/>
                    <a:pt x="1" y="1"/>
                  </a:cubicBezTo>
                  <a:cubicBezTo>
                    <a:pt x="0" y="1"/>
                    <a:pt x="0" y="2"/>
                    <a:pt x="0" y="4"/>
                  </a:cubicBezTo>
                  <a:cubicBezTo>
                    <a:pt x="0" y="131"/>
                    <a:pt x="0" y="131"/>
                    <a:pt x="0" y="131"/>
                  </a:cubicBezTo>
                  <a:cubicBezTo>
                    <a:pt x="0" y="132"/>
                    <a:pt x="0" y="133"/>
                    <a:pt x="1" y="134"/>
                  </a:cubicBezTo>
                  <a:cubicBezTo>
                    <a:pt x="111" y="197"/>
                    <a:pt x="111" y="197"/>
                    <a:pt x="111" y="197"/>
                  </a:cubicBezTo>
                  <a:cubicBezTo>
                    <a:pt x="112" y="197"/>
                    <a:pt x="112" y="198"/>
                    <a:pt x="113" y="198"/>
                  </a:cubicBezTo>
                  <a:cubicBezTo>
                    <a:pt x="113" y="198"/>
                    <a:pt x="114" y="197"/>
                    <a:pt x="114" y="197"/>
                  </a:cubicBezTo>
                  <a:cubicBezTo>
                    <a:pt x="115" y="197"/>
                    <a:pt x="116" y="196"/>
                    <a:pt x="116" y="194"/>
                  </a:cubicBezTo>
                  <a:cubicBezTo>
                    <a:pt x="116" y="67"/>
                    <a:pt x="116" y="67"/>
                    <a:pt x="116" y="67"/>
                  </a:cubicBezTo>
                  <a:cubicBezTo>
                    <a:pt x="116" y="66"/>
                    <a:pt x="115" y="65"/>
                    <a:pt x="114" y="64"/>
                  </a:cubicBezTo>
                  <a:cubicBezTo>
                    <a:pt x="5" y="1"/>
                    <a:pt x="5" y="1"/>
                    <a:pt x="5" y="1"/>
                  </a:cubicBezTo>
                  <a:cubicBezTo>
                    <a:pt x="4" y="0"/>
                    <a:pt x="3" y="0"/>
                    <a:pt x="3" y="0"/>
                  </a:cubicBezTo>
                </a:path>
              </a:pathLst>
            </a:custGeom>
            <a:solidFill>
              <a:srgbClr val="CCF1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3" name="Freeform 41"/>
            <p:cNvSpPr>
              <a:spLocks/>
            </p:cNvSpPr>
            <p:nvPr/>
          </p:nvSpPr>
          <p:spPr bwMode="auto">
            <a:xfrm>
              <a:off x="4395122" y="4029947"/>
              <a:ext cx="220198" cy="374013"/>
            </a:xfrm>
            <a:custGeom>
              <a:avLst/>
              <a:gdLst>
                <a:gd name="T0" fmla="*/ 113 w 116"/>
                <a:gd name="T1" fmla="*/ 0 h 197"/>
                <a:gd name="T2" fmla="*/ 111 w 116"/>
                <a:gd name="T3" fmla="*/ 1 h 197"/>
                <a:gd name="T4" fmla="*/ 1 w 116"/>
                <a:gd name="T5" fmla="*/ 64 h 197"/>
                <a:gd name="T6" fmla="*/ 0 w 116"/>
                <a:gd name="T7" fmla="*/ 67 h 197"/>
                <a:gd name="T8" fmla="*/ 0 w 116"/>
                <a:gd name="T9" fmla="*/ 193 h 197"/>
                <a:gd name="T10" fmla="*/ 1 w 116"/>
                <a:gd name="T11" fmla="*/ 196 h 197"/>
                <a:gd name="T12" fmla="*/ 3 w 116"/>
                <a:gd name="T13" fmla="*/ 197 h 197"/>
                <a:gd name="T14" fmla="*/ 5 w 116"/>
                <a:gd name="T15" fmla="*/ 196 h 197"/>
                <a:gd name="T16" fmla="*/ 114 w 116"/>
                <a:gd name="T17" fmla="*/ 133 h 197"/>
                <a:gd name="T18" fmla="*/ 116 w 116"/>
                <a:gd name="T19" fmla="*/ 130 h 197"/>
                <a:gd name="T20" fmla="*/ 116 w 116"/>
                <a:gd name="T21" fmla="*/ 3 h 197"/>
                <a:gd name="T22" fmla="*/ 114 w 116"/>
                <a:gd name="T23" fmla="*/ 1 h 197"/>
                <a:gd name="T24" fmla="*/ 113 w 116"/>
                <a:gd name="T25"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197">
                  <a:moveTo>
                    <a:pt x="113" y="0"/>
                  </a:moveTo>
                  <a:cubicBezTo>
                    <a:pt x="112" y="0"/>
                    <a:pt x="112" y="0"/>
                    <a:pt x="111" y="1"/>
                  </a:cubicBezTo>
                  <a:cubicBezTo>
                    <a:pt x="1" y="64"/>
                    <a:pt x="1" y="64"/>
                    <a:pt x="1" y="64"/>
                  </a:cubicBezTo>
                  <a:cubicBezTo>
                    <a:pt x="0" y="65"/>
                    <a:pt x="0" y="66"/>
                    <a:pt x="0" y="67"/>
                  </a:cubicBezTo>
                  <a:cubicBezTo>
                    <a:pt x="0" y="193"/>
                    <a:pt x="0" y="193"/>
                    <a:pt x="0" y="193"/>
                  </a:cubicBezTo>
                  <a:cubicBezTo>
                    <a:pt x="0" y="195"/>
                    <a:pt x="0" y="196"/>
                    <a:pt x="1" y="196"/>
                  </a:cubicBezTo>
                  <a:cubicBezTo>
                    <a:pt x="2" y="196"/>
                    <a:pt x="2" y="197"/>
                    <a:pt x="3" y="197"/>
                  </a:cubicBezTo>
                  <a:cubicBezTo>
                    <a:pt x="3" y="197"/>
                    <a:pt x="4" y="196"/>
                    <a:pt x="5" y="196"/>
                  </a:cubicBezTo>
                  <a:cubicBezTo>
                    <a:pt x="114" y="133"/>
                    <a:pt x="114" y="133"/>
                    <a:pt x="114" y="133"/>
                  </a:cubicBezTo>
                  <a:cubicBezTo>
                    <a:pt x="115" y="132"/>
                    <a:pt x="116" y="131"/>
                    <a:pt x="116" y="130"/>
                  </a:cubicBezTo>
                  <a:cubicBezTo>
                    <a:pt x="116" y="3"/>
                    <a:pt x="116" y="3"/>
                    <a:pt x="116" y="3"/>
                  </a:cubicBezTo>
                  <a:cubicBezTo>
                    <a:pt x="116" y="2"/>
                    <a:pt x="115" y="1"/>
                    <a:pt x="114" y="1"/>
                  </a:cubicBezTo>
                  <a:cubicBezTo>
                    <a:pt x="114" y="0"/>
                    <a:pt x="113" y="0"/>
                    <a:pt x="113" y="0"/>
                  </a:cubicBezTo>
                </a:path>
              </a:pathLst>
            </a:custGeom>
            <a:solidFill>
              <a:srgbClr val="80DD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grpSp>
      <p:grpSp>
        <p:nvGrpSpPr>
          <p:cNvPr id="108" name="Group 107"/>
          <p:cNvGrpSpPr/>
          <p:nvPr/>
        </p:nvGrpSpPr>
        <p:grpSpPr>
          <a:xfrm>
            <a:off x="1325306" y="3751461"/>
            <a:ext cx="1136609" cy="969843"/>
            <a:chOff x="1325306" y="3751461"/>
            <a:chExt cx="1136609" cy="969843"/>
          </a:xfrm>
        </p:grpSpPr>
        <p:sp>
          <p:nvSpPr>
            <p:cNvPr id="44" name="Freeform 42"/>
            <p:cNvSpPr>
              <a:spLocks/>
            </p:cNvSpPr>
            <p:nvPr/>
          </p:nvSpPr>
          <p:spPr bwMode="auto">
            <a:xfrm>
              <a:off x="1325306" y="3924705"/>
              <a:ext cx="1136609" cy="796599"/>
            </a:xfrm>
            <a:custGeom>
              <a:avLst/>
              <a:gdLst>
                <a:gd name="T0" fmla="*/ 0 w 599"/>
                <a:gd name="T1" fmla="*/ 398 h 420"/>
                <a:gd name="T2" fmla="*/ 22 w 599"/>
                <a:gd name="T3" fmla="*/ 420 h 420"/>
                <a:gd name="T4" fmla="*/ 577 w 599"/>
                <a:gd name="T5" fmla="*/ 420 h 420"/>
                <a:gd name="T6" fmla="*/ 599 w 599"/>
                <a:gd name="T7" fmla="*/ 398 h 420"/>
                <a:gd name="T8" fmla="*/ 599 w 599"/>
                <a:gd name="T9" fmla="*/ 0 h 420"/>
                <a:gd name="T10" fmla="*/ 0 w 599"/>
                <a:gd name="T11" fmla="*/ 0 h 420"/>
                <a:gd name="T12" fmla="*/ 0 w 599"/>
                <a:gd name="T13" fmla="*/ 398 h 420"/>
              </a:gdLst>
              <a:ahLst/>
              <a:cxnLst>
                <a:cxn ang="0">
                  <a:pos x="T0" y="T1"/>
                </a:cxn>
                <a:cxn ang="0">
                  <a:pos x="T2" y="T3"/>
                </a:cxn>
                <a:cxn ang="0">
                  <a:pos x="T4" y="T5"/>
                </a:cxn>
                <a:cxn ang="0">
                  <a:pos x="T6" y="T7"/>
                </a:cxn>
                <a:cxn ang="0">
                  <a:pos x="T8" y="T9"/>
                </a:cxn>
                <a:cxn ang="0">
                  <a:pos x="T10" y="T11"/>
                </a:cxn>
                <a:cxn ang="0">
                  <a:pos x="T12" y="T13"/>
                </a:cxn>
              </a:cxnLst>
              <a:rect l="0" t="0" r="r" b="b"/>
              <a:pathLst>
                <a:path w="599" h="420">
                  <a:moveTo>
                    <a:pt x="0" y="398"/>
                  </a:moveTo>
                  <a:cubicBezTo>
                    <a:pt x="0" y="410"/>
                    <a:pt x="10" y="420"/>
                    <a:pt x="22" y="420"/>
                  </a:cubicBezTo>
                  <a:cubicBezTo>
                    <a:pt x="577" y="420"/>
                    <a:pt x="577" y="420"/>
                    <a:pt x="577" y="420"/>
                  </a:cubicBezTo>
                  <a:cubicBezTo>
                    <a:pt x="589" y="420"/>
                    <a:pt x="599" y="410"/>
                    <a:pt x="599" y="398"/>
                  </a:cubicBezTo>
                  <a:cubicBezTo>
                    <a:pt x="599" y="0"/>
                    <a:pt x="599" y="0"/>
                    <a:pt x="599" y="0"/>
                  </a:cubicBezTo>
                  <a:cubicBezTo>
                    <a:pt x="0" y="0"/>
                    <a:pt x="0" y="0"/>
                    <a:pt x="0" y="0"/>
                  </a:cubicBezTo>
                  <a:cubicBezTo>
                    <a:pt x="0" y="398"/>
                    <a:pt x="0" y="398"/>
                    <a:pt x="0" y="398"/>
                  </a:cubicBezTo>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5" name="Freeform 43"/>
            <p:cNvSpPr>
              <a:spLocks/>
            </p:cNvSpPr>
            <p:nvPr/>
          </p:nvSpPr>
          <p:spPr bwMode="auto">
            <a:xfrm>
              <a:off x="1325306" y="3751461"/>
              <a:ext cx="1136609" cy="173244"/>
            </a:xfrm>
            <a:custGeom>
              <a:avLst/>
              <a:gdLst>
                <a:gd name="T0" fmla="*/ 577 w 599"/>
                <a:gd name="T1" fmla="*/ 0 h 91"/>
                <a:gd name="T2" fmla="*/ 22 w 599"/>
                <a:gd name="T3" fmla="*/ 0 h 91"/>
                <a:gd name="T4" fmla="*/ 0 w 599"/>
                <a:gd name="T5" fmla="*/ 22 h 91"/>
                <a:gd name="T6" fmla="*/ 0 w 599"/>
                <a:gd name="T7" fmla="*/ 91 h 91"/>
                <a:gd name="T8" fmla="*/ 599 w 599"/>
                <a:gd name="T9" fmla="*/ 91 h 91"/>
                <a:gd name="T10" fmla="*/ 599 w 599"/>
                <a:gd name="T11" fmla="*/ 22 h 91"/>
                <a:gd name="T12" fmla="*/ 577 w 599"/>
                <a:gd name="T13" fmla="*/ 0 h 91"/>
              </a:gdLst>
              <a:ahLst/>
              <a:cxnLst>
                <a:cxn ang="0">
                  <a:pos x="T0" y="T1"/>
                </a:cxn>
                <a:cxn ang="0">
                  <a:pos x="T2" y="T3"/>
                </a:cxn>
                <a:cxn ang="0">
                  <a:pos x="T4" y="T5"/>
                </a:cxn>
                <a:cxn ang="0">
                  <a:pos x="T6" y="T7"/>
                </a:cxn>
                <a:cxn ang="0">
                  <a:pos x="T8" y="T9"/>
                </a:cxn>
                <a:cxn ang="0">
                  <a:pos x="T10" y="T11"/>
                </a:cxn>
                <a:cxn ang="0">
                  <a:pos x="T12" y="T13"/>
                </a:cxn>
              </a:cxnLst>
              <a:rect l="0" t="0" r="r" b="b"/>
              <a:pathLst>
                <a:path w="599" h="91">
                  <a:moveTo>
                    <a:pt x="577" y="0"/>
                  </a:moveTo>
                  <a:cubicBezTo>
                    <a:pt x="22" y="0"/>
                    <a:pt x="22" y="0"/>
                    <a:pt x="22" y="0"/>
                  </a:cubicBezTo>
                  <a:cubicBezTo>
                    <a:pt x="10" y="0"/>
                    <a:pt x="0" y="10"/>
                    <a:pt x="0" y="22"/>
                  </a:cubicBezTo>
                  <a:cubicBezTo>
                    <a:pt x="0" y="91"/>
                    <a:pt x="0" y="91"/>
                    <a:pt x="0" y="91"/>
                  </a:cubicBezTo>
                  <a:cubicBezTo>
                    <a:pt x="599" y="91"/>
                    <a:pt x="599" y="91"/>
                    <a:pt x="599" y="91"/>
                  </a:cubicBezTo>
                  <a:cubicBezTo>
                    <a:pt x="599" y="22"/>
                    <a:pt x="599" y="22"/>
                    <a:pt x="599" y="22"/>
                  </a:cubicBezTo>
                  <a:cubicBezTo>
                    <a:pt x="599" y="10"/>
                    <a:pt x="589" y="0"/>
                    <a:pt x="577" y="0"/>
                  </a:cubicBezTo>
                </a:path>
              </a:pathLst>
            </a:custGeom>
            <a:solidFill>
              <a:srgbClr val="8DC6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6" name="Rectangle 44"/>
            <p:cNvSpPr>
              <a:spLocks noChangeArrowheads="1"/>
            </p:cNvSpPr>
            <p:nvPr/>
          </p:nvSpPr>
          <p:spPr bwMode="auto">
            <a:xfrm>
              <a:off x="1660460" y="4172428"/>
              <a:ext cx="210483" cy="1279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7" name="Rectangle 45"/>
            <p:cNvSpPr>
              <a:spLocks noChangeArrowheads="1"/>
            </p:cNvSpPr>
            <p:nvPr/>
          </p:nvSpPr>
          <p:spPr bwMode="auto">
            <a:xfrm>
              <a:off x="1660460" y="4172428"/>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8" name="Rectangle 46"/>
            <p:cNvSpPr>
              <a:spLocks noChangeArrowheads="1"/>
            </p:cNvSpPr>
            <p:nvPr/>
          </p:nvSpPr>
          <p:spPr bwMode="auto">
            <a:xfrm>
              <a:off x="1660460"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49" name="Rectangle 47"/>
            <p:cNvSpPr>
              <a:spLocks noChangeArrowheads="1"/>
            </p:cNvSpPr>
            <p:nvPr/>
          </p:nvSpPr>
          <p:spPr bwMode="auto">
            <a:xfrm>
              <a:off x="1660460" y="4004042"/>
              <a:ext cx="210483" cy="12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0" name="Rectangle 48"/>
            <p:cNvSpPr>
              <a:spLocks noChangeArrowheads="1"/>
            </p:cNvSpPr>
            <p:nvPr/>
          </p:nvSpPr>
          <p:spPr bwMode="auto">
            <a:xfrm>
              <a:off x="1660460" y="4340815"/>
              <a:ext cx="210483" cy="127909"/>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1" name="Rectangle 49"/>
            <p:cNvSpPr>
              <a:spLocks noChangeArrowheads="1"/>
            </p:cNvSpPr>
            <p:nvPr/>
          </p:nvSpPr>
          <p:spPr bwMode="auto">
            <a:xfrm>
              <a:off x="1660460" y="4340815"/>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2" name="Rectangle 50"/>
            <p:cNvSpPr>
              <a:spLocks noChangeArrowheads="1"/>
            </p:cNvSpPr>
            <p:nvPr/>
          </p:nvSpPr>
          <p:spPr bwMode="auto">
            <a:xfrm>
              <a:off x="1913040" y="4340815"/>
              <a:ext cx="210483" cy="127909"/>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3" name="Rectangle 51"/>
            <p:cNvSpPr>
              <a:spLocks noChangeArrowheads="1"/>
            </p:cNvSpPr>
            <p:nvPr/>
          </p:nvSpPr>
          <p:spPr bwMode="auto">
            <a:xfrm>
              <a:off x="1913040" y="4172428"/>
              <a:ext cx="210483" cy="1279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4" name="Rectangle 52"/>
            <p:cNvSpPr>
              <a:spLocks noChangeArrowheads="1"/>
            </p:cNvSpPr>
            <p:nvPr/>
          </p:nvSpPr>
          <p:spPr bwMode="auto">
            <a:xfrm>
              <a:off x="1913040" y="4172428"/>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5" name="Rectangle 53"/>
            <p:cNvSpPr>
              <a:spLocks noChangeArrowheads="1"/>
            </p:cNvSpPr>
            <p:nvPr/>
          </p:nvSpPr>
          <p:spPr bwMode="auto">
            <a:xfrm>
              <a:off x="1913040"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6" name="Rectangle 54"/>
            <p:cNvSpPr>
              <a:spLocks noChangeArrowheads="1"/>
            </p:cNvSpPr>
            <p:nvPr/>
          </p:nvSpPr>
          <p:spPr bwMode="auto">
            <a:xfrm>
              <a:off x="1913040" y="4004042"/>
              <a:ext cx="210483" cy="12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7" name="Rectangle 55"/>
            <p:cNvSpPr>
              <a:spLocks noChangeArrowheads="1"/>
            </p:cNvSpPr>
            <p:nvPr/>
          </p:nvSpPr>
          <p:spPr bwMode="auto">
            <a:xfrm>
              <a:off x="1409499"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8" name="Rectangle 56"/>
            <p:cNvSpPr>
              <a:spLocks noChangeArrowheads="1"/>
            </p:cNvSpPr>
            <p:nvPr/>
          </p:nvSpPr>
          <p:spPr bwMode="auto">
            <a:xfrm>
              <a:off x="1409499" y="4004042"/>
              <a:ext cx="210483" cy="12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59" name="Rectangle 57"/>
            <p:cNvSpPr>
              <a:spLocks noChangeArrowheads="1"/>
            </p:cNvSpPr>
            <p:nvPr/>
          </p:nvSpPr>
          <p:spPr bwMode="auto">
            <a:xfrm>
              <a:off x="1409499" y="4172428"/>
              <a:ext cx="210483" cy="1279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0" name="Rectangle 58"/>
            <p:cNvSpPr>
              <a:spLocks noChangeArrowheads="1"/>
            </p:cNvSpPr>
            <p:nvPr/>
          </p:nvSpPr>
          <p:spPr bwMode="auto">
            <a:xfrm>
              <a:off x="1409499" y="4172428"/>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1" name="Rectangle 59"/>
            <p:cNvSpPr>
              <a:spLocks noChangeArrowheads="1"/>
            </p:cNvSpPr>
            <p:nvPr/>
          </p:nvSpPr>
          <p:spPr bwMode="auto">
            <a:xfrm>
              <a:off x="1409499" y="4340815"/>
              <a:ext cx="210483" cy="127909"/>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2" name="Rectangle 60"/>
            <p:cNvSpPr>
              <a:spLocks noChangeArrowheads="1"/>
            </p:cNvSpPr>
            <p:nvPr/>
          </p:nvSpPr>
          <p:spPr bwMode="auto">
            <a:xfrm>
              <a:off x="1409499" y="4340815"/>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3" name="Rectangle 61"/>
            <p:cNvSpPr>
              <a:spLocks noChangeArrowheads="1"/>
            </p:cNvSpPr>
            <p:nvPr/>
          </p:nvSpPr>
          <p:spPr bwMode="auto">
            <a:xfrm>
              <a:off x="1409499" y="4510821"/>
              <a:ext cx="210483" cy="124671"/>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4" name="Rectangle 62"/>
            <p:cNvSpPr>
              <a:spLocks noChangeArrowheads="1"/>
            </p:cNvSpPr>
            <p:nvPr/>
          </p:nvSpPr>
          <p:spPr bwMode="auto">
            <a:xfrm>
              <a:off x="1409499" y="4510821"/>
              <a:ext cx="210483" cy="124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5" name="Rectangle 63"/>
            <p:cNvSpPr>
              <a:spLocks noChangeArrowheads="1"/>
            </p:cNvSpPr>
            <p:nvPr/>
          </p:nvSpPr>
          <p:spPr bwMode="auto">
            <a:xfrm>
              <a:off x="1660460" y="4510821"/>
              <a:ext cx="210483" cy="124671"/>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6" name="Rectangle 64"/>
            <p:cNvSpPr>
              <a:spLocks noChangeArrowheads="1"/>
            </p:cNvSpPr>
            <p:nvPr/>
          </p:nvSpPr>
          <p:spPr bwMode="auto">
            <a:xfrm>
              <a:off x="1913040" y="4510821"/>
              <a:ext cx="210483" cy="124671"/>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7" name="Rectangle 65"/>
            <p:cNvSpPr>
              <a:spLocks noChangeArrowheads="1"/>
            </p:cNvSpPr>
            <p:nvPr/>
          </p:nvSpPr>
          <p:spPr bwMode="auto">
            <a:xfrm>
              <a:off x="2167239" y="4340815"/>
              <a:ext cx="210483" cy="127909"/>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8" name="Rectangle 66"/>
            <p:cNvSpPr>
              <a:spLocks noChangeArrowheads="1"/>
            </p:cNvSpPr>
            <p:nvPr/>
          </p:nvSpPr>
          <p:spPr bwMode="auto">
            <a:xfrm>
              <a:off x="2167239" y="4172428"/>
              <a:ext cx="210483" cy="1279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69" name="Rectangle 67"/>
            <p:cNvSpPr>
              <a:spLocks noChangeArrowheads="1"/>
            </p:cNvSpPr>
            <p:nvPr/>
          </p:nvSpPr>
          <p:spPr bwMode="auto">
            <a:xfrm>
              <a:off x="2167239"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0" name="Rectangle 68"/>
            <p:cNvSpPr>
              <a:spLocks noChangeArrowheads="1"/>
            </p:cNvSpPr>
            <p:nvPr/>
          </p:nvSpPr>
          <p:spPr bwMode="auto">
            <a:xfrm>
              <a:off x="2167239" y="4510821"/>
              <a:ext cx="210483" cy="124671"/>
            </a:xfrm>
            <a:prstGeom prst="rect">
              <a:avLst/>
            </a:prstGeom>
            <a:solidFill>
              <a:srgbClr val="8DC6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1" name="Freeform 69"/>
            <p:cNvSpPr>
              <a:spLocks noEditPoints="1"/>
            </p:cNvSpPr>
            <p:nvPr/>
          </p:nvSpPr>
          <p:spPr bwMode="auto">
            <a:xfrm>
              <a:off x="1360926" y="3751461"/>
              <a:ext cx="956889" cy="0"/>
            </a:xfrm>
            <a:custGeom>
              <a:avLst/>
              <a:gdLst>
                <a:gd name="T0" fmla="*/ 140 w 504"/>
                <a:gd name="T1" fmla="*/ 5 w 504"/>
                <a:gd name="T2" fmla="*/ 0 w 504"/>
                <a:gd name="T3" fmla="*/ 3 w 504"/>
                <a:gd name="T4" fmla="*/ 140 w 504"/>
                <a:gd name="T5" fmla="*/ 140 w 504"/>
                <a:gd name="T6" fmla="*/ 504 w 504"/>
                <a:gd name="T7" fmla="*/ 159 w 504"/>
                <a:gd name="T8" fmla="*/ 159 w 504"/>
                <a:gd name="T9" fmla="*/ 503 w 504"/>
                <a:gd name="T10" fmla="*/ 504 w 504"/>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504">
                  <a:moveTo>
                    <a:pt x="140" y="0"/>
                  </a:moveTo>
                  <a:cubicBezTo>
                    <a:pt x="5" y="0"/>
                    <a:pt x="5" y="0"/>
                    <a:pt x="5" y="0"/>
                  </a:cubicBezTo>
                  <a:cubicBezTo>
                    <a:pt x="3" y="0"/>
                    <a:pt x="1" y="0"/>
                    <a:pt x="0" y="0"/>
                  </a:cubicBezTo>
                  <a:cubicBezTo>
                    <a:pt x="1" y="0"/>
                    <a:pt x="2" y="0"/>
                    <a:pt x="3" y="0"/>
                  </a:cubicBezTo>
                  <a:cubicBezTo>
                    <a:pt x="140" y="0"/>
                    <a:pt x="140" y="0"/>
                    <a:pt x="140" y="0"/>
                  </a:cubicBezTo>
                  <a:cubicBezTo>
                    <a:pt x="140" y="0"/>
                    <a:pt x="140" y="0"/>
                    <a:pt x="140" y="0"/>
                  </a:cubicBezTo>
                  <a:moveTo>
                    <a:pt x="504" y="0"/>
                  </a:moveTo>
                  <a:cubicBezTo>
                    <a:pt x="159" y="0"/>
                    <a:pt x="159" y="0"/>
                    <a:pt x="159" y="0"/>
                  </a:cubicBezTo>
                  <a:cubicBezTo>
                    <a:pt x="159" y="0"/>
                    <a:pt x="159" y="0"/>
                    <a:pt x="159" y="0"/>
                  </a:cubicBezTo>
                  <a:cubicBezTo>
                    <a:pt x="503" y="0"/>
                    <a:pt x="503" y="0"/>
                    <a:pt x="503" y="0"/>
                  </a:cubicBezTo>
                  <a:cubicBezTo>
                    <a:pt x="504" y="0"/>
                    <a:pt x="504" y="0"/>
                    <a:pt x="504" y="0"/>
                  </a:cubicBezTo>
                </a:path>
              </a:pathLst>
            </a:custGeom>
            <a:solidFill>
              <a:srgbClr val="1C42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2" name="Freeform 70"/>
            <p:cNvSpPr>
              <a:spLocks/>
            </p:cNvSpPr>
            <p:nvPr/>
          </p:nvSpPr>
          <p:spPr bwMode="auto">
            <a:xfrm>
              <a:off x="1626459" y="3751461"/>
              <a:ext cx="37239" cy="0"/>
            </a:xfrm>
            <a:custGeom>
              <a:avLst/>
              <a:gdLst>
                <a:gd name="T0" fmla="*/ 19 w 19"/>
                <a:gd name="T1" fmla="*/ 0 w 19"/>
                <a:gd name="T2" fmla="*/ 0 w 19"/>
                <a:gd name="T3" fmla="*/ 19 w 19"/>
                <a:gd name="T4" fmla="*/ 19 w 19"/>
              </a:gdLst>
              <a:ahLst/>
              <a:cxnLst>
                <a:cxn ang="0">
                  <a:pos x="T0" y="0"/>
                </a:cxn>
                <a:cxn ang="0">
                  <a:pos x="T1" y="0"/>
                </a:cxn>
                <a:cxn ang="0">
                  <a:pos x="T2" y="0"/>
                </a:cxn>
                <a:cxn ang="0">
                  <a:pos x="T3" y="0"/>
                </a:cxn>
                <a:cxn ang="0">
                  <a:pos x="T4" y="0"/>
                </a:cxn>
              </a:cxnLst>
              <a:rect l="0" t="0" r="r" b="b"/>
              <a:pathLst>
                <a:path w="19">
                  <a:moveTo>
                    <a:pt x="19" y="0"/>
                  </a:moveTo>
                  <a:cubicBezTo>
                    <a:pt x="0" y="0"/>
                    <a:pt x="0" y="0"/>
                    <a:pt x="0" y="0"/>
                  </a:cubicBezTo>
                  <a:cubicBezTo>
                    <a:pt x="0" y="0"/>
                    <a:pt x="0" y="0"/>
                    <a:pt x="0" y="0"/>
                  </a:cubicBezTo>
                  <a:cubicBezTo>
                    <a:pt x="19" y="0"/>
                    <a:pt x="19" y="0"/>
                    <a:pt x="19" y="0"/>
                  </a:cubicBezTo>
                  <a:cubicBezTo>
                    <a:pt x="19" y="0"/>
                    <a:pt x="19" y="0"/>
                    <a:pt x="19" y="0"/>
                  </a:cubicBezTo>
                </a:path>
              </a:pathLst>
            </a:custGeom>
            <a:solidFill>
              <a:srgbClr val="89CF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3" name="Freeform 71"/>
            <p:cNvSpPr>
              <a:spLocks/>
            </p:cNvSpPr>
            <p:nvPr/>
          </p:nvSpPr>
          <p:spPr bwMode="auto">
            <a:xfrm>
              <a:off x="1364164" y="4721304"/>
              <a:ext cx="56669" cy="0"/>
            </a:xfrm>
            <a:custGeom>
              <a:avLst/>
              <a:gdLst>
                <a:gd name="T0" fmla="*/ 0 w 30"/>
                <a:gd name="T1" fmla="*/ 4 w 30"/>
                <a:gd name="T2" fmla="*/ 30 w 30"/>
                <a:gd name="T3" fmla="*/ 30 w 30"/>
                <a:gd name="T4" fmla="*/ 2 w 30"/>
                <a:gd name="T5" fmla="*/ 0 w 30"/>
              </a:gdLst>
              <a:ahLst/>
              <a:cxnLst>
                <a:cxn ang="0">
                  <a:pos x="T0" y="0"/>
                </a:cxn>
                <a:cxn ang="0">
                  <a:pos x="T1" y="0"/>
                </a:cxn>
                <a:cxn ang="0">
                  <a:pos x="T2" y="0"/>
                </a:cxn>
                <a:cxn ang="0">
                  <a:pos x="T3" y="0"/>
                </a:cxn>
                <a:cxn ang="0">
                  <a:pos x="T4" y="0"/>
                </a:cxn>
                <a:cxn ang="0">
                  <a:pos x="T5" y="0"/>
                </a:cxn>
              </a:cxnLst>
              <a:rect l="0" t="0" r="r" b="b"/>
              <a:pathLst>
                <a:path w="30">
                  <a:moveTo>
                    <a:pt x="0" y="0"/>
                  </a:moveTo>
                  <a:cubicBezTo>
                    <a:pt x="1" y="0"/>
                    <a:pt x="2" y="0"/>
                    <a:pt x="4" y="0"/>
                  </a:cubicBezTo>
                  <a:cubicBezTo>
                    <a:pt x="30" y="0"/>
                    <a:pt x="30" y="0"/>
                    <a:pt x="30" y="0"/>
                  </a:cubicBezTo>
                  <a:cubicBezTo>
                    <a:pt x="30" y="0"/>
                    <a:pt x="30" y="0"/>
                    <a:pt x="30" y="0"/>
                  </a:cubicBezTo>
                  <a:cubicBezTo>
                    <a:pt x="2" y="0"/>
                    <a:pt x="2" y="0"/>
                    <a:pt x="2" y="0"/>
                  </a:cubicBezTo>
                  <a:cubicBezTo>
                    <a:pt x="1" y="0"/>
                    <a:pt x="0" y="0"/>
                    <a:pt x="0" y="0"/>
                  </a:cubicBezTo>
                </a:path>
              </a:pathLst>
            </a:custGeom>
            <a:solidFill>
              <a:srgbClr val="1C42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4" name="Freeform 72"/>
            <p:cNvSpPr>
              <a:spLocks noEditPoints="1"/>
            </p:cNvSpPr>
            <p:nvPr/>
          </p:nvSpPr>
          <p:spPr bwMode="auto">
            <a:xfrm>
              <a:off x="1325306" y="3924705"/>
              <a:ext cx="830599" cy="796599"/>
            </a:xfrm>
            <a:custGeom>
              <a:avLst/>
              <a:gdLst>
                <a:gd name="T0" fmla="*/ 44 w 438"/>
                <a:gd name="T1" fmla="*/ 287 h 420"/>
                <a:gd name="T2" fmla="*/ 44 w 438"/>
                <a:gd name="T3" fmla="*/ 220 h 420"/>
                <a:gd name="T4" fmla="*/ 155 w 438"/>
                <a:gd name="T5" fmla="*/ 220 h 420"/>
                <a:gd name="T6" fmla="*/ 155 w 438"/>
                <a:gd name="T7" fmla="*/ 287 h 420"/>
                <a:gd name="T8" fmla="*/ 44 w 438"/>
                <a:gd name="T9" fmla="*/ 287 h 420"/>
                <a:gd name="T10" fmla="*/ 44 w 438"/>
                <a:gd name="T11" fmla="*/ 198 h 420"/>
                <a:gd name="T12" fmla="*/ 44 w 438"/>
                <a:gd name="T13" fmla="*/ 131 h 420"/>
                <a:gd name="T14" fmla="*/ 155 w 438"/>
                <a:gd name="T15" fmla="*/ 131 h 420"/>
                <a:gd name="T16" fmla="*/ 155 w 438"/>
                <a:gd name="T17" fmla="*/ 198 h 420"/>
                <a:gd name="T18" fmla="*/ 44 w 438"/>
                <a:gd name="T19" fmla="*/ 198 h 420"/>
                <a:gd name="T20" fmla="*/ 44 w 438"/>
                <a:gd name="T21" fmla="*/ 109 h 420"/>
                <a:gd name="T22" fmla="*/ 44 w 438"/>
                <a:gd name="T23" fmla="*/ 42 h 420"/>
                <a:gd name="T24" fmla="*/ 155 w 438"/>
                <a:gd name="T25" fmla="*/ 42 h 420"/>
                <a:gd name="T26" fmla="*/ 155 w 438"/>
                <a:gd name="T27" fmla="*/ 109 h 420"/>
                <a:gd name="T28" fmla="*/ 44 w 438"/>
                <a:gd name="T29" fmla="*/ 109 h 420"/>
                <a:gd name="T30" fmla="*/ 177 w 438"/>
                <a:gd name="T31" fmla="*/ 109 h 420"/>
                <a:gd name="T32" fmla="*/ 177 w 438"/>
                <a:gd name="T33" fmla="*/ 42 h 420"/>
                <a:gd name="T34" fmla="*/ 288 w 438"/>
                <a:gd name="T35" fmla="*/ 42 h 420"/>
                <a:gd name="T36" fmla="*/ 288 w 438"/>
                <a:gd name="T37" fmla="*/ 109 h 420"/>
                <a:gd name="T38" fmla="*/ 177 w 438"/>
                <a:gd name="T39" fmla="*/ 109 h 420"/>
                <a:gd name="T40" fmla="*/ 438 w 438"/>
                <a:gd name="T41" fmla="*/ 0 h 420"/>
                <a:gd name="T42" fmla="*/ 0 w 438"/>
                <a:gd name="T43" fmla="*/ 0 h 420"/>
                <a:gd name="T44" fmla="*/ 0 w 438"/>
                <a:gd name="T45" fmla="*/ 20 h 420"/>
                <a:gd name="T46" fmla="*/ 0 w 438"/>
                <a:gd name="T47" fmla="*/ 60 h 420"/>
                <a:gd name="T48" fmla="*/ 0 w 438"/>
                <a:gd name="T49" fmla="*/ 396 h 420"/>
                <a:gd name="T50" fmla="*/ 20 w 438"/>
                <a:gd name="T51" fmla="*/ 420 h 420"/>
                <a:gd name="T52" fmla="*/ 22 w 438"/>
                <a:gd name="T53" fmla="*/ 420 h 420"/>
                <a:gd name="T54" fmla="*/ 50 w 438"/>
                <a:gd name="T55" fmla="*/ 420 h 420"/>
                <a:gd name="T56" fmla="*/ 91 w 438"/>
                <a:gd name="T57" fmla="*/ 375 h 420"/>
                <a:gd name="T58" fmla="*/ 44 w 438"/>
                <a:gd name="T59" fmla="*/ 375 h 420"/>
                <a:gd name="T60" fmla="*/ 44 w 438"/>
                <a:gd name="T61" fmla="*/ 309 h 420"/>
                <a:gd name="T62" fmla="*/ 153 w 438"/>
                <a:gd name="T63" fmla="*/ 309 h 420"/>
                <a:gd name="T64" fmla="*/ 177 w 438"/>
                <a:gd name="T65" fmla="*/ 282 h 420"/>
                <a:gd name="T66" fmla="*/ 177 w 438"/>
                <a:gd name="T67" fmla="*/ 220 h 420"/>
                <a:gd name="T68" fmla="*/ 235 w 438"/>
                <a:gd name="T69" fmla="*/ 220 h 420"/>
                <a:gd name="T70" fmla="*/ 255 w 438"/>
                <a:gd name="T71" fmla="*/ 198 h 420"/>
                <a:gd name="T72" fmla="*/ 177 w 438"/>
                <a:gd name="T73" fmla="*/ 198 h 420"/>
                <a:gd name="T74" fmla="*/ 177 w 438"/>
                <a:gd name="T75" fmla="*/ 131 h 420"/>
                <a:gd name="T76" fmla="*/ 288 w 438"/>
                <a:gd name="T77" fmla="*/ 131 h 420"/>
                <a:gd name="T78" fmla="*/ 288 w 438"/>
                <a:gd name="T79" fmla="*/ 162 h 420"/>
                <a:gd name="T80" fmla="*/ 310 w 438"/>
                <a:gd name="T81" fmla="*/ 138 h 420"/>
                <a:gd name="T82" fmla="*/ 310 w 438"/>
                <a:gd name="T83" fmla="*/ 131 h 420"/>
                <a:gd name="T84" fmla="*/ 317 w 438"/>
                <a:gd name="T85" fmla="*/ 131 h 420"/>
                <a:gd name="T86" fmla="*/ 338 w 438"/>
                <a:gd name="T87" fmla="*/ 109 h 420"/>
                <a:gd name="T88" fmla="*/ 310 w 438"/>
                <a:gd name="T89" fmla="*/ 109 h 420"/>
                <a:gd name="T90" fmla="*/ 310 w 438"/>
                <a:gd name="T91" fmla="*/ 42 h 420"/>
                <a:gd name="T92" fmla="*/ 399 w 438"/>
                <a:gd name="T93" fmla="*/ 42 h 420"/>
                <a:gd name="T94" fmla="*/ 438 w 438"/>
                <a:gd name="T95"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 h="420">
                  <a:moveTo>
                    <a:pt x="44" y="287"/>
                  </a:moveTo>
                  <a:cubicBezTo>
                    <a:pt x="44" y="220"/>
                    <a:pt x="44" y="220"/>
                    <a:pt x="44" y="220"/>
                  </a:cubicBezTo>
                  <a:cubicBezTo>
                    <a:pt x="155" y="220"/>
                    <a:pt x="155" y="220"/>
                    <a:pt x="155" y="220"/>
                  </a:cubicBezTo>
                  <a:cubicBezTo>
                    <a:pt x="155" y="287"/>
                    <a:pt x="155" y="287"/>
                    <a:pt x="155" y="287"/>
                  </a:cubicBezTo>
                  <a:cubicBezTo>
                    <a:pt x="44" y="287"/>
                    <a:pt x="44" y="287"/>
                    <a:pt x="44" y="287"/>
                  </a:cubicBezTo>
                  <a:moveTo>
                    <a:pt x="44" y="198"/>
                  </a:moveTo>
                  <a:cubicBezTo>
                    <a:pt x="44" y="131"/>
                    <a:pt x="44" y="131"/>
                    <a:pt x="44" y="131"/>
                  </a:cubicBezTo>
                  <a:cubicBezTo>
                    <a:pt x="155" y="131"/>
                    <a:pt x="155" y="131"/>
                    <a:pt x="155" y="131"/>
                  </a:cubicBezTo>
                  <a:cubicBezTo>
                    <a:pt x="155" y="198"/>
                    <a:pt x="155" y="198"/>
                    <a:pt x="155" y="198"/>
                  </a:cubicBezTo>
                  <a:cubicBezTo>
                    <a:pt x="44" y="198"/>
                    <a:pt x="44" y="198"/>
                    <a:pt x="44" y="198"/>
                  </a:cubicBezTo>
                  <a:moveTo>
                    <a:pt x="44" y="109"/>
                  </a:moveTo>
                  <a:cubicBezTo>
                    <a:pt x="44" y="42"/>
                    <a:pt x="44" y="42"/>
                    <a:pt x="44" y="42"/>
                  </a:cubicBezTo>
                  <a:cubicBezTo>
                    <a:pt x="155" y="42"/>
                    <a:pt x="155" y="42"/>
                    <a:pt x="155" y="42"/>
                  </a:cubicBezTo>
                  <a:cubicBezTo>
                    <a:pt x="155" y="109"/>
                    <a:pt x="155" y="109"/>
                    <a:pt x="155" y="109"/>
                  </a:cubicBezTo>
                  <a:cubicBezTo>
                    <a:pt x="44" y="109"/>
                    <a:pt x="44" y="109"/>
                    <a:pt x="44" y="109"/>
                  </a:cubicBezTo>
                  <a:moveTo>
                    <a:pt x="177" y="109"/>
                  </a:moveTo>
                  <a:cubicBezTo>
                    <a:pt x="177" y="42"/>
                    <a:pt x="177" y="42"/>
                    <a:pt x="177" y="42"/>
                  </a:cubicBezTo>
                  <a:cubicBezTo>
                    <a:pt x="288" y="42"/>
                    <a:pt x="288" y="42"/>
                    <a:pt x="288" y="42"/>
                  </a:cubicBezTo>
                  <a:cubicBezTo>
                    <a:pt x="288" y="109"/>
                    <a:pt x="288" y="109"/>
                    <a:pt x="288" y="109"/>
                  </a:cubicBezTo>
                  <a:cubicBezTo>
                    <a:pt x="177" y="109"/>
                    <a:pt x="177" y="109"/>
                    <a:pt x="177" y="109"/>
                  </a:cubicBezTo>
                  <a:moveTo>
                    <a:pt x="438" y="0"/>
                  </a:moveTo>
                  <a:cubicBezTo>
                    <a:pt x="0" y="0"/>
                    <a:pt x="0" y="0"/>
                    <a:pt x="0" y="0"/>
                  </a:cubicBezTo>
                  <a:cubicBezTo>
                    <a:pt x="0" y="20"/>
                    <a:pt x="0" y="20"/>
                    <a:pt x="0" y="20"/>
                  </a:cubicBezTo>
                  <a:cubicBezTo>
                    <a:pt x="0" y="60"/>
                    <a:pt x="0" y="60"/>
                    <a:pt x="0" y="60"/>
                  </a:cubicBezTo>
                  <a:cubicBezTo>
                    <a:pt x="0" y="396"/>
                    <a:pt x="0" y="396"/>
                    <a:pt x="0" y="396"/>
                  </a:cubicBezTo>
                  <a:cubicBezTo>
                    <a:pt x="0" y="408"/>
                    <a:pt x="8" y="418"/>
                    <a:pt x="20" y="420"/>
                  </a:cubicBezTo>
                  <a:cubicBezTo>
                    <a:pt x="20" y="420"/>
                    <a:pt x="21" y="420"/>
                    <a:pt x="22" y="420"/>
                  </a:cubicBezTo>
                  <a:cubicBezTo>
                    <a:pt x="50" y="420"/>
                    <a:pt x="50" y="420"/>
                    <a:pt x="50" y="420"/>
                  </a:cubicBezTo>
                  <a:cubicBezTo>
                    <a:pt x="91" y="375"/>
                    <a:pt x="91" y="375"/>
                    <a:pt x="91" y="375"/>
                  </a:cubicBezTo>
                  <a:cubicBezTo>
                    <a:pt x="44" y="375"/>
                    <a:pt x="44" y="375"/>
                    <a:pt x="44" y="375"/>
                  </a:cubicBezTo>
                  <a:cubicBezTo>
                    <a:pt x="44" y="309"/>
                    <a:pt x="44" y="309"/>
                    <a:pt x="44" y="309"/>
                  </a:cubicBezTo>
                  <a:cubicBezTo>
                    <a:pt x="153" y="309"/>
                    <a:pt x="153" y="309"/>
                    <a:pt x="153" y="309"/>
                  </a:cubicBezTo>
                  <a:cubicBezTo>
                    <a:pt x="177" y="282"/>
                    <a:pt x="177" y="282"/>
                    <a:pt x="177" y="282"/>
                  </a:cubicBezTo>
                  <a:cubicBezTo>
                    <a:pt x="177" y="220"/>
                    <a:pt x="177" y="220"/>
                    <a:pt x="177" y="220"/>
                  </a:cubicBezTo>
                  <a:cubicBezTo>
                    <a:pt x="235" y="220"/>
                    <a:pt x="235" y="220"/>
                    <a:pt x="235" y="220"/>
                  </a:cubicBezTo>
                  <a:cubicBezTo>
                    <a:pt x="255" y="198"/>
                    <a:pt x="255" y="198"/>
                    <a:pt x="255" y="198"/>
                  </a:cubicBezTo>
                  <a:cubicBezTo>
                    <a:pt x="177" y="198"/>
                    <a:pt x="177" y="198"/>
                    <a:pt x="177" y="198"/>
                  </a:cubicBezTo>
                  <a:cubicBezTo>
                    <a:pt x="177" y="131"/>
                    <a:pt x="177" y="131"/>
                    <a:pt x="177" y="131"/>
                  </a:cubicBezTo>
                  <a:cubicBezTo>
                    <a:pt x="288" y="131"/>
                    <a:pt x="288" y="131"/>
                    <a:pt x="288" y="131"/>
                  </a:cubicBezTo>
                  <a:cubicBezTo>
                    <a:pt x="288" y="162"/>
                    <a:pt x="288" y="162"/>
                    <a:pt x="288" y="162"/>
                  </a:cubicBezTo>
                  <a:cubicBezTo>
                    <a:pt x="310" y="138"/>
                    <a:pt x="310" y="138"/>
                    <a:pt x="310" y="138"/>
                  </a:cubicBezTo>
                  <a:cubicBezTo>
                    <a:pt x="310" y="131"/>
                    <a:pt x="310" y="131"/>
                    <a:pt x="310" y="131"/>
                  </a:cubicBezTo>
                  <a:cubicBezTo>
                    <a:pt x="317" y="131"/>
                    <a:pt x="317" y="131"/>
                    <a:pt x="317" y="131"/>
                  </a:cubicBezTo>
                  <a:cubicBezTo>
                    <a:pt x="338" y="109"/>
                    <a:pt x="338" y="109"/>
                    <a:pt x="338" y="109"/>
                  </a:cubicBezTo>
                  <a:cubicBezTo>
                    <a:pt x="310" y="109"/>
                    <a:pt x="310" y="109"/>
                    <a:pt x="310" y="109"/>
                  </a:cubicBezTo>
                  <a:cubicBezTo>
                    <a:pt x="310" y="42"/>
                    <a:pt x="310" y="42"/>
                    <a:pt x="310" y="42"/>
                  </a:cubicBezTo>
                  <a:cubicBezTo>
                    <a:pt x="399" y="42"/>
                    <a:pt x="399" y="42"/>
                    <a:pt x="399" y="42"/>
                  </a:cubicBezTo>
                  <a:cubicBezTo>
                    <a:pt x="438" y="0"/>
                    <a:pt x="438" y="0"/>
                    <a:pt x="438" y="0"/>
                  </a:cubicBezTo>
                </a:path>
              </a:pathLst>
            </a:custGeom>
            <a:solidFill>
              <a:srgbClr val="E3E3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5" name="Freeform 73"/>
            <p:cNvSpPr>
              <a:spLocks/>
            </p:cNvSpPr>
            <p:nvPr/>
          </p:nvSpPr>
          <p:spPr bwMode="auto">
            <a:xfrm>
              <a:off x="1325306" y="3751461"/>
              <a:ext cx="989271" cy="173244"/>
            </a:xfrm>
            <a:custGeom>
              <a:avLst/>
              <a:gdLst>
                <a:gd name="T0" fmla="*/ 522 w 522"/>
                <a:gd name="T1" fmla="*/ 0 h 91"/>
                <a:gd name="T2" fmla="*/ 178 w 522"/>
                <a:gd name="T3" fmla="*/ 0 h 91"/>
                <a:gd name="T4" fmla="*/ 159 w 522"/>
                <a:gd name="T5" fmla="*/ 0 h 91"/>
                <a:gd name="T6" fmla="*/ 22 w 522"/>
                <a:gd name="T7" fmla="*/ 0 h 91"/>
                <a:gd name="T8" fmla="*/ 19 w 522"/>
                <a:gd name="T9" fmla="*/ 0 h 91"/>
                <a:gd name="T10" fmla="*/ 0 w 522"/>
                <a:gd name="T11" fmla="*/ 24 h 91"/>
                <a:gd name="T12" fmla="*/ 0 w 522"/>
                <a:gd name="T13" fmla="*/ 91 h 91"/>
                <a:gd name="T14" fmla="*/ 438 w 522"/>
                <a:gd name="T15" fmla="*/ 91 h 91"/>
                <a:gd name="T16" fmla="*/ 522 w 522"/>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2" h="91">
                  <a:moveTo>
                    <a:pt x="522" y="0"/>
                  </a:moveTo>
                  <a:cubicBezTo>
                    <a:pt x="178" y="0"/>
                    <a:pt x="178" y="0"/>
                    <a:pt x="178" y="0"/>
                  </a:cubicBezTo>
                  <a:cubicBezTo>
                    <a:pt x="159" y="0"/>
                    <a:pt x="159" y="0"/>
                    <a:pt x="159" y="0"/>
                  </a:cubicBezTo>
                  <a:cubicBezTo>
                    <a:pt x="22" y="0"/>
                    <a:pt x="22" y="0"/>
                    <a:pt x="22" y="0"/>
                  </a:cubicBezTo>
                  <a:cubicBezTo>
                    <a:pt x="21" y="0"/>
                    <a:pt x="20" y="0"/>
                    <a:pt x="19" y="0"/>
                  </a:cubicBezTo>
                  <a:cubicBezTo>
                    <a:pt x="8" y="3"/>
                    <a:pt x="0" y="12"/>
                    <a:pt x="0" y="24"/>
                  </a:cubicBezTo>
                  <a:cubicBezTo>
                    <a:pt x="0" y="91"/>
                    <a:pt x="0" y="91"/>
                    <a:pt x="0" y="91"/>
                  </a:cubicBezTo>
                  <a:cubicBezTo>
                    <a:pt x="438" y="91"/>
                    <a:pt x="438" y="91"/>
                    <a:pt x="438" y="91"/>
                  </a:cubicBezTo>
                  <a:cubicBezTo>
                    <a:pt x="522" y="0"/>
                    <a:pt x="522" y="0"/>
                    <a:pt x="522" y="0"/>
                  </a:cubicBezTo>
                </a:path>
              </a:pathLst>
            </a:custGeom>
            <a:solidFill>
              <a:srgbClr val="99CC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6" name="Freeform 74"/>
            <p:cNvSpPr>
              <a:spLocks/>
            </p:cNvSpPr>
            <p:nvPr/>
          </p:nvSpPr>
          <p:spPr bwMode="auto">
            <a:xfrm>
              <a:off x="1660460" y="4172428"/>
              <a:ext cx="210483" cy="127909"/>
            </a:xfrm>
            <a:custGeom>
              <a:avLst/>
              <a:gdLst>
                <a:gd name="T0" fmla="*/ 130 w 130"/>
                <a:gd name="T1" fmla="*/ 0 h 79"/>
                <a:gd name="T2" fmla="*/ 0 w 130"/>
                <a:gd name="T3" fmla="*/ 0 h 79"/>
                <a:gd name="T4" fmla="*/ 0 w 130"/>
                <a:gd name="T5" fmla="*/ 79 h 79"/>
                <a:gd name="T6" fmla="*/ 92 w 130"/>
                <a:gd name="T7" fmla="*/ 79 h 79"/>
                <a:gd name="T8" fmla="*/ 130 w 130"/>
                <a:gd name="T9" fmla="*/ 36 h 79"/>
                <a:gd name="T10" fmla="*/ 130 w 130"/>
                <a:gd name="T11" fmla="*/ 0 h 79"/>
              </a:gdLst>
              <a:ahLst/>
              <a:cxnLst>
                <a:cxn ang="0">
                  <a:pos x="T0" y="T1"/>
                </a:cxn>
                <a:cxn ang="0">
                  <a:pos x="T2" y="T3"/>
                </a:cxn>
                <a:cxn ang="0">
                  <a:pos x="T4" y="T5"/>
                </a:cxn>
                <a:cxn ang="0">
                  <a:pos x="T6" y="T7"/>
                </a:cxn>
                <a:cxn ang="0">
                  <a:pos x="T8" y="T9"/>
                </a:cxn>
                <a:cxn ang="0">
                  <a:pos x="T10" y="T11"/>
                </a:cxn>
              </a:cxnLst>
              <a:rect l="0" t="0" r="r" b="b"/>
              <a:pathLst>
                <a:path w="130" h="79">
                  <a:moveTo>
                    <a:pt x="130" y="0"/>
                  </a:moveTo>
                  <a:lnTo>
                    <a:pt x="0" y="0"/>
                  </a:lnTo>
                  <a:lnTo>
                    <a:pt x="0" y="79"/>
                  </a:lnTo>
                  <a:lnTo>
                    <a:pt x="92" y="79"/>
                  </a:lnTo>
                  <a:lnTo>
                    <a:pt x="130" y="36"/>
                  </a:lnTo>
                  <a:lnTo>
                    <a:pt x="1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7" name="Freeform 75"/>
            <p:cNvSpPr>
              <a:spLocks/>
            </p:cNvSpPr>
            <p:nvPr/>
          </p:nvSpPr>
          <p:spPr bwMode="auto">
            <a:xfrm>
              <a:off x="1660460" y="4172428"/>
              <a:ext cx="210483" cy="127909"/>
            </a:xfrm>
            <a:custGeom>
              <a:avLst/>
              <a:gdLst>
                <a:gd name="T0" fmla="*/ 130 w 130"/>
                <a:gd name="T1" fmla="*/ 0 h 79"/>
                <a:gd name="T2" fmla="*/ 0 w 130"/>
                <a:gd name="T3" fmla="*/ 0 h 79"/>
                <a:gd name="T4" fmla="*/ 0 w 130"/>
                <a:gd name="T5" fmla="*/ 79 h 79"/>
                <a:gd name="T6" fmla="*/ 92 w 130"/>
                <a:gd name="T7" fmla="*/ 79 h 79"/>
                <a:gd name="T8" fmla="*/ 130 w 130"/>
                <a:gd name="T9" fmla="*/ 36 h 79"/>
                <a:gd name="T10" fmla="*/ 130 w 130"/>
                <a:gd name="T11" fmla="*/ 0 h 79"/>
              </a:gdLst>
              <a:ahLst/>
              <a:cxnLst>
                <a:cxn ang="0">
                  <a:pos x="T0" y="T1"/>
                </a:cxn>
                <a:cxn ang="0">
                  <a:pos x="T2" y="T3"/>
                </a:cxn>
                <a:cxn ang="0">
                  <a:pos x="T4" y="T5"/>
                </a:cxn>
                <a:cxn ang="0">
                  <a:pos x="T6" y="T7"/>
                </a:cxn>
                <a:cxn ang="0">
                  <a:pos x="T8" y="T9"/>
                </a:cxn>
                <a:cxn ang="0">
                  <a:pos x="T10" y="T11"/>
                </a:cxn>
              </a:cxnLst>
              <a:rect l="0" t="0" r="r" b="b"/>
              <a:pathLst>
                <a:path w="130" h="79">
                  <a:moveTo>
                    <a:pt x="130" y="0"/>
                  </a:moveTo>
                  <a:lnTo>
                    <a:pt x="0" y="0"/>
                  </a:lnTo>
                  <a:lnTo>
                    <a:pt x="0" y="79"/>
                  </a:lnTo>
                  <a:lnTo>
                    <a:pt x="92" y="79"/>
                  </a:lnTo>
                  <a:lnTo>
                    <a:pt x="130" y="36"/>
                  </a:lnTo>
                  <a:lnTo>
                    <a:pt x="1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8" name="Rectangle 76"/>
            <p:cNvSpPr>
              <a:spLocks noChangeArrowheads="1"/>
            </p:cNvSpPr>
            <p:nvPr/>
          </p:nvSpPr>
          <p:spPr bwMode="auto">
            <a:xfrm>
              <a:off x="1660460"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79" name="Rectangle 77"/>
            <p:cNvSpPr>
              <a:spLocks noChangeArrowheads="1"/>
            </p:cNvSpPr>
            <p:nvPr/>
          </p:nvSpPr>
          <p:spPr bwMode="auto">
            <a:xfrm>
              <a:off x="1660460" y="4004042"/>
              <a:ext cx="210483" cy="12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0" name="Freeform 78"/>
            <p:cNvSpPr>
              <a:spLocks/>
            </p:cNvSpPr>
            <p:nvPr/>
          </p:nvSpPr>
          <p:spPr bwMode="auto">
            <a:xfrm>
              <a:off x="1660460" y="4340815"/>
              <a:ext cx="110099" cy="118195"/>
            </a:xfrm>
            <a:custGeom>
              <a:avLst/>
              <a:gdLst>
                <a:gd name="T0" fmla="*/ 68 w 68"/>
                <a:gd name="T1" fmla="*/ 0 h 73"/>
                <a:gd name="T2" fmla="*/ 0 w 68"/>
                <a:gd name="T3" fmla="*/ 0 h 73"/>
                <a:gd name="T4" fmla="*/ 0 w 68"/>
                <a:gd name="T5" fmla="*/ 73 h 73"/>
                <a:gd name="T6" fmla="*/ 68 w 68"/>
                <a:gd name="T7" fmla="*/ 0 h 73"/>
              </a:gdLst>
              <a:ahLst/>
              <a:cxnLst>
                <a:cxn ang="0">
                  <a:pos x="T0" y="T1"/>
                </a:cxn>
                <a:cxn ang="0">
                  <a:pos x="T2" y="T3"/>
                </a:cxn>
                <a:cxn ang="0">
                  <a:pos x="T4" y="T5"/>
                </a:cxn>
                <a:cxn ang="0">
                  <a:pos x="T6" y="T7"/>
                </a:cxn>
              </a:cxnLst>
              <a:rect l="0" t="0" r="r" b="b"/>
              <a:pathLst>
                <a:path w="68" h="73">
                  <a:moveTo>
                    <a:pt x="68" y="0"/>
                  </a:moveTo>
                  <a:lnTo>
                    <a:pt x="0" y="0"/>
                  </a:lnTo>
                  <a:lnTo>
                    <a:pt x="0" y="73"/>
                  </a:lnTo>
                  <a:lnTo>
                    <a:pt x="68" y="0"/>
                  </a:lnTo>
                  <a:close/>
                </a:path>
              </a:pathLst>
            </a:custGeom>
            <a:solidFill>
              <a:srgbClr val="99CC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1" name="Freeform 79"/>
            <p:cNvSpPr>
              <a:spLocks/>
            </p:cNvSpPr>
            <p:nvPr/>
          </p:nvSpPr>
          <p:spPr bwMode="auto">
            <a:xfrm>
              <a:off x="1660460" y="4340815"/>
              <a:ext cx="110099" cy="118195"/>
            </a:xfrm>
            <a:custGeom>
              <a:avLst/>
              <a:gdLst>
                <a:gd name="T0" fmla="*/ 68 w 68"/>
                <a:gd name="T1" fmla="*/ 0 h 73"/>
                <a:gd name="T2" fmla="*/ 0 w 68"/>
                <a:gd name="T3" fmla="*/ 0 h 73"/>
                <a:gd name="T4" fmla="*/ 0 w 68"/>
                <a:gd name="T5" fmla="*/ 73 h 73"/>
                <a:gd name="T6" fmla="*/ 68 w 68"/>
                <a:gd name="T7" fmla="*/ 0 h 73"/>
              </a:gdLst>
              <a:ahLst/>
              <a:cxnLst>
                <a:cxn ang="0">
                  <a:pos x="T0" y="T1"/>
                </a:cxn>
                <a:cxn ang="0">
                  <a:pos x="T2" y="T3"/>
                </a:cxn>
                <a:cxn ang="0">
                  <a:pos x="T4" y="T5"/>
                </a:cxn>
                <a:cxn ang="0">
                  <a:pos x="T6" y="T7"/>
                </a:cxn>
              </a:cxnLst>
              <a:rect l="0" t="0" r="r" b="b"/>
              <a:pathLst>
                <a:path w="68" h="73">
                  <a:moveTo>
                    <a:pt x="68" y="0"/>
                  </a:moveTo>
                  <a:lnTo>
                    <a:pt x="0" y="0"/>
                  </a:lnTo>
                  <a:lnTo>
                    <a:pt x="0" y="73"/>
                  </a:lnTo>
                  <a:lnTo>
                    <a:pt x="6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2" name="Freeform 80"/>
            <p:cNvSpPr>
              <a:spLocks/>
            </p:cNvSpPr>
            <p:nvPr/>
          </p:nvSpPr>
          <p:spPr bwMode="auto">
            <a:xfrm>
              <a:off x="1913040" y="4172428"/>
              <a:ext cx="12953" cy="12953"/>
            </a:xfrm>
            <a:custGeom>
              <a:avLst/>
              <a:gdLst>
                <a:gd name="T0" fmla="*/ 8 w 8"/>
                <a:gd name="T1" fmla="*/ 0 h 8"/>
                <a:gd name="T2" fmla="*/ 0 w 8"/>
                <a:gd name="T3" fmla="*/ 0 h 8"/>
                <a:gd name="T4" fmla="*/ 0 w 8"/>
                <a:gd name="T5" fmla="*/ 8 h 8"/>
                <a:gd name="T6" fmla="*/ 8 w 8"/>
                <a:gd name="T7" fmla="*/ 0 h 8"/>
              </a:gdLst>
              <a:ahLst/>
              <a:cxnLst>
                <a:cxn ang="0">
                  <a:pos x="T0" y="T1"/>
                </a:cxn>
                <a:cxn ang="0">
                  <a:pos x="T2" y="T3"/>
                </a:cxn>
                <a:cxn ang="0">
                  <a:pos x="T4" y="T5"/>
                </a:cxn>
                <a:cxn ang="0">
                  <a:pos x="T6" y="T7"/>
                </a:cxn>
              </a:cxnLst>
              <a:rect l="0" t="0" r="r" b="b"/>
              <a:pathLst>
                <a:path w="8" h="8">
                  <a:moveTo>
                    <a:pt x="8" y="0"/>
                  </a:moveTo>
                  <a:lnTo>
                    <a:pt x="0" y="0"/>
                  </a:lnTo>
                  <a:lnTo>
                    <a:pt x="0" y="8"/>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3" name="Freeform 81"/>
            <p:cNvSpPr>
              <a:spLocks/>
            </p:cNvSpPr>
            <p:nvPr/>
          </p:nvSpPr>
          <p:spPr bwMode="auto">
            <a:xfrm>
              <a:off x="1913040" y="4172428"/>
              <a:ext cx="12953" cy="12953"/>
            </a:xfrm>
            <a:custGeom>
              <a:avLst/>
              <a:gdLst>
                <a:gd name="T0" fmla="*/ 8 w 8"/>
                <a:gd name="T1" fmla="*/ 0 h 8"/>
                <a:gd name="T2" fmla="*/ 0 w 8"/>
                <a:gd name="T3" fmla="*/ 0 h 8"/>
                <a:gd name="T4" fmla="*/ 0 w 8"/>
                <a:gd name="T5" fmla="*/ 8 h 8"/>
                <a:gd name="T6" fmla="*/ 8 w 8"/>
                <a:gd name="T7" fmla="*/ 0 h 8"/>
              </a:gdLst>
              <a:ahLst/>
              <a:cxnLst>
                <a:cxn ang="0">
                  <a:pos x="T0" y="T1"/>
                </a:cxn>
                <a:cxn ang="0">
                  <a:pos x="T2" y="T3"/>
                </a:cxn>
                <a:cxn ang="0">
                  <a:pos x="T4" y="T5"/>
                </a:cxn>
                <a:cxn ang="0">
                  <a:pos x="T6" y="T7"/>
                </a:cxn>
              </a:cxnLst>
              <a:rect l="0" t="0" r="r" b="b"/>
              <a:pathLst>
                <a:path w="8" h="8">
                  <a:moveTo>
                    <a:pt x="8" y="0"/>
                  </a:moveTo>
                  <a:lnTo>
                    <a:pt x="0" y="0"/>
                  </a:lnTo>
                  <a:lnTo>
                    <a:pt x="0" y="8"/>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4" name="Freeform 82"/>
            <p:cNvSpPr>
              <a:spLocks/>
            </p:cNvSpPr>
            <p:nvPr/>
          </p:nvSpPr>
          <p:spPr bwMode="auto">
            <a:xfrm>
              <a:off x="1913040" y="4004042"/>
              <a:ext cx="168387" cy="126290"/>
            </a:xfrm>
            <a:custGeom>
              <a:avLst/>
              <a:gdLst>
                <a:gd name="T0" fmla="*/ 104 w 104"/>
                <a:gd name="T1" fmla="*/ 0 h 78"/>
                <a:gd name="T2" fmla="*/ 0 w 104"/>
                <a:gd name="T3" fmla="*/ 0 h 78"/>
                <a:gd name="T4" fmla="*/ 0 w 104"/>
                <a:gd name="T5" fmla="*/ 78 h 78"/>
                <a:gd name="T6" fmla="*/ 33 w 104"/>
                <a:gd name="T7" fmla="*/ 78 h 78"/>
                <a:gd name="T8" fmla="*/ 104 w 104"/>
                <a:gd name="T9" fmla="*/ 0 h 78"/>
              </a:gdLst>
              <a:ahLst/>
              <a:cxnLst>
                <a:cxn ang="0">
                  <a:pos x="T0" y="T1"/>
                </a:cxn>
                <a:cxn ang="0">
                  <a:pos x="T2" y="T3"/>
                </a:cxn>
                <a:cxn ang="0">
                  <a:pos x="T4" y="T5"/>
                </a:cxn>
                <a:cxn ang="0">
                  <a:pos x="T6" y="T7"/>
                </a:cxn>
                <a:cxn ang="0">
                  <a:pos x="T8" y="T9"/>
                </a:cxn>
              </a:cxnLst>
              <a:rect l="0" t="0" r="r" b="b"/>
              <a:pathLst>
                <a:path w="104" h="78">
                  <a:moveTo>
                    <a:pt x="104" y="0"/>
                  </a:moveTo>
                  <a:lnTo>
                    <a:pt x="0" y="0"/>
                  </a:lnTo>
                  <a:lnTo>
                    <a:pt x="0" y="78"/>
                  </a:lnTo>
                  <a:lnTo>
                    <a:pt x="33" y="78"/>
                  </a:lnTo>
                  <a:lnTo>
                    <a:pt x="10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5" name="Freeform 83"/>
            <p:cNvSpPr>
              <a:spLocks/>
            </p:cNvSpPr>
            <p:nvPr/>
          </p:nvSpPr>
          <p:spPr bwMode="auto">
            <a:xfrm>
              <a:off x="1913040" y="4004042"/>
              <a:ext cx="168387" cy="126290"/>
            </a:xfrm>
            <a:custGeom>
              <a:avLst/>
              <a:gdLst>
                <a:gd name="T0" fmla="*/ 104 w 104"/>
                <a:gd name="T1" fmla="*/ 0 h 78"/>
                <a:gd name="T2" fmla="*/ 0 w 104"/>
                <a:gd name="T3" fmla="*/ 0 h 78"/>
                <a:gd name="T4" fmla="*/ 0 w 104"/>
                <a:gd name="T5" fmla="*/ 78 h 78"/>
                <a:gd name="T6" fmla="*/ 33 w 104"/>
                <a:gd name="T7" fmla="*/ 78 h 78"/>
                <a:gd name="T8" fmla="*/ 104 w 104"/>
                <a:gd name="T9" fmla="*/ 0 h 78"/>
              </a:gdLst>
              <a:ahLst/>
              <a:cxnLst>
                <a:cxn ang="0">
                  <a:pos x="T0" y="T1"/>
                </a:cxn>
                <a:cxn ang="0">
                  <a:pos x="T2" y="T3"/>
                </a:cxn>
                <a:cxn ang="0">
                  <a:pos x="T4" y="T5"/>
                </a:cxn>
                <a:cxn ang="0">
                  <a:pos x="T6" y="T7"/>
                </a:cxn>
                <a:cxn ang="0">
                  <a:pos x="T8" y="T9"/>
                </a:cxn>
              </a:cxnLst>
              <a:rect l="0" t="0" r="r" b="b"/>
              <a:pathLst>
                <a:path w="104" h="78">
                  <a:moveTo>
                    <a:pt x="104" y="0"/>
                  </a:moveTo>
                  <a:lnTo>
                    <a:pt x="0" y="0"/>
                  </a:lnTo>
                  <a:lnTo>
                    <a:pt x="0" y="78"/>
                  </a:lnTo>
                  <a:lnTo>
                    <a:pt x="33" y="78"/>
                  </a:lnTo>
                  <a:lnTo>
                    <a:pt x="1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6" name="Rectangle 84"/>
            <p:cNvSpPr>
              <a:spLocks noChangeArrowheads="1"/>
            </p:cNvSpPr>
            <p:nvPr/>
          </p:nvSpPr>
          <p:spPr bwMode="auto">
            <a:xfrm>
              <a:off x="1409499" y="4004042"/>
              <a:ext cx="210483" cy="126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7" name="Rectangle 85"/>
            <p:cNvSpPr>
              <a:spLocks noChangeArrowheads="1"/>
            </p:cNvSpPr>
            <p:nvPr/>
          </p:nvSpPr>
          <p:spPr bwMode="auto">
            <a:xfrm>
              <a:off x="1409499" y="4004042"/>
              <a:ext cx="210483" cy="12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8" name="Rectangle 86"/>
            <p:cNvSpPr>
              <a:spLocks noChangeArrowheads="1"/>
            </p:cNvSpPr>
            <p:nvPr/>
          </p:nvSpPr>
          <p:spPr bwMode="auto">
            <a:xfrm>
              <a:off x="1409499" y="4172428"/>
              <a:ext cx="210483" cy="1279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89" name="Rectangle 87"/>
            <p:cNvSpPr>
              <a:spLocks noChangeArrowheads="1"/>
            </p:cNvSpPr>
            <p:nvPr/>
          </p:nvSpPr>
          <p:spPr bwMode="auto">
            <a:xfrm>
              <a:off x="1409499" y="4172428"/>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90" name="Rectangle 88"/>
            <p:cNvSpPr>
              <a:spLocks noChangeArrowheads="1"/>
            </p:cNvSpPr>
            <p:nvPr/>
          </p:nvSpPr>
          <p:spPr bwMode="auto">
            <a:xfrm>
              <a:off x="1409499" y="4340815"/>
              <a:ext cx="210483" cy="127909"/>
            </a:xfrm>
            <a:prstGeom prst="rect">
              <a:avLst/>
            </a:prstGeom>
            <a:solidFill>
              <a:srgbClr val="99CC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91" name="Rectangle 89"/>
            <p:cNvSpPr>
              <a:spLocks noChangeArrowheads="1"/>
            </p:cNvSpPr>
            <p:nvPr/>
          </p:nvSpPr>
          <p:spPr bwMode="auto">
            <a:xfrm>
              <a:off x="1409499" y="4340815"/>
              <a:ext cx="210483" cy="1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92" name="Freeform 90"/>
            <p:cNvSpPr>
              <a:spLocks/>
            </p:cNvSpPr>
            <p:nvPr/>
          </p:nvSpPr>
          <p:spPr bwMode="auto">
            <a:xfrm>
              <a:off x="1409499" y="4510821"/>
              <a:ext cx="205626" cy="124671"/>
            </a:xfrm>
            <a:custGeom>
              <a:avLst/>
              <a:gdLst>
                <a:gd name="T0" fmla="*/ 127 w 127"/>
                <a:gd name="T1" fmla="*/ 0 h 77"/>
                <a:gd name="T2" fmla="*/ 0 w 127"/>
                <a:gd name="T3" fmla="*/ 0 h 77"/>
                <a:gd name="T4" fmla="*/ 0 w 127"/>
                <a:gd name="T5" fmla="*/ 77 h 77"/>
                <a:gd name="T6" fmla="*/ 55 w 127"/>
                <a:gd name="T7" fmla="*/ 77 h 77"/>
                <a:gd name="T8" fmla="*/ 127 w 127"/>
                <a:gd name="T9" fmla="*/ 0 h 77"/>
              </a:gdLst>
              <a:ahLst/>
              <a:cxnLst>
                <a:cxn ang="0">
                  <a:pos x="T0" y="T1"/>
                </a:cxn>
                <a:cxn ang="0">
                  <a:pos x="T2" y="T3"/>
                </a:cxn>
                <a:cxn ang="0">
                  <a:pos x="T4" y="T5"/>
                </a:cxn>
                <a:cxn ang="0">
                  <a:pos x="T6" y="T7"/>
                </a:cxn>
                <a:cxn ang="0">
                  <a:pos x="T8" y="T9"/>
                </a:cxn>
              </a:cxnLst>
              <a:rect l="0" t="0" r="r" b="b"/>
              <a:pathLst>
                <a:path w="127" h="77">
                  <a:moveTo>
                    <a:pt x="127" y="0"/>
                  </a:moveTo>
                  <a:lnTo>
                    <a:pt x="0" y="0"/>
                  </a:lnTo>
                  <a:lnTo>
                    <a:pt x="0" y="77"/>
                  </a:lnTo>
                  <a:lnTo>
                    <a:pt x="55" y="77"/>
                  </a:lnTo>
                  <a:lnTo>
                    <a:pt x="127" y="0"/>
                  </a:lnTo>
                  <a:close/>
                </a:path>
              </a:pathLst>
            </a:custGeom>
            <a:solidFill>
              <a:srgbClr val="99CC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93" name="Freeform 91"/>
            <p:cNvSpPr>
              <a:spLocks/>
            </p:cNvSpPr>
            <p:nvPr/>
          </p:nvSpPr>
          <p:spPr bwMode="auto">
            <a:xfrm>
              <a:off x="1409499" y="4510821"/>
              <a:ext cx="205626" cy="124671"/>
            </a:xfrm>
            <a:custGeom>
              <a:avLst/>
              <a:gdLst>
                <a:gd name="T0" fmla="*/ 127 w 127"/>
                <a:gd name="T1" fmla="*/ 0 h 77"/>
                <a:gd name="T2" fmla="*/ 0 w 127"/>
                <a:gd name="T3" fmla="*/ 0 h 77"/>
                <a:gd name="T4" fmla="*/ 0 w 127"/>
                <a:gd name="T5" fmla="*/ 77 h 77"/>
                <a:gd name="T6" fmla="*/ 55 w 127"/>
                <a:gd name="T7" fmla="*/ 77 h 77"/>
                <a:gd name="T8" fmla="*/ 127 w 127"/>
                <a:gd name="T9" fmla="*/ 0 h 77"/>
              </a:gdLst>
              <a:ahLst/>
              <a:cxnLst>
                <a:cxn ang="0">
                  <a:pos x="T0" y="T1"/>
                </a:cxn>
                <a:cxn ang="0">
                  <a:pos x="T2" y="T3"/>
                </a:cxn>
                <a:cxn ang="0">
                  <a:pos x="T4" y="T5"/>
                </a:cxn>
                <a:cxn ang="0">
                  <a:pos x="T6" y="T7"/>
                </a:cxn>
                <a:cxn ang="0">
                  <a:pos x="T8" y="T9"/>
                </a:cxn>
              </a:cxnLst>
              <a:rect l="0" t="0" r="r" b="b"/>
              <a:pathLst>
                <a:path w="127" h="77">
                  <a:moveTo>
                    <a:pt x="127" y="0"/>
                  </a:moveTo>
                  <a:lnTo>
                    <a:pt x="0" y="0"/>
                  </a:lnTo>
                  <a:lnTo>
                    <a:pt x="0" y="77"/>
                  </a:lnTo>
                  <a:lnTo>
                    <a:pt x="55" y="77"/>
                  </a:lnTo>
                  <a:lnTo>
                    <a:pt x="12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grpSp>
      <p:sp>
        <p:nvSpPr>
          <p:cNvPr id="94" name="Rectangle 92"/>
          <p:cNvSpPr>
            <a:spLocks noChangeArrowheads="1"/>
          </p:cNvSpPr>
          <p:nvPr/>
        </p:nvSpPr>
        <p:spPr bwMode="auto">
          <a:xfrm>
            <a:off x="2408485" y="3387163"/>
            <a:ext cx="584496" cy="22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428" b="1">
                <a:latin typeface="Segoe UI Semibold" panose="020B0702040204020203" pitchFamily="34" charset="0"/>
              </a:rPr>
              <a:t>RESOU</a:t>
            </a:r>
            <a:endParaRPr lang="en-US" altLang="en-US" sz="1836"/>
          </a:p>
        </p:txBody>
      </p:sp>
      <p:sp>
        <p:nvSpPr>
          <p:cNvPr id="95" name="Rectangle 93"/>
          <p:cNvSpPr>
            <a:spLocks noChangeArrowheads="1"/>
          </p:cNvSpPr>
          <p:nvPr/>
        </p:nvSpPr>
        <p:spPr bwMode="auto">
          <a:xfrm>
            <a:off x="2976789" y="3387163"/>
            <a:ext cx="116575" cy="22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428" b="1" dirty="0">
                <a:latin typeface="Segoe UI Semibold" panose="020B0702040204020203" pitchFamily="34" charset="0"/>
              </a:rPr>
              <a:t>R</a:t>
            </a:r>
            <a:endParaRPr lang="en-US" altLang="en-US" sz="1836" dirty="0"/>
          </a:p>
        </p:txBody>
      </p:sp>
      <p:sp>
        <p:nvSpPr>
          <p:cNvPr id="96" name="Rectangle 94"/>
          <p:cNvSpPr>
            <a:spLocks noChangeArrowheads="1"/>
          </p:cNvSpPr>
          <p:nvPr/>
        </p:nvSpPr>
        <p:spPr bwMode="auto">
          <a:xfrm>
            <a:off x="3086888" y="3387163"/>
            <a:ext cx="393442" cy="22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428" b="1" dirty="0">
                <a:latin typeface="Segoe UI Semibold" panose="020B0702040204020203" pitchFamily="34" charset="0"/>
              </a:rPr>
              <a:t>CE G</a:t>
            </a:r>
            <a:endParaRPr lang="en-US" altLang="en-US" sz="1836" dirty="0"/>
          </a:p>
        </p:txBody>
      </p:sp>
      <p:sp>
        <p:nvSpPr>
          <p:cNvPr id="97" name="Rectangle 95"/>
          <p:cNvSpPr>
            <a:spLocks noChangeArrowheads="1"/>
          </p:cNvSpPr>
          <p:nvPr/>
        </p:nvSpPr>
        <p:spPr bwMode="auto">
          <a:xfrm>
            <a:off x="3468996" y="3387163"/>
            <a:ext cx="116575" cy="22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428" b="1">
                <a:latin typeface="Segoe UI Semibold" panose="020B0702040204020203" pitchFamily="34" charset="0"/>
              </a:rPr>
              <a:t>R</a:t>
            </a:r>
            <a:endParaRPr lang="en-US" altLang="en-US" sz="1836"/>
          </a:p>
        </p:txBody>
      </p:sp>
      <p:sp>
        <p:nvSpPr>
          <p:cNvPr id="98" name="Rectangle 96"/>
          <p:cNvSpPr>
            <a:spLocks noChangeArrowheads="1"/>
          </p:cNvSpPr>
          <p:nvPr/>
        </p:nvSpPr>
        <p:spPr bwMode="auto">
          <a:xfrm>
            <a:off x="3579095" y="3387163"/>
            <a:ext cx="380489" cy="22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32597"/>
            <a:r>
              <a:rPr lang="en-US" altLang="en-US" sz="1428" b="1" dirty="0">
                <a:latin typeface="Segoe UI Semibold" panose="020B0702040204020203" pitchFamily="34" charset="0"/>
              </a:rPr>
              <a:t>OUP</a:t>
            </a:r>
            <a:endParaRPr lang="en-US" altLang="en-US" sz="1836" dirty="0"/>
          </a:p>
        </p:txBody>
      </p:sp>
      <p:sp>
        <p:nvSpPr>
          <p:cNvPr id="99" name="Freeform 97"/>
          <p:cNvSpPr>
            <a:spLocks/>
          </p:cNvSpPr>
          <p:nvPr/>
        </p:nvSpPr>
        <p:spPr bwMode="auto">
          <a:xfrm>
            <a:off x="2810022" y="2065975"/>
            <a:ext cx="145719" cy="25906"/>
          </a:xfrm>
          <a:custGeom>
            <a:avLst/>
            <a:gdLst>
              <a:gd name="T0" fmla="*/ 7 w 77"/>
              <a:gd name="T1" fmla="*/ 14 h 14"/>
              <a:gd name="T2" fmla="*/ 0 w 77"/>
              <a:gd name="T3" fmla="*/ 7 h 14"/>
              <a:gd name="T4" fmla="*/ 7 w 77"/>
              <a:gd name="T5" fmla="*/ 0 h 14"/>
              <a:gd name="T6" fmla="*/ 70 w 77"/>
              <a:gd name="T7" fmla="*/ 0 h 14"/>
              <a:gd name="T8" fmla="*/ 77 w 77"/>
              <a:gd name="T9" fmla="*/ 7 h 14"/>
              <a:gd name="T10" fmla="*/ 70 w 77"/>
              <a:gd name="T11" fmla="*/ 14 h 14"/>
              <a:gd name="T12" fmla="*/ 7 w 77"/>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77" h="14">
                <a:moveTo>
                  <a:pt x="7" y="14"/>
                </a:moveTo>
                <a:cubicBezTo>
                  <a:pt x="3" y="14"/>
                  <a:pt x="0" y="11"/>
                  <a:pt x="0" y="7"/>
                </a:cubicBezTo>
                <a:cubicBezTo>
                  <a:pt x="0" y="3"/>
                  <a:pt x="3" y="0"/>
                  <a:pt x="7" y="0"/>
                </a:cubicBezTo>
                <a:cubicBezTo>
                  <a:pt x="70" y="0"/>
                  <a:pt x="70" y="0"/>
                  <a:pt x="70" y="0"/>
                </a:cubicBezTo>
                <a:cubicBezTo>
                  <a:pt x="74" y="0"/>
                  <a:pt x="77" y="3"/>
                  <a:pt x="77" y="7"/>
                </a:cubicBezTo>
                <a:cubicBezTo>
                  <a:pt x="77" y="11"/>
                  <a:pt x="74" y="14"/>
                  <a:pt x="70" y="14"/>
                </a:cubicBezTo>
                <a:lnTo>
                  <a:pt x="7" y="14"/>
                </a:ln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0" name="Freeform 98"/>
          <p:cNvSpPr>
            <a:spLocks/>
          </p:cNvSpPr>
          <p:nvPr/>
        </p:nvSpPr>
        <p:spPr bwMode="auto">
          <a:xfrm>
            <a:off x="2810022" y="2065975"/>
            <a:ext cx="45335" cy="25906"/>
          </a:xfrm>
          <a:custGeom>
            <a:avLst/>
            <a:gdLst>
              <a:gd name="T0" fmla="*/ 22 w 24"/>
              <a:gd name="T1" fmla="*/ 0 h 14"/>
              <a:gd name="T2" fmla="*/ 7 w 24"/>
              <a:gd name="T3" fmla="*/ 0 h 14"/>
              <a:gd name="T4" fmla="*/ 0 w 24"/>
              <a:gd name="T5" fmla="*/ 7 h 14"/>
              <a:gd name="T6" fmla="*/ 7 w 24"/>
              <a:gd name="T7" fmla="*/ 14 h 14"/>
              <a:gd name="T8" fmla="*/ 22 w 24"/>
              <a:gd name="T9" fmla="*/ 14 h 14"/>
              <a:gd name="T10" fmla="*/ 24 w 24"/>
              <a:gd name="T11" fmla="*/ 7 h 14"/>
              <a:gd name="T12" fmla="*/ 22 w 24"/>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24" h="14">
                <a:moveTo>
                  <a:pt x="22" y="0"/>
                </a:moveTo>
                <a:cubicBezTo>
                  <a:pt x="7" y="0"/>
                  <a:pt x="7" y="0"/>
                  <a:pt x="7" y="0"/>
                </a:cubicBezTo>
                <a:cubicBezTo>
                  <a:pt x="3" y="0"/>
                  <a:pt x="0" y="3"/>
                  <a:pt x="0" y="7"/>
                </a:cubicBezTo>
                <a:cubicBezTo>
                  <a:pt x="0" y="11"/>
                  <a:pt x="3" y="14"/>
                  <a:pt x="7" y="14"/>
                </a:cubicBezTo>
                <a:cubicBezTo>
                  <a:pt x="22" y="14"/>
                  <a:pt x="22" y="14"/>
                  <a:pt x="22" y="14"/>
                </a:cubicBezTo>
                <a:cubicBezTo>
                  <a:pt x="23" y="12"/>
                  <a:pt x="24" y="10"/>
                  <a:pt x="24" y="7"/>
                </a:cubicBezTo>
                <a:cubicBezTo>
                  <a:pt x="24" y="5"/>
                  <a:pt x="23" y="2"/>
                  <a:pt x="22"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1" name="Freeform 99"/>
          <p:cNvSpPr>
            <a:spLocks/>
          </p:cNvSpPr>
          <p:nvPr/>
        </p:nvSpPr>
        <p:spPr bwMode="auto">
          <a:xfrm>
            <a:off x="2876405" y="2065975"/>
            <a:ext cx="12953" cy="25906"/>
          </a:xfrm>
          <a:custGeom>
            <a:avLst/>
            <a:gdLst>
              <a:gd name="T0" fmla="*/ 7 w 7"/>
              <a:gd name="T1" fmla="*/ 0 h 14"/>
              <a:gd name="T2" fmla="*/ 0 w 7"/>
              <a:gd name="T3" fmla="*/ 0 h 14"/>
              <a:gd name="T4" fmla="*/ 1 w 7"/>
              <a:gd name="T5" fmla="*/ 7 h 14"/>
              <a:gd name="T6" fmla="*/ 0 w 7"/>
              <a:gd name="T7" fmla="*/ 14 h 14"/>
              <a:gd name="T8" fmla="*/ 7 w 7"/>
              <a:gd name="T9" fmla="*/ 14 h 14"/>
              <a:gd name="T10" fmla="*/ 6 w 7"/>
              <a:gd name="T11" fmla="*/ 7 h 14"/>
              <a:gd name="T12" fmla="*/ 7 w 7"/>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7" h="14">
                <a:moveTo>
                  <a:pt x="7" y="0"/>
                </a:moveTo>
                <a:cubicBezTo>
                  <a:pt x="0" y="0"/>
                  <a:pt x="0" y="0"/>
                  <a:pt x="0" y="0"/>
                </a:cubicBezTo>
                <a:cubicBezTo>
                  <a:pt x="1" y="2"/>
                  <a:pt x="1" y="5"/>
                  <a:pt x="1" y="7"/>
                </a:cubicBezTo>
                <a:cubicBezTo>
                  <a:pt x="1" y="10"/>
                  <a:pt x="1" y="12"/>
                  <a:pt x="0" y="14"/>
                </a:cubicBezTo>
                <a:cubicBezTo>
                  <a:pt x="7" y="14"/>
                  <a:pt x="7" y="14"/>
                  <a:pt x="7" y="14"/>
                </a:cubicBezTo>
                <a:cubicBezTo>
                  <a:pt x="6" y="12"/>
                  <a:pt x="6" y="10"/>
                  <a:pt x="6" y="7"/>
                </a:cubicBezTo>
                <a:cubicBezTo>
                  <a:pt x="6" y="5"/>
                  <a:pt x="6" y="2"/>
                  <a:pt x="7"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2" name="Freeform 100"/>
          <p:cNvSpPr>
            <a:spLocks/>
          </p:cNvSpPr>
          <p:nvPr/>
        </p:nvSpPr>
        <p:spPr bwMode="auto">
          <a:xfrm>
            <a:off x="2910406" y="2065975"/>
            <a:ext cx="45335" cy="25906"/>
          </a:xfrm>
          <a:custGeom>
            <a:avLst/>
            <a:gdLst>
              <a:gd name="T0" fmla="*/ 24 w 24"/>
              <a:gd name="T1" fmla="*/ 7 h 14"/>
              <a:gd name="T2" fmla="*/ 17 w 24"/>
              <a:gd name="T3" fmla="*/ 0 h 14"/>
              <a:gd name="T4" fmla="*/ 2 w 24"/>
              <a:gd name="T5" fmla="*/ 0 h 14"/>
              <a:gd name="T6" fmla="*/ 0 w 24"/>
              <a:gd name="T7" fmla="*/ 7 h 14"/>
              <a:gd name="T8" fmla="*/ 2 w 24"/>
              <a:gd name="T9" fmla="*/ 14 h 14"/>
              <a:gd name="T10" fmla="*/ 17 w 24"/>
              <a:gd name="T11" fmla="*/ 14 h 14"/>
              <a:gd name="T12" fmla="*/ 24 w 24"/>
              <a:gd name="T13" fmla="*/ 7 h 14"/>
            </a:gdLst>
            <a:ahLst/>
            <a:cxnLst>
              <a:cxn ang="0">
                <a:pos x="T0" y="T1"/>
              </a:cxn>
              <a:cxn ang="0">
                <a:pos x="T2" y="T3"/>
              </a:cxn>
              <a:cxn ang="0">
                <a:pos x="T4" y="T5"/>
              </a:cxn>
              <a:cxn ang="0">
                <a:pos x="T6" y="T7"/>
              </a:cxn>
              <a:cxn ang="0">
                <a:pos x="T8" y="T9"/>
              </a:cxn>
              <a:cxn ang="0">
                <a:pos x="T10" y="T11"/>
              </a:cxn>
              <a:cxn ang="0">
                <a:pos x="T12" y="T13"/>
              </a:cxn>
            </a:cxnLst>
            <a:rect l="0" t="0" r="r" b="b"/>
            <a:pathLst>
              <a:path w="24" h="14">
                <a:moveTo>
                  <a:pt x="24" y="7"/>
                </a:moveTo>
                <a:cubicBezTo>
                  <a:pt x="24" y="3"/>
                  <a:pt x="21" y="0"/>
                  <a:pt x="17" y="0"/>
                </a:cubicBezTo>
                <a:cubicBezTo>
                  <a:pt x="2" y="0"/>
                  <a:pt x="2" y="0"/>
                  <a:pt x="2" y="0"/>
                </a:cubicBezTo>
                <a:cubicBezTo>
                  <a:pt x="1" y="2"/>
                  <a:pt x="0" y="5"/>
                  <a:pt x="0" y="7"/>
                </a:cubicBezTo>
                <a:cubicBezTo>
                  <a:pt x="0" y="10"/>
                  <a:pt x="1" y="12"/>
                  <a:pt x="2" y="14"/>
                </a:cubicBezTo>
                <a:cubicBezTo>
                  <a:pt x="17" y="14"/>
                  <a:pt x="17" y="14"/>
                  <a:pt x="17" y="14"/>
                </a:cubicBezTo>
                <a:cubicBezTo>
                  <a:pt x="21" y="14"/>
                  <a:pt x="24" y="11"/>
                  <a:pt x="24" y="7"/>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3" name="Freeform 101"/>
          <p:cNvSpPr>
            <a:spLocks/>
          </p:cNvSpPr>
          <p:nvPr/>
        </p:nvSpPr>
        <p:spPr bwMode="auto">
          <a:xfrm>
            <a:off x="2852118" y="2065975"/>
            <a:ext cx="25906" cy="25906"/>
          </a:xfrm>
          <a:custGeom>
            <a:avLst/>
            <a:gdLst>
              <a:gd name="T0" fmla="*/ 13 w 14"/>
              <a:gd name="T1" fmla="*/ 0 h 14"/>
              <a:gd name="T2" fmla="*/ 0 w 14"/>
              <a:gd name="T3" fmla="*/ 0 h 14"/>
              <a:gd name="T4" fmla="*/ 2 w 14"/>
              <a:gd name="T5" fmla="*/ 7 h 14"/>
              <a:gd name="T6" fmla="*/ 0 w 14"/>
              <a:gd name="T7" fmla="*/ 14 h 14"/>
              <a:gd name="T8" fmla="*/ 13 w 14"/>
              <a:gd name="T9" fmla="*/ 14 h 14"/>
              <a:gd name="T10" fmla="*/ 14 w 14"/>
              <a:gd name="T11" fmla="*/ 7 h 14"/>
              <a:gd name="T12" fmla="*/ 13 w 14"/>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4" h="14">
                <a:moveTo>
                  <a:pt x="13" y="0"/>
                </a:moveTo>
                <a:cubicBezTo>
                  <a:pt x="0" y="0"/>
                  <a:pt x="0" y="0"/>
                  <a:pt x="0" y="0"/>
                </a:cubicBezTo>
                <a:cubicBezTo>
                  <a:pt x="1" y="2"/>
                  <a:pt x="2" y="5"/>
                  <a:pt x="2" y="7"/>
                </a:cubicBezTo>
                <a:cubicBezTo>
                  <a:pt x="2" y="10"/>
                  <a:pt x="1" y="12"/>
                  <a:pt x="0" y="14"/>
                </a:cubicBezTo>
                <a:cubicBezTo>
                  <a:pt x="13" y="14"/>
                  <a:pt x="13" y="14"/>
                  <a:pt x="13" y="14"/>
                </a:cubicBezTo>
                <a:cubicBezTo>
                  <a:pt x="14" y="12"/>
                  <a:pt x="14" y="10"/>
                  <a:pt x="14" y="7"/>
                </a:cubicBezTo>
                <a:cubicBezTo>
                  <a:pt x="14" y="5"/>
                  <a:pt x="14" y="2"/>
                  <a:pt x="13"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4" name="Freeform 102"/>
          <p:cNvSpPr>
            <a:spLocks/>
          </p:cNvSpPr>
          <p:nvPr/>
        </p:nvSpPr>
        <p:spPr bwMode="auto">
          <a:xfrm>
            <a:off x="2750115" y="2035213"/>
            <a:ext cx="123052" cy="89051"/>
          </a:xfrm>
          <a:custGeom>
            <a:avLst/>
            <a:gdLst>
              <a:gd name="T0" fmla="*/ 45 w 65"/>
              <a:gd name="T1" fmla="*/ 35 h 47"/>
              <a:gd name="T2" fmla="*/ 23 w 65"/>
              <a:gd name="T3" fmla="*/ 35 h 47"/>
              <a:gd name="T4" fmla="*/ 12 w 65"/>
              <a:gd name="T5" fmla="*/ 23 h 47"/>
              <a:gd name="T6" fmla="*/ 23 w 65"/>
              <a:gd name="T7" fmla="*/ 12 h 47"/>
              <a:gd name="T8" fmla="*/ 45 w 65"/>
              <a:gd name="T9" fmla="*/ 12 h 47"/>
              <a:gd name="T10" fmla="*/ 46 w 65"/>
              <a:gd name="T11" fmla="*/ 12 h 47"/>
              <a:gd name="T12" fmla="*/ 65 w 65"/>
              <a:gd name="T13" fmla="*/ 12 h 47"/>
              <a:gd name="T14" fmla="*/ 45 w 65"/>
              <a:gd name="T15" fmla="*/ 0 h 47"/>
              <a:gd name="T16" fmla="*/ 23 w 65"/>
              <a:gd name="T17" fmla="*/ 0 h 47"/>
              <a:gd name="T18" fmla="*/ 0 w 65"/>
              <a:gd name="T19" fmla="*/ 23 h 47"/>
              <a:gd name="T20" fmla="*/ 23 w 65"/>
              <a:gd name="T21" fmla="*/ 47 h 47"/>
              <a:gd name="T22" fmla="*/ 45 w 65"/>
              <a:gd name="T23" fmla="*/ 47 h 47"/>
              <a:gd name="T24" fmla="*/ 65 w 65"/>
              <a:gd name="T25" fmla="*/ 35 h 47"/>
              <a:gd name="T26" fmla="*/ 46 w 65"/>
              <a:gd name="T27" fmla="*/ 35 h 47"/>
              <a:gd name="T28" fmla="*/ 45 w 65"/>
              <a:gd name="T29" fmla="*/ 3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 h="47">
                <a:moveTo>
                  <a:pt x="45" y="35"/>
                </a:moveTo>
                <a:cubicBezTo>
                  <a:pt x="23" y="35"/>
                  <a:pt x="23" y="35"/>
                  <a:pt x="23" y="35"/>
                </a:cubicBezTo>
                <a:cubicBezTo>
                  <a:pt x="17" y="35"/>
                  <a:pt x="12" y="30"/>
                  <a:pt x="12" y="23"/>
                </a:cubicBezTo>
                <a:cubicBezTo>
                  <a:pt x="12" y="17"/>
                  <a:pt x="17" y="12"/>
                  <a:pt x="23" y="12"/>
                </a:cubicBezTo>
                <a:cubicBezTo>
                  <a:pt x="45" y="12"/>
                  <a:pt x="45" y="12"/>
                  <a:pt x="45" y="12"/>
                </a:cubicBezTo>
                <a:cubicBezTo>
                  <a:pt x="45" y="12"/>
                  <a:pt x="46" y="12"/>
                  <a:pt x="46" y="12"/>
                </a:cubicBezTo>
                <a:cubicBezTo>
                  <a:pt x="65" y="12"/>
                  <a:pt x="65" y="12"/>
                  <a:pt x="65" y="12"/>
                </a:cubicBezTo>
                <a:cubicBezTo>
                  <a:pt x="61" y="5"/>
                  <a:pt x="54" y="0"/>
                  <a:pt x="45" y="0"/>
                </a:cubicBezTo>
                <a:cubicBezTo>
                  <a:pt x="23" y="0"/>
                  <a:pt x="23" y="0"/>
                  <a:pt x="23" y="0"/>
                </a:cubicBezTo>
                <a:cubicBezTo>
                  <a:pt x="10" y="0"/>
                  <a:pt x="0" y="10"/>
                  <a:pt x="0" y="23"/>
                </a:cubicBezTo>
                <a:cubicBezTo>
                  <a:pt x="0" y="36"/>
                  <a:pt x="10" y="47"/>
                  <a:pt x="23" y="47"/>
                </a:cubicBezTo>
                <a:cubicBezTo>
                  <a:pt x="45" y="47"/>
                  <a:pt x="45" y="47"/>
                  <a:pt x="45" y="47"/>
                </a:cubicBezTo>
                <a:cubicBezTo>
                  <a:pt x="54" y="47"/>
                  <a:pt x="61" y="42"/>
                  <a:pt x="65" y="35"/>
                </a:cubicBezTo>
                <a:cubicBezTo>
                  <a:pt x="46" y="35"/>
                  <a:pt x="46" y="35"/>
                  <a:pt x="46" y="35"/>
                </a:cubicBezTo>
                <a:cubicBezTo>
                  <a:pt x="46" y="35"/>
                  <a:pt x="45" y="35"/>
                  <a:pt x="45" y="35"/>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5" name="Freeform 103"/>
          <p:cNvSpPr>
            <a:spLocks/>
          </p:cNvSpPr>
          <p:nvPr/>
        </p:nvSpPr>
        <p:spPr bwMode="auto">
          <a:xfrm>
            <a:off x="2887739" y="2065975"/>
            <a:ext cx="27525" cy="25906"/>
          </a:xfrm>
          <a:custGeom>
            <a:avLst/>
            <a:gdLst>
              <a:gd name="T0" fmla="*/ 14 w 14"/>
              <a:gd name="T1" fmla="*/ 0 h 14"/>
              <a:gd name="T2" fmla="*/ 1 w 14"/>
              <a:gd name="T3" fmla="*/ 0 h 14"/>
              <a:gd name="T4" fmla="*/ 0 w 14"/>
              <a:gd name="T5" fmla="*/ 7 h 14"/>
              <a:gd name="T6" fmla="*/ 1 w 14"/>
              <a:gd name="T7" fmla="*/ 14 h 14"/>
              <a:gd name="T8" fmla="*/ 14 w 14"/>
              <a:gd name="T9" fmla="*/ 14 h 14"/>
              <a:gd name="T10" fmla="*/ 12 w 14"/>
              <a:gd name="T11" fmla="*/ 7 h 14"/>
              <a:gd name="T12" fmla="*/ 14 w 14"/>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4" h="14">
                <a:moveTo>
                  <a:pt x="14" y="0"/>
                </a:moveTo>
                <a:cubicBezTo>
                  <a:pt x="1" y="0"/>
                  <a:pt x="1" y="0"/>
                  <a:pt x="1" y="0"/>
                </a:cubicBezTo>
                <a:cubicBezTo>
                  <a:pt x="0" y="2"/>
                  <a:pt x="0" y="5"/>
                  <a:pt x="0" y="7"/>
                </a:cubicBezTo>
                <a:cubicBezTo>
                  <a:pt x="0" y="10"/>
                  <a:pt x="0" y="12"/>
                  <a:pt x="1" y="14"/>
                </a:cubicBezTo>
                <a:cubicBezTo>
                  <a:pt x="14" y="14"/>
                  <a:pt x="14" y="14"/>
                  <a:pt x="14" y="14"/>
                </a:cubicBezTo>
                <a:cubicBezTo>
                  <a:pt x="13" y="12"/>
                  <a:pt x="12" y="10"/>
                  <a:pt x="12" y="7"/>
                </a:cubicBezTo>
                <a:cubicBezTo>
                  <a:pt x="12" y="5"/>
                  <a:pt x="13" y="2"/>
                  <a:pt x="14"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6" name="Freeform 104"/>
          <p:cNvSpPr>
            <a:spLocks/>
          </p:cNvSpPr>
          <p:nvPr/>
        </p:nvSpPr>
        <p:spPr bwMode="auto">
          <a:xfrm>
            <a:off x="2894215" y="2035213"/>
            <a:ext cx="124671" cy="89051"/>
          </a:xfrm>
          <a:custGeom>
            <a:avLst/>
            <a:gdLst>
              <a:gd name="T0" fmla="*/ 42 w 66"/>
              <a:gd name="T1" fmla="*/ 0 h 47"/>
              <a:gd name="T2" fmla="*/ 20 w 66"/>
              <a:gd name="T3" fmla="*/ 0 h 47"/>
              <a:gd name="T4" fmla="*/ 0 w 66"/>
              <a:gd name="T5" fmla="*/ 12 h 47"/>
              <a:gd name="T6" fmla="*/ 19 w 66"/>
              <a:gd name="T7" fmla="*/ 12 h 47"/>
              <a:gd name="T8" fmla="*/ 20 w 66"/>
              <a:gd name="T9" fmla="*/ 12 h 47"/>
              <a:gd name="T10" fmla="*/ 42 w 66"/>
              <a:gd name="T11" fmla="*/ 12 h 47"/>
              <a:gd name="T12" fmla="*/ 54 w 66"/>
              <a:gd name="T13" fmla="*/ 23 h 47"/>
              <a:gd name="T14" fmla="*/ 42 w 66"/>
              <a:gd name="T15" fmla="*/ 35 h 47"/>
              <a:gd name="T16" fmla="*/ 20 w 66"/>
              <a:gd name="T17" fmla="*/ 35 h 47"/>
              <a:gd name="T18" fmla="*/ 19 w 66"/>
              <a:gd name="T19" fmla="*/ 35 h 47"/>
              <a:gd name="T20" fmla="*/ 0 w 66"/>
              <a:gd name="T21" fmla="*/ 35 h 47"/>
              <a:gd name="T22" fmla="*/ 20 w 66"/>
              <a:gd name="T23" fmla="*/ 47 h 47"/>
              <a:gd name="T24" fmla="*/ 42 w 66"/>
              <a:gd name="T25" fmla="*/ 47 h 47"/>
              <a:gd name="T26" fmla="*/ 66 w 66"/>
              <a:gd name="T27" fmla="*/ 23 h 47"/>
              <a:gd name="T28" fmla="*/ 42 w 66"/>
              <a:gd name="T2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 h="47">
                <a:moveTo>
                  <a:pt x="42" y="0"/>
                </a:moveTo>
                <a:cubicBezTo>
                  <a:pt x="20" y="0"/>
                  <a:pt x="20" y="0"/>
                  <a:pt x="20" y="0"/>
                </a:cubicBezTo>
                <a:cubicBezTo>
                  <a:pt x="11" y="0"/>
                  <a:pt x="4" y="5"/>
                  <a:pt x="0" y="12"/>
                </a:cubicBezTo>
                <a:cubicBezTo>
                  <a:pt x="19" y="12"/>
                  <a:pt x="19" y="12"/>
                  <a:pt x="19" y="12"/>
                </a:cubicBezTo>
                <a:cubicBezTo>
                  <a:pt x="19" y="12"/>
                  <a:pt x="20" y="12"/>
                  <a:pt x="20" y="12"/>
                </a:cubicBezTo>
                <a:cubicBezTo>
                  <a:pt x="42" y="12"/>
                  <a:pt x="42" y="12"/>
                  <a:pt x="42" y="12"/>
                </a:cubicBezTo>
                <a:cubicBezTo>
                  <a:pt x="48" y="12"/>
                  <a:pt x="54" y="17"/>
                  <a:pt x="54" y="23"/>
                </a:cubicBezTo>
                <a:cubicBezTo>
                  <a:pt x="54" y="30"/>
                  <a:pt x="48" y="35"/>
                  <a:pt x="42" y="35"/>
                </a:cubicBezTo>
                <a:cubicBezTo>
                  <a:pt x="20" y="35"/>
                  <a:pt x="20" y="35"/>
                  <a:pt x="20" y="35"/>
                </a:cubicBezTo>
                <a:cubicBezTo>
                  <a:pt x="20" y="35"/>
                  <a:pt x="19" y="35"/>
                  <a:pt x="19" y="35"/>
                </a:cubicBezTo>
                <a:cubicBezTo>
                  <a:pt x="0" y="35"/>
                  <a:pt x="0" y="35"/>
                  <a:pt x="0" y="35"/>
                </a:cubicBezTo>
                <a:cubicBezTo>
                  <a:pt x="4" y="42"/>
                  <a:pt x="11" y="47"/>
                  <a:pt x="20" y="47"/>
                </a:cubicBezTo>
                <a:cubicBezTo>
                  <a:pt x="42" y="47"/>
                  <a:pt x="42" y="47"/>
                  <a:pt x="42" y="47"/>
                </a:cubicBezTo>
                <a:cubicBezTo>
                  <a:pt x="55" y="47"/>
                  <a:pt x="66" y="36"/>
                  <a:pt x="66" y="23"/>
                </a:cubicBezTo>
                <a:cubicBezTo>
                  <a:pt x="66" y="10"/>
                  <a:pt x="55" y="0"/>
                  <a:pt x="42"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
        <p:nvSpPr>
          <p:cNvPr id="107" name="Freeform 105"/>
          <p:cNvSpPr>
            <a:spLocks noEditPoints="1"/>
          </p:cNvSpPr>
          <p:nvPr/>
        </p:nvSpPr>
        <p:spPr bwMode="auto">
          <a:xfrm>
            <a:off x="2701542" y="1897589"/>
            <a:ext cx="364298" cy="364298"/>
          </a:xfrm>
          <a:custGeom>
            <a:avLst/>
            <a:gdLst>
              <a:gd name="T0" fmla="*/ 96 w 192"/>
              <a:gd name="T1" fmla="*/ 12 h 192"/>
              <a:gd name="T2" fmla="*/ 180 w 192"/>
              <a:gd name="T3" fmla="*/ 96 h 192"/>
              <a:gd name="T4" fmla="*/ 96 w 192"/>
              <a:gd name="T5" fmla="*/ 180 h 192"/>
              <a:gd name="T6" fmla="*/ 12 w 192"/>
              <a:gd name="T7" fmla="*/ 96 h 192"/>
              <a:gd name="T8" fmla="*/ 96 w 192"/>
              <a:gd name="T9" fmla="*/ 12 h 192"/>
              <a:gd name="T10" fmla="*/ 96 w 192"/>
              <a:gd name="T11" fmla="*/ 0 h 192"/>
              <a:gd name="T12" fmla="*/ 0 w 192"/>
              <a:gd name="T13" fmla="*/ 96 h 192"/>
              <a:gd name="T14" fmla="*/ 96 w 192"/>
              <a:gd name="T15" fmla="*/ 192 h 192"/>
              <a:gd name="T16" fmla="*/ 192 w 192"/>
              <a:gd name="T17" fmla="*/ 96 h 192"/>
              <a:gd name="T18" fmla="*/ 96 w 192"/>
              <a:gd name="T19"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2" h="192">
                <a:moveTo>
                  <a:pt x="96" y="12"/>
                </a:moveTo>
                <a:cubicBezTo>
                  <a:pt x="142" y="12"/>
                  <a:pt x="180" y="50"/>
                  <a:pt x="180" y="96"/>
                </a:cubicBezTo>
                <a:cubicBezTo>
                  <a:pt x="180" y="143"/>
                  <a:pt x="142" y="180"/>
                  <a:pt x="96" y="180"/>
                </a:cubicBezTo>
                <a:cubicBezTo>
                  <a:pt x="49" y="180"/>
                  <a:pt x="12" y="143"/>
                  <a:pt x="12" y="96"/>
                </a:cubicBezTo>
                <a:cubicBezTo>
                  <a:pt x="12" y="50"/>
                  <a:pt x="49" y="12"/>
                  <a:pt x="96" y="12"/>
                </a:cubicBezTo>
                <a:moveTo>
                  <a:pt x="96" y="0"/>
                </a:moveTo>
                <a:cubicBezTo>
                  <a:pt x="43" y="0"/>
                  <a:pt x="0" y="43"/>
                  <a:pt x="0" y="96"/>
                </a:cubicBezTo>
                <a:cubicBezTo>
                  <a:pt x="0" y="149"/>
                  <a:pt x="43" y="192"/>
                  <a:pt x="96" y="192"/>
                </a:cubicBezTo>
                <a:cubicBezTo>
                  <a:pt x="149" y="192"/>
                  <a:pt x="192" y="149"/>
                  <a:pt x="192" y="96"/>
                </a:cubicBezTo>
                <a:cubicBezTo>
                  <a:pt x="192" y="43"/>
                  <a:pt x="149" y="0"/>
                  <a:pt x="96" y="0"/>
                </a:cubicBezTo>
                <a:close/>
              </a:path>
            </a:pathLst>
          </a:custGeom>
          <a:solidFill>
            <a:srgbClr val="7CC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597"/>
            <a:endParaRPr lang="en-US" sz="1836">
              <a:solidFill>
                <a:srgbClr val="00B0F0"/>
              </a:solidFill>
            </a:endParaRPr>
          </a:p>
        </p:txBody>
      </p:sp>
    </p:spTree>
    <p:extLst>
      <p:ext uri="{BB962C8B-B14F-4D97-AF65-F5344CB8AC3E}">
        <p14:creationId xmlns:p14="http://schemas.microsoft.com/office/powerpoint/2010/main" val="124294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8"/>
                                        </p:tgtEl>
                                        <p:attrNameLst>
                                          <p:attrName>style.visibility</p:attrName>
                                        </p:attrNameLst>
                                      </p:cBhvr>
                                      <p:to>
                                        <p:strVal val="visible"/>
                                      </p:to>
                                    </p:set>
                                    <p:animEffect transition="in" filter="fade">
                                      <p:cBhvr>
                                        <p:cTn id="15" dur="500"/>
                                        <p:tgtEl>
                                          <p:spTgt spid="108"/>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9"/>
                                        </p:tgtEl>
                                        <p:attrNameLst>
                                          <p:attrName>style.visibility</p:attrName>
                                        </p:attrNameLst>
                                      </p:cBhvr>
                                      <p:to>
                                        <p:strVal val="visible"/>
                                      </p:to>
                                    </p:set>
                                    <p:animEffect transition="in" filter="fade">
                                      <p:cBhvr>
                                        <p:cTn id="1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a:t>
            </a:r>
            <a:r>
              <a:rPr lang="en-US" dirty="0" err="1" smtClean="0"/>
              <a:t>Powershell</a:t>
            </a:r>
            <a:r>
              <a:rPr lang="en-US" dirty="0" smtClean="0"/>
              <a:t> + Hello World</a:t>
            </a:r>
            <a:endParaRPr lang="en-US" dirty="0"/>
          </a:p>
        </p:txBody>
      </p:sp>
    </p:spTree>
    <p:extLst>
      <p:ext uri="{BB962C8B-B14F-4D97-AF65-F5344CB8AC3E}">
        <p14:creationId xmlns:p14="http://schemas.microsoft.com/office/powerpoint/2010/main" val="91472424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7B5DF659-5422-4FE0-B774-F31BE53950C5}" vid="{E3F4DD5B-E91A-4E2E-A066-DD68F9821E36}"/>
    </a:ext>
  </a:extLst>
</a:theme>
</file>

<file path=ppt/theme/theme2.xml><?xml version="1.0" encoding="utf-8"?>
<a:theme xmlns:a="http://schemas.openxmlformats.org/drawingml/2006/main" name="1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_v02.potx" id="{AE6B0D47-3488-4D7E-AEFE-4DBC34C239F2}" vid="{FE055DFB-2179-4F25-980C-29B98161779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46EBBE4F454C2C47A5E89CD935B1FC7800E83BCD34BAE21044A0567CF64FDFDE54" ma:contentTypeVersion="5" ma:contentTypeDescription="Create a new document." ma:contentTypeScope="" ma:versionID="9f49739d1da212619d044bf1bfa27251">
  <xsd:schema xmlns:xsd="http://www.w3.org/2001/XMLSchema" xmlns:xs="http://www.w3.org/2001/XMLSchema" xmlns:p="http://schemas.microsoft.com/office/2006/metadata/properties" xmlns:ns1="http://schemas.microsoft.com/sharepoint/v3" xmlns:ns2="12a172fe-0250-434a-85cf-03b10810c5e5" xmlns:ns3="230e9df3-be65-4c73-a93b-d1236ebd677e" targetNamespace="http://schemas.microsoft.com/office/2006/metadata/properties" ma:root="true" ma:fieldsID="d1ec06fbcf9feb71c233288b468d8e39" ns1:_="" ns2:_="" ns3:_="">
    <xsd:import namespace="http://schemas.microsoft.com/sharepoint/v3"/>
    <xsd:import namespace="12a172fe-0250-434a-85cf-03b10810c5e5"/>
    <xsd:import namespace="230e9df3-be65-4c73-a93b-d1236ebd677e"/>
    <xsd:element name="properties">
      <xsd:complexType>
        <xsd:sequence>
          <xsd:element name="documentManagement">
            <xsd:complexType>
              <xsd:all>
                <xsd:element ref="ns2:k62f7d35b80b40fb8c27985e50b34fcd" minOccurs="0"/>
                <xsd:element ref="ns3:TaxCatchAll" minOccurs="0"/>
                <xsd:element ref="ns3:TaxCatchAllLabel" minOccurs="0"/>
                <xsd:element ref="ns2:pfbfa50075a04958bd8757dc155d3e08" minOccurs="0"/>
                <xsd:element ref="ns2:h9a868b2ee15488883f623ae5237ecae"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72fbe6ee5ae4131af0832c08ec51202" minOccurs="0"/>
                <xsd:element ref="ns2:eb9cf3a3af7b473faa5c9c98148a90a4" minOccurs="0"/>
                <xsd:element ref="ns2:Session_x0020_Code" minOccurs="0"/>
                <xsd:element ref="ns2:MS_x0020_Content_x0020_Owner" minOccurs="0"/>
                <xsd:element ref="ns2:le8386062bd54e24a95c83b32ccbdb34" minOccurs="0"/>
                <xsd:element ref="ns2:j4d4d959795b4220a289a041ed046605" minOccurs="0"/>
                <xsd:element ref="ns3:TaxKeywordTaxHTField" minOccurs="0"/>
                <xsd:element ref="ns1:AverageRating" minOccurs="0"/>
                <xsd:element ref="ns1:RatingCount" minOccurs="0"/>
                <xsd:element ref="ns1:LikesCount" minOccurs="0"/>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3" nillable="true" ma:displayName="Rating (0-5)" ma:decimals="2" ma:description="Average value of all the ratings that have been submitted" ma:internalName="AverageRating" ma:readOnly="true">
      <xsd:simpleType>
        <xsd:restriction base="dms:Number"/>
      </xsd:simpleType>
    </xsd:element>
    <xsd:element name="RatingCount" ma:index="34" nillable="true" ma:displayName="Number of Ratings" ma:decimals="0" ma:description="Number of ratings submitted" ma:internalName="RatingCount" ma:readOnly="true">
      <xsd:simpleType>
        <xsd:restriction base="dms:Number"/>
      </xsd:simpleType>
    </xsd:element>
    <xsd:element name="LikesCount" ma:index="35" nillable="true" ma:displayName="Number of Likes" ma:internalName="LikesCou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a172fe-0250-434a-85cf-03b10810c5e5" elementFormDefault="qualified">
    <xsd:import namespace="http://schemas.microsoft.com/office/2006/documentManagement/types"/>
    <xsd:import namespace="http://schemas.microsoft.com/office/infopath/2007/PartnerControls"/>
    <xsd:element name="k62f7d35b80b40fb8c27985e50b34fcd" ma:index="8" nillable="true" ma:taxonomy="true" ma:internalName="k62f7d35b80b40fb8c27985e50b34fcd" ma:taxonomyFieldName="Event_x0020_Name" ma:displayName="Event Name" ma:default="" ma:fieldId="{462f7d35-b80b-40fb-8c27-985e50b34fcd}"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pfbfa50075a04958bd8757dc155d3e08" ma:index="12" nillable="true" ma:taxonomy="true" ma:internalName="pfbfa50075a04958bd8757dc155d3e08" ma:taxonomyFieldName="Event_x0020_Location" ma:displayName="Event Location" ma:default="" ma:fieldId="{9fbfa500-75a0-4958-bd87-57dc155d3e08}"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h9a868b2ee15488883f623ae5237ecae" ma:index="14" nillable="true" ma:taxonomy="true" ma:internalName="h9a868b2ee15488883f623ae5237ecae" ma:taxonomyFieldName="Event_x0020_Venue" ma:displayName="Event Venue" ma:default="" ma:fieldId="{19a868b2-ee15-4888-83f6-23ae5237ecae}"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72fbe6ee5ae4131af0832c08ec51202" ma:index="21" nillable="true" ma:taxonomy="true" ma:internalName="o72fbe6ee5ae4131af0832c08ec51202" ma:taxonomyFieldName="Product" ma:displayName="Product" ma:default="" ma:fieldId="{872fbe6e-e5ae-4131-af08-32c08ec51202}"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eb9cf3a3af7b473faa5c9c98148a90a4" ma:index="23" nillable="true" ma:taxonomy="true" ma:internalName="eb9cf3a3af7b473faa5c9c98148a90a4" ma:taxonomyFieldName="Campaign" ma:displayName="Campaign" ma:default="" ma:fieldId="{eb9cf3a3-af7b-473f-aa5c-9c98148a90a4}"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8386062bd54e24a95c83b32ccbdb34" ma:index="27" nillable="true" ma:taxonomy="true" ma:internalName="le8386062bd54e24a95c83b32ccbdb34" ma:taxonomyFieldName="Track" ma:displayName="Track" ma:default="" ma:fieldId="{5e838606-2bd5-4e24-a95c-83b32ccbdb34}" ma:sspId="e385fb40-52d4-4fae-9c5b-3e8ff8a5878e" ma:termSetId="043e2b11-12ce-49cc-a347-2f73f2b7fe4b" ma:anchorId="00000000-0000-0000-0000-000000000000" ma:open="false" ma:isKeyword="false">
      <xsd:complexType>
        <xsd:sequence>
          <xsd:element ref="pc:Terms" minOccurs="0" maxOccurs="1"/>
        </xsd:sequence>
      </xsd:complexType>
    </xsd:element>
    <xsd:element name="j4d4d959795b4220a289a041ed046605" ma:index="29" nillable="true" ma:taxonomy="true" ma:internalName="j4d4d959795b4220a289a041ed046605" ma:taxonomyFieldName="Audience1" ma:displayName="Audience" ma:default="" ma:fieldId="{34d4d959-795b-4220-a289-a041ed046605}"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8"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b797c71-5459-41dc-9095-63a63c56aa91}" ma:internalName="TaxCatchAll" ma:showField="CatchAllData"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b797c71-5459-41dc-9095-63a63c56aa91}" ma:internalName="TaxCatchAllLabel" ma:readOnly="true" ma:showField="CatchAllDataLabel"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KeywordTaxHTField" ma:index="31"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9a868b2ee15488883f623ae5237ecae xmlns="12a172fe-0250-434a-85cf-03b10810c5e5">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h9a868b2ee15488883f623ae5237ecae>
    <k62f7d35b80b40fb8c27985e50b34fcd xmlns="12a172fe-0250-434a-85cf-03b10810c5e5">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k62f7d35b80b40fb8c27985e50b34fcd>
    <LikesCount xmlns="http://schemas.microsoft.com/sharepoint/v3" xsi:nil="true"/>
    <pfbfa50075a04958bd8757dc155d3e08 xmlns="12a172fe-0250-434a-85cf-03b10810c5e5">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pfbfa50075a04958bd8757dc155d3e08>
    <Presentation_x0020_Date xmlns="12a172fe-0250-434a-85cf-03b10810c5e5">2015-04-30T00:00:00-07:00</Presentation_x0020_Date>
    <o72fbe6ee5ae4131af0832c08ec51202 xmlns="12a172fe-0250-434a-85cf-03b10810c5e5">
      <Terms xmlns="http://schemas.microsoft.com/office/infopath/2007/PartnerControls"/>
    </o72fbe6ee5ae4131af0832c08ec51202>
    <Event_x0020_Start_x0020_Date xmlns="12a172fe-0250-434a-85cf-03b10810c5e5">2015-04-29T07:00:00+00:00</Event_x0020_Start_x0020_Date>
    <MS_x0020_Content_x0020_Owner xmlns="12a172fe-0250-434a-85cf-03b10810c5e5">
      <UserInfo>
        <DisplayName/>
        <AccountId xsi:nil="true"/>
        <AccountType/>
      </UserInfo>
    </MS_x0020_Content_x0020_Owner>
    <MS_x0020_Speaker xmlns="12a172fe-0250-434a-85cf-03b10810c5e5">
      <UserInfo>
        <DisplayName/>
        <AccountId xsi:nil="true"/>
        <AccountType/>
      </UserInfo>
    </MS_x0020_Speaker>
    <External_x0020_Speaker xmlns="12a172fe-0250-434a-85cf-03b10810c5e5"> Ryan Jones</External_x0020_Speaker>
    <Session_x0020_Code xmlns="12a172fe-0250-434a-85cf-03b10810c5e5"> 2-659 </Session_x0020_Code>
    <le8386062bd54e24a95c83b32ccbdb34 xmlns="12a172fe-0250-434a-85cf-03b10810c5e5">
      <Terms xmlns="http://schemas.microsoft.com/office/infopath/2007/PartnerControls"/>
    </le8386062bd54e24a95c83b32ccbdb34>
    <j4d4d959795b4220a289a041ed046605 xmlns="12a172fe-0250-434a-85cf-03b10810c5e5">
      <Terms xmlns="http://schemas.microsoft.com/office/infopath/2007/PartnerControls"/>
    </j4d4d959795b4220a289a041ed046605>
    <Event_x0020_End_x0020_Date xmlns="12a172fe-0250-434a-85cf-03b10810c5e5">2015-05-01T07:00:00+00:00</Event_x0020_End_x0020_Date>
    <TaxKeywordTaxHTField xmlns="230e9df3-be65-4c73-a93b-d1236ebd677e">
      <Terms xmlns="http://schemas.microsoft.com/office/infopath/2007/PartnerControls">
        <TermInfo xmlns="http://schemas.microsoft.com/office/infopath/2007/PartnerControls">
          <TermName xmlns="http://schemas.microsoft.com/office/infopath/2007/PartnerControls">Build 2015</TermName>
          <TermId xmlns="http://schemas.microsoft.com/office/infopath/2007/PartnerControls">54419920-0a06-43b0-b2df-79127b266d93</TermId>
        </TermInfo>
      </Terms>
    </TaxKeywordTaxHTField>
    <TaxCatchAll xmlns="230e9df3-be65-4c73-a93b-d1236ebd677e">
      <Value>173</Value>
      <Value>172</Value>
      <Value>171</Value>
      <Value>170</Value>
    </TaxCatchAll>
    <eb9cf3a3af7b473faa5c9c98148a90a4 xmlns="12a172fe-0250-434a-85cf-03b10810c5e5">
      <Terms xmlns="http://schemas.microsoft.com/office/infopath/2007/PartnerControls"/>
    </eb9cf3a3af7b473faa5c9c98148a90a4>
    <SharingHintHash xmlns="12a172fe-0250-434a-85cf-03b10810c5e5">-103767253</SharingHintHash>
    <SharedWithUsers xmlns="12a172fe-0250-434a-85cf-03b10810c5e5">
      <UserInfo>
        <DisplayName/>
        <AccountId xsi:nil="true"/>
        <AccountType/>
      </UserInfo>
    </SharedWithUsers>
  </documentManagement>
</p:properties>
</file>

<file path=customXml/itemProps1.xml><?xml version="1.0" encoding="utf-8"?>
<ds:datastoreItem xmlns:ds="http://schemas.openxmlformats.org/officeDocument/2006/customXml" ds:itemID="{99E0065C-627B-42FD-A7AD-D2ABAFAC7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2a172fe-0250-434a-85cf-03b10810c5e5"/>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F990F116-B58F-4255-B05B-DA3808E0E5C6}">
  <ds:schemaRefs>
    <ds:schemaRef ds:uri="230e9df3-be65-4c73-a93b-d1236ebd677e"/>
    <ds:schemaRef ds:uri="http://schemas.openxmlformats.org/package/2006/metadata/core-properties"/>
    <ds:schemaRef ds:uri="http://schemas.microsoft.com/office/2006/documentManagement/types"/>
    <ds:schemaRef ds:uri="http://purl.org/dc/terms/"/>
    <ds:schemaRef ds:uri="http://purl.org/dc/elements/1.1/"/>
    <ds:schemaRef ds:uri="http://www.w3.org/XML/1998/namespace"/>
    <ds:schemaRef ds:uri="http://purl.org/dc/dcmitype/"/>
    <ds:schemaRef ds:uri="12a172fe-0250-434a-85cf-03b10810c5e5"/>
    <ds:schemaRef ds:uri="http://schemas.microsoft.com/office/infopath/2007/PartnerControl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Build_2015_Template_v02</Template>
  <TotalTime>4949</TotalTime>
  <Words>1401</Words>
  <Application>Microsoft Office PowerPoint</Application>
  <PresentationFormat>Custom</PresentationFormat>
  <Paragraphs>275</Paragraphs>
  <Slides>36</Slides>
  <Notes>13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36</vt:i4>
      </vt:variant>
    </vt:vector>
  </HeadingPairs>
  <TitlesOfParts>
    <vt:vector size="47" baseType="lpstr">
      <vt:lpstr>ＭＳ Ｐゴシック</vt:lpstr>
      <vt:lpstr>Arial</vt:lpstr>
      <vt:lpstr>Avenir LT Pro 45 Book</vt:lpstr>
      <vt:lpstr>Consolas</vt:lpstr>
      <vt:lpstr>Segoe Pro Display Light</vt:lpstr>
      <vt:lpstr>Segoe UI</vt:lpstr>
      <vt:lpstr>Segoe UI Light</vt:lpstr>
      <vt:lpstr>Segoe UI Semibold</vt:lpstr>
      <vt:lpstr>Wingdings</vt:lpstr>
      <vt:lpstr>5-30629_Build_Template_WHITE</vt:lpstr>
      <vt:lpstr>1_5-30629_Build_Template_WHITE</vt:lpstr>
      <vt:lpstr>PowerPoint Presentation</vt:lpstr>
      <vt:lpstr>Azure Resource Manager</vt:lpstr>
      <vt:lpstr>PowerPoint Presentation</vt:lpstr>
      <vt:lpstr>Areas of Focus</vt:lpstr>
      <vt:lpstr>Deploying with Azure Resource Manager</vt:lpstr>
      <vt:lpstr>Resource Group</vt:lpstr>
      <vt:lpstr>imperative  or declarative</vt:lpstr>
      <vt:lpstr>Deployment</vt:lpstr>
      <vt:lpstr>Demo: Powershell + Hello World</vt:lpstr>
      <vt:lpstr>Demo: AzureCLI + Storage Account</vt:lpstr>
      <vt:lpstr>@ a glance - template language expressions*</vt:lpstr>
      <vt:lpstr>Advanced Template Scenarios</vt:lpstr>
      <vt:lpstr>Demo: ElasticSearch w/ copies + nested deployment</vt:lpstr>
      <vt:lpstr>Organizing with Azure Resource Manager</vt:lpstr>
      <vt:lpstr>App-centric Resource Groups and Templates</vt:lpstr>
      <vt:lpstr>App-centric Resource Groups and Tier-centric Templates</vt:lpstr>
      <vt:lpstr>App-centric Resource Groups and Nested Templates</vt:lpstr>
      <vt:lpstr>Tier-centric Resource Groups and Templates</vt:lpstr>
      <vt:lpstr>Resource Tags</vt:lpstr>
      <vt:lpstr>Tagging Tips</vt:lpstr>
      <vt:lpstr>Demo: AzureCLI and tags</vt:lpstr>
      <vt:lpstr>Control with Azure Resource Manager</vt:lpstr>
      <vt:lpstr>Role Based Access Control</vt:lpstr>
      <vt:lpstr>Two Key Concepts</vt:lpstr>
      <vt:lpstr>Role Based Access Control</vt:lpstr>
      <vt:lpstr>Granular Scopes</vt:lpstr>
      <vt:lpstr>Demo: Role Based Access Control</vt:lpstr>
      <vt:lpstr>Audit Logs</vt:lpstr>
      <vt:lpstr>Demo: Audit Logs</vt:lpstr>
      <vt:lpstr>Resource Locks</vt:lpstr>
      <vt:lpstr>Key Concepts</vt:lpstr>
      <vt:lpstr>Demo: Resource Locks</vt:lpstr>
      <vt:lpstr>Deploy a template today!</vt:lpstr>
      <vt:lpstr>Next Steps</vt:lpstr>
      <vt:lpstr>Resources</vt:lpstr>
      <vt:lpstr>PowerPoint Presentation</vt:lpstr>
    </vt:vector>
  </TitlesOfParts>
  <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Azure Resource Manager</dc:title>
  <dc:subject>Build 2015</dc:subject>
  <dc:creator>Ryan Jones (ANTARES)</dc:creator>
  <cp:keywords>Build 2015</cp:keywords>
  <dc:description>Template: Mitchell Derrey, Silver Fox Productions
Formatting: 
Audience Type:</dc:description>
  <cp:lastModifiedBy>Amber Templeton</cp:lastModifiedBy>
  <cp:revision>93</cp:revision>
  <dcterms:created xsi:type="dcterms:W3CDTF">2015-04-21T17:57:50Z</dcterms:created>
  <dcterms:modified xsi:type="dcterms:W3CDTF">2015-04-30T20:27:38Z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0x01010046EBBE4F454C2C47A5E89CD935B1FC7800E83BCD34BAE21044A0567CF64FDFDE54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173;#Moscone Center|d4f36a2e-dd0d-4424-990f-7c93b4e9f063</vt:lpwstr>
  </property>
  <property fmtid="{D5CDD505-2E9C-101B-9397-08002B2CF9AE}" pid="7" name="Track">
    <vt:lpwstr/>
  </property>
  <property fmtid="{D5CDD505-2E9C-101B-9397-08002B2CF9AE}" pid="8" name="Event Location">
    <vt:lpwstr>172;#San Francisco|84dfcb53-432b-499d-8965-93d483d36b4a</vt:lpwstr>
  </property>
  <property fmtid="{D5CDD505-2E9C-101B-9397-08002B2CF9AE}" pid="9" name="Campaign">
    <vt:lpwstr/>
  </property>
  <property fmtid="{D5CDD505-2E9C-101B-9397-08002B2CF9AE}" pid="10" name="IsMyDocuments">
    <vt:bool>true</vt:bool>
  </property>
  <property fmtid="{D5CDD505-2E9C-101B-9397-08002B2CF9AE}" pid="11" name="Audience1">
    <vt:lpwstr/>
  </property>
  <property fmtid="{D5CDD505-2E9C-101B-9397-08002B2CF9AE}" pid="12" name="TaxKeyword">
    <vt:lpwstr>170;#Build 2015|54419920-0a06-43b0-b2df-79127b266d93</vt:lpwstr>
  </property>
  <property fmtid="{D5CDD505-2E9C-101B-9397-08002B2CF9AE}" pid="13" name="Event Name">
    <vt:lpwstr>171;#BUILD|58542b36-5bf5-46a6-a53f-a41fb7a73785</vt:lpwstr>
  </property>
</Properties>
</file>