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6"/>
    <p:sldMasterId id="2147484308" r:id="rId7"/>
    <p:sldMasterId id="2147484325" r:id="rId8"/>
  </p:sldMasterIdLst>
  <p:notesMasterIdLst>
    <p:notesMasterId r:id="rId24"/>
  </p:notesMasterIdLst>
  <p:handoutMasterIdLst>
    <p:handoutMasterId r:id="rId25"/>
  </p:handoutMasterIdLst>
  <p:sldIdLst>
    <p:sldId id="340" r:id="rId9"/>
    <p:sldId id="256" r:id="rId10"/>
    <p:sldId id="258" r:id="rId11"/>
    <p:sldId id="324" r:id="rId12"/>
    <p:sldId id="325" r:id="rId13"/>
    <p:sldId id="326" r:id="rId14"/>
    <p:sldId id="327" r:id="rId15"/>
    <p:sldId id="328" r:id="rId16"/>
    <p:sldId id="329" r:id="rId17"/>
    <p:sldId id="330" r:id="rId18"/>
    <p:sldId id="331" r:id="rId19"/>
    <p:sldId id="332" r:id="rId20"/>
    <p:sldId id="333" r:id="rId21"/>
    <p:sldId id="334" r:id="rId22"/>
    <p:sldId id="337" r:id="rId2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340"/>
            <p14:sldId id="256"/>
            <p14:sldId id="258"/>
            <p14:sldId id="324"/>
            <p14:sldId id="325"/>
            <p14:sldId id="326"/>
            <p14:sldId id="327"/>
            <p14:sldId id="328"/>
            <p14:sldId id="329"/>
            <p14:sldId id="330"/>
            <p14:sldId id="331"/>
            <p14:sldId id="332"/>
            <p14:sldId id="333"/>
            <p14:sldId id="334"/>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63" autoAdjust="0"/>
    <p:restoredTop sz="96323"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4/29/2015 4:32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4/29/2015 4:32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79645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MGXFY13</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548596-DCD2-44CE-8A1F-876786E8DB10}"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1648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48028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412400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9902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01225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26279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401194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40991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583837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547708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789498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366833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18362724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5987839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46255207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9969687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86450059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79557658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475164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572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40415783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65841568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468919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16333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10502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828595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074285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61082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74301103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43876327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17567156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0125407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6580561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75161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325028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041915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83856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3655730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10672162"/>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79557366"/>
      </p:ext>
    </p:extLst>
  </p:cSld>
  <p:clrMap bg1="dk1" tx1="lt1" bg2="dk2" tx2="lt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aka.ms/devassistant" TargetMode="External"/><Relationship Id="rId2" Type="http://schemas.openxmlformats.org/officeDocument/2006/relationships/hyperlink" Target="http://aka.ms/GetVS2015"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aka.ms/vs2015compa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customXml" Target="../../customXml/item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7724" b="7722"/>
          <a:stretch/>
        </p:blipFill>
        <p:spPr>
          <a:xfrm>
            <a:off x="0" y="-7938"/>
            <a:ext cx="12436475" cy="7010400"/>
          </a:xfrm>
          <a:prstGeom prst="rect">
            <a:avLst/>
          </a:prstGeom>
        </p:spPr>
      </p:pic>
      <p:sp>
        <p:nvSpPr>
          <p:cNvPr id="7" name="Rectangle 6"/>
          <p:cNvSpPr/>
          <p:nvPr/>
        </p:nvSpPr>
        <p:spPr bwMode="auto">
          <a:xfrm>
            <a:off x="0" y="3954462"/>
            <a:ext cx="12436474" cy="2560638"/>
          </a:xfrm>
          <a:prstGeom prst="rect">
            <a:avLst/>
          </a:prstGeom>
          <a:solidFill>
            <a:schemeClr val="tx2">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1189037" y="4219119"/>
            <a:ext cx="3657601" cy="2031325"/>
          </a:xfrm>
          <a:prstGeom prst="rect">
            <a:avLst/>
          </a:prstGeom>
          <a:noFill/>
        </p:spPr>
        <p:txBody>
          <a:bodyPr wrap="square" lIns="274320" tIns="182880" rIns="274320" bIns="182880" rtlCol="0">
            <a:spAutoFit/>
          </a:bodyPr>
          <a:lstStyle/>
          <a:p>
            <a:pPr>
              <a:lnSpc>
                <a:spcPct val="90000"/>
              </a:lnSpc>
            </a:pPr>
            <a:r>
              <a:rPr lang="en-US" sz="6000" spc="50" dirty="0" smtClean="0">
                <a:gradFill>
                  <a:gsLst>
                    <a:gs pos="8850">
                      <a:srgbClr val="FFFFFF"/>
                    </a:gs>
                    <a:gs pos="35000">
                      <a:srgbClr val="FFFFFF"/>
                    </a:gs>
                  </a:gsLst>
                  <a:lin ang="5400000" scaled="0"/>
                </a:gradFill>
                <a:latin typeface="Segoe UI Light"/>
              </a:rPr>
              <a:t>Updated </a:t>
            </a:r>
            <a:br>
              <a:rPr lang="en-US" sz="6000" spc="50" dirty="0" smtClean="0">
                <a:gradFill>
                  <a:gsLst>
                    <a:gs pos="8850">
                      <a:srgbClr val="FFFFFF"/>
                    </a:gs>
                    <a:gs pos="35000">
                      <a:srgbClr val="FFFFFF"/>
                    </a:gs>
                  </a:gsLst>
                  <a:lin ang="5400000" scaled="0"/>
                </a:gradFill>
                <a:latin typeface="Segoe UI Light"/>
              </a:rPr>
            </a:br>
            <a:r>
              <a:rPr lang="en-US" sz="6000" spc="50" dirty="0" smtClean="0">
                <a:gradFill>
                  <a:gsLst>
                    <a:gs pos="8850">
                      <a:srgbClr val="FFFFFF"/>
                    </a:gs>
                    <a:gs pos="35000">
                      <a:srgbClr val="FFFFFF"/>
                    </a:gs>
                  </a:gsLst>
                  <a:lin ang="5400000" scaled="0"/>
                </a:gradFill>
                <a:latin typeface="Segoe UI Light"/>
              </a:rPr>
              <a:t>Agenda</a:t>
            </a:r>
            <a:endParaRPr lang="en-US" sz="6000" b="1" spc="50" dirty="0" smtClean="0">
              <a:ln w="3175">
                <a:noFill/>
              </a:ln>
              <a:gradFill>
                <a:gsLst>
                  <a:gs pos="8850">
                    <a:srgbClr val="FFFFFF"/>
                  </a:gs>
                  <a:gs pos="35000">
                    <a:srgbClr val="FFFFFF"/>
                  </a:gs>
                </a:gsLst>
                <a:lin ang="5400000" scaled="0"/>
              </a:gradFill>
              <a:latin typeface="Segoe UI Light"/>
              <a:cs typeface="Segoe UI" pitchFamily="34" charset="0"/>
            </a:endParaRPr>
          </a:p>
        </p:txBody>
      </p:sp>
      <p:sp>
        <p:nvSpPr>
          <p:cNvPr id="16" name="TextBox 15"/>
          <p:cNvSpPr txBox="1"/>
          <p:nvPr/>
        </p:nvSpPr>
        <p:spPr>
          <a:xfrm>
            <a:off x="4846638" y="4311452"/>
            <a:ext cx="6400799" cy="1846659"/>
          </a:xfrm>
          <a:prstGeom prst="rect">
            <a:avLst/>
          </a:prstGeom>
          <a:noFill/>
        </p:spPr>
        <p:txBody>
          <a:bodyPr wrap="square" lIns="274320" tIns="182880" rIns="274320" bIns="182880" rtlCol="0">
            <a:spAutoFit/>
          </a:bodyPr>
          <a:lstStyle/>
          <a:p>
            <a:pPr>
              <a:lnSpc>
                <a:spcPct val="150000"/>
              </a:lnSpc>
            </a:pPr>
            <a:r>
              <a:rPr lang="en-US" sz="3200" b="1" spc="50" dirty="0" smtClean="0">
                <a:ln w="3175">
                  <a:noFill/>
                </a:ln>
                <a:gradFill>
                  <a:gsLst>
                    <a:gs pos="66372">
                      <a:srgbClr val="00BCF2">
                        <a:lumMod val="60000"/>
                        <a:lumOff val="40000"/>
                      </a:srgbClr>
                    </a:gs>
                    <a:gs pos="21000">
                      <a:srgbClr val="00BCF2">
                        <a:lumMod val="60000"/>
                        <a:lumOff val="40000"/>
                      </a:srgbClr>
                    </a:gs>
                  </a:gsLst>
                  <a:lin ang="5400000" scaled="0"/>
                </a:gradFill>
                <a:cs typeface="Segoe UI" pitchFamily="34" charset="0"/>
              </a:rPr>
              <a:t>12:00PM–1:00PM</a:t>
            </a:r>
            <a:r>
              <a:rPr lang="en-US" sz="3200" spc="50" dirty="0" smtClean="0">
                <a:ln w="3175">
                  <a:noFill/>
                </a:ln>
                <a:gradFill>
                  <a:gsLst>
                    <a:gs pos="8850">
                      <a:srgbClr val="FFFFFF"/>
                    </a:gs>
                    <a:gs pos="35000">
                      <a:srgbClr val="FFFFFF"/>
                    </a:gs>
                  </a:gsLst>
                  <a:lin ang="5400000" scaled="0"/>
                </a:gradFill>
                <a:cs typeface="Segoe UI" pitchFamily="34" charset="0"/>
              </a:rPr>
              <a:t> </a:t>
            </a:r>
            <a:r>
              <a:rPr lang="en-US" sz="3200" spc="50" dirty="0">
                <a:ln w="3175">
                  <a:noFill/>
                </a:ln>
                <a:gradFill>
                  <a:gsLst>
                    <a:gs pos="8850">
                      <a:srgbClr val="FFFFFF"/>
                    </a:gs>
                    <a:gs pos="35000">
                      <a:srgbClr val="FFFFFF"/>
                    </a:gs>
                  </a:gsLst>
                  <a:lin ang="5400000" scaled="0"/>
                </a:gradFill>
                <a:cs typeface="Segoe UI" pitchFamily="34" charset="0"/>
              </a:rPr>
              <a:t>| Session #1 </a:t>
            </a:r>
          </a:p>
          <a:p>
            <a:pPr>
              <a:lnSpc>
                <a:spcPct val="150000"/>
              </a:lnSpc>
            </a:pPr>
            <a:r>
              <a:rPr lang="en-US" sz="3200" b="1" spc="50" dirty="0" smtClean="0">
                <a:ln w="3175">
                  <a:noFill/>
                </a:ln>
                <a:gradFill>
                  <a:gsLst>
                    <a:gs pos="66372">
                      <a:srgbClr val="00BCF2">
                        <a:lumMod val="60000"/>
                        <a:lumOff val="40000"/>
                      </a:srgbClr>
                    </a:gs>
                    <a:gs pos="21000">
                      <a:srgbClr val="00BCF2">
                        <a:lumMod val="60000"/>
                        <a:lumOff val="40000"/>
                      </a:srgbClr>
                    </a:gs>
                  </a:gsLst>
                  <a:lin ang="5400000" scaled="0"/>
                </a:gradFill>
                <a:cs typeface="Segoe UI" pitchFamily="34" charset="0"/>
              </a:rPr>
              <a:t>1:00PM–2:00PM</a:t>
            </a:r>
            <a:r>
              <a:rPr lang="en-US" sz="3200" b="1" spc="50" dirty="0" smtClean="0">
                <a:ln w="3175">
                  <a:noFill/>
                </a:ln>
                <a:gradFill>
                  <a:gsLst>
                    <a:gs pos="8850">
                      <a:srgbClr val="FFFFFF"/>
                    </a:gs>
                    <a:gs pos="35000">
                      <a:srgbClr val="FFFFFF"/>
                    </a:gs>
                  </a:gsLst>
                  <a:lin ang="5400000" scaled="0"/>
                </a:gradFill>
                <a:cs typeface="Segoe UI" pitchFamily="34" charset="0"/>
              </a:rPr>
              <a:t> </a:t>
            </a:r>
            <a:r>
              <a:rPr lang="en-US" sz="3200" spc="50" dirty="0">
                <a:ln w="3175">
                  <a:noFill/>
                </a:ln>
                <a:gradFill>
                  <a:gsLst>
                    <a:gs pos="8850">
                      <a:srgbClr val="FFFFFF"/>
                    </a:gs>
                    <a:gs pos="35000">
                      <a:srgbClr val="FFFFFF"/>
                    </a:gs>
                  </a:gsLst>
                  <a:lin ang="5400000" scaled="0"/>
                </a:gradFill>
                <a:cs typeface="Segoe UI" pitchFamily="34" charset="0"/>
              </a:rPr>
              <a:t>| </a:t>
            </a:r>
            <a:r>
              <a:rPr lang="en-US" sz="3200" spc="50" dirty="0" smtClean="0">
                <a:ln w="3175">
                  <a:noFill/>
                </a:ln>
                <a:gradFill>
                  <a:gsLst>
                    <a:gs pos="8850">
                      <a:srgbClr val="FFFFFF"/>
                    </a:gs>
                    <a:gs pos="35000">
                      <a:srgbClr val="FFFFFF"/>
                    </a:gs>
                  </a:gsLst>
                  <a:lin ang="5400000" scaled="0"/>
                </a:gradFill>
                <a:cs typeface="Segoe UI" pitchFamily="34" charset="0"/>
              </a:rPr>
              <a:t>Lunch</a:t>
            </a:r>
            <a:endParaRPr lang="en-US" sz="3200" spc="50" dirty="0">
              <a:ln w="3175">
                <a:noFill/>
              </a:ln>
              <a:gradFill>
                <a:gsLst>
                  <a:gs pos="8850">
                    <a:srgbClr val="FFFFFF"/>
                  </a:gs>
                  <a:gs pos="35000">
                    <a:srgbClr val="FFFFFF"/>
                  </a:gs>
                </a:gsLst>
                <a:lin ang="5400000" scaled="0"/>
              </a:gradFill>
              <a:cs typeface="Segoe UI" pitchFamily="34" charset="0"/>
            </a:endParaRPr>
          </a:p>
        </p:txBody>
      </p:sp>
    </p:spTree>
    <p:extLst>
      <p:ext uri="{BB962C8B-B14F-4D97-AF65-F5344CB8AC3E}">
        <p14:creationId xmlns:p14="http://schemas.microsoft.com/office/powerpoint/2010/main" val="23610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63" presetClass="path" presetSubtype="0" decel="100000" fill="hold" grpId="1" nodeType="withEffect">
                                  <p:stCondLst>
                                    <p:cond delay="300"/>
                                  </p:stCondLst>
                                  <p:childTnLst>
                                    <p:animMotion origin="layout" path="M -1.99132E-7 2.22424E-6 L 0.03064 2.22424E-6 " pathEditMode="relative" rAng="0" ptsTypes="AA">
                                      <p:cBhvr>
                                        <p:cTn id="13" dur="500" spd="-100000" fill="hold"/>
                                        <p:tgtEl>
                                          <p:spTgt spid="3"/>
                                        </p:tgtEl>
                                        <p:attrNameLst>
                                          <p:attrName>ppt_x</p:attrName>
                                          <p:attrName>ppt_y</p:attrName>
                                        </p:attrNameLst>
                                      </p:cBhvr>
                                      <p:rCtr x="1532" y="0"/>
                                    </p:animMotion>
                                  </p:childTnLst>
                                </p:cTn>
                              </p:par>
                              <p:par>
                                <p:cTn id="14" presetID="10" presetClass="entr" presetSubtype="0" fill="hold" grpId="0" nodeType="withEffect">
                                  <p:stCondLst>
                                    <p:cond delay="4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63" presetClass="path" presetSubtype="0" decel="100000" fill="hold" grpId="1" nodeType="withEffect">
                                  <p:stCondLst>
                                    <p:cond delay="400"/>
                                  </p:stCondLst>
                                  <p:childTnLst>
                                    <p:animMotion origin="layout" path="M -1.99132E-7 2.22424E-6 L 0.03064 2.22424E-6 " pathEditMode="relative" rAng="0" ptsTypes="AA">
                                      <p:cBhvr>
                                        <p:cTn id="18" dur="500" spd="-100000" fill="hold"/>
                                        <p:tgtEl>
                                          <p:spTgt spid="16"/>
                                        </p:tgtEl>
                                        <p:attrNameLst>
                                          <p:attrName>ppt_x</p:attrName>
                                          <p:attrName>ppt_y</p:attrName>
                                        </p:attrNameLst>
                                      </p:cBhvr>
                                      <p:rCtr x="153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075237" y="3419624"/>
            <a:ext cx="7088966" cy="990601"/>
          </a:xfrm>
        </p:spPr>
        <p:txBody>
          <a:bodyPr/>
          <a:lstStyle/>
          <a:p>
            <a:r>
              <a:rPr lang="en-US" dirty="0"/>
              <a:t>Navigate without losing context</a:t>
            </a:r>
          </a:p>
          <a:p>
            <a:r>
              <a:rPr lang="en-US" dirty="0"/>
              <a:t>Understand code without leaving it</a:t>
            </a:r>
          </a:p>
          <a:p>
            <a:r>
              <a:rPr lang="en-US" dirty="0"/>
              <a:t>Find and eliminate issues</a:t>
            </a:r>
          </a:p>
          <a:p>
            <a:r>
              <a:rPr lang="en-US" dirty="0"/>
              <a:t>Refactor with </a:t>
            </a:r>
            <a:r>
              <a:rPr lang="en-US" dirty="0" smtClean="0"/>
              <a:t>ease</a:t>
            </a:r>
          </a:p>
          <a:p>
            <a:r>
              <a:rPr lang="en-US" dirty="0" smtClean="0"/>
              <a:t>Extensible</a:t>
            </a:r>
            <a:endParaRPr lang="en-US" dirty="0"/>
          </a:p>
          <a:p>
            <a:endParaRPr lang="en-US" dirty="0"/>
          </a:p>
        </p:txBody>
      </p:sp>
      <p:sp>
        <p:nvSpPr>
          <p:cNvPr id="5" name="Title 4"/>
          <p:cNvSpPr>
            <a:spLocks noGrp="1"/>
          </p:cNvSpPr>
          <p:nvPr>
            <p:ph type="title"/>
          </p:nvPr>
        </p:nvSpPr>
        <p:spPr/>
        <p:txBody>
          <a:bodyPr/>
          <a:lstStyle/>
          <a:p>
            <a:r>
              <a:rPr lang="en-US" dirty="0">
                <a:solidFill>
                  <a:schemeClr val="tx1"/>
                </a:solidFill>
                <a:latin typeface="Segoe UI Light" pitchFamily="34" charset="0"/>
              </a:rPr>
              <a:t>Code, navigate and fix issues</a:t>
            </a:r>
            <a:endParaRPr lang="en-US" dirty="0"/>
          </a:p>
        </p:txBody>
      </p:sp>
      <p:pic>
        <p:nvPicPr>
          <p:cNvPr id="6"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4792" r="24792"/>
          <a:stretch>
            <a:fillRect/>
          </a:stretch>
        </p:blipFill>
        <p:spPr>
          <a:xfrm>
            <a:off x="304634" y="1820862"/>
            <a:ext cx="4191000" cy="39227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7131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mtClean="0"/>
              <a:t>CodeLens </a:t>
            </a:r>
            <a:r>
              <a:rPr lang="en-US" dirty="0" smtClean="0"/>
              <a:t>available in </a:t>
            </a:r>
            <a:br>
              <a:rPr lang="en-US" dirty="0" smtClean="0"/>
            </a:br>
            <a:r>
              <a:rPr lang="en-US" dirty="0" smtClean="0"/>
              <a:t>Visual Studio 2015 Professional</a:t>
            </a:r>
            <a:endParaRPr lang="en-US" dirty="0"/>
          </a:p>
        </p:txBody>
      </p:sp>
      <p:pic>
        <p:nvPicPr>
          <p:cNvPr id="5" name="Picture Placeholder 4"/>
          <p:cNvPicPr>
            <a:picLocks noGrp="1" noChangeAspect="1"/>
          </p:cNvPicPr>
          <p:nvPr>
            <p:ph type="pic" sz="quarter" idx="16"/>
          </p:nvPr>
        </p:nvPicPr>
        <p:blipFill>
          <a:blip r:embed="rId2"/>
          <a:srcRect l="2795" r="2795"/>
          <a:stretch>
            <a:fillRect/>
          </a:stretch>
        </p:blipFill>
        <p:spPr>
          <a:xfrm>
            <a:off x="655637" y="1915223"/>
            <a:ext cx="4191001" cy="41728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itle 3"/>
          <p:cNvSpPr>
            <a:spLocks noGrp="1"/>
          </p:cNvSpPr>
          <p:nvPr>
            <p:ph type="title"/>
          </p:nvPr>
        </p:nvSpPr>
        <p:spPr/>
        <p:txBody>
          <a:bodyPr/>
          <a:lstStyle/>
          <a:p>
            <a:r>
              <a:rPr lang="en-US" dirty="0" smtClean="0"/>
              <a:t>Announcing….</a:t>
            </a:r>
            <a:endParaRPr lang="en-US" dirty="0"/>
          </a:p>
        </p:txBody>
      </p:sp>
    </p:spTree>
    <p:extLst>
      <p:ext uri="{BB962C8B-B14F-4D97-AF65-F5344CB8AC3E}">
        <p14:creationId xmlns:p14="http://schemas.microsoft.com/office/powerpoint/2010/main" val="7927595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075237" y="3419624"/>
            <a:ext cx="7088966" cy="990601"/>
          </a:xfrm>
        </p:spPr>
        <p:txBody>
          <a:bodyPr/>
          <a:lstStyle/>
          <a:p>
            <a:r>
              <a:rPr lang="en-US" dirty="0" smtClean="0"/>
              <a:t>Send a smile</a:t>
            </a:r>
          </a:p>
          <a:p>
            <a:r>
              <a:rPr lang="en-US" dirty="0" smtClean="0"/>
              <a:t>UserVoice for suggestions</a:t>
            </a:r>
          </a:p>
          <a:p>
            <a:r>
              <a:rPr lang="en-US" dirty="0" smtClean="0"/>
              <a:t>Connect for bugs</a:t>
            </a:r>
          </a:p>
          <a:p>
            <a:endParaRPr lang="en-US" dirty="0"/>
          </a:p>
          <a:p>
            <a:endParaRPr lang="en-US" dirty="0"/>
          </a:p>
        </p:txBody>
      </p:sp>
      <p:sp>
        <p:nvSpPr>
          <p:cNvPr id="5" name="Title 4"/>
          <p:cNvSpPr>
            <a:spLocks noGrp="1"/>
          </p:cNvSpPr>
          <p:nvPr>
            <p:ph type="title"/>
          </p:nvPr>
        </p:nvSpPr>
        <p:spPr/>
        <p:txBody>
          <a:bodyPr/>
          <a:lstStyle/>
          <a:p>
            <a:r>
              <a:rPr lang="en-US" dirty="0" smtClean="0"/>
              <a:t>Sharing your feedback</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37" y="2476448"/>
            <a:ext cx="3553321" cy="1438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321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60695" y="754062"/>
            <a:ext cx="11887200" cy="5946243"/>
          </a:xfrm>
        </p:spPr>
        <p:txBody>
          <a:bodyPr/>
          <a:lstStyle/>
          <a:p>
            <a:r>
              <a:rPr lang="en-US" sz="3600" dirty="0"/>
              <a:t>See these related sessions at //build/</a:t>
            </a:r>
          </a:p>
          <a:p>
            <a:pPr lvl="1"/>
            <a:r>
              <a:rPr lang="en-US" b="1" dirty="0"/>
              <a:t>Analyzers:</a:t>
            </a:r>
          </a:p>
          <a:p>
            <a:pPr marL="342900" lvl="1" indent="0">
              <a:buNone/>
            </a:pPr>
            <a:r>
              <a:rPr lang="en-US" b="1" dirty="0"/>
              <a:t>3-725</a:t>
            </a:r>
            <a:r>
              <a:rPr lang="en-US" dirty="0"/>
              <a:t> - Thursday, 6:30-7:30 PM - .NET Compiler Platform ("Roslyn"): Analyzers and the Rise of Code-Aware Libraries [Dustin Campbell] </a:t>
            </a:r>
          </a:p>
          <a:p>
            <a:pPr lvl="1"/>
            <a:r>
              <a:rPr lang="en-US" b="1" dirty="0"/>
              <a:t>C# and VB Enhancements:</a:t>
            </a:r>
          </a:p>
          <a:p>
            <a:pPr marL="342900" lvl="1" indent="0">
              <a:buNone/>
            </a:pPr>
            <a:r>
              <a:rPr lang="en-US" b="1" dirty="0"/>
              <a:t>3-711</a:t>
            </a:r>
            <a:r>
              <a:rPr lang="en-US" dirty="0"/>
              <a:t> - Friday, 9:00-10:00 AM - What's New in C# 6 and Visual Basic 14 [Dustin Campbell, Mads Torgersen]</a:t>
            </a:r>
          </a:p>
          <a:p>
            <a:pPr lvl="1"/>
            <a:r>
              <a:rPr lang="en-US" b="1" dirty="0"/>
              <a:t>Extending Visual Studio and Visual Studio Online :</a:t>
            </a:r>
            <a:endParaRPr lang="en-US" dirty="0"/>
          </a:p>
          <a:p>
            <a:pPr marL="342900" lvl="1" indent="0">
              <a:buNone/>
            </a:pPr>
            <a:r>
              <a:rPr lang="en-US" b="1" dirty="0"/>
              <a:t>2-772</a:t>
            </a:r>
            <a:r>
              <a:rPr lang="en-US" dirty="0"/>
              <a:t> - Thursday 11:30-12:30 - Money, Fame, and Flexibility: New Extensibility for Visual Studio and Visual Studio Online [Tarek Madkour, Will Smythe, Sam Harwell] </a:t>
            </a:r>
          </a:p>
          <a:p>
            <a:r>
              <a:rPr lang="en-US" sz="3600" dirty="0"/>
              <a:t>Get </a:t>
            </a:r>
            <a:r>
              <a:rPr lang="en-US" sz="3600" dirty="0" smtClean="0"/>
              <a:t>Visual </a:t>
            </a:r>
            <a:r>
              <a:rPr lang="en-US" sz="3600" dirty="0"/>
              <a:t>Studio 2015 RC - </a:t>
            </a:r>
            <a:r>
              <a:rPr lang="en-US" sz="3600" u="sng" dirty="0">
                <a:hlinkClick r:id="rId2"/>
              </a:rPr>
              <a:t>http://aka.ms/GetVS2015</a:t>
            </a:r>
            <a:endParaRPr lang="en-US" sz="3600" dirty="0"/>
          </a:p>
          <a:p>
            <a:r>
              <a:rPr lang="en-US" sz="3600" dirty="0"/>
              <a:t>Give us feedback via Send-a-Smile</a:t>
            </a:r>
          </a:p>
          <a:p>
            <a:r>
              <a:rPr lang="en-US" sz="3600" dirty="0"/>
              <a:t>Try Bing Developer Assistant - </a:t>
            </a:r>
            <a:r>
              <a:rPr lang="en-US" sz="3600" u="sng" dirty="0">
                <a:hlinkClick r:id="rId3"/>
              </a:rPr>
              <a:t>http://aka.ms/devassistant</a:t>
            </a:r>
            <a:r>
              <a:rPr lang="en-US" sz="3600" u="sng" dirty="0"/>
              <a:t> </a:t>
            </a:r>
            <a:endParaRPr lang="en-US" sz="3600" dirty="0"/>
          </a:p>
        </p:txBody>
      </p:sp>
      <p:sp>
        <p:nvSpPr>
          <p:cNvPr id="2" name="Title 1"/>
          <p:cNvSpPr>
            <a:spLocks noGrp="1"/>
          </p:cNvSpPr>
          <p:nvPr>
            <p:ph type="title"/>
          </p:nvPr>
        </p:nvSpPr>
        <p:spPr>
          <a:xfrm>
            <a:off x="258331" y="14229"/>
            <a:ext cx="11889564" cy="917575"/>
          </a:xfrm>
        </p:spPr>
        <p:txBody>
          <a:bodyPr/>
          <a:lstStyle/>
          <a:p>
            <a:r>
              <a:rPr lang="en-US" dirty="0" smtClean="0"/>
              <a:t>Now you’ve seen this talk…</a:t>
            </a:r>
            <a:endParaRPr lang="en-US" dirty="0"/>
          </a:p>
        </p:txBody>
      </p:sp>
    </p:spTree>
    <p:extLst>
      <p:ext uri="{BB962C8B-B14F-4D97-AF65-F5344CB8AC3E}">
        <p14:creationId xmlns:p14="http://schemas.microsoft.com/office/powerpoint/2010/main" val="207674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164703" y="1416784"/>
            <a:ext cx="3730413" cy="4844475"/>
          </a:xfrm>
          <a:prstGeom prst="rect">
            <a:avLst/>
          </a:prstGeom>
          <a:solidFill>
            <a:srgbClr val="6347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a:lnSpc>
                <a:spcPct val="90000"/>
              </a:lnSpc>
            </a:pPr>
            <a:endParaRPr lang="en-US" sz="2040" dirty="0">
              <a:solidFill>
                <a:srgbClr val="FFFFFF"/>
              </a:solidFill>
              <a:latin typeface="Segoe UI Light"/>
              <a:ea typeface="Segoe UI" pitchFamily="34" charset="0"/>
              <a:cs typeface="Segoe UI" pitchFamily="34" charset="0"/>
            </a:endParaRPr>
          </a:p>
        </p:txBody>
      </p:sp>
      <p:sp>
        <p:nvSpPr>
          <p:cNvPr id="14" name="Rectangle 13"/>
          <p:cNvSpPr/>
          <p:nvPr/>
        </p:nvSpPr>
        <p:spPr bwMode="auto">
          <a:xfrm>
            <a:off x="4297386" y="1416784"/>
            <a:ext cx="3730413" cy="4844475"/>
          </a:xfrm>
          <a:prstGeom prst="rect">
            <a:avLst/>
          </a:prstGeom>
          <a:solidFill>
            <a:srgbClr val="6347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a:lnSpc>
                <a:spcPct val="90000"/>
              </a:lnSpc>
            </a:pPr>
            <a:endParaRPr lang="en-US" sz="2040" dirty="0">
              <a:solidFill>
                <a:srgbClr val="FFFFFF"/>
              </a:solidFill>
              <a:latin typeface="Segoe UI Light"/>
              <a:ea typeface="Segoe UI" pitchFamily="34" charset="0"/>
              <a:cs typeface="Segoe UI" pitchFamily="34" charset="0"/>
            </a:endParaRPr>
          </a:p>
        </p:txBody>
      </p:sp>
      <p:sp>
        <p:nvSpPr>
          <p:cNvPr id="15" name="Rectangle 14"/>
          <p:cNvSpPr/>
          <p:nvPr/>
        </p:nvSpPr>
        <p:spPr bwMode="auto">
          <a:xfrm>
            <a:off x="430071" y="1416784"/>
            <a:ext cx="3730413" cy="4844475"/>
          </a:xfrm>
          <a:prstGeom prst="rect">
            <a:avLst/>
          </a:prstGeom>
          <a:solidFill>
            <a:srgbClr val="6347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2" bIns="93260" numCol="1" spcCol="0" rtlCol="0" fromWordArt="0" anchor="t" anchorCtr="0" forceAA="0" compatLnSpc="1">
            <a:prstTxWarp prst="textNoShape">
              <a:avLst/>
            </a:prstTxWarp>
            <a:noAutofit/>
          </a:bodyPr>
          <a:lstStyle/>
          <a:p>
            <a:pPr>
              <a:lnSpc>
                <a:spcPct val="90000"/>
              </a:lnSpc>
            </a:pPr>
            <a:r>
              <a:rPr lang="en-US" sz="2448">
                <a:solidFill>
                  <a:srgbClr val="FFFFFF">
                    <a:alpha val="99000"/>
                  </a:srgbClr>
                </a:solidFill>
                <a:latin typeface="Segoe UI Light"/>
                <a:ea typeface="Segoe UI" pitchFamily="34" charset="0"/>
                <a:cs typeface="Segoe UI" pitchFamily="34" charset="0"/>
              </a:rPr>
              <a:t/>
            </a:r>
            <a:br>
              <a:rPr lang="en-US" sz="2448">
                <a:solidFill>
                  <a:srgbClr val="FFFFFF">
                    <a:alpha val="99000"/>
                  </a:srgbClr>
                </a:solidFill>
                <a:latin typeface="Segoe UI Light"/>
                <a:ea typeface="Segoe UI" pitchFamily="34" charset="0"/>
                <a:cs typeface="Segoe UI" pitchFamily="34" charset="0"/>
              </a:rPr>
            </a:br>
            <a:endParaRPr lang="fi-FI" sz="2448">
              <a:solidFill>
                <a:srgbClr val="FFFFFF">
                  <a:alpha val="99000"/>
                </a:srgbClr>
              </a:solidFill>
              <a:latin typeface="Segoe UI Light"/>
              <a:ea typeface="Segoe UI" pitchFamily="34" charset="0"/>
              <a:cs typeface="Segoe UI" pitchFamily="34" charset="0"/>
            </a:endParaRPr>
          </a:p>
          <a:p>
            <a:pPr>
              <a:lnSpc>
                <a:spcPct val="90000"/>
              </a:lnSpc>
            </a:pPr>
            <a:endParaRPr lang="fi-FI" sz="2448" dirty="0">
              <a:solidFill>
                <a:srgbClr val="FFFFFF">
                  <a:alpha val="99000"/>
                </a:srgbClr>
              </a:solidFill>
              <a:latin typeface="Segoe UI Light"/>
              <a:ea typeface="Segoe UI" pitchFamily="34" charset="0"/>
              <a:cs typeface="Segoe UI" pitchFamily="34" charset="0"/>
            </a:endParaRPr>
          </a:p>
        </p:txBody>
      </p:sp>
      <p:sp>
        <p:nvSpPr>
          <p:cNvPr id="90" name="TextBox 89"/>
          <p:cNvSpPr txBox="1"/>
          <p:nvPr/>
        </p:nvSpPr>
        <p:spPr>
          <a:xfrm>
            <a:off x="571584" y="1563369"/>
            <a:ext cx="3450632" cy="3608295"/>
          </a:xfrm>
          <a:prstGeom prst="rect">
            <a:avLst/>
          </a:prstGeom>
          <a:noFill/>
        </p:spPr>
        <p:txBody>
          <a:bodyPr wrap="square" rtlCol="0">
            <a:spAutoFit/>
          </a:bodyPr>
          <a:lstStyle/>
          <a:p>
            <a:r>
              <a:rPr lang="en-US" sz="3264" b="1" dirty="0">
                <a:solidFill>
                  <a:srgbClr val="FFFFFF"/>
                </a:solidFill>
                <a:ea typeface="Segoe UI" panose="020B0502040204020203" pitchFamily="34" charset="0"/>
                <a:cs typeface="Segoe UI" panose="020B0502040204020203" pitchFamily="34" charset="0"/>
              </a:rPr>
              <a:t>What?</a:t>
            </a:r>
          </a:p>
          <a:p>
            <a:endParaRPr lang="en-US" sz="2448" b="1" dirty="0">
              <a:solidFill>
                <a:srgbClr val="FFFFFF"/>
              </a:solidFill>
              <a:ea typeface="Segoe UI" panose="020B0502040204020203" pitchFamily="34" charset="0"/>
              <a:cs typeface="Segoe UI" panose="020B0502040204020203" pitchFamily="34" charset="0"/>
            </a:endParaRPr>
          </a:p>
          <a:p>
            <a:r>
              <a:rPr lang="en-US" sz="2448" dirty="0">
                <a:solidFill>
                  <a:srgbClr val="FFFFFF"/>
                </a:solidFill>
                <a:ea typeface="Segoe UI" panose="020B0502040204020203" pitchFamily="34" charset="0"/>
                <a:cs typeface="Segoe UI" panose="020B0502040204020203" pitchFamily="34" charset="0"/>
              </a:rPr>
              <a:t>Talk to a Visual Studio team member about your experience with </a:t>
            </a:r>
            <a:r>
              <a:rPr lang="en-US" sz="2448" dirty="0" smtClean="0">
                <a:solidFill>
                  <a:srgbClr val="FFFFFF"/>
                </a:solidFill>
                <a:ea typeface="Segoe UI" panose="020B0502040204020203" pitchFamily="34" charset="0"/>
                <a:cs typeface="Segoe UI" panose="020B0502040204020203" pitchFamily="34" charset="0"/>
              </a:rPr>
              <a:t>the Visual Studio IDE, </a:t>
            </a:r>
            <a:r>
              <a:rPr lang="en-US" sz="2448" dirty="0">
                <a:solidFill>
                  <a:srgbClr val="FFFFFF"/>
                </a:solidFill>
                <a:ea typeface="Segoe UI" panose="020B0502040204020203" pitchFamily="34" charset="0"/>
                <a:cs typeface="Segoe UI" panose="020B0502040204020203" pitchFamily="34" charset="0"/>
              </a:rPr>
              <a:t>and have an early look at what we’re developing</a:t>
            </a:r>
          </a:p>
        </p:txBody>
      </p:sp>
      <p:sp>
        <p:nvSpPr>
          <p:cNvPr id="11" name="Rectangle 10"/>
          <p:cNvSpPr/>
          <p:nvPr/>
        </p:nvSpPr>
        <p:spPr>
          <a:xfrm>
            <a:off x="310795" y="302260"/>
            <a:ext cx="8691010" cy="798558"/>
          </a:xfrm>
          <a:prstGeom prst="rect">
            <a:avLst/>
          </a:prstGeom>
        </p:spPr>
        <p:txBody>
          <a:bodyPr wrap="none">
            <a:spAutoFit/>
          </a:bodyPr>
          <a:lstStyle/>
          <a:p>
            <a:pPr defTabSz="932279"/>
            <a:r>
              <a:rPr lang="en-US" sz="4488" dirty="0">
                <a:solidFill>
                  <a:srgbClr val="404040"/>
                </a:solidFill>
                <a:cs typeface="Segoe UI" panose="020B0502040204020203" pitchFamily="34" charset="0"/>
              </a:rPr>
              <a:t>Share your story, see what’s new!</a:t>
            </a:r>
            <a:endParaRPr lang="en-US" sz="4080" dirty="0">
              <a:solidFill>
                <a:srgbClr val="404040"/>
              </a:solidFill>
            </a:endParaRPr>
          </a:p>
        </p:txBody>
      </p:sp>
      <p:sp>
        <p:nvSpPr>
          <p:cNvPr id="21" name="TextBox 20"/>
          <p:cNvSpPr txBox="1"/>
          <p:nvPr/>
        </p:nvSpPr>
        <p:spPr>
          <a:xfrm>
            <a:off x="4408343" y="1563370"/>
            <a:ext cx="3478895" cy="2854884"/>
          </a:xfrm>
          <a:prstGeom prst="rect">
            <a:avLst/>
          </a:prstGeom>
          <a:noFill/>
        </p:spPr>
        <p:txBody>
          <a:bodyPr wrap="square" rtlCol="0">
            <a:spAutoFit/>
          </a:bodyPr>
          <a:lstStyle/>
          <a:p>
            <a:r>
              <a:rPr lang="en-US" sz="3264" b="1" dirty="0">
                <a:solidFill>
                  <a:srgbClr val="FFFFFF"/>
                </a:solidFill>
                <a:ea typeface="Segoe UI" panose="020B0502040204020203" pitchFamily="34" charset="0"/>
                <a:cs typeface="Segoe UI" panose="020B0502040204020203" pitchFamily="34" charset="0"/>
              </a:rPr>
              <a:t>When?</a:t>
            </a:r>
          </a:p>
          <a:p>
            <a:endParaRPr lang="en-US" sz="2448" b="1" dirty="0">
              <a:solidFill>
                <a:srgbClr val="FFFFFF"/>
              </a:solidFill>
              <a:ea typeface="Segoe UI" panose="020B0502040204020203" pitchFamily="34" charset="0"/>
              <a:cs typeface="Segoe UI" panose="020B0502040204020203" pitchFamily="34" charset="0"/>
            </a:endParaRPr>
          </a:p>
          <a:p>
            <a:r>
              <a:rPr lang="en-US" sz="2448" dirty="0">
                <a:solidFill>
                  <a:srgbClr val="FFFFFF"/>
                </a:solidFill>
                <a:ea typeface="Segoe UI" panose="020B0502040204020203" pitchFamily="34" charset="0"/>
                <a:cs typeface="Segoe UI" panose="020B0502040204020203" pitchFamily="34" charset="0"/>
              </a:rPr>
              <a:t>Schedule a time with </a:t>
            </a:r>
            <a:r>
              <a:rPr lang="en-US" sz="2448" b="1" dirty="0" smtClean="0">
                <a:solidFill>
                  <a:srgbClr val="FFFFFF"/>
                </a:solidFill>
                <a:ea typeface="Segoe UI" panose="020B0502040204020203" pitchFamily="34" charset="0"/>
                <a:cs typeface="Segoe UI" panose="020B0502040204020203" pitchFamily="34" charset="0"/>
              </a:rPr>
              <a:t>George Engelbeck</a:t>
            </a:r>
            <a:r>
              <a:rPr lang="en-US" sz="2448" dirty="0" smtClean="0">
                <a:solidFill>
                  <a:srgbClr val="FFFFFF"/>
                </a:solidFill>
                <a:ea typeface="Segoe UI" panose="020B0502040204020203" pitchFamily="34" charset="0"/>
                <a:cs typeface="Segoe UI" panose="020B0502040204020203" pitchFamily="34" charset="0"/>
              </a:rPr>
              <a:t> </a:t>
            </a:r>
            <a:r>
              <a:rPr lang="en-US" sz="2448" dirty="0">
                <a:solidFill>
                  <a:srgbClr val="FFFFFF"/>
                </a:solidFill>
                <a:ea typeface="Segoe UI" panose="020B0502040204020203" pitchFamily="34" charset="0"/>
                <a:cs typeface="Segoe UI" panose="020B0502040204020203" pitchFamily="34" charset="0"/>
              </a:rPr>
              <a:t>in the back of the room or email vsdr@microsoft.com </a:t>
            </a:r>
          </a:p>
        </p:txBody>
      </p:sp>
      <p:sp>
        <p:nvSpPr>
          <p:cNvPr id="22" name="TextBox 21"/>
          <p:cNvSpPr txBox="1"/>
          <p:nvPr/>
        </p:nvSpPr>
        <p:spPr>
          <a:xfrm>
            <a:off x="8304593" y="1563370"/>
            <a:ext cx="3450632" cy="3680127"/>
          </a:xfrm>
          <a:prstGeom prst="rect">
            <a:avLst/>
          </a:prstGeom>
          <a:noFill/>
        </p:spPr>
        <p:txBody>
          <a:bodyPr wrap="square" rtlCol="0">
            <a:spAutoFit/>
          </a:bodyPr>
          <a:lstStyle/>
          <a:p>
            <a:r>
              <a:rPr lang="en-US" sz="3264" b="1" dirty="0">
                <a:solidFill>
                  <a:srgbClr val="FFFFFF"/>
                </a:solidFill>
                <a:ea typeface="Segoe UI" panose="020B0502040204020203" pitchFamily="34" charset="0"/>
                <a:cs typeface="Segoe UI" panose="020B0502040204020203" pitchFamily="34" charset="0"/>
              </a:rPr>
              <a:t>Why?</a:t>
            </a:r>
          </a:p>
          <a:p>
            <a:endParaRPr lang="en-US" sz="2448" b="1" dirty="0">
              <a:solidFill>
                <a:srgbClr val="FFFFFF"/>
              </a:solidFill>
              <a:ea typeface="Segoe UI" panose="020B0502040204020203" pitchFamily="34" charset="0"/>
              <a:cs typeface="Segoe UI" panose="020B0502040204020203" pitchFamily="34" charset="0"/>
            </a:endParaRPr>
          </a:p>
          <a:p>
            <a:r>
              <a:rPr lang="en-US" sz="2448" dirty="0">
                <a:solidFill>
                  <a:srgbClr val="FFFFFF"/>
                </a:solidFill>
                <a:ea typeface="Segoe UI" panose="020B0502040204020203" pitchFamily="34" charset="0"/>
                <a:cs typeface="Segoe UI" panose="020B0502040204020203" pitchFamily="34" charset="0"/>
              </a:rPr>
              <a:t>Your input and feedback will influence future Visual Studio tools</a:t>
            </a:r>
          </a:p>
          <a:p>
            <a:endParaRPr lang="en-US" sz="2448" dirty="0">
              <a:solidFill>
                <a:srgbClr val="FFFFFF"/>
              </a:solidFill>
              <a:ea typeface="Segoe UI" panose="020B0502040204020203" pitchFamily="34" charset="0"/>
              <a:cs typeface="Segoe UI" panose="020B0502040204020203" pitchFamily="34" charset="0"/>
            </a:endParaRPr>
          </a:p>
          <a:p>
            <a:endParaRPr lang="en-US" sz="2448" b="1" dirty="0">
              <a:solidFill>
                <a:srgbClr val="FFFFFF"/>
              </a:solidFill>
              <a:ea typeface="Segoe UI" panose="020B0502040204020203" pitchFamily="34" charset="0"/>
              <a:cs typeface="Segoe UI" panose="020B0502040204020203" pitchFamily="34" charset="0"/>
            </a:endParaRPr>
          </a:p>
          <a:p>
            <a:endParaRPr lang="en-US" sz="2448" b="1" dirty="0">
              <a:solidFill>
                <a:srgbClr val="FFFFFF"/>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020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03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pPr lvl="0"/>
            <a:r>
              <a:rPr lang="en-US" dirty="0">
                <a:gradFill>
                  <a:gsLst>
                    <a:gs pos="0">
                      <a:srgbClr val="404040"/>
                    </a:gs>
                    <a:gs pos="100000">
                      <a:srgbClr val="404040"/>
                    </a:gs>
                  </a:gsLst>
                  <a:lin ang="5400000" scaled="0"/>
                </a:gradFill>
              </a:rPr>
              <a:t>Mark Wilson-Thomas</a:t>
            </a:r>
          </a:p>
          <a:p>
            <a:pPr lvl="0"/>
            <a:r>
              <a:rPr lang="en-US" dirty="0">
                <a:gradFill>
                  <a:gsLst>
                    <a:gs pos="0">
                      <a:srgbClr val="404040"/>
                    </a:gs>
                    <a:gs pos="100000">
                      <a:srgbClr val="404040"/>
                    </a:gs>
                  </a:gsLst>
                  <a:lin ang="5400000" scaled="0"/>
                </a:gradFill>
              </a:rPr>
              <a:t>Program Manager, Visual Studio IDE</a:t>
            </a:r>
          </a:p>
          <a:p>
            <a:pPr lvl="0"/>
            <a:endParaRPr lang="en-US" dirty="0">
              <a:gradFill>
                <a:gsLst>
                  <a:gs pos="0">
                    <a:srgbClr val="404040"/>
                  </a:gs>
                  <a:gs pos="100000">
                    <a:srgbClr val="404040"/>
                  </a:gs>
                </a:gsLst>
                <a:lin ang="5400000" scaled="0"/>
              </a:gradFill>
            </a:endParaRPr>
          </a:p>
          <a:p>
            <a:pPr lvl="0"/>
            <a:r>
              <a:rPr lang="en-US" dirty="0">
                <a:gradFill>
                  <a:gsLst>
                    <a:gs pos="0">
                      <a:srgbClr val="404040"/>
                    </a:gs>
                    <a:gs pos="100000">
                      <a:srgbClr val="404040"/>
                    </a:gs>
                  </a:gsLst>
                  <a:lin ang="5400000" scaled="0"/>
                </a:gradFill>
              </a:rPr>
              <a:t>:     @</a:t>
            </a:r>
            <a:r>
              <a:rPr lang="en-US" dirty="0" err="1">
                <a:gradFill>
                  <a:gsLst>
                    <a:gs pos="0">
                      <a:srgbClr val="404040"/>
                    </a:gs>
                    <a:gs pos="100000">
                      <a:srgbClr val="404040"/>
                    </a:gs>
                  </a:gsLst>
                  <a:lin ang="5400000" scaled="0"/>
                </a:gradFill>
              </a:rPr>
              <a:t>MarkPavWT</a:t>
            </a:r>
            <a:endParaRPr lang="en-US" dirty="0">
              <a:gradFill>
                <a:gsLst>
                  <a:gs pos="0">
                    <a:srgbClr val="404040"/>
                  </a:gs>
                  <a:gs pos="100000">
                    <a:srgbClr val="404040"/>
                  </a:gs>
                </a:gsLst>
                <a:lin ang="5400000" scaled="0"/>
              </a:gradFill>
            </a:endParaRPr>
          </a:p>
          <a:p>
            <a:pPr lvl="0"/>
            <a:r>
              <a:rPr lang="en-US" b="1" dirty="0">
                <a:gradFill>
                  <a:gsLst>
                    <a:gs pos="0">
                      <a:srgbClr val="404040"/>
                    </a:gs>
                    <a:gs pos="100000">
                      <a:srgbClr val="404040"/>
                    </a:gs>
                  </a:gsLst>
                  <a:lin ang="5400000" scaled="0"/>
                </a:gradFill>
                <a:sym typeface="Wingdings" panose="05000000000000000000" pitchFamily="2" charset="2"/>
              </a:rPr>
              <a:t></a:t>
            </a:r>
            <a:r>
              <a:rPr lang="en-US" dirty="0">
                <a:gradFill>
                  <a:gsLst>
                    <a:gs pos="0">
                      <a:srgbClr val="404040"/>
                    </a:gs>
                    <a:gs pos="100000">
                      <a:srgbClr val="404040"/>
                    </a:gs>
                  </a:gsLst>
                  <a:lin ang="5400000" scaled="0"/>
                </a:gradFill>
              </a:rPr>
              <a:t>  mark.wilson-thomas@microsoft.com</a:t>
            </a:r>
          </a:p>
        </p:txBody>
      </p:sp>
      <p:sp>
        <p:nvSpPr>
          <p:cNvPr id="2" name="Title 1"/>
          <p:cNvSpPr>
            <a:spLocks noGrp="1"/>
          </p:cNvSpPr>
          <p:nvPr>
            <p:ph type="ctrTitle"/>
          </p:nvPr>
        </p:nvSpPr>
        <p:spPr/>
        <p:txBody>
          <a:bodyPr/>
          <a:lstStyle/>
          <a:p>
            <a:r>
              <a:rPr lang="en-US" dirty="0"/>
              <a:t>Maximize Your Coding Productivity </a:t>
            </a:r>
            <a:r>
              <a:rPr lang="en-US" dirty="0" smtClean="0"/>
              <a:t/>
            </a:r>
            <a:br>
              <a:rPr lang="en-US" dirty="0" smtClean="0"/>
            </a:br>
            <a:r>
              <a:rPr lang="en-US" dirty="0" smtClean="0"/>
              <a:t>for </a:t>
            </a:r>
            <a:r>
              <a:rPr lang="en-US" dirty="0"/>
              <a:t>Apps, Devices, and Services with </a:t>
            </a:r>
            <a:r>
              <a:rPr lang="en-US" dirty="0" smtClean="0"/>
              <a:t/>
            </a:r>
            <a:br>
              <a:rPr lang="en-US" dirty="0" smtClean="0"/>
            </a:br>
            <a:r>
              <a:rPr lang="en-US" dirty="0" smtClean="0"/>
              <a:t>Visual </a:t>
            </a:r>
            <a:r>
              <a:rPr lang="en-US" dirty="0"/>
              <a:t>Studio 2015</a:t>
            </a:r>
          </a:p>
        </p:txBody>
      </p:sp>
      <p:sp>
        <p:nvSpPr>
          <p:cNvPr id="6" name="Text Placeholder 5"/>
          <p:cNvSpPr>
            <a:spLocks noGrp="1"/>
          </p:cNvSpPr>
          <p:nvPr>
            <p:ph type="body" sz="quarter" idx="13"/>
          </p:nvPr>
        </p:nvSpPr>
        <p:spPr/>
        <p:txBody>
          <a:bodyPr/>
          <a:lstStyle/>
          <a:p>
            <a:r>
              <a:rPr lang="en-US" dirty="0"/>
              <a:t>2-669</a:t>
            </a:r>
          </a:p>
        </p:txBody>
      </p:sp>
      <p:pic>
        <p:nvPicPr>
          <p:cNvPr id="5" name="Picture 4"/>
          <p:cNvPicPr>
            <a:picLocks noChangeAspect="1"/>
          </p:cNvPicPr>
          <p:nvPr/>
        </p:nvPicPr>
        <p:blipFill>
          <a:blip r:embed="rId3"/>
          <a:stretch>
            <a:fillRect/>
          </a:stretch>
        </p:blipFill>
        <p:spPr>
          <a:xfrm>
            <a:off x="427037" y="6011862"/>
            <a:ext cx="342472" cy="304800"/>
          </a:xfrm>
          <a:prstGeom prst="rect">
            <a:avLst/>
          </a:prstGeom>
        </p:spPr>
      </p:pic>
    </p:spTree>
    <p:extLst>
      <p:ext uri="{BB962C8B-B14F-4D97-AF65-F5344CB8AC3E}">
        <p14:creationId xmlns:p14="http://schemas.microsoft.com/office/powerpoint/2010/main" val="12711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35402" y="2011362"/>
            <a:ext cx="7315203" cy="2971801"/>
          </a:xfrm>
        </p:spPr>
        <p:txBody>
          <a:bodyPr/>
          <a:lstStyle/>
          <a:p>
            <a:r>
              <a:rPr lang="en-US" i="1" dirty="0" smtClean="0"/>
              <a:t>Your</a:t>
            </a:r>
            <a:r>
              <a:rPr lang="en-US" dirty="0" smtClean="0"/>
              <a:t> Visual Studio</a:t>
            </a:r>
            <a:endParaRPr lang="en-US" dirty="0"/>
          </a:p>
          <a:p>
            <a:r>
              <a:rPr lang="en-US" dirty="0" smtClean="0">
                <a:solidFill>
                  <a:schemeClr val="tx1"/>
                </a:solidFill>
                <a:latin typeface="Segoe UI Light" pitchFamily="34" charset="0"/>
              </a:rPr>
              <a:t>Code</a:t>
            </a:r>
            <a:r>
              <a:rPr lang="en-US" dirty="0">
                <a:solidFill>
                  <a:schemeClr val="tx1"/>
                </a:solidFill>
                <a:latin typeface="Segoe UI Light" pitchFamily="34" charset="0"/>
              </a:rPr>
              <a:t>, navigate and fix </a:t>
            </a:r>
            <a:r>
              <a:rPr lang="en-US" dirty="0" smtClean="0">
                <a:solidFill>
                  <a:schemeClr val="tx1"/>
                </a:solidFill>
                <a:latin typeface="Segoe UI Light" pitchFamily="34" charset="0"/>
              </a:rPr>
              <a:t>issues</a:t>
            </a:r>
          </a:p>
          <a:p>
            <a:r>
              <a:rPr lang="en-US" dirty="0" smtClean="0"/>
              <a:t>Share your feedback</a:t>
            </a:r>
          </a:p>
          <a:p>
            <a:endParaRPr lang="en-US" dirty="0"/>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74638" y="2508101"/>
            <a:ext cx="3931920" cy="19783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117248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6213" y="2445702"/>
            <a:ext cx="11544048" cy="2103120"/>
          </a:xfrm>
          <a:prstGeom prst="rect">
            <a:avLst/>
          </a:prstGeom>
        </p:spPr>
      </p:pic>
      <p:sp>
        <p:nvSpPr>
          <p:cNvPr id="3" name="Title 2"/>
          <p:cNvSpPr>
            <a:spLocks noGrp="1"/>
          </p:cNvSpPr>
          <p:nvPr>
            <p:ph type="title"/>
          </p:nvPr>
        </p:nvSpPr>
        <p:spPr/>
        <p:txBody>
          <a:bodyPr/>
          <a:lstStyle/>
          <a:p>
            <a:r>
              <a:rPr lang="en-US" dirty="0" smtClean="0"/>
              <a:t>Simpler choices: </a:t>
            </a:r>
            <a:br>
              <a:rPr lang="en-US" dirty="0" smtClean="0"/>
            </a:br>
            <a:r>
              <a:rPr lang="en-US" dirty="0" smtClean="0"/>
              <a:t>Visual Studio 2015 Product Family</a:t>
            </a:r>
            <a:endParaRPr lang="en-US" dirty="0"/>
          </a:p>
        </p:txBody>
      </p:sp>
      <p:sp>
        <p:nvSpPr>
          <p:cNvPr id="2" name="Rectangle 1"/>
          <p:cNvSpPr/>
          <p:nvPr/>
        </p:nvSpPr>
        <p:spPr>
          <a:xfrm>
            <a:off x="8428037" y="6469062"/>
            <a:ext cx="3913635" cy="369332"/>
          </a:xfrm>
          <a:prstGeom prst="rect">
            <a:avLst/>
          </a:prstGeom>
        </p:spPr>
        <p:txBody>
          <a:bodyPr wrap="none">
            <a:spAutoFit/>
          </a:bodyPr>
          <a:lstStyle/>
          <a:p>
            <a:r>
              <a:rPr lang="en-US" dirty="0" smtClean="0">
                <a:solidFill>
                  <a:srgbClr val="404040"/>
                </a:solidFill>
                <a:latin typeface="Segoe UI Light"/>
              </a:rPr>
              <a:t>More details at </a:t>
            </a:r>
            <a:r>
              <a:rPr lang="en-US" dirty="0" smtClean="0">
                <a:solidFill>
                  <a:srgbClr val="404040"/>
                </a:solidFill>
                <a:latin typeface="Segoe UI Light"/>
                <a:hlinkClick r:id="rId4"/>
              </a:rPr>
              <a:t>aka.ms/vs2015compare</a:t>
            </a:r>
            <a:endParaRPr lang="en-US" dirty="0">
              <a:solidFill>
                <a:srgbClr val="404040"/>
              </a:solidFill>
              <a:latin typeface="Segoe UI Light"/>
            </a:endParaRPr>
          </a:p>
        </p:txBody>
      </p:sp>
    </p:spTree>
    <p:extLst>
      <p:ext uri="{BB962C8B-B14F-4D97-AF65-F5344CB8AC3E}">
        <p14:creationId xmlns:p14="http://schemas.microsoft.com/office/powerpoint/2010/main" val="1570251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10" y="1307217"/>
            <a:ext cx="3461657"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760" y="1916817"/>
            <a:ext cx="3461657"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5"/>
          </p:nvPr>
        </p:nvSpPr>
        <p:spPr>
          <a:xfrm>
            <a:off x="6599237" y="3495824"/>
            <a:ext cx="5564966" cy="990601"/>
          </a:xfrm>
        </p:spPr>
        <p:txBody>
          <a:bodyPr/>
          <a:lstStyle/>
          <a:p>
            <a:pPr fontAlgn="ctr"/>
            <a:r>
              <a:rPr lang="en-US" smtClean="0"/>
              <a:t>Smaller </a:t>
            </a:r>
            <a:r>
              <a:rPr lang="en-US" dirty="0"/>
              <a:t>default</a:t>
            </a:r>
          </a:p>
          <a:p>
            <a:pPr fontAlgn="ctr"/>
            <a:r>
              <a:rPr lang="en-US"/>
              <a:t>More </a:t>
            </a:r>
            <a:r>
              <a:rPr lang="en-US" dirty="0"/>
              <a:t>choices</a:t>
            </a:r>
          </a:p>
          <a:p>
            <a:pPr fontAlgn="ctr"/>
            <a:r>
              <a:rPr lang="en-US"/>
              <a:t>More platforms</a:t>
            </a:r>
            <a:endParaRPr lang="en-US" dirty="0"/>
          </a:p>
          <a:p>
            <a:pPr fontAlgn="ctr"/>
            <a:r>
              <a:rPr lang="en-US" dirty="0"/>
              <a:t>Side-by-side compatible</a:t>
            </a:r>
          </a:p>
          <a:p>
            <a:pPr fontAlgn="ctr"/>
            <a:r>
              <a:rPr lang="en-US" dirty="0"/>
              <a:t>Smaller, faster updates</a:t>
            </a:r>
          </a:p>
          <a:p>
            <a:endParaRPr lang="en-US" dirty="0"/>
          </a:p>
        </p:txBody>
      </p:sp>
      <p:sp>
        <p:nvSpPr>
          <p:cNvPr id="5" name="Title 4"/>
          <p:cNvSpPr>
            <a:spLocks noGrp="1"/>
          </p:cNvSpPr>
          <p:nvPr>
            <p:ph type="title"/>
          </p:nvPr>
        </p:nvSpPr>
        <p:spPr/>
        <p:txBody>
          <a:bodyPr/>
          <a:lstStyle/>
          <a:p>
            <a:r>
              <a:rPr lang="en-US" i="1" dirty="0" smtClean="0"/>
              <a:t>Your</a:t>
            </a:r>
            <a:r>
              <a:rPr lang="en-US" dirty="0" smtClean="0"/>
              <a:t> Visual Studio</a:t>
            </a:r>
            <a:r>
              <a:rPr lang="en-US" smtClean="0"/>
              <a:t>: Customize </a:t>
            </a:r>
            <a:r>
              <a:rPr lang="en-US" dirty="0" smtClean="0"/>
              <a:t>your setup</a:t>
            </a:r>
            <a:endParaRPr lang="en-US" dirty="0"/>
          </a:p>
        </p:txBody>
      </p:sp>
    </p:spTree>
    <p:extLst>
      <p:ext uri="{BB962C8B-B14F-4D97-AF65-F5344CB8AC3E}">
        <p14:creationId xmlns:p14="http://schemas.microsoft.com/office/powerpoint/2010/main" val="18260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392278" y="5750561"/>
            <a:ext cx="7651918" cy="990601"/>
          </a:xfrm>
        </p:spPr>
        <p:txBody>
          <a:bodyPr/>
          <a:lstStyle/>
          <a:p>
            <a:r>
              <a:rPr lang="en-US" dirty="0"/>
              <a:t>S</a:t>
            </a:r>
            <a:r>
              <a:rPr lang="en-US" dirty="0" smtClean="0"/>
              <a:t>ettings and connected services roam</a:t>
            </a:r>
          </a:p>
          <a:p>
            <a:r>
              <a:rPr lang="en-US" dirty="0" smtClean="0"/>
              <a:t>Supports </a:t>
            </a:r>
            <a:r>
              <a:rPr lang="en-US" i="1" dirty="0" smtClean="0"/>
              <a:t>work or school account </a:t>
            </a:r>
          </a:p>
          <a:p>
            <a:endParaRPr lang="en-US" dirty="0"/>
          </a:p>
        </p:txBody>
      </p:sp>
      <p:sp>
        <p:nvSpPr>
          <p:cNvPr id="5" name="Title 4"/>
          <p:cNvSpPr>
            <a:spLocks noGrp="1"/>
          </p:cNvSpPr>
          <p:nvPr>
            <p:ph type="title"/>
          </p:nvPr>
        </p:nvSpPr>
        <p:spPr/>
        <p:txBody>
          <a:bodyPr/>
          <a:lstStyle/>
          <a:p>
            <a:r>
              <a:rPr lang="en-US" i="1" dirty="0" smtClean="0"/>
              <a:t>Your</a:t>
            </a:r>
            <a:r>
              <a:rPr lang="en-US" dirty="0" smtClean="0"/>
              <a:t> Visual Studio: Settings and services</a:t>
            </a:r>
            <a:endParaRPr lang="en-US" dirty="0"/>
          </a:p>
        </p:txBody>
      </p:sp>
      <p:pic>
        <p:nvPicPr>
          <p:cNvPr id="1026" name="Picture 2" descr="Illustration for Azure Active Dire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789" y="5987967"/>
            <a:ext cx="515787" cy="51578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063557" y="1348422"/>
            <a:ext cx="6309360" cy="3840480"/>
            <a:chOff x="3063557" y="1348422"/>
            <a:chExt cx="6309360" cy="3840480"/>
          </a:xfrm>
        </p:grpSpPr>
        <p:grpSp>
          <p:nvGrpSpPr>
            <p:cNvPr id="9" name="Group 8"/>
            <p:cNvGrpSpPr/>
            <p:nvPr/>
          </p:nvGrpSpPr>
          <p:grpSpPr>
            <a:xfrm>
              <a:off x="3063557" y="1348422"/>
              <a:ext cx="6309360" cy="3840480"/>
              <a:chOff x="2389187" y="925512"/>
              <a:chExt cx="7658100" cy="5143500"/>
            </a:xfrm>
          </p:grpSpPr>
          <p:pic>
            <p:nvPicPr>
              <p:cNvPr id="10" name="Picture 9"/>
              <p:cNvPicPr>
                <a:picLocks noChangeAspect="1"/>
              </p:cNvPicPr>
              <p:nvPr/>
            </p:nvPicPr>
            <p:blipFill>
              <a:blip r:embed="rId4"/>
              <a:stretch>
                <a:fillRect/>
              </a:stretch>
            </p:blipFill>
            <p:spPr>
              <a:xfrm>
                <a:off x="2389187" y="925512"/>
                <a:ext cx="7658100" cy="5143500"/>
              </a:xfrm>
              <a:prstGeom prst="rect">
                <a:avLst/>
              </a:prstGeom>
            </p:spPr>
          </p:pic>
          <p:sp>
            <p:nvSpPr>
              <p:cNvPr id="11" name="TextBox 10"/>
              <p:cNvSpPr txBox="1"/>
              <p:nvPr/>
            </p:nvSpPr>
            <p:spPr>
              <a:xfrm>
                <a:off x="3044029" y="4085432"/>
                <a:ext cx="1256754" cy="216982"/>
              </a:xfrm>
              <a:prstGeom prst="rect">
                <a:avLst/>
              </a:prstGeom>
              <a:solidFill>
                <a:srgbClr val="FFFFFF"/>
              </a:solidFill>
              <a:ln>
                <a:solidFill>
                  <a:srgbClr val="FFFFFF"/>
                </a:solidFill>
              </a:ln>
            </p:spPr>
            <p:txBody>
              <a:bodyPr wrap="none" lIns="0" tIns="0" rIns="0" bIns="91440" rtlCol="0">
                <a:spAutoFit/>
              </a:bodyPr>
              <a:lstStyle/>
              <a:p>
                <a:pPr>
                  <a:lnSpc>
                    <a:spcPct val="90000"/>
                  </a:lnSpc>
                  <a:spcAft>
                    <a:spcPts val="600"/>
                  </a:spcAft>
                </a:pPr>
                <a:r>
                  <a:rPr lang="en-US" sz="900" dirty="0" smtClean="0">
                    <a:gradFill>
                      <a:gsLst>
                        <a:gs pos="2917">
                          <a:srgbClr val="404040"/>
                        </a:gs>
                        <a:gs pos="30000">
                          <a:srgbClr val="404040"/>
                        </a:gs>
                      </a:gsLst>
                      <a:lin ang="5400000" scaled="0"/>
                    </a:gradFill>
                  </a:rPr>
                  <a:t>tamarah@microsoft.com</a:t>
                </a:r>
              </a:p>
            </p:txBody>
          </p:sp>
          <p:sp>
            <p:nvSpPr>
              <p:cNvPr id="12" name="TextBox 11"/>
              <p:cNvSpPr txBox="1"/>
              <p:nvPr/>
            </p:nvSpPr>
            <p:spPr>
              <a:xfrm>
                <a:off x="3053558" y="4549774"/>
                <a:ext cx="1923604" cy="216982"/>
              </a:xfrm>
              <a:prstGeom prst="rect">
                <a:avLst/>
              </a:prstGeom>
              <a:solidFill>
                <a:srgbClr val="FFFFFF"/>
              </a:solidFill>
              <a:ln>
                <a:solidFill>
                  <a:srgbClr val="FFFFFF"/>
                </a:solidFill>
              </a:ln>
            </p:spPr>
            <p:txBody>
              <a:bodyPr wrap="none" lIns="0" tIns="0" rIns="0" bIns="91440" rtlCol="0">
                <a:spAutoFit/>
              </a:bodyPr>
              <a:lstStyle/>
              <a:p>
                <a:pPr>
                  <a:lnSpc>
                    <a:spcPct val="90000"/>
                  </a:lnSpc>
                  <a:spcAft>
                    <a:spcPts val="600"/>
                  </a:spcAft>
                </a:pPr>
                <a:r>
                  <a:rPr lang="en-US" sz="900" dirty="0" smtClean="0">
                    <a:gradFill>
                      <a:gsLst>
                        <a:gs pos="2917">
                          <a:srgbClr val="404040"/>
                        </a:gs>
                        <a:gs pos="30000">
                          <a:srgbClr val="404040"/>
                        </a:gs>
                      </a:gsLst>
                      <a:lin ang="5400000" scaled="0"/>
                    </a:gradFill>
                  </a:rPr>
                  <a:t>tamarah@vsconnect.onmicrosoft.com</a:t>
                </a:r>
              </a:p>
            </p:txBody>
          </p:sp>
          <p:sp>
            <p:nvSpPr>
              <p:cNvPr id="13" name="TextBox 12"/>
              <p:cNvSpPr txBox="1"/>
              <p:nvPr/>
            </p:nvSpPr>
            <p:spPr>
              <a:xfrm>
                <a:off x="3054495" y="5002067"/>
                <a:ext cx="947375" cy="216982"/>
              </a:xfrm>
              <a:prstGeom prst="rect">
                <a:avLst/>
              </a:prstGeom>
              <a:solidFill>
                <a:srgbClr val="FFFFFF"/>
              </a:solidFill>
              <a:ln>
                <a:solidFill>
                  <a:srgbClr val="FFFFFF"/>
                </a:solidFill>
              </a:ln>
            </p:spPr>
            <p:txBody>
              <a:bodyPr wrap="none" lIns="0" tIns="0" rIns="0" bIns="91440" rtlCol="0">
                <a:spAutoFit/>
              </a:bodyPr>
              <a:lstStyle/>
              <a:p>
                <a:pPr>
                  <a:lnSpc>
                    <a:spcPct val="90000"/>
                  </a:lnSpc>
                  <a:spcAft>
                    <a:spcPts val="600"/>
                  </a:spcAft>
                </a:pPr>
                <a:r>
                  <a:rPr lang="en-US" sz="900" dirty="0" smtClean="0">
                    <a:gradFill>
                      <a:gsLst>
                        <a:gs pos="2917">
                          <a:srgbClr val="404040"/>
                        </a:gs>
                        <a:gs pos="30000">
                          <a:srgbClr val="404040"/>
                        </a:gs>
                      </a:gsLst>
                      <a:lin ang="5400000" scaled="0"/>
                    </a:gradFill>
                  </a:rPr>
                  <a:t>tamarah@live.com</a:t>
                </a:r>
              </a:p>
            </p:txBody>
          </p:sp>
          <p:sp>
            <p:nvSpPr>
              <p:cNvPr id="14" name="TextBox 13"/>
              <p:cNvSpPr txBox="1"/>
              <p:nvPr/>
            </p:nvSpPr>
            <p:spPr>
              <a:xfrm>
                <a:off x="3045889" y="5453241"/>
                <a:ext cx="1580882" cy="216982"/>
              </a:xfrm>
              <a:prstGeom prst="rect">
                <a:avLst/>
              </a:prstGeom>
              <a:solidFill>
                <a:srgbClr val="FFFFFF"/>
              </a:solidFill>
              <a:ln>
                <a:solidFill>
                  <a:srgbClr val="FFFFFF"/>
                </a:solidFill>
              </a:ln>
            </p:spPr>
            <p:txBody>
              <a:bodyPr wrap="none" lIns="0" tIns="0" rIns="640080" bIns="91440" rtlCol="0">
                <a:spAutoFit/>
              </a:bodyPr>
              <a:lstStyle/>
              <a:p>
                <a:pPr>
                  <a:lnSpc>
                    <a:spcPct val="90000"/>
                  </a:lnSpc>
                  <a:spcAft>
                    <a:spcPts val="600"/>
                  </a:spcAft>
                </a:pPr>
                <a:r>
                  <a:rPr lang="en-US" sz="900" dirty="0" smtClean="0">
                    <a:gradFill>
                      <a:gsLst>
                        <a:gs pos="2917">
                          <a:srgbClr val="404040"/>
                        </a:gs>
                        <a:gs pos="30000">
                          <a:srgbClr val="404040"/>
                        </a:gs>
                      </a:gsLst>
                      <a:lin ang="5400000" scaled="0"/>
                    </a:gradFill>
                  </a:rPr>
                  <a:t>contoso@live.com</a:t>
                </a:r>
              </a:p>
            </p:txBody>
          </p:sp>
          <p:sp>
            <p:nvSpPr>
              <p:cNvPr id="15" name="TextBox 14"/>
              <p:cNvSpPr txBox="1"/>
              <p:nvPr/>
            </p:nvSpPr>
            <p:spPr>
              <a:xfrm>
                <a:off x="3163093" y="2056319"/>
                <a:ext cx="1205360" cy="290601"/>
              </a:xfrm>
              <a:prstGeom prst="rect">
                <a:avLst/>
              </a:prstGeom>
              <a:solidFill>
                <a:srgbClr val="FFFFFF"/>
              </a:solidFill>
              <a:ln>
                <a:solidFill>
                  <a:srgbClr val="FFFFFF"/>
                </a:solidFill>
              </a:ln>
            </p:spPr>
            <p:txBody>
              <a:bodyPr wrap="square" lIns="0" tIns="0" rIns="0" bIns="91440" rtlCol="0">
                <a:spAutoFit/>
              </a:bodyPr>
              <a:lstStyle/>
              <a:p>
                <a:pPr>
                  <a:lnSpc>
                    <a:spcPct val="90000"/>
                  </a:lnSpc>
                  <a:spcAft>
                    <a:spcPts val="600"/>
                  </a:spcAft>
                </a:pPr>
                <a:r>
                  <a:rPr lang="en-US" sz="900" dirty="0" smtClean="0">
                    <a:gradFill>
                      <a:gsLst>
                        <a:gs pos="2917">
                          <a:srgbClr val="404040"/>
                        </a:gs>
                        <a:gs pos="30000">
                          <a:srgbClr val="404040"/>
                        </a:gs>
                      </a:gsLst>
                      <a:lin ang="5400000" scaled="0"/>
                    </a:gradFill>
                  </a:rPr>
                  <a:t>tamarah@live.com</a:t>
                </a:r>
              </a:p>
            </p:txBody>
          </p:sp>
          <p:sp>
            <p:nvSpPr>
              <p:cNvPr id="16" name="TextBox 15"/>
              <p:cNvSpPr txBox="1"/>
              <p:nvPr/>
            </p:nvSpPr>
            <p:spPr>
              <a:xfrm>
                <a:off x="3155951" y="1846407"/>
                <a:ext cx="989630" cy="166199"/>
              </a:xfrm>
              <a:prstGeom prst="rect">
                <a:avLst/>
              </a:prstGeom>
              <a:solidFill>
                <a:srgbClr val="FFFFFF"/>
              </a:solidFill>
              <a:ln>
                <a:solidFill>
                  <a:srgbClr val="FFFFFF"/>
                </a:solidFill>
              </a:ln>
            </p:spPr>
            <p:txBody>
              <a:bodyPr wrap="none" lIns="0" tIns="0" rIns="0" bIns="0" rtlCol="0">
                <a:spAutoFit/>
              </a:bodyPr>
              <a:lstStyle/>
              <a:p>
                <a:pPr>
                  <a:lnSpc>
                    <a:spcPct val="90000"/>
                  </a:lnSpc>
                  <a:spcAft>
                    <a:spcPts val="600"/>
                  </a:spcAft>
                </a:pPr>
                <a:r>
                  <a:rPr lang="en-US" sz="1200" dirty="0" smtClean="0">
                    <a:gradFill>
                      <a:gsLst>
                        <a:gs pos="2917">
                          <a:srgbClr val="404040"/>
                        </a:gs>
                        <a:gs pos="30000">
                          <a:srgbClr val="404040"/>
                        </a:gs>
                      </a:gsLst>
                      <a:lin ang="5400000" scaled="0"/>
                    </a:gradFill>
                  </a:rPr>
                  <a:t>Tamara Howell</a:t>
                </a:r>
              </a:p>
            </p:txBody>
          </p:sp>
          <p:sp>
            <p:nvSpPr>
              <p:cNvPr id="17" name="TextBox 16"/>
              <p:cNvSpPr txBox="1"/>
              <p:nvPr/>
            </p:nvSpPr>
            <p:spPr>
              <a:xfrm>
                <a:off x="2626639" y="1431673"/>
                <a:ext cx="3050707" cy="249299"/>
              </a:xfrm>
              <a:prstGeom prst="rect">
                <a:avLst/>
              </a:prstGeom>
              <a:solidFill>
                <a:srgbClr val="FFFFFF"/>
              </a:solidFill>
              <a:ln>
                <a:solidFill>
                  <a:srgbClr val="FFFFFF"/>
                </a:solidFill>
              </a:ln>
            </p:spPr>
            <p:txBody>
              <a:bodyPr wrap="none" lIns="0" tIns="0" rIns="731520" bIns="0" rtlCol="0">
                <a:spAutoFit/>
              </a:bodyPr>
              <a:lstStyle/>
              <a:p>
                <a:pPr>
                  <a:lnSpc>
                    <a:spcPct val="90000"/>
                  </a:lnSpc>
                  <a:spcAft>
                    <a:spcPts val="600"/>
                  </a:spcAft>
                </a:pPr>
                <a:r>
                  <a:rPr lang="en-US" dirty="0" smtClean="0">
                    <a:gradFill>
                      <a:gsLst>
                        <a:gs pos="2917">
                          <a:srgbClr val="404040"/>
                        </a:gs>
                        <a:gs pos="30000">
                          <a:srgbClr val="404040"/>
                        </a:gs>
                      </a:gsLst>
                      <a:lin ang="5400000" scaled="0"/>
                    </a:gradFill>
                    <a:latin typeface="Segoe UI Light"/>
                  </a:rPr>
                  <a:t>Personalization Account</a:t>
                </a:r>
              </a:p>
            </p:txBody>
          </p:sp>
        </p:grpSp>
        <p:sp>
          <p:nvSpPr>
            <p:cNvPr id="18" name="TextBox 17"/>
            <p:cNvSpPr txBox="1"/>
            <p:nvPr/>
          </p:nvSpPr>
          <p:spPr>
            <a:xfrm>
              <a:off x="6415087" y="2586037"/>
              <a:ext cx="793750" cy="83100"/>
            </a:xfrm>
            <a:prstGeom prst="rect">
              <a:avLst/>
            </a:prstGeom>
            <a:solidFill>
              <a:srgbClr val="FFFFFF"/>
            </a:solidFill>
            <a:ln>
              <a:solidFill>
                <a:srgbClr val="FFFFFF"/>
              </a:solidFill>
            </a:ln>
          </p:spPr>
          <p:txBody>
            <a:bodyPr wrap="square" lIns="0" tIns="0" rIns="0" bIns="0" rtlCol="0">
              <a:spAutoFit/>
            </a:bodyPr>
            <a:lstStyle/>
            <a:p>
              <a:pPr>
                <a:lnSpc>
                  <a:spcPct val="90000"/>
                </a:lnSpc>
                <a:spcAft>
                  <a:spcPts val="600"/>
                </a:spcAft>
              </a:pPr>
              <a:r>
                <a:rPr lang="en-US" sz="600" dirty="0" smtClean="0">
                  <a:gradFill>
                    <a:gsLst>
                      <a:gs pos="2917">
                        <a:srgbClr val="404040"/>
                      </a:gs>
                      <a:gs pos="30000">
                        <a:srgbClr val="404040"/>
                      </a:gs>
                    </a:gsLst>
                    <a:lin ang="5400000" scaled="0"/>
                  </a:gradFill>
                </a:rPr>
                <a:t>tamarah@live.com</a:t>
              </a:r>
            </a:p>
          </p:txBody>
        </p:sp>
      </p:grpSp>
    </p:spTree>
    <p:extLst>
      <p:ext uri="{BB962C8B-B14F-4D97-AF65-F5344CB8AC3E}">
        <p14:creationId xmlns:p14="http://schemas.microsoft.com/office/powerpoint/2010/main" val="362624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218237" y="3419624"/>
            <a:ext cx="5945966" cy="990601"/>
          </a:xfrm>
        </p:spPr>
        <p:txBody>
          <a:bodyPr/>
          <a:lstStyle/>
          <a:p>
            <a:r>
              <a:rPr lang="en-US" dirty="0" smtClean="0"/>
              <a:t>Reduced clutter</a:t>
            </a:r>
          </a:p>
          <a:p>
            <a:r>
              <a:rPr lang="en-US" dirty="0" smtClean="0"/>
              <a:t>See what you care about</a:t>
            </a:r>
            <a:endParaRPr lang="en-US" dirty="0"/>
          </a:p>
        </p:txBody>
      </p:sp>
      <p:sp>
        <p:nvSpPr>
          <p:cNvPr id="5" name="Title 4"/>
          <p:cNvSpPr>
            <a:spLocks noGrp="1"/>
          </p:cNvSpPr>
          <p:nvPr>
            <p:ph type="title"/>
          </p:nvPr>
        </p:nvSpPr>
        <p:spPr/>
        <p:txBody>
          <a:bodyPr/>
          <a:lstStyle/>
          <a:p>
            <a:r>
              <a:rPr lang="en-US" i="1" dirty="0" smtClean="0"/>
              <a:t>Your</a:t>
            </a:r>
            <a:r>
              <a:rPr lang="en-US" dirty="0" smtClean="0"/>
              <a:t> Visual Studio: Notifications</a:t>
            </a:r>
            <a:endParaRPr lang="en-US" dirty="0"/>
          </a:p>
        </p:txBody>
      </p:sp>
      <p:pic>
        <p:nvPicPr>
          <p:cNvPr id="9" name="Picture 8"/>
          <p:cNvPicPr>
            <a:picLocks noChangeAspect="1"/>
          </p:cNvPicPr>
          <p:nvPr/>
        </p:nvPicPr>
        <p:blipFill>
          <a:blip r:embed="rId4"/>
          <a:stretch>
            <a:fillRect/>
          </a:stretch>
        </p:blipFill>
        <p:spPr>
          <a:xfrm>
            <a:off x="655637" y="1241574"/>
            <a:ext cx="3620005" cy="5401429"/>
          </a:xfrm>
          <a:prstGeom prst="rect">
            <a:avLst/>
          </a:prstGeom>
          <a:ln>
            <a:noFill/>
          </a:ln>
          <a:effectLst>
            <a:outerShdw blurRad="292100" dist="139700" dir="2700000" algn="tl" rotWithShape="0">
              <a:srgbClr val="333333">
                <a:alpha val="65000"/>
              </a:srgbClr>
            </a:outerShdw>
          </a:effectLst>
        </p:spPr>
      </p:pic>
      <p:sp>
        <p:nvSpPr>
          <p:cNvPr id="10" name="MousePointer"/>
          <p:cNvSpPr/>
          <p:nvPr>
            <p:custDataLst>
              <p:custData r:id="rId1"/>
            </p:custDataLst>
          </p:nvPr>
        </p:nvSpPr>
        <p:spPr>
          <a:xfrm rot="20359169">
            <a:off x="3894909" y="4143840"/>
            <a:ext cx="151053" cy="247694"/>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solidFill>
            <a:srgbClr val="FFFFFF"/>
          </a:solidFill>
          <a:ln w="3175">
            <a:solidFill>
              <a:srgbClr val="000000">
                <a:lumMod val="85000"/>
                <a:lumOff val="15000"/>
              </a:srgbClr>
            </a:solidFill>
          </a:ln>
          <a:effectLst>
            <a:glow rad="139700">
              <a:srgbClr val="F79646">
                <a:satMod val="175000"/>
                <a:alpha val="40000"/>
              </a:srgbClr>
            </a:glow>
            <a:outerShdw blurRad="25400" dist="25400" dir="2040000" algn="tl" rotWithShape="0">
              <a:prstClr val="black">
                <a:alpha val="20000"/>
              </a:prstClr>
            </a:outerShdw>
          </a:effectLst>
        </p:spPr>
        <p:style>
          <a:lnRef idx="2">
            <a:srgbClr val="4F81BD">
              <a:shade val="50000"/>
            </a:srgbClr>
          </a:lnRef>
          <a:fillRef idx="1">
            <a:srgbClr val="4F81BD"/>
          </a:fillRef>
          <a:effectRef idx="0">
            <a:srgbClr val="4F81BD"/>
          </a:effectRef>
          <a:fontRef idx="minor">
            <a:srgbClr val="000000"/>
          </a:fontRef>
        </p:style>
        <p:txBody>
          <a:bodyPr lIns="97531" tIns="48766" rIns="97531" bIns="48766" rtlCol="0" anchor="ctr"/>
          <a:lstStyle/>
          <a:p>
            <a:pPr algn="ctr"/>
            <a:endParaRPr lang="en-US" dirty="0"/>
          </a:p>
        </p:txBody>
      </p:sp>
    </p:spTree>
    <p:extLst>
      <p:ext uri="{BB962C8B-B14F-4D97-AF65-F5344CB8AC3E}">
        <p14:creationId xmlns:p14="http://schemas.microsoft.com/office/powerpoint/2010/main" val="282934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81621" y="3573462"/>
            <a:ext cx="10032416" cy="990601"/>
          </a:xfrm>
        </p:spPr>
        <p:txBody>
          <a:bodyPr/>
          <a:lstStyle/>
          <a:p>
            <a:pPr marL="342900" indent="-342900">
              <a:buFont typeface="Arial" panose="020B0604020202020204" pitchFamily="34" charset="0"/>
              <a:buChar char="•"/>
            </a:pPr>
            <a:r>
              <a:rPr lang="en-US" dirty="0" smtClean="0"/>
              <a:t>Improved High-DPI support</a:t>
            </a:r>
          </a:p>
          <a:p>
            <a:endParaRPr lang="en-US" dirty="0"/>
          </a:p>
          <a:p>
            <a:endParaRPr lang="en-US" dirty="0" smtClean="0"/>
          </a:p>
          <a:p>
            <a:endParaRPr lang="en-US" dirty="0"/>
          </a:p>
          <a:p>
            <a:pPr marL="571500" indent="-5715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Custom window layouts</a:t>
            </a:r>
          </a:p>
          <a:p>
            <a:pPr marL="342900" indent="-342900">
              <a:buFont typeface="Arial" panose="020B0604020202020204" pitchFamily="34" charset="0"/>
              <a:buChar char="•"/>
            </a:pPr>
            <a:r>
              <a:rPr lang="en-US" dirty="0" smtClean="0"/>
              <a:t>Touch in the editor</a:t>
            </a:r>
          </a:p>
          <a:p>
            <a:endParaRPr lang="en-US" dirty="0"/>
          </a:p>
        </p:txBody>
      </p:sp>
      <p:sp>
        <p:nvSpPr>
          <p:cNvPr id="5" name="Title 4"/>
          <p:cNvSpPr>
            <a:spLocks noGrp="1"/>
          </p:cNvSpPr>
          <p:nvPr>
            <p:ph type="title"/>
          </p:nvPr>
        </p:nvSpPr>
        <p:spPr/>
        <p:txBody>
          <a:bodyPr/>
          <a:lstStyle/>
          <a:p>
            <a:r>
              <a:rPr lang="en-US" i="1" dirty="0" smtClean="0"/>
              <a:t>Your</a:t>
            </a:r>
            <a:r>
              <a:rPr lang="en-US" dirty="0" smtClean="0"/>
              <a:t> Visual Studio: On all your devices</a:t>
            </a:r>
            <a:endParaRPr lang="en-US" dirty="0"/>
          </a:p>
        </p:txBody>
      </p:sp>
      <p:pic>
        <p:nvPicPr>
          <p:cNvPr id="3073" name="Picture 1"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021" y="2278062"/>
            <a:ext cx="94869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32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FE055DFB-2179-4F25-980C-29B98161779E}"/>
    </a:ext>
  </a:extLst>
</a:theme>
</file>

<file path=ppt/theme/theme2.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 id="{85270B9F-6059-435D-BD12-FF81FD32E937}" vid="{8B415A2F-61CC-44E3-A1CB-19DFFD4E52A4}"/>
    </a:ext>
  </a:extLst>
</a:theme>
</file>

<file path=ppt/theme/theme3.xml><?xml version="1.0" encoding="utf-8"?>
<a:theme xmlns:a="http://schemas.openxmlformats.org/drawingml/2006/main" name="1_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 id="{85270B9F-6059-435D-BD12-FF81FD32E937}" vid="{DF294B88-634D-44C8-80F9-4F177F3F1D4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Mark Wilson-Thomas</External_x0020_Speaker>
    <Session_x0020_Code xmlns="12a172fe-0250-434a-85cf-03b10810c5e5"> 2-669</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4.xml><?xml version="1.0" encoding="utf-8"?>
<Control xmlns="http://schemas.microsoft.com/VisualStudio/2011/storyboarding/control">
  <Id Name="System.Storyboarding.Common.MousePointer" Revision="1" Stencil="System.Storyboarding.Common" StencilVersion="0.1"/>
</Control>
</file>

<file path=customXml/item5.xml><?xml version="1.0" encoding="utf-8"?>
<Control xmlns="http://schemas.microsoft.com/VisualStudio/2011/storyboarding/control">
  <Id Name="System.Storyboarding.Common.MousePointer" Revision="1" Stencil="System.Storyboarding.Common" StencilVersion="0.1"/>
</Control>
</file>

<file path=customXml/itemProps1.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12a172fe-0250-434a-85cf-03b10810c5e5"/>
    <ds:schemaRef ds:uri="http://purl.org/dc/terms/"/>
    <ds:schemaRef ds:uri="http://schemas.microsoft.com/sharepoint/v3"/>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230e9df3-be65-4c73-a93b-d1236ebd677e"/>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B5D0B566-D8C9-4EC4-B3DE-F1C1C693AA56}">
  <ds:schemaRefs>
    <ds:schemaRef ds:uri="http://schemas.microsoft.com/VisualStudio/2011/storyboarding/control"/>
  </ds:schemaRefs>
</ds:datastoreItem>
</file>

<file path=customXml/itemProps5.xml><?xml version="1.0" encoding="utf-8"?>
<ds:datastoreItem xmlns:ds="http://schemas.openxmlformats.org/officeDocument/2006/customXml" ds:itemID="{99A932B8-3FBF-4305-A8B9-6688199662D0}">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Build_2015_Template_v03</Template>
  <TotalTime>10</TotalTime>
  <Words>1511</Words>
  <Application>Microsoft Office PowerPoint</Application>
  <PresentationFormat>Custom</PresentationFormat>
  <Paragraphs>124</Paragraphs>
  <Slides>15</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ＭＳ Ｐゴシック</vt:lpstr>
      <vt:lpstr>Arial</vt:lpstr>
      <vt:lpstr>Avenir LT Pro 45 Book</vt:lpstr>
      <vt:lpstr>Consolas</vt:lpstr>
      <vt:lpstr>Segoe UI</vt:lpstr>
      <vt:lpstr>Segoe UI Light</vt:lpstr>
      <vt:lpstr>Wingdings</vt:lpstr>
      <vt:lpstr>5-30629_Build_Template_WHITE</vt:lpstr>
      <vt:lpstr>1_5-30629_Build_Template_WHITE</vt:lpstr>
      <vt:lpstr>1_5-30629_Build_Template_DARK BLUE</vt:lpstr>
      <vt:lpstr>PowerPoint Presentation</vt:lpstr>
      <vt:lpstr>PowerPoint Presentation</vt:lpstr>
      <vt:lpstr>Maximize Your Coding Productivity  for Apps, Devices, and Services with  Visual Studio 2015</vt:lpstr>
      <vt:lpstr>Agenda </vt:lpstr>
      <vt:lpstr>Simpler choices:  Visual Studio 2015 Product Family</vt:lpstr>
      <vt:lpstr>Your Visual Studio: Customize your setup</vt:lpstr>
      <vt:lpstr>Your Visual Studio: Settings and services</vt:lpstr>
      <vt:lpstr>Your Visual Studio: Notifications</vt:lpstr>
      <vt:lpstr>Your Visual Studio: On all your devices</vt:lpstr>
      <vt:lpstr>Code, navigate and fix issues</vt:lpstr>
      <vt:lpstr>Announcing….</vt:lpstr>
      <vt:lpstr>Sharing your feedback</vt:lpstr>
      <vt:lpstr>Now you’ve seen this talk…</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Maximize Your Coding Productivity for Apps, Devices, and Services with Visual Studio 2015</dc:title>
  <dc:subject>Build 2015</dc:subject>
  <dc:creator>Shows</dc:creator>
  <cp:keywords>Build 2015</cp:keywords>
  <dc:description>Template: Mitchell Derrey, Silver Fox Productions
Formatting: 
Audience Type:</dc:description>
  <cp:lastModifiedBy>Amber Templeton</cp:lastModifiedBy>
  <cp:revision>8</cp:revision>
  <dcterms:created xsi:type="dcterms:W3CDTF">2015-04-28T17:42:07Z</dcterms:created>
  <dcterms:modified xsi:type="dcterms:W3CDTF">2015-04-29T23:32:54Z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