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 id="2147484308" r:id="rId6"/>
    <p:sldMasterId id="2147484326" r:id="rId7"/>
    <p:sldMasterId id="2147484359" r:id="rId8"/>
  </p:sldMasterIdLst>
  <p:notesMasterIdLst>
    <p:notesMasterId r:id="rId15"/>
  </p:notesMasterIdLst>
  <p:handoutMasterIdLst>
    <p:handoutMasterId r:id="rId16"/>
  </p:handoutMasterIdLst>
  <p:sldIdLst>
    <p:sldId id="309" r:id="rId9"/>
    <p:sldId id="310" r:id="rId10"/>
    <p:sldId id="311" r:id="rId11"/>
    <p:sldId id="312" r:id="rId12"/>
    <p:sldId id="316" r:id="rId13"/>
    <p:sldId id="315" r:id="rId1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309"/>
            <p14:sldId id="310"/>
            <p14:sldId id="311"/>
            <p14:sldId id="312"/>
            <p14:sldId id="316"/>
            <p14:sldId id="31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00176B"/>
    <a:srgbClr val="E3008C"/>
    <a:srgbClr val="FFB900"/>
    <a:srgbClr val="107C10"/>
    <a:srgbClr val="FFFFFF"/>
    <a:srgbClr val="232832"/>
    <a:srgbClr val="525252"/>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077" autoAdjust="0"/>
    <p:restoredTop sz="96323" autoAdjust="0"/>
  </p:normalViewPr>
  <p:slideViewPr>
    <p:cSldViewPr>
      <p:cViewPr varScale="1">
        <p:scale>
          <a:sx n="130" d="100"/>
          <a:sy n="130" d="100"/>
        </p:scale>
        <p:origin x="198" y="12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4/30/2015 4:44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4/30/2015 4:44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4/30/2015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4837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4/30/2015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09710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sz="900" b="1" dirty="0" smtClean="0"/>
          </a:p>
        </p:txBody>
      </p:sp>
      <p:sp>
        <p:nvSpPr>
          <p:cNvPr id="4" name="Footer Placeholder 3"/>
          <p:cNvSpPr>
            <a:spLocks noGrp="1"/>
          </p:cNvSpPr>
          <p:nvPr>
            <p:ph type="ftr" sz="quarter" idx="10"/>
          </p:nvPr>
        </p:nvSpPr>
        <p:spPr/>
        <p:txBody>
          <a:bodyPr/>
          <a:lstStyle/>
          <a:p>
            <a:pPr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a:defRPr/>
            </a:pPr>
            <a:fld id="{E74353ED-ACB2-44BF-A903-985B0AF962B7}" type="datetime1">
              <a:rPr lang="en-US" smtClean="0">
                <a:solidFill>
                  <a:prstClr val="black"/>
                </a:solidFill>
              </a:rPr>
              <a:pPr>
                <a:defRPr/>
              </a:pPr>
              <a:t>4/30/2015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B4008EB6-D09E-4580-8CD6-DDB14511944F}"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4252247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135331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496907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298823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6559989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47448701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3820207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8521665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92471122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05037345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040259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78867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410036918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71581210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211470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117107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086743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40" y="1212852"/>
            <a:ext cx="11887200" cy="2091744"/>
          </a:xfrm>
        </p:spPr>
        <p:txBody>
          <a:bodyPr/>
          <a:lstStyle>
            <a:lvl1pPr marL="0" indent="0">
              <a:buNone/>
              <a:defRPr>
                <a:solidFill>
                  <a:schemeClr val="accent2"/>
                </a:solidFill>
              </a:defRPr>
            </a:lvl1pPr>
            <a:lvl2pPr marL="0" indent="0">
              <a:buFontTx/>
              <a:buNone/>
              <a:defRPr sz="2000"/>
            </a:lvl2pPr>
            <a:lvl3pPr marL="228450" indent="0">
              <a:buNone/>
              <a:defRPr/>
            </a:lvl3pPr>
            <a:lvl4pPr marL="456901" indent="0">
              <a:buNone/>
              <a:defRPr/>
            </a:lvl4pPr>
            <a:lvl5pPr marL="685351"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274681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88556092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9932863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41418249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2642417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26579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2272211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4778681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79552279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97702603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13714487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6192706"/>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263673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557402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8471111"/>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0205921"/>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9647438"/>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168430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947235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627849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736895945"/>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69792087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796333930"/>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70680969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130207600"/>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696970624"/>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053052"/>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61058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774380"/>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97401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269667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286321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8642" y="286003"/>
            <a:ext cx="11375536" cy="78650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5533" y="1429994"/>
            <a:ext cx="11375536"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335266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12224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735867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8330763"/>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2489839230"/>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817957444"/>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532231899"/>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71830350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3547003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32811830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074205"/>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876258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24011"/>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232994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image" Target="../media/image4.pn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theme" Target="../theme/theme4.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image" Target="../media/image5.png"/><Relationship Id="rId8"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452088093"/>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25" r:id="rId1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993201324"/>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44" r:id="rId18"/>
    <p:sldLayoutId id="2147484345" r:id="rId19"/>
    <p:sldLayoutId id="2147484346" r:id="rId20"/>
    <p:sldLayoutId id="2147484347" r:id="rId21"/>
    <p:sldLayoutId id="2147484348" r:id="rId22"/>
    <p:sldLayoutId id="2147484349" r:id="rId23"/>
    <p:sldLayoutId id="2147484350" r:id="rId24"/>
    <p:sldLayoutId id="2147484351" r:id="rId25"/>
    <p:sldLayoutId id="2147484352" r:id="rId26"/>
    <p:sldLayoutId id="2147484353" r:id="rId27"/>
    <p:sldLayoutId id="2147484354" r:id="rId28"/>
    <p:sldLayoutId id="2147484355" r:id="rId29"/>
    <p:sldLayoutId id="2147484356" r:id="rId30"/>
    <p:sldLayoutId id="2147484357" r:id="rId31"/>
    <p:sldLayoutId id="2147484358"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604128997"/>
      </p:ext>
    </p:extLst>
  </p:cSld>
  <p:clrMap bg1="dk1" tx1="lt1" bg2="dk2" tx2="lt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 id="2147484372"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8.xml"/><Relationship Id="rId5" Type="http://schemas.microsoft.com/office/2007/relationships/hdphoto" Target="../media/hdphoto1.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6.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hyperlink" Target="http://www.microsoft.com/click/services/Redirect2.ashx?CR_CC=200623246" TargetMode="External"/><Relationship Id="rId2" Type="http://schemas.openxmlformats.org/officeDocument/2006/relationships/hyperlink" Target="http://www.microsoft.com/click/services/Redirect2.ashx?CR_CC=200623237" TargetMode="External"/><Relationship Id="rId1" Type="http://schemas.openxmlformats.org/officeDocument/2006/relationships/slideLayout" Target="../slideLayouts/slideLayout3.xml"/><Relationship Id="rId4" Type="http://schemas.openxmlformats.org/officeDocument/2006/relationships/hyperlink" Target="http://www.microsoft.com/click/services/Redirect2.ashx?CR_CC=20062323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65489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body" sz="quarter" idx="12"/>
          </p:nvPr>
        </p:nvSpPr>
        <p:spPr/>
        <p:txBody>
          <a:bodyPr/>
          <a:lstStyle/>
          <a:p>
            <a:r>
              <a:rPr lang="en-US" smtClean="0"/>
              <a:t>Scott Hanselman and Scott Hunter</a:t>
            </a:r>
          </a:p>
          <a:p>
            <a:r>
              <a:rPr lang="en-US" smtClean="0"/>
              <a:t>The Lesser Scotts</a:t>
            </a:r>
          </a:p>
          <a:p>
            <a:r>
              <a:rPr lang="en-US" smtClean="0"/>
              <a:t>ASP.NET and Azure Web Tools</a:t>
            </a:r>
            <a:endParaRPr lang="en-US" dirty="0"/>
          </a:p>
        </p:txBody>
      </p:sp>
      <p:sp>
        <p:nvSpPr>
          <p:cNvPr id="2" name="Title 1"/>
          <p:cNvSpPr>
            <a:spLocks noGrp="1"/>
          </p:cNvSpPr>
          <p:nvPr>
            <p:ph type="title"/>
          </p:nvPr>
        </p:nvSpPr>
        <p:spPr/>
        <p:txBody>
          <a:bodyPr/>
          <a:lstStyle/>
          <a:p>
            <a:r>
              <a:rPr lang="en-US" smtClean="0"/>
              <a:t>Introduction to ASP.NET 5</a:t>
            </a:r>
            <a:endParaRPr lang="en-US" dirty="0"/>
          </a:p>
        </p:txBody>
      </p:sp>
      <p:sp>
        <p:nvSpPr>
          <p:cNvPr id="8" name="Text Placeholder 7"/>
          <p:cNvSpPr>
            <a:spLocks noGrp="1"/>
          </p:cNvSpPr>
          <p:nvPr>
            <p:ph type="body" sz="quarter" idx="13"/>
          </p:nvPr>
        </p:nvSpPr>
        <p:spPr/>
        <p:txBody>
          <a:bodyPr/>
          <a:lstStyle/>
          <a:p>
            <a:r>
              <a:rPr lang="en-US" dirty="0" smtClean="0"/>
              <a:t>2-687</a:t>
            </a:r>
            <a:endParaRPr lang="en-US" dirty="0"/>
          </a:p>
        </p:txBody>
      </p:sp>
    </p:spTree>
    <p:extLst>
      <p:ext uri="{BB962C8B-B14F-4D97-AF65-F5344CB8AC3E}">
        <p14:creationId xmlns:p14="http://schemas.microsoft.com/office/powerpoint/2010/main" val="250900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5 and the Modern Web</a:t>
            </a:r>
            <a:endParaRPr lang="en-US" dirty="0"/>
          </a:p>
        </p:txBody>
      </p:sp>
      <p:sp>
        <p:nvSpPr>
          <p:cNvPr id="4" name="Rectangle 3"/>
          <p:cNvSpPr/>
          <p:nvPr/>
        </p:nvSpPr>
        <p:spPr>
          <a:xfrm>
            <a:off x="7816526" y="3202627"/>
            <a:ext cx="3462294" cy="954107"/>
          </a:xfrm>
          <a:prstGeom prst="rect">
            <a:avLst/>
          </a:prstGeom>
        </p:spPr>
        <p:txBody>
          <a:bodyPr wrap="none">
            <a:spAutoFit/>
          </a:bodyPr>
          <a:lstStyle/>
          <a:p>
            <a:pPr>
              <a:defRPr/>
            </a:pPr>
            <a:r>
              <a:rPr lang="en-US" sz="2800" dirty="0" smtClean="0">
                <a:solidFill>
                  <a:srgbClr val="FFFFFF"/>
                </a:solidFill>
              </a:rPr>
              <a:t>Choose your Editors </a:t>
            </a:r>
          </a:p>
          <a:p>
            <a:pPr>
              <a:defRPr/>
            </a:pPr>
            <a:r>
              <a:rPr lang="en-US" sz="2800" dirty="0" smtClean="0">
                <a:solidFill>
                  <a:srgbClr val="FFFFFF"/>
                </a:solidFill>
              </a:rPr>
              <a:t>and Tools</a:t>
            </a:r>
          </a:p>
        </p:txBody>
      </p:sp>
      <p:sp>
        <p:nvSpPr>
          <p:cNvPr id="9" name="Rectangle 8"/>
          <p:cNvSpPr/>
          <p:nvPr/>
        </p:nvSpPr>
        <p:spPr>
          <a:xfrm>
            <a:off x="1961121" y="4509344"/>
            <a:ext cx="3113353" cy="954107"/>
          </a:xfrm>
          <a:prstGeom prst="rect">
            <a:avLst/>
          </a:prstGeom>
        </p:spPr>
        <p:txBody>
          <a:bodyPr wrap="none">
            <a:spAutoFit/>
          </a:bodyPr>
          <a:lstStyle/>
          <a:p>
            <a:pPr>
              <a:defRPr/>
            </a:pPr>
            <a:r>
              <a:rPr lang="en-US" sz="2800" dirty="0" smtClean="0">
                <a:solidFill>
                  <a:srgbClr val="FFFFFF"/>
                </a:solidFill>
              </a:rPr>
              <a:t>Open Source </a:t>
            </a:r>
            <a:br>
              <a:rPr lang="en-US" sz="2800" dirty="0" smtClean="0">
                <a:solidFill>
                  <a:srgbClr val="FFFFFF"/>
                </a:solidFill>
              </a:rPr>
            </a:br>
            <a:r>
              <a:rPr lang="en-US" sz="2800" dirty="0" smtClean="0">
                <a:solidFill>
                  <a:srgbClr val="FFFFFF"/>
                </a:solidFill>
              </a:rPr>
              <a:t>with Contributions</a:t>
            </a:r>
          </a:p>
        </p:txBody>
      </p:sp>
      <p:sp>
        <p:nvSpPr>
          <p:cNvPr id="13" name="Rectangle 12"/>
          <p:cNvSpPr/>
          <p:nvPr/>
        </p:nvSpPr>
        <p:spPr>
          <a:xfrm>
            <a:off x="7754278" y="4758813"/>
            <a:ext cx="2534027" cy="523220"/>
          </a:xfrm>
          <a:prstGeom prst="rect">
            <a:avLst/>
          </a:prstGeom>
        </p:spPr>
        <p:txBody>
          <a:bodyPr wrap="none">
            <a:spAutoFit/>
          </a:bodyPr>
          <a:lstStyle/>
          <a:p>
            <a:pPr>
              <a:defRPr/>
            </a:pPr>
            <a:r>
              <a:rPr lang="en-US" sz="2800" dirty="0" smtClean="0">
                <a:solidFill>
                  <a:srgbClr val="FFFFFF"/>
                </a:solidFill>
              </a:rPr>
              <a:t>Cross-Platform</a:t>
            </a:r>
          </a:p>
        </p:txBody>
      </p:sp>
      <p:grpSp>
        <p:nvGrpSpPr>
          <p:cNvPr id="6" name="Group 5"/>
          <p:cNvGrpSpPr/>
          <p:nvPr/>
        </p:nvGrpSpPr>
        <p:grpSpPr>
          <a:xfrm>
            <a:off x="6785010" y="4569022"/>
            <a:ext cx="906342" cy="867556"/>
            <a:chOff x="2211181" y="1874910"/>
            <a:chExt cx="609600" cy="594360"/>
          </a:xfrm>
        </p:grpSpPr>
        <p:sp>
          <p:nvSpPr>
            <p:cNvPr id="15" name="Oval 14"/>
            <p:cNvSpPr/>
            <p:nvPr/>
          </p:nvSpPr>
          <p:spPr bwMode="auto">
            <a:xfrm>
              <a:off x="2211181" y="1874910"/>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6" descr="C:\temp\WinAzure_rgb_Wht_S.png"/>
            <p:cNvPicPr>
              <a:picLocks noChangeAspect="1" noChangeArrowheads="1"/>
            </p:cNvPicPr>
            <p:nvPr/>
          </p:nvPicPr>
          <p:blipFill rotWithShape="1">
            <a:blip r:embed="rId3">
              <a:extLst>
                <a:ext uri="{28A0092B-C50C-407E-A947-70E740481C1C}">
                  <a14:useLocalDpi xmlns:a14="http://schemas.microsoft.com/office/drawing/2010/main" val="0"/>
                </a:ext>
              </a:extLst>
            </a:blip>
            <a:srcRect l="3371" t="15460" r="80628" b="15496"/>
            <a:stretch/>
          </p:blipFill>
          <p:spPr bwMode="auto">
            <a:xfrm>
              <a:off x="2404459" y="1943117"/>
              <a:ext cx="210181" cy="2174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files.softicons.com/download/system-icons/windows-8-metro-icons-by-dakirby309/png/512x512/Folders%20&amp;%20OS/Linux.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20482" y="2147586"/>
              <a:ext cx="242063" cy="24206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a:grpSpLocks noChangeAspect="1"/>
            </p:cNvGrpSpPr>
            <p:nvPr/>
          </p:nvGrpSpPr>
          <p:grpSpPr bwMode="auto">
            <a:xfrm>
              <a:off x="2314492" y="2130536"/>
              <a:ext cx="197134" cy="235237"/>
              <a:chOff x="3485" y="1766"/>
              <a:chExt cx="745" cy="889"/>
            </a:xfrm>
          </p:grpSpPr>
          <p:sp>
            <p:nvSpPr>
              <p:cNvPr id="27" name="Freeform 26"/>
              <p:cNvSpPr>
                <a:spLocks/>
              </p:cNvSpPr>
              <p:nvPr/>
            </p:nvSpPr>
            <p:spPr bwMode="auto">
              <a:xfrm>
                <a:off x="3485" y="2008"/>
                <a:ext cx="745" cy="647"/>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defRPr/>
                </a:pPr>
                <a:endParaRPr lang="en-US" sz="2000" kern="0" smtClean="0">
                  <a:solidFill>
                    <a:srgbClr val="000000"/>
                  </a:solidFill>
                </a:endParaRPr>
              </a:p>
            </p:txBody>
          </p:sp>
          <p:sp>
            <p:nvSpPr>
              <p:cNvPr id="28" name="Freeform 27"/>
              <p:cNvSpPr>
                <a:spLocks/>
              </p:cNvSpPr>
              <p:nvPr/>
            </p:nvSpPr>
            <p:spPr bwMode="auto">
              <a:xfrm>
                <a:off x="3825" y="1766"/>
                <a:ext cx="175" cy="191"/>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defRPr/>
                </a:pPr>
                <a:endParaRPr lang="en-US" sz="2000" kern="0" smtClean="0">
                  <a:solidFill>
                    <a:srgbClr val="000000"/>
                  </a:solidFill>
                </a:endParaRPr>
              </a:p>
            </p:txBody>
          </p:sp>
        </p:grpSp>
      </p:grpSp>
      <p:grpSp>
        <p:nvGrpSpPr>
          <p:cNvPr id="7" name="Group 6"/>
          <p:cNvGrpSpPr/>
          <p:nvPr/>
        </p:nvGrpSpPr>
        <p:grpSpPr>
          <a:xfrm>
            <a:off x="6794824" y="3178099"/>
            <a:ext cx="906342" cy="867556"/>
            <a:chOff x="2199148" y="3390553"/>
            <a:chExt cx="609600" cy="594360"/>
          </a:xfrm>
        </p:grpSpPr>
        <p:sp>
          <p:nvSpPr>
            <p:cNvPr id="14" name="Oval 13"/>
            <p:cNvSpPr/>
            <p:nvPr/>
          </p:nvSpPr>
          <p:spPr bwMode="auto">
            <a:xfrm>
              <a:off x="2199148" y="3390553"/>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110"/>
            <p:cNvSpPr>
              <a:spLocks noEditPoints="1"/>
            </p:cNvSpPr>
            <p:nvPr/>
          </p:nvSpPr>
          <p:spPr bwMode="black">
            <a:xfrm>
              <a:off x="2413059" y="3555351"/>
              <a:ext cx="255468" cy="257688"/>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a:defRPr/>
              </a:pPr>
              <a:endParaRPr lang="en-US" sz="2000">
                <a:solidFill>
                  <a:srgbClr val="FFFFFF"/>
                </a:solidFill>
              </a:endParaRPr>
            </a:p>
          </p:txBody>
        </p:sp>
      </p:grpSp>
      <p:grpSp>
        <p:nvGrpSpPr>
          <p:cNvPr id="8" name="Group 7"/>
          <p:cNvGrpSpPr/>
          <p:nvPr/>
        </p:nvGrpSpPr>
        <p:grpSpPr>
          <a:xfrm>
            <a:off x="940880" y="4557479"/>
            <a:ext cx="906342" cy="867556"/>
            <a:chOff x="2203935" y="5009693"/>
            <a:chExt cx="609600" cy="594360"/>
          </a:xfrm>
        </p:grpSpPr>
        <p:sp>
          <p:nvSpPr>
            <p:cNvPr id="12" name="Oval 11"/>
            <p:cNvSpPr/>
            <p:nvPr/>
          </p:nvSpPr>
          <p:spPr bwMode="auto">
            <a:xfrm>
              <a:off x="2203935" y="5009693"/>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a:xfrm>
              <a:off x="2256866" y="5140354"/>
              <a:ext cx="500486" cy="316285"/>
            </a:xfrm>
            <a:prstGeom prst="rect">
              <a:avLst/>
            </a:prstGeom>
          </p:spPr>
          <p:txBody>
            <a:bodyPr wrap="none">
              <a:spAutoFit/>
            </a:bodyPr>
            <a:lstStyle/>
            <a:p>
              <a:pPr>
                <a:defRPr/>
              </a:pPr>
              <a:r>
                <a:rPr lang="en-US" sz="2400" dirty="0" smtClean="0">
                  <a:solidFill>
                    <a:srgbClr val="FFFFFF"/>
                  </a:solidFill>
                </a:rPr>
                <a:t>OSS</a:t>
              </a:r>
              <a:endParaRPr lang="en-US" sz="2400" dirty="0">
                <a:solidFill>
                  <a:srgbClr val="FFFFFF"/>
                </a:solidFill>
              </a:endParaRPr>
            </a:p>
          </p:txBody>
        </p:sp>
      </p:grpSp>
      <p:sp>
        <p:nvSpPr>
          <p:cNvPr id="24" name="Rectangle 23"/>
          <p:cNvSpPr/>
          <p:nvPr/>
        </p:nvSpPr>
        <p:spPr>
          <a:xfrm>
            <a:off x="1880015" y="3202627"/>
            <a:ext cx="4401077" cy="954107"/>
          </a:xfrm>
          <a:prstGeom prst="rect">
            <a:avLst/>
          </a:prstGeom>
        </p:spPr>
        <p:txBody>
          <a:bodyPr wrap="none">
            <a:spAutoFit/>
          </a:bodyPr>
          <a:lstStyle/>
          <a:p>
            <a:pPr>
              <a:defRPr/>
            </a:pPr>
            <a:r>
              <a:rPr lang="en-US" sz="2800" dirty="0" smtClean="0">
                <a:solidFill>
                  <a:srgbClr val="FFFFFF"/>
                </a:solidFill>
              </a:rPr>
              <a:t>Seamless transition </a:t>
            </a:r>
            <a:br>
              <a:rPr lang="en-US" sz="2800" dirty="0" smtClean="0">
                <a:solidFill>
                  <a:srgbClr val="FFFFFF"/>
                </a:solidFill>
              </a:rPr>
            </a:br>
            <a:r>
              <a:rPr lang="en-US" sz="2800" dirty="0" smtClean="0">
                <a:solidFill>
                  <a:srgbClr val="FFFFFF"/>
                </a:solidFill>
              </a:rPr>
              <a:t>from on-premises to cloud</a:t>
            </a:r>
          </a:p>
        </p:txBody>
      </p:sp>
      <p:sp>
        <p:nvSpPr>
          <p:cNvPr id="30" name="Freeform 13"/>
          <p:cNvSpPr>
            <a:spLocks noChangeAspect="1" noEditPoints="1"/>
          </p:cNvSpPr>
          <p:nvPr/>
        </p:nvSpPr>
        <p:spPr bwMode="auto">
          <a:xfrm>
            <a:off x="937268" y="3185995"/>
            <a:ext cx="917115" cy="920494"/>
          </a:xfrm>
          <a:custGeom>
            <a:avLst/>
            <a:gdLst>
              <a:gd name="T0" fmla="*/ 808 w 1605"/>
              <a:gd name="T1" fmla="*/ 1611 h 1611"/>
              <a:gd name="T2" fmla="*/ 1605 w 1605"/>
              <a:gd name="T3" fmla="*/ 798 h 1611"/>
              <a:gd name="T4" fmla="*/ 808 w 1605"/>
              <a:gd name="T5" fmla="*/ 0 h 1611"/>
              <a:gd name="T6" fmla="*/ 0 w 1605"/>
              <a:gd name="T7" fmla="*/ 798 h 1611"/>
              <a:gd name="T8" fmla="*/ 808 w 1605"/>
              <a:gd name="T9" fmla="*/ 1611 h 1611"/>
              <a:gd name="T10" fmla="*/ 808 w 1605"/>
              <a:gd name="T11" fmla="*/ 96 h 1611"/>
              <a:gd name="T12" fmla="*/ 1505 w 1605"/>
              <a:gd name="T13" fmla="*/ 798 h 1611"/>
              <a:gd name="T14" fmla="*/ 808 w 1605"/>
              <a:gd name="T15" fmla="*/ 1511 h 1611"/>
              <a:gd name="T16" fmla="*/ 96 w 1605"/>
              <a:gd name="T17" fmla="*/ 798 h 1611"/>
              <a:gd name="T18" fmla="*/ 808 w 1605"/>
              <a:gd name="T19" fmla="*/ 96 h 1611"/>
              <a:gd name="T20" fmla="*/ 1106 w 1605"/>
              <a:gd name="T21" fmla="*/ 1104 h 1611"/>
              <a:gd name="T22" fmla="*/ 382 w 1605"/>
              <a:gd name="T23" fmla="*/ 1104 h 1611"/>
              <a:gd name="T24" fmla="*/ 260 w 1605"/>
              <a:gd name="T25" fmla="*/ 982 h 1611"/>
              <a:gd name="T26" fmla="*/ 352 w 1605"/>
              <a:gd name="T27" fmla="*/ 863 h 1611"/>
              <a:gd name="T28" fmla="*/ 496 w 1605"/>
              <a:gd name="T29" fmla="*/ 754 h 1611"/>
              <a:gd name="T30" fmla="*/ 756 w 1605"/>
              <a:gd name="T31" fmla="*/ 507 h 1611"/>
              <a:gd name="T32" fmla="*/ 992 w 1605"/>
              <a:gd name="T33" fmla="*/ 657 h 1611"/>
              <a:gd name="T34" fmla="*/ 1106 w 1605"/>
              <a:gd name="T35" fmla="*/ 627 h 1611"/>
              <a:gd name="T36" fmla="*/ 1345 w 1605"/>
              <a:gd name="T37" fmla="*/ 865 h 1611"/>
              <a:gd name="T38" fmla="*/ 1106 w 1605"/>
              <a:gd name="T39" fmla="*/ 1104 h 1611"/>
              <a:gd name="T40" fmla="*/ 382 w 1605"/>
              <a:gd name="T41" fmla="*/ 944 h 1611"/>
              <a:gd name="T42" fmla="*/ 344 w 1605"/>
              <a:gd name="T43" fmla="*/ 982 h 1611"/>
              <a:gd name="T44" fmla="*/ 382 w 1605"/>
              <a:gd name="T45" fmla="*/ 1020 h 1611"/>
              <a:gd name="T46" fmla="*/ 1106 w 1605"/>
              <a:gd name="T47" fmla="*/ 1020 h 1611"/>
              <a:gd name="T48" fmla="*/ 1261 w 1605"/>
              <a:gd name="T49" fmla="*/ 865 h 1611"/>
              <a:gd name="T50" fmla="*/ 1106 w 1605"/>
              <a:gd name="T51" fmla="*/ 711 h 1611"/>
              <a:gd name="T52" fmla="*/ 998 w 1605"/>
              <a:gd name="T53" fmla="*/ 754 h 1611"/>
              <a:gd name="T54" fmla="*/ 944 w 1605"/>
              <a:gd name="T55" fmla="*/ 806 h 1611"/>
              <a:gd name="T56" fmla="*/ 927 w 1605"/>
              <a:gd name="T57" fmla="*/ 733 h 1611"/>
              <a:gd name="T58" fmla="*/ 756 w 1605"/>
              <a:gd name="T59" fmla="*/ 592 h 1611"/>
              <a:gd name="T60" fmla="*/ 580 w 1605"/>
              <a:gd name="T61" fmla="*/ 768 h 1611"/>
              <a:gd name="T62" fmla="*/ 580 w 1605"/>
              <a:gd name="T63" fmla="*/ 792 h 1611"/>
              <a:gd name="T64" fmla="*/ 588 w 1605"/>
              <a:gd name="T65" fmla="*/ 849 h 1611"/>
              <a:gd name="T66" fmla="*/ 531 w 1605"/>
              <a:gd name="T67" fmla="*/ 838 h 1611"/>
              <a:gd name="T68" fmla="*/ 515 w 1605"/>
              <a:gd name="T69" fmla="*/ 838 h 1611"/>
              <a:gd name="T70" fmla="*/ 425 w 1605"/>
              <a:gd name="T71" fmla="*/ 912 h 1611"/>
              <a:gd name="T72" fmla="*/ 420 w 1605"/>
              <a:gd name="T73" fmla="*/ 947 h 1611"/>
              <a:gd name="T74" fmla="*/ 384 w 1605"/>
              <a:gd name="T75" fmla="*/ 944 h 1611"/>
              <a:gd name="T76" fmla="*/ 382 w 1605"/>
              <a:gd name="T77" fmla="*/ 944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5" h="1611">
                <a:moveTo>
                  <a:pt x="808" y="1611"/>
                </a:moveTo>
                <a:cubicBezTo>
                  <a:pt x="1247" y="1611"/>
                  <a:pt x="1605" y="1253"/>
                  <a:pt x="1605" y="798"/>
                </a:cubicBezTo>
                <a:cubicBezTo>
                  <a:pt x="1605" y="355"/>
                  <a:pt x="1247" y="0"/>
                  <a:pt x="808" y="0"/>
                </a:cubicBezTo>
                <a:cubicBezTo>
                  <a:pt x="354" y="0"/>
                  <a:pt x="0" y="355"/>
                  <a:pt x="0" y="798"/>
                </a:cubicBezTo>
                <a:cubicBezTo>
                  <a:pt x="0" y="1253"/>
                  <a:pt x="354" y="1611"/>
                  <a:pt x="808" y="1611"/>
                </a:cubicBezTo>
                <a:close/>
                <a:moveTo>
                  <a:pt x="808" y="96"/>
                </a:moveTo>
                <a:cubicBezTo>
                  <a:pt x="1195" y="96"/>
                  <a:pt x="1505" y="410"/>
                  <a:pt x="1505" y="798"/>
                </a:cubicBezTo>
                <a:cubicBezTo>
                  <a:pt x="1505" y="1190"/>
                  <a:pt x="1195" y="1511"/>
                  <a:pt x="808" y="1511"/>
                </a:cubicBezTo>
                <a:cubicBezTo>
                  <a:pt x="420" y="1511"/>
                  <a:pt x="96" y="1190"/>
                  <a:pt x="96" y="798"/>
                </a:cubicBezTo>
                <a:cubicBezTo>
                  <a:pt x="96" y="410"/>
                  <a:pt x="420" y="96"/>
                  <a:pt x="808" y="96"/>
                </a:cubicBezTo>
                <a:close/>
                <a:moveTo>
                  <a:pt x="1106" y="1104"/>
                </a:moveTo>
                <a:cubicBezTo>
                  <a:pt x="382" y="1104"/>
                  <a:pt x="382" y="1104"/>
                  <a:pt x="382" y="1104"/>
                </a:cubicBezTo>
                <a:cubicBezTo>
                  <a:pt x="314" y="1104"/>
                  <a:pt x="260" y="1050"/>
                  <a:pt x="260" y="982"/>
                </a:cubicBezTo>
                <a:cubicBezTo>
                  <a:pt x="260" y="925"/>
                  <a:pt x="300" y="876"/>
                  <a:pt x="352" y="863"/>
                </a:cubicBezTo>
                <a:cubicBezTo>
                  <a:pt x="376" y="806"/>
                  <a:pt x="431" y="762"/>
                  <a:pt x="496" y="754"/>
                </a:cubicBezTo>
                <a:cubicBezTo>
                  <a:pt x="501" y="616"/>
                  <a:pt x="615" y="507"/>
                  <a:pt x="756" y="507"/>
                </a:cubicBezTo>
                <a:cubicBezTo>
                  <a:pt x="857" y="507"/>
                  <a:pt x="949" y="567"/>
                  <a:pt x="992" y="657"/>
                </a:cubicBezTo>
                <a:cubicBezTo>
                  <a:pt x="1025" y="638"/>
                  <a:pt x="1066" y="627"/>
                  <a:pt x="1106" y="627"/>
                </a:cubicBezTo>
                <a:cubicBezTo>
                  <a:pt x="1237" y="627"/>
                  <a:pt x="1345" y="735"/>
                  <a:pt x="1345" y="865"/>
                </a:cubicBezTo>
                <a:cubicBezTo>
                  <a:pt x="1345" y="998"/>
                  <a:pt x="1237" y="1104"/>
                  <a:pt x="1106" y="1104"/>
                </a:cubicBezTo>
                <a:close/>
                <a:moveTo>
                  <a:pt x="382" y="944"/>
                </a:moveTo>
                <a:cubicBezTo>
                  <a:pt x="360" y="944"/>
                  <a:pt x="344" y="963"/>
                  <a:pt x="344" y="982"/>
                </a:cubicBezTo>
                <a:cubicBezTo>
                  <a:pt x="344" y="1004"/>
                  <a:pt x="360" y="1020"/>
                  <a:pt x="382" y="1020"/>
                </a:cubicBezTo>
                <a:cubicBezTo>
                  <a:pt x="1106" y="1020"/>
                  <a:pt x="1106" y="1020"/>
                  <a:pt x="1106" y="1020"/>
                </a:cubicBezTo>
                <a:cubicBezTo>
                  <a:pt x="1191" y="1020"/>
                  <a:pt x="1261" y="952"/>
                  <a:pt x="1261" y="865"/>
                </a:cubicBezTo>
                <a:cubicBezTo>
                  <a:pt x="1261" y="781"/>
                  <a:pt x="1191" y="711"/>
                  <a:pt x="1106" y="711"/>
                </a:cubicBezTo>
                <a:cubicBezTo>
                  <a:pt x="1066" y="711"/>
                  <a:pt x="1028" y="727"/>
                  <a:pt x="998" y="754"/>
                </a:cubicBezTo>
                <a:cubicBezTo>
                  <a:pt x="944" y="806"/>
                  <a:pt x="944" y="806"/>
                  <a:pt x="944" y="806"/>
                </a:cubicBezTo>
                <a:cubicBezTo>
                  <a:pt x="927" y="733"/>
                  <a:pt x="927" y="733"/>
                  <a:pt x="927" y="733"/>
                </a:cubicBezTo>
                <a:cubicBezTo>
                  <a:pt x="911" y="651"/>
                  <a:pt x="840" y="592"/>
                  <a:pt x="756" y="592"/>
                </a:cubicBezTo>
                <a:cubicBezTo>
                  <a:pt x="659" y="592"/>
                  <a:pt x="580" y="670"/>
                  <a:pt x="580" y="768"/>
                </a:cubicBezTo>
                <a:cubicBezTo>
                  <a:pt x="580" y="776"/>
                  <a:pt x="580" y="784"/>
                  <a:pt x="580" y="792"/>
                </a:cubicBezTo>
                <a:cubicBezTo>
                  <a:pt x="588" y="849"/>
                  <a:pt x="588" y="849"/>
                  <a:pt x="588" y="849"/>
                </a:cubicBezTo>
                <a:cubicBezTo>
                  <a:pt x="531" y="838"/>
                  <a:pt x="531" y="838"/>
                  <a:pt x="531" y="838"/>
                </a:cubicBezTo>
                <a:cubicBezTo>
                  <a:pt x="526" y="838"/>
                  <a:pt x="520" y="838"/>
                  <a:pt x="515" y="838"/>
                </a:cubicBezTo>
                <a:cubicBezTo>
                  <a:pt x="471" y="838"/>
                  <a:pt x="436" y="868"/>
                  <a:pt x="425" y="912"/>
                </a:cubicBezTo>
                <a:cubicBezTo>
                  <a:pt x="420" y="947"/>
                  <a:pt x="420" y="947"/>
                  <a:pt x="420" y="947"/>
                </a:cubicBezTo>
                <a:cubicBezTo>
                  <a:pt x="384" y="944"/>
                  <a:pt x="384" y="944"/>
                  <a:pt x="384" y="944"/>
                </a:cubicBezTo>
                <a:cubicBezTo>
                  <a:pt x="382" y="944"/>
                  <a:pt x="382" y="944"/>
                  <a:pt x="382" y="9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defRPr/>
            </a:pPr>
            <a:endParaRPr lang="en-US" sz="2000">
              <a:solidFill>
                <a:srgbClr val="FFFFFF"/>
              </a:solidFill>
            </a:endParaRPr>
          </a:p>
        </p:txBody>
      </p:sp>
      <p:sp>
        <p:nvSpPr>
          <p:cNvPr id="35" name="Rectangle 34"/>
          <p:cNvSpPr/>
          <p:nvPr/>
        </p:nvSpPr>
        <p:spPr>
          <a:xfrm>
            <a:off x="7754278" y="2130071"/>
            <a:ext cx="4268348" cy="523220"/>
          </a:xfrm>
          <a:prstGeom prst="rect">
            <a:avLst/>
          </a:prstGeom>
        </p:spPr>
        <p:txBody>
          <a:bodyPr wrap="none">
            <a:spAutoFit/>
          </a:bodyPr>
          <a:lstStyle/>
          <a:p>
            <a:pPr>
              <a:defRPr/>
            </a:pPr>
            <a:r>
              <a:rPr lang="en-US" sz="2800" dirty="0" smtClean="0">
                <a:solidFill>
                  <a:srgbClr val="FFFFFF"/>
                </a:solidFill>
              </a:rPr>
              <a:t>Faster Development Cycle</a:t>
            </a:r>
          </a:p>
        </p:txBody>
      </p:sp>
      <p:sp>
        <p:nvSpPr>
          <p:cNvPr id="36" name="Rectangle 35"/>
          <p:cNvSpPr/>
          <p:nvPr/>
        </p:nvSpPr>
        <p:spPr>
          <a:xfrm>
            <a:off x="1897478" y="2117205"/>
            <a:ext cx="2635530" cy="523220"/>
          </a:xfrm>
          <a:prstGeom prst="rect">
            <a:avLst/>
          </a:prstGeom>
        </p:spPr>
        <p:txBody>
          <a:bodyPr wrap="none">
            <a:spAutoFit/>
          </a:bodyPr>
          <a:lstStyle/>
          <a:p>
            <a:pPr>
              <a:defRPr/>
            </a:pPr>
            <a:r>
              <a:rPr lang="en-US" sz="2800" dirty="0" smtClean="0">
                <a:solidFill>
                  <a:srgbClr val="FFFFFF"/>
                </a:solidFill>
              </a:rPr>
              <a:t>Totally Modular</a:t>
            </a:r>
          </a:p>
        </p:txBody>
      </p:sp>
      <p:grpSp>
        <p:nvGrpSpPr>
          <p:cNvPr id="37" name="Group 36"/>
          <p:cNvGrpSpPr/>
          <p:nvPr/>
        </p:nvGrpSpPr>
        <p:grpSpPr>
          <a:xfrm>
            <a:off x="6795969" y="1948286"/>
            <a:ext cx="888298" cy="850284"/>
            <a:chOff x="1785636" y="1768035"/>
            <a:chExt cx="609600" cy="594360"/>
          </a:xfrm>
        </p:grpSpPr>
        <p:sp>
          <p:nvSpPr>
            <p:cNvPr id="38" name="Oval 37"/>
            <p:cNvSpPr/>
            <p:nvPr/>
          </p:nvSpPr>
          <p:spPr bwMode="auto">
            <a:xfrm>
              <a:off x="1785636" y="1768035"/>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Freeform 58"/>
            <p:cNvSpPr>
              <a:spLocks noEditPoints="1"/>
            </p:cNvSpPr>
            <p:nvPr/>
          </p:nvSpPr>
          <p:spPr bwMode="black">
            <a:xfrm>
              <a:off x="1944132" y="1871523"/>
              <a:ext cx="292608" cy="384736"/>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a:defRPr/>
              </a:pPr>
              <a:endParaRPr lang="en-US">
                <a:solidFill>
                  <a:srgbClr val="FFFFFF"/>
                </a:solidFill>
              </a:endParaRPr>
            </a:p>
          </p:txBody>
        </p:sp>
      </p:grpSp>
      <p:grpSp>
        <p:nvGrpSpPr>
          <p:cNvPr id="40" name="Group 39"/>
          <p:cNvGrpSpPr/>
          <p:nvPr/>
        </p:nvGrpSpPr>
        <p:grpSpPr>
          <a:xfrm>
            <a:off x="951466" y="1961252"/>
            <a:ext cx="888298" cy="850284"/>
            <a:chOff x="1795746" y="3978504"/>
            <a:chExt cx="609600" cy="594360"/>
          </a:xfrm>
        </p:grpSpPr>
        <p:sp>
          <p:nvSpPr>
            <p:cNvPr id="41" name="Oval 40"/>
            <p:cNvSpPr/>
            <p:nvPr/>
          </p:nvSpPr>
          <p:spPr bwMode="auto">
            <a:xfrm>
              <a:off x="1795746" y="3978504"/>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Freeform 8"/>
            <p:cNvSpPr>
              <a:spLocks noEditPoints="1"/>
            </p:cNvSpPr>
            <p:nvPr/>
          </p:nvSpPr>
          <p:spPr bwMode="black">
            <a:xfrm>
              <a:off x="1894192" y="4082378"/>
              <a:ext cx="414835" cy="38661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a:defRPr/>
              </a:pPr>
              <a:endParaRPr lang="en-US">
                <a:solidFill>
                  <a:srgbClr val="FFFFFF"/>
                </a:solidFill>
              </a:endParaRPr>
            </a:p>
          </p:txBody>
        </p:sp>
      </p:grpSp>
      <p:sp>
        <p:nvSpPr>
          <p:cNvPr id="31" name="Freeform 5"/>
          <p:cNvSpPr>
            <a:spLocks noEditPoints="1"/>
          </p:cNvSpPr>
          <p:nvPr/>
        </p:nvSpPr>
        <p:spPr bwMode="auto">
          <a:xfrm>
            <a:off x="4784301" y="5816061"/>
            <a:ext cx="878847" cy="837318"/>
          </a:xfrm>
          <a:custGeom>
            <a:avLst/>
            <a:gdLst>
              <a:gd name="T0" fmla="*/ 808 w 1605"/>
              <a:gd name="T1" fmla="*/ 1611 h 1611"/>
              <a:gd name="T2" fmla="*/ 1605 w 1605"/>
              <a:gd name="T3" fmla="*/ 798 h 1611"/>
              <a:gd name="T4" fmla="*/ 808 w 1605"/>
              <a:gd name="T5" fmla="*/ 0 h 1611"/>
              <a:gd name="T6" fmla="*/ 0 w 1605"/>
              <a:gd name="T7" fmla="*/ 798 h 1611"/>
              <a:gd name="T8" fmla="*/ 808 w 1605"/>
              <a:gd name="T9" fmla="*/ 1611 h 1611"/>
              <a:gd name="T10" fmla="*/ 808 w 1605"/>
              <a:gd name="T11" fmla="*/ 96 h 1611"/>
              <a:gd name="T12" fmla="*/ 1505 w 1605"/>
              <a:gd name="T13" fmla="*/ 798 h 1611"/>
              <a:gd name="T14" fmla="*/ 808 w 1605"/>
              <a:gd name="T15" fmla="*/ 1511 h 1611"/>
              <a:gd name="T16" fmla="*/ 96 w 1605"/>
              <a:gd name="T17" fmla="*/ 798 h 1611"/>
              <a:gd name="T18" fmla="*/ 808 w 1605"/>
              <a:gd name="T19" fmla="*/ 96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5" h="1611">
                <a:moveTo>
                  <a:pt x="808" y="1611"/>
                </a:moveTo>
                <a:cubicBezTo>
                  <a:pt x="1247" y="1611"/>
                  <a:pt x="1605" y="1252"/>
                  <a:pt x="1605" y="798"/>
                </a:cubicBezTo>
                <a:cubicBezTo>
                  <a:pt x="1605" y="354"/>
                  <a:pt x="1247" y="0"/>
                  <a:pt x="808" y="0"/>
                </a:cubicBezTo>
                <a:cubicBezTo>
                  <a:pt x="354" y="0"/>
                  <a:pt x="0" y="354"/>
                  <a:pt x="0" y="798"/>
                </a:cubicBezTo>
                <a:cubicBezTo>
                  <a:pt x="0" y="1252"/>
                  <a:pt x="354" y="1611"/>
                  <a:pt x="808" y="1611"/>
                </a:cubicBezTo>
                <a:close/>
                <a:moveTo>
                  <a:pt x="808" y="96"/>
                </a:moveTo>
                <a:cubicBezTo>
                  <a:pt x="1195" y="96"/>
                  <a:pt x="1505" y="410"/>
                  <a:pt x="1505" y="798"/>
                </a:cubicBezTo>
                <a:cubicBezTo>
                  <a:pt x="1505" y="1190"/>
                  <a:pt x="1195" y="1511"/>
                  <a:pt x="808" y="1511"/>
                </a:cubicBezTo>
                <a:cubicBezTo>
                  <a:pt x="420" y="1511"/>
                  <a:pt x="96" y="1190"/>
                  <a:pt x="96" y="798"/>
                </a:cubicBezTo>
                <a:cubicBezTo>
                  <a:pt x="96" y="410"/>
                  <a:pt x="420" y="96"/>
                  <a:pt x="808" y="9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defRPr/>
            </a:pPr>
            <a:endParaRPr lang="en-US">
              <a:solidFill>
                <a:srgbClr val="FFFFFF"/>
              </a:solidFill>
            </a:endParaRPr>
          </a:p>
        </p:txBody>
      </p:sp>
      <p:sp>
        <p:nvSpPr>
          <p:cNvPr id="32" name="Freeform 35"/>
          <p:cNvSpPr>
            <a:spLocks/>
          </p:cNvSpPr>
          <p:nvPr/>
        </p:nvSpPr>
        <p:spPr bwMode="black">
          <a:xfrm>
            <a:off x="4940154" y="5951144"/>
            <a:ext cx="558982" cy="513267"/>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a:defRPr/>
            </a:pPr>
            <a:endParaRPr lang="en-US" sz="1600">
              <a:solidFill>
                <a:srgbClr val="FFFFFF"/>
              </a:solidFill>
            </a:endParaRPr>
          </a:p>
        </p:txBody>
      </p:sp>
      <p:sp>
        <p:nvSpPr>
          <p:cNvPr id="33" name="Rectangle 32"/>
          <p:cNvSpPr/>
          <p:nvPr/>
        </p:nvSpPr>
        <p:spPr>
          <a:xfrm>
            <a:off x="5765191" y="5850772"/>
            <a:ext cx="1155957" cy="769441"/>
          </a:xfrm>
          <a:prstGeom prst="rect">
            <a:avLst/>
          </a:prstGeom>
        </p:spPr>
        <p:txBody>
          <a:bodyPr wrap="none">
            <a:spAutoFit/>
          </a:bodyPr>
          <a:lstStyle/>
          <a:p>
            <a:pPr>
              <a:defRPr/>
            </a:pPr>
            <a:r>
              <a:rPr lang="en-US" sz="4400" dirty="0" smtClean="0">
                <a:solidFill>
                  <a:srgbClr val="FFFFFF"/>
                </a:solidFill>
              </a:rPr>
              <a:t>Fast</a:t>
            </a:r>
          </a:p>
        </p:txBody>
      </p:sp>
    </p:spTree>
    <p:extLst>
      <p:ext uri="{BB962C8B-B14F-4D97-AF65-F5344CB8AC3E}">
        <p14:creationId xmlns:p14="http://schemas.microsoft.com/office/powerpoint/2010/main" val="119717547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 source?</a:t>
            </a:r>
            <a:endParaRPr lang="en-US" dirty="0"/>
          </a:p>
        </p:txBody>
      </p:sp>
      <p:grpSp>
        <p:nvGrpSpPr>
          <p:cNvPr id="40" name="Group 39"/>
          <p:cNvGrpSpPr/>
          <p:nvPr/>
        </p:nvGrpSpPr>
        <p:grpSpPr>
          <a:xfrm>
            <a:off x="2971602" y="7459662"/>
            <a:ext cx="5833222" cy="3810861"/>
            <a:chOff x="3187756" y="1896532"/>
            <a:chExt cx="5833222" cy="3810861"/>
          </a:xfrm>
        </p:grpSpPr>
        <p:sp>
          <p:nvSpPr>
            <p:cNvPr id="4" name="Rectangle 3"/>
            <p:cNvSpPr/>
            <p:nvPr/>
          </p:nvSpPr>
          <p:spPr bwMode="auto">
            <a:xfrm>
              <a:off x="6274141" y="2738667"/>
              <a:ext cx="2734555" cy="1518619"/>
            </a:xfrm>
            <a:prstGeom prst="rect">
              <a:avLst/>
            </a:prstGeom>
            <a:solidFill>
              <a:srgbClr val="0072C6"/>
            </a:solidFill>
            <a:ln w="25400" cap="flat" cmpd="sng" algn="ctr">
              <a:noFill/>
              <a:prstDash val="solid"/>
              <a:headEnd type="none" w="med" len="med"/>
              <a:tailEnd type="none" w="med" len="med"/>
            </a:ln>
            <a:effectLst/>
          </p:spPr>
          <p:txBody>
            <a:bodyPr vert="horz" wrap="square" lIns="559482" tIns="209806" rIns="68557" bIns="68560" numCol="1" rtlCol="0" anchor="t" anchorCtr="0" compatLnSpc="1">
              <a:prstTxWarp prst="textNoShape">
                <a:avLst/>
              </a:prstTxWarp>
            </a:bodyPr>
            <a:lstStyle/>
            <a:p>
              <a:pPr defTabSz="699154"/>
              <a:endParaRPr lang="en-US" sz="2040" dirty="0">
                <a:gradFill>
                  <a:gsLst>
                    <a:gs pos="14679">
                      <a:srgbClr val="FFFFFF"/>
                    </a:gs>
                    <a:gs pos="38000">
                      <a:srgbClr val="FFFFFF"/>
                    </a:gs>
                  </a:gsLst>
                  <a:lin ang="5400000" scaled="1"/>
                </a:gradFill>
                <a:latin typeface="Segoe UI Light"/>
              </a:endParaRPr>
            </a:p>
          </p:txBody>
        </p:sp>
        <p:sp>
          <p:nvSpPr>
            <p:cNvPr id="5" name="Rectangle 4"/>
            <p:cNvSpPr/>
            <p:nvPr/>
          </p:nvSpPr>
          <p:spPr bwMode="auto">
            <a:xfrm>
              <a:off x="3191745" y="2761966"/>
              <a:ext cx="3024491" cy="1515874"/>
            </a:xfrm>
            <a:prstGeom prst="rect">
              <a:avLst/>
            </a:prstGeom>
            <a:solidFill>
              <a:srgbClr val="0072C6"/>
            </a:solidFill>
            <a:ln w="25400" cap="flat" cmpd="sng" algn="ctr">
              <a:noFill/>
              <a:prstDash val="solid"/>
              <a:headEnd type="none" w="med" len="med"/>
              <a:tailEnd type="none" w="med" len="med"/>
            </a:ln>
            <a:effectLst/>
          </p:spPr>
          <p:txBody>
            <a:bodyPr vert="horz" wrap="square" lIns="559482" tIns="209806" rIns="68557" bIns="68560" numCol="1" rtlCol="0" anchor="t" anchorCtr="0" compatLnSpc="1">
              <a:prstTxWarp prst="textNoShape">
                <a:avLst/>
              </a:prstTxWarp>
            </a:bodyPr>
            <a:lstStyle/>
            <a:p>
              <a:pPr defTabSz="699154"/>
              <a:r>
                <a:rPr lang="en-US" sz="2040" dirty="0">
                  <a:gradFill>
                    <a:gsLst>
                      <a:gs pos="14679">
                        <a:srgbClr val="FFFFFF"/>
                      </a:gs>
                      <a:gs pos="38000">
                        <a:srgbClr val="FFFFFF"/>
                      </a:gs>
                    </a:gsLst>
                    <a:lin ang="5400000" scaled="1"/>
                  </a:gradFill>
                  <a:latin typeface="Segoe UI Light"/>
                </a:rPr>
                <a:t>  </a:t>
              </a:r>
            </a:p>
          </p:txBody>
        </p:sp>
        <p:sp>
          <p:nvSpPr>
            <p:cNvPr id="6" name="Rectangle 5"/>
            <p:cNvSpPr/>
            <p:nvPr/>
          </p:nvSpPr>
          <p:spPr bwMode="auto">
            <a:xfrm>
              <a:off x="3204165" y="4321601"/>
              <a:ext cx="5816813" cy="1385792"/>
            </a:xfrm>
            <a:prstGeom prst="rect">
              <a:avLst/>
            </a:prstGeom>
            <a:solidFill>
              <a:srgbClr val="68217A"/>
            </a:solidFill>
            <a:ln w="25400" cap="flat" cmpd="sng" algn="ctr">
              <a:noFill/>
              <a:prstDash val="solid"/>
              <a:headEnd type="none" w="med" len="med"/>
              <a:tailEnd type="none" w="med" len="med"/>
            </a:ln>
            <a:effectLst/>
          </p:spPr>
          <p:txBody>
            <a:bodyPr vert="horz" wrap="square" lIns="559404" tIns="34258" rIns="68511" bIns="54809" numCol="1" rtlCol="0" anchor="t" anchorCtr="0" compatLnSpc="1">
              <a:prstTxWarp prst="textNoShape">
                <a:avLst/>
              </a:prstTxWarp>
            </a:bodyPr>
            <a:lstStyle/>
            <a:p>
              <a:pPr defTabSz="699019"/>
              <a:endParaRPr lang="en-US" sz="1632" dirty="0">
                <a:gradFill>
                  <a:gsLst>
                    <a:gs pos="14679">
                      <a:srgbClr val="FFFFFF"/>
                    </a:gs>
                    <a:gs pos="38000">
                      <a:srgbClr val="FFFFFF"/>
                    </a:gs>
                  </a:gsLst>
                  <a:lin ang="5400000" scaled="1"/>
                </a:gradFill>
              </a:endParaRPr>
            </a:p>
          </p:txBody>
        </p:sp>
        <p:grpSp>
          <p:nvGrpSpPr>
            <p:cNvPr id="7" name="Group 6"/>
            <p:cNvGrpSpPr/>
            <p:nvPr/>
          </p:nvGrpSpPr>
          <p:grpSpPr>
            <a:xfrm>
              <a:off x="3864914" y="4883144"/>
              <a:ext cx="1364478" cy="609600"/>
              <a:chOff x="3631207" y="5550921"/>
              <a:chExt cx="1468033" cy="1041808"/>
            </a:xfrm>
          </p:grpSpPr>
          <p:sp>
            <p:nvSpPr>
              <p:cNvPr id="8" name="Rectangle 7"/>
              <p:cNvSpPr/>
              <p:nvPr/>
            </p:nvSpPr>
            <p:spPr>
              <a:xfrm>
                <a:off x="3631209" y="6210163"/>
                <a:ext cx="930859" cy="382566"/>
              </a:xfrm>
              <a:prstGeom prst="rect">
                <a:avLst/>
              </a:prstGeom>
            </p:spPr>
            <p:txBody>
              <a:bodyPr wrap="none">
                <a:spAutoFit/>
              </a:bodyPr>
              <a:lstStyle/>
              <a:p>
                <a:pPr marL="0" lvl="1" defTabSz="699019">
                  <a:lnSpc>
                    <a:spcPct val="90000"/>
                  </a:lnSpc>
                  <a:spcAft>
                    <a:spcPts val="255"/>
                  </a:spcAft>
                  <a:defRPr/>
                </a:pPr>
                <a:r>
                  <a:rPr lang="en-US" sz="918" dirty="0">
                    <a:solidFill>
                      <a:srgbClr val="FFFFFF"/>
                    </a:solidFill>
                  </a:rPr>
                  <a:t>RyuJIT</a:t>
                </a:r>
                <a:r>
                  <a:rPr lang="en-US" sz="816" dirty="0">
                    <a:solidFill>
                      <a:srgbClr val="FFFFFF"/>
                    </a:solidFill>
                  </a:rPr>
                  <a:t>, </a:t>
                </a:r>
                <a:r>
                  <a:rPr lang="en-US" sz="918" dirty="0">
                    <a:solidFill>
                      <a:srgbClr val="FFFFFF"/>
                    </a:solidFill>
                  </a:rPr>
                  <a:t>SIMD</a:t>
                </a:r>
              </a:p>
            </p:txBody>
          </p:sp>
          <p:sp>
            <p:nvSpPr>
              <p:cNvPr id="9" name="Rectangle 8"/>
              <p:cNvSpPr/>
              <p:nvPr/>
            </p:nvSpPr>
            <p:spPr>
              <a:xfrm>
                <a:off x="3631207" y="5550921"/>
                <a:ext cx="1468033" cy="751941"/>
              </a:xfrm>
              <a:prstGeom prst="rect">
                <a:avLst/>
              </a:prstGeom>
            </p:spPr>
            <p:txBody>
              <a:bodyPr wrap="square">
                <a:spAutoFit/>
              </a:bodyPr>
              <a:lstStyle/>
              <a:p>
                <a:pPr marL="0" lvl="1" defTabSz="699019">
                  <a:lnSpc>
                    <a:spcPct val="90000"/>
                  </a:lnSpc>
                  <a:spcAft>
                    <a:spcPts val="255"/>
                  </a:spcAft>
                  <a:defRPr/>
                </a:pPr>
                <a:r>
                  <a:rPr lang="en-US" sz="1224" b="1" dirty="0">
                    <a:solidFill>
                      <a:srgbClr val="FFFFFF"/>
                    </a:solidFill>
                  </a:rPr>
                  <a:t>Runtime components</a:t>
                </a:r>
              </a:p>
            </p:txBody>
          </p:sp>
        </p:grpSp>
        <p:grpSp>
          <p:nvGrpSpPr>
            <p:cNvPr id="10" name="Group 9"/>
            <p:cNvGrpSpPr/>
            <p:nvPr/>
          </p:nvGrpSpPr>
          <p:grpSpPr>
            <a:xfrm>
              <a:off x="5448193" y="4883574"/>
              <a:ext cx="1424337" cy="592562"/>
              <a:chOff x="5954092" y="5572192"/>
              <a:chExt cx="2434201" cy="1012685"/>
            </a:xfrm>
          </p:grpSpPr>
          <p:sp>
            <p:nvSpPr>
              <p:cNvPr id="11" name="Rectangle 10"/>
              <p:cNvSpPr/>
              <p:nvPr/>
            </p:nvSpPr>
            <p:spPr>
              <a:xfrm>
                <a:off x="5954092" y="5572192"/>
                <a:ext cx="1759618" cy="456438"/>
              </a:xfrm>
              <a:prstGeom prst="rect">
                <a:avLst/>
              </a:prstGeom>
            </p:spPr>
            <p:txBody>
              <a:bodyPr wrap="square">
                <a:spAutoFit/>
              </a:bodyPr>
              <a:lstStyle/>
              <a:p>
                <a:pPr marL="0" lvl="1" defTabSz="699019">
                  <a:lnSpc>
                    <a:spcPct val="90000"/>
                  </a:lnSpc>
                  <a:spcAft>
                    <a:spcPts val="255"/>
                  </a:spcAft>
                  <a:defRPr/>
                </a:pPr>
                <a:r>
                  <a:rPr lang="en-US" sz="1224" b="1" dirty="0">
                    <a:solidFill>
                      <a:srgbClr val="FFFFFF"/>
                    </a:solidFill>
                  </a:rPr>
                  <a:t>Compilers</a:t>
                </a:r>
              </a:p>
            </p:txBody>
          </p:sp>
          <p:sp>
            <p:nvSpPr>
              <p:cNvPr id="12" name="Rectangle 11"/>
              <p:cNvSpPr/>
              <p:nvPr/>
            </p:nvSpPr>
            <p:spPr>
              <a:xfrm>
                <a:off x="5954092" y="5913633"/>
                <a:ext cx="2434201" cy="671244"/>
              </a:xfrm>
              <a:prstGeom prst="rect">
                <a:avLst/>
              </a:prstGeom>
            </p:spPr>
            <p:txBody>
              <a:bodyPr wrap="none">
                <a:spAutoFit/>
              </a:bodyPr>
              <a:lstStyle/>
              <a:p>
                <a:pPr marL="0" lvl="1" defTabSz="699019">
                  <a:lnSpc>
                    <a:spcPct val="90000"/>
                  </a:lnSpc>
                  <a:spcAft>
                    <a:spcPts val="255"/>
                  </a:spcAft>
                </a:pPr>
                <a:r>
                  <a:rPr lang="en-US" sz="918" dirty="0">
                    <a:solidFill>
                      <a:srgbClr val="FFFFFF"/>
                    </a:solidFill>
                  </a:rPr>
                  <a:t>.NET Compiler Platform</a:t>
                </a:r>
              </a:p>
              <a:p>
                <a:pPr marL="0" lvl="1" defTabSz="699019">
                  <a:lnSpc>
                    <a:spcPct val="90000"/>
                  </a:lnSpc>
                  <a:spcAft>
                    <a:spcPts val="255"/>
                  </a:spcAft>
                </a:pPr>
                <a:r>
                  <a:rPr lang="en-US" sz="918" dirty="0">
                    <a:solidFill>
                      <a:srgbClr val="FFFFFF"/>
                    </a:solidFill>
                  </a:rPr>
                  <a:t>C#/F#/VB Languages</a:t>
                </a:r>
                <a:endParaRPr lang="en-US" sz="816" dirty="0">
                  <a:solidFill>
                    <a:srgbClr val="FFFFFF"/>
                  </a:solidFill>
                </a:endParaRPr>
              </a:p>
            </p:txBody>
          </p:sp>
        </p:grpSp>
        <p:grpSp>
          <p:nvGrpSpPr>
            <p:cNvPr id="13" name="Group 12"/>
            <p:cNvGrpSpPr/>
            <p:nvPr/>
          </p:nvGrpSpPr>
          <p:grpSpPr>
            <a:xfrm>
              <a:off x="7297800" y="4872983"/>
              <a:ext cx="1713718" cy="728943"/>
              <a:chOff x="8627481" y="5540297"/>
              <a:chExt cx="2928753" cy="1245764"/>
            </a:xfrm>
          </p:grpSpPr>
          <p:sp>
            <p:nvSpPr>
              <p:cNvPr id="14" name="Rectangle 13"/>
              <p:cNvSpPr/>
              <p:nvPr/>
            </p:nvSpPr>
            <p:spPr>
              <a:xfrm>
                <a:off x="8627481" y="5913640"/>
                <a:ext cx="2928753" cy="872421"/>
              </a:xfrm>
              <a:prstGeom prst="rect">
                <a:avLst/>
              </a:prstGeom>
            </p:spPr>
            <p:txBody>
              <a:bodyPr wrap="none">
                <a:spAutoFit/>
              </a:bodyPr>
              <a:lstStyle/>
              <a:p>
                <a:pPr marL="0" lvl="1" defTabSz="699019">
                  <a:lnSpc>
                    <a:spcPct val="90000"/>
                  </a:lnSpc>
                  <a:spcAft>
                    <a:spcPts val="1224"/>
                  </a:spcAft>
                  <a:defRPr/>
                </a:pPr>
                <a:r>
                  <a:rPr lang="en-US" sz="918" dirty="0">
                    <a:solidFill>
                      <a:srgbClr val="FFFFFF"/>
                    </a:solidFill>
                  </a:rPr>
                  <a:t>.NET Core 5 Libraries</a:t>
                </a:r>
              </a:p>
              <a:p>
                <a:pPr marL="0" lvl="1" defTabSz="699019">
                  <a:lnSpc>
                    <a:spcPct val="90000"/>
                  </a:lnSpc>
                  <a:spcAft>
                    <a:spcPts val="255"/>
                  </a:spcAft>
                  <a:defRPr/>
                </a:pPr>
                <a:r>
                  <a:rPr lang="en-US" sz="918" dirty="0">
                    <a:solidFill>
                      <a:srgbClr val="FFFFFF"/>
                    </a:solidFill>
                  </a:rPr>
                  <a:t>.NET Framework 4.6 Libraries</a:t>
                </a:r>
              </a:p>
            </p:txBody>
          </p:sp>
          <p:sp>
            <p:nvSpPr>
              <p:cNvPr id="15" name="Rectangle 14"/>
              <p:cNvSpPr/>
              <p:nvPr/>
            </p:nvSpPr>
            <p:spPr>
              <a:xfrm>
                <a:off x="8627483" y="5540297"/>
                <a:ext cx="2369792" cy="456440"/>
              </a:xfrm>
              <a:prstGeom prst="rect">
                <a:avLst/>
              </a:prstGeom>
            </p:spPr>
            <p:txBody>
              <a:bodyPr wrap="square">
                <a:spAutoFit/>
              </a:bodyPr>
              <a:lstStyle/>
              <a:p>
                <a:pPr marL="0" lvl="1" defTabSz="699019">
                  <a:lnSpc>
                    <a:spcPct val="90000"/>
                  </a:lnSpc>
                  <a:spcAft>
                    <a:spcPts val="255"/>
                  </a:spcAft>
                  <a:defRPr/>
                </a:pPr>
                <a:r>
                  <a:rPr lang="en-US" sz="1224" b="1" dirty="0">
                    <a:solidFill>
                      <a:srgbClr val="FFFFFF"/>
                    </a:solidFill>
                  </a:rPr>
                  <a:t>Libraries</a:t>
                </a:r>
              </a:p>
            </p:txBody>
          </p:sp>
        </p:grpSp>
        <p:grpSp>
          <p:nvGrpSpPr>
            <p:cNvPr id="16" name="Group 15"/>
            <p:cNvGrpSpPr/>
            <p:nvPr/>
          </p:nvGrpSpPr>
          <p:grpSpPr>
            <a:xfrm>
              <a:off x="3454129" y="5021079"/>
              <a:ext cx="368781" cy="301399"/>
              <a:chOff x="9061629" y="5706715"/>
              <a:chExt cx="380421" cy="310912"/>
            </a:xfrm>
          </p:grpSpPr>
          <p:sp>
            <p:nvSpPr>
              <p:cNvPr id="17" name="Freeform 86"/>
              <p:cNvSpPr>
                <a:spLocks noEditPoints="1"/>
              </p:cNvSpPr>
              <p:nvPr/>
            </p:nvSpPr>
            <p:spPr bwMode="black">
              <a:xfrm>
                <a:off x="9061629" y="5737038"/>
                <a:ext cx="277768" cy="280589"/>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713067"/>
                <a:endParaRPr lang="en-US" sz="1224">
                  <a:gradFill>
                    <a:gsLst>
                      <a:gs pos="14679">
                        <a:srgbClr val="FFFFFF"/>
                      </a:gs>
                      <a:gs pos="38000">
                        <a:srgbClr val="FFFFFF"/>
                      </a:gs>
                    </a:gsLst>
                    <a:lin ang="5400000" scaled="1"/>
                  </a:gradFill>
                </a:endParaRPr>
              </a:p>
            </p:txBody>
          </p:sp>
          <p:sp>
            <p:nvSpPr>
              <p:cNvPr id="18" name="Oval 87"/>
              <p:cNvSpPr>
                <a:spLocks noChangeArrowheads="1"/>
              </p:cNvSpPr>
              <p:nvPr/>
            </p:nvSpPr>
            <p:spPr bwMode="black">
              <a:xfrm>
                <a:off x="9172736" y="5854128"/>
                <a:ext cx="51528" cy="517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713067"/>
                <a:endParaRPr lang="en-US" sz="1224">
                  <a:gradFill>
                    <a:gsLst>
                      <a:gs pos="14679">
                        <a:srgbClr val="FFFFFF"/>
                      </a:gs>
                      <a:gs pos="38000">
                        <a:srgbClr val="FFFFFF"/>
                      </a:gs>
                    </a:gsLst>
                    <a:lin ang="5400000" scaled="1"/>
                  </a:gradFill>
                </a:endParaRPr>
              </a:p>
            </p:txBody>
          </p:sp>
          <p:sp>
            <p:nvSpPr>
              <p:cNvPr id="19" name="Freeform 88"/>
              <p:cNvSpPr>
                <a:spLocks noEditPoints="1"/>
              </p:cNvSpPr>
              <p:nvPr/>
            </p:nvSpPr>
            <p:spPr bwMode="black">
              <a:xfrm>
                <a:off x="9301153" y="5706715"/>
                <a:ext cx="140897" cy="152424"/>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713067"/>
                <a:endParaRPr lang="en-US" sz="1224">
                  <a:gradFill>
                    <a:gsLst>
                      <a:gs pos="14679">
                        <a:srgbClr val="FFFFFF"/>
                      </a:gs>
                      <a:gs pos="38000">
                        <a:srgbClr val="FFFFFF"/>
                      </a:gs>
                    </a:gsLst>
                    <a:lin ang="5400000" scaled="1"/>
                  </a:gradFill>
                </a:endParaRPr>
              </a:p>
            </p:txBody>
          </p:sp>
        </p:grpSp>
        <p:sp>
          <p:nvSpPr>
            <p:cNvPr id="20" name="Rectangle 19"/>
            <p:cNvSpPr/>
            <p:nvPr/>
          </p:nvSpPr>
          <p:spPr>
            <a:xfrm>
              <a:off x="3509626" y="4365689"/>
              <a:ext cx="1300084" cy="414353"/>
            </a:xfrm>
            <a:prstGeom prst="rect">
              <a:avLst/>
            </a:prstGeom>
          </p:spPr>
          <p:txBody>
            <a:bodyPr wrap="none">
              <a:spAutoFit/>
            </a:bodyPr>
            <a:lstStyle/>
            <a:p>
              <a:pPr defTabSz="699019"/>
              <a:r>
                <a:rPr lang="en-US" sz="2040" dirty="0">
                  <a:gradFill>
                    <a:gsLst>
                      <a:gs pos="14679">
                        <a:srgbClr val="FFFFFF"/>
                      </a:gs>
                      <a:gs pos="38000">
                        <a:srgbClr val="FFFFFF"/>
                      </a:gs>
                    </a:gsLst>
                    <a:lin ang="5400000" scaled="1"/>
                  </a:gradFill>
                  <a:latin typeface="Segoe UI Semibold" panose="020B0702040204020203" pitchFamily="34" charset="0"/>
                  <a:cs typeface="Segoe UI Semibold" panose="020B0702040204020203" pitchFamily="34" charset="0"/>
                </a:rPr>
                <a:t>Common</a:t>
              </a:r>
              <a:endParaRPr lang="en-US" sz="1632" dirty="0">
                <a:gradFill>
                  <a:gsLst>
                    <a:gs pos="14679">
                      <a:srgbClr val="FFFFFF"/>
                    </a:gs>
                    <a:gs pos="38000">
                      <a:srgbClr val="FFFFFF"/>
                    </a:gs>
                  </a:gsLst>
                  <a:lin ang="5400000" scaled="1"/>
                </a:gradFill>
                <a:latin typeface="Segoe UI Semibold" panose="020B0702040204020203" pitchFamily="34" charset="0"/>
                <a:cs typeface="Segoe UI Semibold" panose="020B0702040204020203" pitchFamily="34" charset="0"/>
              </a:endParaRPr>
            </a:p>
          </p:txBody>
        </p:sp>
        <p:sp>
          <p:nvSpPr>
            <p:cNvPr id="21" name="Freeform 25"/>
            <p:cNvSpPr>
              <a:spLocks noEditPoints="1"/>
            </p:cNvSpPr>
            <p:nvPr/>
          </p:nvSpPr>
          <p:spPr bwMode="black">
            <a:xfrm>
              <a:off x="6960670" y="5069823"/>
              <a:ext cx="292335" cy="271360"/>
            </a:xfrm>
            <a:custGeom>
              <a:avLst/>
              <a:gdLst>
                <a:gd name="T0" fmla="*/ 0 w 708"/>
                <a:gd name="T1" fmla="*/ 709 h 709"/>
                <a:gd name="T2" fmla="*/ 212 w 708"/>
                <a:gd name="T3" fmla="*/ 567 h 709"/>
                <a:gd name="T4" fmla="*/ 708 w 708"/>
                <a:gd name="T5" fmla="*/ 567 h 709"/>
                <a:gd name="T6" fmla="*/ 496 w 708"/>
                <a:gd name="T7" fmla="*/ 709 h 709"/>
                <a:gd name="T8" fmla="*/ 708 w 708"/>
                <a:gd name="T9" fmla="*/ 567 h 709"/>
                <a:gd name="T10" fmla="*/ 248 w 708"/>
                <a:gd name="T11" fmla="*/ 567 h 709"/>
                <a:gd name="T12" fmla="*/ 460 w 708"/>
                <a:gd name="T13" fmla="*/ 709 h 709"/>
                <a:gd name="T14" fmla="*/ 212 w 708"/>
                <a:gd name="T15" fmla="*/ 227 h 709"/>
                <a:gd name="T16" fmla="*/ 0 w 708"/>
                <a:gd name="T17" fmla="*/ 369 h 709"/>
                <a:gd name="T18" fmla="*/ 212 w 708"/>
                <a:gd name="T19" fmla="*/ 227 h 709"/>
                <a:gd name="T20" fmla="*/ 496 w 708"/>
                <a:gd name="T21" fmla="*/ 14 h 709"/>
                <a:gd name="T22" fmla="*/ 708 w 708"/>
                <a:gd name="T23" fmla="*/ 156 h 709"/>
                <a:gd name="T24" fmla="*/ 460 w 708"/>
                <a:gd name="T25" fmla="*/ 156 h 709"/>
                <a:gd name="T26" fmla="*/ 248 w 708"/>
                <a:gd name="T27" fmla="*/ 298 h 709"/>
                <a:gd name="T28" fmla="*/ 460 w 708"/>
                <a:gd name="T29" fmla="*/ 156 h 709"/>
                <a:gd name="T30" fmla="*/ 127 w 708"/>
                <a:gd name="T31" fmla="*/ 397 h 709"/>
                <a:gd name="T32" fmla="*/ 340 w 708"/>
                <a:gd name="T33" fmla="*/ 539 h 709"/>
                <a:gd name="T34" fmla="*/ 97 w 708"/>
                <a:gd name="T35" fmla="*/ 397 h 709"/>
                <a:gd name="T36" fmla="*/ 0 w 708"/>
                <a:gd name="T37" fmla="*/ 539 h 709"/>
                <a:gd name="T38" fmla="*/ 97 w 708"/>
                <a:gd name="T39" fmla="*/ 397 h 709"/>
                <a:gd name="T40" fmla="*/ 0 w 708"/>
                <a:gd name="T41" fmla="*/ 57 h 709"/>
                <a:gd name="T42" fmla="*/ 97 w 708"/>
                <a:gd name="T43" fmla="*/ 199 h 709"/>
                <a:gd name="T44" fmla="*/ 583 w 708"/>
                <a:gd name="T45" fmla="*/ 397 h 709"/>
                <a:gd name="T46" fmla="*/ 371 w 708"/>
                <a:gd name="T47" fmla="*/ 539 h 709"/>
                <a:gd name="T48" fmla="*/ 583 w 708"/>
                <a:gd name="T49" fmla="*/ 397 h 709"/>
                <a:gd name="T50" fmla="*/ 614 w 708"/>
                <a:gd name="T51" fmla="*/ 397 h 709"/>
                <a:gd name="T52" fmla="*/ 708 w 708"/>
                <a:gd name="T53" fmla="*/ 539 h 709"/>
                <a:gd name="T54" fmla="*/ 354 w 708"/>
                <a:gd name="T55" fmla="*/ 132 h 709"/>
                <a:gd name="T56" fmla="*/ 392 w 708"/>
                <a:gd name="T57" fmla="*/ 47 h 709"/>
                <a:gd name="T58" fmla="*/ 316 w 708"/>
                <a:gd name="T59" fmla="*/ 0 h 709"/>
                <a:gd name="T60" fmla="*/ 269 w 708"/>
                <a:gd name="T61" fmla="*/ 47 h 709"/>
                <a:gd name="T62" fmla="*/ 602 w 708"/>
                <a:gd name="T63" fmla="*/ 343 h 709"/>
                <a:gd name="T64" fmla="*/ 640 w 708"/>
                <a:gd name="T65" fmla="*/ 258 h 709"/>
                <a:gd name="T66" fmla="*/ 564 w 708"/>
                <a:gd name="T67" fmla="*/ 210 h 709"/>
                <a:gd name="T68" fmla="*/ 517 w 708"/>
                <a:gd name="T69" fmla="*/ 25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709">
                  <a:moveTo>
                    <a:pt x="212" y="709"/>
                  </a:moveTo>
                  <a:lnTo>
                    <a:pt x="0" y="709"/>
                  </a:lnTo>
                  <a:lnTo>
                    <a:pt x="0" y="567"/>
                  </a:lnTo>
                  <a:lnTo>
                    <a:pt x="212" y="567"/>
                  </a:lnTo>
                  <a:lnTo>
                    <a:pt x="212" y="709"/>
                  </a:lnTo>
                  <a:close/>
                  <a:moveTo>
                    <a:pt x="708" y="567"/>
                  </a:moveTo>
                  <a:lnTo>
                    <a:pt x="496" y="567"/>
                  </a:lnTo>
                  <a:lnTo>
                    <a:pt x="496" y="709"/>
                  </a:lnTo>
                  <a:lnTo>
                    <a:pt x="708" y="709"/>
                  </a:lnTo>
                  <a:lnTo>
                    <a:pt x="708" y="567"/>
                  </a:lnTo>
                  <a:close/>
                  <a:moveTo>
                    <a:pt x="460" y="567"/>
                  </a:moveTo>
                  <a:lnTo>
                    <a:pt x="248" y="567"/>
                  </a:lnTo>
                  <a:lnTo>
                    <a:pt x="248" y="709"/>
                  </a:lnTo>
                  <a:lnTo>
                    <a:pt x="460" y="709"/>
                  </a:lnTo>
                  <a:lnTo>
                    <a:pt x="460" y="567"/>
                  </a:lnTo>
                  <a:close/>
                  <a:moveTo>
                    <a:pt x="212" y="227"/>
                  </a:moveTo>
                  <a:lnTo>
                    <a:pt x="0" y="227"/>
                  </a:lnTo>
                  <a:lnTo>
                    <a:pt x="0" y="369"/>
                  </a:lnTo>
                  <a:lnTo>
                    <a:pt x="212" y="369"/>
                  </a:lnTo>
                  <a:lnTo>
                    <a:pt x="212" y="227"/>
                  </a:lnTo>
                  <a:close/>
                  <a:moveTo>
                    <a:pt x="708" y="14"/>
                  </a:moveTo>
                  <a:lnTo>
                    <a:pt x="496" y="14"/>
                  </a:lnTo>
                  <a:lnTo>
                    <a:pt x="496" y="156"/>
                  </a:lnTo>
                  <a:lnTo>
                    <a:pt x="708" y="156"/>
                  </a:lnTo>
                  <a:lnTo>
                    <a:pt x="708" y="14"/>
                  </a:lnTo>
                  <a:close/>
                  <a:moveTo>
                    <a:pt x="460" y="156"/>
                  </a:moveTo>
                  <a:lnTo>
                    <a:pt x="248" y="156"/>
                  </a:lnTo>
                  <a:lnTo>
                    <a:pt x="248" y="298"/>
                  </a:lnTo>
                  <a:lnTo>
                    <a:pt x="460" y="298"/>
                  </a:lnTo>
                  <a:lnTo>
                    <a:pt x="460" y="156"/>
                  </a:lnTo>
                  <a:close/>
                  <a:moveTo>
                    <a:pt x="340" y="397"/>
                  </a:moveTo>
                  <a:lnTo>
                    <a:pt x="127" y="397"/>
                  </a:lnTo>
                  <a:lnTo>
                    <a:pt x="127" y="539"/>
                  </a:lnTo>
                  <a:lnTo>
                    <a:pt x="340" y="539"/>
                  </a:lnTo>
                  <a:lnTo>
                    <a:pt x="340" y="397"/>
                  </a:lnTo>
                  <a:close/>
                  <a:moveTo>
                    <a:pt x="97" y="397"/>
                  </a:moveTo>
                  <a:lnTo>
                    <a:pt x="0" y="397"/>
                  </a:lnTo>
                  <a:lnTo>
                    <a:pt x="0" y="539"/>
                  </a:lnTo>
                  <a:lnTo>
                    <a:pt x="97" y="539"/>
                  </a:lnTo>
                  <a:lnTo>
                    <a:pt x="97" y="397"/>
                  </a:lnTo>
                  <a:close/>
                  <a:moveTo>
                    <a:pt x="97" y="57"/>
                  </a:moveTo>
                  <a:lnTo>
                    <a:pt x="0" y="57"/>
                  </a:lnTo>
                  <a:lnTo>
                    <a:pt x="0" y="199"/>
                  </a:lnTo>
                  <a:lnTo>
                    <a:pt x="97" y="199"/>
                  </a:lnTo>
                  <a:lnTo>
                    <a:pt x="97" y="57"/>
                  </a:lnTo>
                  <a:close/>
                  <a:moveTo>
                    <a:pt x="583" y="397"/>
                  </a:moveTo>
                  <a:lnTo>
                    <a:pt x="371" y="397"/>
                  </a:lnTo>
                  <a:lnTo>
                    <a:pt x="371" y="539"/>
                  </a:lnTo>
                  <a:lnTo>
                    <a:pt x="583" y="539"/>
                  </a:lnTo>
                  <a:lnTo>
                    <a:pt x="583" y="397"/>
                  </a:lnTo>
                  <a:close/>
                  <a:moveTo>
                    <a:pt x="708" y="397"/>
                  </a:moveTo>
                  <a:lnTo>
                    <a:pt x="614" y="397"/>
                  </a:lnTo>
                  <a:lnTo>
                    <a:pt x="614" y="539"/>
                  </a:lnTo>
                  <a:lnTo>
                    <a:pt x="708" y="539"/>
                  </a:lnTo>
                  <a:lnTo>
                    <a:pt x="708" y="397"/>
                  </a:lnTo>
                  <a:close/>
                  <a:moveTo>
                    <a:pt x="354" y="132"/>
                  </a:moveTo>
                  <a:lnTo>
                    <a:pt x="439" y="47"/>
                  </a:lnTo>
                  <a:lnTo>
                    <a:pt x="392" y="47"/>
                  </a:lnTo>
                  <a:lnTo>
                    <a:pt x="392" y="0"/>
                  </a:lnTo>
                  <a:lnTo>
                    <a:pt x="316" y="0"/>
                  </a:lnTo>
                  <a:lnTo>
                    <a:pt x="316" y="47"/>
                  </a:lnTo>
                  <a:lnTo>
                    <a:pt x="269" y="47"/>
                  </a:lnTo>
                  <a:lnTo>
                    <a:pt x="354" y="132"/>
                  </a:lnTo>
                  <a:close/>
                  <a:moveTo>
                    <a:pt x="602" y="343"/>
                  </a:moveTo>
                  <a:lnTo>
                    <a:pt x="687" y="258"/>
                  </a:lnTo>
                  <a:lnTo>
                    <a:pt x="640" y="258"/>
                  </a:lnTo>
                  <a:lnTo>
                    <a:pt x="640" y="210"/>
                  </a:lnTo>
                  <a:lnTo>
                    <a:pt x="564" y="210"/>
                  </a:lnTo>
                  <a:lnTo>
                    <a:pt x="564" y="258"/>
                  </a:lnTo>
                  <a:lnTo>
                    <a:pt x="517" y="258"/>
                  </a:lnTo>
                  <a:lnTo>
                    <a:pt x="602"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949" tIns="31474" rIns="62949" bIns="31474" numCol="1" anchor="t" anchorCtr="0" compatLnSpc="1">
              <a:prstTxWarp prst="textNoShape">
                <a:avLst/>
              </a:prstTxWarp>
            </a:bodyPr>
            <a:lstStyle/>
            <a:p>
              <a:pPr defTabSz="699385"/>
              <a:endParaRPr lang="en-US" sz="1224">
                <a:solidFill>
                  <a:prstClr val="black"/>
                </a:solidFill>
              </a:endParaRPr>
            </a:p>
          </p:txBody>
        </p:sp>
        <p:sp>
          <p:nvSpPr>
            <p:cNvPr id="22" name="Freeform 84"/>
            <p:cNvSpPr>
              <a:spLocks noEditPoints="1"/>
            </p:cNvSpPr>
            <p:nvPr/>
          </p:nvSpPr>
          <p:spPr bwMode="black">
            <a:xfrm>
              <a:off x="5164041" y="5030681"/>
              <a:ext cx="239693" cy="286533"/>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FFFFF"/>
            </a:solidFill>
            <a:ln>
              <a:noFill/>
            </a:ln>
          </p:spPr>
          <p:txBody>
            <a:bodyPr vert="horz" wrap="square" lIns="62949" tIns="31474" rIns="62949" bIns="31474" numCol="1" anchor="t" anchorCtr="0" compatLnSpc="1">
              <a:prstTxWarp prst="textNoShape">
                <a:avLst/>
              </a:prstTxWarp>
            </a:bodyPr>
            <a:lstStyle/>
            <a:p>
              <a:pPr defTabSz="699385"/>
              <a:endParaRPr lang="en-US" sz="1122">
                <a:solidFill>
                  <a:prstClr val="black"/>
                </a:solidFill>
              </a:endParaRPr>
            </a:p>
          </p:txBody>
        </p:sp>
        <p:sp>
          <p:nvSpPr>
            <p:cNvPr id="23" name="TextBox 22"/>
            <p:cNvSpPr txBox="1"/>
            <p:nvPr/>
          </p:nvSpPr>
          <p:spPr>
            <a:xfrm>
              <a:off x="3951212" y="3064589"/>
              <a:ext cx="2170867" cy="734534"/>
            </a:xfrm>
            <a:prstGeom prst="rect">
              <a:avLst/>
            </a:prstGeom>
            <a:noFill/>
          </p:spPr>
          <p:txBody>
            <a:bodyPr wrap="square" rtlCol="0">
              <a:spAutoFit/>
            </a:bodyPr>
            <a:lstStyle/>
            <a:p>
              <a:pPr defTabSz="699385"/>
              <a:r>
                <a:rPr lang="en-US" sz="2040" b="1" dirty="0">
                  <a:solidFill>
                    <a:srgbClr val="FFFFFF"/>
                  </a:solidFill>
                  <a:latin typeface="Segoe UI Semibold" panose="020B0702040204020203" pitchFamily="34" charset="0"/>
                  <a:cs typeface="Segoe UI Semibold" panose="020B0702040204020203" pitchFamily="34" charset="0"/>
                </a:rPr>
                <a:t>.NET </a:t>
              </a:r>
            </a:p>
            <a:p>
              <a:pPr defTabSz="699385"/>
              <a:r>
                <a:rPr lang="en-US" sz="2040" b="1" dirty="0">
                  <a:solidFill>
                    <a:srgbClr val="FFFFFF"/>
                  </a:solidFill>
                  <a:latin typeface="Segoe UI Semibold" panose="020B0702040204020203" pitchFamily="34" charset="0"/>
                  <a:cs typeface="Segoe UI Semibold" panose="020B0702040204020203" pitchFamily="34" charset="0"/>
                </a:rPr>
                <a:t>Framework 4.6 </a:t>
              </a:r>
            </a:p>
          </p:txBody>
        </p:sp>
        <p:sp>
          <p:nvSpPr>
            <p:cNvPr id="24" name="TextBox 23"/>
            <p:cNvSpPr txBox="1"/>
            <p:nvPr/>
          </p:nvSpPr>
          <p:spPr>
            <a:xfrm>
              <a:off x="7360642" y="3023909"/>
              <a:ext cx="1444182" cy="734534"/>
            </a:xfrm>
            <a:prstGeom prst="rect">
              <a:avLst/>
            </a:prstGeom>
            <a:noFill/>
          </p:spPr>
          <p:txBody>
            <a:bodyPr wrap="square" rtlCol="0">
              <a:spAutoFit/>
            </a:bodyPr>
            <a:lstStyle/>
            <a:p>
              <a:pPr defTabSz="699385"/>
              <a:r>
                <a:rPr lang="en-US" sz="2040" b="1" dirty="0">
                  <a:solidFill>
                    <a:srgbClr val="FFFFFF"/>
                  </a:solidFill>
                  <a:latin typeface="Segoe UI Semibold" panose="020B0702040204020203" pitchFamily="34" charset="0"/>
                  <a:cs typeface="Segoe UI Semibold" panose="020B0702040204020203" pitchFamily="34" charset="0"/>
                </a:rPr>
                <a:t>.NET </a:t>
              </a:r>
            </a:p>
            <a:p>
              <a:pPr defTabSz="699385"/>
              <a:r>
                <a:rPr lang="en-US" sz="2040" dirty="0">
                  <a:solidFill>
                    <a:srgbClr val="FFFFFF"/>
                  </a:solidFill>
                  <a:latin typeface="Segoe UI Semibold" panose="020B0702040204020203" pitchFamily="34" charset="0"/>
                  <a:cs typeface="Segoe UI Semibold" panose="020B0702040204020203" pitchFamily="34" charset="0"/>
                </a:rPr>
                <a:t>Core 5</a:t>
              </a:r>
            </a:p>
          </p:txBody>
        </p:sp>
        <p:pic>
          <p:nvPicPr>
            <p:cNvPr id="25" name="Picture 2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648696" y="3426946"/>
              <a:ext cx="290921" cy="342514"/>
            </a:xfrm>
            <a:prstGeom prst="rect">
              <a:avLst/>
            </a:prstGeom>
          </p:spPr>
        </p:pic>
        <p:pic>
          <p:nvPicPr>
            <p:cNvPr id="26" name="Picture 2" descr="http://files.softicons.com/download/system-icons/windows-8-metro-icons-by-dakirby309/png/512x512/Folders%20&amp;%20OS/Linux.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02452" y="3268129"/>
              <a:ext cx="358190" cy="3516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temp\WinAzure_rgb_Wht_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1" t="15460" r="80628" b="15496"/>
            <a:stretch/>
          </p:blipFill>
          <p:spPr bwMode="auto">
            <a:xfrm>
              <a:off x="6616496" y="3046497"/>
              <a:ext cx="312956" cy="3178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temp\WinAzure_rgb_Wht_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1" t="15460" r="80628" b="15496"/>
            <a:stretch/>
          </p:blipFill>
          <p:spPr bwMode="auto">
            <a:xfrm>
              <a:off x="3463300" y="3192680"/>
              <a:ext cx="454998" cy="462100"/>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28"/>
            <p:cNvSpPr/>
            <p:nvPr/>
          </p:nvSpPr>
          <p:spPr>
            <a:xfrm>
              <a:off x="6332019" y="2796745"/>
              <a:ext cx="2592083" cy="1389269"/>
            </a:xfrm>
            <a:prstGeom prst="roundRect">
              <a:avLst/>
            </a:prstGeom>
            <a:noFill/>
            <a:ln w="508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50829"/>
              <a:endParaRPr lang="en-US" sz="1803">
                <a:solidFill>
                  <a:prstClr val="white"/>
                </a:solidFill>
              </a:endParaRPr>
            </a:p>
          </p:txBody>
        </p:sp>
        <p:sp>
          <p:nvSpPr>
            <p:cNvPr id="30" name="Rounded Rectangle 29"/>
            <p:cNvSpPr/>
            <p:nvPr/>
          </p:nvSpPr>
          <p:spPr>
            <a:xfrm>
              <a:off x="5074098" y="4859881"/>
              <a:ext cx="1724716" cy="786543"/>
            </a:xfrm>
            <a:prstGeom prst="roundRect">
              <a:avLst/>
            </a:prstGeom>
            <a:noFill/>
            <a:ln w="508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50829"/>
              <a:endParaRPr lang="en-US" sz="1803">
                <a:solidFill>
                  <a:prstClr val="white"/>
                </a:solidFill>
              </a:endParaRPr>
            </a:p>
          </p:txBody>
        </p:sp>
        <p:sp>
          <p:nvSpPr>
            <p:cNvPr id="31" name="Rounded Rectangle 30"/>
            <p:cNvSpPr/>
            <p:nvPr/>
          </p:nvSpPr>
          <p:spPr>
            <a:xfrm>
              <a:off x="7314890" y="4872981"/>
              <a:ext cx="1223943" cy="443350"/>
            </a:xfrm>
            <a:prstGeom prst="roundRect">
              <a:avLst/>
            </a:prstGeom>
            <a:noFill/>
            <a:ln w="508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50829"/>
              <a:endParaRPr lang="en-US" sz="1803">
                <a:solidFill>
                  <a:prstClr val="white"/>
                </a:solidFill>
              </a:endParaRPr>
            </a:p>
          </p:txBody>
        </p:sp>
        <p:sp>
          <p:nvSpPr>
            <p:cNvPr id="32" name="Rounded Rectangle 31"/>
            <p:cNvSpPr/>
            <p:nvPr/>
          </p:nvSpPr>
          <p:spPr>
            <a:xfrm>
              <a:off x="3347519" y="4868714"/>
              <a:ext cx="1587585" cy="777710"/>
            </a:xfrm>
            <a:prstGeom prst="roundRect">
              <a:avLst/>
            </a:prstGeom>
            <a:noFill/>
            <a:ln w="508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50829"/>
              <a:endParaRPr lang="en-US" sz="1803" dirty="0">
                <a:solidFill>
                  <a:prstClr val="white"/>
                </a:solidFill>
              </a:endParaRPr>
            </a:p>
          </p:txBody>
        </p:sp>
        <p:sp>
          <p:nvSpPr>
            <p:cNvPr id="33" name="TextBox 32"/>
            <p:cNvSpPr txBox="1"/>
            <p:nvPr/>
          </p:nvSpPr>
          <p:spPr>
            <a:xfrm>
              <a:off x="5190575" y="2066297"/>
              <a:ext cx="2060814" cy="478376"/>
            </a:xfrm>
            <a:prstGeom prst="rect">
              <a:avLst/>
            </a:prstGeom>
            <a:noFill/>
          </p:spPr>
          <p:txBody>
            <a:bodyPr wrap="square" rtlCol="0">
              <a:spAutoFit/>
            </a:bodyPr>
            <a:lstStyle/>
            <a:p>
              <a:pPr defTabSz="951093"/>
              <a:r>
                <a:rPr lang="en-US" sz="2448" b="1" dirty="0">
                  <a:solidFill>
                    <a:srgbClr val="FFFFFF"/>
                  </a:solidFill>
                  <a:latin typeface="Segoe UI Semibold" panose="020B0702040204020203" pitchFamily="34" charset="0"/>
                  <a:cs typeface="Segoe UI Semibold" panose="020B0702040204020203" pitchFamily="34" charset="0"/>
                </a:rPr>
                <a:t>ASP.NET 5</a:t>
              </a:r>
            </a:p>
          </p:txBody>
        </p:sp>
        <p:sp>
          <p:nvSpPr>
            <p:cNvPr id="34" name="Rectangle 33"/>
            <p:cNvSpPr/>
            <p:nvPr/>
          </p:nvSpPr>
          <p:spPr bwMode="auto">
            <a:xfrm>
              <a:off x="3187756" y="1905609"/>
              <a:ext cx="778183" cy="79390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WPF</a:t>
              </a:r>
            </a:p>
          </p:txBody>
        </p:sp>
        <p:sp>
          <p:nvSpPr>
            <p:cNvPr id="35" name="Rectangle 34"/>
            <p:cNvSpPr/>
            <p:nvPr/>
          </p:nvSpPr>
          <p:spPr bwMode="auto">
            <a:xfrm>
              <a:off x="5136433" y="1896532"/>
              <a:ext cx="1083567" cy="80416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ASP.NET (4 &amp; 5)</a:t>
              </a:r>
            </a:p>
          </p:txBody>
        </p:sp>
        <p:sp>
          <p:nvSpPr>
            <p:cNvPr id="36" name="Rectangle 35"/>
            <p:cNvSpPr/>
            <p:nvPr/>
          </p:nvSpPr>
          <p:spPr bwMode="auto">
            <a:xfrm>
              <a:off x="4020081" y="1906794"/>
              <a:ext cx="1072461" cy="79390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smtClean="0">
                  <a:gradFill>
                    <a:gsLst>
                      <a:gs pos="0">
                        <a:srgbClr val="FFFFFF"/>
                      </a:gs>
                      <a:gs pos="100000">
                        <a:srgbClr val="FFFFFF"/>
                      </a:gs>
                    </a:gsLst>
                    <a:lin ang="5400000" scaled="0"/>
                  </a:gradFill>
                  <a:ea typeface="Segoe UI" pitchFamily="34" charset="0"/>
                  <a:cs typeface="Segoe UI" pitchFamily="34" charset="0"/>
                </a:rPr>
                <a:t>Win</a:t>
              </a:r>
              <a:br>
                <a:rPr lang="en-US" sz="1428" dirty="0" smtClean="0">
                  <a:gradFill>
                    <a:gsLst>
                      <a:gs pos="0">
                        <a:srgbClr val="FFFFFF"/>
                      </a:gs>
                      <a:gs pos="100000">
                        <a:srgbClr val="FFFFFF"/>
                      </a:gs>
                    </a:gsLst>
                    <a:lin ang="5400000" scaled="0"/>
                  </a:gradFill>
                  <a:ea typeface="Segoe UI" pitchFamily="34" charset="0"/>
                  <a:cs typeface="Segoe UI" pitchFamily="34" charset="0"/>
                </a:rPr>
              </a:br>
              <a:r>
                <a:rPr lang="en-US" sz="1428" dirty="0" smtClean="0">
                  <a:gradFill>
                    <a:gsLst>
                      <a:gs pos="0">
                        <a:srgbClr val="FFFFFF"/>
                      </a:gs>
                      <a:gs pos="100000">
                        <a:srgbClr val="FFFFFF"/>
                      </a:gs>
                    </a:gsLst>
                    <a:lin ang="5400000" scaled="0"/>
                  </a:gradFill>
                  <a:ea typeface="Segoe UI" pitchFamily="34" charset="0"/>
                  <a:cs typeface="Segoe UI" pitchFamily="34" charset="0"/>
                </a:rPr>
                <a:t>Forms</a:t>
              </a:r>
              <a:endParaRPr lang="en-US" sz="1428"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6274142" y="1900884"/>
              <a:ext cx="1249861" cy="810073"/>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ASP.NET 5</a:t>
              </a:r>
            </a:p>
          </p:txBody>
        </p:sp>
        <p:sp>
          <p:nvSpPr>
            <p:cNvPr id="38" name="Rectangle 37"/>
            <p:cNvSpPr/>
            <p:nvPr/>
          </p:nvSpPr>
          <p:spPr bwMode="auto">
            <a:xfrm>
              <a:off x="7561352" y="1907843"/>
              <a:ext cx="1442834" cy="8041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Universal Windows Apps</a:t>
              </a:r>
            </a:p>
          </p:txBody>
        </p:sp>
        <p:sp>
          <p:nvSpPr>
            <p:cNvPr id="39" name="Rounded Rectangle 38"/>
            <p:cNvSpPr/>
            <p:nvPr/>
          </p:nvSpPr>
          <p:spPr>
            <a:xfrm>
              <a:off x="5190574" y="1940290"/>
              <a:ext cx="2333428" cy="727105"/>
            </a:xfrm>
            <a:prstGeom prst="roundRect">
              <a:avLst/>
            </a:prstGeom>
            <a:noFill/>
            <a:ln w="508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50829"/>
              <a:endParaRPr lang="en-US" sz="1803">
                <a:solidFill>
                  <a:prstClr val="white"/>
                </a:solidFill>
              </a:endParaRPr>
            </a:p>
          </p:txBody>
        </p:sp>
      </p:grpSp>
      <p:pic>
        <p:nvPicPr>
          <p:cNvPr id="41" name="Picture 40"/>
          <p:cNvPicPr>
            <a:picLocks noChangeAspect="1"/>
          </p:cNvPicPr>
          <p:nvPr/>
        </p:nvPicPr>
        <p:blipFill>
          <a:blip r:embed="rId6"/>
          <a:stretch>
            <a:fillRect/>
          </a:stretch>
        </p:blipFill>
        <p:spPr>
          <a:xfrm>
            <a:off x="1910757" y="1305731"/>
            <a:ext cx="8178649" cy="5341332"/>
          </a:xfrm>
          <a:prstGeom prst="rect">
            <a:avLst/>
          </a:prstGeom>
        </p:spPr>
      </p:pic>
    </p:spTree>
    <p:extLst>
      <p:ext uri="{BB962C8B-B14F-4D97-AF65-F5344CB8AC3E}">
        <p14:creationId xmlns:p14="http://schemas.microsoft.com/office/powerpoint/2010/main" val="9209075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930276" y="1744662"/>
            <a:ext cx="10926761" cy="4648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188720" tIns="146304" rIns="548640" bIns="146304" rtlCol="0" anchor="t" anchorCtr="0"/>
          <a:lstStyle/>
          <a:p>
            <a:pPr lvl="0" fontAlgn="ctr">
              <a:lnSpc>
                <a:spcPct val="85000"/>
              </a:lnSpc>
              <a:spcAft>
                <a:spcPts val="3600"/>
              </a:spcAft>
              <a:buSzPct val="90000"/>
            </a:pPr>
            <a:r>
              <a:rPr lang="en-US" sz="3600" dirty="0">
                <a:gradFill>
                  <a:gsLst>
                    <a:gs pos="20354">
                      <a:schemeClr val="bg1"/>
                    </a:gs>
                    <a:gs pos="46000">
                      <a:schemeClr val="bg1"/>
                    </a:gs>
                  </a:gsLst>
                  <a:lin ang="5400000" scaled="0"/>
                </a:gradFill>
                <a:latin typeface="Segoe UI Light"/>
              </a:rPr>
              <a:t>Improve your skills by enrolling in our </a:t>
            </a:r>
            <a:r>
              <a:rPr lang="en-US" sz="3600" dirty="0" smtClean="0">
                <a:gradFill>
                  <a:gsLst>
                    <a:gs pos="20354">
                      <a:schemeClr val="bg1"/>
                    </a:gs>
                    <a:gs pos="46000">
                      <a:schemeClr val="bg1"/>
                    </a:gs>
                  </a:gsLst>
                  <a:lin ang="5400000" scaled="0"/>
                </a:gradFill>
                <a:latin typeface="Segoe UI Light"/>
              </a:rPr>
              <a:t/>
            </a:r>
            <a:br>
              <a:rPr lang="en-US" sz="3600" dirty="0" smtClean="0">
                <a:gradFill>
                  <a:gsLst>
                    <a:gs pos="20354">
                      <a:schemeClr val="bg1"/>
                    </a:gs>
                    <a:gs pos="46000">
                      <a:schemeClr val="bg1"/>
                    </a:gs>
                  </a:gsLst>
                  <a:lin ang="5400000" scaled="0"/>
                </a:gradFill>
                <a:latin typeface="Segoe UI Light"/>
              </a:rPr>
            </a:br>
            <a:r>
              <a:rPr lang="en-US" sz="3600" dirty="0" smtClean="0">
                <a:gradFill>
                  <a:gsLst>
                    <a:gs pos="20354">
                      <a:schemeClr val="bg1"/>
                    </a:gs>
                    <a:gs pos="46000">
                      <a:schemeClr val="bg1"/>
                    </a:gs>
                  </a:gsLst>
                  <a:lin ang="5400000" scaled="0"/>
                </a:gradFill>
                <a:latin typeface="Segoe UI Light"/>
                <a:hlinkClick r:id="rId2"/>
              </a:rPr>
              <a:t>free </a:t>
            </a:r>
            <a:r>
              <a:rPr lang="en-US" sz="3600" dirty="0">
                <a:gradFill>
                  <a:gsLst>
                    <a:gs pos="20354">
                      <a:schemeClr val="bg1"/>
                    </a:gs>
                    <a:gs pos="46000">
                      <a:schemeClr val="bg1"/>
                    </a:gs>
                  </a:gsLst>
                  <a:lin ang="5400000" scaled="0"/>
                </a:gradFill>
                <a:latin typeface="Segoe UI Light"/>
                <a:hlinkClick r:id="rId2"/>
              </a:rPr>
              <a:t>cloud development courses </a:t>
            </a:r>
            <a:r>
              <a:rPr lang="en-US" sz="3600" dirty="0">
                <a:gradFill>
                  <a:gsLst>
                    <a:gs pos="20354">
                      <a:schemeClr val="bg1"/>
                    </a:gs>
                    <a:gs pos="46000">
                      <a:schemeClr val="bg1"/>
                    </a:gs>
                  </a:gsLst>
                  <a:lin ang="5400000" scaled="0"/>
                </a:gradFill>
                <a:latin typeface="Segoe UI Light"/>
              </a:rPr>
              <a:t>at the Microsoft Virtual Academy.</a:t>
            </a:r>
          </a:p>
          <a:p>
            <a:pPr lvl="0" fontAlgn="ctr">
              <a:lnSpc>
                <a:spcPct val="85000"/>
              </a:lnSpc>
              <a:spcAft>
                <a:spcPts val="3600"/>
              </a:spcAft>
              <a:buSzPct val="90000"/>
            </a:pPr>
            <a:r>
              <a:rPr lang="en-US" sz="3600" dirty="0">
                <a:gradFill>
                  <a:gsLst>
                    <a:gs pos="20354">
                      <a:schemeClr val="bg1"/>
                    </a:gs>
                    <a:gs pos="46000">
                      <a:schemeClr val="bg1"/>
                    </a:gs>
                  </a:gsLst>
                  <a:lin ang="5400000" scaled="0"/>
                </a:gradFill>
                <a:latin typeface="Segoe UI Light"/>
                <a:hlinkClick r:id="rId3"/>
              </a:rPr>
              <a:t>Try Microsoft Azure for free </a:t>
            </a:r>
            <a:r>
              <a:rPr lang="en-US" sz="3600" dirty="0">
                <a:gradFill>
                  <a:gsLst>
                    <a:gs pos="20354">
                      <a:schemeClr val="bg1"/>
                    </a:gs>
                    <a:gs pos="46000">
                      <a:schemeClr val="bg1"/>
                    </a:gs>
                  </a:gsLst>
                  <a:lin ang="5400000" scaled="0"/>
                </a:gradFill>
                <a:latin typeface="Segoe UI Light"/>
              </a:rPr>
              <a:t>and deploy your first cloud solution in under 5 minutes!</a:t>
            </a:r>
          </a:p>
          <a:p>
            <a:pPr lvl="0" fontAlgn="ctr">
              <a:lnSpc>
                <a:spcPct val="85000"/>
              </a:lnSpc>
              <a:spcAft>
                <a:spcPts val="3600"/>
              </a:spcAft>
              <a:buSzPct val="90000"/>
            </a:pPr>
            <a:r>
              <a:rPr lang="en-US" sz="3600" dirty="0">
                <a:gradFill>
                  <a:gsLst>
                    <a:gs pos="20354">
                      <a:schemeClr val="bg1"/>
                    </a:gs>
                    <a:gs pos="46000">
                      <a:schemeClr val="bg1"/>
                    </a:gs>
                  </a:gsLst>
                  <a:lin ang="5400000" scaled="0"/>
                </a:gradFill>
                <a:latin typeface="Segoe UI Light"/>
              </a:rPr>
              <a:t>Easily build web and mobile apps for any platform with </a:t>
            </a:r>
            <a:r>
              <a:rPr lang="en-US" sz="3600" dirty="0" err="1">
                <a:gradFill>
                  <a:gsLst>
                    <a:gs pos="20354">
                      <a:schemeClr val="bg1"/>
                    </a:gs>
                    <a:gs pos="46000">
                      <a:schemeClr val="bg1"/>
                    </a:gs>
                  </a:gsLst>
                  <a:lin ang="5400000" scaled="0"/>
                </a:gradFill>
                <a:latin typeface="Segoe UI Light"/>
                <a:hlinkClick r:id="rId4"/>
              </a:rPr>
              <a:t>AzureAppService</a:t>
            </a:r>
            <a:r>
              <a:rPr lang="en-US" sz="3600" dirty="0">
                <a:gradFill>
                  <a:gsLst>
                    <a:gs pos="20354">
                      <a:schemeClr val="bg1"/>
                    </a:gs>
                    <a:gs pos="46000">
                      <a:schemeClr val="bg1"/>
                    </a:gs>
                  </a:gsLst>
                  <a:lin ang="5400000" scaled="0"/>
                </a:gradFill>
                <a:latin typeface="Segoe UI Light"/>
                <a:hlinkClick r:id="rId4"/>
              </a:rPr>
              <a:t> for free</a:t>
            </a:r>
            <a:r>
              <a:rPr lang="en-US" sz="3600" dirty="0">
                <a:gradFill>
                  <a:gsLst>
                    <a:gs pos="20354">
                      <a:schemeClr val="bg1"/>
                    </a:gs>
                    <a:gs pos="46000">
                      <a:schemeClr val="bg1"/>
                    </a:gs>
                  </a:gsLst>
                  <a:lin ang="5400000" scaled="0"/>
                </a:gradFill>
                <a:latin typeface="Segoe UI Light"/>
              </a:rPr>
              <a:t>.</a:t>
            </a:r>
          </a:p>
        </p:txBody>
      </p:sp>
      <p:sp>
        <p:nvSpPr>
          <p:cNvPr id="2" name="Title 1"/>
          <p:cNvSpPr>
            <a:spLocks noGrp="1"/>
          </p:cNvSpPr>
          <p:nvPr>
            <p:ph type="title"/>
          </p:nvPr>
        </p:nvSpPr>
        <p:spPr/>
        <p:txBody>
          <a:bodyPr/>
          <a:lstStyle/>
          <a:p>
            <a:r>
              <a:rPr lang="en-US" smtClean="0"/>
              <a:t>Resources</a:t>
            </a:r>
            <a:endParaRPr lang="en-US" dirty="0"/>
          </a:p>
        </p:txBody>
      </p:sp>
      <p:sp useBgFill="1">
        <p:nvSpPr>
          <p:cNvPr id="7" name="Oval 6"/>
          <p:cNvSpPr/>
          <p:nvPr/>
        </p:nvSpPr>
        <p:spPr bwMode="auto">
          <a:xfrm>
            <a:off x="427037" y="1212849"/>
            <a:ext cx="1524000" cy="1524000"/>
          </a:xfrm>
          <a:prstGeom prst="ellipse">
            <a:avLst/>
          </a:prstGeom>
          <a:ln w="571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17"/>
          <p:cNvSpPr>
            <a:spLocks noChangeAspect="1" noEditPoints="1"/>
          </p:cNvSpPr>
          <p:nvPr/>
        </p:nvSpPr>
        <p:spPr bwMode="auto">
          <a:xfrm>
            <a:off x="892174" y="1504980"/>
            <a:ext cx="593726" cy="939738"/>
          </a:xfrm>
          <a:custGeom>
            <a:avLst/>
            <a:gdLst>
              <a:gd name="T0" fmla="*/ 0 w 61"/>
              <a:gd name="T1" fmla="*/ 0 h 98"/>
              <a:gd name="T2" fmla="*/ 0 w 61"/>
              <a:gd name="T3" fmla="*/ 98 h 98"/>
              <a:gd name="T4" fmla="*/ 61 w 61"/>
              <a:gd name="T5" fmla="*/ 98 h 98"/>
              <a:gd name="T6" fmla="*/ 61 w 61"/>
              <a:gd name="T7" fmla="*/ 0 h 98"/>
              <a:gd name="T8" fmla="*/ 0 w 61"/>
              <a:gd name="T9" fmla="*/ 0 h 98"/>
              <a:gd name="T10" fmla="*/ 55 w 61"/>
              <a:gd name="T11" fmla="*/ 92 h 98"/>
              <a:gd name="T12" fmla="*/ 6 w 61"/>
              <a:gd name="T13" fmla="*/ 92 h 98"/>
              <a:gd name="T14" fmla="*/ 6 w 61"/>
              <a:gd name="T15" fmla="*/ 7 h 98"/>
              <a:gd name="T16" fmla="*/ 55 w 61"/>
              <a:gd name="T17" fmla="*/ 7 h 98"/>
              <a:gd name="T18" fmla="*/ 55 w 61"/>
              <a:gd name="T19" fmla="*/ 92 h 98"/>
              <a:gd name="T20" fmla="*/ 28 w 61"/>
              <a:gd name="T21" fmla="*/ 80 h 98"/>
              <a:gd name="T22" fmla="*/ 34 w 61"/>
              <a:gd name="T23" fmla="*/ 80 h 98"/>
              <a:gd name="T24" fmla="*/ 34 w 61"/>
              <a:gd name="T25" fmla="*/ 86 h 98"/>
              <a:gd name="T26" fmla="*/ 28 w 61"/>
              <a:gd name="T27" fmla="*/ 86 h 98"/>
              <a:gd name="T28" fmla="*/ 28 w 61"/>
              <a:gd name="T29" fmla="*/ 80 h 98"/>
              <a:gd name="T30" fmla="*/ 40 w 61"/>
              <a:gd name="T31" fmla="*/ 41 h 98"/>
              <a:gd name="T32" fmla="*/ 39 w 61"/>
              <a:gd name="T33" fmla="*/ 41 h 98"/>
              <a:gd name="T34" fmla="*/ 31 w 61"/>
              <a:gd name="T35" fmla="*/ 35 h 98"/>
              <a:gd name="T36" fmla="*/ 24 w 61"/>
              <a:gd name="T37" fmla="*/ 39 h 98"/>
              <a:gd name="T38" fmla="*/ 24 w 61"/>
              <a:gd name="T39" fmla="*/ 38 h 98"/>
              <a:gd name="T40" fmla="*/ 23 w 61"/>
              <a:gd name="T41" fmla="*/ 38 h 98"/>
              <a:gd name="T42" fmla="*/ 17 w 61"/>
              <a:gd name="T43" fmla="*/ 45 h 98"/>
              <a:gd name="T44" fmla="*/ 23 w 61"/>
              <a:gd name="T45" fmla="*/ 51 h 98"/>
              <a:gd name="T46" fmla="*/ 40 w 61"/>
              <a:gd name="T47" fmla="*/ 51 h 98"/>
              <a:gd name="T48" fmla="*/ 45 w 61"/>
              <a:gd name="T49" fmla="*/ 46 h 98"/>
              <a:gd name="T50" fmla="*/ 40 w 61"/>
              <a:gd name="T51" fmla="*/ 4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98">
                <a:moveTo>
                  <a:pt x="0" y="0"/>
                </a:moveTo>
                <a:cubicBezTo>
                  <a:pt x="0" y="98"/>
                  <a:pt x="0" y="98"/>
                  <a:pt x="0" y="98"/>
                </a:cubicBezTo>
                <a:cubicBezTo>
                  <a:pt x="61" y="98"/>
                  <a:pt x="61" y="98"/>
                  <a:pt x="61" y="98"/>
                </a:cubicBezTo>
                <a:cubicBezTo>
                  <a:pt x="61" y="0"/>
                  <a:pt x="61" y="0"/>
                  <a:pt x="61" y="0"/>
                </a:cubicBezTo>
                <a:lnTo>
                  <a:pt x="0" y="0"/>
                </a:lnTo>
                <a:close/>
                <a:moveTo>
                  <a:pt x="55" y="92"/>
                </a:moveTo>
                <a:cubicBezTo>
                  <a:pt x="6" y="92"/>
                  <a:pt x="6" y="92"/>
                  <a:pt x="6" y="92"/>
                </a:cubicBezTo>
                <a:cubicBezTo>
                  <a:pt x="6" y="7"/>
                  <a:pt x="6" y="7"/>
                  <a:pt x="6" y="7"/>
                </a:cubicBezTo>
                <a:cubicBezTo>
                  <a:pt x="55" y="7"/>
                  <a:pt x="55" y="7"/>
                  <a:pt x="55" y="7"/>
                </a:cubicBezTo>
                <a:lnTo>
                  <a:pt x="55" y="92"/>
                </a:lnTo>
                <a:close/>
                <a:moveTo>
                  <a:pt x="28" y="80"/>
                </a:moveTo>
                <a:cubicBezTo>
                  <a:pt x="34" y="80"/>
                  <a:pt x="34" y="80"/>
                  <a:pt x="34" y="80"/>
                </a:cubicBezTo>
                <a:cubicBezTo>
                  <a:pt x="34" y="86"/>
                  <a:pt x="34" y="86"/>
                  <a:pt x="34" y="86"/>
                </a:cubicBezTo>
                <a:cubicBezTo>
                  <a:pt x="28" y="86"/>
                  <a:pt x="28" y="86"/>
                  <a:pt x="28" y="86"/>
                </a:cubicBezTo>
                <a:lnTo>
                  <a:pt x="28" y="80"/>
                </a:lnTo>
                <a:close/>
                <a:moveTo>
                  <a:pt x="40" y="41"/>
                </a:moveTo>
                <a:cubicBezTo>
                  <a:pt x="39" y="41"/>
                  <a:pt x="39" y="41"/>
                  <a:pt x="39" y="41"/>
                </a:cubicBezTo>
                <a:cubicBezTo>
                  <a:pt x="38" y="37"/>
                  <a:pt x="35" y="35"/>
                  <a:pt x="31" y="35"/>
                </a:cubicBezTo>
                <a:cubicBezTo>
                  <a:pt x="28" y="35"/>
                  <a:pt x="25" y="36"/>
                  <a:pt x="24" y="39"/>
                </a:cubicBezTo>
                <a:cubicBezTo>
                  <a:pt x="24" y="39"/>
                  <a:pt x="24" y="39"/>
                  <a:pt x="24" y="38"/>
                </a:cubicBezTo>
                <a:cubicBezTo>
                  <a:pt x="23" y="38"/>
                  <a:pt x="23" y="38"/>
                  <a:pt x="23" y="38"/>
                </a:cubicBezTo>
                <a:cubicBezTo>
                  <a:pt x="19" y="38"/>
                  <a:pt x="17" y="41"/>
                  <a:pt x="17" y="45"/>
                </a:cubicBezTo>
                <a:cubicBezTo>
                  <a:pt x="17" y="48"/>
                  <a:pt x="20" y="51"/>
                  <a:pt x="23" y="51"/>
                </a:cubicBezTo>
                <a:cubicBezTo>
                  <a:pt x="40" y="51"/>
                  <a:pt x="40" y="51"/>
                  <a:pt x="40" y="51"/>
                </a:cubicBezTo>
                <a:cubicBezTo>
                  <a:pt x="42" y="51"/>
                  <a:pt x="45" y="49"/>
                  <a:pt x="45" y="46"/>
                </a:cubicBezTo>
                <a:cubicBezTo>
                  <a:pt x="45" y="43"/>
                  <a:pt x="42" y="41"/>
                  <a:pt x="40" y="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400"/>
            <a:endParaRPr lang="en-US" dirty="0"/>
          </a:p>
        </p:txBody>
      </p:sp>
    </p:spTree>
    <p:extLst>
      <p:ext uri="{BB962C8B-B14F-4D97-AF65-F5344CB8AC3E}">
        <p14:creationId xmlns:p14="http://schemas.microsoft.com/office/powerpoint/2010/main" val="154071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69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3.potx" id="{60010040-FB05-4F4C-8C92-987A22EFC14F}" vid="{8A0926CE-FFCE-40A6-A065-050108FA5500}"/>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3.potx" id="{60010040-FB05-4F4C-8C92-987A22EFC14F}" vid="{1BB892BA-1BEF-4F90-996E-46A05CEF1994}"/>
    </a:ext>
  </a:extLst>
</a:theme>
</file>

<file path=ppt/theme/theme3.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3DC98DF2-15D7-439F-8B72-0561DF431F48}"/>
    </a:ext>
  </a:extLst>
</a:theme>
</file>

<file path=ppt/theme/theme4.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5.xml><?xml version="1.0" encoding="utf-8"?>
<a:theme xmlns:a="http://schemas.openxmlformats.org/drawingml/2006/main" name="1_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74387833-FC5C-4245-A3BF-5305B54D3E1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2015-04-30T00:00:00-07:00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Scott Hanselman;Scott Hunter</External_x0020_Speaker>
    <Session_x0020_Code xmlns="12a172fe-0250-434a-85cf-03b10810c5e5">2-687</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Props1.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purl.org/dc/dcmitype/"/>
    <ds:schemaRef ds:uri="230e9df3-be65-4c73-a93b-d1236ebd677e"/>
    <ds:schemaRef ds:uri="http://schemas.openxmlformats.org/package/2006/metadata/core-properties"/>
    <ds:schemaRef ds:uri="http://purl.org/dc/terms/"/>
    <ds:schemaRef ds:uri="http://schemas.microsoft.com/office/2006/metadata/properties"/>
    <ds:schemaRef ds:uri="12a172fe-0250-434a-85cf-03b10810c5e5"/>
    <ds:schemaRef ds:uri="http://purl.org/dc/elements/1.1/"/>
    <ds:schemaRef ds:uri="http://schemas.microsoft.com/office/infopath/2007/PartnerControl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Build_2015_Template_v03</Template>
  <TotalTime>2</TotalTime>
  <Words>378</Words>
  <Application>Microsoft Office PowerPoint</Application>
  <PresentationFormat>Custom</PresentationFormat>
  <Paragraphs>51</Paragraphs>
  <Slides>6</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6</vt:i4>
      </vt:variant>
    </vt:vector>
  </HeadingPairs>
  <TitlesOfParts>
    <vt:vector size="19" baseType="lpstr">
      <vt:lpstr>ＭＳ Ｐゴシック</vt:lpstr>
      <vt:lpstr>Arial</vt:lpstr>
      <vt:lpstr>Avenir LT Pro 45 Book</vt:lpstr>
      <vt:lpstr>Consolas</vt:lpstr>
      <vt:lpstr>Segoe UI</vt:lpstr>
      <vt:lpstr>Segoe UI Light</vt:lpstr>
      <vt:lpstr>Segoe UI Semibold</vt:lpstr>
      <vt:lpstr>Wingdings</vt:lpstr>
      <vt:lpstr>5-30629_Build_Template_WHITE</vt:lpstr>
      <vt:lpstr>5-30629_Build_Template_DARK BLUE</vt:lpstr>
      <vt:lpstr>1_5-30629_Build_Template_WHITE</vt:lpstr>
      <vt:lpstr>TechEd 2014 Dk Blue</vt:lpstr>
      <vt:lpstr>1_5-30629_Build_Template_DARK BLUE</vt:lpstr>
      <vt:lpstr>PowerPoint Presentation</vt:lpstr>
      <vt:lpstr>Introduction to ASP.NET 5</vt:lpstr>
      <vt:lpstr>ASP.NET 5 and the Modern Web</vt:lpstr>
      <vt:lpstr>What is open source?</vt:lpstr>
      <vt:lpstr>Resources</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ASP.NET 5</dc:title>
  <dc:subject>Build 2015</dc:subject>
  <dc:creator>Kate Kuzel (Silver Fox)</dc:creator>
  <cp:keywords>Build 2015</cp:keywords>
  <dc:description>Template: Mitchell Derrey, Silver Fox Productions
Formatting: 
Audience Type:</dc:description>
  <cp:lastModifiedBy>Amber Templeton</cp:lastModifiedBy>
  <cp:revision>4</cp:revision>
  <dcterms:created xsi:type="dcterms:W3CDTF">2015-04-28T17:50:33Z</dcterms:created>
  <dcterms:modified xsi:type="dcterms:W3CDTF">2015-04-30T23:44:55Z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