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29" r:id="rId4"/>
    <p:sldMasterId id="2147484278" r:id="rId5"/>
  </p:sldMasterIdLst>
  <p:notesMasterIdLst>
    <p:notesMasterId r:id="rId39"/>
  </p:notesMasterIdLst>
  <p:handoutMasterIdLst>
    <p:handoutMasterId r:id="rId40"/>
  </p:handoutMasterIdLst>
  <p:sldIdLst>
    <p:sldId id="256" r:id="rId6"/>
    <p:sldId id="258" r:id="rId7"/>
    <p:sldId id="275" r:id="rId8"/>
    <p:sldId id="303" r:id="rId9"/>
    <p:sldId id="305" r:id="rId10"/>
    <p:sldId id="306" r:id="rId11"/>
    <p:sldId id="317" r:id="rId12"/>
    <p:sldId id="356" r:id="rId13"/>
    <p:sldId id="355" r:id="rId14"/>
    <p:sldId id="325" r:id="rId15"/>
    <p:sldId id="326" r:id="rId16"/>
    <p:sldId id="323" r:id="rId17"/>
    <p:sldId id="344" r:id="rId18"/>
    <p:sldId id="319" r:id="rId19"/>
    <p:sldId id="350" r:id="rId20"/>
    <p:sldId id="351" r:id="rId21"/>
    <p:sldId id="352" r:id="rId22"/>
    <p:sldId id="353" r:id="rId23"/>
    <p:sldId id="321" r:id="rId24"/>
    <p:sldId id="322" r:id="rId25"/>
    <p:sldId id="345" r:id="rId26"/>
    <p:sldId id="318" r:id="rId27"/>
    <p:sldId id="354" r:id="rId28"/>
    <p:sldId id="357" r:id="rId29"/>
    <p:sldId id="342" r:id="rId30"/>
    <p:sldId id="343" r:id="rId31"/>
    <p:sldId id="301" r:id="rId32"/>
    <p:sldId id="358" r:id="rId33"/>
    <p:sldId id="324" r:id="rId34"/>
    <p:sldId id="349" r:id="rId35"/>
    <p:sldId id="348" r:id="rId36"/>
    <p:sldId id="363" r:id="rId37"/>
    <p:sldId id="299"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258"/>
            <p14:sldId id="275"/>
            <p14:sldId id="303"/>
            <p14:sldId id="305"/>
            <p14:sldId id="306"/>
            <p14:sldId id="317"/>
            <p14:sldId id="356"/>
            <p14:sldId id="355"/>
            <p14:sldId id="325"/>
            <p14:sldId id="326"/>
            <p14:sldId id="323"/>
            <p14:sldId id="344"/>
            <p14:sldId id="319"/>
            <p14:sldId id="350"/>
            <p14:sldId id="351"/>
            <p14:sldId id="352"/>
            <p14:sldId id="353"/>
            <p14:sldId id="321"/>
            <p14:sldId id="322"/>
            <p14:sldId id="345"/>
            <p14:sldId id="318"/>
            <p14:sldId id="354"/>
            <p14:sldId id="357"/>
            <p14:sldId id="342"/>
            <p14:sldId id="343"/>
            <p14:sldId id="301"/>
            <p14:sldId id="358"/>
            <p14:sldId id="324"/>
            <p14:sldId id="349"/>
            <p14:sldId id="348"/>
            <p14:sldId id="363"/>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Mahesh Thiagarajan" initials="MT" lastIdx="4" clrIdx="4">
    <p:extLst>
      <p:ext uri="{19B8F6BF-5375-455C-9EA6-DF929625EA0E}">
        <p15:presenceInfo xmlns:p15="http://schemas.microsoft.com/office/powerpoint/2012/main" userId="S-1-5-21-397955417-626881126-188441444-4124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16"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4/30/2015 5:27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4/30/2015 5:27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4/30/2015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622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9482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71907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94325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t>Build 2014</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smtClean="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F00D60D-1703-4D24-8308-FEE06A50A69C}"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4/30/2015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3286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3669339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4/30/2015 5:27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8288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4/30/2015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56400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7" name="Header Placeholder 6"/>
          <p:cNvSpPr>
            <a:spLocks noGrp="1"/>
          </p:cNvSpPr>
          <p:nvPr>
            <p:ph type="hdr" sz="quarter" idx="13"/>
          </p:nvPr>
        </p:nvSpPr>
        <p:spPr/>
        <p:txBody>
          <a:bodyPr/>
          <a:lstStyle/>
          <a:p>
            <a:r>
              <a:rPr lang="en-US" dirty="0" smtClean="0"/>
              <a:t>Build 2014</a:t>
            </a:r>
            <a:endParaRPr lang="en-US" dirty="0"/>
          </a:p>
        </p:txBody>
      </p:sp>
    </p:spTree>
    <p:extLst>
      <p:ext uri="{BB962C8B-B14F-4D97-AF65-F5344CB8AC3E}">
        <p14:creationId xmlns:p14="http://schemas.microsoft.com/office/powerpoint/2010/main" val="48028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110059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77533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2431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72101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4/30/2015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7896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t>4/30/2015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7" name="Header Placeholder 6"/>
          <p:cNvSpPr>
            <a:spLocks noGrp="1"/>
          </p:cNvSpPr>
          <p:nvPr>
            <p:ph type="hdr" sz="quarter" idx="13"/>
          </p:nvPr>
        </p:nvSpPr>
        <p:spPr/>
        <p:txBody>
          <a:bodyPr/>
          <a:lstStyle/>
          <a:p>
            <a:r>
              <a:rPr lang="en-US" smtClean="0"/>
              <a:t>Build 2014</a:t>
            </a:r>
            <a:endParaRPr lang="en-US" dirty="0"/>
          </a:p>
        </p:txBody>
      </p:sp>
    </p:spTree>
    <p:extLst>
      <p:ext uri="{BB962C8B-B14F-4D97-AF65-F5344CB8AC3E}">
        <p14:creationId xmlns:p14="http://schemas.microsoft.com/office/powerpoint/2010/main" val="226370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latin typeface="Segoe UI" pitchFamily="34" charset="0"/>
              </a:rPr>
              <a:t>Build 2015</a:t>
            </a:r>
            <a:endParaRPr lang="en-US" dirty="0">
              <a:latin typeface="Segoe UI" pitchFamily="34" charset="0"/>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4/30/2015 5:27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68630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39052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smtClean="0">
                <a:gradFill>
                  <a:gsLst>
                    <a:gs pos="0">
                      <a:srgbClr val="FFFFFF">
                        <a:alpha val="50000"/>
                      </a:srgbClr>
                    </a:gs>
                    <a:gs pos="86000">
                      <a:srgbClr val="FFFFFF">
                        <a:alpha val="50000"/>
                      </a:srgb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2946467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 id="2147484308" r:id="rId17"/>
    <p:sldLayoutId id="2147484309"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3" Type="http://schemas.microsoft.com/office/2007/relationships/hdphoto" Target="../media/hdphoto5.wdp"/><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png"/><Relationship Id="rId21" Type="http://schemas.openxmlformats.org/officeDocument/2006/relationships/image" Target="../media/image37.png"/><Relationship Id="rId34" Type="http://schemas.openxmlformats.org/officeDocument/2006/relationships/image" Target="../media/image50.jpeg"/><Relationship Id="rId42" Type="http://schemas.openxmlformats.org/officeDocument/2006/relationships/image" Target="../media/image58.png"/><Relationship Id="rId47" Type="http://schemas.openxmlformats.org/officeDocument/2006/relationships/image" Target="../media/image63.jpg"/><Relationship Id="rId50" Type="http://schemas.openxmlformats.org/officeDocument/2006/relationships/image" Target="../media/image66.png"/><Relationship Id="rId55" Type="http://schemas.openxmlformats.org/officeDocument/2006/relationships/image" Target="../media/image71.png"/><Relationship Id="rId7" Type="http://schemas.openxmlformats.org/officeDocument/2006/relationships/image" Target="../media/image27.png"/><Relationship Id="rId2" Type="http://schemas.openxmlformats.org/officeDocument/2006/relationships/notesSlide" Target="../notesSlides/notesSlide12.xml"/><Relationship Id="rId16" Type="http://schemas.openxmlformats.org/officeDocument/2006/relationships/image" Target="../media/image32.png"/><Relationship Id="rId29" Type="http://schemas.openxmlformats.org/officeDocument/2006/relationships/image" Target="../media/image45.png"/><Relationship Id="rId11" Type="http://schemas.openxmlformats.org/officeDocument/2006/relationships/image" Target="../media/image29.emf"/><Relationship Id="rId24" Type="http://schemas.openxmlformats.org/officeDocument/2006/relationships/image" Target="../media/image40.jpg"/><Relationship Id="rId32" Type="http://schemas.openxmlformats.org/officeDocument/2006/relationships/image" Target="../media/image48.png"/><Relationship Id="rId37" Type="http://schemas.openxmlformats.org/officeDocument/2006/relationships/image" Target="../media/image53.png"/><Relationship Id="rId40" Type="http://schemas.openxmlformats.org/officeDocument/2006/relationships/image" Target="../media/image56.png"/><Relationship Id="rId45" Type="http://schemas.openxmlformats.org/officeDocument/2006/relationships/image" Target="../media/image61.jpg"/><Relationship Id="rId53" Type="http://schemas.openxmlformats.org/officeDocument/2006/relationships/image" Target="../media/image69.png"/><Relationship Id="rId58" Type="http://schemas.openxmlformats.org/officeDocument/2006/relationships/image" Target="../media/image74.jpg"/><Relationship Id="rId5" Type="http://schemas.openxmlformats.org/officeDocument/2006/relationships/image" Target="../media/image26.png"/><Relationship Id="rId19" Type="http://schemas.openxmlformats.org/officeDocument/2006/relationships/image" Target="../media/image35.emf"/><Relationship Id="rId4" Type="http://schemas.microsoft.com/office/2007/relationships/hdphoto" Target="../media/hdphoto1.wdp"/><Relationship Id="rId9" Type="http://schemas.openxmlformats.org/officeDocument/2006/relationships/image" Target="../media/image28.png"/><Relationship Id="rId14" Type="http://schemas.openxmlformats.org/officeDocument/2006/relationships/image" Target="../media/image31.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43" Type="http://schemas.openxmlformats.org/officeDocument/2006/relationships/image" Target="../media/image59.jpg"/><Relationship Id="rId48" Type="http://schemas.openxmlformats.org/officeDocument/2006/relationships/image" Target="../media/image64.png"/><Relationship Id="rId56" Type="http://schemas.openxmlformats.org/officeDocument/2006/relationships/image" Target="../media/image72.jpg"/><Relationship Id="rId8" Type="http://schemas.microsoft.com/office/2007/relationships/hdphoto" Target="../media/hdphoto3.wdp"/><Relationship Id="rId51" Type="http://schemas.openxmlformats.org/officeDocument/2006/relationships/image" Target="../media/image67.gif"/><Relationship Id="rId3"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jpg"/><Relationship Id="rId38" Type="http://schemas.openxmlformats.org/officeDocument/2006/relationships/image" Target="../media/image54.jpeg"/><Relationship Id="rId46" Type="http://schemas.openxmlformats.org/officeDocument/2006/relationships/image" Target="../media/image62.png"/><Relationship Id="rId59" Type="http://schemas.openxmlformats.org/officeDocument/2006/relationships/image" Target="../media/image75.jpg"/><Relationship Id="rId20" Type="http://schemas.openxmlformats.org/officeDocument/2006/relationships/image" Target="../media/image36.png"/><Relationship Id="rId41" Type="http://schemas.openxmlformats.org/officeDocument/2006/relationships/image" Target="../media/image57.jpg"/><Relationship Id="rId54" Type="http://schemas.openxmlformats.org/officeDocument/2006/relationships/image" Target="../media/image70.jpg"/><Relationship Id="rId1" Type="http://schemas.openxmlformats.org/officeDocument/2006/relationships/slideLayout" Target="../slideLayouts/slideLayout3.xml"/><Relationship Id="rId6" Type="http://schemas.microsoft.com/office/2007/relationships/hdphoto" Target="../media/hdphoto2.wdp"/><Relationship Id="rId15" Type="http://schemas.microsoft.com/office/2007/relationships/hdphoto" Target="../media/hdphoto6.wdp"/><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49" Type="http://schemas.openxmlformats.org/officeDocument/2006/relationships/image" Target="../media/image65.png"/><Relationship Id="rId57" Type="http://schemas.openxmlformats.org/officeDocument/2006/relationships/image" Target="../media/image73.jpg"/><Relationship Id="rId10" Type="http://schemas.microsoft.com/office/2007/relationships/hdphoto" Target="../media/hdphoto4.wdp"/><Relationship Id="rId31" Type="http://schemas.openxmlformats.org/officeDocument/2006/relationships/image" Target="../media/image47.png"/><Relationship Id="rId44" Type="http://schemas.openxmlformats.org/officeDocument/2006/relationships/image" Target="../media/image60.png"/><Relationship Id="rId52" Type="http://schemas.openxmlformats.org/officeDocument/2006/relationships/image" Target="../media/image68.jpg"/><Relationship Id="rId60"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0.emf"/><Relationship Id="rId7"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click/services/Redirect2.ashx?CR_CC=200623246" TargetMode="External"/><Relationship Id="rId2" Type="http://schemas.openxmlformats.org/officeDocument/2006/relationships/hyperlink" Target="http://www.microsoft.com/click/services/Redirect2.ashx?CR_CC=200623237" TargetMode="External"/><Relationship Id="rId1" Type="http://schemas.openxmlformats.org/officeDocument/2006/relationships/slideLayout" Target="../slideLayouts/slideLayout3.xml"/><Relationship Id="rId4" Type="http://schemas.openxmlformats.org/officeDocument/2006/relationships/hyperlink" Target="http://www.microsoft.com/click/services/Redirect2.ashx?CR_CC=200623236"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27037" y="235309"/>
            <a:ext cx="11884216" cy="913174"/>
          </a:xfrm>
        </p:spPr>
        <p:txBody>
          <a:bodyPr/>
          <a:lstStyle/>
          <a:p>
            <a:r>
              <a:rPr lang="en-US" sz="4080" dirty="0" smtClean="0"/>
              <a:t>Improved Azure </a:t>
            </a:r>
            <a:r>
              <a:rPr lang="en-US" sz="4080" dirty="0"/>
              <a:t>Networking APIs</a:t>
            </a:r>
          </a:p>
        </p:txBody>
      </p:sp>
      <p:sp>
        <p:nvSpPr>
          <p:cNvPr id="7" name="Text Placeholder 6"/>
          <p:cNvSpPr>
            <a:spLocks noGrp="1"/>
          </p:cNvSpPr>
          <p:nvPr>
            <p:ph type="body" sz="quarter" idx="4294967295"/>
          </p:nvPr>
        </p:nvSpPr>
        <p:spPr>
          <a:xfrm>
            <a:off x="427037" y="1240504"/>
            <a:ext cx="6553200" cy="4493538"/>
          </a:xfrm>
        </p:spPr>
        <p:txBody>
          <a:bodyPr/>
          <a:lstStyle/>
          <a:p>
            <a:pPr marL="466298" lvl="1" indent="-466298"/>
            <a:r>
              <a:rPr lang="en-US" sz="2800" b="1" u="sng" dirty="0">
                <a:solidFill>
                  <a:schemeClr val="tx1"/>
                </a:solidFill>
                <a:latin typeface="+mj-lt"/>
              </a:rPr>
              <a:t>Floating Network Interfaces </a:t>
            </a:r>
            <a:r>
              <a:rPr lang="en-US" sz="2800" dirty="0">
                <a:solidFill>
                  <a:schemeClr val="tx1"/>
                </a:solidFill>
                <a:latin typeface="+mj-lt"/>
              </a:rPr>
              <a:t>as a new object </a:t>
            </a:r>
          </a:p>
          <a:p>
            <a:pPr marL="466298" lvl="1" indent="-466298"/>
            <a:r>
              <a:rPr lang="en-US" sz="2800" b="1" u="sng" dirty="0">
                <a:solidFill>
                  <a:schemeClr val="tx1"/>
                </a:solidFill>
                <a:latin typeface="+mj-lt"/>
              </a:rPr>
              <a:t>Load Balancers </a:t>
            </a:r>
            <a:r>
              <a:rPr lang="en-US" sz="2800" dirty="0">
                <a:solidFill>
                  <a:schemeClr val="tx1"/>
                </a:solidFill>
                <a:latin typeface="+mj-lt"/>
              </a:rPr>
              <a:t>as a first-class resource </a:t>
            </a:r>
          </a:p>
          <a:p>
            <a:pPr marL="466298" lvl="1" indent="-466298"/>
            <a:r>
              <a:rPr lang="en-US" sz="2800" b="1" u="sng" dirty="0">
                <a:solidFill>
                  <a:schemeClr val="tx1"/>
                </a:solidFill>
                <a:latin typeface="+mj-lt"/>
              </a:rPr>
              <a:t>Granular Virtual Network APIs </a:t>
            </a:r>
            <a:r>
              <a:rPr lang="en-US" sz="2800" dirty="0">
                <a:solidFill>
                  <a:schemeClr val="tx1"/>
                </a:solidFill>
                <a:latin typeface="+mj-lt"/>
              </a:rPr>
              <a:t>to simplify the management of individual Virtual </a:t>
            </a:r>
            <a:r>
              <a:rPr lang="en-US" sz="2800" dirty="0" smtClean="0">
                <a:solidFill>
                  <a:schemeClr val="tx1"/>
                </a:solidFill>
                <a:latin typeface="+mj-lt"/>
              </a:rPr>
              <a:t>Networks</a:t>
            </a:r>
          </a:p>
          <a:p>
            <a:pPr marL="466298" lvl="1" indent="-466298"/>
            <a:r>
              <a:rPr lang="en-US" sz="2800" dirty="0" smtClean="0">
                <a:solidFill>
                  <a:schemeClr val="tx1"/>
                </a:solidFill>
                <a:latin typeface="+mj-lt"/>
              </a:rPr>
              <a:t>Public IP Addresses – Dynamic &amp; Static </a:t>
            </a:r>
          </a:p>
          <a:p>
            <a:pPr marL="466298" lvl="1" indent="-466298"/>
            <a:r>
              <a:rPr lang="en-US" sz="2800" dirty="0" smtClean="0">
                <a:solidFill>
                  <a:schemeClr val="tx1"/>
                </a:solidFill>
                <a:latin typeface="+mj-lt"/>
              </a:rPr>
              <a:t>Static Public IP Addresses can be assigned to </a:t>
            </a:r>
          </a:p>
          <a:p>
            <a:pPr marL="466298" lvl="1" indent="-466298"/>
            <a:r>
              <a:rPr lang="en-US" sz="2800" dirty="0" smtClean="0">
                <a:solidFill>
                  <a:schemeClr val="tx1"/>
                </a:solidFill>
                <a:latin typeface="+mj-lt"/>
              </a:rPr>
              <a:t>Network Security Groups</a:t>
            </a:r>
            <a:endParaRPr lang="en-US" sz="2800" dirty="0">
              <a:solidFill>
                <a:schemeClr val="tx1"/>
              </a:solidFill>
              <a:latin typeface="+mj-lt"/>
            </a:endParaRPr>
          </a:p>
        </p:txBody>
      </p:sp>
      <p:pic>
        <p:nvPicPr>
          <p:cNvPr id="5" name="Picture 4"/>
          <p:cNvPicPr>
            <a:picLocks noChangeAspect="1"/>
          </p:cNvPicPr>
          <p:nvPr/>
        </p:nvPicPr>
        <p:blipFill>
          <a:blip r:embed="rId2"/>
          <a:stretch>
            <a:fillRect/>
          </a:stretch>
        </p:blipFill>
        <p:spPr>
          <a:xfrm rot="5400000">
            <a:off x="7124241" y="1019559"/>
            <a:ext cx="1494329" cy="1652320"/>
          </a:xfrm>
          <a:prstGeom prst="rect">
            <a:avLst/>
          </a:prstGeom>
        </p:spPr>
      </p:pic>
      <p:pic>
        <p:nvPicPr>
          <p:cNvPr id="8" name="Picture 7"/>
          <p:cNvPicPr>
            <a:picLocks noChangeAspect="1"/>
          </p:cNvPicPr>
          <p:nvPr/>
        </p:nvPicPr>
        <p:blipFill>
          <a:blip r:embed="rId3"/>
          <a:stretch>
            <a:fillRect/>
          </a:stretch>
        </p:blipFill>
        <p:spPr>
          <a:xfrm>
            <a:off x="9401345" y="1167556"/>
            <a:ext cx="2058334" cy="2074415"/>
          </a:xfrm>
          <a:prstGeom prst="rect">
            <a:avLst/>
          </a:prstGeom>
        </p:spPr>
      </p:pic>
      <p:pic>
        <p:nvPicPr>
          <p:cNvPr id="9" name="Picture 8"/>
          <p:cNvPicPr>
            <a:picLocks noChangeAspect="1"/>
          </p:cNvPicPr>
          <p:nvPr/>
        </p:nvPicPr>
        <p:blipFill>
          <a:blip r:embed="rId4"/>
          <a:stretch>
            <a:fillRect/>
          </a:stretch>
        </p:blipFill>
        <p:spPr>
          <a:xfrm>
            <a:off x="7423835" y="2949869"/>
            <a:ext cx="2362200" cy="1401050"/>
          </a:xfrm>
          <a:prstGeom prst="rect">
            <a:avLst/>
          </a:prstGeom>
        </p:spPr>
      </p:pic>
      <p:pic>
        <p:nvPicPr>
          <p:cNvPr id="11" name="Picture 10"/>
          <p:cNvPicPr>
            <a:picLocks noChangeAspect="1"/>
          </p:cNvPicPr>
          <p:nvPr/>
        </p:nvPicPr>
        <p:blipFill>
          <a:blip r:embed="rId5"/>
          <a:stretch>
            <a:fillRect/>
          </a:stretch>
        </p:blipFill>
        <p:spPr>
          <a:xfrm>
            <a:off x="10269276" y="3136423"/>
            <a:ext cx="1945291" cy="1672950"/>
          </a:xfrm>
          <a:prstGeom prst="rect">
            <a:avLst/>
          </a:prstGeom>
        </p:spPr>
      </p:pic>
      <p:pic>
        <p:nvPicPr>
          <p:cNvPr id="12" name="Picture 11"/>
          <p:cNvPicPr>
            <a:picLocks noChangeAspect="1"/>
          </p:cNvPicPr>
          <p:nvPr/>
        </p:nvPicPr>
        <p:blipFill>
          <a:blip r:embed="rId6"/>
          <a:stretch>
            <a:fillRect/>
          </a:stretch>
        </p:blipFill>
        <p:spPr>
          <a:xfrm>
            <a:off x="6950668" y="4564062"/>
            <a:ext cx="1652178" cy="1658760"/>
          </a:xfrm>
          <a:prstGeom prst="rect">
            <a:avLst/>
          </a:prstGeom>
        </p:spPr>
      </p:pic>
      <p:pic>
        <p:nvPicPr>
          <p:cNvPr id="13" name="Picture 12"/>
          <p:cNvPicPr>
            <a:picLocks noChangeAspect="1"/>
          </p:cNvPicPr>
          <p:nvPr/>
        </p:nvPicPr>
        <p:blipFill>
          <a:blip r:embed="rId7"/>
          <a:stretch>
            <a:fillRect/>
          </a:stretch>
        </p:blipFill>
        <p:spPr>
          <a:xfrm>
            <a:off x="9266237" y="5051814"/>
            <a:ext cx="1678508" cy="1685090"/>
          </a:xfrm>
          <a:prstGeom prst="rect">
            <a:avLst/>
          </a:prstGeom>
        </p:spPr>
      </p:pic>
    </p:spTree>
    <p:extLst>
      <p:ext uri="{BB962C8B-B14F-4D97-AF65-F5344CB8AC3E}">
        <p14:creationId xmlns:p14="http://schemas.microsoft.com/office/powerpoint/2010/main" val="57861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1000"/>
                                        <p:tgtEl>
                                          <p:spTgt spid="7">
                                            <p:txEl>
                                              <p:pRg st="4" end="4"/>
                                            </p:txEl>
                                          </p:spTgt>
                                        </p:tgtEl>
                                      </p:cBhvr>
                                    </p:animEffect>
                                    <p:anim calcmode="lin" valueType="num">
                                      <p:cBhvr>
                                        <p:cTn id="5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fade">
                                      <p:cBhvr>
                                        <p:cTn id="60" dur="1000"/>
                                        <p:tgtEl>
                                          <p:spTgt spid="7">
                                            <p:txEl>
                                              <p:pRg st="5" end="5"/>
                                            </p:txEl>
                                          </p:spTgt>
                                        </p:tgtEl>
                                      </p:cBhvr>
                                    </p:animEffect>
                                    <p:anim calcmode="lin" valueType="num">
                                      <p:cBhvr>
                                        <p:cTn id="6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7">
                                            <p:txEl>
                                              <p:pRg st="5" end="5"/>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1420" y="210278"/>
            <a:ext cx="11884216" cy="913174"/>
          </a:xfrm>
        </p:spPr>
        <p:txBody>
          <a:bodyPr/>
          <a:lstStyle/>
          <a:p>
            <a:r>
              <a:rPr lang="en-US" sz="4080" dirty="0" smtClean="0"/>
              <a:t>Notable Changes to the APIs</a:t>
            </a:r>
            <a:endParaRPr lang="en-US" sz="4080" dirty="0"/>
          </a:p>
        </p:txBody>
      </p:sp>
      <p:graphicFrame>
        <p:nvGraphicFramePr>
          <p:cNvPr id="5" name="Table 4"/>
          <p:cNvGraphicFramePr>
            <a:graphicFrameLocks noGrp="1"/>
          </p:cNvGraphicFramePr>
          <p:nvPr>
            <p:extLst>
              <p:ext uri="{D42A27DB-BD31-4B8C-83A1-F6EECF244321}">
                <p14:modId xmlns:p14="http://schemas.microsoft.com/office/powerpoint/2010/main" val="498916668"/>
              </p:ext>
            </p:extLst>
          </p:nvPr>
        </p:nvGraphicFramePr>
        <p:xfrm>
          <a:off x="198437" y="1126306"/>
          <a:ext cx="8290985" cy="5743758"/>
        </p:xfrm>
        <a:graphic>
          <a:graphicData uri="http://schemas.openxmlformats.org/drawingml/2006/table">
            <a:tbl>
              <a:tblPr firstRow="1" bandRow="1">
                <a:tableStyleId>{85BE263C-DBD7-4A20-BB59-AAB30ACAA65A}</a:tableStyleId>
              </a:tblPr>
              <a:tblGrid>
                <a:gridCol w="1752600"/>
                <a:gridCol w="3429000"/>
                <a:gridCol w="3109385"/>
              </a:tblGrid>
              <a:tr h="694556">
                <a:tc>
                  <a:txBody>
                    <a:bodyPr/>
                    <a:lstStyle/>
                    <a:p>
                      <a:pPr algn="ctr"/>
                      <a:r>
                        <a:rPr lang="en-US" dirty="0" smtClean="0"/>
                        <a:t>Concept</a:t>
                      </a:r>
                      <a:endParaRPr lang="en-US" dirty="0"/>
                    </a:p>
                  </a:txBody>
                  <a:tcPr/>
                </a:tc>
                <a:tc>
                  <a:txBody>
                    <a:bodyPr/>
                    <a:lstStyle/>
                    <a:p>
                      <a:pPr algn="ctr"/>
                      <a:r>
                        <a:rPr lang="en-US" dirty="0" smtClean="0"/>
                        <a:t>Azure Service Management</a:t>
                      </a:r>
                    </a:p>
                    <a:p>
                      <a:pPr algn="ctr"/>
                      <a:r>
                        <a:rPr lang="en-US" dirty="0" smtClean="0"/>
                        <a:t>(XML-Based)</a:t>
                      </a:r>
                    </a:p>
                  </a:txBody>
                  <a:tcPr/>
                </a:tc>
                <a:tc>
                  <a:txBody>
                    <a:bodyPr/>
                    <a:lstStyle/>
                    <a:p>
                      <a:pPr algn="ctr"/>
                      <a:r>
                        <a:rPr lang="en-US" dirty="0" smtClean="0"/>
                        <a:t>Azure Resource</a:t>
                      </a:r>
                      <a:r>
                        <a:rPr lang="en-US" baseline="0" dirty="0" smtClean="0"/>
                        <a:t> </a:t>
                      </a:r>
                      <a:r>
                        <a:rPr lang="en-US" dirty="0" smtClean="0"/>
                        <a:t>Manager</a:t>
                      </a:r>
                    </a:p>
                    <a:p>
                      <a:pPr algn="ctr"/>
                      <a:r>
                        <a:rPr lang="en-US" dirty="0" smtClean="0"/>
                        <a:t>(JSON</a:t>
                      </a:r>
                      <a:r>
                        <a:rPr lang="en-US" baseline="0" dirty="0" smtClean="0"/>
                        <a:t>-Based</a:t>
                      </a:r>
                      <a:r>
                        <a:rPr lang="en-US" dirty="0" smtClean="0"/>
                        <a:t>)</a:t>
                      </a:r>
                    </a:p>
                  </a:txBody>
                  <a:tcPr/>
                </a:tc>
              </a:tr>
              <a:tr h="542858">
                <a:tc>
                  <a:txBody>
                    <a:bodyPr/>
                    <a:lstStyle/>
                    <a:p>
                      <a:pPr marL="0" marR="0">
                        <a:lnSpc>
                          <a:spcPct val="115000"/>
                        </a:lnSpc>
                        <a:spcBef>
                          <a:spcPts val="0"/>
                        </a:spcBef>
                        <a:spcAft>
                          <a:spcPts val="0"/>
                        </a:spcAft>
                      </a:pPr>
                      <a:r>
                        <a:rPr lang="en-US" sz="1600" dirty="0">
                          <a:effectLst/>
                        </a:rPr>
                        <a:t>Cloud </a:t>
                      </a:r>
                      <a:r>
                        <a:rPr lang="en-US" sz="1600" dirty="0" smtClean="0">
                          <a:effectLst/>
                        </a:rPr>
                        <a:t>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Container </a:t>
                      </a:r>
                      <a:r>
                        <a:rPr lang="en-US" sz="1600" dirty="0">
                          <a:effectLst/>
                        </a:rPr>
                        <a:t>for holding </a:t>
                      </a:r>
                      <a:r>
                        <a:rPr lang="en-US" sz="1600" dirty="0" smtClean="0">
                          <a:effectLst/>
                        </a:rPr>
                        <a:t>virtual machines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baseline="0" dirty="0" smtClean="0">
                          <a:effectLst/>
                        </a:rPr>
                        <a:t>Not a concept anymore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r h="542858">
                <a:tc>
                  <a:txBody>
                    <a:bodyPr/>
                    <a:lstStyle/>
                    <a:p>
                      <a:pPr marL="0" marR="0">
                        <a:lnSpc>
                          <a:spcPct val="115000"/>
                        </a:lnSpc>
                        <a:spcBef>
                          <a:spcPts val="0"/>
                        </a:spcBef>
                        <a:spcAft>
                          <a:spcPts val="0"/>
                        </a:spcAft>
                      </a:pPr>
                      <a:r>
                        <a:rPr lang="en-US" sz="1600" dirty="0">
                          <a:effectLst/>
                        </a:rPr>
                        <a:t>Affinity Groups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Places Compute &amp;</a:t>
                      </a:r>
                      <a:r>
                        <a:rPr lang="en-US" sz="1600" baseline="0" dirty="0" smtClean="0">
                          <a:effectLst/>
                        </a:rPr>
                        <a:t> Network together.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baseline="0" dirty="0" smtClean="0">
                          <a:effectLst/>
                        </a:rPr>
                        <a:t>Not a concept anymore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r h="542858">
                <a:tc>
                  <a:txBody>
                    <a:bodyPr/>
                    <a:lstStyle/>
                    <a:p>
                      <a:pPr marL="0" marR="0">
                        <a:lnSpc>
                          <a:spcPct val="115000"/>
                        </a:lnSpc>
                        <a:spcBef>
                          <a:spcPts val="0"/>
                        </a:spcBef>
                        <a:spcAft>
                          <a:spcPts val="0"/>
                        </a:spcAft>
                      </a:pPr>
                      <a:r>
                        <a:rPr lang="en-US" sz="1600" dirty="0">
                          <a:effectLst/>
                        </a:rPr>
                        <a:t>Availability Sets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C</a:t>
                      </a:r>
                      <a:r>
                        <a:rPr lang="en-US" sz="1600" baseline="0" dirty="0" smtClean="0">
                          <a:effectLst/>
                        </a:rPr>
                        <a:t>onfigured as a label on the VM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New</a:t>
                      </a:r>
                      <a:r>
                        <a:rPr lang="en-US" sz="1600" baseline="0" dirty="0" smtClean="0">
                          <a:effectLst/>
                        </a:rPr>
                        <a:t> resource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r h="542858">
                <a:tc>
                  <a:txBody>
                    <a:bodyPr/>
                    <a:lstStyle/>
                    <a:p>
                      <a:pPr marL="0" marR="0">
                        <a:lnSpc>
                          <a:spcPct val="115000"/>
                        </a:lnSpc>
                        <a:spcBef>
                          <a:spcPts val="0"/>
                        </a:spcBef>
                        <a:spcAft>
                          <a:spcPts val="0"/>
                        </a:spcAft>
                      </a:pPr>
                      <a:r>
                        <a:rPr lang="en-US" sz="1600" dirty="0">
                          <a:effectLst/>
                        </a:rPr>
                        <a:t>Load Balancing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Implicit</a:t>
                      </a:r>
                      <a:r>
                        <a:rPr lang="en-US" sz="1600" baseline="0" dirty="0" smtClean="0">
                          <a:effectLst/>
                        </a:rPr>
                        <a:t> Load Balancing with Cloud Service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New resource </a:t>
                      </a:r>
                      <a:r>
                        <a:rPr lang="en-US" sz="1600" baseline="0" dirty="0" smtClean="0">
                          <a:effectLst/>
                        </a:rPr>
                        <a:t>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r h="615734">
                <a:tc>
                  <a:txBody>
                    <a:bodyPr/>
                    <a:lstStyle/>
                    <a:p>
                      <a:pPr marL="0" marR="0">
                        <a:lnSpc>
                          <a:spcPct val="115000"/>
                        </a:lnSpc>
                        <a:spcBef>
                          <a:spcPts val="0"/>
                        </a:spcBef>
                        <a:spcAft>
                          <a:spcPts val="0"/>
                        </a:spcAft>
                      </a:pPr>
                      <a:r>
                        <a:rPr lang="en-US" sz="1600" dirty="0">
                          <a:effectLst/>
                        </a:rPr>
                        <a:t>Virtual IP Address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Implicit VIP associated with Implicit</a:t>
                      </a:r>
                      <a:r>
                        <a:rPr lang="en-US" sz="1600" baseline="0" dirty="0" smtClean="0">
                          <a:effectLst/>
                        </a:rPr>
                        <a:t> LB in a Cloud Service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baseline="0" dirty="0" smtClean="0">
                          <a:effectLst/>
                        </a:rPr>
                        <a:t>New resource type</a:t>
                      </a:r>
                      <a:r>
                        <a:rPr lang="en-US" sz="1600" dirty="0" smtClean="0">
                          <a:effectLst/>
                        </a:rPr>
                        <a:t>. It can</a:t>
                      </a:r>
                      <a:r>
                        <a:rPr lang="en-US" sz="1600" baseline="0" dirty="0" smtClean="0">
                          <a:effectLst/>
                        </a:rPr>
                        <a:t> be attached to NIC or LB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r h="615734">
                <a:tc>
                  <a:txBody>
                    <a:bodyPr/>
                    <a:lstStyle/>
                    <a:p>
                      <a:pPr marL="0" marR="0">
                        <a:lnSpc>
                          <a:spcPct val="115000"/>
                        </a:lnSpc>
                        <a:spcBef>
                          <a:spcPts val="0"/>
                        </a:spcBef>
                        <a:spcAft>
                          <a:spcPts val="0"/>
                        </a:spcAft>
                      </a:pPr>
                      <a:r>
                        <a:rPr lang="en-US" sz="1600" dirty="0">
                          <a:effectLst/>
                        </a:rPr>
                        <a:t>DNS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Implicit globally </a:t>
                      </a:r>
                      <a:r>
                        <a:rPr lang="en-US" sz="1600" dirty="0">
                          <a:effectLst/>
                        </a:rPr>
                        <a:t>unique DNS </a:t>
                      </a:r>
                      <a:r>
                        <a:rPr lang="en-US" sz="1600" dirty="0" smtClean="0">
                          <a:effectLst/>
                        </a:rPr>
                        <a:t>Name with Cloud Service.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Optional parameter </a:t>
                      </a:r>
                      <a:r>
                        <a:rPr lang="en-US" sz="1600" dirty="0">
                          <a:effectLst/>
                        </a:rPr>
                        <a:t>that can be specified on a Public IP Address resource.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r h="615734">
                <a:tc>
                  <a:txBody>
                    <a:bodyPr/>
                    <a:lstStyle/>
                    <a:p>
                      <a:pPr marL="0" marR="0">
                        <a:lnSpc>
                          <a:spcPct val="115000"/>
                        </a:lnSpc>
                        <a:spcBef>
                          <a:spcPts val="0"/>
                        </a:spcBef>
                        <a:spcAft>
                          <a:spcPts val="0"/>
                        </a:spcAft>
                      </a:pPr>
                      <a:r>
                        <a:rPr lang="en-US" sz="1600" dirty="0">
                          <a:effectLst/>
                        </a:rPr>
                        <a:t>Endpoints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a:effectLst/>
                        </a:rPr>
                        <a:t>Input Endpoints </a:t>
                      </a:r>
                      <a:r>
                        <a:rPr lang="en-US" sz="1600" dirty="0" smtClean="0">
                          <a:effectLst/>
                        </a:rPr>
                        <a:t>configured to </a:t>
                      </a:r>
                      <a:r>
                        <a:rPr lang="en-US" sz="1600" dirty="0">
                          <a:effectLst/>
                        </a:rPr>
                        <a:t>open up connectivity for certain ports.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a:effectLst/>
                        </a:rPr>
                        <a:t>Inbound NAT Rules can be configured on Load Balancers to achieve the same </a:t>
                      </a:r>
                      <a:r>
                        <a:rPr lang="en-US" sz="1600" dirty="0" smtClean="0">
                          <a:effectLst/>
                        </a:rPr>
                        <a:t>capability.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r h="615734">
                <a:tc>
                  <a:txBody>
                    <a:bodyPr/>
                    <a:lstStyle/>
                    <a:p>
                      <a:pPr marL="0" marR="0">
                        <a:lnSpc>
                          <a:spcPct val="115000"/>
                        </a:lnSpc>
                        <a:spcBef>
                          <a:spcPts val="0"/>
                        </a:spcBef>
                        <a:spcAft>
                          <a:spcPts val="0"/>
                        </a:spcAft>
                      </a:pPr>
                      <a:r>
                        <a:rPr lang="en-US" sz="1600" dirty="0">
                          <a:effectLst/>
                        </a:rPr>
                        <a:t>Network Interfaces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Expressed as Network</a:t>
                      </a:r>
                      <a:r>
                        <a:rPr lang="en-US" sz="1600" baseline="0" dirty="0" smtClean="0">
                          <a:effectLst/>
                        </a:rPr>
                        <a:t> Configuration on VM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c>
                  <a:txBody>
                    <a:bodyPr/>
                    <a:lstStyle/>
                    <a:p>
                      <a:pPr marL="0" marR="0">
                        <a:lnSpc>
                          <a:spcPct val="115000"/>
                        </a:lnSpc>
                        <a:spcBef>
                          <a:spcPts val="0"/>
                        </a:spcBef>
                        <a:spcAft>
                          <a:spcPts val="0"/>
                        </a:spcAft>
                      </a:pPr>
                      <a:r>
                        <a:rPr lang="en-US" sz="1600" dirty="0" smtClean="0">
                          <a:effectLst/>
                        </a:rPr>
                        <a:t>New</a:t>
                      </a:r>
                      <a:r>
                        <a:rPr lang="en-US" sz="1600" baseline="0" dirty="0" smtClean="0">
                          <a:effectLst/>
                        </a:rPr>
                        <a:t> </a:t>
                      </a:r>
                      <a:r>
                        <a:rPr lang="en-US" sz="1600" dirty="0" smtClean="0">
                          <a:effectLst/>
                        </a:rPr>
                        <a:t>resource type. </a:t>
                      </a:r>
                      <a:r>
                        <a:rPr lang="en-US" sz="1600" dirty="0">
                          <a:effectLst/>
                        </a:rPr>
                        <a:t>The lifecycle of </a:t>
                      </a:r>
                      <a:r>
                        <a:rPr lang="en-US" sz="1600" dirty="0" smtClean="0">
                          <a:effectLst/>
                        </a:rPr>
                        <a:t>a NIC is outside of a VM.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2833" marR="12833" marT="0" marB="0"/>
                </a:tc>
              </a:tr>
            </a:tbl>
          </a:graphicData>
        </a:graphic>
      </p:graphicFrame>
      <p:pic>
        <p:nvPicPr>
          <p:cNvPr id="2" name="Picture 1"/>
          <p:cNvPicPr>
            <a:picLocks noChangeAspect="1"/>
          </p:cNvPicPr>
          <p:nvPr/>
        </p:nvPicPr>
        <p:blipFill>
          <a:blip r:embed="rId2"/>
          <a:stretch>
            <a:fillRect/>
          </a:stretch>
        </p:blipFill>
        <p:spPr>
          <a:xfrm>
            <a:off x="8690236" y="2439691"/>
            <a:ext cx="3574763" cy="3054029"/>
          </a:xfrm>
          <a:prstGeom prst="rect">
            <a:avLst/>
          </a:prstGeom>
        </p:spPr>
      </p:pic>
      <p:pic>
        <p:nvPicPr>
          <p:cNvPr id="3" name="Picture 2"/>
          <p:cNvPicPr>
            <a:picLocks noChangeAspect="1"/>
          </p:cNvPicPr>
          <p:nvPr/>
        </p:nvPicPr>
        <p:blipFill>
          <a:blip r:embed="rId3"/>
          <a:stretch>
            <a:fillRect/>
          </a:stretch>
        </p:blipFill>
        <p:spPr>
          <a:xfrm>
            <a:off x="8622790" y="4131176"/>
            <a:ext cx="1847256" cy="1847256"/>
          </a:xfrm>
          <a:prstGeom prst="rect">
            <a:avLst/>
          </a:prstGeom>
        </p:spPr>
      </p:pic>
      <p:grpSp>
        <p:nvGrpSpPr>
          <p:cNvPr id="7" name="Group 6"/>
          <p:cNvGrpSpPr/>
          <p:nvPr/>
        </p:nvGrpSpPr>
        <p:grpSpPr>
          <a:xfrm>
            <a:off x="10707400" y="4197276"/>
            <a:ext cx="1378236" cy="1652086"/>
            <a:chOff x="9113837" y="5021262"/>
            <a:chExt cx="765366" cy="814060"/>
          </a:xfrm>
        </p:grpSpPr>
        <p:pic>
          <p:nvPicPr>
            <p:cNvPr id="8" name="Picture 7"/>
            <p:cNvPicPr>
              <a:picLocks noChangeAspect="1"/>
            </p:cNvPicPr>
            <p:nvPr/>
          </p:nvPicPr>
          <p:blipFill>
            <a:blip r:embed="rId4"/>
            <a:stretch>
              <a:fillRect/>
            </a:stretch>
          </p:blipFill>
          <p:spPr>
            <a:xfrm flipH="1">
              <a:off x="9113837" y="5021262"/>
              <a:ext cx="460566" cy="509260"/>
            </a:xfrm>
            <a:prstGeom prst="rect">
              <a:avLst/>
            </a:prstGeom>
          </p:spPr>
        </p:pic>
        <p:pic>
          <p:nvPicPr>
            <p:cNvPr id="11" name="Picture 10"/>
            <p:cNvPicPr>
              <a:picLocks noChangeAspect="1"/>
            </p:cNvPicPr>
            <p:nvPr/>
          </p:nvPicPr>
          <p:blipFill>
            <a:blip r:embed="rId4"/>
            <a:stretch>
              <a:fillRect/>
            </a:stretch>
          </p:blipFill>
          <p:spPr>
            <a:xfrm flipH="1">
              <a:off x="9266237" y="5173662"/>
              <a:ext cx="460566" cy="509260"/>
            </a:xfrm>
            <a:prstGeom prst="rect">
              <a:avLst/>
            </a:prstGeom>
          </p:spPr>
        </p:pic>
        <p:pic>
          <p:nvPicPr>
            <p:cNvPr id="12" name="Picture 11"/>
            <p:cNvPicPr>
              <a:picLocks noChangeAspect="1"/>
            </p:cNvPicPr>
            <p:nvPr/>
          </p:nvPicPr>
          <p:blipFill>
            <a:blip r:embed="rId4"/>
            <a:stretch>
              <a:fillRect/>
            </a:stretch>
          </p:blipFill>
          <p:spPr>
            <a:xfrm flipH="1">
              <a:off x="9418637" y="5326062"/>
              <a:ext cx="460566" cy="509260"/>
            </a:xfrm>
            <a:prstGeom prst="rect">
              <a:avLst/>
            </a:prstGeom>
          </p:spPr>
        </p:pic>
      </p:grpSp>
      <p:pic>
        <p:nvPicPr>
          <p:cNvPr id="13" name="Picture 12"/>
          <p:cNvPicPr>
            <a:picLocks noChangeAspect="1"/>
          </p:cNvPicPr>
          <p:nvPr/>
        </p:nvPicPr>
        <p:blipFill>
          <a:blip r:embed="rId5"/>
          <a:stretch>
            <a:fillRect/>
          </a:stretch>
        </p:blipFill>
        <p:spPr>
          <a:xfrm>
            <a:off x="10477617" y="2264522"/>
            <a:ext cx="1608019" cy="1620582"/>
          </a:xfrm>
          <a:prstGeom prst="rect">
            <a:avLst/>
          </a:prstGeom>
        </p:spPr>
      </p:pic>
      <p:pic>
        <p:nvPicPr>
          <p:cNvPr id="14" name="Picture 13"/>
          <p:cNvPicPr>
            <a:picLocks noChangeAspect="1"/>
          </p:cNvPicPr>
          <p:nvPr/>
        </p:nvPicPr>
        <p:blipFill>
          <a:blip r:embed="rId6"/>
          <a:stretch>
            <a:fillRect/>
          </a:stretch>
        </p:blipFill>
        <p:spPr>
          <a:xfrm>
            <a:off x="8885237" y="2476462"/>
            <a:ext cx="1372161" cy="1185547"/>
          </a:xfrm>
          <a:prstGeom prst="rect">
            <a:avLst/>
          </a:prstGeom>
        </p:spPr>
      </p:pic>
    </p:spTree>
    <p:extLst>
      <p:ext uri="{BB962C8B-B14F-4D97-AF65-F5344CB8AC3E}">
        <p14:creationId xmlns:p14="http://schemas.microsoft.com/office/powerpoint/2010/main" val="425519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53" presetClass="exit" presetSubtype="32" fill="hold" nodeType="with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41837" y="3040063"/>
            <a:ext cx="7698565" cy="914400"/>
          </a:xfrm>
        </p:spPr>
        <p:txBody>
          <a:bodyPr/>
          <a:lstStyle/>
          <a:p>
            <a:pPr marL="457200" indent="-457200">
              <a:buFont typeface="Arial" panose="020B0604020202020204" pitchFamily="34" charset="0"/>
              <a:buChar char="•"/>
            </a:pPr>
            <a:r>
              <a:rPr lang="en-US" sz="2400" dirty="0" smtClean="0"/>
              <a:t>What’s new in IaaS (v2) </a:t>
            </a:r>
          </a:p>
          <a:p>
            <a:pPr marL="457200" indent="-457200">
              <a:buFont typeface="Arial" panose="020B0604020202020204" pitchFamily="34" charset="0"/>
              <a:buChar char="•"/>
            </a:pPr>
            <a:r>
              <a:rPr lang="en-US" sz="2400" b="1" u="sng" dirty="0" smtClean="0"/>
              <a:t>Dev/Test on Azure IaaS Simplified. Again.</a:t>
            </a:r>
          </a:p>
          <a:p>
            <a:pPr marL="457200" indent="-457200">
              <a:buFont typeface="Arial" panose="020B0604020202020204" pitchFamily="34" charset="0"/>
              <a:buChar char="•"/>
            </a:pPr>
            <a:r>
              <a:rPr lang="en-US" sz="2400" dirty="0" smtClean="0"/>
              <a:t>Deploying Complex Applications on IaaS</a:t>
            </a:r>
            <a:endParaRPr lang="en-US" sz="2400" dirty="0"/>
          </a:p>
          <a:p>
            <a:pPr marL="457200" indent="-457200">
              <a:buFont typeface="Arial" panose="020B0604020202020204" pitchFamily="34" charset="0"/>
              <a:buChar char="•"/>
            </a:pPr>
            <a:r>
              <a:rPr lang="en-US" sz="2400" dirty="0" smtClean="0"/>
              <a:t>A single unified Azure Stack for the Microsoft Cloud</a:t>
            </a:r>
          </a:p>
          <a:p>
            <a:pPr marL="457200" indent="-457200">
              <a:buFont typeface="Arial" panose="020B0604020202020204" pitchFamily="34" charset="0"/>
              <a:buChar char="•"/>
            </a:pPr>
            <a:r>
              <a:rPr lang="en-US" sz="2400" dirty="0" smtClean="0"/>
              <a:t>Closing</a:t>
            </a:r>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4638" y="2226745"/>
            <a:ext cx="3931920" cy="2541036"/>
          </a:xfrm>
        </p:spPr>
      </p:pic>
      <p:sp>
        <p:nvSpPr>
          <p:cNvPr id="5" name="Title 4"/>
          <p:cNvSpPr>
            <a:spLocks noGrp="1"/>
          </p:cNvSpPr>
          <p:nvPr>
            <p:ph type="title"/>
          </p:nvPr>
        </p:nvSpPr>
        <p:spPr/>
        <p:txBody>
          <a:bodyPr/>
          <a:lstStyle/>
          <a:p>
            <a:r>
              <a:rPr lang="en-US" dirty="0" smtClean="0"/>
              <a:t>What are we covering today?</a:t>
            </a:r>
            <a:endParaRPr lang="en-US" dirty="0"/>
          </a:p>
        </p:txBody>
      </p:sp>
    </p:spTree>
    <p:extLst>
      <p:ext uri="{BB962C8B-B14F-4D97-AF65-F5344CB8AC3E}">
        <p14:creationId xmlns:p14="http://schemas.microsoft.com/office/powerpoint/2010/main" val="255425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9000" y="3401250"/>
            <a:ext cx="7315203" cy="914400"/>
          </a:xfrm>
        </p:spPr>
        <p:txBody>
          <a:bodyPr/>
          <a:lstStyle/>
          <a:p>
            <a:pPr marL="571500" indent="-571500">
              <a:buFont typeface="Arial" panose="020B0604020202020204" pitchFamily="34" charset="0"/>
              <a:buChar char="•"/>
            </a:pPr>
            <a:r>
              <a:rPr lang="en-US" sz="3200" dirty="0" smtClean="0"/>
              <a:t>Repeatable Deployments </a:t>
            </a:r>
          </a:p>
          <a:p>
            <a:pPr marL="571500" indent="-571500">
              <a:buFont typeface="Arial" panose="020B0604020202020204" pitchFamily="34" charset="0"/>
              <a:buChar char="•"/>
            </a:pPr>
            <a:r>
              <a:rPr lang="en-US" sz="3200" dirty="0" smtClean="0"/>
              <a:t>Manage the entire application as an entity </a:t>
            </a:r>
          </a:p>
          <a:p>
            <a:pPr marL="571500" indent="-571500">
              <a:buFont typeface="Arial" panose="020B0604020202020204" pitchFamily="34" charset="0"/>
              <a:buChar char="•"/>
            </a:pPr>
            <a:r>
              <a:rPr lang="en-US" sz="3200" dirty="0" smtClean="0"/>
              <a:t>Integrate with continuous Build Delivery Pipeline</a:t>
            </a:r>
          </a:p>
          <a:p>
            <a:pPr marL="571500" indent="-571500">
              <a:buFont typeface="Arial" panose="020B0604020202020204" pitchFamily="34" charset="0"/>
              <a:buChar char="•"/>
            </a:pPr>
            <a:r>
              <a:rPr lang="en-US" sz="3200" dirty="0" smtClean="0"/>
              <a:t>Easy Monitoring &amp; Alerting </a:t>
            </a:r>
          </a:p>
          <a:p>
            <a:pPr marL="571500" indent="-571500">
              <a:buFont typeface="Arial" panose="020B0604020202020204" pitchFamily="34" charset="0"/>
              <a:buChar char="•"/>
            </a:pPr>
            <a:r>
              <a:rPr lang="en-US" sz="3200" dirty="0" smtClean="0"/>
              <a:t>Hybrid connectivity</a:t>
            </a:r>
          </a:p>
        </p:txBody>
      </p:sp>
      <p:pic>
        <p:nvPicPr>
          <p:cNvPr id="7" name="Picture Placeholder 6"/>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6713" r="6713"/>
          <a:stretch>
            <a:fillRect/>
          </a:stretch>
        </p:blipFill>
        <p:spPr>
          <a:xfrm>
            <a:off x="427037" y="1897062"/>
            <a:ext cx="3931920" cy="3922776"/>
          </a:xfrm>
        </p:spPr>
      </p:pic>
      <p:sp>
        <p:nvSpPr>
          <p:cNvPr id="4" name="Title 3"/>
          <p:cNvSpPr>
            <a:spLocks noGrp="1"/>
          </p:cNvSpPr>
          <p:nvPr>
            <p:ph type="title"/>
          </p:nvPr>
        </p:nvSpPr>
        <p:spPr/>
        <p:txBody>
          <a:bodyPr/>
          <a:lstStyle/>
          <a:p>
            <a:r>
              <a:rPr lang="en-US" dirty="0" smtClean="0"/>
              <a:t>Simplifying Dev/Test on IaaS</a:t>
            </a:r>
            <a:endParaRPr lang="en-US" dirty="0"/>
          </a:p>
        </p:txBody>
      </p:sp>
    </p:spTree>
    <p:extLst>
      <p:ext uri="{BB962C8B-B14F-4D97-AF65-F5344CB8AC3E}">
        <p14:creationId xmlns:p14="http://schemas.microsoft.com/office/powerpoint/2010/main" val="13996621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7037" y="2582862"/>
            <a:ext cx="10058399" cy="1828800"/>
          </a:xfrm>
        </p:spPr>
        <p:txBody>
          <a:bodyPr/>
          <a:lstStyle/>
          <a:p>
            <a:r>
              <a:rPr lang="en-US" dirty="0" smtClean="0"/>
              <a:t>Demo: Simplifying Dev/Test on Azure </a:t>
            </a:r>
            <a:r>
              <a:rPr lang="en-US" dirty="0"/>
              <a:t/>
            </a:r>
            <a:br>
              <a:rPr lang="en-US" dirty="0"/>
            </a:br>
            <a:r>
              <a:rPr lang="en-US" dirty="0" smtClean="0"/>
              <a:t/>
            </a:r>
            <a:br>
              <a:rPr lang="en-US" dirty="0" smtClean="0"/>
            </a:br>
            <a:r>
              <a:rPr lang="en-US" sz="2400" dirty="0" smtClean="0"/>
              <a:t>Single-Click SharePoint Template Deployment &amp; Load Testing from Visual Studio</a:t>
            </a:r>
            <a:endParaRPr lang="en-US" dirty="0"/>
          </a:p>
        </p:txBody>
      </p:sp>
    </p:spTree>
    <p:extLst>
      <p:ext uri="{BB962C8B-B14F-4D97-AF65-F5344CB8AC3E}">
        <p14:creationId xmlns:p14="http://schemas.microsoft.com/office/powerpoint/2010/main" val="17009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69292" y="84582"/>
            <a:ext cx="5883820" cy="976319"/>
          </a:xfrm>
        </p:spPr>
        <p:txBody>
          <a:bodyPr/>
          <a:lstStyle/>
          <a:p>
            <a:r>
              <a:rPr lang="en-US" b="1" dirty="0" smtClean="0"/>
              <a:t>Resource Tags</a:t>
            </a:r>
            <a:endParaRPr lang="en-US" dirty="0"/>
          </a:p>
        </p:txBody>
      </p:sp>
      <p:sp>
        <p:nvSpPr>
          <p:cNvPr id="3" name="Content Placeholder 2"/>
          <p:cNvSpPr>
            <a:spLocks noGrp="1"/>
          </p:cNvSpPr>
          <p:nvPr>
            <p:ph idx="4294967295"/>
          </p:nvPr>
        </p:nvSpPr>
        <p:spPr>
          <a:xfrm>
            <a:off x="5454507" y="1021782"/>
            <a:ext cx="6878893" cy="2438400"/>
          </a:xfrm>
        </p:spPr>
        <p:txBody>
          <a:bodyPr>
            <a:noAutofit/>
          </a:bodyPr>
          <a:lstStyle/>
          <a:p>
            <a:pPr marL="349724" indent="-349724">
              <a:lnSpc>
                <a:spcPct val="100000"/>
              </a:lnSpc>
            </a:pPr>
            <a:r>
              <a:rPr lang="en-US" sz="2300" dirty="0"/>
              <a:t>Name-value pairs assigned to </a:t>
            </a:r>
            <a:r>
              <a:rPr lang="en-US" sz="2300" dirty="0" smtClean="0"/>
              <a:t>VMs or </a:t>
            </a:r>
            <a:r>
              <a:rPr lang="en-US" sz="2300" dirty="0"/>
              <a:t>resource groups</a:t>
            </a:r>
          </a:p>
          <a:p>
            <a:pPr marL="349724" indent="-349724">
              <a:lnSpc>
                <a:spcPct val="100000"/>
              </a:lnSpc>
            </a:pPr>
            <a:r>
              <a:rPr lang="en-US" sz="2300" dirty="0" smtClean="0"/>
              <a:t>Subscription-wide </a:t>
            </a:r>
            <a:r>
              <a:rPr lang="en-US" sz="2300" dirty="0"/>
              <a:t>taxonomy and complete for tag consistency</a:t>
            </a:r>
          </a:p>
          <a:p>
            <a:pPr marL="349724" indent="-349724">
              <a:lnSpc>
                <a:spcPct val="100000"/>
              </a:lnSpc>
            </a:pPr>
            <a:r>
              <a:rPr lang="en-US" sz="2300" dirty="0" smtClean="0"/>
              <a:t>Each </a:t>
            </a:r>
            <a:r>
              <a:rPr lang="en-US" sz="2300" dirty="0"/>
              <a:t>resource can have up to 15 </a:t>
            </a:r>
            <a:r>
              <a:rPr lang="en-US" sz="2300" dirty="0" smtClean="0"/>
              <a:t>tags</a:t>
            </a:r>
            <a:endParaRPr lang="en-US" sz="2300" dirty="0"/>
          </a:p>
        </p:txBody>
      </p:sp>
      <p:pic>
        <p:nvPicPr>
          <p:cNvPr id="4" name="Picture 3"/>
          <p:cNvPicPr>
            <a:picLocks noChangeAspect="1"/>
          </p:cNvPicPr>
          <p:nvPr/>
        </p:nvPicPr>
        <p:blipFill>
          <a:blip r:embed="rId2"/>
          <a:stretch>
            <a:fillRect/>
          </a:stretch>
        </p:blipFill>
        <p:spPr>
          <a:xfrm>
            <a:off x="212209" y="708821"/>
            <a:ext cx="5091628" cy="4957097"/>
          </a:xfrm>
          <a:prstGeom prst="rect">
            <a:avLst/>
          </a:prstGeom>
        </p:spPr>
      </p:pic>
      <p:sp>
        <p:nvSpPr>
          <p:cNvPr id="5" name="Title 1"/>
          <p:cNvSpPr txBox="1">
            <a:spLocks/>
          </p:cNvSpPr>
          <p:nvPr/>
        </p:nvSpPr>
        <p:spPr>
          <a:xfrm>
            <a:off x="5454507" y="3421062"/>
            <a:ext cx="5883820" cy="976319"/>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b="1" dirty="0" smtClean="0"/>
              <a:t>Tagging Tips</a:t>
            </a:r>
            <a:endParaRPr lang="en-US" dirty="0"/>
          </a:p>
        </p:txBody>
      </p:sp>
      <p:sp>
        <p:nvSpPr>
          <p:cNvPr id="6" name="Content Placeholder 2"/>
          <p:cNvSpPr txBox="1">
            <a:spLocks/>
          </p:cNvSpPr>
          <p:nvPr/>
        </p:nvSpPr>
        <p:spPr>
          <a:xfrm>
            <a:off x="5469292" y="4343185"/>
            <a:ext cx="7073545" cy="3032554"/>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9724" indent="-349724">
              <a:lnSpc>
                <a:spcPct val="100000"/>
              </a:lnSpc>
            </a:pPr>
            <a:r>
              <a:rPr lang="en-US" sz="2300" dirty="0" smtClean="0"/>
              <a:t>Notes: attach notes to VMs via tags</a:t>
            </a:r>
          </a:p>
          <a:p>
            <a:pPr marL="349724" indent="-349724">
              <a:lnSpc>
                <a:spcPct val="100000"/>
              </a:lnSpc>
            </a:pPr>
            <a:r>
              <a:rPr lang="en-US" sz="2300" dirty="0" smtClean="0"/>
              <a:t>Creator: track who is the “owner” of a VM</a:t>
            </a:r>
          </a:p>
          <a:p>
            <a:pPr marL="349724" indent="-349724">
              <a:lnSpc>
                <a:spcPct val="100000"/>
              </a:lnSpc>
            </a:pPr>
            <a:r>
              <a:rPr lang="en-US" sz="2300" dirty="0" smtClean="0"/>
              <a:t>Department/Cost center: record who is responsible for paying for a resource or application</a:t>
            </a:r>
          </a:p>
          <a:p>
            <a:pPr marL="349724" indent="-349724">
              <a:lnSpc>
                <a:spcPct val="100000"/>
              </a:lnSpc>
            </a:pPr>
            <a:r>
              <a:rPr lang="en-US" sz="2300" dirty="0" smtClean="0"/>
              <a:t>Environment: group resources in production vs. pre-production vs. test</a:t>
            </a:r>
            <a:endParaRPr lang="en-US" sz="2300" dirty="0"/>
          </a:p>
        </p:txBody>
      </p:sp>
    </p:spTree>
    <p:extLst>
      <p:ext uri="{BB962C8B-B14F-4D97-AF65-F5344CB8AC3E}">
        <p14:creationId xmlns:p14="http://schemas.microsoft.com/office/powerpoint/2010/main" val="21051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1" y="297915"/>
            <a:ext cx="11884216" cy="913174"/>
          </a:xfrm>
        </p:spPr>
        <p:txBody>
          <a:bodyPr/>
          <a:lstStyle/>
          <a:p>
            <a:r>
              <a:rPr lang="en-US" dirty="0" smtClean="0"/>
              <a:t>Access Control: RBAC</a:t>
            </a:r>
            <a:endParaRPr lang="en-US" dirty="0"/>
          </a:p>
        </p:txBody>
      </p:sp>
      <p:sp>
        <p:nvSpPr>
          <p:cNvPr id="3" name="Content Placeholder 2"/>
          <p:cNvSpPr>
            <a:spLocks noGrp="1"/>
          </p:cNvSpPr>
          <p:nvPr>
            <p:ph idx="4294967295"/>
          </p:nvPr>
        </p:nvSpPr>
        <p:spPr>
          <a:xfrm>
            <a:off x="122237" y="1439862"/>
            <a:ext cx="5820752" cy="4941023"/>
          </a:xfrm>
        </p:spPr>
        <p:txBody>
          <a:bodyPr/>
          <a:lstStyle/>
          <a:p>
            <a:pPr marL="0" indent="0">
              <a:buNone/>
            </a:pPr>
            <a:r>
              <a:rPr lang="en-US" sz="2800" dirty="0" smtClean="0">
                <a:solidFill>
                  <a:schemeClr val="tx1"/>
                </a:solidFill>
                <a:ea typeface="Segoe UI" pitchFamily="34" charset="0"/>
                <a:cs typeface="Segoe UI" pitchFamily="34" charset="0"/>
              </a:rPr>
              <a:t>What is RBAC</a:t>
            </a:r>
          </a:p>
          <a:p>
            <a:pPr marL="0" indent="0">
              <a:buNone/>
            </a:pPr>
            <a:endParaRPr lang="en-US" sz="2800" dirty="0" smtClean="0"/>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allows </a:t>
            </a:r>
            <a:r>
              <a:rPr lang="en-US" sz="2000" dirty="0">
                <a:solidFill>
                  <a:schemeClr val="tx1"/>
                </a:solidFill>
                <a:ea typeface="Segoe UI" pitchFamily="34" charset="0"/>
                <a:cs typeface="Segoe UI" pitchFamily="34" charset="0"/>
              </a:rPr>
              <a:t>secure access with granular permissions to resources</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assignable </a:t>
            </a:r>
            <a:r>
              <a:rPr lang="en-US" sz="2000" dirty="0">
                <a:solidFill>
                  <a:schemeClr val="tx1"/>
                </a:solidFill>
                <a:ea typeface="Segoe UI" pitchFamily="34" charset="0"/>
                <a:cs typeface="Segoe UI" pitchFamily="34" charset="0"/>
              </a:rPr>
              <a:t>to users, groups or service principals</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built-in </a:t>
            </a:r>
            <a:r>
              <a:rPr lang="en-US" sz="2000" dirty="0">
                <a:solidFill>
                  <a:schemeClr val="tx1"/>
                </a:solidFill>
                <a:ea typeface="Segoe UI" pitchFamily="34" charset="0"/>
                <a:cs typeface="Segoe UI" pitchFamily="34" charset="0"/>
              </a:rPr>
              <a:t>roles make it easy to get started</a:t>
            </a:r>
          </a:p>
        </p:txBody>
      </p:sp>
      <p:sp>
        <p:nvSpPr>
          <p:cNvPr id="4" name="Slide Number Placeholder 3"/>
          <p:cNvSpPr>
            <a:spLocks noGrp="1"/>
          </p:cNvSpPr>
          <p:nvPr>
            <p:ph type="sldNum" sz="quarter" idx="4294967295"/>
          </p:nvPr>
        </p:nvSpPr>
        <p:spPr>
          <a:xfrm>
            <a:off x="9637783" y="6380885"/>
            <a:ext cx="2797810" cy="372394"/>
          </a:xfrm>
          <a:prstGeom prst="rect">
            <a:avLst/>
          </a:prstGeom>
        </p:spPr>
        <p:txBody>
          <a:bodyPr/>
          <a:lstStyle/>
          <a:p>
            <a:fld id="{0A164282-434E-41D4-9582-783D542A7B68}" type="slidenum">
              <a:rPr lang="en-US" smtClean="0"/>
              <a:pPr/>
              <a:t>16</a:t>
            </a:fld>
            <a:endParaRPr lang="en-US"/>
          </a:p>
        </p:txBody>
      </p:sp>
      <p:sp>
        <p:nvSpPr>
          <p:cNvPr id="5" name="Content Placeholder 2"/>
          <p:cNvSpPr txBox="1">
            <a:spLocks/>
          </p:cNvSpPr>
          <p:nvPr/>
        </p:nvSpPr>
        <p:spPr>
          <a:xfrm>
            <a:off x="6316269" y="1211089"/>
            <a:ext cx="5820752" cy="21321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00000"/>
              </a:lnSpc>
              <a:buNone/>
            </a:pPr>
            <a:r>
              <a:rPr lang="en-US" sz="2800" dirty="0">
                <a:solidFill>
                  <a:schemeClr val="tx1"/>
                </a:solidFill>
                <a:latin typeface="+mj-lt"/>
                <a:ea typeface="Segoe UI" pitchFamily="34" charset="0"/>
                <a:cs typeface="Segoe UI" pitchFamily="34" charset="0"/>
              </a:rPr>
              <a:t>Role </a:t>
            </a:r>
            <a:r>
              <a:rPr lang="en-US" sz="2800" dirty="0" smtClean="0">
                <a:solidFill>
                  <a:schemeClr val="tx1"/>
                </a:solidFill>
                <a:latin typeface="+mj-lt"/>
                <a:ea typeface="Segoe UI" pitchFamily="34" charset="0"/>
                <a:cs typeface="Segoe UI" pitchFamily="34" charset="0"/>
              </a:rPr>
              <a:t>Definitions</a:t>
            </a:r>
          </a:p>
          <a:p>
            <a:pPr marL="0" indent="0" fontAlgn="ctr">
              <a:lnSpc>
                <a:spcPct val="100000"/>
              </a:lnSpc>
              <a:buNone/>
            </a:pPr>
            <a:endParaRPr lang="en-US" sz="2800" dirty="0">
              <a:solidFill>
                <a:schemeClr val="tx1"/>
              </a:solidFill>
              <a:latin typeface="+mj-lt"/>
              <a:ea typeface="Segoe UI" pitchFamily="34" charset="0"/>
              <a:cs typeface="Segoe UI" pitchFamily="34" charset="0"/>
            </a:endParaRPr>
          </a:p>
          <a:p>
            <a:pPr fontAlgn="ctr">
              <a:lnSpc>
                <a:spcPct val="100000"/>
              </a:lnSpc>
            </a:pPr>
            <a:r>
              <a:rPr lang="en-US" sz="2000" dirty="0" smtClean="0">
                <a:solidFill>
                  <a:schemeClr val="tx1"/>
                </a:solidFill>
                <a:latin typeface="+mj-lt"/>
                <a:ea typeface="Segoe UI" pitchFamily="34" charset="0"/>
                <a:cs typeface="Segoe UI" pitchFamily="34" charset="0"/>
              </a:rPr>
              <a:t>describes </a:t>
            </a:r>
            <a:r>
              <a:rPr lang="en-US" sz="2000" dirty="0">
                <a:solidFill>
                  <a:schemeClr val="tx1"/>
                </a:solidFill>
                <a:latin typeface="+mj-lt"/>
                <a:ea typeface="Segoe UI" pitchFamily="34" charset="0"/>
                <a:cs typeface="Segoe UI" pitchFamily="34" charset="0"/>
              </a:rPr>
              <a:t>the set of permissions (e.g. read actions)</a:t>
            </a:r>
          </a:p>
          <a:p>
            <a:pPr fontAlgn="ctr">
              <a:lnSpc>
                <a:spcPct val="100000"/>
              </a:lnSpc>
            </a:pPr>
            <a:r>
              <a:rPr lang="en-US" sz="2000" dirty="0">
                <a:solidFill>
                  <a:schemeClr val="tx1"/>
                </a:solidFill>
                <a:latin typeface="+mj-lt"/>
                <a:ea typeface="Segoe UI" pitchFamily="34" charset="0"/>
                <a:cs typeface="Segoe UI" pitchFamily="34" charset="0"/>
              </a:rPr>
              <a:t>can be used in multiple assignments</a:t>
            </a:r>
          </a:p>
          <a:p>
            <a:pPr marL="457112" lvl="1" indent="0" fontAlgn="ctr">
              <a:lnSpc>
                <a:spcPct val="100000"/>
              </a:lnSpc>
              <a:buNone/>
            </a:pPr>
            <a:endParaRPr lang="en-US" sz="1600" dirty="0">
              <a:solidFill>
                <a:schemeClr val="tx1"/>
              </a:solidFill>
              <a:latin typeface="+mj-lt"/>
              <a:ea typeface="Segoe UI" pitchFamily="34" charset="0"/>
              <a:cs typeface="Segoe UI" pitchFamily="34" charset="0"/>
            </a:endParaRPr>
          </a:p>
        </p:txBody>
      </p:sp>
      <p:sp>
        <p:nvSpPr>
          <p:cNvPr id="6" name="Content Placeholder 2"/>
          <p:cNvSpPr txBox="1">
            <a:spLocks/>
          </p:cNvSpPr>
          <p:nvPr/>
        </p:nvSpPr>
        <p:spPr>
          <a:xfrm>
            <a:off x="6316269" y="3836391"/>
            <a:ext cx="5727235" cy="2730691"/>
          </a:xfrm>
          <a:prstGeom prst="rect">
            <a:avLst/>
          </a:prstGeom>
        </p:spPr>
        <p:txBody>
          <a:bodyPr vert="horz" lIns="186494" tIns="149196" rIns="186494" bIns="149196" rtlCol="0">
            <a:noAutofit/>
          </a:bodyPr>
          <a:lstStyle>
            <a:lvl1pPr marL="0" indent="0" algn="l" defTabSz="896157" rtl="0" eaLnBrk="1" latinLnBrk="0" hangingPunct="1">
              <a:spcBef>
                <a:spcPct val="20000"/>
              </a:spcBef>
              <a:buFont typeface="Arial" pitchFamily="34" charset="0"/>
              <a:buNone/>
              <a:defRPr sz="3529" kern="1200">
                <a:solidFill>
                  <a:schemeClr val="bg1"/>
                </a:solidFill>
                <a:latin typeface="+mj-lt"/>
                <a:ea typeface="+mn-ea"/>
                <a:cs typeface="+mn-cs"/>
              </a:defRPr>
            </a:lvl1pPr>
            <a:lvl2pPr marL="0" indent="0" algn="l" defTabSz="896157" rtl="0" eaLnBrk="1" latinLnBrk="0" hangingPunct="1">
              <a:spcBef>
                <a:spcPct val="20000"/>
              </a:spcBef>
              <a:buFont typeface="Arial" pitchFamily="34" charset="0"/>
              <a:buNone/>
              <a:defRPr sz="2745" kern="1200">
                <a:solidFill>
                  <a:schemeClr val="bg1"/>
                </a:solidFill>
                <a:latin typeface="+mn-lt"/>
                <a:ea typeface="+mn-ea"/>
                <a:cs typeface="+mn-cs"/>
              </a:defRPr>
            </a:lvl2pPr>
            <a:lvl3pPr marL="448077" indent="-224039" algn="l" defTabSz="896157" rtl="0" eaLnBrk="1" latinLnBrk="0" hangingPunct="1">
              <a:spcBef>
                <a:spcPct val="20000"/>
              </a:spcBef>
              <a:buFont typeface="Arial" pitchFamily="34" charset="0"/>
              <a:buChar char="•"/>
              <a:defRPr sz="2353" kern="1200">
                <a:solidFill>
                  <a:schemeClr val="bg1"/>
                </a:solidFill>
                <a:latin typeface="+mn-lt"/>
                <a:ea typeface="+mn-ea"/>
                <a:cs typeface="+mn-cs"/>
              </a:defRPr>
            </a:lvl3pPr>
            <a:lvl4pPr marL="725016" indent="-276938" algn="l" defTabSz="896157" rtl="0" eaLnBrk="1" latinLnBrk="0" hangingPunct="1">
              <a:spcBef>
                <a:spcPct val="20000"/>
              </a:spcBef>
              <a:buFont typeface="Arial" pitchFamily="34" charset="0"/>
              <a:buChar char="–"/>
              <a:defRPr sz="1961" kern="1200">
                <a:solidFill>
                  <a:schemeClr val="bg1"/>
                </a:solidFill>
                <a:latin typeface="+mn-lt"/>
                <a:ea typeface="+mn-ea"/>
                <a:cs typeface="+mn-cs"/>
              </a:defRPr>
            </a:lvl4pPr>
            <a:lvl5pPr marL="1012845" indent="-287828" algn="l" defTabSz="896157" rtl="0" eaLnBrk="1" latinLnBrk="0" hangingPunct="1">
              <a:spcBef>
                <a:spcPct val="20000"/>
              </a:spcBef>
              <a:buFont typeface="Arial" pitchFamily="34" charset="0"/>
              <a:buChar char="»"/>
              <a:defRPr sz="1765" kern="1200">
                <a:solidFill>
                  <a:schemeClr val="bg1"/>
                </a:solidFill>
                <a:latin typeface="+mn-lt"/>
                <a:ea typeface="+mn-ea"/>
                <a:cs typeface="+mn-cs"/>
              </a:defRPr>
            </a:lvl5pPr>
            <a:lvl6pPr marL="2464431"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2509"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0588"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8665"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fontAlgn="ctr"/>
            <a:r>
              <a:rPr lang="en-US" sz="2800" dirty="0">
                <a:solidFill>
                  <a:schemeClr val="tx1"/>
                </a:solidFill>
                <a:ea typeface="Segoe UI" pitchFamily="34" charset="0"/>
                <a:cs typeface="Segoe UI" pitchFamily="34" charset="0"/>
              </a:rPr>
              <a:t>Role Assignments</a:t>
            </a:r>
          </a:p>
          <a:p>
            <a:pPr marL="342834" lvl="1" indent="-342834">
              <a:buFont typeface="Arial" panose="020B0604020202020204" pitchFamily="34" charset="0"/>
              <a:buChar char="•"/>
            </a:pPr>
            <a:endParaRPr lang="en-US" sz="2000" dirty="0">
              <a:solidFill>
                <a:schemeClr val="tx1"/>
              </a:solidFill>
              <a:ea typeface="Segoe UI" pitchFamily="34" charset="0"/>
              <a:cs typeface="Segoe UI" pitchFamily="34" charset="0"/>
            </a:endParaRPr>
          </a:p>
          <a:p>
            <a:pPr marL="228557" lvl="1" indent="-228557" defTabSz="914224" fontAlgn="ctr">
              <a:spcBef>
                <a:spcPts val="1000"/>
              </a:spcBef>
              <a:buFont typeface="Arial" panose="020B0604020202020204" pitchFamily="34" charset="0"/>
              <a:buChar char="•"/>
            </a:pPr>
            <a:r>
              <a:rPr lang="en-US" sz="2000" dirty="0">
                <a:solidFill>
                  <a:schemeClr val="tx1"/>
                </a:solidFill>
                <a:latin typeface="+mj-lt"/>
                <a:ea typeface="Segoe UI" pitchFamily="34" charset="0"/>
                <a:cs typeface="Segoe UI" pitchFamily="34" charset="0"/>
              </a:rPr>
              <a:t>associate role definitions with an identity (e.g. user/group) at a scope (e.g. resource group)</a:t>
            </a:r>
          </a:p>
          <a:p>
            <a:pPr marL="228557" lvl="1" indent="-228557" defTabSz="914224" fontAlgn="ctr">
              <a:spcBef>
                <a:spcPts val="1000"/>
              </a:spcBef>
              <a:buFont typeface="Arial" panose="020B0604020202020204" pitchFamily="34" charset="0"/>
              <a:buChar char="•"/>
            </a:pPr>
            <a:r>
              <a:rPr lang="en-US" sz="2000" dirty="0">
                <a:solidFill>
                  <a:schemeClr val="tx1"/>
                </a:solidFill>
                <a:latin typeface="+mj-lt"/>
                <a:ea typeface="Segoe UI" pitchFamily="34" charset="0"/>
                <a:cs typeface="Segoe UI" pitchFamily="34" charset="0"/>
              </a:rPr>
              <a:t>always inherited – subscription assignments apply to all resources</a:t>
            </a:r>
          </a:p>
          <a:p>
            <a:pPr marL="228557" lvl="1" indent="-228557" defTabSz="914224" fontAlgn="ctr">
              <a:spcBef>
                <a:spcPts val="1000"/>
              </a:spcBef>
              <a:buFont typeface="Arial" panose="020B0604020202020204" pitchFamily="34" charset="0"/>
              <a:buChar char="•"/>
            </a:pPr>
            <a:endParaRPr lang="en-US" sz="2800" dirty="0">
              <a:solidFill>
                <a:schemeClr val="tx1"/>
              </a:solidFill>
              <a:latin typeface="+mj-lt"/>
              <a:ea typeface="Segoe UI" pitchFamily="34" charset="0"/>
              <a:cs typeface="Segoe UI" pitchFamily="34" charset="0"/>
            </a:endParaRPr>
          </a:p>
          <a:p>
            <a:pPr lvl="1"/>
            <a:endParaRPr lang="en-US" sz="2800" dirty="0">
              <a:solidFill>
                <a:schemeClr val="tx1"/>
              </a:solidFill>
              <a:latin typeface="+mj-lt"/>
              <a:ea typeface="Segoe UI" pitchFamily="34" charset="0"/>
              <a:cs typeface="Segoe UI" pitchFamily="34" charset="0"/>
            </a:endParaRPr>
          </a:p>
        </p:txBody>
      </p:sp>
      <p:cxnSp>
        <p:nvCxnSpPr>
          <p:cNvPr id="7" name="Straight Connector 6"/>
          <p:cNvCxnSpPr/>
          <p:nvPr/>
        </p:nvCxnSpPr>
        <p:spPr>
          <a:xfrm>
            <a:off x="274637" y="2125662"/>
            <a:ext cx="4882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46837" y="1973262"/>
            <a:ext cx="4882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23037" y="4640262"/>
            <a:ext cx="48827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86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Based Access Control</a:t>
            </a:r>
            <a:endParaRPr lang="en-US" dirty="0"/>
          </a:p>
        </p:txBody>
      </p:sp>
      <p:pic>
        <p:nvPicPr>
          <p:cNvPr id="5" name="Picture 4"/>
          <p:cNvPicPr>
            <a:picLocks noChangeAspect="1"/>
          </p:cNvPicPr>
          <p:nvPr/>
        </p:nvPicPr>
        <p:blipFill>
          <a:blip r:embed="rId2"/>
          <a:stretch>
            <a:fillRect/>
          </a:stretch>
        </p:blipFill>
        <p:spPr>
          <a:xfrm>
            <a:off x="732615" y="1287776"/>
            <a:ext cx="10285541" cy="5368025"/>
          </a:xfrm>
          <a:prstGeom prst="rect">
            <a:avLst/>
          </a:prstGeom>
        </p:spPr>
      </p:pic>
    </p:spTree>
    <p:extLst>
      <p:ext uri="{BB962C8B-B14F-4D97-AF65-F5344CB8AC3E}">
        <p14:creationId xmlns:p14="http://schemas.microsoft.com/office/powerpoint/2010/main" val="78801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1" y="297915"/>
            <a:ext cx="11884216" cy="913174"/>
          </a:xfrm>
        </p:spPr>
        <p:txBody>
          <a:bodyPr>
            <a:normAutofit/>
          </a:bodyPr>
          <a:lstStyle/>
          <a:p>
            <a:r>
              <a:rPr lang="en-US" dirty="0" smtClean="0"/>
              <a:t>Granular Scopes</a:t>
            </a:r>
            <a:endParaRPr lang="en-US" dirty="0"/>
          </a:p>
        </p:txBody>
      </p:sp>
      <p:sp>
        <p:nvSpPr>
          <p:cNvPr id="3" name="Content Placeholder 2"/>
          <p:cNvSpPr>
            <a:spLocks noGrp="1"/>
          </p:cNvSpPr>
          <p:nvPr>
            <p:ph idx="4294967295"/>
          </p:nvPr>
        </p:nvSpPr>
        <p:spPr>
          <a:xfrm>
            <a:off x="-127092" y="2004193"/>
            <a:ext cx="12618155" cy="633070"/>
          </a:xfrm>
        </p:spPr>
        <p:txBody>
          <a:bodyPr>
            <a:noAutofit/>
          </a:bodyPr>
          <a:lstStyle/>
          <a:p>
            <a:pPr marL="0" indent="0" algn="ctr">
              <a:buNone/>
            </a:pPr>
            <a:r>
              <a:rPr lang="en-US" sz="2800" dirty="0"/>
              <a:t>/subscriptions/{id}/</a:t>
            </a:r>
            <a:r>
              <a:rPr lang="en-US" sz="2800" dirty="0" err="1"/>
              <a:t>resourceGroups</a:t>
            </a:r>
            <a:r>
              <a:rPr lang="en-US" sz="2800" dirty="0"/>
              <a:t>/{name}/providers</a:t>
            </a:r>
            <a:r>
              <a:rPr lang="en-US" sz="2800" dirty="0" smtClean="0"/>
              <a:t>/…/</a:t>
            </a:r>
            <a:r>
              <a:rPr lang="en-US" sz="2800" dirty="0" err="1" smtClean="0"/>
              <a:t>virtualmachines</a:t>
            </a:r>
            <a:r>
              <a:rPr lang="en-US" sz="2800" dirty="0" smtClean="0"/>
              <a:t>/{</a:t>
            </a:r>
            <a:r>
              <a:rPr lang="en-US" sz="2800" dirty="0" err="1" smtClean="0"/>
              <a:t>vmname</a:t>
            </a:r>
            <a:r>
              <a:rPr lang="en-US" sz="2800" dirty="0" smtClean="0"/>
              <a:t>}</a:t>
            </a:r>
            <a:endParaRPr lang="en-US" sz="2800" dirty="0"/>
          </a:p>
        </p:txBody>
      </p:sp>
      <p:sp>
        <p:nvSpPr>
          <p:cNvPr id="4" name="Content Placeholder 2"/>
          <p:cNvSpPr txBox="1">
            <a:spLocks/>
          </p:cNvSpPr>
          <p:nvPr/>
        </p:nvSpPr>
        <p:spPr>
          <a:xfrm>
            <a:off x="281282" y="3233058"/>
            <a:ext cx="4034491" cy="1145609"/>
          </a:xfrm>
          <a:prstGeom prst="rect">
            <a:avLst/>
          </a:prstGeom>
        </p:spPr>
        <p:txBody>
          <a:bodyPr vert="horz" lIns="93247" tIns="46623" rIns="93247" bIns="46623"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448" dirty="0">
                <a:solidFill>
                  <a:srgbClr val="00B0F0">
                    <a:lumMod val="85000"/>
                    <a:lumOff val="15000"/>
                  </a:srgbClr>
                </a:solidFill>
              </a:rPr>
              <a:t>subscription level – grants permissions for all resources in the sub</a:t>
            </a:r>
          </a:p>
        </p:txBody>
      </p:sp>
      <p:cxnSp>
        <p:nvCxnSpPr>
          <p:cNvPr id="5" name="Elbow Connector 4"/>
          <p:cNvCxnSpPr/>
          <p:nvPr/>
        </p:nvCxnSpPr>
        <p:spPr>
          <a:xfrm rot="5400000" flipH="1" flipV="1">
            <a:off x="1667018" y="2554289"/>
            <a:ext cx="652281" cy="622982"/>
          </a:xfrm>
          <a:prstGeom prst="bentConnector3">
            <a:avLst>
              <a:gd name="adj1" fmla="val 48757"/>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5400000" flipH="1" flipV="1">
            <a:off x="4289077" y="2870601"/>
            <a:ext cx="1721133" cy="1294998"/>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697914" y="4378666"/>
            <a:ext cx="4034491" cy="1145609"/>
          </a:xfrm>
          <a:prstGeom prst="rect">
            <a:avLst/>
          </a:prstGeom>
        </p:spPr>
        <p:txBody>
          <a:bodyPr vert="horz" lIns="93247" tIns="46623" rIns="93247" bIns="46623"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448" dirty="0">
                <a:solidFill>
                  <a:srgbClr val="00B0F0">
                    <a:lumMod val="85000"/>
                    <a:lumOff val="15000"/>
                  </a:srgbClr>
                </a:solidFill>
              </a:rPr>
              <a:t>resource group level – grants permissions for all resources in the group </a:t>
            </a:r>
          </a:p>
        </p:txBody>
      </p:sp>
      <p:cxnSp>
        <p:nvCxnSpPr>
          <p:cNvPr id="17" name="Elbow Connector 16"/>
          <p:cNvCxnSpPr>
            <a:stCxn id="18" idx="0"/>
          </p:cNvCxnSpPr>
          <p:nvPr/>
        </p:nvCxnSpPr>
        <p:spPr>
          <a:xfrm rot="5400000" flipH="1" flipV="1">
            <a:off x="9385248" y="3192435"/>
            <a:ext cx="2492040" cy="1422239"/>
          </a:xfrm>
          <a:prstGeom prst="bentConnector3">
            <a:avLst>
              <a:gd name="adj1" fmla="val 50000"/>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7902904" y="5149572"/>
            <a:ext cx="4034491" cy="1145609"/>
          </a:xfrm>
          <a:prstGeom prst="rect">
            <a:avLst/>
          </a:prstGeom>
        </p:spPr>
        <p:txBody>
          <a:bodyPr vert="horz" lIns="93247" tIns="46623" rIns="93247" bIns="46623"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448" dirty="0">
                <a:solidFill>
                  <a:srgbClr val="00B0F0">
                    <a:lumMod val="85000"/>
                    <a:lumOff val="15000"/>
                  </a:srgbClr>
                </a:solidFill>
              </a:rPr>
              <a:t>resource level – grants permissions to the specific resource</a:t>
            </a:r>
          </a:p>
        </p:txBody>
      </p:sp>
    </p:spTree>
    <p:extLst>
      <p:ext uri="{BB962C8B-B14F-4D97-AF65-F5344CB8AC3E}">
        <p14:creationId xmlns:p14="http://schemas.microsoft.com/office/powerpoint/2010/main" val="10816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881" y="297915"/>
            <a:ext cx="11884216" cy="913174"/>
          </a:xfrm>
        </p:spPr>
        <p:txBody>
          <a:bodyPr>
            <a:normAutofit/>
          </a:bodyPr>
          <a:lstStyle/>
          <a:p>
            <a:r>
              <a:rPr lang="en-US" sz="4488" dirty="0" smtClean="0"/>
              <a:t>Simplified Manageability of Applications on IaaS</a:t>
            </a:r>
            <a:endParaRPr lang="en-US" sz="4488" dirty="0"/>
          </a:p>
        </p:txBody>
      </p:sp>
      <p:pic>
        <p:nvPicPr>
          <p:cNvPr id="2" name="Picture 1"/>
          <p:cNvPicPr>
            <a:picLocks noChangeAspect="1"/>
          </p:cNvPicPr>
          <p:nvPr/>
        </p:nvPicPr>
        <p:blipFill>
          <a:blip r:embed="rId3"/>
          <a:stretch>
            <a:fillRect/>
          </a:stretch>
        </p:blipFill>
        <p:spPr>
          <a:xfrm>
            <a:off x="7361237" y="1685803"/>
            <a:ext cx="4410995" cy="4094669"/>
          </a:xfrm>
          <a:prstGeom prst="rect">
            <a:avLst/>
          </a:prstGeom>
        </p:spPr>
      </p:pic>
      <p:sp>
        <p:nvSpPr>
          <p:cNvPr id="6" name="Content Placeholder 2"/>
          <p:cNvSpPr txBox="1">
            <a:spLocks/>
          </p:cNvSpPr>
          <p:nvPr/>
        </p:nvSpPr>
        <p:spPr>
          <a:xfrm>
            <a:off x="122237" y="1355234"/>
            <a:ext cx="6477000" cy="297004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schemeClr val="tx1"/>
                </a:solidFill>
                <a:ea typeface="Segoe UI" pitchFamily="34" charset="0"/>
                <a:cs typeface="Segoe UI" pitchFamily="34" charset="0"/>
              </a:rPr>
              <a:t>Upgrade</a:t>
            </a:r>
          </a:p>
          <a:p>
            <a:pPr marL="0" indent="0">
              <a:buFont typeface="Arial" pitchFamily="34" charset="0"/>
              <a:buNone/>
            </a:pPr>
            <a:endParaRPr lang="en-US" sz="2800" dirty="0" smtClean="0"/>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master template can be updated  can be used to rollout upgrades</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imperative APIs, Client tools support to update the resources</a:t>
            </a:r>
          </a:p>
          <a:p>
            <a:pPr marL="228600" indent="-228600" defTabSz="914400" fontAlgn="ctr">
              <a:lnSpc>
                <a:spcPct val="100000"/>
              </a:lnSpc>
              <a:spcBef>
                <a:spcPts val="1000"/>
              </a:spcBef>
            </a:pPr>
            <a:endParaRPr lang="en-US" sz="2000" dirty="0" smtClean="0">
              <a:solidFill>
                <a:schemeClr val="tx1"/>
              </a:solidFill>
              <a:ea typeface="Segoe UI" pitchFamily="34" charset="0"/>
              <a:cs typeface="Segoe UI" pitchFamily="34" charset="0"/>
            </a:endParaRPr>
          </a:p>
        </p:txBody>
      </p:sp>
      <p:cxnSp>
        <p:nvCxnSpPr>
          <p:cNvPr id="8" name="Straight Connector 7"/>
          <p:cNvCxnSpPr/>
          <p:nvPr/>
        </p:nvCxnSpPr>
        <p:spPr>
          <a:xfrm>
            <a:off x="274637" y="2125662"/>
            <a:ext cx="6324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122237" y="4161647"/>
            <a:ext cx="6858000" cy="235449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schemeClr val="tx1"/>
                </a:solidFill>
                <a:ea typeface="Segoe UI" pitchFamily="34" charset="0"/>
                <a:cs typeface="Segoe UI" pitchFamily="34" charset="0"/>
              </a:rPr>
              <a:t>Manageability, Auditing &amp; Debugging</a:t>
            </a:r>
          </a:p>
          <a:p>
            <a:pPr marL="0" indent="0">
              <a:buFont typeface="Arial" pitchFamily="34" charset="0"/>
              <a:buNone/>
            </a:pPr>
            <a:endParaRPr lang="en-US" sz="2800" dirty="0" smtClean="0"/>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operations can be tracked for 90 days</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management Locks to lock down resources from deletion</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debugging can be done resources.azure.com </a:t>
            </a:r>
            <a:endParaRPr lang="en-US" sz="2000" dirty="0">
              <a:solidFill>
                <a:schemeClr val="tx1"/>
              </a:solidFill>
              <a:ea typeface="Segoe UI" pitchFamily="34" charset="0"/>
              <a:cs typeface="Segoe UI" pitchFamily="34" charset="0"/>
            </a:endParaRPr>
          </a:p>
        </p:txBody>
      </p:sp>
      <p:cxnSp>
        <p:nvCxnSpPr>
          <p:cNvPr id="11" name="Straight Connector 10"/>
          <p:cNvCxnSpPr/>
          <p:nvPr/>
        </p:nvCxnSpPr>
        <p:spPr>
          <a:xfrm>
            <a:off x="274637" y="4716462"/>
            <a:ext cx="632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20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a:xfrm>
            <a:off x="268602" y="5402262"/>
            <a:ext cx="9142098" cy="902608"/>
          </a:xfrm>
        </p:spPr>
        <p:txBody>
          <a:bodyPr/>
          <a:lstStyle/>
          <a:p>
            <a:r>
              <a:rPr lang="en-US" sz="2600" dirty="0" smtClean="0"/>
              <a:t>Boris Scholl</a:t>
            </a:r>
          </a:p>
          <a:p>
            <a:r>
              <a:rPr lang="en-US" sz="2600" dirty="0" smtClean="0"/>
              <a:t>Principal Program Manager, Cloud Platform Tools</a:t>
            </a:r>
          </a:p>
        </p:txBody>
      </p:sp>
      <p:sp>
        <p:nvSpPr>
          <p:cNvPr id="2" name="Title 1"/>
          <p:cNvSpPr>
            <a:spLocks noGrp="1"/>
          </p:cNvSpPr>
          <p:nvPr>
            <p:ph type="ctrTitle"/>
          </p:nvPr>
        </p:nvSpPr>
        <p:spPr/>
        <p:txBody>
          <a:bodyPr/>
          <a:lstStyle/>
          <a:p>
            <a:r>
              <a:rPr lang="en-US" dirty="0" smtClean="0"/>
              <a:t>Azure Virtual Machines Deep Dive</a:t>
            </a:r>
            <a:endParaRPr lang="en-US" dirty="0"/>
          </a:p>
        </p:txBody>
      </p:sp>
      <p:sp>
        <p:nvSpPr>
          <p:cNvPr id="6" name="Text Placeholder 5"/>
          <p:cNvSpPr>
            <a:spLocks noGrp="1"/>
          </p:cNvSpPr>
          <p:nvPr>
            <p:ph type="body" sz="quarter" idx="13"/>
          </p:nvPr>
        </p:nvSpPr>
        <p:spPr/>
        <p:txBody>
          <a:bodyPr/>
          <a:lstStyle/>
          <a:p>
            <a:r>
              <a:rPr lang="en-US" dirty="0" smtClean="0"/>
              <a:t>2-688</a:t>
            </a:r>
            <a:endParaRPr lang="en-US" dirty="0"/>
          </a:p>
        </p:txBody>
      </p:sp>
      <p:sp>
        <p:nvSpPr>
          <p:cNvPr id="5" name="Subtitle 2"/>
          <p:cNvSpPr txBox="1">
            <a:spLocks/>
          </p:cNvSpPr>
          <p:nvPr/>
        </p:nvSpPr>
        <p:spPr>
          <a:xfrm>
            <a:off x="268602" y="4183062"/>
            <a:ext cx="9142098" cy="902608"/>
          </a:xfrm>
          <a:prstGeom prst="rect">
            <a:avLst/>
          </a:prstGeom>
          <a:noFill/>
        </p:spPr>
        <p:txBody>
          <a:bodyPr vert="horz" wrap="square" lIns="146304" tIns="109728" rIns="146304" bIns="109728" rtlCol="0" anchor="b">
            <a:noAutofit/>
          </a:bodyPr>
          <a:lstStyle>
            <a:lvl1pPr marL="0" marR="0" indent="0" algn="l" defTabSz="932742" rtl="0" eaLnBrk="1" fontAlgn="auto" latinLnBrk="0" hangingPunct="1">
              <a:lnSpc>
                <a:spcPct val="90000"/>
              </a:lnSpc>
              <a:spcBef>
                <a:spcPts val="0"/>
              </a:spcBef>
              <a:spcAft>
                <a:spcPts val="0"/>
              </a:spcAft>
              <a:buClrTx/>
              <a:buSzPct val="90000"/>
              <a:buFont typeface="Arial" pitchFamily="34" charset="0"/>
              <a:buNone/>
              <a:tabLst/>
              <a:defRPr sz="2000" kern="1200" spc="0" baseline="0">
                <a:gradFill>
                  <a:gsLst>
                    <a:gs pos="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Mahesh Thiagarajan</a:t>
            </a:r>
          </a:p>
          <a:p>
            <a:r>
              <a:rPr lang="en-US" sz="2600" dirty="0" smtClean="0"/>
              <a:t>Senior Program Manager, Azure Compute</a:t>
            </a:r>
          </a:p>
        </p:txBody>
      </p:sp>
    </p:spTree>
    <p:extLst>
      <p:ext uri="{BB962C8B-B14F-4D97-AF65-F5344CB8AC3E}">
        <p14:creationId xmlns:p14="http://schemas.microsoft.com/office/powerpoint/2010/main" val="12711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7" y="2887662"/>
            <a:ext cx="10058399" cy="1828800"/>
          </a:xfrm>
        </p:spPr>
        <p:txBody>
          <a:bodyPr/>
          <a:lstStyle/>
          <a:p>
            <a:r>
              <a:rPr lang="en-US" sz="4000" dirty="0" smtClean="0"/>
              <a:t>Demo: Simplified Management of Azure IaaS </a:t>
            </a:r>
            <a:r>
              <a:rPr lang="en-US" dirty="0" smtClean="0"/>
              <a:t/>
            </a:r>
            <a:br>
              <a:rPr lang="en-US" dirty="0" smtClean="0"/>
            </a:br>
            <a:r>
              <a:rPr lang="en-US" dirty="0" smtClean="0"/>
              <a:t/>
            </a:r>
            <a:br>
              <a:rPr lang="en-US" dirty="0" smtClean="0"/>
            </a:br>
            <a:r>
              <a:rPr lang="en-US" sz="2400" dirty="0" smtClean="0"/>
              <a:t>Scaling up a Web Tier Farm in a single click</a:t>
            </a:r>
            <a:endParaRPr lang="en-US" dirty="0"/>
          </a:p>
        </p:txBody>
      </p:sp>
    </p:spTree>
    <p:extLst>
      <p:ext uri="{BB962C8B-B14F-4D97-AF65-F5344CB8AC3E}">
        <p14:creationId xmlns:p14="http://schemas.microsoft.com/office/powerpoint/2010/main" val="1291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41837" y="3040063"/>
            <a:ext cx="7698565" cy="914400"/>
          </a:xfrm>
        </p:spPr>
        <p:txBody>
          <a:bodyPr/>
          <a:lstStyle/>
          <a:p>
            <a:pPr marL="457200" indent="-457200">
              <a:buFont typeface="Arial" panose="020B0604020202020204" pitchFamily="34" charset="0"/>
              <a:buChar char="•"/>
            </a:pPr>
            <a:r>
              <a:rPr lang="en-US" sz="2400" dirty="0" smtClean="0"/>
              <a:t>What’s new in IaaS (v2) </a:t>
            </a:r>
          </a:p>
          <a:p>
            <a:pPr marL="457200" indent="-457200">
              <a:buFont typeface="Arial" panose="020B0604020202020204" pitchFamily="34" charset="0"/>
              <a:buChar char="•"/>
            </a:pPr>
            <a:r>
              <a:rPr lang="en-US" sz="2400" dirty="0" smtClean="0"/>
              <a:t>Dev/Test on Azure IaaS Simplified. Again.</a:t>
            </a:r>
          </a:p>
          <a:p>
            <a:pPr marL="457200" indent="-457200">
              <a:buFont typeface="Arial" panose="020B0604020202020204" pitchFamily="34" charset="0"/>
              <a:buChar char="•"/>
            </a:pPr>
            <a:r>
              <a:rPr lang="en-US" sz="2400" b="1" u="sng" dirty="0" smtClean="0"/>
              <a:t>Deploying Complex Applications on IaaS</a:t>
            </a:r>
            <a:endParaRPr lang="en-US" sz="2400" b="1" u="sng" dirty="0"/>
          </a:p>
          <a:p>
            <a:pPr marL="457200" indent="-457200">
              <a:buFont typeface="Arial" panose="020B0604020202020204" pitchFamily="34" charset="0"/>
              <a:buChar char="•"/>
            </a:pPr>
            <a:r>
              <a:rPr lang="en-US" sz="2400" dirty="0" smtClean="0"/>
              <a:t>A single unified Azure Stack for the Microsoft Cloud</a:t>
            </a:r>
          </a:p>
          <a:p>
            <a:pPr marL="457200" indent="-457200">
              <a:buFont typeface="Arial" panose="020B0604020202020204" pitchFamily="34" charset="0"/>
              <a:buChar char="•"/>
            </a:pPr>
            <a:r>
              <a:rPr lang="en-US" sz="2400" dirty="0" smtClean="0"/>
              <a:t>Closing</a:t>
            </a:r>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4638" y="2226745"/>
            <a:ext cx="3931920" cy="2541036"/>
          </a:xfrm>
        </p:spPr>
      </p:pic>
      <p:sp>
        <p:nvSpPr>
          <p:cNvPr id="5" name="Title 4"/>
          <p:cNvSpPr>
            <a:spLocks noGrp="1"/>
          </p:cNvSpPr>
          <p:nvPr>
            <p:ph type="title"/>
          </p:nvPr>
        </p:nvSpPr>
        <p:spPr/>
        <p:txBody>
          <a:bodyPr/>
          <a:lstStyle/>
          <a:p>
            <a:r>
              <a:rPr lang="en-US" dirty="0" smtClean="0"/>
              <a:t>What are we covering today?</a:t>
            </a:r>
            <a:endParaRPr lang="en-US" dirty="0"/>
          </a:p>
        </p:txBody>
      </p:sp>
    </p:spTree>
    <p:extLst>
      <p:ext uri="{BB962C8B-B14F-4D97-AF65-F5344CB8AC3E}">
        <p14:creationId xmlns:p14="http://schemas.microsoft.com/office/powerpoint/2010/main" val="241705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00" y="261766"/>
            <a:ext cx="9806361" cy="2132995"/>
          </a:xfrm>
        </p:spPr>
        <p:txBody>
          <a:bodyPr/>
          <a:lstStyle/>
          <a:p>
            <a:r>
              <a:rPr lang="en-US" sz="6119" dirty="0" smtClean="0"/>
              <a:t>Azure: Open </a:t>
            </a:r>
            <a:r>
              <a:rPr lang="en-US" sz="6119" dirty="0"/>
              <a:t>and Easy</a:t>
            </a:r>
          </a:p>
        </p:txBody>
      </p:sp>
      <p:grpSp>
        <p:nvGrpSpPr>
          <p:cNvPr id="23" name="Group 22"/>
          <p:cNvGrpSpPr/>
          <p:nvPr/>
        </p:nvGrpSpPr>
        <p:grpSpPr>
          <a:xfrm>
            <a:off x="7530522" y="3233064"/>
            <a:ext cx="3871600" cy="1065656"/>
            <a:chOff x="6621400" y="1384293"/>
            <a:chExt cx="5695750" cy="1577380"/>
          </a:xfrm>
        </p:grpSpPr>
        <p:pic>
          <p:nvPicPr>
            <p:cNvPr id="24" name="Picture 2" descr="https://mediabank.partners.extranet.microsoft.com/Assets/Active/M-Q/Microsoft_.NET/Microsoft_NET_ADO_.NET/Logos+Logotypes/NET-ADO_bL.png"/>
            <p:cNvPicPr>
              <a:picLocks noChangeAspect="1" noChangeArrowheads="1"/>
            </p:cNvPicPr>
            <p:nvPr/>
          </p:nvPicPr>
          <p:blipFill>
            <a:blip r:embed="rId3" cstate="print">
              <a:alphaModFix/>
              <a:duotone>
                <a:prstClr val="black"/>
                <a:srgbClr val="505050">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Lst>
            </a:blip>
            <a:srcRect r="31488"/>
            <a:stretch>
              <a:fillRect/>
            </a:stretch>
          </p:blipFill>
          <p:spPr bwMode="auto">
            <a:xfrm>
              <a:off x="6718703" y="1485647"/>
              <a:ext cx="2362777" cy="682880"/>
            </a:xfrm>
            <a:prstGeom prst="rect">
              <a:avLst/>
            </a:prstGeom>
            <a:noFill/>
          </p:spPr>
        </p:pic>
        <p:pic>
          <p:nvPicPr>
            <p:cNvPr id="25" name="Picture 4" descr="http://www.jbase.com/new/products/images/java.png"/>
            <p:cNvPicPr>
              <a:picLocks noChangeAspect="1" noChangeArrowheads="1"/>
            </p:cNvPicPr>
            <p:nvPr/>
          </p:nvPicPr>
          <p:blipFill>
            <a:blip r:embed="rId5" cstate="print">
              <a:duotone>
                <a:prstClr val="black"/>
                <a:srgbClr val="505050">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11483714" y="1384293"/>
              <a:ext cx="833436" cy="1555035"/>
            </a:xfrm>
            <a:prstGeom prst="rect">
              <a:avLst/>
            </a:prstGeom>
            <a:noFill/>
          </p:spPr>
        </p:pic>
        <p:pic>
          <p:nvPicPr>
            <p:cNvPr id="26" name="Picture 25" descr="PHP.png"/>
            <p:cNvPicPr>
              <a:picLocks noChangeAspect="1"/>
            </p:cNvPicPr>
            <p:nvPr/>
          </p:nvPicPr>
          <p:blipFill>
            <a:blip r:embed="rId7" cstate="print">
              <a:duotone>
                <a:prstClr val="black"/>
                <a:srgbClr val="505050">
                  <a:tint val="45000"/>
                  <a:satMod val="400000"/>
                </a:srgbClr>
              </a:duotone>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9606405" y="1556329"/>
              <a:ext cx="1180078" cy="620645"/>
            </a:xfrm>
            <a:prstGeom prst="rect">
              <a:avLst/>
            </a:prstGeom>
            <a:noFill/>
          </p:spPr>
        </p:pic>
        <p:pic>
          <p:nvPicPr>
            <p:cNvPr id="27" name="Picture 26"/>
            <p:cNvPicPr>
              <a:picLocks noChangeAspect="1"/>
            </p:cNvPicPr>
            <p:nvPr/>
          </p:nvPicPr>
          <p:blipFill>
            <a:blip r:embed="rId9" cstate="print">
              <a:duotone>
                <a:prstClr val="black"/>
                <a:srgbClr val="505050">
                  <a:tint val="45000"/>
                  <a:satMod val="400000"/>
                </a:srgbClr>
              </a:duotone>
              <a:extLst>
                <a:ext uri="{BEBA8EAE-BF5A-486C-A8C5-ECC9F3942E4B}">
                  <a14:imgProps xmlns:a14="http://schemas.microsoft.com/office/drawing/2010/main">
                    <a14:imgLayer r:embed="rId10">
                      <a14:imgEffect>
                        <a14:colorTemperature colorTemp="10900"/>
                      </a14:imgEffect>
                      <a14:imgEffect>
                        <a14:saturation sat="4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1400" y="2426866"/>
              <a:ext cx="1946761" cy="514634"/>
            </a:xfrm>
            <a:prstGeom prst="rect">
              <a:avLst/>
            </a:prstGeom>
          </p:spPr>
        </p:pic>
        <p:pic>
          <p:nvPicPr>
            <p:cNvPr id="28" name="Picture 27"/>
            <p:cNvPicPr>
              <a:picLocks noChangeAspect="1"/>
            </p:cNvPicPr>
            <p:nvPr/>
          </p:nvPicPr>
          <p:blipFill>
            <a:blip r:embed="rId11">
              <a:duotone>
                <a:prstClr val="black"/>
                <a:srgbClr val="505050">
                  <a:tint val="45000"/>
                  <a:satMod val="400000"/>
                </a:srgbClr>
              </a:duotone>
              <a:lum bright="-100000"/>
            </a:blip>
            <a:stretch>
              <a:fillRect/>
            </a:stretch>
          </p:blipFill>
          <p:spPr>
            <a:xfrm>
              <a:off x="9152678" y="2509625"/>
              <a:ext cx="1840745" cy="452048"/>
            </a:xfrm>
            <a:prstGeom prst="rect">
              <a:avLst/>
            </a:prstGeom>
          </p:spPr>
        </p:pic>
      </p:grpSp>
      <p:grpSp>
        <p:nvGrpSpPr>
          <p:cNvPr id="29" name="Group 28"/>
          <p:cNvGrpSpPr/>
          <p:nvPr/>
        </p:nvGrpSpPr>
        <p:grpSpPr>
          <a:xfrm>
            <a:off x="2288617" y="3472322"/>
            <a:ext cx="2234822" cy="584934"/>
            <a:chOff x="8580876" y="2315027"/>
            <a:chExt cx="2502978" cy="647856"/>
          </a:xfrm>
        </p:grpSpPr>
        <p:pic>
          <p:nvPicPr>
            <p:cNvPr id="30" name="Picture 10" descr="https://encrypted-tbn3.gstatic.com/images?q=tbn:ANd9GcQgAB8I4GUYPGAuHqEufTpFML_JWZior9mwUJP3P5Tro4I_bcL5"/>
            <p:cNvPicPr>
              <a:picLocks noChangeAspect="1" noChangeArrowheads="1"/>
            </p:cNvPicPr>
            <p:nvPr/>
          </p:nvPicPr>
          <p:blipFill>
            <a:blip r:embed="rId12" cstate="print">
              <a:biLevel thresh="50000"/>
              <a:extLst>
                <a:ext uri="{BEBA8EAE-BF5A-486C-A8C5-ECC9F3942E4B}">
                  <a14:imgProps xmlns:a14="http://schemas.microsoft.com/office/drawing/2010/main">
                    <a14:imgLayer r:embed="rId13">
                      <a14:imgEffect>
                        <a14:backgroundRemoval t="0" b="100000" l="0" r="100000">
                          <a14:foregroundMark x1="14222" y1="48889" x2="16000" y2="67556"/>
                          <a14:foregroundMark x1="44889" y1="64444" x2="51556" y2="84444"/>
                          <a14:foregroundMark x1="84444" y1="52000" x2="86667" y2="71556"/>
                          <a14:foregroundMark x1="67556" y1="4444" x2="73333" y2="9333"/>
                        </a14:backgroundRemoval>
                      </a14:imgEffect>
                    </a14:imgLayer>
                  </a14:imgProps>
                </a:ext>
                <a:ext uri="{28A0092B-C50C-407E-A947-70E740481C1C}">
                  <a14:useLocalDpi xmlns:a14="http://schemas.microsoft.com/office/drawing/2010/main" val="0"/>
                </a:ext>
              </a:extLst>
            </a:blip>
            <a:srcRect/>
            <a:stretch>
              <a:fillRect/>
            </a:stretch>
          </p:blipFill>
          <p:spPr bwMode="auto">
            <a:xfrm>
              <a:off x="8580876" y="2345399"/>
              <a:ext cx="620759" cy="5968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4" cstate="print">
              <a:biLevel thresh="75000"/>
              <a:extLst>
                <a:ext uri="{BEBA8EAE-BF5A-486C-A8C5-ECC9F3942E4B}">
                  <a14:imgProps xmlns:a14="http://schemas.microsoft.com/office/drawing/2010/main">
                    <a14:imgLayer r:embed="rId15">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9415834" y="2355505"/>
              <a:ext cx="851682" cy="607378"/>
            </a:xfrm>
            <a:prstGeom prst="rect">
              <a:avLst/>
            </a:prstGeom>
          </p:spPr>
        </p:pic>
        <p:grpSp>
          <p:nvGrpSpPr>
            <p:cNvPr id="32" name="Group 31"/>
            <p:cNvGrpSpPr/>
            <p:nvPr/>
          </p:nvGrpSpPr>
          <p:grpSpPr>
            <a:xfrm>
              <a:off x="10518154" y="2315027"/>
              <a:ext cx="565700" cy="647594"/>
              <a:chOff x="11227523" y="2315027"/>
              <a:chExt cx="565700" cy="647594"/>
            </a:xfrm>
          </p:grpSpPr>
          <p:pic>
            <p:nvPicPr>
              <p:cNvPr id="33" name="Picture 32"/>
              <p:cNvPicPr>
                <a:picLocks noChangeAspect="1"/>
              </p:cNvPicPr>
              <p:nvPr/>
            </p:nvPicPr>
            <p:blipFill rotWithShape="1">
              <a:blip r:embed="rId16" cstate="print">
                <a:biLevel thresh="50000"/>
                <a:extLst>
                  <a:ext uri="{28A0092B-C50C-407E-A947-70E740481C1C}">
                    <a14:useLocalDpi xmlns:a14="http://schemas.microsoft.com/office/drawing/2010/main" val="0"/>
                  </a:ext>
                </a:extLst>
              </a:blip>
              <a:srcRect b="28892"/>
              <a:stretch/>
            </p:blipFill>
            <p:spPr>
              <a:xfrm>
                <a:off x="11227523" y="2315027"/>
                <a:ext cx="563134" cy="485323"/>
              </a:xfrm>
              <a:prstGeom prst="rect">
                <a:avLst/>
              </a:prstGeom>
            </p:spPr>
          </p:pic>
          <p:pic>
            <p:nvPicPr>
              <p:cNvPr id="34" name="Picture 33"/>
              <p:cNvPicPr>
                <a:picLocks noChangeAspect="1"/>
              </p:cNvPicPr>
              <p:nvPr/>
            </p:nvPicPr>
            <p:blipFill rotWithShape="1">
              <a:blip r:embed="rId16" cstate="print">
                <a:biLevel thresh="50000"/>
                <a:extLst>
                  <a:ext uri="{28A0092B-C50C-407E-A947-70E740481C1C}">
                    <a14:useLocalDpi xmlns:a14="http://schemas.microsoft.com/office/drawing/2010/main" val="0"/>
                  </a:ext>
                </a:extLst>
              </a:blip>
              <a:srcRect t="73899"/>
              <a:stretch/>
            </p:blipFill>
            <p:spPr>
              <a:xfrm>
                <a:off x="11230089" y="2784475"/>
                <a:ext cx="563134" cy="178146"/>
              </a:xfrm>
              <a:prstGeom prst="rect">
                <a:avLst/>
              </a:prstGeom>
            </p:spPr>
          </p:pic>
        </p:grpSp>
      </p:grpSp>
      <p:grpSp>
        <p:nvGrpSpPr>
          <p:cNvPr id="35" name="Group 34"/>
          <p:cNvGrpSpPr/>
          <p:nvPr/>
        </p:nvGrpSpPr>
        <p:grpSpPr>
          <a:xfrm>
            <a:off x="4619824" y="3472755"/>
            <a:ext cx="2597122" cy="711096"/>
            <a:chOff x="8619647" y="3223400"/>
            <a:chExt cx="2377226" cy="672139"/>
          </a:xfrm>
        </p:grpSpPr>
        <p:pic>
          <p:nvPicPr>
            <p:cNvPr id="36" name="Picture 7"/>
            <p:cNvPicPr>
              <a:picLocks noChangeAspect="1" noChangeArrowheads="1"/>
            </p:cNvPicPr>
            <p:nvPr/>
          </p:nvPicPr>
          <p:blipFill>
            <a:blip r:embed="rId17" cstate="print">
              <a:biLevel thresh="75000"/>
              <a:extLst>
                <a:ext uri="{28A0092B-C50C-407E-A947-70E740481C1C}">
                  <a14:useLocalDpi xmlns:a14="http://schemas.microsoft.com/office/drawing/2010/main" val="0"/>
                </a:ext>
              </a:extLst>
            </a:blip>
            <a:srcRect/>
            <a:stretch>
              <a:fillRect/>
            </a:stretch>
          </p:blipFill>
          <p:spPr bwMode="auto">
            <a:xfrm>
              <a:off x="9666287" y="3223400"/>
              <a:ext cx="406934" cy="664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p:cNvPicPr>
              <a:picLocks noChangeAspect="1" noChangeArrowheads="1"/>
            </p:cNvPicPr>
            <p:nvPr/>
          </p:nvPicPr>
          <p:blipFill>
            <a:blip r:embed="rId18" cstate="print">
              <a:biLevel thresh="50000"/>
              <a:extLst>
                <a:ext uri="{28A0092B-C50C-407E-A947-70E740481C1C}">
                  <a14:useLocalDpi xmlns:a14="http://schemas.microsoft.com/office/drawing/2010/main" val="0"/>
                </a:ext>
              </a:extLst>
            </a:blip>
            <a:srcRect/>
            <a:stretch>
              <a:fillRect/>
            </a:stretch>
          </p:blipFill>
          <p:spPr bwMode="auto">
            <a:xfrm>
              <a:off x="10608448" y="3227883"/>
              <a:ext cx="388425" cy="66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4"/>
            <p:cNvPicPr>
              <a:picLocks noChangeAspect="1" noChangeArrowheads="1"/>
            </p:cNvPicPr>
            <p:nvPr/>
          </p:nvPicPr>
          <p:blipFill>
            <a:blip r:embed="rId19" cstate="print">
              <a:biLevel thresh="75000"/>
              <a:extLst>
                <a:ext uri="{28A0092B-C50C-407E-A947-70E740481C1C}">
                  <a14:useLocalDpi xmlns:a14="http://schemas.microsoft.com/office/drawing/2010/main" val="0"/>
                </a:ext>
              </a:extLst>
            </a:blip>
            <a:srcRect/>
            <a:stretch>
              <a:fillRect/>
            </a:stretch>
          </p:blipFill>
          <p:spPr bwMode="auto">
            <a:xfrm>
              <a:off x="8619647" y="3231556"/>
              <a:ext cx="549095" cy="64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2" descr="http://blogs.technet.com/cfs-file.ashx/__key/communityserver-blogs-components-weblogfiles/00-00-00-94-25/2844.VS_5F00_tm_5F00_Purp526_5F00_rg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15185" y="4931059"/>
            <a:ext cx="3340368" cy="9354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getinthesky.com/wp-content/uploads/logo-powershell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839263" y="4357023"/>
            <a:ext cx="1290116" cy="129011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Chef_Vertical_CCan_Inverse-01.png"/>
          <p:cNvPicPr>
            <a:picLocks noChangeAspect="1"/>
          </p:cNvPicPr>
          <p:nvPr/>
        </p:nvPicPr>
        <p:blipFill>
          <a:blip r:embed="rId2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226890" y="4438410"/>
            <a:ext cx="1175232" cy="1285438"/>
          </a:xfrm>
          <a:prstGeom prst="rect">
            <a:avLst/>
          </a:prstGeom>
        </p:spPr>
      </p:pic>
      <p:pic>
        <p:nvPicPr>
          <p:cNvPr id="45" name="Picture 2" descr="http://www.devopsdays.org/events/2013-tokyo/logos/puppetlabs.pn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26592" t="14109" r="19214" b="13633"/>
          <a:stretch/>
        </p:blipFill>
        <p:spPr bwMode="auto">
          <a:xfrm>
            <a:off x="7454311" y="4350736"/>
            <a:ext cx="1073656" cy="143154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89346" y="4496501"/>
            <a:ext cx="2556768" cy="598394"/>
          </a:xfrm>
          <a:prstGeom prst="rect">
            <a:avLst/>
          </a:prstGeom>
        </p:spPr>
      </p:pic>
      <p:grpSp>
        <p:nvGrpSpPr>
          <p:cNvPr id="9" name="Group 8"/>
          <p:cNvGrpSpPr/>
          <p:nvPr/>
        </p:nvGrpSpPr>
        <p:grpSpPr>
          <a:xfrm>
            <a:off x="1990051" y="1230373"/>
            <a:ext cx="9361074" cy="1038424"/>
            <a:chOff x="2263287" y="1432421"/>
            <a:chExt cx="6617578" cy="734088"/>
          </a:xfrm>
        </p:grpSpPr>
        <p:pic>
          <p:nvPicPr>
            <p:cNvPr id="44" name="Picture 4" descr="http://tech-ish.com/wp-content/uploads/2014/08/Windows.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263287" y="1432421"/>
              <a:ext cx="734088" cy="73408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26">
              <a:biLevel thresh="75000"/>
            </a:blip>
            <a:stretch>
              <a:fillRect/>
            </a:stretch>
          </p:blipFill>
          <p:spPr>
            <a:xfrm>
              <a:off x="8019457" y="1646850"/>
              <a:ext cx="861408" cy="316998"/>
            </a:xfrm>
            <a:prstGeom prst="rect">
              <a:avLst/>
            </a:prstGeom>
          </p:spPr>
        </p:pic>
        <p:pic>
          <p:nvPicPr>
            <p:cNvPr id="9218" name="Picture 2" descr="https://106c4.wpc.azureedge.net/80106C4/Gallery-Prod/cdn/2015-02-24/prod-microsoft-windowsazure-gallery/SUSE.openSUSE131.0.2.44-preview/Icons/Large.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132893" y="1488607"/>
              <a:ext cx="633288" cy="63328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106c4.wpc.azureedge.net/80106C4/Gallery-Prod/cdn/2015-02-24/prod-microsoft-windowsazure-gallery/SUSE.SUSELinuxEnterpriseServer12.0.2.31-preview/Icons/Large.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179985" y="1475701"/>
              <a:ext cx="641382" cy="64138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106c4.wpc.azureedge.net/80106C4/Gallery-Prod/cdn/2015-02-24/prod-microsoft-windowsazure-gallery/CoreOS.CoreOSAlpha.0.2.41-preview/Icons/Large.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04758" y="1460858"/>
              <a:ext cx="630302" cy="63030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106c4.wpc.azureedge.net/80106C4/Gallery-Prod/cdn/2015-02-24/prod-microsoft-windowsazure-gallery/Canonical.UbuntuServer1204LTS.0.2.45-preview/Icons/Large.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17385" y="1468022"/>
              <a:ext cx="641824" cy="64182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106c4.wpc.azureedge.net/80106C4/Gallery-Prod/cdn/2015-02-24/prod-microsoft-windowsazure-gallery/OpenLogic.CentOSbased65.0.2.16-preview/Icons/Large.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2699" y="1490485"/>
              <a:ext cx="630302" cy="63030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173211" y="1452916"/>
            <a:ext cx="2356311" cy="769441"/>
          </a:xfrm>
          <a:prstGeom prst="rect">
            <a:avLst/>
          </a:prstGeom>
        </p:spPr>
        <p:txBody>
          <a:bodyPr wrap="square">
            <a:spAutoFit/>
          </a:bodyPr>
          <a:lstStyle/>
          <a:p>
            <a:r>
              <a:rPr lang="en-US" sz="2200" b="1" dirty="0"/>
              <a:t>Operating System</a:t>
            </a:r>
          </a:p>
        </p:txBody>
      </p:sp>
      <p:sp>
        <p:nvSpPr>
          <p:cNvPr id="51" name="Rectangle 50"/>
          <p:cNvSpPr/>
          <p:nvPr/>
        </p:nvSpPr>
        <p:spPr>
          <a:xfrm>
            <a:off x="195908" y="2449721"/>
            <a:ext cx="2356311" cy="430887"/>
          </a:xfrm>
          <a:prstGeom prst="rect">
            <a:avLst/>
          </a:prstGeom>
        </p:spPr>
        <p:txBody>
          <a:bodyPr wrap="square">
            <a:spAutoFit/>
          </a:bodyPr>
          <a:lstStyle/>
          <a:p>
            <a:r>
              <a:rPr lang="en-US" sz="2200" b="1" dirty="0"/>
              <a:t>Data</a:t>
            </a:r>
          </a:p>
        </p:txBody>
      </p:sp>
      <p:sp>
        <p:nvSpPr>
          <p:cNvPr id="52" name="Rectangle 51"/>
          <p:cNvSpPr/>
          <p:nvPr/>
        </p:nvSpPr>
        <p:spPr>
          <a:xfrm>
            <a:off x="172741" y="3268821"/>
            <a:ext cx="2356311" cy="430887"/>
          </a:xfrm>
          <a:prstGeom prst="rect">
            <a:avLst/>
          </a:prstGeom>
        </p:spPr>
        <p:txBody>
          <a:bodyPr wrap="square">
            <a:spAutoFit/>
          </a:bodyPr>
          <a:lstStyle/>
          <a:p>
            <a:r>
              <a:rPr lang="en-US" sz="2200" b="1" dirty="0"/>
              <a:t>Development</a:t>
            </a:r>
          </a:p>
        </p:txBody>
      </p:sp>
      <p:sp>
        <p:nvSpPr>
          <p:cNvPr id="53" name="Rectangle 52"/>
          <p:cNvSpPr/>
          <p:nvPr/>
        </p:nvSpPr>
        <p:spPr>
          <a:xfrm>
            <a:off x="226912" y="4492511"/>
            <a:ext cx="3930586" cy="769441"/>
          </a:xfrm>
          <a:prstGeom prst="rect">
            <a:avLst/>
          </a:prstGeom>
        </p:spPr>
        <p:txBody>
          <a:bodyPr wrap="square">
            <a:spAutoFit/>
          </a:bodyPr>
          <a:lstStyle/>
          <a:p>
            <a:r>
              <a:rPr lang="en-US" sz="2200" b="1" dirty="0"/>
              <a:t>Tooling</a:t>
            </a:r>
          </a:p>
          <a:p>
            <a:r>
              <a:rPr lang="en-US" sz="2200" b="1" dirty="0" err="1"/>
              <a:t>DevOps</a:t>
            </a:r>
            <a:endParaRPr lang="en-US" sz="2200" b="1" dirty="0"/>
          </a:p>
        </p:txBody>
      </p:sp>
      <p:cxnSp>
        <p:nvCxnSpPr>
          <p:cNvPr id="11" name="Straight Connector 10"/>
          <p:cNvCxnSpPr/>
          <p:nvPr/>
        </p:nvCxnSpPr>
        <p:spPr>
          <a:xfrm>
            <a:off x="160721" y="2308944"/>
            <a:ext cx="11671941" cy="20345"/>
          </a:xfrm>
          <a:prstGeom prst="line">
            <a:avLst/>
          </a:prstGeom>
          <a:ln>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613163" y="2332676"/>
            <a:ext cx="8481874" cy="787594"/>
            <a:chOff x="2198154" y="2362290"/>
            <a:chExt cx="6999852" cy="649980"/>
          </a:xfrm>
        </p:grpSpPr>
        <p:pic>
          <p:nvPicPr>
            <p:cNvPr id="19"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201230" y="2611462"/>
              <a:ext cx="1075612" cy="18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720745" y="2536326"/>
              <a:ext cx="1069432" cy="314540"/>
            </a:xfrm>
            <a:prstGeom prst="rect">
              <a:avLst/>
            </a:prstGeom>
          </p:spPr>
        </p:pic>
        <p:pic>
          <p:nvPicPr>
            <p:cNvPr id="21" name="Picture 8" descr="http://himss.eu/sites/default/files/ibm-logo.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233781" y="2521936"/>
              <a:ext cx="832620" cy="3248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35"/>
            <a:stretch>
              <a:fillRect/>
            </a:stretch>
          </p:blipFill>
          <p:spPr>
            <a:xfrm>
              <a:off x="2198154" y="2362290"/>
              <a:ext cx="661796" cy="649980"/>
            </a:xfrm>
            <a:prstGeom prst="rect">
              <a:avLst/>
            </a:prstGeom>
          </p:spPr>
        </p:pic>
        <p:pic>
          <p:nvPicPr>
            <p:cNvPr id="40" name="Picture 39"/>
            <p:cNvPicPr>
              <a:picLocks noChangeAspect="1"/>
            </p:cNvPicPr>
            <p:nvPr/>
          </p:nvPicPr>
          <p:blipFill>
            <a:blip r:embed="rId36"/>
            <a:stretch>
              <a:fillRect/>
            </a:stretch>
          </p:blipFill>
          <p:spPr>
            <a:xfrm>
              <a:off x="7394975" y="2412228"/>
              <a:ext cx="630290" cy="595910"/>
            </a:xfrm>
            <a:prstGeom prst="rect">
              <a:avLst/>
            </a:prstGeom>
          </p:spPr>
        </p:pic>
        <p:pic>
          <p:nvPicPr>
            <p:cNvPr id="56" name="Picture 55"/>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8371550" y="2509047"/>
              <a:ext cx="826456" cy="407284"/>
            </a:xfrm>
            <a:prstGeom prst="rect">
              <a:avLst/>
            </a:prstGeom>
            <a:noFill/>
            <a:ln>
              <a:noFill/>
            </a:ln>
          </p:spPr>
        </p:pic>
      </p:grpSp>
      <p:cxnSp>
        <p:nvCxnSpPr>
          <p:cNvPr id="57" name="Straight Connector 56"/>
          <p:cNvCxnSpPr/>
          <p:nvPr/>
        </p:nvCxnSpPr>
        <p:spPr>
          <a:xfrm>
            <a:off x="172741" y="3121305"/>
            <a:ext cx="11659921" cy="20324"/>
          </a:xfrm>
          <a:prstGeom prst="line">
            <a:avLst/>
          </a:prstGeom>
          <a:ln>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228" name="Picture 12" descr="http://regmedia.co.uk/2012/09/28/microsoft_system_center_logo.jp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108022" y="4490900"/>
            <a:ext cx="1917895" cy="1229301"/>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p:cNvCxnSpPr/>
          <p:nvPr/>
        </p:nvCxnSpPr>
        <p:spPr>
          <a:xfrm>
            <a:off x="226912" y="5688512"/>
            <a:ext cx="11630125" cy="20273"/>
          </a:xfrm>
          <a:prstGeom prst="line">
            <a:avLst/>
          </a:prstGeom>
          <a:ln>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2031" y="5907227"/>
            <a:ext cx="1825462" cy="769441"/>
          </a:xfrm>
          <a:prstGeom prst="rect">
            <a:avLst/>
          </a:prstGeom>
        </p:spPr>
        <p:txBody>
          <a:bodyPr wrap="square">
            <a:spAutoFit/>
          </a:bodyPr>
          <a:lstStyle/>
          <a:p>
            <a:r>
              <a:rPr lang="en-US" sz="2200" b="1" dirty="0" smtClean="0"/>
              <a:t>Application Templates</a:t>
            </a:r>
            <a:endParaRPr lang="en-US" sz="2200" b="1" dirty="0"/>
          </a:p>
        </p:txBody>
      </p:sp>
      <p:grpSp>
        <p:nvGrpSpPr>
          <p:cNvPr id="3" name="Group 2"/>
          <p:cNvGrpSpPr/>
          <p:nvPr/>
        </p:nvGrpSpPr>
        <p:grpSpPr>
          <a:xfrm>
            <a:off x="2027493" y="5820114"/>
            <a:ext cx="9723069" cy="988876"/>
            <a:chOff x="56793" y="276035"/>
            <a:chExt cx="11537254" cy="1304504"/>
          </a:xfrm>
        </p:grpSpPr>
        <p:pic>
          <p:nvPicPr>
            <p:cNvPr id="50" name="Picture 49"/>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04575" y="339154"/>
              <a:ext cx="657225" cy="533400"/>
            </a:xfrm>
            <a:prstGeom prst="rect">
              <a:avLst/>
            </a:prstGeom>
          </p:spPr>
        </p:pic>
        <p:pic>
          <p:nvPicPr>
            <p:cNvPr id="54" name="Picture 53"/>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524758" y="891385"/>
              <a:ext cx="669031" cy="669031"/>
            </a:xfrm>
            <a:prstGeom prst="rect">
              <a:avLst/>
            </a:prstGeom>
          </p:spPr>
        </p:pic>
        <p:pic>
          <p:nvPicPr>
            <p:cNvPr id="55" name="Picture 5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295289" y="1027732"/>
              <a:ext cx="992217" cy="552807"/>
            </a:xfrm>
            <a:prstGeom prst="rect">
              <a:avLst/>
            </a:prstGeom>
          </p:spPr>
        </p:pic>
        <p:pic>
          <p:nvPicPr>
            <p:cNvPr id="59" name="Picture 58"/>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2576138" y="288258"/>
              <a:ext cx="721662" cy="662860"/>
            </a:xfrm>
            <a:prstGeom prst="rect">
              <a:avLst/>
            </a:prstGeom>
          </p:spPr>
        </p:pic>
        <p:pic>
          <p:nvPicPr>
            <p:cNvPr id="60" name="Picture 59"/>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016158" y="1162294"/>
              <a:ext cx="1033162" cy="222472"/>
            </a:xfrm>
            <a:prstGeom prst="rect">
              <a:avLst/>
            </a:prstGeom>
          </p:spPr>
        </p:pic>
        <p:pic>
          <p:nvPicPr>
            <p:cNvPr id="61" name="Picture 60"/>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889047" y="355619"/>
              <a:ext cx="1088915" cy="531014"/>
            </a:xfrm>
            <a:prstGeom prst="rect">
              <a:avLst/>
            </a:prstGeom>
          </p:spPr>
        </p:pic>
        <p:pic>
          <p:nvPicPr>
            <p:cNvPr id="62" name="Picture 61"/>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404555" y="1101069"/>
              <a:ext cx="1480587" cy="344922"/>
            </a:xfrm>
            <a:prstGeom prst="rect">
              <a:avLst/>
            </a:prstGeom>
          </p:spPr>
        </p:pic>
        <p:pic>
          <p:nvPicPr>
            <p:cNvPr id="63" name="Picture 62"/>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8198299" y="1121205"/>
              <a:ext cx="814441" cy="283697"/>
            </a:xfrm>
            <a:prstGeom prst="rect">
              <a:avLst/>
            </a:prstGeom>
          </p:spPr>
        </p:pic>
        <p:pic>
          <p:nvPicPr>
            <p:cNvPr id="64" name="Picture 6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783983" y="276035"/>
              <a:ext cx="845170" cy="845170"/>
            </a:xfrm>
            <a:prstGeom prst="rect">
              <a:avLst/>
            </a:prstGeom>
          </p:spPr>
        </p:pic>
        <p:pic>
          <p:nvPicPr>
            <p:cNvPr id="65" name="Picture 64"/>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5977962" y="440298"/>
              <a:ext cx="1505888" cy="410062"/>
            </a:xfrm>
            <a:prstGeom prst="rect">
              <a:avLst/>
            </a:prstGeom>
          </p:spPr>
        </p:pic>
        <p:pic>
          <p:nvPicPr>
            <p:cNvPr id="66" name="Picture 65"/>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3558234" y="309274"/>
              <a:ext cx="391949" cy="541086"/>
            </a:xfrm>
            <a:prstGeom prst="rect">
              <a:avLst/>
            </a:prstGeom>
          </p:spPr>
        </p:pic>
        <p:pic>
          <p:nvPicPr>
            <p:cNvPr id="67" name="Picture 66"/>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532739" y="423091"/>
              <a:ext cx="1133616" cy="595875"/>
            </a:xfrm>
            <a:prstGeom prst="rect">
              <a:avLst/>
            </a:prstGeom>
          </p:spPr>
        </p:pic>
        <p:pic>
          <p:nvPicPr>
            <p:cNvPr id="68" name="Picture 67"/>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596446" y="1060169"/>
              <a:ext cx="627354" cy="496865"/>
            </a:xfrm>
            <a:prstGeom prst="rect">
              <a:avLst/>
            </a:prstGeom>
          </p:spPr>
        </p:pic>
        <p:pic>
          <p:nvPicPr>
            <p:cNvPr id="69" name="Picture 68"/>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477626" y="1051875"/>
              <a:ext cx="1002889" cy="505159"/>
            </a:xfrm>
            <a:prstGeom prst="rect">
              <a:avLst/>
            </a:prstGeom>
          </p:spPr>
        </p:pic>
        <p:pic>
          <p:nvPicPr>
            <p:cNvPr id="70" name="Picture 69"/>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90200" y="997524"/>
              <a:ext cx="1371600" cy="456754"/>
            </a:xfrm>
            <a:prstGeom prst="rect">
              <a:avLst/>
            </a:prstGeom>
          </p:spPr>
        </p:pic>
        <p:pic>
          <p:nvPicPr>
            <p:cNvPr id="71" name="Picture 70"/>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559984" y="1057031"/>
              <a:ext cx="1153151" cy="494208"/>
            </a:xfrm>
            <a:prstGeom prst="rect">
              <a:avLst/>
            </a:prstGeom>
          </p:spPr>
        </p:pic>
        <p:pic>
          <p:nvPicPr>
            <p:cNvPr id="72" name="Picture 71"/>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10646114" y="909744"/>
              <a:ext cx="947933" cy="316156"/>
            </a:xfrm>
            <a:prstGeom prst="rect">
              <a:avLst/>
            </a:prstGeom>
          </p:spPr>
        </p:pic>
        <p:pic>
          <p:nvPicPr>
            <p:cNvPr id="73" name="Picture 72"/>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1563976" y="423091"/>
              <a:ext cx="1101846" cy="427269"/>
            </a:xfrm>
            <a:prstGeom prst="rect">
              <a:avLst/>
            </a:prstGeom>
          </p:spPr>
        </p:pic>
        <p:pic>
          <p:nvPicPr>
            <p:cNvPr id="74" name="Picture 73"/>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9115499" y="930625"/>
              <a:ext cx="590550" cy="590550"/>
            </a:xfrm>
            <a:prstGeom prst="rect">
              <a:avLst/>
            </a:prstGeom>
          </p:spPr>
        </p:pic>
        <p:pic>
          <p:nvPicPr>
            <p:cNvPr id="75" name="Picture 74"/>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9803326" y="459016"/>
              <a:ext cx="819150" cy="412306"/>
            </a:xfrm>
            <a:prstGeom prst="rect">
              <a:avLst/>
            </a:prstGeom>
          </p:spPr>
        </p:pic>
        <p:pic>
          <p:nvPicPr>
            <p:cNvPr id="76" name="Picture 75"/>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56793" y="328296"/>
              <a:ext cx="725677" cy="544258"/>
            </a:xfrm>
            <a:prstGeom prst="rect">
              <a:avLst/>
            </a:prstGeom>
          </p:spPr>
        </p:pic>
        <p:pic>
          <p:nvPicPr>
            <p:cNvPr id="77" name="Picture 76"/>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4340093" y="314217"/>
              <a:ext cx="402650" cy="572416"/>
            </a:xfrm>
            <a:prstGeom prst="rect">
              <a:avLst/>
            </a:prstGeom>
          </p:spPr>
        </p:pic>
      </p:grpSp>
      <p:cxnSp>
        <p:nvCxnSpPr>
          <p:cNvPr id="78" name="Straight Connector 77"/>
          <p:cNvCxnSpPr/>
          <p:nvPr/>
        </p:nvCxnSpPr>
        <p:spPr>
          <a:xfrm>
            <a:off x="202537" y="4386382"/>
            <a:ext cx="11630125" cy="20273"/>
          </a:xfrm>
          <a:prstGeom prst="line">
            <a:avLst/>
          </a:prstGeom>
          <a:ln>
            <a:solidFill>
              <a:schemeClr val="tx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363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3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300"/>
                                        <p:tgtEl>
                                          <p:spTgt spid="35"/>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3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wipe(left)">
                                      <p:cBhvr>
                                        <p:cTn id="46" dur="500"/>
                                        <p:tgtEl>
                                          <p:spTgt spid="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9228"/>
                                        </p:tgtEl>
                                        <p:attrNameLst>
                                          <p:attrName>style.visibility</p:attrName>
                                        </p:attrNameLst>
                                      </p:cBhvr>
                                      <p:to>
                                        <p:strVal val="visible"/>
                                      </p:to>
                                    </p:set>
                                    <p:animEffect transition="in" filter="fade">
                                      <p:cBhvr>
                                        <p:cTn id="53" dur="300"/>
                                        <p:tgtEl>
                                          <p:spTgt spid="9228"/>
                                        </p:tgtEl>
                                      </p:cBhvr>
                                    </p:animEffect>
                                  </p:childTnLst>
                                </p:cTn>
                              </p:par>
                            </p:childTnLst>
                          </p:cTn>
                        </p:par>
                        <p:par>
                          <p:cTn id="54" fill="hold">
                            <p:stCondLst>
                              <p:cond delay="800"/>
                            </p:stCondLst>
                            <p:childTnLst>
                              <p:par>
                                <p:cTn id="55" presetID="10" presetClass="entr" presetSubtype="0"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300"/>
                                        <p:tgtEl>
                                          <p:spTgt spid="41"/>
                                        </p:tgtEl>
                                      </p:cBhvr>
                                    </p:animEffect>
                                  </p:childTnLst>
                                </p:cTn>
                              </p:par>
                              <p:par>
                                <p:cTn id="58" presetID="10" presetClass="entr" presetSubtype="0"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300"/>
                                        <p:tgtEl>
                                          <p:spTgt spid="46"/>
                                        </p:tgtEl>
                                      </p:cBhvr>
                                    </p:animEffect>
                                  </p:childTnLst>
                                </p:cTn>
                              </p:par>
                            </p:childTnLst>
                          </p:cTn>
                        </p:par>
                        <p:par>
                          <p:cTn id="61" fill="hold">
                            <p:stCondLst>
                              <p:cond delay="1100"/>
                            </p:stCondLst>
                            <p:childTnLst>
                              <p:par>
                                <p:cTn id="62" presetID="10" presetClass="entr" presetSubtype="0"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00"/>
                                        <p:tgtEl>
                                          <p:spTgt spid="45"/>
                                        </p:tgtEl>
                                      </p:cBhvr>
                                    </p:animEffect>
                                  </p:childTnLst>
                                </p:cTn>
                              </p:par>
                            </p:childTnLst>
                          </p:cTn>
                        </p:par>
                        <p:par>
                          <p:cTn id="65" fill="hold">
                            <p:stCondLst>
                              <p:cond delay="1300"/>
                            </p:stCondLst>
                            <p:childTnLst>
                              <p:par>
                                <p:cTn id="66" presetID="10" presetClass="entr" presetSubtype="0"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200"/>
                                        <p:tgtEl>
                                          <p:spTgt spid="42"/>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2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par>
                                <p:cTn id="82" presetID="10" presetClass="entr" presetSubtype="0" fill="hold"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881" y="297915"/>
            <a:ext cx="11884216" cy="913174"/>
          </a:xfrm>
        </p:spPr>
        <p:txBody>
          <a:bodyPr>
            <a:normAutofit/>
          </a:bodyPr>
          <a:lstStyle/>
          <a:p>
            <a:r>
              <a:rPr lang="en-US" sz="4488" dirty="0" smtClean="0"/>
              <a:t>Architecting Complex Applications on IaaS</a:t>
            </a:r>
            <a:endParaRPr lang="en-US" sz="4488" dirty="0"/>
          </a:p>
        </p:txBody>
      </p:sp>
      <p:sp>
        <p:nvSpPr>
          <p:cNvPr id="6" name="Content Placeholder 2"/>
          <p:cNvSpPr txBox="1">
            <a:spLocks/>
          </p:cNvSpPr>
          <p:nvPr/>
        </p:nvSpPr>
        <p:spPr>
          <a:xfrm>
            <a:off x="122237" y="1355234"/>
            <a:ext cx="6477000" cy="68223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fontAlgn="ctr">
              <a:lnSpc>
                <a:spcPct val="100000"/>
              </a:lnSpc>
              <a:spcBef>
                <a:spcPts val="1000"/>
              </a:spcBef>
              <a:buNone/>
            </a:pPr>
            <a:endParaRPr lang="en-US" sz="400" dirty="0" smtClean="0">
              <a:solidFill>
                <a:schemeClr val="tx1"/>
              </a:solidFill>
              <a:ea typeface="Segoe UI" pitchFamily="34" charset="0"/>
              <a:cs typeface="Segoe UI" pitchFamily="34" charset="0"/>
            </a:endParaRPr>
          </a:p>
          <a:p>
            <a:pPr marL="228600" indent="-228600" defTabSz="914400" fontAlgn="ctr">
              <a:lnSpc>
                <a:spcPct val="100000"/>
              </a:lnSpc>
              <a:spcBef>
                <a:spcPts val="1000"/>
              </a:spcBef>
            </a:pPr>
            <a:endParaRPr lang="en-US" sz="2000" dirty="0" smtClean="0">
              <a:solidFill>
                <a:schemeClr val="tx1"/>
              </a:solidFill>
              <a:ea typeface="Segoe UI" pitchFamily="34" charset="0"/>
              <a:cs typeface="Segoe UI" pitchFamily="34" charset="0"/>
            </a:endParaRPr>
          </a:p>
        </p:txBody>
      </p:sp>
      <p:sp>
        <p:nvSpPr>
          <p:cNvPr id="8" name="Content Placeholder 2"/>
          <p:cNvSpPr txBox="1">
            <a:spLocks/>
          </p:cNvSpPr>
          <p:nvPr/>
        </p:nvSpPr>
        <p:spPr>
          <a:xfrm>
            <a:off x="122237" y="1355234"/>
            <a:ext cx="7437438" cy="235449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schemeClr val="tx1"/>
                </a:solidFill>
                <a:ea typeface="Segoe UI" pitchFamily="34" charset="0"/>
                <a:cs typeface="Segoe UI" pitchFamily="34" charset="0"/>
              </a:rPr>
              <a:t>Infrastructure</a:t>
            </a:r>
          </a:p>
          <a:p>
            <a:pPr marL="0" indent="0">
              <a:buFont typeface="Arial" pitchFamily="34" charset="0"/>
              <a:buNone/>
            </a:pPr>
            <a:endParaRPr lang="en-US" sz="2800" dirty="0" smtClean="0"/>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Templates for different environments (</a:t>
            </a:r>
            <a:r>
              <a:rPr lang="en-US" sz="2000" dirty="0" err="1" smtClean="0">
                <a:solidFill>
                  <a:schemeClr val="tx1"/>
                </a:solidFill>
                <a:ea typeface="Segoe UI" pitchFamily="34" charset="0"/>
                <a:cs typeface="Segoe UI" pitchFamily="34" charset="0"/>
              </a:rPr>
              <a:t>eg</a:t>
            </a:r>
            <a:r>
              <a:rPr lang="en-US" sz="2000" dirty="0" smtClean="0">
                <a:solidFill>
                  <a:schemeClr val="tx1"/>
                </a:solidFill>
                <a:ea typeface="Segoe UI" pitchFamily="34" charset="0"/>
                <a:cs typeface="Segoe UI" pitchFamily="34" charset="0"/>
              </a:rPr>
              <a:t>: Dev, Test, Prod)</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orchestration of multiple infrastructure tiers (</a:t>
            </a:r>
            <a:r>
              <a:rPr lang="en-US" sz="2000" dirty="0" err="1" smtClean="0">
                <a:solidFill>
                  <a:schemeClr val="tx1"/>
                </a:solidFill>
                <a:ea typeface="Segoe UI" pitchFamily="34" charset="0"/>
                <a:cs typeface="Segoe UI" pitchFamily="34" charset="0"/>
              </a:rPr>
              <a:t>eg</a:t>
            </a:r>
            <a:r>
              <a:rPr lang="en-US" sz="2000" dirty="0" smtClean="0">
                <a:solidFill>
                  <a:schemeClr val="tx1"/>
                </a:solidFill>
                <a:ea typeface="Segoe UI" pitchFamily="34" charset="0"/>
                <a:cs typeface="Segoe UI" pitchFamily="34" charset="0"/>
              </a:rPr>
              <a:t>: VMs, VNETs)</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orchestration across multiple azure resources (</a:t>
            </a:r>
            <a:r>
              <a:rPr lang="en-US" sz="2000" dirty="0" err="1" smtClean="0">
                <a:solidFill>
                  <a:schemeClr val="tx1"/>
                </a:solidFill>
                <a:ea typeface="Segoe UI" pitchFamily="34" charset="0"/>
                <a:cs typeface="Segoe UI" pitchFamily="34" charset="0"/>
              </a:rPr>
              <a:t>eg</a:t>
            </a:r>
            <a:r>
              <a:rPr lang="en-US" sz="2000" dirty="0" smtClean="0">
                <a:solidFill>
                  <a:schemeClr val="tx1"/>
                </a:solidFill>
                <a:ea typeface="Segoe UI" pitchFamily="34" charset="0"/>
                <a:cs typeface="Segoe UI" pitchFamily="34" charset="0"/>
              </a:rPr>
              <a:t>: VMs, Websites) </a:t>
            </a:r>
          </a:p>
        </p:txBody>
      </p:sp>
      <p:cxnSp>
        <p:nvCxnSpPr>
          <p:cNvPr id="10" name="Straight Connector 9"/>
          <p:cNvCxnSpPr/>
          <p:nvPr/>
        </p:nvCxnSpPr>
        <p:spPr>
          <a:xfrm>
            <a:off x="274637" y="2125662"/>
            <a:ext cx="6324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274637" y="3882027"/>
            <a:ext cx="7285038" cy="235449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solidFill>
                  <a:schemeClr val="tx1"/>
                </a:solidFill>
                <a:ea typeface="Segoe UI" pitchFamily="34" charset="0"/>
                <a:cs typeface="Segoe UI" pitchFamily="34" charset="0"/>
              </a:rPr>
              <a:t>In-VM Configuration </a:t>
            </a:r>
          </a:p>
          <a:p>
            <a:pPr marL="0" indent="0">
              <a:buFont typeface="Arial" pitchFamily="34" charset="0"/>
              <a:buNone/>
            </a:pPr>
            <a:endParaRPr lang="en-US" sz="2800" dirty="0" smtClean="0"/>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common scripts/recipes that can be shared across multiple VMs</a:t>
            </a:r>
          </a:p>
          <a:p>
            <a:pPr marL="228600" indent="-228600" defTabSz="914400" fontAlgn="ctr">
              <a:lnSpc>
                <a:spcPct val="100000"/>
              </a:lnSpc>
              <a:spcBef>
                <a:spcPts val="1000"/>
              </a:spcBef>
            </a:pPr>
            <a:r>
              <a:rPr lang="en-US" sz="2000" dirty="0" smtClean="0">
                <a:solidFill>
                  <a:schemeClr val="tx1"/>
                </a:solidFill>
                <a:ea typeface="Segoe UI" pitchFamily="34" charset="0"/>
                <a:cs typeface="Segoe UI" pitchFamily="34" charset="0"/>
              </a:rPr>
              <a:t>app-specific scripts that will be used for application setup</a:t>
            </a:r>
          </a:p>
          <a:p>
            <a:pPr marL="228600" indent="-228600" defTabSz="914400" fontAlgn="ctr">
              <a:lnSpc>
                <a:spcPct val="100000"/>
              </a:lnSpc>
              <a:spcBef>
                <a:spcPts val="1000"/>
              </a:spcBef>
            </a:pPr>
            <a:endParaRPr lang="en-US" sz="2000" dirty="0" smtClean="0">
              <a:solidFill>
                <a:schemeClr val="tx1"/>
              </a:solidFill>
              <a:ea typeface="Segoe UI" pitchFamily="34" charset="0"/>
              <a:cs typeface="Segoe UI" pitchFamily="34" charset="0"/>
            </a:endParaRPr>
          </a:p>
        </p:txBody>
      </p:sp>
      <p:cxnSp>
        <p:nvCxnSpPr>
          <p:cNvPr id="12" name="Straight Connector 11"/>
          <p:cNvCxnSpPr/>
          <p:nvPr/>
        </p:nvCxnSpPr>
        <p:spPr>
          <a:xfrm>
            <a:off x="274637" y="4716462"/>
            <a:ext cx="6324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9170653" y="4259262"/>
            <a:ext cx="1744781" cy="1819725"/>
          </a:xfrm>
          <a:prstGeom prst="rect">
            <a:avLst/>
          </a:prstGeom>
        </p:spPr>
      </p:pic>
      <p:pic>
        <p:nvPicPr>
          <p:cNvPr id="4" name="Picture 3"/>
          <p:cNvPicPr>
            <a:picLocks noChangeAspect="1"/>
          </p:cNvPicPr>
          <p:nvPr/>
        </p:nvPicPr>
        <p:blipFill>
          <a:blip r:embed="rId4"/>
          <a:stretch>
            <a:fillRect/>
          </a:stretch>
        </p:blipFill>
        <p:spPr>
          <a:xfrm>
            <a:off x="8503186" y="1211089"/>
            <a:ext cx="2438400" cy="2419048"/>
          </a:xfrm>
          <a:prstGeom prst="rect">
            <a:avLst/>
          </a:prstGeom>
        </p:spPr>
      </p:pic>
    </p:spTree>
    <p:extLst>
      <p:ext uri="{BB962C8B-B14F-4D97-AF65-F5344CB8AC3E}">
        <p14:creationId xmlns:p14="http://schemas.microsoft.com/office/powerpoint/2010/main" val="27245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6303718"/>
              </p:ext>
            </p:extLst>
          </p:nvPr>
        </p:nvGraphicFramePr>
        <p:xfrm>
          <a:off x="579437" y="1592262"/>
          <a:ext cx="2011891" cy="4450080"/>
        </p:xfrm>
        <a:graphic>
          <a:graphicData uri="http://schemas.openxmlformats.org/drawingml/2006/table">
            <a:tbl>
              <a:tblPr firstRow="1" bandRow="1">
                <a:tableStyleId>{85BE263C-DBD7-4A20-BB59-AAB30ACAA65A}</a:tableStyleId>
              </a:tblPr>
              <a:tblGrid>
                <a:gridCol w="2011891"/>
              </a:tblGrid>
              <a:tr h="370840">
                <a:tc>
                  <a:txBody>
                    <a:bodyPr/>
                    <a:lstStyle/>
                    <a:p>
                      <a:pPr marL="0" indent="0" algn="l" defTabSz="914363" rtl="0" eaLnBrk="1" latinLnBrk="0" hangingPunct="1">
                        <a:lnSpc>
                          <a:spcPct val="100000"/>
                        </a:lnSpc>
                        <a:spcBef>
                          <a:spcPct val="20000"/>
                        </a:spcBef>
                        <a:buSzPct val="90000"/>
                        <a:buFont typeface="Wingdings" pitchFamily="2" charset="2"/>
                        <a:buNone/>
                      </a:pPr>
                      <a:r>
                        <a:rPr lang="en-US" sz="1800" kern="1200" spc="-70" dirty="0" smtClean="0">
                          <a:ln>
                            <a:solidFill>
                              <a:schemeClr val="tx1">
                                <a:alpha val="0"/>
                              </a:schemeClr>
                            </a:solidFill>
                          </a:ln>
                        </a:rPr>
                        <a:t>Parameters</a:t>
                      </a:r>
                      <a:endParaRPr lang="en-US" sz="1800" kern="1200" spc="-70" dirty="0">
                        <a:ln>
                          <a:solidFill>
                            <a:schemeClr val="tx1">
                              <a:alpha val="0"/>
                            </a:schemeClr>
                          </a:solidFill>
                        </a:ln>
                        <a:solidFill>
                          <a:schemeClr val="tx1"/>
                        </a:solidFill>
                        <a:latin typeface="Segoe UI Light"/>
                        <a:ea typeface="+mn-ea"/>
                        <a:cs typeface="+mn-cs"/>
                      </a:endParaRPr>
                    </a:p>
                  </a:txBody>
                  <a:tcPr marL="69964" marR="69964" marT="34982" marB="34982" anchor="ctr"/>
                </a:tc>
              </a:tr>
              <a:tr h="370840">
                <a:tc>
                  <a:txBody>
                    <a:bodyPr/>
                    <a:lstStyle/>
                    <a:p>
                      <a:pPr marL="0" marR="0" indent="0" algn="l" defTabSz="914363" rtl="0" eaLnBrk="1" fontAlgn="auto" latinLnBrk="0" hangingPunct="1">
                        <a:lnSpc>
                          <a:spcPct val="100000"/>
                        </a:lnSpc>
                        <a:spcBef>
                          <a:spcPct val="20000"/>
                        </a:spcBef>
                        <a:spcAft>
                          <a:spcPts val="0"/>
                        </a:spcAft>
                        <a:buClrTx/>
                        <a:buSzPct val="90000"/>
                        <a:buFont typeface="Wingdings" pitchFamily="2" charset="2"/>
                        <a:buNone/>
                        <a:tabLst/>
                        <a:defRPr/>
                      </a:pPr>
                      <a:r>
                        <a:rPr lang="en-US" sz="1400" dirty="0" smtClean="0">
                          <a:ln>
                            <a:solidFill>
                              <a:schemeClr val="tx1">
                                <a:alpha val="0"/>
                              </a:schemeClr>
                            </a:solidFill>
                          </a:ln>
                          <a:effectLst/>
                        </a:rPr>
                        <a:t>adminUserName</a:t>
                      </a:r>
                    </a:p>
                  </a:txBody>
                  <a:tcPr marL="69964" marR="69964" marT="34982" marB="34982" anchor="ct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smtClean="0">
                          <a:ln>
                            <a:solidFill>
                              <a:schemeClr val="tx1">
                                <a:alpha val="0"/>
                              </a:schemeClr>
                            </a:solidFill>
                          </a:ln>
                          <a:effectLst/>
                        </a:rPr>
                        <a:t>adminPassword</a:t>
                      </a:r>
                    </a:p>
                  </a:txBody>
                  <a:tcPr marL="69964" marR="69964" marT="34982" marB="34982" anchor="ctr"/>
                </a:tc>
              </a:tr>
              <a:tr h="370840">
                <a:tc>
                  <a:txBody>
                    <a:bodyPr/>
                    <a:lstStyle/>
                    <a:p>
                      <a:pPr algn="l">
                        <a:lnSpc>
                          <a:spcPct val="100000"/>
                        </a:lnSpc>
                      </a:pPr>
                      <a:r>
                        <a:rPr lang="en-US" sz="1400" dirty="0" smtClean="0">
                          <a:ln>
                            <a:solidFill>
                              <a:schemeClr val="tx1">
                                <a:alpha val="0"/>
                              </a:schemeClr>
                            </a:solidFill>
                          </a:ln>
                          <a:effectLst/>
                        </a:rPr>
                        <a:t>storageAccountname</a:t>
                      </a:r>
                      <a:endParaRPr lang="en-US" sz="1400" dirty="0">
                        <a:ln>
                          <a:solidFill>
                            <a:schemeClr val="tx1">
                              <a:alpha val="0"/>
                            </a:schemeClr>
                          </a:solidFill>
                        </a:ln>
                        <a:effectLst/>
                      </a:endParaRPr>
                    </a:p>
                  </a:txBody>
                  <a:tcPr marL="69964" marR="69964" marT="34982" marB="34982" anchor="ctr"/>
                </a:tc>
              </a:tr>
              <a:tr h="370840">
                <a:tc>
                  <a:txBody>
                    <a:bodyPr/>
                    <a:lstStyle/>
                    <a:p>
                      <a:pPr algn="l">
                        <a:lnSpc>
                          <a:spcPct val="100000"/>
                        </a:lnSpc>
                      </a:pPr>
                      <a:r>
                        <a:rPr lang="en-US" sz="1400" dirty="0" smtClean="0">
                          <a:ln>
                            <a:solidFill>
                              <a:schemeClr val="tx1">
                                <a:alpha val="0"/>
                              </a:schemeClr>
                            </a:solidFill>
                          </a:ln>
                          <a:effectLst/>
                        </a:rPr>
                        <a:t>region</a:t>
                      </a:r>
                      <a:endParaRPr lang="en-US" sz="1400" dirty="0">
                        <a:ln>
                          <a:solidFill>
                            <a:schemeClr val="tx1">
                              <a:alpha val="0"/>
                            </a:schemeClr>
                          </a:solidFill>
                        </a:ln>
                        <a:effectLst/>
                      </a:endParaRPr>
                    </a:p>
                  </a:txBody>
                  <a:tcPr marL="69964" marR="69964" marT="34982" marB="34982" anchor="ctr"/>
                </a:tc>
              </a:tr>
              <a:tr h="370840">
                <a:tc>
                  <a:txBody>
                    <a:bodyPr/>
                    <a:lstStyle/>
                    <a:p>
                      <a:pPr algn="l">
                        <a:lnSpc>
                          <a:spcPct val="100000"/>
                        </a:lnSpc>
                      </a:pPr>
                      <a:r>
                        <a:rPr lang="en-US" sz="1400" dirty="0" smtClean="0">
                          <a:ln>
                            <a:solidFill>
                              <a:schemeClr val="tx1">
                                <a:alpha val="0"/>
                              </a:schemeClr>
                            </a:solidFill>
                          </a:ln>
                          <a:effectLst/>
                        </a:rPr>
                        <a:t>virtualNetworkName</a:t>
                      </a:r>
                      <a:endParaRPr lang="en-US" sz="1400" dirty="0">
                        <a:ln>
                          <a:solidFill>
                            <a:schemeClr val="tx1">
                              <a:alpha val="0"/>
                            </a:schemeClr>
                          </a:solidFill>
                        </a:ln>
                        <a:effectLst/>
                      </a:endParaRPr>
                    </a:p>
                  </a:txBody>
                  <a:tcPr marL="69964" marR="69964" marT="34982" marB="34982" anchor="ctr"/>
                </a:tc>
              </a:tr>
              <a:tr h="370840">
                <a:tc>
                  <a:txBody>
                    <a:bodyPr/>
                    <a:lstStyle/>
                    <a:p>
                      <a:pPr algn="l">
                        <a:lnSpc>
                          <a:spcPct val="100000"/>
                        </a:lnSpc>
                      </a:pPr>
                      <a:r>
                        <a:rPr lang="en-US" sz="1400" dirty="0" smtClean="0">
                          <a:ln>
                            <a:solidFill>
                              <a:schemeClr val="tx1">
                                <a:alpha val="0"/>
                              </a:schemeClr>
                            </a:solidFill>
                          </a:ln>
                          <a:effectLst/>
                        </a:rPr>
                        <a:t>addressPrefix</a:t>
                      </a:r>
                      <a:endParaRPr lang="en-US" sz="1400" dirty="0">
                        <a:ln>
                          <a:solidFill>
                            <a:schemeClr val="tx1">
                              <a:alpha val="0"/>
                            </a:schemeClr>
                          </a:solidFill>
                        </a:ln>
                        <a:effectLst/>
                      </a:endParaRPr>
                    </a:p>
                  </a:txBody>
                  <a:tcPr marL="69964" marR="69964" marT="34982" marB="34982" anchor="ctr"/>
                </a:tc>
              </a:tr>
              <a:tr h="370840">
                <a:tc>
                  <a:txBody>
                    <a:bodyPr/>
                    <a:lstStyle/>
                    <a:p>
                      <a:pPr algn="l">
                        <a:lnSpc>
                          <a:spcPct val="100000"/>
                        </a:lnSpc>
                      </a:pPr>
                      <a:r>
                        <a:rPr lang="en-US" sz="1400" dirty="0" smtClean="0">
                          <a:ln>
                            <a:solidFill>
                              <a:schemeClr val="tx1">
                                <a:alpha val="0"/>
                              </a:schemeClr>
                            </a:solidFill>
                          </a:ln>
                          <a:effectLst/>
                        </a:rPr>
                        <a:t>subnetName</a:t>
                      </a:r>
                      <a:endParaRPr lang="en-US" sz="1400" dirty="0">
                        <a:ln>
                          <a:solidFill>
                            <a:schemeClr val="tx1">
                              <a:alpha val="0"/>
                            </a:schemeClr>
                          </a:solidFill>
                        </a:ln>
                        <a:effectLst/>
                      </a:endParaRPr>
                    </a:p>
                  </a:txBody>
                  <a:tcPr marL="69964" marR="69964" marT="34982" marB="34982" anchor="ctr"/>
                </a:tc>
              </a:tr>
              <a:tr h="370840">
                <a:tc>
                  <a:txBody>
                    <a:bodyPr/>
                    <a:lstStyle/>
                    <a:p>
                      <a:pPr algn="l">
                        <a:lnSpc>
                          <a:spcPct val="100000"/>
                        </a:lnSpc>
                      </a:pPr>
                      <a:r>
                        <a:rPr lang="en-US" sz="1400" dirty="0" smtClean="0">
                          <a:ln>
                            <a:solidFill>
                              <a:schemeClr val="tx1">
                                <a:alpha val="0"/>
                              </a:schemeClr>
                            </a:solidFill>
                          </a:ln>
                          <a:effectLst/>
                        </a:rPr>
                        <a:t>subnetPrefix</a:t>
                      </a:r>
                      <a:endParaRPr lang="en-US" sz="1400" dirty="0">
                        <a:ln>
                          <a:solidFill>
                            <a:schemeClr val="tx1">
                              <a:alpha val="0"/>
                            </a:schemeClr>
                          </a:solidFill>
                        </a:ln>
                        <a:effectLst/>
                      </a:endParaRPr>
                    </a:p>
                  </a:txBody>
                  <a:tcPr marL="69964" marR="69964" marT="34982" marB="34982" anchor="ctr"/>
                </a:tc>
              </a:tr>
              <a:tr h="370840">
                <a:tc>
                  <a:txBody>
                    <a:bodyPr/>
                    <a:lstStyle/>
                    <a:p>
                      <a:r>
                        <a:rPr lang="en-US" sz="1400" dirty="0" smtClean="0"/>
                        <a:t>jumpbox</a:t>
                      </a:r>
                      <a:endParaRPr lang="en-US" sz="1400" dirty="0"/>
                    </a:p>
                  </a:txBody>
                  <a:tcPr/>
                </a:tc>
              </a:tr>
              <a:tr h="370840">
                <a:tc>
                  <a:txBody>
                    <a:bodyPr/>
                    <a:lstStyle/>
                    <a:p>
                      <a:r>
                        <a:rPr lang="en-US" sz="1400" dirty="0" smtClean="0"/>
                        <a:t>tshirtSize</a:t>
                      </a:r>
                      <a:endParaRPr lang="en-US" sz="1400" dirty="0"/>
                    </a:p>
                  </a:txBody>
                  <a:tcPr/>
                </a:tc>
              </a:tr>
              <a:tr h="370840">
                <a:tc>
                  <a:txBody>
                    <a:bodyPr/>
                    <a:lstStyle/>
                    <a:p>
                      <a:r>
                        <a:rPr lang="en-US" sz="1400" dirty="0" smtClean="0"/>
                        <a:t>osFamily</a:t>
                      </a:r>
                      <a:endParaRPr lang="en-US" sz="1400" dirty="0"/>
                    </a:p>
                  </a:txBody>
                  <a:tcPr/>
                </a:tc>
              </a:tr>
            </a:tbl>
          </a:graphicData>
        </a:graphic>
      </p:graphicFrame>
      <p:sp>
        <p:nvSpPr>
          <p:cNvPr id="5" name="Rectangle 4"/>
          <p:cNvSpPr/>
          <p:nvPr>
            <p:custDataLst>
              <p:tags r:id="rId1"/>
            </p:custDataLst>
          </p:nvPr>
        </p:nvSpPr>
        <p:spPr bwMode="auto">
          <a:xfrm>
            <a:off x="4237037" y="1178306"/>
            <a:ext cx="62484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Master Template</a:t>
            </a:r>
            <a:endParaRPr lang="en-US" sz="1632" dirty="0">
              <a:ln>
                <a:solidFill>
                  <a:schemeClr val="tx1">
                    <a:alpha val="0"/>
                  </a:schemeClr>
                </a:solidFill>
              </a:ln>
              <a:solidFill>
                <a:schemeClr val="tx1"/>
              </a:solidFill>
            </a:endParaRPr>
          </a:p>
        </p:txBody>
      </p:sp>
      <p:sp>
        <p:nvSpPr>
          <p:cNvPr id="6" name="Rectangle 5"/>
          <p:cNvSpPr/>
          <p:nvPr>
            <p:custDataLst>
              <p:tags r:id="rId2"/>
            </p:custDataLst>
          </p:nvPr>
        </p:nvSpPr>
        <p:spPr bwMode="auto">
          <a:xfrm>
            <a:off x="4237037" y="2364261"/>
            <a:ext cx="6248400" cy="30480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Known Configuration Resources Template [Small, Medium, Large]</a:t>
            </a:r>
            <a:endParaRPr lang="en-US" sz="1632" dirty="0">
              <a:ln>
                <a:solidFill>
                  <a:schemeClr val="tx1">
                    <a:alpha val="0"/>
                  </a:schemeClr>
                </a:solidFill>
              </a:ln>
              <a:solidFill>
                <a:schemeClr val="tx1"/>
              </a:solidFill>
            </a:endParaRPr>
          </a:p>
        </p:txBody>
      </p:sp>
      <p:cxnSp>
        <p:nvCxnSpPr>
          <p:cNvPr id="7" name="Straight Arrow Connector 6"/>
          <p:cNvCxnSpPr/>
          <p:nvPr/>
        </p:nvCxnSpPr>
        <p:spPr>
          <a:xfrm>
            <a:off x="4115246" y="2865573"/>
            <a:ext cx="251746" cy="486261"/>
          </a:xfrm>
          <a:prstGeom prst="straightConnector1">
            <a:avLst/>
          </a:prstGeom>
          <a:ln w="76200">
            <a:solidFill>
              <a:schemeClr val="bg2"/>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custDataLst>
              <p:tags r:id="rId3"/>
            </p:custDataLst>
          </p:nvPr>
        </p:nvSpPr>
        <p:spPr bwMode="auto">
          <a:xfrm>
            <a:off x="4489879" y="3243253"/>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Member Resources</a:t>
            </a:r>
            <a:br>
              <a:rPr lang="en-US" sz="1632" dirty="0" smtClean="0">
                <a:ln>
                  <a:solidFill>
                    <a:schemeClr val="tx1">
                      <a:alpha val="0"/>
                    </a:schemeClr>
                  </a:solidFill>
                </a:ln>
                <a:solidFill>
                  <a:schemeClr val="tx1"/>
                </a:solidFill>
              </a:rPr>
            </a:br>
            <a:r>
              <a:rPr lang="en-US" sz="1632" dirty="0" smtClean="0">
                <a:ln>
                  <a:solidFill>
                    <a:schemeClr val="tx1">
                      <a:alpha val="0"/>
                    </a:schemeClr>
                  </a:solidFill>
                </a:ln>
                <a:solidFill>
                  <a:schemeClr val="tx1"/>
                </a:solidFill>
              </a:rPr>
              <a:t>Template</a:t>
            </a:r>
            <a:endParaRPr lang="en-US" sz="1632" dirty="0">
              <a:ln>
                <a:solidFill>
                  <a:schemeClr val="tx1">
                    <a:alpha val="0"/>
                  </a:schemeClr>
                </a:solidFill>
              </a:ln>
              <a:solidFill>
                <a:schemeClr val="tx1"/>
              </a:solidFill>
            </a:endParaRPr>
          </a:p>
        </p:txBody>
      </p:sp>
      <p:sp>
        <p:nvSpPr>
          <p:cNvPr id="9" name="Rectangle 8"/>
          <p:cNvSpPr/>
          <p:nvPr>
            <p:custDataLst>
              <p:tags r:id="rId4"/>
            </p:custDataLst>
          </p:nvPr>
        </p:nvSpPr>
        <p:spPr bwMode="auto">
          <a:xfrm>
            <a:off x="4642279" y="3122127"/>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Member Resources</a:t>
            </a:r>
            <a:br>
              <a:rPr lang="en-US" sz="1632" dirty="0" smtClean="0">
                <a:ln>
                  <a:solidFill>
                    <a:schemeClr val="tx1">
                      <a:alpha val="0"/>
                    </a:schemeClr>
                  </a:solidFill>
                </a:ln>
                <a:solidFill>
                  <a:schemeClr val="tx1"/>
                </a:solidFill>
              </a:rPr>
            </a:br>
            <a:r>
              <a:rPr lang="en-US" sz="1632" dirty="0" smtClean="0">
                <a:ln>
                  <a:solidFill>
                    <a:schemeClr val="tx1">
                      <a:alpha val="0"/>
                    </a:schemeClr>
                  </a:solidFill>
                </a:ln>
                <a:solidFill>
                  <a:schemeClr val="tx1"/>
                </a:solidFill>
              </a:rPr>
              <a:t>Template(s)</a:t>
            </a:r>
            <a:endParaRPr lang="en-US" sz="1632" dirty="0">
              <a:ln>
                <a:solidFill>
                  <a:schemeClr val="tx1">
                    <a:alpha val="0"/>
                  </a:schemeClr>
                </a:solidFill>
              </a:ln>
              <a:solidFill>
                <a:schemeClr val="tx1"/>
              </a:solidFill>
            </a:endParaRPr>
          </a:p>
        </p:txBody>
      </p:sp>
      <p:sp>
        <p:nvSpPr>
          <p:cNvPr id="10" name="Rectangle 9"/>
          <p:cNvSpPr/>
          <p:nvPr>
            <p:custDataLst>
              <p:tags r:id="rId5"/>
            </p:custDataLst>
          </p:nvPr>
        </p:nvSpPr>
        <p:spPr bwMode="auto">
          <a:xfrm>
            <a:off x="3534552" y="5399487"/>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Optional Capability</a:t>
            </a:r>
            <a:br>
              <a:rPr lang="en-US" sz="1632" dirty="0" smtClean="0">
                <a:ln>
                  <a:solidFill>
                    <a:schemeClr val="tx1">
                      <a:alpha val="0"/>
                    </a:schemeClr>
                  </a:solidFill>
                </a:ln>
                <a:solidFill>
                  <a:schemeClr val="tx1"/>
                </a:solidFill>
              </a:rPr>
            </a:br>
            <a:r>
              <a:rPr lang="en-US" sz="1632" dirty="0" smtClean="0">
                <a:ln>
                  <a:solidFill>
                    <a:schemeClr val="tx1">
                      <a:alpha val="0"/>
                    </a:schemeClr>
                  </a:solidFill>
                </a:ln>
                <a:solidFill>
                  <a:schemeClr val="tx1"/>
                </a:solidFill>
              </a:rPr>
              <a:t>Template</a:t>
            </a:r>
            <a:endParaRPr lang="en-US" sz="1632" dirty="0">
              <a:ln>
                <a:solidFill>
                  <a:schemeClr val="tx1">
                    <a:alpha val="0"/>
                  </a:schemeClr>
                </a:solidFill>
              </a:ln>
              <a:solidFill>
                <a:schemeClr val="tx1"/>
              </a:solidFill>
            </a:endParaRPr>
          </a:p>
        </p:txBody>
      </p:sp>
      <p:sp>
        <p:nvSpPr>
          <p:cNvPr id="11" name="Rectangle 10"/>
          <p:cNvSpPr/>
          <p:nvPr>
            <p:custDataLst>
              <p:tags r:id="rId6"/>
            </p:custDataLst>
          </p:nvPr>
        </p:nvSpPr>
        <p:spPr bwMode="auto">
          <a:xfrm>
            <a:off x="7849001" y="5949391"/>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setup.sh</a:t>
            </a:r>
            <a:endParaRPr lang="en-US" sz="1632" dirty="0">
              <a:ln>
                <a:solidFill>
                  <a:schemeClr val="tx1">
                    <a:alpha val="0"/>
                  </a:schemeClr>
                </a:solidFill>
              </a:ln>
              <a:solidFill>
                <a:schemeClr val="tx1"/>
              </a:solidFill>
            </a:endParaRPr>
          </a:p>
        </p:txBody>
      </p:sp>
      <p:sp>
        <p:nvSpPr>
          <p:cNvPr id="12" name="Rectangle 11"/>
          <p:cNvSpPr/>
          <p:nvPr>
            <p:custDataLst>
              <p:tags r:id="rId7"/>
            </p:custDataLst>
          </p:nvPr>
        </p:nvSpPr>
        <p:spPr bwMode="auto">
          <a:xfrm>
            <a:off x="7970837" y="5671587"/>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a:ln>
                  <a:solidFill>
                    <a:schemeClr val="tx1">
                      <a:alpha val="0"/>
                    </a:schemeClr>
                  </a:solidFill>
                </a:ln>
                <a:solidFill>
                  <a:schemeClr val="tx1"/>
                </a:solidFill>
              </a:rPr>
              <a:t>Purpose Specific</a:t>
            </a:r>
            <a:br>
              <a:rPr lang="en-US" sz="1632" dirty="0">
                <a:ln>
                  <a:solidFill>
                    <a:schemeClr val="tx1">
                      <a:alpha val="0"/>
                    </a:schemeClr>
                  </a:solidFill>
                </a:ln>
                <a:solidFill>
                  <a:schemeClr val="tx1"/>
                </a:solidFill>
              </a:rPr>
            </a:br>
            <a:r>
              <a:rPr lang="en-US" sz="1632" dirty="0">
                <a:ln>
                  <a:solidFill>
                    <a:schemeClr val="tx1">
                      <a:alpha val="0"/>
                    </a:schemeClr>
                  </a:solidFill>
                </a:ln>
                <a:solidFill>
                  <a:schemeClr val="tx1"/>
                </a:solidFill>
              </a:rPr>
              <a:t>Script(s)</a:t>
            </a:r>
          </a:p>
        </p:txBody>
      </p:sp>
      <p:sp>
        <p:nvSpPr>
          <p:cNvPr id="14" name="Rectangle 13"/>
          <p:cNvSpPr/>
          <p:nvPr>
            <p:custDataLst>
              <p:tags r:id="rId8"/>
            </p:custDataLst>
          </p:nvPr>
        </p:nvSpPr>
        <p:spPr bwMode="auto">
          <a:xfrm>
            <a:off x="3686952" y="5282214"/>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Optional Capability</a:t>
            </a:r>
            <a:br>
              <a:rPr lang="en-US" sz="1632" dirty="0" smtClean="0">
                <a:ln>
                  <a:solidFill>
                    <a:schemeClr val="tx1">
                      <a:alpha val="0"/>
                    </a:schemeClr>
                  </a:solidFill>
                </a:ln>
                <a:solidFill>
                  <a:schemeClr val="tx1"/>
                </a:solidFill>
              </a:rPr>
            </a:br>
            <a:r>
              <a:rPr lang="en-US" sz="1632" dirty="0" smtClean="0">
                <a:ln>
                  <a:solidFill>
                    <a:schemeClr val="tx1">
                      <a:alpha val="0"/>
                    </a:schemeClr>
                  </a:solidFill>
                </a:ln>
                <a:solidFill>
                  <a:schemeClr val="tx1"/>
                </a:solidFill>
              </a:rPr>
              <a:t>Template</a:t>
            </a:r>
            <a:endParaRPr lang="en-US" sz="1632" dirty="0">
              <a:ln>
                <a:solidFill>
                  <a:schemeClr val="tx1">
                    <a:alpha val="0"/>
                  </a:schemeClr>
                </a:solidFill>
              </a:ln>
              <a:solidFill>
                <a:schemeClr val="tx1"/>
              </a:solidFill>
            </a:endParaRPr>
          </a:p>
        </p:txBody>
      </p:sp>
      <p:sp>
        <p:nvSpPr>
          <p:cNvPr id="15" name="Rectangle 14"/>
          <p:cNvSpPr/>
          <p:nvPr>
            <p:custDataLst>
              <p:tags r:id="rId9"/>
            </p:custDataLst>
          </p:nvPr>
        </p:nvSpPr>
        <p:spPr bwMode="auto">
          <a:xfrm>
            <a:off x="3847477" y="5139101"/>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Optional Resource</a:t>
            </a:r>
            <a:br>
              <a:rPr lang="en-US" sz="1632" dirty="0" smtClean="0">
                <a:ln>
                  <a:solidFill>
                    <a:schemeClr val="tx1">
                      <a:alpha val="0"/>
                    </a:schemeClr>
                  </a:solidFill>
                </a:ln>
                <a:solidFill>
                  <a:schemeClr val="tx1"/>
                </a:solidFill>
              </a:rPr>
            </a:br>
            <a:r>
              <a:rPr lang="en-US" sz="1632" dirty="0" smtClean="0">
                <a:ln>
                  <a:solidFill>
                    <a:schemeClr val="tx1">
                      <a:alpha val="0"/>
                    </a:schemeClr>
                  </a:solidFill>
                </a:ln>
                <a:solidFill>
                  <a:schemeClr val="tx1"/>
                </a:solidFill>
              </a:rPr>
              <a:t>Template(s)</a:t>
            </a:r>
            <a:endParaRPr lang="en-US" sz="1632" dirty="0">
              <a:ln>
                <a:solidFill>
                  <a:schemeClr val="tx1">
                    <a:alpha val="0"/>
                  </a:schemeClr>
                </a:solidFill>
              </a:ln>
              <a:solidFill>
                <a:schemeClr val="tx1"/>
              </a:solidFill>
            </a:endParaRPr>
          </a:p>
        </p:txBody>
      </p:sp>
      <p:sp>
        <p:nvSpPr>
          <p:cNvPr id="18" name="Rectangle 17"/>
          <p:cNvSpPr/>
          <p:nvPr>
            <p:custDataLst>
              <p:tags r:id="rId10"/>
            </p:custDataLst>
          </p:nvPr>
        </p:nvSpPr>
        <p:spPr bwMode="auto">
          <a:xfrm>
            <a:off x="7877614" y="4620004"/>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endParaRPr lang="en-US" sz="1632" dirty="0">
              <a:ln>
                <a:solidFill>
                  <a:schemeClr val="tx1">
                    <a:alpha val="0"/>
                  </a:schemeClr>
                </a:solidFill>
              </a:ln>
              <a:solidFill>
                <a:schemeClr val="tx1"/>
              </a:solidFill>
            </a:endParaRPr>
          </a:p>
        </p:txBody>
      </p:sp>
      <p:sp>
        <p:nvSpPr>
          <p:cNvPr id="13" name="Rectangle 12"/>
          <p:cNvSpPr/>
          <p:nvPr>
            <p:custDataLst>
              <p:tags r:id="rId11"/>
            </p:custDataLst>
          </p:nvPr>
        </p:nvSpPr>
        <p:spPr bwMode="auto">
          <a:xfrm>
            <a:off x="8004842" y="4454523"/>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Widely Re-Usable</a:t>
            </a:r>
            <a:br>
              <a:rPr lang="en-US" sz="1632" dirty="0" smtClean="0">
                <a:ln>
                  <a:solidFill>
                    <a:schemeClr val="tx1">
                      <a:alpha val="0"/>
                    </a:schemeClr>
                  </a:solidFill>
                </a:ln>
                <a:solidFill>
                  <a:schemeClr val="tx1"/>
                </a:solidFill>
              </a:rPr>
            </a:br>
            <a:r>
              <a:rPr lang="en-US" sz="1632" dirty="0" smtClean="0">
                <a:ln>
                  <a:solidFill>
                    <a:schemeClr val="tx1">
                      <a:alpha val="0"/>
                    </a:schemeClr>
                  </a:solidFill>
                </a:ln>
                <a:solidFill>
                  <a:schemeClr val="tx1"/>
                </a:solidFill>
              </a:rPr>
              <a:t>Script(s)</a:t>
            </a:r>
            <a:endParaRPr lang="en-US" sz="1632" dirty="0">
              <a:ln>
                <a:solidFill>
                  <a:schemeClr val="tx1">
                    <a:alpha val="0"/>
                  </a:schemeClr>
                </a:solidFill>
              </a:ln>
              <a:solidFill>
                <a:schemeClr val="tx1"/>
              </a:solidFill>
            </a:endParaRPr>
          </a:p>
        </p:txBody>
      </p:sp>
      <p:sp>
        <p:nvSpPr>
          <p:cNvPr id="19" name="Rectangle 18"/>
          <p:cNvSpPr/>
          <p:nvPr>
            <p:custDataLst>
              <p:tags r:id="rId12"/>
            </p:custDataLst>
          </p:nvPr>
        </p:nvSpPr>
        <p:spPr bwMode="auto">
          <a:xfrm>
            <a:off x="7733191" y="3122127"/>
            <a:ext cx="2514600" cy="879330"/>
          </a:xfrm>
          <a:prstGeom prst="rect">
            <a:avLst/>
          </a:prstGeom>
          <a:solidFill>
            <a:schemeClr val="bg2">
              <a:lumMod val="75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60" tIns="46630" rIns="93260" bIns="46630" numCol="1" rtlCol="0" anchor="ctr" anchorCtr="0" compatLnSpc="1">
            <a:prstTxWarp prst="textNoShape">
              <a:avLst/>
            </a:prstTxWarp>
            <a:noAutofit/>
          </a:bodyPr>
          <a:lstStyle/>
          <a:p>
            <a:pPr algn="ctr" defTabSz="699483"/>
            <a:r>
              <a:rPr lang="en-US" sz="1632" dirty="0" smtClean="0">
                <a:ln>
                  <a:solidFill>
                    <a:schemeClr val="tx1">
                      <a:alpha val="0"/>
                    </a:schemeClr>
                  </a:solidFill>
                </a:ln>
                <a:solidFill>
                  <a:schemeClr val="tx1"/>
                </a:solidFill>
              </a:rPr>
              <a:t>Shared Resource (App-Tier) Template</a:t>
            </a:r>
            <a:endParaRPr lang="en-US" sz="1632" dirty="0">
              <a:ln>
                <a:solidFill>
                  <a:schemeClr val="tx1">
                    <a:alpha val="0"/>
                  </a:schemeClr>
                </a:solidFill>
              </a:ln>
              <a:solidFill>
                <a:schemeClr val="tx1"/>
              </a:solidFill>
            </a:endParaRPr>
          </a:p>
        </p:txBody>
      </p:sp>
      <p:sp>
        <p:nvSpPr>
          <p:cNvPr id="20" name="Title 1"/>
          <p:cNvSpPr>
            <a:spLocks noGrp="1"/>
          </p:cNvSpPr>
          <p:nvPr>
            <p:ph type="title" idx="4294967295"/>
          </p:nvPr>
        </p:nvSpPr>
        <p:spPr>
          <a:xfrm>
            <a:off x="881" y="297915"/>
            <a:ext cx="11884216" cy="913174"/>
          </a:xfrm>
        </p:spPr>
        <p:txBody>
          <a:bodyPr>
            <a:normAutofit/>
          </a:bodyPr>
          <a:lstStyle/>
          <a:p>
            <a:r>
              <a:rPr lang="en-US" sz="4488" dirty="0" smtClean="0"/>
              <a:t>Architecting Complex Applications using Templates</a:t>
            </a:r>
            <a:endParaRPr lang="en-US" sz="4488" dirty="0"/>
          </a:p>
        </p:txBody>
      </p:sp>
      <p:cxnSp>
        <p:nvCxnSpPr>
          <p:cNvPr id="21" name="Straight Arrow Connector 20"/>
          <p:cNvCxnSpPr>
            <a:endCxn id="5" idx="1"/>
          </p:cNvCxnSpPr>
          <p:nvPr/>
        </p:nvCxnSpPr>
        <p:spPr>
          <a:xfrm flipV="1">
            <a:off x="2614990" y="1617971"/>
            <a:ext cx="1622047" cy="1247602"/>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p:cNvCxnSpPr>
          <p:nvPr/>
        </p:nvCxnSpPr>
        <p:spPr>
          <a:xfrm>
            <a:off x="7361237" y="2057636"/>
            <a:ext cx="0" cy="453066"/>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9" idx="0"/>
          </p:cNvCxnSpPr>
          <p:nvPr/>
        </p:nvCxnSpPr>
        <p:spPr>
          <a:xfrm flipH="1">
            <a:off x="5899579" y="2669061"/>
            <a:ext cx="1425395" cy="453066"/>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 idx="2"/>
            <a:endCxn id="19" idx="0"/>
          </p:cNvCxnSpPr>
          <p:nvPr/>
        </p:nvCxnSpPr>
        <p:spPr>
          <a:xfrm>
            <a:off x="7361237" y="2669061"/>
            <a:ext cx="1629254" cy="453066"/>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5" idx="0"/>
          </p:cNvCxnSpPr>
          <p:nvPr/>
        </p:nvCxnSpPr>
        <p:spPr>
          <a:xfrm flipH="1">
            <a:off x="5104777" y="4165760"/>
            <a:ext cx="668983" cy="973341"/>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5" idx="0"/>
          </p:cNvCxnSpPr>
          <p:nvPr/>
        </p:nvCxnSpPr>
        <p:spPr>
          <a:xfrm flipH="1">
            <a:off x="5104777" y="4044634"/>
            <a:ext cx="3885716" cy="1094467"/>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5" idx="3"/>
            <a:endCxn id="18" idx="1"/>
          </p:cNvCxnSpPr>
          <p:nvPr/>
        </p:nvCxnSpPr>
        <p:spPr>
          <a:xfrm flipV="1">
            <a:off x="6362077" y="5059669"/>
            <a:ext cx="1515537" cy="519097"/>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3"/>
            <a:endCxn id="11" idx="1"/>
          </p:cNvCxnSpPr>
          <p:nvPr/>
        </p:nvCxnSpPr>
        <p:spPr>
          <a:xfrm>
            <a:off x="6362077" y="5578766"/>
            <a:ext cx="1486924" cy="810290"/>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0247791" y="3561792"/>
            <a:ext cx="1228246" cy="2664791"/>
            <a:chOff x="10247791" y="3561792"/>
            <a:chExt cx="1228246" cy="2664791"/>
          </a:xfrm>
        </p:grpSpPr>
        <p:cxnSp>
          <p:nvCxnSpPr>
            <p:cNvPr id="49" name="Straight Arrow Connector 48"/>
            <p:cNvCxnSpPr/>
            <p:nvPr/>
          </p:nvCxnSpPr>
          <p:spPr>
            <a:xfrm flipH="1">
              <a:off x="10519442" y="4894188"/>
              <a:ext cx="956595" cy="0"/>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9" idx="3"/>
            </p:cNvCxnSpPr>
            <p:nvPr/>
          </p:nvCxnSpPr>
          <p:spPr>
            <a:xfrm>
              <a:off x="10247791" y="3561792"/>
              <a:ext cx="1228246" cy="0"/>
            </a:xfrm>
            <a:prstGeom prst="straightConnector1">
              <a:avLst/>
            </a:prstGeom>
            <a:ln w="76200">
              <a:solidFill>
                <a:srgbClr val="00188F"/>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1476037" y="3561793"/>
              <a:ext cx="0" cy="1332395"/>
            </a:xfrm>
            <a:prstGeom prst="straightConnector1">
              <a:avLst/>
            </a:prstGeom>
            <a:ln w="76200">
              <a:solidFill>
                <a:srgbClr val="00188F"/>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10519442" y="6226583"/>
              <a:ext cx="956595" cy="0"/>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11476037" y="4894188"/>
              <a:ext cx="0" cy="1332395"/>
            </a:xfrm>
            <a:prstGeom prst="straightConnector1">
              <a:avLst/>
            </a:prstGeom>
            <a:ln w="76200">
              <a:solidFill>
                <a:srgbClr val="00188F"/>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205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par>
                                <p:cTn id="18" presetID="9"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dissolve">
                                      <p:cBhvr>
                                        <p:cTn id="25" dur="500"/>
                                        <p:tgtEl>
                                          <p:spTgt spid="31"/>
                                        </p:tgtEl>
                                      </p:cBhvr>
                                    </p:animEffect>
                                  </p:childTnLst>
                                </p:cTn>
                              </p:par>
                              <p:par>
                                <p:cTn id="26" presetID="9"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dissolve">
                                      <p:cBhvr>
                                        <p:cTn id="33" dur="500"/>
                                        <p:tgtEl>
                                          <p:spTgt spid="34"/>
                                        </p:tgtEl>
                                      </p:cBhvr>
                                    </p:animEffect>
                                  </p:childTnLst>
                                </p:cTn>
                              </p:par>
                              <p:par>
                                <p:cTn id="34" presetID="9"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dissolv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dissolve">
                                      <p:cBhvr>
                                        <p:cTn id="4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18721" y="1439862"/>
            <a:ext cx="11201400" cy="4724400"/>
          </a:xfrm>
          <a:prstGeom prst="rect">
            <a:avLst/>
          </a:prstGeom>
          <a:ln w="3175">
            <a:solidFill>
              <a:schemeClr val="accent1"/>
            </a:solidFill>
          </a:ln>
        </p:spPr>
      </p:pic>
      <p:sp>
        <p:nvSpPr>
          <p:cNvPr id="7" name="Title 4"/>
          <p:cNvSpPr>
            <a:spLocks noGrp="1"/>
          </p:cNvSpPr>
          <p:nvPr>
            <p:ph type="title"/>
          </p:nvPr>
        </p:nvSpPr>
        <p:spPr>
          <a:xfrm>
            <a:off x="274639" y="295274"/>
            <a:ext cx="11889564" cy="917575"/>
          </a:xfrm>
        </p:spPr>
        <p:txBody>
          <a:bodyPr/>
          <a:lstStyle/>
          <a:p>
            <a:r>
              <a:rPr lang="en-US" dirty="0" smtClean="0">
                <a:solidFill>
                  <a:schemeClr val="tx1"/>
                </a:solidFill>
              </a:rPr>
              <a:t>DataStax on Azure Virtual Machines (v2) </a:t>
            </a:r>
            <a:endParaRPr lang="en-US" dirty="0">
              <a:solidFill>
                <a:schemeClr val="tx1"/>
              </a:solidFill>
            </a:endParaRPr>
          </a:p>
        </p:txBody>
      </p:sp>
    </p:spTree>
    <p:extLst>
      <p:ext uri="{BB962C8B-B14F-4D97-AF65-F5344CB8AC3E}">
        <p14:creationId xmlns:p14="http://schemas.microsoft.com/office/powerpoint/2010/main" val="367970812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669612080"/>
              </p:ext>
            </p:extLst>
          </p:nvPr>
        </p:nvGraphicFramePr>
        <p:xfrm>
          <a:off x="492966" y="1777150"/>
          <a:ext cx="2339713" cy="4078657"/>
        </p:xfrm>
        <a:graphic>
          <a:graphicData uri="http://schemas.openxmlformats.org/drawingml/2006/table">
            <a:tbl>
              <a:tblPr firstRow="1" bandRow="1">
                <a:tableStyleId>{69012ECD-51FC-41F1-AA8D-1B2483CD663E}</a:tableStyleId>
              </a:tblPr>
              <a:tblGrid>
                <a:gridCol w="2339713">
                  <a:extLst>
                    <a:ext uri="{9D8B030D-6E8A-4147-A177-3AD203B41FA5}">
                      <a16:colId xmlns:a16="http://schemas.microsoft.com/office/drawing/2014/main" xmlns="" val="20000"/>
                    </a:ext>
                  </a:extLst>
                </a:gridCol>
              </a:tblGrid>
              <a:tr h="370787">
                <a:tc>
                  <a:txBody>
                    <a:bodyPr/>
                    <a:lstStyle/>
                    <a:p>
                      <a:pPr marL="0" indent="0" algn="l" defTabSz="914363" rtl="0" eaLnBrk="1" latinLnBrk="0" hangingPunct="1">
                        <a:lnSpc>
                          <a:spcPct val="100000"/>
                        </a:lnSpc>
                        <a:spcBef>
                          <a:spcPct val="20000"/>
                        </a:spcBef>
                        <a:buSzPct val="90000"/>
                        <a:buFont typeface="Wingdings" pitchFamily="2" charset="2"/>
                        <a:buNone/>
                      </a:pPr>
                      <a:r>
                        <a:rPr lang="en-US" sz="1800" kern="1200" spc="-70" dirty="0" smtClean="0">
                          <a:ln>
                            <a:solidFill>
                              <a:schemeClr val="tx1">
                                <a:alpha val="0"/>
                              </a:schemeClr>
                            </a:solidFill>
                          </a:ln>
                        </a:rPr>
                        <a:t>Parameters</a:t>
                      </a:r>
                      <a:endParaRPr lang="en-US" sz="1800" kern="1200" spc="-70" dirty="0">
                        <a:ln>
                          <a:solidFill>
                            <a:schemeClr val="tx1">
                              <a:alpha val="0"/>
                            </a:schemeClr>
                          </a:solidFill>
                        </a:ln>
                        <a:solidFill>
                          <a:schemeClr val="tx1"/>
                        </a:solidFill>
                        <a:latin typeface="Segoe UI Light"/>
                        <a:ea typeface="+mn-ea"/>
                        <a:cs typeface="+mn-cs"/>
                      </a:endParaRPr>
                    </a:p>
                  </a:txBody>
                  <a:tcPr marL="69954" marR="69954" marT="34977" marB="34977" anchor="ctr"/>
                </a:tc>
                <a:extLst>
                  <a:ext uri="{0D108BD9-81ED-4DB2-BD59-A6C34878D82A}">
                    <a16:rowId xmlns:a16="http://schemas.microsoft.com/office/drawing/2014/main" xmlns="" val="10000"/>
                  </a:ext>
                </a:extLst>
              </a:tr>
              <a:tr h="370787">
                <a:tc>
                  <a:txBody>
                    <a:bodyPr/>
                    <a:lstStyle/>
                    <a:p>
                      <a:pPr marL="0" marR="0" indent="0" algn="l" defTabSz="914363" rtl="0" eaLnBrk="1" fontAlgn="auto" latinLnBrk="0" hangingPunct="1">
                        <a:lnSpc>
                          <a:spcPct val="100000"/>
                        </a:lnSpc>
                        <a:spcBef>
                          <a:spcPct val="20000"/>
                        </a:spcBef>
                        <a:spcAft>
                          <a:spcPts val="0"/>
                        </a:spcAft>
                        <a:buClrTx/>
                        <a:buSzPct val="90000"/>
                        <a:buFont typeface="Wingdings" pitchFamily="2" charset="2"/>
                        <a:buNone/>
                        <a:tabLst/>
                        <a:defRPr/>
                      </a:pPr>
                      <a:r>
                        <a:rPr lang="en-US" sz="1400" dirty="0" err="1" smtClean="0">
                          <a:ln>
                            <a:solidFill>
                              <a:schemeClr val="tx1">
                                <a:alpha val="0"/>
                              </a:schemeClr>
                            </a:solidFill>
                          </a:ln>
                          <a:effectLst/>
                        </a:rPr>
                        <a:t>storageAccountPrefix</a:t>
                      </a:r>
                      <a:endParaRPr lang="en-US" sz="1400" dirty="0" smtClean="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1"/>
                  </a:ext>
                </a:extLst>
              </a:tr>
              <a:tr h="37078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dirty="0" err="1" smtClean="0">
                          <a:ln>
                            <a:solidFill>
                              <a:schemeClr val="tx1">
                                <a:alpha val="0"/>
                              </a:schemeClr>
                            </a:solidFill>
                          </a:ln>
                          <a:effectLst/>
                        </a:rPr>
                        <a:t>dnsName</a:t>
                      </a:r>
                      <a:endParaRPr lang="en-US" sz="1400" dirty="0" smtClean="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2"/>
                  </a:ext>
                </a:extLst>
              </a:tr>
              <a:tr h="370787">
                <a:tc>
                  <a:txBody>
                    <a:bodyPr/>
                    <a:lstStyle/>
                    <a:p>
                      <a:pPr algn="l">
                        <a:lnSpc>
                          <a:spcPct val="100000"/>
                        </a:lnSpc>
                      </a:pPr>
                      <a:r>
                        <a:rPr lang="en-US" sz="1400" dirty="0" err="1" smtClean="0">
                          <a:ln>
                            <a:solidFill>
                              <a:schemeClr val="tx1">
                                <a:alpha val="0"/>
                              </a:schemeClr>
                            </a:solidFill>
                          </a:ln>
                          <a:effectLst/>
                        </a:rPr>
                        <a:t>virtualNetworkName</a:t>
                      </a:r>
                      <a:endParaRPr lang="en-US" sz="1400" dirty="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3"/>
                  </a:ext>
                </a:extLst>
              </a:tr>
              <a:tr h="370787">
                <a:tc>
                  <a:txBody>
                    <a:bodyPr/>
                    <a:lstStyle/>
                    <a:p>
                      <a:pPr algn="l">
                        <a:lnSpc>
                          <a:spcPct val="100000"/>
                        </a:lnSpc>
                      </a:pPr>
                      <a:r>
                        <a:rPr lang="en-US" sz="1400" dirty="0" err="1" smtClean="0">
                          <a:ln>
                            <a:solidFill>
                              <a:schemeClr val="tx1">
                                <a:alpha val="0"/>
                              </a:schemeClr>
                            </a:solidFill>
                          </a:ln>
                          <a:effectLst/>
                        </a:rPr>
                        <a:t>adminUsername</a:t>
                      </a:r>
                      <a:endParaRPr lang="en-US" sz="1400" dirty="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4"/>
                  </a:ext>
                </a:extLst>
              </a:tr>
              <a:tr h="370787">
                <a:tc>
                  <a:txBody>
                    <a:bodyPr/>
                    <a:lstStyle/>
                    <a:p>
                      <a:pPr algn="l">
                        <a:lnSpc>
                          <a:spcPct val="100000"/>
                        </a:lnSpc>
                      </a:pPr>
                      <a:r>
                        <a:rPr lang="en-US" sz="1400" dirty="0" err="1" smtClean="0">
                          <a:ln>
                            <a:solidFill>
                              <a:schemeClr val="tx1">
                                <a:alpha val="0"/>
                              </a:schemeClr>
                            </a:solidFill>
                          </a:ln>
                          <a:effectLst/>
                        </a:rPr>
                        <a:t>adminPassword</a:t>
                      </a:r>
                      <a:endParaRPr lang="en-US" sz="1400" dirty="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5"/>
                  </a:ext>
                </a:extLst>
              </a:tr>
              <a:tr h="370787">
                <a:tc>
                  <a:txBody>
                    <a:bodyPr/>
                    <a:lstStyle/>
                    <a:p>
                      <a:pPr algn="l">
                        <a:lnSpc>
                          <a:spcPct val="100000"/>
                        </a:lnSpc>
                      </a:pPr>
                      <a:r>
                        <a:rPr lang="en-US" sz="1400" dirty="0" smtClean="0">
                          <a:ln>
                            <a:solidFill>
                              <a:schemeClr val="tx1">
                                <a:alpha val="0"/>
                              </a:schemeClr>
                            </a:solidFill>
                          </a:ln>
                          <a:effectLst/>
                        </a:rPr>
                        <a:t>region</a:t>
                      </a:r>
                      <a:endParaRPr lang="en-US" sz="1400" dirty="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6"/>
                  </a:ext>
                </a:extLst>
              </a:tr>
              <a:tr h="370787">
                <a:tc>
                  <a:txBody>
                    <a:bodyPr/>
                    <a:lstStyle/>
                    <a:p>
                      <a:pPr algn="l">
                        <a:lnSpc>
                          <a:spcPct val="100000"/>
                        </a:lnSpc>
                      </a:pPr>
                      <a:r>
                        <a:rPr lang="en-US" sz="1400" dirty="0" err="1" smtClean="0">
                          <a:ln>
                            <a:solidFill>
                              <a:schemeClr val="tx1">
                                <a:alpha val="0"/>
                              </a:schemeClr>
                            </a:solidFill>
                          </a:ln>
                          <a:effectLst/>
                        </a:rPr>
                        <a:t>opsCenterAdminPassword</a:t>
                      </a:r>
                      <a:endParaRPr lang="en-US" sz="1400" dirty="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7"/>
                  </a:ext>
                </a:extLst>
              </a:tr>
              <a:tr h="370787">
                <a:tc>
                  <a:txBody>
                    <a:bodyPr/>
                    <a:lstStyle/>
                    <a:p>
                      <a:pPr algn="l">
                        <a:lnSpc>
                          <a:spcPct val="100000"/>
                        </a:lnSpc>
                      </a:pPr>
                      <a:r>
                        <a:rPr lang="en-US" sz="1400" dirty="0" err="1" smtClean="0">
                          <a:ln>
                            <a:solidFill>
                              <a:schemeClr val="tx1">
                                <a:alpha val="0"/>
                              </a:schemeClr>
                            </a:solidFill>
                          </a:ln>
                          <a:effectLst/>
                        </a:rPr>
                        <a:t>clusterVmSize</a:t>
                      </a:r>
                      <a:endParaRPr lang="en-US" sz="1400" dirty="0">
                        <a:ln>
                          <a:solidFill>
                            <a:schemeClr val="tx1">
                              <a:alpha val="0"/>
                            </a:schemeClr>
                          </a:solidFill>
                        </a:ln>
                        <a:effectLst/>
                      </a:endParaRPr>
                    </a:p>
                  </a:txBody>
                  <a:tcPr marL="69954" marR="69954" marT="34977" marB="34977" anchor="ctr"/>
                </a:tc>
                <a:extLst>
                  <a:ext uri="{0D108BD9-81ED-4DB2-BD59-A6C34878D82A}">
                    <a16:rowId xmlns:a16="http://schemas.microsoft.com/office/drawing/2014/main" xmlns="" val="10008"/>
                  </a:ext>
                </a:extLst>
              </a:tr>
              <a:tr h="370787">
                <a:tc>
                  <a:txBody>
                    <a:bodyPr/>
                    <a:lstStyle/>
                    <a:p>
                      <a:r>
                        <a:rPr lang="en-US" sz="1400" dirty="0" err="1" smtClean="0"/>
                        <a:t>clusterNodeCount</a:t>
                      </a:r>
                      <a:endParaRPr lang="en-US" sz="1400" dirty="0"/>
                    </a:p>
                  </a:txBody>
                  <a:tcPr marL="91427" marR="91427" marT="45713" marB="45713"/>
                </a:tc>
                <a:extLst>
                  <a:ext uri="{0D108BD9-81ED-4DB2-BD59-A6C34878D82A}">
                    <a16:rowId xmlns:a16="http://schemas.microsoft.com/office/drawing/2014/main" xmlns="" val="10009"/>
                  </a:ext>
                </a:extLst>
              </a:tr>
              <a:tr h="370787">
                <a:tc>
                  <a:txBody>
                    <a:bodyPr/>
                    <a:lstStyle/>
                    <a:p>
                      <a:r>
                        <a:rPr lang="en-US" sz="1400" dirty="0" err="1" smtClean="0"/>
                        <a:t>clusterName</a:t>
                      </a:r>
                      <a:endParaRPr lang="en-US" sz="1400" dirty="0"/>
                    </a:p>
                  </a:txBody>
                  <a:tcPr marL="91427" marR="91427" marT="45713" marB="45713"/>
                </a:tc>
                <a:extLst>
                  <a:ext uri="{0D108BD9-81ED-4DB2-BD59-A6C34878D82A}">
                    <a16:rowId xmlns:a16="http://schemas.microsoft.com/office/drawing/2014/main" xmlns="" val="10010"/>
                  </a:ext>
                </a:extLst>
              </a:tr>
            </a:tbl>
          </a:graphicData>
        </a:graphic>
      </p:graphicFrame>
      <p:sp>
        <p:nvSpPr>
          <p:cNvPr id="3" name="Rectangle 2"/>
          <p:cNvSpPr/>
          <p:nvPr>
            <p:custDataLst>
              <p:tags r:id="rId1"/>
            </p:custDataLst>
          </p:nvPr>
        </p:nvSpPr>
        <p:spPr bwMode="auto">
          <a:xfrm>
            <a:off x="3803949" y="3055222"/>
            <a:ext cx="2514243" cy="879205"/>
          </a:xfrm>
          <a:prstGeom prst="rect">
            <a:avLst/>
          </a:prstGeom>
          <a:solidFill>
            <a:schemeClr val="bg1">
              <a:alpha val="20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7" tIns="46623" rIns="93247" bIns="46623" numCol="1" rtlCol="0" anchor="ctr" anchorCtr="0" compatLnSpc="1">
            <a:prstTxWarp prst="textNoShape">
              <a:avLst/>
            </a:prstTxWarp>
            <a:noAutofit/>
          </a:bodyPr>
          <a:lstStyle/>
          <a:p>
            <a:pPr algn="ctr" defTabSz="699348"/>
            <a:r>
              <a:rPr lang="en-US" sz="1632" dirty="0">
                <a:ln>
                  <a:solidFill>
                    <a:srgbClr val="FFFFFF">
                      <a:alpha val="0"/>
                    </a:srgbClr>
                  </a:solidFill>
                </a:ln>
                <a:solidFill>
                  <a:schemeClr val="tx1"/>
                </a:solidFill>
                <a:latin typeface="Segoe UI"/>
              </a:rPr>
              <a:t>azuredeploy.json</a:t>
            </a:r>
          </a:p>
        </p:txBody>
      </p:sp>
      <p:sp>
        <p:nvSpPr>
          <p:cNvPr id="6" name="Rectangle 5"/>
          <p:cNvSpPr/>
          <p:nvPr>
            <p:custDataLst>
              <p:tags r:id="rId2"/>
            </p:custDataLst>
          </p:nvPr>
        </p:nvSpPr>
        <p:spPr bwMode="auto">
          <a:xfrm>
            <a:off x="6331570" y="5596832"/>
            <a:ext cx="2514243" cy="879205"/>
          </a:xfrm>
          <a:prstGeom prst="rect">
            <a:avLst/>
          </a:prstGeom>
          <a:solidFill>
            <a:schemeClr val="bg1">
              <a:alpha val="20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7" tIns="46623" rIns="93247" bIns="46623" numCol="1" rtlCol="0" anchor="ctr" anchorCtr="0" compatLnSpc="1">
            <a:prstTxWarp prst="textNoShape">
              <a:avLst/>
            </a:prstTxWarp>
            <a:noAutofit/>
          </a:bodyPr>
          <a:lstStyle/>
          <a:p>
            <a:pPr algn="ctr" defTabSz="699348"/>
            <a:r>
              <a:rPr lang="en-US" sz="1632" dirty="0">
                <a:ln>
                  <a:solidFill>
                    <a:srgbClr val="FFFFFF">
                      <a:alpha val="0"/>
                    </a:srgbClr>
                  </a:solidFill>
                </a:ln>
                <a:solidFill>
                  <a:schemeClr val="tx1"/>
                </a:solidFill>
                <a:latin typeface="Segoe UI"/>
              </a:rPr>
              <a:t>ephemeral-nodes-</a:t>
            </a:r>
            <a:r>
              <a:rPr lang="en-US" sz="1632" dirty="0" err="1">
                <a:ln>
                  <a:solidFill>
                    <a:srgbClr val="FFFFFF">
                      <a:alpha val="0"/>
                    </a:srgbClr>
                  </a:solidFill>
                </a:ln>
                <a:solidFill>
                  <a:schemeClr val="tx1"/>
                </a:solidFill>
                <a:latin typeface="Segoe UI"/>
              </a:rPr>
              <a:t>resources.json</a:t>
            </a:r>
            <a:endParaRPr lang="en-US" sz="1632" dirty="0">
              <a:ln>
                <a:solidFill>
                  <a:srgbClr val="FFFFFF">
                    <a:alpha val="0"/>
                  </a:srgbClr>
                </a:solidFill>
              </a:ln>
              <a:solidFill>
                <a:schemeClr val="tx1"/>
              </a:solidFill>
              <a:latin typeface="Segoe UI"/>
            </a:endParaRPr>
          </a:p>
        </p:txBody>
      </p:sp>
      <p:sp>
        <p:nvSpPr>
          <p:cNvPr id="7" name="Rectangle 6"/>
          <p:cNvSpPr/>
          <p:nvPr>
            <p:custDataLst>
              <p:tags r:id="rId3"/>
            </p:custDataLst>
          </p:nvPr>
        </p:nvSpPr>
        <p:spPr bwMode="auto">
          <a:xfrm>
            <a:off x="7806519" y="1226682"/>
            <a:ext cx="2514243" cy="879205"/>
          </a:xfrm>
          <a:prstGeom prst="rect">
            <a:avLst/>
          </a:prstGeom>
          <a:solidFill>
            <a:schemeClr val="bg1">
              <a:alpha val="20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7" tIns="46623" rIns="93247" bIns="46623" numCol="1" rtlCol="0" anchor="ctr" anchorCtr="0" compatLnSpc="1">
            <a:prstTxWarp prst="textNoShape">
              <a:avLst/>
            </a:prstTxWarp>
            <a:noAutofit/>
          </a:bodyPr>
          <a:lstStyle/>
          <a:p>
            <a:pPr algn="ctr" defTabSz="699348"/>
            <a:r>
              <a:rPr lang="en-US" sz="1632" dirty="0" err="1">
                <a:ln>
                  <a:solidFill>
                    <a:srgbClr val="FFFFFF">
                      <a:alpha val="0"/>
                    </a:srgbClr>
                  </a:solidFill>
                </a:ln>
                <a:solidFill>
                  <a:schemeClr val="tx1"/>
                </a:solidFill>
                <a:latin typeface="Segoe UI"/>
              </a:rPr>
              <a:t>opscenter-resources.json</a:t>
            </a:r>
            <a:endParaRPr lang="en-US" sz="1632" dirty="0">
              <a:ln>
                <a:solidFill>
                  <a:srgbClr val="FFFFFF">
                    <a:alpha val="0"/>
                  </a:srgbClr>
                </a:solidFill>
              </a:ln>
              <a:solidFill>
                <a:schemeClr val="tx1"/>
              </a:solidFill>
              <a:latin typeface="Segoe UI"/>
            </a:endParaRPr>
          </a:p>
        </p:txBody>
      </p:sp>
      <p:cxnSp>
        <p:nvCxnSpPr>
          <p:cNvPr id="12" name="Straight Arrow Connector 11"/>
          <p:cNvCxnSpPr/>
          <p:nvPr/>
        </p:nvCxnSpPr>
        <p:spPr>
          <a:xfrm>
            <a:off x="2937765" y="3514304"/>
            <a:ext cx="742229" cy="0"/>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98677" y="2105887"/>
            <a:ext cx="1188340" cy="949335"/>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98675" y="4266424"/>
            <a:ext cx="1090018" cy="1150664"/>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custDataLst>
              <p:tags r:id="rId4"/>
            </p:custDataLst>
          </p:nvPr>
        </p:nvSpPr>
        <p:spPr bwMode="auto">
          <a:xfrm>
            <a:off x="9814791" y="5586217"/>
            <a:ext cx="2514243" cy="879205"/>
          </a:xfrm>
          <a:prstGeom prst="rect">
            <a:avLst/>
          </a:prstGeom>
          <a:solidFill>
            <a:schemeClr val="bg1">
              <a:alpha val="20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7" tIns="46623" rIns="93247" bIns="46623" numCol="1" rtlCol="0" anchor="ctr" anchorCtr="0" compatLnSpc="1">
            <a:prstTxWarp prst="textNoShape">
              <a:avLst/>
            </a:prstTxWarp>
            <a:noAutofit/>
          </a:bodyPr>
          <a:lstStyle/>
          <a:p>
            <a:pPr algn="ctr" defTabSz="699348"/>
            <a:r>
              <a:rPr lang="en-US" sz="1632" dirty="0">
                <a:ln>
                  <a:solidFill>
                    <a:srgbClr val="FFFFFF">
                      <a:alpha val="0"/>
                    </a:srgbClr>
                  </a:solidFill>
                </a:ln>
                <a:solidFill>
                  <a:schemeClr val="tx1"/>
                </a:solidFill>
                <a:latin typeface="Segoe UI"/>
              </a:rPr>
              <a:t>dsenode.sh</a:t>
            </a:r>
          </a:p>
        </p:txBody>
      </p:sp>
      <p:sp>
        <p:nvSpPr>
          <p:cNvPr id="29" name="Rectangle 28"/>
          <p:cNvSpPr/>
          <p:nvPr>
            <p:custDataLst>
              <p:tags r:id="rId5"/>
            </p:custDataLst>
          </p:nvPr>
        </p:nvSpPr>
        <p:spPr bwMode="auto">
          <a:xfrm>
            <a:off x="3801654" y="1990204"/>
            <a:ext cx="2514243" cy="879205"/>
          </a:xfrm>
          <a:prstGeom prst="rect">
            <a:avLst/>
          </a:prstGeom>
          <a:solidFill>
            <a:schemeClr val="bg1">
              <a:alpha val="20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7" tIns="46623" rIns="93247" bIns="46623" numCol="1" rtlCol="0" anchor="ctr" anchorCtr="0" compatLnSpc="1">
            <a:prstTxWarp prst="textNoShape">
              <a:avLst/>
            </a:prstTxWarp>
            <a:noAutofit/>
          </a:bodyPr>
          <a:lstStyle/>
          <a:p>
            <a:pPr algn="ctr" defTabSz="699348"/>
            <a:r>
              <a:rPr lang="en-US" sz="1632" dirty="0">
                <a:ln>
                  <a:solidFill>
                    <a:srgbClr val="FFFFFF">
                      <a:alpha val="0"/>
                    </a:srgbClr>
                  </a:solidFill>
                </a:ln>
                <a:solidFill>
                  <a:schemeClr val="tx1"/>
                </a:solidFill>
                <a:latin typeface="Segoe UI"/>
              </a:rPr>
              <a:t>metadata.json</a:t>
            </a:r>
          </a:p>
        </p:txBody>
      </p:sp>
      <p:cxnSp>
        <p:nvCxnSpPr>
          <p:cNvPr id="23" name="Straight Arrow Connector 22"/>
          <p:cNvCxnSpPr/>
          <p:nvPr/>
        </p:nvCxnSpPr>
        <p:spPr>
          <a:xfrm>
            <a:off x="9063640" y="6015206"/>
            <a:ext cx="533324" cy="21229"/>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custDataLst>
              <p:tags r:id="rId6"/>
            </p:custDataLst>
          </p:nvPr>
        </p:nvSpPr>
        <p:spPr bwMode="auto">
          <a:xfrm>
            <a:off x="7894637" y="2733718"/>
            <a:ext cx="2514243" cy="879205"/>
          </a:xfrm>
          <a:prstGeom prst="rect">
            <a:avLst/>
          </a:prstGeom>
          <a:solidFill>
            <a:schemeClr val="bg1">
              <a:alpha val="20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7" tIns="46623" rIns="93247" bIns="46623" numCol="1" rtlCol="0" anchor="ctr" anchorCtr="0" compatLnSpc="1">
            <a:prstTxWarp prst="textNoShape">
              <a:avLst/>
            </a:prstTxWarp>
            <a:noAutofit/>
          </a:bodyPr>
          <a:lstStyle/>
          <a:p>
            <a:pPr algn="ctr" defTabSz="699348"/>
            <a:r>
              <a:rPr lang="en-US" sz="1632" dirty="0" err="1">
                <a:ln>
                  <a:solidFill>
                    <a:srgbClr val="FFFFFF">
                      <a:alpha val="0"/>
                    </a:srgbClr>
                  </a:solidFill>
                </a:ln>
                <a:solidFill>
                  <a:schemeClr val="tx1"/>
                </a:solidFill>
                <a:latin typeface="Segoe UI"/>
              </a:rPr>
              <a:t>opscenter</a:t>
            </a:r>
            <a:r>
              <a:rPr lang="en-US" sz="1632" dirty="0">
                <a:ln>
                  <a:solidFill>
                    <a:srgbClr val="FFFFFF">
                      <a:alpha val="0"/>
                    </a:srgbClr>
                  </a:solidFill>
                </a:ln>
                <a:solidFill>
                  <a:schemeClr val="tx1"/>
                </a:solidFill>
                <a:latin typeface="Segoe UI"/>
              </a:rPr>
              <a:t>-install-</a:t>
            </a:r>
            <a:r>
              <a:rPr lang="en-US" sz="1632" dirty="0" err="1">
                <a:ln>
                  <a:solidFill>
                    <a:srgbClr val="FFFFFF">
                      <a:alpha val="0"/>
                    </a:srgbClr>
                  </a:solidFill>
                </a:ln>
                <a:solidFill>
                  <a:schemeClr val="tx1"/>
                </a:solidFill>
                <a:latin typeface="Segoe UI"/>
              </a:rPr>
              <a:t>resources.json</a:t>
            </a:r>
            <a:endParaRPr lang="en-US" sz="1632" dirty="0">
              <a:ln>
                <a:solidFill>
                  <a:srgbClr val="FFFFFF">
                    <a:alpha val="0"/>
                  </a:srgbClr>
                </a:solidFill>
              </a:ln>
              <a:solidFill>
                <a:schemeClr val="tx1"/>
              </a:solidFill>
              <a:latin typeface="Segoe UI"/>
            </a:endParaRPr>
          </a:p>
        </p:txBody>
      </p:sp>
      <p:cxnSp>
        <p:nvCxnSpPr>
          <p:cNvPr id="26" name="Straight Arrow Connector 25"/>
          <p:cNvCxnSpPr/>
          <p:nvPr/>
        </p:nvCxnSpPr>
        <p:spPr>
          <a:xfrm flipV="1">
            <a:off x="6496381" y="3191956"/>
            <a:ext cx="1310138" cy="377267"/>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custDataLst>
              <p:tags r:id="rId7"/>
            </p:custDataLst>
          </p:nvPr>
        </p:nvSpPr>
        <p:spPr bwMode="auto">
          <a:xfrm>
            <a:off x="9063640" y="4253629"/>
            <a:ext cx="2514243" cy="879205"/>
          </a:xfrm>
          <a:prstGeom prst="rect">
            <a:avLst/>
          </a:prstGeom>
          <a:solidFill>
            <a:schemeClr val="bg1">
              <a:alpha val="20000"/>
            </a:schemeClr>
          </a:solidFill>
          <a:ln w="9525">
            <a:solidFill>
              <a:schemeClr val="tx1">
                <a:alpha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7" tIns="46623" rIns="93247" bIns="46623" numCol="1" rtlCol="0" anchor="ctr" anchorCtr="0" compatLnSpc="1">
            <a:prstTxWarp prst="textNoShape">
              <a:avLst/>
            </a:prstTxWarp>
            <a:noAutofit/>
          </a:bodyPr>
          <a:lstStyle/>
          <a:p>
            <a:pPr algn="ctr" defTabSz="699348"/>
            <a:r>
              <a:rPr lang="en-US" sz="1632" dirty="0">
                <a:ln>
                  <a:solidFill>
                    <a:srgbClr val="FFFFFF">
                      <a:alpha val="0"/>
                    </a:srgbClr>
                  </a:solidFill>
                </a:ln>
                <a:solidFill>
                  <a:schemeClr val="tx1"/>
                </a:solidFill>
                <a:latin typeface="Segoe UI"/>
              </a:rPr>
              <a:t>opscenter.sh</a:t>
            </a:r>
          </a:p>
        </p:txBody>
      </p:sp>
      <p:cxnSp>
        <p:nvCxnSpPr>
          <p:cNvPr id="30" name="Straight Arrow Connector 29"/>
          <p:cNvCxnSpPr/>
          <p:nvPr/>
        </p:nvCxnSpPr>
        <p:spPr>
          <a:xfrm>
            <a:off x="9689369" y="3721146"/>
            <a:ext cx="250843" cy="411896"/>
          </a:xfrm>
          <a:prstGeom prst="straightConnector1">
            <a:avLst/>
          </a:prstGeom>
          <a:ln w="76200">
            <a:solidFill>
              <a:srgbClr val="00188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smtClean="0">
                <a:solidFill>
                  <a:schemeClr val="tx1"/>
                </a:solidFill>
              </a:rPr>
              <a:t>DataStax on Azure Virtual Machines</a:t>
            </a:r>
            <a:endParaRPr lang="en-US" dirty="0">
              <a:solidFill>
                <a:schemeClr val="tx1"/>
              </a:solidFill>
            </a:endParaRPr>
          </a:p>
        </p:txBody>
      </p:sp>
    </p:spTree>
    <p:extLst>
      <p:ext uri="{BB962C8B-B14F-4D97-AF65-F5344CB8AC3E}">
        <p14:creationId xmlns:p14="http://schemas.microsoft.com/office/powerpoint/2010/main" val="204323890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Azure &amp; Open Source </a:t>
            </a:r>
            <a:br>
              <a:rPr lang="en-US" dirty="0" smtClean="0"/>
            </a:br>
            <a:r>
              <a:rPr lang="en-US" dirty="0" smtClean="0"/>
              <a:t/>
            </a:r>
            <a:br>
              <a:rPr lang="en-US" dirty="0" smtClean="0"/>
            </a:br>
            <a:r>
              <a:rPr lang="en-US" sz="2400" dirty="0" smtClean="0"/>
              <a:t>Deploying DataStax (Cassandra) Cluster on Azure Virtual Machines (v2) </a:t>
            </a:r>
            <a:endParaRPr lang="en-US" dirty="0"/>
          </a:p>
        </p:txBody>
      </p:sp>
    </p:spTree>
    <p:extLst>
      <p:ext uri="{BB962C8B-B14F-4D97-AF65-F5344CB8AC3E}">
        <p14:creationId xmlns:p14="http://schemas.microsoft.com/office/powerpoint/2010/main" val="113120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41837" y="3040063"/>
            <a:ext cx="7698565" cy="914400"/>
          </a:xfrm>
        </p:spPr>
        <p:txBody>
          <a:bodyPr/>
          <a:lstStyle/>
          <a:p>
            <a:pPr marL="457200" indent="-457200">
              <a:buFont typeface="Arial" panose="020B0604020202020204" pitchFamily="34" charset="0"/>
              <a:buChar char="•"/>
            </a:pPr>
            <a:r>
              <a:rPr lang="en-US" sz="2400" dirty="0" smtClean="0"/>
              <a:t>What’s new in IaaS (v2) </a:t>
            </a:r>
          </a:p>
          <a:p>
            <a:pPr marL="457200" indent="-457200">
              <a:buFont typeface="Arial" panose="020B0604020202020204" pitchFamily="34" charset="0"/>
              <a:buChar char="•"/>
            </a:pPr>
            <a:r>
              <a:rPr lang="en-US" sz="2400" dirty="0" smtClean="0"/>
              <a:t>Dev/Test on Azure IaaS Simplified. Again.</a:t>
            </a:r>
          </a:p>
          <a:p>
            <a:pPr marL="457200" indent="-457200">
              <a:buFont typeface="Arial" panose="020B0604020202020204" pitchFamily="34" charset="0"/>
              <a:buChar char="•"/>
            </a:pPr>
            <a:r>
              <a:rPr lang="en-US" sz="2400" dirty="0" smtClean="0"/>
              <a:t>Deploying Complex Applications on IaaS</a:t>
            </a:r>
            <a:endParaRPr lang="en-US" sz="2400" dirty="0"/>
          </a:p>
          <a:p>
            <a:pPr marL="457200" indent="-457200">
              <a:buFont typeface="Arial" panose="020B0604020202020204" pitchFamily="34" charset="0"/>
              <a:buChar char="•"/>
            </a:pPr>
            <a:r>
              <a:rPr lang="en-US" sz="2400" b="1" u="sng" dirty="0" smtClean="0"/>
              <a:t>A single unified Azure Stack for the Microsoft Cloud</a:t>
            </a:r>
          </a:p>
          <a:p>
            <a:pPr marL="457200" indent="-457200">
              <a:buFont typeface="Arial" panose="020B0604020202020204" pitchFamily="34" charset="0"/>
              <a:buChar char="•"/>
            </a:pPr>
            <a:r>
              <a:rPr lang="en-US" sz="2400" dirty="0" smtClean="0"/>
              <a:t>Closing</a:t>
            </a:r>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4638" y="2226745"/>
            <a:ext cx="3931920" cy="2541036"/>
          </a:xfrm>
        </p:spPr>
      </p:pic>
      <p:sp>
        <p:nvSpPr>
          <p:cNvPr id="5" name="Title 4"/>
          <p:cNvSpPr>
            <a:spLocks noGrp="1"/>
          </p:cNvSpPr>
          <p:nvPr>
            <p:ph type="title"/>
          </p:nvPr>
        </p:nvSpPr>
        <p:spPr/>
        <p:txBody>
          <a:bodyPr/>
          <a:lstStyle/>
          <a:p>
            <a:r>
              <a:rPr lang="en-US" dirty="0" smtClean="0"/>
              <a:t>What are we covering today?</a:t>
            </a:r>
            <a:endParaRPr lang="en-US" dirty="0"/>
          </a:p>
        </p:txBody>
      </p:sp>
    </p:spTree>
    <p:extLst>
      <p:ext uri="{BB962C8B-B14F-4D97-AF65-F5344CB8AC3E}">
        <p14:creationId xmlns:p14="http://schemas.microsoft.com/office/powerpoint/2010/main" val="263385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btitle 2"/>
          <p:cNvSpPr txBox="1">
            <a:spLocks/>
          </p:cNvSpPr>
          <p:nvPr/>
        </p:nvSpPr>
        <p:spPr>
          <a:xfrm>
            <a:off x="313366" y="1546232"/>
            <a:ext cx="2253173" cy="3145467"/>
          </a:xfrm>
          <a:prstGeom prst="rect">
            <a:avLst/>
          </a:prstGeom>
        </p:spPr>
        <p:txBody>
          <a:bodyPr>
            <a:no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None/>
            </a:pPr>
            <a:r>
              <a:rPr lang="en-US" sz="2497" dirty="0">
                <a:solidFill>
                  <a:schemeClr val="tx1"/>
                </a:solidFill>
                <a:latin typeface="Segoe UI Light" panose="020B0502040204020203" pitchFamily="34" charset="0"/>
                <a:cs typeface="Segoe UI Light" panose="020B0502040204020203" pitchFamily="34" charset="0"/>
              </a:rPr>
              <a:t>Consistent Management Layer</a:t>
            </a:r>
            <a:endParaRPr lang="en-US" sz="1873" dirty="0">
              <a:solidFill>
                <a:schemeClr val="tx1"/>
              </a:solidFill>
              <a:latin typeface="Segoe UI Light" panose="020B0502040204020203" pitchFamily="34" charset="0"/>
              <a:cs typeface="Segoe UI Light" panose="020B0502040204020203" pitchFamily="34" charset="0"/>
            </a:endParaRPr>
          </a:p>
        </p:txBody>
      </p:sp>
      <p:pic>
        <p:nvPicPr>
          <p:cNvPr id="22" name="Picture 21"/>
          <p:cNvPicPr>
            <a:picLocks noChangeAspect="1"/>
          </p:cNvPicPr>
          <p:nvPr/>
        </p:nvPicPr>
        <p:blipFill>
          <a:blip r:embed="rId3"/>
          <a:stretch>
            <a:fillRect/>
          </a:stretch>
        </p:blipFill>
        <p:spPr>
          <a:xfrm>
            <a:off x="2869549" y="592961"/>
            <a:ext cx="9638173" cy="5744197"/>
          </a:xfrm>
          <a:prstGeom prst="rect">
            <a:avLst/>
          </a:prstGeom>
        </p:spPr>
      </p:pic>
      <p:sp>
        <p:nvSpPr>
          <p:cNvPr id="34" name="Flowchart: Magnetic Disk 33"/>
          <p:cNvSpPr/>
          <p:nvPr/>
        </p:nvSpPr>
        <p:spPr bwMode="auto">
          <a:xfrm>
            <a:off x="520631" y="4088298"/>
            <a:ext cx="1735863" cy="1506090"/>
          </a:xfrm>
          <a:prstGeom prst="flowChartMagneticDisk">
            <a:avLst/>
          </a:prstGeom>
          <a:solidFill>
            <a:srgbClr val="7FBA00">
              <a:tint val="65000"/>
            </a:srgbClr>
          </a:solidFill>
          <a:ln w="9525" cap="flat" cmpd="sng" algn="ctr">
            <a:solidFill>
              <a:srgbClr val="0000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solidFill>
                <a:schemeClr val="bg1"/>
              </a:solidFill>
              <a:latin typeface="Segoe UI"/>
              <a:ea typeface="Segoe UI" pitchFamily="34" charset="0"/>
              <a:cs typeface="Segoe UI" pitchFamily="34" charset="0"/>
            </a:endParaRPr>
          </a:p>
        </p:txBody>
      </p:sp>
      <p:sp>
        <p:nvSpPr>
          <p:cNvPr id="35" name="Rectangle 34"/>
          <p:cNvSpPr/>
          <p:nvPr/>
        </p:nvSpPr>
        <p:spPr bwMode="auto">
          <a:xfrm>
            <a:off x="289775" y="5546294"/>
            <a:ext cx="2237759" cy="790864"/>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90234" tIns="152188" rIns="190234" bIns="152188" numCol="1" spcCol="0" rtlCol="0" fromWordArt="0" anchor="t" anchorCtr="0" forceAA="0" compatLnSpc="1">
            <a:prstTxWarp prst="textNoShape">
              <a:avLst/>
            </a:prstTxWarp>
            <a:noAutofit/>
          </a:bodyPr>
          <a:lstStyle/>
          <a:p>
            <a:pPr algn="ctr" defTabSz="969953" fontAlgn="base">
              <a:lnSpc>
                <a:spcPct val="90000"/>
              </a:lnSpc>
              <a:spcBef>
                <a:spcPct val="0"/>
              </a:spcBef>
              <a:spcAft>
                <a:spcPct val="0"/>
              </a:spcAft>
              <a:defRPr/>
            </a:pPr>
            <a:r>
              <a:rPr lang="en-US" sz="2856" b="1" kern="0" dirty="0">
                <a:ea typeface="Segoe UI" pitchFamily="34" charset="0"/>
                <a:cs typeface="Segoe UI" pitchFamily="34" charset="0"/>
              </a:rPr>
              <a:t>Curated Extensions</a:t>
            </a:r>
          </a:p>
        </p:txBody>
      </p:sp>
      <p:pic>
        <p:nvPicPr>
          <p:cNvPr id="36" name="Picture 35"/>
          <p:cNvPicPr>
            <a:picLocks noChangeAspect="1"/>
          </p:cNvPicPr>
          <p:nvPr/>
        </p:nvPicPr>
        <p:blipFill>
          <a:blip r:embed="rId4"/>
          <a:stretch>
            <a:fillRect/>
          </a:stretch>
        </p:blipFill>
        <p:spPr>
          <a:xfrm>
            <a:off x="659165" y="4568547"/>
            <a:ext cx="533269" cy="879618"/>
          </a:xfrm>
          <a:prstGeom prst="rect">
            <a:avLst/>
          </a:prstGeom>
        </p:spPr>
      </p:pic>
      <p:pic>
        <p:nvPicPr>
          <p:cNvPr id="37" name="Picture 36"/>
          <p:cNvPicPr>
            <a:picLocks noChangeAspect="1"/>
          </p:cNvPicPr>
          <p:nvPr/>
        </p:nvPicPr>
        <p:blipFill>
          <a:blip r:embed="rId5"/>
          <a:stretch>
            <a:fillRect/>
          </a:stretch>
        </p:blipFill>
        <p:spPr>
          <a:xfrm>
            <a:off x="659165" y="4217880"/>
            <a:ext cx="1468467" cy="251505"/>
          </a:xfrm>
          <a:prstGeom prst="rect">
            <a:avLst/>
          </a:prstGeom>
        </p:spPr>
      </p:pic>
      <p:pic>
        <p:nvPicPr>
          <p:cNvPr id="8" name="Picture 2" descr="http://blog.cloudfoundry.com/wp-content/static/cfcom/assets/images/logocf300squa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161" y="4653292"/>
            <a:ext cx="557333" cy="557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tool.microsoftsca.com/Content/assets/clients/92852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1951" y="5151865"/>
            <a:ext cx="970666" cy="48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0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541837" y="3040063"/>
            <a:ext cx="7698565" cy="914400"/>
          </a:xfrm>
        </p:spPr>
        <p:txBody>
          <a:bodyPr/>
          <a:lstStyle/>
          <a:p>
            <a:pPr marL="457200" indent="-457200">
              <a:buFont typeface="Arial" panose="020B0604020202020204" pitchFamily="34" charset="0"/>
              <a:buChar char="•"/>
            </a:pPr>
            <a:r>
              <a:rPr lang="en-US" sz="2400" b="1" u="sng" dirty="0" smtClean="0"/>
              <a:t>What’s new in IaaS (v2) </a:t>
            </a:r>
          </a:p>
          <a:p>
            <a:pPr marL="457200" indent="-457200">
              <a:buFont typeface="Arial" panose="020B0604020202020204" pitchFamily="34" charset="0"/>
              <a:buChar char="•"/>
            </a:pPr>
            <a:r>
              <a:rPr lang="en-US" sz="2400" dirty="0" smtClean="0"/>
              <a:t>Dev/Test on Azure IaaS Simplified. Again.</a:t>
            </a:r>
          </a:p>
          <a:p>
            <a:pPr marL="457200" indent="-457200">
              <a:buFont typeface="Arial" panose="020B0604020202020204" pitchFamily="34" charset="0"/>
              <a:buChar char="•"/>
            </a:pPr>
            <a:r>
              <a:rPr lang="en-US" sz="2400" dirty="0" smtClean="0"/>
              <a:t>Deploying Complex Applications on IaaS</a:t>
            </a:r>
            <a:endParaRPr lang="en-US" sz="2400" dirty="0"/>
          </a:p>
          <a:p>
            <a:pPr marL="457200" indent="-457200">
              <a:buFont typeface="Arial" panose="020B0604020202020204" pitchFamily="34" charset="0"/>
              <a:buChar char="•"/>
            </a:pPr>
            <a:r>
              <a:rPr lang="en-US" sz="2400" dirty="0" smtClean="0"/>
              <a:t>A single unified Azure Stack for the Microsoft Cloud</a:t>
            </a:r>
          </a:p>
          <a:p>
            <a:pPr marL="457200" indent="-457200">
              <a:buFont typeface="Arial" panose="020B0604020202020204" pitchFamily="34" charset="0"/>
              <a:buChar char="•"/>
            </a:pPr>
            <a:r>
              <a:rPr lang="en-US" sz="2400" dirty="0" smtClean="0"/>
              <a:t>Closing</a:t>
            </a:r>
          </a:p>
        </p:txBody>
      </p:sp>
      <p:pic>
        <p:nvPicPr>
          <p:cNvPr id="4" name="Picture Placeholder 3"/>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274638" y="2226745"/>
            <a:ext cx="3931920" cy="2541036"/>
          </a:xfrm>
        </p:spPr>
      </p:pic>
      <p:sp>
        <p:nvSpPr>
          <p:cNvPr id="5" name="Title 4"/>
          <p:cNvSpPr>
            <a:spLocks noGrp="1"/>
          </p:cNvSpPr>
          <p:nvPr>
            <p:ph type="title"/>
          </p:nvPr>
        </p:nvSpPr>
        <p:spPr/>
        <p:txBody>
          <a:bodyPr/>
          <a:lstStyle/>
          <a:p>
            <a:r>
              <a:rPr lang="en-US" dirty="0" smtClean="0"/>
              <a:t>What are we covering today?</a:t>
            </a:r>
            <a:endParaRPr lang="en-US" dirty="0"/>
          </a:p>
        </p:txBody>
      </p:sp>
    </p:spTree>
    <p:extLst>
      <p:ext uri="{BB962C8B-B14F-4D97-AF65-F5344CB8AC3E}">
        <p14:creationId xmlns:p14="http://schemas.microsoft.com/office/powerpoint/2010/main" val="31933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Single unified Azure Stack</a:t>
            </a:r>
            <a:br>
              <a:rPr lang="en-US" dirty="0" smtClean="0"/>
            </a:br>
            <a:r>
              <a:rPr lang="en-US" dirty="0" smtClean="0"/>
              <a:t/>
            </a:r>
            <a:br>
              <a:rPr lang="en-US" dirty="0" smtClean="0"/>
            </a:br>
            <a:r>
              <a:rPr lang="en-US" sz="2400" dirty="0" smtClean="0"/>
              <a:t>Walkthrough Templates &amp; Tooling Support for unified Azure Stack</a:t>
            </a:r>
            <a:endParaRPr lang="en-US" dirty="0"/>
          </a:p>
        </p:txBody>
      </p:sp>
    </p:spTree>
    <p:extLst>
      <p:ext uri="{BB962C8B-B14F-4D97-AF65-F5344CB8AC3E}">
        <p14:creationId xmlns:p14="http://schemas.microsoft.com/office/powerpoint/2010/main" val="15568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999036" y="3040063"/>
            <a:ext cx="7353305" cy="914400"/>
          </a:xfrm>
        </p:spPr>
        <p:txBody>
          <a:bodyPr/>
          <a:lstStyle/>
          <a:p>
            <a:pPr marL="571500" indent="-571500">
              <a:buFont typeface="Arial" panose="020B0604020202020204" pitchFamily="34" charset="0"/>
              <a:buChar char="•"/>
            </a:pPr>
            <a:r>
              <a:rPr lang="en-US" dirty="0" smtClean="0"/>
              <a:t>Azure Platform Overview</a:t>
            </a:r>
            <a:endParaRPr lang="en-US" dirty="0"/>
          </a:p>
          <a:p>
            <a:pPr marL="571500" indent="-571500">
              <a:buFont typeface="Arial" panose="020B0604020202020204" pitchFamily="34" charset="0"/>
              <a:buChar char="•"/>
            </a:pPr>
            <a:r>
              <a:rPr lang="en-US" dirty="0" smtClean="0"/>
              <a:t>Applications on IaaS</a:t>
            </a:r>
            <a:endParaRPr lang="en-US" dirty="0"/>
          </a:p>
          <a:p>
            <a:pPr marL="571500" indent="-571500">
              <a:buFont typeface="Arial" panose="020B0604020202020204" pitchFamily="34" charset="0"/>
              <a:buChar char="•"/>
            </a:pPr>
            <a:r>
              <a:rPr lang="en-US" dirty="0" smtClean="0"/>
              <a:t>What’s New and Open with IaaS</a:t>
            </a:r>
            <a:endParaRPr lang="en-US" dirty="0"/>
          </a:p>
          <a:p>
            <a:pPr marL="571500" indent="-571500">
              <a:buFont typeface="Arial" panose="020B0604020202020204" pitchFamily="34" charset="0"/>
              <a:buChar char="•"/>
            </a:pPr>
            <a:r>
              <a:rPr lang="en-US" b="1" u="sng" dirty="0" smtClean="0"/>
              <a:t>Closing</a:t>
            </a:r>
            <a:endParaRPr lang="en-US" b="1" u="sng" dirty="0"/>
          </a:p>
        </p:txBody>
      </p:sp>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69663" y="2315544"/>
            <a:ext cx="4486666" cy="2430623"/>
          </a:xfrm>
          <a:ln>
            <a:solidFill>
              <a:schemeClr val="tx1"/>
            </a:solidFill>
          </a:ln>
        </p:spPr>
      </p:pic>
      <p:sp>
        <p:nvSpPr>
          <p:cNvPr id="4" name="Title 3"/>
          <p:cNvSpPr>
            <a:spLocks noGrp="1"/>
          </p:cNvSpPr>
          <p:nvPr>
            <p:ph type="title"/>
          </p:nvPr>
        </p:nvSpPr>
        <p:spPr/>
        <p:txBody>
          <a:bodyPr/>
          <a:lstStyle/>
          <a:p>
            <a:r>
              <a:rPr lang="en-US" dirty="0" smtClean="0"/>
              <a:t>What are we covering today?</a:t>
            </a:r>
            <a:endParaRPr lang="en-US" dirty="0"/>
          </a:p>
        </p:txBody>
      </p:sp>
    </p:spTree>
    <p:extLst>
      <p:ext uri="{BB962C8B-B14F-4D97-AF65-F5344CB8AC3E}">
        <p14:creationId xmlns:p14="http://schemas.microsoft.com/office/powerpoint/2010/main" val="291233901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930276" y="1744662"/>
            <a:ext cx="10926761" cy="4648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188720" tIns="146304" rIns="548640" bIns="146304" rtlCol="0" anchor="t" anchorCtr="0"/>
          <a:lstStyle/>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Improve your skills by enrolling in our </a:t>
            </a:r>
            <a:r>
              <a:rPr lang="en-US" sz="3600" dirty="0" smtClean="0">
                <a:gradFill>
                  <a:gsLst>
                    <a:gs pos="20354">
                      <a:schemeClr val="bg1"/>
                    </a:gs>
                    <a:gs pos="46000">
                      <a:schemeClr val="bg1"/>
                    </a:gs>
                  </a:gsLst>
                  <a:lin ang="5400000" scaled="0"/>
                </a:gradFill>
                <a:latin typeface="Segoe UI Light"/>
              </a:rPr>
              <a:t/>
            </a:r>
            <a:br>
              <a:rPr lang="en-US" sz="3600" dirty="0" smtClean="0">
                <a:gradFill>
                  <a:gsLst>
                    <a:gs pos="20354">
                      <a:schemeClr val="bg1"/>
                    </a:gs>
                    <a:gs pos="46000">
                      <a:schemeClr val="bg1"/>
                    </a:gs>
                  </a:gsLst>
                  <a:lin ang="5400000" scaled="0"/>
                </a:gradFill>
                <a:latin typeface="Segoe UI Light"/>
              </a:rPr>
            </a:br>
            <a:r>
              <a:rPr lang="en-US" sz="3600" dirty="0" smtClean="0">
                <a:gradFill>
                  <a:gsLst>
                    <a:gs pos="20354">
                      <a:schemeClr val="bg1"/>
                    </a:gs>
                    <a:gs pos="46000">
                      <a:schemeClr val="bg1"/>
                    </a:gs>
                  </a:gsLst>
                  <a:lin ang="5400000" scaled="0"/>
                </a:gradFill>
                <a:latin typeface="Segoe UI Light"/>
                <a:hlinkClick r:id="rId2"/>
              </a:rPr>
              <a:t>free </a:t>
            </a:r>
            <a:r>
              <a:rPr lang="en-US" sz="3600" dirty="0">
                <a:gradFill>
                  <a:gsLst>
                    <a:gs pos="20354">
                      <a:schemeClr val="bg1"/>
                    </a:gs>
                    <a:gs pos="46000">
                      <a:schemeClr val="bg1"/>
                    </a:gs>
                  </a:gsLst>
                  <a:lin ang="5400000" scaled="0"/>
                </a:gradFill>
                <a:latin typeface="Segoe UI Light"/>
                <a:hlinkClick r:id="rId2"/>
              </a:rPr>
              <a:t>cloud development courses </a:t>
            </a:r>
            <a:r>
              <a:rPr lang="en-US" sz="3600" dirty="0">
                <a:gradFill>
                  <a:gsLst>
                    <a:gs pos="20354">
                      <a:schemeClr val="bg1"/>
                    </a:gs>
                    <a:gs pos="46000">
                      <a:schemeClr val="bg1"/>
                    </a:gs>
                  </a:gsLst>
                  <a:lin ang="5400000" scaled="0"/>
                </a:gradFill>
                <a:latin typeface="Segoe UI Light"/>
              </a:rPr>
              <a:t>at the Microsoft Virtual Academy.</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hlinkClick r:id="rId3"/>
              </a:rPr>
              <a:t>Try Microsoft Azure for free </a:t>
            </a:r>
            <a:r>
              <a:rPr lang="en-US" sz="3600" dirty="0">
                <a:gradFill>
                  <a:gsLst>
                    <a:gs pos="20354">
                      <a:schemeClr val="bg1"/>
                    </a:gs>
                    <a:gs pos="46000">
                      <a:schemeClr val="bg1"/>
                    </a:gs>
                  </a:gsLst>
                  <a:lin ang="5400000" scaled="0"/>
                </a:gradFill>
                <a:latin typeface="Segoe UI Light"/>
              </a:rPr>
              <a:t>and deploy your first cloud solution in under 5 minutes!</a:t>
            </a:r>
          </a:p>
          <a:p>
            <a:pPr lvl="0" fontAlgn="ctr">
              <a:lnSpc>
                <a:spcPct val="85000"/>
              </a:lnSpc>
              <a:spcAft>
                <a:spcPts val="3600"/>
              </a:spcAft>
              <a:buSzPct val="90000"/>
            </a:pPr>
            <a:r>
              <a:rPr lang="en-US" sz="3600" dirty="0">
                <a:gradFill>
                  <a:gsLst>
                    <a:gs pos="20354">
                      <a:schemeClr val="bg1"/>
                    </a:gs>
                    <a:gs pos="46000">
                      <a:schemeClr val="bg1"/>
                    </a:gs>
                  </a:gsLst>
                  <a:lin ang="5400000" scaled="0"/>
                </a:gradFill>
                <a:latin typeface="Segoe UI Light"/>
              </a:rPr>
              <a:t>Easily build web and mobile apps for any platform with </a:t>
            </a:r>
            <a:r>
              <a:rPr lang="en-US" sz="3600" dirty="0" err="1">
                <a:gradFill>
                  <a:gsLst>
                    <a:gs pos="20354">
                      <a:schemeClr val="bg1"/>
                    </a:gs>
                    <a:gs pos="46000">
                      <a:schemeClr val="bg1"/>
                    </a:gs>
                  </a:gsLst>
                  <a:lin ang="5400000" scaled="0"/>
                </a:gradFill>
                <a:latin typeface="Segoe UI Light"/>
                <a:hlinkClick r:id="rId4"/>
              </a:rPr>
              <a:t>AzureAppService</a:t>
            </a:r>
            <a:r>
              <a:rPr lang="en-US" sz="3600" dirty="0">
                <a:gradFill>
                  <a:gsLst>
                    <a:gs pos="20354">
                      <a:schemeClr val="bg1"/>
                    </a:gs>
                    <a:gs pos="46000">
                      <a:schemeClr val="bg1"/>
                    </a:gs>
                  </a:gsLst>
                  <a:lin ang="5400000" scaled="0"/>
                </a:gradFill>
                <a:latin typeface="Segoe UI Light"/>
                <a:hlinkClick r:id="rId4"/>
              </a:rPr>
              <a:t> for free</a:t>
            </a:r>
            <a:r>
              <a:rPr lang="en-US" sz="3600" dirty="0">
                <a:gradFill>
                  <a:gsLst>
                    <a:gs pos="20354">
                      <a:schemeClr val="bg1"/>
                    </a:gs>
                    <a:gs pos="46000">
                      <a:schemeClr val="bg1"/>
                    </a:gs>
                  </a:gsLst>
                  <a:lin ang="5400000" scaled="0"/>
                </a:gradFill>
                <a:latin typeface="Segoe UI Light"/>
              </a:rPr>
              <a:t>.</a:t>
            </a:r>
          </a:p>
        </p:txBody>
      </p:sp>
      <p:sp>
        <p:nvSpPr>
          <p:cNvPr id="2" name="Title 1"/>
          <p:cNvSpPr>
            <a:spLocks noGrp="1"/>
          </p:cNvSpPr>
          <p:nvPr>
            <p:ph type="title"/>
          </p:nvPr>
        </p:nvSpPr>
        <p:spPr/>
        <p:txBody>
          <a:bodyPr/>
          <a:lstStyle/>
          <a:p>
            <a:r>
              <a:rPr lang="en-US" smtClean="0"/>
              <a:t>Resources</a:t>
            </a:r>
            <a:endParaRPr lang="en-US" dirty="0"/>
          </a:p>
        </p:txBody>
      </p:sp>
      <p:sp useBgFill="1">
        <p:nvSpPr>
          <p:cNvPr id="7" name="Oval 6"/>
          <p:cNvSpPr/>
          <p:nvPr/>
        </p:nvSpPr>
        <p:spPr bwMode="auto">
          <a:xfrm>
            <a:off x="427037" y="1212849"/>
            <a:ext cx="1524000" cy="1524000"/>
          </a:xfrm>
          <a:prstGeom prst="ellipse">
            <a:avLst/>
          </a:prstGeom>
          <a:ln w="5715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17"/>
          <p:cNvSpPr>
            <a:spLocks noChangeAspect="1" noEditPoints="1"/>
          </p:cNvSpPr>
          <p:nvPr/>
        </p:nvSpPr>
        <p:spPr bwMode="auto">
          <a:xfrm>
            <a:off x="892174" y="1504980"/>
            <a:ext cx="593726" cy="939738"/>
          </a:xfrm>
          <a:custGeom>
            <a:avLst/>
            <a:gdLst>
              <a:gd name="T0" fmla="*/ 0 w 61"/>
              <a:gd name="T1" fmla="*/ 0 h 98"/>
              <a:gd name="T2" fmla="*/ 0 w 61"/>
              <a:gd name="T3" fmla="*/ 98 h 98"/>
              <a:gd name="T4" fmla="*/ 61 w 61"/>
              <a:gd name="T5" fmla="*/ 98 h 98"/>
              <a:gd name="T6" fmla="*/ 61 w 61"/>
              <a:gd name="T7" fmla="*/ 0 h 98"/>
              <a:gd name="T8" fmla="*/ 0 w 61"/>
              <a:gd name="T9" fmla="*/ 0 h 98"/>
              <a:gd name="T10" fmla="*/ 55 w 61"/>
              <a:gd name="T11" fmla="*/ 92 h 98"/>
              <a:gd name="T12" fmla="*/ 6 w 61"/>
              <a:gd name="T13" fmla="*/ 92 h 98"/>
              <a:gd name="T14" fmla="*/ 6 w 61"/>
              <a:gd name="T15" fmla="*/ 7 h 98"/>
              <a:gd name="T16" fmla="*/ 55 w 61"/>
              <a:gd name="T17" fmla="*/ 7 h 98"/>
              <a:gd name="T18" fmla="*/ 55 w 61"/>
              <a:gd name="T19" fmla="*/ 92 h 98"/>
              <a:gd name="T20" fmla="*/ 28 w 61"/>
              <a:gd name="T21" fmla="*/ 80 h 98"/>
              <a:gd name="T22" fmla="*/ 34 w 61"/>
              <a:gd name="T23" fmla="*/ 80 h 98"/>
              <a:gd name="T24" fmla="*/ 34 w 61"/>
              <a:gd name="T25" fmla="*/ 86 h 98"/>
              <a:gd name="T26" fmla="*/ 28 w 61"/>
              <a:gd name="T27" fmla="*/ 86 h 98"/>
              <a:gd name="T28" fmla="*/ 28 w 61"/>
              <a:gd name="T29" fmla="*/ 80 h 98"/>
              <a:gd name="T30" fmla="*/ 40 w 61"/>
              <a:gd name="T31" fmla="*/ 41 h 98"/>
              <a:gd name="T32" fmla="*/ 39 w 61"/>
              <a:gd name="T33" fmla="*/ 41 h 98"/>
              <a:gd name="T34" fmla="*/ 31 w 61"/>
              <a:gd name="T35" fmla="*/ 35 h 98"/>
              <a:gd name="T36" fmla="*/ 24 w 61"/>
              <a:gd name="T37" fmla="*/ 39 h 98"/>
              <a:gd name="T38" fmla="*/ 24 w 61"/>
              <a:gd name="T39" fmla="*/ 38 h 98"/>
              <a:gd name="T40" fmla="*/ 23 w 61"/>
              <a:gd name="T41" fmla="*/ 38 h 98"/>
              <a:gd name="T42" fmla="*/ 17 w 61"/>
              <a:gd name="T43" fmla="*/ 45 h 98"/>
              <a:gd name="T44" fmla="*/ 23 w 61"/>
              <a:gd name="T45" fmla="*/ 51 h 98"/>
              <a:gd name="T46" fmla="*/ 40 w 61"/>
              <a:gd name="T47" fmla="*/ 51 h 98"/>
              <a:gd name="T48" fmla="*/ 45 w 61"/>
              <a:gd name="T49" fmla="*/ 46 h 98"/>
              <a:gd name="T50" fmla="*/ 40 w 61"/>
              <a:gd name="T51" fmla="*/ 4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98">
                <a:moveTo>
                  <a:pt x="0" y="0"/>
                </a:moveTo>
                <a:cubicBezTo>
                  <a:pt x="0" y="98"/>
                  <a:pt x="0" y="98"/>
                  <a:pt x="0" y="98"/>
                </a:cubicBezTo>
                <a:cubicBezTo>
                  <a:pt x="61" y="98"/>
                  <a:pt x="61" y="98"/>
                  <a:pt x="61" y="98"/>
                </a:cubicBezTo>
                <a:cubicBezTo>
                  <a:pt x="61" y="0"/>
                  <a:pt x="61" y="0"/>
                  <a:pt x="61" y="0"/>
                </a:cubicBezTo>
                <a:lnTo>
                  <a:pt x="0" y="0"/>
                </a:lnTo>
                <a:close/>
                <a:moveTo>
                  <a:pt x="55" y="92"/>
                </a:moveTo>
                <a:cubicBezTo>
                  <a:pt x="6" y="92"/>
                  <a:pt x="6" y="92"/>
                  <a:pt x="6" y="92"/>
                </a:cubicBezTo>
                <a:cubicBezTo>
                  <a:pt x="6" y="7"/>
                  <a:pt x="6" y="7"/>
                  <a:pt x="6" y="7"/>
                </a:cubicBezTo>
                <a:cubicBezTo>
                  <a:pt x="55" y="7"/>
                  <a:pt x="55" y="7"/>
                  <a:pt x="55" y="7"/>
                </a:cubicBezTo>
                <a:lnTo>
                  <a:pt x="55" y="92"/>
                </a:lnTo>
                <a:close/>
                <a:moveTo>
                  <a:pt x="28" y="80"/>
                </a:moveTo>
                <a:cubicBezTo>
                  <a:pt x="34" y="80"/>
                  <a:pt x="34" y="80"/>
                  <a:pt x="34" y="80"/>
                </a:cubicBezTo>
                <a:cubicBezTo>
                  <a:pt x="34" y="86"/>
                  <a:pt x="34" y="86"/>
                  <a:pt x="34" y="86"/>
                </a:cubicBezTo>
                <a:cubicBezTo>
                  <a:pt x="28" y="86"/>
                  <a:pt x="28" y="86"/>
                  <a:pt x="28" y="86"/>
                </a:cubicBezTo>
                <a:lnTo>
                  <a:pt x="28" y="80"/>
                </a:lnTo>
                <a:close/>
                <a:moveTo>
                  <a:pt x="40" y="41"/>
                </a:moveTo>
                <a:cubicBezTo>
                  <a:pt x="39" y="41"/>
                  <a:pt x="39" y="41"/>
                  <a:pt x="39" y="41"/>
                </a:cubicBezTo>
                <a:cubicBezTo>
                  <a:pt x="38" y="37"/>
                  <a:pt x="35" y="35"/>
                  <a:pt x="31" y="35"/>
                </a:cubicBezTo>
                <a:cubicBezTo>
                  <a:pt x="28" y="35"/>
                  <a:pt x="25" y="36"/>
                  <a:pt x="24" y="39"/>
                </a:cubicBezTo>
                <a:cubicBezTo>
                  <a:pt x="24" y="39"/>
                  <a:pt x="24" y="39"/>
                  <a:pt x="24" y="38"/>
                </a:cubicBezTo>
                <a:cubicBezTo>
                  <a:pt x="23" y="38"/>
                  <a:pt x="23" y="38"/>
                  <a:pt x="23" y="38"/>
                </a:cubicBezTo>
                <a:cubicBezTo>
                  <a:pt x="19" y="38"/>
                  <a:pt x="17" y="41"/>
                  <a:pt x="17" y="45"/>
                </a:cubicBezTo>
                <a:cubicBezTo>
                  <a:pt x="17" y="48"/>
                  <a:pt x="20" y="51"/>
                  <a:pt x="23" y="51"/>
                </a:cubicBezTo>
                <a:cubicBezTo>
                  <a:pt x="40" y="51"/>
                  <a:pt x="40" y="51"/>
                  <a:pt x="40" y="51"/>
                </a:cubicBezTo>
                <a:cubicBezTo>
                  <a:pt x="42" y="51"/>
                  <a:pt x="45" y="49"/>
                  <a:pt x="45" y="46"/>
                </a:cubicBezTo>
                <a:cubicBezTo>
                  <a:pt x="45" y="43"/>
                  <a:pt x="42" y="41"/>
                  <a:pt x="40" y="4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400"/>
            <a:endParaRPr lang="en-US" dirty="0"/>
          </a:p>
        </p:txBody>
      </p:sp>
    </p:spTree>
    <p:extLst>
      <p:ext uri="{BB962C8B-B14F-4D97-AF65-F5344CB8AC3E}">
        <p14:creationId xmlns:p14="http://schemas.microsoft.com/office/powerpoint/2010/main" val="371362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567915" y="312592"/>
            <a:ext cx="5179510" cy="2433512"/>
          </a:xfrm>
        </p:spPr>
        <p:txBody>
          <a:bodyPr/>
          <a:lstStyle/>
          <a:p>
            <a:r>
              <a:rPr lang="en-US" sz="7343" dirty="0"/>
              <a:t>Resource Groups</a:t>
            </a:r>
          </a:p>
        </p:txBody>
      </p:sp>
      <p:sp>
        <p:nvSpPr>
          <p:cNvPr id="3" name="Subtitle 2"/>
          <p:cNvSpPr>
            <a:spLocks noGrp="1"/>
          </p:cNvSpPr>
          <p:nvPr>
            <p:ph type="subTitle" idx="4294967295"/>
          </p:nvPr>
        </p:nvSpPr>
        <p:spPr>
          <a:xfrm>
            <a:off x="6616481" y="2718852"/>
            <a:ext cx="5179510" cy="3404973"/>
          </a:xfrm>
        </p:spPr>
        <p:txBody>
          <a:bodyPr>
            <a:normAutofit/>
          </a:bodyPr>
          <a:lstStyle/>
          <a:p>
            <a:pPr marL="407932" indent="-407932">
              <a:buFont typeface="Wingdings" panose="05000000000000000000" pitchFamily="2" charset="2"/>
              <a:buChar char="à"/>
            </a:pPr>
            <a:r>
              <a:rPr lang="en-US" sz="2448" dirty="0">
                <a:solidFill>
                  <a:schemeClr val="tx1"/>
                </a:solidFill>
                <a:latin typeface="Segoe UI Light" panose="020B0502040204020203" pitchFamily="34" charset="0"/>
                <a:cs typeface="Segoe UI Light" panose="020B0502040204020203" pitchFamily="34" charset="0"/>
              </a:rPr>
              <a:t>Tightly coupled containers of multiple resources of similar or different </a:t>
            </a:r>
            <a:r>
              <a:rPr lang="en-US" sz="2448" dirty="0" smtClean="0">
                <a:solidFill>
                  <a:schemeClr val="tx1"/>
                </a:solidFill>
                <a:latin typeface="Segoe UI Light" panose="020B0502040204020203" pitchFamily="34" charset="0"/>
                <a:cs typeface="Segoe UI Light" panose="020B0502040204020203" pitchFamily="34" charset="0"/>
              </a:rPr>
              <a:t>types</a:t>
            </a:r>
          </a:p>
          <a:p>
            <a:pPr marL="407932" indent="-407932">
              <a:buFont typeface="Wingdings" panose="05000000000000000000" pitchFamily="2" charset="2"/>
              <a:buChar char="à"/>
            </a:pPr>
            <a:r>
              <a:rPr lang="en-US" sz="2448" dirty="0" smtClean="0">
                <a:solidFill>
                  <a:schemeClr val="tx1"/>
                </a:solidFill>
                <a:latin typeface="Segoe UI Light" panose="020B0502040204020203" pitchFamily="34" charset="0"/>
                <a:cs typeface="Segoe UI Light" panose="020B0502040204020203" pitchFamily="34" charset="0"/>
              </a:rPr>
              <a:t>Lifecycle, Access, Billing &amp; Identity control the resources placed in a resource group</a:t>
            </a:r>
          </a:p>
          <a:p>
            <a:pPr marL="407932" indent="-407932">
              <a:buFont typeface="Wingdings" panose="05000000000000000000" pitchFamily="2" charset="2"/>
              <a:buChar char="à"/>
            </a:pPr>
            <a:r>
              <a:rPr lang="en-US" sz="2448" dirty="0" smtClean="0">
                <a:solidFill>
                  <a:schemeClr val="tx1"/>
                </a:solidFill>
                <a:latin typeface="Segoe UI Light" panose="020B0502040204020203" pitchFamily="34" charset="0"/>
                <a:cs typeface="Segoe UI Light" panose="020B0502040204020203" pitchFamily="34" charset="0"/>
              </a:rPr>
              <a:t>Spans multiple regions </a:t>
            </a:r>
            <a:endParaRPr lang="en-US" sz="2448" dirty="0">
              <a:solidFill>
                <a:schemeClr val="tx1"/>
              </a:solidFill>
              <a:latin typeface="Segoe UI Light" panose="020B0502040204020203" pitchFamily="34" charset="0"/>
              <a:cs typeface="Segoe UI Light" panose="020B0502040204020203" pitchFamily="34" charset="0"/>
            </a:endParaRPr>
          </a:p>
        </p:txBody>
      </p:sp>
      <p:grpSp>
        <p:nvGrpSpPr>
          <p:cNvPr id="5" name="Group 4"/>
          <p:cNvGrpSpPr>
            <a:grpSpLocks noChangeAspect="1"/>
          </p:cNvGrpSpPr>
          <p:nvPr/>
        </p:nvGrpSpPr>
        <p:grpSpPr bwMode="auto">
          <a:xfrm>
            <a:off x="657407" y="1081902"/>
            <a:ext cx="5046030" cy="4819387"/>
            <a:chOff x="405" y="668"/>
            <a:chExt cx="3117" cy="2977"/>
          </a:xfrm>
        </p:grpSpPr>
        <p:sp>
          <p:nvSpPr>
            <p:cNvPr id="6" name="AutoShape 3"/>
            <p:cNvSpPr>
              <a:spLocks noChangeAspect="1" noChangeArrowheads="1" noTextEdit="1"/>
            </p:cNvSpPr>
            <p:nvPr/>
          </p:nvSpPr>
          <p:spPr bwMode="auto">
            <a:xfrm>
              <a:off x="406" y="668"/>
              <a:ext cx="311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 name="Freeform 5"/>
            <p:cNvSpPr>
              <a:spLocks/>
            </p:cNvSpPr>
            <p:nvPr/>
          </p:nvSpPr>
          <p:spPr bwMode="auto">
            <a:xfrm>
              <a:off x="412" y="676"/>
              <a:ext cx="3102" cy="2962"/>
            </a:xfrm>
            <a:custGeom>
              <a:avLst/>
              <a:gdLst>
                <a:gd name="T0" fmla="*/ 2649 w 2649"/>
                <a:gd name="T1" fmla="*/ 2496 h 2529"/>
                <a:gd name="T2" fmla="*/ 2616 w 2649"/>
                <a:gd name="T3" fmla="*/ 2529 h 2529"/>
                <a:gd name="T4" fmla="*/ 33 w 2649"/>
                <a:gd name="T5" fmla="*/ 2529 h 2529"/>
                <a:gd name="T6" fmla="*/ 0 w 2649"/>
                <a:gd name="T7" fmla="*/ 2496 h 2529"/>
                <a:gd name="T8" fmla="*/ 0 w 2649"/>
                <a:gd name="T9" fmla="*/ 33 h 2529"/>
                <a:gd name="T10" fmla="*/ 33 w 2649"/>
                <a:gd name="T11" fmla="*/ 0 h 2529"/>
                <a:gd name="T12" fmla="*/ 2616 w 2649"/>
                <a:gd name="T13" fmla="*/ 0 h 2529"/>
                <a:gd name="T14" fmla="*/ 2649 w 2649"/>
                <a:gd name="T15" fmla="*/ 33 h 2529"/>
                <a:gd name="T16" fmla="*/ 2649 w 2649"/>
                <a:gd name="T17" fmla="*/ 2496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9" h="2529">
                  <a:moveTo>
                    <a:pt x="2649" y="2496"/>
                  </a:moveTo>
                  <a:cubicBezTo>
                    <a:pt x="2649" y="2514"/>
                    <a:pt x="2634" y="2529"/>
                    <a:pt x="2616" y="2529"/>
                  </a:cubicBezTo>
                  <a:cubicBezTo>
                    <a:pt x="33" y="2529"/>
                    <a:pt x="33" y="2529"/>
                    <a:pt x="33" y="2529"/>
                  </a:cubicBezTo>
                  <a:cubicBezTo>
                    <a:pt x="15" y="2529"/>
                    <a:pt x="0" y="2514"/>
                    <a:pt x="0" y="2496"/>
                  </a:cubicBezTo>
                  <a:cubicBezTo>
                    <a:pt x="0" y="33"/>
                    <a:pt x="0" y="33"/>
                    <a:pt x="0" y="33"/>
                  </a:cubicBezTo>
                  <a:cubicBezTo>
                    <a:pt x="0" y="14"/>
                    <a:pt x="15" y="0"/>
                    <a:pt x="33" y="0"/>
                  </a:cubicBezTo>
                  <a:cubicBezTo>
                    <a:pt x="2616" y="0"/>
                    <a:pt x="2616" y="0"/>
                    <a:pt x="2616" y="0"/>
                  </a:cubicBezTo>
                  <a:cubicBezTo>
                    <a:pt x="2634" y="0"/>
                    <a:pt x="2649" y="14"/>
                    <a:pt x="2649" y="33"/>
                  </a:cubicBezTo>
                  <a:cubicBezTo>
                    <a:pt x="2649" y="2496"/>
                    <a:pt x="2649" y="2496"/>
                    <a:pt x="2649" y="2496"/>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 name="Freeform 6"/>
            <p:cNvSpPr>
              <a:spLocks/>
            </p:cNvSpPr>
            <p:nvPr/>
          </p:nvSpPr>
          <p:spPr bwMode="auto">
            <a:xfrm>
              <a:off x="405" y="669"/>
              <a:ext cx="3116" cy="2976"/>
            </a:xfrm>
            <a:custGeom>
              <a:avLst/>
              <a:gdLst>
                <a:gd name="T0" fmla="*/ 2655 w 2661"/>
                <a:gd name="T1" fmla="*/ 2502 h 2541"/>
                <a:gd name="T2" fmla="*/ 2649 w 2661"/>
                <a:gd name="T3" fmla="*/ 2502 h 2541"/>
                <a:gd name="T4" fmla="*/ 2641 w 2661"/>
                <a:gd name="T5" fmla="*/ 2521 h 2541"/>
                <a:gd name="T6" fmla="*/ 2622 w 2661"/>
                <a:gd name="T7" fmla="*/ 2529 h 2541"/>
                <a:gd name="T8" fmla="*/ 39 w 2661"/>
                <a:gd name="T9" fmla="*/ 2529 h 2541"/>
                <a:gd name="T10" fmla="*/ 20 w 2661"/>
                <a:gd name="T11" fmla="*/ 2521 h 2541"/>
                <a:gd name="T12" fmla="*/ 12 w 2661"/>
                <a:gd name="T13" fmla="*/ 2502 h 2541"/>
                <a:gd name="T14" fmla="*/ 12 w 2661"/>
                <a:gd name="T15" fmla="*/ 39 h 2541"/>
                <a:gd name="T16" fmla="*/ 20 w 2661"/>
                <a:gd name="T17" fmla="*/ 20 h 2541"/>
                <a:gd name="T18" fmla="*/ 39 w 2661"/>
                <a:gd name="T19" fmla="*/ 12 h 2541"/>
                <a:gd name="T20" fmla="*/ 2622 w 2661"/>
                <a:gd name="T21" fmla="*/ 12 h 2541"/>
                <a:gd name="T22" fmla="*/ 2641 w 2661"/>
                <a:gd name="T23" fmla="*/ 20 h 2541"/>
                <a:gd name="T24" fmla="*/ 2649 w 2661"/>
                <a:gd name="T25" fmla="*/ 39 h 2541"/>
                <a:gd name="T26" fmla="*/ 2649 w 2661"/>
                <a:gd name="T27" fmla="*/ 2502 h 2541"/>
                <a:gd name="T28" fmla="*/ 2655 w 2661"/>
                <a:gd name="T29" fmla="*/ 2502 h 2541"/>
                <a:gd name="T30" fmla="*/ 2661 w 2661"/>
                <a:gd name="T31" fmla="*/ 2502 h 2541"/>
                <a:gd name="T32" fmla="*/ 2661 w 2661"/>
                <a:gd name="T33" fmla="*/ 39 h 2541"/>
                <a:gd name="T34" fmla="*/ 2622 w 2661"/>
                <a:gd name="T35" fmla="*/ 0 h 2541"/>
                <a:gd name="T36" fmla="*/ 39 w 2661"/>
                <a:gd name="T37" fmla="*/ 0 h 2541"/>
                <a:gd name="T38" fmla="*/ 0 w 2661"/>
                <a:gd name="T39" fmla="*/ 39 h 2541"/>
                <a:gd name="T40" fmla="*/ 0 w 2661"/>
                <a:gd name="T41" fmla="*/ 2502 h 2541"/>
                <a:gd name="T42" fmla="*/ 39 w 2661"/>
                <a:gd name="T43" fmla="*/ 2541 h 2541"/>
                <a:gd name="T44" fmla="*/ 2622 w 2661"/>
                <a:gd name="T45" fmla="*/ 2541 h 2541"/>
                <a:gd name="T46" fmla="*/ 2661 w 2661"/>
                <a:gd name="T47" fmla="*/ 2502 h 2541"/>
                <a:gd name="T48" fmla="*/ 2655 w 2661"/>
                <a:gd name="T49" fmla="*/ 2502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1" h="2541">
                  <a:moveTo>
                    <a:pt x="2655" y="2502"/>
                  </a:moveTo>
                  <a:cubicBezTo>
                    <a:pt x="2649" y="2502"/>
                    <a:pt x="2649" y="2502"/>
                    <a:pt x="2649" y="2502"/>
                  </a:cubicBezTo>
                  <a:cubicBezTo>
                    <a:pt x="2649" y="2509"/>
                    <a:pt x="2646" y="2516"/>
                    <a:pt x="2641" y="2521"/>
                  </a:cubicBezTo>
                  <a:cubicBezTo>
                    <a:pt x="2636" y="2526"/>
                    <a:pt x="2629" y="2529"/>
                    <a:pt x="2622" y="2529"/>
                  </a:cubicBezTo>
                  <a:cubicBezTo>
                    <a:pt x="39" y="2529"/>
                    <a:pt x="39" y="2529"/>
                    <a:pt x="39" y="2529"/>
                  </a:cubicBezTo>
                  <a:cubicBezTo>
                    <a:pt x="32" y="2529"/>
                    <a:pt x="25" y="2526"/>
                    <a:pt x="20" y="2521"/>
                  </a:cubicBezTo>
                  <a:cubicBezTo>
                    <a:pt x="15" y="2516"/>
                    <a:pt x="12" y="2509"/>
                    <a:pt x="12" y="2502"/>
                  </a:cubicBezTo>
                  <a:cubicBezTo>
                    <a:pt x="12" y="39"/>
                    <a:pt x="12" y="39"/>
                    <a:pt x="12" y="39"/>
                  </a:cubicBezTo>
                  <a:cubicBezTo>
                    <a:pt x="12" y="31"/>
                    <a:pt x="15" y="25"/>
                    <a:pt x="20" y="20"/>
                  </a:cubicBezTo>
                  <a:cubicBezTo>
                    <a:pt x="25" y="15"/>
                    <a:pt x="32" y="12"/>
                    <a:pt x="39" y="12"/>
                  </a:cubicBezTo>
                  <a:cubicBezTo>
                    <a:pt x="2622" y="12"/>
                    <a:pt x="2622" y="12"/>
                    <a:pt x="2622" y="12"/>
                  </a:cubicBezTo>
                  <a:cubicBezTo>
                    <a:pt x="2629" y="12"/>
                    <a:pt x="2636" y="15"/>
                    <a:pt x="2641" y="20"/>
                  </a:cubicBezTo>
                  <a:cubicBezTo>
                    <a:pt x="2646" y="25"/>
                    <a:pt x="2649" y="31"/>
                    <a:pt x="2649" y="39"/>
                  </a:cubicBezTo>
                  <a:cubicBezTo>
                    <a:pt x="2649" y="2502"/>
                    <a:pt x="2649" y="2502"/>
                    <a:pt x="2649" y="2502"/>
                  </a:cubicBezTo>
                  <a:cubicBezTo>
                    <a:pt x="2655" y="2502"/>
                    <a:pt x="2655" y="2502"/>
                    <a:pt x="2655" y="2502"/>
                  </a:cubicBezTo>
                  <a:cubicBezTo>
                    <a:pt x="2661" y="2502"/>
                    <a:pt x="2661" y="2502"/>
                    <a:pt x="2661" y="2502"/>
                  </a:cubicBezTo>
                  <a:cubicBezTo>
                    <a:pt x="2661" y="39"/>
                    <a:pt x="2661" y="39"/>
                    <a:pt x="2661" y="39"/>
                  </a:cubicBezTo>
                  <a:cubicBezTo>
                    <a:pt x="2661" y="17"/>
                    <a:pt x="2643" y="0"/>
                    <a:pt x="2622" y="0"/>
                  </a:cubicBezTo>
                  <a:cubicBezTo>
                    <a:pt x="39" y="0"/>
                    <a:pt x="39" y="0"/>
                    <a:pt x="39" y="0"/>
                  </a:cubicBezTo>
                  <a:cubicBezTo>
                    <a:pt x="18" y="0"/>
                    <a:pt x="0" y="17"/>
                    <a:pt x="0" y="39"/>
                  </a:cubicBezTo>
                  <a:cubicBezTo>
                    <a:pt x="0" y="2502"/>
                    <a:pt x="0" y="2502"/>
                    <a:pt x="0" y="2502"/>
                  </a:cubicBezTo>
                  <a:cubicBezTo>
                    <a:pt x="0" y="2523"/>
                    <a:pt x="18" y="2541"/>
                    <a:pt x="39" y="2541"/>
                  </a:cubicBezTo>
                  <a:cubicBezTo>
                    <a:pt x="2622" y="2541"/>
                    <a:pt x="2622" y="2541"/>
                    <a:pt x="2622" y="2541"/>
                  </a:cubicBezTo>
                  <a:cubicBezTo>
                    <a:pt x="2643" y="2541"/>
                    <a:pt x="2661" y="2523"/>
                    <a:pt x="2661" y="2502"/>
                  </a:cubicBezTo>
                  <a:lnTo>
                    <a:pt x="2655" y="2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 name="Freeform 7"/>
            <p:cNvSpPr>
              <a:spLocks/>
            </p:cNvSpPr>
            <p:nvPr/>
          </p:nvSpPr>
          <p:spPr bwMode="auto">
            <a:xfrm>
              <a:off x="999" y="1251"/>
              <a:ext cx="1928" cy="1927"/>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 name="Freeform 8"/>
            <p:cNvSpPr>
              <a:spLocks/>
            </p:cNvSpPr>
            <p:nvPr/>
          </p:nvSpPr>
          <p:spPr bwMode="auto">
            <a:xfrm>
              <a:off x="1962" y="1219"/>
              <a:ext cx="80" cy="89"/>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 name="Freeform 9"/>
            <p:cNvSpPr>
              <a:spLocks/>
            </p:cNvSpPr>
            <p:nvPr/>
          </p:nvSpPr>
          <p:spPr bwMode="auto">
            <a:xfrm>
              <a:off x="1003" y="1891"/>
              <a:ext cx="94" cy="93"/>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2" name="Freeform 10"/>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3" name="Freeform 11"/>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4" name="Freeform 12"/>
            <p:cNvSpPr>
              <a:spLocks/>
            </p:cNvSpPr>
            <p:nvPr/>
          </p:nvSpPr>
          <p:spPr bwMode="auto">
            <a:xfrm>
              <a:off x="857" y="1234"/>
              <a:ext cx="99" cy="262"/>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5" name="Freeform 13"/>
            <p:cNvSpPr>
              <a:spLocks/>
            </p:cNvSpPr>
            <p:nvPr/>
          </p:nvSpPr>
          <p:spPr bwMode="auto">
            <a:xfrm>
              <a:off x="980" y="1508"/>
              <a:ext cx="490" cy="243"/>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6" name="Freeform 14"/>
            <p:cNvSpPr>
              <a:spLocks/>
            </p:cNvSpPr>
            <p:nvPr/>
          </p:nvSpPr>
          <p:spPr bwMode="auto">
            <a:xfrm>
              <a:off x="1175" y="1324"/>
              <a:ext cx="348" cy="292"/>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7" name="Freeform 15"/>
            <p:cNvSpPr>
              <a:spLocks/>
            </p:cNvSpPr>
            <p:nvPr/>
          </p:nvSpPr>
          <p:spPr bwMode="auto">
            <a:xfrm>
              <a:off x="1008" y="1141"/>
              <a:ext cx="150" cy="145"/>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8" name="Freeform 16"/>
            <p:cNvSpPr>
              <a:spLocks/>
            </p:cNvSpPr>
            <p:nvPr/>
          </p:nvSpPr>
          <p:spPr bwMode="auto">
            <a:xfrm>
              <a:off x="870" y="1496"/>
              <a:ext cx="110" cy="27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9" name="Freeform 17"/>
            <p:cNvSpPr>
              <a:spLocks/>
            </p:cNvSpPr>
            <p:nvPr/>
          </p:nvSpPr>
          <p:spPr bwMode="auto">
            <a:xfrm>
              <a:off x="920" y="1286"/>
              <a:ext cx="255" cy="279"/>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0" name="Freeform 18"/>
            <p:cNvSpPr>
              <a:spLocks/>
            </p:cNvSpPr>
            <p:nvPr/>
          </p:nvSpPr>
          <p:spPr bwMode="auto">
            <a:xfrm>
              <a:off x="1106" y="1200"/>
              <a:ext cx="348" cy="154"/>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1" name="Freeform 19"/>
            <p:cNvSpPr>
              <a:spLocks/>
            </p:cNvSpPr>
            <p:nvPr/>
          </p:nvSpPr>
          <p:spPr bwMode="auto">
            <a:xfrm>
              <a:off x="1297" y="1418"/>
              <a:ext cx="177" cy="176"/>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2" name="Freeform 20"/>
            <p:cNvSpPr>
              <a:spLocks/>
            </p:cNvSpPr>
            <p:nvPr/>
          </p:nvSpPr>
          <p:spPr bwMode="auto">
            <a:xfrm>
              <a:off x="1139" y="1614"/>
              <a:ext cx="163" cy="164"/>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3" name="Freeform 21"/>
            <p:cNvSpPr>
              <a:spLocks/>
            </p:cNvSpPr>
            <p:nvPr/>
          </p:nvSpPr>
          <p:spPr bwMode="auto">
            <a:xfrm>
              <a:off x="846" y="1371"/>
              <a:ext cx="249" cy="249"/>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4" name="Freeform 22"/>
            <p:cNvSpPr>
              <a:spLocks/>
            </p:cNvSpPr>
            <p:nvPr/>
          </p:nvSpPr>
          <p:spPr bwMode="auto">
            <a:xfrm>
              <a:off x="2428" y="1228"/>
              <a:ext cx="272" cy="622"/>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5" name="Freeform 23"/>
            <p:cNvSpPr>
              <a:spLocks/>
            </p:cNvSpPr>
            <p:nvPr/>
          </p:nvSpPr>
          <p:spPr bwMode="auto">
            <a:xfrm>
              <a:off x="2697" y="1228"/>
              <a:ext cx="275" cy="622"/>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6" name="Oval 24"/>
            <p:cNvSpPr>
              <a:spLocks noChangeArrowheads="1"/>
            </p:cNvSpPr>
            <p:nvPr/>
          </p:nvSpPr>
          <p:spPr bwMode="auto">
            <a:xfrm>
              <a:off x="2428" y="1130"/>
              <a:ext cx="544" cy="1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7" name="Oval 25"/>
            <p:cNvSpPr>
              <a:spLocks noChangeArrowheads="1"/>
            </p:cNvSpPr>
            <p:nvPr/>
          </p:nvSpPr>
          <p:spPr bwMode="auto">
            <a:xfrm>
              <a:off x="2483" y="1156"/>
              <a:ext cx="434" cy="130"/>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8" name="Freeform 26"/>
            <p:cNvSpPr>
              <a:spLocks/>
            </p:cNvSpPr>
            <p:nvPr/>
          </p:nvSpPr>
          <p:spPr bwMode="auto">
            <a:xfrm>
              <a:off x="2483" y="1156"/>
              <a:ext cx="434" cy="106"/>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9" name="Freeform 27"/>
            <p:cNvSpPr>
              <a:spLocks noEditPoints="1"/>
            </p:cNvSpPr>
            <p:nvPr/>
          </p:nvSpPr>
          <p:spPr bwMode="auto">
            <a:xfrm>
              <a:off x="2502" y="1448"/>
              <a:ext cx="396" cy="223"/>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0" name="Freeform 28"/>
            <p:cNvSpPr>
              <a:spLocks/>
            </p:cNvSpPr>
            <p:nvPr/>
          </p:nvSpPr>
          <p:spPr bwMode="auto">
            <a:xfrm>
              <a:off x="2552" y="1488"/>
              <a:ext cx="95" cy="142"/>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1" name="Freeform 29"/>
            <p:cNvSpPr>
              <a:spLocks/>
            </p:cNvSpPr>
            <p:nvPr/>
          </p:nvSpPr>
          <p:spPr bwMode="auto">
            <a:xfrm>
              <a:off x="2781" y="1484"/>
              <a:ext cx="55" cy="53"/>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2" name="Freeform 30"/>
            <p:cNvSpPr>
              <a:spLocks/>
            </p:cNvSpPr>
            <p:nvPr/>
          </p:nvSpPr>
          <p:spPr bwMode="auto">
            <a:xfrm>
              <a:off x="2780" y="1575"/>
              <a:ext cx="65" cy="58"/>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3" name="Freeform 31"/>
            <p:cNvSpPr>
              <a:spLocks/>
            </p:cNvSpPr>
            <p:nvPr/>
          </p:nvSpPr>
          <p:spPr bwMode="auto">
            <a:xfrm>
              <a:off x="2460" y="2814"/>
              <a:ext cx="479" cy="140"/>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4" name="Freeform 32"/>
            <p:cNvSpPr>
              <a:spLocks noEditPoints="1"/>
            </p:cNvSpPr>
            <p:nvPr/>
          </p:nvSpPr>
          <p:spPr bwMode="auto">
            <a:xfrm>
              <a:off x="2334" y="2278"/>
              <a:ext cx="733" cy="536"/>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5" name="Freeform 33"/>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6" name="Freeform 34"/>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7" name="Freeform 35"/>
            <p:cNvSpPr>
              <a:spLocks/>
            </p:cNvSpPr>
            <p:nvPr/>
          </p:nvSpPr>
          <p:spPr bwMode="auto">
            <a:xfrm>
              <a:off x="2334" y="2278"/>
              <a:ext cx="688" cy="536"/>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8" name="Freeform 36"/>
            <p:cNvSpPr>
              <a:spLocks/>
            </p:cNvSpPr>
            <p:nvPr/>
          </p:nvSpPr>
          <p:spPr bwMode="auto">
            <a:xfrm>
              <a:off x="2389" y="2334"/>
              <a:ext cx="568" cy="42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9" name="Rectangle 37"/>
            <p:cNvSpPr>
              <a:spLocks noChangeArrowheads="1"/>
            </p:cNvSpPr>
            <p:nvPr/>
          </p:nvSpPr>
          <p:spPr bwMode="auto">
            <a:xfrm>
              <a:off x="2460" y="2910"/>
              <a:ext cx="479" cy="4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0" name="Oval 38"/>
            <p:cNvSpPr>
              <a:spLocks noChangeArrowheads="1"/>
            </p:cNvSpPr>
            <p:nvPr/>
          </p:nvSpPr>
          <p:spPr bwMode="auto">
            <a:xfrm>
              <a:off x="2687" y="2298"/>
              <a:ext cx="20" cy="21"/>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1" name="Freeform 39"/>
            <p:cNvSpPr>
              <a:spLocks/>
            </p:cNvSpPr>
            <p:nvPr/>
          </p:nvSpPr>
          <p:spPr bwMode="auto">
            <a:xfrm>
              <a:off x="2567" y="2383"/>
              <a:ext cx="264" cy="155"/>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2" name="Freeform 40"/>
            <p:cNvSpPr>
              <a:spLocks/>
            </p:cNvSpPr>
            <p:nvPr/>
          </p:nvSpPr>
          <p:spPr bwMode="auto">
            <a:xfrm>
              <a:off x="2549" y="2488"/>
              <a:ext cx="136" cy="232"/>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3" name="Freeform 41"/>
            <p:cNvSpPr>
              <a:spLocks/>
            </p:cNvSpPr>
            <p:nvPr/>
          </p:nvSpPr>
          <p:spPr bwMode="auto">
            <a:xfrm>
              <a:off x="2714" y="2489"/>
              <a:ext cx="136" cy="2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4" name="Freeform 42"/>
            <p:cNvSpPr>
              <a:spLocks/>
            </p:cNvSpPr>
            <p:nvPr/>
          </p:nvSpPr>
          <p:spPr bwMode="auto">
            <a:xfrm>
              <a:off x="818" y="2424"/>
              <a:ext cx="702" cy="492"/>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5" name="Freeform 43"/>
            <p:cNvSpPr>
              <a:spLocks/>
            </p:cNvSpPr>
            <p:nvPr/>
          </p:nvSpPr>
          <p:spPr bwMode="auto">
            <a:xfrm>
              <a:off x="818" y="2317"/>
              <a:ext cx="702" cy="10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6" name="Rectangle 44"/>
            <p:cNvSpPr>
              <a:spLocks noChangeArrowheads="1"/>
            </p:cNvSpPr>
            <p:nvPr/>
          </p:nvSpPr>
          <p:spPr bwMode="auto">
            <a:xfrm>
              <a:off x="1025"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7" name="Rectangle 45"/>
            <p:cNvSpPr>
              <a:spLocks noChangeArrowheads="1"/>
            </p:cNvSpPr>
            <p:nvPr/>
          </p:nvSpPr>
          <p:spPr bwMode="auto">
            <a:xfrm>
              <a:off x="1025"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8" name="Rectangle 4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9" name="Rectangle 4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0" name="Rectangle 48"/>
            <p:cNvSpPr>
              <a:spLocks noChangeArrowheads="1"/>
            </p:cNvSpPr>
            <p:nvPr/>
          </p:nvSpPr>
          <p:spPr bwMode="auto">
            <a:xfrm>
              <a:off x="1025"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1" name="Rectangle 49"/>
            <p:cNvSpPr>
              <a:spLocks noChangeArrowheads="1"/>
            </p:cNvSpPr>
            <p:nvPr/>
          </p:nvSpPr>
          <p:spPr bwMode="auto">
            <a:xfrm>
              <a:off x="1025"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2" name="Rectangle 50"/>
            <p:cNvSpPr>
              <a:spLocks noChangeArrowheads="1"/>
            </p:cNvSpPr>
            <p:nvPr/>
          </p:nvSpPr>
          <p:spPr bwMode="auto">
            <a:xfrm>
              <a:off x="1181"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3" name="Rectangle 51"/>
            <p:cNvSpPr>
              <a:spLocks noChangeArrowheads="1"/>
            </p:cNvSpPr>
            <p:nvPr/>
          </p:nvSpPr>
          <p:spPr bwMode="auto">
            <a:xfrm>
              <a:off x="1181"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4" name="Rectangle 52"/>
            <p:cNvSpPr>
              <a:spLocks noChangeArrowheads="1"/>
            </p:cNvSpPr>
            <p:nvPr/>
          </p:nvSpPr>
          <p:spPr bwMode="auto">
            <a:xfrm>
              <a:off x="1181"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5" name="Rectangle 53"/>
            <p:cNvSpPr>
              <a:spLocks noChangeArrowheads="1"/>
            </p:cNvSpPr>
            <p:nvPr/>
          </p:nvSpPr>
          <p:spPr bwMode="auto">
            <a:xfrm>
              <a:off x="1181"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6" name="Rectangle 54"/>
            <p:cNvSpPr>
              <a:spLocks noChangeArrowheads="1"/>
            </p:cNvSpPr>
            <p:nvPr/>
          </p:nvSpPr>
          <p:spPr bwMode="auto">
            <a:xfrm>
              <a:off x="1181"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7" name="Rectangle 55"/>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8" name="Rectangle 56"/>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9" name="Rectangle 57"/>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0" name="Rectangle 58"/>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1" name="Rectangle 59"/>
            <p:cNvSpPr>
              <a:spLocks noChangeArrowheads="1"/>
            </p:cNvSpPr>
            <p:nvPr/>
          </p:nvSpPr>
          <p:spPr bwMode="auto">
            <a:xfrm>
              <a:off x="870"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2" name="Rectangle 60"/>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3" name="Rectangle 61"/>
            <p:cNvSpPr>
              <a:spLocks noChangeArrowheads="1"/>
            </p:cNvSpPr>
            <p:nvPr/>
          </p:nvSpPr>
          <p:spPr bwMode="auto">
            <a:xfrm>
              <a:off x="870"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4" name="Rectangle 62"/>
            <p:cNvSpPr>
              <a:spLocks noChangeArrowheads="1"/>
            </p:cNvSpPr>
            <p:nvPr/>
          </p:nvSpPr>
          <p:spPr bwMode="auto">
            <a:xfrm>
              <a:off x="870" y="2786"/>
              <a:ext cx="1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5" name="Rectangle 63"/>
            <p:cNvSpPr>
              <a:spLocks noChangeArrowheads="1"/>
            </p:cNvSpPr>
            <p:nvPr/>
          </p:nvSpPr>
          <p:spPr bwMode="auto">
            <a:xfrm>
              <a:off x="1025"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6" name="Rectangle 64"/>
            <p:cNvSpPr>
              <a:spLocks noChangeArrowheads="1"/>
            </p:cNvSpPr>
            <p:nvPr/>
          </p:nvSpPr>
          <p:spPr bwMode="auto">
            <a:xfrm>
              <a:off x="1181"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7" name="Rectangle 65"/>
            <p:cNvSpPr>
              <a:spLocks noChangeArrowheads="1"/>
            </p:cNvSpPr>
            <p:nvPr/>
          </p:nvSpPr>
          <p:spPr bwMode="auto">
            <a:xfrm>
              <a:off x="1338"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8" name="Rectangle 66"/>
            <p:cNvSpPr>
              <a:spLocks noChangeArrowheads="1"/>
            </p:cNvSpPr>
            <p:nvPr/>
          </p:nvSpPr>
          <p:spPr bwMode="auto">
            <a:xfrm>
              <a:off x="1338"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9" name="Rectangle 67"/>
            <p:cNvSpPr>
              <a:spLocks noChangeArrowheads="1"/>
            </p:cNvSpPr>
            <p:nvPr/>
          </p:nvSpPr>
          <p:spPr bwMode="auto">
            <a:xfrm>
              <a:off x="1338"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0" name="Rectangle 68"/>
            <p:cNvSpPr>
              <a:spLocks noChangeArrowheads="1"/>
            </p:cNvSpPr>
            <p:nvPr/>
          </p:nvSpPr>
          <p:spPr bwMode="auto">
            <a:xfrm>
              <a:off x="1338"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1" name="Freeform 69"/>
            <p:cNvSpPr>
              <a:spLocks noEditPoints="1"/>
            </p:cNvSpPr>
            <p:nvPr/>
          </p:nvSpPr>
          <p:spPr bwMode="auto">
            <a:xfrm>
              <a:off x="840" y="2317"/>
              <a:ext cx="591"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2" name="Freeform 70"/>
            <p:cNvSpPr>
              <a:spLocks/>
            </p:cNvSpPr>
            <p:nvPr/>
          </p:nvSpPr>
          <p:spPr bwMode="auto">
            <a:xfrm>
              <a:off x="1004" y="2317"/>
              <a:ext cx="23"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3" name="Freeform 71"/>
            <p:cNvSpPr>
              <a:spLocks/>
            </p:cNvSpPr>
            <p:nvPr/>
          </p:nvSpPr>
          <p:spPr bwMode="auto">
            <a:xfrm>
              <a:off x="842" y="2916"/>
              <a:ext cx="35"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4" name="Freeform 72"/>
            <p:cNvSpPr>
              <a:spLocks noEditPoints="1"/>
            </p:cNvSpPr>
            <p:nvPr/>
          </p:nvSpPr>
          <p:spPr bwMode="auto">
            <a:xfrm>
              <a:off x="818" y="2424"/>
              <a:ext cx="513" cy="492"/>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5" name="Freeform 73"/>
            <p:cNvSpPr>
              <a:spLocks/>
            </p:cNvSpPr>
            <p:nvPr/>
          </p:nvSpPr>
          <p:spPr bwMode="auto">
            <a:xfrm>
              <a:off x="818" y="2317"/>
              <a:ext cx="611" cy="10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6" name="Freeform 74"/>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7" name="Freeform 75"/>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8" name="Rectangle 7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9" name="Rectangle 7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0" name="Freeform 78"/>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1" name="Freeform 79"/>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2" name="Freeform 80"/>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3" name="Freeform 81"/>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4" name="Freeform 82"/>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5" name="Freeform 83"/>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6" name="Rectangle 84"/>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7" name="Rectangle 85"/>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8" name="Rectangle 86"/>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89" name="Rectangle 87"/>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0" name="Rectangle 88"/>
            <p:cNvSpPr>
              <a:spLocks noChangeArrowheads="1"/>
            </p:cNvSpPr>
            <p:nvPr/>
          </p:nvSpPr>
          <p:spPr bwMode="auto">
            <a:xfrm>
              <a:off x="870" y="2681"/>
              <a:ext cx="130" cy="79"/>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1" name="Rectangle 89"/>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2" name="Freeform 90"/>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3" name="Freeform 91"/>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94" name="Rectangle 92"/>
            <p:cNvSpPr>
              <a:spLocks noChangeArrowheads="1"/>
            </p:cNvSpPr>
            <p:nvPr/>
          </p:nvSpPr>
          <p:spPr bwMode="auto">
            <a:xfrm>
              <a:off x="1487" y="2092"/>
              <a:ext cx="36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RESOU</a:t>
              </a:r>
              <a:endParaRPr lang="en-US" altLang="en-US" sz="1836">
                <a:solidFill>
                  <a:srgbClr val="00B0F0"/>
                </a:solidFill>
              </a:endParaRPr>
            </a:p>
          </p:txBody>
        </p:sp>
        <p:sp>
          <p:nvSpPr>
            <p:cNvPr id="95" name="Rectangle 93"/>
            <p:cNvSpPr>
              <a:spLocks noChangeArrowheads="1"/>
            </p:cNvSpPr>
            <p:nvPr/>
          </p:nvSpPr>
          <p:spPr bwMode="auto">
            <a:xfrm>
              <a:off x="1838" y="2092"/>
              <a:ext cx="7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R</a:t>
              </a:r>
              <a:endParaRPr lang="en-US" altLang="en-US" sz="1836">
                <a:solidFill>
                  <a:srgbClr val="00B0F0"/>
                </a:solidFill>
              </a:endParaRPr>
            </a:p>
          </p:txBody>
        </p:sp>
        <p:sp>
          <p:nvSpPr>
            <p:cNvPr id="96" name="Rectangle 94"/>
            <p:cNvSpPr>
              <a:spLocks noChangeArrowheads="1"/>
            </p:cNvSpPr>
            <p:nvPr/>
          </p:nvSpPr>
          <p:spPr bwMode="auto">
            <a:xfrm>
              <a:off x="1906" y="2092"/>
              <a:ext cx="24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CE G</a:t>
              </a:r>
              <a:endParaRPr lang="en-US" altLang="en-US" sz="1836">
                <a:solidFill>
                  <a:srgbClr val="00B0F0"/>
                </a:solidFill>
              </a:endParaRPr>
            </a:p>
          </p:txBody>
        </p:sp>
        <p:sp>
          <p:nvSpPr>
            <p:cNvPr id="97" name="Rectangle 95"/>
            <p:cNvSpPr>
              <a:spLocks noChangeArrowheads="1"/>
            </p:cNvSpPr>
            <p:nvPr/>
          </p:nvSpPr>
          <p:spPr bwMode="auto">
            <a:xfrm>
              <a:off x="2142" y="2092"/>
              <a:ext cx="7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R</a:t>
              </a:r>
              <a:endParaRPr lang="en-US" altLang="en-US" sz="1836">
                <a:solidFill>
                  <a:srgbClr val="00B0F0"/>
                </a:solidFill>
              </a:endParaRPr>
            </a:p>
          </p:txBody>
        </p:sp>
        <p:sp>
          <p:nvSpPr>
            <p:cNvPr id="98" name="Rectangle 96"/>
            <p:cNvSpPr>
              <a:spLocks noChangeArrowheads="1"/>
            </p:cNvSpPr>
            <p:nvPr/>
          </p:nvSpPr>
          <p:spPr bwMode="auto">
            <a:xfrm>
              <a:off x="2210" y="2092"/>
              <a:ext cx="23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428" b="1">
                  <a:solidFill>
                    <a:srgbClr val="FFFFFF"/>
                  </a:solidFill>
                  <a:latin typeface="Segoe UI Semibold" panose="020B0702040204020203" pitchFamily="34" charset="0"/>
                </a:rPr>
                <a:t>OUP</a:t>
              </a:r>
              <a:endParaRPr lang="en-US" altLang="en-US" sz="1836">
                <a:solidFill>
                  <a:srgbClr val="00B0F0"/>
                </a:solidFill>
              </a:endParaRPr>
            </a:p>
          </p:txBody>
        </p:sp>
        <p:sp>
          <p:nvSpPr>
            <p:cNvPr id="99" name="Freeform 97"/>
            <p:cNvSpPr>
              <a:spLocks/>
            </p:cNvSpPr>
            <p:nvPr/>
          </p:nvSpPr>
          <p:spPr bwMode="auto">
            <a:xfrm>
              <a:off x="1735" y="1276"/>
              <a:ext cx="90" cy="16"/>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0" name="Freeform 98"/>
            <p:cNvSpPr>
              <a:spLocks/>
            </p:cNvSpPr>
            <p:nvPr/>
          </p:nvSpPr>
          <p:spPr bwMode="auto">
            <a:xfrm>
              <a:off x="1735" y="1276"/>
              <a:ext cx="28" cy="16"/>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1" name="Freeform 99"/>
            <p:cNvSpPr>
              <a:spLocks/>
            </p:cNvSpPr>
            <p:nvPr/>
          </p:nvSpPr>
          <p:spPr bwMode="auto">
            <a:xfrm>
              <a:off x="1776" y="1276"/>
              <a:ext cx="8" cy="16"/>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2" name="Freeform 100"/>
            <p:cNvSpPr>
              <a:spLocks/>
            </p:cNvSpPr>
            <p:nvPr/>
          </p:nvSpPr>
          <p:spPr bwMode="auto">
            <a:xfrm>
              <a:off x="1797" y="1276"/>
              <a:ext cx="28" cy="16"/>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3" name="Freeform 101"/>
            <p:cNvSpPr>
              <a:spLocks/>
            </p:cNvSpPr>
            <p:nvPr/>
          </p:nvSpPr>
          <p:spPr bwMode="auto">
            <a:xfrm>
              <a:off x="1761" y="1276"/>
              <a:ext cx="16" cy="16"/>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4" name="Freeform 102"/>
            <p:cNvSpPr>
              <a:spLocks/>
            </p:cNvSpPr>
            <p:nvPr/>
          </p:nvSpPr>
          <p:spPr bwMode="auto">
            <a:xfrm>
              <a:off x="1698" y="1257"/>
              <a:ext cx="76" cy="55"/>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5" name="Freeform 103"/>
            <p:cNvSpPr>
              <a:spLocks/>
            </p:cNvSpPr>
            <p:nvPr/>
          </p:nvSpPr>
          <p:spPr bwMode="auto">
            <a:xfrm>
              <a:off x="1783" y="1276"/>
              <a:ext cx="17" cy="16"/>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6" name="Freeform 104"/>
            <p:cNvSpPr>
              <a:spLocks/>
            </p:cNvSpPr>
            <p:nvPr/>
          </p:nvSpPr>
          <p:spPr bwMode="auto">
            <a:xfrm>
              <a:off x="1787" y="1257"/>
              <a:ext cx="77" cy="55"/>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7" name="Freeform 105"/>
            <p:cNvSpPr>
              <a:spLocks noEditPoints="1"/>
            </p:cNvSpPr>
            <p:nvPr/>
          </p:nvSpPr>
          <p:spPr bwMode="auto">
            <a:xfrm>
              <a:off x="1668" y="1172"/>
              <a:ext cx="225" cy="2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grpSp>
    </p:spTree>
    <p:extLst>
      <p:ext uri="{BB962C8B-B14F-4D97-AF65-F5344CB8AC3E}">
        <p14:creationId xmlns:p14="http://schemas.microsoft.com/office/powerpoint/2010/main" val="30930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1" y="297915"/>
            <a:ext cx="11884216" cy="913174"/>
          </a:xfrm>
        </p:spPr>
        <p:txBody>
          <a:bodyPr/>
          <a:lstStyle/>
          <a:p>
            <a:r>
              <a:rPr lang="en-US" dirty="0" smtClean="0"/>
              <a:t>Resource Group Lifecycle</a:t>
            </a:r>
            <a:endParaRPr lang="en-US" dirty="0"/>
          </a:p>
        </p:txBody>
      </p:sp>
      <p:sp>
        <p:nvSpPr>
          <p:cNvPr id="3" name="Subtitle 2"/>
          <p:cNvSpPr>
            <a:spLocks noGrp="1"/>
          </p:cNvSpPr>
          <p:nvPr>
            <p:ph idx="4294967295"/>
          </p:nvPr>
        </p:nvSpPr>
        <p:spPr>
          <a:xfrm>
            <a:off x="882" y="1512242"/>
            <a:ext cx="4761782" cy="1245091"/>
          </a:xfrm>
        </p:spPr>
        <p:txBody>
          <a:bodyPr>
            <a:noAutofit/>
          </a:bodyPr>
          <a:lstStyle/>
          <a:p>
            <a:pPr marL="0" indent="0">
              <a:buNone/>
            </a:pPr>
            <a:r>
              <a:rPr lang="en-US" sz="2856" dirty="0">
                <a:latin typeface="Segoe UI Light" panose="020B0502040204020203" pitchFamily="34" charset="0"/>
                <a:cs typeface="Segoe UI Light" panose="020B0502040204020203" pitchFamily="34" charset="0"/>
              </a:rPr>
              <a:t>Question: </a:t>
            </a:r>
          </a:p>
          <a:p>
            <a:pPr marL="0" indent="0">
              <a:buNone/>
            </a:pPr>
            <a:r>
              <a:rPr lang="en-US" sz="2040" dirty="0">
                <a:latin typeface="Segoe UI Light" panose="020B0502040204020203" pitchFamily="34" charset="0"/>
                <a:cs typeface="Segoe UI Light" panose="020B0502040204020203" pitchFamily="34" charset="0"/>
              </a:rPr>
              <a:t>Should these resources be in the same group or a different one?</a:t>
            </a:r>
          </a:p>
        </p:txBody>
      </p:sp>
      <p:sp>
        <p:nvSpPr>
          <p:cNvPr id="5" name="Subtitle 2"/>
          <p:cNvSpPr txBox="1">
            <a:spLocks/>
          </p:cNvSpPr>
          <p:nvPr/>
        </p:nvSpPr>
        <p:spPr>
          <a:xfrm>
            <a:off x="111195" y="3058485"/>
            <a:ext cx="4762403" cy="1486493"/>
          </a:xfrm>
          <a:prstGeom prst="rect">
            <a:avLst/>
          </a:prstGeom>
        </p:spPr>
        <p:txBody>
          <a:bodyPr vert="horz" lIns="93247" tIns="46623" rIns="93247" bIns="466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56" dirty="0">
                <a:solidFill>
                  <a:srgbClr val="FFFFFF"/>
                </a:solidFill>
                <a:latin typeface="Segoe UI Light" panose="020B0502040204020203" pitchFamily="34" charset="0"/>
                <a:cs typeface="Segoe UI Light" panose="020B0502040204020203" pitchFamily="34" charset="0"/>
              </a:rPr>
              <a:t>Hint: </a:t>
            </a:r>
          </a:p>
          <a:p>
            <a:pPr marL="0" indent="0">
              <a:buNone/>
            </a:pPr>
            <a:r>
              <a:rPr lang="en-US" sz="2040" dirty="0">
                <a:solidFill>
                  <a:srgbClr val="FFFFFF"/>
                </a:solidFill>
                <a:latin typeface="Segoe UI Light" panose="020B0502040204020203" pitchFamily="34" charset="0"/>
                <a:cs typeface="Segoe UI Light" panose="020B0502040204020203" pitchFamily="34" charset="0"/>
              </a:rPr>
              <a:t>Do they have common lifecycle and management?</a:t>
            </a:r>
          </a:p>
        </p:txBody>
      </p:sp>
      <p:sp>
        <p:nvSpPr>
          <p:cNvPr id="6" name="AutoShape 3"/>
          <p:cNvSpPr>
            <a:spLocks noChangeAspect="1" noChangeArrowheads="1" noTextEdit="1"/>
          </p:cNvSpPr>
          <p:nvPr/>
        </p:nvSpPr>
        <p:spPr bwMode="auto">
          <a:xfrm>
            <a:off x="5705475" y="1336675"/>
            <a:ext cx="6008688"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205"/>
          <p:cNvGrpSpPr>
            <a:grpSpLocks/>
          </p:cNvGrpSpPr>
          <p:nvPr/>
        </p:nvGrpSpPr>
        <p:grpSpPr bwMode="auto">
          <a:xfrm>
            <a:off x="5707063" y="1338263"/>
            <a:ext cx="6007100" cy="5060950"/>
            <a:chOff x="3595" y="843"/>
            <a:chExt cx="3784" cy="3188"/>
          </a:xfrm>
        </p:grpSpPr>
        <p:sp>
          <p:nvSpPr>
            <p:cNvPr id="306" name="Freeform 5"/>
            <p:cNvSpPr>
              <a:spLocks/>
            </p:cNvSpPr>
            <p:nvPr/>
          </p:nvSpPr>
          <p:spPr bwMode="auto">
            <a:xfrm>
              <a:off x="3608" y="850"/>
              <a:ext cx="3764" cy="1262"/>
            </a:xfrm>
            <a:custGeom>
              <a:avLst/>
              <a:gdLst>
                <a:gd name="T0" fmla="*/ 3261 w 3261"/>
                <a:gd name="T1" fmla="*/ 1060 h 1093"/>
                <a:gd name="T2" fmla="*/ 3228 w 3261"/>
                <a:gd name="T3" fmla="*/ 1093 h 1093"/>
                <a:gd name="T4" fmla="*/ 34 w 3261"/>
                <a:gd name="T5" fmla="*/ 1093 h 1093"/>
                <a:gd name="T6" fmla="*/ 0 w 3261"/>
                <a:gd name="T7" fmla="*/ 1060 h 1093"/>
                <a:gd name="T8" fmla="*/ 0 w 3261"/>
                <a:gd name="T9" fmla="*/ 33 h 1093"/>
                <a:gd name="T10" fmla="*/ 34 w 3261"/>
                <a:gd name="T11" fmla="*/ 0 h 1093"/>
                <a:gd name="T12" fmla="*/ 3228 w 3261"/>
                <a:gd name="T13" fmla="*/ 0 h 1093"/>
                <a:gd name="T14" fmla="*/ 3261 w 3261"/>
                <a:gd name="T15" fmla="*/ 33 h 1093"/>
                <a:gd name="T16" fmla="*/ 3261 w 3261"/>
                <a:gd name="T17" fmla="*/ 106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1" h="1093">
                  <a:moveTo>
                    <a:pt x="3261" y="1060"/>
                  </a:moveTo>
                  <a:cubicBezTo>
                    <a:pt x="3261" y="1078"/>
                    <a:pt x="3246" y="1093"/>
                    <a:pt x="3228" y="1093"/>
                  </a:cubicBezTo>
                  <a:cubicBezTo>
                    <a:pt x="34" y="1093"/>
                    <a:pt x="34" y="1093"/>
                    <a:pt x="34" y="1093"/>
                  </a:cubicBezTo>
                  <a:cubicBezTo>
                    <a:pt x="15" y="1093"/>
                    <a:pt x="0" y="1078"/>
                    <a:pt x="0" y="1060"/>
                  </a:cubicBezTo>
                  <a:cubicBezTo>
                    <a:pt x="0" y="33"/>
                    <a:pt x="0" y="33"/>
                    <a:pt x="0" y="33"/>
                  </a:cubicBezTo>
                  <a:cubicBezTo>
                    <a:pt x="0" y="14"/>
                    <a:pt x="15" y="0"/>
                    <a:pt x="34" y="0"/>
                  </a:cubicBezTo>
                  <a:cubicBezTo>
                    <a:pt x="3228" y="0"/>
                    <a:pt x="3228" y="0"/>
                    <a:pt x="3228" y="0"/>
                  </a:cubicBezTo>
                  <a:cubicBezTo>
                    <a:pt x="3246" y="0"/>
                    <a:pt x="3261" y="14"/>
                    <a:pt x="3261" y="33"/>
                  </a:cubicBezTo>
                  <a:cubicBezTo>
                    <a:pt x="3261" y="1060"/>
                    <a:pt x="3261" y="1060"/>
                    <a:pt x="3261" y="1060"/>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6"/>
            <p:cNvSpPr>
              <a:spLocks/>
            </p:cNvSpPr>
            <p:nvPr/>
          </p:nvSpPr>
          <p:spPr bwMode="auto">
            <a:xfrm>
              <a:off x="3601" y="843"/>
              <a:ext cx="3778" cy="1276"/>
            </a:xfrm>
            <a:custGeom>
              <a:avLst/>
              <a:gdLst>
                <a:gd name="T0" fmla="*/ 3267 w 3273"/>
                <a:gd name="T1" fmla="*/ 1066 h 1105"/>
                <a:gd name="T2" fmla="*/ 3261 w 3273"/>
                <a:gd name="T3" fmla="*/ 1066 h 1105"/>
                <a:gd name="T4" fmla="*/ 3253 w 3273"/>
                <a:gd name="T5" fmla="*/ 1085 h 1105"/>
                <a:gd name="T6" fmla="*/ 3234 w 3273"/>
                <a:gd name="T7" fmla="*/ 1093 h 1105"/>
                <a:gd name="T8" fmla="*/ 40 w 3273"/>
                <a:gd name="T9" fmla="*/ 1093 h 1105"/>
                <a:gd name="T10" fmla="*/ 20 w 3273"/>
                <a:gd name="T11" fmla="*/ 1085 h 1105"/>
                <a:gd name="T12" fmla="*/ 12 w 3273"/>
                <a:gd name="T13" fmla="*/ 1066 h 1105"/>
                <a:gd name="T14" fmla="*/ 12 w 3273"/>
                <a:gd name="T15" fmla="*/ 39 h 1105"/>
                <a:gd name="T16" fmla="*/ 20 w 3273"/>
                <a:gd name="T17" fmla="*/ 20 h 1105"/>
                <a:gd name="T18" fmla="*/ 40 w 3273"/>
                <a:gd name="T19" fmla="*/ 12 h 1105"/>
                <a:gd name="T20" fmla="*/ 3234 w 3273"/>
                <a:gd name="T21" fmla="*/ 12 h 1105"/>
                <a:gd name="T22" fmla="*/ 3253 w 3273"/>
                <a:gd name="T23" fmla="*/ 20 h 1105"/>
                <a:gd name="T24" fmla="*/ 3261 w 3273"/>
                <a:gd name="T25" fmla="*/ 39 h 1105"/>
                <a:gd name="T26" fmla="*/ 3261 w 3273"/>
                <a:gd name="T27" fmla="*/ 1066 h 1105"/>
                <a:gd name="T28" fmla="*/ 3267 w 3273"/>
                <a:gd name="T29" fmla="*/ 1066 h 1105"/>
                <a:gd name="T30" fmla="*/ 3273 w 3273"/>
                <a:gd name="T31" fmla="*/ 1066 h 1105"/>
                <a:gd name="T32" fmla="*/ 3273 w 3273"/>
                <a:gd name="T33" fmla="*/ 39 h 1105"/>
                <a:gd name="T34" fmla="*/ 3234 w 3273"/>
                <a:gd name="T35" fmla="*/ 0 h 1105"/>
                <a:gd name="T36" fmla="*/ 40 w 3273"/>
                <a:gd name="T37" fmla="*/ 0 h 1105"/>
                <a:gd name="T38" fmla="*/ 0 w 3273"/>
                <a:gd name="T39" fmla="*/ 39 h 1105"/>
                <a:gd name="T40" fmla="*/ 0 w 3273"/>
                <a:gd name="T41" fmla="*/ 1066 h 1105"/>
                <a:gd name="T42" fmla="*/ 40 w 3273"/>
                <a:gd name="T43" fmla="*/ 1105 h 1105"/>
                <a:gd name="T44" fmla="*/ 3234 w 3273"/>
                <a:gd name="T45" fmla="*/ 1105 h 1105"/>
                <a:gd name="T46" fmla="*/ 3273 w 3273"/>
                <a:gd name="T47" fmla="*/ 1066 h 1105"/>
                <a:gd name="T48" fmla="*/ 3267 w 3273"/>
                <a:gd name="T49" fmla="*/ 106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73" h="1105">
                  <a:moveTo>
                    <a:pt x="3267" y="1066"/>
                  </a:moveTo>
                  <a:cubicBezTo>
                    <a:pt x="3261" y="1066"/>
                    <a:pt x="3261" y="1066"/>
                    <a:pt x="3261" y="1066"/>
                  </a:cubicBezTo>
                  <a:cubicBezTo>
                    <a:pt x="3261" y="1073"/>
                    <a:pt x="3258" y="1080"/>
                    <a:pt x="3253" y="1085"/>
                  </a:cubicBezTo>
                  <a:cubicBezTo>
                    <a:pt x="3248" y="1090"/>
                    <a:pt x="3241" y="1093"/>
                    <a:pt x="3234" y="1093"/>
                  </a:cubicBezTo>
                  <a:cubicBezTo>
                    <a:pt x="40" y="1093"/>
                    <a:pt x="40" y="1093"/>
                    <a:pt x="40" y="1093"/>
                  </a:cubicBezTo>
                  <a:cubicBezTo>
                    <a:pt x="32" y="1093"/>
                    <a:pt x="25" y="1090"/>
                    <a:pt x="20" y="1085"/>
                  </a:cubicBezTo>
                  <a:cubicBezTo>
                    <a:pt x="15" y="1080"/>
                    <a:pt x="12" y="1073"/>
                    <a:pt x="12" y="1066"/>
                  </a:cubicBezTo>
                  <a:cubicBezTo>
                    <a:pt x="12" y="39"/>
                    <a:pt x="12" y="39"/>
                    <a:pt x="12" y="39"/>
                  </a:cubicBezTo>
                  <a:cubicBezTo>
                    <a:pt x="12" y="31"/>
                    <a:pt x="15" y="25"/>
                    <a:pt x="20" y="20"/>
                  </a:cubicBezTo>
                  <a:cubicBezTo>
                    <a:pt x="25" y="15"/>
                    <a:pt x="32" y="12"/>
                    <a:pt x="40" y="12"/>
                  </a:cubicBezTo>
                  <a:cubicBezTo>
                    <a:pt x="3234" y="12"/>
                    <a:pt x="3234" y="12"/>
                    <a:pt x="3234" y="12"/>
                  </a:cubicBezTo>
                  <a:cubicBezTo>
                    <a:pt x="3241" y="12"/>
                    <a:pt x="3248" y="15"/>
                    <a:pt x="3253" y="20"/>
                  </a:cubicBezTo>
                  <a:cubicBezTo>
                    <a:pt x="3258" y="25"/>
                    <a:pt x="3261" y="31"/>
                    <a:pt x="3261" y="39"/>
                  </a:cubicBezTo>
                  <a:cubicBezTo>
                    <a:pt x="3261" y="1066"/>
                    <a:pt x="3261" y="1066"/>
                    <a:pt x="3261" y="1066"/>
                  </a:cubicBezTo>
                  <a:cubicBezTo>
                    <a:pt x="3267" y="1066"/>
                    <a:pt x="3267" y="1066"/>
                    <a:pt x="3267" y="1066"/>
                  </a:cubicBezTo>
                  <a:cubicBezTo>
                    <a:pt x="3273" y="1066"/>
                    <a:pt x="3273" y="1066"/>
                    <a:pt x="3273" y="1066"/>
                  </a:cubicBezTo>
                  <a:cubicBezTo>
                    <a:pt x="3273" y="39"/>
                    <a:pt x="3273" y="39"/>
                    <a:pt x="3273" y="39"/>
                  </a:cubicBezTo>
                  <a:cubicBezTo>
                    <a:pt x="3273" y="17"/>
                    <a:pt x="3255" y="0"/>
                    <a:pt x="3234" y="0"/>
                  </a:cubicBezTo>
                  <a:cubicBezTo>
                    <a:pt x="40" y="0"/>
                    <a:pt x="40" y="0"/>
                    <a:pt x="40" y="0"/>
                  </a:cubicBezTo>
                  <a:cubicBezTo>
                    <a:pt x="18" y="0"/>
                    <a:pt x="0" y="17"/>
                    <a:pt x="0" y="39"/>
                  </a:cubicBezTo>
                  <a:cubicBezTo>
                    <a:pt x="0" y="1066"/>
                    <a:pt x="0" y="1066"/>
                    <a:pt x="0" y="1066"/>
                  </a:cubicBezTo>
                  <a:cubicBezTo>
                    <a:pt x="0" y="1088"/>
                    <a:pt x="18" y="1105"/>
                    <a:pt x="40" y="1105"/>
                  </a:cubicBezTo>
                  <a:cubicBezTo>
                    <a:pt x="3234" y="1105"/>
                    <a:pt x="3234" y="1105"/>
                    <a:pt x="3234" y="1105"/>
                  </a:cubicBezTo>
                  <a:cubicBezTo>
                    <a:pt x="3255" y="1105"/>
                    <a:pt x="3273" y="1088"/>
                    <a:pt x="3273" y="1066"/>
                  </a:cubicBezTo>
                  <a:lnTo>
                    <a:pt x="3267" y="10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7"/>
            <p:cNvSpPr>
              <a:spLocks noEditPoints="1"/>
            </p:cNvSpPr>
            <p:nvPr/>
          </p:nvSpPr>
          <p:spPr bwMode="auto">
            <a:xfrm>
              <a:off x="3736" y="1929"/>
              <a:ext cx="60" cy="78"/>
            </a:xfrm>
            <a:custGeom>
              <a:avLst/>
              <a:gdLst>
                <a:gd name="T0" fmla="*/ 52 w 52"/>
                <a:gd name="T1" fmla="*/ 67 h 67"/>
                <a:gd name="T2" fmla="*/ 39 w 52"/>
                <a:gd name="T3" fmla="*/ 67 h 67"/>
                <a:gd name="T4" fmla="*/ 28 w 52"/>
                <a:gd name="T5" fmla="*/ 49 h 67"/>
                <a:gd name="T6" fmla="*/ 26 w 52"/>
                <a:gd name="T7" fmla="*/ 45 h 67"/>
                <a:gd name="T8" fmla="*/ 23 w 52"/>
                <a:gd name="T9" fmla="*/ 42 h 67"/>
                <a:gd name="T10" fmla="*/ 20 w 52"/>
                <a:gd name="T11" fmla="*/ 40 h 67"/>
                <a:gd name="T12" fmla="*/ 16 w 52"/>
                <a:gd name="T13" fmla="*/ 40 h 67"/>
                <a:gd name="T14" fmla="*/ 12 w 52"/>
                <a:gd name="T15" fmla="*/ 40 h 67"/>
                <a:gd name="T16" fmla="*/ 12 w 52"/>
                <a:gd name="T17" fmla="*/ 67 h 67"/>
                <a:gd name="T18" fmla="*/ 0 w 52"/>
                <a:gd name="T19" fmla="*/ 67 h 67"/>
                <a:gd name="T20" fmla="*/ 0 w 52"/>
                <a:gd name="T21" fmla="*/ 0 h 67"/>
                <a:gd name="T22" fmla="*/ 22 w 52"/>
                <a:gd name="T23" fmla="*/ 0 h 67"/>
                <a:gd name="T24" fmla="*/ 31 w 52"/>
                <a:gd name="T25" fmla="*/ 1 h 67"/>
                <a:gd name="T26" fmla="*/ 38 w 52"/>
                <a:gd name="T27" fmla="*/ 4 h 67"/>
                <a:gd name="T28" fmla="*/ 43 w 52"/>
                <a:gd name="T29" fmla="*/ 10 h 67"/>
                <a:gd name="T30" fmla="*/ 44 w 52"/>
                <a:gd name="T31" fmla="*/ 18 h 67"/>
                <a:gd name="T32" fmla="*/ 43 w 52"/>
                <a:gd name="T33" fmla="*/ 25 h 67"/>
                <a:gd name="T34" fmla="*/ 40 w 52"/>
                <a:gd name="T35" fmla="*/ 30 h 67"/>
                <a:gd name="T36" fmla="*/ 36 w 52"/>
                <a:gd name="T37" fmla="*/ 34 h 67"/>
                <a:gd name="T38" fmla="*/ 29 w 52"/>
                <a:gd name="T39" fmla="*/ 36 h 67"/>
                <a:gd name="T40" fmla="*/ 29 w 52"/>
                <a:gd name="T41" fmla="*/ 36 h 67"/>
                <a:gd name="T42" fmla="*/ 33 w 52"/>
                <a:gd name="T43" fmla="*/ 39 h 67"/>
                <a:gd name="T44" fmla="*/ 35 w 52"/>
                <a:gd name="T45" fmla="*/ 41 h 67"/>
                <a:gd name="T46" fmla="*/ 38 w 52"/>
                <a:gd name="T47" fmla="*/ 44 h 67"/>
                <a:gd name="T48" fmla="*/ 40 w 52"/>
                <a:gd name="T49" fmla="*/ 48 h 67"/>
                <a:gd name="T50" fmla="*/ 52 w 52"/>
                <a:gd name="T51" fmla="*/ 67 h 67"/>
                <a:gd name="T52" fmla="*/ 12 w 52"/>
                <a:gd name="T53" fmla="*/ 9 h 67"/>
                <a:gd name="T54" fmla="*/ 12 w 52"/>
                <a:gd name="T55" fmla="*/ 31 h 67"/>
                <a:gd name="T56" fmla="*/ 21 w 52"/>
                <a:gd name="T57" fmla="*/ 31 h 67"/>
                <a:gd name="T58" fmla="*/ 25 w 52"/>
                <a:gd name="T59" fmla="*/ 30 h 67"/>
                <a:gd name="T60" fmla="*/ 29 w 52"/>
                <a:gd name="T61" fmla="*/ 28 h 67"/>
                <a:gd name="T62" fmla="*/ 32 w 52"/>
                <a:gd name="T63" fmla="*/ 24 h 67"/>
                <a:gd name="T64" fmla="*/ 33 w 52"/>
                <a:gd name="T65" fmla="*/ 19 h 67"/>
                <a:gd name="T66" fmla="*/ 30 w 52"/>
                <a:gd name="T67" fmla="*/ 12 h 67"/>
                <a:gd name="T68" fmla="*/ 21 w 52"/>
                <a:gd name="T69" fmla="*/ 9 h 67"/>
                <a:gd name="T70" fmla="*/ 12 w 52"/>
                <a:gd name="T71"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7">
                  <a:moveTo>
                    <a:pt x="52" y="67"/>
                  </a:moveTo>
                  <a:cubicBezTo>
                    <a:pt x="39" y="67"/>
                    <a:pt x="39" y="67"/>
                    <a:pt x="39" y="67"/>
                  </a:cubicBezTo>
                  <a:cubicBezTo>
                    <a:pt x="28" y="49"/>
                    <a:pt x="28" y="49"/>
                    <a:pt x="28" y="49"/>
                  </a:cubicBezTo>
                  <a:cubicBezTo>
                    <a:pt x="28" y="47"/>
                    <a:pt x="27" y="46"/>
                    <a:pt x="26" y="45"/>
                  </a:cubicBezTo>
                  <a:cubicBezTo>
                    <a:pt x="25" y="44"/>
                    <a:pt x="24" y="43"/>
                    <a:pt x="23" y="42"/>
                  </a:cubicBezTo>
                  <a:cubicBezTo>
                    <a:pt x="22" y="41"/>
                    <a:pt x="21" y="41"/>
                    <a:pt x="20" y="40"/>
                  </a:cubicBezTo>
                  <a:cubicBezTo>
                    <a:pt x="19" y="40"/>
                    <a:pt x="17" y="40"/>
                    <a:pt x="16" y="40"/>
                  </a:cubicBezTo>
                  <a:cubicBezTo>
                    <a:pt x="12" y="40"/>
                    <a:pt x="12" y="40"/>
                    <a:pt x="12" y="40"/>
                  </a:cubicBezTo>
                  <a:cubicBezTo>
                    <a:pt x="12" y="67"/>
                    <a:pt x="12" y="67"/>
                    <a:pt x="12" y="67"/>
                  </a:cubicBezTo>
                  <a:cubicBezTo>
                    <a:pt x="0" y="67"/>
                    <a:pt x="0" y="67"/>
                    <a:pt x="0" y="67"/>
                  </a:cubicBezTo>
                  <a:cubicBezTo>
                    <a:pt x="0" y="0"/>
                    <a:pt x="0" y="0"/>
                    <a:pt x="0" y="0"/>
                  </a:cubicBezTo>
                  <a:cubicBezTo>
                    <a:pt x="22" y="0"/>
                    <a:pt x="22" y="0"/>
                    <a:pt x="22" y="0"/>
                  </a:cubicBezTo>
                  <a:cubicBezTo>
                    <a:pt x="26" y="0"/>
                    <a:pt x="28" y="0"/>
                    <a:pt x="31" y="1"/>
                  </a:cubicBezTo>
                  <a:cubicBezTo>
                    <a:pt x="34" y="2"/>
                    <a:pt x="36" y="3"/>
                    <a:pt x="38" y="4"/>
                  </a:cubicBezTo>
                  <a:cubicBezTo>
                    <a:pt x="40" y="6"/>
                    <a:pt x="42" y="8"/>
                    <a:pt x="43" y="10"/>
                  </a:cubicBezTo>
                  <a:cubicBezTo>
                    <a:pt x="44" y="12"/>
                    <a:pt x="44" y="15"/>
                    <a:pt x="44" y="18"/>
                  </a:cubicBezTo>
                  <a:cubicBezTo>
                    <a:pt x="44" y="20"/>
                    <a:pt x="44" y="23"/>
                    <a:pt x="43" y="25"/>
                  </a:cubicBezTo>
                  <a:cubicBezTo>
                    <a:pt x="43" y="26"/>
                    <a:pt x="42" y="28"/>
                    <a:pt x="40" y="30"/>
                  </a:cubicBezTo>
                  <a:cubicBezTo>
                    <a:pt x="39" y="31"/>
                    <a:pt x="37" y="33"/>
                    <a:pt x="36" y="34"/>
                  </a:cubicBezTo>
                  <a:cubicBezTo>
                    <a:pt x="34" y="35"/>
                    <a:pt x="32" y="36"/>
                    <a:pt x="29" y="36"/>
                  </a:cubicBezTo>
                  <a:cubicBezTo>
                    <a:pt x="29" y="36"/>
                    <a:pt x="29" y="36"/>
                    <a:pt x="29" y="36"/>
                  </a:cubicBezTo>
                  <a:cubicBezTo>
                    <a:pt x="31" y="37"/>
                    <a:pt x="32" y="38"/>
                    <a:pt x="33" y="39"/>
                  </a:cubicBezTo>
                  <a:cubicBezTo>
                    <a:pt x="34" y="39"/>
                    <a:pt x="34" y="40"/>
                    <a:pt x="35" y="41"/>
                  </a:cubicBezTo>
                  <a:cubicBezTo>
                    <a:pt x="36" y="42"/>
                    <a:pt x="37" y="43"/>
                    <a:pt x="38" y="44"/>
                  </a:cubicBezTo>
                  <a:cubicBezTo>
                    <a:pt x="38" y="45"/>
                    <a:pt x="39" y="47"/>
                    <a:pt x="40" y="48"/>
                  </a:cubicBezTo>
                  <a:lnTo>
                    <a:pt x="52" y="67"/>
                  </a:lnTo>
                  <a:close/>
                  <a:moveTo>
                    <a:pt x="12" y="9"/>
                  </a:moveTo>
                  <a:cubicBezTo>
                    <a:pt x="12" y="31"/>
                    <a:pt x="12" y="31"/>
                    <a:pt x="12" y="31"/>
                  </a:cubicBezTo>
                  <a:cubicBezTo>
                    <a:pt x="21" y="31"/>
                    <a:pt x="21" y="31"/>
                    <a:pt x="21" y="31"/>
                  </a:cubicBezTo>
                  <a:cubicBezTo>
                    <a:pt x="22" y="31"/>
                    <a:pt x="24" y="30"/>
                    <a:pt x="25" y="30"/>
                  </a:cubicBezTo>
                  <a:cubicBezTo>
                    <a:pt x="27" y="29"/>
                    <a:pt x="28" y="29"/>
                    <a:pt x="29" y="28"/>
                  </a:cubicBezTo>
                  <a:cubicBezTo>
                    <a:pt x="30" y="27"/>
                    <a:pt x="31" y="25"/>
                    <a:pt x="32" y="24"/>
                  </a:cubicBezTo>
                  <a:cubicBezTo>
                    <a:pt x="32" y="23"/>
                    <a:pt x="33" y="21"/>
                    <a:pt x="33" y="19"/>
                  </a:cubicBezTo>
                  <a:cubicBezTo>
                    <a:pt x="33" y="16"/>
                    <a:pt x="32" y="13"/>
                    <a:pt x="30" y="12"/>
                  </a:cubicBezTo>
                  <a:cubicBezTo>
                    <a:pt x="28" y="10"/>
                    <a:pt x="25" y="9"/>
                    <a:pt x="21" y="9"/>
                  </a:cubicBez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8"/>
            <p:cNvSpPr>
              <a:spLocks/>
            </p:cNvSpPr>
            <p:nvPr/>
          </p:nvSpPr>
          <p:spPr bwMode="auto">
            <a:xfrm>
              <a:off x="3805" y="1929"/>
              <a:ext cx="43" cy="78"/>
            </a:xfrm>
            <a:custGeom>
              <a:avLst/>
              <a:gdLst>
                <a:gd name="T0" fmla="*/ 43 w 43"/>
                <a:gd name="T1" fmla="*/ 78 h 78"/>
                <a:gd name="T2" fmla="*/ 0 w 43"/>
                <a:gd name="T3" fmla="*/ 78 h 78"/>
                <a:gd name="T4" fmla="*/ 0 w 43"/>
                <a:gd name="T5" fmla="*/ 0 h 78"/>
                <a:gd name="T6" fmla="*/ 42 w 43"/>
                <a:gd name="T7" fmla="*/ 0 h 78"/>
                <a:gd name="T8" fmla="*/ 42 w 43"/>
                <a:gd name="T9" fmla="*/ 11 h 78"/>
                <a:gd name="T10" fmla="*/ 13 w 43"/>
                <a:gd name="T11" fmla="*/ 11 h 78"/>
                <a:gd name="T12" fmla="*/ 13 w 43"/>
                <a:gd name="T13" fmla="*/ 33 h 78"/>
                <a:gd name="T14" fmla="*/ 40 w 43"/>
                <a:gd name="T15" fmla="*/ 33 h 78"/>
                <a:gd name="T16" fmla="*/ 40 w 43"/>
                <a:gd name="T17" fmla="*/ 44 h 78"/>
                <a:gd name="T18" fmla="*/ 13 w 43"/>
                <a:gd name="T19" fmla="*/ 44 h 78"/>
                <a:gd name="T20" fmla="*/ 13 w 43"/>
                <a:gd name="T21" fmla="*/ 66 h 78"/>
                <a:gd name="T22" fmla="*/ 43 w 43"/>
                <a:gd name="T23" fmla="*/ 66 h 78"/>
                <a:gd name="T24" fmla="*/ 43 w 4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8">
                  <a:moveTo>
                    <a:pt x="43" y="78"/>
                  </a:moveTo>
                  <a:lnTo>
                    <a:pt x="0" y="78"/>
                  </a:lnTo>
                  <a:lnTo>
                    <a:pt x="0" y="0"/>
                  </a:lnTo>
                  <a:lnTo>
                    <a:pt x="42" y="0"/>
                  </a:lnTo>
                  <a:lnTo>
                    <a:pt x="42" y="11"/>
                  </a:lnTo>
                  <a:lnTo>
                    <a:pt x="13" y="11"/>
                  </a:lnTo>
                  <a:lnTo>
                    <a:pt x="13" y="33"/>
                  </a:lnTo>
                  <a:lnTo>
                    <a:pt x="40" y="33"/>
                  </a:lnTo>
                  <a:lnTo>
                    <a:pt x="40" y="44"/>
                  </a:lnTo>
                  <a:lnTo>
                    <a:pt x="13" y="44"/>
                  </a:lnTo>
                  <a:lnTo>
                    <a:pt x="13" y="66"/>
                  </a:lnTo>
                  <a:lnTo>
                    <a:pt x="43" y="66"/>
                  </a:lnTo>
                  <a:lnTo>
                    <a:pt x="43"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9"/>
            <p:cNvSpPr>
              <a:spLocks/>
            </p:cNvSpPr>
            <p:nvPr/>
          </p:nvSpPr>
          <p:spPr bwMode="auto">
            <a:xfrm>
              <a:off x="3858" y="1928"/>
              <a:ext cx="50" cy="80"/>
            </a:xfrm>
            <a:custGeom>
              <a:avLst/>
              <a:gdLst>
                <a:gd name="T0" fmla="*/ 0 w 43"/>
                <a:gd name="T1" fmla="*/ 65 h 69"/>
                <a:gd name="T2" fmla="*/ 0 w 43"/>
                <a:gd name="T3" fmla="*/ 54 h 69"/>
                <a:gd name="T4" fmla="*/ 4 w 43"/>
                <a:gd name="T5" fmla="*/ 56 h 69"/>
                <a:gd name="T6" fmla="*/ 8 w 43"/>
                <a:gd name="T7" fmla="*/ 58 h 69"/>
                <a:gd name="T8" fmla="*/ 13 w 43"/>
                <a:gd name="T9" fmla="*/ 59 h 69"/>
                <a:gd name="T10" fmla="*/ 17 w 43"/>
                <a:gd name="T11" fmla="*/ 60 h 69"/>
                <a:gd name="T12" fmla="*/ 28 w 43"/>
                <a:gd name="T13" fmla="*/ 57 h 69"/>
                <a:gd name="T14" fmla="*/ 31 w 43"/>
                <a:gd name="T15" fmla="*/ 51 h 69"/>
                <a:gd name="T16" fmla="*/ 30 w 43"/>
                <a:gd name="T17" fmla="*/ 47 h 69"/>
                <a:gd name="T18" fmla="*/ 27 w 43"/>
                <a:gd name="T19" fmla="*/ 43 h 69"/>
                <a:gd name="T20" fmla="*/ 22 w 43"/>
                <a:gd name="T21" fmla="*/ 41 h 69"/>
                <a:gd name="T22" fmla="*/ 16 w 43"/>
                <a:gd name="T23" fmla="*/ 38 h 69"/>
                <a:gd name="T24" fmla="*/ 10 w 43"/>
                <a:gd name="T25" fmla="*/ 34 h 69"/>
                <a:gd name="T26" fmla="*/ 5 w 43"/>
                <a:gd name="T27" fmla="*/ 30 h 69"/>
                <a:gd name="T28" fmla="*/ 1 w 43"/>
                <a:gd name="T29" fmla="*/ 25 h 69"/>
                <a:gd name="T30" fmla="*/ 0 w 43"/>
                <a:gd name="T31" fmla="*/ 18 h 69"/>
                <a:gd name="T32" fmla="*/ 2 w 43"/>
                <a:gd name="T33" fmla="*/ 10 h 69"/>
                <a:gd name="T34" fmla="*/ 8 w 43"/>
                <a:gd name="T35" fmla="*/ 4 h 69"/>
                <a:gd name="T36" fmla="*/ 16 w 43"/>
                <a:gd name="T37" fmla="*/ 1 h 69"/>
                <a:gd name="T38" fmla="*/ 25 w 43"/>
                <a:gd name="T39" fmla="*/ 0 h 69"/>
                <a:gd name="T40" fmla="*/ 40 w 43"/>
                <a:gd name="T41" fmla="*/ 2 h 69"/>
                <a:gd name="T42" fmla="*/ 40 w 43"/>
                <a:gd name="T43" fmla="*/ 13 h 69"/>
                <a:gd name="T44" fmla="*/ 25 w 43"/>
                <a:gd name="T45" fmla="*/ 9 h 69"/>
                <a:gd name="T46" fmla="*/ 20 w 43"/>
                <a:gd name="T47" fmla="*/ 10 h 69"/>
                <a:gd name="T48" fmla="*/ 16 w 43"/>
                <a:gd name="T49" fmla="*/ 11 h 69"/>
                <a:gd name="T50" fmla="*/ 13 w 43"/>
                <a:gd name="T51" fmla="*/ 14 h 69"/>
                <a:gd name="T52" fmla="*/ 12 w 43"/>
                <a:gd name="T53" fmla="*/ 18 h 69"/>
                <a:gd name="T54" fmla="*/ 13 w 43"/>
                <a:gd name="T55" fmla="*/ 22 h 69"/>
                <a:gd name="T56" fmla="*/ 15 w 43"/>
                <a:gd name="T57" fmla="*/ 25 h 69"/>
                <a:gd name="T58" fmla="*/ 20 w 43"/>
                <a:gd name="T59" fmla="*/ 27 h 69"/>
                <a:gd name="T60" fmla="*/ 26 w 43"/>
                <a:gd name="T61" fmla="*/ 30 h 69"/>
                <a:gd name="T62" fmla="*/ 32 w 43"/>
                <a:gd name="T63" fmla="*/ 34 h 69"/>
                <a:gd name="T64" fmla="*/ 38 w 43"/>
                <a:gd name="T65" fmla="*/ 38 h 69"/>
                <a:gd name="T66" fmla="*/ 41 w 43"/>
                <a:gd name="T67" fmla="*/ 44 h 69"/>
                <a:gd name="T68" fmla="*/ 43 w 43"/>
                <a:gd name="T69" fmla="*/ 50 h 69"/>
                <a:gd name="T70" fmla="*/ 41 w 43"/>
                <a:gd name="T71" fmla="*/ 59 h 69"/>
                <a:gd name="T72" fmla="*/ 35 w 43"/>
                <a:gd name="T73" fmla="*/ 65 h 69"/>
                <a:gd name="T74" fmla="*/ 27 w 43"/>
                <a:gd name="T75" fmla="*/ 68 h 69"/>
                <a:gd name="T76" fmla="*/ 18 w 43"/>
                <a:gd name="T77" fmla="*/ 69 h 69"/>
                <a:gd name="T78" fmla="*/ 14 w 43"/>
                <a:gd name="T79" fmla="*/ 69 h 69"/>
                <a:gd name="T80" fmla="*/ 9 w 43"/>
                <a:gd name="T81" fmla="*/ 68 h 69"/>
                <a:gd name="T82" fmla="*/ 4 w 43"/>
                <a:gd name="T83" fmla="*/ 67 h 69"/>
                <a:gd name="T84" fmla="*/ 0 w 43"/>
                <a:gd name="T85"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69">
                  <a:moveTo>
                    <a:pt x="0" y="65"/>
                  </a:moveTo>
                  <a:cubicBezTo>
                    <a:pt x="0" y="54"/>
                    <a:pt x="0" y="54"/>
                    <a:pt x="0" y="54"/>
                  </a:cubicBezTo>
                  <a:cubicBezTo>
                    <a:pt x="1" y="55"/>
                    <a:pt x="2" y="55"/>
                    <a:pt x="4" y="56"/>
                  </a:cubicBezTo>
                  <a:cubicBezTo>
                    <a:pt x="5" y="57"/>
                    <a:pt x="7" y="58"/>
                    <a:pt x="8" y="58"/>
                  </a:cubicBezTo>
                  <a:cubicBezTo>
                    <a:pt x="10" y="59"/>
                    <a:pt x="11" y="59"/>
                    <a:pt x="13" y="59"/>
                  </a:cubicBezTo>
                  <a:cubicBezTo>
                    <a:pt x="15" y="60"/>
                    <a:pt x="16" y="60"/>
                    <a:pt x="17" y="60"/>
                  </a:cubicBezTo>
                  <a:cubicBezTo>
                    <a:pt x="22" y="60"/>
                    <a:pt x="26" y="59"/>
                    <a:pt x="28" y="57"/>
                  </a:cubicBezTo>
                  <a:cubicBezTo>
                    <a:pt x="30" y="56"/>
                    <a:pt x="31" y="54"/>
                    <a:pt x="31" y="51"/>
                  </a:cubicBezTo>
                  <a:cubicBezTo>
                    <a:pt x="31" y="49"/>
                    <a:pt x="31" y="48"/>
                    <a:pt x="30" y="47"/>
                  </a:cubicBezTo>
                  <a:cubicBezTo>
                    <a:pt x="29" y="45"/>
                    <a:pt x="28" y="44"/>
                    <a:pt x="27" y="43"/>
                  </a:cubicBezTo>
                  <a:cubicBezTo>
                    <a:pt x="26" y="42"/>
                    <a:pt x="24" y="41"/>
                    <a:pt x="22" y="41"/>
                  </a:cubicBezTo>
                  <a:cubicBezTo>
                    <a:pt x="20" y="40"/>
                    <a:pt x="18" y="39"/>
                    <a:pt x="16" y="38"/>
                  </a:cubicBezTo>
                  <a:cubicBezTo>
                    <a:pt x="14" y="37"/>
                    <a:pt x="12" y="35"/>
                    <a:pt x="10" y="34"/>
                  </a:cubicBezTo>
                  <a:cubicBezTo>
                    <a:pt x="8" y="33"/>
                    <a:pt x="6" y="31"/>
                    <a:pt x="5" y="30"/>
                  </a:cubicBezTo>
                  <a:cubicBezTo>
                    <a:pt x="3" y="28"/>
                    <a:pt x="2" y="27"/>
                    <a:pt x="1" y="25"/>
                  </a:cubicBezTo>
                  <a:cubicBezTo>
                    <a:pt x="0" y="23"/>
                    <a:pt x="0" y="21"/>
                    <a:pt x="0" y="18"/>
                  </a:cubicBezTo>
                  <a:cubicBezTo>
                    <a:pt x="0" y="15"/>
                    <a:pt x="1" y="12"/>
                    <a:pt x="2" y="10"/>
                  </a:cubicBezTo>
                  <a:cubicBezTo>
                    <a:pt x="4" y="8"/>
                    <a:pt x="5" y="6"/>
                    <a:pt x="8" y="4"/>
                  </a:cubicBezTo>
                  <a:cubicBezTo>
                    <a:pt x="10" y="3"/>
                    <a:pt x="13" y="2"/>
                    <a:pt x="16" y="1"/>
                  </a:cubicBezTo>
                  <a:cubicBezTo>
                    <a:pt x="19" y="0"/>
                    <a:pt x="22" y="0"/>
                    <a:pt x="25" y="0"/>
                  </a:cubicBezTo>
                  <a:cubicBezTo>
                    <a:pt x="32" y="0"/>
                    <a:pt x="37" y="1"/>
                    <a:pt x="40" y="2"/>
                  </a:cubicBezTo>
                  <a:cubicBezTo>
                    <a:pt x="40" y="13"/>
                    <a:pt x="40" y="13"/>
                    <a:pt x="40" y="13"/>
                  </a:cubicBezTo>
                  <a:cubicBezTo>
                    <a:pt x="36" y="10"/>
                    <a:pt x="31" y="9"/>
                    <a:pt x="25" y="9"/>
                  </a:cubicBezTo>
                  <a:cubicBezTo>
                    <a:pt x="24" y="9"/>
                    <a:pt x="22" y="9"/>
                    <a:pt x="20" y="10"/>
                  </a:cubicBezTo>
                  <a:cubicBezTo>
                    <a:pt x="19" y="10"/>
                    <a:pt x="17" y="10"/>
                    <a:pt x="16" y="11"/>
                  </a:cubicBezTo>
                  <a:cubicBezTo>
                    <a:pt x="15" y="12"/>
                    <a:pt x="14" y="13"/>
                    <a:pt x="13" y="14"/>
                  </a:cubicBezTo>
                  <a:cubicBezTo>
                    <a:pt x="12" y="15"/>
                    <a:pt x="12" y="16"/>
                    <a:pt x="12" y="18"/>
                  </a:cubicBezTo>
                  <a:cubicBezTo>
                    <a:pt x="12" y="19"/>
                    <a:pt x="12" y="21"/>
                    <a:pt x="13" y="22"/>
                  </a:cubicBezTo>
                  <a:cubicBezTo>
                    <a:pt x="13" y="23"/>
                    <a:pt x="14" y="24"/>
                    <a:pt x="15" y="25"/>
                  </a:cubicBezTo>
                  <a:cubicBezTo>
                    <a:pt x="17" y="26"/>
                    <a:pt x="18" y="27"/>
                    <a:pt x="20" y="27"/>
                  </a:cubicBezTo>
                  <a:cubicBezTo>
                    <a:pt x="21" y="28"/>
                    <a:pt x="23" y="29"/>
                    <a:pt x="26" y="30"/>
                  </a:cubicBezTo>
                  <a:cubicBezTo>
                    <a:pt x="28" y="31"/>
                    <a:pt x="30" y="33"/>
                    <a:pt x="32" y="34"/>
                  </a:cubicBezTo>
                  <a:cubicBezTo>
                    <a:pt x="34" y="35"/>
                    <a:pt x="36" y="37"/>
                    <a:pt x="38" y="38"/>
                  </a:cubicBezTo>
                  <a:cubicBezTo>
                    <a:pt x="39" y="40"/>
                    <a:pt x="41" y="42"/>
                    <a:pt x="41" y="44"/>
                  </a:cubicBezTo>
                  <a:cubicBezTo>
                    <a:pt x="42" y="46"/>
                    <a:pt x="43" y="48"/>
                    <a:pt x="43" y="50"/>
                  </a:cubicBezTo>
                  <a:cubicBezTo>
                    <a:pt x="43" y="54"/>
                    <a:pt x="42" y="57"/>
                    <a:pt x="41" y="59"/>
                  </a:cubicBezTo>
                  <a:cubicBezTo>
                    <a:pt x="39" y="61"/>
                    <a:pt x="38" y="63"/>
                    <a:pt x="35" y="65"/>
                  </a:cubicBezTo>
                  <a:cubicBezTo>
                    <a:pt x="33" y="66"/>
                    <a:pt x="30" y="67"/>
                    <a:pt x="27" y="68"/>
                  </a:cubicBezTo>
                  <a:cubicBezTo>
                    <a:pt x="24" y="69"/>
                    <a:pt x="21" y="69"/>
                    <a:pt x="18" y="69"/>
                  </a:cubicBezTo>
                  <a:cubicBezTo>
                    <a:pt x="17" y="69"/>
                    <a:pt x="15" y="69"/>
                    <a:pt x="14" y="69"/>
                  </a:cubicBezTo>
                  <a:cubicBezTo>
                    <a:pt x="12" y="68"/>
                    <a:pt x="10" y="68"/>
                    <a:pt x="9" y="68"/>
                  </a:cubicBezTo>
                  <a:cubicBezTo>
                    <a:pt x="7" y="68"/>
                    <a:pt x="5" y="67"/>
                    <a:pt x="4" y="67"/>
                  </a:cubicBezTo>
                  <a:cubicBezTo>
                    <a:pt x="2" y="66"/>
                    <a:pt x="1" y="66"/>
                    <a:pt x="0"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0"/>
            <p:cNvSpPr>
              <a:spLocks noEditPoints="1"/>
            </p:cNvSpPr>
            <p:nvPr/>
          </p:nvSpPr>
          <p:spPr bwMode="auto">
            <a:xfrm>
              <a:off x="3917" y="1928"/>
              <a:ext cx="74" cy="80"/>
            </a:xfrm>
            <a:custGeom>
              <a:avLst/>
              <a:gdLst>
                <a:gd name="T0" fmla="*/ 32 w 64"/>
                <a:gd name="T1" fmla="*/ 69 h 69"/>
                <a:gd name="T2" fmla="*/ 9 w 64"/>
                <a:gd name="T3" fmla="*/ 60 h 69"/>
                <a:gd name="T4" fmla="*/ 0 w 64"/>
                <a:gd name="T5" fmla="*/ 35 h 69"/>
                <a:gd name="T6" fmla="*/ 9 w 64"/>
                <a:gd name="T7" fmla="*/ 9 h 69"/>
                <a:gd name="T8" fmla="*/ 33 w 64"/>
                <a:gd name="T9" fmla="*/ 0 h 69"/>
                <a:gd name="T10" fmla="*/ 55 w 64"/>
                <a:gd name="T11" fmla="*/ 9 h 69"/>
                <a:gd name="T12" fmla="*/ 64 w 64"/>
                <a:gd name="T13" fmla="*/ 34 h 69"/>
                <a:gd name="T14" fmla="*/ 55 w 64"/>
                <a:gd name="T15" fmla="*/ 59 h 69"/>
                <a:gd name="T16" fmla="*/ 32 w 64"/>
                <a:gd name="T17" fmla="*/ 69 h 69"/>
                <a:gd name="T18" fmla="*/ 32 w 64"/>
                <a:gd name="T19" fmla="*/ 10 h 69"/>
                <a:gd name="T20" fmla="*/ 17 w 64"/>
                <a:gd name="T21" fmla="*/ 16 h 69"/>
                <a:gd name="T22" fmla="*/ 11 w 64"/>
                <a:gd name="T23" fmla="*/ 34 h 69"/>
                <a:gd name="T24" fmla="*/ 17 w 64"/>
                <a:gd name="T25" fmla="*/ 52 h 69"/>
                <a:gd name="T26" fmla="*/ 32 w 64"/>
                <a:gd name="T27" fmla="*/ 59 h 69"/>
                <a:gd name="T28" fmla="*/ 47 w 64"/>
                <a:gd name="T29" fmla="*/ 53 h 69"/>
                <a:gd name="T30" fmla="*/ 52 w 64"/>
                <a:gd name="T31" fmla="*/ 35 h 69"/>
                <a:gd name="T32" fmla="*/ 47 w 64"/>
                <a:gd name="T33" fmla="*/ 16 h 69"/>
                <a:gd name="T34" fmla="*/ 32 w 64"/>
                <a:gd name="T35"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9">
                  <a:moveTo>
                    <a:pt x="32" y="69"/>
                  </a:moveTo>
                  <a:cubicBezTo>
                    <a:pt x="22" y="69"/>
                    <a:pt x="14" y="66"/>
                    <a:pt x="9" y="60"/>
                  </a:cubicBezTo>
                  <a:cubicBezTo>
                    <a:pt x="3" y="53"/>
                    <a:pt x="0" y="45"/>
                    <a:pt x="0" y="35"/>
                  </a:cubicBezTo>
                  <a:cubicBezTo>
                    <a:pt x="0" y="24"/>
                    <a:pt x="3" y="16"/>
                    <a:pt x="9" y="9"/>
                  </a:cubicBezTo>
                  <a:cubicBezTo>
                    <a:pt x="15" y="3"/>
                    <a:pt x="23" y="0"/>
                    <a:pt x="33" y="0"/>
                  </a:cubicBezTo>
                  <a:cubicBezTo>
                    <a:pt x="42" y="0"/>
                    <a:pt x="50" y="3"/>
                    <a:pt x="55" y="9"/>
                  </a:cubicBezTo>
                  <a:cubicBezTo>
                    <a:pt x="61" y="15"/>
                    <a:pt x="64" y="24"/>
                    <a:pt x="64" y="34"/>
                  </a:cubicBezTo>
                  <a:cubicBezTo>
                    <a:pt x="64" y="44"/>
                    <a:pt x="61" y="53"/>
                    <a:pt x="55" y="59"/>
                  </a:cubicBezTo>
                  <a:cubicBezTo>
                    <a:pt x="49" y="66"/>
                    <a:pt x="41" y="69"/>
                    <a:pt x="32" y="69"/>
                  </a:cubicBezTo>
                  <a:close/>
                  <a:moveTo>
                    <a:pt x="32" y="10"/>
                  </a:moveTo>
                  <a:cubicBezTo>
                    <a:pt x="26" y="10"/>
                    <a:pt x="21" y="12"/>
                    <a:pt x="17" y="16"/>
                  </a:cubicBezTo>
                  <a:cubicBezTo>
                    <a:pt x="13" y="21"/>
                    <a:pt x="11" y="27"/>
                    <a:pt x="11" y="34"/>
                  </a:cubicBezTo>
                  <a:cubicBezTo>
                    <a:pt x="11" y="42"/>
                    <a:pt x="13" y="48"/>
                    <a:pt x="17" y="52"/>
                  </a:cubicBezTo>
                  <a:cubicBezTo>
                    <a:pt x="21" y="57"/>
                    <a:pt x="26" y="59"/>
                    <a:pt x="32" y="59"/>
                  </a:cubicBezTo>
                  <a:cubicBezTo>
                    <a:pt x="38" y="59"/>
                    <a:pt x="43" y="57"/>
                    <a:pt x="47" y="53"/>
                  </a:cubicBezTo>
                  <a:cubicBezTo>
                    <a:pt x="51" y="48"/>
                    <a:pt x="52" y="42"/>
                    <a:pt x="52" y="35"/>
                  </a:cubicBezTo>
                  <a:cubicBezTo>
                    <a:pt x="52" y="27"/>
                    <a:pt x="51" y="20"/>
                    <a:pt x="47" y="16"/>
                  </a:cubicBezTo>
                  <a:cubicBezTo>
                    <a:pt x="43" y="12"/>
                    <a:pt x="38" y="10"/>
                    <a:pt x="3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11"/>
            <p:cNvSpPr>
              <a:spLocks/>
            </p:cNvSpPr>
            <p:nvPr/>
          </p:nvSpPr>
          <p:spPr bwMode="auto">
            <a:xfrm>
              <a:off x="4004" y="1929"/>
              <a:ext cx="61" cy="79"/>
            </a:xfrm>
            <a:custGeom>
              <a:avLst/>
              <a:gdLst>
                <a:gd name="T0" fmla="*/ 53 w 53"/>
                <a:gd name="T1" fmla="*/ 40 h 68"/>
                <a:gd name="T2" fmla="*/ 26 w 53"/>
                <a:gd name="T3" fmla="*/ 68 h 68"/>
                <a:gd name="T4" fmla="*/ 0 w 53"/>
                <a:gd name="T5" fmla="*/ 41 h 68"/>
                <a:gd name="T6" fmla="*/ 0 w 53"/>
                <a:gd name="T7" fmla="*/ 0 h 68"/>
                <a:gd name="T8" fmla="*/ 11 w 53"/>
                <a:gd name="T9" fmla="*/ 0 h 68"/>
                <a:gd name="T10" fmla="*/ 11 w 53"/>
                <a:gd name="T11" fmla="*/ 39 h 68"/>
                <a:gd name="T12" fmla="*/ 27 w 53"/>
                <a:gd name="T13" fmla="*/ 58 h 68"/>
                <a:gd name="T14" fmla="*/ 41 w 53"/>
                <a:gd name="T15" fmla="*/ 39 h 68"/>
                <a:gd name="T16" fmla="*/ 41 w 53"/>
                <a:gd name="T17" fmla="*/ 0 h 68"/>
                <a:gd name="T18" fmla="*/ 53 w 53"/>
                <a:gd name="T19" fmla="*/ 0 h 68"/>
                <a:gd name="T20" fmla="*/ 53 w 53"/>
                <a:gd name="T2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8">
                  <a:moveTo>
                    <a:pt x="53" y="40"/>
                  </a:moveTo>
                  <a:cubicBezTo>
                    <a:pt x="53" y="59"/>
                    <a:pt x="44" y="68"/>
                    <a:pt x="26" y="68"/>
                  </a:cubicBezTo>
                  <a:cubicBezTo>
                    <a:pt x="9" y="68"/>
                    <a:pt x="0" y="59"/>
                    <a:pt x="0" y="41"/>
                  </a:cubicBezTo>
                  <a:cubicBezTo>
                    <a:pt x="0" y="0"/>
                    <a:pt x="0" y="0"/>
                    <a:pt x="0" y="0"/>
                  </a:cubicBezTo>
                  <a:cubicBezTo>
                    <a:pt x="11" y="0"/>
                    <a:pt x="11" y="0"/>
                    <a:pt x="11" y="0"/>
                  </a:cubicBezTo>
                  <a:cubicBezTo>
                    <a:pt x="11" y="39"/>
                    <a:pt x="11" y="39"/>
                    <a:pt x="11" y="39"/>
                  </a:cubicBezTo>
                  <a:cubicBezTo>
                    <a:pt x="11" y="52"/>
                    <a:pt x="17" y="58"/>
                    <a:pt x="27" y="58"/>
                  </a:cubicBezTo>
                  <a:cubicBezTo>
                    <a:pt x="37" y="58"/>
                    <a:pt x="41" y="52"/>
                    <a:pt x="41" y="39"/>
                  </a:cubicBezTo>
                  <a:cubicBezTo>
                    <a:pt x="41" y="0"/>
                    <a:pt x="41" y="0"/>
                    <a:pt x="41" y="0"/>
                  </a:cubicBezTo>
                  <a:cubicBezTo>
                    <a:pt x="53" y="0"/>
                    <a:pt x="53" y="0"/>
                    <a:pt x="53" y="0"/>
                  </a:cubicBezTo>
                  <a:lnTo>
                    <a:pt x="53"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2"/>
            <p:cNvSpPr>
              <a:spLocks noEditPoints="1"/>
            </p:cNvSpPr>
            <p:nvPr/>
          </p:nvSpPr>
          <p:spPr bwMode="auto">
            <a:xfrm>
              <a:off x="4082" y="1929"/>
              <a:ext cx="60" cy="78"/>
            </a:xfrm>
            <a:custGeom>
              <a:avLst/>
              <a:gdLst>
                <a:gd name="T0" fmla="*/ 52 w 52"/>
                <a:gd name="T1" fmla="*/ 67 h 67"/>
                <a:gd name="T2" fmla="*/ 39 w 52"/>
                <a:gd name="T3" fmla="*/ 67 h 67"/>
                <a:gd name="T4" fmla="*/ 28 w 52"/>
                <a:gd name="T5" fmla="*/ 49 h 67"/>
                <a:gd name="T6" fmla="*/ 25 w 52"/>
                <a:gd name="T7" fmla="*/ 45 h 67"/>
                <a:gd name="T8" fmla="*/ 23 w 52"/>
                <a:gd name="T9" fmla="*/ 42 h 67"/>
                <a:gd name="T10" fmla="*/ 20 w 52"/>
                <a:gd name="T11" fmla="*/ 40 h 67"/>
                <a:gd name="T12" fmla="*/ 16 w 52"/>
                <a:gd name="T13" fmla="*/ 40 h 67"/>
                <a:gd name="T14" fmla="*/ 11 w 52"/>
                <a:gd name="T15" fmla="*/ 40 h 67"/>
                <a:gd name="T16" fmla="*/ 11 w 52"/>
                <a:gd name="T17" fmla="*/ 67 h 67"/>
                <a:gd name="T18" fmla="*/ 0 w 52"/>
                <a:gd name="T19" fmla="*/ 67 h 67"/>
                <a:gd name="T20" fmla="*/ 0 w 52"/>
                <a:gd name="T21" fmla="*/ 0 h 67"/>
                <a:gd name="T22" fmla="*/ 22 w 52"/>
                <a:gd name="T23" fmla="*/ 0 h 67"/>
                <a:gd name="T24" fmla="*/ 31 w 52"/>
                <a:gd name="T25" fmla="*/ 1 h 67"/>
                <a:gd name="T26" fmla="*/ 38 w 52"/>
                <a:gd name="T27" fmla="*/ 4 h 67"/>
                <a:gd name="T28" fmla="*/ 42 w 52"/>
                <a:gd name="T29" fmla="*/ 10 h 67"/>
                <a:gd name="T30" fmla="*/ 44 w 52"/>
                <a:gd name="T31" fmla="*/ 18 h 67"/>
                <a:gd name="T32" fmla="*/ 43 w 52"/>
                <a:gd name="T33" fmla="*/ 25 h 67"/>
                <a:gd name="T34" fmla="*/ 40 w 52"/>
                <a:gd name="T35" fmla="*/ 30 h 67"/>
                <a:gd name="T36" fmla="*/ 35 w 52"/>
                <a:gd name="T37" fmla="*/ 34 h 67"/>
                <a:gd name="T38" fmla="*/ 29 w 52"/>
                <a:gd name="T39" fmla="*/ 36 h 67"/>
                <a:gd name="T40" fmla="*/ 29 w 52"/>
                <a:gd name="T41" fmla="*/ 36 h 67"/>
                <a:gd name="T42" fmla="*/ 32 w 52"/>
                <a:gd name="T43" fmla="*/ 39 h 67"/>
                <a:gd name="T44" fmla="*/ 35 w 52"/>
                <a:gd name="T45" fmla="*/ 41 h 67"/>
                <a:gd name="T46" fmla="*/ 37 w 52"/>
                <a:gd name="T47" fmla="*/ 44 h 67"/>
                <a:gd name="T48" fmla="*/ 40 w 52"/>
                <a:gd name="T49" fmla="*/ 48 h 67"/>
                <a:gd name="T50" fmla="*/ 52 w 52"/>
                <a:gd name="T51" fmla="*/ 67 h 67"/>
                <a:gd name="T52" fmla="*/ 11 w 52"/>
                <a:gd name="T53" fmla="*/ 9 h 67"/>
                <a:gd name="T54" fmla="*/ 11 w 52"/>
                <a:gd name="T55" fmla="*/ 31 h 67"/>
                <a:gd name="T56" fmla="*/ 20 w 52"/>
                <a:gd name="T57" fmla="*/ 31 h 67"/>
                <a:gd name="T58" fmla="*/ 25 w 52"/>
                <a:gd name="T59" fmla="*/ 30 h 67"/>
                <a:gd name="T60" fmla="*/ 29 w 52"/>
                <a:gd name="T61" fmla="*/ 28 h 67"/>
                <a:gd name="T62" fmla="*/ 31 w 52"/>
                <a:gd name="T63" fmla="*/ 24 h 67"/>
                <a:gd name="T64" fmla="*/ 32 w 52"/>
                <a:gd name="T65" fmla="*/ 19 h 67"/>
                <a:gd name="T66" fmla="*/ 29 w 52"/>
                <a:gd name="T67" fmla="*/ 12 h 67"/>
                <a:gd name="T68" fmla="*/ 21 w 52"/>
                <a:gd name="T69" fmla="*/ 9 h 67"/>
                <a:gd name="T70" fmla="*/ 11 w 52"/>
                <a:gd name="T71"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7">
                  <a:moveTo>
                    <a:pt x="52" y="67"/>
                  </a:moveTo>
                  <a:cubicBezTo>
                    <a:pt x="39" y="67"/>
                    <a:pt x="39" y="67"/>
                    <a:pt x="39" y="67"/>
                  </a:cubicBezTo>
                  <a:cubicBezTo>
                    <a:pt x="28" y="49"/>
                    <a:pt x="28" y="49"/>
                    <a:pt x="28" y="49"/>
                  </a:cubicBezTo>
                  <a:cubicBezTo>
                    <a:pt x="27" y="47"/>
                    <a:pt x="26" y="46"/>
                    <a:pt x="25" y="45"/>
                  </a:cubicBezTo>
                  <a:cubicBezTo>
                    <a:pt x="24" y="44"/>
                    <a:pt x="24" y="43"/>
                    <a:pt x="23" y="42"/>
                  </a:cubicBezTo>
                  <a:cubicBezTo>
                    <a:pt x="22" y="41"/>
                    <a:pt x="21" y="41"/>
                    <a:pt x="20" y="40"/>
                  </a:cubicBezTo>
                  <a:cubicBezTo>
                    <a:pt x="18" y="40"/>
                    <a:pt x="17" y="40"/>
                    <a:pt x="16" y="40"/>
                  </a:cubicBezTo>
                  <a:cubicBezTo>
                    <a:pt x="11" y="40"/>
                    <a:pt x="11" y="40"/>
                    <a:pt x="11" y="40"/>
                  </a:cubicBezTo>
                  <a:cubicBezTo>
                    <a:pt x="11" y="67"/>
                    <a:pt x="11" y="67"/>
                    <a:pt x="11" y="67"/>
                  </a:cubicBezTo>
                  <a:cubicBezTo>
                    <a:pt x="0" y="67"/>
                    <a:pt x="0" y="67"/>
                    <a:pt x="0" y="67"/>
                  </a:cubicBezTo>
                  <a:cubicBezTo>
                    <a:pt x="0" y="0"/>
                    <a:pt x="0" y="0"/>
                    <a:pt x="0" y="0"/>
                  </a:cubicBezTo>
                  <a:cubicBezTo>
                    <a:pt x="22" y="0"/>
                    <a:pt x="22" y="0"/>
                    <a:pt x="22" y="0"/>
                  </a:cubicBezTo>
                  <a:cubicBezTo>
                    <a:pt x="25" y="0"/>
                    <a:pt x="28" y="0"/>
                    <a:pt x="31" y="1"/>
                  </a:cubicBezTo>
                  <a:cubicBezTo>
                    <a:pt x="34" y="2"/>
                    <a:pt x="36" y="3"/>
                    <a:pt x="38" y="4"/>
                  </a:cubicBezTo>
                  <a:cubicBezTo>
                    <a:pt x="40" y="6"/>
                    <a:pt x="41" y="8"/>
                    <a:pt x="42" y="10"/>
                  </a:cubicBezTo>
                  <a:cubicBezTo>
                    <a:pt x="43" y="12"/>
                    <a:pt x="44" y="15"/>
                    <a:pt x="44" y="18"/>
                  </a:cubicBezTo>
                  <a:cubicBezTo>
                    <a:pt x="44" y="20"/>
                    <a:pt x="44" y="23"/>
                    <a:pt x="43" y="25"/>
                  </a:cubicBezTo>
                  <a:cubicBezTo>
                    <a:pt x="42" y="26"/>
                    <a:pt x="41" y="28"/>
                    <a:pt x="40" y="30"/>
                  </a:cubicBezTo>
                  <a:cubicBezTo>
                    <a:pt x="39" y="31"/>
                    <a:pt x="37" y="33"/>
                    <a:pt x="35" y="34"/>
                  </a:cubicBezTo>
                  <a:cubicBezTo>
                    <a:pt x="33" y="35"/>
                    <a:pt x="31" y="36"/>
                    <a:pt x="29" y="36"/>
                  </a:cubicBezTo>
                  <a:cubicBezTo>
                    <a:pt x="29" y="36"/>
                    <a:pt x="29" y="36"/>
                    <a:pt x="29" y="36"/>
                  </a:cubicBezTo>
                  <a:cubicBezTo>
                    <a:pt x="30" y="37"/>
                    <a:pt x="31" y="38"/>
                    <a:pt x="32" y="39"/>
                  </a:cubicBezTo>
                  <a:cubicBezTo>
                    <a:pt x="33" y="39"/>
                    <a:pt x="34" y="40"/>
                    <a:pt x="35" y="41"/>
                  </a:cubicBezTo>
                  <a:cubicBezTo>
                    <a:pt x="36" y="42"/>
                    <a:pt x="37" y="43"/>
                    <a:pt x="37" y="44"/>
                  </a:cubicBezTo>
                  <a:cubicBezTo>
                    <a:pt x="38" y="45"/>
                    <a:pt x="39" y="47"/>
                    <a:pt x="40" y="48"/>
                  </a:cubicBezTo>
                  <a:lnTo>
                    <a:pt x="52" y="67"/>
                  </a:lnTo>
                  <a:close/>
                  <a:moveTo>
                    <a:pt x="11" y="9"/>
                  </a:moveTo>
                  <a:cubicBezTo>
                    <a:pt x="11" y="31"/>
                    <a:pt x="11" y="31"/>
                    <a:pt x="11" y="31"/>
                  </a:cubicBezTo>
                  <a:cubicBezTo>
                    <a:pt x="20" y="31"/>
                    <a:pt x="20" y="31"/>
                    <a:pt x="20" y="31"/>
                  </a:cubicBezTo>
                  <a:cubicBezTo>
                    <a:pt x="22" y="31"/>
                    <a:pt x="24" y="30"/>
                    <a:pt x="25" y="30"/>
                  </a:cubicBezTo>
                  <a:cubicBezTo>
                    <a:pt x="27" y="29"/>
                    <a:pt x="28" y="29"/>
                    <a:pt x="29" y="28"/>
                  </a:cubicBezTo>
                  <a:cubicBezTo>
                    <a:pt x="30" y="27"/>
                    <a:pt x="31" y="25"/>
                    <a:pt x="31" y="24"/>
                  </a:cubicBezTo>
                  <a:cubicBezTo>
                    <a:pt x="32" y="23"/>
                    <a:pt x="32" y="21"/>
                    <a:pt x="32" y="19"/>
                  </a:cubicBezTo>
                  <a:cubicBezTo>
                    <a:pt x="32" y="16"/>
                    <a:pt x="31" y="13"/>
                    <a:pt x="29" y="12"/>
                  </a:cubicBezTo>
                  <a:cubicBezTo>
                    <a:pt x="27" y="10"/>
                    <a:pt x="24" y="9"/>
                    <a:pt x="21" y="9"/>
                  </a:cubicBez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3"/>
            <p:cNvSpPr>
              <a:spLocks/>
            </p:cNvSpPr>
            <p:nvPr/>
          </p:nvSpPr>
          <p:spPr bwMode="auto">
            <a:xfrm>
              <a:off x="4145" y="1928"/>
              <a:ext cx="59" cy="80"/>
            </a:xfrm>
            <a:custGeom>
              <a:avLst/>
              <a:gdLst>
                <a:gd name="T0" fmla="*/ 51 w 51"/>
                <a:gd name="T1" fmla="*/ 65 h 69"/>
                <a:gd name="T2" fmla="*/ 32 w 51"/>
                <a:gd name="T3" fmla="*/ 69 h 69"/>
                <a:gd name="T4" fmla="*/ 9 w 51"/>
                <a:gd name="T5" fmla="*/ 60 h 69"/>
                <a:gd name="T6" fmla="*/ 0 w 51"/>
                <a:gd name="T7" fmla="*/ 36 h 69"/>
                <a:gd name="T8" fmla="*/ 10 w 51"/>
                <a:gd name="T9" fmla="*/ 10 h 69"/>
                <a:gd name="T10" fmla="*/ 35 w 51"/>
                <a:gd name="T11" fmla="*/ 0 h 69"/>
                <a:gd name="T12" fmla="*/ 51 w 51"/>
                <a:gd name="T13" fmla="*/ 3 h 69"/>
                <a:gd name="T14" fmla="*/ 51 w 51"/>
                <a:gd name="T15" fmla="*/ 14 h 69"/>
                <a:gd name="T16" fmla="*/ 36 w 51"/>
                <a:gd name="T17" fmla="*/ 10 h 69"/>
                <a:gd name="T18" fmla="*/ 19 w 51"/>
                <a:gd name="T19" fmla="*/ 17 h 69"/>
                <a:gd name="T20" fmla="*/ 12 w 51"/>
                <a:gd name="T21" fmla="*/ 35 h 69"/>
                <a:gd name="T22" fmla="*/ 18 w 51"/>
                <a:gd name="T23" fmla="*/ 53 h 69"/>
                <a:gd name="T24" fmla="*/ 35 w 51"/>
                <a:gd name="T25" fmla="*/ 59 h 69"/>
                <a:gd name="T26" fmla="*/ 51 w 51"/>
                <a:gd name="T27" fmla="*/ 55 h 69"/>
                <a:gd name="T28" fmla="*/ 51 w 51"/>
                <a:gd name="T2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69">
                  <a:moveTo>
                    <a:pt x="51" y="65"/>
                  </a:moveTo>
                  <a:cubicBezTo>
                    <a:pt x="46" y="68"/>
                    <a:pt x="40" y="69"/>
                    <a:pt x="32" y="69"/>
                  </a:cubicBezTo>
                  <a:cubicBezTo>
                    <a:pt x="23" y="69"/>
                    <a:pt x="15" y="66"/>
                    <a:pt x="9" y="60"/>
                  </a:cubicBezTo>
                  <a:cubicBezTo>
                    <a:pt x="3" y="54"/>
                    <a:pt x="0" y="46"/>
                    <a:pt x="0" y="36"/>
                  </a:cubicBezTo>
                  <a:cubicBezTo>
                    <a:pt x="0" y="25"/>
                    <a:pt x="3" y="16"/>
                    <a:pt x="10" y="10"/>
                  </a:cubicBezTo>
                  <a:cubicBezTo>
                    <a:pt x="17" y="3"/>
                    <a:pt x="25" y="0"/>
                    <a:pt x="35" y="0"/>
                  </a:cubicBezTo>
                  <a:cubicBezTo>
                    <a:pt x="41" y="0"/>
                    <a:pt x="47" y="1"/>
                    <a:pt x="51" y="3"/>
                  </a:cubicBezTo>
                  <a:cubicBezTo>
                    <a:pt x="51" y="14"/>
                    <a:pt x="51" y="14"/>
                    <a:pt x="51" y="14"/>
                  </a:cubicBezTo>
                  <a:cubicBezTo>
                    <a:pt x="46" y="11"/>
                    <a:pt x="42" y="10"/>
                    <a:pt x="36" y="10"/>
                  </a:cubicBezTo>
                  <a:cubicBezTo>
                    <a:pt x="29" y="10"/>
                    <a:pt x="23" y="12"/>
                    <a:pt x="19" y="17"/>
                  </a:cubicBezTo>
                  <a:cubicBezTo>
                    <a:pt x="14" y="21"/>
                    <a:pt x="12" y="27"/>
                    <a:pt x="12" y="35"/>
                  </a:cubicBezTo>
                  <a:cubicBezTo>
                    <a:pt x="12" y="42"/>
                    <a:pt x="14" y="48"/>
                    <a:pt x="18" y="53"/>
                  </a:cubicBezTo>
                  <a:cubicBezTo>
                    <a:pt x="22" y="57"/>
                    <a:pt x="28" y="59"/>
                    <a:pt x="35" y="59"/>
                  </a:cubicBezTo>
                  <a:cubicBezTo>
                    <a:pt x="41" y="59"/>
                    <a:pt x="46" y="58"/>
                    <a:pt x="51" y="55"/>
                  </a:cubicBezTo>
                  <a:lnTo>
                    <a:pt x="51"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4"/>
            <p:cNvSpPr>
              <a:spLocks/>
            </p:cNvSpPr>
            <p:nvPr/>
          </p:nvSpPr>
          <p:spPr bwMode="auto">
            <a:xfrm>
              <a:off x="4219" y="1929"/>
              <a:ext cx="42" cy="78"/>
            </a:xfrm>
            <a:custGeom>
              <a:avLst/>
              <a:gdLst>
                <a:gd name="T0" fmla="*/ 42 w 42"/>
                <a:gd name="T1" fmla="*/ 78 h 78"/>
                <a:gd name="T2" fmla="*/ 0 w 42"/>
                <a:gd name="T3" fmla="*/ 78 h 78"/>
                <a:gd name="T4" fmla="*/ 0 w 42"/>
                <a:gd name="T5" fmla="*/ 0 h 78"/>
                <a:gd name="T6" fmla="*/ 41 w 42"/>
                <a:gd name="T7" fmla="*/ 0 h 78"/>
                <a:gd name="T8" fmla="*/ 41 w 42"/>
                <a:gd name="T9" fmla="*/ 11 h 78"/>
                <a:gd name="T10" fmla="*/ 12 w 42"/>
                <a:gd name="T11" fmla="*/ 11 h 78"/>
                <a:gd name="T12" fmla="*/ 12 w 42"/>
                <a:gd name="T13" fmla="*/ 33 h 78"/>
                <a:gd name="T14" fmla="*/ 39 w 42"/>
                <a:gd name="T15" fmla="*/ 33 h 78"/>
                <a:gd name="T16" fmla="*/ 39 w 42"/>
                <a:gd name="T17" fmla="*/ 44 h 78"/>
                <a:gd name="T18" fmla="*/ 12 w 42"/>
                <a:gd name="T19" fmla="*/ 44 h 78"/>
                <a:gd name="T20" fmla="*/ 12 w 42"/>
                <a:gd name="T21" fmla="*/ 66 h 78"/>
                <a:gd name="T22" fmla="*/ 42 w 42"/>
                <a:gd name="T23" fmla="*/ 66 h 78"/>
                <a:gd name="T24" fmla="*/ 42 w 42"/>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42" y="78"/>
                  </a:moveTo>
                  <a:lnTo>
                    <a:pt x="0" y="78"/>
                  </a:lnTo>
                  <a:lnTo>
                    <a:pt x="0" y="0"/>
                  </a:lnTo>
                  <a:lnTo>
                    <a:pt x="41" y="0"/>
                  </a:lnTo>
                  <a:lnTo>
                    <a:pt x="41" y="11"/>
                  </a:lnTo>
                  <a:lnTo>
                    <a:pt x="12" y="11"/>
                  </a:lnTo>
                  <a:lnTo>
                    <a:pt x="12" y="33"/>
                  </a:lnTo>
                  <a:lnTo>
                    <a:pt x="39" y="33"/>
                  </a:lnTo>
                  <a:lnTo>
                    <a:pt x="39" y="44"/>
                  </a:lnTo>
                  <a:lnTo>
                    <a:pt x="12" y="44"/>
                  </a:lnTo>
                  <a:lnTo>
                    <a:pt x="12" y="66"/>
                  </a:lnTo>
                  <a:lnTo>
                    <a:pt x="42" y="66"/>
                  </a:lnTo>
                  <a:lnTo>
                    <a:pt x="4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5"/>
            <p:cNvSpPr>
              <a:spLocks/>
            </p:cNvSpPr>
            <p:nvPr/>
          </p:nvSpPr>
          <p:spPr bwMode="auto">
            <a:xfrm>
              <a:off x="4301" y="1928"/>
              <a:ext cx="64" cy="80"/>
            </a:xfrm>
            <a:custGeom>
              <a:avLst/>
              <a:gdLst>
                <a:gd name="T0" fmla="*/ 56 w 56"/>
                <a:gd name="T1" fmla="*/ 63 h 69"/>
                <a:gd name="T2" fmla="*/ 33 w 56"/>
                <a:gd name="T3" fmla="*/ 69 h 69"/>
                <a:gd name="T4" fmla="*/ 9 w 56"/>
                <a:gd name="T5" fmla="*/ 60 h 69"/>
                <a:gd name="T6" fmla="*/ 0 w 56"/>
                <a:gd name="T7" fmla="*/ 35 h 69"/>
                <a:gd name="T8" fmla="*/ 10 w 56"/>
                <a:gd name="T9" fmla="*/ 10 h 69"/>
                <a:gd name="T10" fmla="*/ 35 w 56"/>
                <a:gd name="T11" fmla="*/ 0 h 69"/>
                <a:gd name="T12" fmla="*/ 54 w 56"/>
                <a:gd name="T13" fmla="*/ 3 h 69"/>
                <a:gd name="T14" fmla="*/ 54 w 56"/>
                <a:gd name="T15" fmla="*/ 15 h 69"/>
                <a:gd name="T16" fmla="*/ 36 w 56"/>
                <a:gd name="T17" fmla="*/ 9 h 69"/>
                <a:gd name="T18" fmla="*/ 18 w 56"/>
                <a:gd name="T19" fmla="*/ 16 h 69"/>
                <a:gd name="T20" fmla="*/ 12 w 56"/>
                <a:gd name="T21" fmla="*/ 35 h 69"/>
                <a:gd name="T22" fmla="*/ 17 w 56"/>
                <a:gd name="T23" fmla="*/ 53 h 69"/>
                <a:gd name="T24" fmla="*/ 33 w 56"/>
                <a:gd name="T25" fmla="*/ 59 h 69"/>
                <a:gd name="T26" fmla="*/ 45 w 56"/>
                <a:gd name="T27" fmla="*/ 57 h 69"/>
                <a:gd name="T28" fmla="*/ 45 w 56"/>
                <a:gd name="T29" fmla="*/ 41 h 69"/>
                <a:gd name="T30" fmla="*/ 31 w 56"/>
                <a:gd name="T31" fmla="*/ 41 h 69"/>
                <a:gd name="T32" fmla="*/ 31 w 56"/>
                <a:gd name="T33" fmla="*/ 31 h 69"/>
                <a:gd name="T34" fmla="*/ 56 w 56"/>
                <a:gd name="T35" fmla="*/ 31 h 69"/>
                <a:gd name="T36" fmla="*/ 56 w 56"/>
                <a:gd name="T3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9">
                  <a:moveTo>
                    <a:pt x="56" y="63"/>
                  </a:moveTo>
                  <a:cubicBezTo>
                    <a:pt x="49" y="67"/>
                    <a:pt x="42" y="69"/>
                    <a:pt x="33" y="69"/>
                  </a:cubicBezTo>
                  <a:cubicBezTo>
                    <a:pt x="23" y="69"/>
                    <a:pt x="15" y="66"/>
                    <a:pt x="9" y="60"/>
                  </a:cubicBezTo>
                  <a:cubicBezTo>
                    <a:pt x="3" y="54"/>
                    <a:pt x="0" y="45"/>
                    <a:pt x="0" y="35"/>
                  </a:cubicBezTo>
                  <a:cubicBezTo>
                    <a:pt x="0" y="25"/>
                    <a:pt x="3" y="16"/>
                    <a:pt x="10" y="10"/>
                  </a:cubicBezTo>
                  <a:cubicBezTo>
                    <a:pt x="17" y="3"/>
                    <a:pt x="25" y="0"/>
                    <a:pt x="35" y="0"/>
                  </a:cubicBezTo>
                  <a:cubicBezTo>
                    <a:pt x="43" y="0"/>
                    <a:pt x="49" y="1"/>
                    <a:pt x="54" y="3"/>
                  </a:cubicBezTo>
                  <a:cubicBezTo>
                    <a:pt x="54" y="15"/>
                    <a:pt x="54" y="15"/>
                    <a:pt x="54" y="15"/>
                  </a:cubicBezTo>
                  <a:cubicBezTo>
                    <a:pt x="49" y="11"/>
                    <a:pt x="43" y="9"/>
                    <a:pt x="36" y="9"/>
                  </a:cubicBezTo>
                  <a:cubicBezTo>
                    <a:pt x="29" y="9"/>
                    <a:pt x="23" y="12"/>
                    <a:pt x="18" y="16"/>
                  </a:cubicBezTo>
                  <a:cubicBezTo>
                    <a:pt x="14" y="21"/>
                    <a:pt x="12" y="27"/>
                    <a:pt x="12" y="35"/>
                  </a:cubicBezTo>
                  <a:cubicBezTo>
                    <a:pt x="12" y="42"/>
                    <a:pt x="14" y="48"/>
                    <a:pt x="17" y="53"/>
                  </a:cubicBezTo>
                  <a:cubicBezTo>
                    <a:pt x="21" y="57"/>
                    <a:pt x="27" y="59"/>
                    <a:pt x="33" y="59"/>
                  </a:cubicBezTo>
                  <a:cubicBezTo>
                    <a:pt x="38" y="59"/>
                    <a:pt x="42" y="58"/>
                    <a:pt x="45" y="57"/>
                  </a:cubicBezTo>
                  <a:cubicBezTo>
                    <a:pt x="45" y="41"/>
                    <a:pt x="45" y="41"/>
                    <a:pt x="45" y="41"/>
                  </a:cubicBezTo>
                  <a:cubicBezTo>
                    <a:pt x="31" y="41"/>
                    <a:pt x="31" y="41"/>
                    <a:pt x="31" y="41"/>
                  </a:cubicBezTo>
                  <a:cubicBezTo>
                    <a:pt x="31" y="31"/>
                    <a:pt x="31" y="31"/>
                    <a:pt x="31" y="31"/>
                  </a:cubicBezTo>
                  <a:cubicBezTo>
                    <a:pt x="56" y="31"/>
                    <a:pt x="56" y="31"/>
                    <a:pt x="56" y="31"/>
                  </a:cubicBezTo>
                  <a:lnTo>
                    <a:pt x="56"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6"/>
            <p:cNvSpPr>
              <a:spLocks noEditPoints="1"/>
            </p:cNvSpPr>
            <p:nvPr/>
          </p:nvSpPr>
          <p:spPr bwMode="auto">
            <a:xfrm>
              <a:off x="4382" y="1929"/>
              <a:ext cx="59" cy="78"/>
            </a:xfrm>
            <a:custGeom>
              <a:avLst/>
              <a:gdLst>
                <a:gd name="T0" fmla="*/ 51 w 51"/>
                <a:gd name="T1" fmla="*/ 67 h 67"/>
                <a:gd name="T2" fmla="*/ 38 w 51"/>
                <a:gd name="T3" fmla="*/ 67 h 67"/>
                <a:gd name="T4" fmla="*/ 28 w 51"/>
                <a:gd name="T5" fmla="*/ 49 h 67"/>
                <a:gd name="T6" fmla="*/ 25 w 51"/>
                <a:gd name="T7" fmla="*/ 45 h 67"/>
                <a:gd name="T8" fmla="*/ 22 w 51"/>
                <a:gd name="T9" fmla="*/ 42 h 67"/>
                <a:gd name="T10" fmla="*/ 19 w 51"/>
                <a:gd name="T11" fmla="*/ 40 h 67"/>
                <a:gd name="T12" fmla="*/ 15 w 51"/>
                <a:gd name="T13" fmla="*/ 40 h 67"/>
                <a:gd name="T14" fmla="*/ 11 w 51"/>
                <a:gd name="T15" fmla="*/ 40 h 67"/>
                <a:gd name="T16" fmla="*/ 11 w 51"/>
                <a:gd name="T17" fmla="*/ 67 h 67"/>
                <a:gd name="T18" fmla="*/ 0 w 51"/>
                <a:gd name="T19" fmla="*/ 67 h 67"/>
                <a:gd name="T20" fmla="*/ 0 w 51"/>
                <a:gd name="T21" fmla="*/ 0 h 67"/>
                <a:gd name="T22" fmla="*/ 22 w 51"/>
                <a:gd name="T23" fmla="*/ 0 h 67"/>
                <a:gd name="T24" fmla="*/ 30 w 51"/>
                <a:gd name="T25" fmla="*/ 1 h 67"/>
                <a:gd name="T26" fmla="*/ 37 w 51"/>
                <a:gd name="T27" fmla="*/ 4 h 67"/>
                <a:gd name="T28" fmla="*/ 42 w 51"/>
                <a:gd name="T29" fmla="*/ 10 h 67"/>
                <a:gd name="T30" fmla="*/ 43 w 51"/>
                <a:gd name="T31" fmla="*/ 18 h 67"/>
                <a:gd name="T32" fmla="*/ 42 w 51"/>
                <a:gd name="T33" fmla="*/ 25 h 67"/>
                <a:gd name="T34" fmla="*/ 39 w 51"/>
                <a:gd name="T35" fmla="*/ 30 h 67"/>
                <a:gd name="T36" fmla="*/ 35 w 51"/>
                <a:gd name="T37" fmla="*/ 34 h 67"/>
                <a:gd name="T38" fmla="*/ 29 w 51"/>
                <a:gd name="T39" fmla="*/ 36 h 67"/>
                <a:gd name="T40" fmla="*/ 29 w 51"/>
                <a:gd name="T41" fmla="*/ 36 h 67"/>
                <a:gd name="T42" fmla="*/ 32 w 51"/>
                <a:gd name="T43" fmla="*/ 39 h 67"/>
                <a:gd name="T44" fmla="*/ 34 w 51"/>
                <a:gd name="T45" fmla="*/ 41 h 67"/>
                <a:gd name="T46" fmla="*/ 37 w 51"/>
                <a:gd name="T47" fmla="*/ 44 h 67"/>
                <a:gd name="T48" fmla="*/ 39 w 51"/>
                <a:gd name="T49" fmla="*/ 48 h 67"/>
                <a:gd name="T50" fmla="*/ 51 w 51"/>
                <a:gd name="T51" fmla="*/ 67 h 67"/>
                <a:gd name="T52" fmla="*/ 11 w 51"/>
                <a:gd name="T53" fmla="*/ 9 h 67"/>
                <a:gd name="T54" fmla="*/ 11 w 51"/>
                <a:gd name="T55" fmla="*/ 31 h 67"/>
                <a:gd name="T56" fmla="*/ 20 w 51"/>
                <a:gd name="T57" fmla="*/ 31 h 67"/>
                <a:gd name="T58" fmla="*/ 25 w 51"/>
                <a:gd name="T59" fmla="*/ 30 h 67"/>
                <a:gd name="T60" fmla="*/ 28 w 51"/>
                <a:gd name="T61" fmla="*/ 28 h 67"/>
                <a:gd name="T62" fmla="*/ 31 w 51"/>
                <a:gd name="T63" fmla="*/ 24 h 67"/>
                <a:gd name="T64" fmla="*/ 32 w 51"/>
                <a:gd name="T65" fmla="*/ 19 h 67"/>
                <a:gd name="T66" fmla="*/ 29 w 51"/>
                <a:gd name="T67" fmla="*/ 12 h 67"/>
                <a:gd name="T68" fmla="*/ 20 w 51"/>
                <a:gd name="T69" fmla="*/ 9 h 67"/>
                <a:gd name="T70" fmla="*/ 11 w 51"/>
                <a:gd name="T71"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67">
                  <a:moveTo>
                    <a:pt x="51" y="67"/>
                  </a:moveTo>
                  <a:cubicBezTo>
                    <a:pt x="38" y="67"/>
                    <a:pt x="38" y="67"/>
                    <a:pt x="38" y="67"/>
                  </a:cubicBezTo>
                  <a:cubicBezTo>
                    <a:pt x="28" y="49"/>
                    <a:pt x="28" y="49"/>
                    <a:pt x="28" y="49"/>
                  </a:cubicBezTo>
                  <a:cubicBezTo>
                    <a:pt x="27" y="47"/>
                    <a:pt x="26" y="46"/>
                    <a:pt x="25" y="45"/>
                  </a:cubicBezTo>
                  <a:cubicBezTo>
                    <a:pt x="24" y="44"/>
                    <a:pt x="23" y="43"/>
                    <a:pt x="22" y="42"/>
                  </a:cubicBezTo>
                  <a:cubicBezTo>
                    <a:pt x="21" y="41"/>
                    <a:pt x="20" y="41"/>
                    <a:pt x="19" y="40"/>
                  </a:cubicBezTo>
                  <a:cubicBezTo>
                    <a:pt x="18" y="40"/>
                    <a:pt x="17" y="40"/>
                    <a:pt x="15" y="40"/>
                  </a:cubicBezTo>
                  <a:cubicBezTo>
                    <a:pt x="11" y="40"/>
                    <a:pt x="11" y="40"/>
                    <a:pt x="11" y="40"/>
                  </a:cubicBezTo>
                  <a:cubicBezTo>
                    <a:pt x="11" y="67"/>
                    <a:pt x="11" y="67"/>
                    <a:pt x="11" y="67"/>
                  </a:cubicBezTo>
                  <a:cubicBezTo>
                    <a:pt x="0" y="67"/>
                    <a:pt x="0" y="67"/>
                    <a:pt x="0" y="67"/>
                  </a:cubicBezTo>
                  <a:cubicBezTo>
                    <a:pt x="0" y="0"/>
                    <a:pt x="0" y="0"/>
                    <a:pt x="0" y="0"/>
                  </a:cubicBezTo>
                  <a:cubicBezTo>
                    <a:pt x="22" y="0"/>
                    <a:pt x="22" y="0"/>
                    <a:pt x="22" y="0"/>
                  </a:cubicBezTo>
                  <a:cubicBezTo>
                    <a:pt x="25" y="0"/>
                    <a:pt x="28" y="0"/>
                    <a:pt x="30" y="1"/>
                  </a:cubicBezTo>
                  <a:cubicBezTo>
                    <a:pt x="33" y="2"/>
                    <a:pt x="35" y="3"/>
                    <a:pt x="37" y="4"/>
                  </a:cubicBezTo>
                  <a:cubicBezTo>
                    <a:pt x="39" y="6"/>
                    <a:pt x="41" y="8"/>
                    <a:pt x="42" y="10"/>
                  </a:cubicBezTo>
                  <a:cubicBezTo>
                    <a:pt x="43" y="12"/>
                    <a:pt x="43" y="15"/>
                    <a:pt x="43" y="18"/>
                  </a:cubicBezTo>
                  <a:cubicBezTo>
                    <a:pt x="43" y="20"/>
                    <a:pt x="43" y="23"/>
                    <a:pt x="42" y="25"/>
                  </a:cubicBezTo>
                  <a:cubicBezTo>
                    <a:pt x="42" y="26"/>
                    <a:pt x="41" y="28"/>
                    <a:pt x="39" y="30"/>
                  </a:cubicBezTo>
                  <a:cubicBezTo>
                    <a:pt x="38" y="31"/>
                    <a:pt x="37" y="33"/>
                    <a:pt x="35" y="34"/>
                  </a:cubicBezTo>
                  <a:cubicBezTo>
                    <a:pt x="33" y="35"/>
                    <a:pt x="31" y="36"/>
                    <a:pt x="29" y="36"/>
                  </a:cubicBezTo>
                  <a:cubicBezTo>
                    <a:pt x="29" y="36"/>
                    <a:pt x="29" y="36"/>
                    <a:pt x="29" y="36"/>
                  </a:cubicBezTo>
                  <a:cubicBezTo>
                    <a:pt x="30" y="37"/>
                    <a:pt x="31" y="38"/>
                    <a:pt x="32" y="39"/>
                  </a:cubicBezTo>
                  <a:cubicBezTo>
                    <a:pt x="33" y="39"/>
                    <a:pt x="34" y="40"/>
                    <a:pt x="34" y="41"/>
                  </a:cubicBezTo>
                  <a:cubicBezTo>
                    <a:pt x="35" y="42"/>
                    <a:pt x="36" y="43"/>
                    <a:pt x="37" y="44"/>
                  </a:cubicBezTo>
                  <a:cubicBezTo>
                    <a:pt x="38" y="45"/>
                    <a:pt x="38" y="47"/>
                    <a:pt x="39" y="48"/>
                  </a:cubicBezTo>
                  <a:lnTo>
                    <a:pt x="51" y="67"/>
                  </a:lnTo>
                  <a:close/>
                  <a:moveTo>
                    <a:pt x="11" y="9"/>
                  </a:moveTo>
                  <a:cubicBezTo>
                    <a:pt x="11" y="31"/>
                    <a:pt x="11" y="31"/>
                    <a:pt x="11" y="31"/>
                  </a:cubicBezTo>
                  <a:cubicBezTo>
                    <a:pt x="20" y="31"/>
                    <a:pt x="20" y="31"/>
                    <a:pt x="20" y="31"/>
                  </a:cubicBezTo>
                  <a:cubicBezTo>
                    <a:pt x="22" y="31"/>
                    <a:pt x="23" y="30"/>
                    <a:pt x="25" y="30"/>
                  </a:cubicBezTo>
                  <a:cubicBezTo>
                    <a:pt x="26" y="29"/>
                    <a:pt x="27" y="29"/>
                    <a:pt x="28" y="28"/>
                  </a:cubicBezTo>
                  <a:cubicBezTo>
                    <a:pt x="29" y="27"/>
                    <a:pt x="30" y="25"/>
                    <a:pt x="31" y="24"/>
                  </a:cubicBezTo>
                  <a:cubicBezTo>
                    <a:pt x="31" y="23"/>
                    <a:pt x="32" y="21"/>
                    <a:pt x="32" y="19"/>
                  </a:cubicBezTo>
                  <a:cubicBezTo>
                    <a:pt x="32" y="16"/>
                    <a:pt x="31" y="13"/>
                    <a:pt x="29" y="12"/>
                  </a:cubicBezTo>
                  <a:cubicBezTo>
                    <a:pt x="27" y="10"/>
                    <a:pt x="24" y="9"/>
                    <a:pt x="20" y="9"/>
                  </a:cubicBez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7"/>
            <p:cNvSpPr>
              <a:spLocks noEditPoints="1"/>
            </p:cNvSpPr>
            <p:nvPr/>
          </p:nvSpPr>
          <p:spPr bwMode="auto">
            <a:xfrm>
              <a:off x="4445" y="1928"/>
              <a:ext cx="74" cy="80"/>
            </a:xfrm>
            <a:custGeom>
              <a:avLst/>
              <a:gdLst>
                <a:gd name="T0" fmla="*/ 32 w 64"/>
                <a:gd name="T1" fmla="*/ 69 h 69"/>
                <a:gd name="T2" fmla="*/ 9 w 64"/>
                <a:gd name="T3" fmla="*/ 60 h 69"/>
                <a:gd name="T4" fmla="*/ 0 w 64"/>
                <a:gd name="T5" fmla="*/ 35 h 69"/>
                <a:gd name="T6" fmla="*/ 9 w 64"/>
                <a:gd name="T7" fmla="*/ 9 h 69"/>
                <a:gd name="T8" fmla="*/ 33 w 64"/>
                <a:gd name="T9" fmla="*/ 0 h 69"/>
                <a:gd name="T10" fmla="*/ 55 w 64"/>
                <a:gd name="T11" fmla="*/ 9 h 69"/>
                <a:gd name="T12" fmla="*/ 64 w 64"/>
                <a:gd name="T13" fmla="*/ 34 h 69"/>
                <a:gd name="T14" fmla="*/ 55 w 64"/>
                <a:gd name="T15" fmla="*/ 59 h 69"/>
                <a:gd name="T16" fmla="*/ 32 w 64"/>
                <a:gd name="T17" fmla="*/ 69 h 69"/>
                <a:gd name="T18" fmla="*/ 32 w 64"/>
                <a:gd name="T19" fmla="*/ 10 h 69"/>
                <a:gd name="T20" fmla="*/ 17 w 64"/>
                <a:gd name="T21" fmla="*/ 16 h 69"/>
                <a:gd name="T22" fmla="*/ 11 w 64"/>
                <a:gd name="T23" fmla="*/ 34 h 69"/>
                <a:gd name="T24" fmla="*/ 17 w 64"/>
                <a:gd name="T25" fmla="*/ 52 h 69"/>
                <a:gd name="T26" fmla="*/ 32 w 64"/>
                <a:gd name="T27" fmla="*/ 59 h 69"/>
                <a:gd name="T28" fmla="*/ 47 w 64"/>
                <a:gd name="T29" fmla="*/ 53 h 69"/>
                <a:gd name="T30" fmla="*/ 52 w 64"/>
                <a:gd name="T31" fmla="*/ 35 h 69"/>
                <a:gd name="T32" fmla="*/ 47 w 64"/>
                <a:gd name="T33" fmla="*/ 16 h 69"/>
                <a:gd name="T34" fmla="*/ 32 w 64"/>
                <a:gd name="T35"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9">
                  <a:moveTo>
                    <a:pt x="32" y="69"/>
                  </a:moveTo>
                  <a:cubicBezTo>
                    <a:pt x="22" y="69"/>
                    <a:pt x="14" y="66"/>
                    <a:pt x="9" y="60"/>
                  </a:cubicBezTo>
                  <a:cubicBezTo>
                    <a:pt x="3" y="53"/>
                    <a:pt x="0" y="45"/>
                    <a:pt x="0" y="35"/>
                  </a:cubicBezTo>
                  <a:cubicBezTo>
                    <a:pt x="0" y="24"/>
                    <a:pt x="3" y="16"/>
                    <a:pt x="9" y="9"/>
                  </a:cubicBezTo>
                  <a:cubicBezTo>
                    <a:pt x="15" y="3"/>
                    <a:pt x="23" y="0"/>
                    <a:pt x="33" y="0"/>
                  </a:cubicBezTo>
                  <a:cubicBezTo>
                    <a:pt x="42" y="0"/>
                    <a:pt x="50" y="3"/>
                    <a:pt x="55" y="9"/>
                  </a:cubicBezTo>
                  <a:cubicBezTo>
                    <a:pt x="61" y="15"/>
                    <a:pt x="64" y="24"/>
                    <a:pt x="64" y="34"/>
                  </a:cubicBezTo>
                  <a:cubicBezTo>
                    <a:pt x="64" y="44"/>
                    <a:pt x="61" y="53"/>
                    <a:pt x="55" y="59"/>
                  </a:cubicBezTo>
                  <a:cubicBezTo>
                    <a:pt x="49" y="66"/>
                    <a:pt x="41" y="69"/>
                    <a:pt x="32" y="69"/>
                  </a:cubicBezTo>
                  <a:close/>
                  <a:moveTo>
                    <a:pt x="32" y="10"/>
                  </a:moveTo>
                  <a:cubicBezTo>
                    <a:pt x="26" y="10"/>
                    <a:pt x="21" y="12"/>
                    <a:pt x="17" y="16"/>
                  </a:cubicBezTo>
                  <a:cubicBezTo>
                    <a:pt x="13" y="21"/>
                    <a:pt x="11" y="27"/>
                    <a:pt x="11" y="34"/>
                  </a:cubicBezTo>
                  <a:cubicBezTo>
                    <a:pt x="11" y="42"/>
                    <a:pt x="13" y="48"/>
                    <a:pt x="17" y="52"/>
                  </a:cubicBezTo>
                  <a:cubicBezTo>
                    <a:pt x="21" y="57"/>
                    <a:pt x="26" y="59"/>
                    <a:pt x="32" y="59"/>
                  </a:cubicBezTo>
                  <a:cubicBezTo>
                    <a:pt x="38" y="59"/>
                    <a:pt x="43" y="57"/>
                    <a:pt x="47" y="53"/>
                  </a:cubicBezTo>
                  <a:cubicBezTo>
                    <a:pt x="51" y="48"/>
                    <a:pt x="52" y="42"/>
                    <a:pt x="52" y="35"/>
                  </a:cubicBezTo>
                  <a:cubicBezTo>
                    <a:pt x="52" y="27"/>
                    <a:pt x="51" y="20"/>
                    <a:pt x="47" y="16"/>
                  </a:cubicBezTo>
                  <a:cubicBezTo>
                    <a:pt x="43" y="12"/>
                    <a:pt x="38" y="10"/>
                    <a:pt x="3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8"/>
            <p:cNvSpPr>
              <a:spLocks/>
            </p:cNvSpPr>
            <p:nvPr/>
          </p:nvSpPr>
          <p:spPr bwMode="auto">
            <a:xfrm>
              <a:off x="4531" y="1929"/>
              <a:ext cx="62" cy="79"/>
            </a:xfrm>
            <a:custGeom>
              <a:avLst/>
              <a:gdLst>
                <a:gd name="T0" fmla="*/ 53 w 53"/>
                <a:gd name="T1" fmla="*/ 40 h 68"/>
                <a:gd name="T2" fmla="*/ 26 w 53"/>
                <a:gd name="T3" fmla="*/ 68 h 68"/>
                <a:gd name="T4" fmla="*/ 0 w 53"/>
                <a:gd name="T5" fmla="*/ 41 h 68"/>
                <a:gd name="T6" fmla="*/ 0 w 53"/>
                <a:gd name="T7" fmla="*/ 0 h 68"/>
                <a:gd name="T8" fmla="*/ 11 w 53"/>
                <a:gd name="T9" fmla="*/ 0 h 68"/>
                <a:gd name="T10" fmla="*/ 11 w 53"/>
                <a:gd name="T11" fmla="*/ 39 h 68"/>
                <a:gd name="T12" fmla="*/ 27 w 53"/>
                <a:gd name="T13" fmla="*/ 58 h 68"/>
                <a:gd name="T14" fmla="*/ 41 w 53"/>
                <a:gd name="T15" fmla="*/ 39 h 68"/>
                <a:gd name="T16" fmla="*/ 41 w 53"/>
                <a:gd name="T17" fmla="*/ 0 h 68"/>
                <a:gd name="T18" fmla="*/ 53 w 53"/>
                <a:gd name="T19" fmla="*/ 0 h 68"/>
                <a:gd name="T20" fmla="*/ 53 w 53"/>
                <a:gd name="T2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68">
                  <a:moveTo>
                    <a:pt x="53" y="40"/>
                  </a:moveTo>
                  <a:cubicBezTo>
                    <a:pt x="53" y="59"/>
                    <a:pt x="44" y="68"/>
                    <a:pt x="26" y="68"/>
                  </a:cubicBezTo>
                  <a:cubicBezTo>
                    <a:pt x="9" y="68"/>
                    <a:pt x="0" y="59"/>
                    <a:pt x="0" y="41"/>
                  </a:cubicBezTo>
                  <a:cubicBezTo>
                    <a:pt x="0" y="0"/>
                    <a:pt x="0" y="0"/>
                    <a:pt x="0" y="0"/>
                  </a:cubicBezTo>
                  <a:cubicBezTo>
                    <a:pt x="11" y="0"/>
                    <a:pt x="11" y="0"/>
                    <a:pt x="11" y="0"/>
                  </a:cubicBezTo>
                  <a:cubicBezTo>
                    <a:pt x="11" y="39"/>
                    <a:pt x="11" y="39"/>
                    <a:pt x="11" y="39"/>
                  </a:cubicBezTo>
                  <a:cubicBezTo>
                    <a:pt x="11" y="52"/>
                    <a:pt x="17" y="58"/>
                    <a:pt x="27" y="58"/>
                  </a:cubicBezTo>
                  <a:cubicBezTo>
                    <a:pt x="37" y="58"/>
                    <a:pt x="41" y="52"/>
                    <a:pt x="41" y="39"/>
                  </a:cubicBezTo>
                  <a:cubicBezTo>
                    <a:pt x="41" y="0"/>
                    <a:pt x="41" y="0"/>
                    <a:pt x="41" y="0"/>
                  </a:cubicBezTo>
                  <a:cubicBezTo>
                    <a:pt x="53" y="0"/>
                    <a:pt x="53" y="0"/>
                    <a:pt x="53" y="0"/>
                  </a:cubicBezTo>
                  <a:lnTo>
                    <a:pt x="53"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9"/>
            <p:cNvSpPr>
              <a:spLocks noEditPoints="1"/>
            </p:cNvSpPr>
            <p:nvPr/>
          </p:nvSpPr>
          <p:spPr bwMode="auto">
            <a:xfrm>
              <a:off x="4610" y="1929"/>
              <a:ext cx="52" cy="78"/>
            </a:xfrm>
            <a:custGeom>
              <a:avLst/>
              <a:gdLst>
                <a:gd name="T0" fmla="*/ 11 w 45"/>
                <a:gd name="T1" fmla="*/ 43 h 67"/>
                <a:gd name="T2" fmla="*/ 11 w 45"/>
                <a:gd name="T3" fmla="*/ 67 h 67"/>
                <a:gd name="T4" fmla="*/ 0 w 45"/>
                <a:gd name="T5" fmla="*/ 67 h 67"/>
                <a:gd name="T6" fmla="*/ 0 w 45"/>
                <a:gd name="T7" fmla="*/ 0 h 67"/>
                <a:gd name="T8" fmla="*/ 20 w 45"/>
                <a:gd name="T9" fmla="*/ 0 h 67"/>
                <a:gd name="T10" fmla="*/ 38 w 45"/>
                <a:gd name="T11" fmla="*/ 5 h 67"/>
                <a:gd name="T12" fmla="*/ 45 w 45"/>
                <a:gd name="T13" fmla="*/ 20 h 67"/>
                <a:gd name="T14" fmla="*/ 38 w 45"/>
                <a:gd name="T15" fmla="*/ 36 h 67"/>
                <a:gd name="T16" fmla="*/ 20 w 45"/>
                <a:gd name="T17" fmla="*/ 43 h 67"/>
                <a:gd name="T18" fmla="*/ 11 w 45"/>
                <a:gd name="T19" fmla="*/ 43 h 67"/>
                <a:gd name="T20" fmla="*/ 11 w 45"/>
                <a:gd name="T21" fmla="*/ 9 h 67"/>
                <a:gd name="T22" fmla="*/ 11 w 45"/>
                <a:gd name="T23" fmla="*/ 34 h 67"/>
                <a:gd name="T24" fmla="*/ 18 w 45"/>
                <a:gd name="T25" fmla="*/ 34 h 67"/>
                <a:gd name="T26" fmla="*/ 29 w 45"/>
                <a:gd name="T27" fmla="*/ 30 h 67"/>
                <a:gd name="T28" fmla="*/ 33 w 45"/>
                <a:gd name="T29" fmla="*/ 21 h 67"/>
                <a:gd name="T30" fmla="*/ 19 w 45"/>
                <a:gd name="T31" fmla="*/ 9 h 67"/>
                <a:gd name="T32" fmla="*/ 11 w 45"/>
                <a:gd name="T33"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7">
                  <a:moveTo>
                    <a:pt x="11" y="43"/>
                  </a:moveTo>
                  <a:cubicBezTo>
                    <a:pt x="11" y="67"/>
                    <a:pt x="11" y="67"/>
                    <a:pt x="11" y="67"/>
                  </a:cubicBezTo>
                  <a:cubicBezTo>
                    <a:pt x="0" y="67"/>
                    <a:pt x="0" y="67"/>
                    <a:pt x="0" y="67"/>
                  </a:cubicBezTo>
                  <a:cubicBezTo>
                    <a:pt x="0" y="0"/>
                    <a:pt x="0" y="0"/>
                    <a:pt x="0" y="0"/>
                  </a:cubicBezTo>
                  <a:cubicBezTo>
                    <a:pt x="20" y="0"/>
                    <a:pt x="20" y="0"/>
                    <a:pt x="20" y="0"/>
                  </a:cubicBezTo>
                  <a:cubicBezTo>
                    <a:pt x="28" y="0"/>
                    <a:pt x="34" y="2"/>
                    <a:pt x="38" y="5"/>
                  </a:cubicBezTo>
                  <a:cubicBezTo>
                    <a:pt x="43" y="9"/>
                    <a:pt x="45" y="14"/>
                    <a:pt x="45" y="20"/>
                  </a:cubicBezTo>
                  <a:cubicBezTo>
                    <a:pt x="45" y="27"/>
                    <a:pt x="42" y="32"/>
                    <a:pt x="38" y="36"/>
                  </a:cubicBezTo>
                  <a:cubicBezTo>
                    <a:pt x="34" y="40"/>
                    <a:pt x="28" y="43"/>
                    <a:pt x="20" y="43"/>
                  </a:cubicBezTo>
                  <a:lnTo>
                    <a:pt x="11" y="43"/>
                  </a:lnTo>
                  <a:close/>
                  <a:moveTo>
                    <a:pt x="11" y="9"/>
                  </a:moveTo>
                  <a:cubicBezTo>
                    <a:pt x="11" y="34"/>
                    <a:pt x="11" y="34"/>
                    <a:pt x="11" y="34"/>
                  </a:cubicBezTo>
                  <a:cubicBezTo>
                    <a:pt x="18" y="34"/>
                    <a:pt x="18" y="34"/>
                    <a:pt x="18" y="34"/>
                  </a:cubicBezTo>
                  <a:cubicBezTo>
                    <a:pt x="23" y="34"/>
                    <a:pt x="27" y="32"/>
                    <a:pt x="29" y="30"/>
                  </a:cubicBezTo>
                  <a:cubicBezTo>
                    <a:pt x="32" y="28"/>
                    <a:pt x="33" y="25"/>
                    <a:pt x="33" y="21"/>
                  </a:cubicBezTo>
                  <a:cubicBezTo>
                    <a:pt x="33" y="13"/>
                    <a:pt x="28" y="9"/>
                    <a:pt x="19" y="9"/>
                  </a:cubicBez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20"/>
            <p:cNvSpPr>
              <a:spLocks/>
            </p:cNvSpPr>
            <p:nvPr/>
          </p:nvSpPr>
          <p:spPr bwMode="auto">
            <a:xfrm>
              <a:off x="4671" y="1928"/>
              <a:ext cx="50" cy="80"/>
            </a:xfrm>
            <a:custGeom>
              <a:avLst/>
              <a:gdLst>
                <a:gd name="T0" fmla="*/ 0 w 43"/>
                <a:gd name="T1" fmla="*/ 65 h 69"/>
                <a:gd name="T2" fmla="*/ 0 w 43"/>
                <a:gd name="T3" fmla="*/ 54 h 69"/>
                <a:gd name="T4" fmla="*/ 4 w 43"/>
                <a:gd name="T5" fmla="*/ 56 h 69"/>
                <a:gd name="T6" fmla="*/ 8 w 43"/>
                <a:gd name="T7" fmla="*/ 58 h 69"/>
                <a:gd name="T8" fmla="*/ 13 w 43"/>
                <a:gd name="T9" fmla="*/ 59 h 69"/>
                <a:gd name="T10" fmla="*/ 17 w 43"/>
                <a:gd name="T11" fmla="*/ 60 h 69"/>
                <a:gd name="T12" fmla="*/ 28 w 43"/>
                <a:gd name="T13" fmla="*/ 57 h 69"/>
                <a:gd name="T14" fmla="*/ 31 w 43"/>
                <a:gd name="T15" fmla="*/ 51 h 69"/>
                <a:gd name="T16" fmla="*/ 30 w 43"/>
                <a:gd name="T17" fmla="*/ 47 h 69"/>
                <a:gd name="T18" fmla="*/ 27 w 43"/>
                <a:gd name="T19" fmla="*/ 43 h 69"/>
                <a:gd name="T20" fmla="*/ 22 w 43"/>
                <a:gd name="T21" fmla="*/ 41 h 69"/>
                <a:gd name="T22" fmla="*/ 16 w 43"/>
                <a:gd name="T23" fmla="*/ 38 h 69"/>
                <a:gd name="T24" fmla="*/ 10 w 43"/>
                <a:gd name="T25" fmla="*/ 34 h 69"/>
                <a:gd name="T26" fmla="*/ 4 w 43"/>
                <a:gd name="T27" fmla="*/ 30 h 69"/>
                <a:gd name="T28" fmla="*/ 1 w 43"/>
                <a:gd name="T29" fmla="*/ 25 h 69"/>
                <a:gd name="T30" fmla="*/ 0 w 43"/>
                <a:gd name="T31" fmla="*/ 18 h 69"/>
                <a:gd name="T32" fmla="*/ 2 w 43"/>
                <a:gd name="T33" fmla="*/ 10 h 69"/>
                <a:gd name="T34" fmla="*/ 8 w 43"/>
                <a:gd name="T35" fmla="*/ 4 h 69"/>
                <a:gd name="T36" fmla="*/ 15 w 43"/>
                <a:gd name="T37" fmla="*/ 1 h 69"/>
                <a:gd name="T38" fmla="*/ 24 w 43"/>
                <a:gd name="T39" fmla="*/ 0 h 69"/>
                <a:gd name="T40" fmla="*/ 40 w 43"/>
                <a:gd name="T41" fmla="*/ 2 h 69"/>
                <a:gd name="T42" fmla="*/ 40 w 43"/>
                <a:gd name="T43" fmla="*/ 13 h 69"/>
                <a:gd name="T44" fmla="*/ 25 w 43"/>
                <a:gd name="T45" fmla="*/ 9 h 69"/>
                <a:gd name="T46" fmla="*/ 20 w 43"/>
                <a:gd name="T47" fmla="*/ 10 h 69"/>
                <a:gd name="T48" fmla="*/ 16 w 43"/>
                <a:gd name="T49" fmla="*/ 11 h 69"/>
                <a:gd name="T50" fmla="*/ 13 w 43"/>
                <a:gd name="T51" fmla="*/ 14 h 69"/>
                <a:gd name="T52" fmla="*/ 11 w 43"/>
                <a:gd name="T53" fmla="*/ 18 h 69"/>
                <a:gd name="T54" fmla="*/ 12 w 43"/>
                <a:gd name="T55" fmla="*/ 22 h 69"/>
                <a:gd name="T56" fmla="*/ 15 w 43"/>
                <a:gd name="T57" fmla="*/ 25 h 69"/>
                <a:gd name="T58" fmla="*/ 20 w 43"/>
                <a:gd name="T59" fmla="*/ 27 h 69"/>
                <a:gd name="T60" fmla="*/ 25 w 43"/>
                <a:gd name="T61" fmla="*/ 30 h 69"/>
                <a:gd name="T62" fmla="*/ 32 w 43"/>
                <a:gd name="T63" fmla="*/ 34 h 69"/>
                <a:gd name="T64" fmla="*/ 38 w 43"/>
                <a:gd name="T65" fmla="*/ 38 h 69"/>
                <a:gd name="T66" fmla="*/ 41 w 43"/>
                <a:gd name="T67" fmla="*/ 44 h 69"/>
                <a:gd name="T68" fmla="*/ 43 w 43"/>
                <a:gd name="T69" fmla="*/ 50 h 69"/>
                <a:gd name="T70" fmla="*/ 41 w 43"/>
                <a:gd name="T71" fmla="*/ 59 h 69"/>
                <a:gd name="T72" fmla="*/ 35 w 43"/>
                <a:gd name="T73" fmla="*/ 65 h 69"/>
                <a:gd name="T74" fmla="*/ 27 w 43"/>
                <a:gd name="T75" fmla="*/ 68 h 69"/>
                <a:gd name="T76" fmla="*/ 18 w 43"/>
                <a:gd name="T77" fmla="*/ 69 h 69"/>
                <a:gd name="T78" fmla="*/ 13 w 43"/>
                <a:gd name="T79" fmla="*/ 69 h 69"/>
                <a:gd name="T80" fmla="*/ 8 w 43"/>
                <a:gd name="T81" fmla="*/ 68 h 69"/>
                <a:gd name="T82" fmla="*/ 4 w 43"/>
                <a:gd name="T83" fmla="*/ 67 h 69"/>
                <a:gd name="T84" fmla="*/ 0 w 43"/>
                <a:gd name="T85"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69">
                  <a:moveTo>
                    <a:pt x="0" y="65"/>
                  </a:moveTo>
                  <a:cubicBezTo>
                    <a:pt x="0" y="54"/>
                    <a:pt x="0" y="54"/>
                    <a:pt x="0" y="54"/>
                  </a:cubicBezTo>
                  <a:cubicBezTo>
                    <a:pt x="1" y="55"/>
                    <a:pt x="2" y="55"/>
                    <a:pt x="4" y="56"/>
                  </a:cubicBezTo>
                  <a:cubicBezTo>
                    <a:pt x="5" y="57"/>
                    <a:pt x="6" y="58"/>
                    <a:pt x="8" y="58"/>
                  </a:cubicBezTo>
                  <a:cubicBezTo>
                    <a:pt x="10" y="59"/>
                    <a:pt x="11" y="59"/>
                    <a:pt x="13" y="59"/>
                  </a:cubicBezTo>
                  <a:cubicBezTo>
                    <a:pt x="14" y="60"/>
                    <a:pt x="16" y="60"/>
                    <a:pt x="17" y="60"/>
                  </a:cubicBezTo>
                  <a:cubicBezTo>
                    <a:pt x="22" y="60"/>
                    <a:pt x="25" y="59"/>
                    <a:pt x="28" y="57"/>
                  </a:cubicBezTo>
                  <a:cubicBezTo>
                    <a:pt x="30" y="56"/>
                    <a:pt x="31" y="54"/>
                    <a:pt x="31" y="51"/>
                  </a:cubicBezTo>
                  <a:cubicBezTo>
                    <a:pt x="31" y="49"/>
                    <a:pt x="31" y="48"/>
                    <a:pt x="30" y="47"/>
                  </a:cubicBezTo>
                  <a:cubicBezTo>
                    <a:pt x="29" y="45"/>
                    <a:pt x="28" y="44"/>
                    <a:pt x="27" y="43"/>
                  </a:cubicBezTo>
                  <a:cubicBezTo>
                    <a:pt x="25" y="42"/>
                    <a:pt x="24" y="41"/>
                    <a:pt x="22" y="41"/>
                  </a:cubicBezTo>
                  <a:cubicBezTo>
                    <a:pt x="20" y="40"/>
                    <a:pt x="18" y="39"/>
                    <a:pt x="16" y="38"/>
                  </a:cubicBezTo>
                  <a:cubicBezTo>
                    <a:pt x="14" y="37"/>
                    <a:pt x="12" y="35"/>
                    <a:pt x="10" y="34"/>
                  </a:cubicBezTo>
                  <a:cubicBezTo>
                    <a:pt x="8" y="33"/>
                    <a:pt x="6" y="31"/>
                    <a:pt x="4" y="30"/>
                  </a:cubicBezTo>
                  <a:cubicBezTo>
                    <a:pt x="3" y="28"/>
                    <a:pt x="2" y="27"/>
                    <a:pt x="1" y="25"/>
                  </a:cubicBezTo>
                  <a:cubicBezTo>
                    <a:pt x="0" y="23"/>
                    <a:pt x="0" y="21"/>
                    <a:pt x="0" y="18"/>
                  </a:cubicBezTo>
                  <a:cubicBezTo>
                    <a:pt x="0" y="15"/>
                    <a:pt x="1" y="12"/>
                    <a:pt x="2" y="10"/>
                  </a:cubicBezTo>
                  <a:cubicBezTo>
                    <a:pt x="3" y="8"/>
                    <a:pt x="5" y="6"/>
                    <a:pt x="8" y="4"/>
                  </a:cubicBezTo>
                  <a:cubicBezTo>
                    <a:pt x="10" y="3"/>
                    <a:pt x="12" y="2"/>
                    <a:pt x="15" y="1"/>
                  </a:cubicBezTo>
                  <a:cubicBezTo>
                    <a:pt x="18" y="0"/>
                    <a:pt x="21" y="0"/>
                    <a:pt x="24" y="0"/>
                  </a:cubicBezTo>
                  <a:cubicBezTo>
                    <a:pt x="31" y="0"/>
                    <a:pt x="37" y="1"/>
                    <a:pt x="40" y="2"/>
                  </a:cubicBezTo>
                  <a:cubicBezTo>
                    <a:pt x="40" y="13"/>
                    <a:pt x="40" y="13"/>
                    <a:pt x="40" y="13"/>
                  </a:cubicBezTo>
                  <a:cubicBezTo>
                    <a:pt x="36" y="10"/>
                    <a:pt x="31" y="9"/>
                    <a:pt x="25" y="9"/>
                  </a:cubicBezTo>
                  <a:cubicBezTo>
                    <a:pt x="23" y="9"/>
                    <a:pt x="22" y="9"/>
                    <a:pt x="20" y="10"/>
                  </a:cubicBezTo>
                  <a:cubicBezTo>
                    <a:pt x="19" y="10"/>
                    <a:pt x="17" y="10"/>
                    <a:pt x="16" y="11"/>
                  </a:cubicBezTo>
                  <a:cubicBezTo>
                    <a:pt x="15" y="12"/>
                    <a:pt x="14" y="13"/>
                    <a:pt x="13" y="14"/>
                  </a:cubicBezTo>
                  <a:cubicBezTo>
                    <a:pt x="12" y="15"/>
                    <a:pt x="11" y="16"/>
                    <a:pt x="11" y="18"/>
                  </a:cubicBezTo>
                  <a:cubicBezTo>
                    <a:pt x="11" y="19"/>
                    <a:pt x="12" y="21"/>
                    <a:pt x="12" y="22"/>
                  </a:cubicBezTo>
                  <a:cubicBezTo>
                    <a:pt x="13" y="23"/>
                    <a:pt x="14" y="24"/>
                    <a:pt x="15" y="25"/>
                  </a:cubicBezTo>
                  <a:cubicBezTo>
                    <a:pt x="16" y="26"/>
                    <a:pt x="18" y="27"/>
                    <a:pt x="20" y="27"/>
                  </a:cubicBezTo>
                  <a:cubicBezTo>
                    <a:pt x="21" y="28"/>
                    <a:pt x="23" y="29"/>
                    <a:pt x="25" y="30"/>
                  </a:cubicBezTo>
                  <a:cubicBezTo>
                    <a:pt x="28" y="31"/>
                    <a:pt x="30" y="33"/>
                    <a:pt x="32" y="34"/>
                  </a:cubicBezTo>
                  <a:cubicBezTo>
                    <a:pt x="34" y="35"/>
                    <a:pt x="36" y="37"/>
                    <a:pt x="38" y="38"/>
                  </a:cubicBezTo>
                  <a:cubicBezTo>
                    <a:pt x="39" y="40"/>
                    <a:pt x="40" y="42"/>
                    <a:pt x="41" y="44"/>
                  </a:cubicBezTo>
                  <a:cubicBezTo>
                    <a:pt x="42" y="46"/>
                    <a:pt x="43" y="48"/>
                    <a:pt x="43" y="50"/>
                  </a:cubicBezTo>
                  <a:cubicBezTo>
                    <a:pt x="43" y="54"/>
                    <a:pt x="42" y="57"/>
                    <a:pt x="41" y="59"/>
                  </a:cubicBezTo>
                  <a:cubicBezTo>
                    <a:pt x="39" y="61"/>
                    <a:pt x="37" y="63"/>
                    <a:pt x="35" y="65"/>
                  </a:cubicBezTo>
                  <a:cubicBezTo>
                    <a:pt x="33" y="66"/>
                    <a:pt x="30" y="67"/>
                    <a:pt x="27" y="68"/>
                  </a:cubicBezTo>
                  <a:cubicBezTo>
                    <a:pt x="24" y="69"/>
                    <a:pt x="21" y="69"/>
                    <a:pt x="18" y="69"/>
                  </a:cubicBezTo>
                  <a:cubicBezTo>
                    <a:pt x="16" y="69"/>
                    <a:pt x="15" y="69"/>
                    <a:pt x="13" y="69"/>
                  </a:cubicBezTo>
                  <a:cubicBezTo>
                    <a:pt x="12" y="68"/>
                    <a:pt x="10" y="68"/>
                    <a:pt x="8" y="68"/>
                  </a:cubicBezTo>
                  <a:cubicBezTo>
                    <a:pt x="7" y="68"/>
                    <a:pt x="5" y="67"/>
                    <a:pt x="4" y="67"/>
                  </a:cubicBezTo>
                  <a:cubicBezTo>
                    <a:pt x="2" y="66"/>
                    <a:pt x="1" y="66"/>
                    <a:pt x="0"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21"/>
            <p:cNvSpPr>
              <a:spLocks/>
            </p:cNvSpPr>
            <p:nvPr/>
          </p:nvSpPr>
          <p:spPr bwMode="auto">
            <a:xfrm>
              <a:off x="4763" y="1929"/>
              <a:ext cx="28" cy="95"/>
            </a:xfrm>
            <a:custGeom>
              <a:avLst/>
              <a:gdLst>
                <a:gd name="T0" fmla="*/ 24 w 24"/>
                <a:gd name="T1" fmla="*/ 82 h 82"/>
                <a:gd name="T2" fmla="*/ 14 w 24"/>
                <a:gd name="T3" fmla="*/ 82 h 82"/>
                <a:gd name="T4" fmla="*/ 0 w 24"/>
                <a:gd name="T5" fmla="*/ 41 h 82"/>
                <a:gd name="T6" fmla="*/ 14 w 24"/>
                <a:gd name="T7" fmla="*/ 0 h 82"/>
                <a:gd name="T8" fmla="*/ 24 w 24"/>
                <a:gd name="T9" fmla="*/ 0 h 82"/>
                <a:gd name="T10" fmla="*/ 9 w 24"/>
                <a:gd name="T11" fmla="*/ 41 h 82"/>
                <a:gd name="T12" fmla="*/ 24 w 2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24" y="82"/>
                  </a:moveTo>
                  <a:cubicBezTo>
                    <a:pt x="14" y="82"/>
                    <a:pt x="14" y="82"/>
                    <a:pt x="14" y="82"/>
                  </a:cubicBezTo>
                  <a:cubicBezTo>
                    <a:pt x="5" y="71"/>
                    <a:pt x="0" y="57"/>
                    <a:pt x="0" y="41"/>
                  </a:cubicBezTo>
                  <a:cubicBezTo>
                    <a:pt x="0" y="25"/>
                    <a:pt x="5" y="11"/>
                    <a:pt x="14" y="0"/>
                  </a:cubicBezTo>
                  <a:cubicBezTo>
                    <a:pt x="24" y="0"/>
                    <a:pt x="24" y="0"/>
                    <a:pt x="24" y="0"/>
                  </a:cubicBezTo>
                  <a:cubicBezTo>
                    <a:pt x="14" y="12"/>
                    <a:pt x="9" y="26"/>
                    <a:pt x="9" y="41"/>
                  </a:cubicBezTo>
                  <a:cubicBezTo>
                    <a:pt x="9" y="57"/>
                    <a:pt x="14" y="70"/>
                    <a:pt x="24"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22"/>
            <p:cNvSpPr>
              <a:spLocks/>
            </p:cNvSpPr>
            <p:nvPr/>
          </p:nvSpPr>
          <p:spPr bwMode="auto">
            <a:xfrm>
              <a:off x="4793" y="1929"/>
              <a:ext cx="104" cy="78"/>
            </a:xfrm>
            <a:custGeom>
              <a:avLst/>
              <a:gdLst>
                <a:gd name="T0" fmla="*/ 90 w 90"/>
                <a:gd name="T1" fmla="*/ 0 h 67"/>
                <a:gd name="T2" fmla="*/ 71 w 90"/>
                <a:gd name="T3" fmla="*/ 67 h 67"/>
                <a:gd name="T4" fmla="*/ 59 w 90"/>
                <a:gd name="T5" fmla="*/ 67 h 67"/>
                <a:gd name="T6" fmla="*/ 46 w 90"/>
                <a:gd name="T7" fmla="*/ 20 h 67"/>
                <a:gd name="T8" fmla="*/ 45 w 90"/>
                <a:gd name="T9" fmla="*/ 14 h 67"/>
                <a:gd name="T10" fmla="*/ 45 w 90"/>
                <a:gd name="T11" fmla="*/ 14 h 67"/>
                <a:gd name="T12" fmla="*/ 44 w 90"/>
                <a:gd name="T13" fmla="*/ 20 h 67"/>
                <a:gd name="T14" fmla="*/ 31 w 90"/>
                <a:gd name="T15" fmla="*/ 67 h 67"/>
                <a:gd name="T16" fmla="*/ 18 w 90"/>
                <a:gd name="T17" fmla="*/ 67 h 67"/>
                <a:gd name="T18" fmla="*/ 0 w 90"/>
                <a:gd name="T19" fmla="*/ 0 h 67"/>
                <a:gd name="T20" fmla="*/ 12 w 90"/>
                <a:gd name="T21" fmla="*/ 0 h 67"/>
                <a:gd name="T22" fmla="*/ 24 w 90"/>
                <a:gd name="T23" fmla="*/ 49 h 67"/>
                <a:gd name="T24" fmla="*/ 25 w 90"/>
                <a:gd name="T25" fmla="*/ 55 h 67"/>
                <a:gd name="T26" fmla="*/ 25 w 90"/>
                <a:gd name="T27" fmla="*/ 55 h 67"/>
                <a:gd name="T28" fmla="*/ 26 w 90"/>
                <a:gd name="T29" fmla="*/ 49 h 67"/>
                <a:gd name="T30" fmla="*/ 40 w 90"/>
                <a:gd name="T31" fmla="*/ 0 h 67"/>
                <a:gd name="T32" fmla="*/ 51 w 90"/>
                <a:gd name="T33" fmla="*/ 0 h 67"/>
                <a:gd name="T34" fmla="*/ 64 w 90"/>
                <a:gd name="T35" fmla="*/ 49 h 67"/>
                <a:gd name="T36" fmla="*/ 65 w 90"/>
                <a:gd name="T37" fmla="*/ 55 h 67"/>
                <a:gd name="T38" fmla="*/ 65 w 90"/>
                <a:gd name="T39" fmla="*/ 55 h 67"/>
                <a:gd name="T40" fmla="*/ 66 w 90"/>
                <a:gd name="T41" fmla="*/ 49 h 67"/>
                <a:gd name="T42" fmla="*/ 78 w 90"/>
                <a:gd name="T43" fmla="*/ 0 h 67"/>
                <a:gd name="T44" fmla="*/ 90 w 90"/>
                <a:gd name="T4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67">
                  <a:moveTo>
                    <a:pt x="90" y="0"/>
                  </a:moveTo>
                  <a:cubicBezTo>
                    <a:pt x="71" y="67"/>
                    <a:pt x="71" y="67"/>
                    <a:pt x="71" y="67"/>
                  </a:cubicBezTo>
                  <a:cubicBezTo>
                    <a:pt x="59" y="67"/>
                    <a:pt x="59" y="67"/>
                    <a:pt x="59" y="67"/>
                  </a:cubicBezTo>
                  <a:cubicBezTo>
                    <a:pt x="46" y="20"/>
                    <a:pt x="46" y="20"/>
                    <a:pt x="46" y="20"/>
                  </a:cubicBezTo>
                  <a:cubicBezTo>
                    <a:pt x="46" y="18"/>
                    <a:pt x="45" y="16"/>
                    <a:pt x="45" y="14"/>
                  </a:cubicBezTo>
                  <a:cubicBezTo>
                    <a:pt x="45" y="14"/>
                    <a:pt x="45" y="14"/>
                    <a:pt x="45" y="14"/>
                  </a:cubicBezTo>
                  <a:cubicBezTo>
                    <a:pt x="45" y="16"/>
                    <a:pt x="44" y="18"/>
                    <a:pt x="44" y="20"/>
                  </a:cubicBezTo>
                  <a:cubicBezTo>
                    <a:pt x="31" y="67"/>
                    <a:pt x="31" y="67"/>
                    <a:pt x="31" y="67"/>
                  </a:cubicBezTo>
                  <a:cubicBezTo>
                    <a:pt x="18" y="67"/>
                    <a:pt x="18" y="67"/>
                    <a:pt x="18" y="67"/>
                  </a:cubicBezTo>
                  <a:cubicBezTo>
                    <a:pt x="0" y="0"/>
                    <a:pt x="0" y="0"/>
                    <a:pt x="0" y="0"/>
                  </a:cubicBezTo>
                  <a:cubicBezTo>
                    <a:pt x="12" y="0"/>
                    <a:pt x="12" y="0"/>
                    <a:pt x="12" y="0"/>
                  </a:cubicBezTo>
                  <a:cubicBezTo>
                    <a:pt x="24" y="49"/>
                    <a:pt x="24" y="49"/>
                    <a:pt x="24" y="49"/>
                  </a:cubicBezTo>
                  <a:cubicBezTo>
                    <a:pt x="24" y="51"/>
                    <a:pt x="25" y="53"/>
                    <a:pt x="25" y="55"/>
                  </a:cubicBezTo>
                  <a:cubicBezTo>
                    <a:pt x="25" y="55"/>
                    <a:pt x="25" y="55"/>
                    <a:pt x="25" y="55"/>
                  </a:cubicBezTo>
                  <a:cubicBezTo>
                    <a:pt x="25" y="54"/>
                    <a:pt x="26" y="52"/>
                    <a:pt x="26" y="49"/>
                  </a:cubicBezTo>
                  <a:cubicBezTo>
                    <a:pt x="40" y="0"/>
                    <a:pt x="40" y="0"/>
                    <a:pt x="40" y="0"/>
                  </a:cubicBezTo>
                  <a:cubicBezTo>
                    <a:pt x="51" y="0"/>
                    <a:pt x="51" y="0"/>
                    <a:pt x="51" y="0"/>
                  </a:cubicBezTo>
                  <a:cubicBezTo>
                    <a:pt x="64" y="49"/>
                    <a:pt x="64" y="49"/>
                    <a:pt x="64" y="49"/>
                  </a:cubicBezTo>
                  <a:cubicBezTo>
                    <a:pt x="64" y="51"/>
                    <a:pt x="65" y="53"/>
                    <a:pt x="65" y="55"/>
                  </a:cubicBezTo>
                  <a:cubicBezTo>
                    <a:pt x="65" y="55"/>
                    <a:pt x="65" y="55"/>
                    <a:pt x="65" y="55"/>
                  </a:cubicBezTo>
                  <a:cubicBezTo>
                    <a:pt x="65" y="54"/>
                    <a:pt x="66" y="52"/>
                    <a:pt x="66" y="49"/>
                  </a:cubicBezTo>
                  <a:cubicBezTo>
                    <a:pt x="78" y="0"/>
                    <a:pt x="78" y="0"/>
                    <a:pt x="78" y="0"/>
                  </a:cubicBez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23"/>
            <p:cNvSpPr>
              <a:spLocks/>
            </p:cNvSpPr>
            <p:nvPr/>
          </p:nvSpPr>
          <p:spPr bwMode="auto">
            <a:xfrm>
              <a:off x="4908" y="1929"/>
              <a:ext cx="42" cy="78"/>
            </a:xfrm>
            <a:custGeom>
              <a:avLst/>
              <a:gdLst>
                <a:gd name="T0" fmla="*/ 42 w 42"/>
                <a:gd name="T1" fmla="*/ 78 h 78"/>
                <a:gd name="T2" fmla="*/ 0 w 42"/>
                <a:gd name="T3" fmla="*/ 78 h 78"/>
                <a:gd name="T4" fmla="*/ 0 w 42"/>
                <a:gd name="T5" fmla="*/ 0 h 78"/>
                <a:gd name="T6" fmla="*/ 41 w 42"/>
                <a:gd name="T7" fmla="*/ 0 h 78"/>
                <a:gd name="T8" fmla="*/ 41 w 42"/>
                <a:gd name="T9" fmla="*/ 11 h 78"/>
                <a:gd name="T10" fmla="*/ 12 w 42"/>
                <a:gd name="T11" fmla="*/ 11 h 78"/>
                <a:gd name="T12" fmla="*/ 12 w 42"/>
                <a:gd name="T13" fmla="*/ 33 h 78"/>
                <a:gd name="T14" fmla="*/ 39 w 42"/>
                <a:gd name="T15" fmla="*/ 33 h 78"/>
                <a:gd name="T16" fmla="*/ 39 w 42"/>
                <a:gd name="T17" fmla="*/ 44 h 78"/>
                <a:gd name="T18" fmla="*/ 12 w 42"/>
                <a:gd name="T19" fmla="*/ 44 h 78"/>
                <a:gd name="T20" fmla="*/ 12 w 42"/>
                <a:gd name="T21" fmla="*/ 66 h 78"/>
                <a:gd name="T22" fmla="*/ 42 w 42"/>
                <a:gd name="T23" fmla="*/ 66 h 78"/>
                <a:gd name="T24" fmla="*/ 42 w 42"/>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42" y="78"/>
                  </a:moveTo>
                  <a:lnTo>
                    <a:pt x="0" y="78"/>
                  </a:lnTo>
                  <a:lnTo>
                    <a:pt x="0" y="0"/>
                  </a:lnTo>
                  <a:lnTo>
                    <a:pt x="41" y="0"/>
                  </a:lnTo>
                  <a:lnTo>
                    <a:pt x="41" y="11"/>
                  </a:lnTo>
                  <a:lnTo>
                    <a:pt x="12" y="11"/>
                  </a:lnTo>
                  <a:lnTo>
                    <a:pt x="12" y="33"/>
                  </a:lnTo>
                  <a:lnTo>
                    <a:pt x="39" y="33"/>
                  </a:lnTo>
                  <a:lnTo>
                    <a:pt x="39" y="44"/>
                  </a:lnTo>
                  <a:lnTo>
                    <a:pt x="12" y="44"/>
                  </a:lnTo>
                  <a:lnTo>
                    <a:pt x="12" y="66"/>
                  </a:lnTo>
                  <a:lnTo>
                    <a:pt x="42" y="66"/>
                  </a:lnTo>
                  <a:lnTo>
                    <a:pt x="4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24"/>
            <p:cNvSpPr>
              <a:spLocks noEditPoints="1"/>
            </p:cNvSpPr>
            <p:nvPr/>
          </p:nvSpPr>
          <p:spPr bwMode="auto">
            <a:xfrm>
              <a:off x="4964" y="1929"/>
              <a:ext cx="52" cy="78"/>
            </a:xfrm>
            <a:custGeom>
              <a:avLst/>
              <a:gdLst>
                <a:gd name="T0" fmla="*/ 0 w 45"/>
                <a:gd name="T1" fmla="*/ 67 h 67"/>
                <a:gd name="T2" fmla="*/ 0 w 45"/>
                <a:gd name="T3" fmla="*/ 0 h 67"/>
                <a:gd name="T4" fmla="*/ 21 w 45"/>
                <a:gd name="T5" fmla="*/ 0 h 67"/>
                <a:gd name="T6" fmla="*/ 37 w 45"/>
                <a:gd name="T7" fmla="*/ 4 h 67"/>
                <a:gd name="T8" fmla="*/ 42 w 45"/>
                <a:gd name="T9" fmla="*/ 15 h 67"/>
                <a:gd name="T10" fmla="*/ 39 w 45"/>
                <a:gd name="T11" fmla="*/ 25 h 67"/>
                <a:gd name="T12" fmla="*/ 30 w 45"/>
                <a:gd name="T13" fmla="*/ 31 h 67"/>
                <a:gd name="T14" fmla="*/ 30 w 45"/>
                <a:gd name="T15" fmla="*/ 31 h 67"/>
                <a:gd name="T16" fmla="*/ 41 w 45"/>
                <a:gd name="T17" fmla="*/ 36 h 67"/>
                <a:gd name="T18" fmla="*/ 45 w 45"/>
                <a:gd name="T19" fmla="*/ 48 h 67"/>
                <a:gd name="T20" fmla="*/ 39 w 45"/>
                <a:gd name="T21" fmla="*/ 61 h 67"/>
                <a:gd name="T22" fmla="*/ 22 w 45"/>
                <a:gd name="T23" fmla="*/ 67 h 67"/>
                <a:gd name="T24" fmla="*/ 0 w 45"/>
                <a:gd name="T25" fmla="*/ 67 h 67"/>
                <a:gd name="T26" fmla="*/ 11 w 45"/>
                <a:gd name="T27" fmla="*/ 9 h 67"/>
                <a:gd name="T28" fmla="*/ 11 w 45"/>
                <a:gd name="T29" fmla="*/ 28 h 67"/>
                <a:gd name="T30" fmla="*/ 18 w 45"/>
                <a:gd name="T31" fmla="*/ 28 h 67"/>
                <a:gd name="T32" fmla="*/ 27 w 45"/>
                <a:gd name="T33" fmla="*/ 25 h 67"/>
                <a:gd name="T34" fmla="*/ 31 w 45"/>
                <a:gd name="T35" fmla="*/ 17 h 67"/>
                <a:gd name="T36" fmla="*/ 19 w 45"/>
                <a:gd name="T37" fmla="*/ 9 h 67"/>
                <a:gd name="T38" fmla="*/ 11 w 45"/>
                <a:gd name="T39" fmla="*/ 9 h 67"/>
                <a:gd name="T40" fmla="*/ 11 w 45"/>
                <a:gd name="T41" fmla="*/ 37 h 67"/>
                <a:gd name="T42" fmla="*/ 11 w 45"/>
                <a:gd name="T43" fmla="*/ 58 h 67"/>
                <a:gd name="T44" fmla="*/ 21 w 45"/>
                <a:gd name="T45" fmla="*/ 58 h 67"/>
                <a:gd name="T46" fmla="*/ 30 w 45"/>
                <a:gd name="T47" fmla="*/ 55 h 67"/>
                <a:gd name="T48" fmla="*/ 34 w 45"/>
                <a:gd name="T49" fmla="*/ 47 h 67"/>
                <a:gd name="T50" fmla="*/ 19 w 45"/>
                <a:gd name="T51" fmla="*/ 37 h 67"/>
                <a:gd name="T52" fmla="*/ 11 w 45"/>
                <a:gd name="T53" fmla="*/ 3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67">
                  <a:moveTo>
                    <a:pt x="0" y="67"/>
                  </a:moveTo>
                  <a:cubicBezTo>
                    <a:pt x="0" y="0"/>
                    <a:pt x="0" y="0"/>
                    <a:pt x="0" y="0"/>
                  </a:cubicBezTo>
                  <a:cubicBezTo>
                    <a:pt x="21" y="0"/>
                    <a:pt x="21" y="0"/>
                    <a:pt x="21" y="0"/>
                  </a:cubicBezTo>
                  <a:cubicBezTo>
                    <a:pt x="28" y="0"/>
                    <a:pt x="33" y="1"/>
                    <a:pt x="37" y="4"/>
                  </a:cubicBezTo>
                  <a:cubicBezTo>
                    <a:pt x="40" y="7"/>
                    <a:pt x="42" y="11"/>
                    <a:pt x="42" y="15"/>
                  </a:cubicBezTo>
                  <a:cubicBezTo>
                    <a:pt x="42" y="19"/>
                    <a:pt x="41" y="22"/>
                    <a:pt x="39" y="25"/>
                  </a:cubicBezTo>
                  <a:cubicBezTo>
                    <a:pt x="37" y="28"/>
                    <a:pt x="34" y="30"/>
                    <a:pt x="30" y="31"/>
                  </a:cubicBezTo>
                  <a:cubicBezTo>
                    <a:pt x="30" y="31"/>
                    <a:pt x="30" y="31"/>
                    <a:pt x="30" y="31"/>
                  </a:cubicBezTo>
                  <a:cubicBezTo>
                    <a:pt x="35" y="32"/>
                    <a:pt x="39" y="34"/>
                    <a:pt x="41" y="36"/>
                  </a:cubicBezTo>
                  <a:cubicBezTo>
                    <a:pt x="44" y="39"/>
                    <a:pt x="45" y="43"/>
                    <a:pt x="45" y="48"/>
                  </a:cubicBezTo>
                  <a:cubicBezTo>
                    <a:pt x="45" y="53"/>
                    <a:pt x="43" y="58"/>
                    <a:pt x="39" y="61"/>
                  </a:cubicBezTo>
                  <a:cubicBezTo>
                    <a:pt x="34" y="65"/>
                    <a:pt x="28" y="67"/>
                    <a:pt x="22" y="67"/>
                  </a:cubicBezTo>
                  <a:lnTo>
                    <a:pt x="0" y="67"/>
                  </a:lnTo>
                  <a:close/>
                  <a:moveTo>
                    <a:pt x="11" y="9"/>
                  </a:moveTo>
                  <a:cubicBezTo>
                    <a:pt x="11" y="28"/>
                    <a:pt x="11" y="28"/>
                    <a:pt x="11" y="28"/>
                  </a:cubicBezTo>
                  <a:cubicBezTo>
                    <a:pt x="18" y="28"/>
                    <a:pt x="18" y="28"/>
                    <a:pt x="18" y="28"/>
                  </a:cubicBezTo>
                  <a:cubicBezTo>
                    <a:pt x="22" y="28"/>
                    <a:pt x="25" y="27"/>
                    <a:pt x="27" y="25"/>
                  </a:cubicBezTo>
                  <a:cubicBezTo>
                    <a:pt x="30" y="23"/>
                    <a:pt x="31" y="21"/>
                    <a:pt x="31" y="17"/>
                  </a:cubicBezTo>
                  <a:cubicBezTo>
                    <a:pt x="31" y="12"/>
                    <a:pt x="27" y="9"/>
                    <a:pt x="19" y="9"/>
                  </a:cubicBezTo>
                  <a:lnTo>
                    <a:pt x="11" y="9"/>
                  </a:lnTo>
                  <a:close/>
                  <a:moveTo>
                    <a:pt x="11" y="37"/>
                  </a:moveTo>
                  <a:cubicBezTo>
                    <a:pt x="11" y="58"/>
                    <a:pt x="11" y="58"/>
                    <a:pt x="11" y="58"/>
                  </a:cubicBezTo>
                  <a:cubicBezTo>
                    <a:pt x="21" y="58"/>
                    <a:pt x="21" y="58"/>
                    <a:pt x="21" y="58"/>
                  </a:cubicBezTo>
                  <a:cubicBezTo>
                    <a:pt x="25" y="58"/>
                    <a:pt x="28" y="57"/>
                    <a:pt x="30" y="55"/>
                  </a:cubicBezTo>
                  <a:cubicBezTo>
                    <a:pt x="32" y="53"/>
                    <a:pt x="34" y="51"/>
                    <a:pt x="34" y="47"/>
                  </a:cubicBezTo>
                  <a:cubicBezTo>
                    <a:pt x="34" y="40"/>
                    <a:pt x="29" y="37"/>
                    <a:pt x="19" y="3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25"/>
            <p:cNvSpPr>
              <a:spLocks/>
            </p:cNvSpPr>
            <p:nvPr/>
          </p:nvSpPr>
          <p:spPr bwMode="auto">
            <a:xfrm>
              <a:off x="5065" y="1949"/>
              <a:ext cx="50" cy="51"/>
            </a:xfrm>
            <a:custGeom>
              <a:avLst/>
              <a:gdLst>
                <a:gd name="T0" fmla="*/ 50 w 50"/>
                <a:gd name="T1" fmla="*/ 30 h 51"/>
                <a:gd name="T2" fmla="*/ 30 w 50"/>
                <a:gd name="T3" fmla="*/ 30 h 51"/>
                <a:gd name="T4" fmla="*/ 30 w 50"/>
                <a:gd name="T5" fmla="*/ 51 h 51"/>
                <a:gd name="T6" fmla="*/ 20 w 50"/>
                <a:gd name="T7" fmla="*/ 51 h 51"/>
                <a:gd name="T8" fmla="*/ 20 w 50"/>
                <a:gd name="T9" fmla="*/ 30 h 51"/>
                <a:gd name="T10" fmla="*/ 0 w 50"/>
                <a:gd name="T11" fmla="*/ 30 h 51"/>
                <a:gd name="T12" fmla="*/ 0 w 50"/>
                <a:gd name="T13" fmla="*/ 21 h 51"/>
                <a:gd name="T14" fmla="*/ 20 w 50"/>
                <a:gd name="T15" fmla="*/ 21 h 51"/>
                <a:gd name="T16" fmla="*/ 20 w 50"/>
                <a:gd name="T17" fmla="*/ 0 h 51"/>
                <a:gd name="T18" fmla="*/ 30 w 50"/>
                <a:gd name="T19" fmla="*/ 0 h 51"/>
                <a:gd name="T20" fmla="*/ 30 w 50"/>
                <a:gd name="T21" fmla="*/ 21 h 51"/>
                <a:gd name="T22" fmla="*/ 50 w 50"/>
                <a:gd name="T23" fmla="*/ 21 h 51"/>
                <a:gd name="T24" fmla="*/ 50 w 50"/>
                <a:gd name="T25"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1">
                  <a:moveTo>
                    <a:pt x="50" y="30"/>
                  </a:moveTo>
                  <a:lnTo>
                    <a:pt x="30" y="30"/>
                  </a:lnTo>
                  <a:lnTo>
                    <a:pt x="30" y="51"/>
                  </a:lnTo>
                  <a:lnTo>
                    <a:pt x="20" y="51"/>
                  </a:lnTo>
                  <a:lnTo>
                    <a:pt x="20" y="30"/>
                  </a:lnTo>
                  <a:lnTo>
                    <a:pt x="0" y="30"/>
                  </a:lnTo>
                  <a:lnTo>
                    <a:pt x="0" y="21"/>
                  </a:lnTo>
                  <a:lnTo>
                    <a:pt x="20" y="21"/>
                  </a:lnTo>
                  <a:lnTo>
                    <a:pt x="20" y="0"/>
                  </a:lnTo>
                  <a:lnTo>
                    <a:pt x="30" y="0"/>
                  </a:lnTo>
                  <a:lnTo>
                    <a:pt x="30" y="21"/>
                  </a:lnTo>
                  <a:lnTo>
                    <a:pt x="50" y="21"/>
                  </a:lnTo>
                  <a:lnTo>
                    <a:pt x="5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26"/>
            <p:cNvSpPr>
              <a:spLocks noEditPoints="1"/>
            </p:cNvSpPr>
            <p:nvPr/>
          </p:nvSpPr>
          <p:spPr bwMode="auto">
            <a:xfrm>
              <a:off x="5167" y="1929"/>
              <a:ext cx="66" cy="78"/>
            </a:xfrm>
            <a:custGeom>
              <a:avLst/>
              <a:gdLst>
                <a:gd name="T0" fmla="*/ 0 w 57"/>
                <a:gd name="T1" fmla="*/ 67 h 67"/>
                <a:gd name="T2" fmla="*/ 0 w 57"/>
                <a:gd name="T3" fmla="*/ 0 h 67"/>
                <a:gd name="T4" fmla="*/ 20 w 57"/>
                <a:gd name="T5" fmla="*/ 0 h 67"/>
                <a:gd name="T6" fmla="*/ 57 w 57"/>
                <a:gd name="T7" fmla="*/ 33 h 67"/>
                <a:gd name="T8" fmla="*/ 46 w 57"/>
                <a:gd name="T9" fmla="*/ 57 h 67"/>
                <a:gd name="T10" fmla="*/ 19 w 57"/>
                <a:gd name="T11" fmla="*/ 67 h 67"/>
                <a:gd name="T12" fmla="*/ 0 w 57"/>
                <a:gd name="T13" fmla="*/ 67 h 67"/>
                <a:gd name="T14" fmla="*/ 11 w 57"/>
                <a:gd name="T15" fmla="*/ 9 h 67"/>
                <a:gd name="T16" fmla="*/ 11 w 57"/>
                <a:gd name="T17" fmla="*/ 57 h 67"/>
                <a:gd name="T18" fmla="*/ 20 w 57"/>
                <a:gd name="T19" fmla="*/ 57 h 67"/>
                <a:gd name="T20" fmla="*/ 38 w 57"/>
                <a:gd name="T21" fmla="*/ 51 h 67"/>
                <a:gd name="T22" fmla="*/ 45 w 57"/>
                <a:gd name="T23" fmla="*/ 33 h 67"/>
                <a:gd name="T24" fmla="*/ 21 w 57"/>
                <a:gd name="T25" fmla="*/ 9 h 67"/>
                <a:gd name="T26" fmla="*/ 11 w 57"/>
                <a:gd name="T27"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67">
                  <a:moveTo>
                    <a:pt x="0" y="67"/>
                  </a:moveTo>
                  <a:cubicBezTo>
                    <a:pt x="0" y="0"/>
                    <a:pt x="0" y="0"/>
                    <a:pt x="0" y="0"/>
                  </a:cubicBezTo>
                  <a:cubicBezTo>
                    <a:pt x="20" y="0"/>
                    <a:pt x="20" y="0"/>
                    <a:pt x="20" y="0"/>
                  </a:cubicBezTo>
                  <a:cubicBezTo>
                    <a:pt x="44" y="0"/>
                    <a:pt x="57" y="11"/>
                    <a:pt x="57" y="33"/>
                  </a:cubicBezTo>
                  <a:cubicBezTo>
                    <a:pt x="57" y="43"/>
                    <a:pt x="53" y="51"/>
                    <a:pt x="46" y="57"/>
                  </a:cubicBezTo>
                  <a:cubicBezTo>
                    <a:pt x="40" y="64"/>
                    <a:pt x="30" y="67"/>
                    <a:pt x="19" y="67"/>
                  </a:cubicBezTo>
                  <a:lnTo>
                    <a:pt x="0" y="67"/>
                  </a:lnTo>
                  <a:close/>
                  <a:moveTo>
                    <a:pt x="11" y="9"/>
                  </a:moveTo>
                  <a:cubicBezTo>
                    <a:pt x="11" y="57"/>
                    <a:pt x="11" y="57"/>
                    <a:pt x="11" y="57"/>
                  </a:cubicBezTo>
                  <a:cubicBezTo>
                    <a:pt x="20" y="57"/>
                    <a:pt x="20" y="57"/>
                    <a:pt x="20" y="57"/>
                  </a:cubicBezTo>
                  <a:cubicBezTo>
                    <a:pt x="28" y="57"/>
                    <a:pt x="34" y="55"/>
                    <a:pt x="38" y="51"/>
                  </a:cubicBezTo>
                  <a:cubicBezTo>
                    <a:pt x="43" y="47"/>
                    <a:pt x="45" y="41"/>
                    <a:pt x="45" y="33"/>
                  </a:cubicBezTo>
                  <a:cubicBezTo>
                    <a:pt x="45" y="17"/>
                    <a:pt x="37" y="9"/>
                    <a:pt x="21" y="9"/>
                  </a:cubicBez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27"/>
            <p:cNvSpPr>
              <a:spLocks noEditPoints="1"/>
            </p:cNvSpPr>
            <p:nvPr/>
          </p:nvSpPr>
          <p:spPr bwMode="auto">
            <a:xfrm>
              <a:off x="5247" y="1929"/>
              <a:ext cx="52" cy="78"/>
            </a:xfrm>
            <a:custGeom>
              <a:avLst/>
              <a:gdLst>
                <a:gd name="T0" fmla="*/ 0 w 45"/>
                <a:gd name="T1" fmla="*/ 67 h 67"/>
                <a:gd name="T2" fmla="*/ 0 w 45"/>
                <a:gd name="T3" fmla="*/ 0 h 67"/>
                <a:gd name="T4" fmla="*/ 21 w 45"/>
                <a:gd name="T5" fmla="*/ 0 h 67"/>
                <a:gd name="T6" fmla="*/ 36 w 45"/>
                <a:gd name="T7" fmla="*/ 4 h 67"/>
                <a:gd name="T8" fmla="*/ 42 w 45"/>
                <a:gd name="T9" fmla="*/ 15 h 67"/>
                <a:gd name="T10" fmla="*/ 39 w 45"/>
                <a:gd name="T11" fmla="*/ 25 h 67"/>
                <a:gd name="T12" fmla="*/ 30 w 45"/>
                <a:gd name="T13" fmla="*/ 31 h 67"/>
                <a:gd name="T14" fmla="*/ 30 w 45"/>
                <a:gd name="T15" fmla="*/ 31 h 67"/>
                <a:gd name="T16" fmla="*/ 41 w 45"/>
                <a:gd name="T17" fmla="*/ 36 h 67"/>
                <a:gd name="T18" fmla="*/ 45 w 45"/>
                <a:gd name="T19" fmla="*/ 48 h 67"/>
                <a:gd name="T20" fmla="*/ 38 w 45"/>
                <a:gd name="T21" fmla="*/ 61 h 67"/>
                <a:gd name="T22" fmla="*/ 21 w 45"/>
                <a:gd name="T23" fmla="*/ 67 h 67"/>
                <a:gd name="T24" fmla="*/ 0 w 45"/>
                <a:gd name="T25" fmla="*/ 67 h 67"/>
                <a:gd name="T26" fmla="*/ 11 w 45"/>
                <a:gd name="T27" fmla="*/ 9 h 67"/>
                <a:gd name="T28" fmla="*/ 11 w 45"/>
                <a:gd name="T29" fmla="*/ 28 h 67"/>
                <a:gd name="T30" fmla="*/ 18 w 45"/>
                <a:gd name="T31" fmla="*/ 28 h 67"/>
                <a:gd name="T32" fmla="*/ 27 w 45"/>
                <a:gd name="T33" fmla="*/ 25 h 67"/>
                <a:gd name="T34" fmla="*/ 30 w 45"/>
                <a:gd name="T35" fmla="*/ 17 h 67"/>
                <a:gd name="T36" fmla="*/ 19 w 45"/>
                <a:gd name="T37" fmla="*/ 9 h 67"/>
                <a:gd name="T38" fmla="*/ 11 w 45"/>
                <a:gd name="T39" fmla="*/ 9 h 67"/>
                <a:gd name="T40" fmla="*/ 11 w 45"/>
                <a:gd name="T41" fmla="*/ 37 h 67"/>
                <a:gd name="T42" fmla="*/ 11 w 45"/>
                <a:gd name="T43" fmla="*/ 58 h 67"/>
                <a:gd name="T44" fmla="*/ 20 w 45"/>
                <a:gd name="T45" fmla="*/ 58 h 67"/>
                <a:gd name="T46" fmla="*/ 30 w 45"/>
                <a:gd name="T47" fmla="*/ 55 h 67"/>
                <a:gd name="T48" fmla="*/ 33 w 45"/>
                <a:gd name="T49" fmla="*/ 47 h 67"/>
                <a:gd name="T50" fmla="*/ 19 w 45"/>
                <a:gd name="T51" fmla="*/ 37 h 67"/>
                <a:gd name="T52" fmla="*/ 11 w 45"/>
                <a:gd name="T53" fmla="*/ 3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67">
                  <a:moveTo>
                    <a:pt x="0" y="67"/>
                  </a:moveTo>
                  <a:cubicBezTo>
                    <a:pt x="0" y="0"/>
                    <a:pt x="0" y="0"/>
                    <a:pt x="0" y="0"/>
                  </a:cubicBezTo>
                  <a:cubicBezTo>
                    <a:pt x="21" y="0"/>
                    <a:pt x="21" y="0"/>
                    <a:pt x="21" y="0"/>
                  </a:cubicBezTo>
                  <a:cubicBezTo>
                    <a:pt x="27" y="0"/>
                    <a:pt x="33" y="1"/>
                    <a:pt x="36" y="4"/>
                  </a:cubicBezTo>
                  <a:cubicBezTo>
                    <a:pt x="40" y="7"/>
                    <a:pt x="42" y="11"/>
                    <a:pt x="42" y="15"/>
                  </a:cubicBezTo>
                  <a:cubicBezTo>
                    <a:pt x="42" y="19"/>
                    <a:pt x="41" y="22"/>
                    <a:pt x="39" y="25"/>
                  </a:cubicBezTo>
                  <a:cubicBezTo>
                    <a:pt x="37" y="28"/>
                    <a:pt x="34" y="30"/>
                    <a:pt x="30" y="31"/>
                  </a:cubicBezTo>
                  <a:cubicBezTo>
                    <a:pt x="30" y="31"/>
                    <a:pt x="30" y="31"/>
                    <a:pt x="30" y="31"/>
                  </a:cubicBezTo>
                  <a:cubicBezTo>
                    <a:pt x="34" y="32"/>
                    <a:pt x="38" y="34"/>
                    <a:pt x="41" y="36"/>
                  </a:cubicBezTo>
                  <a:cubicBezTo>
                    <a:pt x="44" y="39"/>
                    <a:pt x="45" y="43"/>
                    <a:pt x="45" y="48"/>
                  </a:cubicBezTo>
                  <a:cubicBezTo>
                    <a:pt x="45" y="53"/>
                    <a:pt x="43" y="58"/>
                    <a:pt x="38" y="61"/>
                  </a:cubicBezTo>
                  <a:cubicBezTo>
                    <a:pt x="34" y="65"/>
                    <a:pt x="28" y="67"/>
                    <a:pt x="21" y="67"/>
                  </a:cubicBezTo>
                  <a:lnTo>
                    <a:pt x="0" y="67"/>
                  </a:lnTo>
                  <a:close/>
                  <a:moveTo>
                    <a:pt x="11" y="9"/>
                  </a:moveTo>
                  <a:cubicBezTo>
                    <a:pt x="11" y="28"/>
                    <a:pt x="11" y="28"/>
                    <a:pt x="11" y="28"/>
                  </a:cubicBezTo>
                  <a:cubicBezTo>
                    <a:pt x="18" y="28"/>
                    <a:pt x="18" y="28"/>
                    <a:pt x="18" y="28"/>
                  </a:cubicBezTo>
                  <a:cubicBezTo>
                    <a:pt x="22" y="28"/>
                    <a:pt x="25" y="27"/>
                    <a:pt x="27" y="25"/>
                  </a:cubicBezTo>
                  <a:cubicBezTo>
                    <a:pt x="29" y="23"/>
                    <a:pt x="30" y="21"/>
                    <a:pt x="30" y="17"/>
                  </a:cubicBezTo>
                  <a:cubicBezTo>
                    <a:pt x="30" y="12"/>
                    <a:pt x="27" y="9"/>
                    <a:pt x="19" y="9"/>
                  </a:cubicBezTo>
                  <a:lnTo>
                    <a:pt x="11" y="9"/>
                  </a:lnTo>
                  <a:close/>
                  <a:moveTo>
                    <a:pt x="11" y="37"/>
                  </a:moveTo>
                  <a:cubicBezTo>
                    <a:pt x="11" y="58"/>
                    <a:pt x="11" y="58"/>
                    <a:pt x="11" y="58"/>
                  </a:cubicBezTo>
                  <a:cubicBezTo>
                    <a:pt x="20" y="58"/>
                    <a:pt x="20" y="58"/>
                    <a:pt x="20" y="58"/>
                  </a:cubicBezTo>
                  <a:cubicBezTo>
                    <a:pt x="24" y="58"/>
                    <a:pt x="28" y="57"/>
                    <a:pt x="30" y="55"/>
                  </a:cubicBezTo>
                  <a:cubicBezTo>
                    <a:pt x="32" y="53"/>
                    <a:pt x="33" y="51"/>
                    <a:pt x="33" y="47"/>
                  </a:cubicBezTo>
                  <a:cubicBezTo>
                    <a:pt x="33" y="40"/>
                    <a:pt x="28" y="37"/>
                    <a:pt x="19" y="37"/>
                  </a:cubicBezTo>
                  <a:lnTo>
                    <a:pt x="11"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28"/>
            <p:cNvSpPr>
              <a:spLocks/>
            </p:cNvSpPr>
            <p:nvPr/>
          </p:nvSpPr>
          <p:spPr bwMode="auto">
            <a:xfrm>
              <a:off x="5306" y="1994"/>
              <a:ext cx="17" cy="26"/>
            </a:xfrm>
            <a:custGeom>
              <a:avLst/>
              <a:gdLst>
                <a:gd name="T0" fmla="*/ 17 w 17"/>
                <a:gd name="T1" fmla="*/ 0 h 26"/>
                <a:gd name="T2" fmla="*/ 9 w 17"/>
                <a:gd name="T3" fmla="*/ 26 h 26"/>
                <a:gd name="T4" fmla="*/ 0 w 17"/>
                <a:gd name="T5" fmla="*/ 26 h 26"/>
                <a:gd name="T6" fmla="*/ 6 w 17"/>
                <a:gd name="T7" fmla="*/ 0 h 26"/>
                <a:gd name="T8" fmla="*/ 17 w 17"/>
                <a:gd name="T9" fmla="*/ 0 h 26"/>
              </a:gdLst>
              <a:ahLst/>
              <a:cxnLst>
                <a:cxn ang="0">
                  <a:pos x="T0" y="T1"/>
                </a:cxn>
                <a:cxn ang="0">
                  <a:pos x="T2" y="T3"/>
                </a:cxn>
                <a:cxn ang="0">
                  <a:pos x="T4" y="T5"/>
                </a:cxn>
                <a:cxn ang="0">
                  <a:pos x="T6" y="T7"/>
                </a:cxn>
                <a:cxn ang="0">
                  <a:pos x="T8" y="T9"/>
                </a:cxn>
              </a:cxnLst>
              <a:rect l="0" t="0" r="r" b="b"/>
              <a:pathLst>
                <a:path w="17" h="26">
                  <a:moveTo>
                    <a:pt x="17" y="0"/>
                  </a:moveTo>
                  <a:lnTo>
                    <a:pt x="9" y="26"/>
                  </a:lnTo>
                  <a:lnTo>
                    <a:pt x="0" y="26"/>
                  </a:lnTo>
                  <a:lnTo>
                    <a:pt x="6"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29"/>
            <p:cNvSpPr>
              <a:spLocks/>
            </p:cNvSpPr>
            <p:nvPr/>
          </p:nvSpPr>
          <p:spPr bwMode="auto">
            <a:xfrm>
              <a:off x="5361" y="1929"/>
              <a:ext cx="70" cy="78"/>
            </a:xfrm>
            <a:custGeom>
              <a:avLst/>
              <a:gdLst>
                <a:gd name="T0" fmla="*/ 60 w 60"/>
                <a:gd name="T1" fmla="*/ 0 h 67"/>
                <a:gd name="T2" fmla="*/ 36 w 60"/>
                <a:gd name="T3" fmla="*/ 67 h 67"/>
                <a:gd name="T4" fmla="*/ 24 w 60"/>
                <a:gd name="T5" fmla="*/ 67 h 67"/>
                <a:gd name="T6" fmla="*/ 0 w 60"/>
                <a:gd name="T7" fmla="*/ 0 h 67"/>
                <a:gd name="T8" fmla="*/ 12 w 60"/>
                <a:gd name="T9" fmla="*/ 0 h 67"/>
                <a:gd name="T10" fmla="*/ 29 w 60"/>
                <a:gd name="T11" fmla="*/ 51 h 67"/>
                <a:gd name="T12" fmla="*/ 30 w 60"/>
                <a:gd name="T13" fmla="*/ 56 h 67"/>
                <a:gd name="T14" fmla="*/ 30 w 60"/>
                <a:gd name="T15" fmla="*/ 56 h 67"/>
                <a:gd name="T16" fmla="*/ 31 w 60"/>
                <a:gd name="T17" fmla="*/ 51 h 67"/>
                <a:gd name="T18" fmla="*/ 48 w 60"/>
                <a:gd name="T19" fmla="*/ 0 h 67"/>
                <a:gd name="T20" fmla="*/ 60 w 60"/>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7">
                  <a:moveTo>
                    <a:pt x="60" y="0"/>
                  </a:moveTo>
                  <a:cubicBezTo>
                    <a:pt x="36" y="67"/>
                    <a:pt x="36" y="67"/>
                    <a:pt x="36" y="67"/>
                  </a:cubicBezTo>
                  <a:cubicBezTo>
                    <a:pt x="24" y="67"/>
                    <a:pt x="24" y="67"/>
                    <a:pt x="24" y="67"/>
                  </a:cubicBezTo>
                  <a:cubicBezTo>
                    <a:pt x="0" y="0"/>
                    <a:pt x="0" y="0"/>
                    <a:pt x="0" y="0"/>
                  </a:cubicBezTo>
                  <a:cubicBezTo>
                    <a:pt x="12" y="0"/>
                    <a:pt x="12" y="0"/>
                    <a:pt x="12" y="0"/>
                  </a:cubicBezTo>
                  <a:cubicBezTo>
                    <a:pt x="29" y="51"/>
                    <a:pt x="29" y="51"/>
                    <a:pt x="29" y="51"/>
                  </a:cubicBezTo>
                  <a:cubicBezTo>
                    <a:pt x="29" y="52"/>
                    <a:pt x="30" y="54"/>
                    <a:pt x="30" y="56"/>
                  </a:cubicBezTo>
                  <a:cubicBezTo>
                    <a:pt x="30" y="56"/>
                    <a:pt x="30" y="56"/>
                    <a:pt x="30" y="56"/>
                  </a:cubicBezTo>
                  <a:cubicBezTo>
                    <a:pt x="30" y="55"/>
                    <a:pt x="31" y="53"/>
                    <a:pt x="31" y="51"/>
                  </a:cubicBezTo>
                  <a:cubicBezTo>
                    <a:pt x="48" y="0"/>
                    <a:pt x="48" y="0"/>
                    <a:pt x="48" y="0"/>
                  </a:cubicBez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0"/>
            <p:cNvSpPr>
              <a:spLocks/>
            </p:cNvSpPr>
            <p:nvPr/>
          </p:nvSpPr>
          <p:spPr bwMode="auto">
            <a:xfrm>
              <a:off x="5441" y="1929"/>
              <a:ext cx="82" cy="78"/>
            </a:xfrm>
            <a:custGeom>
              <a:avLst/>
              <a:gdLst>
                <a:gd name="T0" fmla="*/ 71 w 71"/>
                <a:gd name="T1" fmla="*/ 67 h 67"/>
                <a:gd name="T2" fmla="*/ 60 w 71"/>
                <a:gd name="T3" fmla="*/ 67 h 67"/>
                <a:gd name="T4" fmla="*/ 60 w 71"/>
                <a:gd name="T5" fmla="*/ 24 h 67"/>
                <a:gd name="T6" fmla="*/ 61 w 71"/>
                <a:gd name="T7" fmla="*/ 11 h 67"/>
                <a:gd name="T8" fmla="*/ 61 w 71"/>
                <a:gd name="T9" fmla="*/ 11 h 67"/>
                <a:gd name="T10" fmla="*/ 59 w 71"/>
                <a:gd name="T11" fmla="*/ 17 h 67"/>
                <a:gd name="T12" fmla="*/ 39 w 71"/>
                <a:gd name="T13" fmla="*/ 67 h 67"/>
                <a:gd name="T14" fmla="*/ 32 w 71"/>
                <a:gd name="T15" fmla="*/ 67 h 67"/>
                <a:gd name="T16" fmla="*/ 12 w 71"/>
                <a:gd name="T17" fmla="*/ 17 h 67"/>
                <a:gd name="T18" fmla="*/ 10 w 71"/>
                <a:gd name="T19" fmla="*/ 11 h 67"/>
                <a:gd name="T20" fmla="*/ 10 w 71"/>
                <a:gd name="T21" fmla="*/ 11 h 67"/>
                <a:gd name="T22" fmla="*/ 10 w 71"/>
                <a:gd name="T23" fmla="*/ 24 h 67"/>
                <a:gd name="T24" fmla="*/ 10 w 71"/>
                <a:gd name="T25" fmla="*/ 67 h 67"/>
                <a:gd name="T26" fmla="*/ 0 w 71"/>
                <a:gd name="T27" fmla="*/ 67 h 67"/>
                <a:gd name="T28" fmla="*/ 0 w 71"/>
                <a:gd name="T29" fmla="*/ 0 h 67"/>
                <a:gd name="T30" fmla="*/ 15 w 71"/>
                <a:gd name="T31" fmla="*/ 0 h 67"/>
                <a:gd name="T32" fmla="*/ 33 w 71"/>
                <a:gd name="T33" fmla="*/ 44 h 67"/>
                <a:gd name="T34" fmla="*/ 36 w 71"/>
                <a:gd name="T35" fmla="*/ 52 h 67"/>
                <a:gd name="T36" fmla="*/ 36 w 71"/>
                <a:gd name="T37" fmla="*/ 52 h 67"/>
                <a:gd name="T38" fmla="*/ 39 w 71"/>
                <a:gd name="T39" fmla="*/ 44 h 67"/>
                <a:gd name="T40" fmla="*/ 56 w 71"/>
                <a:gd name="T41" fmla="*/ 0 h 67"/>
                <a:gd name="T42" fmla="*/ 71 w 71"/>
                <a:gd name="T43" fmla="*/ 0 h 67"/>
                <a:gd name="T44" fmla="*/ 71 w 71"/>
                <a:gd name="T4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67">
                  <a:moveTo>
                    <a:pt x="71" y="67"/>
                  </a:moveTo>
                  <a:cubicBezTo>
                    <a:pt x="60" y="67"/>
                    <a:pt x="60" y="67"/>
                    <a:pt x="60" y="67"/>
                  </a:cubicBezTo>
                  <a:cubicBezTo>
                    <a:pt x="60" y="24"/>
                    <a:pt x="60" y="24"/>
                    <a:pt x="60" y="24"/>
                  </a:cubicBezTo>
                  <a:cubicBezTo>
                    <a:pt x="60" y="20"/>
                    <a:pt x="61" y="16"/>
                    <a:pt x="61" y="11"/>
                  </a:cubicBezTo>
                  <a:cubicBezTo>
                    <a:pt x="61" y="11"/>
                    <a:pt x="61" y="11"/>
                    <a:pt x="61" y="11"/>
                  </a:cubicBezTo>
                  <a:cubicBezTo>
                    <a:pt x="60" y="13"/>
                    <a:pt x="60" y="16"/>
                    <a:pt x="59" y="17"/>
                  </a:cubicBezTo>
                  <a:cubicBezTo>
                    <a:pt x="39" y="67"/>
                    <a:pt x="39" y="67"/>
                    <a:pt x="39" y="67"/>
                  </a:cubicBezTo>
                  <a:cubicBezTo>
                    <a:pt x="32" y="67"/>
                    <a:pt x="32" y="67"/>
                    <a:pt x="32" y="67"/>
                  </a:cubicBezTo>
                  <a:cubicBezTo>
                    <a:pt x="12" y="17"/>
                    <a:pt x="12" y="17"/>
                    <a:pt x="12" y="17"/>
                  </a:cubicBezTo>
                  <a:cubicBezTo>
                    <a:pt x="11" y="16"/>
                    <a:pt x="10" y="14"/>
                    <a:pt x="10" y="11"/>
                  </a:cubicBezTo>
                  <a:cubicBezTo>
                    <a:pt x="10" y="11"/>
                    <a:pt x="10" y="11"/>
                    <a:pt x="10" y="11"/>
                  </a:cubicBezTo>
                  <a:cubicBezTo>
                    <a:pt x="10" y="13"/>
                    <a:pt x="10" y="18"/>
                    <a:pt x="10" y="24"/>
                  </a:cubicBezTo>
                  <a:cubicBezTo>
                    <a:pt x="10" y="67"/>
                    <a:pt x="10" y="67"/>
                    <a:pt x="10" y="67"/>
                  </a:cubicBezTo>
                  <a:cubicBezTo>
                    <a:pt x="0" y="67"/>
                    <a:pt x="0" y="67"/>
                    <a:pt x="0" y="67"/>
                  </a:cubicBezTo>
                  <a:cubicBezTo>
                    <a:pt x="0" y="0"/>
                    <a:pt x="0" y="0"/>
                    <a:pt x="0" y="0"/>
                  </a:cubicBezTo>
                  <a:cubicBezTo>
                    <a:pt x="15" y="0"/>
                    <a:pt x="15" y="0"/>
                    <a:pt x="15" y="0"/>
                  </a:cubicBezTo>
                  <a:cubicBezTo>
                    <a:pt x="33" y="44"/>
                    <a:pt x="33" y="44"/>
                    <a:pt x="33" y="44"/>
                  </a:cubicBezTo>
                  <a:cubicBezTo>
                    <a:pt x="34" y="48"/>
                    <a:pt x="35" y="50"/>
                    <a:pt x="36" y="52"/>
                  </a:cubicBezTo>
                  <a:cubicBezTo>
                    <a:pt x="36" y="52"/>
                    <a:pt x="36" y="52"/>
                    <a:pt x="36" y="52"/>
                  </a:cubicBezTo>
                  <a:cubicBezTo>
                    <a:pt x="37" y="49"/>
                    <a:pt x="38" y="46"/>
                    <a:pt x="39" y="44"/>
                  </a:cubicBezTo>
                  <a:cubicBezTo>
                    <a:pt x="56" y="0"/>
                    <a:pt x="56" y="0"/>
                    <a:pt x="56" y="0"/>
                  </a:cubicBezTo>
                  <a:cubicBezTo>
                    <a:pt x="71" y="0"/>
                    <a:pt x="71" y="0"/>
                    <a:pt x="71" y="0"/>
                  </a:cubicBezTo>
                  <a:lnTo>
                    <a:pt x="7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31"/>
            <p:cNvSpPr>
              <a:spLocks/>
            </p:cNvSpPr>
            <p:nvPr/>
          </p:nvSpPr>
          <p:spPr bwMode="auto">
            <a:xfrm>
              <a:off x="5534" y="1994"/>
              <a:ext cx="19" cy="26"/>
            </a:xfrm>
            <a:custGeom>
              <a:avLst/>
              <a:gdLst>
                <a:gd name="T0" fmla="*/ 19 w 19"/>
                <a:gd name="T1" fmla="*/ 0 h 26"/>
                <a:gd name="T2" fmla="*/ 11 w 19"/>
                <a:gd name="T3" fmla="*/ 26 h 26"/>
                <a:gd name="T4" fmla="*/ 0 w 19"/>
                <a:gd name="T5" fmla="*/ 26 h 26"/>
                <a:gd name="T6" fmla="*/ 7 w 19"/>
                <a:gd name="T7" fmla="*/ 0 h 26"/>
                <a:gd name="T8" fmla="*/ 19 w 19"/>
                <a:gd name="T9" fmla="*/ 0 h 26"/>
              </a:gdLst>
              <a:ahLst/>
              <a:cxnLst>
                <a:cxn ang="0">
                  <a:pos x="T0" y="T1"/>
                </a:cxn>
                <a:cxn ang="0">
                  <a:pos x="T2" y="T3"/>
                </a:cxn>
                <a:cxn ang="0">
                  <a:pos x="T4" y="T5"/>
                </a:cxn>
                <a:cxn ang="0">
                  <a:pos x="T6" y="T7"/>
                </a:cxn>
                <a:cxn ang="0">
                  <a:pos x="T8" y="T9"/>
                </a:cxn>
              </a:cxnLst>
              <a:rect l="0" t="0" r="r" b="b"/>
              <a:pathLst>
                <a:path w="19" h="26">
                  <a:moveTo>
                    <a:pt x="19" y="0"/>
                  </a:moveTo>
                  <a:lnTo>
                    <a:pt x="11" y="26"/>
                  </a:lnTo>
                  <a:lnTo>
                    <a:pt x="0" y="26"/>
                  </a:lnTo>
                  <a:lnTo>
                    <a:pt x="7"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32"/>
            <p:cNvSpPr>
              <a:spLocks/>
            </p:cNvSpPr>
            <p:nvPr/>
          </p:nvSpPr>
          <p:spPr bwMode="auto">
            <a:xfrm>
              <a:off x="5596" y="1928"/>
              <a:ext cx="49" cy="80"/>
            </a:xfrm>
            <a:custGeom>
              <a:avLst/>
              <a:gdLst>
                <a:gd name="T0" fmla="*/ 0 w 43"/>
                <a:gd name="T1" fmla="*/ 65 h 69"/>
                <a:gd name="T2" fmla="*/ 0 w 43"/>
                <a:gd name="T3" fmla="*/ 54 h 69"/>
                <a:gd name="T4" fmla="*/ 4 w 43"/>
                <a:gd name="T5" fmla="*/ 56 h 69"/>
                <a:gd name="T6" fmla="*/ 8 w 43"/>
                <a:gd name="T7" fmla="*/ 58 h 69"/>
                <a:gd name="T8" fmla="*/ 13 w 43"/>
                <a:gd name="T9" fmla="*/ 59 h 69"/>
                <a:gd name="T10" fmla="*/ 17 w 43"/>
                <a:gd name="T11" fmla="*/ 60 h 69"/>
                <a:gd name="T12" fmla="*/ 28 w 43"/>
                <a:gd name="T13" fmla="*/ 57 h 69"/>
                <a:gd name="T14" fmla="*/ 31 w 43"/>
                <a:gd name="T15" fmla="*/ 51 h 69"/>
                <a:gd name="T16" fmla="*/ 30 w 43"/>
                <a:gd name="T17" fmla="*/ 47 h 69"/>
                <a:gd name="T18" fmla="*/ 27 w 43"/>
                <a:gd name="T19" fmla="*/ 43 h 69"/>
                <a:gd name="T20" fmla="*/ 22 w 43"/>
                <a:gd name="T21" fmla="*/ 41 h 69"/>
                <a:gd name="T22" fmla="*/ 16 w 43"/>
                <a:gd name="T23" fmla="*/ 38 h 69"/>
                <a:gd name="T24" fmla="*/ 10 w 43"/>
                <a:gd name="T25" fmla="*/ 34 h 69"/>
                <a:gd name="T26" fmla="*/ 5 w 43"/>
                <a:gd name="T27" fmla="*/ 30 h 69"/>
                <a:gd name="T28" fmla="*/ 1 w 43"/>
                <a:gd name="T29" fmla="*/ 25 h 69"/>
                <a:gd name="T30" fmla="*/ 0 w 43"/>
                <a:gd name="T31" fmla="*/ 18 h 69"/>
                <a:gd name="T32" fmla="*/ 2 w 43"/>
                <a:gd name="T33" fmla="*/ 10 h 69"/>
                <a:gd name="T34" fmla="*/ 8 w 43"/>
                <a:gd name="T35" fmla="*/ 4 h 69"/>
                <a:gd name="T36" fmla="*/ 16 w 43"/>
                <a:gd name="T37" fmla="*/ 1 h 69"/>
                <a:gd name="T38" fmla="*/ 25 w 43"/>
                <a:gd name="T39" fmla="*/ 0 h 69"/>
                <a:gd name="T40" fmla="*/ 40 w 43"/>
                <a:gd name="T41" fmla="*/ 2 h 69"/>
                <a:gd name="T42" fmla="*/ 40 w 43"/>
                <a:gd name="T43" fmla="*/ 13 h 69"/>
                <a:gd name="T44" fmla="*/ 25 w 43"/>
                <a:gd name="T45" fmla="*/ 9 h 69"/>
                <a:gd name="T46" fmla="*/ 20 w 43"/>
                <a:gd name="T47" fmla="*/ 10 h 69"/>
                <a:gd name="T48" fmla="*/ 16 w 43"/>
                <a:gd name="T49" fmla="*/ 11 h 69"/>
                <a:gd name="T50" fmla="*/ 13 w 43"/>
                <a:gd name="T51" fmla="*/ 14 h 69"/>
                <a:gd name="T52" fmla="*/ 12 w 43"/>
                <a:gd name="T53" fmla="*/ 18 h 69"/>
                <a:gd name="T54" fmla="*/ 13 w 43"/>
                <a:gd name="T55" fmla="*/ 22 h 69"/>
                <a:gd name="T56" fmla="*/ 15 w 43"/>
                <a:gd name="T57" fmla="*/ 25 h 69"/>
                <a:gd name="T58" fmla="*/ 20 w 43"/>
                <a:gd name="T59" fmla="*/ 27 h 69"/>
                <a:gd name="T60" fmla="*/ 26 w 43"/>
                <a:gd name="T61" fmla="*/ 30 h 69"/>
                <a:gd name="T62" fmla="*/ 32 w 43"/>
                <a:gd name="T63" fmla="*/ 34 h 69"/>
                <a:gd name="T64" fmla="*/ 38 w 43"/>
                <a:gd name="T65" fmla="*/ 38 h 69"/>
                <a:gd name="T66" fmla="*/ 41 w 43"/>
                <a:gd name="T67" fmla="*/ 44 h 69"/>
                <a:gd name="T68" fmla="*/ 43 w 43"/>
                <a:gd name="T69" fmla="*/ 50 h 69"/>
                <a:gd name="T70" fmla="*/ 41 w 43"/>
                <a:gd name="T71" fmla="*/ 59 h 69"/>
                <a:gd name="T72" fmla="*/ 35 w 43"/>
                <a:gd name="T73" fmla="*/ 65 h 69"/>
                <a:gd name="T74" fmla="*/ 27 w 43"/>
                <a:gd name="T75" fmla="*/ 68 h 69"/>
                <a:gd name="T76" fmla="*/ 18 w 43"/>
                <a:gd name="T77" fmla="*/ 69 h 69"/>
                <a:gd name="T78" fmla="*/ 14 w 43"/>
                <a:gd name="T79" fmla="*/ 69 h 69"/>
                <a:gd name="T80" fmla="*/ 9 w 43"/>
                <a:gd name="T81" fmla="*/ 68 h 69"/>
                <a:gd name="T82" fmla="*/ 4 w 43"/>
                <a:gd name="T83" fmla="*/ 67 h 69"/>
                <a:gd name="T84" fmla="*/ 0 w 43"/>
                <a:gd name="T85"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69">
                  <a:moveTo>
                    <a:pt x="0" y="65"/>
                  </a:moveTo>
                  <a:cubicBezTo>
                    <a:pt x="0" y="54"/>
                    <a:pt x="0" y="54"/>
                    <a:pt x="0" y="54"/>
                  </a:cubicBezTo>
                  <a:cubicBezTo>
                    <a:pt x="1" y="55"/>
                    <a:pt x="2" y="55"/>
                    <a:pt x="4" y="56"/>
                  </a:cubicBezTo>
                  <a:cubicBezTo>
                    <a:pt x="5" y="57"/>
                    <a:pt x="7" y="58"/>
                    <a:pt x="8" y="58"/>
                  </a:cubicBezTo>
                  <a:cubicBezTo>
                    <a:pt x="10" y="59"/>
                    <a:pt x="11" y="59"/>
                    <a:pt x="13" y="59"/>
                  </a:cubicBezTo>
                  <a:cubicBezTo>
                    <a:pt x="15" y="60"/>
                    <a:pt x="16" y="60"/>
                    <a:pt x="17" y="60"/>
                  </a:cubicBezTo>
                  <a:cubicBezTo>
                    <a:pt x="22" y="60"/>
                    <a:pt x="25" y="59"/>
                    <a:pt x="28" y="57"/>
                  </a:cubicBezTo>
                  <a:cubicBezTo>
                    <a:pt x="30" y="56"/>
                    <a:pt x="31" y="54"/>
                    <a:pt x="31" y="51"/>
                  </a:cubicBezTo>
                  <a:cubicBezTo>
                    <a:pt x="31" y="49"/>
                    <a:pt x="31" y="48"/>
                    <a:pt x="30" y="47"/>
                  </a:cubicBezTo>
                  <a:cubicBezTo>
                    <a:pt x="29" y="45"/>
                    <a:pt x="28" y="44"/>
                    <a:pt x="27" y="43"/>
                  </a:cubicBezTo>
                  <a:cubicBezTo>
                    <a:pt x="25" y="42"/>
                    <a:pt x="24" y="41"/>
                    <a:pt x="22" y="41"/>
                  </a:cubicBezTo>
                  <a:cubicBezTo>
                    <a:pt x="20" y="40"/>
                    <a:pt x="18" y="39"/>
                    <a:pt x="16" y="38"/>
                  </a:cubicBezTo>
                  <a:cubicBezTo>
                    <a:pt x="14" y="37"/>
                    <a:pt x="12" y="35"/>
                    <a:pt x="10" y="34"/>
                  </a:cubicBezTo>
                  <a:cubicBezTo>
                    <a:pt x="8" y="33"/>
                    <a:pt x="6" y="31"/>
                    <a:pt x="5" y="30"/>
                  </a:cubicBezTo>
                  <a:cubicBezTo>
                    <a:pt x="3" y="28"/>
                    <a:pt x="2" y="27"/>
                    <a:pt x="1" y="25"/>
                  </a:cubicBezTo>
                  <a:cubicBezTo>
                    <a:pt x="0" y="23"/>
                    <a:pt x="0" y="21"/>
                    <a:pt x="0" y="18"/>
                  </a:cubicBezTo>
                  <a:cubicBezTo>
                    <a:pt x="0" y="15"/>
                    <a:pt x="1" y="12"/>
                    <a:pt x="2" y="10"/>
                  </a:cubicBezTo>
                  <a:cubicBezTo>
                    <a:pt x="4" y="8"/>
                    <a:pt x="5" y="6"/>
                    <a:pt x="8" y="4"/>
                  </a:cubicBezTo>
                  <a:cubicBezTo>
                    <a:pt x="10" y="3"/>
                    <a:pt x="13" y="2"/>
                    <a:pt x="16" y="1"/>
                  </a:cubicBezTo>
                  <a:cubicBezTo>
                    <a:pt x="19" y="0"/>
                    <a:pt x="22" y="0"/>
                    <a:pt x="25" y="0"/>
                  </a:cubicBezTo>
                  <a:cubicBezTo>
                    <a:pt x="32" y="0"/>
                    <a:pt x="37" y="1"/>
                    <a:pt x="40" y="2"/>
                  </a:cubicBezTo>
                  <a:cubicBezTo>
                    <a:pt x="40" y="13"/>
                    <a:pt x="40" y="13"/>
                    <a:pt x="40" y="13"/>
                  </a:cubicBezTo>
                  <a:cubicBezTo>
                    <a:pt x="36" y="10"/>
                    <a:pt x="31" y="9"/>
                    <a:pt x="25" y="9"/>
                  </a:cubicBezTo>
                  <a:cubicBezTo>
                    <a:pt x="24" y="9"/>
                    <a:pt x="22" y="9"/>
                    <a:pt x="20" y="10"/>
                  </a:cubicBezTo>
                  <a:cubicBezTo>
                    <a:pt x="19" y="10"/>
                    <a:pt x="17" y="10"/>
                    <a:pt x="16" y="11"/>
                  </a:cubicBezTo>
                  <a:cubicBezTo>
                    <a:pt x="15" y="12"/>
                    <a:pt x="14" y="13"/>
                    <a:pt x="13" y="14"/>
                  </a:cubicBezTo>
                  <a:cubicBezTo>
                    <a:pt x="12" y="15"/>
                    <a:pt x="12" y="16"/>
                    <a:pt x="12" y="18"/>
                  </a:cubicBezTo>
                  <a:cubicBezTo>
                    <a:pt x="12" y="19"/>
                    <a:pt x="12" y="21"/>
                    <a:pt x="13" y="22"/>
                  </a:cubicBezTo>
                  <a:cubicBezTo>
                    <a:pt x="13" y="23"/>
                    <a:pt x="14" y="24"/>
                    <a:pt x="15" y="25"/>
                  </a:cubicBezTo>
                  <a:cubicBezTo>
                    <a:pt x="16" y="26"/>
                    <a:pt x="18" y="27"/>
                    <a:pt x="20" y="27"/>
                  </a:cubicBezTo>
                  <a:cubicBezTo>
                    <a:pt x="21" y="28"/>
                    <a:pt x="23" y="29"/>
                    <a:pt x="26" y="30"/>
                  </a:cubicBezTo>
                  <a:cubicBezTo>
                    <a:pt x="28" y="31"/>
                    <a:pt x="30" y="33"/>
                    <a:pt x="32" y="34"/>
                  </a:cubicBezTo>
                  <a:cubicBezTo>
                    <a:pt x="34" y="35"/>
                    <a:pt x="36" y="37"/>
                    <a:pt x="38" y="38"/>
                  </a:cubicBezTo>
                  <a:cubicBezTo>
                    <a:pt x="39" y="40"/>
                    <a:pt x="40" y="42"/>
                    <a:pt x="41" y="44"/>
                  </a:cubicBezTo>
                  <a:cubicBezTo>
                    <a:pt x="42" y="46"/>
                    <a:pt x="43" y="48"/>
                    <a:pt x="43" y="50"/>
                  </a:cubicBezTo>
                  <a:cubicBezTo>
                    <a:pt x="43" y="54"/>
                    <a:pt x="42" y="57"/>
                    <a:pt x="41" y="59"/>
                  </a:cubicBezTo>
                  <a:cubicBezTo>
                    <a:pt x="39" y="61"/>
                    <a:pt x="38" y="63"/>
                    <a:pt x="35" y="65"/>
                  </a:cubicBezTo>
                  <a:cubicBezTo>
                    <a:pt x="33" y="66"/>
                    <a:pt x="30" y="67"/>
                    <a:pt x="27" y="68"/>
                  </a:cubicBezTo>
                  <a:cubicBezTo>
                    <a:pt x="24" y="69"/>
                    <a:pt x="21" y="69"/>
                    <a:pt x="18" y="69"/>
                  </a:cubicBezTo>
                  <a:cubicBezTo>
                    <a:pt x="17" y="69"/>
                    <a:pt x="15" y="69"/>
                    <a:pt x="14" y="69"/>
                  </a:cubicBezTo>
                  <a:cubicBezTo>
                    <a:pt x="12" y="68"/>
                    <a:pt x="10" y="68"/>
                    <a:pt x="9" y="68"/>
                  </a:cubicBezTo>
                  <a:cubicBezTo>
                    <a:pt x="7" y="68"/>
                    <a:pt x="5" y="67"/>
                    <a:pt x="4" y="67"/>
                  </a:cubicBezTo>
                  <a:cubicBezTo>
                    <a:pt x="2" y="66"/>
                    <a:pt x="1" y="66"/>
                    <a:pt x="0"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33"/>
            <p:cNvSpPr>
              <a:spLocks/>
            </p:cNvSpPr>
            <p:nvPr/>
          </p:nvSpPr>
          <p:spPr bwMode="auto">
            <a:xfrm>
              <a:off x="5649" y="1935"/>
              <a:ext cx="34" cy="73"/>
            </a:xfrm>
            <a:custGeom>
              <a:avLst/>
              <a:gdLst>
                <a:gd name="T0" fmla="*/ 30 w 30"/>
                <a:gd name="T1" fmla="*/ 61 h 63"/>
                <a:gd name="T2" fmla="*/ 22 w 30"/>
                <a:gd name="T3" fmla="*/ 63 h 63"/>
                <a:gd name="T4" fmla="*/ 8 w 30"/>
                <a:gd name="T5" fmla="*/ 50 h 63"/>
                <a:gd name="T6" fmla="*/ 8 w 30"/>
                <a:gd name="T7" fmla="*/ 23 h 63"/>
                <a:gd name="T8" fmla="*/ 0 w 30"/>
                <a:gd name="T9" fmla="*/ 23 h 63"/>
                <a:gd name="T10" fmla="*/ 0 w 30"/>
                <a:gd name="T11" fmla="*/ 14 h 63"/>
                <a:gd name="T12" fmla="*/ 8 w 30"/>
                <a:gd name="T13" fmla="*/ 14 h 63"/>
                <a:gd name="T14" fmla="*/ 8 w 30"/>
                <a:gd name="T15" fmla="*/ 3 h 63"/>
                <a:gd name="T16" fmla="*/ 19 w 30"/>
                <a:gd name="T17" fmla="*/ 0 h 63"/>
                <a:gd name="T18" fmla="*/ 19 w 30"/>
                <a:gd name="T19" fmla="*/ 14 h 63"/>
                <a:gd name="T20" fmla="*/ 30 w 30"/>
                <a:gd name="T21" fmla="*/ 14 h 63"/>
                <a:gd name="T22" fmla="*/ 30 w 30"/>
                <a:gd name="T23" fmla="*/ 23 h 63"/>
                <a:gd name="T24" fmla="*/ 19 w 30"/>
                <a:gd name="T25" fmla="*/ 23 h 63"/>
                <a:gd name="T26" fmla="*/ 19 w 30"/>
                <a:gd name="T27" fmla="*/ 46 h 63"/>
                <a:gd name="T28" fmla="*/ 20 w 30"/>
                <a:gd name="T29" fmla="*/ 52 h 63"/>
                <a:gd name="T30" fmla="*/ 25 w 30"/>
                <a:gd name="T31" fmla="*/ 54 h 63"/>
                <a:gd name="T32" fmla="*/ 30 w 30"/>
                <a:gd name="T33" fmla="*/ 53 h 63"/>
                <a:gd name="T34" fmla="*/ 30 w 30"/>
                <a:gd name="T3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63">
                  <a:moveTo>
                    <a:pt x="30" y="61"/>
                  </a:moveTo>
                  <a:cubicBezTo>
                    <a:pt x="28" y="62"/>
                    <a:pt x="25" y="63"/>
                    <a:pt x="22" y="63"/>
                  </a:cubicBezTo>
                  <a:cubicBezTo>
                    <a:pt x="13" y="63"/>
                    <a:pt x="8" y="58"/>
                    <a:pt x="8" y="50"/>
                  </a:cubicBezTo>
                  <a:cubicBezTo>
                    <a:pt x="8" y="23"/>
                    <a:pt x="8" y="23"/>
                    <a:pt x="8" y="23"/>
                  </a:cubicBezTo>
                  <a:cubicBezTo>
                    <a:pt x="0" y="23"/>
                    <a:pt x="0" y="23"/>
                    <a:pt x="0" y="23"/>
                  </a:cubicBezTo>
                  <a:cubicBezTo>
                    <a:pt x="0" y="14"/>
                    <a:pt x="0" y="14"/>
                    <a:pt x="0" y="14"/>
                  </a:cubicBezTo>
                  <a:cubicBezTo>
                    <a:pt x="8" y="14"/>
                    <a:pt x="8" y="14"/>
                    <a:pt x="8" y="14"/>
                  </a:cubicBezTo>
                  <a:cubicBezTo>
                    <a:pt x="8" y="3"/>
                    <a:pt x="8" y="3"/>
                    <a:pt x="8" y="3"/>
                  </a:cubicBezTo>
                  <a:cubicBezTo>
                    <a:pt x="19" y="0"/>
                    <a:pt x="19" y="0"/>
                    <a:pt x="19" y="0"/>
                  </a:cubicBezTo>
                  <a:cubicBezTo>
                    <a:pt x="19" y="14"/>
                    <a:pt x="19" y="14"/>
                    <a:pt x="19" y="14"/>
                  </a:cubicBezTo>
                  <a:cubicBezTo>
                    <a:pt x="30" y="14"/>
                    <a:pt x="30" y="14"/>
                    <a:pt x="30" y="14"/>
                  </a:cubicBezTo>
                  <a:cubicBezTo>
                    <a:pt x="30" y="23"/>
                    <a:pt x="30" y="23"/>
                    <a:pt x="30" y="23"/>
                  </a:cubicBezTo>
                  <a:cubicBezTo>
                    <a:pt x="19" y="23"/>
                    <a:pt x="19" y="23"/>
                    <a:pt x="19" y="23"/>
                  </a:cubicBezTo>
                  <a:cubicBezTo>
                    <a:pt x="19" y="46"/>
                    <a:pt x="19" y="46"/>
                    <a:pt x="19" y="46"/>
                  </a:cubicBezTo>
                  <a:cubicBezTo>
                    <a:pt x="19" y="49"/>
                    <a:pt x="19" y="51"/>
                    <a:pt x="20" y="52"/>
                  </a:cubicBezTo>
                  <a:cubicBezTo>
                    <a:pt x="21" y="54"/>
                    <a:pt x="23" y="54"/>
                    <a:pt x="25" y="54"/>
                  </a:cubicBezTo>
                  <a:cubicBezTo>
                    <a:pt x="27" y="54"/>
                    <a:pt x="29" y="54"/>
                    <a:pt x="30" y="53"/>
                  </a:cubicBezTo>
                  <a:lnTo>
                    <a:pt x="3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4"/>
            <p:cNvSpPr>
              <a:spLocks noEditPoints="1"/>
            </p:cNvSpPr>
            <p:nvPr/>
          </p:nvSpPr>
          <p:spPr bwMode="auto">
            <a:xfrm>
              <a:off x="5690" y="1950"/>
              <a:ext cx="57" cy="58"/>
            </a:xfrm>
            <a:custGeom>
              <a:avLst/>
              <a:gdLst>
                <a:gd name="T0" fmla="*/ 24 w 49"/>
                <a:gd name="T1" fmla="*/ 50 h 50"/>
                <a:gd name="T2" fmla="*/ 6 w 49"/>
                <a:gd name="T3" fmla="*/ 43 h 50"/>
                <a:gd name="T4" fmla="*/ 0 w 49"/>
                <a:gd name="T5" fmla="*/ 25 h 50"/>
                <a:gd name="T6" fmla="*/ 7 w 49"/>
                <a:gd name="T7" fmla="*/ 7 h 50"/>
                <a:gd name="T8" fmla="*/ 25 w 49"/>
                <a:gd name="T9" fmla="*/ 0 h 50"/>
                <a:gd name="T10" fmla="*/ 43 w 49"/>
                <a:gd name="T11" fmla="*/ 7 h 50"/>
                <a:gd name="T12" fmla="*/ 49 w 49"/>
                <a:gd name="T13" fmla="*/ 25 h 50"/>
                <a:gd name="T14" fmla="*/ 42 w 49"/>
                <a:gd name="T15" fmla="*/ 43 h 50"/>
                <a:gd name="T16" fmla="*/ 24 w 49"/>
                <a:gd name="T17" fmla="*/ 50 h 50"/>
                <a:gd name="T18" fmla="*/ 25 w 49"/>
                <a:gd name="T19" fmla="*/ 9 h 50"/>
                <a:gd name="T20" fmla="*/ 15 w 49"/>
                <a:gd name="T21" fmla="*/ 13 h 50"/>
                <a:gd name="T22" fmla="*/ 11 w 49"/>
                <a:gd name="T23" fmla="*/ 25 h 50"/>
                <a:gd name="T24" fmla="*/ 15 w 49"/>
                <a:gd name="T25" fmla="*/ 37 h 50"/>
                <a:gd name="T26" fmla="*/ 25 w 49"/>
                <a:gd name="T27" fmla="*/ 41 h 50"/>
                <a:gd name="T28" fmla="*/ 34 w 49"/>
                <a:gd name="T29" fmla="*/ 37 h 50"/>
                <a:gd name="T30" fmla="*/ 38 w 49"/>
                <a:gd name="T31" fmla="*/ 25 h 50"/>
                <a:gd name="T32" fmla="*/ 34 w 49"/>
                <a:gd name="T33" fmla="*/ 13 h 50"/>
                <a:gd name="T34" fmla="*/ 25 w 49"/>
                <a:gd name="T35"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0">
                  <a:moveTo>
                    <a:pt x="24" y="50"/>
                  </a:moveTo>
                  <a:cubicBezTo>
                    <a:pt x="17" y="50"/>
                    <a:pt x="11" y="48"/>
                    <a:pt x="6" y="43"/>
                  </a:cubicBezTo>
                  <a:cubicBezTo>
                    <a:pt x="2" y="39"/>
                    <a:pt x="0" y="33"/>
                    <a:pt x="0" y="25"/>
                  </a:cubicBezTo>
                  <a:cubicBezTo>
                    <a:pt x="0" y="17"/>
                    <a:pt x="2" y="11"/>
                    <a:pt x="7" y="7"/>
                  </a:cubicBezTo>
                  <a:cubicBezTo>
                    <a:pt x="11" y="2"/>
                    <a:pt x="18" y="0"/>
                    <a:pt x="25" y="0"/>
                  </a:cubicBezTo>
                  <a:cubicBezTo>
                    <a:pt x="33" y="0"/>
                    <a:pt x="39" y="2"/>
                    <a:pt x="43" y="7"/>
                  </a:cubicBezTo>
                  <a:cubicBezTo>
                    <a:pt x="47" y="11"/>
                    <a:pt x="49" y="17"/>
                    <a:pt x="49" y="25"/>
                  </a:cubicBezTo>
                  <a:cubicBezTo>
                    <a:pt x="49" y="32"/>
                    <a:pt x="47" y="38"/>
                    <a:pt x="42" y="43"/>
                  </a:cubicBezTo>
                  <a:cubicBezTo>
                    <a:pt x="38" y="48"/>
                    <a:pt x="32" y="50"/>
                    <a:pt x="24" y="50"/>
                  </a:cubicBezTo>
                  <a:close/>
                  <a:moveTo>
                    <a:pt x="25" y="9"/>
                  </a:moveTo>
                  <a:cubicBezTo>
                    <a:pt x="20" y="9"/>
                    <a:pt x="17" y="10"/>
                    <a:pt x="15" y="13"/>
                  </a:cubicBezTo>
                  <a:cubicBezTo>
                    <a:pt x="12" y="16"/>
                    <a:pt x="11" y="20"/>
                    <a:pt x="11" y="25"/>
                  </a:cubicBezTo>
                  <a:cubicBezTo>
                    <a:pt x="11" y="30"/>
                    <a:pt x="12" y="34"/>
                    <a:pt x="15" y="37"/>
                  </a:cubicBezTo>
                  <a:cubicBezTo>
                    <a:pt x="17" y="40"/>
                    <a:pt x="20" y="41"/>
                    <a:pt x="25" y="41"/>
                  </a:cubicBezTo>
                  <a:cubicBezTo>
                    <a:pt x="29" y="41"/>
                    <a:pt x="32" y="40"/>
                    <a:pt x="34" y="37"/>
                  </a:cubicBezTo>
                  <a:cubicBezTo>
                    <a:pt x="37" y="34"/>
                    <a:pt x="38" y="30"/>
                    <a:pt x="38" y="25"/>
                  </a:cubicBezTo>
                  <a:cubicBezTo>
                    <a:pt x="38" y="20"/>
                    <a:pt x="37" y="16"/>
                    <a:pt x="34" y="13"/>
                  </a:cubicBezTo>
                  <a:cubicBezTo>
                    <a:pt x="32" y="10"/>
                    <a:pt x="29" y="9"/>
                    <a:pt x="2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5"/>
            <p:cNvSpPr>
              <a:spLocks/>
            </p:cNvSpPr>
            <p:nvPr/>
          </p:nvSpPr>
          <p:spPr bwMode="auto">
            <a:xfrm>
              <a:off x="5760" y="1950"/>
              <a:ext cx="32" cy="57"/>
            </a:xfrm>
            <a:custGeom>
              <a:avLst/>
              <a:gdLst>
                <a:gd name="T0" fmla="*/ 28 w 28"/>
                <a:gd name="T1" fmla="*/ 11 h 49"/>
                <a:gd name="T2" fmla="*/ 22 w 28"/>
                <a:gd name="T3" fmla="*/ 10 h 49"/>
                <a:gd name="T4" fmla="*/ 14 w 28"/>
                <a:gd name="T5" fmla="*/ 14 h 49"/>
                <a:gd name="T6" fmla="*/ 11 w 28"/>
                <a:gd name="T7" fmla="*/ 26 h 49"/>
                <a:gd name="T8" fmla="*/ 11 w 28"/>
                <a:gd name="T9" fmla="*/ 49 h 49"/>
                <a:gd name="T10" fmla="*/ 0 w 28"/>
                <a:gd name="T11" fmla="*/ 49 h 49"/>
                <a:gd name="T12" fmla="*/ 0 w 28"/>
                <a:gd name="T13" fmla="*/ 1 h 49"/>
                <a:gd name="T14" fmla="*/ 11 w 28"/>
                <a:gd name="T15" fmla="*/ 1 h 49"/>
                <a:gd name="T16" fmla="*/ 11 w 28"/>
                <a:gd name="T17" fmla="*/ 11 h 49"/>
                <a:gd name="T18" fmla="*/ 11 w 28"/>
                <a:gd name="T19" fmla="*/ 11 h 49"/>
                <a:gd name="T20" fmla="*/ 16 w 28"/>
                <a:gd name="T21" fmla="*/ 3 h 49"/>
                <a:gd name="T22" fmla="*/ 23 w 28"/>
                <a:gd name="T23" fmla="*/ 0 h 49"/>
                <a:gd name="T24" fmla="*/ 28 w 28"/>
                <a:gd name="T25" fmla="*/ 1 h 49"/>
                <a:gd name="T26" fmla="*/ 28 w 28"/>
                <a:gd name="T27"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9">
                  <a:moveTo>
                    <a:pt x="28" y="11"/>
                  </a:moveTo>
                  <a:cubicBezTo>
                    <a:pt x="26" y="10"/>
                    <a:pt x="24" y="10"/>
                    <a:pt x="22" y="10"/>
                  </a:cubicBezTo>
                  <a:cubicBezTo>
                    <a:pt x="19" y="10"/>
                    <a:pt x="16" y="11"/>
                    <a:pt x="14" y="14"/>
                  </a:cubicBezTo>
                  <a:cubicBezTo>
                    <a:pt x="12" y="17"/>
                    <a:pt x="11" y="21"/>
                    <a:pt x="11" y="26"/>
                  </a:cubicBezTo>
                  <a:cubicBezTo>
                    <a:pt x="11" y="49"/>
                    <a:pt x="11" y="49"/>
                    <a:pt x="11" y="49"/>
                  </a:cubicBezTo>
                  <a:cubicBezTo>
                    <a:pt x="0" y="49"/>
                    <a:pt x="0" y="49"/>
                    <a:pt x="0" y="49"/>
                  </a:cubicBezTo>
                  <a:cubicBezTo>
                    <a:pt x="0" y="1"/>
                    <a:pt x="0" y="1"/>
                    <a:pt x="0" y="1"/>
                  </a:cubicBezTo>
                  <a:cubicBezTo>
                    <a:pt x="11" y="1"/>
                    <a:pt x="11" y="1"/>
                    <a:pt x="11" y="1"/>
                  </a:cubicBezTo>
                  <a:cubicBezTo>
                    <a:pt x="11" y="11"/>
                    <a:pt x="11" y="11"/>
                    <a:pt x="11" y="11"/>
                  </a:cubicBezTo>
                  <a:cubicBezTo>
                    <a:pt x="11" y="11"/>
                    <a:pt x="11" y="11"/>
                    <a:pt x="11" y="11"/>
                  </a:cubicBezTo>
                  <a:cubicBezTo>
                    <a:pt x="12" y="8"/>
                    <a:pt x="14" y="5"/>
                    <a:pt x="16" y="3"/>
                  </a:cubicBezTo>
                  <a:cubicBezTo>
                    <a:pt x="18" y="1"/>
                    <a:pt x="20" y="0"/>
                    <a:pt x="23" y="0"/>
                  </a:cubicBezTo>
                  <a:cubicBezTo>
                    <a:pt x="25" y="0"/>
                    <a:pt x="27" y="1"/>
                    <a:pt x="28" y="1"/>
                  </a:cubicBezTo>
                  <a:lnTo>
                    <a:pt x="2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6"/>
            <p:cNvSpPr>
              <a:spLocks noEditPoints="1"/>
            </p:cNvSpPr>
            <p:nvPr/>
          </p:nvSpPr>
          <p:spPr bwMode="auto">
            <a:xfrm>
              <a:off x="5797" y="1950"/>
              <a:ext cx="46" cy="58"/>
            </a:xfrm>
            <a:custGeom>
              <a:avLst/>
              <a:gdLst>
                <a:gd name="T0" fmla="*/ 40 w 40"/>
                <a:gd name="T1" fmla="*/ 49 h 50"/>
                <a:gd name="T2" fmla="*/ 29 w 40"/>
                <a:gd name="T3" fmla="*/ 49 h 50"/>
                <a:gd name="T4" fmla="*/ 29 w 40"/>
                <a:gd name="T5" fmla="*/ 41 h 50"/>
                <a:gd name="T6" fmla="*/ 29 w 40"/>
                <a:gd name="T7" fmla="*/ 41 h 50"/>
                <a:gd name="T8" fmla="*/ 15 w 40"/>
                <a:gd name="T9" fmla="*/ 50 h 50"/>
                <a:gd name="T10" fmla="*/ 4 w 40"/>
                <a:gd name="T11" fmla="*/ 46 h 50"/>
                <a:gd name="T12" fmla="*/ 0 w 40"/>
                <a:gd name="T13" fmla="*/ 36 h 50"/>
                <a:gd name="T14" fmla="*/ 15 w 40"/>
                <a:gd name="T15" fmla="*/ 20 h 50"/>
                <a:gd name="T16" fmla="*/ 29 w 40"/>
                <a:gd name="T17" fmla="*/ 18 h 50"/>
                <a:gd name="T18" fmla="*/ 20 w 40"/>
                <a:gd name="T19" fmla="*/ 8 h 50"/>
                <a:gd name="T20" fmla="*/ 4 w 40"/>
                <a:gd name="T21" fmla="*/ 14 h 50"/>
                <a:gd name="T22" fmla="*/ 4 w 40"/>
                <a:gd name="T23" fmla="*/ 4 h 50"/>
                <a:gd name="T24" fmla="*/ 22 w 40"/>
                <a:gd name="T25" fmla="*/ 0 h 50"/>
                <a:gd name="T26" fmla="*/ 40 w 40"/>
                <a:gd name="T27" fmla="*/ 18 h 50"/>
                <a:gd name="T28" fmla="*/ 40 w 40"/>
                <a:gd name="T29" fmla="*/ 49 h 50"/>
                <a:gd name="T30" fmla="*/ 29 w 40"/>
                <a:gd name="T31" fmla="*/ 25 h 50"/>
                <a:gd name="T32" fmla="*/ 19 w 40"/>
                <a:gd name="T33" fmla="*/ 27 h 50"/>
                <a:gd name="T34" fmla="*/ 12 w 40"/>
                <a:gd name="T35" fmla="*/ 29 h 50"/>
                <a:gd name="T36" fmla="*/ 10 w 40"/>
                <a:gd name="T37" fmla="*/ 35 h 50"/>
                <a:gd name="T38" fmla="*/ 12 w 40"/>
                <a:gd name="T39" fmla="*/ 40 h 50"/>
                <a:gd name="T40" fmla="*/ 18 w 40"/>
                <a:gd name="T41" fmla="*/ 42 h 50"/>
                <a:gd name="T42" fmla="*/ 26 w 40"/>
                <a:gd name="T43" fmla="*/ 38 h 50"/>
                <a:gd name="T44" fmla="*/ 29 w 40"/>
                <a:gd name="T45" fmla="*/ 29 h 50"/>
                <a:gd name="T46" fmla="*/ 29 w 40"/>
                <a:gd name="T4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50">
                  <a:moveTo>
                    <a:pt x="40" y="49"/>
                  </a:moveTo>
                  <a:cubicBezTo>
                    <a:pt x="29" y="49"/>
                    <a:pt x="29" y="49"/>
                    <a:pt x="29" y="49"/>
                  </a:cubicBezTo>
                  <a:cubicBezTo>
                    <a:pt x="29" y="41"/>
                    <a:pt x="29" y="41"/>
                    <a:pt x="29" y="41"/>
                  </a:cubicBezTo>
                  <a:cubicBezTo>
                    <a:pt x="29" y="41"/>
                    <a:pt x="29" y="41"/>
                    <a:pt x="29" y="41"/>
                  </a:cubicBezTo>
                  <a:cubicBezTo>
                    <a:pt x="26" y="47"/>
                    <a:pt x="21" y="50"/>
                    <a:pt x="15" y="50"/>
                  </a:cubicBezTo>
                  <a:cubicBezTo>
                    <a:pt x="10" y="50"/>
                    <a:pt x="6" y="49"/>
                    <a:pt x="4" y="46"/>
                  </a:cubicBezTo>
                  <a:cubicBezTo>
                    <a:pt x="1" y="44"/>
                    <a:pt x="0" y="40"/>
                    <a:pt x="0" y="36"/>
                  </a:cubicBezTo>
                  <a:cubicBezTo>
                    <a:pt x="0" y="27"/>
                    <a:pt x="5" y="22"/>
                    <a:pt x="15" y="20"/>
                  </a:cubicBezTo>
                  <a:cubicBezTo>
                    <a:pt x="29" y="18"/>
                    <a:pt x="29" y="18"/>
                    <a:pt x="29" y="18"/>
                  </a:cubicBezTo>
                  <a:cubicBezTo>
                    <a:pt x="29" y="11"/>
                    <a:pt x="26" y="8"/>
                    <a:pt x="20" y="8"/>
                  </a:cubicBezTo>
                  <a:cubicBezTo>
                    <a:pt x="14" y="8"/>
                    <a:pt x="9" y="10"/>
                    <a:pt x="4" y="14"/>
                  </a:cubicBezTo>
                  <a:cubicBezTo>
                    <a:pt x="4" y="4"/>
                    <a:pt x="4" y="4"/>
                    <a:pt x="4" y="4"/>
                  </a:cubicBezTo>
                  <a:cubicBezTo>
                    <a:pt x="9" y="1"/>
                    <a:pt x="15" y="0"/>
                    <a:pt x="22" y="0"/>
                  </a:cubicBezTo>
                  <a:cubicBezTo>
                    <a:pt x="34" y="0"/>
                    <a:pt x="40" y="6"/>
                    <a:pt x="40" y="18"/>
                  </a:cubicBezTo>
                  <a:lnTo>
                    <a:pt x="40" y="49"/>
                  </a:lnTo>
                  <a:close/>
                  <a:moveTo>
                    <a:pt x="29" y="25"/>
                  </a:moveTo>
                  <a:cubicBezTo>
                    <a:pt x="19" y="27"/>
                    <a:pt x="19" y="27"/>
                    <a:pt x="19" y="27"/>
                  </a:cubicBezTo>
                  <a:cubicBezTo>
                    <a:pt x="16" y="27"/>
                    <a:pt x="14" y="28"/>
                    <a:pt x="12" y="29"/>
                  </a:cubicBezTo>
                  <a:cubicBezTo>
                    <a:pt x="11" y="30"/>
                    <a:pt x="10" y="32"/>
                    <a:pt x="10" y="35"/>
                  </a:cubicBezTo>
                  <a:cubicBezTo>
                    <a:pt x="10" y="37"/>
                    <a:pt x="11" y="38"/>
                    <a:pt x="12" y="40"/>
                  </a:cubicBezTo>
                  <a:cubicBezTo>
                    <a:pt x="14" y="41"/>
                    <a:pt x="16" y="42"/>
                    <a:pt x="18" y="42"/>
                  </a:cubicBezTo>
                  <a:cubicBezTo>
                    <a:pt x="21" y="42"/>
                    <a:pt x="24" y="41"/>
                    <a:pt x="26" y="38"/>
                  </a:cubicBezTo>
                  <a:cubicBezTo>
                    <a:pt x="28" y="36"/>
                    <a:pt x="29" y="33"/>
                    <a:pt x="29" y="29"/>
                  </a:cubicBezTo>
                  <a:lnTo>
                    <a:pt x="29"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7"/>
            <p:cNvSpPr>
              <a:spLocks noEditPoints="1"/>
            </p:cNvSpPr>
            <p:nvPr/>
          </p:nvSpPr>
          <p:spPr bwMode="auto">
            <a:xfrm>
              <a:off x="5854" y="1950"/>
              <a:ext cx="53" cy="82"/>
            </a:xfrm>
            <a:custGeom>
              <a:avLst/>
              <a:gdLst>
                <a:gd name="T0" fmla="*/ 46 w 46"/>
                <a:gd name="T1" fmla="*/ 45 h 71"/>
                <a:gd name="T2" fmla="*/ 20 w 46"/>
                <a:gd name="T3" fmla="*/ 71 h 71"/>
                <a:gd name="T4" fmla="*/ 4 w 46"/>
                <a:gd name="T5" fmla="*/ 68 h 71"/>
                <a:gd name="T6" fmla="*/ 4 w 46"/>
                <a:gd name="T7" fmla="*/ 58 h 71"/>
                <a:gd name="T8" fmla="*/ 19 w 46"/>
                <a:gd name="T9" fmla="*/ 63 h 71"/>
                <a:gd name="T10" fmla="*/ 36 w 46"/>
                <a:gd name="T11" fmla="*/ 46 h 71"/>
                <a:gd name="T12" fmla="*/ 36 w 46"/>
                <a:gd name="T13" fmla="*/ 41 h 71"/>
                <a:gd name="T14" fmla="*/ 35 w 46"/>
                <a:gd name="T15" fmla="*/ 41 h 71"/>
                <a:gd name="T16" fmla="*/ 19 w 46"/>
                <a:gd name="T17" fmla="*/ 50 h 71"/>
                <a:gd name="T18" fmla="*/ 5 w 46"/>
                <a:gd name="T19" fmla="*/ 44 h 71"/>
                <a:gd name="T20" fmla="*/ 0 w 46"/>
                <a:gd name="T21" fmla="*/ 26 h 71"/>
                <a:gd name="T22" fmla="*/ 6 w 46"/>
                <a:gd name="T23" fmla="*/ 7 h 71"/>
                <a:gd name="T24" fmla="*/ 21 w 46"/>
                <a:gd name="T25" fmla="*/ 0 h 71"/>
                <a:gd name="T26" fmla="*/ 35 w 46"/>
                <a:gd name="T27" fmla="*/ 8 h 71"/>
                <a:gd name="T28" fmla="*/ 36 w 46"/>
                <a:gd name="T29" fmla="*/ 8 h 71"/>
                <a:gd name="T30" fmla="*/ 36 w 46"/>
                <a:gd name="T31" fmla="*/ 1 h 71"/>
                <a:gd name="T32" fmla="*/ 46 w 46"/>
                <a:gd name="T33" fmla="*/ 1 h 71"/>
                <a:gd name="T34" fmla="*/ 46 w 46"/>
                <a:gd name="T35" fmla="*/ 45 h 71"/>
                <a:gd name="T36" fmla="*/ 36 w 46"/>
                <a:gd name="T37" fmla="*/ 27 h 71"/>
                <a:gd name="T38" fmla="*/ 36 w 46"/>
                <a:gd name="T39" fmla="*/ 21 h 71"/>
                <a:gd name="T40" fmla="*/ 32 w 46"/>
                <a:gd name="T41" fmla="*/ 12 h 71"/>
                <a:gd name="T42" fmla="*/ 24 w 46"/>
                <a:gd name="T43" fmla="*/ 9 h 71"/>
                <a:gd name="T44" fmla="*/ 14 w 46"/>
                <a:gd name="T45" fmla="*/ 13 h 71"/>
                <a:gd name="T46" fmla="*/ 11 w 46"/>
                <a:gd name="T47" fmla="*/ 26 h 71"/>
                <a:gd name="T48" fmla="*/ 14 w 46"/>
                <a:gd name="T49" fmla="*/ 37 h 71"/>
                <a:gd name="T50" fmla="*/ 23 w 46"/>
                <a:gd name="T51" fmla="*/ 41 h 71"/>
                <a:gd name="T52" fmla="*/ 32 w 46"/>
                <a:gd name="T53" fmla="*/ 37 h 71"/>
                <a:gd name="T54" fmla="*/ 36 w 46"/>
                <a:gd name="T55"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71">
                  <a:moveTo>
                    <a:pt x="46" y="45"/>
                  </a:moveTo>
                  <a:cubicBezTo>
                    <a:pt x="46" y="62"/>
                    <a:pt x="38" y="71"/>
                    <a:pt x="20" y="71"/>
                  </a:cubicBezTo>
                  <a:cubicBezTo>
                    <a:pt x="14" y="71"/>
                    <a:pt x="8" y="70"/>
                    <a:pt x="4" y="68"/>
                  </a:cubicBezTo>
                  <a:cubicBezTo>
                    <a:pt x="4" y="58"/>
                    <a:pt x="4" y="58"/>
                    <a:pt x="4" y="58"/>
                  </a:cubicBezTo>
                  <a:cubicBezTo>
                    <a:pt x="9" y="61"/>
                    <a:pt x="14" y="63"/>
                    <a:pt x="19" y="63"/>
                  </a:cubicBezTo>
                  <a:cubicBezTo>
                    <a:pt x="30" y="63"/>
                    <a:pt x="36" y="57"/>
                    <a:pt x="36" y="46"/>
                  </a:cubicBezTo>
                  <a:cubicBezTo>
                    <a:pt x="36" y="41"/>
                    <a:pt x="36" y="41"/>
                    <a:pt x="36" y="41"/>
                  </a:cubicBezTo>
                  <a:cubicBezTo>
                    <a:pt x="35" y="41"/>
                    <a:pt x="35" y="41"/>
                    <a:pt x="35" y="41"/>
                  </a:cubicBezTo>
                  <a:cubicBezTo>
                    <a:pt x="32" y="47"/>
                    <a:pt x="26" y="50"/>
                    <a:pt x="19" y="50"/>
                  </a:cubicBezTo>
                  <a:cubicBezTo>
                    <a:pt x="13" y="50"/>
                    <a:pt x="9" y="48"/>
                    <a:pt x="5" y="44"/>
                  </a:cubicBezTo>
                  <a:cubicBezTo>
                    <a:pt x="2" y="39"/>
                    <a:pt x="0" y="34"/>
                    <a:pt x="0" y="26"/>
                  </a:cubicBezTo>
                  <a:cubicBezTo>
                    <a:pt x="0" y="18"/>
                    <a:pt x="2" y="12"/>
                    <a:pt x="6" y="7"/>
                  </a:cubicBezTo>
                  <a:cubicBezTo>
                    <a:pt x="9" y="2"/>
                    <a:pt x="15" y="0"/>
                    <a:pt x="21" y="0"/>
                  </a:cubicBezTo>
                  <a:cubicBezTo>
                    <a:pt x="28" y="0"/>
                    <a:pt x="32" y="3"/>
                    <a:pt x="35" y="8"/>
                  </a:cubicBezTo>
                  <a:cubicBezTo>
                    <a:pt x="36" y="8"/>
                    <a:pt x="36" y="8"/>
                    <a:pt x="36" y="8"/>
                  </a:cubicBezTo>
                  <a:cubicBezTo>
                    <a:pt x="36" y="1"/>
                    <a:pt x="36" y="1"/>
                    <a:pt x="36" y="1"/>
                  </a:cubicBezTo>
                  <a:cubicBezTo>
                    <a:pt x="46" y="1"/>
                    <a:pt x="46" y="1"/>
                    <a:pt x="46" y="1"/>
                  </a:cubicBezTo>
                  <a:lnTo>
                    <a:pt x="46" y="45"/>
                  </a:lnTo>
                  <a:close/>
                  <a:moveTo>
                    <a:pt x="36" y="27"/>
                  </a:moveTo>
                  <a:cubicBezTo>
                    <a:pt x="36" y="21"/>
                    <a:pt x="36" y="21"/>
                    <a:pt x="36" y="21"/>
                  </a:cubicBezTo>
                  <a:cubicBezTo>
                    <a:pt x="36" y="17"/>
                    <a:pt x="35" y="15"/>
                    <a:pt x="32" y="12"/>
                  </a:cubicBezTo>
                  <a:cubicBezTo>
                    <a:pt x="30" y="10"/>
                    <a:pt x="27" y="9"/>
                    <a:pt x="24" y="9"/>
                  </a:cubicBezTo>
                  <a:cubicBezTo>
                    <a:pt x="20" y="9"/>
                    <a:pt x="17" y="10"/>
                    <a:pt x="14" y="13"/>
                  </a:cubicBezTo>
                  <a:cubicBezTo>
                    <a:pt x="12" y="16"/>
                    <a:pt x="11" y="20"/>
                    <a:pt x="11" y="26"/>
                  </a:cubicBezTo>
                  <a:cubicBezTo>
                    <a:pt x="11" y="30"/>
                    <a:pt x="12" y="34"/>
                    <a:pt x="14" y="37"/>
                  </a:cubicBezTo>
                  <a:cubicBezTo>
                    <a:pt x="16" y="40"/>
                    <a:pt x="19" y="41"/>
                    <a:pt x="23" y="41"/>
                  </a:cubicBezTo>
                  <a:cubicBezTo>
                    <a:pt x="27" y="41"/>
                    <a:pt x="30" y="40"/>
                    <a:pt x="32" y="37"/>
                  </a:cubicBezTo>
                  <a:cubicBezTo>
                    <a:pt x="34" y="35"/>
                    <a:pt x="36" y="31"/>
                    <a:pt x="3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38"/>
            <p:cNvSpPr>
              <a:spLocks noEditPoints="1"/>
            </p:cNvSpPr>
            <p:nvPr/>
          </p:nvSpPr>
          <p:spPr bwMode="auto">
            <a:xfrm>
              <a:off x="5920" y="1950"/>
              <a:ext cx="51" cy="58"/>
            </a:xfrm>
            <a:custGeom>
              <a:avLst/>
              <a:gdLst>
                <a:gd name="T0" fmla="*/ 44 w 44"/>
                <a:gd name="T1" fmla="*/ 28 h 50"/>
                <a:gd name="T2" fmla="*/ 11 w 44"/>
                <a:gd name="T3" fmla="*/ 28 h 50"/>
                <a:gd name="T4" fmla="*/ 15 w 44"/>
                <a:gd name="T5" fmla="*/ 38 h 50"/>
                <a:gd name="T6" fmla="*/ 26 w 44"/>
                <a:gd name="T7" fmla="*/ 42 h 50"/>
                <a:gd name="T8" fmla="*/ 40 w 44"/>
                <a:gd name="T9" fmla="*/ 37 h 50"/>
                <a:gd name="T10" fmla="*/ 40 w 44"/>
                <a:gd name="T11" fmla="*/ 46 h 50"/>
                <a:gd name="T12" fmla="*/ 23 w 44"/>
                <a:gd name="T13" fmla="*/ 50 h 50"/>
                <a:gd name="T14" fmla="*/ 6 w 44"/>
                <a:gd name="T15" fmla="*/ 43 h 50"/>
                <a:gd name="T16" fmla="*/ 0 w 44"/>
                <a:gd name="T17" fmla="*/ 25 h 50"/>
                <a:gd name="T18" fmla="*/ 7 w 44"/>
                <a:gd name="T19" fmla="*/ 7 h 50"/>
                <a:gd name="T20" fmla="*/ 23 w 44"/>
                <a:gd name="T21" fmla="*/ 0 h 50"/>
                <a:gd name="T22" fmla="*/ 38 w 44"/>
                <a:gd name="T23" fmla="*/ 6 h 50"/>
                <a:gd name="T24" fmla="*/ 44 w 44"/>
                <a:gd name="T25" fmla="*/ 24 h 50"/>
                <a:gd name="T26" fmla="*/ 44 w 44"/>
                <a:gd name="T27" fmla="*/ 28 h 50"/>
                <a:gd name="T28" fmla="*/ 33 w 44"/>
                <a:gd name="T29" fmla="*/ 20 h 50"/>
                <a:gd name="T30" fmla="*/ 31 w 44"/>
                <a:gd name="T31" fmla="*/ 11 h 50"/>
                <a:gd name="T32" fmla="*/ 23 w 44"/>
                <a:gd name="T33" fmla="*/ 8 h 50"/>
                <a:gd name="T34" fmla="*/ 15 w 44"/>
                <a:gd name="T35" fmla="*/ 11 h 50"/>
                <a:gd name="T36" fmla="*/ 11 w 44"/>
                <a:gd name="T37" fmla="*/ 20 h 50"/>
                <a:gd name="T38" fmla="*/ 33 w 44"/>
                <a:gd name="T3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0">
                  <a:moveTo>
                    <a:pt x="44" y="28"/>
                  </a:moveTo>
                  <a:cubicBezTo>
                    <a:pt x="11" y="28"/>
                    <a:pt x="11" y="28"/>
                    <a:pt x="11" y="28"/>
                  </a:cubicBezTo>
                  <a:cubicBezTo>
                    <a:pt x="11" y="32"/>
                    <a:pt x="13" y="36"/>
                    <a:pt x="15" y="38"/>
                  </a:cubicBezTo>
                  <a:cubicBezTo>
                    <a:pt x="18" y="40"/>
                    <a:pt x="22" y="42"/>
                    <a:pt x="26" y="42"/>
                  </a:cubicBezTo>
                  <a:cubicBezTo>
                    <a:pt x="31" y="42"/>
                    <a:pt x="36" y="40"/>
                    <a:pt x="40" y="37"/>
                  </a:cubicBezTo>
                  <a:cubicBezTo>
                    <a:pt x="40" y="46"/>
                    <a:pt x="40" y="46"/>
                    <a:pt x="40" y="46"/>
                  </a:cubicBezTo>
                  <a:cubicBezTo>
                    <a:pt x="36" y="49"/>
                    <a:pt x="30" y="50"/>
                    <a:pt x="23" y="50"/>
                  </a:cubicBezTo>
                  <a:cubicBezTo>
                    <a:pt x="16" y="50"/>
                    <a:pt x="10" y="48"/>
                    <a:pt x="6" y="43"/>
                  </a:cubicBezTo>
                  <a:cubicBezTo>
                    <a:pt x="2" y="39"/>
                    <a:pt x="0" y="33"/>
                    <a:pt x="0" y="25"/>
                  </a:cubicBezTo>
                  <a:cubicBezTo>
                    <a:pt x="0" y="18"/>
                    <a:pt x="3" y="12"/>
                    <a:pt x="7" y="7"/>
                  </a:cubicBezTo>
                  <a:cubicBezTo>
                    <a:pt x="11" y="2"/>
                    <a:pt x="17" y="0"/>
                    <a:pt x="23" y="0"/>
                  </a:cubicBezTo>
                  <a:cubicBezTo>
                    <a:pt x="30" y="0"/>
                    <a:pt x="35" y="2"/>
                    <a:pt x="38" y="6"/>
                  </a:cubicBezTo>
                  <a:cubicBezTo>
                    <a:pt x="42" y="10"/>
                    <a:pt x="44" y="16"/>
                    <a:pt x="44" y="24"/>
                  </a:cubicBezTo>
                  <a:lnTo>
                    <a:pt x="44" y="28"/>
                  </a:lnTo>
                  <a:close/>
                  <a:moveTo>
                    <a:pt x="33" y="20"/>
                  </a:moveTo>
                  <a:cubicBezTo>
                    <a:pt x="33" y="16"/>
                    <a:pt x="32" y="13"/>
                    <a:pt x="31" y="11"/>
                  </a:cubicBezTo>
                  <a:cubicBezTo>
                    <a:pt x="29" y="9"/>
                    <a:pt x="26" y="8"/>
                    <a:pt x="23" y="8"/>
                  </a:cubicBezTo>
                  <a:cubicBezTo>
                    <a:pt x="20" y="8"/>
                    <a:pt x="17" y="9"/>
                    <a:pt x="15" y="11"/>
                  </a:cubicBezTo>
                  <a:cubicBezTo>
                    <a:pt x="13" y="14"/>
                    <a:pt x="12" y="17"/>
                    <a:pt x="11" y="20"/>
                  </a:cubicBezTo>
                  <a:lnTo>
                    <a:pt x="3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9"/>
            <p:cNvSpPr>
              <a:spLocks/>
            </p:cNvSpPr>
            <p:nvPr/>
          </p:nvSpPr>
          <p:spPr bwMode="auto">
            <a:xfrm>
              <a:off x="5975" y="1929"/>
              <a:ext cx="28" cy="95"/>
            </a:xfrm>
            <a:custGeom>
              <a:avLst/>
              <a:gdLst>
                <a:gd name="T0" fmla="*/ 9 w 24"/>
                <a:gd name="T1" fmla="*/ 82 h 82"/>
                <a:gd name="T2" fmla="*/ 0 w 24"/>
                <a:gd name="T3" fmla="*/ 82 h 82"/>
                <a:gd name="T4" fmla="*/ 14 w 24"/>
                <a:gd name="T5" fmla="*/ 41 h 82"/>
                <a:gd name="T6" fmla="*/ 0 w 24"/>
                <a:gd name="T7" fmla="*/ 0 h 82"/>
                <a:gd name="T8" fmla="*/ 9 w 24"/>
                <a:gd name="T9" fmla="*/ 0 h 82"/>
                <a:gd name="T10" fmla="*/ 24 w 24"/>
                <a:gd name="T11" fmla="*/ 41 h 82"/>
                <a:gd name="T12" fmla="*/ 9 w 2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9" y="82"/>
                  </a:moveTo>
                  <a:cubicBezTo>
                    <a:pt x="0" y="82"/>
                    <a:pt x="0" y="82"/>
                    <a:pt x="0" y="82"/>
                  </a:cubicBezTo>
                  <a:cubicBezTo>
                    <a:pt x="10" y="70"/>
                    <a:pt x="14" y="57"/>
                    <a:pt x="14" y="41"/>
                  </a:cubicBezTo>
                  <a:cubicBezTo>
                    <a:pt x="14" y="26"/>
                    <a:pt x="10" y="12"/>
                    <a:pt x="0" y="0"/>
                  </a:cubicBezTo>
                  <a:cubicBezTo>
                    <a:pt x="9" y="0"/>
                    <a:pt x="9" y="0"/>
                    <a:pt x="9" y="0"/>
                  </a:cubicBezTo>
                  <a:cubicBezTo>
                    <a:pt x="19" y="11"/>
                    <a:pt x="24" y="25"/>
                    <a:pt x="24" y="41"/>
                  </a:cubicBezTo>
                  <a:cubicBezTo>
                    <a:pt x="24" y="57"/>
                    <a:pt x="19" y="71"/>
                    <a:pt x="9"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40"/>
            <p:cNvSpPr>
              <a:spLocks noChangeArrowheads="1"/>
            </p:cNvSpPr>
            <p:nvPr/>
          </p:nvSpPr>
          <p:spPr bwMode="auto">
            <a:xfrm>
              <a:off x="6050" y="1929"/>
              <a:ext cx="14"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41"/>
            <p:cNvSpPr>
              <a:spLocks/>
            </p:cNvSpPr>
            <p:nvPr/>
          </p:nvSpPr>
          <p:spPr bwMode="auto">
            <a:xfrm>
              <a:off x="6083" y="1929"/>
              <a:ext cx="66" cy="78"/>
            </a:xfrm>
            <a:custGeom>
              <a:avLst/>
              <a:gdLst>
                <a:gd name="T0" fmla="*/ 57 w 57"/>
                <a:gd name="T1" fmla="*/ 67 h 67"/>
                <a:gd name="T2" fmla="*/ 44 w 57"/>
                <a:gd name="T3" fmla="*/ 67 h 67"/>
                <a:gd name="T4" fmla="*/ 13 w 57"/>
                <a:gd name="T5" fmla="*/ 18 h 67"/>
                <a:gd name="T6" fmla="*/ 11 w 57"/>
                <a:gd name="T7" fmla="*/ 14 h 67"/>
                <a:gd name="T8" fmla="*/ 10 w 57"/>
                <a:gd name="T9" fmla="*/ 14 h 67"/>
                <a:gd name="T10" fmla="*/ 11 w 57"/>
                <a:gd name="T11" fmla="*/ 23 h 67"/>
                <a:gd name="T12" fmla="*/ 11 w 57"/>
                <a:gd name="T13" fmla="*/ 67 h 67"/>
                <a:gd name="T14" fmla="*/ 0 w 57"/>
                <a:gd name="T15" fmla="*/ 67 h 67"/>
                <a:gd name="T16" fmla="*/ 0 w 57"/>
                <a:gd name="T17" fmla="*/ 0 h 67"/>
                <a:gd name="T18" fmla="*/ 13 w 57"/>
                <a:gd name="T19" fmla="*/ 0 h 67"/>
                <a:gd name="T20" fmla="*/ 44 w 57"/>
                <a:gd name="T21" fmla="*/ 48 h 67"/>
                <a:gd name="T22" fmla="*/ 46 w 57"/>
                <a:gd name="T23" fmla="*/ 52 h 67"/>
                <a:gd name="T24" fmla="*/ 46 w 57"/>
                <a:gd name="T25" fmla="*/ 52 h 67"/>
                <a:gd name="T26" fmla="*/ 46 w 57"/>
                <a:gd name="T27" fmla="*/ 43 h 67"/>
                <a:gd name="T28" fmla="*/ 46 w 57"/>
                <a:gd name="T29" fmla="*/ 0 h 67"/>
                <a:gd name="T30" fmla="*/ 57 w 57"/>
                <a:gd name="T31" fmla="*/ 0 h 67"/>
                <a:gd name="T32" fmla="*/ 57 w 57"/>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57" y="67"/>
                  </a:moveTo>
                  <a:cubicBezTo>
                    <a:pt x="44" y="67"/>
                    <a:pt x="44" y="67"/>
                    <a:pt x="44" y="67"/>
                  </a:cubicBezTo>
                  <a:cubicBezTo>
                    <a:pt x="13" y="18"/>
                    <a:pt x="13" y="18"/>
                    <a:pt x="13" y="18"/>
                  </a:cubicBezTo>
                  <a:cubicBezTo>
                    <a:pt x="12" y="16"/>
                    <a:pt x="11" y="15"/>
                    <a:pt x="11" y="14"/>
                  </a:cubicBezTo>
                  <a:cubicBezTo>
                    <a:pt x="10" y="14"/>
                    <a:pt x="10" y="14"/>
                    <a:pt x="10" y="14"/>
                  </a:cubicBezTo>
                  <a:cubicBezTo>
                    <a:pt x="11" y="15"/>
                    <a:pt x="11" y="18"/>
                    <a:pt x="11" y="23"/>
                  </a:cubicBezTo>
                  <a:cubicBezTo>
                    <a:pt x="11" y="67"/>
                    <a:pt x="11" y="67"/>
                    <a:pt x="11" y="67"/>
                  </a:cubicBezTo>
                  <a:cubicBezTo>
                    <a:pt x="0" y="67"/>
                    <a:pt x="0" y="67"/>
                    <a:pt x="0" y="67"/>
                  </a:cubicBezTo>
                  <a:cubicBezTo>
                    <a:pt x="0" y="0"/>
                    <a:pt x="0" y="0"/>
                    <a:pt x="0" y="0"/>
                  </a:cubicBezTo>
                  <a:cubicBezTo>
                    <a:pt x="13" y="0"/>
                    <a:pt x="13" y="0"/>
                    <a:pt x="13" y="0"/>
                  </a:cubicBezTo>
                  <a:cubicBezTo>
                    <a:pt x="44" y="48"/>
                    <a:pt x="44" y="48"/>
                    <a:pt x="44" y="48"/>
                  </a:cubicBezTo>
                  <a:cubicBezTo>
                    <a:pt x="45" y="50"/>
                    <a:pt x="46" y="51"/>
                    <a:pt x="46" y="52"/>
                  </a:cubicBezTo>
                  <a:cubicBezTo>
                    <a:pt x="46" y="52"/>
                    <a:pt x="46" y="52"/>
                    <a:pt x="46" y="52"/>
                  </a:cubicBezTo>
                  <a:cubicBezTo>
                    <a:pt x="46" y="50"/>
                    <a:pt x="46" y="47"/>
                    <a:pt x="46" y="43"/>
                  </a:cubicBezTo>
                  <a:cubicBezTo>
                    <a:pt x="46" y="0"/>
                    <a:pt x="46" y="0"/>
                    <a:pt x="46" y="0"/>
                  </a:cubicBezTo>
                  <a:cubicBezTo>
                    <a:pt x="57" y="0"/>
                    <a:pt x="57" y="0"/>
                    <a:pt x="57" y="0"/>
                  </a:cubicBezTo>
                  <a:lnTo>
                    <a:pt x="5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42"/>
            <p:cNvSpPr>
              <a:spLocks noEditPoints="1"/>
            </p:cNvSpPr>
            <p:nvPr/>
          </p:nvSpPr>
          <p:spPr bwMode="auto">
            <a:xfrm>
              <a:off x="6192" y="1928"/>
              <a:ext cx="74" cy="80"/>
            </a:xfrm>
            <a:custGeom>
              <a:avLst/>
              <a:gdLst>
                <a:gd name="T0" fmla="*/ 32 w 64"/>
                <a:gd name="T1" fmla="*/ 69 h 69"/>
                <a:gd name="T2" fmla="*/ 9 w 64"/>
                <a:gd name="T3" fmla="*/ 60 h 69"/>
                <a:gd name="T4" fmla="*/ 0 w 64"/>
                <a:gd name="T5" fmla="*/ 35 h 69"/>
                <a:gd name="T6" fmla="*/ 9 w 64"/>
                <a:gd name="T7" fmla="*/ 9 h 69"/>
                <a:gd name="T8" fmla="*/ 33 w 64"/>
                <a:gd name="T9" fmla="*/ 0 h 69"/>
                <a:gd name="T10" fmla="*/ 56 w 64"/>
                <a:gd name="T11" fmla="*/ 9 h 69"/>
                <a:gd name="T12" fmla="*/ 64 w 64"/>
                <a:gd name="T13" fmla="*/ 34 h 69"/>
                <a:gd name="T14" fmla="*/ 55 w 64"/>
                <a:gd name="T15" fmla="*/ 59 h 69"/>
                <a:gd name="T16" fmla="*/ 32 w 64"/>
                <a:gd name="T17" fmla="*/ 69 h 69"/>
                <a:gd name="T18" fmla="*/ 32 w 64"/>
                <a:gd name="T19" fmla="*/ 10 h 69"/>
                <a:gd name="T20" fmla="*/ 17 w 64"/>
                <a:gd name="T21" fmla="*/ 16 h 69"/>
                <a:gd name="T22" fmla="*/ 12 w 64"/>
                <a:gd name="T23" fmla="*/ 34 h 69"/>
                <a:gd name="T24" fmla="*/ 17 w 64"/>
                <a:gd name="T25" fmla="*/ 52 h 69"/>
                <a:gd name="T26" fmla="*/ 32 w 64"/>
                <a:gd name="T27" fmla="*/ 59 h 69"/>
                <a:gd name="T28" fmla="*/ 47 w 64"/>
                <a:gd name="T29" fmla="*/ 53 h 69"/>
                <a:gd name="T30" fmla="*/ 53 w 64"/>
                <a:gd name="T31" fmla="*/ 35 h 69"/>
                <a:gd name="T32" fmla="*/ 47 w 64"/>
                <a:gd name="T33" fmla="*/ 16 h 69"/>
                <a:gd name="T34" fmla="*/ 32 w 64"/>
                <a:gd name="T35"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9">
                  <a:moveTo>
                    <a:pt x="32" y="69"/>
                  </a:moveTo>
                  <a:cubicBezTo>
                    <a:pt x="22" y="69"/>
                    <a:pt x="14" y="66"/>
                    <a:pt x="9" y="60"/>
                  </a:cubicBezTo>
                  <a:cubicBezTo>
                    <a:pt x="3" y="53"/>
                    <a:pt x="0" y="45"/>
                    <a:pt x="0" y="35"/>
                  </a:cubicBezTo>
                  <a:cubicBezTo>
                    <a:pt x="0" y="24"/>
                    <a:pt x="3" y="16"/>
                    <a:pt x="9" y="9"/>
                  </a:cubicBezTo>
                  <a:cubicBezTo>
                    <a:pt x="15" y="3"/>
                    <a:pt x="23" y="0"/>
                    <a:pt x="33" y="0"/>
                  </a:cubicBezTo>
                  <a:cubicBezTo>
                    <a:pt x="42" y="0"/>
                    <a:pt x="50" y="3"/>
                    <a:pt x="56" y="9"/>
                  </a:cubicBezTo>
                  <a:cubicBezTo>
                    <a:pt x="61" y="15"/>
                    <a:pt x="64" y="24"/>
                    <a:pt x="64" y="34"/>
                  </a:cubicBezTo>
                  <a:cubicBezTo>
                    <a:pt x="64" y="44"/>
                    <a:pt x="61" y="53"/>
                    <a:pt x="55" y="59"/>
                  </a:cubicBezTo>
                  <a:cubicBezTo>
                    <a:pt x="49" y="66"/>
                    <a:pt x="42" y="69"/>
                    <a:pt x="32" y="69"/>
                  </a:cubicBezTo>
                  <a:close/>
                  <a:moveTo>
                    <a:pt x="32" y="10"/>
                  </a:moveTo>
                  <a:cubicBezTo>
                    <a:pt x="26" y="10"/>
                    <a:pt x="21" y="12"/>
                    <a:pt x="17" y="16"/>
                  </a:cubicBezTo>
                  <a:cubicBezTo>
                    <a:pt x="14" y="21"/>
                    <a:pt x="12" y="27"/>
                    <a:pt x="12" y="34"/>
                  </a:cubicBezTo>
                  <a:cubicBezTo>
                    <a:pt x="12" y="42"/>
                    <a:pt x="14" y="48"/>
                    <a:pt x="17" y="52"/>
                  </a:cubicBezTo>
                  <a:cubicBezTo>
                    <a:pt x="21" y="57"/>
                    <a:pt x="26" y="59"/>
                    <a:pt x="32" y="59"/>
                  </a:cubicBezTo>
                  <a:cubicBezTo>
                    <a:pt x="38" y="59"/>
                    <a:pt x="43" y="57"/>
                    <a:pt x="47" y="53"/>
                  </a:cubicBezTo>
                  <a:cubicBezTo>
                    <a:pt x="51" y="48"/>
                    <a:pt x="53" y="42"/>
                    <a:pt x="53" y="35"/>
                  </a:cubicBezTo>
                  <a:cubicBezTo>
                    <a:pt x="53" y="27"/>
                    <a:pt x="51" y="20"/>
                    <a:pt x="47" y="16"/>
                  </a:cubicBezTo>
                  <a:cubicBezTo>
                    <a:pt x="44" y="12"/>
                    <a:pt x="39" y="10"/>
                    <a:pt x="3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43"/>
            <p:cNvSpPr>
              <a:spLocks/>
            </p:cNvSpPr>
            <p:nvPr/>
          </p:nvSpPr>
          <p:spPr bwMode="auto">
            <a:xfrm>
              <a:off x="6280" y="1929"/>
              <a:ext cx="66" cy="78"/>
            </a:xfrm>
            <a:custGeom>
              <a:avLst/>
              <a:gdLst>
                <a:gd name="T0" fmla="*/ 57 w 57"/>
                <a:gd name="T1" fmla="*/ 67 h 67"/>
                <a:gd name="T2" fmla="*/ 45 w 57"/>
                <a:gd name="T3" fmla="*/ 67 h 67"/>
                <a:gd name="T4" fmla="*/ 13 w 57"/>
                <a:gd name="T5" fmla="*/ 18 h 67"/>
                <a:gd name="T6" fmla="*/ 11 w 57"/>
                <a:gd name="T7" fmla="*/ 14 h 67"/>
                <a:gd name="T8" fmla="*/ 11 w 57"/>
                <a:gd name="T9" fmla="*/ 14 h 67"/>
                <a:gd name="T10" fmla="*/ 11 w 57"/>
                <a:gd name="T11" fmla="*/ 23 h 67"/>
                <a:gd name="T12" fmla="*/ 11 w 57"/>
                <a:gd name="T13" fmla="*/ 67 h 67"/>
                <a:gd name="T14" fmla="*/ 0 w 57"/>
                <a:gd name="T15" fmla="*/ 67 h 67"/>
                <a:gd name="T16" fmla="*/ 0 w 57"/>
                <a:gd name="T17" fmla="*/ 0 h 67"/>
                <a:gd name="T18" fmla="*/ 13 w 57"/>
                <a:gd name="T19" fmla="*/ 0 h 67"/>
                <a:gd name="T20" fmla="*/ 44 w 57"/>
                <a:gd name="T21" fmla="*/ 48 h 67"/>
                <a:gd name="T22" fmla="*/ 47 w 57"/>
                <a:gd name="T23" fmla="*/ 52 h 67"/>
                <a:gd name="T24" fmla="*/ 47 w 57"/>
                <a:gd name="T25" fmla="*/ 52 h 67"/>
                <a:gd name="T26" fmla="*/ 46 w 57"/>
                <a:gd name="T27" fmla="*/ 43 h 67"/>
                <a:gd name="T28" fmla="*/ 46 w 57"/>
                <a:gd name="T29" fmla="*/ 0 h 67"/>
                <a:gd name="T30" fmla="*/ 57 w 57"/>
                <a:gd name="T31" fmla="*/ 0 h 67"/>
                <a:gd name="T32" fmla="*/ 57 w 57"/>
                <a:gd name="T3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7">
                  <a:moveTo>
                    <a:pt x="57" y="67"/>
                  </a:moveTo>
                  <a:cubicBezTo>
                    <a:pt x="45" y="67"/>
                    <a:pt x="45" y="67"/>
                    <a:pt x="45" y="67"/>
                  </a:cubicBezTo>
                  <a:cubicBezTo>
                    <a:pt x="13" y="18"/>
                    <a:pt x="13" y="18"/>
                    <a:pt x="13" y="18"/>
                  </a:cubicBezTo>
                  <a:cubicBezTo>
                    <a:pt x="12" y="16"/>
                    <a:pt x="12" y="15"/>
                    <a:pt x="11" y="14"/>
                  </a:cubicBezTo>
                  <a:cubicBezTo>
                    <a:pt x="11" y="14"/>
                    <a:pt x="11" y="14"/>
                    <a:pt x="11" y="14"/>
                  </a:cubicBezTo>
                  <a:cubicBezTo>
                    <a:pt x="11" y="15"/>
                    <a:pt x="11" y="18"/>
                    <a:pt x="11" y="23"/>
                  </a:cubicBezTo>
                  <a:cubicBezTo>
                    <a:pt x="11" y="67"/>
                    <a:pt x="11" y="67"/>
                    <a:pt x="11" y="67"/>
                  </a:cubicBezTo>
                  <a:cubicBezTo>
                    <a:pt x="0" y="67"/>
                    <a:pt x="0" y="67"/>
                    <a:pt x="0" y="67"/>
                  </a:cubicBezTo>
                  <a:cubicBezTo>
                    <a:pt x="0" y="0"/>
                    <a:pt x="0" y="0"/>
                    <a:pt x="0" y="0"/>
                  </a:cubicBezTo>
                  <a:cubicBezTo>
                    <a:pt x="13" y="0"/>
                    <a:pt x="13" y="0"/>
                    <a:pt x="13" y="0"/>
                  </a:cubicBezTo>
                  <a:cubicBezTo>
                    <a:pt x="44" y="48"/>
                    <a:pt x="44" y="48"/>
                    <a:pt x="44" y="48"/>
                  </a:cubicBezTo>
                  <a:cubicBezTo>
                    <a:pt x="45" y="50"/>
                    <a:pt x="46" y="51"/>
                    <a:pt x="47" y="52"/>
                  </a:cubicBezTo>
                  <a:cubicBezTo>
                    <a:pt x="47" y="52"/>
                    <a:pt x="47" y="52"/>
                    <a:pt x="47" y="52"/>
                  </a:cubicBezTo>
                  <a:cubicBezTo>
                    <a:pt x="46" y="50"/>
                    <a:pt x="46" y="47"/>
                    <a:pt x="46" y="43"/>
                  </a:cubicBezTo>
                  <a:cubicBezTo>
                    <a:pt x="46" y="0"/>
                    <a:pt x="46" y="0"/>
                    <a:pt x="46" y="0"/>
                  </a:cubicBezTo>
                  <a:cubicBezTo>
                    <a:pt x="57" y="0"/>
                    <a:pt x="57" y="0"/>
                    <a:pt x="57" y="0"/>
                  </a:cubicBezTo>
                  <a:lnTo>
                    <a:pt x="5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44"/>
            <p:cNvSpPr>
              <a:spLocks/>
            </p:cNvSpPr>
            <p:nvPr/>
          </p:nvSpPr>
          <p:spPr bwMode="auto">
            <a:xfrm>
              <a:off x="6366" y="1929"/>
              <a:ext cx="42" cy="78"/>
            </a:xfrm>
            <a:custGeom>
              <a:avLst/>
              <a:gdLst>
                <a:gd name="T0" fmla="*/ 42 w 42"/>
                <a:gd name="T1" fmla="*/ 78 h 78"/>
                <a:gd name="T2" fmla="*/ 0 w 42"/>
                <a:gd name="T3" fmla="*/ 78 h 78"/>
                <a:gd name="T4" fmla="*/ 0 w 42"/>
                <a:gd name="T5" fmla="*/ 0 h 78"/>
                <a:gd name="T6" fmla="*/ 41 w 42"/>
                <a:gd name="T7" fmla="*/ 0 h 78"/>
                <a:gd name="T8" fmla="*/ 41 w 42"/>
                <a:gd name="T9" fmla="*/ 11 h 78"/>
                <a:gd name="T10" fmla="*/ 12 w 42"/>
                <a:gd name="T11" fmla="*/ 11 h 78"/>
                <a:gd name="T12" fmla="*/ 12 w 42"/>
                <a:gd name="T13" fmla="*/ 33 h 78"/>
                <a:gd name="T14" fmla="*/ 39 w 42"/>
                <a:gd name="T15" fmla="*/ 33 h 78"/>
                <a:gd name="T16" fmla="*/ 39 w 42"/>
                <a:gd name="T17" fmla="*/ 44 h 78"/>
                <a:gd name="T18" fmla="*/ 12 w 42"/>
                <a:gd name="T19" fmla="*/ 44 h 78"/>
                <a:gd name="T20" fmla="*/ 12 w 42"/>
                <a:gd name="T21" fmla="*/ 66 h 78"/>
                <a:gd name="T22" fmla="*/ 42 w 42"/>
                <a:gd name="T23" fmla="*/ 66 h 78"/>
                <a:gd name="T24" fmla="*/ 42 w 42"/>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42" y="78"/>
                  </a:moveTo>
                  <a:lnTo>
                    <a:pt x="0" y="78"/>
                  </a:lnTo>
                  <a:lnTo>
                    <a:pt x="0" y="0"/>
                  </a:lnTo>
                  <a:lnTo>
                    <a:pt x="41" y="0"/>
                  </a:lnTo>
                  <a:lnTo>
                    <a:pt x="41" y="11"/>
                  </a:lnTo>
                  <a:lnTo>
                    <a:pt x="12" y="11"/>
                  </a:lnTo>
                  <a:lnTo>
                    <a:pt x="12" y="33"/>
                  </a:lnTo>
                  <a:lnTo>
                    <a:pt x="39" y="33"/>
                  </a:lnTo>
                  <a:lnTo>
                    <a:pt x="39" y="44"/>
                  </a:lnTo>
                  <a:lnTo>
                    <a:pt x="12" y="44"/>
                  </a:lnTo>
                  <a:lnTo>
                    <a:pt x="12" y="66"/>
                  </a:lnTo>
                  <a:lnTo>
                    <a:pt x="42" y="66"/>
                  </a:lnTo>
                  <a:lnTo>
                    <a:pt x="42"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45"/>
            <p:cNvSpPr>
              <a:spLocks/>
            </p:cNvSpPr>
            <p:nvPr/>
          </p:nvSpPr>
          <p:spPr bwMode="auto">
            <a:xfrm>
              <a:off x="6448" y="1928"/>
              <a:ext cx="64" cy="80"/>
            </a:xfrm>
            <a:custGeom>
              <a:avLst/>
              <a:gdLst>
                <a:gd name="T0" fmla="*/ 56 w 56"/>
                <a:gd name="T1" fmla="*/ 63 h 69"/>
                <a:gd name="T2" fmla="*/ 33 w 56"/>
                <a:gd name="T3" fmla="*/ 69 h 69"/>
                <a:gd name="T4" fmla="*/ 9 w 56"/>
                <a:gd name="T5" fmla="*/ 60 h 69"/>
                <a:gd name="T6" fmla="*/ 0 w 56"/>
                <a:gd name="T7" fmla="*/ 35 h 69"/>
                <a:gd name="T8" fmla="*/ 10 w 56"/>
                <a:gd name="T9" fmla="*/ 10 h 69"/>
                <a:gd name="T10" fmla="*/ 35 w 56"/>
                <a:gd name="T11" fmla="*/ 0 h 69"/>
                <a:gd name="T12" fmla="*/ 54 w 56"/>
                <a:gd name="T13" fmla="*/ 3 h 69"/>
                <a:gd name="T14" fmla="*/ 54 w 56"/>
                <a:gd name="T15" fmla="*/ 15 h 69"/>
                <a:gd name="T16" fmla="*/ 36 w 56"/>
                <a:gd name="T17" fmla="*/ 9 h 69"/>
                <a:gd name="T18" fmla="*/ 18 w 56"/>
                <a:gd name="T19" fmla="*/ 16 h 69"/>
                <a:gd name="T20" fmla="*/ 11 w 56"/>
                <a:gd name="T21" fmla="*/ 35 h 69"/>
                <a:gd name="T22" fmla="*/ 17 w 56"/>
                <a:gd name="T23" fmla="*/ 53 h 69"/>
                <a:gd name="T24" fmla="*/ 33 w 56"/>
                <a:gd name="T25" fmla="*/ 59 h 69"/>
                <a:gd name="T26" fmla="*/ 45 w 56"/>
                <a:gd name="T27" fmla="*/ 57 h 69"/>
                <a:gd name="T28" fmla="*/ 45 w 56"/>
                <a:gd name="T29" fmla="*/ 41 h 69"/>
                <a:gd name="T30" fmla="*/ 31 w 56"/>
                <a:gd name="T31" fmla="*/ 41 h 69"/>
                <a:gd name="T32" fmla="*/ 31 w 56"/>
                <a:gd name="T33" fmla="*/ 31 h 69"/>
                <a:gd name="T34" fmla="*/ 56 w 56"/>
                <a:gd name="T35" fmla="*/ 31 h 69"/>
                <a:gd name="T36" fmla="*/ 56 w 56"/>
                <a:gd name="T37"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9">
                  <a:moveTo>
                    <a:pt x="56" y="63"/>
                  </a:moveTo>
                  <a:cubicBezTo>
                    <a:pt x="49" y="67"/>
                    <a:pt x="41" y="69"/>
                    <a:pt x="33" y="69"/>
                  </a:cubicBezTo>
                  <a:cubicBezTo>
                    <a:pt x="23" y="69"/>
                    <a:pt x="15" y="66"/>
                    <a:pt x="9" y="60"/>
                  </a:cubicBezTo>
                  <a:cubicBezTo>
                    <a:pt x="3" y="54"/>
                    <a:pt x="0" y="45"/>
                    <a:pt x="0" y="35"/>
                  </a:cubicBezTo>
                  <a:cubicBezTo>
                    <a:pt x="0" y="25"/>
                    <a:pt x="3" y="16"/>
                    <a:pt x="10" y="10"/>
                  </a:cubicBezTo>
                  <a:cubicBezTo>
                    <a:pt x="17" y="3"/>
                    <a:pt x="25" y="0"/>
                    <a:pt x="35" y="0"/>
                  </a:cubicBezTo>
                  <a:cubicBezTo>
                    <a:pt x="43" y="0"/>
                    <a:pt x="49" y="1"/>
                    <a:pt x="54" y="3"/>
                  </a:cubicBezTo>
                  <a:cubicBezTo>
                    <a:pt x="54" y="15"/>
                    <a:pt x="54" y="15"/>
                    <a:pt x="54" y="15"/>
                  </a:cubicBezTo>
                  <a:cubicBezTo>
                    <a:pt x="49" y="11"/>
                    <a:pt x="43" y="9"/>
                    <a:pt x="36" y="9"/>
                  </a:cubicBezTo>
                  <a:cubicBezTo>
                    <a:pt x="29" y="9"/>
                    <a:pt x="23" y="12"/>
                    <a:pt x="18" y="16"/>
                  </a:cubicBezTo>
                  <a:cubicBezTo>
                    <a:pt x="14" y="21"/>
                    <a:pt x="11" y="27"/>
                    <a:pt x="11" y="35"/>
                  </a:cubicBezTo>
                  <a:cubicBezTo>
                    <a:pt x="11" y="42"/>
                    <a:pt x="13" y="48"/>
                    <a:pt x="17" y="53"/>
                  </a:cubicBezTo>
                  <a:cubicBezTo>
                    <a:pt x="21" y="57"/>
                    <a:pt x="27" y="59"/>
                    <a:pt x="33" y="59"/>
                  </a:cubicBezTo>
                  <a:cubicBezTo>
                    <a:pt x="38" y="59"/>
                    <a:pt x="42" y="58"/>
                    <a:pt x="45" y="57"/>
                  </a:cubicBezTo>
                  <a:cubicBezTo>
                    <a:pt x="45" y="41"/>
                    <a:pt x="45" y="41"/>
                    <a:pt x="45" y="41"/>
                  </a:cubicBezTo>
                  <a:cubicBezTo>
                    <a:pt x="31" y="41"/>
                    <a:pt x="31" y="41"/>
                    <a:pt x="31" y="41"/>
                  </a:cubicBezTo>
                  <a:cubicBezTo>
                    <a:pt x="31" y="31"/>
                    <a:pt x="31" y="31"/>
                    <a:pt x="31" y="31"/>
                  </a:cubicBezTo>
                  <a:cubicBezTo>
                    <a:pt x="56" y="31"/>
                    <a:pt x="56" y="31"/>
                    <a:pt x="56" y="31"/>
                  </a:cubicBezTo>
                  <a:lnTo>
                    <a:pt x="56"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46"/>
            <p:cNvSpPr>
              <a:spLocks noEditPoints="1"/>
            </p:cNvSpPr>
            <p:nvPr/>
          </p:nvSpPr>
          <p:spPr bwMode="auto">
            <a:xfrm>
              <a:off x="6530" y="1929"/>
              <a:ext cx="58" cy="78"/>
            </a:xfrm>
            <a:custGeom>
              <a:avLst/>
              <a:gdLst>
                <a:gd name="T0" fmla="*/ 51 w 51"/>
                <a:gd name="T1" fmla="*/ 67 h 67"/>
                <a:gd name="T2" fmla="*/ 38 w 51"/>
                <a:gd name="T3" fmla="*/ 67 h 67"/>
                <a:gd name="T4" fmla="*/ 28 w 51"/>
                <a:gd name="T5" fmla="*/ 49 h 67"/>
                <a:gd name="T6" fmla="*/ 25 w 51"/>
                <a:gd name="T7" fmla="*/ 45 h 67"/>
                <a:gd name="T8" fmla="*/ 22 w 51"/>
                <a:gd name="T9" fmla="*/ 42 h 67"/>
                <a:gd name="T10" fmla="*/ 19 w 51"/>
                <a:gd name="T11" fmla="*/ 40 h 67"/>
                <a:gd name="T12" fmla="*/ 15 w 51"/>
                <a:gd name="T13" fmla="*/ 40 h 67"/>
                <a:gd name="T14" fmla="*/ 11 w 51"/>
                <a:gd name="T15" fmla="*/ 40 h 67"/>
                <a:gd name="T16" fmla="*/ 11 w 51"/>
                <a:gd name="T17" fmla="*/ 67 h 67"/>
                <a:gd name="T18" fmla="*/ 0 w 51"/>
                <a:gd name="T19" fmla="*/ 67 h 67"/>
                <a:gd name="T20" fmla="*/ 0 w 51"/>
                <a:gd name="T21" fmla="*/ 0 h 67"/>
                <a:gd name="T22" fmla="*/ 22 w 51"/>
                <a:gd name="T23" fmla="*/ 0 h 67"/>
                <a:gd name="T24" fmla="*/ 30 w 51"/>
                <a:gd name="T25" fmla="*/ 1 h 67"/>
                <a:gd name="T26" fmla="*/ 37 w 51"/>
                <a:gd name="T27" fmla="*/ 4 h 67"/>
                <a:gd name="T28" fmla="*/ 42 w 51"/>
                <a:gd name="T29" fmla="*/ 10 h 67"/>
                <a:gd name="T30" fmla="*/ 43 w 51"/>
                <a:gd name="T31" fmla="*/ 18 h 67"/>
                <a:gd name="T32" fmla="*/ 42 w 51"/>
                <a:gd name="T33" fmla="*/ 25 h 67"/>
                <a:gd name="T34" fmla="*/ 39 w 51"/>
                <a:gd name="T35" fmla="*/ 30 h 67"/>
                <a:gd name="T36" fmla="*/ 35 w 51"/>
                <a:gd name="T37" fmla="*/ 34 h 67"/>
                <a:gd name="T38" fmla="*/ 29 w 51"/>
                <a:gd name="T39" fmla="*/ 36 h 67"/>
                <a:gd name="T40" fmla="*/ 29 w 51"/>
                <a:gd name="T41" fmla="*/ 36 h 67"/>
                <a:gd name="T42" fmla="*/ 32 w 51"/>
                <a:gd name="T43" fmla="*/ 39 h 67"/>
                <a:gd name="T44" fmla="*/ 34 w 51"/>
                <a:gd name="T45" fmla="*/ 41 h 67"/>
                <a:gd name="T46" fmla="*/ 37 w 51"/>
                <a:gd name="T47" fmla="*/ 44 h 67"/>
                <a:gd name="T48" fmla="*/ 39 w 51"/>
                <a:gd name="T49" fmla="*/ 48 h 67"/>
                <a:gd name="T50" fmla="*/ 51 w 51"/>
                <a:gd name="T51" fmla="*/ 67 h 67"/>
                <a:gd name="T52" fmla="*/ 11 w 51"/>
                <a:gd name="T53" fmla="*/ 9 h 67"/>
                <a:gd name="T54" fmla="*/ 11 w 51"/>
                <a:gd name="T55" fmla="*/ 31 h 67"/>
                <a:gd name="T56" fmla="*/ 20 w 51"/>
                <a:gd name="T57" fmla="*/ 31 h 67"/>
                <a:gd name="T58" fmla="*/ 25 w 51"/>
                <a:gd name="T59" fmla="*/ 30 h 67"/>
                <a:gd name="T60" fmla="*/ 28 w 51"/>
                <a:gd name="T61" fmla="*/ 28 h 67"/>
                <a:gd name="T62" fmla="*/ 31 w 51"/>
                <a:gd name="T63" fmla="*/ 24 h 67"/>
                <a:gd name="T64" fmla="*/ 32 w 51"/>
                <a:gd name="T65" fmla="*/ 19 h 67"/>
                <a:gd name="T66" fmla="*/ 29 w 51"/>
                <a:gd name="T67" fmla="*/ 12 h 67"/>
                <a:gd name="T68" fmla="*/ 20 w 51"/>
                <a:gd name="T69" fmla="*/ 9 h 67"/>
                <a:gd name="T70" fmla="*/ 11 w 51"/>
                <a:gd name="T71"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 h="67">
                  <a:moveTo>
                    <a:pt x="51" y="67"/>
                  </a:moveTo>
                  <a:cubicBezTo>
                    <a:pt x="38" y="67"/>
                    <a:pt x="38" y="67"/>
                    <a:pt x="38" y="67"/>
                  </a:cubicBezTo>
                  <a:cubicBezTo>
                    <a:pt x="28" y="49"/>
                    <a:pt x="28" y="49"/>
                    <a:pt x="28" y="49"/>
                  </a:cubicBezTo>
                  <a:cubicBezTo>
                    <a:pt x="27" y="47"/>
                    <a:pt x="26" y="46"/>
                    <a:pt x="25" y="45"/>
                  </a:cubicBezTo>
                  <a:cubicBezTo>
                    <a:pt x="24" y="44"/>
                    <a:pt x="23" y="43"/>
                    <a:pt x="22" y="42"/>
                  </a:cubicBezTo>
                  <a:cubicBezTo>
                    <a:pt x="21" y="41"/>
                    <a:pt x="20" y="41"/>
                    <a:pt x="19" y="40"/>
                  </a:cubicBezTo>
                  <a:cubicBezTo>
                    <a:pt x="18" y="40"/>
                    <a:pt x="16" y="40"/>
                    <a:pt x="15" y="40"/>
                  </a:cubicBezTo>
                  <a:cubicBezTo>
                    <a:pt x="11" y="40"/>
                    <a:pt x="11" y="40"/>
                    <a:pt x="11" y="40"/>
                  </a:cubicBezTo>
                  <a:cubicBezTo>
                    <a:pt x="11" y="67"/>
                    <a:pt x="11" y="67"/>
                    <a:pt x="11" y="67"/>
                  </a:cubicBezTo>
                  <a:cubicBezTo>
                    <a:pt x="0" y="67"/>
                    <a:pt x="0" y="67"/>
                    <a:pt x="0" y="67"/>
                  </a:cubicBezTo>
                  <a:cubicBezTo>
                    <a:pt x="0" y="0"/>
                    <a:pt x="0" y="0"/>
                    <a:pt x="0" y="0"/>
                  </a:cubicBezTo>
                  <a:cubicBezTo>
                    <a:pt x="22" y="0"/>
                    <a:pt x="22" y="0"/>
                    <a:pt x="22" y="0"/>
                  </a:cubicBezTo>
                  <a:cubicBezTo>
                    <a:pt x="25" y="0"/>
                    <a:pt x="28" y="0"/>
                    <a:pt x="30" y="1"/>
                  </a:cubicBezTo>
                  <a:cubicBezTo>
                    <a:pt x="33" y="2"/>
                    <a:pt x="35" y="3"/>
                    <a:pt x="37" y="4"/>
                  </a:cubicBezTo>
                  <a:cubicBezTo>
                    <a:pt x="39" y="6"/>
                    <a:pt x="41" y="8"/>
                    <a:pt x="42" y="10"/>
                  </a:cubicBezTo>
                  <a:cubicBezTo>
                    <a:pt x="43" y="12"/>
                    <a:pt x="43" y="15"/>
                    <a:pt x="43" y="18"/>
                  </a:cubicBezTo>
                  <a:cubicBezTo>
                    <a:pt x="43" y="20"/>
                    <a:pt x="43" y="23"/>
                    <a:pt x="42" y="25"/>
                  </a:cubicBezTo>
                  <a:cubicBezTo>
                    <a:pt x="42" y="26"/>
                    <a:pt x="41" y="28"/>
                    <a:pt x="39" y="30"/>
                  </a:cubicBezTo>
                  <a:cubicBezTo>
                    <a:pt x="38" y="31"/>
                    <a:pt x="36" y="33"/>
                    <a:pt x="35" y="34"/>
                  </a:cubicBezTo>
                  <a:cubicBezTo>
                    <a:pt x="33" y="35"/>
                    <a:pt x="31" y="36"/>
                    <a:pt x="29" y="36"/>
                  </a:cubicBezTo>
                  <a:cubicBezTo>
                    <a:pt x="29" y="36"/>
                    <a:pt x="29" y="36"/>
                    <a:pt x="29" y="36"/>
                  </a:cubicBezTo>
                  <a:cubicBezTo>
                    <a:pt x="30" y="37"/>
                    <a:pt x="31" y="38"/>
                    <a:pt x="32" y="39"/>
                  </a:cubicBezTo>
                  <a:cubicBezTo>
                    <a:pt x="33" y="39"/>
                    <a:pt x="33" y="40"/>
                    <a:pt x="34" y="41"/>
                  </a:cubicBezTo>
                  <a:cubicBezTo>
                    <a:pt x="35" y="42"/>
                    <a:pt x="36" y="43"/>
                    <a:pt x="37" y="44"/>
                  </a:cubicBezTo>
                  <a:cubicBezTo>
                    <a:pt x="37" y="45"/>
                    <a:pt x="38" y="47"/>
                    <a:pt x="39" y="48"/>
                  </a:cubicBezTo>
                  <a:lnTo>
                    <a:pt x="51" y="67"/>
                  </a:lnTo>
                  <a:close/>
                  <a:moveTo>
                    <a:pt x="11" y="9"/>
                  </a:moveTo>
                  <a:cubicBezTo>
                    <a:pt x="11" y="31"/>
                    <a:pt x="11" y="31"/>
                    <a:pt x="11" y="31"/>
                  </a:cubicBezTo>
                  <a:cubicBezTo>
                    <a:pt x="20" y="31"/>
                    <a:pt x="20" y="31"/>
                    <a:pt x="20" y="31"/>
                  </a:cubicBezTo>
                  <a:cubicBezTo>
                    <a:pt x="22" y="31"/>
                    <a:pt x="23" y="30"/>
                    <a:pt x="25" y="30"/>
                  </a:cubicBezTo>
                  <a:cubicBezTo>
                    <a:pt x="26" y="29"/>
                    <a:pt x="27" y="29"/>
                    <a:pt x="28" y="28"/>
                  </a:cubicBezTo>
                  <a:cubicBezTo>
                    <a:pt x="29" y="27"/>
                    <a:pt x="30" y="25"/>
                    <a:pt x="31" y="24"/>
                  </a:cubicBezTo>
                  <a:cubicBezTo>
                    <a:pt x="31" y="23"/>
                    <a:pt x="32" y="21"/>
                    <a:pt x="32" y="19"/>
                  </a:cubicBezTo>
                  <a:cubicBezTo>
                    <a:pt x="32" y="16"/>
                    <a:pt x="31" y="13"/>
                    <a:pt x="29" y="12"/>
                  </a:cubicBezTo>
                  <a:cubicBezTo>
                    <a:pt x="27" y="10"/>
                    <a:pt x="24" y="9"/>
                    <a:pt x="20" y="9"/>
                  </a:cubicBez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47"/>
            <p:cNvSpPr>
              <a:spLocks noEditPoints="1"/>
            </p:cNvSpPr>
            <p:nvPr/>
          </p:nvSpPr>
          <p:spPr bwMode="auto">
            <a:xfrm>
              <a:off x="6592" y="1928"/>
              <a:ext cx="74" cy="80"/>
            </a:xfrm>
            <a:custGeom>
              <a:avLst/>
              <a:gdLst>
                <a:gd name="T0" fmla="*/ 32 w 64"/>
                <a:gd name="T1" fmla="*/ 69 h 69"/>
                <a:gd name="T2" fmla="*/ 8 w 64"/>
                <a:gd name="T3" fmla="*/ 60 h 69"/>
                <a:gd name="T4" fmla="*/ 0 w 64"/>
                <a:gd name="T5" fmla="*/ 35 h 69"/>
                <a:gd name="T6" fmla="*/ 9 w 64"/>
                <a:gd name="T7" fmla="*/ 9 h 69"/>
                <a:gd name="T8" fmla="*/ 33 w 64"/>
                <a:gd name="T9" fmla="*/ 0 h 69"/>
                <a:gd name="T10" fmla="*/ 55 w 64"/>
                <a:gd name="T11" fmla="*/ 9 h 69"/>
                <a:gd name="T12" fmla="*/ 64 w 64"/>
                <a:gd name="T13" fmla="*/ 34 h 69"/>
                <a:gd name="T14" fmla="*/ 55 w 64"/>
                <a:gd name="T15" fmla="*/ 59 h 69"/>
                <a:gd name="T16" fmla="*/ 32 w 64"/>
                <a:gd name="T17" fmla="*/ 69 h 69"/>
                <a:gd name="T18" fmla="*/ 32 w 64"/>
                <a:gd name="T19" fmla="*/ 10 h 69"/>
                <a:gd name="T20" fmla="*/ 17 w 64"/>
                <a:gd name="T21" fmla="*/ 16 h 69"/>
                <a:gd name="T22" fmla="*/ 11 w 64"/>
                <a:gd name="T23" fmla="*/ 34 h 69"/>
                <a:gd name="T24" fmla="*/ 17 w 64"/>
                <a:gd name="T25" fmla="*/ 52 h 69"/>
                <a:gd name="T26" fmla="*/ 32 w 64"/>
                <a:gd name="T27" fmla="*/ 59 h 69"/>
                <a:gd name="T28" fmla="*/ 47 w 64"/>
                <a:gd name="T29" fmla="*/ 53 h 69"/>
                <a:gd name="T30" fmla="*/ 52 w 64"/>
                <a:gd name="T31" fmla="*/ 35 h 69"/>
                <a:gd name="T32" fmla="*/ 47 w 64"/>
                <a:gd name="T33" fmla="*/ 16 h 69"/>
                <a:gd name="T34" fmla="*/ 32 w 64"/>
                <a:gd name="T35"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69">
                  <a:moveTo>
                    <a:pt x="32" y="69"/>
                  </a:moveTo>
                  <a:cubicBezTo>
                    <a:pt x="22" y="69"/>
                    <a:pt x="14" y="66"/>
                    <a:pt x="8" y="60"/>
                  </a:cubicBezTo>
                  <a:cubicBezTo>
                    <a:pt x="3" y="53"/>
                    <a:pt x="0" y="45"/>
                    <a:pt x="0" y="35"/>
                  </a:cubicBezTo>
                  <a:cubicBezTo>
                    <a:pt x="0" y="24"/>
                    <a:pt x="3" y="16"/>
                    <a:pt x="9" y="9"/>
                  </a:cubicBezTo>
                  <a:cubicBezTo>
                    <a:pt x="14" y="3"/>
                    <a:pt x="22" y="0"/>
                    <a:pt x="33" y="0"/>
                  </a:cubicBezTo>
                  <a:cubicBezTo>
                    <a:pt x="42" y="0"/>
                    <a:pt x="50" y="3"/>
                    <a:pt x="55" y="9"/>
                  </a:cubicBezTo>
                  <a:cubicBezTo>
                    <a:pt x="61" y="15"/>
                    <a:pt x="64" y="24"/>
                    <a:pt x="64" y="34"/>
                  </a:cubicBezTo>
                  <a:cubicBezTo>
                    <a:pt x="64" y="44"/>
                    <a:pt x="61" y="53"/>
                    <a:pt x="55" y="59"/>
                  </a:cubicBezTo>
                  <a:cubicBezTo>
                    <a:pt x="49" y="66"/>
                    <a:pt x="41" y="69"/>
                    <a:pt x="32" y="69"/>
                  </a:cubicBezTo>
                  <a:close/>
                  <a:moveTo>
                    <a:pt x="32" y="10"/>
                  </a:moveTo>
                  <a:cubicBezTo>
                    <a:pt x="26" y="10"/>
                    <a:pt x="21" y="12"/>
                    <a:pt x="17" y="16"/>
                  </a:cubicBezTo>
                  <a:cubicBezTo>
                    <a:pt x="13" y="21"/>
                    <a:pt x="11" y="27"/>
                    <a:pt x="11" y="34"/>
                  </a:cubicBezTo>
                  <a:cubicBezTo>
                    <a:pt x="11" y="42"/>
                    <a:pt x="13" y="48"/>
                    <a:pt x="17" y="52"/>
                  </a:cubicBezTo>
                  <a:cubicBezTo>
                    <a:pt x="21" y="57"/>
                    <a:pt x="26" y="59"/>
                    <a:pt x="32" y="59"/>
                  </a:cubicBezTo>
                  <a:cubicBezTo>
                    <a:pt x="38" y="59"/>
                    <a:pt x="43" y="57"/>
                    <a:pt x="47" y="53"/>
                  </a:cubicBezTo>
                  <a:cubicBezTo>
                    <a:pt x="50" y="48"/>
                    <a:pt x="52" y="42"/>
                    <a:pt x="52" y="35"/>
                  </a:cubicBezTo>
                  <a:cubicBezTo>
                    <a:pt x="52" y="27"/>
                    <a:pt x="50" y="20"/>
                    <a:pt x="47" y="16"/>
                  </a:cubicBezTo>
                  <a:cubicBezTo>
                    <a:pt x="43" y="12"/>
                    <a:pt x="38" y="10"/>
                    <a:pt x="3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48"/>
            <p:cNvSpPr>
              <a:spLocks/>
            </p:cNvSpPr>
            <p:nvPr/>
          </p:nvSpPr>
          <p:spPr bwMode="auto">
            <a:xfrm>
              <a:off x="6678" y="1929"/>
              <a:ext cx="60" cy="79"/>
            </a:xfrm>
            <a:custGeom>
              <a:avLst/>
              <a:gdLst>
                <a:gd name="T0" fmla="*/ 52 w 52"/>
                <a:gd name="T1" fmla="*/ 40 h 68"/>
                <a:gd name="T2" fmla="*/ 26 w 52"/>
                <a:gd name="T3" fmla="*/ 68 h 68"/>
                <a:gd name="T4" fmla="*/ 0 w 52"/>
                <a:gd name="T5" fmla="*/ 41 h 68"/>
                <a:gd name="T6" fmla="*/ 0 w 52"/>
                <a:gd name="T7" fmla="*/ 0 h 68"/>
                <a:gd name="T8" fmla="*/ 11 w 52"/>
                <a:gd name="T9" fmla="*/ 0 h 68"/>
                <a:gd name="T10" fmla="*/ 11 w 52"/>
                <a:gd name="T11" fmla="*/ 39 h 68"/>
                <a:gd name="T12" fmla="*/ 27 w 52"/>
                <a:gd name="T13" fmla="*/ 58 h 68"/>
                <a:gd name="T14" fmla="*/ 41 w 52"/>
                <a:gd name="T15" fmla="*/ 39 h 68"/>
                <a:gd name="T16" fmla="*/ 41 w 52"/>
                <a:gd name="T17" fmla="*/ 0 h 68"/>
                <a:gd name="T18" fmla="*/ 52 w 52"/>
                <a:gd name="T19" fmla="*/ 0 h 68"/>
                <a:gd name="T20" fmla="*/ 52 w 52"/>
                <a:gd name="T2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8">
                  <a:moveTo>
                    <a:pt x="52" y="40"/>
                  </a:moveTo>
                  <a:cubicBezTo>
                    <a:pt x="52" y="59"/>
                    <a:pt x="44" y="68"/>
                    <a:pt x="26" y="68"/>
                  </a:cubicBezTo>
                  <a:cubicBezTo>
                    <a:pt x="9" y="68"/>
                    <a:pt x="0" y="59"/>
                    <a:pt x="0" y="41"/>
                  </a:cubicBezTo>
                  <a:cubicBezTo>
                    <a:pt x="0" y="0"/>
                    <a:pt x="0" y="0"/>
                    <a:pt x="0" y="0"/>
                  </a:cubicBezTo>
                  <a:cubicBezTo>
                    <a:pt x="11" y="0"/>
                    <a:pt x="11" y="0"/>
                    <a:pt x="11" y="0"/>
                  </a:cubicBezTo>
                  <a:cubicBezTo>
                    <a:pt x="11" y="39"/>
                    <a:pt x="11" y="39"/>
                    <a:pt x="11" y="39"/>
                  </a:cubicBezTo>
                  <a:cubicBezTo>
                    <a:pt x="11" y="52"/>
                    <a:pt x="16" y="58"/>
                    <a:pt x="27" y="58"/>
                  </a:cubicBezTo>
                  <a:cubicBezTo>
                    <a:pt x="36" y="58"/>
                    <a:pt x="41" y="52"/>
                    <a:pt x="41" y="39"/>
                  </a:cubicBezTo>
                  <a:cubicBezTo>
                    <a:pt x="41" y="0"/>
                    <a:pt x="41" y="0"/>
                    <a:pt x="41" y="0"/>
                  </a:cubicBezTo>
                  <a:cubicBezTo>
                    <a:pt x="52" y="0"/>
                    <a:pt x="52" y="0"/>
                    <a:pt x="52" y="0"/>
                  </a:cubicBezTo>
                  <a:lnTo>
                    <a:pt x="5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49"/>
            <p:cNvSpPr>
              <a:spLocks noEditPoints="1"/>
            </p:cNvSpPr>
            <p:nvPr/>
          </p:nvSpPr>
          <p:spPr bwMode="auto">
            <a:xfrm>
              <a:off x="6757" y="1929"/>
              <a:ext cx="52" cy="78"/>
            </a:xfrm>
            <a:custGeom>
              <a:avLst/>
              <a:gdLst>
                <a:gd name="T0" fmla="*/ 11 w 45"/>
                <a:gd name="T1" fmla="*/ 43 h 67"/>
                <a:gd name="T2" fmla="*/ 11 w 45"/>
                <a:gd name="T3" fmla="*/ 67 h 67"/>
                <a:gd name="T4" fmla="*/ 0 w 45"/>
                <a:gd name="T5" fmla="*/ 67 h 67"/>
                <a:gd name="T6" fmla="*/ 0 w 45"/>
                <a:gd name="T7" fmla="*/ 0 h 67"/>
                <a:gd name="T8" fmla="*/ 20 w 45"/>
                <a:gd name="T9" fmla="*/ 0 h 67"/>
                <a:gd name="T10" fmla="*/ 38 w 45"/>
                <a:gd name="T11" fmla="*/ 5 h 67"/>
                <a:gd name="T12" fmla="*/ 45 w 45"/>
                <a:gd name="T13" fmla="*/ 20 h 67"/>
                <a:gd name="T14" fmla="*/ 38 w 45"/>
                <a:gd name="T15" fmla="*/ 36 h 67"/>
                <a:gd name="T16" fmla="*/ 20 w 45"/>
                <a:gd name="T17" fmla="*/ 43 h 67"/>
                <a:gd name="T18" fmla="*/ 11 w 45"/>
                <a:gd name="T19" fmla="*/ 43 h 67"/>
                <a:gd name="T20" fmla="*/ 11 w 45"/>
                <a:gd name="T21" fmla="*/ 9 h 67"/>
                <a:gd name="T22" fmla="*/ 11 w 45"/>
                <a:gd name="T23" fmla="*/ 34 h 67"/>
                <a:gd name="T24" fmla="*/ 18 w 45"/>
                <a:gd name="T25" fmla="*/ 34 h 67"/>
                <a:gd name="T26" fmla="*/ 29 w 45"/>
                <a:gd name="T27" fmla="*/ 30 h 67"/>
                <a:gd name="T28" fmla="*/ 33 w 45"/>
                <a:gd name="T29" fmla="*/ 21 h 67"/>
                <a:gd name="T30" fmla="*/ 19 w 45"/>
                <a:gd name="T31" fmla="*/ 9 h 67"/>
                <a:gd name="T32" fmla="*/ 11 w 45"/>
                <a:gd name="T33"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7">
                  <a:moveTo>
                    <a:pt x="11" y="43"/>
                  </a:moveTo>
                  <a:cubicBezTo>
                    <a:pt x="11" y="67"/>
                    <a:pt x="11" y="67"/>
                    <a:pt x="11" y="67"/>
                  </a:cubicBezTo>
                  <a:cubicBezTo>
                    <a:pt x="0" y="67"/>
                    <a:pt x="0" y="67"/>
                    <a:pt x="0" y="67"/>
                  </a:cubicBezTo>
                  <a:cubicBezTo>
                    <a:pt x="0" y="0"/>
                    <a:pt x="0" y="0"/>
                    <a:pt x="0" y="0"/>
                  </a:cubicBezTo>
                  <a:cubicBezTo>
                    <a:pt x="20" y="0"/>
                    <a:pt x="20" y="0"/>
                    <a:pt x="20" y="0"/>
                  </a:cubicBezTo>
                  <a:cubicBezTo>
                    <a:pt x="28" y="0"/>
                    <a:pt x="34" y="2"/>
                    <a:pt x="38" y="5"/>
                  </a:cubicBezTo>
                  <a:cubicBezTo>
                    <a:pt x="42" y="9"/>
                    <a:pt x="45" y="14"/>
                    <a:pt x="45" y="20"/>
                  </a:cubicBezTo>
                  <a:cubicBezTo>
                    <a:pt x="45" y="27"/>
                    <a:pt x="42" y="32"/>
                    <a:pt x="38" y="36"/>
                  </a:cubicBezTo>
                  <a:cubicBezTo>
                    <a:pt x="34" y="40"/>
                    <a:pt x="28" y="43"/>
                    <a:pt x="20" y="43"/>
                  </a:cubicBezTo>
                  <a:lnTo>
                    <a:pt x="11" y="43"/>
                  </a:lnTo>
                  <a:close/>
                  <a:moveTo>
                    <a:pt x="11" y="9"/>
                  </a:moveTo>
                  <a:cubicBezTo>
                    <a:pt x="11" y="34"/>
                    <a:pt x="11" y="34"/>
                    <a:pt x="11" y="34"/>
                  </a:cubicBezTo>
                  <a:cubicBezTo>
                    <a:pt x="18" y="34"/>
                    <a:pt x="18" y="34"/>
                    <a:pt x="18" y="34"/>
                  </a:cubicBezTo>
                  <a:cubicBezTo>
                    <a:pt x="23" y="34"/>
                    <a:pt x="27" y="32"/>
                    <a:pt x="29" y="30"/>
                  </a:cubicBezTo>
                  <a:cubicBezTo>
                    <a:pt x="32" y="28"/>
                    <a:pt x="33" y="25"/>
                    <a:pt x="33" y="21"/>
                  </a:cubicBezTo>
                  <a:cubicBezTo>
                    <a:pt x="33" y="13"/>
                    <a:pt x="28" y="9"/>
                    <a:pt x="19" y="9"/>
                  </a:cubicBezTo>
                  <a:lnTo>
                    <a:pt x="1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50"/>
            <p:cNvSpPr>
              <a:spLocks/>
            </p:cNvSpPr>
            <p:nvPr/>
          </p:nvSpPr>
          <p:spPr bwMode="auto">
            <a:xfrm>
              <a:off x="3602" y="2766"/>
              <a:ext cx="1074" cy="1258"/>
            </a:xfrm>
            <a:custGeom>
              <a:avLst/>
              <a:gdLst>
                <a:gd name="T0" fmla="*/ 930 w 930"/>
                <a:gd name="T1" fmla="*/ 1057 h 1090"/>
                <a:gd name="T2" fmla="*/ 897 w 930"/>
                <a:gd name="T3" fmla="*/ 1090 h 1090"/>
                <a:gd name="T4" fmla="*/ 33 w 930"/>
                <a:gd name="T5" fmla="*/ 1090 h 1090"/>
                <a:gd name="T6" fmla="*/ 0 w 930"/>
                <a:gd name="T7" fmla="*/ 1057 h 1090"/>
                <a:gd name="T8" fmla="*/ 0 w 930"/>
                <a:gd name="T9" fmla="*/ 33 h 1090"/>
                <a:gd name="T10" fmla="*/ 33 w 930"/>
                <a:gd name="T11" fmla="*/ 0 h 1090"/>
                <a:gd name="T12" fmla="*/ 897 w 930"/>
                <a:gd name="T13" fmla="*/ 0 h 1090"/>
                <a:gd name="T14" fmla="*/ 930 w 930"/>
                <a:gd name="T15" fmla="*/ 33 h 1090"/>
                <a:gd name="T16" fmla="*/ 930 w 930"/>
                <a:gd name="T17" fmla="*/ 1057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0" h="1090">
                  <a:moveTo>
                    <a:pt x="930" y="1057"/>
                  </a:moveTo>
                  <a:cubicBezTo>
                    <a:pt x="930" y="1075"/>
                    <a:pt x="915" y="1090"/>
                    <a:pt x="897" y="1090"/>
                  </a:cubicBezTo>
                  <a:cubicBezTo>
                    <a:pt x="33" y="1090"/>
                    <a:pt x="33" y="1090"/>
                    <a:pt x="33" y="1090"/>
                  </a:cubicBezTo>
                  <a:cubicBezTo>
                    <a:pt x="15" y="1090"/>
                    <a:pt x="0" y="1075"/>
                    <a:pt x="0" y="1057"/>
                  </a:cubicBezTo>
                  <a:cubicBezTo>
                    <a:pt x="0" y="33"/>
                    <a:pt x="0" y="33"/>
                    <a:pt x="0" y="33"/>
                  </a:cubicBezTo>
                  <a:cubicBezTo>
                    <a:pt x="0" y="15"/>
                    <a:pt x="15" y="0"/>
                    <a:pt x="33" y="0"/>
                  </a:cubicBezTo>
                  <a:cubicBezTo>
                    <a:pt x="897" y="0"/>
                    <a:pt x="897" y="0"/>
                    <a:pt x="897" y="0"/>
                  </a:cubicBezTo>
                  <a:cubicBezTo>
                    <a:pt x="915" y="0"/>
                    <a:pt x="930" y="15"/>
                    <a:pt x="930" y="33"/>
                  </a:cubicBezTo>
                  <a:lnTo>
                    <a:pt x="930" y="1057"/>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51"/>
            <p:cNvSpPr>
              <a:spLocks/>
            </p:cNvSpPr>
            <p:nvPr/>
          </p:nvSpPr>
          <p:spPr bwMode="auto">
            <a:xfrm>
              <a:off x="3595" y="2759"/>
              <a:ext cx="1088" cy="1272"/>
            </a:xfrm>
            <a:custGeom>
              <a:avLst/>
              <a:gdLst>
                <a:gd name="T0" fmla="*/ 936 w 942"/>
                <a:gd name="T1" fmla="*/ 1063 h 1102"/>
                <a:gd name="T2" fmla="*/ 930 w 942"/>
                <a:gd name="T3" fmla="*/ 1063 h 1102"/>
                <a:gd name="T4" fmla="*/ 922 w 942"/>
                <a:gd name="T5" fmla="*/ 1082 h 1102"/>
                <a:gd name="T6" fmla="*/ 903 w 942"/>
                <a:gd name="T7" fmla="*/ 1090 h 1102"/>
                <a:gd name="T8" fmla="*/ 39 w 942"/>
                <a:gd name="T9" fmla="*/ 1090 h 1102"/>
                <a:gd name="T10" fmla="*/ 20 w 942"/>
                <a:gd name="T11" fmla="*/ 1082 h 1102"/>
                <a:gd name="T12" fmla="*/ 12 w 942"/>
                <a:gd name="T13" fmla="*/ 1063 h 1102"/>
                <a:gd name="T14" fmla="*/ 12 w 942"/>
                <a:gd name="T15" fmla="*/ 39 h 1102"/>
                <a:gd name="T16" fmla="*/ 20 w 942"/>
                <a:gd name="T17" fmla="*/ 20 h 1102"/>
                <a:gd name="T18" fmla="*/ 39 w 942"/>
                <a:gd name="T19" fmla="*/ 12 h 1102"/>
                <a:gd name="T20" fmla="*/ 903 w 942"/>
                <a:gd name="T21" fmla="*/ 12 h 1102"/>
                <a:gd name="T22" fmla="*/ 922 w 942"/>
                <a:gd name="T23" fmla="*/ 20 h 1102"/>
                <a:gd name="T24" fmla="*/ 930 w 942"/>
                <a:gd name="T25" fmla="*/ 39 h 1102"/>
                <a:gd name="T26" fmla="*/ 930 w 942"/>
                <a:gd name="T27" fmla="*/ 1063 h 1102"/>
                <a:gd name="T28" fmla="*/ 936 w 942"/>
                <a:gd name="T29" fmla="*/ 1063 h 1102"/>
                <a:gd name="T30" fmla="*/ 942 w 942"/>
                <a:gd name="T31" fmla="*/ 1063 h 1102"/>
                <a:gd name="T32" fmla="*/ 942 w 942"/>
                <a:gd name="T33" fmla="*/ 39 h 1102"/>
                <a:gd name="T34" fmla="*/ 903 w 942"/>
                <a:gd name="T35" fmla="*/ 0 h 1102"/>
                <a:gd name="T36" fmla="*/ 39 w 942"/>
                <a:gd name="T37" fmla="*/ 0 h 1102"/>
                <a:gd name="T38" fmla="*/ 0 w 942"/>
                <a:gd name="T39" fmla="*/ 39 h 1102"/>
                <a:gd name="T40" fmla="*/ 0 w 942"/>
                <a:gd name="T41" fmla="*/ 1063 h 1102"/>
                <a:gd name="T42" fmla="*/ 39 w 942"/>
                <a:gd name="T43" fmla="*/ 1102 h 1102"/>
                <a:gd name="T44" fmla="*/ 903 w 942"/>
                <a:gd name="T45" fmla="*/ 1102 h 1102"/>
                <a:gd name="T46" fmla="*/ 942 w 942"/>
                <a:gd name="T47" fmla="*/ 1063 h 1102"/>
                <a:gd name="T48" fmla="*/ 936 w 942"/>
                <a:gd name="T49" fmla="*/ 106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2" h="1102">
                  <a:moveTo>
                    <a:pt x="936" y="1063"/>
                  </a:moveTo>
                  <a:cubicBezTo>
                    <a:pt x="930" y="1063"/>
                    <a:pt x="930" y="1063"/>
                    <a:pt x="930" y="1063"/>
                  </a:cubicBezTo>
                  <a:cubicBezTo>
                    <a:pt x="930" y="1070"/>
                    <a:pt x="927" y="1077"/>
                    <a:pt x="922" y="1082"/>
                  </a:cubicBezTo>
                  <a:cubicBezTo>
                    <a:pt x="917" y="1087"/>
                    <a:pt x="910" y="1090"/>
                    <a:pt x="903" y="1090"/>
                  </a:cubicBezTo>
                  <a:cubicBezTo>
                    <a:pt x="39" y="1090"/>
                    <a:pt x="39" y="1090"/>
                    <a:pt x="39" y="1090"/>
                  </a:cubicBezTo>
                  <a:cubicBezTo>
                    <a:pt x="32" y="1090"/>
                    <a:pt x="25" y="1087"/>
                    <a:pt x="20" y="1082"/>
                  </a:cubicBezTo>
                  <a:cubicBezTo>
                    <a:pt x="15" y="1077"/>
                    <a:pt x="12" y="1070"/>
                    <a:pt x="12" y="1063"/>
                  </a:cubicBezTo>
                  <a:cubicBezTo>
                    <a:pt x="12" y="39"/>
                    <a:pt x="12" y="39"/>
                    <a:pt x="12" y="39"/>
                  </a:cubicBezTo>
                  <a:cubicBezTo>
                    <a:pt x="12" y="32"/>
                    <a:pt x="15" y="25"/>
                    <a:pt x="20" y="20"/>
                  </a:cubicBezTo>
                  <a:cubicBezTo>
                    <a:pt x="25" y="15"/>
                    <a:pt x="32" y="12"/>
                    <a:pt x="39" y="12"/>
                  </a:cubicBezTo>
                  <a:cubicBezTo>
                    <a:pt x="903" y="12"/>
                    <a:pt x="903" y="12"/>
                    <a:pt x="903" y="12"/>
                  </a:cubicBezTo>
                  <a:cubicBezTo>
                    <a:pt x="910" y="12"/>
                    <a:pt x="917" y="15"/>
                    <a:pt x="922" y="20"/>
                  </a:cubicBezTo>
                  <a:cubicBezTo>
                    <a:pt x="927" y="25"/>
                    <a:pt x="930" y="32"/>
                    <a:pt x="930" y="39"/>
                  </a:cubicBezTo>
                  <a:cubicBezTo>
                    <a:pt x="930" y="1063"/>
                    <a:pt x="930" y="1063"/>
                    <a:pt x="930" y="1063"/>
                  </a:cubicBezTo>
                  <a:cubicBezTo>
                    <a:pt x="936" y="1063"/>
                    <a:pt x="936" y="1063"/>
                    <a:pt x="936" y="1063"/>
                  </a:cubicBezTo>
                  <a:cubicBezTo>
                    <a:pt x="942" y="1063"/>
                    <a:pt x="942" y="1063"/>
                    <a:pt x="942" y="1063"/>
                  </a:cubicBezTo>
                  <a:cubicBezTo>
                    <a:pt x="942" y="39"/>
                    <a:pt x="942" y="39"/>
                    <a:pt x="942" y="39"/>
                  </a:cubicBezTo>
                  <a:cubicBezTo>
                    <a:pt x="942" y="18"/>
                    <a:pt x="924" y="0"/>
                    <a:pt x="903" y="0"/>
                  </a:cubicBezTo>
                  <a:cubicBezTo>
                    <a:pt x="39" y="0"/>
                    <a:pt x="39" y="0"/>
                    <a:pt x="39" y="0"/>
                  </a:cubicBezTo>
                  <a:cubicBezTo>
                    <a:pt x="18" y="0"/>
                    <a:pt x="0" y="18"/>
                    <a:pt x="0" y="39"/>
                  </a:cubicBezTo>
                  <a:cubicBezTo>
                    <a:pt x="0" y="1063"/>
                    <a:pt x="0" y="1063"/>
                    <a:pt x="0" y="1063"/>
                  </a:cubicBezTo>
                  <a:cubicBezTo>
                    <a:pt x="0" y="1084"/>
                    <a:pt x="18" y="1102"/>
                    <a:pt x="39" y="1102"/>
                  </a:cubicBezTo>
                  <a:cubicBezTo>
                    <a:pt x="903" y="1102"/>
                    <a:pt x="903" y="1102"/>
                    <a:pt x="903" y="1102"/>
                  </a:cubicBezTo>
                  <a:cubicBezTo>
                    <a:pt x="924" y="1102"/>
                    <a:pt x="942" y="1084"/>
                    <a:pt x="942" y="1063"/>
                  </a:cubicBezTo>
                  <a:lnTo>
                    <a:pt x="936" y="10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52"/>
            <p:cNvSpPr>
              <a:spLocks/>
            </p:cNvSpPr>
            <p:nvPr/>
          </p:nvSpPr>
          <p:spPr bwMode="auto">
            <a:xfrm>
              <a:off x="4035" y="3156"/>
              <a:ext cx="208" cy="185"/>
            </a:xfrm>
            <a:custGeom>
              <a:avLst/>
              <a:gdLst>
                <a:gd name="T0" fmla="*/ 139 w 180"/>
                <a:gd name="T1" fmla="*/ 144 h 160"/>
                <a:gd name="T2" fmla="*/ 90 w 180"/>
                <a:gd name="T3" fmla="*/ 160 h 160"/>
                <a:gd name="T4" fmla="*/ 27 w 180"/>
                <a:gd name="T5" fmla="*/ 129 h 160"/>
                <a:gd name="T6" fmla="*/ 42 w 180"/>
                <a:gd name="T7" fmla="*/ 17 h 160"/>
                <a:gd name="T8" fmla="*/ 90 w 180"/>
                <a:gd name="T9" fmla="*/ 0 h 160"/>
                <a:gd name="T10" fmla="*/ 154 w 180"/>
                <a:gd name="T11" fmla="*/ 32 h 160"/>
                <a:gd name="T12" fmla="*/ 139 w 180"/>
                <a:gd name="T13" fmla="*/ 144 h 160"/>
              </a:gdLst>
              <a:ahLst/>
              <a:cxnLst>
                <a:cxn ang="0">
                  <a:pos x="T0" y="T1"/>
                </a:cxn>
                <a:cxn ang="0">
                  <a:pos x="T2" y="T3"/>
                </a:cxn>
                <a:cxn ang="0">
                  <a:pos x="T4" y="T5"/>
                </a:cxn>
                <a:cxn ang="0">
                  <a:pos x="T6" y="T7"/>
                </a:cxn>
                <a:cxn ang="0">
                  <a:pos x="T8" y="T9"/>
                </a:cxn>
                <a:cxn ang="0">
                  <a:pos x="T10" y="T11"/>
                </a:cxn>
                <a:cxn ang="0">
                  <a:pos x="T12" y="T13"/>
                </a:cxn>
              </a:cxnLst>
              <a:rect l="0" t="0" r="r" b="b"/>
              <a:pathLst>
                <a:path w="180" h="160">
                  <a:moveTo>
                    <a:pt x="139" y="144"/>
                  </a:moveTo>
                  <a:cubicBezTo>
                    <a:pt x="124" y="155"/>
                    <a:pt x="107" y="160"/>
                    <a:pt x="90" y="160"/>
                  </a:cubicBezTo>
                  <a:cubicBezTo>
                    <a:pt x="66" y="160"/>
                    <a:pt x="42" y="150"/>
                    <a:pt x="27" y="129"/>
                  </a:cubicBezTo>
                  <a:cubicBezTo>
                    <a:pt x="0" y="94"/>
                    <a:pt x="6" y="44"/>
                    <a:pt x="42" y="17"/>
                  </a:cubicBezTo>
                  <a:cubicBezTo>
                    <a:pt x="56" y="6"/>
                    <a:pt x="73" y="0"/>
                    <a:pt x="90" y="0"/>
                  </a:cubicBezTo>
                  <a:cubicBezTo>
                    <a:pt x="114" y="0"/>
                    <a:pt x="138" y="11"/>
                    <a:pt x="154" y="32"/>
                  </a:cubicBezTo>
                  <a:cubicBezTo>
                    <a:pt x="180" y="67"/>
                    <a:pt x="174" y="117"/>
                    <a:pt x="139" y="144"/>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53"/>
            <p:cNvSpPr>
              <a:spLocks/>
            </p:cNvSpPr>
            <p:nvPr/>
          </p:nvSpPr>
          <p:spPr bwMode="auto">
            <a:xfrm>
              <a:off x="4035" y="3156"/>
              <a:ext cx="208" cy="185"/>
            </a:xfrm>
            <a:custGeom>
              <a:avLst/>
              <a:gdLst>
                <a:gd name="T0" fmla="*/ 139 w 180"/>
                <a:gd name="T1" fmla="*/ 144 h 160"/>
                <a:gd name="T2" fmla="*/ 90 w 180"/>
                <a:gd name="T3" fmla="*/ 160 h 160"/>
                <a:gd name="T4" fmla="*/ 27 w 180"/>
                <a:gd name="T5" fmla="*/ 129 h 160"/>
                <a:gd name="T6" fmla="*/ 42 w 180"/>
                <a:gd name="T7" fmla="*/ 17 h 160"/>
                <a:gd name="T8" fmla="*/ 90 w 180"/>
                <a:gd name="T9" fmla="*/ 0 h 160"/>
                <a:gd name="T10" fmla="*/ 154 w 180"/>
                <a:gd name="T11" fmla="*/ 32 h 160"/>
                <a:gd name="T12" fmla="*/ 139 w 180"/>
                <a:gd name="T13" fmla="*/ 144 h 160"/>
              </a:gdLst>
              <a:ahLst/>
              <a:cxnLst>
                <a:cxn ang="0">
                  <a:pos x="T0" y="T1"/>
                </a:cxn>
                <a:cxn ang="0">
                  <a:pos x="T2" y="T3"/>
                </a:cxn>
                <a:cxn ang="0">
                  <a:pos x="T4" y="T5"/>
                </a:cxn>
                <a:cxn ang="0">
                  <a:pos x="T6" y="T7"/>
                </a:cxn>
                <a:cxn ang="0">
                  <a:pos x="T8" y="T9"/>
                </a:cxn>
                <a:cxn ang="0">
                  <a:pos x="T10" y="T11"/>
                </a:cxn>
                <a:cxn ang="0">
                  <a:pos x="T12" y="T13"/>
                </a:cxn>
              </a:cxnLst>
              <a:rect l="0" t="0" r="r" b="b"/>
              <a:pathLst>
                <a:path w="180" h="160">
                  <a:moveTo>
                    <a:pt x="139" y="144"/>
                  </a:moveTo>
                  <a:cubicBezTo>
                    <a:pt x="124" y="155"/>
                    <a:pt x="107" y="160"/>
                    <a:pt x="90" y="160"/>
                  </a:cubicBezTo>
                  <a:cubicBezTo>
                    <a:pt x="66" y="160"/>
                    <a:pt x="42" y="150"/>
                    <a:pt x="27" y="129"/>
                  </a:cubicBezTo>
                  <a:cubicBezTo>
                    <a:pt x="0" y="94"/>
                    <a:pt x="6" y="44"/>
                    <a:pt x="42" y="17"/>
                  </a:cubicBezTo>
                  <a:cubicBezTo>
                    <a:pt x="56" y="6"/>
                    <a:pt x="73" y="0"/>
                    <a:pt x="90" y="0"/>
                  </a:cubicBezTo>
                  <a:cubicBezTo>
                    <a:pt x="114" y="0"/>
                    <a:pt x="138" y="11"/>
                    <a:pt x="154" y="32"/>
                  </a:cubicBezTo>
                  <a:cubicBezTo>
                    <a:pt x="180" y="67"/>
                    <a:pt x="174" y="117"/>
                    <a:pt x="139" y="144"/>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54"/>
            <p:cNvSpPr>
              <a:spLocks/>
            </p:cNvSpPr>
            <p:nvPr/>
          </p:nvSpPr>
          <p:spPr bwMode="auto">
            <a:xfrm>
              <a:off x="4060" y="3184"/>
              <a:ext cx="26" cy="67"/>
            </a:xfrm>
            <a:custGeom>
              <a:avLst/>
              <a:gdLst>
                <a:gd name="T0" fmla="*/ 14 w 22"/>
                <a:gd name="T1" fmla="*/ 58 h 58"/>
                <a:gd name="T2" fmla="*/ 22 w 22"/>
                <a:gd name="T3" fmla="*/ 44 h 58"/>
                <a:gd name="T4" fmla="*/ 11 w 22"/>
                <a:gd name="T5" fmla="*/ 0 h 58"/>
                <a:gd name="T6" fmla="*/ 2 w 22"/>
                <a:gd name="T7" fmla="*/ 11 h 58"/>
                <a:gd name="T8" fmla="*/ 14 w 22"/>
                <a:gd name="T9" fmla="*/ 58 h 58"/>
              </a:gdLst>
              <a:ahLst/>
              <a:cxnLst>
                <a:cxn ang="0">
                  <a:pos x="T0" y="T1"/>
                </a:cxn>
                <a:cxn ang="0">
                  <a:pos x="T2" y="T3"/>
                </a:cxn>
                <a:cxn ang="0">
                  <a:pos x="T4" y="T5"/>
                </a:cxn>
                <a:cxn ang="0">
                  <a:pos x="T6" y="T7"/>
                </a:cxn>
                <a:cxn ang="0">
                  <a:pos x="T8" y="T9"/>
                </a:cxn>
              </a:cxnLst>
              <a:rect l="0" t="0" r="r" b="b"/>
              <a:pathLst>
                <a:path w="22" h="58">
                  <a:moveTo>
                    <a:pt x="14" y="58"/>
                  </a:moveTo>
                  <a:cubicBezTo>
                    <a:pt x="16" y="53"/>
                    <a:pt x="18" y="49"/>
                    <a:pt x="22" y="44"/>
                  </a:cubicBezTo>
                  <a:cubicBezTo>
                    <a:pt x="9" y="24"/>
                    <a:pt x="9" y="8"/>
                    <a:pt x="11" y="0"/>
                  </a:cubicBezTo>
                  <a:cubicBezTo>
                    <a:pt x="8" y="4"/>
                    <a:pt x="5" y="7"/>
                    <a:pt x="2" y="11"/>
                  </a:cubicBezTo>
                  <a:cubicBezTo>
                    <a:pt x="0" y="21"/>
                    <a:pt x="0" y="38"/>
                    <a:pt x="1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55"/>
            <p:cNvSpPr>
              <a:spLocks/>
            </p:cNvSpPr>
            <p:nvPr/>
          </p:nvSpPr>
          <p:spPr bwMode="auto">
            <a:xfrm>
              <a:off x="4092" y="3253"/>
              <a:ext cx="123" cy="62"/>
            </a:xfrm>
            <a:custGeom>
              <a:avLst/>
              <a:gdLst>
                <a:gd name="T0" fmla="*/ 22 w 107"/>
                <a:gd name="T1" fmla="*/ 14 h 54"/>
                <a:gd name="T2" fmla="*/ 7 w 107"/>
                <a:gd name="T3" fmla="*/ 0 h 54"/>
                <a:gd name="T4" fmla="*/ 0 w 107"/>
                <a:gd name="T5" fmla="*/ 13 h 54"/>
                <a:gd name="T6" fmla="*/ 13 w 107"/>
                <a:gd name="T7" fmla="*/ 25 h 54"/>
                <a:gd name="T8" fmla="*/ 97 w 107"/>
                <a:gd name="T9" fmla="*/ 54 h 54"/>
                <a:gd name="T10" fmla="*/ 107 w 107"/>
                <a:gd name="T11" fmla="*/ 41 h 54"/>
                <a:gd name="T12" fmla="*/ 22 w 107"/>
                <a:gd name="T13" fmla="*/ 14 h 54"/>
              </a:gdLst>
              <a:ahLst/>
              <a:cxnLst>
                <a:cxn ang="0">
                  <a:pos x="T0" y="T1"/>
                </a:cxn>
                <a:cxn ang="0">
                  <a:pos x="T2" y="T3"/>
                </a:cxn>
                <a:cxn ang="0">
                  <a:pos x="T4" y="T5"/>
                </a:cxn>
                <a:cxn ang="0">
                  <a:pos x="T6" y="T7"/>
                </a:cxn>
                <a:cxn ang="0">
                  <a:pos x="T8" y="T9"/>
                </a:cxn>
                <a:cxn ang="0">
                  <a:pos x="T10" y="T11"/>
                </a:cxn>
                <a:cxn ang="0">
                  <a:pos x="T12" y="T13"/>
                </a:cxn>
              </a:cxnLst>
              <a:rect l="0" t="0" r="r" b="b"/>
              <a:pathLst>
                <a:path w="107" h="54">
                  <a:moveTo>
                    <a:pt x="22" y="14"/>
                  </a:moveTo>
                  <a:cubicBezTo>
                    <a:pt x="16" y="10"/>
                    <a:pt x="11" y="5"/>
                    <a:pt x="7" y="0"/>
                  </a:cubicBezTo>
                  <a:cubicBezTo>
                    <a:pt x="4" y="5"/>
                    <a:pt x="2" y="9"/>
                    <a:pt x="0" y="13"/>
                  </a:cubicBezTo>
                  <a:cubicBezTo>
                    <a:pt x="4" y="17"/>
                    <a:pt x="8" y="21"/>
                    <a:pt x="13" y="25"/>
                  </a:cubicBezTo>
                  <a:cubicBezTo>
                    <a:pt x="46" y="51"/>
                    <a:pt x="79" y="54"/>
                    <a:pt x="97" y="54"/>
                  </a:cubicBezTo>
                  <a:cubicBezTo>
                    <a:pt x="98" y="54"/>
                    <a:pt x="104" y="46"/>
                    <a:pt x="107" y="41"/>
                  </a:cubicBezTo>
                  <a:cubicBezTo>
                    <a:pt x="99" y="43"/>
                    <a:pt x="64" y="47"/>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56"/>
            <p:cNvSpPr>
              <a:spLocks/>
            </p:cNvSpPr>
            <p:nvPr/>
          </p:nvSpPr>
          <p:spPr bwMode="auto">
            <a:xfrm>
              <a:off x="4141" y="3207"/>
              <a:ext cx="88" cy="74"/>
            </a:xfrm>
            <a:custGeom>
              <a:avLst/>
              <a:gdLst>
                <a:gd name="T0" fmla="*/ 0 w 76"/>
                <a:gd name="T1" fmla="*/ 7 h 64"/>
                <a:gd name="T2" fmla="*/ 74 w 76"/>
                <a:gd name="T3" fmla="*/ 64 h 64"/>
                <a:gd name="T4" fmla="*/ 76 w 76"/>
                <a:gd name="T5" fmla="*/ 57 h 64"/>
                <a:gd name="T6" fmla="*/ 11 w 76"/>
                <a:gd name="T7" fmla="*/ 0 h 64"/>
                <a:gd name="T8" fmla="*/ 0 w 76"/>
                <a:gd name="T9" fmla="*/ 7 h 64"/>
              </a:gdLst>
              <a:ahLst/>
              <a:cxnLst>
                <a:cxn ang="0">
                  <a:pos x="T0" y="T1"/>
                </a:cxn>
                <a:cxn ang="0">
                  <a:pos x="T2" y="T3"/>
                </a:cxn>
                <a:cxn ang="0">
                  <a:pos x="T4" y="T5"/>
                </a:cxn>
                <a:cxn ang="0">
                  <a:pos x="T6" y="T7"/>
                </a:cxn>
                <a:cxn ang="0">
                  <a:pos x="T8" y="T9"/>
                </a:cxn>
              </a:cxnLst>
              <a:rect l="0" t="0" r="r" b="b"/>
              <a:pathLst>
                <a:path w="76" h="64">
                  <a:moveTo>
                    <a:pt x="0" y="7"/>
                  </a:moveTo>
                  <a:cubicBezTo>
                    <a:pt x="30" y="34"/>
                    <a:pt x="65" y="58"/>
                    <a:pt x="74" y="64"/>
                  </a:cubicBezTo>
                  <a:cubicBezTo>
                    <a:pt x="75" y="62"/>
                    <a:pt x="75" y="60"/>
                    <a:pt x="76" y="57"/>
                  </a:cubicBezTo>
                  <a:cubicBezTo>
                    <a:pt x="66" y="50"/>
                    <a:pt x="41" y="30"/>
                    <a:pt x="11" y="0"/>
                  </a:cubicBezTo>
                  <a:cubicBezTo>
                    <a:pt x="7"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57"/>
            <p:cNvSpPr>
              <a:spLocks/>
            </p:cNvSpPr>
            <p:nvPr/>
          </p:nvSpPr>
          <p:spPr bwMode="auto">
            <a:xfrm>
              <a:off x="4099" y="3161"/>
              <a:ext cx="38" cy="37"/>
            </a:xfrm>
            <a:custGeom>
              <a:avLst/>
              <a:gdLst>
                <a:gd name="T0" fmla="*/ 33 w 33"/>
                <a:gd name="T1" fmla="*/ 25 h 32"/>
                <a:gd name="T2" fmla="*/ 10 w 33"/>
                <a:gd name="T3" fmla="*/ 0 h 32"/>
                <a:gd name="T4" fmla="*/ 0 w 33"/>
                <a:gd name="T5" fmla="*/ 4 h 32"/>
                <a:gd name="T6" fmla="*/ 21 w 33"/>
                <a:gd name="T7" fmla="*/ 32 h 32"/>
                <a:gd name="T8" fmla="*/ 33 w 33"/>
                <a:gd name="T9" fmla="*/ 25 h 32"/>
              </a:gdLst>
              <a:ahLst/>
              <a:cxnLst>
                <a:cxn ang="0">
                  <a:pos x="T0" y="T1"/>
                </a:cxn>
                <a:cxn ang="0">
                  <a:pos x="T2" y="T3"/>
                </a:cxn>
                <a:cxn ang="0">
                  <a:pos x="T4" y="T5"/>
                </a:cxn>
                <a:cxn ang="0">
                  <a:pos x="T6" y="T7"/>
                </a:cxn>
                <a:cxn ang="0">
                  <a:pos x="T8" y="T9"/>
                </a:cxn>
              </a:cxnLst>
              <a:rect l="0" t="0" r="r" b="b"/>
              <a:pathLst>
                <a:path w="33" h="32">
                  <a:moveTo>
                    <a:pt x="33" y="25"/>
                  </a:moveTo>
                  <a:cubicBezTo>
                    <a:pt x="25" y="17"/>
                    <a:pt x="18" y="9"/>
                    <a:pt x="10" y="0"/>
                  </a:cubicBezTo>
                  <a:cubicBezTo>
                    <a:pt x="7" y="1"/>
                    <a:pt x="3" y="3"/>
                    <a:pt x="0" y="4"/>
                  </a:cubicBezTo>
                  <a:cubicBezTo>
                    <a:pt x="5" y="14"/>
                    <a:pt x="13" y="23"/>
                    <a:pt x="21" y="32"/>
                  </a:cubicBezTo>
                  <a:cubicBezTo>
                    <a:pt x="25" y="29"/>
                    <a:pt x="29" y="27"/>
                    <a:pt x="3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58"/>
            <p:cNvSpPr>
              <a:spLocks/>
            </p:cNvSpPr>
            <p:nvPr/>
          </p:nvSpPr>
          <p:spPr bwMode="auto">
            <a:xfrm>
              <a:off x="4063" y="3251"/>
              <a:ext cx="29" cy="70"/>
            </a:xfrm>
            <a:custGeom>
              <a:avLst/>
              <a:gdLst>
                <a:gd name="T0" fmla="*/ 12 w 25"/>
                <a:gd name="T1" fmla="*/ 0 h 61"/>
                <a:gd name="T2" fmla="*/ 0 w 25"/>
                <a:gd name="T3" fmla="*/ 44 h 61"/>
                <a:gd name="T4" fmla="*/ 2 w 25"/>
                <a:gd name="T5" fmla="*/ 47 h 61"/>
                <a:gd name="T6" fmla="*/ 15 w 25"/>
                <a:gd name="T7" fmla="*/ 61 h 61"/>
                <a:gd name="T8" fmla="*/ 25 w 25"/>
                <a:gd name="T9" fmla="*/ 15 h 61"/>
                <a:gd name="T10" fmla="*/ 12 w 25"/>
                <a:gd name="T11" fmla="*/ 0 h 61"/>
              </a:gdLst>
              <a:ahLst/>
              <a:cxnLst>
                <a:cxn ang="0">
                  <a:pos x="T0" y="T1"/>
                </a:cxn>
                <a:cxn ang="0">
                  <a:pos x="T2" y="T3"/>
                </a:cxn>
                <a:cxn ang="0">
                  <a:pos x="T4" y="T5"/>
                </a:cxn>
                <a:cxn ang="0">
                  <a:pos x="T6" y="T7"/>
                </a:cxn>
                <a:cxn ang="0">
                  <a:pos x="T8" y="T9"/>
                </a:cxn>
                <a:cxn ang="0">
                  <a:pos x="T10" y="T11"/>
                </a:cxn>
              </a:cxnLst>
              <a:rect l="0" t="0" r="r" b="b"/>
              <a:pathLst>
                <a:path w="25" h="61">
                  <a:moveTo>
                    <a:pt x="12" y="0"/>
                  </a:moveTo>
                  <a:cubicBezTo>
                    <a:pt x="4" y="15"/>
                    <a:pt x="1" y="32"/>
                    <a:pt x="0" y="44"/>
                  </a:cubicBezTo>
                  <a:cubicBezTo>
                    <a:pt x="1" y="45"/>
                    <a:pt x="1" y="46"/>
                    <a:pt x="2" y="47"/>
                  </a:cubicBezTo>
                  <a:cubicBezTo>
                    <a:pt x="6" y="52"/>
                    <a:pt x="11" y="57"/>
                    <a:pt x="15" y="61"/>
                  </a:cubicBezTo>
                  <a:cubicBezTo>
                    <a:pt x="15" y="50"/>
                    <a:pt x="16" y="33"/>
                    <a:pt x="25" y="15"/>
                  </a:cubicBezTo>
                  <a:cubicBezTo>
                    <a:pt x="19" y="10"/>
                    <a:pt x="15" y="5"/>
                    <a:pt x="1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59"/>
            <p:cNvSpPr>
              <a:spLocks/>
            </p:cNvSpPr>
            <p:nvPr/>
          </p:nvSpPr>
          <p:spPr bwMode="auto">
            <a:xfrm>
              <a:off x="4077" y="3198"/>
              <a:ext cx="64" cy="70"/>
            </a:xfrm>
            <a:custGeom>
              <a:avLst/>
              <a:gdLst>
                <a:gd name="T0" fmla="*/ 40 w 56"/>
                <a:gd name="T1" fmla="*/ 0 h 61"/>
                <a:gd name="T2" fmla="*/ 18 w 56"/>
                <a:gd name="T3" fmla="*/ 19 h 61"/>
                <a:gd name="T4" fmla="*/ 7 w 56"/>
                <a:gd name="T5" fmla="*/ 32 h 61"/>
                <a:gd name="T6" fmla="*/ 8 w 56"/>
                <a:gd name="T7" fmla="*/ 32 h 61"/>
                <a:gd name="T8" fmla="*/ 0 w 56"/>
                <a:gd name="T9" fmla="*/ 46 h 61"/>
                <a:gd name="T10" fmla="*/ 13 w 56"/>
                <a:gd name="T11" fmla="*/ 61 h 61"/>
                <a:gd name="T12" fmla="*/ 20 w 56"/>
                <a:gd name="T13" fmla="*/ 48 h 61"/>
                <a:gd name="T14" fmla="*/ 20 w 56"/>
                <a:gd name="T15" fmla="*/ 48 h 61"/>
                <a:gd name="T16" fmla="*/ 35 w 56"/>
                <a:gd name="T17" fmla="*/ 32 h 61"/>
                <a:gd name="T18" fmla="*/ 56 w 56"/>
                <a:gd name="T19" fmla="*/ 15 h 61"/>
                <a:gd name="T20" fmla="*/ 40 w 56"/>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1">
                  <a:moveTo>
                    <a:pt x="40" y="0"/>
                  </a:moveTo>
                  <a:cubicBezTo>
                    <a:pt x="33" y="5"/>
                    <a:pt x="26" y="11"/>
                    <a:pt x="18" y="19"/>
                  </a:cubicBezTo>
                  <a:cubicBezTo>
                    <a:pt x="14" y="23"/>
                    <a:pt x="11" y="28"/>
                    <a:pt x="7" y="32"/>
                  </a:cubicBezTo>
                  <a:cubicBezTo>
                    <a:pt x="8" y="32"/>
                    <a:pt x="8" y="32"/>
                    <a:pt x="8" y="32"/>
                  </a:cubicBezTo>
                  <a:cubicBezTo>
                    <a:pt x="4" y="37"/>
                    <a:pt x="2" y="41"/>
                    <a:pt x="0" y="46"/>
                  </a:cubicBezTo>
                  <a:cubicBezTo>
                    <a:pt x="3" y="51"/>
                    <a:pt x="7" y="56"/>
                    <a:pt x="13" y="61"/>
                  </a:cubicBezTo>
                  <a:cubicBezTo>
                    <a:pt x="15" y="57"/>
                    <a:pt x="17" y="53"/>
                    <a:pt x="20" y="48"/>
                  </a:cubicBezTo>
                  <a:cubicBezTo>
                    <a:pt x="20" y="48"/>
                    <a:pt x="20" y="48"/>
                    <a:pt x="20" y="48"/>
                  </a:cubicBezTo>
                  <a:cubicBezTo>
                    <a:pt x="24" y="43"/>
                    <a:pt x="29" y="37"/>
                    <a:pt x="35" y="32"/>
                  </a:cubicBezTo>
                  <a:cubicBezTo>
                    <a:pt x="42" y="25"/>
                    <a:pt x="49" y="19"/>
                    <a:pt x="56" y="15"/>
                  </a:cubicBezTo>
                  <a:cubicBezTo>
                    <a:pt x="50" y="10"/>
                    <a:pt x="45" y="5"/>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60"/>
            <p:cNvSpPr>
              <a:spLocks/>
            </p:cNvSpPr>
            <p:nvPr/>
          </p:nvSpPr>
          <p:spPr bwMode="auto">
            <a:xfrm>
              <a:off x="4123" y="3176"/>
              <a:ext cx="89" cy="39"/>
            </a:xfrm>
            <a:custGeom>
              <a:avLst/>
              <a:gdLst>
                <a:gd name="T0" fmla="*/ 65 w 77"/>
                <a:gd name="T1" fmla="*/ 2 h 34"/>
                <a:gd name="T2" fmla="*/ 12 w 77"/>
                <a:gd name="T3" fmla="*/ 12 h 34"/>
                <a:gd name="T4" fmla="*/ 12 w 77"/>
                <a:gd name="T5" fmla="*/ 12 h 34"/>
                <a:gd name="T6" fmla="*/ 0 w 77"/>
                <a:gd name="T7" fmla="*/ 19 h 34"/>
                <a:gd name="T8" fmla="*/ 16 w 77"/>
                <a:gd name="T9" fmla="*/ 34 h 34"/>
                <a:gd name="T10" fmla="*/ 27 w 77"/>
                <a:gd name="T11" fmla="*/ 27 h 34"/>
                <a:gd name="T12" fmla="*/ 27 w 77"/>
                <a:gd name="T13" fmla="*/ 27 h 34"/>
                <a:gd name="T14" fmla="*/ 77 w 77"/>
                <a:gd name="T15" fmla="*/ 14 h 34"/>
                <a:gd name="T16" fmla="*/ 65 w 77"/>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4">
                  <a:moveTo>
                    <a:pt x="65" y="2"/>
                  </a:moveTo>
                  <a:cubicBezTo>
                    <a:pt x="53" y="0"/>
                    <a:pt x="34" y="0"/>
                    <a:pt x="12" y="12"/>
                  </a:cubicBezTo>
                  <a:cubicBezTo>
                    <a:pt x="12" y="12"/>
                    <a:pt x="12" y="12"/>
                    <a:pt x="12" y="12"/>
                  </a:cubicBezTo>
                  <a:cubicBezTo>
                    <a:pt x="8" y="14"/>
                    <a:pt x="4" y="16"/>
                    <a:pt x="0" y="19"/>
                  </a:cubicBezTo>
                  <a:cubicBezTo>
                    <a:pt x="5" y="24"/>
                    <a:pt x="10" y="29"/>
                    <a:pt x="16" y="34"/>
                  </a:cubicBezTo>
                  <a:cubicBezTo>
                    <a:pt x="19" y="31"/>
                    <a:pt x="23" y="29"/>
                    <a:pt x="27" y="27"/>
                  </a:cubicBezTo>
                  <a:cubicBezTo>
                    <a:pt x="27" y="27"/>
                    <a:pt x="27" y="27"/>
                    <a:pt x="27" y="27"/>
                  </a:cubicBezTo>
                  <a:cubicBezTo>
                    <a:pt x="56" y="11"/>
                    <a:pt x="77" y="14"/>
                    <a:pt x="77" y="14"/>
                  </a:cubicBezTo>
                  <a:cubicBezTo>
                    <a:pt x="73" y="9"/>
                    <a:pt x="69" y="5"/>
                    <a:pt x="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61"/>
            <p:cNvSpPr>
              <a:spLocks/>
            </p:cNvSpPr>
            <p:nvPr/>
          </p:nvSpPr>
          <p:spPr bwMode="auto">
            <a:xfrm>
              <a:off x="4171" y="3230"/>
              <a:ext cx="45" cy="45"/>
            </a:xfrm>
            <a:custGeom>
              <a:avLst/>
              <a:gdLst>
                <a:gd name="T0" fmla="*/ 9 w 39"/>
                <a:gd name="T1" fmla="*/ 6 h 39"/>
                <a:gd name="T2" fmla="*/ 6 w 39"/>
                <a:gd name="T3" fmla="*/ 30 h 39"/>
                <a:gd name="T4" fmla="*/ 30 w 39"/>
                <a:gd name="T5" fmla="*/ 34 h 39"/>
                <a:gd name="T6" fmla="*/ 33 w 39"/>
                <a:gd name="T7" fmla="*/ 10 h 39"/>
                <a:gd name="T8" fmla="*/ 9 w 39"/>
                <a:gd name="T9" fmla="*/ 6 h 39"/>
              </a:gdLst>
              <a:ahLst/>
              <a:cxnLst>
                <a:cxn ang="0">
                  <a:pos x="T0" y="T1"/>
                </a:cxn>
                <a:cxn ang="0">
                  <a:pos x="T2" y="T3"/>
                </a:cxn>
                <a:cxn ang="0">
                  <a:pos x="T4" y="T5"/>
                </a:cxn>
                <a:cxn ang="0">
                  <a:pos x="T6" y="T7"/>
                </a:cxn>
                <a:cxn ang="0">
                  <a:pos x="T8" y="T9"/>
                </a:cxn>
              </a:cxnLst>
              <a:rect l="0" t="0" r="r" b="b"/>
              <a:pathLst>
                <a:path w="39" h="39">
                  <a:moveTo>
                    <a:pt x="9" y="6"/>
                  </a:moveTo>
                  <a:cubicBezTo>
                    <a:pt x="2" y="12"/>
                    <a:pt x="0" y="23"/>
                    <a:pt x="6" y="30"/>
                  </a:cubicBezTo>
                  <a:cubicBezTo>
                    <a:pt x="12" y="38"/>
                    <a:pt x="23" y="39"/>
                    <a:pt x="30" y="34"/>
                  </a:cubicBezTo>
                  <a:cubicBezTo>
                    <a:pt x="38" y="28"/>
                    <a:pt x="39" y="17"/>
                    <a:pt x="33" y="10"/>
                  </a:cubicBezTo>
                  <a:cubicBezTo>
                    <a:pt x="28" y="2"/>
                    <a:pt x="17" y="0"/>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62"/>
            <p:cNvSpPr>
              <a:spLocks/>
            </p:cNvSpPr>
            <p:nvPr/>
          </p:nvSpPr>
          <p:spPr bwMode="auto">
            <a:xfrm>
              <a:off x="4132" y="3281"/>
              <a:ext cx="40" cy="41"/>
            </a:xfrm>
            <a:custGeom>
              <a:avLst/>
              <a:gdLst>
                <a:gd name="T0" fmla="*/ 8 w 35"/>
                <a:gd name="T1" fmla="*/ 5 h 36"/>
                <a:gd name="T2" fmla="*/ 5 w 35"/>
                <a:gd name="T3" fmla="*/ 28 h 36"/>
                <a:gd name="T4" fmla="*/ 27 w 35"/>
                <a:gd name="T5" fmla="*/ 30 h 36"/>
                <a:gd name="T6" fmla="*/ 30 w 35"/>
                <a:gd name="T7" fmla="*/ 8 h 36"/>
                <a:gd name="T8" fmla="*/ 8 w 35"/>
                <a:gd name="T9" fmla="*/ 5 h 36"/>
              </a:gdLst>
              <a:ahLst/>
              <a:cxnLst>
                <a:cxn ang="0">
                  <a:pos x="T0" y="T1"/>
                </a:cxn>
                <a:cxn ang="0">
                  <a:pos x="T2" y="T3"/>
                </a:cxn>
                <a:cxn ang="0">
                  <a:pos x="T4" y="T5"/>
                </a:cxn>
                <a:cxn ang="0">
                  <a:pos x="T6" y="T7"/>
                </a:cxn>
                <a:cxn ang="0">
                  <a:pos x="T8" y="T9"/>
                </a:cxn>
              </a:cxnLst>
              <a:rect l="0" t="0" r="r" b="b"/>
              <a:pathLst>
                <a:path w="35" h="36">
                  <a:moveTo>
                    <a:pt x="8" y="5"/>
                  </a:moveTo>
                  <a:cubicBezTo>
                    <a:pt x="1" y="11"/>
                    <a:pt x="0" y="21"/>
                    <a:pt x="5" y="28"/>
                  </a:cubicBezTo>
                  <a:cubicBezTo>
                    <a:pt x="10" y="34"/>
                    <a:pt x="20" y="36"/>
                    <a:pt x="27" y="30"/>
                  </a:cubicBezTo>
                  <a:cubicBezTo>
                    <a:pt x="34" y="25"/>
                    <a:pt x="35" y="15"/>
                    <a:pt x="30" y="8"/>
                  </a:cubicBezTo>
                  <a:cubicBezTo>
                    <a:pt x="25" y="1"/>
                    <a:pt x="15" y="0"/>
                    <a:pt x="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63"/>
            <p:cNvSpPr>
              <a:spLocks/>
            </p:cNvSpPr>
            <p:nvPr/>
          </p:nvSpPr>
          <p:spPr bwMode="auto">
            <a:xfrm>
              <a:off x="4057" y="3219"/>
              <a:ext cx="63" cy="63"/>
            </a:xfrm>
            <a:custGeom>
              <a:avLst/>
              <a:gdLst>
                <a:gd name="T0" fmla="*/ 13 w 55"/>
                <a:gd name="T1" fmla="*/ 8 h 55"/>
                <a:gd name="T2" fmla="*/ 8 w 55"/>
                <a:gd name="T3" fmla="*/ 42 h 55"/>
                <a:gd name="T4" fmla="*/ 42 w 55"/>
                <a:gd name="T5" fmla="*/ 47 h 55"/>
                <a:gd name="T6" fmla="*/ 47 w 55"/>
                <a:gd name="T7" fmla="*/ 13 h 55"/>
                <a:gd name="T8" fmla="*/ 13 w 55"/>
                <a:gd name="T9" fmla="*/ 8 h 55"/>
              </a:gdLst>
              <a:ahLst/>
              <a:cxnLst>
                <a:cxn ang="0">
                  <a:pos x="T0" y="T1"/>
                </a:cxn>
                <a:cxn ang="0">
                  <a:pos x="T2" y="T3"/>
                </a:cxn>
                <a:cxn ang="0">
                  <a:pos x="T4" y="T5"/>
                </a:cxn>
                <a:cxn ang="0">
                  <a:pos x="T6" y="T7"/>
                </a:cxn>
                <a:cxn ang="0">
                  <a:pos x="T8" y="T9"/>
                </a:cxn>
              </a:cxnLst>
              <a:rect l="0" t="0" r="r" b="b"/>
              <a:pathLst>
                <a:path w="55" h="55">
                  <a:moveTo>
                    <a:pt x="13" y="8"/>
                  </a:moveTo>
                  <a:cubicBezTo>
                    <a:pt x="2" y="17"/>
                    <a:pt x="0" y="32"/>
                    <a:pt x="8" y="42"/>
                  </a:cubicBezTo>
                  <a:cubicBezTo>
                    <a:pt x="17" y="53"/>
                    <a:pt x="32" y="55"/>
                    <a:pt x="42" y="47"/>
                  </a:cubicBezTo>
                  <a:cubicBezTo>
                    <a:pt x="53" y="39"/>
                    <a:pt x="55" y="24"/>
                    <a:pt x="47" y="13"/>
                  </a:cubicBezTo>
                  <a:cubicBezTo>
                    <a:pt x="39" y="2"/>
                    <a:pt x="23" y="0"/>
                    <a:pt x="1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64"/>
            <p:cNvSpPr>
              <a:spLocks noEditPoints="1"/>
            </p:cNvSpPr>
            <p:nvPr/>
          </p:nvSpPr>
          <p:spPr bwMode="auto">
            <a:xfrm>
              <a:off x="3840" y="2959"/>
              <a:ext cx="598" cy="579"/>
            </a:xfrm>
            <a:custGeom>
              <a:avLst/>
              <a:gdLst>
                <a:gd name="T0" fmla="*/ 424 w 518"/>
                <a:gd name="T1" fmla="*/ 502 h 502"/>
                <a:gd name="T2" fmla="*/ 162 w 518"/>
                <a:gd name="T3" fmla="*/ 349 h 502"/>
                <a:gd name="T4" fmla="*/ 24 w 518"/>
                <a:gd name="T5" fmla="*/ 159 h 502"/>
                <a:gd name="T6" fmla="*/ 32 w 518"/>
                <a:gd name="T7" fmla="*/ 24 h 502"/>
                <a:gd name="T8" fmla="*/ 94 w 518"/>
                <a:gd name="T9" fmla="*/ 0 h 502"/>
                <a:gd name="T10" fmla="*/ 356 w 518"/>
                <a:gd name="T11" fmla="*/ 154 h 502"/>
                <a:gd name="T12" fmla="*/ 494 w 518"/>
                <a:gd name="T13" fmla="*/ 344 h 502"/>
                <a:gd name="T14" fmla="*/ 487 w 518"/>
                <a:gd name="T15" fmla="*/ 479 h 502"/>
                <a:gd name="T16" fmla="*/ 424 w 518"/>
                <a:gd name="T17" fmla="*/ 502 h 502"/>
                <a:gd name="T18" fmla="*/ 94 w 518"/>
                <a:gd name="T19" fmla="*/ 31 h 502"/>
                <a:gd name="T20" fmla="*/ 53 w 518"/>
                <a:gd name="T21" fmla="*/ 46 h 502"/>
                <a:gd name="T22" fmla="*/ 53 w 518"/>
                <a:gd name="T23" fmla="*/ 147 h 502"/>
                <a:gd name="T24" fmla="*/ 184 w 518"/>
                <a:gd name="T25" fmla="*/ 327 h 502"/>
                <a:gd name="T26" fmla="*/ 424 w 518"/>
                <a:gd name="T27" fmla="*/ 472 h 502"/>
                <a:gd name="T28" fmla="*/ 465 w 518"/>
                <a:gd name="T29" fmla="*/ 457 h 502"/>
                <a:gd name="T30" fmla="*/ 465 w 518"/>
                <a:gd name="T31" fmla="*/ 356 h 502"/>
                <a:gd name="T32" fmla="*/ 334 w 518"/>
                <a:gd name="T33" fmla="*/ 176 h 502"/>
                <a:gd name="T34" fmla="*/ 94 w 518"/>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8" h="502">
                  <a:moveTo>
                    <a:pt x="424" y="502"/>
                  </a:moveTo>
                  <a:cubicBezTo>
                    <a:pt x="355" y="502"/>
                    <a:pt x="260" y="446"/>
                    <a:pt x="162" y="349"/>
                  </a:cubicBezTo>
                  <a:cubicBezTo>
                    <a:pt x="95" y="282"/>
                    <a:pt x="48" y="216"/>
                    <a:pt x="24" y="159"/>
                  </a:cubicBezTo>
                  <a:cubicBezTo>
                    <a:pt x="0" y="100"/>
                    <a:pt x="3" y="52"/>
                    <a:pt x="32" y="24"/>
                  </a:cubicBezTo>
                  <a:cubicBezTo>
                    <a:pt x="47" y="8"/>
                    <a:pt x="69" y="0"/>
                    <a:pt x="94" y="0"/>
                  </a:cubicBezTo>
                  <a:cubicBezTo>
                    <a:pt x="163" y="0"/>
                    <a:pt x="258" y="56"/>
                    <a:pt x="356" y="154"/>
                  </a:cubicBezTo>
                  <a:cubicBezTo>
                    <a:pt x="423" y="221"/>
                    <a:pt x="471" y="287"/>
                    <a:pt x="494" y="344"/>
                  </a:cubicBezTo>
                  <a:cubicBezTo>
                    <a:pt x="518" y="402"/>
                    <a:pt x="515" y="450"/>
                    <a:pt x="487" y="479"/>
                  </a:cubicBezTo>
                  <a:cubicBezTo>
                    <a:pt x="471" y="494"/>
                    <a:pt x="449" y="502"/>
                    <a:pt x="424" y="502"/>
                  </a:cubicBezTo>
                  <a:close/>
                  <a:moveTo>
                    <a:pt x="94" y="31"/>
                  </a:moveTo>
                  <a:cubicBezTo>
                    <a:pt x="77" y="31"/>
                    <a:pt x="63" y="36"/>
                    <a:pt x="53" y="46"/>
                  </a:cubicBezTo>
                  <a:cubicBezTo>
                    <a:pt x="34" y="65"/>
                    <a:pt x="34" y="101"/>
                    <a:pt x="53" y="147"/>
                  </a:cubicBezTo>
                  <a:cubicBezTo>
                    <a:pt x="75" y="201"/>
                    <a:pt x="120" y="263"/>
                    <a:pt x="184" y="327"/>
                  </a:cubicBezTo>
                  <a:cubicBezTo>
                    <a:pt x="275" y="417"/>
                    <a:pt x="364" y="472"/>
                    <a:pt x="424" y="472"/>
                  </a:cubicBezTo>
                  <a:cubicBezTo>
                    <a:pt x="441" y="472"/>
                    <a:pt x="455" y="467"/>
                    <a:pt x="465" y="457"/>
                  </a:cubicBezTo>
                  <a:cubicBezTo>
                    <a:pt x="484" y="438"/>
                    <a:pt x="484" y="402"/>
                    <a:pt x="465" y="356"/>
                  </a:cubicBezTo>
                  <a:cubicBezTo>
                    <a:pt x="443" y="302"/>
                    <a:pt x="398" y="240"/>
                    <a:pt x="334" y="176"/>
                  </a:cubicBezTo>
                  <a:cubicBezTo>
                    <a:pt x="244" y="85"/>
                    <a:pt x="154" y="31"/>
                    <a:pt x="94" y="31"/>
                  </a:cubicBezTo>
                  <a:close/>
                </a:path>
              </a:pathLst>
            </a:custGeom>
            <a:solidFill>
              <a:srgbClr val="D8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65"/>
            <p:cNvSpPr>
              <a:spLocks noEditPoints="1"/>
            </p:cNvSpPr>
            <p:nvPr/>
          </p:nvSpPr>
          <p:spPr bwMode="auto">
            <a:xfrm>
              <a:off x="3840" y="2959"/>
              <a:ext cx="598" cy="579"/>
            </a:xfrm>
            <a:custGeom>
              <a:avLst/>
              <a:gdLst>
                <a:gd name="T0" fmla="*/ 94 w 518"/>
                <a:gd name="T1" fmla="*/ 502 h 502"/>
                <a:gd name="T2" fmla="*/ 32 w 518"/>
                <a:gd name="T3" fmla="*/ 479 h 502"/>
                <a:gd name="T4" fmla="*/ 24 w 518"/>
                <a:gd name="T5" fmla="*/ 344 h 502"/>
                <a:gd name="T6" fmla="*/ 162 w 518"/>
                <a:gd name="T7" fmla="*/ 154 h 502"/>
                <a:gd name="T8" fmla="*/ 424 w 518"/>
                <a:gd name="T9" fmla="*/ 0 h 502"/>
                <a:gd name="T10" fmla="*/ 487 w 518"/>
                <a:gd name="T11" fmla="*/ 24 h 502"/>
                <a:gd name="T12" fmla="*/ 494 w 518"/>
                <a:gd name="T13" fmla="*/ 159 h 502"/>
                <a:gd name="T14" fmla="*/ 356 w 518"/>
                <a:gd name="T15" fmla="*/ 349 h 502"/>
                <a:gd name="T16" fmla="*/ 94 w 518"/>
                <a:gd name="T17" fmla="*/ 502 h 502"/>
                <a:gd name="T18" fmla="*/ 424 w 518"/>
                <a:gd name="T19" fmla="*/ 31 h 502"/>
                <a:gd name="T20" fmla="*/ 184 w 518"/>
                <a:gd name="T21" fmla="*/ 176 h 502"/>
                <a:gd name="T22" fmla="*/ 53 w 518"/>
                <a:gd name="T23" fmla="*/ 356 h 502"/>
                <a:gd name="T24" fmla="*/ 53 w 518"/>
                <a:gd name="T25" fmla="*/ 457 h 502"/>
                <a:gd name="T26" fmla="*/ 94 w 518"/>
                <a:gd name="T27" fmla="*/ 472 h 502"/>
                <a:gd name="T28" fmla="*/ 334 w 518"/>
                <a:gd name="T29" fmla="*/ 327 h 502"/>
                <a:gd name="T30" fmla="*/ 465 w 518"/>
                <a:gd name="T31" fmla="*/ 147 h 502"/>
                <a:gd name="T32" fmla="*/ 465 w 518"/>
                <a:gd name="T33" fmla="*/ 46 h 502"/>
                <a:gd name="T34" fmla="*/ 424 w 518"/>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8" h="502">
                  <a:moveTo>
                    <a:pt x="94" y="502"/>
                  </a:moveTo>
                  <a:cubicBezTo>
                    <a:pt x="69" y="502"/>
                    <a:pt x="47" y="494"/>
                    <a:pt x="32" y="479"/>
                  </a:cubicBezTo>
                  <a:cubicBezTo>
                    <a:pt x="3" y="450"/>
                    <a:pt x="0" y="402"/>
                    <a:pt x="24" y="344"/>
                  </a:cubicBezTo>
                  <a:cubicBezTo>
                    <a:pt x="48" y="287"/>
                    <a:pt x="95" y="221"/>
                    <a:pt x="162" y="154"/>
                  </a:cubicBezTo>
                  <a:cubicBezTo>
                    <a:pt x="260" y="56"/>
                    <a:pt x="355" y="0"/>
                    <a:pt x="424" y="0"/>
                  </a:cubicBezTo>
                  <a:cubicBezTo>
                    <a:pt x="449" y="0"/>
                    <a:pt x="471" y="8"/>
                    <a:pt x="487" y="24"/>
                  </a:cubicBezTo>
                  <a:cubicBezTo>
                    <a:pt x="515" y="52"/>
                    <a:pt x="518" y="100"/>
                    <a:pt x="494" y="159"/>
                  </a:cubicBezTo>
                  <a:cubicBezTo>
                    <a:pt x="471" y="216"/>
                    <a:pt x="423" y="282"/>
                    <a:pt x="356" y="349"/>
                  </a:cubicBezTo>
                  <a:cubicBezTo>
                    <a:pt x="258" y="446"/>
                    <a:pt x="163" y="502"/>
                    <a:pt x="94" y="502"/>
                  </a:cubicBezTo>
                  <a:close/>
                  <a:moveTo>
                    <a:pt x="424" y="31"/>
                  </a:moveTo>
                  <a:cubicBezTo>
                    <a:pt x="364" y="31"/>
                    <a:pt x="275" y="85"/>
                    <a:pt x="184" y="176"/>
                  </a:cubicBezTo>
                  <a:cubicBezTo>
                    <a:pt x="120" y="240"/>
                    <a:pt x="75" y="302"/>
                    <a:pt x="53" y="356"/>
                  </a:cubicBezTo>
                  <a:cubicBezTo>
                    <a:pt x="34" y="402"/>
                    <a:pt x="34" y="438"/>
                    <a:pt x="53" y="457"/>
                  </a:cubicBezTo>
                  <a:cubicBezTo>
                    <a:pt x="63" y="467"/>
                    <a:pt x="77" y="472"/>
                    <a:pt x="94" y="472"/>
                  </a:cubicBezTo>
                  <a:cubicBezTo>
                    <a:pt x="154" y="472"/>
                    <a:pt x="244" y="417"/>
                    <a:pt x="334" y="327"/>
                  </a:cubicBezTo>
                  <a:cubicBezTo>
                    <a:pt x="398" y="263"/>
                    <a:pt x="443" y="201"/>
                    <a:pt x="465" y="147"/>
                  </a:cubicBezTo>
                  <a:cubicBezTo>
                    <a:pt x="484" y="101"/>
                    <a:pt x="484" y="65"/>
                    <a:pt x="465" y="46"/>
                  </a:cubicBezTo>
                  <a:cubicBezTo>
                    <a:pt x="455" y="36"/>
                    <a:pt x="441" y="31"/>
                    <a:pt x="424" y="31"/>
                  </a:cubicBezTo>
                  <a:close/>
                </a:path>
              </a:pathLst>
            </a:custGeom>
            <a:solidFill>
              <a:srgbClr val="989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66"/>
            <p:cNvSpPr>
              <a:spLocks/>
            </p:cNvSpPr>
            <p:nvPr/>
          </p:nvSpPr>
          <p:spPr bwMode="auto">
            <a:xfrm>
              <a:off x="3728" y="3715"/>
              <a:ext cx="78" cy="59"/>
            </a:xfrm>
            <a:custGeom>
              <a:avLst/>
              <a:gdLst>
                <a:gd name="T0" fmla="*/ 68 w 68"/>
                <a:gd name="T1" fmla="*/ 0 h 51"/>
                <a:gd name="T2" fmla="*/ 54 w 68"/>
                <a:gd name="T3" fmla="*/ 51 h 51"/>
                <a:gd name="T4" fmla="*/ 45 w 68"/>
                <a:gd name="T5" fmla="*/ 51 h 51"/>
                <a:gd name="T6" fmla="*/ 35 w 68"/>
                <a:gd name="T7" fmla="*/ 15 h 51"/>
                <a:gd name="T8" fmla="*/ 34 w 68"/>
                <a:gd name="T9" fmla="*/ 10 h 51"/>
                <a:gd name="T10" fmla="*/ 34 w 68"/>
                <a:gd name="T11" fmla="*/ 10 h 51"/>
                <a:gd name="T12" fmla="*/ 33 w 68"/>
                <a:gd name="T13" fmla="*/ 15 h 51"/>
                <a:gd name="T14" fmla="*/ 24 w 68"/>
                <a:gd name="T15" fmla="*/ 51 h 51"/>
                <a:gd name="T16" fmla="*/ 14 w 68"/>
                <a:gd name="T17" fmla="*/ 51 h 51"/>
                <a:gd name="T18" fmla="*/ 0 w 68"/>
                <a:gd name="T19" fmla="*/ 0 h 51"/>
                <a:gd name="T20" fmla="*/ 9 w 68"/>
                <a:gd name="T21" fmla="*/ 0 h 51"/>
                <a:gd name="T22" fmla="*/ 18 w 68"/>
                <a:gd name="T23" fmla="*/ 37 h 51"/>
                <a:gd name="T24" fmla="*/ 19 w 68"/>
                <a:gd name="T25" fmla="*/ 42 h 51"/>
                <a:gd name="T26" fmla="*/ 19 w 68"/>
                <a:gd name="T27" fmla="*/ 42 h 51"/>
                <a:gd name="T28" fmla="*/ 20 w 68"/>
                <a:gd name="T29" fmla="*/ 37 h 51"/>
                <a:gd name="T30" fmla="*/ 31 w 68"/>
                <a:gd name="T31" fmla="*/ 0 h 51"/>
                <a:gd name="T32" fmla="*/ 39 w 68"/>
                <a:gd name="T33" fmla="*/ 0 h 51"/>
                <a:gd name="T34" fmla="*/ 49 w 68"/>
                <a:gd name="T35" fmla="*/ 37 h 51"/>
                <a:gd name="T36" fmla="*/ 49 w 68"/>
                <a:gd name="T37" fmla="*/ 42 h 51"/>
                <a:gd name="T38" fmla="*/ 50 w 68"/>
                <a:gd name="T39" fmla="*/ 42 h 51"/>
                <a:gd name="T40" fmla="*/ 50 w 68"/>
                <a:gd name="T41" fmla="*/ 37 h 51"/>
                <a:gd name="T42" fmla="*/ 59 w 68"/>
                <a:gd name="T43" fmla="*/ 0 h 51"/>
                <a:gd name="T44" fmla="*/ 68 w 68"/>
                <a:gd name="T4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51">
                  <a:moveTo>
                    <a:pt x="68" y="0"/>
                  </a:moveTo>
                  <a:cubicBezTo>
                    <a:pt x="54" y="51"/>
                    <a:pt x="54" y="51"/>
                    <a:pt x="54" y="51"/>
                  </a:cubicBezTo>
                  <a:cubicBezTo>
                    <a:pt x="45" y="51"/>
                    <a:pt x="45" y="51"/>
                    <a:pt x="45" y="51"/>
                  </a:cubicBezTo>
                  <a:cubicBezTo>
                    <a:pt x="35" y="15"/>
                    <a:pt x="35" y="15"/>
                    <a:pt x="35" y="15"/>
                  </a:cubicBezTo>
                  <a:cubicBezTo>
                    <a:pt x="35" y="14"/>
                    <a:pt x="35" y="12"/>
                    <a:pt x="34" y="10"/>
                  </a:cubicBezTo>
                  <a:cubicBezTo>
                    <a:pt x="34" y="10"/>
                    <a:pt x="34" y="10"/>
                    <a:pt x="34" y="10"/>
                  </a:cubicBezTo>
                  <a:cubicBezTo>
                    <a:pt x="34" y="12"/>
                    <a:pt x="34" y="14"/>
                    <a:pt x="33" y="15"/>
                  </a:cubicBezTo>
                  <a:cubicBezTo>
                    <a:pt x="24" y="51"/>
                    <a:pt x="24" y="51"/>
                    <a:pt x="24" y="51"/>
                  </a:cubicBezTo>
                  <a:cubicBezTo>
                    <a:pt x="14" y="51"/>
                    <a:pt x="14" y="51"/>
                    <a:pt x="14" y="51"/>
                  </a:cubicBezTo>
                  <a:cubicBezTo>
                    <a:pt x="0" y="0"/>
                    <a:pt x="0" y="0"/>
                    <a:pt x="0" y="0"/>
                  </a:cubicBezTo>
                  <a:cubicBezTo>
                    <a:pt x="9" y="0"/>
                    <a:pt x="9" y="0"/>
                    <a:pt x="9" y="0"/>
                  </a:cubicBezTo>
                  <a:cubicBezTo>
                    <a:pt x="18" y="37"/>
                    <a:pt x="18" y="37"/>
                    <a:pt x="18" y="37"/>
                  </a:cubicBezTo>
                  <a:cubicBezTo>
                    <a:pt x="19" y="39"/>
                    <a:pt x="19" y="40"/>
                    <a:pt x="19" y="42"/>
                  </a:cubicBezTo>
                  <a:cubicBezTo>
                    <a:pt x="19" y="42"/>
                    <a:pt x="19" y="42"/>
                    <a:pt x="19" y="42"/>
                  </a:cubicBezTo>
                  <a:cubicBezTo>
                    <a:pt x="19" y="41"/>
                    <a:pt x="20" y="39"/>
                    <a:pt x="20" y="37"/>
                  </a:cubicBezTo>
                  <a:cubicBezTo>
                    <a:pt x="31" y="0"/>
                    <a:pt x="31" y="0"/>
                    <a:pt x="31" y="0"/>
                  </a:cubicBezTo>
                  <a:cubicBezTo>
                    <a:pt x="39" y="0"/>
                    <a:pt x="39" y="0"/>
                    <a:pt x="39" y="0"/>
                  </a:cubicBezTo>
                  <a:cubicBezTo>
                    <a:pt x="49" y="37"/>
                    <a:pt x="49" y="37"/>
                    <a:pt x="49" y="37"/>
                  </a:cubicBezTo>
                  <a:cubicBezTo>
                    <a:pt x="49" y="39"/>
                    <a:pt x="49" y="40"/>
                    <a:pt x="49" y="42"/>
                  </a:cubicBezTo>
                  <a:cubicBezTo>
                    <a:pt x="50" y="42"/>
                    <a:pt x="50" y="42"/>
                    <a:pt x="50" y="42"/>
                  </a:cubicBezTo>
                  <a:cubicBezTo>
                    <a:pt x="50" y="41"/>
                    <a:pt x="50" y="39"/>
                    <a:pt x="50" y="37"/>
                  </a:cubicBezTo>
                  <a:cubicBezTo>
                    <a:pt x="59" y="0"/>
                    <a:pt x="59" y="0"/>
                    <a:pt x="59" y="0"/>
                  </a:cubicBez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67"/>
            <p:cNvSpPr>
              <a:spLocks/>
            </p:cNvSpPr>
            <p:nvPr/>
          </p:nvSpPr>
          <p:spPr bwMode="auto">
            <a:xfrm>
              <a:off x="3815" y="3715"/>
              <a:ext cx="32" cy="59"/>
            </a:xfrm>
            <a:custGeom>
              <a:avLst/>
              <a:gdLst>
                <a:gd name="T0" fmla="*/ 32 w 32"/>
                <a:gd name="T1" fmla="*/ 59 h 59"/>
                <a:gd name="T2" fmla="*/ 0 w 32"/>
                <a:gd name="T3" fmla="*/ 59 h 59"/>
                <a:gd name="T4" fmla="*/ 0 w 32"/>
                <a:gd name="T5" fmla="*/ 0 h 59"/>
                <a:gd name="T6" fmla="*/ 31 w 32"/>
                <a:gd name="T7" fmla="*/ 0 h 59"/>
                <a:gd name="T8" fmla="*/ 31 w 32"/>
                <a:gd name="T9" fmla="*/ 8 h 59"/>
                <a:gd name="T10" fmla="*/ 9 w 32"/>
                <a:gd name="T11" fmla="*/ 8 h 59"/>
                <a:gd name="T12" fmla="*/ 9 w 32"/>
                <a:gd name="T13" fmla="*/ 25 h 59"/>
                <a:gd name="T14" fmla="*/ 30 w 32"/>
                <a:gd name="T15" fmla="*/ 25 h 59"/>
                <a:gd name="T16" fmla="*/ 30 w 32"/>
                <a:gd name="T17" fmla="*/ 33 h 59"/>
                <a:gd name="T18" fmla="*/ 9 w 32"/>
                <a:gd name="T19" fmla="*/ 33 h 59"/>
                <a:gd name="T20" fmla="*/ 9 w 32"/>
                <a:gd name="T21" fmla="*/ 51 h 59"/>
                <a:gd name="T22" fmla="*/ 32 w 32"/>
                <a:gd name="T23" fmla="*/ 51 h 59"/>
                <a:gd name="T24" fmla="*/ 32 w 32"/>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9">
                  <a:moveTo>
                    <a:pt x="32" y="59"/>
                  </a:moveTo>
                  <a:lnTo>
                    <a:pt x="0" y="59"/>
                  </a:lnTo>
                  <a:lnTo>
                    <a:pt x="0" y="0"/>
                  </a:lnTo>
                  <a:lnTo>
                    <a:pt x="31" y="0"/>
                  </a:lnTo>
                  <a:lnTo>
                    <a:pt x="31" y="8"/>
                  </a:lnTo>
                  <a:lnTo>
                    <a:pt x="9" y="8"/>
                  </a:lnTo>
                  <a:lnTo>
                    <a:pt x="9" y="25"/>
                  </a:lnTo>
                  <a:lnTo>
                    <a:pt x="30" y="25"/>
                  </a:lnTo>
                  <a:lnTo>
                    <a:pt x="30" y="33"/>
                  </a:lnTo>
                  <a:lnTo>
                    <a:pt x="9" y="33"/>
                  </a:lnTo>
                  <a:lnTo>
                    <a:pt x="9" y="51"/>
                  </a:lnTo>
                  <a:lnTo>
                    <a:pt x="32" y="51"/>
                  </a:lnTo>
                  <a:lnTo>
                    <a:pt x="3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68"/>
            <p:cNvSpPr>
              <a:spLocks noEditPoints="1"/>
            </p:cNvSpPr>
            <p:nvPr/>
          </p:nvSpPr>
          <p:spPr bwMode="auto">
            <a:xfrm>
              <a:off x="3857" y="3715"/>
              <a:ext cx="40" cy="59"/>
            </a:xfrm>
            <a:custGeom>
              <a:avLst/>
              <a:gdLst>
                <a:gd name="T0" fmla="*/ 0 w 34"/>
                <a:gd name="T1" fmla="*/ 51 h 51"/>
                <a:gd name="T2" fmla="*/ 0 w 34"/>
                <a:gd name="T3" fmla="*/ 0 h 51"/>
                <a:gd name="T4" fmla="*/ 16 w 34"/>
                <a:gd name="T5" fmla="*/ 0 h 51"/>
                <a:gd name="T6" fmla="*/ 28 w 34"/>
                <a:gd name="T7" fmla="*/ 3 h 51"/>
                <a:gd name="T8" fmla="*/ 32 w 34"/>
                <a:gd name="T9" fmla="*/ 12 h 51"/>
                <a:gd name="T10" fmla="*/ 30 w 34"/>
                <a:gd name="T11" fmla="*/ 19 h 51"/>
                <a:gd name="T12" fmla="*/ 23 w 34"/>
                <a:gd name="T13" fmla="*/ 24 h 51"/>
                <a:gd name="T14" fmla="*/ 23 w 34"/>
                <a:gd name="T15" fmla="*/ 24 h 51"/>
                <a:gd name="T16" fmla="*/ 31 w 34"/>
                <a:gd name="T17" fmla="*/ 28 h 51"/>
                <a:gd name="T18" fmla="*/ 34 w 34"/>
                <a:gd name="T19" fmla="*/ 36 h 51"/>
                <a:gd name="T20" fmla="*/ 29 w 34"/>
                <a:gd name="T21" fmla="*/ 47 h 51"/>
                <a:gd name="T22" fmla="*/ 16 w 34"/>
                <a:gd name="T23" fmla="*/ 51 h 51"/>
                <a:gd name="T24" fmla="*/ 0 w 34"/>
                <a:gd name="T25" fmla="*/ 51 h 51"/>
                <a:gd name="T26" fmla="*/ 9 w 34"/>
                <a:gd name="T27" fmla="*/ 7 h 51"/>
                <a:gd name="T28" fmla="*/ 9 w 34"/>
                <a:gd name="T29" fmla="*/ 21 h 51"/>
                <a:gd name="T30" fmla="*/ 14 w 34"/>
                <a:gd name="T31" fmla="*/ 21 h 51"/>
                <a:gd name="T32" fmla="*/ 21 w 34"/>
                <a:gd name="T33" fmla="*/ 19 h 51"/>
                <a:gd name="T34" fmla="*/ 23 w 34"/>
                <a:gd name="T35" fmla="*/ 13 h 51"/>
                <a:gd name="T36" fmla="*/ 15 w 34"/>
                <a:gd name="T37" fmla="*/ 7 h 51"/>
                <a:gd name="T38" fmla="*/ 9 w 34"/>
                <a:gd name="T39" fmla="*/ 7 h 51"/>
                <a:gd name="T40" fmla="*/ 9 w 34"/>
                <a:gd name="T41" fmla="*/ 28 h 51"/>
                <a:gd name="T42" fmla="*/ 9 w 34"/>
                <a:gd name="T43" fmla="*/ 44 h 51"/>
                <a:gd name="T44" fmla="*/ 16 w 34"/>
                <a:gd name="T45" fmla="*/ 44 h 51"/>
                <a:gd name="T46" fmla="*/ 23 w 34"/>
                <a:gd name="T47" fmla="*/ 42 h 51"/>
                <a:gd name="T48" fmla="*/ 26 w 34"/>
                <a:gd name="T49" fmla="*/ 36 h 51"/>
                <a:gd name="T50" fmla="*/ 15 w 34"/>
                <a:gd name="T51" fmla="*/ 28 h 51"/>
                <a:gd name="T52" fmla="*/ 9 w 34"/>
                <a:gd name="T53"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1">
                  <a:moveTo>
                    <a:pt x="0" y="51"/>
                  </a:moveTo>
                  <a:cubicBezTo>
                    <a:pt x="0" y="0"/>
                    <a:pt x="0" y="0"/>
                    <a:pt x="0" y="0"/>
                  </a:cubicBezTo>
                  <a:cubicBezTo>
                    <a:pt x="16" y="0"/>
                    <a:pt x="16" y="0"/>
                    <a:pt x="16" y="0"/>
                  </a:cubicBezTo>
                  <a:cubicBezTo>
                    <a:pt x="21" y="0"/>
                    <a:pt x="25" y="1"/>
                    <a:pt x="28" y="3"/>
                  </a:cubicBezTo>
                  <a:cubicBezTo>
                    <a:pt x="31" y="6"/>
                    <a:pt x="32" y="8"/>
                    <a:pt x="32" y="12"/>
                  </a:cubicBezTo>
                  <a:cubicBezTo>
                    <a:pt x="32" y="15"/>
                    <a:pt x="31" y="17"/>
                    <a:pt x="30" y="19"/>
                  </a:cubicBezTo>
                  <a:cubicBezTo>
                    <a:pt x="28" y="21"/>
                    <a:pt x="26" y="23"/>
                    <a:pt x="23" y="24"/>
                  </a:cubicBezTo>
                  <a:cubicBezTo>
                    <a:pt x="23" y="24"/>
                    <a:pt x="23" y="24"/>
                    <a:pt x="23" y="24"/>
                  </a:cubicBezTo>
                  <a:cubicBezTo>
                    <a:pt x="26" y="24"/>
                    <a:pt x="29" y="26"/>
                    <a:pt x="31" y="28"/>
                  </a:cubicBezTo>
                  <a:cubicBezTo>
                    <a:pt x="33" y="30"/>
                    <a:pt x="34" y="33"/>
                    <a:pt x="34" y="36"/>
                  </a:cubicBezTo>
                  <a:cubicBezTo>
                    <a:pt x="34" y="40"/>
                    <a:pt x="33" y="44"/>
                    <a:pt x="29" y="47"/>
                  </a:cubicBezTo>
                  <a:cubicBezTo>
                    <a:pt x="26" y="49"/>
                    <a:pt x="22" y="51"/>
                    <a:pt x="16" y="51"/>
                  </a:cubicBezTo>
                  <a:lnTo>
                    <a:pt x="0" y="51"/>
                  </a:lnTo>
                  <a:close/>
                  <a:moveTo>
                    <a:pt x="9" y="7"/>
                  </a:moveTo>
                  <a:cubicBezTo>
                    <a:pt x="9" y="21"/>
                    <a:pt x="9" y="21"/>
                    <a:pt x="9" y="21"/>
                  </a:cubicBezTo>
                  <a:cubicBezTo>
                    <a:pt x="14" y="21"/>
                    <a:pt x="14" y="21"/>
                    <a:pt x="14" y="21"/>
                  </a:cubicBezTo>
                  <a:cubicBezTo>
                    <a:pt x="17" y="21"/>
                    <a:pt x="19" y="21"/>
                    <a:pt x="21" y="19"/>
                  </a:cubicBezTo>
                  <a:cubicBezTo>
                    <a:pt x="23" y="18"/>
                    <a:pt x="23" y="16"/>
                    <a:pt x="23" y="13"/>
                  </a:cubicBezTo>
                  <a:cubicBezTo>
                    <a:pt x="23" y="9"/>
                    <a:pt x="20" y="7"/>
                    <a:pt x="15" y="7"/>
                  </a:cubicBezTo>
                  <a:lnTo>
                    <a:pt x="9" y="7"/>
                  </a:lnTo>
                  <a:close/>
                  <a:moveTo>
                    <a:pt x="9" y="28"/>
                  </a:moveTo>
                  <a:cubicBezTo>
                    <a:pt x="9" y="44"/>
                    <a:pt x="9" y="44"/>
                    <a:pt x="9" y="44"/>
                  </a:cubicBezTo>
                  <a:cubicBezTo>
                    <a:pt x="16" y="44"/>
                    <a:pt x="16" y="44"/>
                    <a:pt x="16" y="44"/>
                  </a:cubicBezTo>
                  <a:cubicBezTo>
                    <a:pt x="19" y="44"/>
                    <a:pt x="21" y="43"/>
                    <a:pt x="23" y="42"/>
                  </a:cubicBezTo>
                  <a:cubicBezTo>
                    <a:pt x="25" y="40"/>
                    <a:pt x="26" y="38"/>
                    <a:pt x="26" y="36"/>
                  </a:cubicBezTo>
                  <a:cubicBezTo>
                    <a:pt x="26" y="31"/>
                    <a:pt x="22" y="28"/>
                    <a:pt x="15" y="28"/>
                  </a:cubicBezTo>
                  <a:lnTo>
                    <a:pt x="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69"/>
            <p:cNvSpPr>
              <a:spLocks/>
            </p:cNvSpPr>
            <p:nvPr/>
          </p:nvSpPr>
          <p:spPr bwMode="auto">
            <a:xfrm>
              <a:off x="3933" y="3730"/>
              <a:ext cx="39" cy="39"/>
            </a:xfrm>
            <a:custGeom>
              <a:avLst/>
              <a:gdLst>
                <a:gd name="T0" fmla="*/ 39 w 39"/>
                <a:gd name="T1" fmla="*/ 23 h 39"/>
                <a:gd name="T2" fmla="*/ 22 w 39"/>
                <a:gd name="T3" fmla="*/ 23 h 39"/>
                <a:gd name="T4" fmla="*/ 22 w 39"/>
                <a:gd name="T5" fmla="*/ 39 h 39"/>
                <a:gd name="T6" fmla="*/ 15 w 39"/>
                <a:gd name="T7" fmla="*/ 39 h 39"/>
                <a:gd name="T8" fmla="*/ 15 w 39"/>
                <a:gd name="T9" fmla="*/ 23 h 39"/>
                <a:gd name="T10" fmla="*/ 0 w 39"/>
                <a:gd name="T11" fmla="*/ 23 h 39"/>
                <a:gd name="T12" fmla="*/ 0 w 39"/>
                <a:gd name="T13" fmla="*/ 16 h 39"/>
                <a:gd name="T14" fmla="*/ 15 w 39"/>
                <a:gd name="T15" fmla="*/ 16 h 39"/>
                <a:gd name="T16" fmla="*/ 15 w 39"/>
                <a:gd name="T17" fmla="*/ 0 h 39"/>
                <a:gd name="T18" fmla="*/ 22 w 39"/>
                <a:gd name="T19" fmla="*/ 0 h 39"/>
                <a:gd name="T20" fmla="*/ 22 w 39"/>
                <a:gd name="T21" fmla="*/ 16 h 39"/>
                <a:gd name="T22" fmla="*/ 39 w 39"/>
                <a:gd name="T23" fmla="*/ 16 h 39"/>
                <a:gd name="T24" fmla="*/ 39 w 39"/>
                <a:gd name="T25"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9">
                  <a:moveTo>
                    <a:pt x="39" y="23"/>
                  </a:moveTo>
                  <a:lnTo>
                    <a:pt x="22" y="23"/>
                  </a:lnTo>
                  <a:lnTo>
                    <a:pt x="22" y="39"/>
                  </a:lnTo>
                  <a:lnTo>
                    <a:pt x="15" y="39"/>
                  </a:lnTo>
                  <a:lnTo>
                    <a:pt x="15" y="23"/>
                  </a:lnTo>
                  <a:lnTo>
                    <a:pt x="0" y="23"/>
                  </a:lnTo>
                  <a:lnTo>
                    <a:pt x="0" y="16"/>
                  </a:lnTo>
                  <a:lnTo>
                    <a:pt x="15" y="16"/>
                  </a:lnTo>
                  <a:lnTo>
                    <a:pt x="15" y="0"/>
                  </a:lnTo>
                  <a:lnTo>
                    <a:pt x="22" y="0"/>
                  </a:lnTo>
                  <a:lnTo>
                    <a:pt x="22" y="16"/>
                  </a:lnTo>
                  <a:lnTo>
                    <a:pt x="39" y="16"/>
                  </a:lnTo>
                  <a:lnTo>
                    <a:pt x="39"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70"/>
            <p:cNvSpPr>
              <a:spLocks noEditPoints="1"/>
            </p:cNvSpPr>
            <p:nvPr/>
          </p:nvSpPr>
          <p:spPr bwMode="auto">
            <a:xfrm>
              <a:off x="4011" y="3715"/>
              <a:ext cx="49" cy="59"/>
            </a:xfrm>
            <a:custGeom>
              <a:avLst/>
              <a:gdLst>
                <a:gd name="T0" fmla="*/ 0 w 43"/>
                <a:gd name="T1" fmla="*/ 51 h 51"/>
                <a:gd name="T2" fmla="*/ 0 w 43"/>
                <a:gd name="T3" fmla="*/ 0 h 51"/>
                <a:gd name="T4" fmla="*/ 15 w 43"/>
                <a:gd name="T5" fmla="*/ 0 h 51"/>
                <a:gd name="T6" fmla="*/ 43 w 43"/>
                <a:gd name="T7" fmla="*/ 25 h 51"/>
                <a:gd name="T8" fmla="*/ 35 w 43"/>
                <a:gd name="T9" fmla="*/ 44 h 51"/>
                <a:gd name="T10" fmla="*/ 14 w 43"/>
                <a:gd name="T11" fmla="*/ 51 h 51"/>
                <a:gd name="T12" fmla="*/ 0 w 43"/>
                <a:gd name="T13" fmla="*/ 51 h 51"/>
                <a:gd name="T14" fmla="*/ 9 w 43"/>
                <a:gd name="T15" fmla="*/ 7 h 51"/>
                <a:gd name="T16" fmla="*/ 9 w 43"/>
                <a:gd name="T17" fmla="*/ 44 h 51"/>
                <a:gd name="T18" fmla="*/ 15 w 43"/>
                <a:gd name="T19" fmla="*/ 44 h 51"/>
                <a:gd name="T20" fmla="*/ 29 w 43"/>
                <a:gd name="T21" fmla="*/ 39 h 51"/>
                <a:gd name="T22" fmla="*/ 34 w 43"/>
                <a:gd name="T23" fmla="*/ 25 h 51"/>
                <a:gd name="T24" fmla="*/ 16 w 43"/>
                <a:gd name="T25" fmla="*/ 7 h 51"/>
                <a:gd name="T26" fmla="*/ 9 w 43"/>
                <a:gd name="T2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51">
                  <a:moveTo>
                    <a:pt x="0" y="51"/>
                  </a:moveTo>
                  <a:cubicBezTo>
                    <a:pt x="0" y="0"/>
                    <a:pt x="0" y="0"/>
                    <a:pt x="0" y="0"/>
                  </a:cubicBezTo>
                  <a:cubicBezTo>
                    <a:pt x="15" y="0"/>
                    <a:pt x="15" y="0"/>
                    <a:pt x="15" y="0"/>
                  </a:cubicBezTo>
                  <a:cubicBezTo>
                    <a:pt x="33" y="0"/>
                    <a:pt x="43" y="8"/>
                    <a:pt x="43" y="25"/>
                  </a:cubicBezTo>
                  <a:cubicBezTo>
                    <a:pt x="43" y="33"/>
                    <a:pt x="40" y="39"/>
                    <a:pt x="35" y="44"/>
                  </a:cubicBezTo>
                  <a:cubicBezTo>
                    <a:pt x="30" y="48"/>
                    <a:pt x="23" y="51"/>
                    <a:pt x="14" y="51"/>
                  </a:cubicBezTo>
                  <a:lnTo>
                    <a:pt x="0" y="51"/>
                  </a:lnTo>
                  <a:close/>
                  <a:moveTo>
                    <a:pt x="9" y="7"/>
                  </a:moveTo>
                  <a:cubicBezTo>
                    <a:pt x="9" y="44"/>
                    <a:pt x="9" y="44"/>
                    <a:pt x="9" y="44"/>
                  </a:cubicBezTo>
                  <a:cubicBezTo>
                    <a:pt x="15" y="44"/>
                    <a:pt x="15" y="44"/>
                    <a:pt x="15" y="44"/>
                  </a:cubicBezTo>
                  <a:cubicBezTo>
                    <a:pt x="21" y="44"/>
                    <a:pt x="26" y="42"/>
                    <a:pt x="29" y="39"/>
                  </a:cubicBezTo>
                  <a:cubicBezTo>
                    <a:pt x="32" y="35"/>
                    <a:pt x="34" y="31"/>
                    <a:pt x="34" y="25"/>
                  </a:cubicBezTo>
                  <a:cubicBezTo>
                    <a:pt x="34" y="13"/>
                    <a:pt x="28" y="7"/>
                    <a:pt x="16"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71"/>
            <p:cNvSpPr>
              <a:spLocks noEditPoints="1"/>
            </p:cNvSpPr>
            <p:nvPr/>
          </p:nvSpPr>
          <p:spPr bwMode="auto">
            <a:xfrm>
              <a:off x="4071" y="3715"/>
              <a:ext cx="39" cy="59"/>
            </a:xfrm>
            <a:custGeom>
              <a:avLst/>
              <a:gdLst>
                <a:gd name="T0" fmla="*/ 0 w 34"/>
                <a:gd name="T1" fmla="*/ 51 h 51"/>
                <a:gd name="T2" fmla="*/ 0 w 34"/>
                <a:gd name="T3" fmla="*/ 0 h 51"/>
                <a:gd name="T4" fmla="*/ 16 w 34"/>
                <a:gd name="T5" fmla="*/ 0 h 51"/>
                <a:gd name="T6" fmla="*/ 28 w 34"/>
                <a:gd name="T7" fmla="*/ 3 h 51"/>
                <a:gd name="T8" fmla="*/ 32 w 34"/>
                <a:gd name="T9" fmla="*/ 12 h 51"/>
                <a:gd name="T10" fmla="*/ 29 w 34"/>
                <a:gd name="T11" fmla="*/ 19 h 51"/>
                <a:gd name="T12" fmla="*/ 23 w 34"/>
                <a:gd name="T13" fmla="*/ 24 h 51"/>
                <a:gd name="T14" fmla="*/ 23 w 34"/>
                <a:gd name="T15" fmla="*/ 24 h 51"/>
                <a:gd name="T16" fmla="*/ 31 w 34"/>
                <a:gd name="T17" fmla="*/ 28 h 51"/>
                <a:gd name="T18" fmla="*/ 34 w 34"/>
                <a:gd name="T19" fmla="*/ 36 h 51"/>
                <a:gd name="T20" fmla="*/ 29 w 34"/>
                <a:gd name="T21" fmla="*/ 47 h 51"/>
                <a:gd name="T22" fmla="*/ 16 w 34"/>
                <a:gd name="T23" fmla="*/ 51 h 51"/>
                <a:gd name="T24" fmla="*/ 0 w 34"/>
                <a:gd name="T25" fmla="*/ 51 h 51"/>
                <a:gd name="T26" fmla="*/ 8 w 34"/>
                <a:gd name="T27" fmla="*/ 7 h 51"/>
                <a:gd name="T28" fmla="*/ 8 w 34"/>
                <a:gd name="T29" fmla="*/ 21 h 51"/>
                <a:gd name="T30" fmla="*/ 14 w 34"/>
                <a:gd name="T31" fmla="*/ 21 h 51"/>
                <a:gd name="T32" fmla="*/ 21 w 34"/>
                <a:gd name="T33" fmla="*/ 19 h 51"/>
                <a:gd name="T34" fmla="*/ 23 w 34"/>
                <a:gd name="T35" fmla="*/ 13 h 51"/>
                <a:gd name="T36" fmla="*/ 14 w 34"/>
                <a:gd name="T37" fmla="*/ 7 h 51"/>
                <a:gd name="T38" fmla="*/ 8 w 34"/>
                <a:gd name="T39" fmla="*/ 7 h 51"/>
                <a:gd name="T40" fmla="*/ 8 w 34"/>
                <a:gd name="T41" fmla="*/ 28 h 51"/>
                <a:gd name="T42" fmla="*/ 8 w 34"/>
                <a:gd name="T43" fmla="*/ 44 h 51"/>
                <a:gd name="T44" fmla="*/ 15 w 34"/>
                <a:gd name="T45" fmla="*/ 44 h 51"/>
                <a:gd name="T46" fmla="*/ 23 w 34"/>
                <a:gd name="T47" fmla="*/ 42 h 51"/>
                <a:gd name="T48" fmla="*/ 25 w 34"/>
                <a:gd name="T49" fmla="*/ 36 h 51"/>
                <a:gd name="T50" fmla="*/ 14 w 34"/>
                <a:gd name="T51" fmla="*/ 28 h 51"/>
                <a:gd name="T52" fmla="*/ 8 w 34"/>
                <a:gd name="T53"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51">
                  <a:moveTo>
                    <a:pt x="0" y="51"/>
                  </a:moveTo>
                  <a:cubicBezTo>
                    <a:pt x="0" y="0"/>
                    <a:pt x="0" y="0"/>
                    <a:pt x="0" y="0"/>
                  </a:cubicBezTo>
                  <a:cubicBezTo>
                    <a:pt x="16" y="0"/>
                    <a:pt x="16" y="0"/>
                    <a:pt x="16" y="0"/>
                  </a:cubicBezTo>
                  <a:cubicBezTo>
                    <a:pt x="21" y="0"/>
                    <a:pt x="25" y="1"/>
                    <a:pt x="28" y="3"/>
                  </a:cubicBezTo>
                  <a:cubicBezTo>
                    <a:pt x="30" y="6"/>
                    <a:pt x="32" y="8"/>
                    <a:pt x="32" y="12"/>
                  </a:cubicBezTo>
                  <a:cubicBezTo>
                    <a:pt x="32" y="15"/>
                    <a:pt x="31" y="17"/>
                    <a:pt x="29" y="19"/>
                  </a:cubicBezTo>
                  <a:cubicBezTo>
                    <a:pt x="28" y="21"/>
                    <a:pt x="26" y="23"/>
                    <a:pt x="23" y="24"/>
                  </a:cubicBezTo>
                  <a:cubicBezTo>
                    <a:pt x="23" y="24"/>
                    <a:pt x="23" y="24"/>
                    <a:pt x="23" y="24"/>
                  </a:cubicBezTo>
                  <a:cubicBezTo>
                    <a:pt x="26" y="24"/>
                    <a:pt x="29" y="26"/>
                    <a:pt x="31" y="28"/>
                  </a:cubicBezTo>
                  <a:cubicBezTo>
                    <a:pt x="33" y="30"/>
                    <a:pt x="34" y="33"/>
                    <a:pt x="34" y="36"/>
                  </a:cubicBezTo>
                  <a:cubicBezTo>
                    <a:pt x="34" y="40"/>
                    <a:pt x="32" y="44"/>
                    <a:pt x="29" y="47"/>
                  </a:cubicBezTo>
                  <a:cubicBezTo>
                    <a:pt x="26" y="49"/>
                    <a:pt x="21" y="51"/>
                    <a:pt x="16" y="51"/>
                  </a:cubicBezTo>
                  <a:lnTo>
                    <a:pt x="0" y="51"/>
                  </a:lnTo>
                  <a:close/>
                  <a:moveTo>
                    <a:pt x="8" y="7"/>
                  </a:moveTo>
                  <a:cubicBezTo>
                    <a:pt x="8" y="21"/>
                    <a:pt x="8" y="21"/>
                    <a:pt x="8" y="21"/>
                  </a:cubicBezTo>
                  <a:cubicBezTo>
                    <a:pt x="14" y="21"/>
                    <a:pt x="14" y="21"/>
                    <a:pt x="14" y="21"/>
                  </a:cubicBezTo>
                  <a:cubicBezTo>
                    <a:pt x="17" y="21"/>
                    <a:pt x="19" y="21"/>
                    <a:pt x="21" y="19"/>
                  </a:cubicBezTo>
                  <a:cubicBezTo>
                    <a:pt x="22" y="18"/>
                    <a:pt x="23" y="16"/>
                    <a:pt x="23" y="13"/>
                  </a:cubicBezTo>
                  <a:cubicBezTo>
                    <a:pt x="23" y="9"/>
                    <a:pt x="20" y="7"/>
                    <a:pt x="14" y="7"/>
                  </a:cubicBezTo>
                  <a:lnTo>
                    <a:pt x="8" y="7"/>
                  </a:lnTo>
                  <a:close/>
                  <a:moveTo>
                    <a:pt x="8" y="28"/>
                  </a:moveTo>
                  <a:cubicBezTo>
                    <a:pt x="8" y="44"/>
                    <a:pt x="8" y="44"/>
                    <a:pt x="8" y="44"/>
                  </a:cubicBezTo>
                  <a:cubicBezTo>
                    <a:pt x="15" y="44"/>
                    <a:pt x="15" y="44"/>
                    <a:pt x="15" y="44"/>
                  </a:cubicBezTo>
                  <a:cubicBezTo>
                    <a:pt x="19" y="44"/>
                    <a:pt x="21" y="43"/>
                    <a:pt x="23" y="42"/>
                  </a:cubicBezTo>
                  <a:cubicBezTo>
                    <a:pt x="24" y="40"/>
                    <a:pt x="25" y="38"/>
                    <a:pt x="25" y="36"/>
                  </a:cubicBezTo>
                  <a:cubicBezTo>
                    <a:pt x="25" y="31"/>
                    <a:pt x="22" y="28"/>
                    <a:pt x="14" y="28"/>
                  </a:cubicBezTo>
                  <a:lnTo>
                    <a:pt x="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72"/>
            <p:cNvSpPr>
              <a:spLocks noEditPoints="1"/>
            </p:cNvSpPr>
            <p:nvPr/>
          </p:nvSpPr>
          <p:spPr bwMode="auto">
            <a:xfrm>
              <a:off x="3734" y="3815"/>
              <a:ext cx="45" cy="58"/>
            </a:xfrm>
            <a:custGeom>
              <a:avLst/>
              <a:gdLst>
                <a:gd name="T0" fmla="*/ 39 w 39"/>
                <a:gd name="T1" fmla="*/ 50 h 50"/>
                <a:gd name="T2" fmla="*/ 30 w 39"/>
                <a:gd name="T3" fmla="*/ 50 h 50"/>
                <a:gd name="T4" fmla="*/ 22 w 39"/>
                <a:gd name="T5" fmla="*/ 37 h 50"/>
                <a:gd name="T6" fmla="*/ 19 w 39"/>
                <a:gd name="T7" fmla="*/ 33 h 50"/>
                <a:gd name="T8" fmla="*/ 17 w 39"/>
                <a:gd name="T9" fmla="*/ 31 h 50"/>
                <a:gd name="T10" fmla="*/ 15 w 39"/>
                <a:gd name="T11" fmla="*/ 30 h 50"/>
                <a:gd name="T12" fmla="*/ 12 w 39"/>
                <a:gd name="T13" fmla="*/ 30 h 50"/>
                <a:gd name="T14" fmla="*/ 9 w 39"/>
                <a:gd name="T15" fmla="*/ 30 h 50"/>
                <a:gd name="T16" fmla="*/ 9 w 39"/>
                <a:gd name="T17" fmla="*/ 50 h 50"/>
                <a:gd name="T18" fmla="*/ 0 w 39"/>
                <a:gd name="T19" fmla="*/ 50 h 50"/>
                <a:gd name="T20" fmla="*/ 0 w 39"/>
                <a:gd name="T21" fmla="*/ 0 h 50"/>
                <a:gd name="T22" fmla="*/ 17 w 39"/>
                <a:gd name="T23" fmla="*/ 0 h 50"/>
                <a:gd name="T24" fmla="*/ 24 w 39"/>
                <a:gd name="T25" fmla="*/ 0 h 50"/>
                <a:gd name="T26" fmla="*/ 29 w 39"/>
                <a:gd name="T27" fmla="*/ 3 h 50"/>
                <a:gd name="T28" fmla="*/ 32 w 39"/>
                <a:gd name="T29" fmla="*/ 7 h 50"/>
                <a:gd name="T30" fmla="*/ 34 w 39"/>
                <a:gd name="T31" fmla="*/ 13 h 50"/>
                <a:gd name="T32" fmla="*/ 33 w 39"/>
                <a:gd name="T33" fmla="*/ 18 h 50"/>
                <a:gd name="T34" fmla="*/ 30 w 39"/>
                <a:gd name="T35" fmla="*/ 22 h 50"/>
                <a:gd name="T36" fmla="*/ 27 w 39"/>
                <a:gd name="T37" fmla="*/ 25 h 50"/>
                <a:gd name="T38" fmla="*/ 22 w 39"/>
                <a:gd name="T39" fmla="*/ 27 h 50"/>
                <a:gd name="T40" fmla="*/ 22 w 39"/>
                <a:gd name="T41" fmla="*/ 27 h 50"/>
                <a:gd name="T42" fmla="*/ 25 w 39"/>
                <a:gd name="T43" fmla="*/ 29 h 50"/>
                <a:gd name="T44" fmla="*/ 27 w 39"/>
                <a:gd name="T45" fmla="*/ 31 h 50"/>
                <a:gd name="T46" fmla="*/ 28 w 39"/>
                <a:gd name="T47" fmla="*/ 33 h 50"/>
                <a:gd name="T48" fmla="*/ 30 w 39"/>
                <a:gd name="T49" fmla="*/ 36 h 50"/>
                <a:gd name="T50" fmla="*/ 39 w 39"/>
                <a:gd name="T51" fmla="*/ 50 h 50"/>
                <a:gd name="T52" fmla="*/ 9 w 39"/>
                <a:gd name="T53" fmla="*/ 6 h 50"/>
                <a:gd name="T54" fmla="*/ 9 w 39"/>
                <a:gd name="T55" fmla="*/ 23 h 50"/>
                <a:gd name="T56" fmla="*/ 16 w 39"/>
                <a:gd name="T57" fmla="*/ 23 h 50"/>
                <a:gd name="T58" fmla="*/ 19 w 39"/>
                <a:gd name="T59" fmla="*/ 22 h 50"/>
                <a:gd name="T60" fmla="*/ 22 w 39"/>
                <a:gd name="T61" fmla="*/ 20 h 50"/>
                <a:gd name="T62" fmla="*/ 24 w 39"/>
                <a:gd name="T63" fmla="*/ 18 h 50"/>
                <a:gd name="T64" fmla="*/ 25 w 39"/>
                <a:gd name="T65" fmla="*/ 14 h 50"/>
                <a:gd name="T66" fmla="*/ 22 w 39"/>
                <a:gd name="T67" fmla="*/ 8 h 50"/>
                <a:gd name="T68" fmla="*/ 16 w 39"/>
                <a:gd name="T69" fmla="*/ 6 h 50"/>
                <a:gd name="T70" fmla="*/ 9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30" y="50"/>
                    <a:pt x="30" y="50"/>
                    <a:pt x="30" y="50"/>
                  </a:cubicBezTo>
                  <a:cubicBezTo>
                    <a:pt x="22" y="37"/>
                    <a:pt x="22" y="37"/>
                    <a:pt x="22" y="37"/>
                  </a:cubicBezTo>
                  <a:cubicBezTo>
                    <a:pt x="21" y="35"/>
                    <a:pt x="20" y="34"/>
                    <a:pt x="19" y="33"/>
                  </a:cubicBezTo>
                  <a:cubicBezTo>
                    <a:pt x="19" y="32"/>
                    <a:pt x="18" y="32"/>
                    <a:pt x="17" y="31"/>
                  </a:cubicBezTo>
                  <a:cubicBezTo>
                    <a:pt x="17" y="31"/>
                    <a:pt x="16" y="30"/>
                    <a:pt x="15" y="30"/>
                  </a:cubicBezTo>
                  <a:cubicBezTo>
                    <a:pt x="14" y="30"/>
                    <a:pt x="13" y="30"/>
                    <a:pt x="12" y="30"/>
                  </a:cubicBezTo>
                  <a:cubicBezTo>
                    <a:pt x="9" y="30"/>
                    <a:pt x="9" y="30"/>
                    <a:pt x="9" y="30"/>
                  </a:cubicBezTo>
                  <a:cubicBezTo>
                    <a:pt x="9" y="50"/>
                    <a:pt x="9" y="50"/>
                    <a:pt x="9" y="50"/>
                  </a:cubicBezTo>
                  <a:cubicBezTo>
                    <a:pt x="0" y="50"/>
                    <a:pt x="0" y="50"/>
                    <a:pt x="0" y="50"/>
                  </a:cubicBezTo>
                  <a:cubicBezTo>
                    <a:pt x="0" y="0"/>
                    <a:pt x="0" y="0"/>
                    <a:pt x="0" y="0"/>
                  </a:cubicBezTo>
                  <a:cubicBezTo>
                    <a:pt x="17" y="0"/>
                    <a:pt x="17" y="0"/>
                    <a:pt x="17" y="0"/>
                  </a:cubicBezTo>
                  <a:cubicBezTo>
                    <a:pt x="19" y="0"/>
                    <a:pt x="22" y="0"/>
                    <a:pt x="24" y="0"/>
                  </a:cubicBezTo>
                  <a:cubicBezTo>
                    <a:pt x="26" y="1"/>
                    <a:pt x="27" y="2"/>
                    <a:pt x="29" y="3"/>
                  </a:cubicBezTo>
                  <a:cubicBezTo>
                    <a:pt x="30" y="4"/>
                    <a:pt x="31" y="6"/>
                    <a:pt x="32" y="7"/>
                  </a:cubicBezTo>
                  <a:cubicBezTo>
                    <a:pt x="33" y="9"/>
                    <a:pt x="34" y="11"/>
                    <a:pt x="34" y="13"/>
                  </a:cubicBezTo>
                  <a:cubicBezTo>
                    <a:pt x="34" y="15"/>
                    <a:pt x="33" y="17"/>
                    <a:pt x="33" y="18"/>
                  </a:cubicBezTo>
                  <a:cubicBezTo>
                    <a:pt x="32" y="20"/>
                    <a:pt x="31" y="21"/>
                    <a:pt x="30" y="22"/>
                  </a:cubicBezTo>
                  <a:cubicBezTo>
                    <a:pt x="30" y="23"/>
                    <a:pt x="28" y="24"/>
                    <a:pt x="27" y="25"/>
                  </a:cubicBezTo>
                  <a:cubicBezTo>
                    <a:pt x="26" y="26"/>
                    <a:pt x="24" y="27"/>
                    <a:pt x="22" y="27"/>
                  </a:cubicBezTo>
                  <a:cubicBezTo>
                    <a:pt x="22" y="27"/>
                    <a:pt x="22" y="27"/>
                    <a:pt x="22" y="27"/>
                  </a:cubicBezTo>
                  <a:cubicBezTo>
                    <a:pt x="23" y="28"/>
                    <a:pt x="24" y="28"/>
                    <a:pt x="25" y="29"/>
                  </a:cubicBezTo>
                  <a:cubicBezTo>
                    <a:pt x="25" y="29"/>
                    <a:pt x="26" y="30"/>
                    <a:pt x="27" y="31"/>
                  </a:cubicBezTo>
                  <a:cubicBezTo>
                    <a:pt x="27" y="31"/>
                    <a:pt x="28" y="32"/>
                    <a:pt x="28" y="33"/>
                  </a:cubicBezTo>
                  <a:cubicBezTo>
                    <a:pt x="29" y="34"/>
                    <a:pt x="30" y="35"/>
                    <a:pt x="30" y="36"/>
                  </a:cubicBezTo>
                  <a:lnTo>
                    <a:pt x="39" y="50"/>
                  </a:lnTo>
                  <a:close/>
                  <a:moveTo>
                    <a:pt x="9" y="6"/>
                  </a:moveTo>
                  <a:cubicBezTo>
                    <a:pt x="9" y="23"/>
                    <a:pt x="9" y="23"/>
                    <a:pt x="9" y="23"/>
                  </a:cubicBezTo>
                  <a:cubicBezTo>
                    <a:pt x="16" y="23"/>
                    <a:pt x="16" y="23"/>
                    <a:pt x="16" y="23"/>
                  </a:cubicBezTo>
                  <a:cubicBezTo>
                    <a:pt x="17" y="23"/>
                    <a:pt x="18" y="23"/>
                    <a:pt x="19" y="22"/>
                  </a:cubicBezTo>
                  <a:cubicBezTo>
                    <a:pt x="20" y="22"/>
                    <a:pt x="21" y="21"/>
                    <a:pt x="22" y="20"/>
                  </a:cubicBezTo>
                  <a:cubicBezTo>
                    <a:pt x="23" y="20"/>
                    <a:pt x="24" y="19"/>
                    <a:pt x="24" y="18"/>
                  </a:cubicBezTo>
                  <a:cubicBezTo>
                    <a:pt x="24" y="17"/>
                    <a:pt x="25" y="15"/>
                    <a:pt x="25" y="14"/>
                  </a:cubicBezTo>
                  <a:cubicBezTo>
                    <a:pt x="25" y="12"/>
                    <a:pt x="24" y="10"/>
                    <a:pt x="22" y="8"/>
                  </a:cubicBezTo>
                  <a:cubicBezTo>
                    <a:pt x="21" y="7"/>
                    <a:pt x="19" y="6"/>
                    <a:pt x="16" y="6"/>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73"/>
            <p:cNvSpPr>
              <a:spLocks/>
            </p:cNvSpPr>
            <p:nvPr/>
          </p:nvSpPr>
          <p:spPr bwMode="auto">
            <a:xfrm>
              <a:off x="3786" y="3815"/>
              <a:ext cx="33" cy="58"/>
            </a:xfrm>
            <a:custGeom>
              <a:avLst/>
              <a:gdLst>
                <a:gd name="T0" fmla="*/ 33 w 33"/>
                <a:gd name="T1" fmla="*/ 58 h 58"/>
                <a:gd name="T2" fmla="*/ 0 w 33"/>
                <a:gd name="T3" fmla="*/ 58 h 58"/>
                <a:gd name="T4" fmla="*/ 0 w 33"/>
                <a:gd name="T5" fmla="*/ 0 h 58"/>
                <a:gd name="T6" fmla="*/ 31 w 33"/>
                <a:gd name="T7" fmla="*/ 0 h 58"/>
                <a:gd name="T8" fmla="*/ 31 w 33"/>
                <a:gd name="T9" fmla="*/ 8 h 58"/>
                <a:gd name="T10" fmla="*/ 10 w 33"/>
                <a:gd name="T11" fmla="*/ 8 h 58"/>
                <a:gd name="T12" fmla="*/ 10 w 33"/>
                <a:gd name="T13" fmla="*/ 25 h 58"/>
                <a:gd name="T14" fmla="*/ 30 w 33"/>
                <a:gd name="T15" fmla="*/ 25 h 58"/>
                <a:gd name="T16" fmla="*/ 30 w 33"/>
                <a:gd name="T17" fmla="*/ 33 h 58"/>
                <a:gd name="T18" fmla="*/ 10 w 33"/>
                <a:gd name="T19" fmla="*/ 33 h 58"/>
                <a:gd name="T20" fmla="*/ 10 w 33"/>
                <a:gd name="T21" fmla="*/ 50 h 58"/>
                <a:gd name="T22" fmla="*/ 33 w 33"/>
                <a:gd name="T23" fmla="*/ 50 h 58"/>
                <a:gd name="T24" fmla="*/ 33 w 33"/>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8">
                  <a:moveTo>
                    <a:pt x="33" y="58"/>
                  </a:moveTo>
                  <a:lnTo>
                    <a:pt x="0" y="58"/>
                  </a:lnTo>
                  <a:lnTo>
                    <a:pt x="0" y="0"/>
                  </a:lnTo>
                  <a:lnTo>
                    <a:pt x="31" y="0"/>
                  </a:lnTo>
                  <a:lnTo>
                    <a:pt x="31" y="8"/>
                  </a:lnTo>
                  <a:lnTo>
                    <a:pt x="10" y="8"/>
                  </a:lnTo>
                  <a:lnTo>
                    <a:pt x="10" y="25"/>
                  </a:lnTo>
                  <a:lnTo>
                    <a:pt x="30" y="25"/>
                  </a:lnTo>
                  <a:lnTo>
                    <a:pt x="30" y="33"/>
                  </a:lnTo>
                  <a:lnTo>
                    <a:pt x="10" y="33"/>
                  </a:lnTo>
                  <a:lnTo>
                    <a:pt x="10" y="50"/>
                  </a:lnTo>
                  <a:lnTo>
                    <a:pt x="33" y="50"/>
                  </a:ln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74"/>
            <p:cNvSpPr>
              <a:spLocks/>
            </p:cNvSpPr>
            <p:nvPr/>
          </p:nvSpPr>
          <p:spPr bwMode="auto">
            <a:xfrm>
              <a:off x="3826" y="3814"/>
              <a:ext cx="38" cy="60"/>
            </a:xfrm>
            <a:custGeom>
              <a:avLst/>
              <a:gdLst>
                <a:gd name="T0" fmla="*/ 0 w 33"/>
                <a:gd name="T1" fmla="*/ 49 h 52"/>
                <a:gd name="T2" fmla="*/ 0 w 33"/>
                <a:gd name="T3" fmla="*/ 40 h 52"/>
                <a:gd name="T4" fmla="*/ 3 w 33"/>
                <a:gd name="T5" fmla="*/ 42 h 52"/>
                <a:gd name="T6" fmla="*/ 6 w 33"/>
                <a:gd name="T7" fmla="*/ 44 h 52"/>
                <a:gd name="T8" fmla="*/ 10 w 33"/>
                <a:gd name="T9" fmla="*/ 45 h 52"/>
                <a:gd name="T10" fmla="*/ 13 w 33"/>
                <a:gd name="T11" fmla="*/ 45 h 52"/>
                <a:gd name="T12" fmla="*/ 21 w 33"/>
                <a:gd name="T13" fmla="*/ 43 h 52"/>
                <a:gd name="T14" fmla="*/ 24 w 33"/>
                <a:gd name="T15" fmla="*/ 38 h 52"/>
                <a:gd name="T16" fmla="*/ 23 w 33"/>
                <a:gd name="T17" fmla="*/ 35 h 52"/>
                <a:gd name="T18" fmla="*/ 20 w 33"/>
                <a:gd name="T19" fmla="*/ 33 h 52"/>
                <a:gd name="T20" fmla="*/ 17 w 33"/>
                <a:gd name="T21" fmla="*/ 30 h 52"/>
                <a:gd name="T22" fmla="*/ 12 w 33"/>
                <a:gd name="T23" fmla="*/ 28 h 52"/>
                <a:gd name="T24" fmla="*/ 8 w 33"/>
                <a:gd name="T25" fmla="*/ 26 h 52"/>
                <a:gd name="T26" fmla="*/ 4 w 33"/>
                <a:gd name="T27" fmla="*/ 23 h 52"/>
                <a:gd name="T28" fmla="*/ 1 w 33"/>
                <a:gd name="T29" fmla="*/ 19 h 52"/>
                <a:gd name="T30" fmla="*/ 0 w 33"/>
                <a:gd name="T31" fmla="*/ 14 h 52"/>
                <a:gd name="T32" fmla="*/ 2 w 33"/>
                <a:gd name="T33" fmla="*/ 7 h 52"/>
                <a:gd name="T34" fmla="*/ 6 w 33"/>
                <a:gd name="T35" fmla="*/ 3 h 52"/>
                <a:gd name="T36" fmla="*/ 12 w 33"/>
                <a:gd name="T37" fmla="*/ 1 h 52"/>
                <a:gd name="T38" fmla="*/ 19 w 33"/>
                <a:gd name="T39" fmla="*/ 0 h 52"/>
                <a:gd name="T40" fmla="*/ 30 w 33"/>
                <a:gd name="T41" fmla="*/ 2 h 52"/>
                <a:gd name="T42" fmla="*/ 30 w 33"/>
                <a:gd name="T43" fmla="*/ 10 h 52"/>
                <a:gd name="T44" fmla="*/ 19 w 33"/>
                <a:gd name="T45" fmla="*/ 7 h 52"/>
                <a:gd name="T46" fmla="*/ 16 w 33"/>
                <a:gd name="T47" fmla="*/ 7 h 52"/>
                <a:gd name="T48" fmla="*/ 12 w 33"/>
                <a:gd name="T49" fmla="*/ 8 h 52"/>
                <a:gd name="T50" fmla="*/ 10 w 33"/>
                <a:gd name="T51" fmla="*/ 10 h 52"/>
                <a:gd name="T52" fmla="*/ 9 w 33"/>
                <a:gd name="T53" fmla="*/ 13 h 52"/>
                <a:gd name="T54" fmla="*/ 10 w 33"/>
                <a:gd name="T55" fmla="*/ 16 h 52"/>
                <a:gd name="T56" fmla="*/ 12 w 33"/>
                <a:gd name="T57" fmla="*/ 19 h 52"/>
                <a:gd name="T58" fmla="*/ 15 w 33"/>
                <a:gd name="T59" fmla="*/ 21 h 52"/>
                <a:gd name="T60" fmla="*/ 20 w 33"/>
                <a:gd name="T61" fmla="*/ 23 h 52"/>
                <a:gd name="T62" fmla="*/ 25 w 33"/>
                <a:gd name="T63" fmla="*/ 26 h 52"/>
                <a:gd name="T64" fmla="*/ 29 w 33"/>
                <a:gd name="T65" fmla="*/ 29 h 52"/>
                <a:gd name="T66" fmla="*/ 31 w 33"/>
                <a:gd name="T67" fmla="*/ 33 h 52"/>
                <a:gd name="T68" fmla="*/ 33 w 33"/>
                <a:gd name="T69" fmla="*/ 38 h 52"/>
                <a:gd name="T70" fmla="*/ 31 w 33"/>
                <a:gd name="T71" fmla="*/ 44 h 52"/>
                <a:gd name="T72" fmla="*/ 27 w 33"/>
                <a:gd name="T73" fmla="*/ 49 h 52"/>
                <a:gd name="T74" fmla="*/ 21 w 33"/>
                <a:gd name="T75" fmla="*/ 51 h 52"/>
                <a:gd name="T76" fmla="*/ 14 w 33"/>
                <a:gd name="T77" fmla="*/ 52 h 52"/>
                <a:gd name="T78" fmla="*/ 10 w 33"/>
                <a:gd name="T79" fmla="*/ 52 h 52"/>
                <a:gd name="T80" fmla="*/ 7 w 33"/>
                <a:gd name="T81" fmla="*/ 51 h 52"/>
                <a:gd name="T82" fmla="*/ 3 w 33"/>
                <a:gd name="T83" fmla="*/ 50 h 52"/>
                <a:gd name="T84" fmla="*/ 0 w 33"/>
                <a:gd name="T85"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 h="52">
                  <a:moveTo>
                    <a:pt x="0" y="49"/>
                  </a:moveTo>
                  <a:cubicBezTo>
                    <a:pt x="0" y="40"/>
                    <a:pt x="0" y="40"/>
                    <a:pt x="0" y="40"/>
                  </a:cubicBezTo>
                  <a:cubicBezTo>
                    <a:pt x="1" y="41"/>
                    <a:pt x="2" y="42"/>
                    <a:pt x="3" y="42"/>
                  </a:cubicBezTo>
                  <a:cubicBezTo>
                    <a:pt x="4" y="43"/>
                    <a:pt x="5" y="43"/>
                    <a:pt x="6" y="44"/>
                  </a:cubicBezTo>
                  <a:cubicBezTo>
                    <a:pt x="8" y="44"/>
                    <a:pt x="9" y="44"/>
                    <a:pt x="10" y="45"/>
                  </a:cubicBezTo>
                  <a:cubicBezTo>
                    <a:pt x="11" y="45"/>
                    <a:pt x="12" y="45"/>
                    <a:pt x="13" y="45"/>
                  </a:cubicBezTo>
                  <a:cubicBezTo>
                    <a:pt x="17" y="45"/>
                    <a:pt x="19" y="44"/>
                    <a:pt x="21" y="43"/>
                  </a:cubicBezTo>
                  <a:cubicBezTo>
                    <a:pt x="23" y="42"/>
                    <a:pt x="24" y="40"/>
                    <a:pt x="24" y="38"/>
                  </a:cubicBezTo>
                  <a:cubicBezTo>
                    <a:pt x="24" y="37"/>
                    <a:pt x="23" y="36"/>
                    <a:pt x="23" y="35"/>
                  </a:cubicBezTo>
                  <a:cubicBezTo>
                    <a:pt x="22" y="34"/>
                    <a:pt x="21" y="33"/>
                    <a:pt x="20" y="33"/>
                  </a:cubicBezTo>
                  <a:cubicBezTo>
                    <a:pt x="19" y="32"/>
                    <a:pt x="18" y="31"/>
                    <a:pt x="17" y="30"/>
                  </a:cubicBezTo>
                  <a:cubicBezTo>
                    <a:pt x="15" y="30"/>
                    <a:pt x="14" y="29"/>
                    <a:pt x="12" y="28"/>
                  </a:cubicBezTo>
                  <a:cubicBezTo>
                    <a:pt x="11" y="27"/>
                    <a:pt x="9" y="27"/>
                    <a:pt x="8" y="26"/>
                  </a:cubicBezTo>
                  <a:cubicBezTo>
                    <a:pt x="6" y="25"/>
                    <a:pt x="5" y="24"/>
                    <a:pt x="4" y="23"/>
                  </a:cubicBezTo>
                  <a:cubicBezTo>
                    <a:pt x="3" y="21"/>
                    <a:pt x="2" y="20"/>
                    <a:pt x="1" y="19"/>
                  </a:cubicBezTo>
                  <a:cubicBezTo>
                    <a:pt x="1" y="17"/>
                    <a:pt x="0" y="16"/>
                    <a:pt x="0" y="14"/>
                  </a:cubicBezTo>
                  <a:cubicBezTo>
                    <a:pt x="0" y="11"/>
                    <a:pt x="1" y="9"/>
                    <a:pt x="2" y="7"/>
                  </a:cubicBezTo>
                  <a:cubicBezTo>
                    <a:pt x="3" y="6"/>
                    <a:pt x="4" y="4"/>
                    <a:pt x="6" y="3"/>
                  </a:cubicBezTo>
                  <a:cubicBezTo>
                    <a:pt x="8" y="2"/>
                    <a:pt x="10" y="1"/>
                    <a:pt x="12" y="1"/>
                  </a:cubicBezTo>
                  <a:cubicBezTo>
                    <a:pt x="14" y="0"/>
                    <a:pt x="16" y="0"/>
                    <a:pt x="19" y="0"/>
                  </a:cubicBezTo>
                  <a:cubicBezTo>
                    <a:pt x="24" y="0"/>
                    <a:pt x="28" y="0"/>
                    <a:pt x="30" y="2"/>
                  </a:cubicBezTo>
                  <a:cubicBezTo>
                    <a:pt x="30" y="10"/>
                    <a:pt x="30" y="10"/>
                    <a:pt x="30" y="10"/>
                  </a:cubicBezTo>
                  <a:cubicBezTo>
                    <a:pt x="27" y="8"/>
                    <a:pt x="24" y="7"/>
                    <a:pt x="19" y="7"/>
                  </a:cubicBezTo>
                  <a:cubicBezTo>
                    <a:pt x="18" y="7"/>
                    <a:pt x="17" y="7"/>
                    <a:pt x="16" y="7"/>
                  </a:cubicBezTo>
                  <a:cubicBezTo>
                    <a:pt x="14" y="7"/>
                    <a:pt x="13" y="8"/>
                    <a:pt x="12" y="8"/>
                  </a:cubicBezTo>
                  <a:cubicBezTo>
                    <a:pt x="11" y="9"/>
                    <a:pt x="11" y="9"/>
                    <a:pt x="10" y="10"/>
                  </a:cubicBezTo>
                  <a:cubicBezTo>
                    <a:pt x="9" y="11"/>
                    <a:pt x="9" y="12"/>
                    <a:pt x="9" y="13"/>
                  </a:cubicBezTo>
                  <a:cubicBezTo>
                    <a:pt x="9" y="15"/>
                    <a:pt x="9" y="15"/>
                    <a:pt x="10" y="16"/>
                  </a:cubicBezTo>
                  <a:cubicBezTo>
                    <a:pt x="10" y="17"/>
                    <a:pt x="11" y="18"/>
                    <a:pt x="12" y="19"/>
                  </a:cubicBezTo>
                  <a:cubicBezTo>
                    <a:pt x="13" y="19"/>
                    <a:pt x="14" y="20"/>
                    <a:pt x="15" y="21"/>
                  </a:cubicBezTo>
                  <a:cubicBezTo>
                    <a:pt x="16" y="21"/>
                    <a:pt x="18" y="22"/>
                    <a:pt x="20" y="23"/>
                  </a:cubicBezTo>
                  <a:cubicBezTo>
                    <a:pt x="21" y="24"/>
                    <a:pt x="23" y="25"/>
                    <a:pt x="25" y="26"/>
                  </a:cubicBezTo>
                  <a:cubicBezTo>
                    <a:pt x="26" y="27"/>
                    <a:pt x="27" y="28"/>
                    <a:pt x="29" y="29"/>
                  </a:cubicBezTo>
                  <a:cubicBezTo>
                    <a:pt x="30" y="30"/>
                    <a:pt x="31" y="31"/>
                    <a:pt x="31" y="33"/>
                  </a:cubicBezTo>
                  <a:cubicBezTo>
                    <a:pt x="32" y="34"/>
                    <a:pt x="33" y="36"/>
                    <a:pt x="33" y="38"/>
                  </a:cubicBezTo>
                  <a:cubicBezTo>
                    <a:pt x="33" y="41"/>
                    <a:pt x="32" y="43"/>
                    <a:pt x="31" y="44"/>
                  </a:cubicBezTo>
                  <a:cubicBezTo>
                    <a:pt x="30" y="46"/>
                    <a:pt x="29" y="48"/>
                    <a:pt x="27" y="49"/>
                  </a:cubicBezTo>
                  <a:cubicBezTo>
                    <a:pt x="25" y="50"/>
                    <a:pt x="23" y="51"/>
                    <a:pt x="21" y="51"/>
                  </a:cubicBezTo>
                  <a:cubicBezTo>
                    <a:pt x="19" y="52"/>
                    <a:pt x="16" y="52"/>
                    <a:pt x="14" y="52"/>
                  </a:cubicBezTo>
                  <a:cubicBezTo>
                    <a:pt x="13" y="52"/>
                    <a:pt x="12" y="52"/>
                    <a:pt x="10" y="52"/>
                  </a:cubicBezTo>
                  <a:cubicBezTo>
                    <a:pt x="9" y="52"/>
                    <a:pt x="8" y="51"/>
                    <a:pt x="7" y="51"/>
                  </a:cubicBezTo>
                  <a:cubicBezTo>
                    <a:pt x="5" y="51"/>
                    <a:pt x="4" y="51"/>
                    <a:pt x="3" y="50"/>
                  </a:cubicBezTo>
                  <a:cubicBezTo>
                    <a:pt x="2" y="50"/>
                    <a:pt x="1" y="49"/>
                    <a:pt x="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75"/>
            <p:cNvSpPr>
              <a:spLocks noEditPoints="1"/>
            </p:cNvSpPr>
            <p:nvPr/>
          </p:nvSpPr>
          <p:spPr bwMode="auto">
            <a:xfrm>
              <a:off x="3871" y="3814"/>
              <a:ext cx="56" cy="60"/>
            </a:xfrm>
            <a:custGeom>
              <a:avLst/>
              <a:gdLst>
                <a:gd name="T0" fmla="*/ 24 w 48"/>
                <a:gd name="T1" fmla="*/ 52 h 52"/>
                <a:gd name="T2" fmla="*/ 6 w 48"/>
                <a:gd name="T3" fmla="*/ 45 h 52"/>
                <a:gd name="T4" fmla="*/ 0 w 48"/>
                <a:gd name="T5" fmla="*/ 26 h 52"/>
                <a:gd name="T6" fmla="*/ 6 w 48"/>
                <a:gd name="T7" fmla="*/ 7 h 52"/>
                <a:gd name="T8" fmla="*/ 24 w 48"/>
                <a:gd name="T9" fmla="*/ 0 h 52"/>
                <a:gd name="T10" fmla="*/ 41 w 48"/>
                <a:gd name="T11" fmla="*/ 7 h 52"/>
                <a:gd name="T12" fmla="*/ 48 w 48"/>
                <a:gd name="T13" fmla="*/ 25 h 52"/>
                <a:gd name="T14" fmla="*/ 41 w 48"/>
                <a:gd name="T15" fmla="*/ 45 h 52"/>
                <a:gd name="T16" fmla="*/ 24 w 48"/>
                <a:gd name="T17" fmla="*/ 52 h 52"/>
                <a:gd name="T18" fmla="*/ 24 w 48"/>
                <a:gd name="T19" fmla="*/ 7 h 52"/>
                <a:gd name="T20" fmla="*/ 13 w 48"/>
                <a:gd name="T21" fmla="*/ 12 h 52"/>
                <a:gd name="T22" fmla="*/ 8 w 48"/>
                <a:gd name="T23" fmla="*/ 26 h 52"/>
                <a:gd name="T24" fmla="*/ 13 w 48"/>
                <a:gd name="T25" fmla="*/ 39 h 52"/>
                <a:gd name="T26" fmla="*/ 24 w 48"/>
                <a:gd name="T27" fmla="*/ 45 h 52"/>
                <a:gd name="T28" fmla="*/ 35 w 48"/>
                <a:gd name="T29" fmla="*/ 40 h 52"/>
                <a:gd name="T30" fmla="*/ 39 w 48"/>
                <a:gd name="T31" fmla="*/ 26 h 52"/>
                <a:gd name="T32" fmla="*/ 35 w 48"/>
                <a:gd name="T33" fmla="*/ 12 h 52"/>
                <a:gd name="T34" fmla="*/ 24 w 48"/>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2">
                  <a:moveTo>
                    <a:pt x="24" y="52"/>
                  </a:moveTo>
                  <a:cubicBezTo>
                    <a:pt x="16" y="52"/>
                    <a:pt x="10" y="50"/>
                    <a:pt x="6" y="45"/>
                  </a:cubicBezTo>
                  <a:cubicBezTo>
                    <a:pt x="2" y="40"/>
                    <a:pt x="0" y="34"/>
                    <a:pt x="0" y="26"/>
                  </a:cubicBezTo>
                  <a:cubicBezTo>
                    <a:pt x="0" y="18"/>
                    <a:pt x="2" y="12"/>
                    <a:pt x="6" y="7"/>
                  </a:cubicBezTo>
                  <a:cubicBezTo>
                    <a:pt x="11" y="2"/>
                    <a:pt x="17" y="0"/>
                    <a:pt x="24" y="0"/>
                  </a:cubicBezTo>
                  <a:cubicBezTo>
                    <a:pt x="31" y="0"/>
                    <a:pt x="37" y="2"/>
                    <a:pt x="41" y="7"/>
                  </a:cubicBezTo>
                  <a:cubicBezTo>
                    <a:pt x="46" y="12"/>
                    <a:pt x="48" y="18"/>
                    <a:pt x="48" y="25"/>
                  </a:cubicBezTo>
                  <a:cubicBezTo>
                    <a:pt x="48" y="33"/>
                    <a:pt x="46" y="40"/>
                    <a:pt x="41" y="45"/>
                  </a:cubicBezTo>
                  <a:cubicBezTo>
                    <a:pt x="37" y="49"/>
                    <a:pt x="31" y="52"/>
                    <a:pt x="24" y="52"/>
                  </a:cubicBezTo>
                  <a:close/>
                  <a:moveTo>
                    <a:pt x="24" y="7"/>
                  </a:moveTo>
                  <a:cubicBezTo>
                    <a:pt x="19" y="7"/>
                    <a:pt x="16" y="9"/>
                    <a:pt x="13" y="12"/>
                  </a:cubicBezTo>
                  <a:cubicBezTo>
                    <a:pt x="10" y="16"/>
                    <a:pt x="8" y="20"/>
                    <a:pt x="8" y="26"/>
                  </a:cubicBezTo>
                  <a:cubicBezTo>
                    <a:pt x="8" y="32"/>
                    <a:pt x="10" y="36"/>
                    <a:pt x="13" y="39"/>
                  </a:cubicBezTo>
                  <a:cubicBezTo>
                    <a:pt x="15" y="43"/>
                    <a:pt x="19" y="45"/>
                    <a:pt x="24" y="45"/>
                  </a:cubicBezTo>
                  <a:cubicBezTo>
                    <a:pt x="28" y="45"/>
                    <a:pt x="32" y="43"/>
                    <a:pt x="35" y="40"/>
                  </a:cubicBezTo>
                  <a:cubicBezTo>
                    <a:pt x="38" y="36"/>
                    <a:pt x="39" y="32"/>
                    <a:pt x="39" y="26"/>
                  </a:cubicBezTo>
                  <a:cubicBezTo>
                    <a:pt x="39" y="20"/>
                    <a:pt x="38" y="15"/>
                    <a:pt x="35" y="12"/>
                  </a:cubicBezTo>
                  <a:cubicBezTo>
                    <a:pt x="32" y="9"/>
                    <a:pt x="29" y="7"/>
                    <a:pt x="2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76"/>
            <p:cNvSpPr>
              <a:spLocks/>
            </p:cNvSpPr>
            <p:nvPr/>
          </p:nvSpPr>
          <p:spPr bwMode="auto">
            <a:xfrm>
              <a:off x="3937" y="3815"/>
              <a:ext cx="45" cy="59"/>
            </a:xfrm>
            <a:custGeom>
              <a:avLst/>
              <a:gdLst>
                <a:gd name="T0" fmla="*/ 39 w 39"/>
                <a:gd name="T1" fmla="*/ 30 h 51"/>
                <a:gd name="T2" fmla="*/ 19 w 39"/>
                <a:gd name="T3" fmla="*/ 51 h 51"/>
                <a:gd name="T4" fmla="*/ 0 w 39"/>
                <a:gd name="T5" fmla="*/ 30 h 51"/>
                <a:gd name="T6" fmla="*/ 0 w 39"/>
                <a:gd name="T7" fmla="*/ 0 h 51"/>
                <a:gd name="T8" fmla="*/ 8 w 39"/>
                <a:gd name="T9" fmla="*/ 0 h 51"/>
                <a:gd name="T10" fmla="*/ 8 w 39"/>
                <a:gd name="T11" fmla="*/ 29 h 51"/>
                <a:gd name="T12" fmla="*/ 19 w 39"/>
                <a:gd name="T13" fmla="*/ 44 h 51"/>
                <a:gd name="T14" fmla="*/ 31 w 39"/>
                <a:gd name="T15" fmla="*/ 29 h 51"/>
                <a:gd name="T16" fmla="*/ 31 w 39"/>
                <a:gd name="T17" fmla="*/ 0 h 51"/>
                <a:gd name="T18" fmla="*/ 39 w 39"/>
                <a:gd name="T19" fmla="*/ 0 h 51"/>
                <a:gd name="T20" fmla="*/ 39 w 39"/>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1">
                  <a:moveTo>
                    <a:pt x="39" y="30"/>
                  </a:moveTo>
                  <a:cubicBezTo>
                    <a:pt x="39" y="44"/>
                    <a:pt x="32" y="51"/>
                    <a:pt x="19" y="51"/>
                  </a:cubicBezTo>
                  <a:cubicBezTo>
                    <a:pt x="6" y="51"/>
                    <a:pt x="0" y="44"/>
                    <a:pt x="0" y="30"/>
                  </a:cubicBezTo>
                  <a:cubicBezTo>
                    <a:pt x="0" y="0"/>
                    <a:pt x="0" y="0"/>
                    <a:pt x="0" y="0"/>
                  </a:cubicBezTo>
                  <a:cubicBezTo>
                    <a:pt x="8" y="0"/>
                    <a:pt x="8" y="0"/>
                    <a:pt x="8" y="0"/>
                  </a:cubicBezTo>
                  <a:cubicBezTo>
                    <a:pt x="8" y="29"/>
                    <a:pt x="8" y="29"/>
                    <a:pt x="8" y="29"/>
                  </a:cubicBezTo>
                  <a:cubicBezTo>
                    <a:pt x="8" y="39"/>
                    <a:pt x="12" y="44"/>
                    <a:pt x="19" y="44"/>
                  </a:cubicBezTo>
                  <a:cubicBezTo>
                    <a:pt x="27" y="44"/>
                    <a:pt x="31" y="39"/>
                    <a:pt x="31" y="29"/>
                  </a:cubicBezTo>
                  <a:cubicBezTo>
                    <a:pt x="31" y="0"/>
                    <a:pt x="31" y="0"/>
                    <a:pt x="31" y="0"/>
                  </a:cubicBezTo>
                  <a:cubicBezTo>
                    <a:pt x="39" y="0"/>
                    <a:pt x="39" y="0"/>
                    <a:pt x="39" y="0"/>
                  </a:cubicBezTo>
                  <a:lnTo>
                    <a:pt x="3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77"/>
            <p:cNvSpPr>
              <a:spLocks noEditPoints="1"/>
            </p:cNvSpPr>
            <p:nvPr/>
          </p:nvSpPr>
          <p:spPr bwMode="auto">
            <a:xfrm>
              <a:off x="3996" y="3815"/>
              <a:ext cx="45" cy="58"/>
            </a:xfrm>
            <a:custGeom>
              <a:avLst/>
              <a:gdLst>
                <a:gd name="T0" fmla="*/ 39 w 39"/>
                <a:gd name="T1" fmla="*/ 50 h 50"/>
                <a:gd name="T2" fmla="*/ 29 w 39"/>
                <a:gd name="T3" fmla="*/ 50 h 50"/>
                <a:gd name="T4" fmla="*/ 21 w 39"/>
                <a:gd name="T5" fmla="*/ 37 h 50"/>
                <a:gd name="T6" fmla="*/ 19 w 39"/>
                <a:gd name="T7" fmla="*/ 33 h 50"/>
                <a:gd name="T8" fmla="*/ 17 w 39"/>
                <a:gd name="T9" fmla="*/ 31 h 50"/>
                <a:gd name="T10" fmla="*/ 14 w 39"/>
                <a:gd name="T11" fmla="*/ 30 h 50"/>
                <a:gd name="T12" fmla="*/ 12 w 39"/>
                <a:gd name="T13" fmla="*/ 30 h 50"/>
                <a:gd name="T14" fmla="*/ 8 w 39"/>
                <a:gd name="T15" fmla="*/ 30 h 50"/>
                <a:gd name="T16" fmla="*/ 8 w 39"/>
                <a:gd name="T17" fmla="*/ 50 h 50"/>
                <a:gd name="T18" fmla="*/ 0 w 39"/>
                <a:gd name="T19" fmla="*/ 50 h 50"/>
                <a:gd name="T20" fmla="*/ 0 w 39"/>
                <a:gd name="T21" fmla="*/ 0 h 50"/>
                <a:gd name="T22" fmla="*/ 16 w 39"/>
                <a:gd name="T23" fmla="*/ 0 h 50"/>
                <a:gd name="T24" fmla="*/ 23 w 39"/>
                <a:gd name="T25" fmla="*/ 0 h 50"/>
                <a:gd name="T26" fmla="*/ 28 w 39"/>
                <a:gd name="T27" fmla="*/ 3 h 50"/>
                <a:gd name="T28" fmla="*/ 32 w 39"/>
                <a:gd name="T29" fmla="*/ 7 h 50"/>
                <a:gd name="T30" fmla="*/ 33 w 39"/>
                <a:gd name="T31" fmla="*/ 13 h 50"/>
                <a:gd name="T32" fmla="*/ 32 w 39"/>
                <a:gd name="T33" fmla="*/ 18 h 50"/>
                <a:gd name="T34" fmla="*/ 30 w 39"/>
                <a:gd name="T35" fmla="*/ 22 h 50"/>
                <a:gd name="T36" fmla="*/ 26 w 39"/>
                <a:gd name="T37" fmla="*/ 25 h 50"/>
                <a:gd name="T38" fmla="*/ 22 w 39"/>
                <a:gd name="T39" fmla="*/ 27 h 50"/>
                <a:gd name="T40" fmla="*/ 22 w 39"/>
                <a:gd name="T41" fmla="*/ 27 h 50"/>
                <a:gd name="T42" fmla="*/ 24 w 39"/>
                <a:gd name="T43" fmla="*/ 29 h 50"/>
                <a:gd name="T44" fmla="*/ 26 w 39"/>
                <a:gd name="T45" fmla="*/ 31 h 50"/>
                <a:gd name="T46" fmla="*/ 28 w 39"/>
                <a:gd name="T47" fmla="*/ 33 h 50"/>
                <a:gd name="T48" fmla="*/ 30 w 39"/>
                <a:gd name="T49" fmla="*/ 36 h 50"/>
                <a:gd name="T50" fmla="*/ 39 w 39"/>
                <a:gd name="T51" fmla="*/ 50 h 50"/>
                <a:gd name="T52" fmla="*/ 8 w 39"/>
                <a:gd name="T53" fmla="*/ 6 h 50"/>
                <a:gd name="T54" fmla="*/ 8 w 39"/>
                <a:gd name="T55" fmla="*/ 23 h 50"/>
                <a:gd name="T56" fmla="*/ 15 w 39"/>
                <a:gd name="T57" fmla="*/ 23 h 50"/>
                <a:gd name="T58" fmla="*/ 19 w 39"/>
                <a:gd name="T59" fmla="*/ 22 h 50"/>
                <a:gd name="T60" fmla="*/ 22 w 39"/>
                <a:gd name="T61" fmla="*/ 20 h 50"/>
                <a:gd name="T62" fmla="*/ 23 w 39"/>
                <a:gd name="T63" fmla="*/ 18 h 50"/>
                <a:gd name="T64" fmla="*/ 24 w 39"/>
                <a:gd name="T65" fmla="*/ 14 h 50"/>
                <a:gd name="T66" fmla="*/ 22 w 39"/>
                <a:gd name="T67" fmla="*/ 8 h 50"/>
                <a:gd name="T68" fmla="*/ 15 w 39"/>
                <a:gd name="T69" fmla="*/ 6 h 50"/>
                <a:gd name="T70" fmla="*/ 8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29" y="50"/>
                    <a:pt x="29" y="50"/>
                    <a:pt x="29" y="50"/>
                  </a:cubicBezTo>
                  <a:cubicBezTo>
                    <a:pt x="21" y="37"/>
                    <a:pt x="21" y="37"/>
                    <a:pt x="21" y="37"/>
                  </a:cubicBezTo>
                  <a:cubicBezTo>
                    <a:pt x="20" y="35"/>
                    <a:pt x="20" y="34"/>
                    <a:pt x="19" y="33"/>
                  </a:cubicBezTo>
                  <a:cubicBezTo>
                    <a:pt x="18" y="32"/>
                    <a:pt x="17" y="32"/>
                    <a:pt x="17" y="31"/>
                  </a:cubicBezTo>
                  <a:cubicBezTo>
                    <a:pt x="16" y="31"/>
                    <a:pt x="15" y="30"/>
                    <a:pt x="14" y="30"/>
                  </a:cubicBezTo>
                  <a:cubicBezTo>
                    <a:pt x="14" y="30"/>
                    <a:pt x="13" y="30"/>
                    <a:pt x="12" y="30"/>
                  </a:cubicBezTo>
                  <a:cubicBezTo>
                    <a:pt x="8" y="30"/>
                    <a:pt x="8" y="30"/>
                    <a:pt x="8" y="30"/>
                  </a:cubicBezTo>
                  <a:cubicBezTo>
                    <a:pt x="8" y="50"/>
                    <a:pt x="8" y="50"/>
                    <a:pt x="8" y="50"/>
                  </a:cubicBezTo>
                  <a:cubicBezTo>
                    <a:pt x="0" y="50"/>
                    <a:pt x="0" y="50"/>
                    <a:pt x="0" y="50"/>
                  </a:cubicBezTo>
                  <a:cubicBezTo>
                    <a:pt x="0" y="0"/>
                    <a:pt x="0" y="0"/>
                    <a:pt x="0" y="0"/>
                  </a:cubicBezTo>
                  <a:cubicBezTo>
                    <a:pt x="16" y="0"/>
                    <a:pt x="16" y="0"/>
                    <a:pt x="16" y="0"/>
                  </a:cubicBezTo>
                  <a:cubicBezTo>
                    <a:pt x="19" y="0"/>
                    <a:pt x="21" y="0"/>
                    <a:pt x="23" y="0"/>
                  </a:cubicBezTo>
                  <a:cubicBezTo>
                    <a:pt x="25" y="1"/>
                    <a:pt x="27" y="2"/>
                    <a:pt x="28" y="3"/>
                  </a:cubicBezTo>
                  <a:cubicBezTo>
                    <a:pt x="30" y="4"/>
                    <a:pt x="31" y="6"/>
                    <a:pt x="32" y="7"/>
                  </a:cubicBezTo>
                  <a:cubicBezTo>
                    <a:pt x="32" y="9"/>
                    <a:pt x="33" y="11"/>
                    <a:pt x="33" y="13"/>
                  </a:cubicBezTo>
                  <a:cubicBezTo>
                    <a:pt x="33" y="15"/>
                    <a:pt x="33" y="17"/>
                    <a:pt x="32" y="18"/>
                  </a:cubicBezTo>
                  <a:cubicBezTo>
                    <a:pt x="32" y="20"/>
                    <a:pt x="31" y="21"/>
                    <a:pt x="30" y="22"/>
                  </a:cubicBezTo>
                  <a:cubicBezTo>
                    <a:pt x="29" y="23"/>
                    <a:pt x="28" y="24"/>
                    <a:pt x="26" y="25"/>
                  </a:cubicBezTo>
                  <a:cubicBezTo>
                    <a:pt x="25" y="26"/>
                    <a:pt x="23" y="27"/>
                    <a:pt x="22" y="27"/>
                  </a:cubicBezTo>
                  <a:cubicBezTo>
                    <a:pt x="22" y="27"/>
                    <a:pt x="22" y="27"/>
                    <a:pt x="22" y="27"/>
                  </a:cubicBezTo>
                  <a:cubicBezTo>
                    <a:pt x="23" y="28"/>
                    <a:pt x="23" y="28"/>
                    <a:pt x="24" y="29"/>
                  </a:cubicBezTo>
                  <a:cubicBezTo>
                    <a:pt x="25" y="29"/>
                    <a:pt x="25" y="30"/>
                    <a:pt x="26" y="31"/>
                  </a:cubicBezTo>
                  <a:cubicBezTo>
                    <a:pt x="27" y="31"/>
                    <a:pt x="27" y="32"/>
                    <a:pt x="28" y="33"/>
                  </a:cubicBezTo>
                  <a:cubicBezTo>
                    <a:pt x="28" y="34"/>
                    <a:pt x="29" y="35"/>
                    <a:pt x="30" y="36"/>
                  </a:cubicBezTo>
                  <a:lnTo>
                    <a:pt x="39" y="50"/>
                  </a:lnTo>
                  <a:close/>
                  <a:moveTo>
                    <a:pt x="8" y="6"/>
                  </a:moveTo>
                  <a:cubicBezTo>
                    <a:pt x="8" y="23"/>
                    <a:pt x="8" y="23"/>
                    <a:pt x="8" y="23"/>
                  </a:cubicBezTo>
                  <a:cubicBezTo>
                    <a:pt x="15" y="23"/>
                    <a:pt x="15" y="23"/>
                    <a:pt x="15" y="23"/>
                  </a:cubicBezTo>
                  <a:cubicBezTo>
                    <a:pt x="16" y="23"/>
                    <a:pt x="18" y="23"/>
                    <a:pt x="19" y="22"/>
                  </a:cubicBezTo>
                  <a:cubicBezTo>
                    <a:pt x="20" y="22"/>
                    <a:pt x="21" y="21"/>
                    <a:pt x="22" y="20"/>
                  </a:cubicBezTo>
                  <a:cubicBezTo>
                    <a:pt x="22" y="20"/>
                    <a:pt x="23" y="19"/>
                    <a:pt x="23" y="18"/>
                  </a:cubicBezTo>
                  <a:cubicBezTo>
                    <a:pt x="24" y="17"/>
                    <a:pt x="24" y="15"/>
                    <a:pt x="24" y="14"/>
                  </a:cubicBezTo>
                  <a:cubicBezTo>
                    <a:pt x="24" y="12"/>
                    <a:pt x="23" y="10"/>
                    <a:pt x="22" y="8"/>
                  </a:cubicBezTo>
                  <a:cubicBezTo>
                    <a:pt x="20" y="7"/>
                    <a:pt x="18" y="6"/>
                    <a:pt x="15" y="6"/>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78"/>
            <p:cNvSpPr>
              <a:spLocks/>
            </p:cNvSpPr>
            <p:nvPr/>
          </p:nvSpPr>
          <p:spPr bwMode="auto">
            <a:xfrm>
              <a:off x="4043" y="3814"/>
              <a:ext cx="44" cy="60"/>
            </a:xfrm>
            <a:custGeom>
              <a:avLst/>
              <a:gdLst>
                <a:gd name="T0" fmla="*/ 38 w 38"/>
                <a:gd name="T1" fmla="*/ 49 h 52"/>
                <a:gd name="T2" fmla="*/ 24 w 38"/>
                <a:gd name="T3" fmla="*/ 52 h 52"/>
                <a:gd name="T4" fmla="*/ 6 w 38"/>
                <a:gd name="T5" fmla="*/ 45 h 52"/>
                <a:gd name="T6" fmla="*/ 0 w 38"/>
                <a:gd name="T7" fmla="*/ 27 h 52"/>
                <a:gd name="T8" fmla="*/ 7 w 38"/>
                <a:gd name="T9" fmla="*/ 7 h 52"/>
                <a:gd name="T10" fmla="*/ 26 w 38"/>
                <a:gd name="T11" fmla="*/ 0 h 52"/>
                <a:gd name="T12" fmla="*/ 38 w 38"/>
                <a:gd name="T13" fmla="*/ 2 h 52"/>
                <a:gd name="T14" fmla="*/ 38 w 38"/>
                <a:gd name="T15" fmla="*/ 10 h 52"/>
                <a:gd name="T16" fmla="*/ 27 w 38"/>
                <a:gd name="T17" fmla="*/ 7 h 52"/>
                <a:gd name="T18" fmla="*/ 13 w 38"/>
                <a:gd name="T19" fmla="*/ 12 h 52"/>
                <a:gd name="T20" fmla="*/ 8 w 38"/>
                <a:gd name="T21" fmla="*/ 26 h 52"/>
                <a:gd name="T22" fmla="*/ 13 w 38"/>
                <a:gd name="T23" fmla="*/ 40 h 52"/>
                <a:gd name="T24" fmla="*/ 26 w 38"/>
                <a:gd name="T25" fmla="*/ 45 h 52"/>
                <a:gd name="T26" fmla="*/ 38 w 38"/>
                <a:gd name="T27" fmla="*/ 41 h 52"/>
                <a:gd name="T28" fmla="*/ 38 w 38"/>
                <a:gd name="T29"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2">
                  <a:moveTo>
                    <a:pt x="38" y="49"/>
                  </a:moveTo>
                  <a:cubicBezTo>
                    <a:pt x="34" y="51"/>
                    <a:pt x="29" y="52"/>
                    <a:pt x="24" y="52"/>
                  </a:cubicBezTo>
                  <a:cubicBezTo>
                    <a:pt x="16" y="52"/>
                    <a:pt x="11" y="50"/>
                    <a:pt x="6" y="45"/>
                  </a:cubicBezTo>
                  <a:cubicBezTo>
                    <a:pt x="2" y="40"/>
                    <a:pt x="0" y="34"/>
                    <a:pt x="0" y="27"/>
                  </a:cubicBezTo>
                  <a:cubicBezTo>
                    <a:pt x="0" y="19"/>
                    <a:pt x="2" y="12"/>
                    <a:pt x="7" y="7"/>
                  </a:cubicBezTo>
                  <a:cubicBezTo>
                    <a:pt x="12" y="2"/>
                    <a:pt x="18" y="0"/>
                    <a:pt x="26" y="0"/>
                  </a:cubicBezTo>
                  <a:cubicBezTo>
                    <a:pt x="31" y="0"/>
                    <a:pt x="35" y="0"/>
                    <a:pt x="38" y="2"/>
                  </a:cubicBezTo>
                  <a:cubicBezTo>
                    <a:pt x="38" y="10"/>
                    <a:pt x="38" y="10"/>
                    <a:pt x="38" y="10"/>
                  </a:cubicBezTo>
                  <a:cubicBezTo>
                    <a:pt x="35" y="8"/>
                    <a:pt x="31" y="7"/>
                    <a:pt x="27" y="7"/>
                  </a:cubicBezTo>
                  <a:cubicBezTo>
                    <a:pt x="21" y="7"/>
                    <a:pt x="17" y="9"/>
                    <a:pt x="13" y="12"/>
                  </a:cubicBezTo>
                  <a:cubicBezTo>
                    <a:pt x="10" y="16"/>
                    <a:pt x="8" y="21"/>
                    <a:pt x="8" y="26"/>
                  </a:cubicBezTo>
                  <a:cubicBezTo>
                    <a:pt x="8" y="32"/>
                    <a:pt x="10" y="36"/>
                    <a:pt x="13" y="40"/>
                  </a:cubicBezTo>
                  <a:cubicBezTo>
                    <a:pt x="16" y="43"/>
                    <a:pt x="20" y="45"/>
                    <a:pt x="26" y="45"/>
                  </a:cubicBezTo>
                  <a:cubicBezTo>
                    <a:pt x="30" y="45"/>
                    <a:pt x="34" y="43"/>
                    <a:pt x="38" y="41"/>
                  </a:cubicBezTo>
                  <a:lnTo>
                    <a:pt x="38"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79"/>
            <p:cNvSpPr>
              <a:spLocks/>
            </p:cNvSpPr>
            <p:nvPr/>
          </p:nvSpPr>
          <p:spPr bwMode="auto">
            <a:xfrm>
              <a:off x="4097" y="3815"/>
              <a:ext cx="34" cy="58"/>
            </a:xfrm>
            <a:custGeom>
              <a:avLst/>
              <a:gdLst>
                <a:gd name="T0" fmla="*/ 34 w 34"/>
                <a:gd name="T1" fmla="*/ 58 h 58"/>
                <a:gd name="T2" fmla="*/ 0 w 34"/>
                <a:gd name="T3" fmla="*/ 58 h 58"/>
                <a:gd name="T4" fmla="*/ 0 w 34"/>
                <a:gd name="T5" fmla="*/ 0 h 58"/>
                <a:gd name="T6" fmla="*/ 33 w 34"/>
                <a:gd name="T7" fmla="*/ 0 h 58"/>
                <a:gd name="T8" fmla="*/ 33 w 34"/>
                <a:gd name="T9" fmla="*/ 8 h 58"/>
                <a:gd name="T10" fmla="*/ 11 w 34"/>
                <a:gd name="T11" fmla="*/ 8 h 58"/>
                <a:gd name="T12" fmla="*/ 11 w 34"/>
                <a:gd name="T13" fmla="*/ 25 h 58"/>
                <a:gd name="T14" fmla="*/ 30 w 34"/>
                <a:gd name="T15" fmla="*/ 25 h 58"/>
                <a:gd name="T16" fmla="*/ 30 w 34"/>
                <a:gd name="T17" fmla="*/ 33 h 58"/>
                <a:gd name="T18" fmla="*/ 11 w 34"/>
                <a:gd name="T19" fmla="*/ 33 h 58"/>
                <a:gd name="T20" fmla="*/ 11 w 34"/>
                <a:gd name="T21" fmla="*/ 50 h 58"/>
                <a:gd name="T22" fmla="*/ 34 w 34"/>
                <a:gd name="T23" fmla="*/ 50 h 58"/>
                <a:gd name="T24" fmla="*/ 34 w 34"/>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8">
                  <a:moveTo>
                    <a:pt x="34" y="58"/>
                  </a:moveTo>
                  <a:lnTo>
                    <a:pt x="0" y="58"/>
                  </a:lnTo>
                  <a:lnTo>
                    <a:pt x="0" y="0"/>
                  </a:lnTo>
                  <a:lnTo>
                    <a:pt x="33" y="0"/>
                  </a:lnTo>
                  <a:lnTo>
                    <a:pt x="33" y="8"/>
                  </a:lnTo>
                  <a:lnTo>
                    <a:pt x="11" y="8"/>
                  </a:lnTo>
                  <a:lnTo>
                    <a:pt x="11" y="25"/>
                  </a:lnTo>
                  <a:lnTo>
                    <a:pt x="30" y="25"/>
                  </a:lnTo>
                  <a:lnTo>
                    <a:pt x="30" y="33"/>
                  </a:lnTo>
                  <a:lnTo>
                    <a:pt x="11" y="33"/>
                  </a:lnTo>
                  <a:lnTo>
                    <a:pt x="11" y="50"/>
                  </a:lnTo>
                  <a:lnTo>
                    <a:pt x="34" y="50"/>
                  </a:lnTo>
                  <a:lnTo>
                    <a:pt x="3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80"/>
            <p:cNvSpPr>
              <a:spLocks/>
            </p:cNvSpPr>
            <p:nvPr/>
          </p:nvSpPr>
          <p:spPr bwMode="auto">
            <a:xfrm>
              <a:off x="4160" y="3814"/>
              <a:ext cx="49" cy="60"/>
            </a:xfrm>
            <a:custGeom>
              <a:avLst/>
              <a:gdLst>
                <a:gd name="T0" fmla="*/ 43 w 43"/>
                <a:gd name="T1" fmla="*/ 48 h 52"/>
                <a:gd name="T2" fmla="*/ 25 w 43"/>
                <a:gd name="T3" fmla="*/ 52 h 52"/>
                <a:gd name="T4" fmla="*/ 7 w 43"/>
                <a:gd name="T5" fmla="*/ 45 h 52"/>
                <a:gd name="T6" fmla="*/ 0 w 43"/>
                <a:gd name="T7" fmla="*/ 27 h 52"/>
                <a:gd name="T8" fmla="*/ 8 w 43"/>
                <a:gd name="T9" fmla="*/ 7 h 52"/>
                <a:gd name="T10" fmla="*/ 27 w 43"/>
                <a:gd name="T11" fmla="*/ 0 h 52"/>
                <a:gd name="T12" fmla="*/ 41 w 43"/>
                <a:gd name="T13" fmla="*/ 2 h 52"/>
                <a:gd name="T14" fmla="*/ 41 w 43"/>
                <a:gd name="T15" fmla="*/ 11 h 52"/>
                <a:gd name="T16" fmla="*/ 27 w 43"/>
                <a:gd name="T17" fmla="*/ 7 h 52"/>
                <a:gd name="T18" fmla="*/ 14 w 43"/>
                <a:gd name="T19" fmla="*/ 12 h 52"/>
                <a:gd name="T20" fmla="*/ 9 w 43"/>
                <a:gd name="T21" fmla="*/ 26 h 52"/>
                <a:gd name="T22" fmla="*/ 14 w 43"/>
                <a:gd name="T23" fmla="*/ 40 h 52"/>
                <a:gd name="T24" fmla="*/ 26 w 43"/>
                <a:gd name="T25" fmla="*/ 45 h 52"/>
                <a:gd name="T26" fmla="*/ 35 w 43"/>
                <a:gd name="T27" fmla="*/ 43 h 52"/>
                <a:gd name="T28" fmla="*/ 35 w 43"/>
                <a:gd name="T29" fmla="*/ 31 h 52"/>
                <a:gd name="T30" fmla="*/ 24 w 43"/>
                <a:gd name="T31" fmla="*/ 31 h 52"/>
                <a:gd name="T32" fmla="*/ 24 w 43"/>
                <a:gd name="T33" fmla="*/ 24 h 52"/>
                <a:gd name="T34" fmla="*/ 43 w 43"/>
                <a:gd name="T35" fmla="*/ 24 h 52"/>
                <a:gd name="T36" fmla="*/ 43 w 43"/>
                <a:gd name="T3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2">
                  <a:moveTo>
                    <a:pt x="43" y="48"/>
                  </a:moveTo>
                  <a:cubicBezTo>
                    <a:pt x="38" y="50"/>
                    <a:pt x="32" y="52"/>
                    <a:pt x="25" y="52"/>
                  </a:cubicBezTo>
                  <a:cubicBezTo>
                    <a:pt x="18" y="52"/>
                    <a:pt x="12" y="50"/>
                    <a:pt x="7" y="45"/>
                  </a:cubicBezTo>
                  <a:cubicBezTo>
                    <a:pt x="3" y="40"/>
                    <a:pt x="0" y="34"/>
                    <a:pt x="0" y="27"/>
                  </a:cubicBezTo>
                  <a:cubicBezTo>
                    <a:pt x="0" y="19"/>
                    <a:pt x="3" y="12"/>
                    <a:pt x="8" y="7"/>
                  </a:cubicBezTo>
                  <a:cubicBezTo>
                    <a:pt x="13" y="2"/>
                    <a:pt x="19" y="0"/>
                    <a:pt x="27" y="0"/>
                  </a:cubicBezTo>
                  <a:cubicBezTo>
                    <a:pt x="33" y="0"/>
                    <a:pt x="37" y="1"/>
                    <a:pt x="41" y="2"/>
                  </a:cubicBezTo>
                  <a:cubicBezTo>
                    <a:pt x="41" y="11"/>
                    <a:pt x="41" y="11"/>
                    <a:pt x="41" y="11"/>
                  </a:cubicBezTo>
                  <a:cubicBezTo>
                    <a:pt x="37" y="8"/>
                    <a:pt x="33" y="7"/>
                    <a:pt x="27" y="7"/>
                  </a:cubicBezTo>
                  <a:cubicBezTo>
                    <a:pt x="22" y="7"/>
                    <a:pt x="18" y="9"/>
                    <a:pt x="14" y="12"/>
                  </a:cubicBezTo>
                  <a:cubicBezTo>
                    <a:pt x="11" y="16"/>
                    <a:pt x="9" y="20"/>
                    <a:pt x="9" y="26"/>
                  </a:cubicBezTo>
                  <a:cubicBezTo>
                    <a:pt x="9" y="32"/>
                    <a:pt x="11" y="36"/>
                    <a:pt x="14" y="40"/>
                  </a:cubicBezTo>
                  <a:cubicBezTo>
                    <a:pt x="16" y="43"/>
                    <a:pt x="20" y="45"/>
                    <a:pt x="26" y="45"/>
                  </a:cubicBezTo>
                  <a:cubicBezTo>
                    <a:pt x="29" y="45"/>
                    <a:pt x="32" y="44"/>
                    <a:pt x="35" y="43"/>
                  </a:cubicBezTo>
                  <a:cubicBezTo>
                    <a:pt x="35" y="31"/>
                    <a:pt x="35" y="31"/>
                    <a:pt x="35" y="31"/>
                  </a:cubicBezTo>
                  <a:cubicBezTo>
                    <a:pt x="24" y="31"/>
                    <a:pt x="24" y="31"/>
                    <a:pt x="24" y="31"/>
                  </a:cubicBezTo>
                  <a:cubicBezTo>
                    <a:pt x="24" y="24"/>
                    <a:pt x="24" y="24"/>
                    <a:pt x="24" y="24"/>
                  </a:cubicBezTo>
                  <a:cubicBezTo>
                    <a:pt x="43" y="24"/>
                    <a:pt x="43" y="24"/>
                    <a:pt x="43" y="24"/>
                  </a:cubicBezTo>
                  <a:lnTo>
                    <a:pt x="4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81"/>
            <p:cNvSpPr>
              <a:spLocks noEditPoints="1"/>
            </p:cNvSpPr>
            <p:nvPr/>
          </p:nvSpPr>
          <p:spPr bwMode="auto">
            <a:xfrm>
              <a:off x="4222" y="3815"/>
              <a:ext cx="45" cy="58"/>
            </a:xfrm>
            <a:custGeom>
              <a:avLst/>
              <a:gdLst>
                <a:gd name="T0" fmla="*/ 39 w 39"/>
                <a:gd name="T1" fmla="*/ 50 h 50"/>
                <a:gd name="T2" fmla="*/ 29 w 39"/>
                <a:gd name="T3" fmla="*/ 50 h 50"/>
                <a:gd name="T4" fmla="*/ 21 w 39"/>
                <a:gd name="T5" fmla="*/ 37 h 50"/>
                <a:gd name="T6" fmla="*/ 19 w 39"/>
                <a:gd name="T7" fmla="*/ 33 h 50"/>
                <a:gd name="T8" fmla="*/ 17 w 39"/>
                <a:gd name="T9" fmla="*/ 31 h 50"/>
                <a:gd name="T10" fmla="*/ 14 w 39"/>
                <a:gd name="T11" fmla="*/ 30 h 50"/>
                <a:gd name="T12" fmla="*/ 11 w 39"/>
                <a:gd name="T13" fmla="*/ 30 h 50"/>
                <a:gd name="T14" fmla="*/ 8 w 39"/>
                <a:gd name="T15" fmla="*/ 30 h 50"/>
                <a:gd name="T16" fmla="*/ 8 w 39"/>
                <a:gd name="T17" fmla="*/ 50 h 50"/>
                <a:gd name="T18" fmla="*/ 0 w 39"/>
                <a:gd name="T19" fmla="*/ 50 h 50"/>
                <a:gd name="T20" fmla="*/ 0 w 39"/>
                <a:gd name="T21" fmla="*/ 0 h 50"/>
                <a:gd name="T22" fmla="*/ 16 w 39"/>
                <a:gd name="T23" fmla="*/ 0 h 50"/>
                <a:gd name="T24" fmla="*/ 23 w 39"/>
                <a:gd name="T25" fmla="*/ 0 h 50"/>
                <a:gd name="T26" fmla="*/ 28 w 39"/>
                <a:gd name="T27" fmla="*/ 3 h 50"/>
                <a:gd name="T28" fmla="*/ 32 w 39"/>
                <a:gd name="T29" fmla="*/ 7 h 50"/>
                <a:gd name="T30" fmla="*/ 33 w 39"/>
                <a:gd name="T31" fmla="*/ 13 h 50"/>
                <a:gd name="T32" fmla="*/ 32 w 39"/>
                <a:gd name="T33" fmla="*/ 18 h 50"/>
                <a:gd name="T34" fmla="*/ 30 w 39"/>
                <a:gd name="T35" fmla="*/ 22 h 50"/>
                <a:gd name="T36" fmla="*/ 26 w 39"/>
                <a:gd name="T37" fmla="*/ 25 h 50"/>
                <a:gd name="T38" fmla="*/ 22 w 39"/>
                <a:gd name="T39" fmla="*/ 27 h 50"/>
                <a:gd name="T40" fmla="*/ 22 w 39"/>
                <a:gd name="T41" fmla="*/ 27 h 50"/>
                <a:gd name="T42" fmla="*/ 24 w 39"/>
                <a:gd name="T43" fmla="*/ 29 h 50"/>
                <a:gd name="T44" fmla="*/ 26 w 39"/>
                <a:gd name="T45" fmla="*/ 31 h 50"/>
                <a:gd name="T46" fmla="*/ 28 w 39"/>
                <a:gd name="T47" fmla="*/ 33 h 50"/>
                <a:gd name="T48" fmla="*/ 30 w 39"/>
                <a:gd name="T49" fmla="*/ 36 h 50"/>
                <a:gd name="T50" fmla="*/ 39 w 39"/>
                <a:gd name="T51" fmla="*/ 50 h 50"/>
                <a:gd name="T52" fmla="*/ 8 w 39"/>
                <a:gd name="T53" fmla="*/ 6 h 50"/>
                <a:gd name="T54" fmla="*/ 8 w 39"/>
                <a:gd name="T55" fmla="*/ 23 h 50"/>
                <a:gd name="T56" fmla="*/ 15 w 39"/>
                <a:gd name="T57" fmla="*/ 23 h 50"/>
                <a:gd name="T58" fmla="*/ 19 w 39"/>
                <a:gd name="T59" fmla="*/ 22 h 50"/>
                <a:gd name="T60" fmla="*/ 21 w 39"/>
                <a:gd name="T61" fmla="*/ 20 h 50"/>
                <a:gd name="T62" fmla="*/ 23 w 39"/>
                <a:gd name="T63" fmla="*/ 18 h 50"/>
                <a:gd name="T64" fmla="*/ 24 w 39"/>
                <a:gd name="T65" fmla="*/ 14 h 50"/>
                <a:gd name="T66" fmla="*/ 22 w 39"/>
                <a:gd name="T67" fmla="*/ 8 h 50"/>
                <a:gd name="T68" fmla="*/ 15 w 39"/>
                <a:gd name="T69" fmla="*/ 6 h 50"/>
                <a:gd name="T70" fmla="*/ 8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29" y="50"/>
                    <a:pt x="29" y="50"/>
                    <a:pt x="29" y="50"/>
                  </a:cubicBezTo>
                  <a:cubicBezTo>
                    <a:pt x="21" y="37"/>
                    <a:pt x="21" y="37"/>
                    <a:pt x="21" y="37"/>
                  </a:cubicBezTo>
                  <a:cubicBezTo>
                    <a:pt x="20" y="35"/>
                    <a:pt x="19" y="34"/>
                    <a:pt x="19" y="33"/>
                  </a:cubicBezTo>
                  <a:cubicBezTo>
                    <a:pt x="18" y="32"/>
                    <a:pt x="17" y="32"/>
                    <a:pt x="17" y="31"/>
                  </a:cubicBezTo>
                  <a:cubicBezTo>
                    <a:pt x="16" y="31"/>
                    <a:pt x="15" y="30"/>
                    <a:pt x="14" y="30"/>
                  </a:cubicBezTo>
                  <a:cubicBezTo>
                    <a:pt x="13" y="30"/>
                    <a:pt x="13" y="30"/>
                    <a:pt x="11" y="30"/>
                  </a:cubicBezTo>
                  <a:cubicBezTo>
                    <a:pt x="8" y="30"/>
                    <a:pt x="8" y="30"/>
                    <a:pt x="8" y="30"/>
                  </a:cubicBezTo>
                  <a:cubicBezTo>
                    <a:pt x="8" y="50"/>
                    <a:pt x="8" y="50"/>
                    <a:pt x="8" y="50"/>
                  </a:cubicBezTo>
                  <a:cubicBezTo>
                    <a:pt x="0" y="50"/>
                    <a:pt x="0" y="50"/>
                    <a:pt x="0" y="50"/>
                  </a:cubicBezTo>
                  <a:cubicBezTo>
                    <a:pt x="0" y="0"/>
                    <a:pt x="0" y="0"/>
                    <a:pt x="0" y="0"/>
                  </a:cubicBezTo>
                  <a:cubicBezTo>
                    <a:pt x="16" y="0"/>
                    <a:pt x="16" y="0"/>
                    <a:pt x="16" y="0"/>
                  </a:cubicBezTo>
                  <a:cubicBezTo>
                    <a:pt x="19" y="0"/>
                    <a:pt x="21" y="0"/>
                    <a:pt x="23" y="0"/>
                  </a:cubicBezTo>
                  <a:cubicBezTo>
                    <a:pt x="25" y="1"/>
                    <a:pt x="27" y="2"/>
                    <a:pt x="28" y="3"/>
                  </a:cubicBezTo>
                  <a:cubicBezTo>
                    <a:pt x="30" y="4"/>
                    <a:pt x="31" y="6"/>
                    <a:pt x="32" y="7"/>
                  </a:cubicBezTo>
                  <a:cubicBezTo>
                    <a:pt x="32" y="9"/>
                    <a:pt x="33" y="11"/>
                    <a:pt x="33" y="13"/>
                  </a:cubicBezTo>
                  <a:cubicBezTo>
                    <a:pt x="33" y="15"/>
                    <a:pt x="33" y="17"/>
                    <a:pt x="32" y="18"/>
                  </a:cubicBezTo>
                  <a:cubicBezTo>
                    <a:pt x="31" y="20"/>
                    <a:pt x="31" y="21"/>
                    <a:pt x="30" y="22"/>
                  </a:cubicBezTo>
                  <a:cubicBezTo>
                    <a:pt x="29" y="23"/>
                    <a:pt x="28" y="24"/>
                    <a:pt x="26" y="25"/>
                  </a:cubicBezTo>
                  <a:cubicBezTo>
                    <a:pt x="25" y="26"/>
                    <a:pt x="23" y="27"/>
                    <a:pt x="22" y="27"/>
                  </a:cubicBezTo>
                  <a:cubicBezTo>
                    <a:pt x="22" y="27"/>
                    <a:pt x="22" y="27"/>
                    <a:pt x="22" y="27"/>
                  </a:cubicBezTo>
                  <a:cubicBezTo>
                    <a:pt x="23" y="28"/>
                    <a:pt x="23" y="28"/>
                    <a:pt x="24" y="29"/>
                  </a:cubicBezTo>
                  <a:cubicBezTo>
                    <a:pt x="25" y="29"/>
                    <a:pt x="25" y="30"/>
                    <a:pt x="26" y="31"/>
                  </a:cubicBezTo>
                  <a:cubicBezTo>
                    <a:pt x="27" y="31"/>
                    <a:pt x="27" y="32"/>
                    <a:pt x="28" y="33"/>
                  </a:cubicBezTo>
                  <a:cubicBezTo>
                    <a:pt x="28" y="34"/>
                    <a:pt x="29" y="35"/>
                    <a:pt x="30" y="36"/>
                  </a:cubicBezTo>
                  <a:lnTo>
                    <a:pt x="39" y="50"/>
                  </a:lnTo>
                  <a:close/>
                  <a:moveTo>
                    <a:pt x="8" y="6"/>
                  </a:moveTo>
                  <a:cubicBezTo>
                    <a:pt x="8" y="23"/>
                    <a:pt x="8" y="23"/>
                    <a:pt x="8" y="23"/>
                  </a:cubicBezTo>
                  <a:cubicBezTo>
                    <a:pt x="15" y="23"/>
                    <a:pt x="15" y="23"/>
                    <a:pt x="15" y="23"/>
                  </a:cubicBezTo>
                  <a:cubicBezTo>
                    <a:pt x="16" y="23"/>
                    <a:pt x="18" y="23"/>
                    <a:pt x="19" y="22"/>
                  </a:cubicBezTo>
                  <a:cubicBezTo>
                    <a:pt x="20" y="22"/>
                    <a:pt x="21" y="21"/>
                    <a:pt x="21" y="20"/>
                  </a:cubicBezTo>
                  <a:cubicBezTo>
                    <a:pt x="22" y="20"/>
                    <a:pt x="23" y="19"/>
                    <a:pt x="23" y="18"/>
                  </a:cubicBezTo>
                  <a:cubicBezTo>
                    <a:pt x="24" y="17"/>
                    <a:pt x="24" y="15"/>
                    <a:pt x="24" y="14"/>
                  </a:cubicBezTo>
                  <a:cubicBezTo>
                    <a:pt x="24" y="12"/>
                    <a:pt x="23" y="10"/>
                    <a:pt x="22" y="8"/>
                  </a:cubicBezTo>
                  <a:cubicBezTo>
                    <a:pt x="20" y="7"/>
                    <a:pt x="18" y="6"/>
                    <a:pt x="15" y="6"/>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82"/>
            <p:cNvSpPr>
              <a:spLocks noEditPoints="1"/>
            </p:cNvSpPr>
            <p:nvPr/>
          </p:nvSpPr>
          <p:spPr bwMode="auto">
            <a:xfrm>
              <a:off x="4269" y="3814"/>
              <a:ext cx="56" cy="60"/>
            </a:xfrm>
            <a:custGeom>
              <a:avLst/>
              <a:gdLst>
                <a:gd name="T0" fmla="*/ 24 w 48"/>
                <a:gd name="T1" fmla="*/ 52 h 52"/>
                <a:gd name="T2" fmla="*/ 6 w 48"/>
                <a:gd name="T3" fmla="*/ 45 h 52"/>
                <a:gd name="T4" fmla="*/ 0 w 48"/>
                <a:gd name="T5" fmla="*/ 26 h 52"/>
                <a:gd name="T6" fmla="*/ 6 w 48"/>
                <a:gd name="T7" fmla="*/ 7 h 52"/>
                <a:gd name="T8" fmla="*/ 24 w 48"/>
                <a:gd name="T9" fmla="*/ 0 h 52"/>
                <a:gd name="T10" fmla="*/ 42 w 48"/>
                <a:gd name="T11" fmla="*/ 7 h 52"/>
                <a:gd name="T12" fmla="*/ 48 w 48"/>
                <a:gd name="T13" fmla="*/ 25 h 52"/>
                <a:gd name="T14" fmla="*/ 41 w 48"/>
                <a:gd name="T15" fmla="*/ 45 h 52"/>
                <a:gd name="T16" fmla="*/ 24 w 48"/>
                <a:gd name="T17" fmla="*/ 52 h 52"/>
                <a:gd name="T18" fmla="*/ 24 w 48"/>
                <a:gd name="T19" fmla="*/ 7 h 52"/>
                <a:gd name="T20" fmla="*/ 13 w 48"/>
                <a:gd name="T21" fmla="*/ 12 h 52"/>
                <a:gd name="T22" fmla="*/ 8 w 48"/>
                <a:gd name="T23" fmla="*/ 26 h 52"/>
                <a:gd name="T24" fmla="*/ 13 w 48"/>
                <a:gd name="T25" fmla="*/ 39 h 52"/>
                <a:gd name="T26" fmla="*/ 24 w 48"/>
                <a:gd name="T27" fmla="*/ 45 h 52"/>
                <a:gd name="T28" fmla="*/ 35 w 48"/>
                <a:gd name="T29" fmla="*/ 40 h 52"/>
                <a:gd name="T30" fmla="*/ 39 w 48"/>
                <a:gd name="T31" fmla="*/ 26 h 52"/>
                <a:gd name="T32" fmla="*/ 35 w 48"/>
                <a:gd name="T33" fmla="*/ 12 h 52"/>
                <a:gd name="T34" fmla="*/ 24 w 48"/>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2">
                  <a:moveTo>
                    <a:pt x="24" y="52"/>
                  </a:moveTo>
                  <a:cubicBezTo>
                    <a:pt x="16" y="52"/>
                    <a:pt x="11" y="50"/>
                    <a:pt x="6" y="45"/>
                  </a:cubicBezTo>
                  <a:cubicBezTo>
                    <a:pt x="2" y="40"/>
                    <a:pt x="0" y="34"/>
                    <a:pt x="0" y="26"/>
                  </a:cubicBezTo>
                  <a:cubicBezTo>
                    <a:pt x="0" y="18"/>
                    <a:pt x="2" y="12"/>
                    <a:pt x="6" y="7"/>
                  </a:cubicBezTo>
                  <a:cubicBezTo>
                    <a:pt x="11" y="2"/>
                    <a:pt x="17" y="0"/>
                    <a:pt x="24" y="0"/>
                  </a:cubicBezTo>
                  <a:cubicBezTo>
                    <a:pt x="32" y="0"/>
                    <a:pt x="37" y="2"/>
                    <a:pt x="42" y="7"/>
                  </a:cubicBezTo>
                  <a:cubicBezTo>
                    <a:pt x="46" y="12"/>
                    <a:pt x="48" y="18"/>
                    <a:pt x="48" y="25"/>
                  </a:cubicBezTo>
                  <a:cubicBezTo>
                    <a:pt x="48" y="33"/>
                    <a:pt x="46" y="40"/>
                    <a:pt x="41" y="45"/>
                  </a:cubicBezTo>
                  <a:cubicBezTo>
                    <a:pt x="37" y="49"/>
                    <a:pt x="31" y="52"/>
                    <a:pt x="24" y="52"/>
                  </a:cubicBezTo>
                  <a:close/>
                  <a:moveTo>
                    <a:pt x="24" y="7"/>
                  </a:moveTo>
                  <a:cubicBezTo>
                    <a:pt x="19" y="7"/>
                    <a:pt x="16" y="9"/>
                    <a:pt x="13" y="12"/>
                  </a:cubicBezTo>
                  <a:cubicBezTo>
                    <a:pt x="10" y="16"/>
                    <a:pt x="8" y="20"/>
                    <a:pt x="8" y="26"/>
                  </a:cubicBezTo>
                  <a:cubicBezTo>
                    <a:pt x="8" y="32"/>
                    <a:pt x="10" y="36"/>
                    <a:pt x="13" y="39"/>
                  </a:cubicBezTo>
                  <a:cubicBezTo>
                    <a:pt x="15" y="43"/>
                    <a:pt x="19" y="45"/>
                    <a:pt x="24" y="45"/>
                  </a:cubicBezTo>
                  <a:cubicBezTo>
                    <a:pt x="29" y="45"/>
                    <a:pt x="32" y="43"/>
                    <a:pt x="35" y="40"/>
                  </a:cubicBezTo>
                  <a:cubicBezTo>
                    <a:pt x="38" y="36"/>
                    <a:pt x="39" y="32"/>
                    <a:pt x="39" y="26"/>
                  </a:cubicBezTo>
                  <a:cubicBezTo>
                    <a:pt x="39" y="20"/>
                    <a:pt x="38" y="15"/>
                    <a:pt x="35" y="12"/>
                  </a:cubicBezTo>
                  <a:cubicBezTo>
                    <a:pt x="33" y="9"/>
                    <a:pt x="29" y="7"/>
                    <a:pt x="2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83"/>
            <p:cNvSpPr>
              <a:spLocks/>
            </p:cNvSpPr>
            <p:nvPr/>
          </p:nvSpPr>
          <p:spPr bwMode="auto">
            <a:xfrm>
              <a:off x="4335" y="3815"/>
              <a:ext cx="45" cy="59"/>
            </a:xfrm>
            <a:custGeom>
              <a:avLst/>
              <a:gdLst>
                <a:gd name="T0" fmla="*/ 39 w 39"/>
                <a:gd name="T1" fmla="*/ 30 h 51"/>
                <a:gd name="T2" fmla="*/ 19 w 39"/>
                <a:gd name="T3" fmla="*/ 51 h 51"/>
                <a:gd name="T4" fmla="*/ 0 w 39"/>
                <a:gd name="T5" fmla="*/ 30 h 51"/>
                <a:gd name="T6" fmla="*/ 0 w 39"/>
                <a:gd name="T7" fmla="*/ 0 h 51"/>
                <a:gd name="T8" fmla="*/ 8 w 39"/>
                <a:gd name="T9" fmla="*/ 0 h 51"/>
                <a:gd name="T10" fmla="*/ 8 w 39"/>
                <a:gd name="T11" fmla="*/ 29 h 51"/>
                <a:gd name="T12" fmla="*/ 20 w 39"/>
                <a:gd name="T13" fmla="*/ 44 h 51"/>
                <a:gd name="T14" fmla="*/ 31 w 39"/>
                <a:gd name="T15" fmla="*/ 29 h 51"/>
                <a:gd name="T16" fmla="*/ 31 w 39"/>
                <a:gd name="T17" fmla="*/ 0 h 51"/>
                <a:gd name="T18" fmla="*/ 39 w 39"/>
                <a:gd name="T19" fmla="*/ 0 h 51"/>
                <a:gd name="T20" fmla="*/ 39 w 39"/>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1">
                  <a:moveTo>
                    <a:pt x="39" y="30"/>
                  </a:moveTo>
                  <a:cubicBezTo>
                    <a:pt x="39" y="44"/>
                    <a:pt x="32" y="51"/>
                    <a:pt x="19" y="51"/>
                  </a:cubicBezTo>
                  <a:cubicBezTo>
                    <a:pt x="6" y="51"/>
                    <a:pt x="0" y="44"/>
                    <a:pt x="0" y="30"/>
                  </a:cubicBezTo>
                  <a:cubicBezTo>
                    <a:pt x="0" y="0"/>
                    <a:pt x="0" y="0"/>
                    <a:pt x="0" y="0"/>
                  </a:cubicBezTo>
                  <a:cubicBezTo>
                    <a:pt x="8" y="0"/>
                    <a:pt x="8" y="0"/>
                    <a:pt x="8" y="0"/>
                  </a:cubicBezTo>
                  <a:cubicBezTo>
                    <a:pt x="8" y="29"/>
                    <a:pt x="8" y="29"/>
                    <a:pt x="8" y="29"/>
                  </a:cubicBezTo>
                  <a:cubicBezTo>
                    <a:pt x="8" y="39"/>
                    <a:pt x="12" y="44"/>
                    <a:pt x="20" y="44"/>
                  </a:cubicBezTo>
                  <a:cubicBezTo>
                    <a:pt x="27" y="44"/>
                    <a:pt x="31" y="39"/>
                    <a:pt x="31" y="29"/>
                  </a:cubicBezTo>
                  <a:cubicBezTo>
                    <a:pt x="31" y="0"/>
                    <a:pt x="31" y="0"/>
                    <a:pt x="31" y="0"/>
                  </a:cubicBezTo>
                  <a:cubicBezTo>
                    <a:pt x="39" y="0"/>
                    <a:pt x="39" y="0"/>
                    <a:pt x="39" y="0"/>
                  </a:cubicBezTo>
                  <a:lnTo>
                    <a:pt x="3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84"/>
            <p:cNvSpPr>
              <a:spLocks noEditPoints="1"/>
            </p:cNvSpPr>
            <p:nvPr/>
          </p:nvSpPr>
          <p:spPr bwMode="auto">
            <a:xfrm>
              <a:off x="4394" y="3815"/>
              <a:ext cx="38" cy="58"/>
            </a:xfrm>
            <a:custGeom>
              <a:avLst/>
              <a:gdLst>
                <a:gd name="T0" fmla="*/ 8 w 33"/>
                <a:gd name="T1" fmla="*/ 32 h 50"/>
                <a:gd name="T2" fmla="*/ 8 w 33"/>
                <a:gd name="T3" fmla="*/ 50 h 50"/>
                <a:gd name="T4" fmla="*/ 0 w 33"/>
                <a:gd name="T5" fmla="*/ 50 h 50"/>
                <a:gd name="T6" fmla="*/ 0 w 33"/>
                <a:gd name="T7" fmla="*/ 0 h 50"/>
                <a:gd name="T8" fmla="*/ 15 w 33"/>
                <a:gd name="T9" fmla="*/ 0 h 50"/>
                <a:gd name="T10" fmla="*/ 29 w 33"/>
                <a:gd name="T11" fmla="*/ 4 h 50"/>
                <a:gd name="T12" fmla="*/ 33 w 33"/>
                <a:gd name="T13" fmla="*/ 15 h 50"/>
                <a:gd name="T14" fmla="*/ 28 w 33"/>
                <a:gd name="T15" fmla="*/ 27 h 50"/>
                <a:gd name="T16" fmla="*/ 15 w 33"/>
                <a:gd name="T17" fmla="*/ 32 h 50"/>
                <a:gd name="T18" fmla="*/ 8 w 33"/>
                <a:gd name="T19" fmla="*/ 32 h 50"/>
                <a:gd name="T20" fmla="*/ 8 w 33"/>
                <a:gd name="T21" fmla="*/ 7 h 50"/>
                <a:gd name="T22" fmla="*/ 8 w 33"/>
                <a:gd name="T23" fmla="*/ 25 h 50"/>
                <a:gd name="T24" fmla="*/ 14 w 33"/>
                <a:gd name="T25" fmla="*/ 25 h 50"/>
                <a:gd name="T26" fmla="*/ 22 w 33"/>
                <a:gd name="T27" fmla="*/ 22 h 50"/>
                <a:gd name="T28" fmla="*/ 25 w 33"/>
                <a:gd name="T29" fmla="*/ 15 h 50"/>
                <a:gd name="T30" fmla="*/ 14 w 33"/>
                <a:gd name="T31" fmla="*/ 7 h 50"/>
                <a:gd name="T32" fmla="*/ 8 w 33"/>
                <a:gd name="T33"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0">
                  <a:moveTo>
                    <a:pt x="8" y="32"/>
                  </a:moveTo>
                  <a:cubicBezTo>
                    <a:pt x="8" y="50"/>
                    <a:pt x="8" y="50"/>
                    <a:pt x="8" y="50"/>
                  </a:cubicBezTo>
                  <a:cubicBezTo>
                    <a:pt x="0" y="50"/>
                    <a:pt x="0" y="50"/>
                    <a:pt x="0" y="50"/>
                  </a:cubicBezTo>
                  <a:cubicBezTo>
                    <a:pt x="0" y="0"/>
                    <a:pt x="0" y="0"/>
                    <a:pt x="0" y="0"/>
                  </a:cubicBezTo>
                  <a:cubicBezTo>
                    <a:pt x="15" y="0"/>
                    <a:pt x="15" y="0"/>
                    <a:pt x="15" y="0"/>
                  </a:cubicBezTo>
                  <a:cubicBezTo>
                    <a:pt x="21" y="0"/>
                    <a:pt x="25" y="1"/>
                    <a:pt x="29" y="4"/>
                  </a:cubicBezTo>
                  <a:cubicBezTo>
                    <a:pt x="32" y="6"/>
                    <a:pt x="33" y="10"/>
                    <a:pt x="33" y="15"/>
                  </a:cubicBezTo>
                  <a:cubicBezTo>
                    <a:pt x="33" y="20"/>
                    <a:pt x="32" y="24"/>
                    <a:pt x="28" y="27"/>
                  </a:cubicBezTo>
                  <a:cubicBezTo>
                    <a:pt x="25" y="30"/>
                    <a:pt x="21" y="32"/>
                    <a:pt x="15" y="32"/>
                  </a:cubicBezTo>
                  <a:lnTo>
                    <a:pt x="8" y="32"/>
                  </a:lnTo>
                  <a:close/>
                  <a:moveTo>
                    <a:pt x="8" y="7"/>
                  </a:moveTo>
                  <a:cubicBezTo>
                    <a:pt x="8" y="25"/>
                    <a:pt x="8" y="25"/>
                    <a:pt x="8" y="25"/>
                  </a:cubicBezTo>
                  <a:cubicBezTo>
                    <a:pt x="14" y="25"/>
                    <a:pt x="14" y="25"/>
                    <a:pt x="14" y="25"/>
                  </a:cubicBezTo>
                  <a:cubicBezTo>
                    <a:pt x="17" y="25"/>
                    <a:pt x="20" y="24"/>
                    <a:pt x="22" y="22"/>
                  </a:cubicBezTo>
                  <a:cubicBezTo>
                    <a:pt x="24" y="21"/>
                    <a:pt x="25" y="18"/>
                    <a:pt x="25" y="15"/>
                  </a:cubicBezTo>
                  <a:cubicBezTo>
                    <a:pt x="25" y="9"/>
                    <a:pt x="21" y="7"/>
                    <a:pt x="14" y="7"/>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85"/>
            <p:cNvSpPr>
              <a:spLocks/>
            </p:cNvSpPr>
            <p:nvPr/>
          </p:nvSpPr>
          <p:spPr bwMode="auto">
            <a:xfrm>
              <a:off x="4950" y="2766"/>
              <a:ext cx="1074" cy="1258"/>
            </a:xfrm>
            <a:custGeom>
              <a:avLst/>
              <a:gdLst>
                <a:gd name="T0" fmla="*/ 930 w 930"/>
                <a:gd name="T1" fmla="*/ 1057 h 1090"/>
                <a:gd name="T2" fmla="*/ 897 w 930"/>
                <a:gd name="T3" fmla="*/ 1090 h 1090"/>
                <a:gd name="T4" fmla="*/ 33 w 930"/>
                <a:gd name="T5" fmla="*/ 1090 h 1090"/>
                <a:gd name="T6" fmla="*/ 0 w 930"/>
                <a:gd name="T7" fmla="*/ 1057 h 1090"/>
                <a:gd name="T8" fmla="*/ 0 w 930"/>
                <a:gd name="T9" fmla="*/ 33 h 1090"/>
                <a:gd name="T10" fmla="*/ 33 w 930"/>
                <a:gd name="T11" fmla="*/ 0 h 1090"/>
                <a:gd name="T12" fmla="*/ 897 w 930"/>
                <a:gd name="T13" fmla="*/ 0 h 1090"/>
                <a:gd name="T14" fmla="*/ 930 w 930"/>
                <a:gd name="T15" fmla="*/ 33 h 1090"/>
                <a:gd name="T16" fmla="*/ 930 w 930"/>
                <a:gd name="T17" fmla="*/ 1057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0" h="1090">
                  <a:moveTo>
                    <a:pt x="930" y="1057"/>
                  </a:moveTo>
                  <a:cubicBezTo>
                    <a:pt x="930" y="1075"/>
                    <a:pt x="915" y="1090"/>
                    <a:pt x="897" y="1090"/>
                  </a:cubicBezTo>
                  <a:cubicBezTo>
                    <a:pt x="33" y="1090"/>
                    <a:pt x="33" y="1090"/>
                    <a:pt x="33" y="1090"/>
                  </a:cubicBezTo>
                  <a:cubicBezTo>
                    <a:pt x="15" y="1090"/>
                    <a:pt x="0" y="1075"/>
                    <a:pt x="0" y="1057"/>
                  </a:cubicBezTo>
                  <a:cubicBezTo>
                    <a:pt x="0" y="33"/>
                    <a:pt x="0" y="33"/>
                    <a:pt x="0" y="33"/>
                  </a:cubicBezTo>
                  <a:cubicBezTo>
                    <a:pt x="0" y="15"/>
                    <a:pt x="15" y="0"/>
                    <a:pt x="33" y="0"/>
                  </a:cubicBezTo>
                  <a:cubicBezTo>
                    <a:pt x="897" y="0"/>
                    <a:pt x="897" y="0"/>
                    <a:pt x="897" y="0"/>
                  </a:cubicBezTo>
                  <a:cubicBezTo>
                    <a:pt x="915" y="0"/>
                    <a:pt x="930" y="15"/>
                    <a:pt x="930" y="33"/>
                  </a:cubicBezTo>
                  <a:cubicBezTo>
                    <a:pt x="930" y="1057"/>
                    <a:pt x="930" y="1057"/>
                    <a:pt x="930" y="1057"/>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86"/>
            <p:cNvSpPr>
              <a:spLocks/>
            </p:cNvSpPr>
            <p:nvPr/>
          </p:nvSpPr>
          <p:spPr bwMode="auto">
            <a:xfrm>
              <a:off x="4943" y="2759"/>
              <a:ext cx="1088" cy="1272"/>
            </a:xfrm>
            <a:custGeom>
              <a:avLst/>
              <a:gdLst>
                <a:gd name="T0" fmla="*/ 936 w 942"/>
                <a:gd name="T1" fmla="*/ 1063 h 1102"/>
                <a:gd name="T2" fmla="*/ 930 w 942"/>
                <a:gd name="T3" fmla="*/ 1063 h 1102"/>
                <a:gd name="T4" fmla="*/ 922 w 942"/>
                <a:gd name="T5" fmla="*/ 1082 h 1102"/>
                <a:gd name="T6" fmla="*/ 903 w 942"/>
                <a:gd name="T7" fmla="*/ 1090 h 1102"/>
                <a:gd name="T8" fmla="*/ 39 w 942"/>
                <a:gd name="T9" fmla="*/ 1090 h 1102"/>
                <a:gd name="T10" fmla="*/ 20 w 942"/>
                <a:gd name="T11" fmla="*/ 1082 h 1102"/>
                <a:gd name="T12" fmla="*/ 12 w 942"/>
                <a:gd name="T13" fmla="*/ 1063 h 1102"/>
                <a:gd name="T14" fmla="*/ 12 w 942"/>
                <a:gd name="T15" fmla="*/ 39 h 1102"/>
                <a:gd name="T16" fmla="*/ 20 w 942"/>
                <a:gd name="T17" fmla="*/ 20 h 1102"/>
                <a:gd name="T18" fmla="*/ 39 w 942"/>
                <a:gd name="T19" fmla="*/ 12 h 1102"/>
                <a:gd name="T20" fmla="*/ 903 w 942"/>
                <a:gd name="T21" fmla="*/ 12 h 1102"/>
                <a:gd name="T22" fmla="*/ 922 w 942"/>
                <a:gd name="T23" fmla="*/ 20 h 1102"/>
                <a:gd name="T24" fmla="*/ 930 w 942"/>
                <a:gd name="T25" fmla="*/ 39 h 1102"/>
                <a:gd name="T26" fmla="*/ 930 w 942"/>
                <a:gd name="T27" fmla="*/ 1063 h 1102"/>
                <a:gd name="T28" fmla="*/ 936 w 942"/>
                <a:gd name="T29" fmla="*/ 1063 h 1102"/>
                <a:gd name="T30" fmla="*/ 942 w 942"/>
                <a:gd name="T31" fmla="*/ 1063 h 1102"/>
                <a:gd name="T32" fmla="*/ 942 w 942"/>
                <a:gd name="T33" fmla="*/ 39 h 1102"/>
                <a:gd name="T34" fmla="*/ 903 w 942"/>
                <a:gd name="T35" fmla="*/ 0 h 1102"/>
                <a:gd name="T36" fmla="*/ 39 w 942"/>
                <a:gd name="T37" fmla="*/ 0 h 1102"/>
                <a:gd name="T38" fmla="*/ 0 w 942"/>
                <a:gd name="T39" fmla="*/ 39 h 1102"/>
                <a:gd name="T40" fmla="*/ 0 w 942"/>
                <a:gd name="T41" fmla="*/ 1063 h 1102"/>
                <a:gd name="T42" fmla="*/ 39 w 942"/>
                <a:gd name="T43" fmla="*/ 1102 h 1102"/>
                <a:gd name="T44" fmla="*/ 903 w 942"/>
                <a:gd name="T45" fmla="*/ 1102 h 1102"/>
                <a:gd name="T46" fmla="*/ 942 w 942"/>
                <a:gd name="T47" fmla="*/ 1063 h 1102"/>
                <a:gd name="T48" fmla="*/ 936 w 942"/>
                <a:gd name="T49" fmla="*/ 106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2" h="1102">
                  <a:moveTo>
                    <a:pt x="936" y="1063"/>
                  </a:moveTo>
                  <a:cubicBezTo>
                    <a:pt x="930" y="1063"/>
                    <a:pt x="930" y="1063"/>
                    <a:pt x="930" y="1063"/>
                  </a:cubicBezTo>
                  <a:cubicBezTo>
                    <a:pt x="930" y="1070"/>
                    <a:pt x="927" y="1077"/>
                    <a:pt x="922" y="1082"/>
                  </a:cubicBezTo>
                  <a:cubicBezTo>
                    <a:pt x="917" y="1087"/>
                    <a:pt x="910" y="1090"/>
                    <a:pt x="903" y="1090"/>
                  </a:cubicBezTo>
                  <a:cubicBezTo>
                    <a:pt x="39" y="1090"/>
                    <a:pt x="39" y="1090"/>
                    <a:pt x="39" y="1090"/>
                  </a:cubicBezTo>
                  <a:cubicBezTo>
                    <a:pt x="32" y="1090"/>
                    <a:pt x="25" y="1087"/>
                    <a:pt x="20" y="1082"/>
                  </a:cubicBezTo>
                  <a:cubicBezTo>
                    <a:pt x="15" y="1077"/>
                    <a:pt x="12" y="1070"/>
                    <a:pt x="12" y="1063"/>
                  </a:cubicBezTo>
                  <a:cubicBezTo>
                    <a:pt x="12" y="39"/>
                    <a:pt x="12" y="39"/>
                    <a:pt x="12" y="39"/>
                  </a:cubicBezTo>
                  <a:cubicBezTo>
                    <a:pt x="12" y="32"/>
                    <a:pt x="15" y="25"/>
                    <a:pt x="20" y="20"/>
                  </a:cubicBezTo>
                  <a:cubicBezTo>
                    <a:pt x="25" y="15"/>
                    <a:pt x="32" y="12"/>
                    <a:pt x="39" y="12"/>
                  </a:cubicBezTo>
                  <a:cubicBezTo>
                    <a:pt x="903" y="12"/>
                    <a:pt x="903" y="12"/>
                    <a:pt x="903" y="12"/>
                  </a:cubicBezTo>
                  <a:cubicBezTo>
                    <a:pt x="910" y="12"/>
                    <a:pt x="917" y="15"/>
                    <a:pt x="922" y="20"/>
                  </a:cubicBezTo>
                  <a:cubicBezTo>
                    <a:pt x="927" y="25"/>
                    <a:pt x="930" y="32"/>
                    <a:pt x="930" y="39"/>
                  </a:cubicBezTo>
                  <a:cubicBezTo>
                    <a:pt x="930" y="1063"/>
                    <a:pt x="930" y="1063"/>
                    <a:pt x="930" y="1063"/>
                  </a:cubicBezTo>
                  <a:cubicBezTo>
                    <a:pt x="936" y="1063"/>
                    <a:pt x="936" y="1063"/>
                    <a:pt x="936" y="1063"/>
                  </a:cubicBezTo>
                  <a:cubicBezTo>
                    <a:pt x="942" y="1063"/>
                    <a:pt x="942" y="1063"/>
                    <a:pt x="942" y="1063"/>
                  </a:cubicBezTo>
                  <a:cubicBezTo>
                    <a:pt x="942" y="39"/>
                    <a:pt x="942" y="39"/>
                    <a:pt x="942" y="39"/>
                  </a:cubicBezTo>
                  <a:cubicBezTo>
                    <a:pt x="942" y="18"/>
                    <a:pt x="924" y="0"/>
                    <a:pt x="903" y="0"/>
                  </a:cubicBezTo>
                  <a:cubicBezTo>
                    <a:pt x="39" y="0"/>
                    <a:pt x="39" y="0"/>
                    <a:pt x="39" y="0"/>
                  </a:cubicBezTo>
                  <a:cubicBezTo>
                    <a:pt x="18" y="0"/>
                    <a:pt x="0" y="18"/>
                    <a:pt x="0" y="39"/>
                  </a:cubicBezTo>
                  <a:cubicBezTo>
                    <a:pt x="0" y="1063"/>
                    <a:pt x="0" y="1063"/>
                    <a:pt x="0" y="1063"/>
                  </a:cubicBezTo>
                  <a:cubicBezTo>
                    <a:pt x="0" y="1084"/>
                    <a:pt x="18" y="1102"/>
                    <a:pt x="39" y="1102"/>
                  </a:cubicBezTo>
                  <a:cubicBezTo>
                    <a:pt x="903" y="1102"/>
                    <a:pt x="903" y="1102"/>
                    <a:pt x="903" y="1102"/>
                  </a:cubicBezTo>
                  <a:cubicBezTo>
                    <a:pt x="924" y="1102"/>
                    <a:pt x="942" y="1084"/>
                    <a:pt x="942" y="1063"/>
                  </a:cubicBezTo>
                  <a:lnTo>
                    <a:pt x="936" y="10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87"/>
            <p:cNvSpPr>
              <a:spLocks/>
            </p:cNvSpPr>
            <p:nvPr/>
          </p:nvSpPr>
          <p:spPr bwMode="auto">
            <a:xfrm>
              <a:off x="5291" y="3432"/>
              <a:ext cx="392" cy="115"/>
            </a:xfrm>
            <a:custGeom>
              <a:avLst/>
              <a:gdLst>
                <a:gd name="T0" fmla="*/ 247 w 340"/>
                <a:gd name="T1" fmla="*/ 0 h 100"/>
                <a:gd name="T2" fmla="*/ 235 w 340"/>
                <a:gd name="T3" fmla="*/ 0 h 100"/>
                <a:gd name="T4" fmla="*/ 112 w 340"/>
                <a:gd name="T5" fmla="*/ 0 h 100"/>
                <a:gd name="T6" fmla="*/ 106 w 340"/>
                <a:gd name="T7" fmla="*/ 0 h 100"/>
                <a:gd name="T8" fmla="*/ 0 w 340"/>
                <a:gd name="T9" fmla="*/ 69 h 100"/>
                <a:gd name="T10" fmla="*/ 0 w 340"/>
                <a:gd name="T11" fmla="*/ 100 h 100"/>
                <a:gd name="T12" fmla="*/ 127 w 340"/>
                <a:gd name="T13" fmla="*/ 100 h 100"/>
                <a:gd name="T14" fmla="*/ 220 w 340"/>
                <a:gd name="T15" fmla="*/ 100 h 100"/>
                <a:gd name="T16" fmla="*/ 340 w 340"/>
                <a:gd name="T17" fmla="*/ 100 h 100"/>
                <a:gd name="T18" fmla="*/ 340 w 340"/>
                <a:gd name="T19" fmla="*/ 69 h 100"/>
                <a:gd name="T20" fmla="*/ 247 w 340"/>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100">
                  <a:moveTo>
                    <a:pt x="247" y="0"/>
                  </a:moveTo>
                  <a:cubicBezTo>
                    <a:pt x="235" y="0"/>
                    <a:pt x="235" y="0"/>
                    <a:pt x="235" y="0"/>
                  </a:cubicBezTo>
                  <a:cubicBezTo>
                    <a:pt x="112" y="0"/>
                    <a:pt x="112" y="0"/>
                    <a:pt x="112" y="0"/>
                  </a:cubicBezTo>
                  <a:cubicBezTo>
                    <a:pt x="106" y="0"/>
                    <a:pt x="106" y="0"/>
                    <a:pt x="106" y="0"/>
                  </a:cubicBezTo>
                  <a:cubicBezTo>
                    <a:pt x="123" y="60"/>
                    <a:pt x="100" y="69"/>
                    <a:pt x="0" y="69"/>
                  </a:cubicBezTo>
                  <a:cubicBezTo>
                    <a:pt x="0" y="100"/>
                    <a:pt x="0" y="100"/>
                    <a:pt x="0" y="100"/>
                  </a:cubicBezTo>
                  <a:cubicBezTo>
                    <a:pt x="127" y="100"/>
                    <a:pt x="127" y="100"/>
                    <a:pt x="127" y="100"/>
                  </a:cubicBezTo>
                  <a:cubicBezTo>
                    <a:pt x="220" y="100"/>
                    <a:pt x="220" y="100"/>
                    <a:pt x="220" y="100"/>
                  </a:cubicBezTo>
                  <a:cubicBezTo>
                    <a:pt x="340" y="100"/>
                    <a:pt x="340" y="100"/>
                    <a:pt x="340" y="100"/>
                  </a:cubicBezTo>
                  <a:cubicBezTo>
                    <a:pt x="340" y="69"/>
                    <a:pt x="340" y="69"/>
                    <a:pt x="340" y="69"/>
                  </a:cubicBezTo>
                  <a:cubicBezTo>
                    <a:pt x="240" y="69"/>
                    <a:pt x="230" y="60"/>
                    <a:pt x="247"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88"/>
            <p:cNvSpPr>
              <a:spLocks noEditPoints="1"/>
            </p:cNvSpPr>
            <p:nvPr/>
          </p:nvSpPr>
          <p:spPr bwMode="auto">
            <a:xfrm>
              <a:off x="5187" y="2993"/>
              <a:ext cx="600" cy="439"/>
            </a:xfrm>
            <a:custGeom>
              <a:avLst/>
              <a:gdLst>
                <a:gd name="T0" fmla="*/ 489 w 520"/>
                <a:gd name="T1" fmla="*/ 0 h 380"/>
                <a:gd name="T2" fmla="*/ 28 w 520"/>
                <a:gd name="T3" fmla="*/ 0 h 380"/>
                <a:gd name="T4" fmla="*/ 0 w 520"/>
                <a:gd name="T5" fmla="*/ 29 h 380"/>
                <a:gd name="T6" fmla="*/ 0 w 520"/>
                <a:gd name="T7" fmla="*/ 351 h 380"/>
                <a:gd name="T8" fmla="*/ 28 w 520"/>
                <a:gd name="T9" fmla="*/ 380 h 380"/>
                <a:gd name="T10" fmla="*/ 489 w 520"/>
                <a:gd name="T11" fmla="*/ 380 h 380"/>
                <a:gd name="T12" fmla="*/ 520 w 520"/>
                <a:gd name="T13" fmla="*/ 351 h 380"/>
                <a:gd name="T14" fmla="*/ 520 w 520"/>
                <a:gd name="T15" fmla="*/ 29 h 380"/>
                <a:gd name="T16" fmla="*/ 489 w 520"/>
                <a:gd name="T17" fmla="*/ 0 h 380"/>
                <a:gd name="T18" fmla="*/ 480 w 520"/>
                <a:gd name="T19" fmla="*/ 40 h 380"/>
                <a:gd name="T20" fmla="*/ 480 w 520"/>
                <a:gd name="T21" fmla="*/ 340 h 380"/>
                <a:gd name="T22" fmla="*/ 40 w 520"/>
                <a:gd name="T23" fmla="*/ 340 h 380"/>
                <a:gd name="T24" fmla="*/ 40 w 520"/>
                <a:gd name="T25" fmla="*/ 40 h 380"/>
                <a:gd name="T26" fmla="*/ 481 w 520"/>
                <a:gd name="T27" fmla="*/ 39 h 380"/>
                <a:gd name="T28" fmla="*/ 480 w 520"/>
                <a:gd name="T29" fmla="*/ 4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0" h="380">
                  <a:moveTo>
                    <a:pt x="489" y="0"/>
                  </a:moveTo>
                  <a:cubicBezTo>
                    <a:pt x="28" y="0"/>
                    <a:pt x="28" y="0"/>
                    <a:pt x="28" y="0"/>
                  </a:cubicBezTo>
                  <a:cubicBezTo>
                    <a:pt x="12" y="0"/>
                    <a:pt x="0" y="14"/>
                    <a:pt x="0" y="29"/>
                  </a:cubicBezTo>
                  <a:cubicBezTo>
                    <a:pt x="0" y="351"/>
                    <a:pt x="0" y="351"/>
                    <a:pt x="0" y="351"/>
                  </a:cubicBezTo>
                  <a:cubicBezTo>
                    <a:pt x="0" y="366"/>
                    <a:pt x="12" y="380"/>
                    <a:pt x="28" y="380"/>
                  </a:cubicBezTo>
                  <a:cubicBezTo>
                    <a:pt x="489" y="380"/>
                    <a:pt x="489" y="380"/>
                    <a:pt x="489" y="380"/>
                  </a:cubicBezTo>
                  <a:cubicBezTo>
                    <a:pt x="504" y="380"/>
                    <a:pt x="520" y="366"/>
                    <a:pt x="520" y="351"/>
                  </a:cubicBezTo>
                  <a:cubicBezTo>
                    <a:pt x="520" y="29"/>
                    <a:pt x="520" y="29"/>
                    <a:pt x="520" y="29"/>
                  </a:cubicBezTo>
                  <a:cubicBezTo>
                    <a:pt x="520" y="14"/>
                    <a:pt x="504" y="0"/>
                    <a:pt x="489" y="0"/>
                  </a:cubicBezTo>
                  <a:moveTo>
                    <a:pt x="480" y="40"/>
                  </a:moveTo>
                  <a:cubicBezTo>
                    <a:pt x="480" y="340"/>
                    <a:pt x="480" y="340"/>
                    <a:pt x="480" y="340"/>
                  </a:cubicBezTo>
                  <a:cubicBezTo>
                    <a:pt x="40" y="340"/>
                    <a:pt x="40" y="340"/>
                    <a:pt x="40" y="340"/>
                  </a:cubicBezTo>
                  <a:cubicBezTo>
                    <a:pt x="40" y="40"/>
                    <a:pt x="40" y="40"/>
                    <a:pt x="40" y="40"/>
                  </a:cubicBezTo>
                  <a:cubicBezTo>
                    <a:pt x="481" y="39"/>
                    <a:pt x="481" y="39"/>
                    <a:pt x="481" y="39"/>
                  </a:cubicBezTo>
                  <a:cubicBezTo>
                    <a:pt x="480" y="40"/>
                    <a:pt x="480" y="40"/>
                    <a:pt x="480" y="40"/>
                  </a:cubicBezTo>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89"/>
            <p:cNvSpPr>
              <a:spLocks/>
            </p:cNvSpPr>
            <p:nvPr/>
          </p:nvSpPr>
          <p:spPr bwMode="auto">
            <a:xfrm>
              <a:off x="5232" y="3038"/>
              <a:ext cx="510" cy="348"/>
            </a:xfrm>
            <a:custGeom>
              <a:avLst/>
              <a:gdLst>
                <a:gd name="T0" fmla="*/ 509 w 510"/>
                <a:gd name="T1" fmla="*/ 2 h 348"/>
                <a:gd name="T2" fmla="*/ 509 w 510"/>
                <a:gd name="T3" fmla="*/ 348 h 348"/>
                <a:gd name="T4" fmla="*/ 0 w 510"/>
                <a:gd name="T5" fmla="*/ 348 h 348"/>
                <a:gd name="T6" fmla="*/ 0 w 510"/>
                <a:gd name="T7" fmla="*/ 2 h 348"/>
                <a:gd name="T8" fmla="*/ 510 w 510"/>
                <a:gd name="T9" fmla="*/ 0 h 348"/>
                <a:gd name="T10" fmla="*/ 509 w 510"/>
                <a:gd name="T11" fmla="*/ 2 h 348"/>
              </a:gdLst>
              <a:ahLst/>
              <a:cxnLst>
                <a:cxn ang="0">
                  <a:pos x="T0" y="T1"/>
                </a:cxn>
                <a:cxn ang="0">
                  <a:pos x="T2" y="T3"/>
                </a:cxn>
                <a:cxn ang="0">
                  <a:pos x="T4" y="T5"/>
                </a:cxn>
                <a:cxn ang="0">
                  <a:pos x="T6" y="T7"/>
                </a:cxn>
                <a:cxn ang="0">
                  <a:pos x="T8" y="T9"/>
                </a:cxn>
                <a:cxn ang="0">
                  <a:pos x="T10" y="T11"/>
                </a:cxn>
              </a:cxnLst>
              <a:rect l="0" t="0" r="r" b="b"/>
              <a:pathLst>
                <a:path w="510" h="348">
                  <a:moveTo>
                    <a:pt x="509" y="2"/>
                  </a:moveTo>
                  <a:lnTo>
                    <a:pt x="509" y="348"/>
                  </a:lnTo>
                  <a:lnTo>
                    <a:pt x="0" y="348"/>
                  </a:lnTo>
                  <a:lnTo>
                    <a:pt x="0" y="2"/>
                  </a:lnTo>
                  <a:lnTo>
                    <a:pt x="510" y="0"/>
                  </a:lnTo>
                  <a:lnTo>
                    <a:pt x="509" y="2"/>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90"/>
            <p:cNvSpPr>
              <a:spLocks/>
            </p:cNvSpPr>
            <p:nvPr/>
          </p:nvSpPr>
          <p:spPr bwMode="auto">
            <a:xfrm>
              <a:off x="5232" y="3038"/>
              <a:ext cx="510" cy="348"/>
            </a:xfrm>
            <a:custGeom>
              <a:avLst/>
              <a:gdLst>
                <a:gd name="T0" fmla="*/ 509 w 510"/>
                <a:gd name="T1" fmla="*/ 2 h 348"/>
                <a:gd name="T2" fmla="*/ 509 w 510"/>
                <a:gd name="T3" fmla="*/ 348 h 348"/>
                <a:gd name="T4" fmla="*/ 0 w 510"/>
                <a:gd name="T5" fmla="*/ 348 h 348"/>
                <a:gd name="T6" fmla="*/ 0 w 510"/>
                <a:gd name="T7" fmla="*/ 2 h 348"/>
                <a:gd name="T8" fmla="*/ 510 w 510"/>
                <a:gd name="T9" fmla="*/ 0 h 348"/>
                <a:gd name="T10" fmla="*/ 509 w 510"/>
                <a:gd name="T11" fmla="*/ 2 h 348"/>
              </a:gdLst>
              <a:ahLst/>
              <a:cxnLst>
                <a:cxn ang="0">
                  <a:pos x="T0" y="T1"/>
                </a:cxn>
                <a:cxn ang="0">
                  <a:pos x="T2" y="T3"/>
                </a:cxn>
                <a:cxn ang="0">
                  <a:pos x="T4" y="T5"/>
                </a:cxn>
                <a:cxn ang="0">
                  <a:pos x="T6" y="T7"/>
                </a:cxn>
                <a:cxn ang="0">
                  <a:pos x="T8" y="T9"/>
                </a:cxn>
                <a:cxn ang="0">
                  <a:pos x="T10" y="T11"/>
                </a:cxn>
              </a:cxnLst>
              <a:rect l="0" t="0" r="r" b="b"/>
              <a:pathLst>
                <a:path w="510" h="348">
                  <a:moveTo>
                    <a:pt x="509" y="2"/>
                  </a:moveTo>
                  <a:lnTo>
                    <a:pt x="509" y="348"/>
                  </a:lnTo>
                  <a:lnTo>
                    <a:pt x="0" y="348"/>
                  </a:lnTo>
                  <a:lnTo>
                    <a:pt x="0" y="2"/>
                  </a:lnTo>
                  <a:lnTo>
                    <a:pt x="510" y="0"/>
                  </a:lnTo>
                  <a:lnTo>
                    <a:pt x="509"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91"/>
            <p:cNvSpPr>
              <a:spLocks/>
            </p:cNvSpPr>
            <p:nvPr/>
          </p:nvSpPr>
          <p:spPr bwMode="auto">
            <a:xfrm>
              <a:off x="5187" y="2993"/>
              <a:ext cx="565" cy="439"/>
            </a:xfrm>
            <a:custGeom>
              <a:avLst/>
              <a:gdLst>
                <a:gd name="T0" fmla="*/ 40 w 489"/>
                <a:gd name="T1" fmla="*/ 340 h 380"/>
                <a:gd name="T2" fmla="*/ 39 w 489"/>
                <a:gd name="T3" fmla="*/ 340 h 380"/>
                <a:gd name="T4" fmla="*/ 39 w 489"/>
                <a:gd name="T5" fmla="*/ 40 h 380"/>
                <a:gd name="T6" fmla="*/ 443 w 489"/>
                <a:gd name="T7" fmla="*/ 39 h 380"/>
                <a:gd name="T8" fmla="*/ 489 w 489"/>
                <a:gd name="T9" fmla="*/ 0 h 380"/>
                <a:gd name="T10" fmla="*/ 489 w 489"/>
                <a:gd name="T11" fmla="*/ 0 h 380"/>
                <a:gd name="T12" fmla="*/ 28 w 489"/>
                <a:gd name="T13" fmla="*/ 0 h 380"/>
                <a:gd name="T14" fmla="*/ 0 w 489"/>
                <a:gd name="T15" fmla="*/ 29 h 380"/>
                <a:gd name="T16" fmla="*/ 0 w 489"/>
                <a:gd name="T17" fmla="*/ 351 h 380"/>
                <a:gd name="T18" fmla="*/ 28 w 489"/>
                <a:gd name="T19" fmla="*/ 380 h 380"/>
                <a:gd name="T20" fmla="*/ 39 w 489"/>
                <a:gd name="T21" fmla="*/ 380 h 380"/>
                <a:gd name="T22" fmla="*/ 86 w 489"/>
                <a:gd name="T23" fmla="*/ 340 h 380"/>
                <a:gd name="T24" fmla="*/ 40 w 489"/>
                <a:gd name="T25" fmla="*/ 34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9" h="380">
                  <a:moveTo>
                    <a:pt x="40" y="340"/>
                  </a:moveTo>
                  <a:cubicBezTo>
                    <a:pt x="39" y="340"/>
                    <a:pt x="39" y="340"/>
                    <a:pt x="39" y="340"/>
                  </a:cubicBezTo>
                  <a:cubicBezTo>
                    <a:pt x="39" y="40"/>
                    <a:pt x="39" y="40"/>
                    <a:pt x="39" y="40"/>
                  </a:cubicBezTo>
                  <a:cubicBezTo>
                    <a:pt x="443" y="39"/>
                    <a:pt x="443" y="39"/>
                    <a:pt x="443" y="39"/>
                  </a:cubicBezTo>
                  <a:cubicBezTo>
                    <a:pt x="489" y="0"/>
                    <a:pt x="489" y="0"/>
                    <a:pt x="489" y="0"/>
                  </a:cubicBezTo>
                  <a:cubicBezTo>
                    <a:pt x="489" y="0"/>
                    <a:pt x="489" y="0"/>
                    <a:pt x="489" y="0"/>
                  </a:cubicBezTo>
                  <a:cubicBezTo>
                    <a:pt x="28" y="0"/>
                    <a:pt x="28" y="0"/>
                    <a:pt x="28" y="0"/>
                  </a:cubicBezTo>
                  <a:cubicBezTo>
                    <a:pt x="12" y="0"/>
                    <a:pt x="0" y="14"/>
                    <a:pt x="0" y="29"/>
                  </a:cubicBezTo>
                  <a:cubicBezTo>
                    <a:pt x="0" y="351"/>
                    <a:pt x="0" y="351"/>
                    <a:pt x="0" y="351"/>
                  </a:cubicBezTo>
                  <a:cubicBezTo>
                    <a:pt x="0" y="366"/>
                    <a:pt x="12" y="380"/>
                    <a:pt x="28" y="380"/>
                  </a:cubicBezTo>
                  <a:cubicBezTo>
                    <a:pt x="39" y="380"/>
                    <a:pt x="39" y="380"/>
                    <a:pt x="39" y="380"/>
                  </a:cubicBezTo>
                  <a:cubicBezTo>
                    <a:pt x="86" y="340"/>
                    <a:pt x="86" y="340"/>
                    <a:pt x="86" y="340"/>
                  </a:cubicBezTo>
                  <a:lnTo>
                    <a:pt x="40" y="34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92"/>
            <p:cNvSpPr>
              <a:spLocks/>
            </p:cNvSpPr>
            <p:nvPr/>
          </p:nvSpPr>
          <p:spPr bwMode="auto">
            <a:xfrm>
              <a:off x="5232" y="3038"/>
              <a:ext cx="466" cy="348"/>
            </a:xfrm>
            <a:custGeom>
              <a:avLst/>
              <a:gdLst>
                <a:gd name="T0" fmla="*/ 0 w 466"/>
                <a:gd name="T1" fmla="*/ 348 h 348"/>
                <a:gd name="T2" fmla="*/ 1 w 466"/>
                <a:gd name="T3" fmla="*/ 348 h 348"/>
                <a:gd name="T4" fmla="*/ 1 w 466"/>
                <a:gd name="T5" fmla="*/ 2 h 348"/>
                <a:gd name="T6" fmla="*/ 466 w 466"/>
                <a:gd name="T7" fmla="*/ 0 h 348"/>
                <a:gd name="T8" fmla="*/ 466 w 466"/>
                <a:gd name="T9" fmla="*/ 0 h 348"/>
                <a:gd name="T10" fmla="*/ 0 w 466"/>
                <a:gd name="T11" fmla="*/ 2 h 348"/>
                <a:gd name="T12" fmla="*/ 0 w 466"/>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466" h="348">
                  <a:moveTo>
                    <a:pt x="0" y="348"/>
                  </a:moveTo>
                  <a:lnTo>
                    <a:pt x="1" y="348"/>
                  </a:lnTo>
                  <a:lnTo>
                    <a:pt x="1" y="2"/>
                  </a:lnTo>
                  <a:lnTo>
                    <a:pt x="466" y="0"/>
                  </a:lnTo>
                  <a:lnTo>
                    <a:pt x="466" y="0"/>
                  </a:lnTo>
                  <a:lnTo>
                    <a:pt x="0" y="2"/>
                  </a:lnTo>
                  <a:lnTo>
                    <a:pt x="0" y="348"/>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93"/>
            <p:cNvSpPr>
              <a:spLocks noChangeArrowheads="1"/>
            </p:cNvSpPr>
            <p:nvPr/>
          </p:nvSpPr>
          <p:spPr bwMode="auto">
            <a:xfrm>
              <a:off x="5291" y="3512"/>
              <a:ext cx="392" cy="35"/>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Oval 94"/>
            <p:cNvSpPr>
              <a:spLocks noChangeArrowheads="1"/>
            </p:cNvSpPr>
            <p:nvPr/>
          </p:nvSpPr>
          <p:spPr bwMode="auto">
            <a:xfrm>
              <a:off x="5477" y="3010"/>
              <a:ext cx="16" cy="17"/>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95"/>
            <p:cNvSpPr>
              <a:spLocks/>
            </p:cNvSpPr>
            <p:nvPr/>
          </p:nvSpPr>
          <p:spPr bwMode="auto">
            <a:xfrm>
              <a:off x="5378" y="3079"/>
              <a:ext cx="218" cy="128"/>
            </a:xfrm>
            <a:custGeom>
              <a:avLst/>
              <a:gdLst>
                <a:gd name="T0" fmla="*/ 94 w 189"/>
                <a:gd name="T1" fmla="*/ 0 h 111"/>
                <a:gd name="T2" fmla="*/ 93 w 189"/>
                <a:gd name="T3" fmla="*/ 0 h 111"/>
                <a:gd name="T4" fmla="*/ 2 w 189"/>
                <a:gd name="T5" fmla="*/ 53 h 111"/>
                <a:gd name="T6" fmla="*/ 0 w 189"/>
                <a:gd name="T7" fmla="*/ 55 h 111"/>
                <a:gd name="T8" fmla="*/ 2 w 189"/>
                <a:gd name="T9" fmla="*/ 57 h 111"/>
                <a:gd name="T10" fmla="*/ 93 w 189"/>
                <a:gd name="T11" fmla="*/ 110 h 111"/>
                <a:gd name="T12" fmla="*/ 95 w 189"/>
                <a:gd name="T13" fmla="*/ 111 h 111"/>
                <a:gd name="T14" fmla="*/ 96 w 189"/>
                <a:gd name="T15" fmla="*/ 110 h 111"/>
                <a:gd name="T16" fmla="*/ 187 w 189"/>
                <a:gd name="T17" fmla="*/ 58 h 111"/>
                <a:gd name="T18" fmla="*/ 189 w 189"/>
                <a:gd name="T19" fmla="*/ 55 h 111"/>
                <a:gd name="T20" fmla="*/ 187 w 189"/>
                <a:gd name="T21" fmla="*/ 53 h 111"/>
                <a:gd name="T22" fmla="*/ 96 w 189"/>
                <a:gd name="T23" fmla="*/ 0 h 111"/>
                <a:gd name="T24" fmla="*/ 94 w 189"/>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94" y="0"/>
                  </a:moveTo>
                  <a:cubicBezTo>
                    <a:pt x="94" y="0"/>
                    <a:pt x="93" y="0"/>
                    <a:pt x="93" y="0"/>
                  </a:cubicBezTo>
                  <a:cubicBezTo>
                    <a:pt x="2" y="53"/>
                    <a:pt x="2" y="53"/>
                    <a:pt x="2" y="53"/>
                  </a:cubicBezTo>
                  <a:cubicBezTo>
                    <a:pt x="1" y="53"/>
                    <a:pt x="0" y="54"/>
                    <a:pt x="0" y="55"/>
                  </a:cubicBezTo>
                  <a:cubicBezTo>
                    <a:pt x="0" y="56"/>
                    <a:pt x="1" y="57"/>
                    <a:pt x="2" y="57"/>
                  </a:cubicBezTo>
                  <a:cubicBezTo>
                    <a:pt x="93" y="110"/>
                    <a:pt x="93" y="110"/>
                    <a:pt x="93" y="110"/>
                  </a:cubicBezTo>
                  <a:cubicBezTo>
                    <a:pt x="94" y="111"/>
                    <a:pt x="94" y="111"/>
                    <a:pt x="95" y="111"/>
                  </a:cubicBezTo>
                  <a:cubicBezTo>
                    <a:pt x="95" y="111"/>
                    <a:pt x="96" y="111"/>
                    <a:pt x="96" y="110"/>
                  </a:cubicBezTo>
                  <a:cubicBezTo>
                    <a:pt x="187" y="58"/>
                    <a:pt x="187" y="58"/>
                    <a:pt x="187" y="58"/>
                  </a:cubicBezTo>
                  <a:cubicBezTo>
                    <a:pt x="188" y="57"/>
                    <a:pt x="189" y="56"/>
                    <a:pt x="189" y="55"/>
                  </a:cubicBezTo>
                  <a:cubicBezTo>
                    <a:pt x="189" y="54"/>
                    <a:pt x="188" y="53"/>
                    <a:pt x="187" y="53"/>
                  </a:cubicBezTo>
                  <a:cubicBezTo>
                    <a:pt x="96" y="0"/>
                    <a:pt x="96" y="0"/>
                    <a:pt x="96" y="0"/>
                  </a:cubicBezTo>
                  <a:cubicBezTo>
                    <a:pt x="95" y="0"/>
                    <a:pt x="95" y="0"/>
                    <a:pt x="94" y="0"/>
                  </a:cubicBezTo>
                </a:path>
              </a:pathLst>
            </a:custGeom>
            <a:solidFill>
              <a:srgbClr val="E6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96"/>
            <p:cNvSpPr>
              <a:spLocks/>
            </p:cNvSpPr>
            <p:nvPr/>
          </p:nvSpPr>
          <p:spPr bwMode="auto">
            <a:xfrm>
              <a:off x="5363" y="3165"/>
              <a:ext cx="111" cy="190"/>
            </a:xfrm>
            <a:custGeom>
              <a:avLst/>
              <a:gdLst>
                <a:gd name="T0" fmla="*/ 3 w 97"/>
                <a:gd name="T1" fmla="*/ 0 h 164"/>
                <a:gd name="T2" fmla="*/ 2 w 97"/>
                <a:gd name="T3" fmla="*/ 1 h 164"/>
                <a:gd name="T4" fmla="*/ 0 w 97"/>
                <a:gd name="T5" fmla="*/ 3 h 164"/>
                <a:gd name="T6" fmla="*/ 0 w 97"/>
                <a:gd name="T7" fmla="*/ 109 h 164"/>
                <a:gd name="T8" fmla="*/ 2 w 97"/>
                <a:gd name="T9" fmla="*/ 111 h 164"/>
                <a:gd name="T10" fmla="*/ 93 w 97"/>
                <a:gd name="T11" fmla="*/ 164 h 164"/>
                <a:gd name="T12" fmla="*/ 95 w 97"/>
                <a:gd name="T13" fmla="*/ 164 h 164"/>
                <a:gd name="T14" fmla="*/ 96 w 97"/>
                <a:gd name="T15" fmla="*/ 164 h 164"/>
                <a:gd name="T16" fmla="*/ 97 w 97"/>
                <a:gd name="T17" fmla="*/ 162 h 164"/>
                <a:gd name="T18" fmla="*/ 97 w 97"/>
                <a:gd name="T19" fmla="*/ 56 h 164"/>
                <a:gd name="T20" fmla="*/ 96 w 97"/>
                <a:gd name="T21" fmla="*/ 53 h 164"/>
                <a:gd name="T22" fmla="*/ 5 w 97"/>
                <a:gd name="T23" fmla="*/ 1 h 164"/>
                <a:gd name="T24" fmla="*/ 3 w 97"/>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64">
                  <a:moveTo>
                    <a:pt x="3" y="0"/>
                  </a:moveTo>
                  <a:cubicBezTo>
                    <a:pt x="3" y="0"/>
                    <a:pt x="2" y="0"/>
                    <a:pt x="2" y="1"/>
                  </a:cubicBezTo>
                  <a:cubicBezTo>
                    <a:pt x="1" y="1"/>
                    <a:pt x="0" y="2"/>
                    <a:pt x="0" y="3"/>
                  </a:cubicBezTo>
                  <a:cubicBezTo>
                    <a:pt x="0" y="109"/>
                    <a:pt x="0" y="109"/>
                    <a:pt x="0" y="109"/>
                  </a:cubicBezTo>
                  <a:cubicBezTo>
                    <a:pt x="0" y="110"/>
                    <a:pt x="1" y="111"/>
                    <a:pt x="2" y="111"/>
                  </a:cubicBezTo>
                  <a:cubicBezTo>
                    <a:pt x="93" y="164"/>
                    <a:pt x="93" y="164"/>
                    <a:pt x="93" y="164"/>
                  </a:cubicBezTo>
                  <a:cubicBezTo>
                    <a:pt x="94" y="164"/>
                    <a:pt x="94" y="164"/>
                    <a:pt x="95" y="164"/>
                  </a:cubicBezTo>
                  <a:cubicBezTo>
                    <a:pt x="95" y="164"/>
                    <a:pt x="96" y="164"/>
                    <a:pt x="96" y="164"/>
                  </a:cubicBezTo>
                  <a:cubicBezTo>
                    <a:pt x="97" y="163"/>
                    <a:pt x="97" y="163"/>
                    <a:pt x="97" y="162"/>
                  </a:cubicBezTo>
                  <a:cubicBezTo>
                    <a:pt x="97" y="56"/>
                    <a:pt x="97" y="56"/>
                    <a:pt x="97" y="56"/>
                  </a:cubicBezTo>
                  <a:cubicBezTo>
                    <a:pt x="97" y="55"/>
                    <a:pt x="97" y="54"/>
                    <a:pt x="96" y="53"/>
                  </a:cubicBezTo>
                  <a:cubicBezTo>
                    <a:pt x="5" y="1"/>
                    <a:pt x="5" y="1"/>
                    <a:pt x="5" y="1"/>
                  </a:cubicBezTo>
                  <a:cubicBezTo>
                    <a:pt x="4" y="0"/>
                    <a:pt x="4"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97"/>
            <p:cNvSpPr>
              <a:spLocks/>
            </p:cNvSpPr>
            <p:nvPr/>
          </p:nvSpPr>
          <p:spPr bwMode="auto">
            <a:xfrm>
              <a:off x="5499" y="3167"/>
              <a:ext cx="112" cy="188"/>
            </a:xfrm>
            <a:custGeom>
              <a:avLst/>
              <a:gdLst>
                <a:gd name="T0" fmla="*/ 94 w 97"/>
                <a:gd name="T1" fmla="*/ 0 h 163"/>
                <a:gd name="T2" fmla="*/ 92 w 97"/>
                <a:gd name="T3" fmla="*/ 0 h 163"/>
                <a:gd name="T4" fmla="*/ 1 w 97"/>
                <a:gd name="T5" fmla="*/ 53 h 163"/>
                <a:gd name="T6" fmla="*/ 0 w 97"/>
                <a:gd name="T7" fmla="*/ 55 h 163"/>
                <a:gd name="T8" fmla="*/ 0 w 97"/>
                <a:gd name="T9" fmla="*/ 161 h 163"/>
                <a:gd name="T10" fmla="*/ 1 w 97"/>
                <a:gd name="T11" fmla="*/ 163 h 163"/>
                <a:gd name="T12" fmla="*/ 3 w 97"/>
                <a:gd name="T13" fmla="*/ 163 h 163"/>
                <a:gd name="T14" fmla="*/ 4 w 97"/>
                <a:gd name="T15" fmla="*/ 163 h 163"/>
                <a:gd name="T16" fmla="*/ 95 w 97"/>
                <a:gd name="T17" fmla="*/ 110 h 163"/>
                <a:gd name="T18" fmla="*/ 97 w 97"/>
                <a:gd name="T19" fmla="*/ 108 h 163"/>
                <a:gd name="T20" fmla="*/ 97 w 97"/>
                <a:gd name="T21" fmla="*/ 3 h 163"/>
                <a:gd name="T22" fmla="*/ 95 w 97"/>
                <a:gd name="T23" fmla="*/ 0 h 163"/>
                <a:gd name="T24" fmla="*/ 94 w 97"/>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63">
                  <a:moveTo>
                    <a:pt x="94" y="0"/>
                  </a:moveTo>
                  <a:cubicBezTo>
                    <a:pt x="93" y="0"/>
                    <a:pt x="93" y="0"/>
                    <a:pt x="92" y="0"/>
                  </a:cubicBezTo>
                  <a:cubicBezTo>
                    <a:pt x="1" y="53"/>
                    <a:pt x="1" y="53"/>
                    <a:pt x="1" y="53"/>
                  </a:cubicBezTo>
                  <a:cubicBezTo>
                    <a:pt x="0" y="53"/>
                    <a:pt x="0" y="54"/>
                    <a:pt x="0" y="55"/>
                  </a:cubicBezTo>
                  <a:cubicBezTo>
                    <a:pt x="0" y="161"/>
                    <a:pt x="0" y="161"/>
                    <a:pt x="0" y="161"/>
                  </a:cubicBezTo>
                  <a:cubicBezTo>
                    <a:pt x="0" y="162"/>
                    <a:pt x="0" y="162"/>
                    <a:pt x="1" y="163"/>
                  </a:cubicBezTo>
                  <a:cubicBezTo>
                    <a:pt x="2" y="163"/>
                    <a:pt x="2" y="163"/>
                    <a:pt x="3" y="163"/>
                  </a:cubicBezTo>
                  <a:cubicBezTo>
                    <a:pt x="3" y="163"/>
                    <a:pt x="4" y="163"/>
                    <a:pt x="4" y="163"/>
                  </a:cubicBezTo>
                  <a:cubicBezTo>
                    <a:pt x="95" y="110"/>
                    <a:pt x="95" y="110"/>
                    <a:pt x="95" y="110"/>
                  </a:cubicBezTo>
                  <a:cubicBezTo>
                    <a:pt x="96" y="110"/>
                    <a:pt x="97" y="109"/>
                    <a:pt x="97" y="108"/>
                  </a:cubicBezTo>
                  <a:cubicBezTo>
                    <a:pt x="97" y="3"/>
                    <a:pt x="97" y="3"/>
                    <a:pt x="97" y="3"/>
                  </a:cubicBezTo>
                  <a:cubicBezTo>
                    <a:pt x="97" y="2"/>
                    <a:pt x="96" y="1"/>
                    <a:pt x="95" y="0"/>
                  </a:cubicBezTo>
                  <a:cubicBezTo>
                    <a:pt x="95" y="0"/>
                    <a:pt x="94" y="0"/>
                    <a:pt x="94"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98"/>
            <p:cNvSpPr>
              <a:spLocks/>
            </p:cNvSpPr>
            <p:nvPr/>
          </p:nvSpPr>
          <p:spPr bwMode="auto">
            <a:xfrm>
              <a:off x="5070" y="3715"/>
              <a:ext cx="52" cy="59"/>
            </a:xfrm>
            <a:custGeom>
              <a:avLst/>
              <a:gdLst>
                <a:gd name="T0" fmla="*/ 45 w 45"/>
                <a:gd name="T1" fmla="*/ 0 h 51"/>
                <a:gd name="T2" fmla="*/ 27 w 45"/>
                <a:gd name="T3" fmla="*/ 51 h 51"/>
                <a:gd name="T4" fmla="*/ 17 w 45"/>
                <a:gd name="T5" fmla="*/ 51 h 51"/>
                <a:gd name="T6" fmla="*/ 0 w 45"/>
                <a:gd name="T7" fmla="*/ 0 h 51"/>
                <a:gd name="T8" fmla="*/ 9 w 45"/>
                <a:gd name="T9" fmla="*/ 0 h 51"/>
                <a:gd name="T10" fmla="*/ 21 w 45"/>
                <a:gd name="T11" fmla="*/ 38 h 51"/>
                <a:gd name="T12" fmla="*/ 22 w 45"/>
                <a:gd name="T13" fmla="*/ 43 h 51"/>
                <a:gd name="T14" fmla="*/ 22 w 45"/>
                <a:gd name="T15" fmla="*/ 43 h 51"/>
                <a:gd name="T16" fmla="*/ 23 w 45"/>
                <a:gd name="T17" fmla="*/ 38 h 51"/>
                <a:gd name="T18" fmla="*/ 36 w 45"/>
                <a:gd name="T19" fmla="*/ 0 h 51"/>
                <a:gd name="T20" fmla="*/ 45 w 4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45" y="0"/>
                  </a:moveTo>
                  <a:cubicBezTo>
                    <a:pt x="27" y="51"/>
                    <a:pt x="27" y="51"/>
                    <a:pt x="27" y="51"/>
                  </a:cubicBezTo>
                  <a:cubicBezTo>
                    <a:pt x="17" y="51"/>
                    <a:pt x="17" y="51"/>
                    <a:pt x="17" y="51"/>
                  </a:cubicBezTo>
                  <a:cubicBezTo>
                    <a:pt x="0" y="0"/>
                    <a:pt x="0" y="0"/>
                    <a:pt x="0" y="0"/>
                  </a:cubicBezTo>
                  <a:cubicBezTo>
                    <a:pt x="9" y="0"/>
                    <a:pt x="9" y="0"/>
                    <a:pt x="9" y="0"/>
                  </a:cubicBezTo>
                  <a:cubicBezTo>
                    <a:pt x="21" y="38"/>
                    <a:pt x="21" y="38"/>
                    <a:pt x="21" y="38"/>
                  </a:cubicBezTo>
                  <a:cubicBezTo>
                    <a:pt x="22" y="40"/>
                    <a:pt x="22" y="41"/>
                    <a:pt x="22" y="43"/>
                  </a:cubicBezTo>
                  <a:cubicBezTo>
                    <a:pt x="22" y="43"/>
                    <a:pt x="22" y="43"/>
                    <a:pt x="22" y="43"/>
                  </a:cubicBezTo>
                  <a:cubicBezTo>
                    <a:pt x="22" y="41"/>
                    <a:pt x="23" y="40"/>
                    <a:pt x="23" y="38"/>
                  </a:cubicBezTo>
                  <a:cubicBezTo>
                    <a:pt x="36" y="0"/>
                    <a:pt x="36" y="0"/>
                    <a:pt x="36" y="0"/>
                  </a:cubicBez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99"/>
            <p:cNvSpPr>
              <a:spLocks noChangeArrowheads="1"/>
            </p:cNvSpPr>
            <p:nvPr/>
          </p:nvSpPr>
          <p:spPr bwMode="auto">
            <a:xfrm>
              <a:off x="5129" y="3715"/>
              <a:ext cx="11" cy="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00"/>
            <p:cNvSpPr>
              <a:spLocks noEditPoints="1"/>
            </p:cNvSpPr>
            <p:nvPr/>
          </p:nvSpPr>
          <p:spPr bwMode="auto">
            <a:xfrm>
              <a:off x="5154" y="3715"/>
              <a:ext cx="45" cy="59"/>
            </a:xfrm>
            <a:custGeom>
              <a:avLst/>
              <a:gdLst>
                <a:gd name="T0" fmla="*/ 39 w 39"/>
                <a:gd name="T1" fmla="*/ 51 h 51"/>
                <a:gd name="T2" fmla="*/ 30 w 39"/>
                <a:gd name="T3" fmla="*/ 51 h 51"/>
                <a:gd name="T4" fmla="*/ 22 w 39"/>
                <a:gd name="T5" fmla="*/ 37 h 51"/>
                <a:gd name="T6" fmla="*/ 19 w 39"/>
                <a:gd name="T7" fmla="*/ 34 h 51"/>
                <a:gd name="T8" fmla="*/ 17 w 39"/>
                <a:gd name="T9" fmla="*/ 32 h 51"/>
                <a:gd name="T10" fmla="*/ 15 w 39"/>
                <a:gd name="T11" fmla="*/ 31 h 51"/>
                <a:gd name="T12" fmla="*/ 12 w 39"/>
                <a:gd name="T13" fmla="*/ 30 h 51"/>
                <a:gd name="T14" fmla="*/ 9 w 39"/>
                <a:gd name="T15" fmla="*/ 30 h 51"/>
                <a:gd name="T16" fmla="*/ 9 w 39"/>
                <a:gd name="T17" fmla="*/ 51 h 51"/>
                <a:gd name="T18" fmla="*/ 0 w 39"/>
                <a:gd name="T19" fmla="*/ 51 h 51"/>
                <a:gd name="T20" fmla="*/ 0 w 39"/>
                <a:gd name="T21" fmla="*/ 0 h 51"/>
                <a:gd name="T22" fmla="*/ 17 w 39"/>
                <a:gd name="T23" fmla="*/ 0 h 51"/>
                <a:gd name="T24" fmla="*/ 24 w 39"/>
                <a:gd name="T25" fmla="*/ 1 h 51"/>
                <a:gd name="T26" fmla="*/ 29 w 39"/>
                <a:gd name="T27" fmla="*/ 4 h 51"/>
                <a:gd name="T28" fmla="*/ 32 w 39"/>
                <a:gd name="T29" fmla="*/ 8 h 51"/>
                <a:gd name="T30" fmla="*/ 34 w 39"/>
                <a:gd name="T31" fmla="*/ 14 h 51"/>
                <a:gd name="T32" fmla="*/ 33 w 39"/>
                <a:gd name="T33" fmla="*/ 19 h 51"/>
                <a:gd name="T34" fmla="*/ 30 w 39"/>
                <a:gd name="T35" fmla="*/ 23 h 51"/>
                <a:gd name="T36" fmla="*/ 27 w 39"/>
                <a:gd name="T37" fmla="*/ 26 h 51"/>
                <a:gd name="T38" fmla="*/ 22 w 39"/>
                <a:gd name="T39" fmla="*/ 28 h 51"/>
                <a:gd name="T40" fmla="*/ 22 w 39"/>
                <a:gd name="T41" fmla="*/ 28 h 51"/>
                <a:gd name="T42" fmla="*/ 25 w 39"/>
                <a:gd name="T43" fmla="*/ 29 h 51"/>
                <a:gd name="T44" fmla="*/ 27 w 39"/>
                <a:gd name="T45" fmla="*/ 31 h 51"/>
                <a:gd name="T46" fmla="*/ 28 w 39"/>
                <a:gd name="T47" fmla="*/ 34 h 51"/>
                <a:gd name="T48" fmla="*/ 30 w 39"/>
                <a:gd name="T49" fmla="*/ 36 h 51"/>
                <a:gd name="T50" fmla="*/ 39 w 39"/>
                <a:gd name="T51" fmla="*/ 51 h 51"/>
                <a:gd name="T52" fmla="*/ 9 w 39"/>
                <a:gd name="T53" fmla="*/ 7 h 51"/>
                <a:gd name="T54" fmla="*/ 9 w 39"/>
                <a:gd name="T55" fmla="*/ 23 h 51"/>
                <a:gd name="T56" fmla="*/ 16 w 39"/>
                <a:gd name="T57" fmla="*/ 23 h 51"/>
                <a:gd name="T58" fmla="*/ 19 w 39"/>
                <a:gd name="T59" fmla="*/ 23 h 51"/>
                <a:gd name="T60" fmla="*/ 22 w 39"/>
                <a:gd name="T61" fmla="*/ 21 h 51"/>
                <a:gd name="T62" fmla="*/ 24 w 39"/>
                <a:gd name="T63" fmla="*/ 18 h 51"/>
                <a:gd name="T64" fmla="*/ 25 w 39"/>
                <a:gd name="T65" fmla="*/ 15 h 51"/>
                <a:gd name="T66" fmla="*/ 22 w 39"/>
                <a:gd name="T67" fmla="*/ 9 h 51"/>
                <a:gd name="T68" fmla="*/ 16 w 39"/>
                <a:gd name="T69" fmla="*/ 7 h 51"/>
                <a:gd name="T70" fmla="*/ 9 w 39"/>
                <a:gd name="T7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1">
                  <a:moveTo>
                    <a:pt x="39" y="51"/>
                  </a:moveTo>
                  <a:cubicBezTo>
                    <a:pt x="30" y="51"/>
                    <a:pt x="30" y="51"/>
                    <a:pt x="30" y="51"/>
                  </a:cubicBezTo>
                  <a:cubicBezTo>
                    <a:pt x="22" y="37"/>
                    <a:pt x="22" y="37"/>
                    <a:pt x="22" y="37"/>
                  </a:cubicBezTo>
                  <a:cubicBezTo>
                    <a:pt x="21" y="36"/>
                    <a:pt x="20" y="35"/>
                    <a:pt x="19" y="34"/>
                  </a:cubicBezTo>
                  <a:cubicBezTo>
                    <a:pt x="19" y="33"/>
                    <a:pt x="18" y="32"/>
                    <a:pt x="17" y="32"/>
                  </a:cubicBezTo>
                  <a:cubicBezTo>
                    <a:pt x="17" y="31"/>
                    <a:pt x="16" y="31"/>
                    <a:pt x="15" y="31"/>
                  </a:cubicBezTo>
                  <a:cubicBezTo>
                    <a:pt x="14" y="30"/>
                    <a:pt x="13" y="30"/>
                    <a:pt x="12" y="30"/>
                  </a:cubicBezTo>
                  <a:cubicBezTo>
                    <a:pt x="9" y="30"/>
                    <a:pt x="9" y="30"/>
                    <a:pt x="9" y="30"/>
                  </a:cubicBezTo>
                  <a:cubicBezTo>
                    <a:pt x="9" y="51"/>
                    <a:pt x="9" y="51"/>
                    <a:pt x="9" y="51"/>
                  </a:cubicBezTo>
                  <a:cubicBezTo>
                    <a:pt x="0" y="51"/>
                    <a:pt x="0" y="51"/>
                    <a:pt x="0" y="51"/>
                  </a:cubicBezTo>
                  <a:cubicBezTo>
                    <a:pt x="0" y="0"/>
                    <a:pt x="0" y="0"/>
                    <a:pt x="0" y="0"/>
                  </a:cubicBezTo>
                  <a:cubicBezTo>
                    <a:pt x="17" y="0"/>
                    <a:pt x="17" y="0"/>
                    <a:pt x="17" y="0"/>
                  </a:cubicBezTo>
                  <a:cubicBezTo>
                    <a:pt x="19" y="0"/>
                    <a:pt x="22" y="1"/>
                    <a:pt x="24" y="1"/>
                  </a:cubicBezTo>
                  <a:cubicBezTo>
                    <a:pt x="26" y="2"/>
                    <a:pt x="27" y="2"/>
                    <a:pt x="29" y="4"/>
                  </a:cubicBezTo>
                  <a:cubicBezTo>
                    <a:pt x="30" y="5"/>
                    <a:pt x="31" y="6"/>
                    <a:pt x="32" y="8"/>
                  </a:cubicBezTo>
                  <a:cubicBezTo>
                    <a:pt x="33" y="10"/>
                    <a:pt x="34" y="12"/>
                    <a:pt x="34" y="14"/>
                  </a:cubicBezTo>
                  <a:cubicBezTo>
                    <a:pt x="34" y="16"/>
                    <a:pt x="33" y="17"/>
                    <a:pt x="33" y="19"/>
                  </a:cubicBezTo>
                  <a:cubicBezTo>
                    <a:pt x="32" y="20"/>
                    <a:pt x="31" y="22"/>
                    <a:pt x="30" y="23"/>
                  </a:cubicBezTo>
                  <a:cubicBezTo>
                    <a:pt x="30" y="24"/>
                    <a:pt x="28" y="25"/>
                    <a:pt x="27" y="26"/>
                  </a:cubicBezTo>
                  <a:cubicBezTo>
                    <a:pt x="26" y="27"/>
                    <a:pt x="24" y="27"/>
                    <a:pt x="22" y="28"/>
                  </a:cubicBezTo>
                  <a:cubicBezTo>
                    <a:pt x="22" y="28"/>
                    <a:pt x="22" y="28"/>
                    <a:pt x="22" y="28"/>
                  </a:cubicBezTo>
                  <a:cubicBezTo>
                    <a:pt x="23" y="28"/>
                    <a:pt x="24" y="29"/>
                    <a:pt x="25" y="29"/>
                  </a:cubicBezTo>
                  <a:cubicBezTo>
                    <a:pt x="25" y="30"/>
                    <a:pt x="26" y="31"/>
                    <a:pt x="27" y="31"/>
                  </a:cubicBezTo>
                  <a:cubicBezTo>
                    <a:pt x="27" y="32"/>
                    <a:pt x="28" y="33"/>
                    <a:pt x="28" y="34"/>
                  </a:cubicBezTo>
                  <a:cubicBezTo>
                    <a:pt x="29" y="34"/>
                    <a:pt x="30" y="35"/>
                    <a:pt x="30" y="36"/>
                  </a:cubicBezTo>
                  <a:lnTo>
                    <a:pt x="39" y="51"/>
                  </a:lnTo>
                  <a:close/>
                  <a:moveTo>
                    <a:pt x="9" y="7"/>
                  </a:moveTo>
                  <a:cubicBezTo>
                    <a:pt x="9" y="23"/>
                    <a:pt x="9" y="23"/>
                    <a:pt x="9" y="23"/>
                  </a:cubicBezTo>
                  <a:cubicBezTo>
                    <a:pt x="16" y="23"/>
                    <a:pt x="16" y="23"/>
                    <a:pt x="16" y="23"/>
                  </a:cubicBezTo>
                  <a:cubicBezTo>
                    <a:pt x="17" y="23"/>
                    <a:pt x="18" y="23"/>
                    <a:pt x="19" y="23"/>
                  </a:cubicBezTo>
                  <a:cubicBezTo>
                    <a:pt x="20" y="22"/>
                    <a:pt x="21" y="22"/>
                    <a:pt x="22" y="21"/>
                  </a:cubicBezTo>
                  <a:cubicBezTo>
                    <a:pt x="23" y="20"/>
                    <a:pt x="24" y="19"/>
                    <a:pt x="24" y="18"/>
                  </a:cubicBezTo>
                  <a:cubicBezTo>
                    <a:pt x="24" y="17"/>
                    <a:pt x="25" y="16"/>
                    <a:pt x="25" y="15"/>
                  </a:cubicBezTo>
                  <a:cubicBezTo>
                    <a:pt x="25" y="12"/>
                    <a:pt x="24" y="10"/>
                    <a:pt x="22" y="9"/>
                  </a:cubicBezTo>
                  <a:cubicBezTo>
                    <a:pt x="21" y="8"/>
                    <a:pt x="19" y="7"/>
                    <a:pt x="16"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01"/>
            <p:cNvSpPr>
              <a:spLocks/>
            </p:cNvSpPr>
            <p:nvPr/>
          </p:nvSpPr>
          <p:spPr bwMode="auto">
            <a:xfrm>
              <a:off x="5199" y="3715"/>
              <a:ext cx="42" cy="59"/>
            </a:xfrm>
            <a:custGeom>
              <a:avLst/>
              <a:gdLst>
                <a:gd name="T0" fmla="*/ 42 w 42"/>
                <a:gd name="T1" fmla="*/ 8 h 59"/>
                <a:gd name="T2" fmla="*/ 25 w 42"/>
                <a:gd name="T3" fmla="*/ 8 h 59"/>
                <a:gd name="T4" fmla="*/ 25 w 42"/>
                <a:gd name="T5" fmla="*/ 59 h 59"/>
                <a:gd name="T6" fmla="*/ 16 w 42"/>
                <a:gd name="T7" fmla="*/ 59 h 59"/>
                <a:gd name="T8" fmla="*/ 16 w 42"/>
                <a:gd name="T9" fmla="*/ 8 h 59"/>
                <a:gd name="T10" fmla="*/ 0 w 42"/>
                <a:gd name="T11" fmla="*/ 8 h 59"/>
                <a:gd name="T12" fmla="*/ 0 w 42"/>
                <a:gd name="T13" fmla="*/ 0 h 59"/>
                <a:gd name="T14" fmla="*/ 42 w 42"/>
                <a:gd name="T15" fmla="*/ 0 h 59"/>
                <a:gd name="T16" fmla="*/ 42 w 42"/>
                <a:gd name="T17"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9">
                  <a:moveTo>
                    <a:pt x="42" y="8"/>
                  </a:moveTo>
                  <a:lnTo>
                    <a:pt x="25" y="8"/>
                  </a:lnTo>
                  <a:lnTo>
                    <a:pt x="25" y="59"/>
                  </a:lnTo>
                  <a:lnTo>
                    <a:pt x="16" y="59"/>
                  </a:lnTo>
                  <a:lnTo>
                    <a:pt x="16" y="8"/>
                  </a:lnTo>
                  <a:lnTo>
                    <a:pt x="0" y="8"/>
                  </a:lnTo>
                  <a:lnTo>
                    <a:pt x="0" y="0"/>
                  </a:lnTo>
                  <a:lnTo>
                    <a:pt x="42" y="0"/>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02"/>
            <p:cNvSpPr>
              <a:spLocks/>
            </p:cNvSpPr>
            <p:nvPr/>
          </p:nvSpPr>
          <p:spPr bwMode="auto">
            <a:xfrm>
              <a:off x="5249" y="3715"/>
              <a:ext cx="45" cy="59"/>
            </a:xfrm>
            <a:custGeom>
              <a:avLst/>
              <a:gdLst>
                <a:gd name="T0" fmla="*/ 39 w 39"/>
                <a:gd name="T1" fmla="*/ 30 h 51"/>
                <a:gd name="T2" fmla="*/ 19 w 39"/>
                <a:gd name="T3" fmla="*/ 51 h 51"/>
                <a:gd name="T4" fmla="*/ 0 w 39"/>
                <a:gd name="T5" fmla="*/ 31 h 51"/>
                <a:gd name="T6" fmla="*/ 0 w 39"/>
                <a:gd name="T7" fmla="*/ 0 h 51"/>
                <a:gd name="T8" fmla="*/ 8 w 39"/>
                <a:gd name="T9" fmla="*/ 0 h 51"/>
                <a:gd name="T10" fmla="*/ 8 w 39"/>
                <a:gd name="T11" fmla="*/ 29 h 51"/>
                <a:gd name="T12" fmla="*/ 20 w 39"/>
                <a:gd name="T13" fmla="*/ 44 h 51"/>
                <a:gd name="T14" fmla="*/ 31 w 39"/>
                <a:gd name="T15" fmla="*/ 30 h 51"/>
                <a:gd name="T16" fmla="*/ 31 w 39"/>
                <a:gd name="T17" fmla="*/ 0 h 51"/>
                <a:gd name="T18" fmla="*/ 39 w 39"/>
                <a:gd name="T19" fmla="*/ 0 h 51"/>
                <a:gd name="T20" fmla="*/ 39 w 39"/>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1">
                  <a:moveTo>
                    <a:pt x="39" y="30"/>
                  </a:moveTo>
                  <a:cubicBezTo>
                    <a:pt x="39" y="44"/>
                    <a:pt x="32" y="51"/>
                    <a:pt x="19" y="51"/>
                  </a:cubicBezTo>
                  <a:cubicBezTo>
                    <a:pt x="6" y="51"/>
                    <a:pt x="0" y="45"/>
                    <a:pt x="0" y="31"/>
                  </a:cubicBezTo>
                  <a:cubicBezTo>
                    <a:pt x="0" y="0"/>
                    <a:pt x="0" y="0"/>
                    <a:pt x="0" y="0"/>
                  </a:cubicBezTo>
                  <a:cubicBezTo>
                    <a:pt x="8" y="0"/>
                    <a:pt x="8" y="0"/>
                    <a:pt x="8" y="0"/>
                  </a:cubicBezTo>
                  <a:cubicBezTo>
                    <a:pt x="8" y="29"/>
                    <a:pt x="8" y="29"/>
                    <a:pt x="8" y="29"/>
                  </a:cubicBezTo>
                  <a:cubicBezTo>
                    <a:pt x="8" y="39"/>
                    <a:pt x="12" y="44"/>
                    <a:pt x="20" y="44"/>
                  </a:cubicBezTo>
                  <a:cubicBezTo>
                    <a:pt x="27" y="44"/>
                    <a:pt x="31" y="39"/>
                    <a:pt x="31" y="30"/>
                  </a:cubicBezTo>
                  <a:cubicBezTo>
                    <a:pt x="31" y="0"/>
                    <a:pt x="31" y="0"/>
                    <a:pt x="31" y="0"/>
                  </a:cubicBezTo>
                  <a:cubicBezTo>
                    <a:pt x="39" y="0"/>
                    <a:pt x="39" y="0"/>
                    <a:pt x="39" y="0"/>
                  </a:cubicBezTo>
                  <a:lnTo>
                    <a:pt x="3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103"/>
            <p:cNvSpPr>
              <a:spLocks noEditPoints="1"/>
            </p:cNvSpPr>
            <p:nvPr/>
          </p:nvSpPr>
          <p:spPr bwMode="auto">
            <a:xfrm>
              <a:off x="5300" y="3715"/>
              <a:ext cx="54" cy="59"/>
            </a:xfrm>
            <a:custGeom>
              <a:avLst/>
              <a:gdLst>
                <a:gd name="T0" fmla="*/ 47 w 47"/>
                <a:gd name="T1" fmla="*/ 51 h 51"/>
                <a:gd name="T2" fmla="*/ 38 w 47"/>
                <a:gd name="T3" fmla="*/ 51 h 51"/>
                <a:gd name="T4" fmla="*/ 33 w 47"/>
                <a:gd name="T5" fmla="*/ 38 h 51"/>
                <a:gd name="T6" fmla="*/ 13 w 47"/>
                <a:gd name="T7" fmla="*/ 38 h 51"/>
                <a:gd name="T8" fmla="*/ 9 w 47"/>
                <a:gd name="T9" fmla="*/ 51 h 51"/>
                <a:gd name="T10" fmla="*/ 0 w 47"/>
                <a:gd name="T11" fmla="*/ 51 h 51"/>
                <a:gd name="T12" fmla="*/ 19 w 47"/>
                <a:gd name="T13" fmla="*/ 0 h 51"/>
                <a:gd name="T14" fmla="*/ 28 w 47"/>
                <a:gd name="T15" fmla="*/ 0 h 51"/>
                <a:gd name="T16" fmla="*/ 47 w 47"/>
                <a:gd name="T17" fmla="*/ 51 h 51"/>
                <a:gd name="T18" fmla="*/ 31 w 47"/>
                <a:gd name="T19" fmla="*/ 31 h 51"/>
                <a:gd name="T20" fmla="*/ 24 w 47"/>
                <a:gd name="T21" fmla="*/ 11 h 51"/>
                <a:gd name="T22" fmla="*/ 23 w 47"/>
                <a:gd name="T23" fmla="*/ 8 h 51"/>
                <a:gd name="T24" fmla="*/ 23 w 47"/>
                <a:gd name="T25" fmla="*/ 8 h 51"/>
                <a:gd name="T26" fmla="*/ 22 w 47"/>
                <a:gd name="T27" fmla="*/ 11 h 51"/>
                <a:gd name="T28" fmla="*/ 16 w 47"/>
                <a:gd name="T29" fmla="*/ 31 h 51"/>
                <a:gd name="T30" fmla="*/ 31 w 47"/>
                <a:gd name="T3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1">
                  <a:moveTo>
                    <a:pt x="47" y="51"/>
                  </a:moveTo>
                  <a:cubicBezTo>
                    <a:pt x="38" y="51"/>
                    <a:pt x="38" y="51"/>
                    <a:pt x="38" y="51"/>
                  </a:cubicBezTo>
                  <a:cubicBezTo>
                    <a:pt x="33" y="38"/>
                    <a:pt x="33" y="38"/>
                    <a:pt x="33" y="38"/>
                  </a:cubicBezTo>
                  <a:cubicBezTo>
                    <a:pt x="13" y="38"/>
                    <a:pt x="13" y="38"/>
                    <a:pt x="13" y="38"/>
                  </a:cubicBezTo>
                  <a:cubicBezTo>
                    <a:pt x="9" y="51"/>
                    <a:pt x="9" y="51"/>
                    <a:pt x="9" y="51"/>
                  </a:cubicBezTo>
                  <a:cubicBezTo>
                    <a:pt x="0" y="51"/>
                    <a:pt x="0" y="51"/>
                    <a:pt x="0" y="51"/>
                  </a:cubicBezTo>
                  <a:cubicBezTo>
                    <a:pt x="19" y="0"/>
                    <a:pt x="19" y="0"/>
                    <a:pt x="19" y="0"/>
                  </a:cubicBezTo>
                  <a:cubicBezTo>
                    <a:pt x="28" y="0"/>
                    <a:pt x="28" y="0"/>
                    <a:pt x="28" y="0"/>
                  </a:cubicBezTo>
                  <a:lnTo>
                    <a:pt x="47" y="51"/>
                  </a:lnTo>
                  <a:close/>
                  <a:moveTo>
                    <a:pt x="31" y="31"/>
                  </a:moveTo>
                  <a:cubicBezTo>
                    <a:pt x="24" y="11"/>
                    <a:pt x="24" y="11"/>
                    <a:pt x="24" y="11"/>
                  </a:cubicBezTo>
                  <a:cubicBezTo>
                    <a:pt x="24" y="10"/>
                    <a:pt x="24" y="9"/>
                    <a:pt x="23" y="8"/>
                  </a:cubicBezTo>
                  <a:cubicBezTo>
                    <a:pt x="23" y="8"/>
                    <a:pt x="23" y="8"/>
                    <a:pt x="23" y="8"/>
                  </a:cubicBezTo>
                  <a:cubicBezTo>
                    <a:pt x="23" y="9"/>
                    <a:pt x="23" y="10"/>
                    <a:pt x="22" y="11"/>
                  </a:cubicBezTo>
                  <a:cubicBezTo>
                    <a:pt x="16" y="31"/>
                    <a:pt x="16" y="31"/>
                    <a:pt x="16" y="31"/>
                  </a:cubicBezTo>
                  <a:lnTo>
                    <a:pt x="31"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104"/>
            <p:cNvSpPr>
              <a:spLocks/>
            </p:cNvSpPr>
            <p:nvPr/>
          </p:nvSpPr>
          <p:spPr bwMode="auto">
            <a:xfrm>
              <a:off x="5363" y="3715"/>
              <a:ext cx="32" cy="59"/>
            </a:xfrm>
            <a:custGeom>
              <a:avLst/>
              <a:gdLst>
                <a:gd name="T0" fmla="*/ 32 w 32"/>
                <a:gd name="T1" fmla="*/ 59 h 59"/>
                <a:gd name="T2" fmla="*/ 0 w 32"/>
                <a:gd name="T3" fmla="*/ 59 h 59"/>
                <a:gd name="T4" fmla="*/ 0 w 32"/>
                <a:gd name="T5" fmla="*/ 0 h 59"/>
                <a:gd name="T6" fmla="*/ 9 w 32"/>
                <a:gd name="T7" fmla="*/ 0 h 59"/>
                <a:gd name="T8" fmla="*/ 9 w 32"/>
                <a:gd name="T9" fmla="*/ 51 h 59"/>
                <a:gd name="T10" fmla="*/ 32 w 32"/>
                <a:gd name="T11" fmla="*/ 51 h 59"/>
                <a:gd name="T12" fmla="*/ 32 w 3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32" h="59">
                  <a:moveTo>
                    <a:pt x="32" y="59"/>
                  </a:moveTo>
                  <a:lnTo>
                    <a:pt x="0" y="59"/>
                  </a:lnTo>
                  <a:lnTo>
                    <a:pt x="0" y="0"/>
                  </a:lnTo>
                  <a:lnTo>
                    <a:pt x="9" y="0"/>
                  </a:lnTo>
                  <a:lnTo>
                    <a:pt x="9" y="51"/>
                  </a:lnTo>
                  <a:lnTo>
                    <a:pt x="32" y="51"/>
                  </a:lnTo>
                  <a:lnTo>
                    <a:pt x="3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105"/>
            <p:cNvSpPr>
              <a:spLocks/>
            </p:cNvSpPr>
            <p:nvPr/>
          </p:nvSpPr>
          <p:spPr bwMode="auto">
            <a:xfrm>
              <a:off x="5426" y="3715"/>
              <a:ext cx="62" cy="59"/>
            </a:xfrm>
            <a:custGeom>
              <a:avLst/>
              <a:gdLst>
                <a:gd name="T0" fmla="*/ 54 w 54"/>
                <a:gd name="T1" fmla="*/ 51 h 51"/>
                <a:gd name="T2" fmla="*/ 46 w 54"/>
                <a:gd name="T3" fmla="*/ 51 h 51"/>
                <a:gd name="T4" fmla="*/ 46 w 54"/>
                <a:gd name="T5" fmla="*/ 18 h 51"/>
                <a:gd name="T6" fmla="*/ 46 w 54"/>
                <a:gd name="T7" fmla="*/ 8 h 51"/>
                <a:gd name="T8" fmla="*/ 46 w 54"/>
                <a:gd name="T9" fmla="*/ 8 h 51"/>
                <a:gd name="T10" fmla="*/ 45 w 54"/>
                <a:gd name="T11" fmla="*/ 13 h 51"/>
                <a:gd name="T12" fmla="*/ 30 w 54"/>
                <a:gd name="T13" fmla="*/ 51 h 51"/>
                <a:gd name="T14" fmla="*/ 24 w 54"/>
                <a:gd name="T15" fmla="*/ 51 h 51"/>
                <a:gd name="T16" fmla="*/ 9 w 54"/>
                <a:gd name="T17" fmla="*/ 13 h 51"/>
                <a:gd name="T18" fmla="*/ 7 w 54"/>
                <a:gd name="T19" fmla="*/ 8 h 51"/>
                <a:gd name="T20" fmla="*/ 7 w 54"/>
                <a:gd name="T21" fmla="*/ 8 h 51"/>
                <a:gd name="T22" fmla="*/ 8 w 54"/>
                <a:gd name="T23" fmla="*/ 18 h 51"/>
                <a:gd name="T24" fmla="*/ 8 w 54"/>
                <a:gd name="T25" fmla="*/ 51 h 51"/>
                <a:gd name="T26" fmla="*/ 0 w 54"/>
                <a:gd name="T27" fmla="*/ 51 h 51"/>
                <a:gd name="T28" fmla="*/ 0 w 54"/>
                <a:gd name="T29" fmla="*/ 0 h 51"/>
                <a:gd name="T30" fmla="*/ 12 w 54"/>
                <a:gd name="T31" fmla="*/ 0 h 51"/>
                <a:gd name="T32" fmla="*/ 25 w 54"/>
                <a:gd name="T33" fmla="*/ 34 h 51"/>
                <a:gd name="T34" fmla="*/ 27 w 54"/>
                <a:gd name="T35" fmla="*/ 40 h 51"/>
                <a:gd name="T36" fmla="*/ 27 w 54"/>
                <a:gd name="T37" fmla="*/ 40 h 51"/>
                <a:gd name="T38" fmla="*/ 29 w 54"/>
                <a:gd name="T39" fmla="*/ 34 h 51"/>
                <a:gd name="T40" fmla="*/ 43 w 54"/>
                <a:gd name="T41" fmla="*/ 0 h 51"/>
                <a:gd name="T42" fmla="*/ 54 w 54"/>
                <a:gd name="T43" fmla="*/ 0 h 51"/>
                <a:gd name="T44" fmla="*/ 54 w 54"/>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51">
                  <a:moveTo>
                    <a:pt x="54" y="51"/>
                  </a:moveTo>
                  <a:cubicBezTo>
                    <a:pt x="46" y="51"/>
                    <a:pt x="46" y="51"/>
                    <a:pt x="46" y="51"/>
                  </a:cubicBezTo>
                  <a:cubicBezTo>
                    <a:pt x="46" y="18"/>
                    <a:pt x="46" y="18"/>
                    <a:pt x="46" y="18"/>
                  </a:cubicBezTo>
                  <a:cubicBezTo>
                    <a:pt x="46" y="15"/>
                    <a:pt x="46" y="12"/>
                    <a:pt x="46" y="8"/>
                  </a:cubicBezTo>
                  <a:cubicBezTo>
                    <a:pt x="46" y="8"/>
                    <a:pt x="46" y="8"/>
                    <a:pt x="46" y="8"/>
                  </a:cubicBezTo>
                  <a:cubicBezTo>
                    <a:pt x="45" y="10"/>
                    <a:pt x="45" y="12"/>
                    <a:pt x="45" y="13"/>
                  </a:cubicBezTo>
                  <a:cubicBezTo>
                    <a:pt x="30" y="51"/>
                    <a:pt x="30" y="51"/>
                    <a:pt x="30" y="51"/>
                  </a:cubicBezTo>
                  <a:cubicBezTo>
                    <a:pt x="24" y="51"/>
                    <a:pt x="24" y="51"/>
                    <a:pt x="24" y="51"/>
                  </a:cubicBezTo>
                  <a:cubicBezTo>
                    <a:pt x="9" y="13"/>
                    <a:pt x="9" y="13"/>
                    <a:pt x="9" y="13"/>
                  </a:cubicBezTo>
                  <a:cubicBezTo>
                    <a:pt x="8" y="12"/>
                    <a:pt x="8" y="10"/>
                    <a:pt x="7" y="8"/>
                  </a:cubicBezTo>
                  <a:cubicBezTo>
                    <a:pt x="7" y="8"/>
                    <a:pt x="7" y="8"/>
                    <a:pt x="7" y="8"/>
                  </a:cubicBezTo>
                  <a:cubicBezTo>
                    <a:pt x="7" y="10"/>
                    <a:pt x="8" y="14"/>
                    <a:pt x="8" y="18"/>
                  </a:cubicBezTo>
                  <a:cubicBezTo>
                    <a:pt x="8" y="51"/>
                    <a:pt x="8" y="51"/>
                    <a:pt x="8" y="51"/>
                  </a:cubicBezTo>
                  <a:cubicBezTo>
                    <a:pt x="0" y="51"/>
                    <a:pt x="0" y="51"/>
                    <a:pt x="0" y="51"/>
                  </a:cubicBezTo>
                  <a:cubicBezTo>
                    <a:pt x="0" y="0"/>
                    <a:pt x="0" y="0"/>
                    <a:pt x="0" y="0"/>
                  </a:cubicBezTo>
                  <a:cubicBezTo>
                    <a:pt x="12" y="0"/>
                    <a:pt x="12" y="0"/>
                    <a:pt x="12" y="0"/>
                  </a:cubicBezTo>
                  <a:cubicBezTo>
                    <a:pt x="25" y="34"/>
                    <a:pt x="25" y="34"/>
                    <a:pt x="25" y="34"/>
                  </a:cubicBezTo>
                  <a:cubicBezTo>
                    <a:pt x="26" y="36"/>
                    <a:pt x="26" y="38"/>
                    <a:pt x="27" y="40"/>
                  </a:cubicBezTo>
                  <a:cubicBezTo>
                    <a:pt x="27" y="40"/>
                    <a:pt x="27" y="40"/>
                    <a:pt x="27" y="40"/>
                  </a:cubicBezTo>
                  <a:cubicBezTo>
                    <a:pt x="28" y="37"/>
                    <a:pt x="29" y="35"/>
                    <a:pt x="29" y="34"/>
                  </a:cubicBezTo>
                  <a:cubicBezTo>
                    <a:pt x="43" y="0"/>
                    <a:pt x="43" y="0"/>
                    <a:pt x="43" y="0"/>
                  </a:cubicBezTo>
                  <a:cubicBezTo>
                    <a:pt x="54" y="0"/>
                    <a:pt x="54" y="0"/>
                    <a:pt x="54" y="0"/>
                  </a:cubicBezTo>
                  <a:lnTo>
                    <a:pt x="5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06"/>
            <p:cNvSpPr>
              <a:spLocks noEditPoints="1"/>
            </p:cNvSpPr>
            <p:nvPr/>
          </p:nvSpPr>
          <p:spPr bwMode="auto">
            <a:xfrm>
              <a:off x="5496" y="3715"/>
              <a:ext cx="55" cy="59"/>
            </a:xfrm>
            <a:custGeom>
              <a:avLst/>
              <a:gdLst>
                <a:gd name="T0" fmla="*/ 47 w 47"/>
                <a:gd name="T1" fmla="*/ 51 h 51"/>
                <a:gd name="T2" fmla="*/ 38 w 47"/>
                <a:gd name="T3" fmla="*/ 51 h 51"/>
                <a:gd name="T4" fmla="*/ 33 w 47"/>
                <a:gd name="T5" fmla="*/ 38 h 51"/>
                <a:gd name="T6" fmla="*/ 13 w 47"/>
                <a:gd name="T7" fmla="*/ 38 h 51"/>
                <a:gd name="T8" fmla="*/ 9 w 47"/>
                <a:gd name="T9" fmla="*/ 51 h 51"/>
                <a:gd name="T10" fmla="*/ 0 w 47"/>
                <a:gd name="T11" fmla="*/ 51 h 51"/>
                <a:gd name="T12" fmla="*/ 19 w 47"/>
                <a:gd name="T13" fmla="*/ 0 h 51"/>
                <a:gd name="T14" fmla="*/ 28 w 47"/>
                <a:gd name="T15" fmla="*/ 0 h 51"/>
                <a:gd name="T16" fmla="*/ 47 w 47"/>
                <a:gd name="T17" fmla="*/ 51 h 51"/>
                <a:gd name="T18" fmla="*/ 31 w 47"/>
                <a:gd name="T19" fmla="*/ 31 h 51"/>
                <a:gd name="T20" fmla="*/ 24 w 47"/>
                <a:gd name="T21" fmla="*/ 11 h 51"/>
                <a:gd name="T22" fmla="*/ 23 w 47"/>
                <a:gd name="T23" fmla="*/ 8 h 51"/>
                <a:gd name="T24" fmla="*/ 23 w 47"/>
                <a:gd name="T25" fmla="*/ 8 h 51"/>
                <a:gd name="T26" fmla="*/ 22 w 47"/>
                <a:gd name="T27" fmla="*/ 11 h 51"/>
                <a:gd name="T28" fmla="*/ 15 w 47"/>
                <a:gd name="T29" fmla="*/ 31 h 51"/>
                <a:gd name="T30" fmla="*/ 31 w 47"/>
                <a:gd name="T3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1">
                  <a:moveTo>
                    <a:pt x="47" y="51"/>
                  </a:moveTo>
                  <a:cubicBezTo>
                    <a:pt x="38" y="51"/>
                    <a:pt x="38" y="51"/>
                    <a:pt x="38" y="51"/>
                  </a:cubicBezTo>
                  <a:cubicBezTo>
                    <a:pt x="33" y="38"/>
                    <a:pt x="33" y="38"/>
                    <a:pt x="33" y="38"/>
                  </a:cubicBezTo>
                  <a:cubicBezTo>
                    <a:pt x="13" y="38"/>
                    <a:pt x="13" y="38"/>
                    <a:pt x="13" y="38"/>
                  </a:cubicBezTo>
                  <a:cubicBezTo>
                    <a:pt x="9" y="51"/>
                    <a:pt x="9" y="51"/>
                    <a:pt x="9" y="51"/>
                  </a:cubicBezTo>
                  <a:cubicBezTo>
                    <a:pt x="0" y="51"/>
                    <a:pt x="0" y="51"/>
                    <a:pt x="0" y="51"/>
                  </a:cubicBezTo>
                  <a:cubicBezTo>
                    <a:pt x="19" y="0"/>
                    <a:pt x="19" y="0"/>
                    <a:pt x="19" y="0"/>
                  </a:cubicBezTo>
                  <a:cubicBezTo>
                    <a:pt x="28" y="0"/>
                    <a:pt x="28" y="0"/>
                    <a:pt x="28" y="0"/>
                  </a:cubicBezTo>
                  <a:lnTo>
                    <a:pt x="47" y="51"/>
                  </a:lnTo>
                  <a:close/>
                  <a:moveTo>
                    <a:pt x="31" y="31"/>
                  </a:moveTo>
                  <a:cubicBezTo>
                    <a:pt x="24" y="11"/>
                    <a:pt x="24" y="11"/>
                    <a:pt x="24" y="11"/>
                  </a:cubicBezTo>
                  <a:cubicBezTo>
                    <a:pt x="24" y="10"/>
                    <a:pt x="23" y="9"/>
                    <a:pt x="23" y="8"/>
                  </a:cubicBezTo>
                  <a:cubicBezTo>
                    <a:pt x="23" y="8"/>
                    <a:pt x="23" y="8"/>
                    <a:pt x="23" y="8"/>
                  </a:cubicBezTo>
                  <a:cubicBezTo>
                    <a:pt x="23" y="9"/>
                    <a:pt x="23" y="10"/>
                    <a:pt x="22" y="11"/>
                  </a:cubicBezTo>
                  <a:cubicBezTo>
                    <a:pt x="15" y="31"/>
                    <a:pt x="15" y="31"/>
                    <a:pt x="15" y="31"/>
                  </a:cubicBezTo>
                  <a:lnTo>
                    <a:pt x="31"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07"/>
            <p:cNvSpPr>
              <a:spLocks/>
            </p:cNvSpPr>
            <p:nvPr/>
          </p:nvSpPr>
          <p:spPr bwMode="auto">
            <a:xfrm>
              <a:off x="5553" y="3714"/>
              <a:ext cx="45" cy="60"/>
            </a:xfrm>
            <a:custGeom>
              <a:avLst/>
              <a:gdLst>
                <a:gd name="T0" fmla="*/ 39 w 39"/>
                <a:gd name="T1" fmla="*/ 50 h 52"/>
                <a:gd name="T2" fmla="*/ 25 w 39"/>
                <a:gd name="T3" fmla="*/ 52 h 52"/>
                <a:gd name="T4" fmla="*/ 7 w 39"/>
                <a:gd name="T5" fmla="*/ 46 h 52"/>
                <a:gd name="T6" fmla="*/ 0 w 39"/>
                <a:gd name="T7" fmla="*/ 27 h 52"/>
                <a:gd name="T8" fmla="*/ 8 w 39"/>
                <a:gd name="T9" fmla="*/ 8 h 52"/>
                <a:gd name="T10" fmla="*/ 27 w 39"/>
                <a:gd name="T11" fmla="*/ 0 h 52"/>
                <a:gd name="T12" fmla="*/ 39 w 39"/>
                <a:gd name="T13" fmla="*/ 2 h 52"/>
                <a:gd name="T14" fmla="*/ 39 w 39"/>
                <a:gd name="T15" fmla="*/ 11 h 52"/>
                <a:gd name="T16" fmla="*/ 28 w 39"/>
                <a:gd name="T17" fmla="*/ 8 h 52"/>
                <a:gd name="T18" fmla="*/ 14 w 39"/>
                <a:gd name="T19" fmla="*/ 13 h 52"/>
                <a:gd name="T20" fmla="*/ 9 w 39"/>
                <a:gd name="T21" fmla="*/ 27 h 52"/>
                <a:gd name="T22" fmla="*/ 14 w 39"/>
                <a:gd name="T23" fmla="*/ 40 h 52"/>
                <a:gd name="T24" fmla="*/ 26 w 39"/>
                <a:gd name="T25" fmla="*/ 45 h 52"/>
                <a:gd name="T26" fmla="*/ 39 w 39"/>
                <a:gd name="T27" fmla="*/ 42 h 52"/>
                <a:gd name="T28" fmla="*/ 39 w 39"/>
                <a:gd name="T29"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2">
                  <a:moveTo>
                    <a:pt x="39" y="50"/>
                  </a:moveTo>
                  <a:cubicBezTo>
                    <a:pt x="35" y="52"/>
                    <a:pt x="30" y="52"/>
                    <a:pt x="25" y="52"/>
                  </a:cubicBezTo>
                  <a:cubicBezTo>
                    <a:pt x="17" y="52"/>
                    <a:pt x="11" y="50"/>
                    <a:pt x="7" y="46"/>
                  </a:cubicBezTo>
                  <a:cubicBezTo>
                    <a:pt x="3" y="41"/>
                    <a:pt x="0" y="35"/>
                    <a:pt x="0" y="27"/>
                  </a:cubicBezTo>
                  <a:cubicBezTo>
                    <a:pt x="0" y="19"/>
                    <a:pt x="3" y="13"/>
                    <a:pt x="8" y="8"/>
                  </a:cubicBezTo>
                  <a:cubicBezTo>
                    <a:pt x="13" y="3"/>
                    <a:pt x="19" y="0"/>
                    <a:pt x="27" y="0"/>
                  </a:cubicBezTo>
                  <a:cubicBezTo>
                    <a:pt x="32" y="0"/>
                    <a:pt x="36" y="1"/>
                    <a:pt x="39" y="2"/>
                  </a:cubicBezTo>
                  <a:cubicBezTo>
                    <a:pt x="39" y="11"/>
                    <a:pt x="39" y="11"/>
                    <a:pt x="39" y="11"/>
                  </a:cubicBezTo>
                  <a:cubicBezTo>
                    <a:pt x="35" y="9"/>
                    <a:pt x="32" y="8"/>
                    <a:pt x="28" y="8"/>
                  </a:cubicBezTo>
                  <a:cubicBezTo>
                    <a:pt x="22" y="8"/>
                    <a:pt x="18" y="9"/>
                    <a:pt x="14" y="13"/>
                  </a:cubicBezTo>
                  <a:cubicBezTo>
                    <a:pt x="11" y="16"/>
                    <a:pt x="9" y="21"/>
                    <a:pt x="9" y="27"/>
                  </a:cubicBezTo>
                  <a:cubicBezTo>
                    <a:pt x="9" y="33"/>
                    <a:pt x="11" y="37"/>
                    <a:pt x="14" y="40"/>
                  </a:cubicBezTo>
                  <a:cubicBezTo>
                    <a:pt x="17" y="44"/>
                    <a:pt x="21" y="45"/>
                    <a:pt x="26" y="45"/>
                  </a:cubicBezTo>
                  <a:cubicBezTo>
                    <a:pt x="31" y="45"/>
                    <a:pt x="35" y="44"/>
                    <a:pt x="39" y="42"/>
                  </a:cubicBez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108"/>
            <p:cNvSpPr>
              <a:spLocks/>
            </p:cNvSpPr>
            <p:nvPr/>
          </p:nvSpPr>
          <p:spPr bwMode="auto">
            <a:xfrm>
              <a:off x="5608" y="3715"/>
              <a:ext cx="48" cy="59"/>
            </a:xfrm>
            <a:custGeom>
              <a:avLst/>
              <a:gdLst>
                <a:gd name="T0" fmla="*/ 48 w 48"/>
                <a:gd name="T1" fmla="*/ 59 h 59"/>
                <a:gd name="T2" fmla="*/ 37 w 48"/>
                <a:gd name="T3" fmla="*/ 59 h 59"/>
                <a:gd name="T4" fmla="*/ 37 w 48"/>
                <a:gd name="T5" fmla="*/ 33 h 59"/>
                <a:gd name="T6" fmla="*/ 11 w 48"/>
                <a:gd name="T7" fmla="*/ 33 h 59"/>
                <a:gd name="T8" fmla="*/ 11 w 48"/>
                <a:gd name="T9" fmla="*/ 59 h 59"/>
                <a:gd name="T10" fmla="*/ 0 w 48"/>
                <a:gd name="T11" fmla="*/ 59 h 59"/>
                <a:gd name="T12" fmla="*/ 0 w 48"/>
                <a:gd name="T13" fmla="*/ 0 h 59"/>
                <a:gd name="T14" fmla="*/ 11 w 48"/>
                <a:gd name="T15" fmla="*/ 0 h 59"/>
                <a:gd name="T16" fmla="*/ 11 w 48"/>
                <a:gd name="T17" fmla="*/ 24 h 59"/>
                <a:gd name="T18" fmla="*/ 37 w 48"/>
                <a:gd name="T19" fmla="*/ 24 h 59"/>
                <a:gd name="T20" fmla="*/ 37 w 48"/>
                <a:gd name="T21" fmla="*/ 0 h 59"/>
                <a:gd name="T22" fmla="*/ 48 w 48"/>
                <a:gd name="T23" fmla="*/ 0 h 59"/>
                <a:gd name="T24" fmla="*/ 48 w 48"/>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59">
                  <a:moveTo>
                    <a:pt x="48" y="59"/>
                  </a:moveTo>
                  <a:lnTo>
                    <a:pt x="37" y="59"/>
                  </a:lnTo>
                  <a:lnTo>
                    <a:pt x="37" y="33"/>
                  </a:lnTo>
                  <a:lnTo>
                    <a:pt x="11" y="33"/>
                  </a:lnTo>
                  <a:lnTo>
                    <a:pt x="11" y="59"/>
                  </a:lnTo>
                  <a:lnTo>
                    <a:pt x="0" y="59"/>
                  </a:lnTo>
                  <a:lnTo>
                    <a:pt x="0" y="0"/>
                  </a:lnTo>
                  <a:lnTo>
                    <a:pt x="11" y="0"/>
                  </a:lnTo>
                  <a:lnTo>
                    <a:pt x="11" y="24"/>
                  </a:lnTo>
                  <a:lnTo>
                    <a:pt x="37" y="24"/>
                  </a:lnTo>
                  <a:lnTo>
                    <a:pt x="37" y="0"/>
                  </a:lnTo>
                  <a:lnTo>
                    <a:pt x="48" y="0"/>
                  </a:lnTo>
                  <a:lnTo>
                    <a:pt x="48"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109"/>
            <p:cNvSpPr>
              <a:spLocks noChangeArrowheads="1"/>
            </p:cNvSpPr>
            <p:nvPr/>
          </p:nvSpPr>
          <p:spPr bwMode="auto">
            <a:xfrm>
              <a:off x="5670" y="3715"/>
              <a:ext cx="10" cy="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10"/>
            <p:cNvSpPr>
              <a:spLocks/>
            </p:cNvSpPr>
            <p:nvPr/>
          </p:nvSpPr>
          <p:spPr bwMode="auto">
            <a:xfrm>
              <a:off x="5694" y="3715"/>
              <a:ext cx="49" cy="59"/>
            </a:xfrm>
            <a:custGeom>
              <a:avLst/>
              <a:gdLst>
                <a:gd name="T0" fmla="*/ 43 w 43"/>
                <a:gd name="T1" fmla="*/ 51 h 51"/>
                <a:gd name="T2" fmla="*/ 34 w 43"/>
                <a:gd name="T3" fmla="*/ 51 h 51"/>
                <a:gd name="T4" fmla="*/ 10 w 43"/>
                <a:gd name="T5" fmla="*/ 14 h 51"/>
                <a:gd name="T6" fmla="*/ 8 w 43"/>
                <a:gd name="T7" fmla="*/ 11 h 51"/>
                <a:gd name="T8" fmla="*/ 8 w 43"/>
                <a:gd name="T9" fmla="*/ 11 h 51"/>
                <a:gd name="T10" fmla="*/ 8 w 43"/>
                <a:gd name="T11" fmla="*/ 18 h 51"/>
                <a:gd name="T12" fmla="*/ 8 w 43"/>
                <a:gd name="T13" fmla="*/ 51 h 51"/>
                <a:gd name="T14" fmla="*/ 0 w 43"/>
                <a:gd name="T15" fmla="*/ 51 h 51"/>
                <a:gd name="T16" fmla="*/ 0 w 43"/>
                <a:gd name="T17" fmla="*/ 0 h 51"/>
                <a:gd name="T18" fmla="*/ 10 w 43"/>
                <a:gd name="T19" fmla="*/ 0 h 51"/>
                <a:gd name="T20" fmla="*/ 33 w 43"/>
                <a:gd name="T21" fmla="*/ 36 h 51"/>
                <a:gd name="T22" fmla="*/ 35 w 43"/>
                <a:gd name="T23" fmla="*/ 40 h 51"/>
                <a:gd name="T24" fmla="*/ 35 w 43"/>
                <a:gd name="T25" fmla="*/ 40 h 51"/>
                <a:gd name="T26" fmla="*/ 35 w 43"/>
                <a:gd name="T27" fmla="*/ 33 h 51"/>
                <a:gd name="T28" fmla="*/ 35 w 43"/>
                <a:gd name="T29" fmla="*/ 0 h 51"/>
                <a:gd name="T30" fmla="*/ 43 w 43"/>
                <a:gd name="T31" fmla="*/ 0 h 51"/>
                <a:gd name="T32" fmla="*/ 43 w 43"/>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51"/>
                  </a:moveTo>
                  <a:cubicBezTo>
                    <a:pt x="34" y="51"/>
                    <a:pt x="34" y="51"/>
                    <a:pt x="34" y="51"/>
                  </a:cubicBezTo>
                  <a:cubicBezTo>
                    <a:pt x="10" y="14"/>
                    <a:pt x="10" y="14"/>
                    <a:pt x="10" y="14"/>
                  </a:cubicBezTo>
                  <a:cubicBezTo>
                    <a:pt x="9" y="13"/>
                    <a:pt x="9" y="12"/>
                    <a:pt x="8" y="11"/>
                  </a:cubicBezTo>
                  <a:cubicBezTo>
                    <a:pt x="8" y="11"/>
                    <a:pt x="8" y="11"/>
                    <a:pt x="8" y="11"/>
                  </a:cubicBezTo>
                  <a:cubicBezTo>
                    <a:pt x="8" y="12"/>
                    <a:pt x="8" y="14"/>
                    <a:pt x="8" y="18"/>
                  </a:cubicBezTo>
                  <a:cubicBezTo>
                    <a:pt x="8" y="51"/>
                    <a:pt x="8" y="51"/>
                    <a:pt x="8" y="51"/>
                  </a:cubicBezTo>
                  <a:cubicBezTo>
                    <a:pt x="0" y="51"/>
                    <a:pt x="0" y="51"/>
                    <a:pt x="0" y="51"/>
                  </a:cubicBezTo>
                  <a:cubicBezTo>
                    <a:pt x="0" y="0"/>
                    <a:pt x="0" y="0"/>
                    <a:pt x="0" y="0"/>
                  </a:cubicBezTo>
                  <a:cubicBezTo>
                    <a:pt x="10" y="0"/>
                    <a:pt x="10" y="0"/>
                    <a:pt x="10" y="0"/>
                  </a:cubicBezTo>
                  <a:cubicBezTo>
                    <a:pt x="33" y="36"/>
                    <a:pt x="33" y="36"/>
                    <a:pt x="33" y="36"/>
                  </a:cubicBezTo>
                  <a:cubicBezTo>
                    <a:pt x="34" y="38"/>
                    <a:pt x="35" y="39"/>
                    <a:pt x="35" y="40"/>
                  </a:cubicBezTo>
                  <a:cubicBezTo>
                    <a:pt x="35" y="40"/>
                    <a:pt x="35" y="40"/>
                    <a:pt x="35" y="40"/>
                  </a:cubicBezTo>
                  <a:cubicBezTo>
                    <a:pt x="35" y="38"/>
                    <a:pt x="35" y="36"/>
                    <a:pt x="35" y="33"/>
                  </a:cubicBezTo>
                  <a:cubicBezTo>
                    <a:pt x="35" y="0"/>
                    <a:pt x="35" y="0"/>
                    <a:pt x="35" y="0"/>
                  </a:cubicBezTo>
                  <a:cubicBezTo>
                    <a:pt x="43" y="0"/>
                    <a:pt x="43" y="0"/>
                    <a:pt x="43" y="0"/>
                  </a:cubicBezTo>
                  <a:lnTo>
                    <a:pt x="4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11"/>
            <p:cNvSpPr>
              <a:spLocks/>
            </p:cNvSpPr>
            <p:nvPr/>
          </p:nvSpPr>
          <p:spPr bwMode="auto">
            <a:xfrm>
              <a:off x="5758" y="3715"/>
              <a:ext cx="33" cy="59"/>
            </a:xfrm>
            <a:custGeom>
              <a:avLst/>
              <a:gdLst>
                <a:gd name="T0" fmla="*/ 33 w 33"/>
                <a:gd name="T1" fmla="*/ 59 h 59"/>
                <a:gd name="T2" fmla="*/ 0 w 33"/>
                <a:gd name="T3" fmla="*/ 59 h 59"/>
                <a:gd name="T4" fmla="*/ 0 w 33"/>
                <a:gd name="T5" fmla="*/ 0 h 59"/>
                <a:gd name="T6" fmla="*/ 32 w 33"/>
                <a:gd name="T7" fmla="*/ 0 h 59"/>
                <a:gd name="T8" fmla="*/ 32 w 33"/>
                <a:gd name="T9" fmla="*/ 8 h 59"/>
                <a:gd name="T10" fmla="*/ 10 w 33"/>
                <a:gd name="T11" fmla="*/ 8 h 59"/>
                <a:gd name="T12" fmla="*/ 10 w 33"/>
                <a:gd name="T13" fmla="*/ 25 h 59"/>
                <a:gd name="T14" fmla="*/ 29 w 33"/>
                <a:gd name="T15" fmla="*/ 25 h 59"/>
                <a:gd name="T16" fmla="*/ 29 w 33"/>
                <a:gd name="T17" fmla="*/ 33 h 59"/>
                <a:gd name="T18" fmla="*/ 10 w 33"/>
                <a:gd name="T19" fmla="*/ 33 h 59"/>
                <a:gd name="T20" fmla="*/ 10 w 33"/>
                <a:gd name="T21" fmla="*/ 51 h 59"/>
                <a:gd name="T22" fmla="*/ 33 w 33"/>
                <a:gd name="T23" fmla="*/ 51 h 59"/>
                <a:gd name="T24" fmla="*/ 33 w 33"/>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9">
                  <a:moveTo>
                    <a:pt x="33" y="59"/>
                  </a:moveTo>
                  <a:lnTo>
                    <a:pt x="0" y="59"/>
                  </a:lnTo>
                  <a:lnTo>
                    <a:pt x="0" y="0"/>
                  </a:lnTo>
                  <a:lnTo>
                    <a:pt x="32" y="0"/>
                  </a:lnTo>
                  <a:lnTo>
                    <a:pt x="32" y="8"/>
                  </a:lnTo>
                  <a:lnTo>
                    <a:pt x="10" y="8"/>
                  </a:lnTo>
                  <a:lnTo>
                    <a:pt x="10" y="25"/>
                  </a:lnTo>
                  <a:lnTo>
                    <a:pt x="29" y="25"/>
                  </a:lnTo>
                  <a:lnTo>
                    <a:pt x="29" y="33"/>
                  </a:lnTo>
                  <a:lnTo>
                    <a:pt x="10" y="33"/>
                  </a:lnTo>
                  <a:lnTo>
                    <a:pt x="10" y="51"/>
                  </a:lnTo>
                  <a:lnTo>
                    <a:pt x="33" y="51"/>
                  </a:lnTo>
                  <a:lnTo>
                    <a:pt x="3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12"/>
            <p:cNvSpPr>
              <a:spLocks noEditPoints="1"/>
            </p:cNvSpPr>
            <p:nvPr/>
          </p:nvSpPr>
          <p:spPr bwMode="auto">
            <a:xfrm>
              <a:off x="5076" y="3815"/>
              <a:ext cx="45" cy="58"/>
            </a:xfrm>
            <a:custGeom>
              <a:avLst/>
              <a:gdLst>
                <a:gd name="T0" fmla="*/ 39 w 39"/>
                <a:gd name="T1" fmla="*/ 50 h 50"/>
                <a:gd name="T2" fmla="*/ 29 w 39"/>
                <a:gd name="T3" fmla="*/ 50 h 50"/>
                <a:gd name="T4" fmla="*/ 21 w 39"/>
                <a:gd name="T5" fmla="*/ 37 h 50"/>
                <a:gd name="T6" fmla="*/ 19 w 39"/>
                <a:gd name="T7" fmla="*/ 33 h 50"/>
                <a:gd name="T8" fmla="*/ 17 w 39"/>
                <a:gd name="T9" fmla="*/ 31 h 50"/>
                <a:gd name="T10" fmla="*/ 15 w 39"/>
                <a:gd name="T11" fmla="*/ 30 h 50"/>
                <a:gd name="T12" fmla="*/ 12 w 39"/>
                <a:gd name="T13" fmla="*/ 30 h 50"/>
                <a:gd name="T14" fmla="*/ 9 w 39"/>
                <a:gd name="T15" fmla="*/ 30 h 50"/>
                <a:gd name="T16" fmla="*/ 9 w 39"/>
                <a:gd name="T17" fmla="*/ 50 h 50"/>
                <a:gd name="T18" fmla="*/ 0 w 39"/>
                <a:gd name="T19" fmla="*/ 50 h 50"/>
                <a:gd name="T20" fmla="*/ 0 w 39"/>
                <a:gd name="T21" fmla="*/ 0 h 50"/>
                <a:gd name="T22" fmla="*/ 17 w 39"/>
                <a:gd name="T23" fmla="*/ 0 h 50"/>
                <a:gd name="T24" fmla="*/ 23 w 39"/>
                <a:gd name="T25" fmla="*/ 0 h 50"/>
                <a:gd name="T26" fmla="*/ 29 w 39"/>
                <a:gd name="T27" fmla="*/ 3 h 50"/>
                <a:gd name="T28" fmla="*/ 32 w 39"/>
                <a:gd name="T29" fmla="*/ 7 h 50"/>
                <a:gd name="T30" fmla="*/ 33 w 39"/>
                <a:gd name="T31" fmla="*/ 13 h 50"/>
                <a:gd name="T32" fmla="*/ 33 w 39"/>
                <a:gd name="T33" fmla="*/ 18 h 50"/>
                <a:gd name="T34" fmla="*/ 30 w 39"/>
                <a:gd name="T35" fmla="*/ 22 h 50"/>
                <a:gd name="T36" fmla="*/ 27 w 39"/>
                <a:gd name="T37" fmla="*/ 25 h 50"/>
                <a:gd name="T38" fmla="*/ 22 w 39"/>
                <a:gd name="T39" fmla="*/ 27 h 50"/>
                <a:gd name="T40" fmla="*/ 22 w 39"/>
                <a:gd name="T41" fmla="*/ 27 h 50"/>
                <a:gd name="T42" fmla="*/ 25 w 39"/>
                <a:gd name="T43" fmla="*/ 29 h 50"/>
                <a:gd name="T44" fmla="*/ 26 w 39"/>
                <a:gd name="T45" fmla="*/ 31 h 50"/>
                <a:gd name="T46" fmla="*/ 28 w 39"/>
                <a:gd name="T47" fmla="*/ 33 h 50"/>
                <a:gd name="T48" fmla="*/ 30 w 39"/>
                <a:gd name="T49" fmla="*/ 36 h 50"/>
                <a:gd name="T50" fmla="*/ 39 w 39"/>
                <a:gd name="T51" fmla="*/ 50 h 50"/>
                <a:gd name="T52" fmla="*/ 9 w 39"/>
                <a:gd name="T53" fmla="*/ 6 h 50"/>
                <a:gd name="T54" fmla="*/ 9 w 39"/>
                <a:gd name="T55" fmla="*/ 23 h 50"/>
                <a:gd name="T56" fmla="*/ 16 w 39"/>
                <a:gd name="T57" fmla="*/ 23 h 50"/>
                <a:gd name="T58" fmla="*/ 19 w 39"/>
                <a:gd name="T59" fmla="*/ 22 h 50"/>
                <a:gd name="T60" fmla="*/ 22 w 39"/>
                <a:gd name="T61" fmla="*/ 20 h 50"/>
                <a:gd name="T62" fmla="*/ 24 w 39"/>
                <a:gd name="T63" fmla="*/ 18 h 50"/>
                <a:gd name="T64" fmla="*/ 25 w 39"/>
                <a:gd name="T65" fmla="*/ 14 h 50"/>
                <a:gd name="T66" fmla="*/ 22 w 39"/>
                <a:gd name="T67" fmla="*/ 8 h 50"/>
                <a:gd name="T68" fmla="*/ 16 w 39"/>
                <a:gd name="T69" fmla="*/ 6 h 50"/>
                <a:gd name="T70" fmla="*/ 9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29" y="50"/>
                    <a:pt x="29" y="50"/>
                    <a:pt x="29" y="50"/>
                  </a:cubicBezTo>
                  <a:cubicBezTo>
                    <a:pt x="21" y="37"/>
                    <a:pt x="21" y="37"/>
                    <a:pt x="21" y="37"/>
                  </a:cubicBezTo>
                  <a:cubicBezTo>
                    <a:pt x="21" y="35"/>
                    <a:pt x="20" y="34"/>
                    <a:pt x="19" y="33"/>
                  </a:cubicBezTo>
                  <a:cubicBezTo>
                    <a:pt x="19" y="32"/>
                    <a:pt x="18" y="32"/>
                    <a:pt x="17" y="31"/>
                  </a:cubicBezTo>
                  <a:cubicBezTo>
                    <a:pt x="16" y="31"/>
                    <a:pt x="16" y="30"/>
                    <a:pt x="15" y="30"/>
                  </a:cubicBezTo>
                  <a:cubicBezTo>
                    <a:pt x="14" y="30"/>
                    <a:pt x="13" y="30"/>
                    <a:pt x="12" y="30"/>
                  </a:cubicBezTo>
                  <a:cubicBezTo>
                    <a:pt x="9" y="30"/>
                    <a:pt x="9" y="30"/>
                    <a:pt x="9" y="30"/>
                  </a:cubicBezTo>
                  <a:cubicBezTo>
                    <a:pt x="9" y="50"/>
                    <a:pt x="9" y="50"/>
                    <a:pt x="9" y="50"/>
                  </a:cubicBezTo>
                  <a:cubicBezTo>
                    <a:pt x="0" y="50"/>
                    <a:pt x="0" y="50"/>
                    <a:pt x="0" y="50"/>
                  </a:cubicBezTo>
                  <a:cubicBezTo>
                    <a:pt x="0" y="0"/>
                    <a:pt x="0" y="0"/>
                    <a:pt x="0" y="0"/>
                  </a:cubicBezTo>
                  <a:cubicBezTo>
                    <a:pt x="17" y="0"/>
                    <a:pt x="17" y="0"/>
                    <a:pt x="17" y="0"/>
                  </a:cubicBezTo>
                  <a:cubicBezTo>
                    <a:pt x="19" y="0"/>
                    <a:pt x="21" y="0"/>
                    <a:pt x="23" y="0"/>
                  </a:cubicBezTo>
                  <a:cubicBezTo>
                    <a:pt x="25" y="1"/>
                    <a:pt x="27" y="2"/>
                    <a:pt x="29" y="3"/>
                  </a:cubicBezTo>
                  <a:cubicBezTo>
                    <a:pt x="30" y="4"/>
                    <a:pt x="31" y="6"/>
                    <a:pt x="32" y="7"/>
                  </a:cubicBezTo>
                  <a:cubicBezTo>
                    <a:pt x="33" y="9"/>
                    <a:pt x="33" y="11"/>
                    <a:pt x="33" y="13"/>
                  </a:cubicBezTo>
                  <a:cubicBezTo>
                    <a:pt x="33" y="15"/>
                    <a:pt x="33" y="17"/>
                    <a:pt x="33" y="18"/>
                  </a:cubicBezTo>
                  <a:cubicBezTo>
                    <a:pt x="32" y="20"/>
                    <a:pt x="31" y="21"/>
                    <a:pt x="30" y="22"/>
                  </a:cubicBezTo>
                  <a:cubicBezTo>
                    <a:pt x="29" y="23"/>
                    <a:pt x="28" y="24"/>
                    <a:pt x="27" y="25"/>
                  </a:cubicBezTo>
                  <a:cubicBezTo>
                    <a:pt x="25" y="26"/>
                    <a:pt x="24" y="27"/>
                    <a:pt x="22" y="27"/>
                  </a:cubicBezTo>
                  <a:cubicBezTo>
                    <a:pt x="22" y="27"/>
                    <a:pt x="22" y="27"/>
                    <a:pt x="22" y="27"/>
                  </a:cubicBezTo>
                  <a:cubicBezTo>
                    <a:pt x="23" y="28"/>
                    <a:pt x="24" y="28"/>
                    <a:pt x="25" y="29"/>
                  </a:cubicBezTo>
                  <a:cubicBezTo>
                    <a:pt x="25" y="29"/>
                    <a:pt x="26" y="30"/>
                    <a:pt x="26" y="31"/>
                  </a:cubicBezTo>
                  <a:cubicBezTo>
                    <a:pt x="27" y="31"/>
                    <a:pt x="28" y="32"/>
                    <a:pt x="28" y="33"/>
                  </a:cubicBezTo>
                  <a:cubicBezTo>
                    <a:pt x="29" y="34"/>
                    <a:pt x="30" y="35"/>
                    <a:pt x="30" y="36"/>
                  </a:cubicBezTo>
                  <a:lnTo>
                    <a:pt x="39" y="50"/>
                  </a:lnTo>
                  <a:close/>
                  <a:moveTo>
                    <a:pt x="9" y="6"/>
                  </a:moveTo>
                  <a:cubicBezTo>
                    <a:pt x="9" y="23"/>
                    <a:pt x="9" y="23"/>
                    <a:pt x="9" y="23"/>
                  </a:cubicBezTo>
                  <a:cubicBezTo>
                    <a:pt x="16" y="23"/>
                    <a:pt x="16" y="23"/>
                    <a:pt x="16" y="23"/>
                  </a:cubicBezTo>
                  <a:cubicBezTo>
                    <a:pt x="17" y="23"/>
                    <a:pt x="18" y="23"/>
                    <a:pt x="19" y="22"/>
                  </a:cubicBezTo>
                  <a:cubicBezTo>
                    <a:pt x="20" y="22"/>
                    <a:pt x="21" y="21"/>
                    <a:pt x="22" y="20"/>
                  </a:cubicBezTo>
                  <a:cubicBezTo>
                    <a:pt x="23" y="20"/>
                    <a:pt x="23" y="19"/>
                    <a:pt x="24" y="18"/>
                  </a:cubicBezTo>
                  <a:cubicBezTo>
                    <a:pt x="24" y="17"/>
                    <a:pt x="25" y="15"/>
                    <a:pt x="25" y="14"/>
                  </a:cubicBezTo>
                  <a:cubicBezTo>
                    <a:pt x="25" y="12"/>
                    <a:pt x="24" y="10"/>
                    <a:pt x="22" y="8"/>
                  </a:cubicBezTo>
                  <a:cubicBezTo>
                    <a:pt x="21" y="7"/>
                    <a:pt x="19" y="6"/>
                    <a:pt x="16" y="6"/>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13"/>
            <p:cNvSpPr>
              <a:spLocks/>
            </p:cNvSpPr>
            <p:nvPr/>
          </p:nvSpPr>
          <p:spPr bwMode="auto">
            <a:xfrm>
              <a:off x="5128" y="3815"/>
              <a:ext cx="32" cy="58"/>
            </a:xfrm>
            <a:custGeom>
              <a:avLst/>
              <a:gdLst>
                <a:gd name="T0" fmla="*/ 32 w 32"/>
                <a:gd name="T1" fmla="*/ 58 h 58"/>
                <a:gd name="T2" fmla="*/ 0 w 32"/>
                <a:gd name="T3" fmla="*/ 58 h 58"/>
                <a:gd name="T4" fmla="*/ 0 w 32"/>
                <a:gd name="T5" fmla="*/ 0 h 58"/>
                <a:gd name="T6" fmla="*/ 31 w 32"/>
                <a:gd name="T7" fmla="*/ 0 h 58"/>
                <a:gd name="T8" fmla="*/ 31 w 32"/>
                <a:gd name="T9" fmla="*/ 8 h 58"/>
                <a:gd name="T10" fmla="*/ 9 w 32"/>
                <a:gd name="T11" fmla="*/ 8 h 58"/>
                <a:gd name="T12" fmla="*/ 9 w 32"/>
                <a:gd name="T13" fmla="*/ 25 h 58"/>
                <a:gd name="T14" fmla="*/ 30 w 32"/>
                <a:gd name="T15" fmla="*/ 25 h 58"/>
                <a:gd name="T16" fmla="*/ 30 w 32"/>
                <a:gd name="T17" fmla="*/ 33 h 58"/>
                <a:gd name="T18" fmla="*/ 9 w 32"/>
                <a:gd name="T19" fmla="*/ 33 h 58"/>
                <a:gd name="T20" fmla="*/ 9 w 32"/>
                <a:gd name="T21" fmla="*/ 50 h 58"/>
                <a:gd name="T22" fmla="*/ 32 w 32"/>
                <a:gd name="T23" fmla="*/ 50 h 58"/>
                <a:gd name="T24" fmla="*/ 32 w 32"/>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8">
                  <a:moveTo>
                    <a:pt x="32" y="58"/>
                  </a:moveTo>
                  <a:lnTo>
                    <a:pt x="0" y="58"/>
                  </a:lnTo>
                  <a:lnTo>
                    <a:pt x="0" y="0"/>
                  </a:lnTo>
                  <a:lnTo>
                    <a:pt x="31" y="0"/>
                  </a:lnTo>
                  <a:lnTo>
                    <a:pt x="31" y="8"/>
                  </a:lnTo>
                  <a:lnTo>
                    <a:pt x="9" y="8"/>
                  </a:lnTo>
                  <a:lnTo>
                    <a:pt x="9" y="25"/>
                  </a:lnTo>
                  <a:lnTo>
                    <a:pt x="30" y="25"/>
                  </a:lnTo>
                  <a:lnTo>
                    <a:pt x="30" y="33"/>
                  </a:lnTo>
                  <a:lnTo>
                    <a:pt x="9" y="33"/>
                  </a:lnTo>
                  <a:lnTo>
                    <a:pt x="9" y="50"/>
                  </a:lnTo>
                  <a:lnTo>
                    <a:pt x="32" y="50"/>
                  </a:lnTo>
                  <a:lnTo>
                    <a:pt x="3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114"/>
            <p:cNvSpPr>
              <a:spLocks/>
            </p:cNvSpPr>
            <p:nvPr/>
          </p:nvSpPr>
          <p:spPr bwMode="auto">
            <a:xfrm>
              <a:off x="5169" y="3814"/>
              <a:ext cx="37" cy="60"/>
            </a:xfrm>
            <a:custGeom>
              <a:avLst/>
              <a:gdLst>
                <a:gd name="T0" fmla="*/ 0 w 32"/>
                <a:gd name="T1" fmla="*/ 49 h 52"/>
                <a:gd name="T2" fmla="*/ 0 w 32"/>
                <a:gd name="T3" fmla="*/ 40 h 52"/>
                <a:gd name="T4" fmla="*/ 3 w 32"/>
                <a:gd name="T5" fmla="*/ 42 h 52"/>
                <a:gd name="T6" fmla="*/ 6 w 32"/>
                <a:gd name="T7" fmla="*/ 44 h 52"/>
                <a:gd name="T8" fmla="*/ 10 w 32"/>
                <a:gd name="T9" fmla="*/ 45 h 52"/>
                <a:gd name="T10" fmla="*/ 13 w 32"/>
                <a:gd name="T11" fmla="*/ 45 h 52"/>
                <a:gd name="T12" fmla="*/ 21 w 32"/>
                <a:gd name="T13" fmla="*/ 43 h 52"/>
                <a:gd name="T14" fmla="*/ 24 w 32"/>
                <a:gd name="T15" fmla="*/ 38 h 52"/>
                <a:gd name="T16" fmla="*/ 23 w 32"/>
                <a:gd name="T17" fmla="*/ 35 h 52"/>
                <a:gd name="T18" fmla="*/ 20 w 32"/>
                <a:gd name="T19" fmla="*/ 33 h 52"/>
                <a:gd name="T20" fmla="*/ 17 w 32"/>
                <a:gd name="T21" fmla="*/ 30 h 52"/>
                <a:gd name="T22" fmla="*/ 12 w 32"/>
                <a:gd name="T23" fmla="*/ 28 h 52"/>
                <a:gd name="T24" fmla="*/ 7 w 32"/>
                <a:gd name="T25" fmla="*/ 26 h 52"/>
                <a:gd name="T26" fmla="*/ 4 w 32"/>
                <a:gd name="T27" fmla="*/ 23 h 52"/>
                <a:gd name="T28" fmla="*/ 1 w 32"/>
                <a:gd name="T29" fmla="*/ 19 h 52"/>
                <a:gd name="T30" fmla="*/ 0 w 32"/>
                <a:gd name="T31" fmla="*/ 14 h 52"/>
                <a:gd name="T32" fmla="*/ 2 w 32"/>
                <a:gd name="T33" fmla="*/ 7 h 52"/>
                <a:gd name="T34" fmla="*/ 6 w 32"/>
                <a:gd name="T35" fmla="*/ 3 h 52"/>
                <a:gd name="T36" fmla="*/ 12 w 32"/>
                <a:gd name="T37" fmla="*/ 1 h 52"/>
                <a:gd name="T38" fmla="*/ 19 w 32"/>
                <a:gd name="T39" fmla="*/ 0 h 52"/>
                <a:gd name="T40" fmla="*/ 30 w 32"/>
                <a:gd name="T41" fmla="*/ 2 h 52"/>
                <a:gd name="T42" fmla="*/ 30 w 32"/>
                <a:gd name="T43" fmla="*/ 10 h 52"/>
                <a:gd name="T44" fmla="*/ 19 w 32"/>
                <a:gd name="T45" fmla="*/ 7 h 52"/>
                <a:gd name="T46" fmla="*/ 15 w 32"/>
                <a:gd name="T47" fmla="*/ 7 h 52"/>
                <a:gd name="T48" fmla="*/ 12 w 32"/>
                <a:gd name="T49" fmla="*/ 8 h 52"/>
                <a:gd name="T50" fmla="*/ 10 w 32"/>
                <a:gd name="T51" fmla="*/ 10 h 52"/>
                <a:gd name="T52" fmla="*/ 9 w 32"/>
                <a:gd name="T53" fmla="*/ 13 h 52"/>
                <a:gd name="T54" fmla="*/ 10 w 32"/>
                <a:gd name="T55" fmla="*/ 16 h 52"/>
                <a:gd name="T56" fmla="*/ 12 w 32"/>
                <a:gd name="T57" fmla="*/ 19 h 52"/>
                <a:gd name="T58" fmla="*/ 15 w 32"/>
                <a:gd name="T59" fmla="*/ 21 h 52"/>
                <a:gd name="T60" fmla="*/ 19 w 32"/>
                <a:gd name="T61" fmla="*/ 23 h 52"/>
                <a:gd name="T62" fmla="*/ 24 w 32"/>
                <a:gd name="T63" fmla="*/ 26 h 52"/>
                <a:gd name="T64" fmla="*/ 28 w 32"/>
                <a:gd name="T65" fmla="*/ 29 h 52"/>
                <a:gd name="T66" fmla="*/ 31 w 32"/>
                <a:gd name="T67" fmla="*/ 33 h 52"/>
                <a:gd name="T68" fmla="*/ 32 w 32"/>
                <a:gd name="T69" fmla="*/ 38 h 52"/>
                <a:gd name="T70" fmla="*/ 31 w 32"/>
                <a:gd name="T71" fmla="*/ 44 h 52"/>
                <a:gd name="T72" fmla="*/ 27 w 32"/>
                <a:gd name="T73" fmla="*/ 49 h 52"/>
                <a:gd name="T74" fmla="*/ 21 w 32"/>
                <a:gd name="T75" fmla="*/ 51 h 52"/>
                <a:gd name="T76" fmla="*/ 13 w 32"/>
                <a:gd name="T77" fmla="*/ 52 h 52"/>
                <a:gd name="T78" fmla="*/ 10 w 32"/>
                <a:gd name="T79" fmla="*/ 52 h 52"/>
                <a:gd name="T80" fmla="*/ 7 w 32"/>
                <a:gd name="T81" fmla="*/ 51 h 52"/>
                <a:gd name="T82" fmla="*/ 3 w 32"/>
                <a:gd name="T83" fmla="*/ 50 h 52"/>
                <a:gd name="T84" fmla="*/ 0 w 32"/>
                <a:gd name="T85"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52">
                  <a:moveTo>
                    <a:pt x="0" y="49"/>
                  </a:moveTo>
                  <a:cubicBezTo>
                    <a:pt x="0" y="40"/>
                    <a:pt x="0" y="40"/>
                    <a:pt x="0" y="40"/>
                  </a:cubicBezTo>
                  <a:cubicBezTo>
                    <a:pt x="1" y="41"/>
                    <a:pt x="2" y="42"/>
                    <a:pt x="3" y="42"/>
                  </a:cubicBezTo>
                  <a:cubicBezTo>
                    <a:pt x="4" y="43"/>
                    <a:pt x="5" y="43"/>
                    <a:pt x="6" y="44"/>
                  </a:cubicBezTo>
                  <a:cubicBezTo>
                    <a:pt x="7" y="44"/>
                    <a:pt x="9" y="44"/>
                    <a:pt x="10" y="45"/>
                  </a:cubicBezTo>
                  <a:cubicBezTo>
                    <a:pt x="11" y="45"/>
                    <a:pt x="12" y="45"/>
                    <a:pt x="13" y="45"/>
                  </a:cubicBezTo>
                  <a:cubicBezTo>
                    <a:pt x="17" y="45"/>
                    <a:pt x="19" y="44"/>
                    <a:pt x="21" y="43"/>
                  </a:cubicBezTo>
                  <a:cubicBezTo>
                    <a:pt x="23" y="42"/>
                    <a:pt x="24" y="40"/>
                    <a:pt x="24" y="38"/>
                  </a:cubicBezTo>
                  <a:cubicBezTo>
                    <a:pt x="24" y="37"/>
                    <a:pt x="23" y="36"/>
                    <a:pt x="23" y="35"/>
                  </a:cubicBezTo>
                  <a:cubicBezTo>
                    <a:pt x="22" y="34"/>
                    <a:pt x="21" y="33"/>
                    <a:pt x="20" y="33"/>
                  </a:cubicBezTo>
                  <a:cubicBezTo>
                    <a:pt x="19" y="32"/>
                    <a:pt x="18" y="31"/>
                    <a:pt x="17" y="30"/>
                  </a:cubicBezTo>
                  <a:cubicBezTo>
                    <a:pt x="15" y="30"/>
                    <a:pt x="14" y="29"/>
                    <a:pt x="12" y="28"/>
                  </a:cubicBezTo>
                  <a:cubicBezTo>
                    <a:pt x="10" y="27"/>
                    <a:pt x="9" y="27"/>
                    <a:pt x="7" y="26"/>
                  </a:cubicBezTo>
                  <a:cubicBezTo>
                    <a:pt x="6" y="25"/>
                    <a:pt x="5" y="24"/>
                    <a:pt x="4" y="23"/>
                  </a:cubicBezTo>
                  <a:cubicBezTo>
                    <a:pt x="2" y="21"/>
                    <a:pt x="2" y="20"/>
                    <a:pt x="1" y="19"/>
                  </a:cubicBezTo>
                  <a:cubicBezTo>
                    <a:pt x="0" y="17"/>
                    <a:pt x="0" y="16"/>
                    <a:pt x="0" y="14"/>
                  </a:cubicBezTo>
                  <a:cubicBezTo>
                    <a:pt x="0" y="11"/>
                    <a:pt x="1" y="9"/>
                    <a:pt x="2" y="7"/>
                  </a:cubicBezTo>
                  <a:cubicBezTo>
                    <a:pt x="3" y="6"/>
                    <a:pt x="4" y="4"/>
                    <a:pt x="6" y="3"/>
                  </a:cubicBezTo>
                  <a:cubicBezTo>
                    <a:pt x="8" y="2"/>
                    <a:pt x="10" y="1"/>
                    <a:pt x="12" y="1"/>
                  </a:cubicBezTo>
                  <a:cubicBezTo>
                    <a:pt x="14" y="0"/>
                    <a:pt x="16" y="0"/>
                    <a:pt x="19" y="0"/>
                  </a:cubicBezTo>
                  <a:cubicBezTo>
                    <a:pt x="24" y="0"/>
                    <a:pt x="28" y="0"/>
                    <a:pt x="30" y="2"/>
                  </a:cubicBezTo>
                  <a:cubicBezTo>
                    <a:pt x="30" y="10"/>
                    <a:pt x="30" y="10"/>
                    <a:pt x="30" y="10"/>
                  </a:cubicBezTo>
                  <a:cubicBezTo>
                    <a:pt x="27" y="8"/>
                    <a:pt x="24" y="7"/>
                    <a:pt x="19" y="7"/>
                  </a:cubicBezTo>
                  <a:cubicBezTo>
                    <a:pt x="18" y="7"/>
                    <a:pt x="17" y="7"/>
                    <a:pt x="15" y="7"/>
                  </a:cubicBezTo>
                  <a:cubicBezTo>
                    <a:pt x="14" y="7"/>
                    <a:pt x="13" y="8"/>
                    <a:pt x="12" y="8"/>
                  </a:cubicBezTo>
                  <a:cubicBezTo>
                    <a:pt x="11" y="9"/>
                    <a:pt x="10" y="9"/>
                    <a:pt x="10" y="10"/>
                  </a:cubicBezTo>
                  <a:cubicBezTo>
                    <a:pt x="9" y="11"/>
                    <a:pt x="9" y="12"/>
                    <a:pt x="9" y="13"/>
                  </a:cubicBezTo>
                  <a:cubicBezTo>
                    <a:pt x="9" y="15"/>
                    <a:pt x="9" y="15"/>
                    <a:pt x="10" y="16"/>
                  </a:cubicBezTo>
                  <a:cubicBezTo>
                    <a:pt x="10" y="17"/>
                    <a:pt x="11" y="18"/>
                    <a:pt x="12" y="19"/>
                  </a:cubicBezTo>
                  <a:cubicBezTo>
                    <a:pt x="12" y="19"/>
                    <a:pt x="14" y="20"/>
                    <a:pt x="15" y="21"/>
                  </a:cubicBezTo>
                  <a:cubicBezTo>
                    <a:pt x="16" y="21"/>
                    <a:pt x="18" y="22"/>
                    <a:pt x="19" y="23"/>
                  </a:cubicBezTo>
                  <a:cubicBezTo>
                    <a:pt x="21" y="24"/>
                    <a:pt x="23" y="25"/>
                    <a:pt x="24" y="26"/>
                  </a:cubicBezTo>
                  <a:cubicBezTo>
                    <a:pt x="26" y="27"/>
                    <a:pt x="27" y="28"/>
                    <a:pt x="28" y="29"/>
                  </a:cubicBezTo>
                  <a:cubicBezTo>
                    <a:pt x="30" y="30"/>
                    <a:pt x="31" y="31"/>
                    <a:pt x="31" y="33"/>
                  </a:cubicBezTo>
                  <a:cubicBezTo>
                    <a:pt x="32" y="34"/>
                    <a:pt x="32" y="36"/>
                    <a:pt x="32" y="38"/>
                  </a:cubicBezTo>
                  <a:cubicBezTo>
                    <a:pt x="32" y="41"/>
                    <a:pt x="32" y="43"/>
                    <a:pt x="31" y="44"/>
                  </a:cubicBezTo>
                  <a:cubicBezTo>
                    <a:pt x="30" y="46"/>
                    <a:pt x="28" y="48"/>
                    <a:pt x="27" y="49"/>
                  </a:cubicBezTo>
                  <a:cubicBezTo>
                    <a:pt x="25" y="50"/>
                    <a:pt x="23" y="51"/>
                    <a:pt x="21" y="51"/>
                  </a:cubicBezTo>
                  <a:cubicBezTo>
                    <a:pt x="18" y="52"/>
                    <a:pt x="16" y="52"/>
                    <a:pt x="13" y="52"/>
                  </a:cubicBezTo>
                  <a:cubicBezTo>
                    <a:pt x="13" y="52"/>
                    <a:pt x="12" y="52"/>
                    <a:pt x="10" y="52"/>
                  </a:cubicBezTo>
                  <a:cubicBezTo>
                    <a:pt x="9" y="52"/>
                    <a:pt x="8" y="51"/>
                    <a:pt x="7" y="51"/>
                  </a:cubicBezTo>
                  <a:cubicBezTo>
                    <a:pt x="5" y="51"/>
                    <a:pt x="4" y="51"/>
                    <a:pt x="3" y="50"/>
                  </a:cubicBezTo>
                  <a:cubicBezTo>
                    <a:pt x="2" y="50"/>
                    <a:pt x="1" y="49"/>
                    <a:pt x="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15"/>
            <p:cNvSpPr>
              <a:spLocks noEditPoints="1"/>
            </p:cNvSpPr>
            <p:nvPr/>
          </p:nvSpPr>
          <p:spPr bwMode="auto">
            <a:xfrm>
              <a:off x="5212" y="3814"/>
              <a:ext cx="57" cy="60"/>
            </a:xfrm>
            <a:custGeom>
              <a:avLst/>
              <a:gdLst>
                <a:gd name="T0" fmla="*/ 24 w 49"/>
                <a:gd name="T1" fmla="*/ 52 h 52"/>
                <a:gd name="T2" fmla="*/ 7 w 49"/>
                <a:gd name="T3" fmla="*/ 45 h 52"/>
                <a:gd name="T4" fmla="*/ 0 w 49"/>
                <a:gd name="T5" fmla="*/ 26 h 52"/>
                <a:gd name="T6" fmla="*/ 7 w 49"/>
                <a:gd name="T7" fmla="*/ 7 h 52"/>
                <a:gd name="T8" fmla="*/ 25 w 49"/>
                <a:gd name="T9" fmla="*/ 0 h 52"/>
                <a:gd name="T10" fmla="*/ 42 w 49"/>
                <a:gd name="T11" fmla="*/ 7 h 52"/>
                <a:gd name="T12" fmla="*/ 49 w 49"/>
                <a:gd name="T13" fmla="*/ 25 h 52"/>
                <a:gd name="T14" fmla="*/ 42 w 49"/>
                <a:gd name="T15" fmla="*/ 45 h 52"/>
                <a:gd name="T16" fmla="*/ 24 w 49"/>
                <a:gd name="T17" fmla="*/ 52 h 52"/>
                <a:gd name="T18" fmla="*/ 25 w 49"/>
                <a:gd name="T19" fmla="*/ 7 h 52"/>
                <a:gd name="T20" fmla="*/ 13 w 49"/>
                <a:gd name="T21" fmla="*/ 12 h 52"/>
                <a:gd name="T22" fmla="*/ 9 w 49"/>
                <a:gd name="T23" fmla="*/ 26 h 52"/>
                <a:gd name="T24" fmla="*/ 13 w 49"/>
                <a:gd name="T25" fmla="*/ 39 h 52"/>
                <a:gd name="T26" fmla="*/ 24 w 49"/>
                <a:gd name="T27" fmla="*/ 45 h 52"/>
                <a:gd name="T28" fmla="*/ 36 w 49"/>
                <a:gd name="T29" fmla="*/ 40 h 52"/>
                <a:gd name="T30" fmla="*/ 40 w 49"/>
                <a:gd name="T31" fmla="*/ 26 h 52"/>
                <a:gd name="T32" fmla="*/ 36 w 49"/>
                <a:gd name="T33" fmla="*/ 12 h 52"/>
                <a:gd name="T34" fmla="*/ 25 w 49"/>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2">
                  <a:moveTo>
                    <a:pt x="24" y="52"/>
                  </a:moveTo>
                  <a:cubicBezTo>
                    <a:pt x="17" y="52"/>
                    <a:pt x="11" y="50"/>
                    <a:pt x="7" y="45"/>
                  </a:cubicBezTo>
                  <a:cubicBezTo>
                    <a:pt x="3" y="40"/>
                    <a:pt x="0" y="34"/>
                    <a:pt x="0" y="26"/>
                  </a:cubicBezTo>
                  <a:cubicBezTo>
                    <a:pt x="0" y="18"/>
                    <a:pt x="3" y="12"/>
                    <a:pt x="7" y="7"/>
                  </a:cubicBezTo>
                  <a:cubicBezTo>
                    <a:pt x="11" y="2"/>
                    <a:pt x="18" y="0"/>
                    <a:pt x="25" y="0"/>
                  </a:cubicBezTo>
                  <a:cubicBezTo>
                    <a:pt x="32" y="0"/>
                    <a:pt x="38" y="2"/>
                    <a:pt x="42" y="7"/>
                  </a:cubicBezTo>
                  <a:cubicBezTo>
                    <a:pt x="47" y="12"/>
                    <a:pt x="49" y="18"/>
                    <a:pt x="49" y="25"/>
                  </a:cubicBezTo>
                  <a:cubicBezTo>
                    <a:pt x="49" y="33"/>
                    <a:pt x="47" y="40"/>
                    <a:pt x="42" y="45"/>
                  </a:cubicBezTo>
                  <a:cubicBezTo>
                    <a:pt x="38" y="49"/>
                    <a:pt x="32" y="52"/>
                    <a:pt x="24" y="52"/>
                  </a:cubicBezTo>
                  <a:close/>
                  <a:moveTo>
                    <a:pt x="25" y="7"/>
                  </a:moveTo>
                  <a:cubicBezTo>
                    <a:pt x="20" y="7"/>
                    <a:pt x="16" y="9"/>
                    <a:pt x="13" y="12"/>
                  </a:cubicBezTo>
                  <a:cubicBezTo>
                    <a:pt x="11" y="16"/>
                    <a:pt x="9" y="20"/>
                    <a:pt x="9" y="26"/>
                  </a:cubicBezTo>
                  <a:cubicBezTo>
                    <a:pt x="9" y="32"/>
                    <a:pt x="11" y="36"/>
                    <a:pt x="13" y="39"/>
                  </a:cubicBezTo>
                  <a:cubicBezTo>
                    <a:pt x="16" y="43"/>
                    <a:pt x="20" y="45"/>
                    <a:pt x="24" y="45"/>
                  </a:cubicBezTo>
                  <a:cubicBezTo>
                    <a:pt x="29" y="45"/>
                    <a:pt x="33" y="43"/>
                    <a:pt x="36" y="40"/>
                  </a:cubicBezTo>
                  <a:cubicBezTo>
                    <a:pt x="39" y="36"/>
                    <a:pt x="40" y="32"/>
                    <a:pt x="40" y="26"/>
                  </a:cubicBezTo>
                  <a:cubicBezTo>
                    <a:pt x="40" y="20"/>
                    <a:pt x="39" y="15"/>
                    <a:pt x="36" y="12"/>
                  </a:cubicBezTo>
                  <a:cubicBezTo>
                    <a:pt x="33" y="9"/>
                    <a:pt x="30" y="7"/>
                    <a:pt x="2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116"/>
            <p:cNvSpPr>
              <a:spLocks/>
            </p:cNvSpPr>
            <p:nvPr/>
          </p:nvSpPr>
          <p:spPr bwMode="auto">
            <a:xfrm>
              <a:off x="5278" y="3815"/>
              <a:ext cx="46" cy="59"/>
            </a:xfrm>
            <a:custGeom>
              <a:avLst/>
              <a:gdLst>
                <a:gd name="T0" fmla="*/ 40 w 40"/>
                <a:gd name="T1" fmla="*/ 30 h 51"/>
                <a:gd name="T2" fmla="*/ 20 w 40"/>
                <a:gd name="T3" fmla="*/ 51 h 51"/>
                <a:gd name="T4" fmla="*/ 0 w 40"/>
                <a:gd name="T5" fmla="*/ 30 h 51"/>
                <a:gd name="T6" fmla="*/ 0 w 40"/>
                <a:gd name="T7" fmla="*/ 0 h 51"/>
                <a:gd name="T8" fmla="*/ 9 w 40"/>
                <a:gd name="T9" fmla="*/ 0 h 51"/>
                <a:gd name="T10" fmla="*/ 9 w 40"/>
                <a:gd name="T11" fmla="*/ 29 h 51"/>
                <a:gd name="T12" fmla="*/ 20 w 40"/>
                <a:gd name="T13" fmla="*/ 44 h 51"/>
                <a:gd name="T14" fmla="*/ 31 w 40"/>
                <a:gd name="T15" fmla="*/ 29 h 51"/>
                <a:gd name="T16" fmla="*/ 31 w 40"/>
                <a:gd name="T17" fmla="*/ 0 h 51"/>
                <a:gd name="T18" fmla="*/ 40 w 40"/>
                <a:gd name="T19" fmla="*/ 0 h 51"/>
                <a:gd name="T20" fmla="*/ 40 w 40"/>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1">
                  <a:moveTo>
                    <a:pt x="40" y="30"/>
                  </a:moveTo>
                  <a:cubicBezTo>
                    <a:pt x="40" y="44"/>
                    <a:pt x="33" y="51"/>
                    <a:pt x="20" y="51"/>
                  </a:cubicBezTo>
                  <a:cubicBezTo>
                    <a:pt x="7" y="51"/>
                    <a:pt x="0" y="44"/>
                    <a:pt x="0" y="30"/>
                  </a:cubicBezTo>
                  <a:cubicBezTo>
                    <a:pt x="0" y="0"/>
                    <a:pt x="0" y="0"/>
                    <a:pt x="0" y="0"/>
                  </a:cubicBezTo>
                  <a:cubicBezTo>
                    <a:pt x="9" y="0"/>
                    <a:pt x="9" y="0"/>
                    <a:pt x="9" y="0"/>
                  </a:cubicBezTo>
                  <a:cubicBezTo>
                    <a:pt x="9" y="29"/>
                    <a:pt x="9" y="29"/>
                    <a:pt x="9" y="29"/>
                  </a:cubicBezTo>
                  <a:cubicBezTo>
                    <a:pt x="9" y="39"/>
                    <a:pt x="13" y="44"/>
                    <a:pt x="20" y="44"/>
                  </a:cubicBezTo>
                  <a:cubicBezTo>
                    <a:pt x="28" y="44"/>
                    <a:pt x="31" y="39"/>
                    <a:pt x="31" y="29"/>
                  </a:cubicBezTo>
                  <a:cubicBezTo>
                    <a:pt x="31" y="0"/>
                    <a:pt x="31" y="0"/>
                    <a:pt x="31" y="0"/>
                  </a:cubicBezTo>
                  <a:cubicBezTo>
                    <a:pt x="40" y="0"/>
                    <a:pt x="40" y="0"/>
                    <a:pt x="40" y="0"/>
                  </a:cubicBezTo>
                  <a:lnTo>
                    <a:pt x="4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17"/>
            <p:cNvSpPr>
              <a:spLocks noEditPoints="1"/>
            </p:cNvSpPr>
            <p:nvPr/>
          </p:nvSpPr>
          <p:spPr bwMode="auto">
            <a:xfrm>
              <a:off x="5338" y="3815"/>
              <a:ext cx="45" cy="58"/>
            </a:xfrm>
            <a:custGeom>
              <a:avLst/>
              <a:gdLst>
                <a:gd name="T0" fmla="*/ 39 w 39"/>
                <a:gd name="T1" fmla="*/ 50 h 50"/>
                <a:gd name="T2" fmla="*/ 29 w 39"/>
                <a:gd name="T3" fmla="*/ 50 h 50"/>
                <a:gd name="T4" fmla="*/ 21 w 39"/>
                <a:gd name="T5" fmla="*/ 37 h 50"/>
                <a:gd name="T6" fmla="*/ 19 w 39"/>
                <a:gd name="T7" fmla="*/ 33 h 50"/>
                <a:gd name="T8" fmla="*/ 17 w 39"/>
                <a:gd name="T9" fmla="*/ 31 h 50"/>
                <a:gd name="T10" fmla="*/ 14 w 39"/>
                <a:gd name="T11" fmla="*/ 30 h 50"/>
                <a:gd name="T12" fmla="*/ 11 w 39"/>
                <a:gd name="T13" fmla="*/ 30 h 50"/>
                <a:gd name="T14" fmla="*/ 8 w 39"/>
                <a:gd name="T15" fmla="*/ 30 h 50"/>
                <a:gd name="T16" fmla="*/ 8 w 39"/>
                <a:gd name="T17" fmla="*/ 50 h 50"/>
                <a:gd name="T18" fmla="*/ 0 w 39"/>
                <a:gd name="T19" fmla="*/ 50 h 50"/>
                <a:gd name="T20" fmla="*/ 0 w 39"/>
                <a:gd name="T21" fmla="*/ 0 h 50"/>
                <a:gd name="T22" fmla="*/ 16 w 39"/>
                <a:gd name="T23" fmla="*/ 0 h 50"/>
                <a:gd name="T24" fmla="*/ 23 w 39"/>
                <a:gd name="T25" fmla="*/ 0 h 50"/>
                <a:gd name="T26" fmla="*/ 28 w 39"/>
                <a:gd name="T27" fmla="*/ 3 h 50"/>
                <a:gd name="T28" fmla="*/ 31 w 39"/>
                <a:gd name="T29" fmla="*/ 7 h 50"/>
                <a:gd name="T30" fmla="*/ 33 w 39"/>
                <a:gd name="T31" fmla="*/ 13 h 50"/>
                <a:gd name="T32" fmla="*/ 32 w 39"/>
                <a:gd name="T33" fmla="*/ 18 h 50"/>
                <a:gd name="T34" fmla="*/ 30 w 39"/>
                <a:gd name="T35" fmla="*/ 22 h 50"/>
                <a:gd name="T36" fmla="*/ 26 w 39"/>
                <a:gd name="T37" fmla="*/ 25 h 50"/>
                <a:gd name="T38" fmla="*/ 22 w 39"/>
                <a:gd name="T39" fmla="*/ 27 h 50"/>
                <a:gd name="T40" fmla="*/ 22 w 39"/>
                <a:gd name="T41" fmla="*/ 27 h 50"/>
                <a:gd name="T42" fmla="*/ 24 w 39"/>
                <a:gd name="T43" fmla="*/ 29 h 50"/>
                <a:gd name="T44" fmla="*/ 26 w 39"/>
                <a:gd name="T45" fmla="*/ 31 h 50"/>
                <a:gd name="T46" fmla="*/ 28 w 39"/>
                <a:gd name="T47" fmla="*/ 33 h 50"/>
                <a:gd name="T48" fmla="*/ 30 w 39"/>
                <a:gd name="T49" fmla="*/ 36 h 50"/>
                <a:gd name="T50" fmla="*/ 39 w 39"/>
                <a:gd name="T51" fmla="*/ 50 h 50"/>
                <a:gd name="T52" fmla="*/ 8 w 39"/>
                <a:gd name="T53" fmla="*/ 6 h 50"/>
                <a:gd name="T54" fmla="*/ 8 w 39"/>
                <a:gd name="T55" fmla="*/ 23 h 50"/>
                <a:gd name="T56" fmla="*/ 15 w 39"/>
                <a:gd name="T57" fmla="*/ 23 h 50"/>
                <a:gd name="T58" fmla="*/ 18 w 39"/>
                <a:gd name="T59" fmla="*/ 22 h 50"/>
                <a:gd name="T60" fmla="*/ 21 w 39"/>
                <a:gd name="T61" fmla="*/ 20 h 50"/>
                <a:gd name="T62" fmla="*/ 23 w 39"/>
                <a:gd name="T63" fmla="*/ 18 h 50"/>
                <a:gd name="T64" fmla="*/ 24 w 39"/>
                <a:gd name="T65" fmla="*/ 14 h 50"/>
                <a:gd name="T66" fmla="*/ 22 w 39"/>
                <a:gd name="T67" fmla="*/ 8 h 50"/>
                <a:gd name="T68" fmla="*/ 15 w 39"/>
                <a:gd name="T69" fmla="*/ 6 h 50"/>
                <a:gd name="T70" fmla="*/ 8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29" y="50"/>
                    <a:pt x="29" y="50"/>
                    <a:pt x="29" y="50"/>
                  </a:cubicBezTo>
                  <a:cubicBezTo>
                    <a:pt x="21" y="37"/>
                    <a:pt x="21" y="37"/>
                    <a:pt x="21" y="37"/>
                  </a:cubicBezTo>
                  <a:cubicBezTo>
                    <a:pt x="20" y="35"/>
                    <a:pt x="19" y="34"/>
                    <a:pt x="19" y="33"/>
                  </a:cubicBezTo>
                  <a:cubicBezTo>
                    <a:pt x="18" y="32"/>
                    <a:pt x="17" y="32"/>
                    <a:pt x="17" y="31"/>
                  </a:cubicBezTo>
                  <a:cubicBezTo>
                    <a:pt x="16" y="31"/>
                    <a:pt x="15" y="30"/>
                    <a:pt x="14" y="30"/>
                  </a:cubicBezTo>
                  <a:cubicBezTo>
                    <a:pt x="13" y="30"/>
                    <a:pt x="12" y="30"/>
                    <a:pt x="11" y="30"/>
                  </a:cubicBezTo>
                  <a:cubicBezTo>
                    <a:pt x="8" y="30"/>
                    <a:pt x="8" y="30"/>
                    <a:pt x="8" y="30"/>
                  </a:cubicBezTo>
                  <a:cubicBezTo>
                    <a:pt x="8" y="50"/>
                    <a:pt x="8" y="50"/>
                    <a:pt x="8" y="50"/>
                  </a:cubicBezTo>
                  <a:cubicBezTo>
                    <a:pt x="0" y="50"/>
                    <a:pt x="0" y="50"/>
                    <a:pt x="0" y="50"/>
                  </a:cubicBezTo>
                  <a:cubicBezTo>
                    <a:pt x="0" y="0"/>
                    <a:pt x="0" y="0"/>
                    <a:pt x="0" y="0"/>
                  </a:cubicBezTo>
                  <a:cubicBezTo>
                    <a:pt x="16" y="0"/>
                    <a:pt x="16" y="0"/>
                    <a:pt x="16" y="0"/>
                  </a:cubicBezTo>
                  <a:cubicBezTo>
                    <a:pt x="19" y="0"/>
                    <a:pt x="21" y="0"/>
                    <a:pt x="23" y="0"/>
                  </a:cubicBezTo>
                  <a:cubicBezTo>
                    <a:pt x="25" y="1"/>
                    <a:pt x="26" y="2"/>
                    <a:pt x="28" y="3"/>
                  </a:cubicBezTo>
                  <a:cubicBezTo>
                    <a:pt x="29" y="4"/>
                    <a:pt x="31" y="6"/>
                    <a:pt x="31" y="7"/>
                  </a:cubicBezTo>
                  <a:cubicBezTo>
                    <a:pt x="32" y="9"/>
                    <a:pt x="33" y="11"/>
                    <a:pt x="33" y="13"/>
                  </a:cubicBezTo>
                  <a:cubicBezTo>
                    <a:pt x="33" y="15"/>
                    <a:pt x="32" y="17"/>
                    <a:pt x="32" y="18"/>
                  </a:cubicBezTo>
                  <a:cubicBezTo>
                    <a:pt x="31" y="20"/>
                    <a:pt x="31" y="21"/>
                    <a:pt x="30" y="22"/>
                  </a:cubicBezTo>
                  <a:cubicBezTo>
                    <a:pt x="29" y="23"/>
                    <a:pt x="27" y="24"/>
                    <a:pt x="26" y="25"/>
                  </a:cubicBezTo>
                  <a:cubicBezTo>
                    <a:pt x="25" y="26"/>
                    <a:pt x="23" y="27"/>
                    <a:pt x="22" y="27"/>
                  </a:cubicBezTo>
                  <a:cubicBezTo>
                    <a:pt x="22" y="27"/>
                    <a:pt x="22" y="27"/>
                    <a:pt x="22" y="27"/>
                  </a:cubicBezTo>
                  <a:cubicBezTo>
                    <a:pt x="22" y="28"/>
                    <a:pt x="23" y="28"/>
                    <a:pt x="24" y="29"/>
                  </a:cubicBezTo>
                  <a:cubicBezTo>
                    <a:pt x="25" y="29"/>
                    <a:pt x="25" y="30"/>
                    <a:pt x="26" y="31"/>
                  </a:cubicBezTo>
                  <a:cubicBezTo>
                    <a:pt x="26" y="31"/>
                    <a:pt x="27" y="32"/>
                    <a:pt x="28" y="33"/>
                  </a:cubicBezTo>
                  <a:cubicBezTo>
                    <a:pt x="28" y="34"/>
                    <a:pt x="29" y="35"/>
                    <a:pt x="30" y="36"/>
                  </a:cubicBezTo>
                  <a:lnTo>
                    <a:pt x="39" y="50"/>
                  </a:lnTo>
                  <a:close/>
                  <a:moveTo>
                    <a:pt x="8" y="6"/>
                  </a:moveTo>
                  <a:cubicBezTo>
                    <a:pt x="8" y="23"/>
                    <a:pt x="8" y="23"/>
                    <a:pt x="8" y="23"/>
                  </a:cubicBezTo>
                  <a:cubicBezTo>
                    <a:pt x="15" y="23"/>
                    <a:pt x="15" y="23"/>
                    <a:pt x="15" y="23"/>
                  </a:cubicBezTo>
                  <a:cubicBezTo>
                    <a:pt x="16" y="23"/>
                    <a:pt x="17" y="23"/>
                    <a:pt x="18" y="22"/>
                  </a:cubicBezTo>
                  <a:cubicBezTo>
                    <a:pt x="20" y="22"/>
                    <a:pt x="21" y="21"/>
                    <a:pt x="21" y="20"/>
                  </a:cubicBezTo>
                  <a:cubicBezTo>
                    <a:pt x="22" y="20"/>
                    <a:pt x="23" y="19"/>
                    <a:pt x="23" y="18"/>
                  </a:cubicBezTo>
                  <a:cubicBezTo>
                    <a:pt x="24" y="17"/>
                    <a:pt x="24" y="15"/>
                    <a:pt x="24" y="14"/>
                  </a:cubicBezTo>
                  <a:cubicBezTo>
                    <a:pt x="24" y="12"/>
                    <a:pt x="23" y="10"/>
                    <a:pt x="22" y="8"/>
                  </a:cubicBezTo>
                  <a:cubicBezTo>
                    <a:pt x="20" y="7"/>
                    <a:pt x="18" y="6"/>
                    <a:pt x="15" y="6"/>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18"/>
            <p:cNvSpPr>
              <a:spLocks/>
            </p:cNvSpPr>
            <p:nvPr/>
          </p:nvSpPr>
          <p:spPr bwMode="auto">
            <a:xfrm>
              <a:off x="5384" y="3814"/>
              <a:ext cx="45" cy="60"/>
            </a:xfrm>
            <a:custGeom>
              <a:avLst/>
              <a:gdLst>
                <a:gd name="T0" fmla="*/ 39 w 39"/>
                <a:gd name="T1" fmla="*/ 49 h 52"/>
                <a:gd name="T2" fmla="*/ 25 w 39"/>
                <a:gd name="T3" fmla="*/ 52 h 52"/>
                <a:gd name="T4" fmla="*/ 7 w 39"/>
                <a:gd name="T5" fmla="*/ 45 h 52"/>
                <a:gd name="T6" fmla="*/ 0 w 39"/>
                <a:gd name="T7" fmla="*/ 27 h 52"/>
                <a:gd name="T8" fmla="*/ 8 w 39"/>
                <a:gd name="T9" fmla="*/ 7 h 52"/>
                <a:gd name="T10" fmla="*/ 27 w 39"/>
                <a:gd name="T11" fmla="*/ 0 h 52"/>
                <a:gd name="T12" fmla="*/ 39 w 39"/>
                <a:gd name="T13" fmla="*/ 2 h 52"/>
                <a:gd name="T14" fmla="*/ 39 w 39"/>
                <a:gd name="T15" fmla="*/ 10 h 52"/>
                <a:gd name="T16" fmla="*/ 27 w 39"/>
                <a:gd name="T17" fmla="*/ 7 h 52"/>
                <a:gd name="T18" fmla="*/ 14 w 39"/>
                <a:gd name="T19" fmla="*/ 12 h 52"/>
                <a:gd name="T20" fmla="*/ 9 w 39"/>
                <a:gd name="T21" fmla="*/ 26 h 52"/>
                <a:gd name="T22" fmla="*/ 14 w 39"/>
                <a:gd name="T23" fmla="*/ 40 h 52"/>
                <a:gd name="T24" fmla="*/ 26 w 39"/>
                <a:gd name="T25" fmla="*/ 45 h 52"/>
                <a:gd name="T26" fmla="*/ 39 w 39"/>
                <a:gd name="T27" fmla="*/ 41 h 52"/>
                <a:gd name="T28" fmla="*/ 39 w 39"/>
                <a:gd name="T29"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2">
                  <a:moveTo>
                    <a:pt x="39" y="49"/>
                  </a:moveTo>
                  <a:cubicBezTo>
                    <a:pt x="35" y="51"/>
                    <a:pt x="30" y="52"/>
                    <a:pt x="25" y="52"/>
                  </a:cubicBezTo>
                  <a:cubicBezTo>
                    <a:pt x="17" y="52"/>
                    <a:pt x="11" y="50"/>
                    <a:pt x="7" y="45"/>
                  </a:cubicBezTo>
                  <a:cubicBezTo>
                    <a:pt x="3" y="40"/>
                    <a:pt x="0" y="34"/>
                    <a:pt x="0" y="27"/>
                  </a:cubicBezTo>
                  <a:cubicBezTo>
                    <a:pt x="0" y="19"/>
                    <a:pt x="3" y="12"/>
                    <a:pt x="8" y="7"/>
                  </a:cubicBezTo>
                  <a:cubicBezTo>
                    <a:pt x="13" y="2"/>
                    <a:pt x="19" y="0"/>
                    <a:pt x="27" y="0"/>
                  </a:cubicBezTo>
                  <a:cubicBezTo>
                    <a:pt x="31" y="0"/>
                    <a:pt x="36" y="0"/>
                    <a:pt x="39" y="2"/>
                  </a:cubicBezTo>
                  <a:cubicBezTo>
                    <a:pt x="39" y="10"/>
                    <a:pt x="39" y="10"/>
                    <a:pt x="39" y="10"/>
                  </a:cubicBezTo>
                  <a:cubicBezTo>
                    <a:pt x="35" y="8"/>
                    <a:pt x="32" y="7"/>
                    <a:pt x="27" y="7"/>
                  </a:cubicBezTo>
                  <a:cubicBezTo>
                    <a:pt x="22" y="7"/>
                    <a:pt x="18" y="9"/>
                    <a:pt x="14" y="12"/>
                  </a:cubicBezTo>
                  <a:cubicBezTo>
                    <a:pt x="11" y="16"/>
                    <a:pt x="9" y="21"/>
                    <a:pt x="9" y="26"/>
                  </a:cubicBezTo>
                  <a:cubicBezTo>
                    <a:pt x="9" y="32"/>
                    <a:pt x="11" y="36"/>
                    <a:pt x="14" y="40"/>
                  </a:cubicBezTo>
                  <a:cubicBezTo>
                    <a:pt x="17" y="43"/>
                    <a:pt x="21" y="45"/>
                    <a:pt x="26" y="45"/>
                  </a:cubicBezTo>
                  <a:cubicBezTo>
                    <a:pt x="31" y="45"/>
                    <a:pt x="35" y="43"/>
                    <a:pt x="39" y="41"/>
                  </a:cubicBezTo>
                  <a:lnTo>
                    <a:pt x="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19"/>
            <p:cNvSpPr>
              <a:spLocks/>
            </p:cNvSpPr>
            <p:nvPr/>
          </p:nvSpPr>
          <p:spPr bwMode="auto">
            <a:xfrm>
              <a:off x="5440" y="3815"/>
              <a:ext cx="33" cy="58"/>
            </a:xfrm>
            <a:custGeom>
              <a:avLst/>
              <a:gdLst>
                <a:gd name="T0" fmla="*/ 33 w 33"/>
                <a:gd name="T1" fmla="*/ 58 h 58"/>
                <a:gd name="T2" fmla="*/ 0 w 33"/>
                <a:gd name="T3" fmla="*/ 58 h 58"/>
                <a:gd name="T4" fmla="*/ 0 w 33"/>
                <a:gd name="T5" fmla="*/ 0 h 58"/>
                <a:gd name="T6" fmla="*/ 31 w 33"/>
                <a:gd name="T7" fmla="*/ 0 h 58"/>
                <a:gd name="T8" fmla="*/ 31 w 33"/>
                <a:gd name="T9" fmla="*/ 8 h 58"/>
                <a:gd name="T10" fmla="*/ 10 w 33"/>
                <a:gd name="T11" fmla="*/ 8 h 58"/>
                <a:gd name="T12" fmla="*/ 10 w 33"/>
                <a:gd name="T13" fmla="*/ 25 h 58"/>
                <a:gd name="T14" fmla="*/ 30 w 33"/>
                <a:gd name="T15" fmla="*/ 25 h 58"/>
                <a:gd name="T16" fmla="*/ 30 w 33"/>
                <a:gd name="T17" fmla="*/ 33 h 58"/>
                <a:gd name="T18" fmla="*/ 10 w 33"/>
                <a:gd name="T19" fmla="*/ 33 h 58"/>
                <a:gd name="T20" fmla="*/ 10 w 33"/>
                <a:gd name="T21" fmla="*/ 50 h 58"/>
                <a:gd name="T22" fmla="*/ 33 w 33"/>
                <a:gd name="T23" fmla="*/ 50 h 58"/>
                <a:gd name="T24" fmla="*/ 33 w 33"/>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8">
                  <a:moveTo>
                    <a:pt x="33" y="58"/>
                  </a:moveTo>
                  <a:lnTo>
                    <a:pt x="0" y="58"/>
                  </a:lnTo>
                  <a:lnTo>
                    <a:pt x="0" y="0"/>
                  </a:lnTo>
                  <a:lnTo>
                    <a:pt x="31" y="0"/>
                  </a:lnTo>
                  <a:lnTo>
                    <a:pt x="31" y="8"/>
                  </a:lnTo>
                  <a:lnTo>
                    <a:pt x="10" y="8"/>
                  </a:lnTo>
                  <a:lnTo>
                    <a:pt x="10" y="25"/>
                  </a:lnTo>
                  <a:lnTo>
                    <a:pt x="30" y="25"/>
                  </a:lnTo>
                  <a:lnTo>
                    <a:pt x="30" y="33"/>
                  </a:lnTo>
                  <a:lnTo>
                    <a:pt x="10" y="33"/>
                  </a:lnTo>
                  <a:lnTo>
                    <a:pt x="10" y="50"/>
                  </a:lnTo>
                  <a:lnTo>
                    <a:pt x="33" y="50"/>
                  </a:ln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20"/>
            <p:cNvSpPr>
              <a:spLocks/>
            </p:cNvSpPr>
            <p:nvPr/>
          </p:nvSpPr>
          <p:spPr bwMode="auto">
            <a:xfrm>
              <a:off x="5502" y="3814"/>
              <a:ext cx="50" cy="60"/>
            </a:xfrm>
            <a:custGeom>
              <a:avLst/>
              <a:gdLst>
                <a:gd name="T0" fmla="*/ 43 w 43"/>
                <a:gd name="T1" fmla="*/ 48 h 52"/>
                <a:gd name="T2" fmla="*/ 25 w 43"/>
                <a:gd name="T3" fmla="*/ 52 h 52"/>
                <a:gd name="T4" fmla="*/ 7 w 43"/>
                <a:gd name="T5" fmla="*/ 45 h 52"/>
                <a:gd name="T6" fmla="*/ 0 w 43"/>
                <a:gd name="T7" fmla="*/ 27 h 52"/>
                <a:gd name="T8" fmla="*/ 8 w 43"/>
                <a:gd name="T9" fmla="*/ 7 h 52"/>
                <a:gd name="T10" fmla="*/ 27 w 43"/>
                <a:gd name="T11" fmla="*/ 0 h 52"/>
                <a:gd name="T12" fmla="*/ 41 w 43"/>
                <a:gd name="T13" fmla="*/ 2 h 52"/>
                <a:gd name="T14" fmla="*/ 41 w 43"/>
                <a:gd name="T15" fmla="*/ 11 h 52"/>
                <a:gd name="T16" fmla="*/ 27 w 43"/>
                <a:gd name="T17" fmla="*/ 7 h 52"/>
                <a:gd name="T18" fmla="*/ 14 w 43"/>
                <a:gd name="T19" fmla="*/ 12 h 52"/>
                <a:gd name="T20" fmla="*/ 9 w 43"/>
                <a:gd name="T21" fmla="*/ 26 h 52"/>
                <a:gd name="T22" fmla="*/ 13 w 43"/>
                <a:gd name="T23" fmla="*/ 40 h 52"/>
                <a:gd name="T24" fmla="*/ 25 w 43"/>
                <a:gd name="T25" fmla="*/ 45 h 52"/>
                <a:gd name="T26" fmla="*/ 34 w 43"/>
                <a:gd name="T27" fmla="*/ 43 h 52"/>
                <a:gd name="T28" fmla="*/ 34 w 43"/>
                <a:gd name="T29" fmla="*/ 31 h 52"/>
                <a:gd name="T30" fmla="*/ 24 w 43"/>
                <a:gd name="T31" fmla="*/ 31 h 52"/>
                <a:gd name="T32" fmla="*/ 24 w 43"/>
                <a:gd name="T33" fmla="*/ 24 h 52"/>
                <a:gd name="T34" fmla="*/ 43 w 43"/>
                <a:gd name="T35" fmla="*/ 24 h 52"/>
                <a:gd name="T36" fmla="*/ 43 w 43"/>
                <a:gd name="T3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2">
                  <a:moveTo>
                    <a:pt x="43" y="48"/>
                  </a:moveTo>
                  <a:cubicBezTo>
                    <a:pt x="37" y="50"/>
                    <a:pt x="32" y="52"/>
                    <a:pt x="25" y="52"/>
                  </a:cubicBezTo>
                  <a:cubicBezTo>
                    <a:pt x="18" y="52"/>
                    <a:pt x="12" y="50"/>
                    <a:pt x="7" y="45"/>
                  </a:cubicBezTo>
                  <a:cubicBezTo>
                    <a:pt x="2" y="40"/>
                    <a:pt x="0" y="34"/>
                    <a:pt x="0" y="27"/>
                  </a:cubicBezTo>
                  <a:cubicBezTo>
                    <a:pt x="0" y="19"/>
                    <a:pt x="3" y="12"/>
                    <a:pt x="8" y="7"/>
                  </a:cubicBezTo>
                  <a:cubicBezTo>
                    <a:pt x="13" y="2"/>
                    <a:pt x="19" y="0"/>
                    <a:pt x="27" y="0"/>
                  </a:cubicBezTo>
                  <a:cubicBezTo>
                    <a:pt x="33" y="0"/>
                    <a:pt x="37" y="1"/>
                    <a:pt x="41" y="2"/>
                  </a:cubicBezTo>
                  <a:cubicBezTo>
                    <a:pt x="41" y="11"/>
                    <a:pt x="41" y="11"/>
                    <a:pt x="41" y="11"/>
                  </a:cubicBezTo>
                  <a:cubicBezTo>
                    <a:pt x="37" y="8"/>
                    <a:pt x="33" y="7"/>
                    <a:pt x="27" y="7"/>
                  </a:cubicBezTo>
                  <a:cubicBezTo>
                    <a:pt x="22" y="7"/>
                    <a:pt x="17" y="9"/>
                    <a:pt x="14" y="12"/>
                  </a:cubicBezTo>
                  <a:cubicBezTo>
                    <a:pt x="11" y="16"/>
                    <a:pt x="9" y="20"/>
                    <a:pt x="9" y="26"/>
                  </a:cubicBezTo>
                  <a:cubicBezTo>
                    <a:pt x="9" y="32"/>
                    <a:pt x="10" y="36"/>
                    <a:pt x="13" y="40"/>
                  </a:cubicBezTo>
                  <a:cubicBezTo>
                    <a:pt x="16" y="43"/>
                    <a:pt x="20" y="45"/>
                    <a:pt x="25" y="45"/>
                  </a:cubicBezTo>
                  <a:cubicBezTo>
                    <a:pt x="29" y="45"/>
                    <a:pt x="32" y="44"/>
                    <a:pt x="34" y="43"/>
                  </a:cubicBezTo>
                  <a:cubicBezTo>
                    <a:pt x="34" y="31"/>
                    <a:pt x="34" y="31"/>
                    <a:pt x="34" y="31"/>
                  </a:cubicBezTo>
                  <a:cubicBezTo>
                    <a:pt x="24" y="31"/>
                    <a:pt x="24" y="31"/>
                    <a:pt x="24" y="31"/>
                  </a:cubicBezTo>
                  <a:cubicBezTo>
                    <a:pt x="24" y="24"/>
                    <a:pt x="24" y="24"/>
                    <a:pt x="24" y="24"/>
                  </a:cubicBezTo>
                  <a:cubicBezTo>
                    <a:pt x="43" y="24"/>
                    <a:pt x="43" y="24"/>
                    <a:pt x="43" y="24"/>
                  </a:cubicBezTo>
                  <a:lnTo>
                    <a:pt x="4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121"/>
            <p:cNvSpPr>
              <a:spLocks noEditPoints="1"/>
            </p:cNvSpPr>
            <p:nvPr/>
          </p:nvSpPr>
          <p:spPr bwMode="auto">
            <a:xfrm>
              <a:off x="5565" y="3815"/>
              <a:ext cx="45" cy="58"/>
            </a:xfrm>
            <a:custGeom>
              <a:avLst/>
              <a:gdLst>
                <a:gd name="T0" fmla="*/ 39 w 39"/>
                <a:gd name="T1" fmla="*/ 50 h 50"/>
                <a:gd name="T2" fmla="*/ 29 w 39"/>
                <a:gd name="T3" fmla="*/ 50 h 50"/>
                <a:gd name="T4" fmla="*/ 21 w 39"/>
                <a:gd name="T5" fmla="*/ 37 h 50"/>
                <a:gd name="T6" fmla="*/ 19 w 39"/>
                <a:gd name="T7" fmla="*/ 33 h 50"/>
                <a:gd name="T8" fmla="*/ 16 w 39"/>
                <a:gd name="T9" fmla="*/ 31 h 50"/>
                <a:gd name="T10" fmla="*/ 14 w 39"/>
                <a:gd name="T11" fmla="*/ 30 h 50"/>
                <a:gd name="T12" fmla="*/ 11 w 39"/>
                <a:gd name="T13" fmla="*/ 30 h 50"/>
                <a:gd name="T14" fmla="*/ 8 w 39"/>
                <a:gd name="T15" fmla="*/ 30 h 50"/>
                <a:gd name="T16" fmla="*/ 8 w 39"/>
                <a:gd name="T17" fmla="*/ 50 h 50"/>
                <a:gd name="T18" fmla="*/ 0 w 39"/>
                <a:gd name="T19" fmla="*/ 50 h 50"/>
                <a:gd name="T20" fmla="*/ 0 w 39"/>
                <a:gd name="T21" fmla="*/ 0 h 50"/>
                <a:gd name="T22" fmla="*/ 16 w 39"/>
                <a:gd name="T23" fmla="*/ 0 h 50"/>
                <a:gd name="T24" fmla="*/ 23 w 39"/>
                <a:gd name="T25" fmla="*/ 0 h 50"/>
                <a:gd name="T26" fmla="*/ 28 w 39"/>
                <a:gd name="T27" fmla="*/ 3 h 50"/>
                <a:gd name="T28" fmla="*/ 31 w 39"/>
                <a:gd name="T29" fmla="*/ 7 h 50"/>
                <a:gd name="T30" fmla="*/ 33 w 39"/>
                <a:gd name="T31" fmla="*/ 13 h 50"/>
                <a:gd name="T32" fmla="*/ 32 w 39"/>
                <a:gd name="T33" fmla="*/ 18 h 50"/>
                <a:gd name="T34" fmla="*/ 30 w 39"/>
                <a:gd name="T35" fmla="*/ 22 h 50"/>
                <a:gd name="T36" fmla="*/ 26 w 39"/>
                <a:gd name="T37" fmla="*/ 25 h 50"/>
                <a:gd name="T38" fmla="*/ 21 w 39"/>
                <a:gd name="T39" fmla="*/ 27 h 50"/>
                <a:gd name="T40" fmla="*/ 21 w 39"/>
                <a:gd name="T41" fmla="*/ 27 h 50"/>
                <a:gd name="T42" fmla="*/ 24 w 39"/>
                <a:gd name="T43" fmla="*/ 29 h 50"/>
                <a:gd name="T44" fmla="*/ 26 w 39"/>
                <a:gd name="T45" fmla="*/ 31 h 50"/>
                <a:gd name="T46" fmla="*/ 28 w 39"/>
                <a:gd name="T47" fmla="*/ 33 h 50"/>
                <a:gd name="T48" fmla="*/ 30 w 39"/>
                <a:gd name="T49" fmla="*/ 36 h 50"/>
                <a:gd name="T50" fmla="*/ 39 w 39"/>
                <a:gd name="T51" fmla="*/ 50 h 50"/>
                <a:gd name="T52" fmla="*/ 8 w 39"/>
                <a:gd name="T53" fmla="*/ 6 h 50"/>
                <a:gd name="T54" fmla="*/ 8 w 39"/>
                <a:gd name="T55" fmla="*/ 23 h 50"/>
                <a:gd name="T56" fmla="*/ 15 w 39"/>
                <a:gd name="T57" fmla="*/ 23 h 50"/>
                <a:gd name="T58" fmla="*/ 18 w 39"/>
                <a:gd name="T59" fmla="*/ 22 h 50"/>
                <a:gd name="T60" fmla="*/ 21 w 39"/>
                <a:gd name="T61" fmla="*/ 20 h 50"/>
                <a:gd name="T62" fmla="*/ 23 w 39"/>
                <a:gd name="T63" fmla="*/ 18 h 50"/>
                <a:gd name="T64" fmla="*/ 24 w 39"/>
                <a:gd name="T65" fmla="*/ 14 h 50"/>
                <a:gd name="T66" fmla="*/ 21 w 39"/>
                <a:gd name="T67" fmla="*/ 8 h 50"/>
                <a:gd name="T68" fmla="*/ 15 w 39"/>
                <a:gd name="T69" fmla="*/ 6 h 50"/>
                <a:gd name="T70" fmla="*/ 8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29" y="50"/>
                    <a:pt x="29" y="50"/>
                    <a:pt x="29" y="50"/>
                  </a:cubicBezTo>
                  <a:cubicBezTo>
                    <a:pt x="21" y="37"/>
                    <a:pt x="21" y="37"/>
                    <a:pt x="21" y="37"/>
                  </a:cubicBezTo>
                  <a:cubicBezTo>
                    <a:pt x="20" y="35"/>
                    <a:pt x="19" y="34"/>
                    <a:pt x="19" y="33"/>
                  </a:cubicBezTo>
                  <a:cubicBezTo>
                    <a:pt x="18" y="32"/>
                    <a:pt x="17" y="32"/>
                    <a:pt x="16" y="31"/>
                  </a:cubicBezTo>
                  <a:cubicBezTo>
                    <a:pt x="16" y="31"/>
                    <a:pt x="15" y="30"/>
                    <a:pt x="14" y="30"/>
                  </a:cubicBezTo>
                  <a:cubicBezTo>
                    <a:pt x="13" y="30"/>
                    <a:pt x="12" y="30"/>
                    <a:pt x="11" y="30"/>
                  </a:cubicBezTo>
                  <a:cubicBezTo>
                    <a:pt x="8" y="30"/>
                    <a:pt x="8" y="30"/>
                    <a:pt x="8" y="30"/>
                  </a:cubicBezTo>
                  <a:cubicBezTo>
                    <a:pt x="8" y="50"/>
                    <a:pt x="8" y="50"/>
                    <a:pt x="8" y="50"/>
                  </a:cubicBezTo>
                  <a:cubicBezTo>
                    <a:pt x="0" y="50"/>
                    <a:pt x="0" y="50"/>
                    <a:pt x="0" y="50"/>
                  </a:cubicBezTo>
                  <a:cubicBezTo>
                    <a:pt x="0" y="0"/>
                    <a:pt x="0" y="0"/>
                    <a:pt x="0" y="0"/>
                  </a:cubicBezTo>
                  <a:cubicBezTo>
                    <a:pt x="16" y="0"/>
                    <a:pt x="16" y="0"/>
                    <a:pt x="16" y="0"/>
                  </a:cubicBezTo>
                  <a:cubicBezTo>
                    <a:pt x="19" y="0"/>
                    <a:pt x="21" y="0"/>
                    <a:pt x="23" y="0"/>
                  </a:cubicBezTo>
                  <a:cubicBezTo>
                    <a:pt x="25" y="1"/>
                    <a:pt x="26" y="2"/>
                    <a:pt x="28" y="3"/>
                  </a:cubicBezTo>
                  <a:cubicBezTo>
                    <a:pt x="29" y="4"/>
                    <a:pt x="31" y="6"/>
                    <a:pt x="31" y="7"/>
                  </a:cubicBezTo>
                  <a:cubicBezTo>
                    <a:pt x="32" y="9"/>
                    <a:pt x="33" y="11"/>
                    <a:pt x="33" y="13"/>
                  </a:cubicBezTo>
                  <a:cubicBezTo>
                    <a:pt x="33" y="15"/>
                    <a:pt x="32" y="17"/>
                    <a:pt x="32" y="18"/>
                  </a:cubicBezTo>
                  <a:cubicBezTo>
                    <a:pt x="31" y="20"/>
                    <a:pt x="31" y="21"/>
                    <a:pt x="30" y="22"/>
                  </a:cubicBezTo>
                  <a:cubicBezTo>
                    <a:pt x="29" y="23"/>
                    <a:pt x="27" y="24"/>
                    <a:pt x="26" y="25"/>
                  </a:cubicBezTo>
                  <a:cubicBezTo>
                    <a:pt x="25" y="26"/>
                    <a:pt x="23" y="27"/>
                    <a:pt x="21" y="27"/>
                  </a:cubicBezTo>
                  <a:cubicBezTo>
                    <a:pt x="21" y="27"/>
                    <a:pt x="21" y="27"/>
                    <a:pt x="21" y="27"/>
                  </a:cubicBezTo>
                  <a:cubicBezTo>
                    <a:pt x="22" y="28"/>
                    <a:pt x="23" y="28"/>
                    <a:pt x="24" y="29"/>
                  </a:cubicBezTo>
                  <a:cubicBezTo>
                    <a:pt x="24" y="29"/>
                    <a:pt x="25" y="30"/>
                    <a:pt x="26" y="31"/>
                  </a:cubicBezTo>
                  <a:cubicBezTo>
                    <a:pt x="26" y="31"/>
                    <a:pt x="27" y="32"/>
                    <a:pt x="28" y="33"/>
                  </a:cubicBezTo>
                  <a:cubicBezTo>
                    <a:pt x="28" y="34"/>
                    <a:pt x="29" y="35"/>
                    <a:pt x="30" y="36"/>
                  </a:cubicBezTo>
                  <a:lnTo>
                    <a:pt x="39" y="50"/>
                  </a:lnTo>
                  <a:close/>
                  <a:moveTo>
                    <a:pt x="8" y="6"/>
                  </a:moveTo>
                  <a:cubicBezTo>
                    <a:pt x="8" y="23"/>
                    <a:pt x="8" y="23"/>
                    <a:pt x="8" y="23"/>
                  </a:cubicBezTo>
                  <a:cubicBezTo>
                    <a:pt x="15" y="23"/>
                    <a:pt x="15" y="23"/>
                    <a:pt x="15" y="23"/>
                  </a:cubicBezTo>
                  <a:cubicBezTo>
                    <a:pt x="16" y="23"/>
                    <a:pt x="17" y="23"/>
                    <a:pt x="18" y="22"/>
                  </a:cubicBezTo>
                  <a:cubicBezTo>
                    <a:pt x="20" y="22"/>
                    <a:pt x="20" y="21"/>
                    <a:pt x="21" y="20"/>
                  </a:cubicBezTo>
                  <a:cubicBezTo>
                    <a:pt x="22" y="20"/>
                    <a:pt x="23" y="19"/>
                    <a:pt x="23" y="18"/>
                  </a:cubicBezTo>
                  <a:cubicBezTo>
                    <a:pt x="24" y="17"/>
                    <a:pt x="24" y="15"/>
                    <a:pt x="24" y="14"/>
                  </a:cubicBezTo>
                  <a:cubicBezTo>
                    <a:pt x="24" y="12"/>
                    <a:pt x="23" y="10"/>
                    <a:pt x="21" y="8"/>
                  </a:cubicBezTo>
                  <a:cubicBezTo>
                    <a:pt x="20" y="7"/>
                    <a:pt x="18" y="6"/>
                    <a:pt x="15" y="6"/>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122"/>
            <p:cNvSpPr>
              <a:spLocks noEditPoints="1"/>
            </p:cNvSpPr>
            <p:nvPr/>
          </p:nvSpPr>
          <p:spPr bwMode="auto">
            <a:xfrm>
              <a:off x="5611" y="3814"/>
              <a:ext cx="56" cy="60"/>
            </a:xfrm>
            <a:custGeom>
              <a:avLst/>
              <a:gdLst>
                <a:gd name="T0" fmla="*/ 24 w 49"/>
                <a:gd name="T1" fmla="*/ 52 h 52"/>
                <a:gd name="T2" fmla="*/ 7 w 49"/>
                <a:gd name="T3" fmla="*/ 45 h 52"/>
                <a:gd name="T4" fmla="*/ 0 w 49"/>
                <a:gd name="T5" fmla="*/ 26 h 52"/>
                <a:gd name="T6" fmla="*/ 7 w 49"/>
                <a:gd name="T7" fmla="*/ 7 h 52"/>
                <a:gd name="T8" fmla="*/ 25 w 49"/>
                <a:gd name="T9" fmla="*/ 0 h 52"/>
                <a:gd name="T10" fmla="*/ 42 w 49"/>
                <a:gd name="T11" fmla="*/ 7 h 52"/>
                <a:gd name="T12" fmla="*/ 49 w 49"/>
                <a:gd name="T13" fmla="*/ 25 h 52"/>
                <a:gd name="T14" fmla="*/ 42 w 49"/>
                <a:gd name="T15" fmla="*/ 45 h 52"/>
                <a:gd name="T16" fmla="*/ 24 w 49"/>
                <a:gd name="T17" fmla="*/ 52 h 52"/>
                <a:gd name="T18" fmla="*/ 25 w 49"/>
                <a:gd name="T19" fmla="*/ 7 h 52"/>
                <a:gd name="T20" fmla="*/ 14 w 49"/>
                <a:gd name="T21" fmla="*/ 12 h 52"/>
                <a:gd name="T22" fmla="*/ 9 w 49"/>
                <a:gd name="T23" fmla="*/ 26 h 52"/>
                <a:gd name="T24" fmla="*/ 13 w 49"/>
                <a:gd name="T25" fmla="*/ 39 h 52"/>
                <a:gd name="T26" fmla="*/ 24 w 49"/>
                <a:gd name="T27" fmla="*/ 45 h 52"/>
                <a:gd name="T28" fmla="*/ 36 w 49"/>
                <a:gd name="T29" fmla="*/ 40 h 52"/>
                <a:gd name="T30" fmla="*/ 40 w 49"/>
                <a:gd name="T31" fmla="*/ 26 h 52"/>
                <a:gd name="T32" fmla="*/ 36 w 49"/>
                <a:gd name="T33" fmla="*/ 12 h 52"/>
                <a:gd name="T34" fmla="*/ 25 w 49"/>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2">
                  <a:moveTo>
                    <a:pt x="24" y="52"/>
                  </a:moveTo>
                  <a:cubicBezTo>
                    <a:pt x="17" y="52"/>
                    <a:pt x="11" y="50"/>
                    <a:pt x="7" y="45"/>
                  </a:cubicBezTo>
                  <a:cubicBezTo>
                    <a:pt x="3" y="40"/>
                    <a:pt x="0" y="34"/>
                    <a:pt x="0" y="26"/>
                  </a:cubicBezTo>
                  <a:cubicBezTo>
                    <a:pt x="0" y="18"/>
                    <a:pt x="3" y="12"/>
                    <a:pt x="7" y="7"/>
                  </a:cubicBezTo>
                  <a:cubicBezTo>
                    <a:pt x="12" y="2"/>
                    <a:pt x="18" y="0"/>
                    <a:pt x="25" y="0"/>
                  </a:cubicBezTo>
                  <a:cubicBezTo>
                    <a:pt x="32" y="0"/>
                    <a:pt x="38" y="2"/>
                    <a:pt x="42" y="7"/>
                  </a:cubicBezTo>
                  <a:cubicBezTo>
                    <a:pt x="47" y="12"/>
                    <a:pt x="49" y="18"/>
                    <a:pt x="49" y="25"/>
                  </a:cubicBezTo>
                  <a:cubicBezTo>
                    <a:pt x="49" y="33"/>
                    <a:pt x="47" y="40"/>
                    <a:pt x="42" y="45"/>
                  </a:cubicBezTo>
                  <a:cubicBezTo>
                    <a:pt x="38" y="49"/>
                    <a:pt x="32" y="52"/>
                    <a:pt x="24" y="52"/>
                  </a:cubicBezTo>
                  <a:close/>
                  <a:moveTo>
                    <a:pt x="25" y="7"/>
                  </a:moveTo>
                  <a:cubicBezTo>
                    <a:pt x="20" y="7"/>
                    <a:pt x="16" y="9"/>
                    <a:pt x="14" y="12"/>
                  </a:cubicBezTo>
                  <a:cubicBezTo>
                    <a:pt x="11" y="16"/>
                    <a:pt x="9" y="20"/>
                    <a:pt x="9" y="26"/>
                  </a:cubicBezTo>
                  <a:cubicBezTo>
                    <a:pt x="9" y="32"/>
                    <a:pt x="11" y="36"/>
                    <a:pt x="13" y="39"/>
                  </a:cubicBezTo>
                  <a:cubicBezTo>
                    <a:pt x="16" y="43"/>
                    <a:pt x="20" y="45"/>
                    <a:pt x="24" y="45"/>
                  </a:cubicBezTo>
                  <a:cubicBezTo>
                    <a:pt x="29" y="45"/>
                    <a:pt x="33" y="43"/>
                    <a:pt x="36" y="40"/>
                  </a:cubicBezTo>
                  <a:cubicBezTo>
                    <a:pt x="39" y="36"/>
                    <a:pt x="40" y="32"/>
                    <a:pt x="40" y="26"/>
                  </a:cubicBezTo>
                  <a:cubicBezTo>
                    <a:pt x="40" y="20"/>
                    <a:pt x="39" y="15"/>
                    <a:pt x="36" y="12"/>
                  </a:cubicBezTo>
                  <a:cubicBezTo>
                    <a:pt x="33" y="9"/>
                    <a:pt x="30" y="7"/>
                    <a:pt x="2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23"/>
            <p:cNvSpPr>
              <a:spLocks/>
            </p:cNvSpPr>
            <p:nvPr/>
          </p:nvSpPr>
          <p:spPr bwMode="auto">
            <a:xfrm>
              <a:off x="5678" y="3815"/>
              <a:ext cx="45" cy="59"/>
            </a:xfrm>
            <a:custGeom>
              <a:avLst/>
              <a:gdLst>
                <a:gd name="T0" fmla="*/ 39 w 39"/>
                <a:gd name="T1" fmla="*/ 30 h 51"/>
                <a:gd name="T2" fmla="*/ 19 w 39"/>
                <a:gd name="T3" fmla="*/ 51 h 51"/>
                <a:gd name="T4" fmla="*/ 0 w 39"/>
                <a:gd name="T5" fmla="*/ 30 h 51"/>
                <a:gd name="T6" fmla="*/ 0 w 39"/>
                <a:gd name="T7" fmla="*/ 0 h 51"/>
                <a:gd name="T8" fmla="*/ 8 w 39"/>
                <a:gd name="T9" fmla="*/ 0 h 51"/>
                <a:gd name="T10" fmla="*/ 8 w 39"/>
                <a:gd name="T11" fmla="*/ 29 h 51"/>
                <a:gd name="T12" fmla="*/ 19 w 39"/>
                <a:gd name="T13" fmla="*/ 44 h 51"/>
                <a:gd name="T14" fmla="*/ 31 w 39"/>
                <a:gd name="T15" fmla="*/ 29 h 51"/>
                <a:gd name="T16" fmla="*/ 31 w 39"/>
                <a:gd name="T17" fmla="*/ 0 h 51"/>
                <a:gd name="T18" fmla="*/ 39 w 39"/>
                <a:gd name="T19" fmla="*/ 0 h 51"/>
                <a:gd name="T20" fmla="*/ 39 w 39"/>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51">
                  <a:moveTo>
                    <a:pt x="39" y="30"/>
                  </a:moveTo>
                  <a:cubicBezTo>
                    <a:pt x="39" y="44"/>
                    <a:pt x="32" y="51"/>
                    <a:pt x="19" y="51"/>
                  </a:cubicBezTo>
                  <a:cubicBezTo>
                    <a:pt x="6" y="51"/>
                    <a:pt x="0" y="44"/>
                    <a:pt x="0" y="30"/>
                  </a:cubicBezTo>
                  <a:cubicBezTo>
                    <a:pt x="0" y="0"/>
                    <a:pt x="0" y="0"/>
                    <a:pt x="0" y="0"/>
                  </a:cubicBezTo>
                  <a:cubicBezTo>
                    <a:pt x="8" y="0"/>
                    <a:pt x="8" y="0"/>
                    <a:pt x="8" y="0"/>
                  </a:cubicBezTo>
                  <a:cubicBezTo>
                    <a:pt x="8" y="29"/>
                    <a:pt x="8" y="29"/>
                    <a:pt x="8" y="29"/>
                  </a:cubicBezTo>
                  <a:cubicBezTo>
                    <a:pt x="8" y="39"/>
                    <a:pt x="12" y="44"/>
                    <a:pt x="19" y="44"/>
                  </a:cubicBezTo>
                  <a:cubicBezTo>
                    <a:pt x="27" y="44"/>
                    <a:pt x="31" y="39"/>
                    <a:pt x="31" y="29"/>
                  </a:cubicBezTo>
                  <a:cubicBezTo>
                    <a:pt x="31" y="0"/>
                    <a:pt x="31" y="0"/>
                    <a:pt x="31" y="0"/>
                  </a:cubicBezTo>
                  <a:cubicBezTo>
                    <a:pt x="39" y="0"/>
                    <a:pt x="39" y="0"/>
                    <a:pt x="39" y="0"/>
                  </a:cubicBezTo>
                  <a:lnTo>
                    <a:pt x="39"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124"/>
            <p:cNvSpPr>
              <a:spLocks noEditPoints="1"/>
            </p:cNvSpPr>
            <p:nvPr/>
          </p:nvSpPr>
          <p:spPr bwMode="auto">
            <a:xfrm>
              <a:off x="5737" y="3815"/>
              <a:ext cx="38" cy="58"/>
            </a:xfrm>
            <a:custGeom>
              <a:avLst/>
              <a:gdLst>
                <a:gd name="T0" fmla="*/ 8 w 33"/>
                <a:gd name="T1" fmla="*/ 32 h 50"/>
                <a:gd name="T2" fmla="*/ 8 w 33"/>
                <a:gd name="T3" fmla="*/ 50 h 50"/>
                <a:gd name="T4" fmla="*/ 0 w 33"/>
                <a:gd name="T5" fmla="*/ 50 h 50"/>
                <a:gd name="T6" fmla="*/ 0 w 33"/>
                <a:gd name="T7" fmla="*/ 0 h 50"/>
                <a:gd name="T8" fmla="*/ 15 w 33"/>
                <a:gd name="T9" fmla="*/ 0 h 50"/>
                <a:gd name="T10" fmla="*/ 28 w 33"/>
                <a:gd name="T11" fmla="*/ 4 h 50"/>
                <a:gd name="T12" fmla="*/ 33 w 33"/>
                <a:gd name="T13" fmla="*/ 15 h 50"/>
                <a:gd name="T14" fmla="*/ 28 w 33"/>
                <a:gd name="T15" fmla="*/ 27 h 50"/>
                <a:gd name="T16" fmla="*/ 15 w 33"/>
                <a:gd name="T17" fmla="*/ 32 h 50"/>
                <a:gd name="T18" fmla="*/ 8 w 33"/>
                <a:gd name="T19" fmla="*/ 32 h 50"/>
                <a:gd name="T20" fmla="*/ 8 w 33"/>
                <a:gd name="T21" fmla="*/ 7 h 50"/>
                <a:gd name="T22" fmla="*/ 8 w 33"/>
                <a:gd name="T23" fmla="*/ 25 h 50"/>
                <a:gd name="T24" fmla="*/ 13 w 33"/>
                <a:gd name="T25" fmla="*/ 25 h 50"/>
                <a:gd name="T26" fmla="*/ 22 w 33"/>
                <a:gd name="T27" fmla="*/ 22 h 50"/>
                <a:gd name="T28" fmla="*/ 24 w 33"/>
                <a:gd name="T29" fmla="*/ 15 h 50"/>
                <a:gd name="T30" fmla="*/ 14 w 33"/>
                <a:gd name="T31" fmla="*/ 7 h 50"/>
                <a:gd name="T32" fmla="*/ 8 w 33"/>
                <a:gd name="T33"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0">
                  <a:moveTo>
                    <a:pt x="8" y="32"/>
                  </a:moveTo>
                  <a:cubicBezTo>
                    <a:pt x="8" y="50"/>
                    <a:pt x="8" y="50"/>
                    <a:pt x="8" y="50"/>
                  </a:cubicBezTo>
                  <a:cubicBezTo>
                    <a:pt x="0" y="50"/>
                    <a:pt x="0" y="50"/>
                    <a:pt x="0" y="50"/>
                  </a:cubicBezTo>
                  <a:cubicBezTo>
                    <a:pt x="0" y="0"/>
                    <a:pt x="0" y="0"/>
                    <a:pt x="0" y="0"/>
                  </a:cubicBezTo>
                  <a:cubicBezTo>
                    <a:pt x="15" y="0"/>
                    <a:pt x="15" y="0"/>
                    <a:pt x="15" y="0"/>
                  </a:cubicBezTo>
                  <a:cubicBezTo>
                    <a:pt x="21" y="0"/>
                    <a:pt x="25" y="1"/>
                    <a:pt x="28" y="4"/>
                  </a:cubicBezTo>
                  <a:cubicBezTo>
                    <a:pt x="32" y="6"/>
                    <a:pt x="33" y="10"/>
                    <a:pt x="33" y="15"/>
                  </a:cubicBezTo>
                  <a:cubicBezTo>
                    <a:pt x="33" y="20"/>
                    <a:pt x="32" y="24"/>
                    <a:pt x="28" y="27"/>
                  </a:cubicBezTo>
                  <a:cubicBezTo>
                    <a:pt x="25" y="30"/>
                    <a:pt x="20" y="32"/>
                    <a:pt x="15" y="32"/>
                  </a:cubicBezTo>
                  <a:lnTo>
                    <a:pt x="8" y="32"/>
                  </a:lnTo>
                  <a:close/>
                  <a:moveTo>
                    <a:pt x="8" y="7"/>
                  </a:moveTo>
                  <a:cubicBezTo>
                    <a:pt x="8" y="25"/>
                    <a:pt x="8" y="25"/>
                    <a:pt x="8" y="25"/>
                  </a:cubicBezTo>
                  <a:cubicBezTo>
                    <a:pt x="13" y="25"/>
                    <a:pt x="13" y="25"/>
                    <a:pt x="13" y="25"/>
                  </a:cubicBezTo>
                  <a:cubicBezTo>
                    <a:pt x="17" y="25"/>
                    <a:pt x="20" y="24"/>
                    <a:pt x="22" y="22"/>
                  </a:cubicBezTo>
                  <a:cubicBezTo>
                    <a:pt x="24" y="21"/>
                    <a:pt x="24" y="18"/>
                    <a:pt x="24" y="15"/>
                  </a:cubicBezTo>
                  <a:cubicBezTo>
                    <a:pt x="24" y="9"/>
                    <a:pt x="21" y="7"/>
                    <a:pt x="14" y="7"/>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125"/>
            <p:cNvSpPr>
              <a:spLocks/>
            </p:cNvSpPr>
            <p:nvPr/>
          </p:nvSpPr>
          <p:spPr bwMode="auto">
            <a:xfrm>
              <a:off x="6259" y="1254"/>
              <a:ext cx="576" cy="404"/>
            </a:xfrm>
            <a:custGeom>
              <a:avLst/>
              <a:gdLst>
                <a:gd name="T0" fmla="*/ 0 w 499"/>
                <a:gd name="T1" fmla="*/ 331 h 350"/>
                <a:gd name="T2" fmla="*/ 18 w 499"/>
                <a:gd name="T3" fmla="*/ 350 h 350"/>
                <a:gd name="T4" fmla="*/ 480 w 499"/>
                <a:gd name="T5" fmla="*/ 350 h 350"/>
                <a:gd name="T6" fmla="*/ 499 w 499"/>
                <a:gd name="T7" fmla="*/ 331 h 350"/>
                <a:gd name="T8" fmla="*/ 499 w 499"/>
                <a:gd name="T9" fmla="*/ 0 h 350"/>
                <a:gd name="T10" fmla="*/ 0 w 499"/>
                <a:gd name="T11" fmla="*/ 0 h 350"/>
                <a:gd name="T12" fmla="*/ 0 w 499"/>
                <a:gd name="T13" fmla="*/ 331 h 350"/>
              </a:gdLst>
              <a:ahLst/>
              <a:cxnLst>
                <a:cxn ang="0">
                  <a:pos x="T0" y="T1"/>
                </a:cxn>
                <a:cxn ang="0">
                  <a:pos x="T2" y="T3"/>
                </a:cxn>
                <a:cxn ang="0">
                  <a:pos x="T4" y="T5"/>
                </a:cxn>
                <a:cxn ang="0">
                  <a:pos x="T6" y="T7"/>
                </a:cxn>
                <a:cxn ang="0">
                  <a:pos x="T8" y="T9"/>
                </a:cxn>
                <a:cxn ang="0">
                  <a:pos x="T10" y="T11"/>
                </a:cxn>
                <a:cxn ang="0">
                  <a:pos x="T12" y="T13"/>
                </a:cxn>
              </a:cxnLst>
              <a:rect l="0" t="0" r="r" b="b"/>
              <a:pathLst>
                <a:path w="499" h="350">
                  <a:moveTo>
                    <a:pt x="0" y="331"/>
                  </a:moveTo>
                  <a:cubicBezTo>
                    <a:pt x="0" y="342"/>
                    <a:pt x="8" y="350"/>
                    <a:pt x="18" y="350"/>
                  </a:cubicBezTo>
                  <a:cubicBezTo>
                    <a:pt x="480" y="350"/>
                    <a:pt x="480" y="350"/>
                    <a:pt x="480" y="350"/>
                  </a:cubicBezTo>
                  <a:cubicBezTo>
                    <a:pt x="491" y="350"/>
                    <a:pt x="499" y="342"/>
                    <a:pt x="499" y="331"/>
                  </a:cubicBezTo>
                  <a:cubicBezTo>
                    <a:pt x="499" y="0"/>
                    <a:pt x="499" y="0"/>
                    <a:pt x="499" y="0"/>
                  </a:cubicBezTo>
                  <a:cubicBezTo>
                    <a:pt x="0" y="0"/>
                    <a:pt x="0" y="0"/>
                    <a:pt x="0" y="0"/>
                  </a:cubicBezTo>
                  <a:cubicBezTo>
                    <a:pt x="0" y="331"/>
                    <a:pt x="0" y="331"/>
                    <a:pt x="0" y="33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126"/>
            <p:cNvSpPr>
              <a:spLocks/>
            </p:cNvSpPr>
            <p:nvPr/>
          </p:nvSpPr>
          <p:spPr bwMode="auto">
            <a:xfrm>
              <a:off x="6259" y="1166"/>
              <a:ext cx="576" cy="88"/>
            </a:xfrm>
            <a:custGeom>
              <a:avLst/>
              <a:gdLst>
                <a:gd name="T0" fmla="*/ 481 w 499"/>
                <a:gd name="T1" fmla="*/ 0 h 76"/>
                <a:gd name="T2" fmla="*/ 18 w 499"/>
                <a:gd name="T3" fmla="*/ 0 h 76"/>
                <a:gd name="T4" fmla="*/ 0 w 499"/>
                <a:gd name="T5" fmla="*/ 19 h 76"/>
                <a:gd name="T6" fmla="*/ 0 w 499"/>
                <a:gd name="T7" fmla="*/ 76 h 76"/>
                <a:gd name="T8" fmla="*/ 499 w 499"/>
                <a:gd name="T9" fmla="*/ 76 h 76"/>
                <a:gd name="T10" fmla="*/ 499 w 499"/>
                <a:gd name="T11" fmla="*/ 19 h 76"/>
                <a:gd name="T12" fmla="*/ 481 w 499"/>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99" h="76">
                  <a:moveTo>
                    <a:pt x="481" y="0"/>
                  </a:moveTo>
                  <a:cubicBezTo>
                    <a:pt x="18" y="0"/>
                    <a:pt x="18" y="0"/>
                    <a:pt x="18" y="0"/>
                  </a:cubicBezTo>
                  <a:cubicBezTo>
                    <a:pt x="8" y="0"/>
                    <a:pt x="0" y="9"/>
                    <a:pt x="0" y="19"/>
                  </a:cubicBezTo>
                  <a:cubicBezTo>
                    <a:pt x="0" y="76"/>
                    <a:pt x="0" y="76"/>
                    <a:pt x="0" y="76"/>
                  </a:cubicBezTo>
                  <a:cubicBezTo>
                    <a:pt x="499" y="76"/>
                    <a:pt x="499" y="76"/>
                    <a:pt x="499" y="76"/>
                  </a:cubicBezTo>
                  <a:cubicBezTo>
                    <a:pt x="499" y="19"/>
                    <a:pt x="499" y="19"/>
                    <a:pt x="499" y="19"/>
                  </a:cubicBezTo>
                  <a:cubicBezTo>
                    <a:pt x="499" y="9"/>
                    <a:pt x="491" y="0"/>
                    <a:pt x="481"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27"/>
            <p:cNvSpPr>
              <a:spLocks noChangeArrowheads="1"/>
            </p:cNvSpPr>
            <p:nvPr/>
          </p:nvSpPr>
          <p:spPr bwMode="auto">
            <a:xfrm>
              <a:off x="6430" y="1380"/>
              <a:ext cx="106"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28"/>
            <p:cNvSpPr>
              <a:spLocks noChangeArrowheads="1"/>
            </p:cNvSpPr>
            <p:nvPr/>
          </p:nvSpPr>
          <p:spPr bwMode="auto">
            <a:xfrm>
              <a:off x="6430" y="1380"/>
              <a:ext cx="1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129"/>
            <p:cNvSpPr>
              <a:spLocks noChangeArrowheads="1"/>
            </p:cNvSpPr>
            <p:nvPr/>
          </p:nvSpPr>
          <p:spPr bwMode="auto">
            <a:xfrm>
              <a:off x="6430" y="1295"/>
              <a:ext cx="106"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130"/>
            <p:cNvSpPr>
              <a:spLocks noChangeArrowheads="1"/>
            </p:cNvSpPr>
            <p:nvPr/>
          </p:nvSpPr>
          <p:spPr bwMode="auto">
            <a:xfrm>
              <a:off x="6430" y="1295"/>
              <a:ext cx="10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31"/>
            <p:cNvSpPr>
              <a:spLocks noChangeArrowheads="1"/>
            </p:cNvSpPr>
            <p:nvPr/>
          </p:nvSpPr>
          <p:spPr bwMode="auto">
            <a:xfrm>
              <a:off x="6430" y="1465"/>
              <a:ext cx="106" cy="6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132"/>
            <p:cNvSpPr>
              <a:spLocks noChangeArrowheads="1"/>
            </p:cNvSpPr>
            <p:nvPr/>
          </p:nvSpPr>
          <p:spPr bwMode="auto">
            <a:xfrm>
              <a:off x="6430" y="1465"/>
              <a:ext cx="1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133"/>
            <p:cNvSpPr>
              <a:spLocks noChangeArrowheads="1"/>
            </p:cNvSpPr>
            <p:nvPr/>
          </p:nvSpPr>
          <p:spPr bwMode="auto">
            <a:xfrm>
              <a:off x="6558" y="1465"/>
              <a:ext cx="107" cy="6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134"/>
            <p:cNvSpPr>
              <a:spLocks noChangeArrowheads="1"/>
            </p:cNvSpPr>
            <p:nvPr/>
          </p:nvSpPr>
          <p:spPr bwMode="auto">
            <a:xfrm>
              <a:off x="6558" y="1380"/>
              <a:ext cx="107"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135"/>
            <p:cNvSpPr>
              <a:spLocks noChangeArrowheads="1"/>
            </p:cNvSpPr>
            <p:nvPr/>
          </p:nvSpPr>
          <p:spPr bwMode="auto">
            <a:xfrm>
              <a:off x="6558" y="1380"/>
              <a:ext cx="1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136"/>
            <p:cNvSpPr>
              <a:spLocks noChangeArrowheads="1"/>
            </p:cNvSpPr>
            <p:nvPr/>
          </p:nvSpPr>
          <p:spPr bwMode="auto">
            <a:xfrm>
              <a:off x="6558" y="1295"/>
              <a:ext cx="107"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137"/>
            <p:cNvSpPr>
              <a:spLocks noChangeArrowheads="1"/>
            </p:cNvSpPr>
            <p:nvPr/>
          </p:nvSpPr>
          <p:spPr bwMode="auto">
            <a:xfrm>
              <a:off x="6558" y="1295"/>
              <a:ext cx="10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138"/>
            <p:cNvSpPr>
              <a:spLocks noChangeArrowheads="1"/>
            </p:cNvSpPr>
            <p:nvPr/>
          </p:nvSpPr>
          <p:spPr bwMode="auto">
            <a:xfrm>
              <a:off x="6302" y="1295"/>
              <a:ext cx="106"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139"/>
            <p:cNvSpPr>
              <a:spLocks noChangeArrowheads="1"/>
            </p:cNvSpPr>
            <p:nvPr/>
          </p:nvSpPr>
          <p:spPr bwMode="auto">
            <a:xfrm>
              <a:off x="6302" y="1295"/>
              <a:ext cx="10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140"/>
            <p:cNvSpPr>
              <a:spLocks noChangeArrowheads="1"/>
            </p:cNvSpPr>
            <p:nvPr/>
          </p:nvSpPr>
          <p:spPr bwMode="auto">
            <a:xfrm>
              <a:off x="6302" y="1380"/>
              <a:ext cx="106"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141"/>
            <p:cNvSpPr>
              <a:spLocks noChangeArrowheads="1"/>
            </p:cNvSpPr>
            <p:nvPr/>
          </p:nvSpPr>
          <p:spPr bwMode="auto">
            <a:xfrm>
              <a:off x="6302" y="1380"/>
              <a:ext cx="1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142"/>
            <p:cNvSpPr>
              <a:spLocks noChangeArrowheads="1"/>
            </p:cNvSpPr>
            <p:nvPr/>
          </p:nvSpPr>
          <p:spPr bwMode="auto">
            <a:xfrm>
              <a:off x="6302" y="1465"/>
              <a:ext cx="106" cy="6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143"/>
            <p:cNvSpPr>
              <a:spLocks noChangeArrowheads="1"/>
            </p:cNvSpPr>
            <p:nvPr/>
          </p:nvSpPr>
          <p:spPr bwMode="auto">
            <a:xfrm>
              <a:off x="6302" y="1465"/>
              <a:ext cx="1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Rectangle 144"/>
            <p:cNvSpPr>
              <a:spLocks noChangeArrowheads="1"/>
            </p:cNvSpPr>
            <p:nvPr/>
          </p:nvSpPr>
          <p:spPr bwMode="auto">
            <a:xfrm>
              <a:off x="6302" y="1551"/>
              <a:ext cx="106" cy="6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145"/>
            <p:cNvSpPr>
              <a:spLocks noChangeArrowheads="1"/>
            </p:cNvSpPr>
            <p:nvPr/>
          </p:nvSpPr>
          <p:spPr bwMode="auto">
            <a:xfrm>
              <a:off x="6302" y="1551"/>
              <a:ext cx="10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Rectangle 146"/>
            <p:cNvSpPr>
              <a:spLocks noChangeArrowheads="1"/>
            </p:cNvSpPr>
            <p:nvPr/>
          </p:nvSpPr>
          <p:spPr bwMode="auto">
            <a:xfrm>
              <a:off x="6430" y="1551"/>
              <a:ext cx="106" cy="6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Rectangle 147"/>
            <p:cNvSpPr>
              <a:spLocks noChangeArrowheads="1"/>
            </p:cNvSpPr>
            <p:nvPr/>
          </p:nvSpPr>
          <p:spPr bwMode="auto">
            <a:xfrm>
              <a:off x="6558" y="1551"/>
              <a:ext cx="107" cy="6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148"/>
            <p:cNvSpPr>
              <a:spLocks noChangeArrowheads="1"/>
            </p:cNvSpPr>
            <p:nvPr/>
          </p:nvSpPr>
          <p:spPr bwMode="auto">
            <a:xfrm>
              <a:off x="6685" y="1465"/>
              <a:ext cx="108" cy="65"/>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Rectangle 149"/>
            <p:cNvSpPr>
              <a:spLocks noChangeArrowheads="1"/>
            </p:cNvSpPr>
            <p:nvPr/>
          </p:nvSpPr>
          <p:spPr bwMode="auto">
            <a:xfrm>
              <a:off x="6685" y="1380"/>
              <a:ext cx="108"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Rectangle 150"/>
            <p:cNvSpPr>
              <a:spLocks noChangeArrowheads="1"/>
            </p:cNvSpPr>
            <p:nvPr/>
          </p:nvSpPr>
          <p:spPr bwMode="auto">
            <a:xfrm>
              <a:off x="6685" y="1295"/>
              <a:ext cx="108"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151"/>
            <p:cNvSpPr>
              <a:spLocks noChangeArrowheads="1"/>
            </p:cNvSpPr>
            <p:nvPr/>
          </p:nvSpPr>
          <p:spPr bwMode="auto">
            <a:xfrm>
              <a:off x="6685" y="1551"/>
              <a:ext cx="108" cy="64"/>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52"/>
            <p:cNvSpPr>
              <a:spLocks noEditPoints="1"/>
            </p:cNvSpPr>
            <p:nvPr/>
          </p:nvSpPr>
          <p:spPr bwMode="auto">
            <a:xfrm>
              <a:off x="6277" y="1166"/>
              <a:ext cx="485" cy="492"/>
            </a:xfrm>
            <a:custGeom>
              <a:avLst/>
              <a:gdLst>
                <a:gd name="T0" fmla="*/ 1 w 420"/>
                <a:gd name="T1" fmla="*/ 426 h 426"/>
                <a:gd name="T2" fmla="*/ 5 w 420"/>
                <a:gd name="T3" fmla="*/ 426 h 426"/>
                <a:gd name="T4" fmla="*/ 26 w 420"/>
                <a:gd name="T5" fmla="*/ 426 h 426"/>
                <a:gd name="T6" fmla="*/ 27 w 420"/>
                <a:gd name="T7" fmla="*/ 426 h 426"/>
                <a:gd name="T8" fmla="*/ 3 w 420"/>
                <a:gd name="T9" fmla="*/ 426 h 426"/>
                <a:gd name="T10" fmla="*/ 1 w 420"/>
                <a:gd name="T11" fmla="*/ 426 h 426"/>
                <a:gd name="T12" fmla="*/ 420 w 420"/>
                <a:gd name="T13" fmla="*/ 0 h 426"/>
                <a:gd name="T14" fmla="*/ 5 w 420"/>
                <a:gd name="T15" fmla="*/ 0 h 426"/>
                <a:gd name="T16" fmla="*/ 0 w 420"/>
                <a:gd name="T17" fmla="*/ 1 h 426"/>
                <a:gd name="T18" fmla="*/ 3 w 420"/>
                <a:gd name="T19" fmla="*/ 0 h 426"/>
                <a:gd name="T20" fmla="*/ 420 w 420"/>
                <a:gd name="T21" fmla="*/ 0 h 426"/>
                <a:gd name="T22" fmla="*/ 420 w 420"/>
                <a:gd name="T2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26">
                  <a:moveTo>
                    <a:pt x="1" y="426"/>
                  </a:moveTo>
                  <a:cubicBezTo>
                    <a:pt x="2" y="426"/>
                    <a:pt x="3" y="426"/>
                    <a:pt x="5" y="426"/>
                  </a:cubicBezTo>
                  <a:cubicBezTo>
                    <a:pt x="26" y="426"/>
                    <a:pt x="26" y="426"/>
                    <a:pt x="26" y="426"/>
                  </a:cubicBezTo>
                  <a:cubicBezTo>
                    <a:pt x="27" y="426"/>
                    <a:pt x="27" y="426"/>
                    <a:pt x="27" y="426"/>
                  </a:cubicBezTo>
                  <a:cubicBezTo>
                    <a:pt x="3" y="426"/>
                    <a:pt x="3" y="426"/>
                    <a:pt x="3" y="426"/>
                  </a:cubicBezTo>
                  <a:cubicBezTo>
                    <a:pt x="2" y="426"/>
                    <a:pt x="2" y="426"/>
                    <a:pt x="1" y="426"/>
                  </a:cubicBezTo>
                  <a:moveTo>
                    <a:pt x="420" y="0"/>
                  </a:moveTo>
                  <a:cubicBezTo>
                    <a:pt x="5" y="0"/>
                    <a:pt x="5" y="0"/>
                    <a:pt x="5" y="0"/>
                  </a:cubicBezTo>
                  <a:cubicBezTo>
                    <a:pt x="3" y="0"/>
                    <a:pt x="2" y="0"/>
                    <a:pt x="0" y="1"/>
                  </a:cubicBezTo>
                  <a:cubicBezTo>
                    <a:pt x="1" y="1"/>
                    <a:pt x="2" y="0"/>
                    <a:pt x="3" y="0"/>
                  </a:cubicBezTo>
                  <a:cubicBezTo>
                    <a:pt x="420" y="0"/>
                    <a:pt x="420" y="0"/>
                    <a:pt x="420" y="0"/>
                  </a:cubicBezTo>
                  <a:cubicBezTo>
                    <a:pt x="420" y="0"/>
                    <a:pt x="420" y="0"/>
                    <a:pt x="42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53"/>
            <p:cNvSpPr>
              <a:spLocks noEditPoints="1"/>
            </p:cNvSpPr>
            <p:nvPr/>
          </p:nvSpPr>
          <p:spPr bwMode="auto">
            <a:xfrm>
              <a:off x="6259" y="1254"/>
              <a:ext cx="422" cy="404"/>
            </a:xfrm>
            <a:custGeom>
              <a:avLst/>
              <a:gdLst>
                <a:gd name="T0" fmla="*/ 37 w 365"/>
                <a:gd name="T1" fmla="*/ 239 h 350"/>
                <a:gd name="T2" fmla="*/ 37 w 365"/>
                <a:gd name="T3" fmla="*/ 183 h 350"/>
                <a:gd name="T4" fmla="*/ 129 w 365"/>
                <a:gd name="T5" fmla="*/ 183 h 350"/>
                <a:gd name="T6" fmla="*/ 129 w 365"/>
                <a:gd name="T7" fmla="*/ 239 h 350"/>
                <a:gd name="T8" fmla="*/ 37 w 365"/>
                <a:gd name="T9" fmla="*/ 239 h 350"/>
                <a:gd name="T10" fmla="*/ 37 w 365"/>
                <a:gd name="T11" fmla="*/ 165 h 350"/>
                <a:gd name="T12" fmla="*/ 37 w 365"/>
                <a:gd name="T13" fmla="*/ 109 h 350"/>
                <a:gd name="T14" fmla="*/ 129 w 365"/>
                <a:gd name="T15" fmla="*/ 109 h 350"/>
                <a:gd name="T16" fmla="*/ 129 w 365"/>
                <a:gd name="T17" fmla="*/ 165 h 350"/>
                <a:gd name="T18" fmla="*/ 37 w 365"/>
                <a:gd name="T19" fmla="*/ 165 h 350"/>
                <a:gd name="T20" fmla="*/ 37 w 365"/>
                <a:gd name="T21" fmla="*/ 91 h 350"/>
                <a:gd name="T22" fmla="*/ 37 w 365"/>
                <a:gd name="T23" fmla="*/ 35 h 350"/>
                <a:gd name="T24" fmla="*/ 129 w 365"/>
                <a:gd name="T25" fmla="*/ 35 h 350"/>
                <a:gd name="T26" fmla="*/ 129 w 365"/>
                <a:gd name="T27" fmla="*/ 91 h 350"/>
                <a:gd name="T28" fmla="*/ 37 w 365"/>
                <a:gd name="T29" fmla="*/ 91 h 350"/>
                <a:gd name="T30" fmla="*/ 148 w 365"/>
                <a:gd name="T31" fmla="*/ 91 h 350"/>
                <a:gd name="T32" fmla="*/ 148 w 365"/>
                <a:gd name="T33" fmla="*/ 35 h 350"/>
                <a:gd name="T34" fmla="*/ 240 w 365"/>
                <a:gd name="T35" fmla="*/ 35 h 350"/>
                <a:gd name="T36" fmla="*/ 240 w 365"/>
                <a:gd name="T37" fmla="*/ 91 h 350"/>
                <a:gd name="T38" fmla="*/ 148 w 365"/>
                <a:gd name="T39" fmla="*/ 91 h 350"/>
                <a:gd name="T40" fmla="*/ 365 w 365"/>
                <a:gd name="T41" fmla="*/ 0 h 350"/>
                <a:gd name="T42" fmla="*/ 0 w 365"/>
                <a:gd name="T43" fmla="*/ 0 h 350"/>
                <a:gd name="T44" fmla="*/ 0 w 365"/>
                <a:gd name="T45" fmla="*/ 17 h 350"/>
                <a:gd name="T46" fmla="*/ 0 w 365"/>
                <a:gd name="T47" fmla="*/ 50 h 350"/>
                <a:gd name="T48" fmla="*/ 0 w 365"/>
                <a:gd name="T49" fmla="*/ 330 h 350"/>
                <a:gd name="T50" fmla="*/ 16 w 365"/>
                <a:gd name="T51" fmla="*/ 350 h 350"/>
                <a:gd name="T52" fmla="*/ 18 w 365"/>
                <a:gd name="T53" fmla="*/ 350 h 350"/>
                <a:gd name="T54" fmla="*/ 42 w 365"/>
                <a:gd name="T55" fmla="*/ 350 h 350"/>
                <a:gd name="T56" fmla="*/ 76 w 365"/>
                <a:gd name="T57" fmla="*/ 313 h 350"/>
                <a:gd name="T58" fmla="*/ 37 w 365"/>
                <a:gd name="T59" fmla="*/ 313 h 350"/>
                <a:gd name="T60" fmla="*/ 37 w 365"/>
                <a:gd name="T61" fmla="*/ 257 h 350"/>
                <a:gd name="T62" fmla="*/ 127 w 365"/>
                <a:gd name="T63" fmla="*/ 257 h 350"/>
                <a:gd name="T64" fmla="*/ 148 w 365"/>
                <a:gd name="T65" fmla="*/ 235 h 350"/>
                <a:gd name="T66" fmla="*/ 148 w 365"/>
                <a:gd name="T67" fmla="*/ 183 h 350"/>
                <a:gd name="T68" fmla="*/ 196 w 365"/>
                <a:gd name="T69" fmla="*/ 183 h 350"/>
                <a:gd name="T70" fmla="*/ 213 w 365"/>
                <a:gd name="T71" fmla="*/ 165 h 350"/>
                <a:gd name="T72" fmla="*/ 148 w 365"/>
                <a:gd name="T73" fmla="*/ 165 h 350"/>
                <a:gd name="T74" fmla="*/ 148 w 365"/>
                <a:gd name="T75" fmla="*/ 109 h 350"/>
                <a:gd name="T76" fmla="*/ 240 w 365"/>
                <a:gd name="T77" fmla="*/ 109 h 350"/>
                <a:gd name="T78" fmla="*/ 240 w 365"/>
                <a:gd name="T79" fmla="*/ 135 h 350"/>
                <a:gd name="T80" fmla="*/ 259 w 365"/>
                <a:gd name="T81" fmla="*/ 115 h 350"/>
                <a:gd name="T82" fmla="*/ 259 w 365"/>
                <a:gd name="T83" fmla="*/ 109 h 350"/>
                <a:gd name="T84" fmla="*/ 264 w 365"/>
                <a:gd name="T85" fmla="*/ 109 h 350"/>
                <a:gd name="T86" fmla="*/ 281 w 365"/>
                <a:gd name="T87" fmla="*/ 91 h 350"/>
                <a:gd name="T88" fmla="*/ 259 w 365"/>
                <a:gd name="T89" fmla="*/ 91 h 350"/>
                <a:gd name="T90" fmla="*/ 259 w 365"/>
                <a:gd name="T91" fmla="*/ 35 h 350"/>
                <a:gd name="T92" fmla="*/ 332 w 365"/>
                <a:gd name="T93" fmla="*/ 35 h 350"/>
                <a:gd name="T94" fmla="*/ 365 w 365"/>
                <a:gd name="T9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5" h="350">
                  <a:moveTo>
                    <a:pt x="37" y="239"/>
                  </a:moveTo>
                  <a:cubicBezTo>
                    <a:pt x="37" y="183"/>
                    <a:pt x="37" y="183"/>
                    <a:pt x="37" y="183"/>
                  </a:cubicBezTo>
                  <a:cubicBezTo>
                    <a:pt x="129" y="183"/>
                    <a:pt x="129" y="183"/>
                    <a:pt x="129" y="183"/>
                  </a:cubicBezTo>
                  <a:cubicBezTo>
                    <a:pt x="129" y="239"/>
                    <a:pt x="129" y="239"/>
                    <a:pt x="129" y="239"/>
                  </a:cubicBezTo>
                  <a:cubicBezTo>
                    <a:pt x="37" y="239"/>
                    <a:pt x="37" y="239"/>
                    <a:pt x="37" y="239"/>
                  </a:cubicBezTo>
                  <a:moveTo>
                    <a:pt x="37" y="165"/>
                  </a:moveTo>
                  <a:cubicBezTo>
                    <a:pt x="37" y="109"/>
                    <a:pt x="37" y="109"/>
                    <a:pt x="37" y="109"/>
                  </a:cubicBezTo>
                  <a:cubicBezTo>
                    <a:pt x="129" y="109"/>
                    <a:pt x="129" y="109"/>
                    <a:pt x="129" y="109"/>
                  </a:cubicBezTo>
                  <a:cubicBezTo>
                    <a:pt x="129" y="165"/>
                    <a:pt x="129" y="165"/>
                    <a:pt x="129" y="165"/>
                  </a:cubicBezTo>
                  <a:cubicBezTo>
                    <a:pt x="37" y="165"/>
                    <a:pt x="37" y="165"/>
                    <a:pt x="37" y="165"/>
                  </a:cubicBezTo>
                  <a:moveTo>
                    <a:pt x="37" y="91"/>
                  </a:moveTo>
                  <a:cubicBezTo>
                    <a:pt x="37" y="35"/>
                    <a:pt x="37" y="35"/>
                    <a:pt x="37" y="35"/>
                  </a:cubicBezTo>
                  <a:cubicBezTo>
                    <a:pt x="129" y="35"/>
                    <a:pt x="129" y="35"/>
                    <a:pt x="129" y="35"/>
                  </a:cubicBezTo>
                  <a:cubicBezTo>
                    <a:pt x="129" y="91"/>
                    <a:pt x="129" y="91"/>
                    <a:pt x="129" y="91"/>
                  </a:cubicBezTo>
                  <a:cubicBezTo>
                    <a:pt x="37" y="91"/>
                    <a:pt x="37" y="91"/>
                    <a:pt x="37" y="91"/>
                  </a:cubicBezTo>
                  <a:moveTo>
                    <a:pt x="148" y="91"/>
                  </a:moveTo>
                  <a:cubicBezTo>
                    <a:pt x="148" y="35"/>
                    <a:pt x="148" y="35"/>
                    <a:pt x="148" y="35"/>
                  </a:cubicBezTo>
                  <a:cubicBezTo>
                    <a:pt x="240" y="35"/>
                    <a:pt x="240" y="35"/>
                    <a:pt x="240" y="35"/>
                  </a:cubicBezTo>
                  <a:cubicBezTo>
                    <a:pt x="240" y="91"/>
                    <a:pt x="240" y="91"/>
                    <a:pt x="240" y="91"/>
                  </a:cubicBezTo>
                  <a:cubicBezTo>
                    <a:pt x="148" y="91"/>
                    <a:pt x="148" y="91"/>
                    <a:pt x="148" y="91"/>
                  </a:cubicBezTo>
                  <a:moveTo>
                    <a:pt x="365" y="0"/>
                  </a:moveTo>
                  <a:cubicBezTo>
                    <a:pt x="0" y="0"/>
                    <a:pt x="0" y="0"/>
                    <a:pt x="0" y="0"/>
                  </a:cubicBezTo>
                  <a:cubicBezTo>
                    <a:pt x="0" y="17"/>
                    <a:pt x="0" y="17"/>
                    <a:pt x="0" y="17"/>
                  </a:cubicBezTo>
                  <a:cubicBezTo>
                    <a:pt x="0" y="50"/>
                    <a:pt x="0" y="50"/>
                    <a:pt x="0" y="50"/>
                  </a:cubicBezTo>
                  <a:cubicBezTo>
                    <a:pt x="0" y="330"/>
                    <a:pt x="0" y="330"/>
                    <a:pt x="0" y="330"/>
                  </a:cubicBezTo>
                  <a:cubicBezTo>
                    <a:pt x="0" y="340"/>
                    <a:pt x="7" y="348"/>
                    <a:pt x="16" y="350"/>
                  </a:cubicBezTo>
                  <a:cubicBezTo>
                    <a:pt x="17" y="350"/>
                    <a:pt x="17" y="350"/>
                    <a:pt x="18" y="350"/>
                  </a:cubicBezTo>
                  <a:cubicBezTo>
                    <a:pt x="42" y="350"/>
                    <a:pt x="42" y="350"/>
                    <a:pt x="42" y="350"/>
                  </a:cubicBezTo>
                  <a:cubicBezTo>
                    <a:pt x="76" y="313"/>
                    <a:pt x="76" y="313"/>
                    <a:pt x="76" y="313"/>
                  </a:cubicBezTo>
                  <a:cubicBezTo>
                    <a:pt x="37" y="313"/>
                    <a:pt x="37" y="313"/>
                    <a:pt x="37" y="313"/>
                  </a:cubicBezTo>
                  <a:cubicBezTo>
                    <a:pt x="37" y="257"/>
                    <a:pt x="37" y="257"/>
                    <a:pt x="37" y="257"/>
                  </a:cubicBezTo>
                  <a:cubicBezTo>
                    <a:pt x="127" y="257"/>
                    <a:pt x="127" y="257"/>
                    <a:pt x="127" y="257"/>
                  </a:cubicBezTo>
                  <a:cubicBezTo>
                    <a:pt x="148" y="235"/>
                    <a:pt x="148" y="235"/>
                    <a:pt x="148" y="235"/>
                  </a:cubicBezTo>
                  <a:cubicBezTo>
                    <a:pt x="148" y="183"/>
                    <a:pt x="148" y="183"/>
                    <a:pt x="148" y="183"/>
                  </a:cubicBezTo>
                  <a:cubicBezTo>
                    <a:pt x="196" y="183"/>
                    <a:pt x="196" y="183"/>
                    <a:pt x="196" y="183"/>
                  </a:cubicBezTo>
                  <a:cubicBezTo>
                    <a:pt x="213" y="165"/>
                    <a:pt x="213" y="165"/>
                    <a:pt x="213" y="165"/>
                  </a:cubicBezTo>
                  <a:cubicBezTo>
                    <a:pt x="148" y="165"/>
                    <a:pt x="148" y="165"/>
                    <a:pt x="148" y="165"/>
                  </a:cubicBezTo>
                  <a:cubicBezTo>
                    <a:pt x="148" y="109"/>
                    <a:pt x="148" y="109"/>
                    <a:pt x="148" y="109"/>
                  </a:cubicBezTo>
                  <a:cubicBezTo>
                    <a:pt x="240" y="109"/>
                    <a:pt x="240" y="109"/>
                    <a:pt x="240" y="109"/>
                  </a:cubicBezTo>
                  <a:cubicBezTo>
                    <a:pt x="240" y="135"/>
                    <a:pt x="240" y="135"/>
                    <a:pt x="240" y="135"/>
                  </a:cubicBezTo>
                  <a:cubicBezTo>
                    <a:pt x="259" y="115"/>
                    <a:pt x="259" y="115"/>
                    <a:pt x="259" y="115"/>
                  </a:cubicBezTo>
                  <a:cubicBezTo>
                    <a:pt x="259" y="109"/>
                    <a:pt x="259" y="109"/>
                    <a:pt x="259" y="109"/>
                  </a:cubicBezTo>
                  <a:cubicBezTo>
                    <a:pt x="264" y="109"/>
                    <a:pt x="264" y="109"/>
                    <a:pt x="264" y="109"/>
                  </a:cubicBezTo>
                  <a:cubicBezTo>
                    <a:pt x="281" y="91"/>
                    <a:pt x="281" y="91"/>
                    <a:pt x="281" y="91"/>
                  </a:cubicBezTo>
                  <a:cubicBezTo>
                    <a:pt x="259" y="91"/>
                    <a:pt x="259" y="91"/>
                    <a:pt x="259" y="91"/>
                  </a:cubicBezTo>
                  <a:cubicBezTo>
                    <a:pt x="259" y="35"/>
                    <a:pt x="259" y="35"/>
                    <a:pt x="259" y="35"/>
                  </a:cubicBezTo>
                  <a:cubicBezTo>
                    <a:pt x="332" y="35"/>
                    <a:pt x="332" y="35"/>
                    <a:pt x="332" y="35"/>
                  </a:cubicBezTo>
                  <a:cubicBezTo>
                    <a:pt x="365" y="0"/>
                    <a:pt x="365" y="0"/>
                    <a:pt x="365"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154"/>
            <p:cNvSpPr>
              <a:spLocks/>
            </p:cNvSpPr>
            <p:nvPr/>
          </p:nvSpPr>
          <p:spPr bwMode="auto">
            <a:xfrm>
              <a:off x="6259" y="1166"/>
              <a:ext cx="503" cy="88"/>
            </a:xfrm>
            <a:custGeom>
              <a:avLst/>
              <a:gdLst>
                <a:gd name="T0" fmla="*/ 435 w 435"/>
                <a:gd name="T1" fmla="*/ 0 h 76"/>
                <a:gd name="T2" fmla="*/ 18 w 435"/>
                <a:gd name="T3" fmla="*/ 0 h 76"/>
                <a:gd name="T4" fmla="*/ 15 w 435"/>
                <a:gd name="T5" fmla="*/ 1 h 76"/>
                <a:gd name="T6" fmla="*/ 0 w 435"/>
                <a:gd name="T7" fmla="*/ 20 h 76"/>
                <a:gd name="T8" fmla="*/ 0 w 435"/>
                <a:gd name="T9" fmla="*/ 76 h 76"/>
                <a:gd name="T10" fmla="*/ 365 w 435"/>
                <a:gd name="T11" fmla="*/ 76 h 76"/>
                <a:gd name="T12" fmla="*/ 435 w 435"/>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35" h="76">
                  <a:moveTo>
                    <a:pt x="435" y="0"/>
                  </a:moveTo>
                  <a:cubicBezTo>
                    <a:pt x="18" y="0"/>
                    <a:pt x="18" y="0"/>
                    <a:pt x="18" y="0"/>
                  </a:cubicBezTo>
                  <a:cubicBezTo>
                    <a:pt x="17" y="0"/>
                    <a:pt x="16" y="1"/>
                    <a:pt x="15" y="1"/>
                  </a:cubicBezTo>
                  <a:cubicBezTo>
                    <a:pt x="6" y="3"/>
                    <a:pt x="0" y="11"/>
                    <a:pt x="0" y="20"/>
                  </a:cubicBezTo>
                  <a:cubicBezTo>
                    <a:pt x="0" y="76"/>
                    <a:pt x="0" y="76"/>
                    <a:pt x="0" y="76"/>
                  </a:cubicBezTo>
                  <a:cubicBezTo>
                    <a:pt x="365" y="76"/>
                    <a:pt x="365" y="76"/>
                    <a:pt x="365" y="76"/>
                  </a:cubicBezTo>
                  <a:cubicBezTo>
                    <a:pt x="435" y="0"/>
                    <a:pt x="435" y="0"/>
                    <a:pt x="435"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55"/>
            <p:cNvSpPr>
              <a:spLocks/>
            </p:cNvSpPr>
            <p:nvPr/>
          </p:nvSpPr>
          <p:spPr bwMode="auto">
            <a:xfrm>
              <a:off x="6430" y="1380"/>
              <a:ext cx="106" cy="65"/>
            </a:xfrm>
            <a:custGeom>
              <a:avLst/>
              <a:gdLst>
                <a:gd name="T0" fmla="*/ 106 w 106"/>
                <a:gd name="T1" fmla="*/ 0 h 65"/>
                <a:gd name="T2" fmla="*/ 0 w 106"/>
                <a:gd name="T3" fmla="*/ 0 h 65"/>
                <a:gd name="T4" fmla="*/ 0 w 106"/>
                <a:gd name="T5" fmla="*/ 65 h 65"/>
                <a:gd name="T6" fmla="*/ 75 w 106"/>
                <a:gd name="T7" fmla="*/ 65 h 65"/>
                <a:gd name="T8" fmla="*/ 106 w 106"/>
                <a:gd name="T9" fmla="*/ 30 h 65"/>
                <a:gd name="T10" fmla="*/ 106 w 106"/>
                <a:gd name="T11" fmla="*/ 0 h 65"/>
              </a:gdLst>
              <a:ahLst/>
              <a:cxnLst>
                <a:cxn ang="0">
                  <a:pos x="T0" y="T1"/>
                </a:cxn>
                <a:cxn ang="0">
                  <a:pos x="T2" y="T3"/>
                </a:cxn>
                <a:cxn ang="0">
                  <a:pos x="T4" y="T5"/>
                </a:cxn>
                <a:cxn ang="0">
                  <a:pos x="T6" y="T7"/>
                </a:cxn>
                <a:cxn ang="0">
                  <a:pos x="T8" y="T9"/>
                </a:cxn>
                <a:cxn ang="0">
                  <a:pos x="T10" y="T11"/>
                </a:cxn>
              </a:cxnLst>
              <a:rect l="0" t="0" r="r" b="b"/>
              <a:pathLst>
                <a:path w="106" h="65">
                  <a:moveTo>
                    <a:pt x="106" y="0"/>
                  </a:moveTo>
                  <a:lnTo>
                    <a:pt x="0" y="0"/>
                  </a:lnTo>
                  <a:lnTo>
                    <a:pt x="0" y="65"/>
                  </a:lnTo>
                  <a:lnTo>
                    <a:pt x="75" y="65"/>
                  </a:lnTo>
                  <a:lnTo>
                    <a:pt x="106" y="30"/>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56"/>
            <p:cNvSpPr>
              <a:spLocks/>
            </p:cNvSpPr>
            <p:nvPr/>
          </p:nvSpPr>
          <p:spPr bwMode="auto">
            <a:xfrm>
              <a:off x="6430" y="1380"/>
              <a:ext cx="106" cy="65"/>
            </a:xfrm>
            <a:custGeom>
              <a:avLst/>
              <a:gdLst>
                <a:gd name="T0" fmla="*/ 106 w 106"/>
                <a:gd name="T1" fmla="*/ 0 h 65"/>
                <a:gd name="T2" fmla="*/ 0 w 106"/>
                <a:gd name="T3" fmla="*/ 0 h 65"/>
                <a:gd name="T4" fmla="*/ 0 w 106"/>
                <a:gd name="T5" fmla="*/ 65 h 65"/>
                <a:gd name="T6" fmla="*/ 75 w 106"/>
                <a:gd name="T7" fmla="*/ 65 h 65"/>
                <a:gd name="T8" fmla="*/ 106 w 106"/>
                <a:gd name="T9" fmla="*/ 30 h 65"/>
                <a:gd name="T10" fmla="*/ 106 w 106"/>
                <a:gd name="T11" fmla="*/ 0 h 65"/>
              </a:gdLst>
              <a:ahLst/>
              <a:cxnLst>
                <a:cxn ang="0">
                  <a:pos x="T0" y="T1"/>
                </a:cxn>
                <a:cxn ang="0">
                  <a:pos x="T2" y="T3"/>
                </a:cxn>
                <a:cxn ang="0">
                  <a:pos x="T4" y="T5"/>
                </a:cxn>
                <a:cxn ang="0">
                  <a:pos x="T6" y="T7"/>
                </a:cxn>
                <a:cxn ang="0">
                  <a:pos x="T8" y="T9"/>
                </a:cxn>
                <a:cxn ang="0">
                  <a:pos x="T10" y="T11"/>
                </a:cxn>
              </a:cxnLst>
              <a:rect l="0" t="0" r="r" b="b"/>
              <a:pathLst>
                <a:path w="106" h="65">
                  <a:moveTo>
                    <a:pt x="106" y="0"/>
                  </a:moveTo>
                  <a:lnTo>
                    <a:pt x="0" y="0"/>
                  </a:lnTo>
                  <a:lnTo>
                    <a:pt x="0" y="65"/>
                  </a:lnTo>
                  <a:lnTo>
                    <a:pt x="75" y="65"/>
                  </a:lnTo>
                  <a:lnTo>
                    <a:pt x="106" y="30"/>
                  </a:lnTo>
                  <a:lnTo>
                    <a:pt x="1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Rectangle 157"/>
            <p:cNvSpPr>
              <a:spLocks noChangeArrowheads="1"/>
            </p:cNvSpPr>
            <p:nvPr/>
          </p:nvSpPr>
          <p:spPr bwMode="auto">
            <a:xfrm>
              <a:off x="6430" y="1295"/>
              <a:ext cx="106"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Rectangle 158"/>
            <p:cNvSpPr>
              <a:spLocks noChangeArrowheads="1"/>
            </p:cNvSpPr>
            <p:nvPr/>
          </p:nvSpPr>
          <p:spPr bwMode="auto">
            <a:xfrm>
              <a:off x="6430" y="1295"/>
              <a:ext cx="10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59"/>
            <p:cNvSpPr>
              <a:spLocks/>
            </p:cNvSpPr>
            <p:nvPr/>
          </p:nvSpPr>
          <p:spPr bwMode="auto">
            <a:xfrm>
              <a:off x="6430" y="1465"/>
              <a:ext cx="56" cy="60"/>
            </a:xfrm>
            <a:custGeom>
              <a:avLst/>
              <a:gdLst>
                <a:gd name="T0" fmla="*/ 56 w 56"/>
                <a:gd name="T1" fmla="*/ 0 h 60"/>
                <a:gd name="T2" fmla="*/ 0 w 56"/>
                <a:gd name="T3" fmla="*/ 0 h 60"/>
                <a:gd name="T4" fmla="*/ 0 w 56"/>
                <a:gd name="T5" fmla="*/ 60 h 60"/>
                <a:gd name="T6" fmla="*/ 56 w 56"/>
                <a:gd name="T7" fmla="*/ 0 h 60"/>
              </a:gdLst>
              <a:ahLst/>
              <a:cxnLst>
                <a:cxn ang="0">
                  <a:pos x="T0" y="T1"/>
                </a:cxn>
                <a:cxn ang="0">
                  <a:pos x="T2" y="T3"/>
                </a:cxn>
                <a:cxn ang="0">
                  <a:pos x="T4" y="T5"/>
                </a:cxn>
                <a:cxn ang="0">
                  <a:pos x="T6" y="T7"/>
                </a:cxn>
              </a:cxnLst>
              <a:rect l="0" t="0" r="r" b="b"/>
              <a:pathLst>
                <a:path w="56" h="60">
                  <a:moveTo>
                    <a:pt x="56" y="0"/>
                  </a:moveTo>
                  <a:lnTo>
                    <a:pt x="0" y="0"/>
                  </a:lnTo>
                  <a:lnTo>
                    <a:pt x="0" y="60"/>
                  </a:lnTo>
                  <a:lnTo>
                    <a:pt x="56"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160"/>
            <p:cNvSpPr>
              <a:spLocks/>
            </p:cNvSpPr>
            <p:nvPr/>
          </p:nvSpPr>
          <p:spPr bwMode="auto">
            <a:xfrm>
              <a:off x="6430" y="1465"/>
              <a:ext cx="56" cy="60"/>
            </a:xfrm>
            <a:custGeom>
              <a:avLst/>
              <a:gdLst>
                <a:gd name="T0" fmla="*/ 56 w 56"/>
                <a:gd name="T1" fmla="*/ 0 h 60"/>
                <a:gd name="T2" fmla="*/ 0 w 56"/>
                <a:gd name="T3" fmla="*/ 0 h 60"/>
                <a:gd name="T4" fmla="*/ 0 w 56"/>
                <a:gd name="T5" fmla="*/ 60 h 60"/>
                <a:gd name="T6" fmla="*/ 56 w 56"/>
                <a:gd name="T7" fmla="*/ 0 h 60"/>
              </a:gdLst>
              <a:ahLst/>
              <a:cxnLst>
                <a:cxn ang="0">
                  <a:pos x="T0" y="T1"/>
                </a:cxn>
                <a:cxn ang="0">
                  <a:pos x="T2" y="T3"/>
                </a:cxn>
                <a:cxn ang="0">
                  <a:pos x="T4" y="T5"/>
                </a:cxn>
                <a:cxn ang="0">
                  <a:pos x="T6" y="T7"/>
                </a:cxn>
              </a:cxnLst>
              <a:rect l="0" t="0" r="r" b="b"/>
              <a:pathLst>
                <a:path w="56" h="60">
                  <a:moveTo>
                    <a:pt x="56" y="0"/>
                  </a:moveTo>
                  <a:lnTo>
                    <a:pt x="0" y="0"/>
                  </a:lnTo>
                  <a:lnTo>
                    <a:pt x="0" y="60"/>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161"/>
            <p:cNvSpPr>
              <a:spLocks/>
            </p:cNvSpPr>
            <p:nvPr/>
          </p:nvSpPr>
          <p:spPr bwMode="auto">
            <a:xfrm>
              <a:off x="6558" y="1380"/>
              <a:ext cx="6" cy="7"/>
            </a:xfrm>
            <a:custGeom>
              <a:avLst/>
              <a:gdLst>
                <a:gd name="T0" fmla="*/ 6 w 6"/>
                <a:gd name="T1" fmla="*/ 0 h 7"/>
                <a:gd name="T2" fmla="*/ 0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0" y="0"/>
                  </a:lnTo>
                  <a:lnTo>
                    <a:pt x="0" y="7"/>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162"/>
            <p:cNvSpPr>
              <a:spLocks/>
            </p:cNvSpPr>
            <p:nvPr/>
          </p:nvSpPr>
          <p:spPr bwMode="auto">
            <a:xfrm>
              <a:off x="6558" y="1380"/>
              <a:ext cx="6" cy="7"/>
            </a:xfrm>
            <a:custGeom>
              <a:avLst/>
              <a:gdLst>
                <a:gd name="T0" fmla="*/ 6 w 6"/>
                <a:gd name="T1" fmla="*/ 0 h 7"/>
                <a:gd name="T2" fmla="*/ 0 w 6"/>
                <a:gd name="T3" fmla="*/ 0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0" y="0"/>
                  </a:lnTo>
                  <a:lnTo>
                    <a:pt x="0" y="7"/>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163"/>
            <p:cNvSpPr>
              <a:spLocks/>
            </p:cNvSpPr>
            <p:nvPr/>
          </p:nvSpPr>
          <p:spPr bwMode="auto">
            <a:xfrm>
              <a:off x="6558" y="1295"/>
              <a:ext cx="85" cy="64"/>
            </a:xfrm>
            <a:custGeom>
              <a:avLst/>
              <a:gdLst>
                <a:gd name="T0" fmla="*/ 85 w 85"/>
                <a:gd name="T1" fmla="*/ 0 h 64"/>
                <a:gd name="T2" fmla="*/ 0 w 85"/>
                <a:gd name="T3" fmla="*/ 0 h 64"/>
                <a:gd name="T4" fmla="*/ 0 w 85"/>
                <a:gd name="T5" fmla="*/ 64 h 64"/>
                <a:gd name="T6" fmla="*/ 26 w 85"/>
                <a:gd name="T7" fmla="*/ 64 h 64"/>
                <a:gd name="T8" fmla="*/ 85 w 85"/>
                <a:gd name="T9" fmla="*/ 0 h 64"/>
              </a:gdLst>
              <a:ahLst/>
              <a:cxnLst>
                <a:cxn ang="0">
                  <a:pos x="T0" y="T1"/>
                </a:cxn>
                <a:cxn ang="0">
                  <a:pos x="T2" y="T3"/>
                </a:cxn>
                <a:cxn ang="0">
                  <a:pos x="T4" y="T5"/>
                </a:cxn>
                <a:cxn ang="0">
                  <a:pos x="T6" y="T7"/>
                </a:cxn>
                <a:cxn ang="0">
                  <a:pos x="T8" y="T9"/>
                </a:cxn>
              </a:cxnLst>
              <a:rect l="0" t="0" r="r" b="b"/>
              <a:pathLst>
                <a:path w="85" h="64">
                  <a:moveTo>
                    <a:pt x="85" y="0"/>
                  </a:moveTo>
                  <a:lnTo>
                    <a:pt x="0" y="0"/>
                  </a:lnTo>
                  <a:lnTo>
                    <a:pt x="0" y="64"/>
                  </a:lnTo>
                  <a:lnTo>
                    <a:pt x="26" y="64"/>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164"/>
            <p:cNvSpPr>
              <a:spLocks/>
            </p:cNvSpPr>
            <p:nvPr/>
          </p:nvSpPr>
          <p:spPr bwMode="auto">
            <a:xfrm>
              <a:off x="6558" y="1295"/>
              <a:ext cx="85" cy="64"/>
            </a:xfrm>
            <a:custGeom>
              <a:avLst/>
              <a:gdLst>
                <a:gd name="T0" fmla="*/ 85 w 85"/>
                <a:gd name="T1" fmla="*/ 0 h 64"/>
                <a:gd name="T2" fmla="*/ 0 w 85"/>
                <a:gd name="T3" fmla="*/ 0 h 64"/>
                <a:gd name="T4" fmla="*/ 0 w 85"/>
                <a:gd name="T5" fmla="*/ 64 h 64"/>
                <a:gd name="T6" fmla="*/ 26 w 85"/>
                <a:gd name="T7" fmla="*/ 64 h 64"/>
                <a:gd name="T8" fmla="*/ 85 w 85"/>
                <a:gd name="T9" fmla="*/ 0 h 64"/>
              </a:gdLst>
              <a:ahLst/>
              <a:cxnLst>
                <a:cxn ang="0">
                  <a:pos x="T0" y="T1"/>
                </a:cxn>
                <a:cxn ang="0">
                  <a:pos x="T2" y="T3"/>
                </a:cxn>
                <a:cxn ang="0">
                  <a:pos x="T4" y="T5"/>
                </a:cxn>
                <a:cxn ang="0">
                  <a:pos x="T6" y="T7"/>
                </a:cxn>
                <a:cxn ang="0">
                  <a:pos x="T8" y="T9"/>
                </a:cxn>
              </a:cxnLst>
              <a:rect l="0" t="0" r="r" b="b"/>
              <a:pathLst>
                <a:path w="85" h="64">
                  <a:moveTo>
                    <a:pt x="85" y="0"/>
                  </a:moveTo>
                  <a:lnTo>
                    <a:pt x="0" y="0"/>
                  </a:lnTo>
                  <a:lnTo>
                    <a:pt x="0" y="64"/>
                  </a:lnTo>
                  <a:lnTo>
                    <a:pt x="26" y="64"/>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165"/>
            <p:cNvSpPr>
              <a:spLocks noChangeArrowheads="1"/>
            </p:cNvSpPr>
            <p:nvPr/>
          </p:nvSpPr>
          <p:spPr bwMode="auto">
            <a:xfrm>
              <a:off x="6302" y="1295"/>
              <a:ext cx="106"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Rectangle 166"/>
            <p:cNvSpPr>
              <a:spLocks noChangeArrowheads="1"/>
            </p:cNvSpPr>
            <p:nvPr/>
          </p:nvSpPr>
          <p:spPr bwMode="auto">
            <a:xfrm>
              <a:off x="6302" y="1295"/>
              <a:ext cx="10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Rectangle 167"/>
            <p:cNvSpPr>
              <a:spLocks noChangeArrowheads="1"/>
            </p:cNvSpPr>
            <p:nvPr/>
          </p:nvSpPr>
          <p:spPr bwMode="auto">
            <a:xfrm>
              <a:off x="6302" y="1380"/>
              <a:ext cx="106" cy="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168"/>
            <p:cNvSpPr>
              <a:spLocks noChangeArrowheads="1"/>
            </p:cNvSpPr>
            <p:nvPr/>
          </p:nvSpPr>
          <p:spPr bwMode="auto">
            <a:xfrm>
              <a:off x="6302" y="1380"/>
              <a:ext cx="1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Rectangle 169"/>
            <p:cNvSpPr>
              <a:spLocks noChangeArrowheads="1"/>
            </p:cNvSpPr>
            <p:nvPr/>
          </p:nvSpPr>
          <p:spPr bwMode="auto">
            <a:xfrm>
              <a:off x="6302" y="1465"/>
              <a:ext cx="106" cy="65"/>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Rectangle 170"/>
            <p:cNvSpPr>
              <a:spLocks noChangeArrowheads="1"/>
            </p:cNvSpPr>
            <p:nvPr/>
          </p:nvSpPr>
          <p:spPr bwMode="auto">
            <a:xfrm>
              <a:off x="6302" y="1465"/>
              <a:ext cx="1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171"/>
            <p:cNvSpPr>
              <a:spLocks/>
            </p:cNvSpPr>
            <p:nvPr/>
          </p:nvSpPr>
          <p:spPr bwMode="auto">
            <a:xfrm>
              <a:off x="6302" y="1551"/>
              <a:ext cx="104" cy="64"/>
            </a:xfrm>
            <a:custGeom>
              <a:avLst/>
              <a:gdLst>
                <a:gd name="T0" fmla="*/ 104 w 104"/>
                <a:gd name="T1" fmla="*/ 0 h 64"/>
                <a:gd name="T2" fmla="*/ 0 w 104"/>
                <a:gd name="T3" fmla="*/ 0 h 64"/>
                <a:gd name="T4" fmla="*/ 0 w 104"/>
                <a:gd name="T5" fmla="*/ 64 h 64"/>
                <a:gd name="T6" fmla="*/ 45 w 104"/>
                <a:gd name="T7" fmla="*/ 64 h 64"/>
                <a:gd name="T8" fmla="*/ 104 w 104"/>
                <a:gd name="T9" fmla="*/ 0 h 64"/>
              </a:gdLst>
              <a:ahLst/>
              <a:cxnLst>
                <a:cxn ang="0">
                  <a:pos x="T0" y="T1"/>
                </a:cxn>
                <a:cxn ang="0">
                  <a:pos x="T2" y="T3"/>
                </a:cxn>
                <a:cxn ang="0">
                  <a:pos x="T4" y="T5"/>
                </a:cxn>
                <a:cxn ang="0">
                  <a:pos x="T6" y="T7"/>
                </a:cxn>
                <a:cxn ang="0">
                  <a:pos x="T8" y="T9"/>
                </a:cxn>
              </a:cxnLst>
              <a:rect l="0" t="0" r="r" b="b"/>
              <a:pathLst>
                <a:path w="104" h="64">
                  <a:moveTo>
                    <a:pt x="104" y="0"/>
                  </a:moveTo>
                  <a:lnTo>
                    <a:pt x="0" y="0"/>
                  </a:lnTo>
                  <a:lnTo>
                    <a:pt x="0" y="64"/>
                  </a:lnTo>
                  <a:lnTo>
                    <a:pt x="45" y="64"/>
                  </a:lnTo>
                  <a:lnTo>
                    <a:pt x="104"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172"/>
            <p:cNvSpPr>
              <a:spLocks/>
            </p:cNvSpPr>
            <p:nvPr/>
          </p:nvSpPr>
          <p:spPr bwMode="auto">
            <a:xfrm>
              <a:off x="6302" y="1551"/>
              <a:ext cx="104" cy="64"/>
            </a:xfrm>
            <a:custGeom>
              <a:avLst/>
              <a:gdLst>
                <a:gd name="T0" fmla="*/ 104 w 104"/>
                <a:gd name="T1" fmla="*/ 0 h 64"/>
                <a:gd name="T2" fmla="*/ 0 w 104"/>
                <a:gd name="T3" fmla="*/ 0 h 64"/>
                <a:gd name="T4" fmla="*/ 0 w 104"/>
                <a:gd name="T5" fmla="*/ 64 h 64"/>
                <a:gd name="T6" fmla="*/ 45 w 104"/>
                <a:gd name="T7" fmla="*/ 64 h 64"/>
                <a:gd name="T8" fmla="*/ 104 w 104"/>
                <a:gd name="T9" fmla="*/ 0 h 64"/>
              </a:gdLst>
              <a:ahLst/>
              <a:cxnLst>
                <a:cxn ang="0">
                  <a:pos x="T0" y="T1"/>
                </a:cxn>
                <a:cxn ang="0">
                  <a:pos x="T2" y="T3"/>
                </a:cxn>
                <a:cxn ang="0">
                  <a:pos x="T4" y="T5"/>
                </a:cxn>
                <a:cxn ang="0">
                  <a:pos x="T6" y="T7"/>
                </a:cxn>
                <a:cxn ang="0">
                  <a:pos x="T8" y="T9"/>
                </a:cxn>
              </a:cxnLst>
              <a:rect l="0" t="0" r="r" b="b"/>
              <a:pathLst>
                <a:path w="104" h="64">
                  <a:moveTo>
                    <a:pt x="104" y="0"/>
                  </a:moveTo>
                  <a:lnTo>
                    <a:pt x="0" y="0"/>
                  </a:lnTo>
                  <a:lnTo>
                    <a:pt x="0" y="64"/>
                  </a:lnTo>
                  <a:lnTo>
                    <a:pt x="45" y="64"/>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173"/>
            <p:cNvSpPr>
              <a:spLocks/>
            </p:cNvSpPr>
            <p:nvPr/>
          </p:nvSpPr>
          <p:spPr bwMode="auto">
            <a:xfrm>
              <a:off x="6299" y="2766"/>
              <a:ext cx="1073" cy="1258"/>
            </a:xfrm>
            <a:custGeom>
              <a:avLst/>
              <a:gdLst>
                <a:gd name="T0" fmla="*/ 930 w 930"/>
                <a:gd name="T1" fmla="*/ 1057 h 1090"/>
                <a:gd name="T2" fmla="*/ 897 w 930"/>
                <a:gd name="T3" fmla="*/ 1090 h 1090"/>
                <a:gd name="T4" fmla="*/ 33 w 930"/>
                <a:gd name="T5" fmla="*/ 1090 h 1090"/>
                <a:gd name="T6" fmla="*/ 0 w 930"/>
                <a:gd name="T7" fmla="*/ 1057 h 1090"/>
                <a:gd name="T8" fmla="*/ 0 w 930"/>
                <a:gd name="T9" fmla="*/ 33 h 1090"/>
                <a:gd name="T10" fmla="*/ 33 w 930"/>
                <a:gd name="T11" fmla="*/ 0 h 1090"/>
                <a:gd name="T12" fmla="*/ 897 w 930"/>
                <a:gd name="T13" fmla="*/ 0 h 1090"/>
                <a:gd name="T14" fmla="*/ 930 w 930"/>
                <a:gd name="T15" fmla="*/ 33 h 1090"/>
                <a:gd name="T16" fmla="*/ 930 w 930"/>
                <a:gd name="T17" fmla="*/ 1057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0" h="1090">
                  <a:moveTo>
                    <a:pt x="930" y="1057"/>
                  </a:moveTo>
                  <a:cubicBezTo>
                    <a:pt x="930" y="1075"/>
                    <a:pt x="915" y="1090"/>
                    <a:pt x="897" y="1090"/>
                  </a:cubicBezTo>
                  <a:cubicBezTo>
                    <a:pt x="33" y="1090"/>
                    <a:pt x="33" y="1090"/>
                    <a:pt x="33" y="1090"/>
                  </a:cubicBezTo>
                  <a:cubicBezTo>
                    <a:pt x="15" y="1090"/>
                    <a:pt x="0" y="1075"/>
                    <a:pt x="0" y="1057"/>
                  </a:cubicBezTo>
                  <a:cubicBezTo>
                    <a:pt x="0" y="33"/>
                    <a:pt x="0" y="33"/>
                    <a:pt x="0" y="33"/>
                  </a:cubicBezTo>
                  <a:cubicBezTo>
                    <a:pt x="0" y="15"/>
                    <a:pt x="15" y="0"/>
                    <a:pt x="33" y="0"/>
                  </a:cubicBezTo>
                  <a:cubicBezTo>
                    <a:pt x="897" y="0"/>
                    <a:pt x="897" y="0"/>
                    <a:pt x="897" y="0"/>
                  </a:cubicBezTo>
                  <a:cubicBezTo>
                    <a:pt x="915" y="0"/>
                    <a:pt x="930" y="15"/>
                    <a:pt x="930" y="33"/>
                  </a:cubicBezTo>
                  <a:cubicBezTo>
                    <a:pt x="930" y="1057"/>
                    <a:pt x="930" y="1057"/>
                    <a:pt x="930" y="1057"/>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174"/>
            <p:cNvSpPr>
              <a:spLocks/>
            </p:cNvSpPr>
            <p:nvPr/>
          </p:nvSpPr>
          <p:spPr bwMode="auto">
            <a:xfrm>
              <a:off x="6292" y="2759"/>
              <a:ext cx="1087" cy="1272"/>
            </a:xfrm>
            <a:custGeom>
              <a:avLst/>
              <a:gdLst>
                <a:gd name="T0" fmla="*/ 936 w 942"/>
                <a:gd name="T1" fmla="*/ 1063 h 1102"/>
                <a:gd name="T2" fmla="*/ 930 w 942"/>
                <a:gd name="T3" fmla="*/ 1063 h 1102"/>
                <a:gd name="T4" fmla="*/ 922 w 942"/>
                <a:gd name="T5" fmla="*/ 1082 h 1102"/>
                <a:gd name="T6" fmla="*/ 903 w 942"/>
                <a:gd name="T7" fmla="*/ 1090 h 1102"/>
                <a:gd name="T8" fmla="*/ 39 w 942"/>
                <a:gd name="T9" fmla="*/ 1090 h 1102"/>
                <a:gd name="T10" fmla="*/ 20 w 942"/>
                <a:gd name="T11" fmla="*/ 1082 h 1102"/>
                <a:gd name="T12" fmla="*/ 12 w 942"/>
                <a:gd name="T13" fmla="*/ 1063 h 1102"/>
                <a:gd name="T14" fmla="*/ 12 w 942"/>
                <a:gd name="T15" fmla="*/ 39 h 1102"/>
                <a:gd name="T16" fmla="*/ 20 w 942"/>
                <a:gd name="T17" fmla="*/ 20 h 1102"/>
                <a:gd name="T18" fmla="*/ 39 w 942"/>
                <a:gd name="T19" fmla="*/ 12 h 1102"/>
                <a:gd name="T20" fmla="*/ 903 w 942"/>
                <a:gd name="T21" fmla="*/ 12 h 1102"/>
                <a:gd name="T22" fmla="*/ 922 w 942"/>
                <a:gd name="T23" fmla="*/ 20 h 1102"/>
                <a:gd name="T24" fmla="*/ 930 w 942"/>
                <a:gd name="T25" fmla="*/ 39 h 1102"/>
                <a:gd name="T26" fmla="*/ 930 w 942"/>
                <a:gd name="T27" fmla="*/ 1063 h 1102"/>
                <a:gd name="T28" fmla="*/ 936 w 942"/>
                <a:gd name="T29" fmla="*/ 1063 h 1102"/>
                <a:gd name="T30" fmla="*/ 942 w 942"/>
                <a:gd name="T31" fmla="*/ 1063 h 1102"/>
                <a:gd name="T32" fmla="*/ 942 w 942"/>
                <a:gd name="T33" fmla="*/ 39 h 1102"/>
                <a:gd name="T34" fmla="*/ 903 w 942"/>
                <a:gd name="T35" fmla="*/ 0 h 1102"/>
                <a:gd name="T36" fmla="*/ 39 w 942"/>
                <a:gd name="T37" fmla="*/ 0 h 1102"/>
                <a:gd name="T38" fmla="*/ 0 w 942"/>
                <a:gd name="T39" fmla="*/ 39 h 1102"/>
                <a:gd name="T40" fmla="*/ 0 w 942"/>
                <a:gd name="T41" fmla="*/ 1063 h 1102"/>
                <a:gd name="T42" fmla="*/ 39 w 942"/>
                <a:gd name="T43" fmla="*/ 1102 h 1102"/>
                <a:gd name="T44" fmla="*/ 903 w 942"/>
                <a:gd name="T45" fmla="*/ 1102 h 1102"/>
                <a:gd name="T46" fmla="*/ 942 w 942"/>
                <a:gd name="T47" fmla="*/ 1063 h 1102"/>
                <a:gd name="T48" fmla="*/ 936 w 942"/>
                <a:gd name="T49" fmla="*/ 1063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2" h="1102">
                  <a:moveTo>
                    <a:pt x="936" y="1063"/>
                  </a:moveTo>
                  <a:cubicBezTo>
                    <a:pt x="930" y="1063"/>
                    <a:pt x="930" y="1063"/>
                    <a:pt x="930" y="1063"/>
                  </a:cubicBezTo>
                  <a:cubicBezTo>
                    <a:pt x="930" y="1070"/>
                    <a:pt x="927" y="1077"/>
                    <a:pt x="922" y="1082"/>
                  </a:cubicBezTo>
                  <a:cubicBezTo>
                    <a:pt x="917" y="1087"/>
                    <a:pt x="910" y="1090"/>
                    <a:pt x="903" y="1090"/>
                  </a:cubicBezTo>
                  <a:cubicBezTo>
                    <a:pt x="39" y="1090"/>
                    <a:pt x="39" y="1090"/>
                    <a:pt x="39" y="1090"/>
                  </a:cubicBezTo>
                  <a:cubicBezTo>
                    <a:pt x="32" y="1090"/>
                    <a:pt x="25" y="1087"/>
                    <a:pt x="20" y="1082"/>
                  </a:cubicBezTo>
                  <a:cubicBezTo>
                    <a:pt x="15" y="1077"/>
                    <a:pt x="12" y="1070"/>
                    <a:pt x="12" y="1063"/>
                  </a:cubicBezTo>
                  <a:cubicBezTo>
                    <a:pt x="12" y="39"/>
                    <a:pt x="12" y="39"/>
                    <a:pt x="12" y="39"/>
                  </a:cubicBezTo>
                  <a:cubicBezTo>
                    <a:pt x="12" y="32"/>
                    <a:pt x="15" y="25"/>
                    <a:pt x="20" y="20"/>
                  </a:cubicBezTo>
                  <a:cubicBezTo>
                    <a:pt x="25" y="15"/>
                    <a:pt x="32" y="12"/>
                    <a:pt x="39" y="12"/>
                  </a:cubicBezTo>
                  <a:cubicBezTo>
                    <a:pt x="903" y="12"/>
                    <a:pt x="903" y="12"/>
                    <a:pt x="903" y="12"/>
                  </a:cubicBezTo>
                  <a:cubicBezTo>
                    <a:pt x="910" y="12"/>
                    <a:pt x="917" y="15"/>
                    <a:pt x="922" y="20"/>
                  </a:cubicBezTo>
                  <a:cubicBezTo>
                    <a:pt x="927" y="25"/>
                    <a:pt x="930" y="32"/>
                    <a:pt x="930" y="39"/>
                  </a:cubicBezTo>
                  <a:cubicBezTo>
                    <a:pt x="930" y="1063"/>
                    <a:pt x="930" y="1063"/>
                    <a:pt x="930" y="1063"/>
                  </a:cubicBezTo>
                  <a:cubicBezTo>
                    <a:pt x="936" y="1063"/>
                    <a:pt x="936" y="1063"/>
                    <a:pt x="936" y="1063"/>
                  </a:cubicBezTo>
                  <a:cubicBezTo>
                    <a:pt x="942" y="1063"/>
                    <a:pt x="942" y="1063"/>
                    <a:pt x="942" y="1063"/>
                  </a:cubicBezTo>
                  <a:cubicBezTo>
                    <a:pt x="942" y="39"/>
                    <a:pt x="942" y="39"/>
                    <a:pt x="942" y="39"/>
                  </a:cubicBezTo>
                  <a:cubicBezTo>
                    <a:pt x="942" y="18"/>
                    <a:pt x="924" y="0"/>
                    <a:pt x="903" y="0"/>
                  </a:cubicBezTo>
                  <a:cubicBezTo>
                    <a:pt x="39" y="0"/>
                    <a:pt x="39" y="0"/>
                    <a:pt x="39" y="0"/>
                  </a:cubicBezTo>
                  <a:cubicBezTo>
                    <a:pt x="18" y="0"/>
                    <a:pt x="0" y="18"/>
                    <a:pt x="0" y="39"/>
                  </a:cubicBezTo>
                  <a:cubicBezTo>
                    <a:pt x="0" y="1063"/>
                    <a:pt x="0" y="1063"/>
                    <a:pt x="0" y="1063"/>
                  </a:cubicBezTo>
                  <a:cubicBezTo>
                    <a:pt x="0" y="1084"/>
                    <a:pt x="18" y="1102"/>
                    <a:pt x="39" y="1102"/>
                  </a:cubicBezTo>
                  <a:cubicBezTo>
                    <a:pt x="903" y="1102"/>
                    <a:pt x="903" y="1102"/>
                    <a:pt x="903" y="1102"/>
                  </a:cubicBezTo>
                  <a:cubicBezTo>
                    <a:pt x="924" y="1102"/>
                    <a:pt x="942" y="1084"/>
                    <a:pt x="942" y="1063"/>
                  </a:cubicBezTo>
                  <a:lnTo>
                    <a:pt x="936" y="10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175"/>
            <p:cNvSpPr>
              <a:spLocks/>
            </p:cNvSpPr>
            <p:nvPr/>
          </p:nvSpPr>
          <p:spPr bwMode="auto">
            <a:xfrm>
              <a:off x="6422" y="3714"/>
              <a:ext cx="37" cy="60"/>
            </a:xfrm>
            <a:custGeom>
              <a:avLst/>
              <a:gdLst>
                <a:gd name="T0" fmla="*/ 0 w 32"/>
                <a:gd name="T1" fmla="*/ 50 h 52"/>
                <a:gd name="T2" fmla="*/ 0 w 32"/>
                <a:gd name="T3" fmla="*/ 41 h 52"/>
                <a:gd name="T4" fmla="*/ 3 w 32"/>
                <a:gd name="T5" fmla="*/ 43 h 52"/>
                <a:gd name="T6" fmla="*/ 6 w 32"/>
                <a:gd name="T7" fmla="*/ 44 h 52"/>
                <a:gd name="T8" fmla="*/ 10 w 32"/>
                <a:gd name="T9" fmla="*/ 45 h 52"/>
                <a:gd name="T10" fmla="*/ 13 w 32"/>
                <a:gd name="T11" fmla="*/ 46 h 52"/>
                <a:gd name="T12" fmla="*/ 21 w 32"/>
                <a:gd name="T13" fmla="*/ 44 h 52"/>
                <a:gd name="T14" fmla="*/ 23 w 32"/>
                <a:gd name="T15" fmla="*/ 39 h 52"/>
                <a:gd name="T16" fmla="*/ 23 w 32"/>
                <a:gd name="T17" fmla="*/ 36 h 52"/>
                <a:gd name="T18" fmla="*/ 20 w 32"/>
                <a:gd name="T19" fmla="*/ 33 h 52"/>
                <a:gd name="T20" fmla="*/ 17 w 32"/>
                <a:gd name="T21" fmla="*/ 31 h 52"/>
                <a:gd name="T22" fmla="*/ 12 w 32"/>
                <a:gd name="T23" fmla="*/ 29 h 52"/>
                <a:gd name="T24" fmla="*/ 7 w 32"/>
                <a:gd name="T25" fmla="*/ 26 h 52"/>
                <a:gd name="T26" fmla="*/ 3 w 32"/>
                <a:gd name="T27" fmla="*/ 23 h 52"/>
                <a:gd name="T28" fmla="*/ 1 w 32"/>
                <a:gd name="T29" fmla="*/ 19 h 52"/>
                <a:gd name="T30" fmla="*/ 0 w 32"/>
                <a:gd name="T31" fmla="*/ 14 h 52"/>
                <a:gd name="T32" fmla="*/ 1 w 32"/>
                <a:gd name="T33" fmla="*/ 8 h 52"/>
                <a:gd name="T34" fmla="*/ 6 w 32"/>
                <a:gd name="T35" fmla="*/ 4 h 52"/>
                <a:gd name="T36" fmla="*/ 12 w 32"/>
                <a:gd name="T37" fmla="*/ 1 h 52"/>
                <a:gd name="T38" fmla="*/ 18 w 32"/>
                <a:gd name="T39" fmla="*/ 0 h 52"/>
                <a:gd name="T40" fmla="*/ 30 w 32"/>
                <a:gd name="T41" fmla="*/ 2 h 52"/>
                <a:gd name="T42" fmla="*/ 30 w 32"/>
                <a:gd name="T43" fmla="*/ 10 h 52"/>
                <a:gd name="T44" fmla="*/ 19 w 32"/>
                <a:gd name="T45" fmla="*/ 7 h 52"/>
                <a:gd name="T46" fmla="*/ 15 w 32"/>
                <a:gd name="T47" fmla="*/ 8 h 52"/>
                <a:gd name="T48" fmla="*/ 12 w 32"/>
                <a:gd name="T49" fmla="*/ 9 h 52"/>
                <a:gd name="T50" fmla="*/ 10 w 32"/>
                <a:gd name="T51" fmla="*/ 11 h 52"/>
                <a:gd name="T52" fmla="*/ 9 w 32"/>
                <a:gd name="T53" fmla="*/ 14 h 52"/>
                <a:gd name="T54" fmla="*/ 9 w 32"/>
                <a:gd name="T55" fmla="*/ 17 h 52"/>
                <a:gd name="T56" fmla="*/ 11 w 32"/>
                <a:gd name="T57" fmla="*/ 19 h 52"/>
                <a:gd name="T58" fmla="*/ 15 w 32"/>
                <a:gd name="T59" fmla="*/ 21 h 52"/>
                <a:gd name="T60" fmla="*/ 19 w 32"/>
                <a:gd name="T61" fmla="*/ 23 h 52"/>
                <a:gd name="T62" fmla="*/ 24 w 32"/>
                <a:gd name="T63" fmla="*/ 26 h 52"/>
                <a:gd name="T64" fmla="*/ 28 w 32"/>
                <a:gd name="T65" fmla="*/ 29 h 52"/>
                <a:gd name="T66" fmla="*/ 31 w 32"/>
                <a:gd name="T67" fmla="*/ 34 h 52"/>
                <a:gd name="T68" fmla="*/ 32 w 32"/>
                <a:gd name="T69" fmla="*/ 39 h 52"/>
                <a:gd name="T70" fmla="*/ 31 w 32"/>
                <a:gd name="T71" fmla="*/ 45 h 52"/>
                <a:gd name="T72" fmla="*/ 26 w 32"/>
                <a:gd name="T73" fmla="*/ 49 h 52"/>
                <a:gd name="T74" fmla="*/ 20 w 32"/>
                <a:gd name="T75" fmla="*/ 52 h 52"/>
                <a:gd name="T76" fmla="*/ 13 w 32"/>
                <a:gd name="T77" fmla="*/ 52 h 52"/>
                <a:gd name="T78" fmla="*/ 10 w 32"/>
                <a:gd name="T79" fmla="*/ 52 h 52"/>
                <a:gd name="T80" fmla="*/ 6 w 32"/>
                <a:gd name="T81" fmla="*/ 52 h 52"/>
                <a:gd name="T82" fmla="*/ 3 w 32"/>
                <a:gd name="T83" fmla="*/ 51 h 52"/>
                <a:gd name="T84" fmla="*/ 0 w 32"/>
                <a:gd name="T85"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52">
                  <a:moveTo>
                    <a:pt x="0" y="50"/>
                  </a:moveTo>
                  <a:cubicBezTo>
                    <a:pt x="0" y="41"/>
                    <a:pt x="0" y="41"/>
                    <a:pt x="0" y="41"/>
                  </a:cubicBezTo>
                  <a:cubicBezTo>
                    <a:pt x="1" y="42"/>
                    <a:pt x="2" y="42"/>
                    <a:pt x="3" y="43"/>
                  </a:cubicBezTo>
                  <a:cubicBezTo>
                    <a:pt x="4" y="43"/>
                    <a:pt x="5" y="44"/>
                    <a:pt x="6" y="44"/>
                  </a:cubicBezTo>
                  <a:cubicBezTo>
                    <a:pt x="7" y="45"/>
                    <a:pt x="8" y="45"/>
                    <a:pt x="10" y="45"/>
                  </a:cubicBezTo>
                  <a:cubicBezTo>
                    <a:pt x="11" y="45"/>
                    <a:pt x="12" y="46"/>
                    <a:pt x="13" y="46"/>
                  </a:cubicBezTo>
                  <a:cubicBezTo>
                    <a:pt x="16" y="46"/>
                    <a:pt x="19" y="45"/>
                    <a:pt x="21" y="44"/>
                  </a:cubicBezTo>
                  <a:cubicBezTo>
                    <a:pt x="23" y="43"/>
                    <a:pt x="23" y="41"/>
                    <a:pt x="23" y="39"/>
                  </a:cubicBezTo>
                  <a:cubicBezTo>
                    <a:pt x="23" y="38"/>
                    <a:pt x="23" y="36"/>
                    <a:pt x="23" y="36"/>
                  </a:cubicBezTo>
                  <a:cubicBezTo>
                    <a:pt x="22" y="35"/>
                    <a:pt x="21" y="34"/>
                    <a:pt x="20" y="33"/>
                  </a:cubicBezTo>
                  <a:cubicBezTo>
                    <a:pt x="19" y="32"/>
                    <a:pt x="18" y="32"/>
                    <a:pt x="17" y="31"/>
                  </a:cubicBezTo>
                  <a:cubicBezTo>
                    <a:pt x="15" y="30"/>
                    <a:pt x="14" y="30"/>
                    <a:pt x="12" y="29"/>
                  </a:cubicBezTo>
                  <a:cubicBezTo>
                    <a:pt x="10" y="28"/>
                    <a:pt x="9" y="27"/>
                    <a:pt x="7" y="26"/>
                  </a:cubicBezTo>
                  <a:cubicBezTo>
                    <a:pt x="6" y="25"/>
                    <a:pt x="4" y="24"/>
                    <a:pt x="3" y="23"/>
                  </a:cubicBezTo>
                  <a:cubicBezTo>
                    <a:pt x="2" y="22"/>
                    <a:pt x="1" y="21"/>
                    <a:pt x="1" y="19"/>
                  </a:cubicBezTo>
                  <a:cubicBezTo>
                    <a:pt x="0" y="18"/>
                    <a:pt x="0" y="16"/>
                    <a:pt x="0" y="14"/>
                  </a:cubicBezTo>
                  <a:cubicBezTo>
                    <a:pt x="0" y="12"/>
                    <a:pt x="0" y="10"/>
                    <a:pt x="1" y="8"/>
                  </a:cubicBezTo>
                  <a:cubicBezTo>
                    <a:pt x="3" y="6"/>
                    <a:pt x="4" y="5"/>
                    <a:pt x="6" y="4"/>
                  </a:cubicBezTo>
                  <a:cubicBezTo>
                    <a:pt x="7" y="3"/>
                    <a:pt x="9" y="2"/>
                    <a:pt x="12" y="1"/>
                  </a:cubicBezTo>
                  <a:cubicBezTo>
                    <a:pt x="14" y="1"/>
                    <a:pt x="16" y="0"/>
                    <a:pt x="18" y="0"/>
                  </a:cubicBezTo>
                  <a:cubicBezTo>
                    <a:pt x="24" y="0"/>
                    <a:pt x="28" y="1"/>
                    <a:pt x="30" y="2"/>
                  </a:cubicBezTo>
                  <a:cubicBezTo>
                    <a:pt x="30" y="10"/>
                    <a:pt x="30" y="10"/>
                    <a:pt x="30" y="10"/>
                  </a:cubicBezTo>
                  <a:cubicBezTo>
                    <a:pt x="27" y="8"/>
                    <a:pt x="23" y="7"/>
                    <a:pt x="19" y="7"/>
                  </a:cubicBezTo>
                  <a:cubicBezTo>
                    <a:pt x="18" y="7"/>
                    <a:pt x="17" y="7"/>
                    <a:pt x="15" y="8"/>
                  </a:cubicBezTo>
                  <a:cubicBezTo>
                    <a:pt x="14" y="8"/>
                    <a:pt x="13" y="8"/>
                    <a:pt x="12" y="9"/>
                  </a:cubicBezTo>
                  <a:cubicBezTo>
                    <a:pt x="11" y="9"/>
                    <a:pt x="10" y="10"/>
                    <a:pt x="10" y="11"/>
                  </a:cubicBezTo>
                  <a:cubicBezTo>
                    <a:pt x="9" y="12"/>
                    <a:pt x="9" y="13"/>
                    <a:pt x="9" y="14"/>
                  </a:cubicBezTo>
                  <a:cubicBezTo>
                    <a:pt x="9" y="15"/>
                    <a:pt x="9" y="16"/>
                    <a:pt x="9" y="17"/>
                  </a:cubicBezTo>
                  <a:cubicBezTo>
                    <a:pt x="10" y="18"/>
                    <a:pt x="11" y="18"/>
                    <a:pt x="11" y="19"/>
                  </a:cubicBezTo>
                  <a:cubicBezTo>
                    <a:pt x="12" y="20"/>
                    <a:pt x="13" y="21"/>
                    <a:pt x="15" y="21"/>
                  </a:cubicBezTo>
                  <a:cubicBezTo>
                    <a:pt x="16" y="22"/>
                    <a:pt x="18" y="22"/>
                    <a:pt x="19" y="23"/>
                  </a:cubicBezTo>
                  <a:cubicBezTo>
                    <a:pt x="21" y="24"/>
                    <a:pt x="23" y="25"/>
                    <a:pt x="24" y="26"/>
                  </a:cubicBezTo>
                  <a:cubicBezTo>
                    <a:pt x="26" y="27"/>
                    <a:pt x="27" y="28"/>
                    <a:pt x="28" y="29"/>
                  </a:cubicBezTo>
                  <a:cubicBezTo>
                    <a:pt x="30" y="31"/>
                    <a:pt x="30" y="32"/>
                    <a:pt x="31" y="34"/>
                  </a:cubicBezTo>
                  <a:cubicBezTo>
                    <a:pt x="32" y="35"/>
                    <a:pt x="32" y="37"/>
                    <a:pt x="32" y="39"/>
                  </a:cubicBezTo>
                  <a:cubicBezTo>
                    <a:pt x="32" y="41"/>
                    <a:pt x="32" y="43"/>
                    <a:pt x="31" y="45"/>
                  </a:cubicBezTo>
                  <a:cubicBezTo>
                    <a:pt x="30" y="47"/>
                    <a:pt x="28" y="48"/>
                    <a:pt x="26" y="49"/>
                  </a:cubicBezTo>
                  <a:cubicBezTo>
                    <a:pt x="25" y="50"/>
                    <a:pt x="23" y="51"/>
                    <a:pt x="20" y="52"/>
                  </a:cubicBezTo>
                  <a:cubicBezTo>
                    <a:pt x="18" y="52"/>
                    <a:pt x="16" y="52"/>
                    <a:pt x="13" y="52"/>
                  </a:cubicBezTo>
                  <a:cubicBezTo>
                    <a:pt x="12" y="52"/>
                    <a:pt x="11" y="52"/>
                    <a:pt x="10" y="52"/>
                  </a:cubicBezTo>
                  <a:cubicBezTo>
                    <a:pt x="9" y="52"/>
                    <a:pt x="8" y="52"/>
                    <a:pt x="6" y="52"/>
                  </a:cubicBezTo>
                  <a:cubicBezTo>
                    <a:pt x="5" y="51"/>
                    <a:pt x="4" y="51"/>
                    <a:pt x="3" y="51"/>
                  </a:cubicBezTo>
                  <a:cubicBezTo>
                    <a:pt x="2" y="50"/>
                    <a:pt x="1" y="50"/>
                    <a:pt x="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176"/>
            <p:cNvSpPr>
              <a:spLocks/>
            </p:cNvSpPr>
            <p:nvPr/>
          </p:nvSpPr>
          <p:spPr bwMode="auto">
            <a:xfrm>
              <a:off x="6464" y="3715"/>
              <a:ext cx="44" cy="59"/>
            </a:xfrm>
            <a:custGeom>
              <a:avLst/>
              <a:gdLst>
                <a:gd name="T0" fmla="*/ 44 w 44"/>
                <a:gd name="T1" fmla="*/ 8 h 59"/>
                <a:gd name="T2" fmla="*/ 26 w 44"/>
                <a:gd name="T3" fmla="*/ 8 h 59"/>
                <a:gd name="T4" fmla="*/ 26 w 44"/>
                <a:gd name="T5" fmla="*/ 59 h 59"/>
                <a:gd name="T6" fmla="*/ 17 w 44"/>
                <a:gd name="T7" fmla="*/ 59 h 59"/>
                <a:gd name="T8" fmla="*/ 17 w 44"/>
                <a:gd name="T9" fmla="*/ 8 h 59"/>
                <a:gd name="T10" fmla="*/ 0 w 44"/>
                <a:gd name="T11" fmla="*/ 8 h 59"/>
                <a:gd name="T12" fmla="*/ 0 w 44"/>
                <a:gd name="T13" fmla="*/ 0 h 59"/>
                <a:gd name="T14" fmla="*/ 44 w 44"/>
                <a:gd name="T15" fmla="*/ 0 h 59"/>
                <a:gd name="T16" fmla="*/ 44 w 44"/>
                <a:gd name="T17"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9">
                  <a:moveTo>
                    <a:pt x="44" y="8"/>
                  </a:moveTo>
                  <a:lnTo>
                    <a:pt x="26" y="8"/>
                  </a:lnTo>
                  <a:lnTo>
                    <a:pt x="26" y="59"/>
                  </a:lnTo>
                  <a:lnTo>
                    <a:pt x="17" y="59"/>
                  </a:lnTo>
                  <a:lnTo>
                    <a:pt x="17" y="8"/>
                  </a:lnTo>
                  <a:lnTo>
                    <a:pt x="0" y="8"/>
                  </a:lnTo>
                  <a:lnTo>
                    <a:pt x="0" y="0"/>
                  </a:lnTo>
                  <a:lnTo>
                    <a:pt x="44" y="0"/>
                  </a:lnTo>
                  <a:lnTo>
                    <a:pt x="4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177"/>
            <p:cNvSpPr>
              <a:spLocks noEditPoints="1"/>
            </p:cNvSpPr>
            <p:nvPr/>
          </p:nvSpPr>
          <p:spPr bwMode="auto">
            <a:xfrm>
              <a:off x="6509" y="3714"/>
              <a:ext cx="55" cy="60"/>
            </a:xfrm>
            <a:custGeom>
              <a:avLst/>
              <a:gdLst>
                <a:gd name="T0" fmla="*/ 24 w 48"/>
                <a:gd name="T1" fmla="*/ 52 h 52"/>
                <a:gd name="T2" fmla="*/ 7 w 48"/>
                <a:gd name="T3" fmla="*/ 45 h 52"/>
                <a:gd name="T4" fmla="*/ 0 w 48"/>
                <a:gd name="T5" fmla="*/ 27 h 52"/>
                <a:gd name="T6" fmla="*/ 7 w 48"/>
                <a:gd name="T7" fmla="*/ 8 h 52"/>
                <a:gd name="T8" fmla="*/ 25 w 48"/>
                <a:gd name="T9" fmla="*/ 0 h 52"/>
                <a:gd name="T10" fmla="*/ 42 w 48"/>
                <a:gd name="T11" fmla="*/ 7 h 52"/>
                <a:gd name="T12" fmla="*/ 48 w 48"/>
                <a:gd name="T13" fmla="*/ 26 h 52"/>
                <a:gd name="T14" fmla="*/ 42 w 48"/>
                <a:gd name="T15" fmla="*/ 45 h 52"/>
                <a:gd name="T16" fmla="*/ 24 w 48"/>
                <a:gd name="T17" fmla="*/ 52 h 52"/>
                <a:gd name="T18" fmla="*/ 24 w 48"/>
                <a:gd name="T19" fmla="*/ 8 h 52"/>
                <a:gd name="T20" fmla="*/ 13 w 48"/>
                <a:gd name="T21" fmla="*/ 13 h 52"/>
                <a:gd name="T22" fmla="*/ 9 w 48"/>
                <a:gd name="T23" fmla="*/ 27 h 52"/>
                <a:gd name="T24" fmla="*/ 13 w 48"/>
                <a:gd name="T25" fmla="*/ 40 h 52"/>
                <a:gd name="T26" fmla="*/ 24 w 48"/>
                <a:gd name="T27" fmla="*/ 45 h 52"/>
                <a:gd name="T28" fmla="*/ 35 w 48"/>
                <a:gd name="T29" fmla="*/ 40 h 52"/>
                <a:gd name="T30" fmla="*/ 40 w 48"/>
                <a:gd name="T31" fmla="*/ 27 h 52"/>
                <a:gd name="T32" fmla="*/ 36 w 48"/>
                <a:gd name="T33" fmla="*/ 13 h 52"/>
                <a:gd name="T34" fmla="*/ 24 w 48"/>
                <a:gd name="T35"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2">
                  <a:moveTo>
                    <a:pt x="24" y="52"/>
                  </a:moveTo>
                  <a:cubicBezTo>
                    <a:pt x="17" y="52"/>
                    <a:pt x="11" y="50"/>
                    <a:pt x="7" y="45"/>
                  </a:cubicBezTo>
                  <a:cubicBezTo>
                    <a:pt x="2" y="41"/>
                    <a:pt x="0" y="35"/>
                    <a:pt x="0" y="27"/>
                  </a:cubicBezTo>
                  <a:cubicBezTo>
                    <a:pt x="0" y="19"/>
                    <a:pt x="2" y="12"/>
                    <a:pt x="7" y="8"/>
                  </a:cubicBezTo>
                  <a:cubicBezTo>
                    <a:pt x="11" y="3"/>
                    <a:pt x="17" y="0"/>
                    <a:pt x="25" y="0"/>
                  </a:cubicBezTo>
                  <a:cubicBezTo>
                    <a:pt x="32" y="0"/>
                    <a:pt x="38" y="3"/>
                    <a:pt x="42" y="7"/>
                  </a:cubicBezTo>
                  <a:cubicBezTo>
                    <a:pt x="46" y="12"/>
                    <a:pt x="48" y="18"/>
                    <a:pt x="48" y="26"/>
                  </a:cubicBezTo>
                  <a:cubicBezTo>
                    <a:pt x="48" y="34"/>
                    <a:pt x="46" y="41"/>
                    <a:pt x="42" y="45"/>
                  </a:cubicBezTo>
                  <a:cubicBezTo>
                    <a:pt x="37" y="50"/>
                    <a:pt x="31" y="52"/>
                    <a:pt x="24" y="52"/>
                  </a:cubicBezTo>
                  <a:close/>
                  <a:moveTo>
                    <a:pt x="24" y="8"/>
                  </a:moveTo>
                  <a:cubicBezTo>
                    <a:pt x="20" y="8"/>
                    <a:pt x="16" y="9"/>
                    <a:pt x="13" y="13"/>
                  </a:cubicBezTo>
                  <a:cubicBezTo>
                    <a:pt x="10" y="16"/>
                    <a:pt x="9" y="21"/>
                    <a:pt x="9" y="27"/>
                  </a:cubicBezTo>
                  <a:cubicBezTo>
                    <a:pt x="9" y="32"/>
                    <a:pt x="10" y="37"/>
                    <a:pt x="13" y="40"/>
                  </a:cubicBezTo>
                  <a:cubicBezTo>
                    <a:pt x="16" y="43"/>
                    <a:pt x="19" y="45"/>
                    <a:pt x="24" y="45"/>
                  </a:cubicBezTo>
                  <a:cubicBezTo>
                    <a:pt x="29" y="45"/>
                    <a:pt x="33" y="44"/>
                    <a:pt x="35" y="40"/>
                  </a:cubicBezTo>
                  <a:cubicBezTo>
                    <a:pt x="38" y="37"/>
                    <a:pt x="40" y="32"/>
                    <a:pt x="40" y="27"/>
                  </a:cubicBezTo>
                  <a:cubicBezTo>
                    <a:pt x="40" y="21"/>
                    <a:pt x="38" y="16"/>
                    <a:pt x="36" y="13"/>
                  </a:cubicBezTo>
                  <a:cubicBezTo>
                    <a:pt x="33" y="9"/>
                    <a:pt x="29" y="8"/>
                    <a:pt x="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78"/>
            <p:cNvSpPr>
              <a:spLocks noEditPoints="1"/>
            </p:cNvSpPr>
            <p:nvPr/>
          </p:nvSpPr>
          <p:spPr bwMode="auto">
            <a:xfrm>
              <a:off x="6576" y="3715"/>
              <a:ext cx="45" cy="59"/>
            </a:xfrm>
            <a:custGeom>
              <a:avLst/>
              <a:gdLst>
                <a:gd name="T0" fmla="*/ 39 w 39"/>
                <a:gd name="T1" fmla="*/ 51 h 51"/>
                <a:gd name="T2" fmla="*/ 29 w 39"/>
                <a:gd name="T3" fmla="*/ 51 h 51"/>
                <a:gd name="T4" fmla="*/ 21 w 39"/>
                <a:gd name="T5" fmla="*/ 37 h 51"/>
                <a:gd name="T6" fmla="*/ 19 w 39"/>
                <a:gd name="T7" fmla="*/ 34 h 51"/>
                <a:gd name="T8" fmla="*/ 17 w 39"/>
                <a:gd name="T9" fmla="*/ 32 h 51"/>
                <a:gd name="T10" fmla="*/ 14 w 39"/>
                <a:gd name="T11" fmla="*/ 31 h 51"/>
                <a:gd name="T12" fmla="*/ 11 w 39"/>
                <a:gd name="T13" fmla="*/ 30 h 51"/>
                <a:gd name="T14" fmla="*/ 8 w 39"/>
                <a:gd name="T15" fmla="*/ 30 h 51"/>
                <a:gd name="T16" fmla="*/ 8 w 39"/>
                <a:gd name="T17" fmla="*/ 51 h 51"/>
                <a:gd name="T18" fmla="*/ 0 w 39"/>
                <a:gd name="T19" fmla="*/ 51 h 51"/>
                <a:gd name="T20" fmla="*/ 0 w 39"/>
                <a:gd name="T21" fmla="*/ 0 h 51"/>
                <a:gd name="T22" fmla="*/ 16 w 39"/>
                <a:gd name="T23" fmla="*/ 0 h 51"/>
                <a:gd name="T24" fmla="*/ 23 w 39"/>
                <a:gd name="T25" fmla="*/ 1 h 51"/>
                <a:gd name="T26" fmla="*/ 28 w 39"/>
                <a:gd name="T27" fmla="*/ 4 h 51"/>
                <a:gd name="T28" fmla="*/ 31 w 39"/>
                <a:gd name="T29" fmla="*/ 8 h 51"/>
                <a:gd name="T30" fmla="*/ 33 w 39"/>
                <a:gd name="T31" fmla="*/ 14 h 51"/>
                <a:gd name="T32" fmla="*/ 32 w 39"/>
                <a:gd name="T33" fmla="*/ 19 h 51"/>
                <a:gd name="T34" fmla="*/ 30 w 39"/>
                <a:gd name="T35" fmla="*/ 23 h 51"/>
                <a:gd name="T36" fmla="*/ 26 w 39"/>
                <a:gd name="T37" fmla="*/ 26 h 51"/>
                <a:gd name="T38" fmla="*/ 21 w 39"/>
                <a:gd name="T39" fmla="*/ 28 h 51"/>
                <a:gd name="T40" fmla="*/ 21 w 39"/>
                <a:gd name="T41" fmla="*/ 28 h 51"/>
                <a:gd name="T42" fmla="*/ 24 w 39"/>
                <a:gd name="T43" fmla="*/ 29 h 51"/>
                <a:gd name="T44" fmla="*/ 26 w 39"/>
                <a:gd name="T45" fmla="*/ 31 h 51"/>
                <a:gd name="T46" fmla="*/ 28 w 39"/>
                <a:gd name="T47" fmla="*/ 34 h 51"/>
                <a:gd name="T48" fmla="*/ 30 w 39"/>
                <a:gd name="T49" fmla="*/ 36 h 51"/>
                <a:gd name="T50" fmla="*/ 39 w 39"/>
                <a:gd name="T51" fmla="*/ 51 h 51"/>
                <a:gd name="T52" fmla="*/ 8 w 39"/>
                <a:gd name="T53" fmla="*/ 7 h 51"/>
                <a:gd name="T54" fmla="*/ 8 w 39"/>
                <a:gd name="T55" fmla="*/ 23 h 51"/>
                <a:gd name="T56" fmla="*/ 15 w 39"/>
                <a:gd name="T57" fmla="*/ 23 h 51"/>
                <a:gd name="T58" fmla="*/ 18 w 39"/>
                <a:gd name="T59" fmla="*/ 23 h 51"/>
                <a:gd name="T60" fmla="*/ 21 w 39"/>
                <a:gd name="T61" fmla="*/ 21 h 51"/>
                <a:gd name="T62" fmla="*/ 23 w 39"/>
                <a:gd name="T63" fmla="*/ 18 h 51"/>
                <a:gd name="T64" fmla="*/ 24 w 39"/>
                <a:gd name="T65" fmla="*/ 15 h 51"/>
                <a:gd name="T66" fmla="*/ 22 w 39"/>
                <a:gd name="T67" fmla="*/ 9 h 51"/>
                <a:gd name="T68" fmla="*/ 15 w 39"/>
                <a:gd name="T69" fmla="*/ 7 h 51"/>
                <a:gd name="T70" fmla="*/ 8 w 39"/>
                <a:gd name="T7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1">
                  <a:moveTo>
                    <a:pt x="39" y="51"/>
                  </a:moveTo>
                  <a:cubicBezTo>
                    <a:pt x="29" y="51"/>
                    <a:pt x="29" y="51"/>
                    <a:pt x="29" y="51"/>
                  </a:cubicBezTo>
                  <a:cubicBezTo>
                    <a:pt x="21" y="37"/>
                    <a:pt x="21" y="37"/>
                    <a:pt x="21" y="37"/>
                  </a:cubicBezTo>
                  <a:cubicBezTo>
                    <a:pt x="20" y="36"/>
                    <a:pt x="19" y="35"/>
                    <a:pt x="19" y="34"/>
                  </a:cubicBezTo>
                  <a:cubicBezTo>
                    <a:pt x="18" y="33"/>
                    <a:pt x="17" y="32"/>
                    <a:pt x="17" y="32"/>
                  </a:cubicBezTo>
                  <a:cubicBezTo>
                    <a:pt x="16" y="31"/>
                    <a:pt x="15" y="31"/>
                    <a:pt x="14" y="31"/>
                  </a:cubicBezTo>
                  <a:cubicBezTo>
                    <a:pt x="13" y="30"/>
                    <a:pt x="12" y="30"/>
                    <a:pt x="11" y="30"/>
                  </a:cubicBezTo>
                  <a:cubicBezTo>
                    <a:pt x="8" y="30"/>
                    <a:pt x="8" y="30"/>
                    <a:pt x="8" y="30"/>
                  </a:cubicBezTo>
                  <a:cubicBezTo>
                    <a:pt x="8" y="51"/>
                    <a:pt x="8" y="51"/>
                    <a:pt x="8" y="51"/>
                  </a:cubicBezTo>
                  <a:cubicBezTo>
                    <a:pt x="0" y="51"/>
                    <a:pt x="0" y="51"/>
                    <a:pt x="0" y="51"/>
                  </a:cubicBezTo>
                  <a:cubicBezTo>
                    <a:pt x="0" y="0"/>
                    <a:pt x="0" y="0"/>
                    <a:pt x="0" y="0"/>
                  </a:cubicBezTo>
                  <a:cubicBezTo>
                    <a:pt x="16" y="0"/>
                    <a:pt x="16" y="0"/>
                    <a:pt x="16" y="0"/>
                  </a:cubicBezTo>
                  <a:cubicBezTo>
                    <a:pt x="19" y="0"/>
                    <a:pt x="21" y="1"/>
                    <a:pt x="23" y="1"/>
                  </a:cubicBezTo>
                  <a:cubicBezTo>
                    <a:pt x="25" y="2"/>
                    <a:pt x="26" y="2"/>
                    <a:pt x="28" y="4"/>
                  </a:cubicBezTo>
                  <a:cubicBezTo>
                    <a:pt x="29" y="5"/>
                    <a:pt x="31" y="6"/>
                    <a:pt x="31" y="8"/>
                  </a:cubicBezTo>
                  <a:cubicBezTo>
                    <a:pt x="32" y="10"/>
                    <a:pt x="33" y="12"/>
                    <a:pt x="33" y="14"/>
                  </a:cubicBezTo>
                  <a:cubicBezTo>
                    <a:pt x="33" y="16"/>
                    <a:pt x="32" y="17"/>
                    <a:pt x="32" y="19"/>
                  </a:cubicBezTo>
                  <a:cubicBezTo>
                    <a:pt x="31" y="20"/>
                    <a:pt x="31" y="22"/>
                    <a:pt x="30" y="23"/>
                  </a:cubicBezTo>
                  <a:cubicBezTo>
                    <a:pt x="29" y="24"/>
                    <a:pt x="27" y="25"/>
                    <a:pt x="26" y="26"/>
                  </a:cubicBezTo>
                  <a:cubicBezTo>
                    <a:pt x="25" y="27"/>
                    <a:pt x="23" y="27"/>
                    <a:pt x="21" y="28"/>
                  </a:cubicBezTo>
                  <a:cubicBezTo>
                    <a:pt x="21" y="28"/>
                    <a:pt x="21" y="28"/>
                    <a:pt x="21" y="28"/>
                  </a:cubicBezTo>
                  <a:cubicBezTo>
                    <a:pt x="22" y="28"/>
                    <a:pt x="23" y="29"/>
                    <a:pt x="24" y="29"/>
                  </a:cubicBezTo>
                  <a:cubicBezTo>
                    <a:pt x="25" y="30"/>
                    <a:pt x="25" y="31"/>
                    <a:pt x="26" y="31"/>
                  </a:cubicBezTo>
                  <a:cubicBezTo>
                    <a:pt x="26" y="32"/>
                    <a:pt x="27" y="33"/>
                    <a:pt x="28" y="34"/>
                  </a:cubicBezTo>
                  <a:cubicBezTo>
                    <a:pt x="28" y="34"/>
                    <a:pt x="29" y="35"/>
                    <a:pt x="30" y="36"/>
                  </a:cubicBezTo>
                  <a:lnTo>
                    <a:pt x="39" y="51"/>
                  </a:lnTo>
                  <a:close/>
                  <a:moveTo>
                    <a:pt x="8" y="7"/>
                  </a:moveTo>
                  <a:cubicBezTo>
                    <a:pt x="8" y="23"/>
                    <a:pt x="8" y="23"/>
                    <a:pt x="8" y="23"/>
                  </a:cubicBezTo>
                  <a:cubicBezTo>
                    <a:pt x="15" y="23"/>
                    <a:pt x="15" y="23"/>
                    <a:pt x="15" y="23"/>
                  </a:cubicBezTo>
                  <a:cubicBezTo>
                    <a:pt x="16" y="23"/>
                    <a:pt x="17" y="23"/>
                    <a:pt x="18" y="23"/>
                  </a:cubicBezTo>
                  <a:cubicBezTo>
                    <a:pt x="20" y="22"/>
                    <a:pt x="21" y="22"/>
                    <a:pt x="21" y="21"/>
                  </a:cubicBezTo>
                  <a:cubicBezTo>
                    <a:pt x="22" y="20"/>
                    <a:pt x="23" y="19"/>
                    <a:pt x="23" y="18"/>
                  </a:cubicBezTo>
                  <a:cubicBezTo>
                    <a:pt x="24" y="17"/>
                    <a:pt x="24" y="16"/>
                    <a:pt x="24" y="15"/>
                  </a:cubicBezTo>
                  <a:cubicBezTo>
                    <a:pt x="24" y="12"/>
                    <a:pt x="23" y="10"/>
                    <a:pt x="22" y="9"/>
                  </a:cubicBezTo>
                  <a:cubicBezTo>
                    <a:pt x="20" y="8"/>
                    <a:pt x="18" y="7"/>
                    <a:pt x="15" y="7"/>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179"/>
            <p:cNvSpPr>
              <a:spLocks noEditPoints="1"/>
            </p:cNvSpPr>
            <p:nvPr/>
          </p:nvSpPr>
          <p:spPr bwMode="auto">
            <a:xfrm>
              <a:off x="6621" y="3715"/>
              <a:ext cx="54" cy="59"/>
            </a:xfrm>
            <a:custGeom>
              <a:avLst/>
              <a:gdLst>
                <a:gd name="T0" fmla="*/ 47 w 47"/>
                <a:gd name="T1" fmla="*/ 51 h 51"/>
                <a:gd name="T2" fmla="*/ 38 w 47"/>
                <a:gd name="T3" fmla="*/ 51 h 51"/>
                <a:gd name="T4" fmla="*/ 33 w 47"/>
                <a:gd name="T5" fmla="*/ 38 h 51"/>
                <a:gd name="T6" fmla="*/ 13 w 47"/>
                <a:gd name="T7" fmla="*/ 38 h 51"/>
                <a:gd name="T8" fmla="*/ 9 w 47"/>
                <a:gd name="T9" fmla="*/ 51 h 51"/>
                <a:gd name="T10" fmla="*/ 0 w 47"/>
                <a:gd name="T11" fmla="*/ 51 h 51"/>
                <a:gd name="T12" fmla="*/ 19 w 47"/>
                <a:gd name="T13" fmla="*/ 0 h 51"/>
                <a:gd name="T14" fmla="*/ 28 w 47"/>
                <a:gd name="T15" fmla="*/ 0 h 51"/>
                <a:gd name="T16" fmla="*/ 47 w 47"/>
                <a:gd name="T17" fmla="*/ 51 h 51"/>
                <a:gd name="T18" fmla="*/ 31 w 47"/>
                <a:gd name="T19" fmla="*/ 31 h 51"/>
                <a:gd name="T20" fmla="*/ 24 w 47"/>
                <a:gd name="T21" fmla="*/ 11 h 51"/>
                <a:gd name="T22" fmla="*/ 23 w 47"/>
                <a:gd name="T23" fmla="*/ 8 h 51"/>
                <a:gd name="T24" fmla="*/ 23 w 47"/>
                <a:gd name="T25" fmla="*/ 8 h 51"/>
                <a:gd name="T26" fmla="*/ 22 w 47"/>
                <a:gd name="T27" fmla="*/ 11 h 51"/>
                <a:gd name="T28" fmla="*/ 15 w 47"/>
                <a:gd name="T29" fmla="*/ 31 h 51"/>
                <a:gd name="T30" fmla="*/ 31 w 47"/>
                <a:gd name="T31"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51">
                  <a:moveTo>
                    <a:pt x="47" y="51"/>
                  </a:moveTo>
                  <a:cubicBezTo>
                    <a:pt x="38" y="51"/>
                    <a:pt x="38" y="51"/>
                    <a:pt x="38" y="51"/>
                  </a:cubicBezTo>
                  <a:cubicBezTo>
                    <a:pt x="33" y="38"/>
                    <a:pt x="33" y="38"/>
                    <a:pt x="33" y="38"/>
                  </a:cubicBezTo>
                  <a:cubicBezTo>
                    <a:pt x="13" y="38"/>
                    <a:pt x="13" y="38"/>
                    <a:pt x="13" y="38"/>
                  </a:cubicBezTo>
                  <a:cubicBezTo>
                    <a:pt x="9" y="51"/>
                    <a:pt x="9" y="51"/>
                    <a:pt x="9" y="51"/>
                  </a:cubicBezTo>
                  <a:cubicBezTo>
                    <a:pt x="0" y="51"/>
                    <a:pt x="0" y="51"/>
                    <a:pt x="0" y="51"/>
                  </a:cubicBezTo>
                  <a:cubicBezTo>
                    <a:pt x="19" y="0"/>
                    <a:pt x="19" y="0"/>
                    <a:pt x="19" y="0"/>
                  </a:cubicBezTo>
                  <a:cubicBezTo>
                    <a:pt x="28" y="0"/>
                    <a:pt x="28" y="0"/>
                    <a:pt x="28" y="0"/>
                  </a:cubicBezTo>
                  <a:lnTo>
                    <a:pt x="47" y="51"/>
                  </a:lnTo>
                  <a:close/>
                  <a:moveTo>
                    <a:pt x="31" y="31"/>
                  </a:moveTo>
                  <a:cubicBezTo>
                    <a:pt x="24" y="11"/>
                    <a:pt x="24" y="11"/>
                    <a:pt x="24" y="11"/>
                  </a:cubicBezTo>
                  <a:cubicBezTo>
                    <a:pt x="24" y="10"/>
                    <a:pt x="23" y="9"/>
                    <a:pt x="23" y="8"/>
                  </a:cubicBezTo>
                  <a:cubicBezTo>
                    <a:pt x="23" y="8"/>
                    <a:pt x="23" y="8"/>
                    <a:pt x="23" y="8"/>
                  </a:cubicBezTo>
                  <a:cubicBezTo>
                    <a:pt x="23" y="9"/>
                    <a:pt x="23" y="10"/>
                    <a:pt x="22" y="11"/>
                  </a:cubicBezTo>
                  <a:cubicBezTo>
                    <a:pt x="15" y="31"/>
                    <a:pt x="15" y="31"/>
                    <a:pt x="15" y="31"/>
                  </a:cubicBezTo>
                  <a:lnTo>
                    <a:pt x="31"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80"/>
            <p:cNvSpPr>
              <a:spLocks/>
            </p:cNvSpPr>
            <p:nvPr/>
          </p:nvSpPr>
          <p:spPr bwMode="auto">
            <a:xfrm>
              <a:off x="6678" y="3714"/>
              <a:ext cx="49" cy="60"/>
            </a:xfrm>
            <a:custGeom>
              <a:avLst/>
              <a:gdLst>
                <a:gd name="T0" fmla="*/ 42 w 42"/>
                <a:gd name="T1" fmla="*/ 48 h 52"/>
                <a:gd name="T2" fmla="*/ 25 w 42"/>
                <a:gd name="T3" fmla="*/ 52 h 52"/>
                <a:gd name="T4" fmla="*/ 7 w 42"/>
                <a:gd name="T5" fmla="*/ 46 h 52"/>
                <a:gd name="T6" fmla="*/ 0 w 42"/>
                <a:gd name="T7" fmla="*/ 27 h 52"/>
                <a:gd name="T8" fmla="*/ 7 w 42"/>
                <a:gd name="T9" fmla="*/ 8 h 52"/>
                <a:gd name="T10" fmla="*/ 27 w 42"/>
                <a:gd name="T11" fmla="*/ 0 h 52"/>
                <a:gd name="T12" fmla="*/ 41 w 42"/>
                <a:gd name="T13" fmla="*/ 3 h 52"/>
                <a:gd name="T14" fmla="*/ 41 w 42"/>
                <a:gd name="T15" fmla="*/ 11 h 52"/>
                <a:gd name="T16" fmla="*/ 27 w 42"/>
                <a:gd name="T17" fmla="*/ 8 h 52"/>
                <a:gd name="T18" fmla="*/ 14 w 42"/>
                <a:gd name="T19" fmla="*/ 13 h 52"/>
                <a:gd name="T20" fmla="*/ 8 w 42"/>
                <a:gd name="T21" fmla="*/ 27 h 52"/>
                <a:gd name="T22" fmla="*/ 13 w 42"/>
                <a:gd name="T23" fmla="*/ 40 h 52"/>
                <a:gd name="T24" fmla="*/ 25 w 42"/>
                <a:gd name="T25" fmla="*/ 45 h 52"/>
                <a:gd name="T26" fmla="*/ 34 w 42"/>
                <a:gd name="T27" fmla="*/ 43 h 52"/>
                <a:gd name="T28" fmla="*/ 34 w 42"/>
                <a:gd name="T29" fmla="*/ 31 h 52"/>
                <a:gd name="T30" fmla="*/ 23 w 42"/>
                <a:gd name="T31" fmla="*/ 31 h 52"/>
                <a:gd name="T32" fmla="*/ 23 w 42"/>
                <a:gd name="T33" fmla="*/ 24 h 52"/>
                <a:gd name="T34" fmla="*/ 42 w 42"/>
                <a:gd name="T35" fmla="*/ 24 h 52"/>
                <a:gd name="T36" fmla="*/ 42 w 42"/>
                <a:gd name="T3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2">
                  <a:moveTo>
                    <a:pt x="42" y="48"/>
                  </a:moveTo>
                  <a:cubicBezTo>
                    <a:pt x="37" y="51"/>
                    <a:pt x="31" y="52"/>
                    <a:pt x="25" y="52"/>
                  </a:cubicBezTo>
                  <a:cubicBezTo>
                    <a:pt x="17" y="52"/>
                    <a:pt x="11" y="50"/>
                    <a:pt x="7" y="46"/>
                  </a:cubicBezTo>
                  <a:cubicBezTo>
                    <a:pt x="2" y="41"/>
                    <a:pt x="0" y="35"/>
                    <a:pt x="0" y="27"/>
                  </a:cubicBezTo>
                  <a:cubicBezTo>
                    <a:pt x="0" y="19"/>
                    <a:pt x="2" y="13"/>
                    <a:pt x="7" y="8"/>
                  </a:cubicBezTo>
                  <a:cubicBezTo>
                    <a:pt x="12" y="3"/>
                    <a:pt x="19" y="0"/>
                    <a:pt x="27" y="0"/>
                  </a:cubicBezTo>
                  <a:cubicBezTo>
                    <a:pt x="32" y="0"/>
                    <a:pt x="37" y="1"/>
                    <a:pt x="41" y="3"/>
                  </a:cubicBezTo>
                  <a:cubicBezTo>
                    <a:pt x="41" y="11"/>
                    <a:pt x="41" y="11"/>
                    <a:pt x="41" y="11"/>
                  </a:cubicBezTo>
                  <a:cubicBezTo>
                    <a:pt x="37" y="9"/>
                    <a:pt x="32" y="8"/>
                    <a:pt x="27" y="8"/>
                  </a:cubicBezTo>
                  <a:cubicBezTo>
                    <a:pt x="21" y="8"/>
                    <a:pt x="17" y="9"/>
                    <a:pt x="14" y="13"/>
                  </a:cubicBezTo>
                  <a:cubicBezTo>
                    <a:pt x="10" y="16"/>
                    <a:pt x="8" y="21"/>
                    <a:pt x="8" y="27"/>
                  </a:cubicBezTo>
                  <a:cubicBezTo>
                    <a:pt x="8" y="32"/>
                    <a:pt x="10" y="37"/>
                    <a:pt x="13" y="40"/>
                  </a:cubicBezTo>
                  <a:cubicBezTo>
                    <a:pt x="16" y="44"/>
                    <a:pt x="20" y="45"/>
                    <a:pt x="25" y="45"/>
                  </a:cubicBezTo>
                  <a:cubicBezTo>
                    <a:pt x="28" y="45"/>
                    <a:pt x="31" y="45"/>
                    <a:pt x="34" y="43"/>
                  </a:cubicBezTo>
                  <a:cubicBezTo>
                    <a:pt x="34" y="31"/>
                    <a:pt x="34" y="31"/>
                    <a:pt x="34" y="31"/>
                  </a:cubicBezTo>
                  <a:cubicBezTo>
                    <a:pt x="23" y="31"/>
                    <a:pt x="23" y="31"/>
                    <a:pt x="23" y="31"/>
                  </a:cubicBezTo>
                  <a:cubicBezTo>
                    <a:pt x="23" y="24"/>
                    <a:pt x="23" y="24"/>
                    <a:pt x="23" y="24"/>
                  </a:cubicBezTo>
                  <a:cubicBezTo>
                    <a:pt x="42" y="24"/>
                    <a:pt x="42" y="24"/>
                    <a:pt x="42" y="24"/>
                  </a:cubicBezTo>
                  <a:lnTo>
                    <a:pt x="4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181"/>
            <p:cNvSpPr>
              <a:spLocks/>
            </p:cNvSpPr>
            <p:nvPr/>
          </p:nvSpPr>
          <p:spPr bwMode="auto">
            <a:xfrm>
              <a:off x="6740" y="3715"/>
              <a:ext cx="32" cy="59"/>
            </a:xfrm>
            <a:custGeom>
              <a:avLst/>
              <a:gdLst>
                <a:gd name="T0" fmla="*/ 32 w 32"/>
                <a:gd name="T1" fmla="*/ 59 h 59"/>
                <a:gd name="T2" fmla="*/ 0 w 32"/>
                <a:gd name="T3" fmla="*/ 59 h 59"/>
                <a:gd name="T4" fmla="*/ 0 w 32"/>
                <a:gd name="T5" fmla="*/ 0 h 59"/>
                <a:gd name="T6" fmla="*/ 31 w 32"/>
                <a:gd name="T7" fmla="*/ 0 h 59"/>
                <a:gd name="T8" fmla="*/ 31 w 32"/>
                <a:gd name="T9" fmla="*/ 8 h 59"/>
                <a:gd name="T10" fmla="*/ 10 w 32"/>
                <a:gd name="T11" fmla="*/ 8 h 59"/>
                <a:gd name="T12" fmla="*/ 10 w 32"/>
                <a:gd name="T13" fmla="*/ 25 h 59"/>
                <a:gd name="T14" fmla="*/ 30 w 32"/>
                <a:gd name="T15" fmla="*/ 25 h 59"/>
                <a:gd name="T16" fmla="*/ 30 w 32"/>
                <a:gd name="T17" fmla="*/ 33 h 59"/>
                <a:gd name="T18" fmla="*/ 10 w 32"/>
                <a:gd name="T19" fmla="*/ 33 h 59"/>
                <a:gd name="T20" fmla="*/ 10 w 32"/>
                <a:gd name="T21" fmla="*/ 51 h 59"/>
                <a:gd name="T22" fmla="*/ 32 w 32"/>
                <a:gd name="T23" fmla="*/ 51 h 59"/>
                <a:gd name="T24" fmla="*/ 32 w 32"/>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9">
                  <a:moveTo>
                    <a:pt x="32" y="59"/>
                  </a:moveTo>
                  <a:lnTo>
                    <a:pt x="0" y="59"/>
                  </a:lnTo>
                  <a:lnTo>
                    <a:pt x="0" y="0"/>
                  </a:lnTo>
                  <a:lnTo>
                    <a:pt x="31" y="0"/>
                  </a:lnTo>
                  <a:lnTo>
                    <a:pt x="31" y="8"/>
                  </a:lnTo>
                  <a:lnTo>
                    <a:pt x="10" y="8"/>
                  </a:lnTo>
                  <a:lnTo>
                    <a:pt x="10" y="25"/>
                  </a:lnTo>
                  <a:lnTo>
                    <a:pt x="30" y="25"/>
                  </a:lnTo>
                  <a:lnTo>
                    <a:pt x="30" y="33"/>
                  </a:lnTo>
                  <a:lnTo>
                    <a:pt x="10" y="33"/>
                  </a:lnTo>
                  <a:lnTo>
                    <a:pt x="10" y="51"/>
                  </a:lnTo>
                  <a:lnTo>
                    <a:pt x="32" y="51"/>
                  </a:lnTo>
                  <a:lnTo>
                    <a:pt x="3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82"/>
            <p:cNvSpPr>
              <a:spLocks noEditPoints="1"/>
            </p:cNvSpPr>
            <p:nvPr/>
          </p:nvSpPr>
          <p:spPr bwMode="auto">
            <a:xfrm>
              <a:off x="6424" y="3815"/>
              <a:ext cx="45" cy="58"/>
            </a:xfrm>
            <a:custGeom>
              <a:avLst/>
              <a:gdLst>
                <a:gd name="T0" fmla="*/ 39 w 39"/>
                <a:gd name="T1" fmla="*/ 50 h 50"/>
                <a:gd name="T2" fmla="*/ 29 w 39"/>
                <a:gd name="T3" fmla="*/ 50 h 50"/>
                <a:gd name="T4" fmla="*/ 21 w 39"/>
                <a:gd name="T5" fmla="*/ 37 h 50"/>
                <a:gd name="T6" fmla="*/ 19 w 39"/>
                <a:gd name="T7" fmla="*/ 33 h 50"/>
                <a:gd name="T8" fmla="*/ 17 w 39"/>
                <a:gd name="T9" fmla="*/ 31 h 50"/>
                <a:gd name="T10" fmla="*/ 15 w 39"/>
                <a:gd name="T11" fmla="*/ 30 h 50"/>
                <a:gd name="T12" fmla="*/ 12 w 39"/>
                <a:gd name="T13" fmla="*/ 30 h 50"/>
                <a:gd name="T14" fmla="*/ 9 w 39"/>
                <a:gd name="T15" fmla="*/ 30 h 50"/>
                <a:gd name="T16" fmla="*/ 9 w 39"/>
                <a:gd name="T17" fmla="*/ 50 h 50"/>
                <a:gd name="T18" fmla="*/ 0 w 39"/>
                <a:gd name="T19" fmla="*/ 50 h 50"/>
                <a:gd name="T20" fmla="*/ 0 w 39"/>
                <a:gd name="T21" fmla="*/ 0 h 50"/>
                <a:gd name="T22" fmla="*/ 17 w 39"/>
                <a:gd name="T23" fmla="*/ 0 h 50"/>
                <a:gd name="T24" fmla="*/ 23 w 39"/>
                <a:gd name="T25" fmla="*/ 0 h 50"/>
                <a:gd name="T26" fmla="*/ 29 w 39"/>
                <a:gd name="T27" fmla="*/ 3 h 50"/>
                <a:gd name="T28" fmla="*/ 32 w 39"/>
                <a:gd name="T29" fmla="*/ 7 h 50"/>
                <a:gd name="T30" fmla="*/ 33 w 39"/>
                <a:gd name="T31" fmla="*/ 13 h 50"/>
                <a:gd name="T32" fmla="*/ 33 w 39"/>
                <a:gd name="T33" fmla="*/ 18 h 50"/>
                <a:gd name="T34" fmla="*/ 30 w 39"/>
                <a:gd name="T35" fmla="*/ 22 h 50"/>
                <a:gd name="T36" fmla="*/ 27 w 39"/>
                <a:gd name="T37" fmla="*/ 25 h 50"/>
                <a:gd name="T38" fmla="*/ 22 w 39"/>
                <a:gd name="T39" fmla="*/ 27 h 50"/>
                <a:gd name="T40" fmla="*/ 22 w 39"/>
                <a:gd name="T41" fmla="*/ 27 h 50"/>
                <a:gd name="T42" fmla="*/ 25 w 39"/>
                <a:gd name="T43" fmla="*/ 29 h 50"/>
                <a:gd name="T44" fmla="*/ 26 w 39"/>
                <a:gd name="T45" fmla="*/ 31 h 50"/>
                <a:gd name="T46" fmla="*/ 28 w 39"/>
                <a:gd name="T47" fmla="*/ 33 h 50"/>
                <a:gd name="T48" fmla="*/ 30 w 39"/>
                <a:gd name="T49" fmla="*/ 36 h 50"/>
                <a:gd name="T50" fmla="*/ 39 w 39"/>
                <a:gd name="T51" fmla="*/ 50 h 50"/>
                <a:gd name="T52" fmla="*/ 9 w 39"/>
                <a:gd name="T53" fmla="*/ 6 h 50"/>
                <a:gd name="T54" fmla="*/ 9 w 39"/>
                <a:gd name="T55" fmla="*/ 23 h 50"/>
                <a:gd name="T56" fmla="*/ 16 w 39"/>
                <a:gd name="T57" fmla="*/ 23 h 50"/>
                <a:gd name="T58" fmla="*/ 19 w 39"/>
                <a:gd name="T59" fmla="*/ 22 h 50"/>
                <a:gd name="T60" fmla="*/ 22 w 39"/>
                <a:gd name="T61" fmla="*/ 20 h 50"/>
                <a:gd name="T62" fmla="*/ 24 w 39"/>
                <a:gd name="T63" fmla="*/ 18 h 50"/>
                <a:gd name="T64" fmla="*/ 24 w 39"/>
                <a:gd name="T65" fmla="*/ 14 h 50"/>
                <a:gd name="T66" fmla="*/ 22 w 39"/>
                <a:gd name="T67" fmla="*/ 8 h 50"/>
                <a:gd name="T68" fmla="*/ 16 w 39"/>
                <a:gd name="T69" fmla="*/ 6 h 50"/>
                <a:gd name="T70" fmla="*/ 9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29" y="50"/>
                    <a:pt x="29" y="50"/>
                    <a:pt x="29" y="50"/>
                  </a:cubicBezTo>
                  <a:cubicBezTo>
                    <a:pt x="21" y="37"/>
                    <a:pt x="21" y="37"/>
                    <a:pt x="21" y="37"/>
                  </a:cubicBezTo>
                  <a:cubicBezTo>
                    <a:pt x="21" y="35"/>
                    <a:pt x="20" y="34"/>
                    <a:pt x="19" y="33"/>
                  </a:cubicBezTo>
                  <a:cubicBezTo>
                    <a:pt x="19" y="32"/>
                    <a:pt x="18" y="32"/>
                    <a:pt x="17" y="31"/>
                  </a:cubicBezTo>
                  <a:cubicBezTo>
                    <a:pt x="16" y="31"/>
                    <a:pt x="16" y="30"/>
                    <a:pt x="15" y="30"/>
                  </a:cubicBezTo>
                  <a:cubicBezTo>
                    <a:pt x="14" y="30"/>
                    <a:pt x="13" y="30"/>
                    <a:pt x="12" y="30"/>
                  </a:cubicBezTo>
                  <a:cubicBezTo>
                    <a:pt x="9" y="30"/>
                    <a:pt x="9" y="30"/>
                    <a:pt x="9" y="30"/>
                  </a:cubicBezTo>
                  <a:cubicBezTo>
                    <a:pt x="9" y="50"/>
                    <a:pt x="9" y="50"/>
                    <a:pt x="9" y="50"/>
                  </a:cubicBezTo>
                  <a:cubicBezTo>
                    <a:pt x="0" y="50"/>
                    <a:pt x="0" y="50"/>
                    <a:pt x="0" y="50"/>
                  </a:cubicBezTo>
                  <a:cubicBezTo>
                    <a:pt x="0" y="0"/>
                    <a:pt x="0" y="0"/>
                    <a:pt x="0" y="0"/>
                  </a:cubicBezTo>
                  <a:cubicBezTo>
                    <a:pt x="17" y="0"/>
                    <a:pt x="17" y="0"/>
                    <a:pt x="17" y="0"/>
                  </a:cubicBezTo>
                  <a:cubicBezTo>
                    <a:pt x="19" y="0"/>
                    <a:pt x="21" y="0"/>
                    <a:pt x="23" y="0"/>
                  </a:cubicBezTo>
                  <a:cubicBezTo>
                    <a:pt x="25" y="1"/>
                    <a:pt x="27" y="2"/>
                    <a:pt x="29" y="3"/>
                  </a:cubicBezTo>
                  <a:cubicBezTo>
                    <a:pt x="30" y="4"/>
                    <a:pt x="31" y="6"/>
                    <a:pt x="32" y="7"/>
                  </a:cubicBezTo>
                  <a:cubicBezTo>
                    <a:pt x="33" y="9"/>
                    <a:pt x="33" y="11"/>
                    <a:pt x="33" y="13"/>
                  </a:cubicBezTo>
                  <a:cubicBezTo>
                    <a:pt x="33" y="15"/>
                    <a:pt x="33" y="17"/>
                    <a:pt x="33" y="18"/>
                  </a:cubicBezTo>
                  <a:cubicBezTo>
                    <a:pt x="32" y="20"/>
                    <a:pt x="31" y="21"/>
                    <a:pt x="30" y="22"/>
                  </a:cubicBezTo>
                  <a:cubicBezTo>
                    <a:pt x="29" y="23"/>
                    <a:pt x="28" y="24"/>
                    <a:pt x="27" y="25"/>
                  </a:cubicBezTo>
                  <a:cubicBezTo>
                    <a:pt x="25" y="26"/>
                    <a:pt x="24" y="27"/>
                    <a:pt x="22" y="27"/>
                  </a:cubicBezTo>
                  <a:cubicBezTo>
                    <a:pt x="22" y="27"/>
                    <a:pt x="22" y="27"/>
                    <a:pt x="22" y="27"/>
                  </a:cubicBezTo>
                  <a:cubicBezTo>
                    <a:pt x="23" y="28"/>
                    <a:pt x="24" y="28"/>
                    <a:pt x="25" y="29"/>
                  </a:cubicBezTo>
                  <a:cubicBezTo>
                    <a:pt x="25" y="29"/>
                    <a:pt x="26" y="30"/>
                    <a:pt x="26" y="31"/>
                  </a:cubicBezTo>
                  <a:cubicBezTo>
                    <a:pt x="27" y="31"/>
                    <a:pt x="28" y="32"/>
                    <a:pt x="28" y="33"/>
                  </a:cubicBezTo>
                  <a:cubicBezTo>
                    <a:pt x="29" y="34"/>
                    <a:pt x="30" y="35"/>
                    <a:pt x="30" y="36"/>
                  </a:cubicBezTo>
                  <a:lnTo>
                    <a:pt x="39" y="50"/>
                  </a:lnTo>
                  <a:close/>
                  <a:moveTo>
                    <a:pt x="9" y="6"/>
                  </a:moveTo>
                  <a:cubicBezTo>
                    <a:pt x="9" y="23"/>
                    <a:pt x="9" y="23"/>
                    <a:pt x="9" y="23"/>
                  </a:cubicBezTo>
                  <a:cubicBezTo>
                    <a:pt x="16" y="23"/>
                    <a:pt x="16" y="23"/>
                    <a:pt x="16" y="23"/>
                  </a:cubicBezTo>
                  <a:cubicBezTo>
                    <a:pt x="17" y="23"/>
                    <a:pt x="18" y="23"/>
                    <a:pt x="19" y="22"/>
                  </a:cubicBezTo>
                  <a:cubicBezTo>
                    <a:pt x="20" y="22"/>
                    <a:pt x="21" y="21"/>
                    <a:pt x="22" y="20"/>
                  </a:cubicBezTo>
                  <a:cubicBezTo>
                    <a:pt x="23" y="20"/>
                    <a:pt x="23" y="19"/>
                    <a:pt x="24" y="18"/>
                  </a:cubicBezTo>
                  <a:cubicBezTo>
                    <a:pt x="24" y="17"/>
                    <a:pt x="24" y="15"/>
                    <a:pt x="24" y="14"/>
                  </a:cubicBezTo>
                  <a:cubicBezTo>
                    <a:pt x="24" y="12"/>
                    <a:pt x="24" y="10"/>
                    <a:pt x="22" y="8"/>
                  </a:cubicBezTo>
                  <a:cubicBezTo>
                    <a:pt x="21" y="7"/>
                    <a:pt x="18" y="6"/>
                    <a:pt x="16" y="6"/>
                  </a:cubicBez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183"/>
            <p:cNvSpPr>
              <a:spLocks/>
            </p:cNvSpPr>
            <p:nvPr/>
          </p:nvSpPr>
          <p:spPr bwMode="auto">
            <a:xfrm>
              <a:off x="6476" y="3815"/>
              <a:ext cx="33" cy="58"/>
            </a:xfrm>
            <a:custGeom>
              <a:avLst/>
              <a:gdLst>
                <a:gd name="T0" fmla="*/ 33 w 33"/>
                <a:gd name="T1" fmla="*/ 58 h 58"/>
                <a:gd name="T2" fmla="*/ 0 w 33"/>
                <a:gd name="T3" fmla="*/ 58 h 58"/>
                <a:gd name="T4" fmla="*/ 0 w 33"/>
                <a:gd name="T5" fmla="*/ 0 h 58"/>
                <a:gd name="T6" fmla="*/ 32 w 33"/>
                <a:gd name="T7" fmla="*/ 0 h 58"/>
                <a:gd name="T8" fmla="*/ 32 w 33"/>
                <a:gd name="T9" fmla="*/ 8 h 58"/>
                <a:gd name="T10" fmla="*/ 10 w 33"/>
                <a:gd name="T11" fmla="*/ 8 h 58"/>
                <a:gd name="T12" fmla="*/ 10 w 33"/>
                <a:gd name="T13" fmla="*/ 25 h 58"/>
                <a:gd name="T14" fmla="*/ 30 w 33"/>
                <a:gd name="T15" fmla="*/ 25 h 58"/>
                <a:gd name="T16" fmla="*/ 30 w 33"/>
                <a:gd name="T17" fmla="*/ 33 h 58"/>
                <a:gd name="T18" fmla="*/ 10 w 33"/>
                <a:gd name="T19" fmla="*/ 33 h 58"/>
                <a:gd name="T20" fmla="*/ 10 w 33"/>
                <a:gd name="T21" fmla="*/ 50 h 58"/>
                <a:gd name="T22" fmla="*/ 33 w 33"/>
                <a:gd name="T23" fmla="*/ 50 h 58"/>
                <a:gd name="T24" fmla="*/ 33 w 33"/>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8">
                  <a:moveTo>
                    <a:pt x="33" y="58"/>
                  </a:moveTo>
                  <a:lnTo>
                    <a:pt x="0" y="58"/>
                  </a:lnTo>
                  <a:lnTo>
                    <a:pt x="0" y="0"/>
                  </a:lnTo>
                  <a:lnTo>
                    <a:pt x="32" y="0"/>
                  </a:lnTo>
                  <a:lnTo>
                    <a:pt x="32" y="8"/>
                  </a:lnTo>
                  <a:lnTo>
                    <a:pt x="10" y="8"/>
                  </a:lnTo>
                  <a:lnTo>
                    <a:pt x="10" y="25"/>
                  </a:lnTo>
                  <a:lnTo>
                    <a:pt x="30" y="25"/>
                  </a:lnTo>
                  <a:lnTo>
                    <a:pt x="30" y="33"/>
                  </a:lnTo>
                  <a:lnTo>
                    <a:pt x="10" y="33"/>
                  </a:lnTo>
                  <a:lnTo>
                    <a:pt x="10" y="50"/>
                  </a:lnTo>
                  <a:lnTo>
                    <a:pt x="33" y="50"/>
                  </a:lnTo>
                  <a:lnTo>
                    <a:pt x="33"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84"/>
            <p:cNvSpPr>
              <a:spLocks/>
            </p:cNvSpPr>
            <p:nvPr/>
          </p:nvSpPr>
          <p:spPr bwMode="auto">
            <a:xfrm>
              <a:off x="6517" y="3814"/>
              <a:ext cx="37" cy="60"/>
            </a:xfrm>
            <a:custGeom>
              <a:avLst/>
              <a:gdLst>
                <a:gd name="T0" fmla="*/ 0 w 32"/>
                <a:gd name="T1" fmla="*/ 49 h 52"/>
                <a:gd name="T2" fmla="*/ 0 w 32"/>
                <a:gd name="T3" fmla="*/ 40 h 52"/>
                <a:gd name="T4" fmla="*/ 3 w 32"/>
                <a:gd name="T5" fmla="*/ 42 h 52"/>
                <a:gd name="T6" fmla="*/ 6 w 32"/>
                <a:gd name="T7" fmla="*/ 44 h 52"/>
                <a:gd name="T8" fmla="*/ 10 w 32"/>
                <a:gd name="T9" fmla="*/ 45 h 52"/>
                <a:gd name="T10" fmla="*/ 13 w 32"/>
                <a:gd name="T11" fmla="*/ 45 h 52"/>
                <a:gd name="T12" fmla="*/ 21 w 32"/>
                <a:gd name="T13" fmla="*/ 43 h 52"/>
                <a:gd name="T14" fmla="*/ 24 w 32"/>
                <a:gd name="T15" fmla="*/ 38 h 52"/>
                <a:gd name="T16" fmla="*/ 23 w 32"/>
                <a:gd name="T17" fmla="*/ 35 h 52"/>
                <a:gd name="T18" fmla="*/ 20 w 32"/>
                <a:gd name="T19" fmla="*/ 33 h 52"/>
                <a:gd name="T20" fmla="*/ 17 w 32"/>
                <a:gd name="T21" fmla="*/ 30 h 52"/>
                <a:gd name="T22" fmla="*/ 12 w 32"/>
                <a:gd name="T23" fmla="*/ 28 h 52"/>
                <a:gd name="T24" fmla="*/ 7 w 32"/>
                <a:gd name="T25" fmla="*/ 26 h 52"/>
                <a:gd name="T26" fmla="*/ 3 w 32"/>
                <a:gd name="T27" fmla="*/ 23 h 52"/>
                <a:gd name="T28" fmla="*/ 1 w 32"/>
                <a:gd name="T29" fmla="*/ 19 h 52"/>
                <a:gd name="T30" fmla="*/ 0 w 32"/>
                <a:gd name="T31" fmla="*/ 14 h 52"/>
                <a:gd name="T32" fmla="*/ 2 w 32"/>
                <a:gd name="T33" fmla="*/ 7 h 52"/>
                <a:gd name="T34" fmla="*/ 6 w 32"/>
                <a:gd name="T35" fmla="*/ 3 h 52"/>
                <a:gd name="T36" fmla="*/ 12 w 32"/>
                <a:gd name="T37" fmla="*/ 1 h 52"/>
                <a:gd name="T38" fmla="*/ 19 w 32"/>
                <a:gd name="T39" fmla="*/ 0 h 52"/>
                <a:gd name="T40" fmla="*/ 30 w 32"/>
                <a:gd name="T41" fmla="*/ 2 h 52"/>
                <a:gd name="T42" fmla="*/ 30 w 32"/>
                <a:gd name="T43" fmla="*/ 10 h 52"/>
                <a:gd name="T44" fmla="*/ 19 w 32"/>
                <a:gd name="T45" fmla="*/ 7 h 52"/>
                <a:gd name="T46" fmla="*/ 15 w 32"/>
                <a:gd name="T47" fmla="*/ 7 h 52"/>
                <a:gd name="T48" fmla="*/ 12 w 32"/>
                <a:gd name="T49" fmla="*/ 8 h 52"/>
                <a:gd name="T50" fmla="*/ 10 w 32"/>
                <a:gd name="T51" fmla="*/ 10 h 52"/>
                <a:gd name="T52" fmla="*/ 9 w 32"/>
                <a:gd name="T53" fmla="*/ 13 h 52"/>
                <a:gd name="T54" fmla="*/ 9 w 32"/>
                <a:gd name="T55" fmla="*/ 16 h 52"/>
                <a:gd name="T56" fmla="*/ 12 w 32"/>
                <a:gd name="T57" fmla="*/ 19 h 52"/>
                <a:gd name="T58" fmla="*/ 15 w 32"/>
                <a:gd name="T59" fmla="*/ 21 h 52"/>
                <a:gd name="T60" fmla="*/ 19 w 32"/>
                <a:gd name="T61" fmla="*/ 23 h 52"/>
                <a:gd name="T62" fmla="*/ 24 w 32"/>
                <a:gd name="T63" fmla="*/ 26 h 52"/>
                <a:gd name="T64" fmla="*/ 28 w 32"/>
                <a:gd name="T65" fmla="*/ 29 h 52"/>
                <a:gd name="T66" fmla="*/ 31 w 32"/>
                <a:gd name="T67" fmla="*/ 33 h 52"/>
                <a:gd name="T68" fmla="*/ 32 w 32"/>
                <a:gd name="T69" fmla="*/ 38 h 52"/>
                <a:gd name="T70" fmla="*/ 31 w 32"/>
                <a:gd name="T71" fmla="*/ 44 h 52"/>
                <a:gd name="T72" fmla="*/ 27 w 32"/>
                <a:gd name="T73" fmla="*/ 49 h 52"/>
                <a:gd name="T74" fmla="*/ 21 w 32"/>
                <a:gd name="T75" fmla="*/ 51 h 52"/>
                <a:gd name="T76" fmla="*/ 13 w 32"/>
                <a:gd name="T77" fmla="*/ 52 h 52"/>
                <a:gd name="T78" fmla="*/ 10 w 32"/>
                <a:gd name="T79" fmla="*/ 52 h 52"/>
                <a:gd name="T80" fmla="*/ 6 w 32"/>
                <a:gd name="T81" fmla="*/ 51 h 52"/>
                <a:gd name="T82" fmla="*/ 3 w 32"/>
                <a:gd name="T83" fmla="*/ 50 h 52"/>
                <a:gd name="T84" fmla="*/ 0 w 32"/>
                <a:gd name="T85"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52">
                  <a:moveTo>
                    <a:pt x="0" y="49"/>
                  </a:moveTo>
                  <a:cubicBezTo>
                    <a:pt x="0" y="40"/>
                    <a:pt x="0" y="40"/>
                    <a:pt x="0" y="40"/>
                  </a:cubicBezTo>
                  <a:cubicBezTo>
                    <a:pt x="1" y="41"/>
                    <a:pt x="2" y="42"/>
                    <a:pt x="3" y="42"/>
                  </a:cubicBezTo>
                  <a:cubicBezTo>
                    <a:pt x="4" y="43"/>
                    <a:pt x="5" y="43"/>
                    <a:pt x="6" y="44"/>
                  </a:cubicBezTo>
                  <a:cubicBezTo>
                    <a:pt x="7" y="44"/>
                    <a:pt x="9" y="44"/>
                    <a:pt x="10" y="45"/>
                  </a:cubicBezTo>
                  <a:cubicBezTo>
                    <a:pt x="11" y="45"/>
                    <a:pt x="12" y="45"/>
                    <a:pt x="13" y="45"/>
                  </a:cubicBezTo>
                  <a:cubicBezTo>
                    <a:pt x="17" y="45"/>
                    <a:pt x="19" y="44"/>
                    <a:pt x="21" y="43"/>
                  </a:cubicBezTo>
                  <a:cubicBezTo>
                    <a:pt x="23" y="42"/>
                    <a:pt x="24" y="40"/>
                    <a:pt x="24" y="38"/>
                  </a:cubicBezTo>
                  <a:cubicBezTo>
                    <a:pt x="24" y="37"/>
                    <a:pt x="23" y="36"/>
                    <a:pt x="23" y="35"/>
                  </a:cubicBezTo>
                  <a:cubicBezTo>
                    <a:pt x="22" y="34"/>
                    <a:pt x="21" y="33"/>
                    <a:pt x="20" y="33"/>
                  </a:cubicBezTo>
                  <a:cubicBezTo>
                    <a:pt x="19" y="32"/>
                    <a:pt x="18" y="31"/>
                    <a:pt x="17" y="30"/>
                  </a:cubicBezTo>
                  <a:cubicBezTo>
                    <a:pt x="15" y="30"/>
                    <a:pt x="14" y="29"/>
                    <a:pt x="12" y="28"/>
                  </a:cubicBezTo>
                  <a:cubicBezTo>
                    <a:pt x="10" y="27"/>
                    <a:pt x="9" y="27"/>
                    <a:pt x="7" y="26"/>
                  </a:cubicBezTo>
                  <a:cubicBezTo>
                    <a:pt x="6" y="25"/>
                    <a:pt x="5" y="24"/>
                    <a:pt x="3" y="23"/>
                  </a:cubicBezTo>
                  <a:cubicBezTo>
                    <a:pt x="2" y="21"/>
                    <a:pt x="2" y="20"/>
                    <a:pt x="1" y="19"/>
                  </a:cubicBezTo>
                  <a:cubicBezTo>
                    <a:pt x="0" y="17"/>
                    <a:pt x="0" y="16"/>
                    <a:pt x="0" y="14"/>
                  </a:cubicBezTo>
                  <a:cubicBezTo>
                    <a:pt x="0" y="11"/>
                    <a:pt x="1" y="9"/>
                    <a:pt x="2" y="7"/>
                  </a:cubicBezTo>
                  <a:cubicBezTo>
                    <a:pt x="3" y="6"/>
                    <a:pt x="4" y="4"/>
                    <a:pt x="6" y="3"/>
                  </a:cubicBezTo>
                  <a:cubicBezTo>
                    <a:pt x="8" y="2"/>
                    <a:pt x="10" y="1"/>
                    <a:pt x="12" y="1"/>
                  </a:cubicBezTo>
                  <a:cubicBezTo>
                    <a:pt x="14" y="0"/>
                    <a:pt x="16" y="0"/>
                    <a:pt x="19" y="0"/>
                  </a:cubicBezTo>
                  <a:cubicBezTo>
                    <a:pt x="24" y="0"/>
                    <a:pt x="28" y="0"/>
                    <a:pt x="30" y="2"/>
                  </a:cubicBezTo>
                  <a:cubicBezTo>
                    <a:pt x="30" y="10"/>
                    <a:pt x="30" y="10"/>
                    <a:pt x="30" y="10"/>
                  </a:cubicBezTo>
                  <a:cubicBezTo>
                    <a:pt x="27" y="8"/>
                    <a:pt x="24" y="7"/>
                    <a:pt x="19" y="7"/>
                  </a:cubicBezTo>
                  <a:cubicBezTo>
                    <a:pt x="18" y="7"/>
                    <a:pt x="17" y="7"/>
                    <a:pt x="15" y="7"/>
                  </a:cubicBezTo>
                  <a:cubicBezTo>
                    <a:pt x="14" y="7"/>
                    <a:pt x="13" y="8"/>
                    <a:pt x="12" y="8"/>
                  </a:cubicBezTo>
                  <a:cubicBezTo>
                    <a:pt x="11" y="9"/>
                    <a:pt x="10" y="9"/>
                    <a:pt x="10" y="10"/>
                  </a:cubicBezTo>
                  <a:cubicBezTo>
                    <a:pt x="9" y="11"/>
                    <a:pt x="9" y="12"/>
                    <a:pt x="9" y="13"/>
                  </a:cubicBezTo>
                  <a:cubicBezTo>
                    <a:pt x="9" y="15"/>
                    <a:pt x="9" y="15"/>
                    <a:pt x="9" y="16"/>
                  </a:cubicBezTo>
                  <a:cubicBezTo>
                    <a:pt x="10" y="17"/>
                    <a:pt x="11" y="18"/>
                    <a:pt x="12" y="19"/>
                  </a:cubicBezTo>
                  <a:cubicBezTo>
                    <a:pt x="12" y="19"/>
                    <a:pt x="14" y="20"/>
                    <a:pt x="15" y="21"/>
                  </a:cubicBezTo>
                  <a:cubicBezTo>
                    <a:pt x="16" y="21"/>
                    <a:pt x="18" y="22"/>
                    <a:pt x="19" y="23"/>
                  </a:cubicBezTo>
                  <a:cubicBezTo>
                    <a:pt x="21" y="24"/>
                    <a:pt x="23" y="25"/>
                    <a:pt x="24" y="26"/>
                  </a:cubicBezTo>
                  <a:cubicBezTo>
                    <a:pt x="26" y="27"/>
                    <a:pt x="27" y="28"/>
                    <a:pt x="28" y="29"/>
                  </a:cubicBezTo>
                  <a:cubicBezTo>
                    <a:pt x="30" y="30"/>
                    <a:pt x="31" y="31"/>
                    <a:pt x="31" y="33"/>
                  </a:cubicBezTo>
                  <a:cubicBezTo>
                    <a:pt x="32" y="34"/>
                    <a:pt x="32" y="36"/>
                    <a:pt x="32" y="38"/>
                  </a:cubicBezTo>
                  <a:cubicBezTo>
                    <a:pt x="32" y="41"/>
                    <a:pt x="32" y="43"/>
                    <a:pt x="31" y="44"/>
                  </a:cubicBezTo>
                  <a:cubicBezTo>
                    <a:pt x="30" y="46"/>
                    <a:pt x="28" y="48"/>
                    <a:pt x="27" y="49"/>
                  </a:cubicBezTo>
                  <a:cubicBezTo>
                    <a:pt x="25" y="50"/>
                    <a:pt x="23" y="51"/>
                    <a:pt x="21" y="51"/>
                  </a:cubicBezTo>
                  <a:cubicBezTo>
                    <a:pt x="18" y="52"/>
                    <a:pt x="16" y="52"/>
                    <a:pt x="13" y="52"/>
                  </a:cubicBezTo>
                  <a:cubicBezTo>
                    <a:pt x="13" y="52"/>
                    <a:pt x="11" y="52"/>
                    <a:pt x="10" y="52"/>
                  </a:cubicBezTo>
                  <a:cubicBezTo>
                    <a:pt x="9" y="52"/>
                    <a:pt x="8" y="51"/>
                    <a:pt x="6" y="51"/>
                  </a:cubicBezTo>
                  <a:cubicBezTo>
                    <a:pt x="5" y="51"/>
                    <a:pt x="4" y="51"/>
                    <a:pt x="3" y="50"/>
                  </a:cubicBezTo>
                  <a:cubicBezTo>
                    <a:pt x="2" y="50"/>
                    <a:pt x="1" y="49"/>
                    <a:pt x="0"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85"/>
            <p:cNvSpPr>
              <a:spLocks noEditPoints="1"/>
            </p:cNvSpPr>
            <p:nvPr/>
          </p:nvSpPr>
          <p:spPr bwMode="auto">
            <a:xfrm>
              <a:off x="6561" y="3814"/>
              <a:ext cx="56" cy="60"/>
            </a:xfrm>
            <a:custGeom>
              <a:avLst/>
              <a:gdLst>
                <a:gd name="T0" fmla="*/ 24 w 49"/>
                <a:gd name="T1" fmla="*/ 52 h 52"/>
                <a:gd name="T2" fmla="*/ 7 w 49"/>
                <a:gd name="T3" fmla="*/ 45 h 52"/>
                <a:gd name="T4" fmla="*/ 0 w 49"/>
                <a:gd name="T5" fmla="*/ 26 h 52"/>
                <a:gd name="T6" fmla="*/ 7 w 49"/>
                <a:gd name="T7" fmla="*/ 7 h 52"/>
                <a:gd name="T8" fmla="*/ 25 w 49"/>
                <a:gd name="T9" fmla="*/ 0 h 52"/>
                <a:gd name="T10" fmla="*/ 42 w 49"/>
                <a:gd name="T11" fmla="*/ 7 h 52"/>
                <a:gd name="T12" fmla="*/ 49 w 49"/>
                <a:gd name="T13" fmla="*/ 25 h 52"/>
                <a:gd name="T14" fmla="*/ 42 w 49"/>
                <a:gd name="T15" fmla="*/ 45 h 52"/>
                <a:gd name="T16" fmla="*/ 24 w 49"/>
                <a:gd name="T17" fmla="*/ 52 h 52"/>
                <a:gd name="T18" fmla="*/ 25 w 49"/>
                <a:gd name="T19" fmla="*/ 7 h 52"/>
                <a:gd name="T20" fmla="*/ 13 w 49"/>
                <a:gd name="T21" fmla="*/ 12 h 52"/>
                <a:gd name="T22" fmla="*/ 9 w 49"/>
                <a:gd name="T23" fmla="*/ 26 h 52"/>
                <a:gd name="T24" fmla="*/ 13 w 49"/>
                <a:gd name="T25" fmla="*/ 39 h 52"/>
                <a:gd name="T26" fmla="*/ 24 w 49"/>
                <a:gd name="T27" fmla="*/ 45 h 52"/>
                <a:gd name="T28" fmla="*/ 36 w 49"/>
                <a:gd name="T29" fmla="*/ 40 h 52"/>
                <a:gd name="T30" fmla="*/ 40 w 49"/>
                <a:gd name="T31" fmla="*/ 26 h 52"/>
                <a:gd name="T32" fmla="*/ 36 w 49"/>
                <a:gd name="T33" fmla="*/ 12 h 52"/>
                <a:gd name="T34" fmla="*/ 25 w 49"/>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2">
                  <a:moveTo>
                    <a:pt x="24" y="52"/>
                  </a:moveTo>
                  <a:cubicBezTo>
                    <a:pt x="17" y="52"/>
                    <a:pt x="11" y="50"/>
                    <a:pt x="7" y="45"/>
                  </a:cubicBezTo>
                  <a:cubicBezTo>
                    <a:pt x="2" y="40"/>
                    <a:pt x="0" y="34"/>
                    <a:pt x="0" y="26"/>
                  </a:cubicBezTo>
                  <a:cubicBezTo>
                    <a:pt x="0" y="18"/>
                    <a:pt x="3" y="12"/>
                    <a:pt x="7" y="7"/>
                  </a:cubicBezTo>
                  <a:cubicBezTo>
                    <a:pt x="11" y="2"/>
                    <a:pt x="17" y="0"/>
                    <a:pt x="25" y="0"/>
                  </a:cubicBezTo>
                  <a:cubicBezTo>
                    <a:pt x="32" y="0"/>
                    <a:pt x="38" y="2"/>
                    <a:pt x="42" y="7"/>
                  </a:cubicBezTo>
                  <a:cubicBezTo>
                    <a:pt x="47" y="12"/>
                    <a:pt x="49" y="18"/>
                    <a:pt x="49" y="25"/>
                  </a:cubicBezTo>
                  <a:cubicBezTo>
                    <a:pt x="49" y="33"/>
                    <a:pt x="47" y="40"/>
                    <a:pt x="42" y="45"/>
                  </a:cubicBezTo>
                  <a:cubicBezTo>
                    <a:pt x="38" y="49"/>
                    <a:pt x="32" y="52"/>
                    <a:pt x="24" y="52"/>
                  </a:cubicBezTo>
                  <a:close/>
                  <a:moveTo>
                    <a:pt x="25" y="7"/>
                  </a:moveTo>
                  <a:cubicBezTo>
                    <a:pt x="20" y="7"/>
                    <a:pt x="16" y="9"/>
                    <a:pt x="13" y="12"/>
                  </a:cubicBezTo>
                  <a:cubicBezTo>
                    <a:pt x="11" y="16"/>
                    <a:pt x="9" y="20"/>
                    <a:pt x="9" y="26"/>
                  </a:cubicBezTo>
                  <a:cubicBezTo>
                    <a:pt x="9" y="32"/>
                    <a:pt x="11" y="36"/>
                    <a:pt x="13" y="39"/>
                  </a:cubicBezTo>
                  <a:cubicBezTo>
                    <a:pt x="16" y="43"/>
                    <a:pt x="20" y="45"/>
                    <a:pt x="24" y="45"/>
                  </a:cubicBezTo>
                  <a:cubicBezTo>
                    <a:pt x="29" y="45"/>
                    <a:pt x="33" y="43"/>
                    <a:pt x="36" y="40"/>
                  </a:cubicBezTo>
                  <a:cubicBezTo>
                    <a:pt x="39" y="36"/>
                    <a:pt x="40" y="32"/>
                    <a:pt x="40" y="26"/>
                  </a:cubicBezTo>
                  <a:cubicBezTo>
                    <a:pt x="40" y="20"/>
                    <a:pt x="39" y="15"/>
                    <a:pt x="36" y="12"/>
                  </a:cubicBezTo>
                  <a:cubicBezTo>
                    <a:pt x="33" y="9"/>
                    <a:pt x="29" y="7"/>
                    <a:pt x="2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186"/>
            <p:cNvSpPr>
              <a:spLocks/>
            </p:cNvSpPr>
            <p:nvPr/>
          </p:nvSpPr>
          <p:spPr bwMode="auto">
            <a:xfrm>
              <a:off x="6626" y="3815"/>
              <a:ext cx="47" cy="59"/>
            </a:xfrm>
            <a:custGeom>
              <a:avLst/>
              <a:gdLst>
                <a:gd name="T0" fmla="*/ 40 w 40"/>
                <a:gd name="T1" fmla="*/ 30 h 51"/>
                <a:gd name="T2" fmla="*/ 20 w 40"/>
                <a:gd name="T3" fmla="*/ 51 h 51"/>
                <a:gd name="T4" fmla="*/ 0 w 40"/>
                <a:gd name="T5" fmla="*/ 30 h 51"/>
                <a:gd name="T6" fmla="*/ 0 w 40"/>
                <a:gd name="T7" fmla="*/ 0 h 51"/>
                <a:gd name="T8" fmla="*/ 9 w 40"/>
                <a:gd name="T9" fmla="*/ 0 h 51"/>
                <a:gd name="T10" fmla="*/ 9 w 40"/>
                <a:gd name="T11" fmla="*/ 29 h 51"/>
                <a:gd name="T12" fmla="*/ 20 w 40"/>
                <a:gd name="T13" fmla="*/ 44 h 51"/>
                <a:gd name="T14" fmla="*/ 31 w 40"/>
                <a:gd name="T15" fmla="*/ 29 h 51"/>
                <a:gd name="T16" fmla="*/ 31 w 40"/>
                <a:gd name="T17" fmla="*/ 0 h 51"/>
                <a:gd name="T18" fmla="*/ 40 w 40"/>
                <a:gd name="T19" fmla="*/ 0 h 51"/>
                <a:gd name="T20" fmla="*/ 40 w 40"/>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1">
                  <a:moveTo>
                    <a:pt x="40" y="30"/>
                  </a:moveTo>
                  <a:cubicBezTo>
                    <a:pt x="40" y="44"/>
                    <a:pt x="33" y="51"/>
                    <a:pt x="20" y="51"/>
                  </a:cubicBezTo>
                  <a:cubicBezTo>
                    <a:pt x="7" y="51"/>
                    <a:pt x="0" y="44"/>
                    <a:pt x="0" y="30"/>
                  </a:cubicBezTo>
                  <a:cubicBezTo>
                    <a:pt x="0" y="0"/>
                    <a:pt x="0" y="0"/>
                    <a:pt x="0" y="0"/>
                  </a:cubicBezTo>
                  <a:cubicBezTo>
                    <a:pt x="9" y="0"/>
                    <a:pt x="9" y="0"/>
                    <a:pt x="9" y="0"/>
                  </a:cubicBezTo>
                  <a:cubicBezTo>
                    <a:pt x="9" y="29"/>
                    <a:pt x="9" y="29"/>
                    <a:pt x="9" y="29"/>
                  </a:cubicBezTo>
                  <a:cubicBezTo>
                    <a:pt x="9" y="39"/>
                    <a:pt x="13" y="44"/>
                    <a:pt x="20" y="44"/>
                  </a:cubicBezTo>
                  <a:cubicBezTo>
                    <a:pt x="28" y="44"/>
                    <a:pt x="31" y="39"/>
                    <a:pt x="31" y="29"/>
                  </a:cubicBezTo>
                  <a:cubicBezTo>
                    <a:pt x="31" y="0"/>
                    <a:pt x="31" y="0"/>
                    <a:pt x="31" y="0"/>
                  </a:cubicBezTo>
                  <a:cubicBezTo>
                    <a:pt x="40" y="0"/>
                    <a:pt x="40" y="0"/>
                    <a:pt x="40" y="0"/>
                  </a:cubicBezTo>
                  <a:lnTo>
                    <a:pt x="4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187"/>
            <p:cNvSpPr>
              <a:spLocks noEditPoints="1"/>
            </p:cNvSpPr>
            <p:nvPr/>
          </p:nvSpPr>
          <p:spPr bwMode="auto">
            <a:xfrm>
              <a:off x="6687" y="3815"/>
              <a:ext cx="45" cy="58"/>
            </a:xfrm>
            <a:custGeom>
              <a:avLst/>
              <a:gdLst>
                <a:gd name="T0" fmla="*/ 39 w 39"/>
                <a:gd name="T1" fmla="*/ 50 h 50"/>
                <a:gd name="T2" fmla="*/ 29 w 39"/>
                <a:gd name="T3" fmla="*/ 50 h 50"/>
                <a:gd name="T4" fmla="*/ 21 w 39"/>
                <a:gd name="T5" fmla="*/ 37 h 50"/>
                <a:gd name="T6" fmla="*/ 19 w 39"/>
                <a:gd name="T7" fmla="*/ 33 h 50"/>
                <a:gd name="T8" fmla="*/ 16 w 39"/>
                <a:gd name="T9" fmla="*/ 31 h 50"/>
                <a:gd name="T10" fmla="*/ 14 w 39"/>
                <a:gd name="T11" fmla="*/ 30 h 50"/>
                <a:gd name="T12" fmla="*/ 11 w 39"/>
                <a:gd name="T13" fmla="*/ 30 h 50"/>
                <a:gd name="T14" fmla="*/ 8 w 39"/>
                <a:gd name="T15" fmla="*/ 30 h 50"/>
                <a:gd name="T16" fmla="*/ 8 w 39"/>
                <a:gd name="T17" fmla="*/ 50 h 50"/>
                <a:gd name="T18" fmla="*/ 0 w 39"/>
                <a:gd name="T19" fmla="*/ 50 h 50"/>
                <a:gd name="T20" fmla="*/ 0 w 39"/>
                <a:gd name="T21" fmla="*/ 0 h 50"/>
                <a:gd name="T22" fmla="*/ 16 w 39"/>
                <a:gd name="T23" fmla="*/ 0 h 50"/>
                <a:gd name="T24" fmla="*/ 23 w 39"/>
                <a:gd name="T25" fmla="*/ 0 h 50"/>
                <a:gd name="T26" fmla="*/ 28 w 39"/>
                <a:gd name="T27" fmla="*/ 3 h 50"/>
                <a:gd name="T28" fmla="*/ 31 w 39"/>
                <a:gd name="T29" fmla="*/ 7 h 50"/>
                <a:gd name="T30" fmla="*/ 33 w 39"/>
                <a:gd name="T31" fmla="*/ 13 h 50"/>
                <a:gd name="T32" fmla="*/ 32 w 39"/>
                <a:gd name="T33" fmla="*/ 18 h 50"/>
                <a:gd name="T34" fmla="*/ 30 w 39"/>
                <a:gd name="T35" fmla="*/ 22 h 50"/>
                <a:gd name="T36" fmla="*/ 26 w 39"/>
                <a:gd name="T37" fmla="*/ 25 h 50"/>
                <a:gd name="T38" fmla="*/ 21 w 39"/>
                <a:gd name="T39" fmla="*/ 27 h 50"/>
                <a:gd name="T40" fmla="*/ 21 w 39"/>
                <a:gd name="T41" fmla="*/ 27 h 50"/>
                <a:gd name="T42" fmla="*/ 24 w 39"/>
                <a:gd name="T43" fmla="*/ 29 h 50"/>
                <a:gd name="T44" fmla="*/ 26 w 39"/>
                <a:gd name="T45" fmla="*/ 31 h 50"/>
                <a:gd name="T46" fmla="*/ 28 w 39"/>
                <a:gd name="T47" fmla="*/ 33 h 50"/>
                <a:gd name="T48" fmla="*/ 30 w 39"/>
                <a:gd name="T49" fmla="*/ 36 h 50"/>
                <a:gd name="T50" fmla="*/ 39 w 39"/>
                <a:gd name="T51" fmla="*/ 50 h 50"/>
                <a:gd name="T52" fmla="*/ 8 w 39"/>
                <a:gd name="T53" fmla="*/ 6 h 50"/>
                <a:gd name="T54" fmla="*/ 8 w 39"/>
                <a:gd name="T55" fmla="*/ 23 h 50"/>
                <a:gd name="T56" fmla="*/ 15 w 39"/>
                <a:gd name="T57" fmla="*/ 23 h 50"/>
                <a:gd name="T58" fmla="*/ 18 w 39"/>
                <a:gd name="T59" fmla="*/ 22 h 50"/>
                <a:gd name="T60" fmla="*/ 21 w 39"/>
                <a:gd name="T61" fmla="*/ 20 h 50"/>
                <a:gd name="T62" fmla="*/ 23 w 39"/>
                <a:gd name="T63" fmla="*/ 18 h 50"/>
                <a:gd name="T64" fmla="*/ 24 w 39"/>
                <a:gd name="T65" fmla="*/ 14 h 50"/>
                <a:gd name="T66" fmla="*/ 22 w 39"/>
                <a:gd name="T67" fmla="*/ 8 h 50"/>
                <a:gd name="T68" fmla="*/ 15 w 39"/>
                <a:gd name="T69" fmla="*/ 6 h 50"/>
                <a:gd name="T70" fmla="*/ 8 w 39"/>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0">
                  <a:moveTo>
                    <a:pt x="39" y="50"/>
                  </a:moveTo>
                  <a:cubicBezTo>
                    <a:pt x="29" y="50"/>
                    <a:pt x="29" y="50"/>
                    <a:pt x="29" y="50"/>
                  </a:cubicBezTo>
                  <a:cubicBezTo>
                    <a:pt x="21" y="37"/>
                    <a:pt x="21" y="37"/>
                    <a:pt x="21" y="37"/>
                  </a:cubicBezTo>
                  <a:cubicBezTo>
                    <a:pt x="20" y="35"/>
                    <a:pt x="19" y="34"/>
                    <a:pt x="19" y="33"/>
                  </a:cubicBezTo>
                  <a:cubicBezTo>
                    <a:pt x="18" y="32"/>
                    <a:pt x="17" y="32"/>
                    <a:pt x="16" y="31"/>
                  </a:cubicBezTo>
                  <a:cubicBezTo>
                    <a:pt x="16" y="31"/>
                    <a:pt x="15" y="30"/>
                    <a:pt x="14" y="30"/>
                  </a:cubicBezTo>
                  <a:cubicBezTo>
                    <a:pt x="13" y="30"/>
                    <a:pt x="12" y="30"/>
                    <a:pt x="11" y="30"/>
                  </a:cubicBezTo>
                  <a:cubicBezTo>
                    <a:pt x="8" y="30"/>
                    <a:pt x="8" y="30"/>
                    <a:pt x="8" y="30"/>
                  </a:cubicBezTo>
                  <a:cubicBezTo>
                    <a:pt x="8" y="50"/>
                    <a:pt x="8" y="50"/>
                    <a:pt x="8" y="50"/>
                  </a:cubicBezTo>
                  <a:cubicBezTo>
                    <a:pt x="0" y="50"/>
                    <a:pt x="0" y="50"/>
                    <a:pt x="0" y="50"/>
                  </a:cubicBezTo>
                  <a:cubicBezTo>
                    <a:pt x="0" y="0"/>
                    <a:pt x="0" y="0"/>
                    <a:pt x="0" y="0"/>
                  </a:cubicBezTo>
                  <a:cubicBezTo>
                    <a:pt x="16" y="0"/>
                    <a:pt x="16" y="0"/>
                    <a:pt x="16" y="0"/>
                  </a:cubicBezTo>
                  <a:cubicBezTo>
                    <a:pt x="19" y="0"/>
                    <a:pt x="21" y="0"/>
                    <a:pt x="23" y="0"/>
                  </a:cubicBezTo>
                  <a:cubicBezTo>
                    <a:pt x="25" y="1"/>
                    <a:pt x="26" y="2"/>
                    <a:pt x="28" y="3"/>
                  </a:cubicBezTo>
                  <a:cubicBezTo>
                    <a:pt x="29" y="4"/>
                    <a:pt x="31" y="6"/>
                    <a:pt x="31" y="7"/>
                  </a:cubicBezTo>
                  <a:cubicBezTo>
                    <a:pt x="32" y="9"/>
                    <a:pt x="33" y="11"/>
                    <a:pt x="33" y="13"/>
                  </a:cubicBezTo>
                  <a:cubicBezTo>
                    <a:pt x="33" y="15"/>
                    <a:pt x="32" y="17"/>
                    <a:pt x="32" y="18"/>
                  </a:cubicBezTo>
                  <a:cubicBezTo>
                    <a:pt x="31" y="20"/>
                    <a:pt x="31" y="21"/>
                    <a:pt x="30" y="22"/>
                  </a:cubicBezTo>
                  <a:cubicBezTo>
                    <a:pt x="29" y="23"/>
                    <a:pt x="27" y="24"/>
                    <a:pt x="26" y="25"/>
                  </a:cubicBezTo>
                  <a:cubicBezTo>
                    <a:pt x="25" y="26"/>
                    <a:pt x="23" y="27"/>
                    <a:pt x="21" y="27"/>
                  </a:cubicBezTo>
                  <a:cubicBezTo>
                    <a:pt x="21" y="27"/>
                    <a:pt x="21" y="27"/>
                    <a:pt x="21" y="27"/>
                  </a:cubicBezTo>
                  <a:cubicBezTo>
                    <a:pt x="22" y="28"/>
                    <a:pt x="23" y="28"/>
                    <a:pt x="24" y="29"/>
                  </a:cubicBezTo>
                  <a:cubicBezTo>
                    <a:pt x="25" y="29"/>
                    <a:pt x="25" y="30"/>
                    <a:pt x="26" y="31"/>
                  </a:cubicBezTo>
                  <a:cubicBezTo>
                    <a:pt x="26" y="31"/>
                    <a:pt x="27" y="32"/>
                    <a:pt x="28" y="33"/>
                  </a:cubicBezTo>
                  <a:cubicBezTo>
                    <a:pt x="28" y="34"/>
                    <a:pt x="29" y="35"/>
                    <a:pt x="30" y="36"/>
                  </a:cubicBezTo>
                  <a:lnTo>
                    <a:pt x="39" y="50"/>
                  </a:lnTo>
                  <a:close/>
                  <a:moveTo>
                    <a:pt x="8" y="6"/>
                  </a:moveTo>
                  <a:cubicBezTo>
                    <a:pt x="8" y="23"/>
                    <a:pt x="8" y="23"/>
                    <a:pt x="8" y="23"/>
                  </a:cubicBezTo>
                  <a:cubicBezTo>
                    <a:pt x="15" y="23"/>
                    <a:pt x="15" y="23"/>
                    <a:pt x="15" y="23"/>
                  </a:cubicBezTo>
                  <a:cubicBezTo>
                    <a:pt x="16" y="23"/>
                    <a:pt x="17" y="23"/>
                    <a:pt x="18" y="22"/>
                  </a:cubicBezTo>
                  <a:cubicBezTo>
                    <a:pt x="20" y="22"/>
                    <a:pt x="20" y="21"/>
                    <a:pt x="21" y="20"/>
                  </a:cubicBezTo>
                  <a:cubicBezTo>
                    <a:pt x="22" y="20"/>
                    <a:pt x="23" y="19"/>
                    <a:pt x="23" y="18"/>
                  </a:cubicBezTo>
                  <a:cubicBezTo>
                    <a:pt x="24" y="17"/>
                    <a:pt x="24" y="15"/>
                    <a:pt x="24" y="14"/>
                  </a:cubicBezTo>
                  <a:cubicBezTo>
                    <a:pt x="24" y="12"/>
                    <a:pt x="23" y="10"/>
                    <a:pt x="22" y="8"/>
                  </a:cubicBezTo>
                  <a:cubicBezTo>
                    <a:pt x="20" y="7"/>
                    <a:pt x="18" y="6"/>
                    <a:pt x="15" y="6"/>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188"/>
            <p:cNvSpPr>
              <a:spLocks/>
            </p:cNvSpPr>
            <p:nvPr/>
          </p:nvSpPr>
          <p:spPr bwMode="auto">
            <a:xfrm>
              <a:off x="6733" y="3814"/>
              <a:ext cx="45" cy="60"/>
            </a:xfrm>
            <a:custGeom>
              <a:avLst/>
              <a:gdLst>
                <a:gd name="T0" fmla="*/ 39 w 39"/>
                <a:gd name="T1" fmla="*/ 49 h 52"/>
                <a:gd name="T2" fmla="*/ 25 w 39"/>
                <a:gd name="T3" fmla="*/ 52 h 52"/>
                <a:gd name="T4" fmla="*/ 7 w 39"/>
                <a:gd name="T5" fmla="*/ 45 h 52"/>
                <a:gd name="T6" fmla="*/ 0 w 39"/>
                <a:gd name="T7" fmla="*/ 27 h 52"/>
                <a:gd name="T8" fmla="*/ 8 w 39"/>
                <a:gd name="T9" fmla="*/ 7 h 52"/>
                <a:gd name="T10" fmla="*/ 27 w 39"/>
                <a:gd name="T11" fmla="*/ 0 h 52"/>
                <a:gd name="T12" fmla="*/ 39 w 39"/>
                <a:gd name="T13" fmla="*/ 2 h 52"/>
                <a:gd name="T14" fmla="*/ 39 w 39"/>
                <a:gd name="T15" fmla="*/ 10 h 52"/>
                <a:gd name="T16" fmla="*/ 27 w 39"/>
                <a:gd name="T17" fmla="*/ 7 h 52"/>
                <a:gd name="T18" fmla="*/ 14 w 39"/>
                <a:gd name="T19" fmla="*/ 12 h 52"/>
                <a:gd name="T20" fmla="*/ 9 w 39"/>
                <a:gd name="T21" fmla="*/ 26 h 52"/>
                <a:gd name="T22" fmla="*/ 14 w 39"/>
                <a:gd name="T23" fmla="*/ 40 h 52"/>
                <a:gd name="T24" fmla="*/ 26 w 39"/>
                <a:gd name="T25" fmla="*/ 45 h 52"/>
                <a:gd name="T26" fmla="*/ 39 w 39"/>
                <a:gd name="T27" fmla="*/ 41 h 52"/>
                <a:gd name="T28" fmla="*/ 39 w 39"/>
                <a:gd name="T29"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2">
                  <a:moveTo>
                    <a:pt x="39" y="49"/>
                  </a:moveTo>
                  <a:cubicBezTo>
                    <a:pt x="35" y="51"/>
                    <a:pt x="30" y="52"/>
                    <a:pt x="25" y="52"/>
                  </a:cubicBezTo>
                  <a:cubicBezTo>
                    <a:pt x="17" y="52"/>
                    <a:pt x="11" y="50"/>
                    <a:pt x="7" y="45"/>
                  </a:cubicBezTo>
                  <a:cubicBezTo>
                    <a:pt x="3" y="40"/>
                    <a:pt x="0" y="34"/>
                    <a:pt x="0" y="27"/>
                  </a:cubicBezTo>
                  <a:cubicBezTo>
                    <a:pt x="0" y="19"/>
                    <a:pt x="3" y="12"/>
                    <a:pt x="8" y="7"/>
                  </a:cubicBezTo>
                  <a:cubicBezTo>
                    <a:pt x="13" y="2"/>
                    <a:pt x="19" y="0"/>
                    <a:pt x="27" y="0"/>
                  </a:cubicBezTo>
                  <a:cubicBezTo>
                    <a:pt x="31" y="0"/>
                    <a:pt x="35" y="0"/>
                    <a:pt x="39" y="2"/>
                  </a:cubicBezTo>
                  <a:cubicBezTo>
                    <a:pt x="39" y="10"/>
                    <a:pt x="39" y="10"/>
                    <a:pt x="39" y="10"/>
                  </a:cubicBezTo>
                  <a:cubicBezTo>
                    <a:pt x="35" y="8"/>
                    <a:pt x="32" y="7"/>
                    <a:pt x="27" y="7"/>
                  </a:cubicBezTo>
                  <a:cubicBezTo>
                    <a:pt x="22" y="7"/>
                    <a:pt x="18" y="9"/>
                    <a:pt x="14" y="12"/>
                  </a:cubicBezTo>
                  <a:cubicBezTo>
                    <a:pt x="11" y="16"/>
                    <a:pt x="9" y="21"/>
                    <a:pt x="9" y="26"/>
                  </a:cubicBezTo>
                  <a:cubicBezTo>
                    <a:pt x="9" y="32"/>
                    <a:pt x="11" y="36"/>
                    <a:pt x="14" y="40"/>
                  </a:cubicBezTo>
                  <a:cubicBezTo>
                    <a:pt x="17" y="43"/>
                    <a:pt x="21" y="45"/>
                    <a:pt x="26" y="45"/>
                  </a:cubicBezTo>
                  <a:cubicBezTo>
                    <a:pt x="31" y="45"/>
                    <a:pt x="35" y="43"/>
                    <a:pt x="39" y="41"/>
                  </a:cubicBezTo>
                  <a:lnTo>
                    <a:pt x="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89"/>
            <p:cNvSpPr>
              <a:spLocks/>
            </p:cNvSpPr>
            <p:nvPr/>
          </p:nvSpPr>
          <p:spPr bwMode="auto">
            <a:xfrm>
              <a:off x="6788" y="3815"/>
              <a:ext cx="34" cy="58"/>
            </a:xfrm>
            <a:custGeom>
              <a:avLst/>
              <a:gdLst>
                <a:gd name="T0" fmla="*/ 34 w 34"/>
                <a:gd name="T1" fmla="*/ 58 h 58"/>
                <a:gd name="T2" fmla="*/ 0 w 34"/>
                <a:gd name="T3" fmla="*/ 58 h 58"/>
                <a:gd name="T4" fmla="*/ 0 w 34"/>
                <a:gd name="T5" fmla="*/ 0 h 58"/>
                <a:gd name="T6" fmla="*/ 31 w 34"/>
                <a:gd name="T7" fmla="*/ 0 h 58"/>
                <a:gd name="T8" fmla="*/ 31 w 34"/>
                <a:gd name="T9" fmla="*/ 8 h 58"/>
                <a:gd name="T10" fmla="*/ 10 w 34"/>
                <a:gd name="T11" fmla="*/ 8 h 58"/>
                <a:gd name="T12" fmla="*/ 10 w 34"/>
                <a:gd name="T13" fmla="*/ 25 h 58"/>
                <a:gd name="T14" fmla="*/ 30 w 34"/>
                <a:gd name="T15" fmla="*/ 25 h 58"/>
                <a:gd name="T16" fmla="*/ 30 w 34"/>
                <a:gd name="T17" fmla="*/ 33 h 58"/>
                <a:gd name="T18" fmla="*/ 10 w 34"/>
                <a:gd name="T19" fmla="*/ 33 h 58"/>
                <a:gd name="T20" fmla="*/ 10 w 34"/>
                <a:gd name="T21" fmla="*/ 50 h 58"/>
                <a:gd name="T22" fmla="*/ 34 w 34"/>
                <a:gd name="T23" fmla="*/ 50 h 58"/>
                <a:gd name="T24" fmla="*/ 34 w 34"/>
                <a:gd name="T2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8">
                  <a:moveTo>
                    <a:pt x="34" y="58"/>
                  </a:moveTo>
                  <a:lnTo>
                    <a:pt x="0" y="58"/>
                  </a:lnTo>
                  <a:lnTo>
                    <a:pt x="0" y="0"/>
                  </a:lnTo>
                  <a:lnTo>
                    <a:pt x="31" y="0"/>
                  </a:lnTo>
                  <a:lnTo>
                    <a:pt x="31" y="8"/>
                  </a:lnTo>
                  <a:lnTo>
                    <a:pt x="10" y="8"/>
                  </a:lnTo>
                  <a:lnTo>
                    <a:pt x="10" y="25"/>
                  </a:lnTo>
                  <a:lnTo>
                    <a:pt x="30" y="25"/>
                  </a:lnTo>
                  <a:lnTo>
                    <a:pt x="30" y="33"/>
                  </a:lnTo>
                  <a:lnTo>
                    <a:pt x="10" y="33"/>
                  </a:lnTo>
                  <a:lnTo>
                    <a:pt x="10" y="50"/>
                  </a:lnTo>
                  <a:lnTo>
                    <a:pt x="34" y="50"/>
                  </a:lnTo>
                  <a:lnTo>
                    <a:pt x="34"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190"/>
            <p:cNvSpPr>
              <a:spLocks/>
            </p:cNvSpPr>
            <p:nvPr/>
          </p:nvSpPr>
          <p:spPr bwMode="auto">
            <a:xfrm>
              <a:off x="6850" y="3814"/>
              <a:ext cx="50" cy="60"/>
            </a:xfrm>
            <a:custGeom>
              <a:avLst/>
              <a:gdLst>
                <a:gd name="T0" fmla="*/ 43 w 43"/>
                <a:gd name="T1" fmla="*/ 48 h 52"/>
                <a:gd name="T2" fmla="*/ 25 w 43"/>
                <a:gd name="T3" fmla="*/ 52 h 52"/>
                <a:gd name="T4" fmla="*/ 7 w 43"/>
                <a:gd name="T5" fmla="*/ 45 h 52"/>
                <a:gd name="T6" fmla="*/ 0 w 43"/>
                <a:gd name="T7" fmla="*/ 27 h 52"/>
                <a:gd name="T8" fmla="*/ 8 w 43"/>
                <a:gd name="T9" fmla="*/ 7 h 52"/>
                <a:gd name="T10" fmla="*/ 27 w 43"/>
                <a:gd name="T11" fmla="*/ 0 h 52"/>
                <a:gd name="T12" fmla="*/ 41 w 43"/>
                <a:gd name="T13" fmla="*/ 2 h 52"/>
                <a:gd name="T14" fmla="*/ 41 w 43"/>
                <a:gd name="T15" fmla="*/ 11 h 52"/>
                <a:gd name="T16" fmla="*/ 27 w 43"/>
                <a:gd name="T17" fmla="*/ 7 h 52"/>
                <a:gd name="T18" fmla="*/ 14 w 43"/>
                <a:gd name="T19" fmla="*/ 12 h 52"/>
                <a:gd name="T20" fmla="*/ 9 w 43"/>
                <a:gd name="T21" fmla="*/ 26 h 52"/>
                <a:gd name="T22" fmla="*/ 13 w 43"/>
                <a:gd name="T23" fmla="*/ 40 h 52"/>
                <a:gd name="T24" fmla="*/ 25 w 43"/>
                <a:gd name="T25" fmla="*/ 45 h 52"/>
                <a:gd name="T26" fmla="*/ 34 w 43"/>
                <a:gd name="T27" fmla="*/ 43 h 52"/>
                <a:gd name="T28" fmla="*/ 34 w 43"/>
                <a:gd name="T29" fmla="*/ 31 h 52"/>
                <a:gd name="T30" fmla="*/ 24 w 43"/>
                <a:gd name="T31" fmla="*/ 31 h 52"/>
                <a:gd name="T32" fmla="*/ 24 w 43"/>
                <a:gd name="T33" fmla="*/ 24 h 52"/>
                <a:gd name="T34" fmla="*/ 43 w 43"/>
                <a:gd name="T35" fmla="*/ 24 h 52"/>
                <a:gd name="T36" fmla="*/ 43 w 43"/>
                <a:gd name="T3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2">
                  <a:moveTo>
                    <a:pt x="43" y="48"/>
                  </a:moveTo>
                  <a:cubicBezTo>
                    <a:pt x="37" y="50"/>
                    <a:pt x="32" y="52"/>
                    <a:pt x="25" y="52"/>
                  </a:cubicBezTo>
                  <a:cubicBezTo>
                    <a:pt x="18" y="52"/>
                    <a:pt x="12" y="50"/>
                    <a:pt x="7" y="45"/>
                  </a:cubicBezTo>
                  <a:cubicBezTo>
                    <a:pt x="2" y="40"/>
                    <a:pt x="0" y="34"/>
                    <a:pt x="0" y="27"/>
                  </a:cubicBezTo>
                  <a:cubicBezTo>
                    <a:pt x="0" y="19"/>
                    <a:pt x="3" y="12"/>
                    <a:pt x="8" y="7"/>
                  </a:cubicBezTo>
                  <a:cubicBezTo>
                    <a:pt x="13" y="2"/>
                    <a:pt x="19" y="0"/>
                    <a:pt x="27" y="0"/>
                  </a:cubicBezTo>
                  <a:cubicBezTo>
                    <a:pt x="33" y="0"/>
                    <a:pt x="37" y="1"/>
                    <a:pt x="41" y="2"/>
                  </a:cubicBezTo>
                  <a:cubicBezTo>
                    <a:pt x="41" y="11"/>
                    <a:pt x="41" y="11"/>
                    <a:pt x="41" y="11"/>
                  </a:cubicBezTo>
                  <a:cubicBezTo>
                    <a:pt x="37" y="8"/>
                    <a:pt x="33" y="7"/>
                    <a:pt x="27" y="7"/>
                  </a:cubicBezTo>
                  <a:cubicBezTo>
                    <a:pt x="22" y="7"/>
                    <a:pt x="17" y="9"/>
                    <a:pt x="14" y="12"/>
                  </a:cubicBezTo>
                  <a:cubicBezTo>
                    <a:pt x="11" y="16"/>
                    <a:pt x="9" y="20"/>
                    <a:pt x="9" y="26"/>
                  </a:cubicBezTo>
                  <a:cubicBezTo>
                    <a:pt x="9" y="32"/>
                    <a:pt x="10" y="36"/>
                    <a:pt x="13" y="40"/>
                  </a:cubicBezTo>
                  <a:cubicBezTo>
                    <a:pt x="16" y="43"/>
                    <a:pt x="20" y="45"/>
                    <a:pt x="25" y="45"/>
                  </a:cubicBezTo>
                  <a:cubicBezTo>
                    <a:pt x="29" y="45"/>
                    <a:pt x="32" y="44"/>
                    <a:pt x="34" y="43"/>
                  </a:cubicBezTo>
                  <a:cubicBezTo>
                    <a:pt x="34" y="31"/>
                    <a:pt x="34" y="31"/>
                    <a:pt x="34" y="31"/>
                  </a:cubicBezTo>
                  <a:cubicBezTo>
                    <a:pt x="24" y="31"/>
                    <a:pt x="24" y="31"/>
                    <a:pt x="24" y="31"/>
                  </a:cubicBezTo>
                  <a:cubicBezTo>
                    <a:pt x="24" y="24"/>
                    <a:pt x="24" y="24"/>
                    <a:pt x="24" y="24"/>
                  </a:cubicBezTo>
                  <a:cubicBezTo>
                    <a:pt x="43" y="24"/>
                    <a:pt x="43" y="24"/>
                    <a:pt x="43" y="24"/>
                  </a:cubicBezTo>
                  <a:lnTo>
                    <a:pt x="4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191"/>
            <p:cNvSpPr>
              <a:spLocks noEditPoints="1"/>
            </p:cNvSpPr>
            <p:nvPr/>
          </p:nvSpPr>
          <p:spPr bwMode="auto">
            <a:xfrm>
              <a:off x="6913" y="3815"/>
              <a:ext cx="44" cy="58"/>
            </a:xfrm>
            <a:custGeom>
              <a:avLst/>
              <a:gdLst>
                <a:gd name="T0" fmla="*/ 38 w 38"/>
                <a:gd name="T1" fmla="*/ 50 h 50"/>
                <a:gd name="T2" fmla="*/ 29 w 38"/>
                <a:gd name="T3" fmla="*/ 50 h 50"/>
                <a:gd name="T4" fmla="*/ 21 w 38"/>
                <a:gd name="T5" fmla="*/ 37 h 50"/>
                <a:gd name="T6" fmla="*/ 19 w 38"/>
                <a:gd name="T7" fmla="*/ 33 h 50"/>
                <a:gd name="T8" fmla="*/ 16 w 38"/>
                <a:gd name="T9" fmla="*/ 31 h 50"/>
                <a:gd name="T10" fmla="*/ 14 w 38"/>
                <a:gd name="T11" fmla="*/ 30 h 50"/>
                <a:gd name="T12" fmla="*/ 11 w 38"/>
                <a:gd name="T13" fmla="*/ 30 h 50"/>
                <a:gd name="T14" fmla="*/ 8 w 38"/>
                <a:gd name="T15" fmla="*/ 30 h 50"/>
                <a:gd name="T16" fmla="*/ 8 w 38"/>
                <a:gd name="T17" fmla="*/ 50 h 50"/>
                <a:gd name="T18" fmla="*/ 0 w 38"/>
                <a:gd name="T19" fmla="*/ 50 h 50"/>
                <a:gd name="T20" fmla="*/ 0 w 38"/>
                <a:gd name="T21" fmla="*/ 0 h 50"/>
                <a:gd name="T22" fmla="*/ 16 w 38"/>
                <a:gd name="T23" fmla="*/ 0 h 50"/>
                <a:gd name="T24" fmla="*/ 23 w 38"/>
                <a:gd name="T25" fmla="*/ 0 h 50"/>
                <a:gd name="T26" fmla="*/ 28 w 38"/>
                <a:gd name="T27" fmla="*/ 3 h 50"/>
                <a:gd name="T28" fmla="*/ 31 w 38"/>
                <a:gd name="T29" fmla="*/ 7 h 50"/>
                <a:gd name="T30" fmla="*/ 33 w 38"/>
                <a:gd name="T31" fmla="*/ 13 h 50"/>
                <a:gd name="T32" fmla="*/ 32 w 38"/>
                <a:gd name="T33" fmla="*/ 18 h 50"/>
                <a:gd name="T34" fmla="*/ 30 w 38"/>
                <a:gd name="T35" fmla="*/ 22 h 50"/>
                <a:gd name="T36" fmla="*/ 26 w 38"/>
                <a:gd name="T37" fmla="*/ 25 h 50"/>
                <a:gd name="T38" fmla="*/ 21 w 38"/>
                <a:gd name="T39" fmla="*/ 27 h 50"/>
                <a:gd name="T40" fmla="*/ 21 w 38"/>
                <a:gd name="T41" fmla="*/ 27 h 50"/>
                <a:gd name="T42" fmla="*/ 24 w 38"/>
                <a:gd name="T43" fmla="*/ 29 h 50"/>
                <a:gd name="T44" fmla="*/ 26 w 38"/>
                <a:gd name="T45" fmla="*/ 31 h 50"/>
                <a:gd name="T46" fmla="*/ 28 w 38"/>
                <a:gd name="T47" fmla="*/ 33 h 50"/>
                <a:gd name="T48" fmla="*/ 30 w 38"/>
                <a:gd name="T49" fmla="*/ 36 h 50"/>
                <a:gd name="T50" fmla="*/ 38 w 38"/>
                <a:gd name="T51" fmla="*/ 50 h 50"/>
                <a:gd name="T52" fmla="*/ 8 w 38"/>
                <a:gd name="T53" fmla="*/ 6 h 50"/>
                <a:gd name="T54" fmla="*/ 8 w 38"/>
                <a:gd name="T55" fmla="*/ 23 h 50"/>
                <a:gd name="T56" fmla="*/ 15 w 38"/>
                <a:gd name="T57" fmla="*/ 23 h 50"/>
                <a:gd name="T58" fmla="*/ 18 w 38"/>
                <a:gd name="T59" fmla="*/ 22 h 50"/>
                <a:gd name="T60" fmla="*/ 21 w 38"/>
                <a:gd name="T61" fmla="*/ 20 h 50"/>
                <a:gd name="T62" fmla="*/ 23 w 38"/>
                <a:gd name="T63" fmla="*/ 18 h 50"/>
                <a:gd name="T64" fmla="*/ 24 w 38"/>
                <a:gd name="T65" fmla="*/ 14 h 50"/>
                <a:gd name="T66" fmla="*/ 21 w 38"/>
                <a:gd name="T67" fmla="*/ 8 h 50"/>
                <a:gd name="T68" fmla="*/ 15 w 38"/>
                <a:gd name="T69" fmla="*/ 6 h 50"/>
                <a:gd name="T70" fmla="*/ 8 w 38"/>
                <a:gd name="T7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0">
                  <a:moveTo>
                    <a:pt x="38" y="50"/>
                  </a:moveTo>
                  <a:cubicBezTo>
                    <a:pt x="29" y="50"/>
                    <a:pt x="29" y="50"/>
                    <a:pt x="29" y="50"/>
                  </a:cubicBezTo>
                  <a:cubicBezTo>
                    <a:pt x="21" y="37"/>
                    <a:pt x="21" y="37"/>
                    <a:pt x="21" y="37"/>
                  </a:cubicBezTo>
                  <a:cubicBezTo>
                    <a:pt x="20" y="35"/>
                    <a:pt x="19" y="34"/>
                    <a:pt x="19" y="33"/>
                  </a:cubicBezTo>
                  <a:cubicBezTo>
                    <a:pt x="18" y="32"/>
                    <a:pt x="17" y="32"/>
                    <a:pt x="16" y="31"/>
                  </a:cubicBezTo>
                  <a:cubicBezTo>
                    <a:pt x="16" y="31"/>
                    <a:pt x="15" y="30"/>
                    <a:pt x="14" y="30"/>
                  </a:cubicBezTo>
                  <a:cubicBezTo>
                    <a:pt x="13" y="30"/>
                    <a:pt x="12" y="30"/>
                    <a:pt x="11" y="30"/>
                  </a:cubicBezTo>
                  <a:cubicBezTo>
                    <a:pt x="8" y="30"/>
                    <a:pt x="8" y="30"/>
                    <a:pt x="8" y="30"/>
                  </a:cubicBezTo>
                  <a:cubicBezTo>
                    <a:pt x="8" y="50"/>
                    <a:pt x="8" y="50"/>
                    <a:pt x="8" y="50"/>
                  </a:cubicBezTo>
                  <a:cubicBezTo>
                    <a:pt x="0" y="50"/>
                    <a:pt x="0" y="50"/>
                    <a:pt x="0" y="50"/>
                  </a:cubicBezTo>
                  <a:cubicBezTo>
                    <a:pt x="0" y="0"/>
                    <a:pt x="0" y="0"/>
                    <a:pt x="0" y="0"/>
                  </a:cubicBezTo>
                  <a:cubicBezTo>
                    <a:pt x="16" y="0"/>
                    <a:pt x="16" y="0"/>
                    <a:pt x="16" y="0"/>
                  </a:cubicBezTo>
                  <a:cubicBezTo>
                    <a:pt x="18" y="0"/>
                    <a:pt x="21" y="0"/>
                    <a:pt x="23" y="0"/>
                  </a:cubicBezTo>
                  <a:cubicBezTo>
                    <a:pt x="25" y="1"/>
                    <a:pt x="26" y="2"/>
                    <a:pt x="28" y="3"/>
                  </a:cubicBezTo>
                  <a:cubicBezTo>
                    <a:pt x="29" y="4"/>
                    <a:pt x="30" y="6"/>
                    <a:pt x="31" y="7"/>
                  </a:cubicBezTo>
                  <a:cubicBezTo>
                    <a:pt x="32" y="9"/>
                    <a:pt x="33" y="11"/>
                    <a:pt x="33" y="13"/>
                  </a:cubicBezTo>
                  <a:cubicBezTo>
                    <a:pt x="33" y="15"/>
                    <a:pt x="32" y="17"/>
                    <a:pt x="32" y="18"/>
                  </a:cubicBezTo>
                  <a:cubicBezTo>
                    <a:pt x="31" y="20"/>
                    <a:pt x="30" y="21"/>
                    <a:pt x="30" y="22"/>
                  </a:cubicBezTo>
                  <a:cubicBezTo>
                    <a:pt x="29" y="23"/>
                    <a:pt x="27" y="24"/>
                    <a:pt x="26" y="25"/>
                  </a:cubicBezTo>
                  <a:cubicBezTo>
                    <a:pt x="25" y="26"/>
                    <a:pt x="23" y="27"/>
                    <a:pt x="21" y="27"/>
                  </a:cubicBezTo>
                  <a:cubicBezTo>
                    <a:pt x="21" y="27"/>
                    <a:pt x="21" y="27"/>
                    <a:pt x="21" y="27"/>
                  </a:cubicBezTo>
                  <a:cubicBezTo>
                    <a:pt x="22" y="28"/>
                    <a:pt x="23" y="28"/>
                    <a:pt x="24" y="29"/>
                  </a:cubicBezTo>
                  <a:cubicBezTo>
                    <a:pt x="24" y="29"/>
                    <a:pt x="25" y="30"/>
                    <a:pt x="26" y="31"/>
                  </a:cubicBezTo>
                  <a:cubicBezTo>
                    <a:pt x="26" y="31"/>
                    <a:pt x="27" y="32"/>
                    <a:pt x="28" y="33"/>
                  </a:cubicBezTo>
                  <a:cubicBezTo>
                    <a:pt x="28" y="34"/>
                    <a:pt x="29" y="35"/>
                    <a:pt x="30" y="36"/>
                  </a:cubicBezTo>
                  <a:lnTo>
                    <a:pt x="38" y="50"/>
                  </a:lnTo>
                  <a:close/>
                  <a:moveTo>
                    <a:pt x="8" y="6"/>
                  </a:moveTo>
                  <a:cubicBezTo>
                    <a:pt x="8" y="23"/>
                    <a:pt x="8" y="23"/>
                    <a:pt x="8" y="23"/>
                  </a:cubicBezTo>
                  <a:cubicBezTo>
                    <a:pt x="15" y="23"/>
                    <a:pt x="15" y="23"/>
                    <a:pt x="15" y="23"/>
                  </a:cubicBezTo>
                  <a:cubicBezTo>
                    <a:pt x="16" y="23"/>
                    <a:pt x="17" y="23"/>
                    <a:pt x="18" y="22"/>
                  </a:cubicBezTo>
                  <a:cubicBezTo>
                    <a:pt x="19" y="22"/>
                    <a:pt x="20" y="21"/>
                    <a:pt x="21" y="20"/>
                  </a:cubicBezTo>
                  <a:cubicBezTo>
                    <a:pt x="22" y="20"/>
                    <a:pt x="23" y="19"/>
                    <a:pt x="23" y="18"/>
                  </a:cubicBezTo>
                  <a:cubicBezTo>
                    <a:pt x="24" y="17"/>
                    <a:pt x="24" y="15"/>
                    <a:pt x="24" y="14"/>
                  </a:cubicBezTo>
                  <a:cubicBezTo>
                    <a:pt x="24" y="12"/>
                    <a:pt x="23" y="10"/>
                    <a:pt x="21" y="8"/>
                  </a:cubicBezTo>
                  <a:cubicBezTo>
                    <a:pt x="20" y="7"/>
                    <a:pt x="18" y="6"/>
                    <a:pt x="15" y="6"/>
                  </a:cubicBez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92"/>
            <p:cNvSpPr>
              <a:spLocks noEditPoints="1"/>
            </p:cNvSpPr>
            <p:nvPr/>
          </p:nvSpPr>
          <p:spPr bwMode="auto">
            <a:xfrm>
              <a:off x="6959" y="3814"/>
              <a:ext cx="56" cy="60"/>
            </a:xfrm>
            <a:custGeom>
              <a:avLst/>
              <a:gdLst>
                <a:gd name="T0" fmla="*/ 24 w 49"/>
                <a:gd name="T1" fmla="*/ 52 h 52"/>
                <a:gd name="T2" fmla="*/ 7 w 49"/>
                <a:gd name="T3" fmla="*/ 45 h 52"/>
                <a:gd name="T4" fmla="*/ 0 w 49"/>
                <a:gd name="T5" fmla="*/ 26 h 52"/>
                <a:gd name="T6" fmla="*/ 7 w 49"/>
                <a:gd name="T7" fmla="*/ 7 h 52"/>
                <a:gd name="T8" fmla="*/ 25 w 49"/>
                <a:gd name="T9" fmla="*/ 0 h 52"/>
                <a:gd name="T10" fmla="*/ 42 w 49"/>
                <a:gd name="T11" fmla="*/ 7 h 52"/>
                <a:gd name="T12" fmla="*/ 49 w 49"/>
                <a:gd name="T13" fmla="*/ 25 h 52"/>
                <a:gd name="T14" fmla="*/ 42 w 49"/>
                <a:gd name="T15" fmla="*/ 45 h 52"/>
                <a:gd name="T16" fmla="*/ 24 w 49"/>
                <a:gd name="T17" fmla="*/ 52 h 52"/>
                <a:gd name="T18" fmla="*/ 25 w 49"/>
                <a:gd name="T19" fmla="*/ 7 h 52"/>
                <a:gd name="T20" fmla="*/ 14 w 49"/>
                <a:gd name="T21" fmla="*/ 12 h 52"/>
                <a:gd name="T22" fmla="*/ 9 w 49"/>
                <a:gd name="T23" fmla="*/ 26 h 52"/>
                <a:gd name="T24" fmla="*/ 13 w 49"/>
                <a:gd name="T25" fmla="*/ 39 h 52"/>
                <a:gd name="T26" fmla="*/ 24 w 49"/>
                <a:gd name="T27" fmla="*/ 45 h 52"/>
                <a:gd name="T28" fmla="*/ 36 w 49"/>
                <a:gd name="T29" fmla="*/ 40 h 52"/>
                <a:gd name="T30" fmla="*/ 40 w 49"/>
                <a:gd name="T31" fmla="*/ 26 h 52"/>
                <a:gd name="T32" fmla="*/ 36 w 49"/>
                <a:gd name="T33" fmla="*/ 12 h 52"/>
                <a:gd name="T34" fmla="*/ 25 w 49"/>
                <a:gd name="T3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2">
                  <a:moveTo>
                    <a:pt x="24" y="52"/>
                  </a:moveTo>
                  <a:cubicBezTo>
                    <a:pt x="17" y="52"/>
                    <a:pt x="11" y="50"/>
                    <a:pt x="7" y="45"/>
                  </a:cubicBezTo>
                  <a:cubicBezTo>
                    <a:pt x="3" y="40"/>
                    <a:pt x="0" y="34"/>
                    <a:pt x="0" y="26"/>
                  </a:cubicBezTo>
                  <a:cubicBezTo>
                    <a:pt x="0" y="18"/>
                    <a:pt x="3" y="12"/>
                    <a:pt x="7" y="7"/>
                  </a:cubicBezTo>
                  <a:cubicBezTo>
                    <a:pt x="12" y="2"/>
                    <a:pt x="18" y="0"/>
                    <a:pt x="25" y="0"/>
                  </a:cubicBezTo>
                  <a:cubicBezTo>
                    <a:pt x="32" y="0"/>
                    <a:pt x="38" y="2"/>
                    <a:pt x="42" y="7"/>
                  </a:cubicBezTo>
                  <a:cubicBezTo>
                    <a:pt x="47" y="12"/>
                    <a:pt x="49" y="18"/>
                    <a:pt x="49" y="25"/>
                  </a:cubicBezTo>
                  <a:cubicBezTo>
                    <a:pt x="49" y="33"/>
                    <a:pt x="47" y="40"/>
                    <a:pt x="42" y="45"/>
                  </a:cubicBezTo>
                  <a:cubicBezTo>
                    <a:pt x="38" y="49"/>
                    <a:pt x="32" y="52"/>
                    <a:pt x="24" y="52"/>
                  </a:cubicBezTo>
                  <a:close/>
                  <a:moveTo>
                    <a:pt x="25" y="7"/>
                  </a:moveTo>
                  <a:cubicBezTo>
                    <a:pt x="20" y="7"/>
                    <a:pt x="16" y="9"/>
                    <a:pt x="14" y="12"/>
                  </a:cubicBezTo>
                  <a:cubicBezTo>
                    <a:pt x="11" y="16"/>
                    <a:pt x="9" y="20"/>
                    <a:pt x="9" y="26"/>
                  </a:cubicBezTo>
                  <a:cubicBezTo>
                    <a:pt x="9" y="32"/>
                    <a:pt x="11" y="36"/>
                    <a:pt x="13" y="39"/>
                  </a:cubicBezTo>
                  <a:cubicBezTo>
                    <a:pt x="16" y="43"/>
                    <a:pt x="20" y="45"/>
                    <a:pt x="24" y="45"/>
                  </a:cubicBezTo>
                  <a:cubicBezTo>
                    <a:pt x="29" y="45"/>
                    <a:pt x="33" y="43"/>
                    <a:pt x="36" y="40"/>
                  </a:cubicBezTo>
                  <a:cubicBezTo>
                    <a:pt x="39" y="36"/>
                    <a:pt x="40" y="32"/>
                    <a:pt x="40" y="26"/>
                  </a:cubicBezTo>
                  <a:cubicBezTo>
                    <a:pt x="40" y="20"/>
                    <a:pt x="39" y="15"/>
                    <a:pt x="36" y="12"/>
                  </a:cubicBezTo>
                  <a:cubicBezTo>
                    <a:pt x="33" y="9"/>
                    <a:pt x="30" y="7"/>
                    <a:pt x="2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193"/>
            <p:cNvSpPr>
              <a:spLocks/>
            </p:cNvSpPr>
            <p:nvPr/>
          </p:nvSpPr>
          <p:spPr bwMode="auto">
            <a:xfrm>
              <a:off x="7025" y="3815"/>
              <a:ext cx="46" cy="59"/>
            </a:xfrm>
            <a:custGeom>
              <a:avLst/>
              <a:gdLst>
                <a:gd name="T0" fmla="*/ 40 w 40"/>
                <a:gd name="T1" fmla="*/ 30 h 51"/>
                <a:gd name="T2" fmla="*/ 20 w 40"/>
                <a:gd name="T3" fmla="*/ 51 h 51"/>
                <a:gd name="T4" fmla="*/ 0 w 40"/>
                <a:gd name="T5" fmla="*/ 30 h 51"/>
                <a:gd name="T6" fmla="*/ 0 w 40"/>
                <a:gd name="T7" fmla="*/ 0 h 51"/>
                <a:gd name="T8" fmla="*/ 9 w 40"/>
                <a:gd name="T9" fmla="*/ 0 h 51"/>
                <a:gd name="T10" fmla="*/ 9 w 40"/>
                <a:gd name="T11" fmla="*/ 29 h 51"/>
                <a:gd name="T12" fmla="*/ 20 w 40"/>
                <a:gd name="T13" fmla="*/ 44 h 51"/>
                <a:gd name="T14" fmla="*/ 31 w 40"/>
                <a:gd name="T15" fmla="*/ 29 h 51"/>
                <a:gd name="T16" fmla="*/ 31 w 40"/>
                <a:gd name="T17" fmla="*/ 0 h 51"/>
                <a:gd name="T18" fmla="*/ 40 w 40"/>
                <a:gd name="T19" fmla="*/ 0 h 51"/>
                <a:gd name="T20" fmla="*/ 40 w 40"/>
                <a:gd name="T21"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51">
                  <a:moveTo>
                    <a:pt x="40" y="30"/>
                  </a:moveTo>
                  <a:cubicBezTo>
                    <a:pt x="40" y="44"/>
                    <a:pt x="33" y="51"/>
                    <a:pt x="20" y="51"/>
                  </a:cubicBezTo>
                  <a:cubicBezTo>
                    <a:pt x="7" y="51"/>
                    <a:pt x="0" y="44"/>
                    <a:pt x="0" y="30"/>
                  </a:cubicBezTo>
                  <a:cubicBezTo>
                    <a:pt x="0" y="0"/>
                    <a:pt x="0" y="0"/>
                    <a:pt x="0" y="0"/>
                  </a:cubicBezTo>
                  <a:cubicBezTo>
                    <a:pt x="9" y="0"/>
                    <a:pt x="9" y="0"/>
                    <a:pt x="9" y="0"/>
                  </a:cubicBezTo>
                  <a:cubicBezTo>
                    <a:pt x="9" y="29"/>
                    <a:pt x="9" y="29"/>
                    <a:pt x="9" y="29"/>
                  </a:cubicBezTo>
                  <a:cubicBezTo>
                    <a:pt x="9" y="39"/>
                    <a:pt x="13" y="44"/>
                    <a:pt x="20" y="44"/>
                  </a:cubicBezTo>
                  <a:cubicBezTo>
                    <a:pt x="28" y="44"/>
                    <a:pt x="31" y="39"/>
                    <a:pt x="31" y="29"/>
                  </a:cubicBezTo>
                  <a:cubicBezTo>
                    <a:pt x="31" y="0"/>
                    <a:pt x="31" y="0"/>
                    <a:pt x="31" y="0"/>
                  </a:cubicBezTo>
                  <a:cubicBezTo>
                    <a:pt x="40" y="0"/>
                    <a:pt x="40" y="0"/>
                    <a:pt x="40" y="0"/>
                  </a:cubicBezTo>
                  <a:lnTo>
                    <a:pt x="4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94"/>
            <p:cNvSpPr>
              <a:spLocks noEditPoints="1"/>
            </p:cNvSpPr>
            <p:nvPr/>
          </p:nvSpPr>
          <p:spPr bwMode="auto">
            <a:xfrm>
              <a:off x="7085" y="3815"/>
              <a:ext cx="38" cy="58"/>
            </a:xfrm>
            <a:custGeom>
              <a:avLst/>
              <a:gdLst>
                <a:gd name="T0" fmla="*/ 8 w 33"/>
                <a:gd name="T1" fmla="*/ 32 h 50"/>
                <a:gd name="T2" fmla="*/ 8 w 33"/>
                <a:gd name="T3" fmla="*/ 50 h 50"/>
                <a:gd name="T4" fmla="*/ 0 w 33"/>
                <a:gd name="T5" fmla="*/ 50 h 50"/>
                <a:gd name="T6" fmla="*/ 0 w 33"/>
                <a:gd name="T7" fmla="*/ 0 h 50"/>
                <a:gd name="T8" fmla="*/ 15 w 33"/>
                <a:gd name="T9" fmla="*/ 0 h 50"/>
                <a:gd name="T10" fmla="*/ 28 w 33"/>
                <a:gd name="T11" fmla="*/ 4 h 50"/>
                <a:gd name="T12" fmla="*/ 33 w 33"/>
                <a:gd name="T13" fmla="*/ 15 h 50"/>
                <a:gd name="T14" fmla="*/ 28 w 33"/>
                <a:gd name="T15" fmla="*/ 27 h 50"/>
                <a:gd name="T16" fmla="*/ 15 w 33"/>
                <a:gd name="T17" fmla="*/ 32 h 50"/>
                <a:gd name="T18" fmla="*/ 8 w 33"/>
                <a:gd name="T19" fmla="*/ 32 h 50"/>
                <a:gd name="T20" fmla="*/ 8 w 33"/>
                <a:gd name="T21" fmla="*/ 7 h 50"/>
                <a:gd name="T22" fmla="*/ 8 w 33"/>
                <a:gd name="T23" fmla="*/ 25 h 50"/>
                <a:gd name="T24" fmla="*/ 13 w 33"/>
                <a:gd name="T25" fmla="*/ 25 h 50"/>
                <a:gd name="T26" fmla="*/ 22 w 33"/>
                <a:gd name="T27" fmla="*/ 22 h 50"/>
                <a:gd name="T28" fmla="*/ 24 w 33"/>
                <a:gd name="T29" fmla="*/ 15 h 50"/>
                <a:gd name="T30" fmla="*/ 14 w 33"/>
                <a:gd name="T31" fmla="*/ 7 h 50"/>
                <a:gd name="T32" fmla="*/ 8 w 33"/>
                <a:gd name="T33"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50">
                  <a:moveTo>
                    <a:pt x="8" y="32"/>
                  </a:moveTo>
                  <a:cubicBezTo>
                    <a:pt x="8" y="50"/>
                    <a:pt x="8" y="50"/>
                    <a:pt x="8" y="50"/>
                  </a:cubicBezTo>
                  <a:cubicBezTo>
                    <a:pt x="0" y="50"/>
                    <a:pt x="0" y="50"/>
                    <a:pt x="0" y="50"/>
                  </a:cubicBezTo>
                  <a:cubicBezTo>
                    <a:pt x="0" y="0"/>
                    <a:pt x="0" y="0"/>
                    <a:pt x="0" y="0"/>
                  </a:cubicBezTo>
                  <a:cubicBezTo>
                    <a:pt x="15" y="0"/>
                    <a:pt x="15" y="0"/>
                    <a:pt x="15" y="0"/>
                  </a:cubicBezTo>
                  <a:cubicBezTo>
                    <a:pt x="21" y="0"/>
                    <a:pt x="25" y="1"/>
                    <a:pt x="28" y="4"/>
                  </a:cubicBezTo>
                  <a:cubicBezTo>
                    <a:pt x="32" y="6"/>
                    <a:pt x="33" y="10"/>
                    <a:pt x="33" y="15"/>
                  </a:cubicBezTo>
                  <a:cubicBezTo>
                    <a:pt x="33" y="20"/>
                    <a:pt x="32" y="24"/>
                    <a:pt x="28" y="27"/>
                  </a:cubicBezTo>
                  <a:cubicBezTo>
                    <a:pt x="25" y="30"/>
                    <a:pt x="20" y="32"/>
                    <a:pt x="15" y="32"/>
                  </a:cubicBezTo>
                  <a:lnTo>
                    <a:pt x="8" y="32"/>
                  </a:lnTo>
                  <a:close/>
                  <a:moveTo>
                    <a:pt x="8" y="7"/>
                  </a:moveTo>
                  <a:cubicBezTo>
                    <a:pt x="8" y="25"/>
                    <a:pt x="8" y="25"/>
                    <a:pt x="8" y="25"/>
                  </a:cubicBezTo>
                  <a:cubicBezTo>
                    <a:pt x="13" y="25"/>
                    <a:pt x="13" y="25"/>
                    <a:pt x="13" y="25"/>
                  </a:cubicBezTo>
                  <a:cubicBezTo>
                    <a:pt x="17" y="25"/>
                    <a:pt x="20" y="24"/>
                    <a:pt x="22" y="22"/>
                  </a:cubicBezTo>
                  <a:cubicBezTo>
                    <a:pt x="23" y="21"/>
                    <a:pt x="24" y="18"/>
                    <a:pt x="24" y="15"/>
                  </a:cubicBezTo>
                  <a:cubicBezTo>
                    <a:pt x="24" y="9"/>
                    <a:pt x="21" y="7"/>
                    <a:pt x="14" y="7"/>
                  </a:cubicBez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95"/>
            <p:cNvSpPr>
              <a:spLocks/>
            </p:cNvSpPr>
            <p:nvPr/>
          </p:nvSpPr>
          <p:spPr bwMode="auto">
            <a:xfrm>
              <a:off x="6547" y="3075"/>
              <a:ext cx="577" cy="403"/>
            </a:xfrm>
            <a:custGeom>
              <a:avLst/>
              <a:gdLst>
                <a:gd name="T0" fmla="*/ 0 w 500"/>
                <a:gd name="T1" fmla="*/ 331 h 349"/>
                <a:gd name="T2" fmla="*/ 19 w 500"/>
                <a:gd name="T3" fmla="*/ 349 h 349"/>
                <a:gd name="T4" fmla="*/ 481 w 500"/>
                <a:gd name="T5" fmla="*/ 349 h 349"/>
                <a:gd name="T6" fmla="*/ 500 w 500"/>
                <a:gd name="T7" fmla="*/ 331 h 349"/>
                <a:gd name="T8" fmla="*/ 500 w 500"/>
                <a:gd name="T9" fmla="*/ 0 h 349"/>
                <a:gd name="T10" fmla="*/ 0 w 500"/>
                <a:gd name="T11" fmla="*/ 0 h 349"/>
                <a:gd name="T12" fmla="*/ 0 w 500"/>
                <a:gd name="T13" fmla="*/ 331 h 349"/>
              </a:gdLst>
              <a:ahLst/>
              <a:cxnLst>
                <a:cxn ang="0">
                  <a:pos x="T0" y="T1"/>
                </a:cxn>
                <a:cxn ang="0">
                  <a:pos x="T2" y="T3"/>
                </a:cxn>
                <a:cxn ang="0">
                  <a:pos x="T4" y="T5"/>
                </a:cxn>
                <a:cxn ang="0">
                  <a:pos x="T6" y="T7"/>
                </a:cxn>
                <a:cxn ang="0">
                  <a:pos x="T8" y="T9"/>
                </a:cxn>
                <a:cxn ang="0">
                  <a:pos x="T10" y="T11"/>
                </a:cxn>
                <a:cxn ang="0">
                  <a:pos x="T12" y="T13"/>
                </a:cxn>
              </a:cxnLst>
              <a:rect l="0" t="0" r="r" b="b"/>
              <a:pathLst>
                <a:path w="500" h="349">
                  <a:moveTo>
                    <a:pt x="0" y="331"/>
                  </a:moveTo>
                  <a:cubicBezTo>
                    <a:pt x="0" y="341"/>
                    <a:pt x="9" y="349"/>
                    <a:pt x="19" y="349"/>
                  </a:cubicBezTo>
                  <a:cubicBezTo>
                    <a:pt x="481" y="349"/>
                    <a:pt x="481" y="349"/>
                    <a:pt x="481" y="349"/>
                  </a:cubicBezTo>
                  <a:cubicBezTo>
                    <a:pt x="491" y="349"/>
                    <a:pt x="500" y="341"/>
                    <a:pt x="500" y="331"/>
                  </a:cubicBezTo>
                  <a:cubicBezTo>
                    <a:pt x="500" y="0"/>
                    <a:pt x="500" y="0"/>
                    <a:pt x="500" y="0"/>
                  </a:cubicBezTo>
                  <a:cubicBezTo>
                    <a:pt x="0" y="0"/>
                    <a:pt x="0" y="0"/>
                    <a:pt x="0" y="0"/>
                  </a:cubicBezTo>
                  <a:cubicBezTo>
                    <a:pt x="0" y="331"/>
                    <a:pt x="0" y="331"/>
                    <a:pt x="0" y="331"/>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196"/>
            <p:cNvSpPr>
              <a:spLocks/>
            </p:cNvSpPr>
            <p:nvPr/>
          </p:nvSpPr>
          <p:spPr bwMode="auto">
            <a:xfrm>
              <a:off x="6547" y="2988"/>
              <a:ext cx="577" cy="87"/>
            </a:xfrm>
            <a:custGeom>
              <a:avLst/>
              <a:gdLst>
                <a:gd name="T0" fmla="*/ 481 w 500"/>
                <a:gd name="T1" fmla="*/ 0 h 76"/>
                <a:gd name="T2" fmla="*/ 19 w 500"/>
                <a:gd name="T3" fmla="*/ 0 h 76"/>
                <a:gd name="T4" fmla="*/ 0 w 500"/>
                <a:gd name="T5" fmla="*/ 18 h 76"/>
                <a:gd name="T6" fmla="*/ 0 w 500"/>
                <a:gd name="T7" fmla="*/ 76 h 76"/>
                <a:gd name="T8" fmla="*/ 500 w 500"/>
                <a:gd name="T9" fmla="*/ 76 h 76"/>
                <a:gd name="T10" fmla="*/ 500 w 500"/>
                <a:gd name="T11" fmla="*/ 18 h 76"/>
                <a:gd name="T12" fmla="*/ 481 w 500"/>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500" h="76">
                  <a:moveTo>
                    <a:pt x="481" y="0"/>
                  </a:moveTo>
                  <a:cubicBezTo>
                    <a:pt x="19" y="0"/>
                    <a:pt x="19" y="0"/>
                    <a:pt x="19" y="0"/>
                  </a:cubicBezTo>
                  <a:cubicBezTo>
                    <a:pt x="9" y="0"/>
                    <a:pt x="0" y="8"/>
                    <a:pt x="0" y="18"/>
                  </a:cubicBezTo>
                  <a:cubicBezTo>
                    <a:pt x="0" y="76"/>
                    <a:pt x="0" y="76"/>
                    <a:pt x="0" y="76"/>
                  </a:cubicBezTo>
                  <a:cubicBezTo>
                    <a:pt x="500" y="76"/>
                    <a:pt x="500" y="76"/>
                    <a:pt x="500" y="76"/>
                  </a:cubicBezTo>
                  <a:cubicBezTo>
                    <a:pt x="500" y="18"/>
                    <a:pt x="500" y="18"/>
                    <a:pt x="500" y="18"/>
                  </a:cubicBezTo>
                  <a:cubicBezTo>
                    <a:pt x="500" y="8"/>
                    <a:pt x="491" y="0"/>
                    <a:pt x="481"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Rectangle 197"/>
            <p:cNvSpPr>
              <a:spLocks noChangeArrowheads="1"/>
            </p:cNvSpPr>
            <p:nvPr/>
          </p:nvSpPr>
          <p:spPr bwMode="auto">
            <a:xfrm>
              <a:off x="6718" y="3201"/>
              <a:ext cx="107"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198"/>
            <p:cNvSpPr>
              <a:spLocks noChangeArrowheads="1"/>
            </p:cNvSpPr>
            <p:nvPr/>
          </p:nvSpPr>
          <p:spPr bwMode="auto">
            <a:xfrm>
              <a:off x="6718" y="3201"/>
              <a:ext cx="10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Rectangle 199"/>
            <p:cNvSpPr>
              <a:spLocks noChangeArrowheads="1"/>
            </p:cNvSpPr>
            <p:nvPr/>
          </p:nvSpPr>
          <p:spPr bwMode="auto">
            <a:xfrm>
              <a:off x="6718" y="3116"/>
              <a:ext cx="107" cy="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Rectangle 200"/>
            <p:cNvSpPr>
              <a:spLocks noChangeArrowheads="1"/>
            </p:cNvSpPr>
            <p:nvPr/>
          </p:nvSpPr>
          <p:spPr bwMode="auto">
            <a:xfrm>
              <a:off x="6718" y="3116"/>
              <a:ext cx="10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201"/>
            <p:cNvSpPr>
              <a:spLocks noChangeArrowheads="1"/>
            </p:cNvSpPr>
            <p:nvPr/>
          </p:nvSpPr>
          <p:spPr bwMode="auto">
            <a:xfrm>
              <a:off x="6718" y="3287"/>
              <a:ext cx="107" cy="63"/>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Rectangle 202"/>
            <p:cNvSpPr>
              <a:spLocks noChangeArrowheads="1"/>
            </p:cNvSpPr>
            <p:nvPr/>
          </p:nvSpPr>
          <p:spPr bwMode="auto">
            <a:xfrm>
              <a:off x="6718" y="3287"/>
              <a:ext cx="10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Rectangle 203"/>
            <p:cNvSpPr>
              <a:spLocks noChangeArrowheads="1"/>
            </p:cNvSpPr>
            <p:nvPr/>
          </p:nvSpPr>
          <p:spPr bwMode="auto">
            <a:xfrm>
              <a:off x="6846" y="3287"/>
              <a:ext cx="107" cy="63"/>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204"/>
            <p:cNvSpPr>
              <a:spLocks noChangeArrowheads="1"/>
            </p:cNvSpPr>
            <p:nvPr/>
          </p:nvSpPr>
          <p:spPr bwMode="auto">
            <a:xfrm>
              <a:off x="6846" y="3201"/>
              <a:ext cx="107" cy="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Rectangle 206"/>
          <p:cNvSpPr>
            <a:spLocks noChangeArrowheads="1"/>
          </p:cNvSpPr>
          <p:nvPr/>
        </p:nvSpPr>
        <p:spPr bwMode="auto">
          <a:xfrm>
            <a:off x="10868025" y="5081588"/>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207"/>
          <p:cNvSpPr>
            <a:spLocks noChangeArrowheads="1"/>
          </p:cNvSpPr>
          <p:nvPr/>
        </p:nvSpPr>
        <p:spPr bwMode="auto">
          <a:xfrm>
            <a:off x="10868025" y="4946650"/>
            <a:ext cx="169863" cy="100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208"/>
          <p:cNvSpPr>
            <a:spLocks noChangeArrowheads="1"/>
          </p:cNvSpPr>
          <p:nvPr/>
        </p:nvSpPr>
        <p:spPr bwMode="auto">
          <a:xfrm>
            <a:off x="10868025" y="4946650"/>
            <a:ext cx="1698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209"/>
          <p:cNvSpPr>
            <a:spLocks noChangeArrowheads="1"/>
          </p:cNvSpPr>
          <p:nvPr/>
        </p:nvSpPr>
        <p:spPr bwMode="auto">
          <a:xfrm>
            <a:off x="10461625" y="4946650"/>
            <a:ext cx="169863" cy="100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0"/>
          <p:cNvSpPr>
            <a:spLocks noChangeArrowheads="1"/>
          </p:cNvSpPr>
          <p:nvPr/>
        </p:nvSpPr>
        <p:spPr bwMode="auto">
          <a:xfrm>
            <a:off x="10461625" y="4946650"/>
            <a:ext cx="1698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211"/>
          <p:cNvSpPr>
            <a:spLocks noChangeArrowheads="1"/>
          </p:cNvSpPr>
          <p:nvPr/>
        </p:nvSpPr>
        <p:spPr bwMode="auto">
          <a:xfrm>
            <a:off x="10461625" y="5081588"/>
            <a:ext cx="169863"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212"/>
          <p:cNvSpPr>
            <a:spLocks noChangeArrowheads="1"/>
          </p:cNvSpPr>
          <p:nvPr/>
        </p:nvSpPr>
        <p:spPr bwMode="auto">
          <a:xfrm>
            <a:off x="10461625" y="5081588"/>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13"/>
          <p:cNvSpPr>
            <a:spLocks noChangeArrowheads="1"/>
          </p:cNvSpPr>
          <p:nvPr/>
        </p:nvSpPr>
        <p:spPr bwMode="auto">
          <a:xfrm>
            <a:off x="10461625" y="5218113"/>
            <a:ext cx="169863" cy="100013"/>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14"/>
          <p:cNvSpPr>
            <a:spLocks noChangeArrowheads="1"/>
          </p:cNvSpPr>
          <p:nvPr/>
        </p:nvSpPr>
        <p:spPr bwMode="auto">
          <a:xfrm>
            <a:off x="10461625" y="5218113"/>
            <a:ext cx="1698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15"/>
          <p:cNvSpPr>
            <a:spLocks noChangeArrowheads="1"/>
          </p:cNvSpPr>
          <p:nvPr/>
        </p:nvSpPr>
        <p:spPr bwMode="auto">
          <a:xfrm>
            <a:off x="10461625" y="5353050"/>
            <a:ext cx="169863" cy="1016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16"/>
          <p:cNvSpPr>
            <a:spLocks noChangeArrowheads="1"/>
          </p:cNvSpPr>
          <p:nvPr/>
        </p:nvSpPr>
        <p:spPr bwMode="auto">
          <a:xfrm>
            <a:off x="10461625" y="5353050"/>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17"/>
          <p:cNvSpPr>
            <a:spLocks noChangeArrowheads="1"/>
          </p:cNvSpPr>
          <p:nvPr/>
        </p:nvSpPr>
        <p:spPr bwMode="auto">
          <a:xfrm>
            <a:off x="10664825" y="5353050"/>
            <a:ext cx="169863" cy="1016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8"/>
          <p:cNvSpPr>
            <a:spLocks noChangeArrowheads="1"/>
          </p:cNvSpPr>
          <p:nvPr/>
        </p:nvSpPr>
        <p:spPr bwMode="auto">
          <a:xfrm>
            <a:off x="10868025" y="5353050"/>
            <a:ext cx="169863" cy="1016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9"/>
          <p:cNvSpPr>
            <a:spLocks noChangeArrowheads="1"/>
          </p:cNvSpPr>
          <p:nvPr/>
        </p:nvSpPr>
        <p:spPr bwMode="auto">
          <a:xfrm>
            <a:off x="11071225" y="5218113"/>
            <a:ext cx="169863" cy="100013"/>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20"/>
          <p:cNvSpPr>
            <a:spLocks noChangeArrowheads="1"/>
          </p:cNvSpPr>
          <p:nvPr/>
        </p:nvSpPr>
        <p:spPr bwMode="auto">
          <a:xfrm>
            <a:off x="11071225" y="5081588"/>
            <a:ext cx="169863"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1"/>
          <p:cNvSpPr>
            <a:spLocks noChangeArrowheads="1"/>
          </p:cNvSpPr>
          <p:nvPr/>
        </p:nvSpPr>
        <p:spPr bwMode="auto">
          <a:xfrm>
            <a:off x="11071225" y="4946650"/>
            <a:ext cx="169863" cy="100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2"/>
          <p:cNvSpPr>
            <a:spLocks noChangeArrowheads="1"/>
          </p:cNvSpPr>
          <p:nvPr/>
        </p:nvSpPr>
        <p:spPr bwMode="auto">
          <a:xfrm>
            <a:off x="11071225" y="5353050"/>
            <a:ext cx="169863" cy="101600"/>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23"/>
          <p:cNvSpPr>
            <a:spLocks noChangeArrowheads="1"/>
          </p:cNvSpPr>
          <p:nvPr/>
        </p:nvSpPr>
        <p:spPr bwMode="auto">
          <a:xfrm>
            <a:off x="10421938" y="4741863"/>
            <a:ext cx="769938" cy="779463"/>
          </a:xfrm>
          <a:prstGeom prst="rect">
            <a:avLst/>
          </a:prstGeom>
          <a:solidFill>
            <a:srgbClr val="1C42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4"/>
          <p:cNvSpPr>
            <a:spLocks noEditPoints="1"/>
          </p:cNvSpPr>
          <p:nvPr/>
        </p:nvSpPr>
        <p:spPr bwMode="auto">
          <a:xfrm>
            <a:off x="10393363" y="4881563"/>
            <a:ext cx="669925" cy="639763"/>
          </a:xfrm>
          <a:custGeom>
            <a:avLst/>
            <a:gdLst>
              <a:gd name="T0" fmla="*/ 37 w 366"/>
              <a:gd name="T1" fmla="*/ 238 h 349"/>
              <a:gd name="T2" fmla="*/ 37 w 366"/>
              <a:gd name="T3" fmla="*/ 183 h 349"/>
              <a:gd name="T4" fmla="*/ 130 w 366"/>
              <a:gd name="T5" fmla="*/ 183 h 349"/>
              <a:gd name="T6" fmla="*/ 130 w 366"/>
              <a:gd name="T7" fmla="*/ 238 h 349"/>
              <a:gd name="T8" fmla="*/ 37 w 366"/>
              <a:gd name="T9" fmla="*/ 238 h 349"/>
              <a:gd name="T10" fmla="*/ 37 w 366"/>
              <a:gd name="T11" fmla="*/ 164 h 349"/>
              <a:gd name="T12" fmla="*/ 37 w 366"/>
              <a:gd name="T13" fmla="*/ 109 h 349"/>
              <a:gd name="T14" fmla="*/ 130 w 366"/>
              <a:gd name="T15" fmla="*/ 109 h 349"/>
              <a:gd name="T16" fmla="*/ 130 w 366"/>
              <a:gd name="T17" fmla="*/ 164 h 349"/>
              <a:gd name="T18" fmla="*/ 37 w 366"/>
              <a:gd name="T19" fmla="*/ 164 h 349"/>
              <a:gd name="T20" fmla="*/ 37 w 366"/>
              <a:gd name="T21" fmla="*/ 90 h 349"/>
              <a:gd name="T22" fmla="*/ 37 w 366"/>
              <a:gd name="T23" fmla="*/ 35 h 349"/>
              <a:gd name="T24" fmla="*/ 130 w 366"/>
              <a:gd name="T25" fmla="*/ 35 h 349"/>
              <a:gd name="T26" fmla="*/ 130 w 366"/>
              <a:gd name="T27" fmla="*/ 90 h 349"/>
              <a:gd name="T28" fmla="*/ 37 w 366"/>
              <a:gd name="T29" fmla="*/ 90 h 349"/>
              <a:gd name="T30" fmla="*/ 148 w 366"/>
              <a:gd name="T31" fmla="*/ 90 h 349"/>
              <a:gd name="T32" fmla="*/ 148 w 366"/>
              <a:gd name="T33" fmla="*/ 35 h 349"/>
              <a:gd name="T34" fmla="*/ 241 w 366"/>
              <a:gd name="T35" fmla="*/ 35 h 349"/>
              <a:gd name="T36" fmla="*/ 241 w 366"/>
              <a:gd name="T37" fmla="*/ 90 h 349"/>
              <a:gd name="T38" fmla="*/ 148 w 366"/>
              <a:gd name="T39" fmla="*/ 90 h 349"/>
              <a:gd name="T40" fmla="*/ 366 w 366"/>
              <a:gd name="T41" fmla="*/ 0 h 349"/>
              <a:gd name="T42" fmla="*/ 0 w 366"/>
              <a:gd name="T43" fmla="*/ 0 h 349"/>
              <a:gd name="T44" fmla="*/ 0 w 366"/>
              <a:gd name="T45" fmla="*/ 16 h 349"/>
              <a:gd name="T46" fmla="*/ 0 w 366"/>
              <a:gd name="T47" fmla="*/ 50 h 349"/>
              <a:gd name="T48" fmla="*/ 0 w 366"/>
              <a:gd name="T49" fmla="*/ 329 h 349"/>
              <a:gd name="T50" fmla="*/ 17 w 366"/>
              <a:gd name="T51" fmla="*/ 349 h 349"/>
              <a:gd name="T52" fmla="*/ 19 w 366"/>
              <a:gd name="T53" fmla="*/ 349 h 349"/>
              <a:gd name="T54" fmla="*/ 42 w 366"/>
              <a:gd name="T55" fmla="*/ 349 h 349"/>
              <a:gd name="T56" fmla="*/ 77 w 366"/>
              <a:gd name="T57" fmla="*/ 312 h 349"/>
              <a:gd name="T58" fmla="*/ 37 w 366"/>
              <a:gd name="T59" fmla="*/ 312 h 349"/>
              <a:gd name="T60" fmla="*/ 37 w 366"/>
              <a:gd name="T61" fmla="*/ 257 h 349"/>
              <a:gd name="T62" fmla="*/ 128 w 366"/>
              <a:gd name="T63" fmla="*/ 257 h 349"/>
              <a:gd name="T64" fmla="*/ 148 w 366"/>
              <a:gd name="T65" fmla="*/ 235 h 349"/>
              <a:gd name="T66" fmla="*/ 148 w 366"/>
              <a:gd name="T67" fmla="*/ 183 h 349"/>
              <a:gd name="T68" fmla="*/ 196 w 366"/>
              <a:gd name="T69" fmla="*/ 183 h 349"/>
              <a:gd name="T70" fmla="*/ 213 w 366"/>
              <a:gd name="T71" fmla="*/ 164 h 349"/>
              <a:gd name="T72" fmla="*/ 148 w 366"/>
              <a:gd name="T73" fmla="*/ 164 h 349"/>
              <a:gd name="T74" fmla="*/ 148 w 366"/>
              <a:gd name="T75" fmla="*/ 109 h 349"/>
              <a:gd name="T76" fmla="*/ 241 w 366"/>
              <a:gd name="T77" fmla="*/ 109 h 349"/>
              <a:gd name="T78" fmla="*/ 241 w 366"/>
              <a:gd name="T79" fmla="*/ 135 h 349"/>
              <a:gd name="T80" fmla="*/ 259 w 366"/>
              <a:gd name="T81" fmla="*/ 115 h 349"/>
              <a:gd name="T82" fmla="*/ 259 w 366"/>
              <a:gd name="T83" fmla="*/ 109 h 349"/>
              <a:gd name="T84" fmla="*/ 265 w 366"/>
              <a:gd name="T85" fmla="*/ 109 h 349"/>
              <a:gd name="T86" fmla="*/ 282 w 366"/>
              <a:gd name="T87" fmla="*/ 90 h 349"/>
              <a:gd name="T88" fmla="*/ 259 w 366"/>
              <a:gd name="T89" fmla="*/ 90 h 349"/>
              <a:gd name="T90" fmla="*/ 259 w 366"/>
              <a:gd name="T91" fmla="*/ 35 h 349"/>
              <a:gd name="T92" fmla="*/ 333 w 366"/>
              <a:gd name="T93" fmla="*/ 35 h 349"/>
              <a:gd name="T94" fmla="*/ 366 w 366"/>
              <a:gd name="T9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6" h="349">
                <a:moveTo>
                  <a:pt x="37" y="238"/>
                </a:moveTo>
                <a:cubicBezTo>
                  <a:pt x="37" y="183"/>
                  <a:pt x="37" y="183"/>
                  <a:pt x="37" y="183"/>
                </a:cubicBezTo>
                <a:cubicBezTo>
                  <a:pt x="130" y="183"/>
                  <a:pt x="130" y="183"/>
                  <a:pt x="130" y="183"/>
                </a:cubicBezTo>
                <a:cubicBezTo>
                  <a:pt x="130" y="238"/>
                  <a:pt x="130" y="238"/>
                  <a:pt x="130" y="238"/>
                </a:cubicBezTo>
                <a:cubicBezTo>
                  <a:pt x="37" y="238"/>
                  <a:pt x="37" y="238"/>
                  <a:pt x="37" y="238"/>
                </a:cubicBezTo>
                <a:moveTo>
                  <a:pt x="37" y="164"/>
                </a:moveTo>
                <a:cubicBezTo>
                  <a:pt x="37" y="109"/>
                  <a:pt x="37" y="109"/>
                  <a:pt x="37" y="109"/>
                </a:cubicBezTo>
                <a:cubicBezTo>
                  <a:pt x="130" y="109"/>
                  <a:pt x="130" y="109"/>
                  <a:pt x="130" y="109"/>
                </a:cubicBezTo>
                <a:cubicBezTo>
                  <a:pt x="130" y="164"/>
                  <a:pt x="130" y="164"/>
                  <a:pt x="130" y="164"/>
                </a:cubicBezTo>
                <a:cubicBezTo>
                  <a:pt x="37" y="164"/>
                  <a:pt x="37" y="164"/>
                  <a:pt x="37" y="164"/>
                </a:cubicBezTo>
                <a:moveTo>
                  <a:pt x="37" y="90"/>
                </a:moveTo>
                <a:cubicBezTo>
                  <a:pt x="37" y="35"/>
                  <a:pt x="37" y="35"/>
                  <a:pt x="37" y="35"/>
                </a:cubicBezTo>
                <a:cubicBezTo>
                  <a:pt x="130" y="35"/>
                  <a:pt x="130" y="35"/>
                  <a:pt x="130" y="35"/>
                </a:cubicBezTo>
                <a:cubicBezTo>
                  <a:pt x="130" y="90"/>
                  <a:pt x="130" y="90"/>
                  <a:pt x="130" y="90"/>
                </a:cubicBezTo>
                <a:cubicBezTo>
                  <a:pt x="37" y="90"/>
                  <a:pt x="37" y="90"/>
                  <a:pt x="37" y="90"/>
                </a:cubicBezTo>
                <a:moveTo>
                  <a:pt x="148" y="90"/>
                </a:moveTo>
                <a:cubicBezTo>
                  <a:pt x="148" y="35"/>
                  <a:pt x="148" y="35"/>
                  <a:pt x="148" y="35"/>
                </a:cubicBezTo>
                <a:cubicBezTo>
                  <a:pt x="241" y="35"/>
                  <a:pt x="241" y="35"/>
                  <a:pt x="241" y="35"/>
                </a:cubicBezTo>
                <a:cubicBezTo>
                  <a:pt x="241" y="90"/>
                  <a:pt x="241" y="90"/>
                  <a:pt x="241" y="90"/>
                </a:cubicBezTo>
                <a:cubicBezTo>
                  <a:pt x="148" y="90"/>
                  <a:pt x="148" y="90"/>
                  <a:pt x="148" y="90"/>
                </a:cubicBezTo>
                <a:moveTo>
                  <a:pt x="366" y="0"/>
                </a:moveTo>
                <a:cubicBezTo>
                  <a:pt x="0" y="0"/>
                  <a:pt x="0" y="0"/>
                  <a:pt x="0" y="0"/>
                </a:cubicBezTo>
                <a:cubicBezTo>
                  <a:pt x="0" y="16"/>
                  <a:pt x="0" y="16"/>
                  <a:pt x="0" y="16"/>
                </a:cubicBezTo>
                <a:cubicBezTo>
                  <a:pt x="0" y="50"/>
                  <a:pt x="0" y="50"/>
                  <a:pt x="0" y="50"/>
                </a:cubicBezTo>
                <a:cubicBezTo>
                  <a:pt x="0" y="329"/>
                  <a:pt x="0" y="329"/>
                  <a:pt x="0" y="329"/>
                </a:cubicBezTo>
                <a:cubicBezTo>
                  <a:pt x="0" y="339"/>
                  <a:pt x="8" y="348"/>
                  <a:pt x="17" y="349"/>
                </a:cubicBezTo>
                <a:cubicBezTo>
                  <a:pt x="18" y="349"/>
                  <a:pt x="18" y="349"/>
                  <a:pt x="19" y="349"/>
                </a:cubicBezTo>
                <a:cubicBezTo>
                  <a:pt x="42" y="349"/>
                  <a:pt x="42" y="349"/>
                  <a:pt x="42" y="349"/>
                </a:cubicBezTo>
                <a:cubicBezTo>
                  <a:pt x="77" y="312"/>
                  <a:pt x="77" y="312"/>
                  <a:pt x="77" y="312"/>
                </a:cubicBezTo>
                <a:cubicBezTo>
                  <a:pt x="37" y="312"/>
                  <a:pt x="37" y="312"/>
                  <a:pt x="37" y="312"/>
                </a:cubicBezTo>
                <a:cubicBezTo>
                  <a:pt x="37" y="257"/>
                  <a:pt x="37" y="257"/>
                  <a:pt x="37" y="257"/>
                </a:cubicBezTo>
                <a:cubicBezTo>
                  <a:pt x="128" y="257"/>
                  <a:pt x="128" y="257"/>
                  <a:pt x="128" y="257"/>
                </a:cubicBezTo>
                <a:cubicBezTo>
                  <a:pt x="148" y="235"/>
                  <a:pt x="148" y="235"/>
                  <a:pt x="148" y="235"/>
                </a:cubicBezTo>
                <a:cubicBezTo>
                  <a:pt x="148" y="183"/>
                  <a:pt x="148" y="183"/>
                  <a:pt x="148" y="183"/>
                </a:cubicBezTo>
                <a:cubicBezTo>
                  <a:pt x="196" y="183"/>
                  <a:pt x="196" y="183"/>
                  <a:pt x="196" y="183"/>
                </a:cubicBezTo>
                <a:cubicBezTo>
                  <a:pt x="213" y="164"/>
                  <a:pt x="213" y="164"/>
                  <a:pt x="213" y="164"/>
                </a:cubicBezTo>
                <a:cubicBezTo>
                  <a:pt x="148" y="164"/>
                  <a:pt x="148" y="164"/>
                  <a:pt x="148" y="164"/>
                </a:cubicBezTo>
                <a:cubicBezTo>
                  <a:pt x="148" y="109"/>
                  <a:pt x="148" y="109"/>
                  <a:pt x="148" y="109"/>
                </a:cubicBezTo>
                <a:cubicBezTo>
                  <a:pt x="241" y="109"/>
                  <a:pt x="241" y="109"/>
                  <a:pt x="241" y="109"/>
                </a:cubicBezTo>
                <a:cubicBezTo>
                  <a:pt x="241" y="135"/>
                  <a:pt x="241" y="135"/>
                  <a:pt x="241" y="135"/>
                </a:cubicBezTo>
                <a:cubicBezTo>
                  <a:pt x="259" y="115"/>
                  <a:pt x="259" y="115"/>
                  <a:pt x="259" y="115"/>
                </a:cubicBezTo>
                <a:cubicBezTo>
                  <a:pt x="259" y="109"/>
                  <a:pt x="259" y="109"/>
                  <a:pt x="259" y="109"/>
                </a:cubicBezTo>
                <a:cubicBezTo>
                  <a:pt x="265" y="109"/>
                  <a:pt x="265" y="109"/>
                  <a:pt x="265" y="109"/>
                </a:cubicBezTo>
                <a:cubicBezTo>
                  <a:pt x="282" y="90"/>
                  <a:pt x="282" y="90"/>
                  <a:pt x="282" y="90"/>
                </a:cubicBezTo>
                <a:cubicBezTo>
                  <a:pt x="259" y="90"/>
                  <a:pt x="259" y="90"/>
                  <a:pt x="259" y="90"/>
                </a:cubicBezTo>
                <a:cubicBezTo>
                  <a:pt x="259" y="35"/>
                  <a:pt x="259" y="35"/>
                  <a:pt x="259" y="35"/>
                </a:cubicBezTo>
                <a:cubicBezTo>
                  <a:pt x="333" y="35"/>
                  <a:pt x="333" y="35"/>
                  <a:pt x="333" y="35"/>
                </a:cubicBezTo>
                <a:cubicBezTo>
                  <a:pt x="366" y="0"/>
                  <a:pt x="366" y="0"/>
                  <a:pt x="366"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5"/>
          <p:cNvSpPr>
            <a:spLocks/>
          </p:cNvSpPr>
          <p:nvPr/>
        </p:nvSpPr>
        <p:spPr bwMode="auto">
          <a:xfrm>
            <a:off x="10393363" y="4743450"/>
            <a:ext cx="798513" cy="138113"/>
          </a:xfrm>
          <a:custGeom>
            <a:avLst/>
            <a:gdLst>
              <a:gd name="T0" fmla="*/ 436 w 436"/>
              <a:gd name="T1" fmla="*/ 0 h 76"/>
              <a:gd name="T2" fmla="*/ 19 w 436"/>
              <a:gd name="T3" fmla="*/ 0 h 76"/>
              <a:gd name="T4" fmla="*/ 16 w 436"/>
              <a:gd name="T5" fmla="*/ 0 h 76"/>
              <a:gd name="T6" fmla="*/ 0 w 436"/>
              <a:gd name="T7" fmla="*/ 19 h 76"/>
              <a:gd name="T8" fmla="*/ 0 w 436"/>
              <a:gd name="T9" fmla="*/ 76 h 76"/>
              <a:gd name="T10" fmla="*/ 366 w 436"/>
              <a:gd name="T11" fmla="*/ 76 h 76"/>
              <a:gd name="T12" fmla="*/ 436 w 436"/>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436" h="76">
                <a:moveTo>
                  <a:pt x="436" y="0"/>
                </a:moveTo>
                <a:cubicBezTo>
                  <a:pt x="19" y="0"/>
                  <a:pt x="19" y="0"/>
                  <a:pt x="19" y="0"/>
                </a:cubicBezTo>
                <a:cubicBezTo>
                  <a:pt x="18" y="0"/>
                  <a:pt x="17" y="0"/>
                  <a:pt x="16" y="0"/>
                </a:cubicBezTo>
                <a:cubicBezTo>
                  <a:pt x="7" y="2"/>
                  <a:pt x="0" y="10"/>
                  <a:pt x="0" y="19"/>
                </a:cubicBezTo>
                <a:cubicBezTo>
                  <a:pt x="0" y="76"/>
                  <a:pt x="0" y="76"/>
                  <a:pt x="0" y="76"/>
                </a:cubicBezTo>
                <a:cubicBezTo>
                  <a:pt x="366" y="76"/>
                  <a:pt x="366" y="76"/>
                  <a:pt x="366" y="76"/>
                </a:cubicBezTo>
                <a:cubicBezTo>
                  <a:pt x="436" y="0"/>
                  <a:pt x="436" y="0"/>
                  <a:pt x="436"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6"/>
          <p:cNvSpPr>
            <a:spLocks/>
          </p:cNvSpPr>
          <p:nvPr/>
        </p:nvSpPr>
        <p:spPr bwMode="auto">
          <a:xfrm>
            <a:off x="10664825" y="5081588"/>
            <a:ext cx="169863" cy="101600"/>
          </a:xfrm>
          <a:custGeom>
            <a:avLst/>
            <a:gdLst>
              <a:gd name="T0" fmla="*/ 107 w 107"/>
              <a:gd name="T1" fmla="*/ 0 h 64"/>
              <a:gd name="T2" fmla="*/ 0 w 107"/>
              <a:gd name="T3" fmla="*/ 0 h 64"/>
              <a:gd name="T4" fmla="*/ 0 w 107"/>
              <a:gd name="T5" fmla="*/ 64 h 64"/>
              <a:gd name="T6" fmla="*/ 75 w 107"/>
              <a:gd name="T7" fmla="*/ 64 h 64"/>
              <a:gd name="T8" fmla="*/ 107 w 107"/>
              <a:gd name="T9" fmla="*/ 30 h 64"/>
              <a:gd name="T10" fmla="*/ 107 w 107"/>
              <a:gd name="T11" fmla="*/ 0 h 64"/>
            </a:gdLst>
            <a:ahLst/>
            <a:cxnLst>
              <a:cxn ang="0">
                <a:pos x="T0" y="T1"/>
              </a:cxn>
              <a:cxn ang="0">
                <a:pos x="T2" y="T3"/>
              </a:cxn>
              <a:cxn ang="0">
                <a:pos x="T4" y="T5"/>
              </a:cxn>
              <a:cxn ang="0">
                <a:pos x="T6" y="T7"/>
              </a:cxn>
              <a:cxn ang="0">
                <a:pos x="T8" y="T9"/>
              </a:cxn>
              <a:cxn ang="0">
                <a:pos x="T10" y="T11"/>
              </a:cxn>
            </a:cxnLst>
            <a:rect l="0" t="0" r="r" b="b"/>
            <a:pathLst>
              <a:path w="107" h="64">
                <a:moveTo>
                  <a:pt x="107" y="0"/>
                </a:moveTo>
                <a:lnTo>
                  <a:pt x="0" y="0"/>
                </a:lnTo>
                <a:lnTo>
                  <a:pt x="0" y="64"/>
                </a:lnTo>
                <a:lnTo>
                  <a:pt x="75" y="64"/>
                </a:lnTo>
                <a:lnTo>
                  <a:pt x="107" y="30"/>
                </a:lnTo>
                <a:lnTo>
                  <a:pt x="1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7"/>
          <p:cNvSpPr>
            <a:spLocks/>
          </p:cNvSpPr>
          <p:nvPr/>
        </p:nvSpPr>
        <p:spPr bwMode="auto">
          <a:xfrm>
            <a:off x="10664825" y="5081588"/>
            <a:ext cx="169863" cy="101600"/>
          </a:xfrm>
          <a:custGeom>
            <a:avLst/>
            <a:gdLst>
              <a:gd name="T0" fmla="*/ 107 w 107"/>
              <a:gd name="T1" fmla="*/ 0 h 64"/>
              <a:gd name="T2" fmla="*/ 0 w 107"/>
              <a:gd name="T3" fmla="*/ 0 h 64"/>
              <a:gd name="T4" fmla="*/ 0 w 107"/>
              <a:gd name="T5" fmla="*/ 64 h 64"/>
              <a:gd name="T6" fmla="*/ 75 w 107"/>
              <a:gd name="T7" fmla="*/ 64 h 64"/>
              <a:gd name="T8" fmla="*/ 107 w 107"/>
              <a:gd name="T9" fmla="*/ 30 h 64"/>
              <a:gd name="T10" fmla="*/ 107 w 107"/>
              <a:gd name="T11" fmla="*/ 0 h 64"/>
            </a:gdLst>
            <a:ahLst/>
            <a:cxnLst>
              <a:cxn ang="0">
                <a:pos x="T0" y="T1"/>
              </a:cxn>
              <a:cxn ang="0">
                <a:pos x="T2" y="T3"/>
              </a:cxn>
              <a:cxn ang="0">
                <a:pos x="T4" y="T5"/>
              </a:cxn>
              <a:cxn ang="0">
                <a:pos x="T6" y="T7"/>
              </a:cxn>
              <a:cxn ang="0">
                <a:pos x="T8" y="T9"/>
              </a:cxn>
              <a:cxn ang="0">
                <a:pos x="T10" y="T11"/>
              </a:cxn>
            </a:cxnLst>
            <a:rect l="0" t="0" r="r" b="b"/>
            <a:pathLst>
              <a:path w="107" h="64">
                <a:moveTo>
                  <a:pt x="107" y="0"/>
                </a:moveTo>
                <a:lnTo>
                  <a:pt x="0" y="0"/>
                </a:lnTo>
                <a:lnTo>
                  <a:pt x="0" y="64"/>
                </a:lnTo>
                <a:lnTo>
                  <a:pt x="75" y="64"/>
                </a:lnTo>
                <a:lnTo>
                  <a:pt x="107" y="30"/>
                </a:lnTo>
                <a:lnTo>
                  <a:pt x="1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8"/>
          <p:cNvSpPr>
            <a:spLocks noChangeArrowheads="1"/>
          </p:cNvSpPr>
          <p:nvPr/>
        </p:nvSpPr>
        <p:spPr bwMode="auto">
          <a:xfrm>
            <a:off x="10664825" y="4946650"/>
            <a:ext cx="169863" cy="100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9"/>
          <p:cNvSpPr>
            <a:spLocks noChangeArrowheads="1"/>
          </p:cNvSpPr>
          <p:nvPr/>
        </p:nvSpPr>
        <p:spPr bwMode="auto">
          <a:xfrm>
            <a:off x="10664825" y="4946650"/>
            <a:ext cx="1698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30"/>
          <p:cNvSpPr>
            <a:spLocks/>
          </p:cNvSpPr>
          <p:nvPr/>
        </p:nvSpPr>
        <p:spPr bwMode="auto">
          <a:xfrm>
            <a:off x="10664825" y="5218113"/>
            <a:ext cx="87313" cy="95250"/>
          </a:xfrm>
          <a:custGeom>
            <a:avLst/>
            <a:gdLst>
              <a:gd name="T0" fmla="*/ 55 w 55"/>
              <a:gd name="T1" fmla="*/ 0 h 60"/>
              <a:gd name="T2" fmla="*/ 0 w 55"/>
              <a:gd name="T3" fmla="*/ 0 h 60"/>
              <a:gd name="T4" fmla="*/ 0 w 55"/>
              <a:gd name="T5" fmla="*/ 60 h 60"/>
              <a:gd name="T6" fmla="*/ 55 w 55"/>
              <a:gd name="T7" fmla="*/ 0 h 60"/>
            </a:gdLst>
            <a:ahLst/>
            <a:cxnLst>
              <a:cxn ang="0">
                <a:pos x="T0" y="T1"/>
              </a:cxn>
              <a:cxn ang="0">
                <a:pos x="T2" y="T3"/>
              </a:cxn>
              <a:cxn ang="0">
                <a:pos x="T4" y="T5"/>
              </a:cxn>
              <a:cxn ang="0">
                <a:pos x="T6" y="T7"/>
              </a:cxn>
            </a:cxnLst>
            <a:rect l="0" t="0" r="r" b="b"/>
            <a:pathLst>
              <a:path w="55" h="60">
                <a:moveTo>
                  <a:pt x="55" y="0"/>
                </a:moveTo>
                <a:lnTo>
                  <a:pt x="0" y="0"/>
                </a:lnTo>
                <a:lnTo>
                  <a:pt x="0" y="60"/>
                </a:lnTo>
                <a:lnTo>
                  <a:pt x="55"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31"/>
          <p:cNvSpPr>
            <a:spLocks/>
          </p:cNvSpPr>
          <p:nvPr/>
        </p:nvSpPr>
        <p:spPr bwMode="auto">
          <a:xfrm>
            <a:off x="10664825" y="5218113"/>
            <a:ext cx="87313" cy="95250"/>
          </a:xfrm>
          <a:custGeom>
            <a:avLst/>
            <a:gdLst>
              <a:gd name="T0" fmla="*/ 55 w 55"/>
              <a:gd name="T1" fmla="*/ 0 h 60"/>
              <a:gd name="T2" fmla="*/ 0 w 55"/>
              <a:gd name="T3" fmla="*/ 0 h 60"/>
              <a:gd name="T4" fmla="*/ 0 w 55"/>
              <a:gd name="T5" fmla="*/ 60 h 60"/>
              <a:gd name="T6" fmla="*/ 55 w 55"/>
              <a:gd name="T7" fmla="*/ 0 h 60"/>
            </a:gdLst>
            <a:ahLst/>
            <a:cxnLst>
              <a:cxn ang="0">
                <a:pos x="T0" y="T1"/>
              </a:cxn>
              <a:cxn ang="0">
                <a:pos x="T2" y="T3"/>
              </a:cxn>
              <a:cxn ang="0">
                <a:pos x="T4" y="T5"/>
              </a:cxn>
              <a:cxn ang="0">
                <a:pos x="T6" y="T7"/>
              </a:cxn>
            </a:cxnLst>
            <a:rect l="0" t="0" r="r" b="b"/>
            <a:pathLst>
              <a:path w="55" h="60">
                <a:moveTo>
                  <a:pt x="55" y="0"/>
                </a:moveTo>
                <a:lnTo>
                  <a:pt x="0" y="0"/>
                </a:lnTo>
                <a:lnTo>
                  <a:pt x="0" y="60"/>
                </a:lnTo>
                <a:lnTo>
                  <a:pt x="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32"/>
          <p:cNvSpPr>
            <a:spLocks/>
          </p:cNvSpPr>
          <p:nvPr/>
        </p:nvSpPr>
        <p:spPr bwMode="auto">
          <a:xfrm>
            <a:off x="10868025" y="5081588"/>
            <a:ext cx="11113" cy="11113"/>
          </a:xfrm>
          <a:custGeom>
            <a:avLst/>
            <a:gdLst>
              <a:gd name="T0" fmla="*/ 7 w 7"/>
              <a:gd name="T1" fmla="*/ 0 h 7"/>
              <a:gd name="T2" fmla="*/ 0 w 7"/>
              <a:gd name="T3" fmla="*/ 0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lnTo>
                  <a:pt x="0" y="0"/>
                </a:lnTo>
                <a:lnTo>
                  <a:pt x="0" y="7"/>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33"/>
          <p:cNvSpPr>
            <a:spLocks/>
          </p:cNvSpPr>
          <p:nvPr/>
        </p:nvSpPr>
        <p:spPr bwMode="auto">
          <a:xfrm>
            <a:off x="10868025" y="5081588"/>
            <a:ext cx="11113" cy="11113"/>
          </a:xfrm>
          <a:custGeom>
            <a:avLst/>
            <a:gdLst>
              <a:gd name="T0" fmla="*/ 7 w 7"/>
              <a:gd name="T1" fmla="*/ 0 h 7"/>
              <a:gd name="T2" fmla="*/ 0 w 7"/>
              <a:gd name="T3" fmla="*/ 0 h 7"/>
              <a:gd name="T4" fmla="*/ 0 w 7"/>
              <a:gd name="T5" fmla="*/ 7 h 7"/>
              <a:gd name="T6" fmla="*/ 7 w 7"/>
              <a:gd name="T7" fmla="*/ 0 h 7"/>
            </a:gdLst>
            <a:ahLst/>
            <a:cxnLst>
              <a:cxn ang="0">
                <a:pos x="T0" y="T1"/>
              </a:cxn>
              <a:cxn ang="0">
                <a:pos x="T2" y="T3"/>
              </a:cxn>
              <a:cxn ang="0">
                <a:pos x="T4" y="T5"/>
              </a:cxn>
              <a:cxn ang="0">
                <a:pos x="T6" y="T7"/>
              </a:cxn>
            </a:cxnLst>
            <a:rect l="0" t="0" r="r" b="b"/>
            <a:pathLst>
              <a:path w="7" h="7">
                <a:moveTo>
                  <a:pt x="7" y="0"/>
                </a:moveTo>
                <a:lnTo>
                  <a:pt x="0" y="0"/>
                </a:lnTo>
                <a:lnTo>
                  <a:pt x="0" y="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34"/>
          <p:cNvSpPr>
            <a:spLocks/>
          </p:cNvSpPr>
          <p:nvPr/>
        </p:nvSpPr>
        <p:spPr bwMode="auto">
          <a:xfrm>
            <a:off x="10868025" y="4946650"/>
            <a:ext cx="134938" cy="100013"/>
          </a:xfrm>
          <a:custGeom>
            <a:avLst/>
            <a:gdLst>
              <a:gd name="T0" fmla="*/ 85 w 85"/>
              <a:gd name="T1" fmla="*/ 0 h 63"/>
              <a:gd name="T2" fmla="*/ 0 w 85"/>
              <a:gd name="T3" fmla="*/ 0 h 63"/>
              <a:gd name="T4" fmla="*/ 0 w 85"/>
              <a:gd name="T5" fmla="*/ 63 h 63"/>
              <a:gd name="T6" fmla="*/ 26 w 85"/>
              <a:gd name="T7" fmla="*/ 63 h 63"/>
              <a:gd name="T8" fmla="*/ 85 w 85"/>
              <a:gd name="T9" fmla="*/ 0 h 63"/>
            </a:gdLst>
            <a:ahLst/>
            <a:cxnLst>
              <a:cxn ang="0">
                <a:pos x="T0" y="T1"/>
              </a:cxn>
              <a:cxn ang="0">
                <a:pos x="T2" y="T3"/>
              </a:cxn>
              <a:cxn ang="0">
                <a:pos x="T4" y="T5"/>
              </a:cxn>
              <a:cxn ang="0">
                <a:pos x="T6" y="T7"/>
              </a:cxn>
              <a:cxn ang="0">
                <a:pos x="T8" y="T9"/>
              </a:cxn>
            </a:cxnLst>
            <a:rect l="0" t="0" r="r" b="b"/>
            <a:pathLst>
              <a:path w="85" h="63">
                <a:moveTo>
                  <a:pt x="85" y="0"/>
                </a:moveTo>
                <a:lnTo>
                  <a:pt x="0" y="0"/>
                </a:lnTo>
                <a:lnTo>
                  <a:pt x="0" y="63"/>
                </a:lnTo>
                <a:lnTo>
                  <a:pt x="26" y="63"/>
                </a:lnTo>
                <a:lnTo>
                  <a:pt x="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35"/>
          <p:cNvSpPr>
            <a:spLocks/>
          </p:cNvSpPr>
          <p:nvPr/>
        </p:nvSpPr>
        <p:spPr bwMode="auto">
          <a:xfrm>
            <a:off x="10868025" y="4946650"/>
            <a:ext cx="134938" cy="100013"/>
          </a:xfrm>
          <a:custGeom>
            <a:avLst/>
            <a:gdLst>
              <a:gd name="T0" fmla="*/ 85 w 85"/>
              <a:gd name="T1" fmla="*/ 0 h 63"/>
              <a:gd name="T2" fmla="*/ 0 w 85"/>
              <a:gd name="T3" fmla="*/ 0 h 63"/>
              <a:gd name="T4" fmla="*/ 0 w 85"/>
              <a:gd name="T5" fmla="*/ 63 h 63"/>
              <a:gd name="T6" fmla="*/ 26 w 85"/>
              <a:gd name="T7" fmla="*/ 63 h 63"/>
              <a:gd name="T8" fmla="*/ 85 w 85"/>
              <a:gd name="T9" fmla="*/ 0 h 63"/>
            </a:gdLst>
            <a:ahLst/>
            <a:cxnLst>
              <a:cxn ang="0">
                <a:pos x="T0" y="T1"/>
              </a:cxn>
              <a:cxn ang="0">
                <a:pos x="T2" y="T3"/>
              </a:cxn>
              <a:cxn ang="0">
                <a:pos x="T4" y="T5"/>
              </a:cxn>
              <a:cxn ang="0">
                <a:pos x="T6" y="T7"/>
              </a:cxn>
              <a:cxn ang="0">
                <a:pos x="T8" y="T9"/>
              </a:cxn>
            </a:cxnLst>
            <a:rect l="0" t="0" r="r" b="b"/>
            <a:pathLst>
              <a:path w="85" h="63">
                <a:moveTo>
                  <a:pt x="85" y="0"/>
                </a:moveTo>
                <a:lnTo>
                  <a:pt x="0" y="0"/>
                </a:lnTo>
                <a:lnTo>
                  <a:pt x="0" y="63"/>
                </a:lnTo>
                <a:lnTo>
                  <a:pt x="26" y="63"/>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236"/>
          <p:cNvSpPr>
            <a:spLocks noChangeArrowheads="1"/>
          </p:cNvSpPr>
          <p:nvPr/>
        </p:nvSpPr>
        <p:spPr bwMode="auto">
          <a:xfrm>
            <a:off x="10461625" y="4946650"/>
            <a:ext cx="169863" cy="100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237"/>
          <p:cNvSpPr>
            <a:spLocks noChangeArrowheads="1"/>
          </p:cNvSpPr>
          <p:nvPr/>
        </p:nvSpPr>
        <p:spPr bwMode="auto">
          <a:xfrm>
            <a:off x="10461625" y="4946650"/>
            <a:ext cx="1698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238"/>
          <p:cNvSpPr>
            <a:spLocks noChangeArrowheads="1"/>
          </p:cNvSpPr>
          <p:nvPr/>
        </p:nvSpPr>
        <p:spPr bwMode="auto">
          <a:xfrm>
            <a:off x="10461625" y="5081588"/>
            <a:ext cx="169863"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239"/>
          <p:cNvSpPr>
            <a:spLocks noChangeArrowheads="1"/>
          </p:cNvSpPr>
          <p:nvPr/>
        </p:nvSpPr>
        <p:spPr bwMode="auto">
          <a:xfrm>
            <a:off x="10461625" y="5081588"/>
            <a:ext cx="16986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Rectangle 240"/>
          <p:cNvSpPr>
            <a:spLocks noChangeArrowheads="1"/>
          </p:cNvSpPr>
          <p:nvPr/>
        </p:nvSpPr>
        <p:spPr bwMode="auto">
          <a:xfrm>
            <a:off x="10461625" y="5218113"/>
            <a:ext cx="169863" cy="100013"/>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Rectangle 241"/>
          <p:cNvSpPr>
            <a:spLocks noChangeArrowheads="1"/>
          </p:cNvSpPr>
          <p:nvPr/>
        </p:nvSpPr>
        <p:spPr bwMode="auto">
          <a:xfrm>
            <a:off x="10461625" y="5218113"/>
            <a:ext cx="1698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42"/>
          <p:cNvSpPr>
            <a:spLocks/>
          </p:cNvSpPr>
          <p:nvPr/>
        </p:nvSpPr>
        <p:spPr bwMode="auto">
          <a:xfrm>
            <a:off x="10461625" y="5353050"/>
            <a:ext cx="166688" cy="101600"/>
          </a:xfrm>
          <a:custGeom>
            <a:avLst/>
            <a:gdLst>
              <a:gd name="T0" fmla="*/ 105 w 105"/>
              <a:gd name="T1" fmla="*/ 0 h 64"/>
              <a:gd name="T2" fmla="*/ 0 w 105"/>
              <a:gd name="T3" fmla="*/ 0 h 64"/>
              <a:gd name="T4" fmla="*/ 0 w 105"/>
              <a:gd name="T5" fmla="*/ 64 h 64"/>
              <a:gd name="T6" fmla="*/ 46 w 105"/>
              <a:gd name="T7" fmla="*/ 64 h 64"/>
              <a:gd name="T8" fmla="*/ 105 w 105"/>
              <a:gd name="T9" fmla="*/ 0 h 64"/>
            </a:gdLst>
            <a:ahLst/>
            <a:cxnLst>
              <a:cxn ang="0">
                <a:pos x="T0" y="T1"/>
              </a:cxn>
              <a:cxn ang="0">
                <a:pos x="T2" y="T3"/>
              </a:cxn>
              <a:cxn ang="0">
                <a:pos x="T4" y="T5"/>
              </a:cxn>
              <a:cxn ang="0">
                <a:pos x="T6" y="T7"/>
              </a:cxn>
              <a:cxn ang="0">
                <a:pos x="T8" y="T9"/>
              </a:cxn>
            </a:cxnLst>
            <a:rect l="0" t="0" r="r" b="b"/>
            <a:pathLst>
              <a:path w="105" h="64">
                <a:moveTo>
                  <a:pt x="105" y="0"/>
                </a:moveTo>
                <a:lnTo>
                  <a:pt x="0" y="0"/>
                </a:lnTo>
                <a:lnTo>
                  <a:pt x="0" y="64"/>
                </a:lnTo>
                <a:lnTo>
                  <a:pt x="46" y="64"/>
                </a:lnTo>
                <a:lnTo>
                  <a:pt x="105"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43"/>
          <p:cNvSpPr>
            <a:spLocks/>
          </p:cNvSpPr>
          <p:nvPr/>
        </p:nvSpPr>
        <p:spPr bwMode="auto">
          <a:xfrm>
            <a:off x="10461625" y="5353050"/>
            <a:ext cx="166688" cy="101600"/>
          </a:xfrm>
          <a:custGeom>
            <a:avLst/>
            <a:gdLst>
              <a:gd name="T0" fmla="*/ 105 w 105"/>
              <a:gd name="T1" fmla="*/ 0 h 64"/>
              <a:gd name="T2" fmla="*/ 0 w 105"/>
              <a:gd name="T3" fmla="*/ 0 h 64"/>
              <a:gd name="T4" fmla="*/ 0 w 105"/>
              <a:gd name="T5" fmla="*/ 64 h 64"/>
              <a:gd name="T6" fmla="*/ 46 w 105"/>
              <a:gd name="T7" fmla="*/ 64 h 64"/>
              <a:gd name="T8" fmla="*/ 105 w 105"/>
              <a:gd name="T9" fmla="*/ 0 h 64"/>
            </a:gdLst>
            <a:ahLst/>
            <a:cxnLst>
              <a:cxn ang="0">
                <a:pos x="T0" y="T1"/>
              </a:cxn>
              <a:cxn ang="0">
                <a:pos x="T2" y="T3"/>
              </a:cxn>
              <a:cxn ang="0">
                <a:pos x="T4" y="T5"/>
              </a:cxn>
              <a:cxn ang="0">
                <a:pos x="T6" y="T7"/>
              </a:cxn>
              <a:cxn ang="0">
                <a:pos x="T8" y="T9"/>
              </a:cxn>
            </a:cxnLst>
            <a:rect l="0" t="0" r="r" b="b"/>
            <a:pathLst>
              <a:path w="105" h="64">
                <a:moveTo>
                  <a:pt x="105" y="0"/>
                </a:moveTo>
                <a:lnTo>
                  <a:pt x="0" y="0"/>
                </a:lnTo>
                <a:lnTo>
                  <a:pt x="0" y="64"/>
                </a:lnTo>
                <a:lnTo>
                  <a:pt x="46" y="64"/>
                </a:lnTo>
                <a:lnTo>
                  <a:pt x="1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44"/>
          <p:cNvSpPr>
            <a:spLocks/>
          </p:cNvSpPr>
          <p:nvPr/>
        </p:nvSpPr>
        <p:spPr bwMode="auto">
          <a:xfrm>
            <a:off x="6443663" y="2146300"/>
            <a:ext cx="331788" cy="293688"/>
          </a:xfrm>
          <a:custGeom>
            <a:avLst/>
            <a:gdLst>
              <a:gd name="T0" fmla="*/ 139 w 181"/>
              <a:gd name="T1" fmla="*/ 144 h 160"/>
              <a:gd name="T2" fmla="*/ 91 w 181"/>
              <a:gd name="T3" fmla="*/ 160 h 160"/>
              <a:gd name="T4" fmla="*/ 27 w 181"/>
              <a:gd name="T5" fmla="*/ 129 h 160"/>
              <a:gd name="T6" fmla="*/ 42 w 181"/>
              <a:gd name="T7" fmla="*/ 17 h 160"/>
              <a:gd name="T8" fmla="*/ 90 w 181"/>
              <a:gd name="T9" fmla="*/ 0 h 160"/>
              <a:gd name="T10" fmla="*/ 154 w 181"/>
              <a:gd name="T11" fmla="*/ 32 h 160"/>
              <a:gd name="T12" fmla="*/ 139 w 181"/>
              <a:gd name="T13" fmla="*/ 144 h 160"/>
            </a:gdLst>
            <a:ahLst/>
            <a:cxnLst>
              <a:cxn ang="0">
                <a:pos x="T0" y="T1"/>
              </a:cxn>
              <a:cxn ang="0">
                <a:pos x="T2" y="T3"/>
              </a:cxn>
              <a:cxn ang="0">
                <a:pos x="T4" y="T5"/>
              </a:cxn>
              <a:cxn ang="0">
                <a:pos x="T6" y="T7"/>
              </a:cxn>
              <a:cxn ang="0">
                <a:pos x="T8" y="T9"/>
              </a:cxn>
              <a:cxn ang="0">
                <a:pos x="T10" y="T11"/>
              </a:cxn>
              <a:cxn ang="0">
                <a:pos x="T12" y="T13"/>
              </a:cxn>
            </a:cxnLst>
            <a:rect l="0" t="0" r="r" b="b"/>
            <a:pathLst>
              <a:path w="181" h="160">
                <a:moveTo>
                  <a:pt x="139" y="144"/>
                </a:moveTo>
                <a:cubicBezTo>
                  <a:pt x="125" y="155"/>
                  <a:pt x="108" y="160"/>
                  <a:pt x="91" y="160"/>
                </a:cubicBezTo>
                <a:cubicBezTo>
                  <a:pt x="67" y="160"/>
                  <a:pt x="43" y="149"/>
                  <a:pt x="27" y="129"/>
                </a:cubicBezTo>
                <a:cubicBezTo>
                  <a:pt x="0" y="94"/>
                  <a:pt x="7" y="44"/>
                  <a:pt x="42" y="17"/>
                </a:cubicBezTo>
                <a:cubicBezTo>
                  <a:pt x="56" y="6"/>
                  <a:pt x="73" y="0"/>
                  <a:pt x="90" y="0"/>
                </a:cubicBezTo>
                <a:cubicBezTo>
                  <a:pt x="114" y="0"/>
                  <a:pt x="138" y="11"/>
                  <a:pt x="154" y="32"/>
                </a:cubicBezTo>
                <a:cubicBezTo>
                  <a:pt x="181" y="67"/>
                  <a:pt x="174" y="117"/>
                  <a:pt x="139" y="144"/>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45"/>
          <p:cNvSpPr>
            <a:spLocks/>
          </p:cNvSpPr>
          <p:nvPr/>
        </p:nvSpPr>
        <p:spPr bwMode="auto">
          <a:xfrm>
            <a:off x="6443663" y="2146300"/>
            <a:ext cx="331788" cy="293688"/>
          </a:xfrm>
          <a:custGeom>
            <a:avLst/>
            <a:gdLst>
              <a:gd name="T0" fmla="*/ 139 w 181"/>
              <a:gd name="T1" fmla="*/ 144 h 160"/>
              <a:gd name="T2" fmla="*/ 91 w 181"/>
              <a:gd name="T3" fmla="*/ 160 h 160"/>
              <a:gd name="T4" fmla="*/ 27 w 181"/>
              <a:gd name="T5" fmla="*/ 129 h 160"/>
              <a:gd name="T6" fmla="*/ 42 w 181"/>
              <a:gd name="T7" fmla="*/ 17 h 160"/>
              <a:gd name="T8" fmla="*/ 90 w 181"/>
              <a:gd name="T9" fmla="*/ 0 h 160"/>
              <a:gd name="T10" fmla="*/ 154 w 181"/>
              <a:gd name="T11" fmla="*/ 32 h 160"/>
              <a:gd name="T12" fmla="*/ 139 w 181"/>
              <a:gd name="T13" fmla="*/ 144 h 160"/>
            </a:gdLst>
            <a:ahLst/>
            <a:cxnLst>
              <a:cxn ang="0">
                <a:pos x="T0" y="T1"/>
              </a:cxn>
              <a:cxn ang="0">
                <a:pos x="T2" y="T3"/>
              </a:cxn>
              <a:cxn ang="0">
                <a:pos x="T4" y="T5"/>
              </a:cxn>
              <a:cxn ang="0">
                <a:pos x="T6" y="T7"/>
              </a:cxn>
              <a:cxn ang="0">
                <a:pos x="T8" y="T9"/>
              </a:cxn>
              <a:cxn ang="0">
                <a:pos x="T10" y="T11"/>
              </a:cxn>
              <a:cxn ang="0">
                <a:pos x="T12" y="T13"/>
              </a:cxn>
            </a:cxnLst>
            <a:rect l="0" t="0" r="r" b="b"/>
            <a:pathLst>
              <a:path w="181" h="160">
                <a:moveTo>
                  <a:pt x="139" y="144"/>
                </a:moveTo>
                <a:cubicBezTo>
                  <a:pt x="125" y="155"/>
                  <a:pt x="108" y="160"/>
                  <a:pt x="91" y="160"/>
                </a:cubicBezTo>
                <a:cubicBezTo>
                  <a:pt x="67" y="160"/>
                  <a:pt x="43" y="149"/>
                  <a:pt x="27" y="129"/>
                </a:cubicBezTo>
                <a:cubicBezTo>
                  <a:pt x="0" y="94"/>
                  <a:pt x="7" y="44"/>
                  <a:pt x="42" y="17"/>
                </a:cubicBezTo>
                <a:cubicBezTo>
                  <a:pt x="56" y="6"/>
                  <a:pt x="73" y="0"/>
                  <a:pt x="90" y="0"/>
                </a:cubicBezTo>
                <a:cubicBezTo>
                  <a:pt x="114" y="0"/>
                  <a:pt x="138" y="11"/>
                  <a:pt x="154" y="32"/>
                </a:cubicBezTo>
                <a:cubicBezTo>
                  <a:pt x="181" y="67"/>
                  <a:pt x="174" y="117"/>
                  <a:pt x="139" y="144"/>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46"/>
          <p:cNvSpPr>
            <a:spLocks/>
          </p:cNvSpPr>
          <p:nvPr/>
        </p:nvSpPr>
        <p:spPr bwMode="auto">
          <a:xfrm>
            <a:off x="6484938" y="2190750"/>
            <a:ext cx="39688" cy="106363"/>
          </a:xfrm>
          <a:custGeom>
            <a:avLst/>
            <a:gdLst>
              <a:gd name="T0" fmla="*/ 14 w 22"/>
              <a:gd name="T1" fmla="*/ 58 h 58"/>
              <a:gd name="T2" fmla="*/ 22 w 22"/>
              <a:gd name="T3" fmla="*/ 44 h 58"/>
              <a:gd name="T4" fmla="*/ 11 w 22"/>
              <a:gd name="T5" fmla="*/ 0 h 58"/>
              <a:gd name="T6" fmla="*/ 3 w 22"/>
              <a:gd name="T7" fmla="*/ 11 h 58"/>
              <a:gd name="T8" fmla="*/ 14 w 22"/>
              <a:gd name="T9" fmla="*/ 58 h 58"/>
            </a:gdLst>
            <a:ahLst/>
            <a:cxnLst>
              <a:cxn ang="0">
                <a:pos x="T0" y="T1"/>
              </a:cxn>
              <a:cxn ang="0">
                <a:pos x="T2" y="T3"/>
              </a:cxn>
              <a:cxn ang="0">
                <a:pos x="T4" y="T5"/>
              </a:cxn>
              <a:cxn ang="0">
                <a:pos x="T6" y="T7"/>
              </a:cxn>
              <a:cxn ang="0">
                <a:pos x="T8" y="T9"/>
              </a:cxn>
            </a:cxnLst>
            <a:rect l="0" t="0" r="r" b="b"/>
            <a:pathLst>
              <a:path w="22" h="58">
                <a:moveTo>
                  <a:pt x="14" y="58"/>
                </a:moveTo>
                <a:cubicBezTo>
                  <a:pt x="16" y="53"/>
                  <a:pt x="19" y="49"/>
                  <a:pt x="22" y="44"/>
                </a:cubicBezTo>
                <a:cubicBezTo>
                  <a:pt x="9" y="24"/>
                  <a:pt x="10" y="8"/>
                  <a:pt x="11" y="0"/>
                </a:cubicBezTo>
                <a:cubicBezTo>
                  <a:pt x="8" y="4"/>
                  <a:pt x="5" y="7"/>
                  <a:pt x="3" y="11"/>
                </a:cubicBezTo>
                <a:cubicBezTo>
                  <a:pt x="0" y="21"/>
                  <a:pt x="0" y="38"/>
                  <a:pt x="14"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7"/>
          <p:cNvSpPr>
            <a:spLocks/>
          </p:cNvSpPr>
          <p:nvPr/>
        </p:nvSpPr>
        <p:spPr bwMode="auto">
          <a:xfrm>
            <a:off x="6534150" y="2300288"/>
            <a:ext cx="196850" cy="98425"/>
          </a:xfrm>
          <a:custGeom>
            <a:avLst/>
            <a:gdLst>
              <a:gd name="T0" fmla="*/ 23 w 108"/>
              <a:gd name="T1" fmla="*/ 14 h 54"/>
              <a:gd name="T2" fmla="*/ 8 w 108"/>
              <a:gd name="T3" fmla="*/ 0 h 54"/>
              <a:gd name="T4" fmla="*/ 0 w 108"/>
              <a:gd name="T5" fmla="*/ 13 h 54"/>
              <a:gd name="T6" fmla="*/ 14 w 108"/>
              <a:gd name="T7" fmla="*/ 25 h 54"/>
              <a:gd name="T8" fmla="*/ 97 w 108"/>
              <a:gd name="T9" fmla="*/ 54 h 54"/>
              <a:gd name="T10" fmla="*/ 108 w 108"/>
              <a:gd name="T11" fmla="*/ 41 h 54"/>
              <a:gd name="T12" fmla="*/ 23 w 108"/>
              <a:gd name="T13" fmla="*/ 14 h 54"/>
            </a:gdLst>
            <a:ahLst/>
            <a:cxnLst>
              <a:cxn ang="0">
                <a:pos x="T0" y="T1"/>
              </a:cxn>
              <a:cxn ang="0">
                <a:pos x="T2" y="T3"/>
              </a:cxn>
              <a:cxn ang="0">
                <a:pos x="T4" y="T5"/>
              </a:cxn>
              <a:cxn ang="0">
                <a:pos x="T6" y="T7"/>
              </a:cxn>
              <a:cxn ang="0">
                <a:pos x="T8" y="T9"/>
              </a:cxn>
              <a:cxn ang="0">
                <a:pos x="T10" y="T11"/>
              </a:cxn>
              <a:cxn ang="0">
                <a:pos x="T12" y="T13"/>
              </a:cxn>
            </a:cxnLst>
            <a:rect l="0" t="0" r="r" b="b"/>
            <a:pathLst>
              <a:path w="108" h="54">
                <a:moveTo>
                  <a:pt x="23" y="14"/>
                </a:moveTo>
                <a:cubicBezTo>
                  <a:pt x="17" y="9"/>
                  <a:pt x="12" y="5"/>
                  <a:pt x="8" y="0"/>
                </a:cubicBezTo>
                <a:cubicBezTo>
                  <a:pt x="5" y="5"/>
                  <a:pt x="2" y="9"/>
                  <a:pt x="0" y="13"/>
                </a:cubicBezTo>
                <a:cubicBezTo>
                  <a:pt x="4" y="17"/>
                  <a:pt x="9" y="21"/>
                  <a:pt x="14" y="25"/>
                </a:cubicBezTo>
                <a:cubicBezTo>
                  <a:pt x="47" y="51"/>
                  <a:pt x="79" y="54"/>
                  <a:pt x="97" y="54"/>
                </a:cubicBezTo>
                <a:cubicBezTo>
                  <a:pt x="99" y="54"/>
                  <a:pt x="104" y="46"/>
                  <a:pt x="108" y="41"/>
                </a:cubicBezTo>
                <a:cubicBezTo>
                  <a:pt x="100" y="43"/>
                  <a:pt x="65" y="47"/>
                  <a:pt x="23"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48"/>
          <p:cNvSpPr>
            <a:spLocks/>
          </p:cNvSpPr>
          <p:nvPr/>
        </p:nvSpPr>
        <p:spPr bwMode="auto">
          <a:xfrm>
            <a:off x="6611938" y="2227263"/>
            <a:ext cx="139700" cy="117475"/>
          </a:xfrm>
          <a:custGeom>
            <a:avLst/>
            <a:gdLst>
              <a:gd name="T0" fmla="*/ 0 w 76"/>
              <a:gd name="T1" fmla="*/ 7 h 64"/>
              <a:gd name="T2" fmla="*/ 74 w 76"/>
              <a:gd name="T3" fmla="*/ 64 h 64"/>
              <a:gd name="T4" fmla="*/ 76 w 76"/>
              <a:gd name="T5" fmla="*/ 57 h 64"/>
              <a:gd name="T6" fmla="*/ 11 w 76"/>
              <a:gd name="T7" fmla="*/ 0 h 64"/>
              <a:gd name="T8" fmla="*/ 0 w 76"/>
              <a:gd name="T9" fmla="*/ 7 h 64"/>
            </a:gdLst>
            <a:ahLst/>
            <a:cxnLst>
              <a:cxn ang="0">
                <a:pos x="T0" y="T1"/>
              </a:cxn>
              <a:cxn ang="0">
                <a:pos x="T2" y="T3"/>
              </a:cxn>
              <a:cxn ang="0">
                <a:pos x="T4" y="T5"/>
              </a:cxn>
              <a:cxn ang="0">
                <a:pos x="T6" y="T7"/>
              </a:cxn>
              <a:cxn ang="0">
                <a:pos x="T8" y="T9"/>
              </a:cxn>
            </a:cxnLst>
            <a:rect l="0" t="0" r="r" b="b"/>
            <a:pathLst>
              <a:path w="76" h="64">
                <a:moveTo>
                  <a:pt x="0" y="7"/>
                </a:moveTo>
                <a:cubicBezTo>
                  <a:pt x="30" y="34"/>
                  <a:pt x="65" y="58"/>
                  <a:pt x="74" y="64"/>
                </a:cubicBezTo>
                <a:cubicBezTo>
                  <a:pt x="75" y="62"/>
                  <a:pt x="76" y="60"/>
                  <a:pt x="76" y="57"/>
                </a:cubicBezTo>
                <a:cubicBezTo>
                  <a:pt x="67" y="50"/>
                  <a:pt x="41" y="30"/>
                  <a:pt x="11" y="0"/>
                </a:cubicBezTo>
                <a:cubicBezTo>
                  <a:pt x="8" y="2"/>
                  <a:pt x="4"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9"/>
          <p:cNvSpPr>
            <a:spLocks/>
          </p:cNvSpPr>
          <p:nvPr/>
        </p:nvSpPr>
        <p:spPr bwMode="auto">
          <a:xfrm>
            <a:off x="6545263" y="2154238"/>
            <a:ext cx="60325" cy="58738"/>
          </a:xfrm>
          <a:custGeom>
            <a:avLst/>
            <a:gdLst>
              <a:gd name="T0" fmla="*/ 33 w 33"/>
              <a:gd name="T1" fmla="*/ 25 h 32"/>
              <a:gd name="T2" fmla="*/ 11 w 33"/>
              <a:gd name="T3" fmla="*/ 0 h 32"/>
              <a:gd name="T4" fmla="*/ 0 w 33"/>
              <a:gd name="T5" fmla="*/ 4 h 32"/>
              <a:gd name="T6" fmla="*/ 22 w 33"/>
              <a:gd name="T7" fmla="*/ 32 h 32"/>
              <a:gd name="T8" fmla="*/ 33 w 33"/>
              <a:gd name="T9" fmla="*/ 25 h 32"/>
            </a:gdLst>
            <a:ahLst/>
            <a:cxnLst>
              <a:cxn ang="0">
                <a:pos x="T0" y="T1"/>
              </a:cxn>
              <a:cxn ang="0">
                <a:pos x="T2" y="T3"/>
              </a:cxn>
              <a:cxn ang="0">
                <a:pos x="T4" y="T5"/>
              </a:cxn>
              <a:cxn ang="0">
                <a:pos x="T6" y="T7"/>
              </a:cxn>
              <a:cxn ang="0">
                <a:pos x="T8" y="T9"/>
              </a:cxn>
            </a:cxnLst>
            <a:rect l="0" t="0" r="r" b="b"/>
            <a:pathLst>
              <a:path w="33" h="32">
                <a:moveTo>
                  <a:pt x="33" y="25"/>
                </a:moveTo>
                <a:cubicBezTo>
                  <a:pt x="26" y="17"/>
                  <a:pt x="18" y="9"/>
                  <a:pt x="11" y="0"/>
                </a:cubicBezTo>
                <a:cubicBezTo>
                  <a:pt x="7" y="1"/>
                  <a:pt x="4" y="3"/>
                  <a:pt x="0" y="4"/>
                </a:cubicBezTo>
                <a:cubicBezTo>
                  <a:pt x="6" y="13"/>
                  <a:pt x="13" y="23"/>
                  <a:pt x="22" y="32"/>
                </a:cubicBezTo>
                <a:cubicBezTo>
                  <a:pt x="26" y="29"/>
                  <a:pt x="29" y="27"/>
                  <a:pt x="3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50"/>
          <p:cNvSpPr>
            <a:spLocks/>
          </p:cNvSpPr>
          <p:nvPr/>
        </p:nvSpPr>
        <p:spPr bwMode="auto">
          <a:xfrm>
            <a:off x="6489700" y="2297113"/>
            <a:ext cx="44450" cy="111125"/>
          </a:xfrm>
          <a:custGeom>
            <a:avLst/>
            <a:gdLst>
              <a:gd name="T0" fmla="*/ 11 w 24"/>
              <a:gd name="T1" fmla="*/ 0 h 61"/>
              <a:gd name="T2" fmla="*/ 0 w 24"/>
              <a:gd name="T3" fmla="*/ 44 h 61"/>
              <a:gd name="T4" fmla="*/ 1 w 24"/>
              <a:gd name="T5" fmla="*/ 47 h 61"/>
              <a:gd name="T6" fmla="*/ 15 w 24"/>
              <a:gd name="T7" fmla="*/ 61 h 61"/>
              <a:gd name="T8" fmla="*/ 24 w 24"/>
              <a:gd name="T9" fmla="*/ 15 h 61"/>
              <a:gd name="T10" fmla="*/ 11 w 24"/>
              <a:gd name="T11" fmla="*/ 0 h 61"/>
            </a:gdLst>
            <a:ahLst/>
            <a:cxnLst>
              <a:cxn ang="0">
                <a:pos x="T0" y="T1"/>
              </a:cxn>
              <a:cxn ang="0">
                <a:pos x="T2" y="T3"/>
              </a:cxn>
              <a:cxn ang="0">
                <a:pos x="T4" y="T5"/>
              </a:cxn>
              <a:cxn ang="0">
                <a:pos x="T6" y="T7"/>
              </a:cxn>
              <a:cxn ang="0">
                <a:pos x="T8" y="T9"/>
              </a:cxn>
              <a:cxn ang="0">
                <a:pos x="T10" y="T11"/>
              </a:cxn>
            </a:cxnLst>
            <a:rect l="0" t="0" r="r" b="b"/>
            <a:pathLst>
              <a:path w="24" h="61">
                <a:moveTo>
                  <a:pt x="11" y="0"/>
                </a:moveTo>
                <a:cubicBezTo>
                  <a:pt x="3" y="15"/>
                  <a:pt x="0" y="32"/>
                  <a:pt x="0" y="44"/>
                </a:cubicBezTo>
                <a:cubicBezTo>
                  <a:pt x="1" y="45"/>
                  <a:pt x="1" y="46"/>
                  <a:pt x="1" y="47"/>
                </a:cubicBezTo>
                <a:cubicBezTo>
                  <a:pt x="5" y="52"/>
                  <a:pt x="10" y="57"/>
                  <a:pt x="15" y="61"/>
                </a:cubicBezTo>
                <a:cubicBezTo>
                  <a:pt x="14" y="50"/>
                  <a:pt x="15" y="33"/>
                  <a:pt x="24" y="15"/>
                </a:cubicBezTo>
                <a:cubicBezTo>
                  <a:pt x="19" y="10"/>
                  <a:pt x="14" y="5"/>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51"/>
          <p:cNvSpPr>
            <a:spLocks/>
          </p:cNvSpPr>
          <p:nvPr/>
        </p:nvSpPr>
        <p:spPr bwMode="auto">
          <a:xfrm>
            <a:off x="6510338" y="2212975"/>
            <a:ext cx="101600" cy="111125"/>
          </a:xfrm>
          <a:custGeom>
            <a:avLst/>
            <a:gdLst>
              <a:gd name="T0" fmla="*/ 41 w 56"/>
              <a:gd name="T1" fmla="*/ 0 h 61"/>
              <a:gd name="T2" fmla="*/ 19 w 56"/>
              <a:gd name="T3" fmla="*/ 19 h 61"/>
              <a:gd name="T4" fmla="*/ 8 w 56"/>
              <a:gd name="T5" fmla="*/ 32 h 61"/>
              <a:gd name="T6" fmla="*/ 8 w 56"/>
              <a:gd name="T7" fmla="*/ 32 h 61"/>
              <a:gd name="T8" fmla="*/ 0 w 56"/>
              <a:gd name="T9" fmla="*/ 46 h 61"/>
              <a:gd name="T10" fmla="*/ 13 w 56"/>
              <a:gd name="T11" fmla="*/ 61 h 61"/>
              <a:gd name="T12" fmla="*/ 21 w 56"/>
              <a:gd name="T13" fmla="*/ 48 h 61"/>
              <a:gd name="T14" fmla="*/ 21 w 56"/>
              <a:gd name="T15" fmla="*/ 48 h 61"/>
              <a:gd name="T16" fmla="*/ 35 w 56"/>
              <a:gd name="T17" fmla="*/ 32 h 61"/>
              <a:gd name="T18" fmla="*/ 56 w 56"/>
              <a:gd name="T19" fmla="*/ 15 h 61"/>
              <a:gd name="T20" fmla="*/ 41 w 56"/>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1">
                <a:moveTo>
                  <a:pt x="41" y="0"/>
                </a:moveTo>
                <a:cubicBezTo>
                  <a:pt x="34" y="5"/>
                  <a:pt x="26" y="11"/>
                  <a:pt x="19" y="19"/>
                </a:cubicBezTo>
                <a:cubicBezTo>
                  <a:pt x="15" y="23"/>
                  <a:pt x="11" y="28"/>
                  <a:pt x="8" y="32"/>
                </a:cubicBezTo>
                <a:cubicBezTo>
                  <a:pt x="8" y="32"/>
                  <a:pt x="8" y="32"/>
                  <a:pt x="8" y="32"/>
                </a:cubicBezTo>
                <a:cubicBezTo>
                  <a:pt x="5" y="37"/>
                  <a:pt x="2" y="41"/>
                  <a:pt x="0" y="46"/>
                </a:cubicBezTo>
                <a:cubicBezTo>
                  <a:pt x="3" y="51"/>
                  <a:pt x="8" y="56"/>
                  <a:pt x="13" y="61"/>
                </a:cubicBezTo>
                <a:cubicBezTo>
                  <a:pt x="15" y="57"/>
                  <a:pt x="18" y="53"/>
                  <a:pt x="21" y="48"/>
                </a:cubicBezTo>
                <a:cubicBezTo>
                  <a:pt x="21" y="48"/>
                  <a:pt x="21" y="48"/>
                  <a:pt x="21" y="48"/>
                </a:cubicBezTo>
                <a:cubicBezTo>
                  <a:pt x="24" y="43"/>
                  <a:pt x="29" y="37"/>
                  <a:pt x="35" y="32"/>
                </a:cubicBezTo>
                <a:cubicBezTo>
                  <a:pt x="43" y="25"/>
                  <a:pt x="49" y="19"/>
                  <a:pt x="56" y="15"/>
                </a:cubicBezTo>
                <a:cubicBezTo>
                  <a:pt x="51" y="10"/>
                  <a:pt x="46" y="5"/>
                  <a:pt x="4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52"/>
          <p:cNvSpPr>
            <a:spLocks/>
          </p:cNvSpPr>
          <p:nvPr/>
        </p:nvSpPr>
        <p:spPr bwMode="auto">
          <a:xfrm>
            <a:off x="6584950" y="2178050"/>
            <a:ext cx="139700" cy="61913"/>
          </a:xfrm>
          <a:custGeom>
            <a:avLst/>
            <a:gdLst>
              <a:gd name="T0" fmla="*/ 65 w 76"/>
              <a:gd name="T1" fmla="*/ 2 h 34"/>
              <a:gd name="T2" fmla="*/ 11 w 76"/>
              <a:gd name="T3" fmla="*/ 12 h 34"/>
              <a:gd name="T4" fmla="*/ 11 w 76"/>
              <a:gd name="T5" fmla="*/ 12 h 34"/>
              <a:gd name="T6" fmla="*/ 0 w 76"/>
              <a:gd name="T7" fmla="*/ 19 h 34"/>
              <a:gd name="T8" fmla="*/ 15 w 76"/>
              <a:gd name="T9" fmla="*/ 34 h 34"/>
              <a:gd name="T10" fmla="*/ 26 w 76"/>
              <a:gd name="T11" fmla="*/ 27 h 34"/>
              <a:gd name="T12" fmla="*/ 26 w 76"/>
              <a:gd name="T13" fmla="*/ 27 h 34"/>
              <a:gd name="T14" fmla="*/ 76 w 76"/>
              <a:gd name="T15" fmla="*/ 14 h 34"/>
              <a:gd name="T16" fmla="*/ 65 w 76"/>
              <a:gd name="T1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34">
                <a:moveTo>
                  <a:pt x="65" y="2"/>
                </a:moveTo>
                <a:cubicBezTo>
                  <a:pt x="52" y="0"/>
                  <a:pt x="33" y="0"/>
                  <a:pt x="11" y="12"/>
                </a:cubicBezTo>
                <a:cubicBezTo>
                  <a:pt x="11" y="12"/>
                  <a:pt x="11" y="12"/>
                  <a:pt x="11" y="12"/>
                </a:cubicBezTo>
                <a:cubicBezTo>
                  <a:pt x="7" y="14"/>
                  <a:pt x="4" y="16"/>
                  <a:pt x="0" y="19"/>
                </a:cubicBezTo>
                <a:cubicBezTo>
                  <a:pt x="5" y="24"/>
                  <a:pt x="10" y="29"/>
                  <a:pt x="15" y="34"/>
                </a:cubicBezTo>
                <a:cubicBezTo>
                  <a:pt x="19" y="31"/>
                  <a:pt x="23" y="29"/>
                  <a:pt x="26" y="27"/>
                </a:cubicBezTo>
                <a:cubicBezTo>
                  <a:pt x="26" y="27"/>
                  <a:pt x="26" y="27"/>
                  <a:pt x="26" y="27"/>
                </a:cubicBezTo>
                <a:cubicBezTo>
                  <a:pt x="55" y="11"/>
                  <a:pt x="76" y="14"/>
                  <a:pt x="76" y="14"/>
                </a:cubicBezTo>
                <a:cubicBezTo>
                  <a:pt x="73" y="9"/>
                  <a:pt x="69" y="5"/>
                  <a:pt x="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53"/>
          <p:cNvSpPr>
            <a:spLocks/>
          </p:cNvSpPr>
          <p:nvPr/>
        </p:nvSpPr>
        <p:spPr bwMode="auto">
          <a:xfrm>
            <a:off x="6662738" y="2263775"/>
            <a:ext cx="68263" cy="71438"/>
          </a:xfrm>
          <a:custGeom>
            <a:avLst/>
            <a:gdLst>
              <a:gd name="T0" fmla="*/ 9 w 38"/>
              <a:gd name="T1" fmla="*/ 6 h 39"/>
              <a:gd name="T2" fmla="*/ 5 w 38"/>
              <a:gd name="T3" fmla="*/ 30 h 39"/>
              <a:gd name="T4" fmla="*/ 30 w 38"/>
              <a:gd name="T5" fmla="*/ 34 h 39"/>
              <a:gd name="T6" fmla="*/ 33 w 38"/>
              <a:gd name="T7" fmla="*/ 9 h 39"/>
              <a:gd name="T8" fmla="*/ 9 w 38"/>
              <a:gd name="T9" fmla="*/ 6 h 39"/>
            </a:gdLst>
            <a:ahLst/>
            <a:cxnLst>
              <a:cxn ang="0">
                <a:pos x="T0" y="T1"/>
              </a:cxn>
              <a:cxn ang="0">
                <a:pos x="T2" y="T3"/>
              </a:cxn>
              <a:cxn ang="0">
                <a:pos x="T4" y="T5"/>
              </a:cxn>
              <a:cxn ang="0">
                <a:pos x="T6" y="T7"/>
              </a:cxn>
              <a:cxn ang="0">
                <a:pos x="T8" y="T9"/>
              </a:cxn>
            </a:cxnLst>
            <a:rect l="0" t="0" r="r" b="b"/>
            <a:pathLst>
              <a:path w="38" h="39">
                <a:moveTo>
                  <a:pt x="9" y="6"/>
                </a:moveTo>
                <a:cubicBezTo>
                  <a:pt x="1" y="12"/>
                  <a:pt x="0" y="23"/>
                  <a:pt x="5" y="30"/>
                </a:cubicBezTo>
                <a:cubicBezTo>
                  <a:pt x="11" y="38"/>
                  <a:pt x="22" y="39"/>
                  <a:pt x="30" y="34"/>
                </a:cubicBezTo>
                <a:cubicBezTo>
                  <a:pt x="37" y="28"/>
                  <a:pt x="38" y="17"/>
                  <a:pt x="33" y="9"/>
                </a:cubicBezTo>
                <a:cubicBezTo>
                  <a:pt x="27" y="2"/>
                  <a:pt x="16" y="0"/>
                  <a:pt x="9"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54"/>
          <p:cNvSpPr>
            <a:spLocks/>
          </p:cNvSpPr>
          <p:nvPr/>
        </p:nvSpPr>
        <p:spPr bwMode="auto">
          <a:xfrm>
            <a:off x="6597650" y="2344738"/>
            <a:ext cx="66675" cy="65088"/>
          </a:xfrm>
          <a:custGeom>
            <a:avLst/>
            <a:gdLst>
              <a:gd name="T0" fmla="*/ 8 w 36"/>
              <a:gd name="T1" fmla="*/ 5 h 36"/>
              <a:gd name="T2" fmla="*/ 5 w 36"/>
              <a:gd name="T3" fmla="*/ 27 h 36"/>
              <a:gd name="T4" fmla="*/ 28 w 36"/>
              <a:gd name="T5" fmla="*/ 30 h 36"/>
              <a:gd name="T6" fmla="*/ 30 w 36"/>
              <a:gd name="T7" fmla="*/ 8 h 36"/>
              <a:gd name="T8" fmla="*/ 8 w 36"/>
              <a:gd name="T9" fmla="*/ 5 h 36"/>
            </a:gdLst>
            <a:ahLst/>
            <a:cxnLst>
              <a:cxn ang="0">
                <a:pos x="T0" y="T1"/>
              </a:cxn>
              <a:cxn ang="0">
                <a:pos x="T2" y="T3"/>
              </a:cxn>
              <a:cxn ang="0">
                <a:pos x="T4" y="T5"/>
              </a:cxn>
              <a:cxn ang="0">
                <a:pos x="T6" y="T7"/>
              </a:cxn>
              <a:cxn ang="0">
                <a:pos x="T8" y="T9"/>
              </a:cxn>
            </a:cxnLst>
            <a:rect l="0" t="0" r="r" b="b"/>
            <a:pathLst>
              <a:path w="36" h="36">
                <a:moveTo>
                  <a:pt x="8" y="5"/>
                </a:moveTo>
                <a:cubicBezTo>
                  <a:pt x="1" y="10"/>
                  <a:pt x="0" y="20"/>
                  <a:pt x="5" y="27"/>
                </a:cubicBezTo>
                <a:cubicBezTo>
                  <a:pt x="11" y="34"/>
                  <a:pt x="21" y="36"/>
                  <a:pt x="28" y="30"/>
                </a:cubicBezTo>
                <a:cubicBezTo>
                  <a:pt x="35" y="25"/>
                  <a:pt x="36" y="15"/>
                  <a:pt x="30" y="8"/>
                </a:cubicBezTo>
                <a:cubicBezTo>
                  <a:pt x="25" y="1"/>
                  <a:pt x="15" y="0"/>
                  <a:pt x="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55"/>
          <p:cNvSpPr>
            <a:spLocks/>
          </p:cNvSpPr>
          <p:nvPr/>
        </p:nvSpPr>
        <p:spPr bwMode="auto">
          <a:xfrm>
            <a:off x="6480175" y="2246313"/>
            <a:ext cx="100013" cy="100013"/>
          </a:xfrm>
          <a:custGeom>
            <a:avLst/>
            <a:gdLst>
              <a:gd name="T0" fmla="*/ 12 w 54"/>
              <a:gd name="T1" fmla="*/ 8 h 55"/>
              <a:gd name="T2" fmla="*/ 8 w 54"/>
              <a:gd name="T3" fmla="*/ 42 h 55"/>
              <a:gd name="T4" fmla="*/ 42 w 54"/>
              <a:gd name="T5" fmla="*/ 47 h 55"/>
              <a:gd name="T6" fmla="*/ 46 w 54"/>
              <a:gd name="T7" fmla="*/ 13 h 55"/>
              <a:gd name="T8" fmla="*/ 12 w 54"/>
              <a:gd name="T9" fmla="*/ 8 h 55"/>
            </a:gdLst>
            <a:ahLst/>
            <a:cxnLst>
              <a:cxn ang="0">
                <a:pos x="T0" y="T1"/>
              </a:cxn>
              <a:cxn ang="0">
                <a:pos x="T2" y="T3"/>
              </a:cxn>
              <a:cxn ang="0">
                <a:pos x="T4" y="T5"/>
              </a:cxn>
              <a:cxn ang="0">
                <a:pos x="T6" y="T7"/>
              </a:cxn>
              <a:cxn ang="0">
                <a:pos x="T8" y="T9"/>
              </a:cxn>
            </a:cxnLst>
            <a:rect l="0" t="0" r="r" b="b"/>
            <a:pathLst>
              <a:path w="54" h="55">
                <a:moveTo>
                  <a:pt x="12" y="8"/>
                </a:moveTo>
                <a:cubicBezTo>
                  <a:pt x="2" y="17"/>
                  <a:pt x="0" y="32"/>
                  <a:pt x="8" y="42"/>
                </a:cubicBezTo>
                <a:cubicBezTo>
                  <a:pt x="16" y="53"/>
                  <a:pt x="31" y="55"/>
                  <a:pt x="42" y="47"/>
                </a:cubicBezTo>
                <a:cubicBezTo>
                  <a:pt x="52" y="39"/>
                  <a:pt x="54" y="24"/>
                  <a:pt x="46" y="13"/>
                </a:cubicBezTo>
                <a:cubicBezTo>
                  <a:pt x="38" y="2"/>
                  <a:pt x="23" y="0"/>
                  <a:pt x="1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56"/>
          <p:cNvSpPr>
            <a:spLocks noEditPoints="1"/>
          </p:cNvSpPr>
          <p:nvPr/>
        </p:nvSpPr>
        <p:spPr bwMode="auto">
          <a:xfrm>
            <a:off x="6135688" y="1833563"/>
            <a:ext cx="947738" cy="919163"/>
          </a:xfrm>
          <a:custGeom>
            <a:avLst/>
            <a:gdLst>
              <a:gd name="T0" fmla="*/ 423 w 517"/>
              <a:gd name="T1" fmla="*/ 502 h 502"/>
              <a:gd name="T2" fmla="*/ 161 w 517"/>
              <a:gd name="T3" fmla="*/ 348 h 502"/>
              <a:gd name="T4" fmla="*/ 24 w 517"/>
              <a:gd name="T5" fmla="*/ 158 h 502"/>
              <a:gd name="T6" fmla="*/ 31 w 517"/>
              <a:gd name="T7" fmla="*/ 24 h 502"/>
              <a:gd name="T8" fmla="*/ 94 w 517"/>
              <a:gd name="T9" fmla="*/ 0 h 502"/>
              <a:gd name="T10" fmla="*/ 356 w 517"/>
              <a:gd name="T11" fmla="*/ 154 h 502"/>
              <a:gd name="T12" fmla="*/ 493 w 517"/>
              <a:gd name="T13" fmla="*/ 344 h 502"/>
              <a:gd name="T14" fmla="*/ 486 w 517"/>
              <a:gd name="T15" fmla="*/ 479 h 502"/>
              <a:gd name="T16" fmla="*/ 423 w 517"/>
              <a:gd name="T17" fmla="*/ 502 h 502"/>
              <a:gd name="T18" fmla="*/ 94 w 517"/>
              <a:gd name="T19" fmla="*/ 31 h 502"/>
              <a:gd name="T20" fmla="*/ 53 w 517"/>
              <a:gd name="T21" fmla="*/ 46 h 502"/>
              <a:gd name="T22" fmla="*/ 52 w 517"/>
              <a:gd name="T23" fmla="*/ 147 h 502"/>
              <a:gd name="T24" fmla="*/ 183 w 517"/>
              <a:gd name="T25" fmla="*/ 327 h 502"/>
              <a:gd name="T26" fmla="*/ 423 w 517"/>
              <a:gd name="T27" fmla="*/ 471 h 502"/>
              <a:gd name="T28" fmla="*/ 464 w 517"/>
              <a:gd name="T29" fmla="*/ 457 h 502"/>
              <a:gd name="T30" fmla="*/ 465 w 517"/>
              <a:gd name="T31" fmla="*/ 356 h 502"/>
              <a:gd name="T32" fmla="*/ 334 w 517"/>
              <a:gd name="T33" fmla="*/ 176 h 502"/>
              <a:gd name="T34" fmla="*/ 94 w 517"/>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502">
                <a:moveTo>
                  <a:pt x="423" y="502"/>
                </a:moveTo>
                <a:cubicBezTo>
                  <a:pt x="355" y="502"/>
                  <a:pt x="259" y="446"/>
                  <a:pt x="161" y="348"/>
                </a:cubicBezTo>
                <a:cubicBezTo>
                  <a:pt x="95" y="282"/>
                  <a:pt x="47" y="216"/>
                  <a:pt x="24" y="158"/>
                </a:cubicBezTo>
                <a:cubicBezTo>
                  <a:pt x="0" y="100"/>
                  <a:pt x="2" y="52"/>
                  <a:pt x="31" y="24"/>
                </a:cubicBezTo>
                <a:cubicBezTo>
                  <a:pt x="46" y="8"/>
                  <a:pt x="68" y="0"/>
                  <a:pt x="94" y="0"/>
                </a:cubicBezTo>
                <a:cubicBezTo>
                  <a:pt x="162" y="0"/>
                  <a:pt x="258" y="56"/>
                  <a:pt x="356" y="154"/>
                </a:cubicBezTo>
                <a:cubicBezTo>
                  <a:pt x="422" y="221"/>
                  <a:pt x="470" y="286"/>
                  <a:pt x="493" y="344"/>
                </a:cubicBezTo>
                <a:cubicBezTo>
                  <a:pt x="517" y="402"/>
                  <a:pt x="515" y="450"/>
                  <a:pt x="486" y="479"/>
                </a:cubicBezTo>
                <a:cubicBezTo>
                  <a:pt x="471" y="494"/>
                  <a:pt x="449" y="502"/>
                  <a:pt x="423" y="502"/>
                </a:cubicBezTo>
                <a:close/>
                <a:moveTo>
                  <a:pt x="94" y="31"/>
                </a:moveTo>
                <a:cubicBezTo>
                  <a:pt x="76" y="31"/>
                  <a:pt x="62" y="36"/>
                  <a:pt x="53" y="46"/>
                </a:cubicBezTo>
                <a:cubicBezTo>
                  <a:pt x="34" y="65"/>
                  <a:pt x="33" y="101"/>
                  <a:pt x="52" y="147"/>
                </a:cubicBezTo>
                <a:cubicBezTo>
                  <a:pt x="74" y="201"/>
                  <a:pt x="119" y="263"/>
                  <a:pt x="183" y="327"/>
                </a:cubicBezTo>
                <a:cubicBezTo>
                  <a:pt x="274" y="417"/>
                  <a:pt x="364" y="471"/>
                  <a:pt x="423" y="471"/>
                </a:cubicBezTo>
                <a:cubicBezTo>
                  <a:pt x="441" y="471"/>
                  <a:pt x="455" y="467"/>
                  <a:pt x="464" y="457"/>
                </a:cubicBezTo>
                <a:cubicBezTo>
                  <a:pt x="483" y="438"/>
                  <a:pt x="484" y="402"/>
                  <a:pt x="465" y="356"/>
                </a:cubicBezTo>
                <a:cubicBezTo>
                  <a:pt x="443" y="302"/>
                  <a:pt x="398" y="240"/>
                  <a:pt x="334" y="176"/>
                </a:cubicBezTo>
                <a:cubicBezTo>
                  <a:pt x="243" y="85"/>
                  <a:pt x="153" y="31"/>
                  <a:pt x="94" y="31"/>
                </a:cubicBezTo>
                <a:close/>
              </a:path>
            </a:pathLst>
          </a:custGeom>
          <a:solidFill>
            <a:srgbClr val="D8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7"/>
          <p:cNvSpPr>
            <a:spLocks noEditPoints="1"/>
          </p:cNvSpPr>
          <p:nvPr/>
        </p:nvSpPr>
        <p:spPr bwMode="auto">
          <a:xfrm>
            <a:off x="6135688" y="1833563"/>
            <a:ext cx="947738" cy="919163"/>
          </a:xfrm>
          <a:custGeom>
            <a:avLst/>
            <a:gdLst>
              <a:gd name="T0" fmla="*/ 94 w 517"/>
              <a:gd name="T1" fmla="*/ 502 h 502"/>
              <a:gd name="T2" fmla="*/ 31 w 517"/>
              <a:gd name="T3" fmla="*/ 479 h 502"/>
              <a:gd name="T4" fmla="*/ 24 w 517"/>
              <a:gd name="T5" fmla="*/ 344 h 502"/>
              <a:gd name="T6" fmla="*/ 161 w 517"/>
              <a:gd name="T7" fmla="*/ 154 h 502"/>
              <a:gd name="T8" fmla="*/ 423 w 517"/>
              <a:gd name="T9" fmla="*/ 0 h 502"/>
              <a:gd name="T10" fmla="*/ 486 w 517"/>
              <a:gd name="T11" fmla="*/ 24 h 502"/>
              <a:gd name="T12" fmla="*/ 493 w 517"/>
              <a:gd name="T13" fmla="*/ 158 h 502"/>
              <a:gd name="T14" fmla="*/ 356 w 517"/>
              <a:gd name="T15" fmla="*/ 348 h 502"/>
              <a:gd name="T16" fmla="*/ 94 w 517"/>
              <a:gd name="T17" fmla="*/ 502 h 502"/>
              <a:gd name="T18" fmla="*/ 423 w 517"/>
              <a:gd name="T19" fmla="*/ 31 h 502"/>
              <a:gd name="T20" fmla="*/ 183 w 517"/>
              <a:gd name="T21" fmla="*/ 176 h 502"/>
              <a:gd name="T22" fmla="*/ 52 w 517"/>
              <a:gd name="T23" fmla="*/ 356 h 502"/>
              <a:gd name="T24" fmla="*/ 53 w 517"/>
              <a:gd name="T25" fmla="*/ 457 h 502"/>
              <a:gd name="T26" fmla="*/ 94 w 517"/>
              <a:gd name="T27" fmla="*/ 471 h 502"/>
              <a:gd name="T28" fmla="*/ 334 w 517"/>
              <a:gd name="T29" fmla="*/ 327 h 502"/>
              <a:gd name="T30" fmla="*/ 465 w 517"/>
              <a:gd name="T31" fmla="*/ 147 h 502"/>
              <a:gd name="T32" fmla="*/ 464 w 517"/>
              <a:gd name="T33" fmla="*/ 46 h 502"/>
              <a:gd name="T34" fmla="*/ 423 w 517"/>
              <a:gd name="T35" fmla="*/ 3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7" h="502">
                <a:moveTo>
                  <a:pt x="94" y="502"/>
                </a:moveTo>
                <a:cubicBezTo>
                  <a:pt x="68" y="502"/>
                  <a:pt x="46" y="494"/>
                  <a:pt x="31" y="479"/>
                </a:cubicBezTo>
                <a:cubicBezTo>
                  <a:pt x="2" y="450"/>
                  <a:pt x="0" y="402"/>
                  <a:pt x="24" y="344"/>
                </a:cubicBezTo>
                <a:cubicBezTo>
                  <a:pt x="47" y="286"/>
                  <a:pt x="95" y="221"/>
                  <a:pt x="161" y="154"/>
                </a:cubicBezTo>
                <a:cubicBezTo>
                  <a:pt x="259" y="56"/>
                  <a:pt x="355" y="0"/>
                  <a:pt x="423" y="0"/>
                </a:cubicBezTo>
                <a:cubicBezTo>
                  <a:pt x="449" y="0"/>
                  <a:pt x="471" y="8"/>
                  <a:pt x="486" y="24"/>
                </a:cubicBezTo>
                <a:cubicBezTo>
                  <a:pt x="515" y="52"/>
                  <a:pt x="517" y="100"/>
                  <a:pt x="493" y="158"/>
                </a:cubicBezTo>
                <a:cubicBezTo>
                  <a:pt x="470" y="216"/>
                  <a:pt x="422" y="282"/>
                  <a:pt x="356" y="348"/>
                </a:cubicBezTo>
                <a:cubicBezTo>
                  <a:pt x="258" y="446"/>
                  <a:pt x="162" y="502"/>
                  <a:pt x="94" y="502"/>
                </a:cubicBezTo>
                <a:close/>
                <a:moveTo>
                  <a:pt x="423" y="31"/>
                </a:moveTo>
                <a:cubicBezTo>
                  <a:pt x="364" y="31"/>
                  <a:pt x="274" y="85"/>
                  <a:pt x="183" y="176"/>
                </a:cubicBezTo>
                <a:cubicBezTo>
                  <a:pt x="119" y="240"/>
                  <a:pt x="74" y="302"/>
                  <a:pt x="52" y="356"/>
                </a:cubicBezTo>
                <a:cubicBezTo>
                  <a:pt x="33" y="402"/>
                  <a:pt x="34" y="438"/>
                  <a:pt x="53" y="457"/>
                </a:cubicBezTo>
                <a:cubicBezTo>
                  <a:pt x="62" y="467"/>
                  <a:pt x="76" y="471"/>
                  <a:pt x="94" y="471"/>
                </a:cubicBezTo>
                <a:cubicBezTo>
                  <a:pt x="153" y="471"/>
                  <a:pt x="243" y="417"/>
                  <a:pt x="334" y="327"/>
                </a:cubicBezTo>
                <a:cubicBezTo>
                  <a:pt x="398" y="263"/>
                  <a:pt x="443" y="201"/>
                  <a:pt x="465" y="147"/>
                </a:cubicBezTo>
                <a:cubicBezTo>
                  <a:pt x="484" y="101"/>
                  <a:pt x="483" y="65"/>
                  <a:pt x="464" y="46"/>
                </a:cubicBezTo>
                <a:cubicBezTo>
                  <a:pt x="455" y="36"/>
                  <a:pt x="441" y="31"/>
                  <a:pt x="423" y="31"/>
                </a:cubicBezTo>
                <a:close/>
              </a:path>
            </a:pathLst>
          </a:custGeom>
          <a:solidFill>
            <a:srgbClr val="989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58"/>
          <p:cNvSpPr>
            <a:spLocks/>
          </p:cNvSpPr>
          <p:nvPr/>
        </p:nvSpPr>
        <p:spPr bwMode="auto">
          <a:xfrm>
            <a:off x="8189913" y="2557463"/>
            <a:ext cx="625475" cy="182563"/>
          </a:xfrm>
          <a:custGeom>
            <a:avLst/>
            <a:gdLst>
              <a:gd name="T0" fmla="*/ 248 w 341"/>
              <a:gd name="T1" fmla="*/ 0 h 100"/>
              <a:gd name="T2" fmla="*/ 235 w 341"/>
              <a:gd name="T3" fmla="*/ 0 h 100"/>
              <a:gd name="T4" fmla="*/ 113 w 341"/>
              <a:gd name="T5" fmla="*/ 0 h 100"/>
              <a:gd name="T6" fmla="*/ 106 w 341"/>
              <a:gd name="T7" fmla="*/ 0 h 100"/>
              <a:gd name="T8" fmla="*/ 0 w 341"/>
              <a:gd name="T9" fmla="*/ 69 h 100"/>
              <a:gd name="T10" fmla="*/ 0 w 341"/>
              <a:gd name="T11" fmla="*/ 100 h 100"/>
              <a:gd name="T12" fmla="*/ 128 w 341"/>
              <a:gd name="T13" fmla="*/ 100 h 100"/>
              <a:gd name="T14" fmla="*/ 221 w 341"/>
              <a:gd name="T15" fmla="*/ 100 h 100"/>
              <a:gd name="T16" fmla="*/ 341 w 341"/>
              <a:gd name="T17" fmla="*/ 100 h 100"/>
              <a:gd name="T18" fmla="*/ 341 w 341"/>
              <a:gd name="T19" fmla="*/ 69 h 100"/>
              <a:gd name="T20" fmla="*/ 248 w 341"/>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100">
                <a:moveTo>
                  <a:pt x="248" y="0"/>
                </a:moveTo>
                <a:cubicBezTo>
                  <a:pt x="235" y="0"/>
                  <a:pt x="235" y="0"/>
                  <a:pt x="235" y="0"/>
                </a:cubicBezTo>
                <a:cubicBezTo>
                  <a:pt x="113" y="0"/>
                  <a:pt x="113" y="0"/>
                  <a:pt x="113" y="0"/>
                </a:cubicBezTo>
                <a:cubicBezTo>
                  <a:pt x="106" y="0"/>
                  <a:pt x="106" y="0"/>
                  <a:pt x="106" y="0"/>
                </a:cubicBezTo>
                <a:cubicBezTo>
                  <a:pt x="123" y="60"/>
                  <a:pt x="100" y="69"/>
                  <a:pt x="0" y="69"/>
                </a:cubicBezTo>
                <a:cubicBezTo>
                  <a:pt x="0" y="100"/>
                  <a:pt x="0" y="100"/>
                  <a:pt x="0" y="100"/>
                </a:cubicBezTo>
                <a:cubicBezTo>
                  <a:pt x="128" y="100"/>
                  <a:pt x="128" y="100"/>
                  <a:pt x="128" y="100"/>
                </a:cubicBezTo>
                <a:cubicBezTo>
                  <a:pt x="221" y="100"/>
                  <a:pt x="221" y="100"/>
                  <a:pt x="221" y="100"/>
                </a:cubicBezTo>
                <a:cubicBezTo>
                  <a:pt x="341" y="100"/>
                  <a:pt x="341" y="100"/>
                  <a:pt x="341" y="100"/>
                </a:cubicBezTo>
                <a:cubicBezTo>
                  <a:pt x="341" y="69"/>
                  <a:pt x="341" y="69"/>
                  <a:pt x="341" y="69"/>
                </a:cubicBezTo>
                <a:cubicBezTo>
                  <a:pt x="241" y="69"/>
                  <a:pt x="231" y="60"/>
                  <a:pt x="24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59"/>
          <p:cNvSpPr>
            <a:spLocks noEditPoints="1"/>
          </p:cNvSpPr>
          <p:nvPr/>
        </p:nvSpPr>
        <p:spPr bwMode="auto">
          <a:xfrm>
            <a:off x="8024813" y="1860550"/>
            <a:ext cx="955675" cy="696913"/>
          </a:xfrm>
          <a:custGeom>
            <a:avLst/>
            <a:gdLst>
              <a:gd name="T0" fmla="*/ 489 w 521"/>
              <a:gd name="T1" fmla="*/ 0 h 380"/>
              <a:gd name="T2" fmla="*/ 29 w 521"/>
              <a:gd name="T3" fmla="*/ 0 h 380"/>
              <a:gd name="T4" fmla="*/ 0 w 521"/>
              <a:gd name="T5" fmla="*/ 30 h 380"/>
              <a:gd name="T6" fmla="*/ 0 w 521"/>
              <a:gd name="T7" fmla="*/ 351 h 380"/>
              <a:gd name="T8" fmla="*/ 29 w 521"/>
              <a:gd name="T9" fmla="*/ 380 h 380"/>
              <a:gd name="T10" fmla="*/ 489 w 521"/>
              <a:gd name="T11" fmla="*/ 380 h 380"/>
              <a:gd name="T12" fmla="*/ 521 w 521"/>
              <a:gd name="T13" fmla="*/ 351 h 380"/>
              <a:gd name="T14" fmla="*/ 521 w 521"/>
              <a:gd name="T15" fmla="*/ 30 h 380"/>
              <a:gd name="T16" fmla="*/ 489 w 521"/>
              <a:gd name="T17" fmla="*/ 0 h 380"/>
              <a:gd name="T18" fmla="*/ 481 w 521"/>
              <a:gd name="T19" fmla="*/ 40 h 380"/>
              <a:gd name="T20" fmla="*/ 481 w 521"/>
              <a:gd name="T21" fmla="*/ 340 h 380"/>
              <a:gd name="T22" fmla="*/ 40 w 521"/>
              <a:gd name="T23" fmla="*/ 340 h 380"/>
              <a:gd name="T24" fmla="*/ 40 w 521"/>
              <a:gd name="T25" fmla="*/ 40 h 380"/>
              <a:gd name="T26" fmla="*/ 482 w 521"/>
              <a:gd name="T27" fmla="*/ 39 h 380"/>
              <a:gd name="T28" fmla="*/ 481 w 521"/>
              <a:gd name="T29" fmla="*/ 4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1" h="380">
                <a:moveTo>
                  <a:pt x="489" y="0"/>
                </a:moveTo>
                <a:cubicBezTo>
                  <a:pt x="29" y="0"/>
                  <a:pt x="29" y="0"/>
                  <a:pt x="29" y="0"/>
                </a:cubicBezTo>
                <a:cubicBezTo>
                  <a:pt x="13" y="0"/>
                  <a:pt x="0" y="14"/>
                  <a:pt x="0" y="30"/>
                </a:cubicBezTo>
                <a:cubicBezTo>
                  <a:pt x="0" y="351"/>
                  <a:pt x="0" y="351"/>
                  <a:pt x="0" y="351"/>
                </a:cubicBezTo>
                <a:cubicBezTo>
                  <a:pt x="0" y="367"/>
                  <a:pt x="13" y="380"/>
                  <a:pt x="29" y="380"/>
                </a:cubicBezTo>
                <a:cubicBezTo>
                  <a:pt x="489" y="380"/>
                  <a:pt x="489" y="380"/>
                  <a:pt x="489" y="380"/>
                </a:cubicBezTo>
                <a:cubicBezTo>
                  <a:pt x="505" y="380"/>
                  <a:pt x="521" y="367"/>
                  <a:pt x="521" y="351"/>
                </a:cubicBezTo>
                <a:cubicBezTo>
                  <a:pt x="521" y="30"/>
                  <a:pt x="521" y="30"/>
                  <a:pt x="521" y="30"/>
                </a:cubicBezTo>
                <a:cubicBezTo>
                  <a:pt x="521" y="14"/>
                  <a:pt x="505" y="0"/>
                  <a:pt x="489" y="0"/>
                </a:cubicBezTo>
                <a:close/>
                <a:moveTo>
                  <a:pt x="481" y="40"/>
                </a:moveTo>
                <a:cubicBezTo>
                  <a:pt x="481" y="340"/>
                  <a:pt x="481" y="340"/>
                  <a:pt x="481" y="340"/>
                </a:cubicBezTo>
                <a:cubicBezTo>
                  <a:pt x="40" y="340"/>
                  <a:pt x="40" y="340"/>
                  <a:pt x="40" y="340"/>
                </a:cubicBezTo>
                <a:cubicBezTo>
                  <a:pt x="40" y="40"/>
                  <a:pt x="40" y="40"/>
                  <a:pt x="40" y="40"/>
                </a:cubicBezTo>
                <a:cubicBezTo>
                  <a:pt x="482" y="39"/>
                  <a:pt x="482" y="39"/>
                  <a:pt x="482" y="39"/>
                </a:cubicBezTo>
                <a:lnTo>
                  <a:pt x="481" y="40"/>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60"/>
          <p:cNvSpPr>
            <a:spLocks/>
          </p:cNvSpPr>
          <p:nvPr/>
        </p:nvSpPr>
        <p:spPr bwMode="auto">
          <a:xfrm>
            <a:off x="8099425" y="1931988"/>
            <a:ext cx="808038" cy="552450"/>
          </a:xfrm>
          <a:custGeom>
            <a:avLst/>
            <a:gdLst>
              <a:gd name="T0" fmla="*/ 508 w 509"/>
              <a:gd name="T1" fmla="*/ 1 h 348"/>
              <a:gd name="T2" fmla="*/ 508 w 509"/>
              <a:gd name="T3" fmla="*/ 348 h 348"/>
              <a:gd name="T4" fmla="*/ 0 w 509"/>
              <a:gd name="T5" fmla="*/ 348 h 348"/>
              <a:gd name="T6" fmla="*/ 0 w 509"/>
              <a:gd name="T7" fmla="*/ 1 h 348"/>
              <a:gd name="T8" fmla="*/ 509 w 509"/>
              <a:gd name="T9" fmla="*/ 0 h 348"/>
              <a:gd name="T10" fmla="*/ 508 w 509"/>
              <a:gd name="T11" fmla="*/ 1 h 348"/>
            </a:gdLst>
            <a:ahLst/>
            <a:cxnLst>
              <a:cxn ang="0">
                <a:pos x="T0" y="T1"/>
              </a:cxn>
              <a:cxn ang="0">
                <a:pos x="T2" y="T3"/>
              </a:cxn>
              <a:cxn ang="0">
                <a:pos x="T4" y="T5"/>
              </a:cxn>
              <a:cxn ang="0">
                <a:pos x="T6" y="T7"/>
              </a:cxn>
              <a:cxn ang="0">
                <a:pos x="T8" y="T9"/>
              </a:cxn>
              <a:cxn ang="0">
                <a:pos x="T10" y="T11"/>
              </a:cxn>
            </a:cxnLst>
            <a:rect l="0" t="0" r="r" b="b"/>
            <a:pathLst>
              <a:path w="509" h="348">
                <a:moveTo>
                  <a:pt x="508" y="1"/>
                </a:moveTo>
                <a:lnTo>
                  <a:pt x="508" y="348"/>
                </a:lnTo>
                <a:lnTo>
                  <a:pt x="0" y="348"/>
                </a:lnTo>
                <a:lnTo>
                  <a:pt x="0" y="1"/>
                </a:lnTo>
                <a:lnTo>
                  <a:pt x="509" y="0"/>
                </a:lnTo>
                <a:lnTo>
                  <a:pt x="508"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61"/>
          <p:cNvSpPr>
            <a:spLocks/>
          </p:cNvSpPr>
          <p:nvPr/>
        </p:nvSpPr>
        <p:spPr bwMode="auto">
          <a:xfrm>
            <a:off x="8099425" y="1931988"/>
            <a:ext cx="808038" cy="552450"/>
          </a:xfrm>
          <a:custGeom>
            <a:avLst/>
            <a:gdLst>
              <a:gd name="T0" fmla="*/ 508 w 509"/>
              <a:gd name="T1" fmla="*/ 1 h 348"/>
              <a:gd name="T2" fmla="*/ 508 w 509"/>
              <a:gd name="T3" fmla="*/ 348 h 348"/>
              <a:gd name="T4" fmla="*/ 0 w 509"/>
              <a:gd name="T5" fmla="*/ 348 h 348"/>
              <a:gd name="T6" fmla="*/ 0 w 509"/>
              <a:gd name="T7" fmla="*/ 1 h 348"/>
              <a:gd name="T8" fmla="*/ 509 w 509"/>
              <a:gd name="T9" fmla="*/ 0 h 348"/>
              <a:gd name="T10" fmla="*/ 508 w 509"/>
              <a:gd name="T11" fmla="*/ 1 h 348"/>
            </a:gdLst>
            <a:ahLst/>
            <a:cxnLst>
              <a:cxn ang="0">
                <a:pos x="T0" y="T1"/>
              </a:cxn>
              <a:cxn ang="0">
                <a:pos x="T2" y="T3"/>
              </a:cxn>
              <a:cxn ang="0">
                <a:pos x="T4" y="T5"/>
              </a:cxn>
              <a:cxn ang="0">
                <a:pos x="T6" y="T7"/>
              </a:cxn>
              <a:cxn ang="0">
                <a:pos x="T8" y="T9"/>
              </a:cxn>
              <a:cxn ang="0">
                <a:pos x="T10" y="T11"/>
              </a:cxn>
            </a:cxnLst>
            <a:rect l="0" t="0" r="r" b="b"/>
            <a:pathLst>
              <a:path w="509" h="348">
                <a:moveTo>
                  <a:pt x="508" y="1"/>
                </a:moveTo>
                <a:lnTo>
                  <a:pt x="508" y="348"/>
                </a:lnTo>
                <a:lnTo>
                  <a:pt x="0" y="348"/>
                </a:lnTo>
                <a:lnTo>
                  <a:pt x="0" y="1"/>
                </a:lnTo>
                <a:lnTo>
                  <a:pt x="509" y="0"/>
                </a:lnTo>
                <a:lnTo>
                  <a:pt x="508"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62"/>
          <p:cNvSpPr>
            <a:spLocks/>
          </p:cNvSpPr>
          <p:nvPr/>
        </p:nvSpPr>
        <p:spPr bwMode="auto">
          <a:xfrm>
            <a:off x="8024813" y="1860550"/>
            <a:ext cx="898525" cy="696913"/>
          </a:xfrm>
          <a:custGeom>
            <a:avLst/>
            <a:gdLst>
              <a:gd name="T0" fmla="*/ 40 w 490"/>
              <a:gd name="T1" fmla="*/ 340 h 380"/>
              <a:gd name="T2" fmla="*/ 40 w 490"/>
              <a:gd name="T3" fmla="*/ 340 h 380"/>
              <a:gd name="T4" fmla="*/ 40 w 490"/>
              <a:gd name="T5" fmla="*/ 40 h 380"/>
              <a:gd name="T6" fmla="*/ 443 w 490"/>
              <a:gd name="T7" fmla="*/ 40 h 380"/>
              <a:gd name="T8" fmla="*/ 490 w 490"/>
              <a:gd name="T9" fmla="*/ 0 h 380"/>
              <a:gd name="T10" fmla="*/ 489 w 490"/>
              <a:gd name="T11" fmla="*/ 0 h 380"/>
              <a:gd name="T12" fmla="*/ 29 w 490"/>
              <a:gd name="T13" fmla="*/ 0 h 380"/>
              <a:gd name="T14" fmla="*/ 0 w 490"/>
              <a:gd name="T15" fmla="*/ 30 h 380"/>
              <a:gd name="T16" fmla="*/ 0 w 490"/>
              <a:gd name="T17" fmla="*/ 351 h 380"/>
              <a:gd name="T18" fmla="*/ 29 w 490"/>
              <a:gd name="T19" fmla="*/ 380 h 380"/>
              <a:gd name="T20" fmla="*/ 40 w 490"/>
              <a:gd name="T21" fmla="*/ 380 h 380"/>
              <a:gd name="T22" fmla="*/ 87 w 490"/>
              <a:gd name="T23" fmla="*/ 340 h 380"/>
              <a:gd name="T24" fmla="*/ 40 w 490"/>
              <a:gd name="T25" fmla="*/ 34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0" h="380">
                <a:moveTo>
                  <a:pt x="40" y="340"/>
                </a:moveTo>
                <a:cubicBezTo>
                  <a:pt x="40" y="340"/>
                  <a:pt x="40" y="340"/>
                  <a:pt x="40" y="340"/>
                </a:cubicBezTo>
                <a:cubicBezTo>
                  <a:pt x="40" y="40"/>
                  <a:pt x="40" y="40"/>
                  <a:pt x="40" y="40"/>
                </a:cubicBezTo>
                <a:cubicBezTo>
                  <a:pt x="443" y="40"/>
                  <a:pt x="443" y="40"/>
                  <a:pt x="443" y="40"/>
                </a:cubicBezTo>
                <a:cubicBezTo>
                  <a:pt x="490" y="0"/>
                  <a:pt x="490" y="0"/>
                  <a:pt x="490" y="0"/>
                </a:cubicBezTo>
                <a:cubicBezTo>
                  <a:pt x="489" y="0"/>
                  <a:pt x="489" y="0"/>
                  <a:pt x="489" y="0"/>
                </a:cubicBezTo>
                <a:cubicBezTo>
                  <a:pt x="29" y="0"/>
                  <a:pt x="29" y="0"/>
                  <a:pt x="29" y="0"/>
                </a:cubicBezTo>
                <a:cubicBezTo>
                  <a:pt x="13" y="0"/>
                  <a:pt x="0" y="14"/>
                  <a:pt x="0" y="30"/>
                </a:cubicBezTo>
                <a:cubicBezTo>
                  <a:pt x="0" y="351"/>
                  <a:pt x="0" y="351"/>
                  <a:pt x="0" y="351"/>
                </a:cubicBezTo>
                <a:cubicBezTo>
                  <a:pt x="0" y="367"/>
                  <a:pt x="13" y="380"/>
                  <a:pt x="29" y="380"/>
                </a:cubicBezTo>
                <a:cubicBezTo>
                  <a:pt x="40" y="380"/>
                  <a:pt x="40" y="380"/>
                  <a:pt x="40" y="380"/>
                </a:cubicBezTo>
                <a:cubicBezTo>
                  <a:pt x="87" y="340"/>
                  <a:pt x="87" y="340"/>
                  <a:pt x="87" y="340"/>
                </a:cubicBezTo>
                <a:lnTo>
                  <a:pt x="40" y="34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263"/>
          <p:cNvSpPr>
            <a:spLocks/>
          </p:cNvSpPr>
          <p:nvPr/>
        </p:nvSpPr>
        <p:spPr bwMode="auto">
          <a:xfrm>
            <a:off x="8099425" y="1933575"/>
            <a:ext cx="738188" cy="550863"/>
          </a:xfrm>
          <a:custGeom>
            <a:avLst/>
            <a:gdLst>
              <a:gd name="T0" fmla="*/ 0 w 465"/>
              <a:gd name="T1" fmla="*/ 347 h 347"/>
              <a:gd name="T2" fmla="*/ 0 w 465"/>
              <a:gd name="T3" fmla="*/ 347 h 347"/>
              <a:gd name="T4" fmla="*/ 0 w 465"/>
              <a:gd name="T5" fmla="*/ 0 h 347"/>
              <a:gd name="T6" fmla="*/ 465 w 465"/>
              <a:gd name="T7" fmla="*/ 0 h 347"/>
              <a:gd name="T8" fmla="*/ 465 w 465"/>
              <a:gd name="T9" fmla="*/ 0 h 347"/>
              <a:gd name="T10" fmla="*/ 0 w 465"/>
              <a:gd name="T11" fmla="*/ 0 h 347"/>
              <a:gd name="T12" fmla="*/ 0 w 465"/>
              <a:gd name="T13" fmla="*/ 347 h 347"/>
            </a:gdLst>
            <a:ahLst/>
            <a:cxnLst>
              <a:cxn ang="0">
                <a:pos x="T0" y="T1"/>
              </a:cxn>
              <a:cxn ang="0">
                <a:pos x="T2" y="T3"/>
              </a:cxn>
              <a:cxn ang="0">
                <a:pos x="T4" y="T5"/>
              </a:cxn>
              <a:cxn ang="0">
                <a:pos x="T6" y="T7"/>
              </a:cxn>
              <a:cxn ang="0">
                <a:pos x="T8" y="T9"/>
              </a:cxn>
              <a:cxn ang="0">
                <a:pos x="T10" y="T11"/>
              </a:cxn>
              <a:cxn ang="0">
                <a:pos x="T12" y="T13"/>
              </a:cxn>
            </a:cxnLst>
            <a:rect l="0" t="0" r="r" b="b"/>
            <a:pathLst>
              <a:path w="465" h="347">
                <a:moveTo>
                  <a:pt x="0" y="347"/>
                </a:moveTo>
                <a:lnTo>
                  <a:pt x="0" y="347"/>
                </a:lnTo>
                <a:lnTo>
                  <a:pt x="0" y="0"/>
                </a:lnTo>
                <a:lnTo>
                  <a:pt x="465" y="0"/>
                </a:lnTo>
                <a:lnTo>
                  <a:pt x="465" y="0"/>
                </a:lnTo>
                <a:lnTo>
                  <a:pt x="0" y="0"/>
                </a:lnTo>
                <a:lnTo>
                  <a:pt x="0" y="347"/>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264"/>
          <p:cNvSpPr>
            <a:spLocks noChangeArrowheads="1"/>
          </p:cNvSpPr>
          <p:nvPr/>
        </p:nvSpPr>
        <p:spPr bwMode="auto">
          <a:xfrm>
            <a:off x="8189913" y="2682875"/>
            <a:ext cx="625475" cy="57150"/>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265"/>
          <p:cNvSpPr>
            <a:spLocks noChangeArrowheads="1"/>
          </p:cNvSpPr>
          <p:nvPr/>
        </p:nvSpPr>
        <p:spPr bwMode="auto">
          <a:xfrm>
            <a:off x="8485188" y="1887538"/>
            <a:ext cx="28575" cy="26988"/>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66"/>
          <p:cNvSpPr>
            <a:spLocks/>
          </p:cNvSpPr>
          <p:nvPr/>
        </p:nvSpPr>
        <p:spPr bwMode="auto">
          <a:xfrm>
            <a:off x="8329613" y="1997075"/>
            <a:ext cx="344488" cy="203200"/>
          </a:xfrm>
          <a:custGeom>
            <a:avLst/>
            <a:gdLst>
              <a:gd name="T0" fmla="*/ 94 w 188"/>
              <a:gd name="T1" fmla="*/ 0 h 111"/>
              <a:gd name="T2" fmla="*/ 92 w 188"/>
              <a:gd name="T3" fmla="*/ 0 h 111"/>
              <a:gd name="T4" fmla="*/ 1 w 188"/>
              <a:gd name="T5" fmla="*/ 53 h 111"/>
              <a:gd name="T6" fmla="*/ 0 w 188"/>
              <a:gd name="T7" fmla="*/ 55 h 111"/>
              <a:gd name="T8" fmla="*/ 1 w 188"/>
              <a:gd name="T9" fmla="*/ 58 h 111"/>
              <a:gd name="T10" fmla="*/ 93 w 188"/>
              <a:gd name="T11" fmla="*/ 111 h 111"/>
              <a:gd name="T12" fmla="*/ 94 w 188"/>
              <a:gd name="T13" fmla="*/ 111 h 111"/>
              <a:gd name="T14" fmla="*/ 96 w 188"/>
              <a:gd name="T15" fmla="*/ 111 h 111"/>
              <a:gd name="T16" fmla="*/ 187 w 188"/>
              <a:gd name="T17" fmla="*/ 58 h 111"/>
              <a:gd name="T18" fmla="*/ 188 w 188"/>
              <a:gd name="T19" fmla="*/ 56 h 111"/>
              <a:gd name="T20" fmla="*/ 187 w 188"/>
              <a:gd name="T21" fmla="*/ 53 h 111"/>
              <a:gd name="T22" fmla="*/ 95 w 188"/>
              <a:gd name="T23" fmla="*/ 0 h 111"/>
              <a:gd name="T24" fmla="*/ 94 w 188"/>
              <a:gd name="T2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94" y="0"/>
                </a:moveTo>
                <a:cubicBezTo>
                  <a:pt x="93" y="0"/>
                  <a:pt x="93" y="0"/>
                  <a:pt x="92" y="0"/>
                </a:cubicBezTo>
                <a:cubicBezTo>
                  <a:pt x="1" y="53"/>
                  <a:pt x="1" y="53"/>
                  <a:pt x="1" y="53"/>
                </a:cubicBezTo>
                <a:cubicBezTo>
                  <a:pt x="0" y="53"/>
                  <a:pt x="0" y="54"/>
                  <a:pt x="0" y="55"/>
                </a:cubicBezTo>
                <a:cubicBezTo>
                  <a:pt x="0" y="56"/>
                  <a:pt x="0" y="57"/>
                  <a:pt x="1" y="58"/>
                </a:cubicBezTo>
                <a:cubicBezTo>
                  <a:pt x="93" y="111"/>
                  <a:pt x="93" y="111"/>
                  <a:pt x="93" y="111"/>
                </a:cubicBezTo>
                <a:cubicBezTo>
                  <a:pt x="93" y="111"/>
                  <a:pt x="94" y="111"/>
                  <a:pt x="94" y="111"/>
                </a:cubicBezTo>
                <a:cubicBezTo>
                  <a:pt x="95" y="111"/>
                  <a:pt x="95" y="111"/>
                  <a:pt x="96" y="111"/>
                </a:cubicBezTo>
                <a:cubicBezTo>
                  <a:pt x="187" y="58"/>
                  <a:pt x="187" y="58"/>
                  <a:pt x="187" y="58"/>
                </a:cubicBezTo>
                <a:cubicBezTo>
                  <a:pt x="188" y="58"/>
                  <a:pt x="188" y="57"/>
                  <a:pt x="188" y="56"/>
                </a:cubicBezTo>
                <a:cubicBezTo>
                  <a:pt x="188" y="55"/>
                  <a:pt x="188" y="54"/>
                  <a:pt x="187" y="53"/>
                </a:cubicBezTo>
                <a:cubicBezTo>
                  <a:pt x="95" y="0"/>
                  <a:pt x="95" y="0"/>
                  <a:pt x="95" y="0"/>
                </a:cubicBezTo>
                <a:cubicBezTo>
                  <a:pt x="95" y="0"/>
                  <a:pt x="94" y="0"/>
                  <a:pt x="94" y="0"/>
                </a:cubicBezTo>
              </a:path>
            </a:pathLst>
          </a:custGeom>
          <a:solidFill>
            <a:srgbClr val="E6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67"/>
          <p:cNvSpPr>
            <a:spLocks/>
          </p:cNvSpPr>
          <p:nvPr/>
        </p:nvSpPr>
        <p:spPr bwMode="auto">
          <a:xfrm>
            <a:off x="8305800" y="2135188"/>
            <a:ext cx="177800" cy="301625"/>
          </a:xfrm>
          <a:custGeom>
            <a:avLst/>
            <a:gdLst>
              <a:gd name="T0" fmla="*/ 3 w 97"/>
              <a:gd name="T1" fmla="*/ 0 h 164"/>
              <a:gd name="T2" fmla="*/ 1 w 97"/>
              <a:gd name="T3" fmla="*/ 0 h 164"/>
              <a:gd name="T4" fmla="*/ 0 w 97"/>
              <a:gd name="T5" fmla="*/ 2 h 164"/>
              <a:gd name="T6" fmla="*/ 0 w 97"/>
              <a:gd name="T7" fmla="*/ 108 h 164"/>
              <a:gd name="T8" fmla="*/ 1 w 97"/>
              <a:gd name="T9" fmla="*/ 111 h 164"/>
              <a:gd name="T10" fmla="*/ 93 w 97"/>
              <a:gd name="T11" fmla="*/ 163 h 164"/>
              <a:gd name="T12" fmla="*/ 94 w 97"/>
              <a:gd name="T13" fmla="*/ 164 h 164"/>
              <a:gd name="T14" fmla="*/ 96 w 97"/>
              <a:gd name="T15" fmla="*/ 163 h 164"/>
              <a:gd name="T16" fmla="*/ 97 w 97"/>
              <a:gd name="T17" fmla="*/ 161 h 164"/>
              <a:gd name="T18" fmla="*/ 97 w 97"/>
              <a:gd name="T19" fmla="*/ 55 h 164"/>
              <a:gd name="T20" fmla="*/ 96 w 97"/>
              <a:gd name="T21" fmla="*/ 53 h 164"/>
              <a:gd name="T22" fmla="*/ 4 w 97"/>
              <a:gd name="T23" fmla="*/ 0 h 164"/>
              <a:gd name="T24" fmla="*/ 3 w 97"/>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64">
                <a:moveTo>
                  <a:pt x="3" y="0"/>
                </a:moveTo>
                <a:cubicBezTo>
                  <a:pt x="2" y="0"/>
                  <a:pt x="2" y="0"/>
                  <a:pt x="1" y="0"/>
                </a:cubicBezTo>
                <a:cubicBezTo>
                  <a:pt x="0" y="0"/>
                  <a:pt x="0" y="1"/>
                  <a:pt x="0" y="2"/>
                </a:cubicBezTo>
                <a:cubicBezTo>
                  <a:pt x="0" y="108"/>
                  <a:pt x="0" y="108"/>
                  <a:pt x="0" y="108"/>
                </a:cubicBezTo>
                <a:cubicBezTo>
                  <a:pt x="0" y="109"/>
                  <a:pt x="0" y="110"/>
                  <a:pt x="1" y="111"/>
                </a:cubicBezTo>
                <a:cubicBezTo>
                  <a:pt x="93" y="163"/>
                  <a:pt x="93" y="163"/>
                  <a:pt x="93" y="163"/>
                </a:cubicBezTo>
                <a:cubicBezTo>
                  <a:pt x="93" y="164"/>
                  <a:pt x="94" y="164"/>
                  <a:pt x="94" y="164"/>
                </a:cubicBezTo>
                <a:cubicBezTo>
                  <a:pt x="95" y="164"/>
                  <a:pt x="95" y="164"/>
                  <a:pt x="96" y="163"/>
                </a:cubicBezTo>
                <a:cubicBezTo>
                  <a:pt x="96" y="163"/>
                  <a:pt x="97" y="162"/>
                  <a:pt x="97" y="161"/>
                </a:cubicBezTo>
                <a:cubicBezTo>
                  <a:pt x="97" y="55"/>
                  <a:pt x="97" y="55"/>
                  <a:pt x="97" y="55"/>
                </a:cubicBezTo>
                <a:cubicBezTo>
                  <a:pt x="97" y="54"/>
                  <a:pt x="96" y="53"/>
                  <a:pt x="96" y="53"/>
                </a:cubicBezTo>
                <a:cubicBezTo>
                  <a:pt x="4" y="0"/>
                  <a:pt x="4" y="0"/>
                  <a:pt x="4" y="0"/>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68"/>
          <p:cNvSpPr>
            <a:spLocks/>
          </p:cNvSpPr>
          <p:nvPr/>
        </p:nvSpPr>
        <p:spPr bwMode="auto">
          <a:xfrm>
            <a:off x="8520113" y="2135188"/>
            <a:ext cx="177800" cy="301625"/>
          </a:xfrm>
          <a:custGeom>
            <a:avLst/>
            <a:gdLst>
              <a:gd name="T0" fmla="*/ 94 w 97"/>
              <a:gd name="T1" fmla="*/ 0 h 164"/>
              <a:gd name="T2" fmla="*/ 93 w 97"/>
              <a:gd name="T3" fmla="*/ 1 h 164"/>
              <a:gd name="T4" fmla="*/ 2 w 97"/>
              <a:gd name="T5" fmla="*/ 53 h 164"/>
              <a:gd name="T6" fmla="*/ 0 w 97"/>
              <a:gd name="T7" fmla="*/ 56 h 164"/>
              <a:gd name="T8" fmla="*/ 0 w 97"/>
              <a:gd name="T9" fmla="*/ 161 h 164"/>
              <a:gd name="T10" fmla="*/ 2 w 97"/>
              <a:gd name="T11" fmla="*/ 163 h 164"/>
              <a:gd name="T12" fmla="*/ 3 w 97"/>
              <a:gd name="T13" fmla="*/ 164 h 164"/>
              <a:gd name="T14" fmla="*/ 4 w 97"/>
              <a:gd name="T15" fmla="*/ 163 h 164"/>
              <a:gd name="T16" fmla="*/ 96 w 97"/>
              <a:gd name="T17" fmla="*/ 111 h 164"/>
              <a:gd name="T18" fmla="*/ 97 w 97"/>
              <a:gd name="T19" fmla="*/ 108 h 164"/>
              <a:gd name="T20" fmla="*/ 97 w 97"/>
              <a:gd name="T21" fmla="*/ 3 h 164"/>
              <a:gd name="T22" fmla="*/ 96 w 97"/>
              <a:gd name="T23" fmla="*/ 1 h 164"/>
              <a:gd name="T24" fmla="*/ 94 w 97"/>
              <a:gd name="T2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64">
                <a:moveTo>
                  <a:pt x="94" y="0"/>
                </a:moveTo>
                <a:cubicBezTo>
                  <a:pt x="94" y="0"/>
                  <a:pt x="93" y="0"/>
                  <a:pt x="93" y="1"/>
                </a:cubicBezTo>
                <a:cubicBezTo>
                  <a:pt x="2" y="53"/>
                  <a:pt x="2" y="53"/>
                  <a:pt x="2" y="53"/>
                </a:cubicBezTo>
                <a:cubicBezTo>
                  <a:pt x="1" y="54"/>
                  <a:pt x="0" y="55"/>
                  <a:pt x="0" y="56"/>
                </a:cubicBezTo>
                <a:cubicBezTo>
                  <a:pt x="0" y="161"/>
                  <a:pt x="0" y="161"/>
                  <a:pt x="0" y="161"/>
                </a:cubicBezTo>
                <a:cubicBezTo>
                  <a:pt x="0" y="162"/>
                  <a:pt x="1" y="163"/>
                  <a:pt x="2" y="163"/>
                </a:cubicBezTo>
                <a:cubicBezTo>
                  <a:pt x="2" y="164"/>
                  <a:pt x="2" y="164"/>
                  <a:pt x="3" y="164"/>
                </a:cubicBezTo>
                <a:cubicBezTo>
                  <a:pt x="3" y="164"/>
                  <a:pt x="4" y="164"/>
                  <a:pt x="4" y="163"/>
                </a:cubicBezTo>
                <a:cubicBezTo>
                  <a:pt x="96" y="111"/>
                  <a:pt x="96" y="111"/>
                  <a:pt x="96" y="111"/>
                </a:cubicBezTo>
                <a:cubicBezTo>
                  <a:pt x="97" y="110"/>
                  <a:pt x="97" y="109"/>
                  <a:pt x="97" y="108"/>
                </a:cubicBezTo>
                <a:cubicBezTo>
                  <a:pt x="97" y="3"/>
                  <a:pt x="97" y="3"/>
                  <a:pt x="97" y="3"/>
                </a:cubicBezTo>
                <a:cubicBezTo>
                  <a:pt x="97" y="2"/>
                  <a:pt x="97" y="1"/>
                  <a:pt x="96" y="1"/>
                </a:cubicBezTo>
                <a:cubicBezTo>
                  <a:pt x="95" y="0"/>
                  <a:pt x="95" y="0"/>
                  <a:pt x="94"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69"/>
          <p:cNvSpPr>
            <a:spLocks/>
          </p:cNvSpPr>
          <p:nvPr/>
        </p:nvSpPr>
        <p:spPr bwMode="auto">
          <a:xfrm>
            <a:off x="7570788" y="5375275"/>
            <a:ext cx="141288" cy="25400"/>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70"/>
          <p:cNvSpPr>
            <a:spLocks/>
          </p:cNvSpPr>
          <p:nvPr/>
        </p:nvSpPr>
        <p:spPr bwMode="auto">
          <a:xfrm>
            <a:off x="7570788" y="5375275"/>
            <a:ext cx="44450" cy="25400"/>
          </a:xfrm>
          <a:custGeom>
            <a:avLst/>
            <a:gdLst>
              <a:gd name="T0" fmla="*/ 21 w 24"/>
              <a:gd name="T1" fmla="*/ 0 h 14"/>
              <a:gd name="T2" fmla="*/ 7 w 24"/>
              <a:gd name="T3" fmla="*/ 0 h 14"/>
              <a:gd name="T4" fmla="*/ 0 w 24"/>
              <a:gd name="T5" fmla="*/ 7 h 14"/>
              <a:gd name="T6" fmla="*/ 7 w 24"/>
              <a:gd name="T7" fmla="*/ 14 h 14"/>
              <a:gd name="T8" fmla="*/ 21 w 24"/>
              <a:gd name="T9" fmla="*/ 14 h 14"/>
              <a:gd name="T10" fmla="*/ 24 w 24"/>
              <a:gd name="T11" fmla="*/ 7 h 14"/>
              <a:gd name="T12" fmla="*/ 21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1" y="0"/>
                </a:moveTo>
                <a:cubicBezTo>
                  <a:pt x="7" y="0"/>
                  <a:pt x="7" y="0"/>
                  <a:pt x="7" y="0"/>
                </a:cubicBezTo>
                <a:cubicBezTo>
                  <a:pt x="3" y="0"/>
                  <a:pt x="0" y="3"/>
                  <a:pt x="0" y="7"/>
                </a:cubicBezTo>
                <a:cubicBezTo>
                  <a:pt x="0" y="11"/>
                  <a:pt x="3" y="14"/>
                  <a:pt x="7" y="14"/>
                </a:cubicBezTo>
                <a:cubicBezTo>
                  <a:pt x="21" y="14"/>
                  <a:pt x="21" y="14"/>
                  <a:pt x="21" y="14"/>
                </a:cubicBezTo>
                <a:cubicBezTo>
                  <a:pt x="23" y="12"/>
                  <a:pt x="24" y="10"/>
                  <a:pt x="24" y="7"/>
                </a:cubicBezTo>
                <a:cubicBezTo>
                  <a:pt x="24" y="4"/>
                  <a:pt x="23" y="2"/>
                  <a:pt x="21"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71"/>
          <p:cNvSpPr>
            <a:spLocks/>
          </p:cNvSpPr>
          <p:nvPr/>
        </p:nvSpPr>
        <p:spPr bwMode="auto">
          <a:xfrm>
            <a:off x="7635875" y="5375275"/>
            <a:ext cx="11113" cy="25400"/>
          </a:xfrm>
          <a:custGeom>
            <a:avLst/>
            <a:gdLst>
              <a:gd name="T0" fmla="*/ 6 w 6"/>
              <a:gd name="T1" fmla="*/ 0 h 14"/>
              <a:gd name="T2" fmla="*/ 0 w 6"/>
              <a:gd name="T3" fmla="*/ 0 h 14"/>
              <a:gd name="T4" fmla="*/ 1 w 6"/>
              <a:gd name="T5" fmla="*/ 7 h 14"/>
              <a:gd name="T6" fmla="*/ 0 w 6"/>
              <a:gd name="T7" fmla="*/ 14 h 14"/>
              <a:gd name="T8" fmla="*/ 6 w 6"/>
              <a:gd name="T9" fmla="*/ 14 h 14"/>
              <a:gd name="T10" fmla="*/ 5 w 6"/>
              <a:gd name="T11" fmla="*/ 7 h 14"/>
              <a:gd name="T12" fmla="*/ 6 w 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6" h="14">
                <a:moveTo>
                  <a:pt x="6" y="0"/>
                </a:moveTo>
                <a:cubicBezTo>
                  <a:pt x="0" y="0"/>
                  <a:pt x="0" y="0"/>
                  <a:pt x="0" y="0"/>
                </a:cubicBezTo>
                <a:cubicBezTo>
                  <a:pt x="0" y="2"/>
                  <a:pt x="1" y="4"/>
                  <a:pt x="1" y="7"/>
                </a:cubicBezTo>
                <a:cubicBezTo>
                  <a:pt x="1" y="9"/>
                  <a:pt x="0" y="12"/>
                  <a:pt x="0" y="14"/>
                </a:cubicBezTo>
                <a:cubicBezTo>
                  <a:pt x="6" y="14"/>
                  <a:pt x="6" y="14"/>
                  <a:pt x="6" y="14"/>
                </a:cubicBezTo>
                <a:cubicBezTo>
                  <a:pt x="6" y="12"/>
                  <a:pt x="5" y="9"/>
                  <a:pt x="5" y="7"/>
                </a:cubicBezTo>
                <a:cubicBezTo>
                  <a:pt x="5" y="4"/>
                  <a:pt x="6" y="2"/>
                  <a:pt x="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72"/>
          <p:cNvSpPr>
            <a:spLocks/>
          </p:cNvSpPr>
          <p:nvPr/>
        </p:nvSpPr>
        <p:spPr bwMode="auto">
          <a:xfrm>
            <a:off x="7666038" y="5375275"/>
            <a:ext cx="46038" cy="25400"/>
          </a:xfrm>
          <a:custGeom>
            <a:avLst/>
            <a:gdLst>
              <a:gd name="T0" fmla="*/ 25 w 25"/>
              <a:gd name="T1" fmla="*/ 7 h 14"/>
              <a:gd name="T2" fmla="*/ 18 w 25"/>
              <a:gd name="T3" fmla="*/ 0 h 14"/>
              <a:gd name="T4" fmla="*/ 3 w 25"/>
              <a:gd name="T5" fmla="*/ 0 h 14"/>
              <a:gd name="T6" fmla="*/ 0 w 25"/>
              <a:gd name="T7" fmla="*/ 7 h 14"/>
              <a:gd name="T8" fmla="*/ 3 w 25"/>
              <a:gd name="T9" fmla="*/ 14 h 14"/>
              <a:gd name="T10" fmla="*/ 18 w 25"/>
              <a:gd name="T11" fmla="*/ 14 h 14"/>
              <a:gd name="T12" fmla="*/ 25 w 25"/>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25" y="7"/>
                </a:moveTo>
                <a:cubicBezTo>
                  <a:pt x="25" y="3"/>
                  <a:pt x="22" y="0"/>
                  <a:pt x="18" y="0"/>
                </a:cubicBezTo>
                <a:cubicBezTo>
                  <a:pt x="3" y="0"/>
                  <a:pt x="3" y="0"/>
                  <a:pt x="3" y="0"/>
                </a:cubicBezTo>
                <a:cubicBezTo>
                  <a:pt x="1" y="2"/>
                  <a:pt x="0" y="4"/>
                  <a:pt x="0" y="7"/>
                </a:cubicBezTo>
                <a:cubicBezTo>
                  <a:pt x="0" y="10"/>
                  <a:pt x="1" y="12"/>
                  <a:pt x="3" y="14"/>
                </a:cubicBezTo>
                <a:cubicBezTo>
                  <a:pt x="18" y="14"/>
                  <a:pt x="18" y="14"/>
                  <a:pt x="18" y="14"/>
                </a:cubicBezTo>
                <a:cubicBezTo>
                  <a:pt x="22" y="14"/>
                  <a:pt x="25" y="11"/>
                  <a:pt x="25"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73"/>
          <p:cNvSpPr>
            <a:spLocks/>
          </p:cNvSpPr>
          <p:nvPr/>
        </p:nvSpPr>
        <p:spPr bwMode="auto">
          <a:xfrm>
            <a:off x="7608888" y="5375275"/>
            <a:ext cx="28575" cy="25400"/>
          </a:xfrm>
          <a:custGeom>
            <a:avLst/>
            <a:gdLst>
              <a:gd name="T0" fmla="*/ 14 w 15"/>
              <a:gd name="T1" fmla="*/ 0 h 14"/>
              <a:gd name="T2" fmla="*/ 0 w 15"/>
              <a:gd name="T3" fmla="*/ 0 h 14"/>
              <a:gd name="T4" fmla="*/ 3 w 15"/>
              <a:gd name="T5" fmla="*/ 7 h 14"/>
              <a:gd name="T6" fmla="*/ 0 w 15"/>
              <a:gd name="T7" fmla="*/ 14 h 14"/>
              <a:gd name="T8" fmla="*/ 14 w 15"/>
              <a:gd name="T9" fmla="*/ 14 h 14"/>
              <a:gd name="T10" fmla="*/ 15 w 15"/>
              <a:gd name="T11" fmla="*/ 7 h 14"/>
              <a:gd name="T12" fmla="*/ 14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4" y="0"/>
                </a:moveTo>
                <a:cubicBezTo>
                  <a:pt x="0" y="0"/>
                  <a:pt x="0" y="0"/>
                  <a:pt x="0" y="0"/>
                </a:cubicBezTo>
                <a:cubicBezTo>
                  <a:pt x="2" y="2"/>
                  <a:pt x="3" y="4"/>
                  <a:pt x="3" y="7"/>
                </a:cubicBezTo>
                <a:cubicBezTo>
                  <a:pt x="3" y="10"/>
                  <a:pt x="2" y="12"/>
                  <a:pt x="0" y="14"/>
                </a:cubicBezTo>
                <a:cubicBezTo>
                  <a:pt x="14" y="14"/>
                  <a:pt x="14" y="14"/>
                  <a:pt x="14" y="14"/>
                </a:cubicBezTo>
                <a:cubicBezTo>
                  <a:pt x="14" y="12"/>
                  <a:pt x="15" y="9"/>
                  <a:pt x="15" y="7"/>
                </a:cubicBezTo>
                <a:cubicBezTo>
                  <a:pt x="15" y="4"/>
                  <a:pt x="14"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74"/>
          <p:cNvSpPr>
            <a:spLocks/>
          </p:cNvSpPr>
          <p:nvPr/>
        </p:nvSpPr>
        <p:spPr bwMode="auto">
          <a:xfrm>
            <a:off x="7510463" y="5345113"/>
            <a:ext cx="120650" cy="85725"/>
          </a:xfrm>
          <a:custGeom>
            <a:avLst/>
            <a:gdLst>
              <a:gd name="T0" fmla="*/ 45 w 66"/>
              <a:gd name="T1" fmla="*/ 34 h 46"/>
              <a:gd name="T2" fmla="*/ 23 w 66"/>
              <a:gd name="T3" fmla="*/ 34 h 46"/>
              <a:gd name="T4" fmla="*/ 12 w 66"/>
              <a:gd name="T5" fmla="*/ 23 h 46"/>
              <a:gd name="T6" fmla="*/ 23 w 66"/>
              <a:gd name="T7" fmla="*/ 12 h 46"/>
              <a:gd name="T8" fmla="*/ 45 w 66"/>
              <a:gd name="T9" fmla="*/ 12 h 46"/>
              <a:gd name="T10" fmla="*/ 47 w 66"/>
              <a:gd name="T11" fmla="*/ 12 h 46"/>
              <a:gd name="T12" fmla="*/ 66 w 66"/>
              <a:gd name="T13" fmla="*/ 12 h 46"/>
              <a:gd name="T14" fmla="*/ 45 w 66"/>
              <a:gd name="T15" fmla="*/ 0 h 46"/>
              <a:gd name="T16" fmla="*/ 23 w 66"/>
              <a:gd name="T17" fmla="*/ 0 h 46"/>
              <a:gd name="T18" fmla="*/ 0 w 66"/>
              <a:gd name="T19" fmla="*/ 23 h 46"/>
              <a:gd name="T20" fmla="*/ 23 w 66"/>
              <a:gd name="T21" fmla="*/ 46 h 46"/>
              <a:gd name="T22" fmla="*/ 45 w 66"/>
              <a:gd name="T23" fmla="*/ 46 h 46"/>
              <a:gd name="T24" fmla="*/ 66 w 66"/>
              <a:gd name="T25" fmla="*/ 34 h 46"/>
              <a:gd name="T26" fmla="*/ 47 w 66"/>
              <a:gd name="T27" fmla="*/ 34 h 46"/>
              <a:gd name="T28" fmla="*/ 45 w 66"/>
              <a:gd name="T2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6">
                <a:moveTo>
                  <a:pt x="45" y="34"/>
                </a:moveTo>
                <a:cubicBezTo>
                  <a:pt x="23" y="34"/>
                  <a:pt x="23" y="34"/>
                  <a:pt x="23" y="34"/>
                </a:cubicBezTo>
                <a:cubicBezTo>
                  <a:pt x="17" y="34"/>
                  <a:pt x="12" y="29"/>
                  <a:pt x="12" y="23"/>
                </a:cubicBezTo>
                <a:cubicBezTo>
                  <a:pt x="12" y="17"/>
                  <a:pt x="17" y="12"/>
                  <a:pt x="23" y="12"/>
                </a:cubicBezTo>
                <a:cubicBezTo>
                  <a:pt x="45" y="12"/>
                  <a:pt x="45" y="12"/>
                  <a:pt x="45" y="12"/>
                </a:cubicBezTo>
                <a:cubicBezTo>
                  <a:pt x="46" y="12"/>
                  <a:pt x="46" y="12"/>
                  <a:pt x="47" y="12"/>
                </a:cubicBezTo>
                <a:cubicBezTo>
                  <a:pt x="66" y="12"/>
                  <a:pt x="66" y="12"/>
                  <a:pt x="66" y="12"/>
                </a:cubicBezTo>
                <a:cubicBezTo>
                  <a:pt x="62" y="4"/>
                  <a:pt x="54" y="0"/>
                  <a:pt x="45" y="0"/>
                </a:cubicBezTo>
                <a:cubicBezTo>
                  <a:pt x="23" y="0"/>
                  <a:pt x="23" y="0"/>
                  <a:pt x="23" y="0"/>
                </a:cubicBezTo>
                <a:cubicBezTo>
                  <a:pt x="11" y="0"/>
                  <a:pt x="0" y="10"/>
                  <a:pt x="0" y="23"/>
                </a:cubicBezTo>
                <a:cubicBezTo>
                  <a:pt x="0" y="36"/>
                  <a:pt x="11" y="46"/>
                  <a:pt x="23" y="46"/>
                </a:cubicBezTo>
                <a:cubicBezTo>
                  <a:pt x="45" y="46"/>
                  <a:pt x="45" y="46"/>
                  <a:pt x="45" y="46"/>
                </a:cubicBezTo>
                <a:cubicBezTo>
                  <a:pt x="54" y="46"/>
                  <a:pt x="62" y="41"/>
                  <a:pt x="66" y="34"/>
                </a:cubicBezTo>
                <a:cubicBezTo>
                  <a:pt x="47" y="34"/>
                  <a:pt x="47" y="34"/>
                  <a:pt x="47" y="34"/>
                </a:cubicBezTo>
                <a:cubicBezTo>
                  <a:pt x="46" y="34"/>
                  <a:pt x="46" y="34"/>
                  <a:pt x="45" y="34"/>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75"/>
          <p:cNvSpPr>
            <a:spLocks/>
          </p:cNvSpPr>
          <p:nvPr/>
        </p:nvSpPr>
        <p:spPr bwMode="auto">
          <a:xfrm>
            <a:off x="7643813" y="5375275"/>
            <a:ext cx="28575" cy="25400"/>
          </a:xfrm>
          <a:custGeom>
            <a:avLst/>
            <a:gdLst>
              <a:gd name="T0" fmla="*/ 15 w 15"/>
              <a:gd name="T1" fmla="*/ 0 h 14"/>
              <a:gd name="T2" fmla="*/ 1 w 15"/>
              <a:gd name="T3" fmla="*/ 0 h 14"/>
              <a:gd name="T4" fmla="*/ 0 w 15"/>
              <a:gd name="T5" fmla="*/ 7 h 14"/>
              <a:gd name="T6" fmla="*/ 1 w 15"/>
              <a:gd name="T7" fmla="*/ 14 h 14"/>
              <a:gd name="T8" fmla="*/ 15 w 15"/>
              <a:gd name="T9" fmla="*/ 14 h 14"/>
              <a:gd name="T10" fmla="*/ 12 w 15"/>
              <a:gd name="T11" fmla="*/ 7 h 14"/>
              <a:gd name="T12" fmla="*/ 15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0"/>
                </a:moveTo>
                <a:cubicBezTo>
                  <a:pt x="1" y="0"/>
                  <a:pt x="1" y="0"/>
                  <a:pt x="1" y="0"/>
                </a:cubicBezTo>
                <a:cubicBezTo>
                  <a:pt x="1" y="2"/>
                  <a:pt x="0" y="4"/>
                  <a:pt x="0" y="7"/>
                </a:cubicBezTo>
                <a:cubicBezTo>
                  <a:pt x="0" y="9"/>
                  <a:pt x="1" y="12"/>
                  <a:pt x="1" y="14"/>
                </a:cubicBezTo>
                <a:cubicBezTo>
                  <a:pt x="15" y="14"/>
                  <a:pt x="15" y="14"/>
                  <a:pt x="15" y="14"/>
                </a:cubicBezTo>
                <a:cubicBezTo>
                  <a:pt x="13" y="12"/>
                  <a:pt x="12" y="10"/>
                  <a:pt x="12" y="7"/>
                </a:cubicBezTo>
                <a:cubicBezTo>
                  <a:pt x="12" y="4"/>
                  <a:pt x="13" y="2"/>
                  <a:pt x="15"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6"/>
          <p:cNvSpPr>
            <a:spLocks/>
          </p:cNvSpPr>
          <p:nvPr/>
        </p:nvSpPr>
        <p:spPr bwMode="auto">
          <a:xfrm>
            <a:off x="7650163" y="5345113"/>
            <a:ext cx="120650" cy="85725"/>
          </a:xfrm>
          <a:custGeom>
            <a:avLst/>
            <a:gdLst>
              <a:gd name="T0" fmla="*/ 43 w 66"/>
              <a:gd name="T1" fmla="*/ 0 h 46"/>
              <a:gd name="T2" fmla="*/ 21 w 66"/>
              <a:gd name="T3" fmla="*/ 0 h 46"/>
              <a:gd name="T4" fmla="*/ 0 w 66"/>
              <a:gd name="T5" fmla="*/ 12 h 46"/>
              <a:gd name="T6" fmla="*/ 19 w 66"/>
              <a:gd name="T7" fmla="*/ 12 h 46"/>
              <a:gd name="T8" fmla="*/ 21 w 66"/>
              <a:gd name="T9" fmla="*/ 12 h 46"/>
              <a:gd name="T10" fmla="*/ 43 w 66"/>
              <a:gd name="T11" fmla="*/ 12 h 46"/>
              <a:gd name="T12" fmla="*/ 54 w 66"/>
              <a:gd name="T13" fmla="*/ 23 h 46"/>
              <a:gd name="T14" fmla="*/ 43 w 66"/>
              <a:gd name="T15" fmla="*/ 34 h 46"/>
              <a:gd name="T16" fmla="*/ 21 w 66"/>
              <a:gd name="T17" fmla="*/ 34 h 46"/>
              <a:gd name="T18" fmla="*/ 19 w 66"/>
              <a:gd name="T19" fmla="*/ 34 h 46"/>
              <a:gd name="T20" fmla="*/ 0 w 66"/>
              <a:gd name="T21" fmla="*/ 34 h 46"/>
              <a:gd name="T22" fmla="*/ 21 w 66"/>
              <a:gd name="T23" fmla="*/ 46 h 46"/>
              <a:gd name="T24" fmla="*/ 43 w 66"/>
              <a:gd name="T25" fmla="*/ 46 h 46"/>
              <a:gd name="T26" fmla="*/ 66 w 66"/>
              <a:gd name="T27" fmla="*/ 23 h 46"/>
              <a:gd name="T28" fmla="*/ 43 w 66"/>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6">
                <a:moveTo>
                  <a:pt x="43" y="0"/>
                </a:moveTo>
                <a:cubicBezTo>
                  <a:pt x="21" y="0"/>
                  <a:pt x="21" y="0"/>
                  <a:pt x="21" y="0"/>
                </a:cubicBezTo>
                <a:cubicBezTo>
                  <a:pt x="12" y="0"/>
                  <a:pt x="4" y="4"/>
                  <a:pt x="0" y="12"/>
                </a:cubicBezTo>
                <a:cubicBezTo>
                  <a:pt x="19" y="12"/>
                  <a:pt x="19" y="12"/>
                  <a:pt x="19" y="12"/>
                </a:cubicBezTo>
                <a:cubicBezTo>
                  <a:pt x="20" y="12"/>
                  <a:pt x="20" y="12"/>
                  <a:pt x="21" y="12"/>
                </a:cubicBezTo>
                <a:cubicBezTo>
                  <a:pt x="43" y="12"/>
                  <a:pt x="43" y="12"/>
                  <a:pt x="43" y="12"/>
                </a:cubicBezTo>
                <a:cubicBezTo>
                  <a:pt x="49" y="12"/>
                  <a:pt x="54" y="17"/>
                  <a:pt x="54" y="23"/>
                </a:cubicBezTo>
                <a:cubicBezTo>
                  <a:pt x="54" y="29"/>
                  <a:pt x="49" y="34"/>
                  <a:pt x="43" y="34"/>
                </a:cubicBezTo>
                <a:cubicBezTo>
                  <a:pt x="21" y="34"/>
                  <a:pt x="21" y="34"/>
                  <a:pt x="21" y="34"/>
                </a:cubicBezTo>
                <a:cubicBezTo>
                  <a:pt x="20" y="34"/>
                  <a:pt x="20" y="34"/>
                  <a:pt x="19" y="34"/>
                </a:cubicBezTo>
                <a:cubicBezTo>
                  <a:pt x="0" y="34"/>
                  <a:pt x="0" y="34"/>
                  <a:pt x="0" y="34"/>
                </a:cubicBezTo>
                <a:cubicBezTo>
                  <a:pt x="4" y="41"/>
                  <a:pt x="12" y="46"/>
                  <a:pt x="21" y="46"/>
                </a:cubicBezTo>
                <a:cubicBezTo>
                  <a:pt x="43" y="46"/>
                  <a:pt x="43" y="46"/>
                  <a:pt x="43" y="46"/>
                </a:cubicBezTo>
                <a:cubicBezTo>
                  <a:pt x="56" y="46"/>
                  <a:pt x="66" y="36"/>
                  <a:pt x="66" y="23"/>
                </a:cubicBezTo>
                <a:cubicBezTo>
                  <a:pt x="66" y="10"/>
                  <a:pt x="56" y="0"/>
                  <a:pt x="4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77"/>
          <p:cNvSpPr>
            <a:spLocks noEditPoints="1"/>
          </p:cNvSpPr>
          <p:nvPr/>
        </p:nvSpPr>
        <p:spPr bwMode="auto">
          <a:xfrm>
            <a:off x="7464425" y="5211763"/>
            <a:ext cx="352425" cy="3524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2"/>
                  <a:pt x="142" y="180"/>
                  <a:pt x="96" y="180"/>
                </a:cubicBezTo>
                <a:cubicBezTo>
                  <a:pt x="50" y="180"/>
                  <a:pt x="12" y="142"/>
                  <a:pt x="12" y="96"/>
                </a:cubicBezTo>
                <a:cubicBezTo>
                  <a:pt x="12" y="50"/>
                  <a:pt x="50"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78"/>
          <p:cNvSpPr>
            <a:spLocks/>
          </p:cNvSpPr>
          <p:nvPr/>
        </p:nvSpPr>
        <p:spPr bwMode="auto">
          <a:xfrm>
            <a:off x="7477125" y="2311400"/>
            <a:ext cx="141288" cy="25400"/>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9"/>
          <p:cNvSpPr>
            <a:spLocks/>
          </p:cNvSpPr>
          <p:nvPr/>
        </p:nvSpPr>
        <p:spPr bwMode="auto">
          <a:xfrm>
            <a:off x="7477125" y="2311400"/>
            <a:ext cx="44450" cy="25400"/>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4"/>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80"/>
          <p:cNvSpPr>
            <a:spLocks/>
          </p:cNvSpPr>
          <p:nvPr/>
        </p:nvSpPr>
        <p:spPr bwMode="auto">
          <a:xfrm>
            <a:off x="7542213" y="2311400"/>
            <a:ext cx="12700" cy="25400"/>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4"/>
                  <a:pt x="1" y="7"/>
                </a:cubicBezTo>
                <a:cubicBezTo>
                  <a:pt x="1" y="9"/>
                  <a:pt x="1" y="12"/>
                  <a:pt x="0" y="14"/>
                </a:cubicBezTo>
                <a:cubicBezTo>
                  <a:pt x="7" y="14"/>
                  <a:pt x="7" y="14"/>
                  <a:pt x="7" y="14"/>
                </a:cubicBezTo>
                <a:cubicBezTo>
                  <a:pt x="6" y="12"/>
                  <a:pt x="6" y="9"/>
                  <a:pt x="6" y="7"/>
                </a:cubicBezTo>
                <a:cubicBezTo>
                  <a:pt x="6" y="4"/>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81"/>
          <p:cNvSpPr>
            <a:spLocks/>
          </p:cNvSpPr>
          <p:nvPr/>
        </p:nvSpPr>
        <p:spPr bwMode="auto">
          <a:xfrm>
            <a:off x="7573963" y="2311400"/>
            <a:ext cx="44450" cy="25400"/>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4"/>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82"/>
          <p:cNvSpPr>
            <a:spLocks/>
          </p:cNvSpPr>
          <p:nvPr/>
        </p:nvSpPr>
        <p:spPr bwMode="auto">
          <a:xfrm>
            <a:off x="7518400" y="2311400"/>
            <a:ext cx="25400" cy="25400"/>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4"/>
                  <a:pt x="2" y="7"/>
                </a:cubicBezTo>
                <a:cubicBezTo>
                  <a:pt x="2" y="10"/>
                  <a:pt x="1" y="12"/>
                  <a:pt x="0" y="14"/>
                </a:cubicBezTo>
                <a:cubicBezTo>
                  <a:pt x="13" y="14"/>
                  <a:pt x="13" y="14"/>
                  <a:pt x="13" y="14"/>
                </a:cubicBezTo>
                <a:cubicBezTo>
                  <a:pt x="14" y="12"/>
                  <a:pt x="14" y="9"/>
                  <a:pt x="14" y="7"/>
                </a:cubicBezTo>
                <a:cubicBezTo>
                  <a:pt x="14" y="4"/>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83"/>
          <p:cNvSpPr>
            <a:spLocks/>
          </p:cNvSpPr>
          <p:nvPr/>
        </p:nvSpPr>
        <p:spPr bwMode="auto">
          <a:xfrm>
            <a:off x="7416800" y="2282825"/>
            <a:ext cx="120650" cy="84138"/>
          </a:xfrm>
          <a:custGeom>
            <a:avLst/>
            <a:gdLst>
              <a:gd name="T0" fmla="*/ 46 w 66"/>
              <a:gd name="T1" fmla="*/ 34 h 46"/>
              <a:gd name="T2" fmla="*/ 24 w 66"/>
              <a:gd name="T3" fmla="*/ 34 h 46"/>
              <a:gd name="T4" fmla="*/ 12 w 66"/>
              <a:gd name="T5" fmla="*/ 23 h 46"/>
              <a:gd name="T6" fmla="*/ 24 w 66"/>
              <a:gd name="T7" fmla="*/ 12 h 46"/>
              <a:gd name="T8" fmla="*/ 46 w 66"/>
              <a:gd name="T9" fmla="*/ 12 h 46"/>
              <a:gd name="T10" fmla="*/ 47 w 66"/>
              <a:gd name="T11" fmla="*/ 12 h 46"/>
              <a:gd name="T12" fmla="*/ 66 w 66"/>
              <a:gd name="T13" fmla="*/ 12 h 46"/>
              <a:gd name="T14" fmla="*/ 46 w 66"/>
              <a:gd name="T15" fmla="*/ 0 h 46"/>
              <a:gd name="T16" fmla="*/ 24 w 66"/>
              <a:gd name="T17" fmla="*/ 0 h 46"/>
              <a:gd name="T18" fmla="*/ 0 w 66"/>
              <a:gd name="T19" fmla="*/ 23 h 46"/>
              <a:gd name="T20" fmla="*/ 24 w 66"/>
              <a:gd name="T21" fmla="*/ 46 h 46"/>
              <a:gd name="T22" fmla="*/ 46 w 66"/>
              <a:gd name="T23" fmla="*/ 46 h 46"/>
              <a:gd name="T24" fmla="*/ 66 w 66"/>
              <a:gd name="T25" fmla="*/ 34 h 46"/>
              <a:gd name="T26" fmla="*/ 47 w 66"/>
              <a:gd name="T27" fmla="*/ 34 h 46"/>
              <a:gd name="T28" fmla="*/ 46 w 66"/>
              <a:gd name="T2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6">
                <a:moveTo>
                  <a:pt x="46" y="34"/>
                </a:moveTo>
                <a:cubicBezTo>
                  <a:pt x="24" y="34"/>
                  <a:pt x="24" y="34"/>
                  <a:pt x="24" y="34"/>
                </a:cubicBezTo>
                <a:cubicBezTo>
                  <a:pt x="17" y="34"/>
                  <a:pt x="12" y="29"/>
                  <a:pt x="12" y="23"/>
                </a:cubicBezTo>
                <a:cubicBezTo>
                  <a:pt x="12" y="17"/>
                  <a:pt x="17" y="12"/>
                  <a:pt x="24" y="12"/>
                </a:cubicBezTo>
                <a:cubicBezTo>
                  <a:pt x="46" y="12"/>
                  <a:pt x="46" y="12"/>
                  <a:pt x="46" y="12"/>
                </a:cubicBezTo>
                <a:cubicBezTo>
                  <a:pt x="46" y="12"/>
                  <a:pt x="47" y="12"/>
                  <a:pt x="47" y="12"/>
                </a:cubicBezTo>
                <a:cubicBezTo>
                  <a:pt x="66" y="12"/>
                  <a:pt x="66" y="12"/>
                  <a:pt x="66" y="12"/>
                </a:cubicBezTo>
                <a:cubicBezTo>
                  <a:pt x="62" y="5"/>
                  <a:pt x="55" y="0"/>
                  <a:pt x="46" y="0"/>
                </a:cubicBezTo>
                <a:cubicBezTo>
                  <a:pt x="24" y="0"/>
                  <a:pt x="24" y="0"/>
                  <a:pt x="24" y="0"/>
                </a:cubicBezTo>
                <a:cubicBezTo>
                  <a:pt x="11" y="0"/>
                  <a:pt x="0" y="10"/>
                  <a:pt x="0" y="23"/>
                </a:cubicBezTo>
                <a:cubicBezTo>
                  <a:pt x="0" y="36"/>
                  <a:pt x="11" y="46"/>
                  <a:pt x="24" y="46"/>
                </a:cubicBezTo>
                <a:cubicBezTo>
                  <a:pt x="46" y="46"/>
                  <a:pt x="46" y="46"/>
                  <a:pt x="46" y="46"/>
                </a:cubicBezTo>
                <a:cubicBezTo>
                  <a:pt x="55" y="46"/>
                  <a:pt x="62" y="41"/>
                  <a:pt x="66" y="34"/>
                </a:cubicBezTo>
                <a:cubicBezTo>
                  <a:pt x="47" y="34"/>
                  <a:pt x="47" y="34"/>
                  <a:pt x="47" y="34"/>
                </a:cubicBezTo>
                <a:cubicBezTo>
                  <a:pt x="47" y="34"/>
                  <a:pt x="46" y="34"/>
                  <a:pt x="46" y="34"/>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84"/>
          <p:cNvSpPr>
            <a:spLocks/>
          </p:cNvSpPr>
          <p:nvPr/>
        </p:nvSpPr>
        <p:spPr bwMode="auto">
          <a:xfrm>
            <a:off x="7553325" y="2311400"/>
            <a:ext cx="25400" cy="25400"/>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4"/>
                  <a:pt x="0" y="7"/>
                </a:cubicBezTo>
                <a:cubicBezTo>
                  <a:pt x="0" y="9"/>
                  <a:pt x="0" y="12"/>
                  <a:pt x="1" y="14"/>
                </a:cubicBezTo>
                <a:cubicBezTo>
                  <a:pt x="14" y="14"/>
                  <a:pt x="14" y="14"/>
                  <a:pt x="14" y="14"/>
                </a:cubicBezTo>
                <a:cubicBezTo>
                  <a:pt x="13" y="12"/>
                  <a:pt x="12" y="10"/>
                  <a:pt x="12" y="7"/>
                </a:cubicBezTo>
                <a:cubicBezTo>
                  <a:pt x="12" y="4"/>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85"/>
          <p:cNvSpPr>
            <a:spLocks/>
          </p:cNvSpPr>
          <p:nvPr/>
        </p:nvSpPr>
        <p:spPr bwMode="auto">
          <a:xfrm>
            <a:off x="7558088" y="2282825"/>
            <a:ext cx="119063" cy="84138"/>
          </a:xfrm>
          <a:custGeom>
            <a:avLst/>
            <a:gdLst>
              <a:gd name="T0" fmla="*/ 42 w 65"/>
              <a:gd name="T1" fmla="*/ 0 h 46"/>
              <a:gd name="T2" fmla="*/ 20 w 65"/>
              <a:gd name="T3" fmla="*/ 0 h 46"/>
              <a:gd name="T4" fmla="*/ 0 w 65"/>
              <a:gd name="T5" fmla="*/ 12 h 46"/>
              <a:gd name="T6" fmla="*/ 19 w 65"/>
              <a:gd name="T7" fmla="*/ 12 h 46"/>
              <a:gd name="T8" fmla="*/ 20 w 65"/>
              <a:gd name="T9" fmla="*/ 12 h 46"/>
              <a:gd name="T10" fmla="*/ 42 w 65"/>
              <a:gd name="T11" fmla="*/ 12 h 46"/>
              <a:gd name="T12" fmla="*/ 53 w 65"/>
              <a:gd name="T13" fmla="*/ 23 h 46"/>
              <a:gd name="T14" fmla="*/ 42 w 65"/>
              <a:gd name="T15" fmla="*/ 34 h 46"/>
              <a:gd name="T16" fmla="*/ 20 w 65"/>
              <a:gd name="T17" fmla="*/ 34 h 46"/>
              <a:gd name="T18" fmla="*/ 19 w 65"/>
              <a:gd name="T19" fmla="*/ 34 h 46"/>
              <a:gd name="T20" fmla="*/ 0 w 65"/>
              <a:gd name="T21" fmla="*/ 34 h 46"/>
              <a:gd name="T22" fmla="*/ 20 w 65"/>
              <a:gd name="T23" fmla="*/ 46 h 46"/>
              <a:gd name="T24" fmla="*/ 42 w 65"/>
              <a:gd name="T25" fmla="*/ 46 h 46"/>
              <a:gd name="T26" fmla="*/ 65 w 65"/>
              <a:gd name="T27" fmla="*/ 23 h 46"/>
              <a:gd name="T28" fmla="*/ 42 w 6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6">
                <a:moveTo>
                  <a:pt x="42" y="0"/>
                </a:moveTo>
                <a:cubicBezTo>
                  <a:pt x="20" y="0"/>
                  <a:pt x="20" y="0"/>
                  <a:pt x="20" y="0"/>
                </a:cubicBezTo>
                <a:cubicBezTo>
                  <a:pt x="11" y="0"/>
                  <a:pt x="3" y="5"/>
                  <a:pt x="0" y="12"/>
                </a:cubicBezTo>
                <a:cubicBezTo>
                  <a:pt x="19" y="12"/>
                  <a:pt x="19" y="12"/>
                  <a:pt x="19" y="12"/>
                </a:cubicBezTo>
                <a:cubicBezTo>
                  <a:pt x="19" y="12"/>
                  <a:pt x="19" y="12"/>
                  <a:pt x="20" y="12"/>
                </a:cubicBezTo>
                <a:cubicBezTo>
                  <a:pt x="42" y="12"/>
                  <a:pt x="42" y="12"/>
                  <a:pt x="42" y="12"/>
                </a:cubicBezTo>
                <a:cubicBezTo>
                  <a:pt x="48" y="12"/>
                  <a:pt x="53" y="17"/>
                  <a:pt x="53" y="23"/>
                </a:cubicBezTo>
                <a:cubicBezTo>
                  <a:pt x="53" y="29"/>
                  <a:pt x="48" y="34"/>
                  <a:pt x="42" y="34"/>
                </a:cubicBezTo>
                <a:cubicBezTo>
                  <a:pt x="20" y="34"/>
                  <a:pt x="20" y="34"/>
                  <a:pt x="20" y="34"/>
                </a:cubicBezTo>
                <a:cubicBezTo>
                  <a:pt x="19" y="34"/>
                  <a:pt x="19" y="34"/>
                  <a:pt x="19" y="34"/>
                </a:cubicBezTo>
                <a:cubicBezTo>
                  <a:pt x="0" y="34"/>
                  <a:pt x="0" y="34"/>
                  <a:pt x="0" y="34"/>
                </a:cubicBezTo>
                <a:cubicBezTo>
                  <a:pt x="3" y="41"/>
                  <a:pt x="11" y="46"/>
                  <a:pt x="20" y="46"/>
                </a:cubicBezTo>
                <a:cubicBezTo>
                  <a:pt x="42" y="46"/>
                  <a:pt x="42" y="46"/>
                  <a:pt x="42" y="46"/>
                </a:cubicBezTo>
                <a:cubicBezTo>
                  <a:pt x="55" y="46"/>
                  <a:pt x="65" y="36"/>
                  <a:pt x="65" y="23"/>
                </a:cubicBezTo>
                <a:cubicBezTo>
                  <a:pt x="65"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86"/>
          <p:cNvSpPr>
            <a:spLocks noEditPoints="1"/>
          </p:cNvSpPr>
          <p:nvPr/>
        </p:nvSpPr>
        <p:spPr bwMode="auto">
          <a:xfrm>
            <a:off x="7370763" y="2147888"/>
            <a:ext cx="352425" cy="3524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3" y="12"/>
                  <a:pt x="180" y="50"/>
                  <a:pt x="180" y="96"/>
                </a:cubicBezTo>
                <a:cubicBezTo>
                  <a:pt x="180" y="142"/>
                  <a:pt x="143" y="180"/>
                  <a:pt x="96" y="180"/>
                </a:cubicBezTo>
                <a:cubicBezTo>
                  <a:pt x="50" y="180"/>
                  <a:pt x="12" y="142"/>
                  <a:pt x="12" y="96"/>
                </a:cubicBezTo>
                <a:cubicBezTo>
                  <a:pt x="12" y="50"/>
                  <a:pt x="50"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87"/>
          <p:cNvSpPr>
            <a:spLocks/>
          </p:cNvSpPr>
          <p:nvPr/>
        </p:nvSpPr>
        <p:spPr bwMode="auto">
          <a:xfrm>
            <a:off x="9386888" y="2311400"/>
            <a:ext cx="141288" cy="25400"/>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88"/>
          <p:cNvSpPr>
            <a:spLocks/>
          </p:cNvSpPr>
          <p:nvPr/>
        </p:nvSpPr>
        <p:spPr bwMode="auto">
          <a:xfrm>
            <a:off x="9386888" y="2311400"/>
            <a:ext cx="44450" cy="25400"/>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4"/>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89"/>
          <p:cNvSpPr>
            <a:spLocks/>
          </p:cNvSpPr>
          <p:nvPr/>
        </p:nvSpPr>
        <p:spPr bwMode="auto">
          <a:xfrm>
            <a:off x="9451975" y="2311400"/>
            <a:ext cx="12700" cy="25400"/>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4"/>
                  <a:pt x="1" y="7"/>
                </a:cubicBezTo>
                <a:cubicBezTo>
                  <a:pt x="1" y="9"/>
                  <a:pt x="1" y="12"/>
                  <a:pt x="0" y="14"/>
                </a:cubicBezTo>
                <a:cubicBezTo>
                  <a:pt x="7" y="14"/>
                  <a:pt x="7" y="14"/>
                  <a:pt x="7" y="14"/>
                </a:cubicBezTo>
                <a:cubicBezTo>
                  <a:pt x="6" y="12"/>
                  <a:pt x="6" y="9"/>
                  <a:pt x="6" y="7"/>
                </a:cubicBezTo>
                <a:cubicBezTo>
                  <a:pt x="6" y="4"/>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90"/>
          <p:cNvSpPr>
            <a:spLocks/>
          </p:cNvSpPr>
          <p:nvPr/>
        </p:nvSpPr>
        <p:spPr bwMode="auto">
          <a:xfrm>
            <a:off x="9483725" y="2311400"/>
            <a:ext cx="44450" cy="25400"/>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4"/>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91"/>
          <p:cNvSpPr>
            <a:spLocks/>
          </p:cNvSpPr>
          <p:nvPr/>
        </p:nvSpPr>
        <p:spPr bwMode="auto">
          <a:xfrm>
            <a:off x="9428163" y="2311400"/>
            <a:ext cx="25400" cy="25400"/>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4"/>
                  <a:pt x="2" y="7"/>
                </a:cubicBezTo>
                <a:cubicBezTo>
                  <a:pt x="2" y="10"/>
                  <a:pt x="1" y="12"/>
                  <a:pt x="0" y="14"/>
                </a:cubicBezTo>
                <a:cubicBezTo>
                  <a:pt x="13" y="14"/>
                  <a:pt x="13" y="14"/>
                  <a:pt x="13" y="14"/>
                </a:cubicBezTo>
                <a:cubicBezTo>
                  <a:pt x="14" y="12"/>
                  <a:pt x="14" y="9"/>
                  <a:pt x="14" y="7"/>
                </a:cubicBezTo>
                <a:cubicBezTo>
                  <a:pt x="14" y="4"/>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92"/>
          <p:cNvSpPr>
            <a:spLocks/>
          </p:cNvSpPr>
          <p:nvPr/>
        </p:nvSpPr>
        <p:spPr bwMode="auto">
          <a:xfrm>
            <a:off x="9328150" y="2282825"/>
            <a:ext cx="120650" cy="84138"/>
          </a:xfrm>
          <a:custGeom>
            <a:avLst/>
            <a:gdLst>
              <a:gd name="T0" fmla="*/ 45 w 66"/>
              <a:gd name="T1" fmla="*/ 34 h 46"/>
              <a:gd name="T2" fmla="*/ 23 w 66"/>
              <a:gd name="T3" fmla="*/ 34 h 46"/>
              <a:gd name="T4" fmla="*/ 12 w 66"/>
              <a:gd name="T5" fmla="*/ 23 h 46"/>
              <a:gd name="T6" fmla="*/ 23 w 66"/>
              <a:gd name="T7" fmla="*/ 12 h 46"/>
              <a:gd name="T8" fmla="*/ 45 w 66"/>
              <a:gd name="T9" fmla="*/ 12 h 46"/>
              <a:gd name="T10" fmla="*/ 47 w 66"/>
              <a:gd name="T11" fmla="*/ 12 h 46"/>
              <a:gd name="T12" fmla="*/ 66 w 66"/>
              <a:gd name="T13" fmla="*/ 12 h 46"/>
              <a:gd name="T14" fmla="*/ 45 w 66"/>
              <a:gd name="T15" fmla="*/ 0 h 46"/>
              <a:gd name="T16" fmla="*/ 23 w 66"/>
              <a:gd name="T17" fmla="*/ 0 h 46"/>
              <a:gd name="T18" fmla="*/ 0 w 66"/>
              <a:gd name="T19" fmla="*/ 23 h 46"/>
              <a:gd name="T20" fmla="*/ 23 w 66"/>
              <a:gd name="T21" fmla="*/ 46 h 46"/>
              <a:gd name="T22" fmla="*/ 45 w 66"/>
              <a:gd name="T23" fmla="*/ 46 h 46"/>
              <a:gd name="T24" fmla="*/ 66 w 66"/>
              <a:gd name="T25" fmla="*/ 34 h 46"/>
              <a:gd name="T26" fmla="*/ 47 w 66"/>
              <a:gd name="T27" fmla="*/ 34 h 46"/>
              <a:gd name="T28" fmla="*/ 45 w 66"/>
              <a:gd name="T2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6">
                <a:moveTo>
                  <a:pt x="45" y="34"/>
                </a:moveTo>
                <a:cubicBezTo>
                  <a:pt x="23" y="34"/>
                  <a:pt x="23" y="34"/>
                  <a:pt x="23" y="34"/>
                </a:cubicBezTo>
                <a:cubicBezTo>
                  <a:pt x="17" y="34"/>
                  <a:pt x="12" y="29"/>
                  <a:pt x="12" y="23"/>
                </a:cubicBezTo>
                <a:cubicBezTo>
                  <a:pt x="12" y="17"/>
                  <a:pt x="17" y="12"/>
                  <a:pt x="23" y="12"/>
                </a:cubicBezTo>
                <a:cubicBezTo>
                  <a:pt x="45" y="12"/>
                  <a:pt x="45" y="12"/>
                  <a:pt x="45" y="12"/>
                </a:cubicBezTo>
                <a:cubicBezTo>
                  <a:pt x="46" y="12"/>
                  <a:pt x="46" y="12"/>
                  <a:pt x="47" y="12"/>
                </a:cubicBezTo>
                <a:cubicBezTo>
                  <a:pt x="66" y="12"/>
                  <a:pt x="66" y="12"/>
                  <a:pt x="66" y="12"/>
                </a:cubicBezTo>
                <a:cubicBezTo>
                  <a:pt x="62" y="5"/>
                  <a:pt x="54" y="0"/>
                  <a:pt x="45" y="0"/>
                </a:cubicBezTo>
                <a:cubicBezTo>
                  <a:pt x="23" y="0"/>
                  <a:pt x="23" y="0"/>
                  <a:pt x="23" y="0"/>
                </a:cubicBezTo>
                <a:cubicBezTo>
                  <a:pt x="10" y="0"/>
                  <a:pt x="0" y="10"/>
                  <a:pt x="0" y="23"/>
                </a:cubicBezTo>
                <a:cubicBezTo>
                  <a:pt x="0" y="36"/>
                  <a:pt x="10" y="46"/>
                  <a:pt x="23" y="46"/>
                </a:cubicBezTo>
                <a:cubicBezTo>
                  <a:pt x="45" y="46"/>
                  <a:pt x="45" y="46"/>
                  <a:pt x="45" y="46"/>
                </a:cubicBezTo>
                <a:cubicBezTo>
                  <a:pt x="54" y="46"/>
                  <a:pt x="62" y="41"/>
                  <a:pt x="66" y="34"/>
                </a:cubicBezTo>
                <a:cubicBezTo>
                  <a:pt x="47" y="34"/>
                  <a:pt x="47" y="34"/>
                  <a:pt x="47" y="34"/>
                </a:cubicBezTo>
                <a:cubicBezTo>
                  <a:pt x="46" y="34"/>
                  <a:pt x="46" y="34"/>
                  <a:pt x="45" y="34"/>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93"/>
          <p:cNvSpPr>
            <a:spLocks/>
          </p:cNvSpPr>
          <p:nvPr/>
        </p:nvSpPr>
        <p:spPr bwMode="auto">
          <a:xfrm>
            <a:off x="9461500" y="2311400"/>
            <a:ext cx="26988" cy="25400"/>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4"/>
                  <a:pt x="0" y="7"/>
                </a:cubicBezTo>
                <a:cubicBezTo>
                  <a:pt x="0" y="9"/>
                  <a:pt x="0" y="12"/>
                  <a:pt x="1" y="14"/>
                </a:cubicBezTo>
                <a:cubicBezTo>
                  <a:pt x="14" y="14"/>
                  <a:pt x="14" y="14"/>
                  <a:pt x="14" y="14"/>
                </a:cubicBezTo>
                <a:cubicBezTo>
                  <a:pt x="13" y="12"/>
                  <a:pt x="12" y="10"/>
                  <a:pt x="12" y="7"/>
                </a:cubicBezTo>
                <a:cubicBezTo>
                  <a:pt x="12" y="4"/>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94"/>
          <p:cNvSpPr>
            <a:spLocks/>
          </p:cNvSpPr>
          <p:nvPr/>
        </p:nvSpPr>
        <p:spPr bwMode="auto">
          <a:xfrm>
            <a:off x="9467850" y="2282825"/>
            <a:ext cx="120650" cy="84138"/>
          </a:xfrm>
          <a:custGeom>
            <a:avLst/>
            <a:gdLst>
              <a:gd name="T0" fmla="*/ 42 w 66"/>
              <a:gd name="T1" fmla="*/ 0 h 46"/>
              <a:gd name="T2" fmla="*/ 20 w 66"/>
              <a:gd name="T3" fmla="*/ 0 h 46"/>
              <a:gd name="T4" fmla="*/ 0 w 66"/>
              <a:gd name="T5" fmla="*/ 12 h 46"/>
              <a:gd name="T6" fmla="*/ 19 w 66"/>
              <a:gd name="T7" fmla="*/ 12 h 46"/>
              <a:gd name="T8" fmla="*/ 20 w 66"/>
              <a:gd name="T9" fmla="*/ 12 h 46"/>
              <a:gd name="T10" fmla="*/ 42 w 66"/>
              <a:gd name="T11" fmla="*/ 12 h 46"/>
              <a:gd name="T12" fmla="*/ 54 w 66"/>
              <a:gd name="T13" fmla="*/ 23 h 46"/>
              <a:gd name="T14" fmla="*/ 42 w 66"/>
              <a:gd name="T15" fmla="*/ 34 h 46"/>
              <a:gd name="T16" fmla="*/ 20 w 66"/>
              <a:gd name="T17" fmla="*/ 34 h 46"/>
              <a:gd name="T18" fmla="*/ 19 w 66"/>
              <a:gd name="T19" fmla="*/ 34 h 46"/>
              <a:gd name="T20" fmla="*/ 0 w 66"/>
              <a:gd name="T21" fmla="*/ 34 h 46"/>
              <a:gd name="T22" fmla="*/ 20 w 66"/>
              <a:gd name="T23" fmla="*/ 46 h 46"/>
              <a:gd name="T24" fmla="*/ 42 w 66"/>
              <a:gd name="T25" fmla="*/ 46 h 46"/>
              <a:gd name="T26" fmla="*/ 66 w 66"/>
              <a:gd name="T27" fmla="*/ 23 h 46"/>
              <a:gd name="T28" fmla="*/ 42 w 66"/>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6">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9" y="12"/>
                  <a:pt x="54" y="17"/>
                  <a:pt x="54" y="23"/>
                </a:cubicBezTo>
                <a:cubicBezTo>
                  <a:pt x="54" y="29"/>
                  <a:pt x="49" y="34"/>
                  <a:pt x="42" y="34"/>
                </a:cubicBezTo>
                <a:cubicBezTo>
                  <a:pt x="20" y="34"/>
                  <a:pt x="20" y="34"/>
                  <a:pt x="20" y="34"/>
                </a:cubicBezTo>
                <a:cubicBezTo>
                  <a:pt x="20" y="34"/>
                  <a:pt x="19" y="34"/>
                  <a:pt x="19" y="34"/>
                </a:cubicBezTo>
                <a:cubicBezTo>
                  <a:pt x="0" y="34"/>
                  <a:pt x="0" y="34"/>
                  <a:pt x="0" y="34"/>
                </a:cubicBezTo>
                <a:cubicBezTo>
                  <a:pt x="4" y="41"/>
                  <a:pt x="11" y="46"/>
                  <a:pt x="20" y="46"/>
                </a:cubicBezTo>
                <a:cubicBezTo>
                  <a:pt x="42" y="46"/>
                  <a:pt x="42" y="46"/>
                  <a:pt x="42" y="46"/>
                </a:cubicBezTo>
                <a:cubicBezTo>
                  <a:pt x="55" y="46"/>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95"/>
          <p:cNvSpPr>
            <a:spLocks noEditPoints="1"/>
          </p:cNvSpPr>
          <p:nvPr/>
        </p:nvSpPr>
        <p:spPr bwMode="auto">
          <a:xfrm>
            <a:off x="9282113" y="2147888"/>
            <a:ext cx="352425" cy="3524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2"/>
                  <a:pt x="142" y="180"/>
                  <a:pt x="96" y="180"/>
                </a:cubicBezTo>
                <a:cubicBezTo>
                  <a:pt x="49" y="180"/>
                  <a:pt x="12" y="142"/>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96"/>
          <p:cNvSpPr>
            <a:spLocks/>
          </p:cNvSpPr>
          <p:nvPr/>
        </p:nvSpPr>
        <p:spPr bwMode="auto">
          <a:xfrm>
            <a:off x="9709150" y="5375275"/>
            <a:ext cx="142875" cy="25400"/>
          </a:xfrm>
          <a:custGeom>
            <a:avLst/>
            <a:gdLst>
              <a:gd name="T0" fmla="*/ 8 w 78"/>
              <a:gd name="T1" fmla="*/ 14 h 14"/>
              <a:gd name="T2" fmla="*/ 0 w 78"/>
              <a:gd name="T3" fmla="*/ 7 h 14"/>
              <a:gd name="T4" fmla="*/ 8 w 78"/>
              <a:gd name="T5" fmla="*/ 0 h 14"/>
              <a:gd name="T6" fmla="*/ 71 w 78"/>
              <a:gd name="T7" fmla="*/ 0 h 14"/>
              <a:gd name="T8" fmla="*/ 78 w 78"/>
              <a:gd name="T9" fmla="*/ 7 h 14"/>
              <a:gd name="T10" fmla="*/ 71 w 78"/>
              <a:gd name="T11" fmla="*/ 14 h 14"/>
              <a:gd name="T12" fmla="*/ 8 w 7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8" h="14">
                <a:moveTo>
                  <a:pt x="8" y="14"/>
                </a:moveTo>
                <a:cubicBezTo>
                  <a:pt x="4" y="14"/>
                  <a:pt x="0" y="11"/>
                  <a:pt x="0" y="7"/>
                </a:cubicBezTo>
                <a:cubicBezTo>
                  <a:pt x="0" y="3"/>
                  <a:pt x="4" y="0"/>
                  <a:pt x="8" y="0"/>
                </a:cubicBezTo>
                <a:cubicBezTo>
                  <a:pt x="71" y="0"/>
                  <a:pt x="71" y="0"/>
                  <a:pt x="71" y="0"/>
                </a:cubicBezTo>
                <a:cubicBezTo>
                  <a:pt x="74" y="0"/>
                  <a:pt x="78" y="3"/>
                  <a:pt x="78" y="7"/>
                </a:cubicBezTo>
                <a:cubicBezTo>
                  <a:pt x="78" y="11"/>
                  <a:pt x="74" y="14"/>
                  <a:pt x="71" y="14"/>
                </a:cubicBezTo>
                <a:lnTo>
                  <a:pt x="8"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97"/>
          <p:cNvSpPr>
            <a:spLocks/>
          </p:cNvSpPr>
          <p:nvPr/>
        </p:nvSpPr>
        <p:spPr bwMode="auto">
          <a:xfrm>
            <a:off x="9709150" y="5375275"/>
            <a:ext cx="46038" cy="25400"/>
          </a:xfrm>
          <a:custGeom>
            <a:avLst/>
            <a:gdLst>
              <a:gd name="T0" fmla="*/ 22 w 25"/>
              <a:gd name="T1" fmla="*/ 0 h 14"/>
              <a:gd name="T2" fmla="*/ 8 w 25"/>
              <a:gd name="T3" fmla="*/ 0 h 14"/>
              <a:gd name="T4" fmla="*/ 0 w 25"/>
              <a:gd name="T5" fmla="*/ 7 h 14"/>
              <a:gd name="T6" fmla="*/ 8 w 25"/>
              <a:gd name="T7" fmla="*/ 14 h 14"/>
              <a:gd name="T8" fmla="*/ 22 w 25"/>
              <a:gd name="T9" fmla="*/ 14 h 14"/>
              <a:gd name="T10" fmla="*/ 25 w 25"/>
              <a:gd name="T11" fmla="*/ 7 h 14"/>
              <a:gd name="T12" fmla="*/ 22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22" y="0"/>
                </a:moveTo>
                <a:cubicBezTo>
                  <a:pt x="8" y="0"/>
                  <a:pt x="8" y="0"/>
                  <a:pt x="8" y="0"/>
                </a:cubicBezTo>
                <a:cubicBezTo>
                  <a:pt x="4" y="0"/>
                  <a:pt x="0" y="3"/>
                  <a:pt x="0" y="7"/>
                </a:cubicBezTo>
                <a:cubicBezTo>
                  <a:pt x="0" y="11"/>
                  <a:pt x="4" y="14"/>
                  <a:pt x="8" y="14"/>
                </a:cubicBezTo>
                <a:cubicBezTo>
                  <a:pt x="22" y="14"/>
                  <a:pt x="22" y="14"/>
                  <a:pt x="22" y="14"/>
                </a:cubicBezTo>
                <a:cubicBezTo>
                  <a:pt x="24" y="12"/>
                  <a:pt x="25" y="10"/>
                  <a:pt x="25" y="7"/>
                </a:cubicBezTo>
                <a:cubicBezTo>
                  <a:pt x="25" y="4"/>
                  <a:pt x="24"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98"/>
          <p:cNvSpPr>
            <a:spLocks/>
          </p:cNvSpPr>
          <p:nvPr/>
        </p:nvSpPr>
        <p:spPr bwMode="auto">
          <a:xfrm>
            <a:off x="9775825" y="5375275"/>
            <a:ext cx="11113" cy="25400"/>
          </a:xfrm>
          <a:custGeom>
            <a:avLst/>
            <a:gdLst>
              <a:gd name="T0" fmla="*/ 6 w 6"/>
              <a:gd name="T1" fmla="*/ 0 h 14"/>
              <a:gd name="T2" fmla="*/ 0 w 6"/>
              <a:gd name="T3" fmla="*/ 0 h 14"/>
              <a:gd name="T4" fmla="*/ 1 w 6"/>
              <a:gd name="T5" fmla="*/ 7 h 14"/>
              <a:gd name="T6" fmla="*/ 0 w 6"/>
              <a:gd name="T7" fmla="*/ 14 h 14"/>
              <a:gd name="T8" fmla="*/ 6 w 6"/>
              <a:gd name="T9" fmla="*/ 14 h 14"/>
              <a:gd name="T10" fmla="*/ 5 w 6"/>
              <a:gd name="T11" fmla="*/ 7 h 14"/>
              <a:gd name="T12" fmla="*/ 6 w 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6" h="14">
                <a:moveTo>
                  <a:pt x="6" y="0"/>
                </a:moveTo>
                <a:cubicBezTo>
                  <a:pt x="0" y="0"/>
                  <a:pt x="0" y="0"/>
                  <a:pt x="0" y="0"/>
                </a:cubicBezTo>
                <a:cubicBezTo>
                  <a:pt x="0" y="2"/>
                  <a:pt x="1" y="4"/>
                  <a:pt x="1" y="7"/>
                </a:cubicBezTo>
                <a:cubicBezTo>
                  <a:pt x="1" y="9"/>
                  <a:pt x="0" y="12"/>
                  <a:pt x="0" y="14"/>
                </a:cubicBezTo>
                <a:cubicBezTo>
                  <a:pt x="6" y="14"/>
                  <a:pt x="6" y="14"/>
                  <a:pt x="6" y="14"/>
                </a:cubicBezTo>
                <a:cubicBezTo>
                  <a:pt x="6" y="12"/>
                  <a:pt x="5" y="9"/>
                  <a:pt x="5" y="7"/>
                </a:cubicBezTo>
                <a:cubicBezTo>
                  <a:pt x="5" y="4"/>
                  <a:pt x="6" y="2"/>
                  <a:pt x="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99"/>
          <p:cNvSpPr>
            <a:spLocks/>
          </p:cNvSpPr>
          <p:nvPr/>
        </p:nvSpPr>
        <p:spPr bwMode="auto">
          <a:xfrm>
            <a:off x="9805988" y="5375275"/>
            <a:ext cx="46038" cy="25400"/>
          </a:xfrm>
          <a:custGeom>
            <a:avLst/>
            <a:gdLst>
              <a:gd name="T0" fmla="*/ 25 w 25"/>
              <a:gd name="T1" fmla="*/ 7 h 14"/>
              <a:gd name="T2" fmla="*/ 18 w 25"/>
              <a:gd name="T3" fmla="*/ 0 h 14"/>
              <a:gd name="T4" fmla="*/ 3 w 25"/>
              <a:gd name="T5" fmla="*/ 0 h 14"/>
              <a:gd name="T6" fmla="*/ 0 w 25"/>
              <a:gd name="T7" fmla="*/ 7 h 14"/>
              <a:gd name="T8" fmla="*/ 3 w 25"/>
              <a:gd name="T9" fmla="*/ 14 h 14"/>
              <a:gd name="T10" fmla="*/ 18 w 25"/>
              <a:gd name="T11" fmla="*/ 14 h 14"/>
              <a:gd name="T12" fmla="*/ 25 w 25"/>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25" y="7"/>
                </a:moveTo>
                <a:cubicBezTo>
                  <a:pt x="25" y="3"/>
                  <a:pt x="21" y="0"/>
                  <a:pt x="18" y="0"/>
                </a:cubicBezTo>
                <a:cubicBezTo>
                  <a:pt x="3" y="0"/>
                  <a:pt x="3" y="0"/>
                  <a:pt x="3" y="0"/>
                </a:cubicBezTo>
                <a:cubicBezTo>
                  <a:pt x="1" y="2"/>
                  <a:pt x="0" y="4"/>
                  <a:pt x="0" y="7"/>
                </a:cubicBezTo>
                <a:cubicBezTo>
                  <a:pt x="0" y="10"/>
                  <a:pt x="1" y="12"/>
                  <a:pt x="3" y="14"/>
                </a:cubicBezTo>
                <a:cubicBezTo>
                  <a:pt x="18" y="14"/>
                  <a:pt x="18" y="14"/>
                  <a:pt x="18" y="14"/>
                </a:cubicBezTo>
                <a:cubicBezTo>
                  <a:pt x="21" y="14"/>
                  <a:pt x="25" y="11"/>
                  <a:pt x="25"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300"/>
          <p:cNvSpPr>
            <a:spLocks/>
          </p:cNvSpPr>
          <p:nvPr/>
        </p:nvSpPr>
        <p:spPr bwMode="auto">
          <a:xfrm>
            <a:off x="9750425" y="5375275"/>
            <a:ext cx="26988" cy="25400"/>
          </a:xfrm>
          <a:custGeom>
            <a:avLst/>
            <a:gdLst>
              <a:gd name="T0" fmla="*/ 14 w 15"/>
              <a:gd name="T1" fmla="*/ 0 h 14"/>
              <a:gd name="T2" fmla="*/ 0 w 15"/>
              <a:gd name="T3" fmla="*/ 0 h 14"/>
              <a:gd name="T4" fmla="*/ 3 w 15"/>
              <a:gd name="T5" fmla="*/ 7 h 14"/>
              <a:gd name="T6" fmla="*/ 0 w 15"/>
              <a:gd name="T7" fmla="*/ 14 h 14"/>
              <a:gd name="T8" fmla="*/ 14 w 15"/>
              <a:gd name="T9" fmla="*/ 14 h 14"/>
              <a:gd name="T10" fmla="*/ 15 w 15"/>
              <a:gd name="T11" fmla="*/ 7 h 14"/>
              <a:gd name="T12" fmla="*/ 14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4" y="0"/>
                </a:moveTo>
                <a:cubicBezTo>
                  <a:pt x="0" y="0"/>
                  <a:pt x="0" y="0"/>
                  <a:pt x="0" y="0"/>
                </a:cubicBezTo>
                <a:cubicBezTo>
                  <a:pt x="2" y="2"/>
                  <a:pt x="3" y="4"/>
                  <a:pt x="3" y="7"/>
                </a:cubicBezTo>
                <a:cubicBezTo>
                  <a:pt x="3" y="10"/>
                  <a:pt x="2" y="12"/>
                  <a:pt x="0" y="14"/>
                </a:cubicBezTo>
                <a:cubicBezTo>
                  <a:pt x="14" y="14"/>
                  <a:pt x="14" y="14"/>
                  <a:pt x="14" y="14"/>
                </a:cubicBezTo>
                <a:cubicBezTo>
                  <a:pt x="14" y="12"/>
                  <a:pt x="15" y="9"/>
                  <a:pt x="15" y="7"/>
                </a:cubicBezTo>
                <a:cubicBezTo>
                  <a:pt x="15" y="4"/>
                  <a:pt x="14"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301"/>
          <p:cNvSpPr>
            <a:spLocks/>
          </p:cNvSpPr>
          <p:nvPr/>
        </p:nvSpPr>
        <p:spPr bwMode="auto">
          <a:xfrm>
            <a:off x="9650413" y="5345113"/>
            <a:ext cx="122238" cy="85725"/>
          </a:xfrm>
          <a:custGeom>
            <a:avLst/>
            <a:gdLst>
              <a:gd name="T0" fmla="*/ 45 w 66"/>
              <a:gd name="T1" fmla="*/ 34 h 46"/>
              <a:gd name="T2" fmla="*/ 23 w 66"/>
              <a:gd name="T3" fmla="*/ 34 h 46"/>
              <a:gd name="T4" fmla="*/ 12 w 66"/>
              <a:gd name="T5" fmla="*/ 23 h 46"/>
              <a:gd name="T6" fmla="*/ 23 w 66"/>
              <a:gd name="T7" fmla="*/ 12 h 46"/>
              <a:gd name="T8" fmla="*/ 45 w 66"/>
              <a:gd name="T9" fmla="*/ 12 h 46"/>
              <a:gd name="T10" fmla="*/ 47 w 66"/>
              <a:gd name="T11" fmla="*/ 12 h 46"/>
              <a:gd name="T12" fmla="*/ 66 w 66"/>
              <a:gd name="T13" fmla="*/ 12 h 46"/>
              <a:gd name="T14" fmla="*/ 45 w 66"/>
              <a:gd name="T15" fmla="*/ 0 h 46"/>
              <a:gd name="T16" fmla="*/ 23 w 66"/>
              <a:gd name="T17" fmla="*/ 0 h 46"/>
              <a:gd name="T18" fmla="*/ 0 w 66"/>
              <a:gd name="T19" fmla="*/ 23 h 46"/>
              <a:gd name="T20" fmla="*/ 23 w 66"/>
              <a:gd name="T21" fmla="*/ 46 h 46"/>
              <a:gd name="T22" fmla="*/ 45 w 66"/>
              <a:gd name="T23" fmla="*/ 46 h 46"/>
              <a:gd name="T24" fmla="*/ 66 w 66"/>
              <a:gd name="T25" fmla="*/ 34 h 46"/>
              <a:gd name="T26" fmla="*/ 47 w 66"/>
              <a:gd name="T27" fmla="*/ 34 h 46"/>
              <a:gd name="T28" fmla="*/ 45 w 66"/>
              <a:gd name="T2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6">
                <a:moveTo>
                  <a:pt x="45" y="34"/>
                </a:moveTo>
                <a:cubicBezTo>
                  <a:pt x="23" y="34"/>
                  <a:pt x="23" y="34"/>
                  <a:pt x="23" y="34"/>
                </a:cubicBezTo>
                <a:cubicBezTo>
                  <a:pt x="17" y="34"/>
                  <a:pt x="12" y="29"/>
                  <a:pt x="12" y="23"/>
                </a:cubicBezTo>
                <a:cubicBezTo>
                  <a:pt x="12" y="17"/>
                  <a:pt x="17" y="12"/>
                  <a:pt x="23" y="12"/>
                </a:cubicBezTo>
                <a:cubicBezTo>
                  <a:pt x="45" y="12"/>
                  <a:pt x="45" y="12"/>
                  <a:pt x="45" y="12"/>
                </a:cubicBezTo>
                <a:cubicBezTo>
                  <a:pt x="46" y="12"/>
                  <a:pt x="46" y="12"/>
                  <a:pt x="47" y="12"/>
                </a:cubicBezTo>
                <a:cubicBezTo>
                  <a:pt x="66" y="12"/>
                  <a:pt x="66" y="12"/>
                  <a:pt x="66" y="12"/>
                </a:cubicBezTo>
                <a:cubicBezTo>
                  <a:pt x="62" y="4"/>
                  <a:pt x="54" y="0"/>
                  <a:pt x="45" y="0"/>
                </a:cubicBezTo>
                <a:cubicBezTo>
                  <a:pt x="23" y="0"/>
                  <a:pt x="23" y="0"/>
                  <a:pt x="23" y="0"/>
                </a:cubicBezTo>
                <a:cubicBezTo>
                  <a:pt x="10" y="0"/>
                  <a:pt x="0" y="10"/>
                  <a:pt x="0" y="23"/>
                </a:cubicBezTo>
                <a:cubicBezTo>
                  <a:pt x="0" y="36"/>
                  <a:pt x="10" y="46"/>
                  <a:pt x="23" y="46"/>
                </a:cubicBezTo>
                <a:cubicBezTo>
                  <a:pt x="45" y="46"/>
                  <a:pt x="45" y="46"/>
                  <a:pt x="45" y="46"/>
                </a:cubicBezTo>
                <a:cubicBezTo>
                  <a:pt x="54" y="46"/>
                  <a:pt x="62" y="41"/>
                  <a:pt x="66" y="34"/>
                </a:cubicBezTo>
                <a:cubicBezTo>
                  <a:pt x="47" y="34"/>
                  <a:pt x="47" y="34"/>
                  <a:pt x="47" y="34"/>
                </a:cubicBezTo>
                <a:cubicBezTo>
                  <a:pt x="46" y="34"/>
                  <a:pt x="46" y="34"/>
                  <a:pt x="45" y="34"/>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302"/>
          <p:cNvSpPr>
            <a:spLocks/>
          </p:cNvSpPr>
          <p:nvPr/>
        </p:nvSpPr>
        <p:spPr bwMode="auto">
          <a:xfrm>
            <a:off x="9785350" y="5375275"/>
            <a:ext cx="26988" cy="25400"/>
          </a:xfrm>
          <a:custGeom>
            <a:avLst/>
            <a:gdLst>
              <a:gd name="T0" fmla="*/ 15 w 15"/>
              <a:gd name="T1" fmla="*/ 0 h 14"/>
              <a:gd name="T2" fmla="*/ 1 w 15"/>
              <a:gd name="T3" fmla="*/ 0 h 14"/>
              <a:gd name="T4" fmla="*/ 0 w 15"/>
              <a:gd name="T5" fmla="*/ 7 h 14"/>
              <a:gd name="T6" fmla="*/ 1 w 15"/>
              <a:gd name="T7" fmla="*/ 14 h 14"/>
              <a:gd name="T8" fmla="*/ 15 w 15"/>
              <a:gd name="T9" fmla="*/ 14 h 14"/>
              <a:gd name="T10" fmla="*/ 12 w 15"/>
              <a:gd name="T11" fmla="*/ 7 h 14"/>
              <a:gd name="T12" fmla="*/ 15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15" y="0"/>
                </a:moveTo>
                <a:cubicBezTo>
                  <a:pt x="1" y="0"/>
                  <a:pt x="1" y="0"/>
                  <a:pt x="1" y="0"/>
                </a:cubicBezTo>
                <a:cubicBezTo>
                  <a:pt x="1" y="2"/>
                  <a:pt x="0" y="4"/>
                  <a:pt x="0" y="7"/>
                </a:cubicBezTo>
                <a:cubicBezTo>
                  <a:pt x="0" y="9"/>
                  <a:pt x="1" y="12"/>
                  <a:pt x="1" y="14"/>
                </a:cubicBezTo>
                <a:cubicBezTo>
                  <a:pt x="15" y="14"/>
                  <a:pt x="15" y="14"/>
                  <a:pt x="15" y="14"/>
                </a:cubicBezTo>
                <a:cubicBezTo>
                  <a:pt x="13" y="12"/>
                  <a:pt x="12" y="10"/>
                  <a:pt x="12" y="7"/>
                </a:cubicBezTo>
                <a:cubicBezTo>
                  <a:pt x="12" y="4"/>
                  <a:pt x="13" y="2"/>
                  <a:pt x="15"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303"/>
          <p:cNvSpPr>
            <a:spLocks/>
          </p:cNvSpPr>
          <p:nvPr/>
        </p:nvSpPr>
        <p:spPr bwMode="auto">
          <a:xfrm>
            <a:off x="9790113" y="5345113"/>
            <a:ext cx="120650" cy="85725"/>
          </a:xfrm>
          <a:custGeom>
            <a:avLst/>
            <a:gdLst>
              <a:gd name="T0" fmla="*/ 43 w 66"/>
              <a:gd name="T1" fmla="*/ 0 h 46"/>
              <a:gd name="T2" fmla="*/ 21 w 66"/>
              <a:gd name="T3" fmla="*/ 0 h 46"/>
              <a:gd name="T4" fmla="*/ 0 w 66"/>
              <a:gd name="T5" fmla="*/ 12 h 46"/>
              <a:gd name="T6" fmla="*/ 19 w 66"/>
              <a:gd name="T7" fmla="*/ 12 h 46"/>
              <a:gd name="T8" fmla="*/ 21 w 66"/>
              <a:gd name="T9" fmla="*/ 12 h 46"/>
              <a:gd name="T10" fmla="*/ 43 w 66"/>
              <a:gd name="T11" fmla="*/ 12 h 46"/>
              <a:gd name="T12" fmla="*/ 54 w 66"/>
              <a:gd name="T13" fmla="*/ 23 h 46"/>
              <a:gd name="T14" fmla="*/ 43 w 66"/>
              <a:gd name="T15" fmla="*/ 34 h 46"/>
              <a:gd name="T16" fmla="*/ 21 w 66"/>
              <a:gd name="T17" fmla="*/ 34 h 46"/>
              <a:gd name="T18" fmla="*/ 19 w 66"/>
              <a:gd name="T19" fmla="*/ 34 h 46"/>
              <a:gd name="T20" fmla="*/ 0 w 66"/>
              <a:gd name="T21" fmla="*/ 34 h 46"/>
              <a:gd name="T22" fmla="*/ 21 w 66"/>
              <a:gd name="T23" fmla="*/ 46 h 46"/>
              <a:gd name="T24" fmla="*/ 43 w 66"/>
              <a:gd name="T25" fmla="*/ 46 h 46"/>
              <a:gd name="T26" fmla="*/ 66 w 66"/>
              <a:gd name="T27" fmla="*/ 23 h 46"/>
              <a:gd name="T28" fmla="*/ 43 w 66"/>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6">
                <a:moveTo>
                  <a:pt x="43" y="0"/>
                </a:moveTo>
                <a:cubicBezTo>
                  <a:pt x="21" y="0"/>
                  <a:pt x="21" y="0"/>
                  <a:pt x="21" y="0"/>
                </a:cubicBezTo>
                <a:cubicBezTo>
                  <a:pt x="12" y="0"/>
                  <a:pt x="4" y="4"/>
                  <a:pt x="0" y="12"/>
                </a:cubicBezTo>
                <a:cubicBezTo>
                  <a:pt x="19" y="12"/>
                  <a:pt x="19" y="12"/>
                  <a:pt x="19" y="12"/>
                </a:cubicBezTo>
                <a:cubicBezTo>
                  <a:pt x="20" y="12"/>
                  <a:pt x="20" y="12"/>
                  <a:pt x="21" y="12"/>
                </a:cubicBezTo>
                <a:cubicBezTo>
                  <a:pt x="43" y="12"/>
                  <a:pt x="43" y="12"/>
                  <a:pt x="43" y="12"/>
                </a:cubicBezTo>
                <a:cubicBezTo>
                  <a:pt x="49" y="12"/>
                  <a:pt x="54" y="17"/>
                  <a:pt x="54" y="23"/>
                </a:cubicBezTo>
                <a:cubicBezTo>
                  <a:pt x="54" y="29"/>
                  <a:pt x="49" y="34"/>
                  <a:pt x="43" y="34"/>
                </a:cubicBezTo>
                <a:cubicBezTo>
                  <a:pt x="21" y="34"/>
                  <a:pt x="21" y="34"/>
                  <a:pt x="21" y="34"/>
                </a:cubicBezTo>
                <a:cubicBezTo>
                  <a:pt x="20" y="34"/>
                  <a:pt x="20" y="34"/>
                  <a:pt x="19" y="34"/>
                </a:cubicBezTo>
                <a:cubicBezTo>
                  <a:pt x="0" y="34"/>
                  <a:pt x="0" y="34"/>
                  <a:pt x="0" y="34"/>
                </a:cubicBezTo>
                <a:cubicBezTo>
                  <a:pt x="4" y="41"/>
                  <a:pt x="12" y="46"/>
                  <a:pt x="21" y="46"/>
                </a:cubicBezTo>
                <a:cubicBezTo>
                  <a:pt x="43" y="46"/>
                  <a:pt x="43" y="46"/>
                  <a:pt x="43" y="46"/>
                </a:cubicBezTo>
                <a:cubicBezTo>
                  <a:pt x="56" y="46"/>
                  <a:pt x="66" y="36"/>
                  <a:pt x="66" y="23"/>
                </a:cubicBezTo>
                <a:cubicBezTo>
                  <a:pt x="66" y="10"/>
                  <a:pt x="56" y="0"/>
                  <a:pt x="4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04"/>
          <p:cNvSpPr>
            <a:spLocks noEditPoints="1"/>
          </p:cNvSpPr>
          <p:nvPr/>
        </p:nvSpPr>
        <p:spPr bwMode="auto">
          <a:xfrm>
            <a:off x="9604375" y="5211763"/>
            <a:ext cx="352425" cy="3524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2"/>
                  <a:pt x="142" y="180"/>
                  <a:pt x="96" y="180"/>
                </a:cubicBezTo>
                <a:cubicBezTo>
                  <a:pt x="50" y="180"/>
                  <a:pt x="12" y="142"/>
                  <a:pt x="12" y="96"/>
                </a:cubicBezTo>
                <a:cubicBezTo>
                  <a:pt x="12" y="50"/>
                  <a:pt x="50"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305"/>
          <p:cNvSpPr>
            <a:spLocks noChangeArrowheads="1"/>
          </p:cNvSpPr>
          <p:nvPr/>
        </p:nvSpPr>
        <p:spPr bwMode="auto">
          <a:xfrm>
            <a:off x="5718175" y="3883025"/>
            <a:ext cx="5984875"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306"/>
          <p:cNvSpPr>
            <a:spLocks/>
          </p:cNvSpPr>
          <p:nvPr/>
        </p:nvSpPr>
        <p:spPr bwMode="auto">
          <a:xfrm>
            <a:off x="5718175" y="3883025"/>
            <a:ext cx="5984875" cy="7938"/>
          </a:xfrm>
          <a:custGeom>
            <a:avLst/>
            <a:gdLst>
              <a:gd name="T0" fmla="*/ 0 w 3770"/>
              <a:gd name="T1" fmla="*/ 5 h 5"/>
              <a:gd name="T2" fmla="*/ 3770 w 3770"/>
              <a:gd name="T3" fmla="*/ 5 h 5"/>
              <a:gd name="T4" fmla="*/ 3770 w 3770"/>
              <a:gd name="T5" fmla="*/ 0 h 5"/>
              <a:gd name="T6" fmla="*/ 0 w 3770"/>
              <a:gd name="T7" fmla="*/ 0 h 5"/>
            </a:gdLst>
            <a:ahLst/>
            <a:cxnLst>
              <a:cxn ang="0">
                <a:pos x="T0" y="T1"/>
              </a:cxn>
              <a:cxn ang="0">
                <a:pos x="T2" y="T3"/>
              </a:cxn>
              <a:cxn ang="0">
                <a:pos x="T4" y="T5"/>
              </a:cxn>
              <a:cxn ang="0">
                <a:pos x="T6" y="T7"/>
              </a:cxn>
            </a:cxnLst>
            <a:rect l="0" t="0" r="r" b="b"/>
            <a:pathLst>
              <a:path w="3770" h="5">
                <a:moveTo>
                  <a:pt x="0" y="5"/>
                </a:moveTo>
                <a:lnTo>
                  <a:pt x="3770" y="5"/>
                </a:lnTo>
                <a:lnTo>
                  <a:pt x="377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307"/>
          <p:cNvSpPr>
            <a:spLocks noChangeArrowheads="1"/>
          </p:cNvSpPr>
          <p:nvPr/>
        </p:nvSpPr>
        <p:spPr bwMode="auto">
          <a:xfrm>
            <a:off x="8478838" y="3630613"/>
            <a:ext cx="501650" cy="501650"/>
          </a:xfrm>
          <a:prstGeom prst="ellipse">
            <a:avLst/>
          </a:pr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308"/>
          <p:cNvSpPr>
            <a:spLocks/>
          </p:cNvSpPr>
          <p:nvPr/>
        </p:nvSpPr>
        <p:spPr bwMode="auto">
          <a:xfrm>
            <a:off x="8474075" y="3627438"/>
            <a:ext cx="509588" cy="509588"/>
          </a:xfrm>
          <a:custGeom>
            <a:avLst/>
            <a:gdLst>
              <a:gd name="T0" fmla="*/ 276 w 278"/>
              <a:gd name="T1" fmla="*/ 139 h 278"/>
              <a:gd name="T2" fmla="*/ 274 w 278"/>
              <a:gd name="T3" fmla="*/ 139 h 278"/>
              <a:gd name="T4" fmla="*/ 234 w 278"/>
              <a:gd name="T5" fmla="*/ 234 h 278"/>
              <a:gd name="T6" fmla="*/ 139 w 278"/>
              <a:gd name="T7" fmla="*/ 274 h 278"/>
              <a:gd name="T8" fmla="*/ 43 w 278"/>
              <a:gd name="T9" fmla="*/ 234 h 278"/>
              <a:gd name="T10" fmla="*/ 4 w 278"/>
              <a:gd name="T11" fmla="*/ 139 h 278"/>
              <a:gd name="T12" fmla="*/ 43 w 278"/>
              <a:gd name="T13" fmla="*/ 43 h 278"/>
              <a:gd name="T14" fmla="*/ 139 w 278"/>
              <a:gd name="T15" fmla="*/ 4 h 278"/>
              <a:gd name="T16" fmla="*/ 234 w 278"/>
              <a:gd name="T17" fmla="*/ 43 h 278"/>
              <a:gd name="T18" fmla="*/ 274 w 278"/>
              <a:gd name="T19" fmla="*/ 139 h 278"/>
              <a:gd name="T20" fmla="*/ 276 w 278"/>
              <a:gd name="T21" fmla="*/ 139 h 278"/>
              <a:gd name="T22" fmla="*/ 278 w 278"/>
              <a:gd name="T23" fmla="*/ 139 h 278"/>
              <a:gd name="T24" fmla="*/ 139 w 278"/>
              <a:gd name="T25" fmla="*/ 0 h 278"/>
              <a:gd name="T26" fmla="*/ 0 w 278"/>
              <a:gd name="T27" fmla="*/ 139 h 278"/>
              <a:gd name="T28" fmla="*/ 139 w 278"/>
              <a:gd name="T29" fmla="*/ 278 h 278"/>
              <a:gd name="T30" fmla="*/ 278 w 278"/>
              <a:gd name="T31" fmla="*/ 139 h 278"/>
              <a:gd name="T32" fmla="*/ 276 w 278"/>
              <a:gd name="T33"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278">
                <a:moveTo>
                  <a:pt x="276" y="139"/>
                </a:moveTo>
                <a:cubicBezTo>
                  <a:pt x="274" y="139"/>
                  <a:pt x="274" y="139"/>
                  <a:pt x="274" y="139"/>
                </a:cubicBezTo>
                <a:cubicBezTo>
                  <a:pt x="274" y="176"/>
                  <a:pt x="259" y="210"/>
                  <a:pt x="234" y="234"/>
                </a:cubicBezTo>
                <a:cubicBezTo>
                  <a:pt x="210" y="259"/>
                  <a:pt x="176" y="274"/>
                  <a:pt x="139" y="274"/>
                </a:cubicBezTo>
                <a:cubicBezTo>
                  <a:pt x="101" y="274"/>
                  <a:pt x="68" y="259"/>
                  <a:pt x="43" y="234"/>
                </a:cubicBezTo>
                <a:cubicBezTo>
                  <a:pt x="19" y="210"/>
                  <a:pt x="4" y="176"/>
                  <a:pt x="4" y="139"/>
                </a:cubicBezTo>
                <a:cubicBezTo>
                  <a:pt x="4" y="102"/>
                  <a:pt x="19" y="68"/>
                  <a:pt x="43" y="43"/>
                </a:cubicBezTo>
                <a:cubicBezTo>
                  <a:pt x="68" y="19"/>
                  <a:pt x="101" y="4"/>
                  <a:pt x="139" y="4"/>
                </a:cubicBezTo>
                <a:cubicBezTo>
                  <a:pt x="176" y="4"/>
                  <a:pt x="210" y="19"/>
                  <a:pt x="234" y="43"/>
                </a:cubicBezTo>
                <a:cubicBezTo>
                  <a:pt x="259" y="68"/>
                  <a:pt x="274" y="102"/>
                  <a:pt x="274" y="139"/>
                </a:cubicBezTo>
                <a:cubicBezTo>
                  <a:pt x="276" y="139"/>
                  <a:pt x="276" y="139"/>
                  <a:pt x="276" y="139"/>
                </a:cubicBezTo>
                <a:cubicBezTo>
                  <a:pt x="278" y="139"/>
                  <a:pt x="278" y="139"/>
                  <a:pt x="278" y="139"/>
                </a:cubicBezTo>
                <a:cubicBezTo>
                  <a:pt x="278" y="62"/>
                  <a:pt x="216" y="0"/>
                  <a:pt x="139" y="0"/>
                </a:cubicBezTo>
                <a:cubicBezTo>
                  <a:pt x="62" y="0"/>
                  <a:pt x="0" y="62"/>
                  <a:pt x="0" y="139"/>
                </a:cubicBezTo>
                <a:cubicBezTo>
                  <a:pt x="0" y="216"/>
                  <a:pt x="62" y="278"/>
                  <a:pt x="139" y="278"/>
                </a:cubicBezTo>
                <a:cubicBezTo>
                  <a:pt x="216" y="278"/>
                  <a:pt x="278" y="216"/>
                  <a:pt x="278" y="139"/>
                </a:cubicBezTo>
                <a:lnTo>
                  <a:pt x="276"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309"/>
          <p:cNvSpPr>
            <a:spLocks noEditPoints="1"/>
          </p:cNvSpPr>
          <p:nvPr/>
        </p:nvSpPr>
        <p:spPr bwMode="auto">
          <a:xfrm>
            <a:off x="8637588" y="3832225"/>
            <a:ext cx="87313" cy="96838"/>
          </a:xfrm>
          <a:custGeom>
            <a:avLst/>
            <a:gdLst>
              <a:gd name="T0" fmla="*/ 24 w 48"/>
              <a:gd name="T1" fmla="*/ 53 h 53"/>
              <a:gd name="T2" fmla="*/ 6 w 48"/>
              <a:gd name="T3" fmla="*/ 46 h 53"/>
              <a:gd name="T4" fmla="*/ 0 w 48"/>
              <a:gd name="T5" fmla="*/ 27 h 53"/>
              <a:gd name="T6" fmla="*/ 6 w 48"/>
              <a:gd name="T7" fmla="*/ 8 h 53"/>
              <a:gd name="T8" fmla="*/ 24 w 48"/>
              <a:gd name="T9" fmla="*/ 0 h 53"/>
              <a:gd name="T10" fmla="*/ 42 w 48"/>
              <a:gd name="T11" fmla="*/ 8 h 53"/>
              <a:gd name="T12" fmla="*/ 48 w 48"/>
              <a:gd name="T13" fmla="*/ 26 h 53"/>
              <a:gd name="T14" fmla="*/ 41 w 48"/>
              <a:gd name="T15" fmla="*/ 45 h 53"/>
              <a:gd name="T16" fmla="*/ 24 w 48"/>
              <a:gd name="T17" fmla="*/ 53 h 53"/>
              <a:gd name="T18" fmla="*/ 24 w 48"/>
              <a:gd name="T19" fmla="*/ 8 h 53"/>
              <a:gd name="T20" fmla="*/ 13 w 48"/>
              <a:gd name="T21" fmla="*/ 13 h 53"/>
              <a:gd name="T22" fmla="*/ 8 w 48"/>
              <a:gd name="T23" fmla="*/ 27 h 53"/>
              <a:gd name="T24" fmla="*/ 13 w 48"/>
              <a:gd name="T25" fmla="*/ 40 h 53"/>
              <a:gd name="T26" fmla="*/ 24 w 48"/>
              <a:gd name="T27" fmla="*/ 45 h 53"/>
              <a:gd name="T28" fmla="*/ 35 w 48"/>
              <a:gd name="T29" fmla="*/ 40 h 53"/>
              <a:gd name="T30" fmla="*/ 39 w 48"/>
              <a:gd name="T31" fmla="*/ 27 h 53"/>
              <a:gd name="T32" fmla="*/ 35 w 48"/>
              <a:gd name="T33" fmla="*/ 13 h 53"/>
              <a:gd name="T34" fmla="*/ 24 w 48"/>
              <a:gd name="T35"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53">
                <a:moveTo>
                  <a:pt x="24" y="53"/>
                </a:moveTo>
                <a:cubicBezTo>
                  <a:pt x="16" y="53"/>
                  <a:pt x="11" y="50"/>
                  <a:pt x="6" y="46"/>
                </a:cubicBezTo>
                <a:cubicBezTo>
                  <a:pt x="2" y="41"/>
                  <a:pt x="0" y="35"/>
                  <a:pt x="0" y="27"/>
                </a:cubicBezTo>
                <a:cubicBezTo>
                  <a:pt x="0" y="19"/>
                  <a:pt x="2" y="13"/>
                  <a:pt x="6" y="8"/>
                </a:cubicBezTo>
                <a:cubicBezTo>
                  <a:pt x="11" y="3"/>
                  <a:pt x="17" y="0"/>
                  <a:pt x="24" y="0"/>
                </a:cubicBezTo>
                <a:cubicBezTo>
                  <a:pt x="32" y="0"/>
                  <a:pt x="37" y="3"/>
                  <a:pt x="42" y="8"/>
                </a:cubicBezTo>
                <a:cubicBezTo>
                  <a:pt x="46" y="12"/>
                  <a:pt x="48" y="18"/>
                  <a:pt x="48" y="26"/>
                </a:cubicBezTo>
                <a:cubicBezTo>
                  <a:pt x="48" y="34"/>
                  <a:pt x="46" y="41"/>
                  <a:pt x="41" y="45"/>
                </a:cubicBezTo>
                <a:cubicBezTo>
                  <a:pt x="37" y="50"/>
                  <a:pt x="31" y="53"/>
                  <a:pt x="24" y="53"/>
                </a:cubicBezTo>
                <a:close/>
                <a:moveTo>
                  <a:pt x="24" y="8"/>
                </a:moveTo>
                <a:cubicBezTo>
                  <a:pt x="19" y="8"/>
                  <a:pt x="16" y="10"/>
                  <a:pt x="13" y="13"/>
                </a:cubicBezTo>
                <a:cubicBezTo>
                  <a:pt x="10" y="16"/>
                  <a:pt x="8" y="21"/>
                  <a:pt x="8" y="27"/>
                </a:cubicBezTo>
                <a:cubicBezTo>
                  <a:pt x="8" y="32"/>
                  <a:pt x="10" y="37"/>
                  <a:pt x="13" y="40"/>
                </a:cubicBezTo>
                <a:cubicBezTo>
                  <a:pt x="15" y="44"/>
                  <a:pt x="19" y="45"/>
                  <a:pt x="24" y="45"/>
                </a:cubicBezTo>
                <a:cubicBezTo>
                  <a:pt x="29" y="45"/>
                  <a:pt x="32" y="44"/>
                  <a:pt x="35" y="40"/>
                </a:cubicBezTo>
                <a:cubicBezTo>
                  <a:pt x="38" y="37"/>
                  <a:pt x="39" y="33"/>
                  <a:pt x="39" y="27"/>
                </a:cubicBezTo>
                <a:cubicBezTo>
                  <a:pt x="39" y="21"/>
                  <a:pt x="38" y="16"/>
                  <a:pt x="35" y="13"/>
                </a:cubicBezTo>
                <a:cubicBezTo>
                  <a:pt x="33" y="9"/>
                  <a:pt x="29" y="8"/>
                  <a:pt x="2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10"/>
          <p:cNvSpPr>
            <a:spLocks noEditPoints="1"/>
          </p:cNvSpPr>
          <p:nvPr/>
        </p:nvSpPr>
        <p:spPr bwMode="auto">
          <a:xfrm>
            <a:off x="8742363" y="3833813"/>
            <a:ext cx="71438" cy="93663"/>
          </a:xfrm>
          <a:custGeom>
            <a:avLst/>
            <a:gdLst>
              <a:gd name="T0" fmla="*/ 39 w 39"/>
              <a:gd name="T1" fmla="*/ 51 h 51"/>
              <a:gd name="T2" fmla="*/ 29 w 39"/>
              <a:gd name="T3" fmla="*/ 51 h 51"/>
              <a:gd name="T4" fmla="*/ 21 w 39"/>
              <a:gd name="T5" fmla="*/ 37 h 51"/>
              <a:gd name="T6" fmla="*/ 19 w 39"/>
              <a:gd name="T7" fmla="*/ 34 h 51"/>
              <a:gd name="T8" fmla="*/ 17 w 39"/>
              <a:gd name="T9" fmla="*/ 32 h 51"/>
              <a:gd name="T10" fmla="*/ 15 w 39"/>
              <a:gd name="T11" fmla="*/ 31 h 51"/>
              <a:gd name="T12" fmla="*/ 12 w 39"/>
              <a:gd name="T13" fmla="*/ 30 h 51"/>
              <a:gd name="T14" fmla="*/ 9 w 39"/>
              <a:gd name="T15" fmla="*/ 30 h 51"/>
              <a:gd name="T16" fmla="*/ 9 w 39"/>
              <a:gd name="T17" fmla="*/ 51 h 51"/>
              <a:gd name="T18" fmla="*/ 0 w 39"/>
              <a:gd name="T19" fmla="*/ 51 h 51"/>
              <a:gd name="T20" fmla="*/ 0 w 39"/>
              <a:gd name="T21" fmla="*/ 0 h 51"/>
              <a:gd name="T22" fmla="*/ 17 w 39"/>
              <a:gd name="T23" fmla="*/ 0 h 51"/>
              <a:gd name="T24" fmla="*/ 23 w 39"/>
              <a:gd name="T25" fmla="*/ 1 h 51"/>
              <a:gd name="T26" fmla="*/ 29 w 39"/>
              <a:gd name="T27" fmla="*/ 4 h 51"/>
              <a:gd name="T28" fmla="*/ 32 w 39"/>
              <a:gd name="T29" fmla="*/ 8 h 51"/>
              <a:gd name="T30" fmla="*/ 33 w 39"/>
              <a:gd name="T31" fmla="*/ 14 h 51"/>
              <a:gd name="T32" fmla="*/ 33 w 39"/>
              <a:gd name="T33" fmla="*/ 19 h 51"/>
              <a:gd name="T34" fmla="*/ 30 w 39"/>
              <a:gd name="T35" fmla="*/ 23 h 51"/>
              <a:gd name="T36" fmla="*/ 27 w 39"/>
              <a:gd name="T37" fmla="*/ 26 h 51"/>
              <a:gd name="T38" fmla="*/ 22 w 39"/>
              <a:gd name="T39" fmla="*/ 28 h 51"/>
              <a:gd name="T40" fmla="*/ 22 w 39"/>
              <a:gd name="T41" fmla="*/ 28 h 51"/>
              <a:gd name="T42" fmla="*/ 25 w 39"/>
              <a:gd name="T43" fmla="*/ 30 h 51"/>
              <a:gd name="T44" fmla="*/ 26 w 39"/>
              <a:gd name="T45" fmla="*/ 31 h 51"/>
              <a:gd name="T46" fmla="*/ 28 w 39"/>
              <a:gd name="T47" fmla="*/ 34 h 51"/>
              <a:gd name="T48" fmla="*/ 30 w 39"/>
              <a:gd name="T49" fmla="*/ 37 h 51"/>
              <a:gd name="T50" fmla="*/ 39 w 39"/>
              <a:gd name="T51" fmla="*/ 51 h 51"/>
              <a:gd name="T52" fmla="*/ 9 w 39"/>
              <a:gd name="T53" fmla="*/ 7 h 51"/>
              <a:gd name="T54" fmla="*/ 9 w 39"/>
              <a:gd name="T55" fmla="*/ 24 h 51"/>
              <a:gd name="T56" fmla="*/ 16 w 39"/>
              <a:gd name="T57" fmla="*/ 24 h 51"/>
              <a:gd name="T58" fmla="*/ 19 w 39"/>
              <a:gd name="T59" fmla="*/ 23 h 51"/>
              <a:gd name="T60" fmla="*/ 22 w 39"/>
              <a:gd name="T61" fmla="*/ 21 h 51"/>
              <a:gd name="T62" fmla="*/ 24 w 39"/>
              <a:gd name="T63" fmla="*/ 18 h 51"/>
              <a:gd name="T64" fmla="*/ 25 w 39"/>
              <a:gd name="T65" fmla="*/ 15 h 51"/>
              <a:gd name="T66" fmla="*/ 22 w 39"/>
              <a:gd name="T67" fmla="*/ 9 h 51"/>
              <a:gd name="T68" fmla="*/ 16 w 39"/>
              <a:gd name="T69" fmla="*/ 7 h 51"/>
              <a:gd name="T70" fmla="*/ 9 w 39"/>
              <a:gd name="T71"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51">
                <a:moveTo>
                  <a:pt x="39" y="51"/>
                </a:moveTo>
                <a:cubicBezTo>
                  <a:pt x="29" y="51"/>
                  <a:pt x="29" y="51"/>
                  <a:pt x="29" y="51"/>
                </a:cubicBezTo>
                <a:cubicBezTo>
                  <a:pt x="21" y="37"/>
                  <a:pt x="21" y="37"/>
                  <a:pt x="21" y="37"/>
                </a:cubicBezTo>
                <a:cubicBezTo>
                  <a:pt x="21" y="36"/>
                  <a:pt x="20" y="35"/>
                  <a:pt x="19" y="34"/>
                </a:cubicBezTo>
                <a:cubicBezTo>
                  <a:pt x="19" y="33"/>
                  <a:pt x="18" y="32"/>
                  <a:pt x="17" y="32"/>
                </a:cubicBezTo>
                <a:cubicBezTo>
                  <a:pt x="16" y="31"/>
                  <a:pt x="16" y="31"/>
                  <a:pt x="15" y="31"/>
                </a:cubicBezTo>
                <a:cubicBezTo>
                  <a:pt x="14" y="30"/>
                  <a:pt x="13" y="30"/>
                  <a:pt x="12" y="30"/>
                </a:cubicBezTo>
                <a:cubicBezTo>
                  <a:pt x="9" y="30"/>
                  <a:pt x="9" y="30"/>
                  <a:pt x="9" y="30"/>
                </a:cubicBezTo>
                <a:cubicBezTo>
                  <a:pt x="9" y="51"/>
                  <a:pt x="9" y="51"/>
                  <a:pt x="9" y="51"/>
                </a:cubicBezTo>
                <a:cubicBezTo>
                  <a:pt x="0" y="51"/>
                  <a:pt x="0" y="51"/>
                  <a:pt x="0" y="51"/>
                </a:cubicBezTo>
                <a:cubicBezTo>
                  <a:pt x="0" y="0"/>
                  <a:pt x="0" y="0"/>
                  <a:pt x="0" y="0"/>
                </a:cubicBezTo>
                <a:cubicBezTo>
                  <a:pt x="17" y="0"/>
                  <a:pt x="17" y="0"/>
                  <a:pt x="17" y="0"/>
                </a:cubicBezTo>
                <a:cubicBezTo>
                  <a:pt x="19" y="0"/>
                  <a:pt x="21" y="1"/>
                  <a:pt x="23" y="1"/>
                </a:cubicBezTo>
                <a:cubicBezTo>
                  <a:pt x="25" y="2"/>
                  <a:pt x="27" y="3"/>
                  <a:pt x="29" y="4"/>
                </a:cubicBezTo>
                <a:cubicBezTo>
                  <a:pt x="30" y="5"/>
                  <a:pt x="31" y="6"/>
                  <a:pt x="32" y="8"/>
                </a:cubicBezTo>
                <a:cubicBezTo>
                  <a:pt x="33" y="10"/>
                  <a:pt x="33" y="12"/>
                  <a:pt x="33" y="14"/>
                </a:cubicBezTo>
                <a:cubicBezTo>
                  <a:pt x="33" y="16"/>
                  <a:pt x="33" y="17"/>
                  <a:pt x="33" y="19"/>
                </a:cubicBezTo>
                <a:cubicBezTo>
                  <a:pt x="32" y="20"/>
                  <a:pt x="31" y="22"/>
                  <a:pt x="30" y="23"/>
                </a:cubicBezTo>
                <a:cubicBezTo>
                  <a:pt x="29" y="24"/>
                  <a:pt x="28" y="25"/>
                  <a:pt x="27" y="26"/>
                </a:cubicBezTo>
                <a:cubicBezTo>
                  <a:pt x="25" y="27"/>
                  <a:pt x="24" y="27"/>
                  <a:pt x="22" y="28"/>
                </a:cubicBezTo>
                <a:cubicBezTo>
                  <a:pt x="22" y="28"/>
                  <a:pt x="22" y="28"/>
                  <a:pt x="22" y="28"/>
                </a:cubicBezTo>
                <a:cubicBezTo>
                  <a:pt x="23" y="28"/>
                  <a:pt x="24" y="29"/>
                  <a:pt x="25" y="30"/>
                </a:cubicBezTo>
                <a:cubicBezTo>
                  <a:pt x="25" y="30"/>
                  <a:pt x="26" y="31"/>
                  <a:pt x="26" y="31"/>
                </a:cubicBezTo>
                <a:cubicBezTo>
                  <a:pt x="27" y="32"/>
                  <a:pt x="28" y="33"/>
                  <a:pt x="28" y="34"/>
                </a:cubicBezTo>
                <a:cubicBezTo>
                  <a:pt x="29" y="35"/>
                  <a:pt x="30" y="35"/>
                  <a:pt x="30" y="37"/>
                </a:cubicBezTo>
                <a:lnTo>
                  <a:pt x="39" y="51"/>
                </a:lnTo>
                <a:close/>
                <a:moveTo>
                  <a:pt x="9" y="7"/>
                </a:moveTo>
                <a:cubicBezTo>
                  <a:pt x="9" y="24"/>
                  <a:pt x="9" y="24"/>
                  <a:pt x="9" y="24"/>
                </a:cubicBezTo>
                <a:cubicBezTo>
                  <a:pt x="16" y="24"/>
                  <a:pt x="16" y="24"/>
                  <a:pt x="16" y="24"/>
                </a:cubicBezTo>
                <a:cubicBezTo>
                  <a:pt x="17" y="24"/>
                  <a:pt x="18" y="23"/>
                  <a:pt x="19" y="23"/>
                </a:cubicBezTo>
                <a:cubicBezTo>
                  <a:pt x="20" y="23"/>
                  <a:pt x="21" y="22"/>
                  <a:pt x="22" y="21"/>
                </a:cubicBezTo>
                <a:cubicBezTo>
                  <a:pt x="23" y="20"/>
                  <a:pt x="23" y="20"/>
                  <a:pt x="24" y="18"/>
                </a:cubicBezTo>
                <a:cubicBezTo>
                  <a:pt x="24" y="17"/>
                  <a:pt x="25" y="16"/>
                  <a:pt x="25" y="15"/>
                </a:cubicBezTo>
                <a:cubicBezTo>
                  <a:pt x="25" y="12"/>
                  <a:pt x="24" y="11"/>
                  <a:pt x="22" y="9"/>
                </a:cubicBezTo>
                <a:cubicBezTo>
                  <a:pt x="21" y="8"/>
                  <a:pt x="19" y="7"/>
                  <a:pt x="16" y="7"/>
                </a:cubicBez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28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573644" y="1204709"/>
            <a:ext cx="3646789" cy="477359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958" dirty="0">
                <a:solidFill>
                  <a:schemeClr val="tx1"/>
                </a:solidFill>
              </a:rPr>
              <a:t>Azure Templates can:</a:t>
            </a:r>
          </a:p>
          <a:p>
            <a:pPr>
              <a:lnSpc>
                <a:spcPct val="120000"/>
              </a:lnSpc>
            </a:pPr>
            <a:r>
              <a:rPr lang="en-US" sz="1836" dirty="0">
                <a:solidFill>
                  <a:schemeClr val="tx1"/>
                </a:solidFill>
                <a:latin typeface="Segoe UI Light"/>
              </a:rPr>
              <a:t>Ensure Idempotency</a:t>
            </a:r>
          </a:p>
          <a:p>
            <a:pPr>
              <a:lnSpc>
                <a:spcPct val="120000"/>
              </a:lnSpc>
            </a:pPr>
            <a:r>
              <a:rPr lang="en-US" sz="1836" dirty="0">
                <a:solidFill>
                  <a:schemeClr val="tx1"/>
                </a:solidFill>
                <a:latin typeface="Segoe UI Light"/>
              </a:rPr>
              <a:t>Simplify Orchestration</a:t>
            </a:r>
          </a:p>
          <a:p>
            <a:pPr>
              <a:lnSpc>
                <a:spcPct val="120000"/>
              </a:lnSpc>
            </a:pPr>
            <a:r>
              <a:rPr lang="en-US" sz="1836" dirty="0">
                <a:solidFill>
                  <a:schemeClr val="tx1"/>
                </a:solidFill>
                <a:latin typeface="Segoe UI Light"/>
              </a:rPr>
              <a:t>Simplify Roll-back</a:t>
            </a:r>
          </a:p>
          <a:p>
            <a:pPr>
              <a:lnSpc>
                <a:spcPct val="120000"/>
              </a:lnSpc>
            </a:pPr>
            <a:r>
              <a:rPr lang="en-US" sz="1836" dirty="0">
                <a:solidFill>
                  <a:schemeClr val="tx1"/>
                </a:solidFill>
                <a:latin typeface="Segoe UI Light"/>
              </a:rPr>
              <a:t>Provide Cross-Resource Configuration and Update Support </a:t>
            </a:r>
          </a:p>
          <a:p>
            <a:pPr marL="0" indent="0">
              <a:buNone/>
            </a:pPr>
            <a:endParaRPr lang="en-US" sz="3672" dirty="0">
              <a:solidFill>
                <a:schemeClr val="tx1"/>
              </a:solidFill>
              <a:latin typeface="Segoe UI Light"/>
            </a:endParaRPr>
          </a:p>
          <a:p>
            <a:pPr marL="0" indent="0">
              <a:buNone/>
            </a:pPr>
            <a:r>
              <a:rPr lang="en-US" sz="2958" dirty="0">
                <a:solidFill>
                  <a:schemeClr val="tx1"/>
                </a:solidFill>
              </a:rPr>
              <a:t>Azure Templates are: </a:t>
            </a:r>
          </a:p>
          <a:p>
            <a:pPr>
              <a:lnSpc>
                <a:spcPct val="120000"/>
              </a:lnSpc>
            </a:pPr>
            <a:r>
              <a:rPr lang="en-US" sz="1836" dirty="0">
                <a:solidFill>
                  <a:schemeClr val="tx1"/>
                </a:solidFill>
                <a:latin typeface="Segoe UI Light"/>
              </a:rPr>
              <a:t>Source file, checked-in</a:t>
            </a:r>
          </a:p>
          <a:p>
            <a:pPr>
              <a:lnSpc>
                <a:spcPct val="120000"/>
              </a:lnSpc>
            </a:pPr>
            <a:r>
              <a:rPr lang="en-US" sz="1836" dirty="0">
                <a:solidFill>
                  <a:schemeClr val="tx1"/>
                </a:solidFill>
                <a:latin typeface="Segoe UI Light"/>
              </a:rPr>
              <a:t>Specifies resources and dependencies (VMs, </a:t>
            </a:r>
            <a:r>
              <a:rPr lang="en-US" sz="1836" dirty="0" err="1">
                <a:solidFill>
                  <a:schemeClr val="tx1"/>
                </a:solidFill>
                <a:latin typeface="Segoe UI Light"/>
              </a:rPr>
              <a:t>WebSites</a:t>
            </a:r>
            <a:r>
              <a:rPr lang="en-US" sz="1836" dirty="0">
                <a:solidFill>
                  <a:schemeClr val="tx1"/>
                </a:solidFill>
                <a:latin typeface="Segoe UI Light"/>
              </a:rPr>
              <a:t>, DBs) and connections (</a:t>
            </a:r>
            <a:r>
              <a:rPr lang="en-US" sz="1836" dirty="0" err="1">
                <a:solidFill>
                  <a:schemeClr val="tx1"/>
                </a:solidFill>
                <a:latin typeface="Segoe UI Light"/>
              </a:rPr>
              <a:t>config</a:t>
            </a:r>
            <a:r>
              <a:rPr lang="en-US" sz="1836" dirty="0">
                <a:solidFill>
                  <a:schemeClr val="tx1"/>
                </a:solidFill>
                <a:latin typeface="Segoe UI Light"/>
              </a:rPr>
              <a:t>, LB sets)</a:t>
            </a:r>
          </a:p>
          <a:p>
            <a:pPr>
              <a:lnSpc>
                <a:spcPct val="120000"/>
              </a:lnSpc>
            </a:pPr>
            <a:r>
              <a:rPr lang="en-US" sz="1836" dirty="0" err="1">
                <a:solidFill>
                  <a:schemeClr val="tx1"/>
                </a:solidFill>
                <a:latin typeface="Segoe UI Light"/>
              </a:rPr>
              <a:t>Parametized</a:t>
            </a:r>
            <a:r>
              <a:rPr lang="en-US" sz="1836" dirty="0">
                <a:solidFill>
                  <a:schemeClr val="tx1"/>
                </a:solidFill>
                <a:latin typeface="Segoe UI Light"/>
              </a:rPr>
              <a:t> input/output</a:t>
            </a:r>
          </a:p>
        </p:txBody>
      </p:sp>
      <p:sp>
        <p:nvSpPr>
          <p:cNvPr id="8" name="Rectangle 7"/>
          <p:cNvSpPr/>
          <p:nvPr/>
        </p:nvSpPr>
        <p:spPr bwMode="auto">
          <a:xfrm>
            <a:off x="8873497" y="1016228"/>
            <a:ext cx="3416903" cy="1300899"/>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47" tIns="93247" rIns="34972" bIns="34972" rtlCol="0" anchor="t" anchorCtr="0"/>
          <a:lstStyle/>
          <a:p>
            <a:pPr defTabSz="950778"/>
            <a:r>
              <a:rPr lang="en-US" sz="1428" dirty="0">
                <a:solidFill>
                  <a:schemeClr val="tx1"/>
                </a:solidFill>
                <a:ea typeface="Segoe UI" pitchFamily="34" charset="0"/>
                <a:cs typeface="Segoe UI" pitchFamily="34" charset="0"/>
              </a:rPr>
              <a:t>Instantiation of repeatable </a:t>
            </a:r>
            <a:r>
              <a:rPr lang="en-US" sz="1428" dirty="0" err="1">
                <a:solidFill>
                  <a:schemeClr val="tx1"/>
                </a:solidFill>
                <a:ea typeface="Segoe UI" pitchFamily="34" charset="0"/>
                <a:cs typeface="Segoe UI" pitchFamily="34" charset="0"/>
              </a:rPr>
              <a:t>config</a:t>
            </a:r>
            <a:r>
              <a:rPr lang="en-US" sz="1428" dirty="0">
                <a:solidFill>
                  <a:schemeClr val="tx1"/>
                </a:solidFill>
                <a:ea typeface="Segoe UI" pitchFamily="34" charset="0"/>
                <a:cs typeface="Segoe UI" pitchFamily="34" charset="0"/>
              </a:rPr>
              <a:t>.</a:t>
            </a:r>
            <a:endParaRPr lang="en-US" sz="1122" dirty="0">
              <a:solidFill>
                <a:schemeClr val="tx1"/>
              </a:solidFill>
              <a:ea typeface="Segoe UI" pitchFamily="34" charset="0"/>
              <a:cs typeface="Segoe UI" pitchFamily="34" charset="0"/>
            </a:endParaRPr>
          </a:p>
          <a:p>
            <a:pPr defTabSz="950778"/>
            <a:r>
              <a:rPr lang="en-US" sz="1224" i="1" dirty="0">
                <a:solidFill>
                  <a:schemeClr val="tx1"/>
                </a:solidFill>
                <a:ea typeface="Segoe UI" pitchFamily="34" charset="0"/>
                <a:cs typeface="Segoe UI" pitchFamily="34" charset="0"/>
              </a:rPr>
              <a:t>Configuration </a:t>
            </a:r>
            <a:r>
              <a:rPr lang="en-US" sz="1224" i="1" dirty="0">
                <a:solidFill>
                  <a:schemeClr val="tx1"/>
                </a:solidFill>
                <a:ea typeface="Segoe UI" pitchFamily="34" charset="0"/>
                <a:cs typeface="Segoe UI" pitchFamily="34" charset="0"/>
                <a:sym typeface="Wingdings" panose="05000000000000000000" pitchFamily="2" charset="2"/>
              </a:rPr>
              <a:t> </a:t>
            </a:r>
            <a:r>
              <a:rPr lang="en-US" sz="1224" i="1" dirty="0">
                <a:solidFill>
                  <a:schemeClr val="tx1"/>
                </a:solidFill>
                <a:ea typeface="Segoe UI" pitchFamily="34" charset="0"/>
                <a:cs typeface="Segoe UI" pitchFamily="34" charset="0"/>
              </a:rPr>
              <a:t>Resource Group</a:t>
            </a:r>
          </a:p>
        </p:txBody>
      </p:sp>
      <p:sp>
        <p:nvSpPr>
          <p:cNvPr id="9" name="Title 1"/>
          <p:cNvSpPr>
            <a:spLocks noGrp="1"/>
          </p:cNvSpPr>
          <p:nvPr>
            <p:ph type="title" idx="4294967295"/>
          </p:nvPr>
        </p:nvSpPr>
        <p:spPr>
          <a:xfrm>
            <a:off x="881" y="297915"/>
            <a:ext cx="11884216" cy="913174"/>
          </a:xfrm>
        </p:spPr>
        <p:txBody>
          <a:bodyPr>
            <a:normAutofit/>
          </a:bodyPr>
          <a:lstStyle/>
          <a:p>
            <a:r>
              <a:rPr lang="en-US" sz="4488" dirty="0"/>
              <a:t>Power of Repeatability</a:t>
            </a:r>
          </a:p>
        </p:txBody>
      </p:sp>
      <p:grpSp>
        <p:nvGrpSpPr>
          <p:cNvPr id="2" name="Group 4"/>
          <p:cNvGrpSpPr>
            <a:grpSpLocks noChangeAspect="1"/>
          </p:cNvGrpSpPr>
          <p:nvPr/>
        </p:nvGrpSpPr>
        <p:grpSpPr bwMode="auto">
          <a:xfrm>
            <a:off x="4636598" y="515299"/>
            <a:ext cx="7048576" cy="5782615"/>
            <a:chOff x="2863" y="318"/>
            <a:chExt cx="4354" cy="3572"/>
          </a:xfrm>
        </p:grpSpPr>
        <p:sp>
          <p:nvSpPr>
            <p:cNvPr id="3" name="AutoShape 3"/>
            <p:cNvSpPr>
              <a:spLocks noChangeAspect="1" noChangeArrowheads="1" noTextEdit="1"/>
            </p:cNvSpPr>
            <p:nvPr/>
          </p:nvSpPr>
          <p:spPr bwMode="auto">
            <a:xfrm>
              <a:off x="2864" y="319"/>
              <a:ext cx="4353" cy="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 name="Freeform 5"/>
            <p:cNvSpPr>
              <a:spLocks/>
            </p:cNvSpPr>
            <p:nvPr/>
          </p:nvSpPr>
          <p:spPr bwMode="auto">
            <a:xfrm>
              <a:off x="2867" y="2623"/>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0 h 451"/>
                <a:gd name="T10" fmla="*/ 60 w 935"/>
                <a:gd name="T11" fmla="*/ 0 h 451"/>
                <a:gd name="T12" fmla="*/ 875 w 935"/>
                <a:gd name="T13" fmla="*/ 0 h 451"/>
                <a:gd name="T14" fmla="*/ 935 w 935"/>
                <a:gd name="T15" fmla="*/ 60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0"/>
                    <a:pt x="0" y="60"/>
                    <a:pt x="0" y="60"/>
                  </a:cubicBezTo>
                  <a:cubicBezTo>
                    <a:pt x="0" y="27"/>
                    <a:pt x="27" y="0"/>
                    <a:pt x="60" y="0"/>
                  </a:cubicBezTo>
                  <a:cubicBezTo>
                    <a:pt x="875" y="0"/>
                    <a:pt x="875" y="0"/>
                    <a:pt x="875" y="0"/>
                  </a:cubicBezTo>
                  <a:cubicBezTo>
                    <a:pt x="908" y="0"/>
                    <a:pt x="935" y="27"/>
                    <a:pt x="935" y="60"/>
                  </a:cubicBezTo>
                  <a:lnTo>
                    <a:pt x="935" y="390"/>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 name="Freeform 6"/>
            <p:cNvSpPr>
              <a:spLocks/>
            </p:cNvSpPr>
            <p:nvPr/>
          </p:nvSpPr>
          <p:spPr bwMode="auto">
            <a:xfrm>
              <a:off x="2863" y="2620"/>
              <a:ext cx="1366"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2 h 455"/>
                <a:gd name="T16" fmla="*/ 22 w 941"/>
                <a:gd name="T17" fmla="*/ 22 h 455"/>
                <a:gd name="T18" fmla="*/ 63 w 941"/>
                <a:gd name="T19" fmla="*/ 5 h 455"/>
                <a:gd name="T20" fmla="*/ 878 w 941"/>
                <a:gd name="T21" fmla="*/ 5 h 455"/>
                <a:gd name="T22" fmla="*/ 919 w 941"/>
                <a:gd name="T23" fmla="*/ 22 h 455"/>
                <a:gd name="T24" fmla="*/ 936 w 941"/>
                <a:gd name="T25" fmla="*/ 62 h 455"/>
                <a:gd name="T26" fmla="*/ 936 w 941"/>
                <a:gd name="T27" fmla="*/ 392 h 455"/>
                <a:gd name="T28" fmla="*/ 938 w 941"/>
                <a:gd name="T29" fmla="*/ 392 h 455"/>
                <a:gd name="T30" fmla="*/ 941 w 941"/>
                <a:gd name="T31" fmla="*/ 392 h 455"/>
                <a:gd name="T32" fmla="*/ 941 w 941"/>
                <a:gd name="T33" fmla="*/ 62 h 455"/>
                <a:gd name="T34" fmla="*/ 878 w 941"/>
                <a:gd name="T35" fmla="*/ 0 h 455"/>
                <a:gd name="T36" fmla="*/ 63 w 941"/>
                <a:gd name="T37" fmla="*/ 0 h 455"/>
                <a:gd name="T38" fmla="*/ 0 w 941"/>
                <a:gd name="T39" fmla="*/ 62 h 455"/>
                <a:gd name="T40" fmla="*/ 0 w 941"/>
                <a:gd name="T41" fmla="*/ 392 h 455"/>
                <a:gd name="T42" fmla="*/ 63 w 941"/>
                <a:gd name="T43" fmla="*/ 455 h 455"/>
                <a:gd name="T44" fmla="*/ 878 w 941"/>
                <a:gd name="T45" fmla="*/ 455 h 455"/>
                <a:gd name="T46" fmla="*/ 941 w 941"/>
                <a:gd name="T47" fmla="*/ 392 h 455"/>
                <a:gd name="T48" fmla="*/ 938 w 941"/>
                <a:gd name="T49"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3" y="444"/>
                    <a:pt x="22" y="433"/>
                  </a:cubicBezTo>
                  <a:cubicBezTo>
                    <a:pt x="12" y="423"/>
                    <a:pt x="5" y="408"/>
                    <a:pt x="5" y="392"/>
                  </a:cubicBezTo>
                  <a:cubicBezTo>
                    <a:pt x="5" y="62"/>
                    <a:pt x="5" y="62"/>
                    <a:pt x="5" y="62"/>
                  </a:cubicBezTo>
                  <a:cubicBezTo>
                    <a:pt x="5" y="46"/>
                    <a:pt x="12" y="32"/>
                    <a:pt x="22" y="22"/>
                  </a:cubicBezTo>
                  <a:cubicBezTo>
                    <a:pt x="33" y="11"/>
                    <a:pt x="47" y="5"/>
                    <a:pt x="63" y="5"/>
                  </a:cubicBezTo>
                  <a:cubicBezTo>
                    <a:pt x="878" y="5"/>
                    <a:pt x="878" y="5"/>
                    <a:pt x="878" y="5"/>
                  </a:cubicBezTo>
                  <a:cubicBezTo>
                    <a:pt x="894" y="5"/>
                    <a:pt x="908" y="11"/>
                    <a:pt x="919" y="22"/>
                  </a:cubicBezTo>
                  <a:cubicBezTo>
                    <a:pt x="929" y="32"/>
                    <a:pt x="936" y="46"/>
                    <a:pt x="936" y="62"/>
                  </a:cubicBezTo>
                  <a:cubicBezTo>
                    <a:pt x="936" y="392"/>
                    <a:pt x="936" y="392"/>
                    <a:pt x="936" y="392"/>
                  </a:cubicBezTo>
                  <a:cubicBezTo>
                    <a:pt x="938" y="392"/>
                    <a:pt x="938" y="392"/>
                    <a:pt x="938" y="392"/>
                  </a:cubicBezTo>
                  <a:cubicBezTo>
                    <a:pt x="941" y="392"/>
                    <a:pt x="941" y="392"/>
                    <a:pt x="941" y="392"/>
                  </a:cubicBezTo>
                  <a:cubicBezTo>
                    <a:pt x="941" y="62"/>
                    <a:pt x="941" y="62"/>
                    <a:pt x="941" y="62"/>
                  </a:cubicBezTo>
                  <a:cubicBezTo>
                    <a:pt x="941" y="28"/>
                    <a:pt x="913" y="0"/>
                    <a:pt x="878" y="0"/>
                  </a:cubicBezTo>
                  <a:cubicBezTo>
                    <a:pt x="63" y="0"/>
                    <a:pt x="63" y="0"/>
                    <a:pt x="63" y="0"/>
                  </a:cubicBezTo>
                  <a:cubicBezTo>
                    <a:pt x="28" y="0"/>
                    <a:pt x="0" y="28"/>
                    <a:pt x="0" y="62"/>
                  </a:cubicBezTo>
                  <a:cubicBezTo>
                    <a:pt x="0" y="392"/>
                    <a:pt x="0" y="392"/>
                    <a:pt x="0" y="392"/>
                  </a:cubicBezTo>
                  <a:cubicBezTo>
                    <a:pt x="0" y="427"/>
                    <a:pt x="28" y="455"/>
                    <a:pt x="63" y="455"/>
                  </a:cubicBezTo>
                  <a:cubicBezTo>
                    <a:pt x="878" y="455"/>
                    <a:pt x="878" y="455"/>
                    <a:pt x="878" y="455"/>
                  </a:cubicBezTo>
                  <a:cubicBezTo>
                    <a:pt x="913"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0" name="Freeform 7"/>
            <p:cNvSpPr>
              <a:spLocks/>
            </p:cNvSpPr>
            <p:nvPr/>
          </p:nvSpPr>
          <p:spPr bwMode="auto">
            <a:xfrm>
              <a:off x="3003" y="2813"/>
              <a:ext cx="143" cy="326"/>
            </a:xfrm>
            <a:custGeom>
              <a:avLst/>
              <a:gdLst>
                <a:gd name="T0" fmla="*/ 0 w 98"/>
                <a:gd name="T1" fmla="*/ 0 h 224"/>
                <a:gd name="T2" fmla="*/ 0 w 98"/>
                <a:gd name="T3" fmla="*/ 189 h 224"/>
                <a:gd name="T4" fmla="*/ 98 w 98"/>
                <a:gd name="T5" fmla="*/ 224 h 224"/>
                <a:gd name="T6" fmla="*/ 98 w 98"/>
                <a:gd name="T7" fmla="*/ 0 h 224"/>
                <a:gd name="T8" fmla="*/ 0 w 98"/>
                <a:gd name="T9" fmla="*/ 0 h 224"/>
              </a:gdLst>
              <a:ahLst/>
              <a:cxnLst>
                <a:cxn ang="0">
                  <a:pos x="T0" y="T1"/>
                </a:cxn>
                <a:cxn ang="0">
                  <a:pos x="T2" y="T3"/>
                </a:cxn>
                <a:cxn ang="0">
                  <a:pos x="T4" y="T5"/>
                </a:cxn>
                <a:cxn ang="0">
                  <a:pos x="T6" y="T7"/>
                </a:cxn>
                <a:cxn ang="0">
                  <a:pos x="T8" y="T9"/>
                </a:cxn>
              </a:cxnLst>
              <a:rect l="0" t="0" r="r" b="b"/>
              <a:pathLst>
                <a:path w="98" h="224">
                  <a:moveTo>
                    <a:pt x="0" y="0"/>
                  </a:moveTo>
                  <a:cubicBezTo>
                    <a:pt x="0" y="189"/>
                    <a:pt x="0" y="189"/>
                    <a:pt x="0" y="189"/>
                  </a:cubicBezTo>
                  <a:cubicBezTo>
                    <a:pt x="0" y="208"/>
                    <a:pt x="44" y="224"/>
                    <a:pt x="98" y="224"/>
                  </a:cubicBezTo>
                  <a:cubicBezTo>
                    <a:pt x="98" y="0"/>
                    <a:pt x="98" y="0"/>
                    <a:pt x="98"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1" name="Freeform 8"/>
            <p:cNvSpPr>
              <a:spLocks/>
            </p:cNvSpPr>
            <p:nvPr/>
          </p:nvSpPr>
          <p:spPr bwMode="auto">
            <a:xfrm>
              <a:off x="3144" y="2813"/>
              <a:ext cx="144" cy="326"/>
            </a:xfrm>
            <a:custGeom>
              <a:avLst/>
              <a:gdLst>
                <a:gd name="T0" fmla="*/ 0 w 99"/>
                <a:gd name="T1" fmla="*/ 224 h 224"/>
                <a:gd name="T2" fmla="*/ 1 w 99"/>
                <a:gd name="T3" fmla="*/ 224 h 224"/>
                <a:gd name="T4" fmla="*/ 99 w 99"/>
                <a:gd name="T5" fmla="*/ 189 h 224"/>
                <a:gd name="T6" fmla="*/ 99 w 99"/>
                <a:gd name="T7" fmla="*/ 0 h 224"/>
                <a:gd name="T8" fmla="*/ 0 w 99"/>
                <a:gd name="T9" fmla="*/ 0 h 224"/>
                <a:gd name="T10" fmla="*/ 0 w 99"/>
                <a:gd name="T11" fmla="*/ 224 h 224"/>
              </a:gdLst>
              <a:ahLst/>
              <a:cxnLst>
                <a:cxn ang="0">
                  <a:pos x="T0" y="T1"/>
                </a:cxn>
                <a:cxn ang="0">
                  <a:pos x="T2" y="T3"/>
                </a:cxn>
                <a:cxn ang="0">
                  <a:pos x="T4" y="T5"/>
                </a:cxn>
                <a:cxn ang="0">
                  <a:pos x="T6" y="T7"/>
                </a:cxn>
                <a:cxn ang="0">
                  <a:pos x="T8" y="T9"/>
                </a:cxn>
                <a:cxn ang="0">
                  <a:pos x="T10" y="T11"/>
                </a:cxn>
              </a:cxnLst>
              <a:rect l="0" t="0" r="r" b="b"/>
              <a:pathLst>
                <a:path w="99" h="224">
                  <a:moveTo>
                    <a:pt x="0" y="224"/>
                  </a:moveTo>
                  <a:cubicBezTo>
                    <a:pt x="1" y="224"/>
                    <a:pt x="1" y="224"/>
                    <a:pt x="1" y="224"/>
                  </a:cubicBezTo>
                  <a:cubicBezTo>
                    <a:pt x="55" y="224"/>
                    <a:pt x="99" y="208"/>
                    <a:pt x="99" y="189"/>
                  </a:cubicBezTo>
                  <a:cubicBezTo>
                    <a:pt x="99" y="0"/>
                    <a:pt x="99" y="0"/>
                    <a:pt x="99" y="0"/>
                  </a:cubicBezTo>
                  <a:cubicBezTo>
                    <a:pt x="0" y="0"/>
                    <a:pt x="0" y="0"/>
                    <a:pt x="0" y="0"/>
                  </a:cubicBezTo>
                  <a:lnTo>
                    <a:pt x="0" y="224"/>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2" name="Oval 9"/>
            <p:cNvSpPr>
              <a:spLocks noChangeArrowheads="1"/>
            </p:cNvSpPr>
            <p:nvPr/>
          </p:nvSpPr>
          <p:spPr bwMode="auto">
            <a:xfrm>
              <a:off x="3003" y="2761"/>
              <a:ext cx="285" cy="1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3" name="Oval 10"/>
            <p:cNvSpPr>
              <a:spLocks noChangeArrowheads="1"/>
            </p:cNvSpPr>
            <p:nvPr/>
          </p:nvSpPr>
          <p:spPr bwMode="auto">
            <a:xfrm>
              <a:off x="3033" y="2775"/>
              <a:ext cx="226" cy="69"/>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4" name="Freeform 11"/>
            <p:cNvSpPr>
              <a:spLocks/>
            </p:cNvSpPr>
            <p:nvPr/>
          </p:nvSpPr>
          <p:spPr bwMode="auto">
            <a:xfrm>
              <a:off x="3033" y="2775"/>
              <a:ext cx="226" cy="56"/>
            </a:xfrm>
            <a:custGeom>
              <a:avLst/>
              <a:gdLst>
                <a:gd name="T0" fmla="*/ 140 w 156"/>
                <a:gd name="T1" fmla="*/ 38 h 38"/>
                <a:gd name="T2" fmla="*/ 156 w 156"/>
                <a:gd name="T3" fmla="*/ 24 h 38"/>
                <a:gd name="T4" fmla="*/ 78 w 156"/>
                <a:gd name="T5" fmla="*/ 0 h 38"/>
                <a:gd name="T6" fmla="*/ 0 w 156"/>
                <a:gd name="T7" fmla="*/ 24 h 38"/>
                <a:gd name="T8" fmla="*/ 17 w 156"/>
                <a:gd name="T9" fmla="*/ 38 h 38"/>
                <a:gd name="T10" fmla="*/ 78 w 156"/>
                <a:gd name="T11" fmla="*/ 29 h 38"/>
                <a:gd name="T12" fmla="*/ 140 w 15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140" y="38"/>
                  </a:moveTo>
                  <a:cubicBezTo>
                    <a:pt x="150" y="34"/>
                    <a:pt x="156" y="29"/>
                    <a:pt x="156" y="24"/>
                  </a:cubicBezTo>
                  <a:cubicBezTo>
                    <a:pt x="156" y="11"/>
                    <a:pt x="121" y="0"/>
                    <a:pt x="78" y="0"/>
                  </a:cubicBezTo>
                  <a:cubicBezTo>
                    <a:pt x="35" y="0"/>
                    <a:pt x="0" y="11"/>
                    <a:pt x="0" y="24"/>
                  </a:cubicBezTo>
                  <a:cubicBezTo>
                    <a:pt x="0" y="29"/>
                    <a:pt x="6" y="34"/>
                    <a:pt x="17" y="38"/>
                  </a:cubicBezTo>
                  <a:cubicBezTo>
                    <a:pt x="31" y="33"/>
                    <a:pt x="53" y="29"/>
                    <a:pt x="78" y="29"/>
                  </a:cubicBezTo>
                  <a:cubicBezTo>
                    <a:pt x="103" y="29"/>
                    <a:pt x="126" y="33"/>
                    <a:pt x="140" y="38"/>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5" name="Freeform 12"/>
            <p:cNvSpPr>
              <a:spLocks noEditPoints="1"/>
            </p:cNvSpPr>
            <p:nvPr/>
          </p:nvSpPr>
          <p:spPr bwMode="auto">
            <a:xfrm>
              <a:off x="3043" y="2928"/>
              <a:ext cx="207" cy="118"/>
            </a:xfrm>
            <a:custGeom>
              <a:avLst/>
              <a:gdLst>
                <a:gd name="T0" fmla="*/ 135 w 143"/>
                <a:gd name="T1" fmla="*/ 74 h 81"/>
                <a:gd name="T2" fmla="*/ 113 w 143"/>
                <a:gd name="T3" fmla="*/ 81 h 81"/>
                <a:gd name="T4" fmla="*/ 82 w 143"/>
                <a:gd name="T5" fmla="*/ 81 h 81"/>
                <a:gd name="T6" fmla="*/ 82 w 143"/>
                <a:gd name="T7" fmla="*/ 0 h 81"/>
                <a:gd name="T8" fmla="*/ 111 w 143"/>
                <a:gd name="T9" fmla="*/ 0 h 81"/>
                <a:gd name="T10" fmla="*/ 133 w 143"/>
                <a:gd name="T11" fmla="*/ 5 h 81"/>
                <a:gd name="T12" fmla="*/ 139 w 143"/>
                <a:gd name="T13" fmla="*/ 19 h 81"/>
                <a:gd name="T14" fmla="*/ 134 w 143"/>
                <a:gd name="T15" fmla="*/ 31 h 81"/>
                <a:gd name="T16" fmla="*/ 124 w 143"/>
                <a:gd name="T17" fmla="*/ 37 h 81"/>
                <a:gd name="T18" fmla="*/ 124 w 143"/>
                <a:gd name="T19" fmla="*/ 37 h 81"/>
                <a:gd name="T20" fmla="*/ 138 w 143"/>
                <a:gd name="T21" fmla="*/ 44 h 81"/>
                <a:gd name="T22" fmla="*/ 142 w 143"/>
                <a:gd name="T23" fmla="*/ 57 h 81"/>
                <a:gd name="T24" fmla="*/ 135 w 143"/>
                <a:gd name="T25" fmla="*/ 74 h 81"/>
                <a:gd name="T26" fmla="*/ 59 w 143"/>
                <a:gd name="T27" fmla="*/ 69 h 81"/>
                <a:gd name="T28" fmla="*/ 28 w 143"/>
                <a:gd name="T29" fmla="*/ 81 h 81"/>
                <a:gd name="T30" fmla="*/ 0 w 143"/>
                <a:gd name="T31" fmla="*/ 81 h 81"/>
                <a:gd name="T32" fmla="*/ 0 w 143"/>
                <a:gd name="T33" fmla="*/ 0 h 81"/>
                <a:gd name="T34" fmla="*/ 28 w 143"/>
                <a:gd name="T35" fmla="*/ 0 h 81"/>
                <a:gd name="T36" fmla="*/ 71 w 143"/>
                <a:gd name="T37" fmla="*/ 39 h 81"/>
                <a:gd name="T38" fmla="*/ 59 w 143"/>
                <a:gd name="T3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81">
                  <a:moveTo>
                    <a:pt x="135" y="74"/>
                  </a:moveTo>
                  <a:cubicBezTo>
                    <a:pt x="129" y="78"/>
                    <a:pt x="122" y="81"/>
                    <a:pt x="113" y="81"/>
                  </a:cubicBezTo>
                  <a:cubicBezTo>
                    <a:pt x="82" y="81"/>
                    <a:pt x="82" y="81"/>
                    <a:pt x="82" y="81"/>
                  </a:cubicBezTo>
                  <a:cubicBezTo>
                    <a:pt x="82" y="0"/>
                    <a:pt x="82" y="0"/>
                    <a:pt x="82" y="0"/>
                  </a:cubicBezTo>
                  <a:cubicBezTo>
                    <a:pt x="111" y="0"/>
                    <a:pt x="111" y="0"/>
                    <a:pt x="111" y="0"/>
                  </a:cubicBezTo>
                  <a:cubicBezTo>
                    <a:pt x="121" y="0"/>
                    <a:pt x="128" y="2"/>
                    <a:pt x="133" y="5"/>
                  </a:cubicBezTo>
                  <a:cubicBezTo>
                    <a:pt x="137" y="9"/>
                    <a:pt x="139" y="13"/>
                    <a:pt x="139" y="19"/>
                  </a:cubicBezTo>
                  <a:cubicBezTo>
                    <a:pt x="139" y="24"/>
                    <a:pt x="138" y="28"/>
                    <a:pt x="134" y="31"/>
                  </a:cubicBezTo>
                  <a:cubicBezTo>
                    <a:pt x="131" y="34"/>
                    <a:pt x="128" y="36"/>
                    <a:pt x="124" y="37"/>
                  </a:cubicBezTo>
                  <a:cubicBezTo>
                    <a:pt x="124" y="37"/>
                    <a:pt x="124" y="37"/>
                    <a:pt x="124" y="37"/>
                  </a:cubicBezTo>
                  <a:cubicBezTo>
                    <a:pt x="129" y="38"/>
                    <a:pt x="134" y="40"/>
                    <a:pt x="138" y="44"/>
                  </a:cubicBezTo>
                  <a:cubicBezTo>
                    <a:pt x="141" y="47"/>
                    <a:pt x="142" y="52"/>
                    <a:pt x="142" y="57"/>
                  </a:cubicBezTo>
                  <a:cubicBezTo>
                    <a:pt x="143" y="64"/>
                    <a:pt x="140" y="70"/>
                    <a:pt x="135" y="74"/>
                  </a:cubicBezTo>
                  <a:close/>
                  <a:moveTo>
                    <a:pt x="59" y="69"/>
                  </a:moveTo>
                  <a:cubicBezTo>
                    <a:pt x="52" y="77"/>
                    <a:pt x="41" y="81"/>
                    <a:pt x="28" y="81"/>
                  </a:cubicBezTo>
                  <a:cubicBezTo>
                    <a:pt x="0" y="81"/>
                    <a:pt x="0" y="81"/>
                    <a:pt x="0" y="81"/>
                  </a:cubicBezTo>
                  <a:cubicBezTo>
                    <a:pt x="0" y="0"/>
                    <a:pt x="0" y="0"/>
                    <a:pt x="0" y="0"/>
                  </a:cubicBezTo>
                  <a:cubicBezTo>
                    <a:pt x="28" y="0"/>
                    <a:pt x="28" y="0"/>
                    <a:pt x="28" y="0"/>
                  </a:cubicBezTo>
                  <a:cubicBezTo>
                    <a:pt x="57" y="0"/>
                    <a:pt x="71" y="13"/>
                    <a:pt x="71" y="39"/>
                  </a:cubicBezTo>
                  <a:cubicBezTo>
                    <a:pt x="71" y="52"/>
                    <a:pt x="67" y="62"/>
                    <a:pt x="5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6" name="Freeform 13"/>
            <p:cNvSpPr>
              <a:spLocks/>
            </p:cNvSpPr>
            <p:nvPr/>
          </p:nvSpPr>
          <p:spPr bwMode="auto">
            <a:xfrm>
              <a:off x="3069" y="2950"/>
              <a:ext cx="49" cy="74"/>
            </a:xfrm>
            <a:custGeom>
              <a:avLst/>
              <a:gdLst>
                <a:gd name="T0" fmla="*/ 9 w 34"/>
                <a:gd name="T1" fmla="*/ 0 h 51"/>
                <a:gd name="T2" fmla="*/ 0 w 34"/>
                <a:gd name="T3" fmla="*/ 0 h 51"/>
                <a:gd name="T4" fmla="*/ 0 w 34"/>
                <a:gd name="T5" fmla="*/ 51 h 51"/>
                <a:gd name="T6" fmla="*/ 9 w 34"/>
                <a:gd name="T7" fmla="*/ 51 h 51"/>
                <a:gd name="T8" fmla="*/ 28 w 34"/>
                <a:gd name="T9" fmla="*/ 44 h 51"/>
                <a:gd name="T10" fmla="*/ 34 w 34"/>
                <a:gd name="T11" fmla="*/ 25 h 51"/>
                <a:gd name="T12" fmla="*/ 28 w 34"/>
                <a:gd name="T13" fmla="*/ 7 h 51"/>
                <a:gd name="T14" fmla="*/ 9 w 34"/>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9" y="0"/>
                  </a:moveTo>
                  <a:cubicBezTo>
                    <a:pt x="0" y="0"/>
                    <a:pt x="0" y="0"/>
                    <a:pt x="0" y="0"/>
                  </a:cubicBezTo>
                  <a:cubicBezTo>
                    <a:pt x="0" y="51"/>
                    <a:pt x="0" y="51"/>
                    <a:pt x="0" y="51"/>
                  </a:cubicBezTo>
                  <a:cubicBezTo>
                    <a:pt x="9" y="51"/>
                    <a:pt x="9" y="51"/>
                    <a:pt x="9" y="51"/>
                  </a:cubicBezTo>
                  <a:cubicBezTo>
                    <a:pt x="17" y="51"/>
                    <a:pt x="23" y="49"/>
                    <a:pt x="28" y="44"/>
                  </a:cubicBezTo>
                  <a:cubicBezTo>
                    <a:pt x="32" y="39"/>
                    <a:pt x="34" y="33"/>
                    <a:pt x="34" y="25"/>
                  </a:cubicBezTo>
                  <a:cubicBezTo>
                    <a:pt x="34" y="17"/>
                    <a:pt x="32" y="11"/>
                    <a:pt x="28" y="7"/>
                  </a:cubicBezTo>
                  <a:cubicBezTo>
                    <a:pt x="23" y="2"/>
                    <a:pt x="17" y="0"/>
                    <a:pt x="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7" name="Freeform 14"/>
            <p:cNvSpPr>
              <a:spLocks/>
            </p:cNvSpPr>
            <p:nvPr/>
          </p:nvSpPr>
          <p:spPr bwMode="auto">
            <a:xfrm>
              <a:off x="3188" y="2948"/>
              <a:ext cx="29" cy="28"/>
            </a:xfrm>
            <a:custGeom>
              <a:avLst/>
              <a:gdLst>
                <a:gd name="T0" fmla="*/ 17 w 20"/>
                <a:gd name="T1" fmla="*/ 16 h 19"/>
                <a:gd name="T2" fmla="*/ 20 w 20"/>
                <a:gd name="T3" fmla="*/ 9 h 19"/>
                <a:gd name="T4" fmla="*/ 7 w 20"/>
                <a:gd name="T5" fmla="*/ 0 h 19"/>
                <a:gd name="T6" fmla="*/ 0 w 20"/>
                <a:gd name="T7" fmla="*/ 0 h 19"/>
                <a:gd name="T8" fmla="*/ 0 w 20"/>
                <a:gd name="T9" fmla="*/ 19 h 19"/>
                <a:gd name="T10" fmla="*/ 8 w 20"/>
                <a:gd name="T11" fmla="*/ 19 h 19"/>
                <a:gd name="T12" fmla="*/ 17 w 20"/>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7" y="16"/>
                  </a:moveTo>
                  <a:cubicBezTo>
                    <a:pt x="19" y="14"/>
                    <a:pt x="20" y="12"/>
                    <a:pt x="20" y="9"/>
                  </a:cubicBezTo>
                  <a:cubicBezTo>
                    <a:pt x="20" y="3"/>
                    <a:pt x="16" y="0"/>
                    <a:pt x="7" y="0"/>
                  </a:cubicBezTo>
                  <a:cubicBezTo>
                    <a:pt x="0" y="0"/>
                    <a:pt x="0" y="0"/>
                    <a:pt x="0" y="0"/>
                  </a:cubicBezTo>
                  <a:cubicBezTo>
                    <a:pt x="0" y="19"/>
                    <a:pt x="0" y="19"/>
                    <a:pt x="0" y="19"/>
                  </a:cubicBezTo>
                  <a:cubicBezTo>
                    <a:pt x="8" y="19"/>
                    <a:pt x="8" y="19"/>
                    <a:pt x="8" y="19"/>
                  </a:cubicBezTo>
                  <a:cubicBezTo>
                    <a:pt x="12" y="19"/>
                    <a:pt x="15" y="18"/>
                    <a:pt x="17" y="1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8" name="Freeform 15"/>
            <p:cNvSpPr>
              <a:spLocks/>
            </p:cNvSpPr>
            <p:nvPr/>
          </p:nvSpPr>
          <p:spPr bwMode="auto">
            <a:xfrm>
              <a:off x="3188" y="2995"/>
              <a:ext cx="33" cy="30"/>
            </a:xfrm>
            <a:custGeom>
              <a:avLst/>
              <a:gdLst>
                <a:gd name="T0" fmla="*/ 20 w 23"/>
                <a:gd name="T1" fmla="*/ 3 h 21"/>
                <a:gd name="T2" fmla="*/ 10 w 23"/>
                <a:gd name="T3" fmla="*/ 0 h 21"/>
                <a:gd name="T4" fmla="*/ 0 w 23"/>
                <a:gd name="T5" fmla="*/ 0 h 21"/>
                <a:gd name="T6" fmla="*/ 0 w 23"/>
                <a:gd name="T7" fmla="*/ 21 h 21"/>
                <a:gd name="T8" fmla="*/ 10 w 23"/>
                <a:gd name="T9" fmla="*/ 21 h 21"/>
                <a:gd name="T10" fmla="*/ 20 w 23"/>
                <a:gd name="T11" fmla="*/ 18 h 21"/>
                <a:gd name="T12" fmla="*/ 23 w 23"/>
                <a:gd name="T13" fmla="*/ 10 h 21"/>
                <a:gd name="T14" fmla="*/ 20 w 23"/>
                <a:gd name="T15" fmla="*/ 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0" y="3"/>
                  </a:moveTo>
                  <a:cubicBezTo>
                    <a:pt x="18" y="1"/>
                    <a:pt x="14" y="0"/>
                    <a:pt x="10" y="0"/>
                  </a:cubicBezTo>
                  <a:cubicBezTo>
                    <a:pt x="0" y="0"/>
                    <a:pt x="0" y="0"/>
                    <a:pt x="0" y="0"/>
                  </a:cubicBezTo>
                  <a:cubicBezTo>
                    <a:pt x="0" y="21"/>
                    <a:pt x="0" y="21"/>
                    <a:pt x="0" y="21"/>
                  </a:cubicBezTo>
                  <a:cubicBezTo>
                    <a:pt x="10" y="21"/>
                    <a:pt x="10" y="21"/>
                    <a:pt x="10" y="21"/>
                  </a:cubicBezTo>
                  <a:cubicBezTo>
                    <a:pt x="14" y="21"/>
                    <a:pt x="18" y="20"/>
                    <a:pt x="20" y="18"/>
                  </a:cubicBezTo>
                  <a:cubicBezTo>
                    <a:pt x="22" y="16"/>
                    <a:pt x="23" y="14"/>
                    <a:pt x="23" y="10"/>
                  </a:cubicBezTo>
                  <a:cubicBezTo>
                    <a:pt x="23" y="7"/>
                    <a:pt x="22" y="5"/>
                    <a:pt x="20" y="3"/>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19" name="Rectangle 16"/>
            <p:cNvSpPr>
              <a:spLocks noChangeArrowheads="1"/>
            </p:cNvSpPr>
            <p:nvPr/>
          </p:nvSpPr>
          <p:spPr bwMode="auto">
            <a:xfrm>
              <a:off x="3398" y="2838"/>
              <a:ext cx="6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2244">
                  <a:solidFill>
                    <a:srgbClr val="FFFFFF"/>
                  </a:solidFill>
                  <a:latin typeface="Segoe Pro Display Light" panose="020B0302040504020203" pitchFamily="34" charset="0"/>
                </a:rPr>
                <a:t>SQL - A</a:t>
              </a:r>
              <a:endParaRPr lang="en-US" altLang="en-US" sz="1836">
                <a:solidFill>
                  <a:srgbClr val="00B0F0"/>
                </a:solidFill>
              </a:endParaRPr>
            </a:p>
          </p:txBody>
        </p:sp>
        <p:sp>
          <p:nvSpPr>
            <p:cNvPr id="20" name="Freeform 17"/>
            <p:cNvSpPr>
              <a:spLocks/>
            </p:cNvSpPr>
            <p:nvPr/>
          </p:nvSpPr>
          <p:spPr bwMode="auto">
            <a:xfrm>
              <a:off x="4327" y="2623"/>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0 h 451"/>
                <a:gd name="T10" fmla="*/ 60 w 935"/>
                <a:gd name="T11" fmla="*/ 0 h 451"/>
                <a:gd name="T12" fmla="*/ 875 w 935"/>
                <a:gd name="T13" fmla="*/ 0 h 451"/>
                <a:gd name="T14" fmla="*/ 935 w 935"/>
                <a:gd name="T15" fmla="*/ 60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0"/>
                    <a:pt x="0" y="60"/>
                    <a:pt x="0" y="60"/>
                  </a:cubicBezTo>
                  <a:cubicBezTo>
                    <a:pt x="0" y="27"/>
                    <a:pt x="27" y="0"/>
                    <a:pt x="60" y="0"/>
                  </a:cubicBezTo>
                  <a:cubicBezTo>
                    <a:pt x="875" y="0"/>
                    <a:pt x="875" y="0"/>
                    <a:pt x="875" y="0"/>
                  </a:cubicBezTo>
                  <a:cubicBezTo>
                    <a:pt x="908" y="0"/>
                    <a:pt x="935" y="27"/>
                    <a:pt x="935" y="60"/>
                  </a:cubicBezTo>
                  <a:lnTo>
                    <a:pt x="935" y="390"/>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1" name="Freeform 18"/>
            <p:cNvSpPr>
              <a:spLocks/>
            </p:cNvSpPr>
            <p:nvPr/>
          </p:nvSpPr>
          <p:spPr bwMode="auto">
            <a:xfrm>
              <a:off x="4322" y="2620"/>
              <a:ext cx="1367"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2 h 455"/>
                <a:gd name="T16" fmla="*/ 22 w 941"/>
                <a:gd name="T17" fmla="*/ 22 h 455"/>
                <a:gd name="T18" fmla="*/ 63 w 941"/>
                <a:gd name="T19" fmla="*/ 5 h 455"/>
                <a:gd name="T20" fmla="*/ 878 w 941"/>
                <a:gd name="T21" fmla="*/ 5 h 455"/>
                <a:gd name="T22" fmla="*/ 878 w 941"/>
                <a:gd name="T23" fmla="*/ 5 h 455"/>
                <a:gd name="T24" fmla="*/ 919 w 941"/>
                <a:gd name="T25" fmla="*/ 22 h 455"/>
                <a:gd name="T26" fmla="*/ 936 w 941"/>
                <a:gd name="T27" fmla="*/ 62 h 455"/>
                <a:gd name="T28" fmla="*/ 936 w 941"/>
                <a:gd name="T29" fmla="*/ 392 h 455"/>
                <a:gd name="T30" fmla="*/ 938 w 941"/>
                <a:gd name="T31" fmla="*/ 392 h 455"/>
                <a:gd name="T32" fmla="*/ 941 w 941"/>
                <a:gd name="T33" fmla="*/ 392 h 455"/>
                <a:gd name="T34" fmla="*/ 941 w 941"/>
                <a:gd name="T35" fmla="*/ 62 h 455"/>
                <a:gd name="T36" fmla="*/ 878 w 941"/>
                <a:gd name="T37" fmla="*/ 0 h 455"/>
                <a:gd name="T38" fmla="*/ 63 w 941"/>
                <a:gd name="T39" fmla="*/ 0 h 455"/>
                <a:gd name="T40" fmla="*/ 0 w 941"/>
                <a:gd name="T41" fmla="*/ 62 h 455"/>
                <a:gd name="T42" fmla="*/ 0 w 941"/>
                <a:gd name="T43" fmla="*/ 392 h 455"/>
                <a:gd name="T44" fmla="*/ 63 w 941"/>
                <a:gd name="T45" fmla="*/ 455 h 455"/>
                <a:gd name="T46" fmla="*/ 878 w 941"/>
                <a:gd name="T47" fmla="*/ 455 h 455"/>
                <a:gd name="T48" fmla="*/ 878 w 941"/>
                <a:gd name="T49" fmla="*/ 455 h 455"/>
                <a:gd name="T50" fmla="*/ 941 w 941"/>
                <a:gd name="T51" fmla="*/ 392 h 455"/>
                <a:gd name="T52" fmla="*/ 938 w 941"/>
                <a:gd name="T53"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2" y="444"/>
                    <a:pt x="22" y="433"/>
                  </a:cubicBezTo>
                  <a:cubicBezTo>
                    <a:pt x="11" y="423"/>
                    <a:pt x="5" y="408"/>
                    <a:pt x="5" y="392"/>
                  </a:cubicBezTo>
                  <a:cubicBezTo>
                    <a:pt x="5" y="62"/>
                    <a:pt x="5" y="62"/>
                    <a:pt x="5" y="62"/>
                  </a:cubicBezTo>
                  <a:cubicBezTo>
                    <a:pt x="5" y="46"/>
                    <a:pt x="11" y="32"/>
                    <a:pt x="22" y="22"/>
                  </a:cubicBezTo>
                  <a:cubicBezTo>
                    <a:pt x="32" y="11"/>
                    <a:pt x="47" y="5"/>
                    <a:pt x="63" y="5"/>
                  </a:cubicBezTo>
                  <a:cubicBezTo>
                    <a:pt x="878" y="5"/>
                    <a:pt x="878" y="5"/>
                    <a:pt x="878" y="5"/>
                  </a:cubicBezTo>
                  <a:cubicBezTo>
                    <a:pt x="878" y="5"/>
                    <a:pt x="878" y="5"/>
                    <a:pt x="878" y="5"/>
                  </a:cubicBezTo>
                  <a:cubicBezTo>
                    <a:pt x="894" y="5"/>
                    <a:pt x="908" y="11"/>
                    <a:pt x="919" y="22"/>
                  </a:cubicBezTo>
                  <a:cubicBezTo>
                    <a:pt x="929" y="32"/>
                    <a:pt x="936" y="46"/>
                    <a:pt x="936" y="62"/>
                  </a:cubicBezTo>
                  <a:cubicBezTo>
                    <a:pt x="936" y="392"/>
                    <a:pt x="936" y="392"/>
                    <a:pt x="936" y="392"/>
                  </a:cubicBezTo>
                  <a:cubicBezTo>
                    <a:pt x="938" y="392"/>
                    <a:pt x="938" y="392"/>
                    <a:pt x="938" y="392"/>
                  </a:cubicBezTo>
                  <a:cubicBezTo>
                    <a:pt x="941" y="392"/>
                    <a:pt x="941" y="392"/>
                    <a:pt x="941" y="392"/>
                  </a:cubicBezTo>
                  <a:cubicBezTo>
                    <a:pt x="941" y="62"/>
                    <a:pt x="941" y="62"/>
                    <a:pt x="941" y="62"/>
                  </a:cubicBezTo>
                  <a:cubicBezTo>
                    <a:pt x="941" y="28"/>
                    <a:pt x="912" y="0"/>
                    <a:pt x="878" y="0"/>
                  </a:cubicBezTo>
                  <a:cubicBezTo>
                    <a:pt x="63" y="0"/>
                    <a:pt x="63" y="0"/>
                    <a:pt x="63" y="0"/>
                  </a:cubicBezTo>
                  <a:cubicBezTo>
                    <a:pt x="28" y="0"/>
                    <a:pt x="0" y="28"/>
                    <a:pt x="0" y="62"/>
                  </a:cubicBezTo>
                  <a:cubicBezTo>
                    <a:pt x="0" y="392"/>
                    <a:pt x="0" y="392"/>
                    <a:pt x="0" y="392"/>
                  </a:cubicBezTo>
                  <a:cubicBezTo>
                    <a:pt x="0" y="427"/>
                    <a:pt x="28" y="455"/>
                    <a:pt x="63" y="455"/>
                  </a:cubicBezTo>
                  <a:cubicBezTo>
                    <a:pt x="878" y="455"/>
                    <a:pt x="878" y="455"/>
                    <a:pt x="878" y="455"/>
                  </a:cubicBezTo>
                  <a:cubicBezTo>
                    <a:pt x="878" y="455"/>
                    <a:pt x="878" y="455"/>
                    <a:pt x="878" y="455"/>
                  </a:cubicBezTo>
                  <a:cubicBezTo>
                    <a:pt x="912"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2" name="Freeform 19"/>
            <p:cNvSpPr>
              <a:spLocks/>
            </p:cNvSpPr>
            <p:nvPr/>
          </p:nvSpPr>
          <p:spPr bwMode="auto">
            <a:xfrm>
              <a:off x="4431" y="2800"/>
              <a:ext cx="340" cy="30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3" name="Freeform 20"/>
            <p:cNvSpPr>
              <a:spLocks/>
            </p:cNvSpPr>
            <p:nvPr/>
          </p:nvSpPr>
          <p:spPr bwMode="auto">
            <a:xfrm>
              <a:off x="4431" y="2800"/>
              <a:ext cx="340" cy="30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4" name="Freeform 21"/>
            <p:cNvSpPr>
              <a:spLocks/>
            </p:cNvSpPr>
            <p:nvPr/>
          </p:nvSpPr>
          <p:spPr bwMode="auto">
            <a:xfrm>
              <a:off x="4472" y="2845"/>
              <a:ext cx="42" cy="108"/>
            </a:xfrm>
            <a:custGeom>
              <a:avLst/>
              <a:gdLst>
                <a:gd name="T0" fmla="*/ 19 w 29"/>
                <a:gd name="T1" fmla="*/ 74 h 74"/>
                <a:gd name="T2" fmla="*/ 29 w 29"/>
                <a:gd name="T3" fmla="*/ 57 h 74"/>
                <a:gd name="T4" fmla="*/ 15 w 29"/>
                <a:gd name="T5" fmla="*/ 0 h 74"/>
                <a:gd name="T6" fmla="*/ 4 w 29"/>
                <a:gd name="T7" fmla="*/ 13 h 74"/>
                <a:gd name="T8" fmla="*/ 19 w 29"/>
                <a:gd name="T9" fmla="*/ 74 h 74"/>
              </a:gdLst>
              <a:ahLst/>
              <a:cxnLst>
                <a:cxn ang="0">
                  <a:pos x="T0" y="T1"/>
                </a:cxn>
                <a:cxn ang="0">
                  <a:pos x="T2" y="T3"/>
                </a:cxn>
                <a:cxn ang="0">
                  <a:pos x="T4" y="T5"/>
                </a:cxn>
                <a:cxn ang="0">
                  <a:pos x="T6" y="T7"/>
                </a:cxn>
                <a:cxn ang="0">
                  <a:pos x="T8" y="T9"/>
                </a:cxn>
              </a:cxnLst>
              <a:rect l="0" t="0" r="r" b="b"/>
              <a:pathLst>
                <a:path w="29" h="74">
                  <a:moveTo>
                    <a:pt x="19" y="74"/>
                  </a:moveTo>
                  <a:cubicBezTo>
                    <a:pt x="21" y="69"/>
                    <a:pt x="25" y="63"/>
                    <a:pt x="29" y="57"/>
                  </a:cubicBezTo>
                  <a:cubicBezTo>
                    <a:pt x="12" y="31"/>
                    <a:pt x="13" y="10"/>
                    <a:pt x="15" y="0"/>
                  </a:cubicBezTo>
                  <a:cubicBezTo>
                    <a:pt x="11" y="4"/>
                    <a:pt x="7" y="9"/>
                    <a:pt x="4" y="13"/>
                  </a:cubicBezTo>
                  <a:cubicBezTo>
                    <a:pt x="1" y="27"/>
                    <a:pt x="0" y="48"/>
                    <a:pt x="19"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5" name="Freeform 22"/>
            <p:cNvSpPr>
              <a:spLocks/>
            </p:cNvSpPr>
            <p:nvPr/>
          </p:nvSpPr>
          <p:spPr bwMode="auto">
            <a:xfrm>
              <a:off x="4523" y="2958"/>
              <a:ext cx="203" cy="101"/>
            </a:xfrm>
            <a:custGeom>
              <a:avLst/>
              <a:gdLst>
                <a:gd name="T0" fmla="*/ 30 w 140"/>
                <a:gd name="T1" fmla="*/ 17 h 69"/>
                <a:gd name="T2" fmla="*/ 10 w 140"/>
                <a:gd name="T3" fmla="*/ 0 h 69"/>
                <a:gd name="T4" fmla="*/ 0 w 140"/>
                <a:gd name="T5" fmla="*/ 16 h 69"/>
                <a:gd name="T6" fmla="*/ 18 w 140"/>
                <a:gd name="T7" fmla="*/ 32 h 69"/>
                <a:gd name="T8" fmla="*/ 126 w 140"/>
                <a:gd name="T9" fmla="*/ 69 h 69"/>
                <a:gd name="T10" fmla="*/ 140 w 140"/>
                <a:gd name="T11" fmla="*/ 52 h 69"/>
                <a:gd name="T12" fmla="*/ 30 w 140"/>
                <a:gd name="T13" fmla="*/ 17 h 69"/>
              </a:gdLst>
              <a:ahLst/>
              <a:cxnLst>
                <a:cxn ang="0">
                  <a:pos x="T0" y="T1"/>
                </a:cxn>
                <a:cxn ang="0">
                  <a:pos x="T2" y="T3"/>
                </a:cxn>
                <a:cxn ang="0">
                  <a:pos x="T4" y="T5"/>
                </a:cxn>
                <a:cxn ang="0">
                  <a:pos x="T6" y="T7"/>
                </a:cxn>
                <a:cxn ang="0">
                  <a:pos x="T8" y="T9"/>
                </a:cxn>
                <a:cxn ang="0">
                  <a:pos x="T10" y="T11"/>
                </a:cxn>
                <a:cxn ang="0">
                  <a:pos x="T12" y="T13"/>
                </a:cxn>
              </a:cxnLst>
              <a:rect l="0" t="0" r="r" b="b"/>
              <a:pathLst>
                <a:path w="140" h="69">
                  <a:moveTo>
                    <a:pt x="30" y="17"/>
                  </a:moveTo>
                  <a:cubicBezTo>
                    <a:pt x="22" y="11"/>
                    <a:pt x="16" y="5"/>
                    <a:pt x="10" y="0"/>
                  </a:cubicBezTo>
                  <a:cubicBezTo>
                    <a:pt x="6" y="5"/>
                    <a:pt x="3" y="11"/>
                    <a:pt x="0" y="16"/>
                  </a:cubicBezTo>
                  <a:cubicBezTo>
                    <a:pt x="6" y="21"/>
                    <a:pt x="11" y="26"/>
                    <a:pt x="18" y="32"/>
                  </a:cubicBezTo>
                  <a:cubicBezTo>
                    <a:pt x="61" y="66"/>
                    <a:pt x="103" y="69"/>
                    <a:pt x="126" y="69"/>
                  </a:cubicBezTo>
                  <a:cubicBezTo>
                    <a:pt x="128" y="69"/>
                    <a:pt x="135" y="59"/>
                    <a:pt x="140" y="52"/>
                  </a:cubicBezTo>
                  <a:cubicBezTo>
                    <a:pt x="129" y="55"/>
                    <a:pt x="84" y="60"/>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6" name="Freeform 23"/>
            <p:cNvSpPr>
              <a:spLocks/>
            </p:cNvSpPr>
            <p:nvPr/>
          </p:nvSpPr>
          <p:spPr bwMode="auto">
            <a:xfrm>
              <a:off x="4604" y="2881"/>
              <a:ext cx="144" cy="121"/>
            </a:xfrm>
            <a:custGeom>
              <a:avLst/>
              <a:gdLst>
                <a:gd name="T0" fmla="*/ 0 w 99"/>
                <a:gd name="T1" fmla="*/ 9 h 83"/>
                <a:gd name="T2" fmla="*/ 96 w 99"/>
                <a:gd name="T3" fmla="*/ 83 h 83"/>
                <a:gd name="T4" fmla="*/ 99 w 99"/>
                <a:gd name="T5" fmla="*/ 74 h 83"/>
                <a:gd name="T6" fmla="*/ 14 w 99"/>
                <a:gd name="T7" fmla="*/ 0 h 83"/>
                <a:gd name="T8" fmla="*/ 0 w 99"/>
                <a:gd name="T9" fmla="*/ 9 h 83"/>
              </a:gdLst>
              <a:ahLst/>
              <a:cxnLst>
                <a:cxn ang="0">
                  <a:pos x="T0" y="T1"/>
                </a:cxn>
                <a:cxn ang="0">
                  <a:pos x="T2" y="T3"/>
                </a:cxn>
                <a:cxn ang="0">
                  <a:pos x="T4" y="T5"/>
                </a:cxn>
                <a:cxn ang="0">
                  <a:pos x="T6" y="T7"/>
                </a:cxn>
                <a:cxn ang="0">
                  <a:pos x="T8" y="T9"/>
                </a:cxn>
              </a:cxnLst>
              <a:rect l="0" t="0" r="r" b="b"/>
              <a:pathLst>
                <a:path w="99" h="83">
                  <a:moveTo>
                    <a:pt x="0" y="9"/>
                  </a:moveTo>
                  <a:cubicBezTo>
                    <a:pt x="39" y="45"/>
                    <a:pt x="84" y="75"/>
                    <a:pt x="96" y="83"/>
                  </a:cubicBezTo>
                  <a:cubicBezTo>
                    <a:pt x="97" y="80"/>
                    <a:pt x="98" y="77"/>
                    <a:pt x="99" y="74"/>
                  </a:cubicBezTo>
                  <a:cubicBezTo>
                    <a:pt x="86" y="65"/>
                    <a:pt x="54" y="40"/>
                    <a:pt x="14" y="0"/>
                  </a:cubicBezTo>
                  <a:cubicBezTo>
                    <a:pt x="10" y="3"/>
                    <a:pt x="5"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7" name="Freeform 24"/>
            <p:cNvSpPr>
              <a:spLocks/>
            </p:cNvSpPr>
            <p:nvPr/>
          </p:nvSpPr>
          <p:spPr bwMode="auto">
            <a:xfrm>
              <a:off x="4534" y="2807"/>
              <a:ext cx="63" cy="60"/>
            </a:xfrm>
            <a:custGeom>
              <a:avLst/>
              <a:gdLst>
                <a:gd name="T0" fmla="*/ 43 w 43"/>
                <a:gd name="T1" fmla="*/ 32 h 41"/>
                <a:gd name="T2" fmla="*/ 14 w 43"/>
                <a:gd name="T3" fmla="*/ 0 h 41"/>
                <a:gd name="T4" fmla="*/ 0 w 43"/>
                <a:gd name="T5" fmla="*/ 5 h 41"/>
                <a:gd name="T6" fmla="*/ 28 w 43"/>
                <a:gd name="T7" fmla="*/ 41 h 41"/>
                <a:gd name="T8" fmla="*/ 43 w 43"/>
                <a:gd name="T9" fmla="*/ 32 h 41"/>
              </a:gdLst>
              <a:ahLst/>
              <a:cxnLst>
                <a:cxn ang="0">
                  <a:pos x="T0" y="T1"/>
                </a:cxn>
                <a:cxn ang="0">
                  <a:pos x="T2" y="T3"/>
                </a:cxn>
                <a:cxn ang="0">
                  <a:pos x="T4" y="T5"/>
                </a:cxn>
                <a:cxn ang="0">
                  <a:pos x="T6" y="T7"/>
                </a:cxn>
                <a:cxn ang="0">
                  <a:pos x="T8" y="T9"/>
                </a:cxn>
              </a:cxnLst>
              <a:rect l="0" t="0" r="r" b="b"/>
              <a:pathLst>
                <a:path w="43" h="41">
                  <a:moveTo>
                    <a:pt x="43" y="32"/>
                  </a:moveTo>
                  <a:cubicBezTo>
                    <a:pt x="34" y="22"/>
                    <a:pt x="24" y="11"/>
                    <a:pt x="14" y="0"/>
                  </a:cubicBezTo>
                  <a:cubicBezTo>
                    <a:pt x="9" y="1"/>
                    <a:pt x="5" y="3"/>
                    <a:pt x="0" y="5"/>
                  </a:cubicBezTo>
                  <a:cubicBezTo>
                    <a:pt x="8" y="17"/>
                    <a:pt x="17" y="29"/>
                    <a:pt x="28" y="41"/>
                  </a:cubicBezTo>
                  <a:cubicBezTo>
                    <a:pt x="33" y="37"/>
                    <a:pt x="38" y="34"/>
                    <a:pt x="43"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8" name="Freeform 25"/>
            <p:cNvSpPr>
              <a:spLocks/>
            </p:cNvSpPr>
            <p:nvPr/>
          </p:nvSpPr>
          <p:spPr bwMode="auto">
            <a:xfrm>
              <a:off x="4478" y="2953"/>
              <a:ext cx="45" cy="114"/>
            </a:xfrm>
            <a:custGeom>
              <a:avLst/>
              <a:gdLst>
                <a:gd name="T0" fmla="*/ 15 w 31"/>
                <a:gd name="T1" fmla="*/ 0 h 79"/>
                <a:gd name="T2" fmla="*/ 0 w 31"/>
                <a:gd name="T3" fmla="*/ 58 h 79"/>
                <a:gd name="T4" fmla="*/ 2 w 31"/>
                <a:gd name="T5" fmla="*/ 62 h 79"/>
                <a:gd name="T6" fmla="*/ 19 w 31"/>
                <a:gd name="T7" fmla="*/ 79 h 79"/>
                <a:gd name="T8" fmla="*/ 31 w 31"/>
                <a:gd name="T9" fmla="*/ 20 h 79"/>
                <a:gd name="T10" fmla="*/ 15 w 31"/>
                <a:gd name="T11" fmla="*/ 0 h 79"/>
              </a:gdLst>
              <a:ahLst/>
              <a:cxnLst>
                <a:cxn ang="0">
                  <a:pos x="T0" y="T1"/>
                </a:cxn>
                <a:cxn ang="0">
                  <a:pos x="T2" y="T3"/>
                </a:cxn>
                <a:cxn ang="0">
                  <a:pos x="T4" y="T5"/>
                </a:cxn>
                <a:cxn ang="0">
                  <a:pos x="T6" y="T7"/>
                </a:cxn>
                <a:cxn ang="0">
                  <a:pos x="T8" y="T9"/>
                </a:cxn>
                <a:cxn ang="0">
                  <a:pos x="T10" y="T11"/>
                </a:cxn>
              </a:cxnLst>
              <a:rect l="0" t="0" r="r" b="b"/>
              <a:pathLst>
                <a:path w="31" h="79">
                  <a:moveTo>
                    <a:pt x="15" y="0"/>
                  </a:moveTo>
                  <a:cubicBezTo>
                    <a:pt x="5" y="21"/>
                    <a:pt x="1" y="41"/>
                    <a:pt x="0" y="58"/>
                  </a:cubicBezTo>
                  <a:cubicBezTo>
                    <a:pt x="1" y="59"/>
                    <a:pt x="1" y="60"/>
                    <a:pt x="2" y="62"/>
                  </a:cubicBezTo>
                  <a:cubicBezTo>
                    <a:pt x="7" y="68"/>
                    <a:pt x="13" y="74"/>
                    <a:pt x="19" y="79"/>
                  </a:cubicBezTo>
                  <a:cubicBezTo>
                    <a:pt x="18" y="65"/>
                    <a:pt x="20" y="43"/>
                    <a:pt x="31" y="20"/>
                  </a:cubicBezTo>
                  <a:cubicBezTo>
                    <a:pt x="24" y="13"/>
                    <a:pt x="19"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29" name="Freeform 26"/>
            <p:cNvSpPr>
              <a:spLocks/>
            </p:cNvSpPr>
            <p:nvPr/>
          </p:nvSpPr>
          <p:spPr bwMode="auto">
            <a:xfrm>
              <a:off x="4499" y="2867"/>
              <a:ext cx="105" cy="115"/>
            </a:xfrm>
            <a:custGeom>
              <a:avLst/>
              <a:gdLst>
                <a:gd name="T0" fmla="*/ 52 w 72"/>
                <a:gd name="T1" fmla="*/ 0 h 79"/>
                <a:gd name="T2" fmla="*/ 24 w 72"/>
                <a:gd name="T3" fmla="*/ 25 h 79"/>
                <a:gd name="T4" fmla="*/ 10 w 72"/>
                <a:gd name="T5" fmla="*/ 42 h 79"/>
                <a:gd name="T6" fmla="*/ 10 w 72"/>
                <a:gd name="T7" fmla="*/ 42 h 79"/>
                <a:gd name="T8" fmla="*/ 0 w 72"/>
                <a:gd name="T9" fmla="*/ 59 h 79"/>
                <a:gd name="T10" fmla="*/ 16 w 72"/>
                <a:gd name="T11" fmla="*/ 79 h 79"/>
                <a:gd name="T12" fmla="*/ 26 w 72"/>
                <a:gd name="T13" fmla="*/ 63 h 79"/>
                <a:gd name="T14" fmla="*/ 26 w 72"/>
                <a:gd name="T15" fmla="*/ 63 h 79"/>
                <a:gd name="T16" fmla="*/ 45 w 72"/>
                <a:gd name="T17" fmla="*/ 41 h 79"/>
                <a:gd name="T18" fmla="*/ 72 w 72"/>
                <a:gd name="T19" fmla="*/ 19 h 79"/>
                <a:gd name="T20" fmla="*/ 52 w 7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9">
                  <a:moveTo>
                    <a:pt x="52" y="0"/>
                  </a:moveTo>
                  <a:cubicBezTo>
                    <a:pt x="43" y="6"/>
                    <a:pt x="33" y="14"/>
                    <a:pt x="24" y="25"/>
                  </a:cubicBezTo>
                  <a:cubicBezTo>
                    <a:pt x="18" y="30"/>
                    <a:pt x="14" y="36"/>
                    <a:pt x="10" y="42"/>
                  </a:cubicBezTo>
                  <a:cubicBezTo>
                    <a:pt x="10" y="42"/>
                    <a:pt x="10" y="42"/>
                    <a:pt x="10" y="42"/>
                  </a:cubicBezTo>
                  <a:cubicBezTo>
                    <a:pt x="6" y="48"/>
                    <a:pt x="2" y="54"/>
                    <a:pt x="0" y="59"/>
                  </a:cubicBezTo>
                  <a:cubicBezTo>
                    <a:pt x="4" y="66"/>
                    <a:pt x="9" y="72"/>
                    <a:pt x="16" y="79"/>
                  </a:cubicBezTo>
                  <a:cubicBezTo>
                    <a:pt x="19" y="74"/>
                    <a:pt x="22" y="68"/>
                    <a:pt x="26" y="63"/>
                  </a:cubicBezTo>
                  <a:cubicBezTo>
                    <a:pt x="26" y="63"/>
                    <a:pt x="26" y="63"/>
                    <a:pt x="26" y="63"/>
                  </a:cubicBezTo>
                  <a:cubicBezTo>
                    <a:pt x="31" y="55"/>
                    <a:pt x="37" y="48"/>
                    <a:pt x="45" y="41"/>
                  </a:cubicBezTo>
                  <a:cubicBezTo>
                    <a:pt x="55" y="32"/>
                    <a:pt x="64" y="25"/>
                    <a:pt x="72" y="19"/>
                  </a:cubicBezTo>
                  <a:cubicBezTo>
                    <a:pt x="65" y="13"/>
                    <a:pt x="58" y="6"/>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0" name="Freeform 27"/>
            <p:cNvSpPr>
              <a:spLocks/>
            </p:cNvSpPr>
            <p:nvPr/>
          </p:nvSpPr>
          <p:spPr bwMode="auto">
            <a:xfrm>
              <a:off x="4575" y="2831"/>
              <a:ext cx="144" cy="63"/>
            </a:xfrm>
            <a:custGeom>
              <a:avLst/>
              <a:gdLst>
                <a:gd name="T0" fmla="*/ 84 w 99"/>
                <a:gd name="T1" fmla="*/ 3 h 44"/>
                <a:gd name="T2" fmla="*/ 15 w 99"/>
                <a:gd name="T3" fmla="*/ 16 h 44"/>
                <a:gd name="T4" fmla="*/ 15 w 99"/>
                <a:gd name="T5" fmla="*/ 16 h 44"/>
                <a:gd name="T6" fmla="*/ 0 w 99"/>
                <a:gd name="T7" fmla="*/ 25 h 44"/>
                <a:gd name="T8" fmla="*/ 20 w 99"/>
                <a:gd name="T9" fmla="*/ 44 h 44"/>
                <a:gd name="T10" fmla="*/ 34 w 99"/>
                <a:gd name="T11" fmla="*/ 35 h 44"/>
                <a:gd name="T12" fmla="*/ 34 w 99"/>
                <a:gd name="T13" fmla="*/ 35 h 44"/>
                <a:gd name="T14" fmla="*/ 99 w 99"/>
                <a:gd name="T15" fmla="*/ 18 h 44"/>
                <a:gd name="T16" fmla="*/ 84 w 99"/>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4">
                  <a:moveTo>
                    <a:pt x="84" y="3"/>
                  </a:moveTo>
                  <a:cubicBezTo>
                    <a:pt x="68" y="0"/>
                    <a:pt x="43" y="1"/>
                    <a:pt x="15" y="16"/>
                  </a:cubicBezTo>
                  <a:cubicBezTo>
                    <a:pt x="15" y="16"/>
                    <a:pt x="15" y="16"/>
                    <a:pt x="15" y="16"/>
                  </a:cubicBezTo>
                  <a:cubicBezTo>
                    <a:pt x="10" y="18"/>
                    <a:pt x="5" y="21"/>
                    <a:pt x="0" y="25"/>
                  </a:cubicBezTo>
                  <a:cubicBezTo>
                    <a:pt x="6" y="31"/>
                    <a:pt x="13" y="38"/>
                    <a:pt x="20" y="44"/>
                  </a:cubicBezTo>
                  <a:cubicBezTo>
                    <a:pt x="25" y="41"/>
                    <a:pt x="30" y="38"/>
                    <a:pt x="34" y="35"/>
                  </a:cubicBezTo>
                  <a:cubicBezTo>
                    <a:pt x="34" y="35"/>
                    <a:pt x="34" y="35"/>
                    <a:pt x="34" y="35"/>
                  </a:cubicBezTo>
                  <a:cubicBezTo>
                    <a:pt x="72" y="15"/>
                    <a:pt x="99" y="18"/>
                    <a:pt x="99" y="18"/>
                  </a:cubicBezTo>
                  <a:cubicBezTo>
                    <a:pt x="95" y="12"/>
                    <a:pt x="90" y="7"/>
                    <a:pt x="8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1" name="Freeform 28"/>
            <p:cNvSpPr>
              <a:spLocks/>
            </p:cNvSpPr>
            <p:nvPr/>
          </p:nvSpPr>
          <p:spPr bwMode="auto">
            <a:xfrm>
              <a:off x="4653" y="2921"/>
              <a:ext cx="75" cy="72"/>
            </a:xfrm>
            <a:custGeom>
              <a:avLst/>
              <a:gdLst>
                <a:gd name="T0" fmla="*/ 12 w 51"/>
                <a:gd name="T1" fmla="*/ 7 h 50"/>
                <a:gd name="T2" fmla="*/ 8 w 51"/>
                <a:gd name="T3" fmla="*/ 39 h 50"/>
                <a:gd name="T4" fmla="*/ 39 w 51"/>
                <a:gd name="T5" fmla="*/ 43 h 50"/>
                <a:gd name="T6" fmla="*/ 43 w 51"/>
                <a:gd name="T7" fmla="*/ 12 h 50"/>
                <a:gd name="T8" fmla="*/ 12 w 51"/>
                <a:gd name="T9" fmla="*/ 7 h 50"/>
              </a:gdLst>
              <a:ahLst/>
              <a:cxnLst>
                <a:cxn ang="0">
                  <a:pos x="T0" y="T1"/>
                </a:cxn>
                <a:cxn ang="0">
                  <a:pos x="T2" y="T3"/>
                </a:cxn>
                <a:cxn ang="0">
                  <a:pos x="T4" y="T5"/>
                </a:cxn>
                <a:cxn ang="0">
                  <a:pos x="T6" y="T7"/>
                </a:cxn>
                <a:cxn ang="0">
                  <a:pos x="T8" y="T9"/>
                </a:cxn>
              </a:cxnLst>
              <a:rect l="0" t="0" r="r" b="b"/>
              <a:pathLst>
                <a:path w="51" h="50">
                  <a:moveTo>
                    <a:pt x="12" y="7"/>
                  </a:moveTo>
                  <a:cubicBezTo>
                    <a:pt x="2" y="15"/>
                    <a:pt x="0" y="29"/>
                    <a:pt x="8" y="39"/>
                  </a:cubicBezTo>
                  <a:cubicBezTo>
                    <a:pt x="15" y="48"/>
                    <a:pt x="29" y="50"/>
                    <a:pt x="39" y="43"/>
                  </a:cubicBezTo>
                  <a:cubicBezTo>
                    <a:pt x="49" y="35"/>
                    <a:pt x="51" y="21"/>
                    <a:pt x="43" y="12"/>
                  </a:cubicBezTo>
                  <a:cubicBezTo>
                    <a:pt x="36" y="2"/>
                    <a:pt x="22" y="0"/>
                    <a:pt x="1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2" name="Freeform 29"/>
            <p:cNvSpPr>
              <a:spLocks/>
            </p:cNvSpPr>
            <p:nvPr/>
          </p:nvSpPr>
          <p:spPr bwMode="auto">
            <a:xfrm>
              <a:off x="4590" y="3002"/>
              <a:ext cx="66" cy="67"/>
            </a:xfrm>
            <a:custGeom>
              <a:avLst/>
              <a:gdLst>
                <a:gd name="T0" fmla="*/ 10 w 46"/>
                <a:gd name="T1" fmla="*/ 7 h 46"/>
                <a:gd name="T2" fmla="*/ 6 w 46"/>
                <a:gd name="T3" fmla="*/ 36 h 46"/>
                <a:gd name="T4" fmla="*/ 35 w 46"/>
                <a:gd name="T5" fmla="*/ 40 h 46"/>
                <a:gd name="T6" fmla="*/ 39 w 46"/>
                <a:gd name="T7" fmla="*/ 11 h 46"/>
                <a:gd name="T8" fmla="*/ 10 w 46"/>
                <a:gd name="T9" fmla="*/ 7 h 46"/>
              </a:gdLst>
              <a:ahLst/>
              <a:cxnLst>
                <a:cxn ang="0">
                  <a:pos x="T0" y="T1"/>
                </a:cxn>
                <a:cxn ang="0">
                  <a:pos x="T2" y="T3"/>
                </a:cxn>
                <a:cxn ang="0">
                  <a:pos x="T4" y="T5"/>
                </a:cxn>
                <a:cxn ang="0">
                  <a:pos x="T6" y="T7"/>
                </a:cxn>
                <a:cxn ang="0">
                  <a:pos x="T8" y="T9"/>
                </a:cxn>
              </a:cxnLst>
              <a:rect l="0" t="0" r="r" b="b"/>
              <a:pathLst>
                <a:path w="46" h="46">
                  <a:moveTo>
                    <a:pt x="10" y="7"/>
                  </a:moveTo>
                  <a:cubicBezTo>
                    <a:pt x="1" y="14"/>
                    <a:pt x="0" y="27"/>
                    <a:pt x="6" y="36"/>
                  </a:cubicBezTo>
                  <a:cubicBezTo>
                    <a:pt x="13" y="45"/>
                    <a:pt x="26" y="46"/>
                    <a:pt x="35" y="40"/>
                  </a:cubicBezTo>
                  <a:cubicBezTo>
                    <a:pt x="44" y="33"/>
                    <a:pt x="46" y="20"/>
                    <a:pt x="39" y="11"/>
                  </a:cubicBezTo>
                  <a:cubicBezTo>
                    <a:pt x="32" y="2"/>
                    <a:pt x="19" y="0"/>
                    <a:pt x="1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3" name="Freeform 30"/>
            <p:cNvSpPr>
              <a:spLocks/>
            </p:cNvSpPr>
            <p:nvPr/>
          </p:nvSpPr>
          <p:spPr bwMode="auto">
            <a:xfrm>
              <a:off x="4468" y="2902"/>
              <a:ext cx="103" cy="101"/>
            </a:xfrm>
            <a:custGeom>
              <a:avLst/>
              <a:gdLst>
                <a:gd name="T0" fmla="*/ 17 w 71"/>
                <a:gd name="T1" fmla="*/ 10 h 70"/>
                <a:gd name="T2" fmla="*/ 11 w 71"/>
                <a:gd name="T3" fmla="*/ 54 h 70"/>
                <a:gd name="T4" fmla="*/ 55 w 71"/>
                <a:gd name="T5" fmla="*/ 60 h 70"/>
                <a:gd name="T6" fmla="*/ 61 w 71"/>
                <a:gd name="T7" fmla="*/ 16 h 70"/>
                <a:gd name="T8" fmla="*/ 17 w 71"/>
                <a:gd name="T9" fmla="*/ 10 h 70"/>
              </a:gdLst>
              <a:ahLst/>
              <a:cxnLst>
                <a:cxn ang="0">
                  <a:pos x="T0" y="T1"/>
                </a:cxn>
                <a:cxn ang="0">
                  <a:pos x="T2" y="T3"/>
                </a:cxn>
                <a:cxn ang="0">
                  <a:pos x="T4" y="T5"/>
                </a:cxn>
                <a:cxn ang="0">
                  <a:pos x="T6" y="T7"/>
                </a:cxn>
                <a:cxn ang="0">
                  <a:pos x="T8" y="T9"/>
                </a:cxn>
              </a:cxnLst>
              <a:rect l="0" t="0" r="r" b="b"/>
              <a:pathLst>
                <a:path w="71" h="70">
                  <a:moveTo>
                    <a:pt x="17" y="10"/>
                  </a:moveTo>
                  <a:cubicBezTo>
                    <a:pt x="3" y="21"/>
                    <a:pt x="0" y="40"/>
                    <a:pt x="11" y="54"/>
                  </a:cubicBezTo>
                  <a:cubicBezTo>
                    <a:pt x="21" y="68"/>
                    <a:pt x="41" y="70"/>
                    <a:pt x="55" y="60"/>
                  </a:cubicBezTo>
                  <a:cubicBezTo>
                    <a:pt x="68" y="49"/>
                    <a:pt x="71" y="30"/>
                    <a:pt x="61" y="16"/>
                  </a:cubicBezTo>
                  <a:cubicBezTo>
                    <a:pt x="50" y="2"/>
                    <a:pt x="30" y="0"/>
                    <a:pt x="1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4" name="Rectangle 31"/>
            <p:cNvSpPr>
              <a:spLocks noChangeArrowheads="1"/>
            </p:cNvSpPr>
            <p:nvPr/>
          </p:nvSpPr>
          <p:spPr bwMode="auto">
            <a:xfrm>
              <a:off x="4884" y="2838"/>
              <a:ext cx="62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2244">
                  <a:solidFill>
                    <a:srgbClr val="FFFFFF"/>
                  </a:solidFill>
                  <a:latin typeface="Segoe Pro Display Light" panose="020B0302040504020203" pitchFamily="34" charset="0"/>
                </a:rPr>
                <a:t>Website</a:t>
              </a:r>
              <a:endParaRPr lang="en-US" altLang="en-US" sz="1836">
                <a:solidFill>
                  <a:srgbClr val="00B0F0"/>
                </a:solidFill>
              </a:endParaRPr>
            </a:p>
          </p:txBody>
        </p:sp>
        <p:sp>
          <p:nvSpPr>
            <p:cNvPr id="35" name="Freeform 32"/>
            <p:cNvSpPr>
              <a:spLocks/>
            </p:cNvSpPr>
            <p:nvPr/>
          </p:nvSpPr>
          <p:spPr bwMode="auto">
            <a:xfrm>
              <a:off x="5778" y="2584"/>
              <a:ext cx="1353" cy="647"/>
            </a:xfrm>
            <a:custGeom>
              <a:avLst/>
              <a:gdLst>
                <a:gd name="T0" fmla="*/ 874 w 932"/>
                <a:gd name="T1" fmla="*/ 0 h 446"/>
                <a:gd name="T2" fmla="*/ 59 w 932"/>
                <a:gd name="T3" fmla="*/ 0 h 446"/>
                <a:gd name="T4" fmla="*/ 18 w 932"/>
                <a:gd name="T5" fmla="*/ 17 h 446"/>
                <a:gd name="T6" fmla="*/ 0 w 932"/>
                <a:gd name="T7" fmla="*/ 58 h 446"/>
                <a:gd name="T8" fmla="*/ 0 w 932"/>
                <a:gd name="T9" fmla="*/ 388 h 446"/>
                <a:gd name="T10" fmla="*/ 18 w 932"/>
                <a:gd name="T11" fmla="*/ 430 h 446"/>
                <a:gd name="T12" fmla="*/ 53 w 932"/>
                <a:gd name="T13" fmla="*/ 446 h 446"/>
                <a:gd name="T14" fmla="*/ 53 w 932"/>
                <a:gd name="T15" fmla="*/ 442 h 446"/>
                <a:gd name="T16" fmla="*/ 53 w 932"/>
                <a:gd name="T17" fmla="*/ 113 h 446"/>
                <a:gd name="T18" fmla="*/ 113 w 932"/>
                <a:gd name="T19" fmla="*/ 52 h 446"/>
                <a:gd name="T20" fmla="*/ 928 w 932"/>
                <a:gd name="T21" fmla="*/ 52 h 446"/>
                <a:gd name="T22" fmla="*/ 932 w 932"/>
                <a:gd name="T23" fmla="*/ 52 h 446"/>
                <a:gd name="T24" fmla="*/ 915 w 932"/>
                <a:gd name="T25" fmla="*/ 17 h 446"/>
                <a:gd name="T26" fmla="*/ 874 w 932"/>
                <a:gd name="T2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2" h="446">
                  <a:moveTo>
                    <a:pt x="874" y="0"/>
                  </a:moveTo>
                  <a:cubicBezTo>
                    <a:pt x="59" y="0"/>
                    <a:pt x="59" y="0"/>
                    <a:pt x="59" y="0"/>
                  </a:cubicBezTo>
                  <a:cubicBezTo>
                    <a:pt x="43" y="0"/>
                    <a:pt x="28" y="7"/>
                    <a:pt x="18" y="17"/>
                  </a:cubicBezTo>
                  <a:cubicBezTo>
                    <a:pt x="7" y="28"/>
                    <a:pt x="0" y="42"/>
                    <a:pt x="0" y="58"/>
                  </a:cubicBezTo>
                  <a:cubicBezTo>
                    <a:pt x="0" y="388"/>
                    <a:pt x="0" y="388"/>
                    <a:pt x="0" y="388"/>
                  </a:cubicBezTo>
                  <a:cubicBezTo>
                    <a:pt x="0" y="404"/>
                    <a:pt x="7" y="419"/>
                    <a:pt x="18" y="430"/>
                  </a:cubicBezTo>
                  <a:cubicBezTo>
                    <a:pt x="27" y="439"/>
                    <a:pt x="39" y="445"/>
                    <a:pt x="53" y="446"/>
                  </a:cubicBezTo>
                  <a:cubicBezTo>
                    <a:pt x="53" y="445"/>
                    <a:pt x="53" y="444"/>
                    <a:pt x="53" y="442"/>
                  </a:cubicBezTo>
                  <a:cubicBezTo>
                    <a:pt x="53" y="113"/>
                    <a:pt x="53" y="113"/>
                    <a:pt x="53" y="113"/>
                  </a:cubicBezTo>
                  <a:cubicBezTo>
                    <a:pt x="53" y="79"/>
                    <a:pt x="80" y="52"/>
                    <a:pt x="113" y="52"/>
                  </a:cubicBezTo>
                  <a:cubicBezTo>
                    <a:pt x="928" y="52"/>
                    <a:pt x="928" y="52"/>
                    <a:pt x="928" y="52"/>
                  </a:cubicBezTo>
                  <a:cubicBezTo>
                    <a:pt x="929" y="52"/>
                    <a:pt x="930" y="52"/>
                    <a:pt x="932" y="52"/>
                  </a:cubicBezTo>
                  <a:cubicBezTo>
                    <a:pt x="930" y="39"/>
                    <a:pt x="924" y="26"/>
                    <a:pt x="915" y="17"/>
                  </a:cubicBezTo>
                  <a:cubicBezTo>
                    <a:pt x="904" y="7"/>
                    <a:pt x="890" y="0"/>
                    <a:pt x="874" y="0"/>
                  </a:cubicBezTo>
                </a:path>
              </a:pathLst>
            </a:custGeom>
            <a:solidFill>
              <a:srgbClr val="4E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6" name="Freeform 33"/>
            <p:cNvSpPr>
              <a:spLocks/>
            </p:cNvSpPr>
            <p:nvPr/>
          </p:nvSpPr>
          <p:spPr bwMode="auto">
            <a:xfrm>
              <a:off x="5772" y="2578"/>
              <a:ext cx="1365" cy="659"/>
            </a:xfrm>
            <a:custGeom>
              <a:avLst/>
              <a:gdLst>
                <a:gd name="T0" fmla="*/ 878 w 940"/>
                <a:gd name="T1" fmla="*/ 0 h 454"/>
                <a:gd name="T2" fmla="*/ 63 w 940"/>
                <a:gd name="T3" fmla="*/ 0 h 454"/>
                <a:gd name="T4" fmla="*/ 0 w 940"/>
                <a:gd name="T5" fmla="*/ 62 h 454"/>
                <a:gd name="T6" fmla="*/ 0 w 940"/>
                <a:gd name="T7" fmla="*/ 392 h 454"/>
                <a:gd name="T8" fmla="*/ 57 w 940"/>
                <a:gd name="T9" fmla="*/ 454 h 454"/>
                <a:gd name="T10" fmla="*/ 57 w 940"/>
                <a:gd name="T11" fmla="*/ 450 h 454"/>
                <a:gd name="T12" fmla="*/ 22 w 940"/>
                <a:gd name="T13" fmla="*/ 434 h 454"/>
                <a:gd name="T14" fmla="*/ 4 w 940"/>
                <a:gd name="T15" fmla="*/ 392 h 454"/>
                <a:gd name="T16" fmla="*/ 4 w 940"/>
                <a:gd name="T17" fmla="*/ 62 h 454"/>
                <a:gd name="T18" fmla="*/ 22 w 940"/>
                <a:gd name="T19" fmla="*/ 21 h 454"/>
                <a:gd name="T20" fmla="*/ 63 w 940"/>
                <a:gd name="T21" fmla="*/ 4 h 454"/>
                <a:gd name="T22" fmla="*/ 878 w 940"/>
                <a:gd name="T23" fmla="*/ 4 h 454"/>
                <a:gd name="T24" fmla="*/ 919 w 940"/>
                <a:gd name="T25" fmla="*/ 21 h 454"/>
                <a:gd name="T26" fmla="*/ 936 w 940"/>
                <a:gd name="T27" fmla="*/ 56 h 454"/>
                <a:gd name="T28" fmla="*/ 940 w 940"/>
                <a:gd name="T29" fmla="*/ 57 h 454"/>
                <a:gd name="T30" fmla="*/ 878 w 940"/>
                <a:gd name="T3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454">
                  <a:moveTo>
                    <a:pt x="878" y="0"/>
                  </a:moveTo>
                  <a:cubicBezTo>
                    <a:pt x="63" y="0"/>
                    <a:pt x="63" y="0"/>
                    <a:pt x="63" y="0"/>
                  </a:cubicBezTo>
                  <a:cubicBezTo>
                    <a:pt x="28" y="0"/>
                    <a:pt x="0" y="28"/>
                    <a:pt x="0" y="62"/>
                  </a:cubicBezTo>
                  <a:cubicBezTo>
                    <a:pt x="0" y="392"/>
                    <a:pt x="0" y="392"/>
                    <a:pt x="0" y="392"/>
                  </a:cubicBezTo>
                  <a:cubicBezTo>
                    <a:pt x="0" y="425"/>
                    <a:pt x="25" y="452"/>
                    <a:pt x="57" y="454"/>
                  </a:cubicBezTo>
                  <a:cubicBezTo>
                    <a:pt x="57" y="453"/>
                    <a:pt x="57" y="452"/>
                    <a:pt x="57" y="450"/>
                  </a:cubicBezTo>
                  <a:cubicBezTo>
                    <a:pt x="43" y="449"/>
                    <a:pt x="31" y="443"/>
                    <a:pt x="22" y="434"/>
                  </a:cubicBezTo>
                  <a:cubicBezTo>
                    <a:pt x="11" y="423"/>
                    <a:pt x="4" y="408"/>
                    <a:pt x="4" y="392"/>
                  </a:cubicBezTo>
                  <a:cubicBezTo>
                    <a:pt x="4" y="62"/>
                    <a:pt x="4" y="62"/>
                    <a:pt x="4" y="62"/>
                  </a:cubicBezTo>
                  <a:cubicBezTo>
                    <a:pt x="4" y="46"/>
                    <a:pt x="11" y="32"/>
                    <a:pt x="22" y="21"/>
                  </a:cubicBezTo>
                  <a:cubicBezTo>
                    <a:pt x="32" y="11"/>
                    <a:pt x="47" y="4"/>
                    <a:pt x="63" y="4"/>
                  </a:cubicBezTo>
                  <a:cubicBezTo>
                    <a:pt x="878" y="4"/>
                    <a:pt x="878" y="4"/>
                    <a:pt x="878" y="4"/>
                  </a:cubicBezTo>
                  <a:cubicBezTo>
                    <a:pt x="894" y="4"/>
                    <a:pt x="908" y="11"/>
                    <a:pt x="919" y="21"/>
                  </a:cubicBezTo>
                  <a:cubicBezTo>
                    <a:pt x="928" y="30"/>
                    <a:pt x="934" y="43"/>
                    <a:pt x="936" y="56"/>
                  </a:cubicBezTo>
                  <a:cubicBezTo>
                    <a:pt x="937" y="56"/>
                    <a:pt x="938" y="57"/>
                    <a:pt x="940" y="57"/>
                  </a:cubicBezTo>
                  <a:cubicBezTo>
                    <a:pt x="937" y="25"/>
                    <a:pt x="910" y="0"/>
                    <a:pt x="8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7" name="Freeform 34"/>
            <p:cNvSpPr>
              <a:spLocks/>
            </p:cNvSpPr>
            <p:nvPr/>
          </p:nvSpPr>
          <p:spPr bwMode="auto">
            <a:xfrm>
              <a:off x="5855" y="2659"/>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1 h 451"/>
                <a:gd name="T10" fmla="*/ 60 w 935"/>
                <a:gd name="T11" fmla="*/ 0 h 451"/>
                <a:gd name="T12" fmla="*/ 875 w 935"/>
                <a:gd name="T13" fmla="*/ 0 h 451"/>
                <a:gd name="T14" fmla="*/ 935 w 935"/>
                <a:gd name="T15" fmla="*/ 61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1"/>
                    <a:pt x="0" y="61"/>
                    <a:pt x="0" y="61"/>
                  </a:cubicBezTo>
                  <a:cubicBezTo>
                    <a:pt x="0" y="27"/>
                    <a:pt x="27" y="0"/>
                    <a:pt x="60" y="0"/>
                  </a:cubicBezTo>
                  <a:cubicBezTo>
                    <a:pt x="875" y="0"/>
                    <a:pt x="875" y="0"/>
                    <a:pt x="875" y="0"/>
                  </a:cubicBezTo>
                  <a:cubicBezTo>
                    <a:pt x="908" y="0"/>
                    <a:pt x="935" y="27"/>
                    <a:pt x="935" y="61"/>
                  </a:cubicBezTo>
                  <a:cubicBezTo>
                    <a:pt x="935" y="390"/>
                    <a:pt x="935" y="390"/>
                    <a:pt x="935" y="390"/>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8" name="Freeform 35"/>
            <p:cNvSpPr>
              <a:spLocks/>
            </p:cNvSpPr>
            <p:nvPr/>
          </p:nvSpPr>
          <p:spPr bwMode="auto">
            <a:xfrm>
              <a:off x="5850" y="2656"/>
              <a:ext cx="1367"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3 h 455"/>
                <a:gd name="T16" fmla="*/ 22 w 941"/>
                <a:gd name="T17" fmla="*/ 22 h 455"/>
                <a:gd name="T18" fmla="*/ 63 w 941"/>
                <a:gd name="T19" fmla="*/ 5 h 455"/>
                <a:gd name="T20" fmla="*/ 878 w 941"/>
                <a:gd name="T21" fmla="*/ 5 h 455"/>
                <a:gd name="T22" fmla="*/ 919 w 941"/>
                <a:gd name="T23" fmla="*/ 22 h 455"/>
                <a:gd name="T24" fmla="*/ 936 w 941"/>
                <a:gd name="T25" fmla="*/ 63 h 455"/>
                <a:gd name="T26" fmla="*/ 936 w 941"/>
                <a:gd name="T27" fmla="*/ 392 h 455"/>
                <a:gd name="T28" fmla="*/ 938 w 941"/>
                <a:gd name="T29" fmla="*/ 392 h 455"/>
                <a:gd name="T30" fmla="*/ 941 w 941"/>
                <a:gd name="T31" fmla="*/ 392 h 455"/>
                <a:gd name="T32" fmla="*/ 941 w 941"/>
                <a:gd name="T33" fmla="*/ 63 h 455"/>
                <a:gd name="T34" fmla="*/ 878 w 941"/>
                <a:gd name="T35" fmla="*/ 0 h 455"/>
                <a:gd name="T36" fmla="*/ 63 w 941"/>
                <a:gd name="T37" fmla="*/ 0 h 455"/>
                <a:gd name="T38" fmla="*/ 0 w 941"/>
                <a:gd name="T39" fmla="*/ 63 h 455"/>
                <a:gd name="T40" fmla="*/ 0 w 941"/>
                <a:gd name="T41" fmla="*/ 392 h 455"/>
                <a:gd name="T42" fmla="*/ 63 w 941"/>
                <a:gd name="T43" fmla="*/ 455 h 455"/>
                <a:gd name="T44" fmla="*/ 878 w 941"/>
                <a:gd name="T45" fmla="*/ 455 h 455"/>
                <a:gd name="T46" fmla="*/ 941 w 941"/>
                <a:gd name="T47" fmla="*/ 392 h 455"/>
                <a:gd name="T48" fmla="*/ 938 w 941"/>
                <a:gd name="T49"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3" y="444"/>
                    <a:pt x="22" y="433"/>
                  </a:cubicBezTo>
                  <a:cubicBezTo>
                    <a:pt x="12" y="423"/>
                    <a:pt x="5" y="408"/>
                    <a:pt x="5" y="392"/>
                  </a:cubicBezTo>
                  <a:cubicBezTo>
                    <a:pt x="5" y="63"/>
                    <a:pt x="5" y="63"/>
                    <a:pt x="5" y="63"/>
                  </a:cubicBezTo>
                  <a:cubicBezTo>
                    <a:pt x="5" y="47"/>
                    <a:pt x="12" y="32"/>
                    <a:pt x="22" y="22"/>
                  </a:cubicBezTo>
                  <a:cubicBezTo>
                    <a:pt x="33" y="11"/>
                    <a:pt x="47" y="5"/>
                    <a:pt x="63" y="5"/>
                  </a:cubicBezTo>
                  <a:cubicBezTo>
                    <a:pt x="878" y="5"/>
                    <a:pt x="878" y="5"/>
                    <a:pt x="878" y="5"/>
                  </a:cubicBezTo>
                  <a:cubicBezTo>
                    <a:pt x="894" y="5"/>
                    <a:pt x="908" y="11"/>
                    <a:pt x="919" y="22"/>
                  </a:cubicBezTo>
                  <a:cubicBezTo>
                    <a:pt x="929" y="32"/>
                    <a:pt x="936" y="47"/>
                    <a:pt x="936" y="63"/>
                  </a:cubicBezTo>
                  <a:cubicBezTo>
                    <a:pt x="936" y="392"/>
                    <a:pt x="936" y="392"/>
                    <a:pt x="936" y="392"/>
                  </a:cubicBezTo>
                  <a:cubicBezTo>
                    <a:pt x="938" y="392"/>
                    <a:pt x="938" y="392"/>
                    <a:pt x="938" y="392"/>
                  </a:cubicBezTo>
                  <a:cubicBezTo>
                    <a:pt x="941" y="392"/>
                    <a:pt x="941" y="392"/>
                    <a:pt x="941" y="392"/>
                  </a:cubicBezTo>
                  <a:cubicBezTo>
                    <a:pt x="941" y="63"/>
                    <a:pt x="941" y="63"/>
                    <a:pt x="941" y="63"/>
                  </a:cubicBezTo>
                  <a:cubicBezTo>
                    <a:pt x="941" y="28"/>
                    <a:pt x="913" y="0"/>
                    <a:pt x="878" y="0"/>
                  </a:cubicBezTo>
                  <a:cubicBezTo>
                    <a:pt x="63" y="0"/>
                    <a:pt x="63" y="0"/>
                    <a:pt x="63" y="0"/>
                  </a:cubicBezTo>
                  <a:cubicBezTo>
                    <a:pt x="28" y="0"/>
                    <a:pt x="0" y="28"/>
                    <a:pt x="0" y="63"/>
                  </a:cubicBezTo>
                  <a:cubicBezTo>
                    <a:pt x="0" y="392"/>
                    <a:pt x="0" y="392"/>
                    <a:pt x="0" y="392"/>
                  </a:cubicBezTo>
                  <a:cubicBezTo>
                    <a:pt x="0" y="427"/>
                    <a:pt x="28" y="455"/>
                    <a:pt x="63" y="455"/>
                  </a:cubicBezTo>
                  <a:cubicBezTo>
                    <a:pt x="878" y="455"/>
                    <a:pt x="878" y="455"/>
                    <a:pt x="878" y="455"/>
                  </a:cubicBezTo>
                  <a:cubicBezTo>
                    <a:pt x="913"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39" name="Freeform 36"/>
            <p:cNvSpPr>
              <a:spLocks/>
            </p:cNvSpPr>
            <p:nvPr/>
          </p:nvSpPr>
          <p:spPr bwMode="auto">
            <a:xfrm>
              <a:off x="6068" y="3044"/>
              <a:ext cx="211" cy="63"/>
            </a:xfrm>
            <a:custGeom>
              <a:avLst/>
              <a:gdLst>
                <a:gd name="T0" fmla="*/ 105 w 145"/>
                <a:gd name="T1" fmla="*/ 0 h 43"/>
                <a:gd name="T2" fmla="*/ 100 w 145"/>
                <a:gd name="T3" fmla="*/ 0 h 43"/>
                <a:gd name="T4" fmla="*/ 48 w 145"/>
                <a:gd name="T5" fmla="*/ 0 h 43"/>
                <a:gd name="T6" fmla="*/ 45 w 145"/>
                <a:gd name="T7" fmla="*/ 0 h 43"/>
                <a:gd name="T8" fmla="*/ 0 w 145"/>
                <a:gd name="T9" fmla="*/ 29 h 43"/>
                <a:gd name="T10" fmla="*/ 0 w 145"/>
                <a:gd name="T11" fmla="*/ 43 h 43"/>
                <a:gd name="T12" fmla="*/ 54 w 145"/>
                <a:gd name="T13" fmla="*/ 43 h 43"/>
                <a:gd name="T14" fmla="*/ 94 w 145"/>
                <a:gd name="T15" fmla="*/ 43 h 43"/>
                <a:gd name="T16" fmla="*/ 145 w 145"/>
                <a:gd name="T17" fmla="*/ 43 h 43"/>
                <a:gd name="T18" fmla="*/ 145 w 145"/>
                <a:gd name="T19" fmla="*/ 29 h 43"/>
                <a:gd name="T20" fmla="*/ 105 w 145"/>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43">
                  <a:moveTo>
                    <a:pt x="105" y="0"/>
                  </a:moveTo>
                  <a:cubicBezTo>
                    <a:pt x="100" y="0"/>
                    <a:pt x="100" y="0"/>
                    <a:pt x="100" y="0"/>
                  </a:cubicBezTo>
                  <a:cubicBezTo>
                    <a:pt x="48" y="0"/>
                    <a:pt x="48" y="0"/>
                    <a:pt x="48" y="0"/>
                  </a:cubicBezTo>
                  <a:cubicBezTo>
                    <a:pt x="45" y="0"/>
                    <a:pt x="45" y="0"/>
                    <a:pt x="45" y="0"/>
                  </a:cubicBezTo>
                  <a:cubicBezTo>
                    <a:pt x="52" y="26"/>
                    <a:pt x="43" y="29"/>
                    <a:pt x="0" y="29"/>
                  </a:cubicBezTo>
                  <a:cubicBezTo>
                    <a:pt x="0" y="43"/>
                    <a:pt x="0" y="43"/>
                    <a:pt x="0" y="43"/>
                  </a:cubicBezTo>
                  <a:cubicBezTo>
                    <a:pt x="54" y="43"/>
                    <a:pt x="54" y="43"/>
                    <a:pt x="54" y="43"/>
                  </a:cubicBezTo>
                  <a:cubicBezTo>
                    <a:pt x="94" y="43"/>
                    <a:pt x="94" y="43"/>
                    <a:pt x="94" y="43"/>
                  </a:cubicBezTo>
                  <a:cubicBezTo>
                    <a:pt x="145" y="43"/>
                    <a:pt x="145" y="43"/>
                    <a:pt x="145" y="43"/>
                  </a:cubicBezTo>
                  <a:cubicBezTo>
                    <a:pt x="145" y="29"/>
                    <a:pt x="145" y="29"/>
                    <a:pt x="145" y="29"/>
                  </a:cubicBezTo>
                  <a:cubicBezTo>
                    <a:pt x="102" y="29"/>
                    <a:pt x="98" y="26"/>
                    <a:pt x="105"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0" name="Freeform 37"/>
            <p:cNvSpPr>
              <a:spLocks noEditPoints="1"/>
            </p:cNvSpPr>
            <p:nvPr/>
          </p:nvSpPr>
          <p:spPr bwMode="auto">
            <a:xfrm>
              <a:off x="6013" y="2810"/>
              <a:ext cx="321" cy="234"/>
            </a:xfrm>
            <a:custGeom>
              <a:avLst/>
              <a:gdLst>
                <a:gd name="T0" fmla="*/ 207 w 221"/>
                <a:gd name="T1" fmla="*/ 0 h 161"/>
                <a:gd name="T2" fmla="*/ 12 w 221"/>
                <a:gd name="T3" fmla="*/ 0 h 161"/>
                <a:gd name="T4" fmla="*/ 0 w 221"/>
                <a:gd name="T5" fmla="*/ 13 h 161"/>
                <a:gd name="T6" fmla="*/ 0 w 221"/>
                <a:gd name="T7" fmla="*/ 149 h 161"/>
                <a:gd name="T8" fmla="*/ 12 w 221"/>
                <a:gd name="T9" fmla="*/ 161 h 161"/>
                <a:gd name="T10" fmla="*/ 207 w 221"/>
                <a:gd name="T11" fmla="*/ 161 h 161"/>
                <a:gd name="T12" fmla="*/ 221 w 221"/>
                <a:gd name="T13" fmla="*/ 149 h 161"/>
                <a:gd name="T14" fmla="*/ 221 w 221"/>
                <a:gd name="T15" fmla="*/ 13 h 161"/>
                <a:gd name="T16" fmla="*/ 207 w 221"/>
                <a:gd name="T17" fmla="*/ 0 h 161"/>
                <a:gd name="T18" fmla="*/ 204 w 221"/>
                <a:gd name="T19" fmla="*/ 17 h 161"/>
                <a:gd name="T20" fmla="*/ 204 w 221"/>
                <a:gd name="T21" fmla="*/ 144 h 161"/>
                <a:gd name="T22" fmla="*/ 17 w 221"/>
                <a:gd name="T23" fmla="*/ 144 h 161"/>
                <a:gd name="T24" fmla="*/ 17 w 221"/>
                <a:gd name="T25" fmla="*/ 17 h 161"/>
                <a:gd name="T26" fmla="*/ 204 w 221"/>
                <a:gd name="T27" fmla="*/ 17 h 161"/>
                <a:gd name="T28" fmla="*/ 204 w 221"/>
                <a:gd name="T2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161">
                  <a:moveTo>
                    <a:pt x="207" y="0"/>
                  </a:moveTo>
                  <a:cubicBezTo>
                    <a:pt x="12" y="0"/>
                    <a:pt x="12" y="0"/>
                    <a:pt x="12" y="0"/>
                  </a:cubicBezTo>
                  <a:cubicBezTo>
                    <a:pt x="6" y="0"/>
                    <a:pt x="0" y="6"/>
                    <a:pt x="0" y="13"/>
                  </a:cubicBezTo>
                  <a:cubicBezTo>
                    <a:pt x="0" y="149"/>
                    <a:pt x="0" y="149"/>
                    <a:pt x="0" y="149"/>
                  </a:cubicBezTo>
                  <a:cubicBezTo>
                    <a:pt x="0" y="155"/>
                    <a:pt x="6" y="161"/>
                    <a:pt x="12" y="161"/>
                  </a:cubicBezTo>
                  <a:cubicBezTo>
                    <a:pt x="207" y="161"/>
                    <a:pt x="207" y="161"/>
                    <a:pt x="207" y="161"/>
                  </a:cubicBezTo>
                  <a:cubicBezTo>
                    <a:pt x="214" y="161"/>
                    <a:pt x="221" y="155"/>
                    <a:pt x="221" y="149"/>
                  </a:cubicBezTo>
                  <a:cubicBezTo>
                    <a:pt x="221" y="13"/>
                    <a:pt x="221" y="13"/>
                    <a:pt x="221" y="13"/>
                  </a:cubicBezTo>
                  <a:cubicBezTo>
                    <a:pt x="221" y="6"/>
                    <a:pt x="214" y="0"/>
                    <a:pt x="207" y="0"/>
                  </a:cubicBezTo>
                  <a:moveTo>
                    <a:pt x="204" y="17"/>
                  </a:moveTo>
                  <a:cubicBezTo>
                    <a:pt x="204" y="144"/>
                    <a:pt x="204" y="144"/>
                    <a:pt x="204" y="144"/>
                  </a:cubicBezTo>
                  <a:cubicBezTo>
                    <a:pt x="17" y="144"/>
                    <a:pt x="17" y="144"/>
                    <a:pt x="17" y="144"/>
                  </a:cubicBezTo>
                  <a:cubicBezTo>
                    <a:pt x="17" y="17"/>
                    <a:pt x="17" y="17"/>
                    <a:pt x="17" y="17"/>
                  </a:cubicBezTo>
                  <a:cubicBezTo>
                    <a:pt x="204" y="17"/>
                    <a:pt x="204" y="17"/>
                    <a:pt x="204" y="17"/>
                  </a:cubicBezTo>
                  <a:cubicBezTo>
                    <a:pt x="204" y="17"/>
                    <a:pt x="204" y="17"/>
                    <a:pt x="204" y="17"/>
                  </a:cubicBezTo>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1" name="Freeform 38"/>
            <p:cNvSpPr>
              <a:spLocks/>
            </p:cNvSpPr>
            <p:nvPr/>
          </p:nvSpPr>
          <p:spPr bwMode="auto">
            <a:xfrm>
              <a:off x="6038" y="2835"/>
              <a:ext cx="271" cy="184"/>
            </a:xfrm>
            <a:custGeom>
              <a:avLst/>
              <a:gdLst>
                <a:gd name="T0" fmla="*/ 271 w 271"/>
                <a:gd name="T1" fmla="*/ 0 h 184"/>
                <a:gd name="T2" fmla="*/ 271 w 271"/>
                <a:gd name="T3" fmla="*/ 184 h 184"/>
                <a:gd name="T4" fmla="*/ 0 w 271"/>
                <a:gd name="T5" fmla="*/ 184 h 184"/>
                <a:gd name="T6" fmla="*/ 0 w 271"/>
                <a:gd name="T7" fmla="*/ 0 h 184"/>
                <a:gd name="T8" fmla="*/ 271 w 271"/>
                <a:gd name="T9" fmla="*/ 0 h 184"/>
                <a:gd name="T10" fmla="*/ 271 w 271"/>
                <a:gd name="T11" fmla="*/ 0 h 184"/>
              </a:gdLst>
              <a:ahLst/>
              <a:cxnLst>
                <a:cxn ang="0">
                  <a:pos x="T0" y="T1"/>
                </a:cxn>
                <a:cxn ang="0">
                  <a:pos x="T2" y="T3"/>
                </a:cxn>
                <a:cxn ang="0">
                  <a:pos x="T4" y="T5"/>
                </a:cxn>
                <a:cxn ang="0">
                  <a:pos x="T6" y="T7"/>
                </a:cxn>
                <a:cxn ang="0">
                  <a:pos x="T8" y="T9"/>
                </a:cxn>
                <a:cxn ang="0">
                  <a:pos x="T10" y="T11"/>
                </a:cxn>
              </a:cxnLst>
              <a:rect l="0" t="0" r="r" b="b"/>
              <a:pathLst>
                <a:path w="271" h="184">
                  <a:moveTo>
                    <a:pt x="271" y="0"/>
                  </a:moveTo>
                  <a:lnTo>
                    <a:pt x="271" y="184"/>
                  </a:lnTo>
                  <a:lnTo>
                    <a:pt x="0" y="184"/>
                  </a:lnTo>
                  <a:lnTo>
                    <a:pt x="0" y="0"/>
                  </a:lnTo>
                  <a:lnTo>
                    <a:pt x="271" y="0"/>
                  </a:lnTo>
                  <a:lnTo>
                    <a:pt x="271" y="0"/>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2" name="Freeform 39"/>
            <p:cNvSpPr>
              <a:spLocks/>
            </p:cNvSpPr>
            <p:nvPr/>
          </p:nvSpPr>
          <p:spPr bwMode="auto">
            <a:xfrm>
              <a:off x="6038" y="2835"/>
              <a:ext cx="271" cy="184"/>
            </a:xfrm>
            <a:custGeom>
              <a:avLst/>
              <a:gdLst>
                <a:gd name="T0" fmla="*/ 271 w 271"/>
                <a:gd name="T1" fmla="*/ 0 h 184"/>
                <a:gd name="T2" fmla="*/ 271 w 271"/>
                <a:gd name="T3" fmla="*/ 184 h 184"/>
                <a:gd name="T4" fmla="*/ 0 w 271"/>
                <a:gd name="T5" fmla="*/ 184 h 184"/>
                <a:gd name="T6" fmla="*/ 0 w 271"/>
                <a:gd name="T7" fmla="*/ 0 h 184"/>
                <a:gd name="T8" fmla="*/ 271 w 271"/>
                <a:gd name="T9" fmla="*/ 0 h 184"/>
                <a:gd name="T10" fmla="*/ 271 w 271"/>
                <a:gd name="T11" fmla="*/ 0 h 184"/>
              </a:gdLst>
              <a:ahLst/>
              <a:cxnLst>
                <a:cxn ang="0">
                  <a:pos x="T0" y="T1"/>
                </a:cxn>
                <a:cxn ang="0">
                  <a:pos x="T2" y="T3"/>
                </a:cxn>
                <a:cxn ang="0">
                  <a:pos x="T4" y="T5"/>
                </a:cxn>
                <a:cxn ang="0">
                  <a:pos x="T6" y="T7"/>
                </a:cxn>
                <a:cxn ang="0">
                  <a:pos x="T8" y="T9"/>
                </a:cxn>
                <a:cxn ang="0">
                  <a:pos x="T10" y="T11"/>
                </a:cxn>
              </a:cxnLst>
              <a:rect l="0" t="0" r="r" b="b"/>
              <a:pathLst>
                <a:path w="271" h="184">
                  <a:moveTo>
                    <a:pt x="271" y="0"/>
                  </a:moveTo>
                  <a:lnTo>
                    <a:pt x="271" y="184"/>
                  </a:lnTo>
                  <a:lnTo>
                    <a:pt x="0" y="184"/>
                  </a:lnTo>
                  <a:lnTo>
                    <a:pt x="0" y="0"/>
                  </a:lnTo>
                  <a:lnTo>
                    <a:pt x="271" y="0"/>
                  </a:lnTo>
                  <a:lnTo>
                    <a:pt x="2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3" name="Freeform 40"/>
            <p:cNvSpPr>
              <a:spLocks/>
            </p:cNvSpPr>
            <p:nvPr/>
          </p:nvSpPr>
          <p:spPr bwMode="auto">
            <a:xfrm>
              <a:off x="6013" y="2810"/>
              <a:ext cx="302" cy="234"/>
            </a:xfrm>
            <a:custGeom>
              <a:avLst/>
              <a:gdLst>
                <a:gd name="T0" fmla="*/ 17 w 208"/>
                <a:gd name="T1" fmla="*/ 144 h 161"/>
                <a:gd name="T2" fmla="*/ 17 w 208"/>
                <a:gd name="T3" fmla="*/ 144 h 161"/>
                <a:gd name="T4" fmla="*/ 17 w 208"/>
                <a:gd name="T5" fmla="*/ 17 h 161"/>
                <a:gd name="T6" fmla="*/ 188 w 208"/>
                <a:gd name="T7" fmla="*/ 17 h 161"/>
                <a:gd name="T8" fmla="*/ 208 w 208"/>
                <a:gd name="T9" fmla="*/ 0 h 161"/>
                <a:gd name="T10" fmla="*/ 207 w 208"/>
                <a:gd name="T11" fmla="*/ 0 h 161"/>
                <a:gd name="T12" fmla="*/ 12 w 208"/>
                <a:gd name="T13" fmla="*/ 0 h 161"/>
                <a:gd name="T14" fmla="*/ 0 w 208"/>
                <a:gd name="T15" fmla="*/ 13 h 161"/>
                <a:gd name="T16" fmla="*/ 0 w 208"/>
                <a:gd name="T17" fmla="*/ 149 h 161"/>
                <a:gd name="T18" fmla="*/ 12 w 208"/>
                <a:gd name="T19" fmla="*/ 161 h 161"/>
                <a:gd name="T20" fmla="*/ 17 w 208"/>
                <a:gd name="T21" fmla="*/ 161 h 161"/>
                <a:gd name="T22" fmla="*/ 37 w 208"/>
                <a:gd name="T23" fmla="*/ 144 h 161"/>
                <a:gd name="T24" fmla="*/ 17 w 208"/>
                <a:gd name="T25" fmla="*/ 14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61">
                  <a:moveTo>
                    <a:pt x="17" y="144"/>
                  </a:moveTo>
                  <a:cubicBezTo>
                    <a:pt x="17" y="144"/>
                    <a:pt x="17" y="144"/>
                    <a:pt x="17" y="144"/>
                  </a:cubicBezTo>
                  <a:cubicBezTo>
                    <a:pt x="17" y="17"/>
                    <a:pt x="17" y="17"/>
                    <a:pt x="17" y="17"/>
                  </a:cubicBezTo>
                  <a:cubicBezTo>
                    <a:pt x="188" y="17"/>
                    <a:pt x="188" y="17"/>
                    <a:pt x="188" y="17"/>
                  </a:cubicBezTo>
                  <a:cubicBezTo>
                    <a:pt x="208" y="0"/>
                    <a:pt x="208" y="0"/>
                    <a:pt x="208" y="0"/>
                  </a:cubicBezTo>
                  <a:cubicBezTo>
                    <a:pt x="207" y="0"/>
                    <a:pt x="207" y="0"/>
                    <a:pt x="207" y="0"/>
                  </a:cubicBezTo>
                  <a:cubicBezTo>
                    <a:pt x="12" y="0"/>
                    <a:pt x="12" y="0"/>
                    <a:pt x="12" y="0"/>
                  </a:cubicBezTo>
                  <a:cubicBezTo>
                    <a:pt x="6" y="0"/>
                    <a:pt x="0" y="6"/>
                    <a:pt x="0" y="13"/>
                  </a:cubicBezTo>
                  <a:cubicBezTo>
                    <a:pt x="0" y="149"/>
                    <a:pt x="0" y="149"/>
                    <a:pt x="0" y="149"/>
                  </a:cubicBezTo>
                  <a:cubicBezTo>
                    <a:pt x="0" y="155"/>
                    <a:pt x="6" y="161"/>
                    <a:pt x="12" y="161"/>
                  </a:cubicBezTo>
                  <a:cubicBezTo>
                    <a:pt x="17" y="161"/>
                    <a:pt x="17" y="161"/>
                    <a:pt x="17" y="161"/>
                  </a:cubicBezTo>
                  <a:cubicBezTo>
                    <a:pt x="37" y="144"/>
                    <a:pt x="37" y="144"/>
                    <a:pt x="37" y="144"/>
                  </a:cubicBezTo>
                  <a:lnTo>
                    <a:pt x="17"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4" name="Freeform 41"/>
            <p:cNvSpPr>
              <a:spLocks/>
            </p:cNvSpPr>
            <p:nvPr/>
          </p:nvSpPr>
          <p:spPr bwMode="auto">
            <a:xfrm>
              <a:off x="6038" y="2835"/>
              <a:ext cx="248" cy="184"/>
            </a:xfrm>
            <a:custGeom>
              <a:avLst/>
              <a:gdLst>
                <a:gd name="T0" fmla="*/ 0 w 248"/>
                <a:gd name="T1" fmla="*/ 184 h 184"/>
                <a:gd name="T2" fmla="*/ 0 w 248"/>
                <a:gd name="T3" fmla="*/ 184 h 184"/>
                <a:gd name="T4" fmla="*/ 0 w 248"/>
                <a:gd name="T5" fmla="*/ 0 h 184"/>
                <a:gd name="T6" fmla="*/ 248 w 248"/>
                <a:gd name="T7" fmla="*/ 0 h 184"/>
                <a:gd name="T8" fmla="*/ 248 w 248"/>
                <a:gd name="T9" fmla="*/ 0 h 184"/>
                <a:gd name="T10" fmla="*/ 0 w 248"/>
                <a:gd name="T11" fmla="*/ 0 h 184"/>
                <a:gd name="T12" fmla="*/ 0 w 248"/>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48" h="184">
                  <a:moveTo>
                    <a:pt x="0" y="184"/>
                  </a:moveTo>
                  <a:lnTo>
                    <a:pt x="0" y="184"/>
                  </a:lnTo>
                  <a:lnTo>
                    <a:pt x="0" y="0"/>
                  </a:lnTo>
                  <a:lnTo>
                    <a:pt x="248" y="0"/>
                  </a:lnTo>
                  <a:lnTo>
                    <a:pt x="248" y="0"/>
                  </a:lnTo>
                  <a:lnTo>
                    <a:pt x="0" y="0"/>
                  </a:lnTo>
                  <a:lnTo>
                    <a:pt x="0" y="184"/>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5" name="Rectangle 42"/>
            <p:cNvSpPr>
              <a:spLocks noChangeArrowheads="1"/>
            </p:cNvSpPr>
            <p:nvPr/>
          </p:nvSpPr>
          <p:spPr bwMode="auto">
            <a:xfrm>
              <a:off x="6068" y="3086"/>
              <a:ext cx="211" cy="2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6" name="Oval 43"/>
            <p:cNvSpPr>
              <a:spLocks noChangeArrowheads="1"/>
            </p:cNvSpPr>
            <p:nvPr/>
          </p:nvSpPr>
          <p:spPr bwMode="auto">
            <a:xfrm>
              <a:off x="6167" y="2819"/>
              <a:ext cx="10" cy="9"/>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7" name="Freeform 44"/>
            <p:cNvSpPr>
              <a:spLocks/>
            </p:cNvSpPr>
            <p:nvPr/>
          </p:nvSpPr>
          <p:spPr bwMode="auto">
            <a:xfrm>
              <a:off x="6115" y="2855"/>
              <a:ext cx="116" cy="70"/>
            </a:xfrm>
            <a:custGeom>
              <a:avLst/>
              <a:gdLst>
                <a:gd name="T0" fmla="*/ 40 w 80"/>
                <a:gd name="T1" fmla="*/ 0 h 48"/>
                <a:gd name="T2" fmla="*/ 40 w 80"/>
                <a:gd name="T3" fmla="*/ 1 h 48"/>
                <a:gd name="T4" fmla="*/ 1 w 80"/>
                <a:gd name="T5" fmla="*/ 23 h 48"/>
                <a:gd name="T6" fmla="*/ 0 w 80"/>
                <a:gd name="T7" fmla="*/ 24 h 48"/>
                <a:gd name="T8" fmla="*/ 1 w 80"/>
                <a:gd name="T9" fmla="*/ 25 h 48"/>
                <a:gd name="T10" fmla="*/ 40 w 80"/>
                <a:gd name="T11" fmla="*/ 47 h 48"/>
                <a:gd name="T12" fmla="*/ 40 w 80"/>
                <a:gd name="T13" fmla="*/ 48 h 48"/>
                <a:gd name="T14" fmla="*/ 41 w 80"/>
                <a:gd name="T15" fmla="*/ 47 h 48"/>
                <a:gd name="T16" fmla="*/ 80 w 80"/>
                <a:gd name="T17" fmla="*/ 25 h 48"/>
                <a:gd name="T18" fmla="*/ 80 w 80"/>
                <a:gd name="T19" fmla="*/ 24 h 48"/>
                <a:gd name="T20" fmla="*/ 80 w 80"/>
                <a:gd name="T21" fmla="*/ 23 h 48"/>
                <a:gd name="T22" fmla="*/ 41 w 80"/>
                <a:gd name="T23" fmla="*/ 1 h 48"/>
                <a:gd name="T24" fmla="*/ 40 w 80"/>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48">
                  <a:moveTo>
                    <a:pt x="40" y="0"/>
                  </a:moveTo>
                  <a:cubicBezTo>
                    <a:pt x="40" y="0"/>
                    <a:pt x="40" y="1"/>
                    <a:pt x="40" y="1"/>
                  </a:cubicBezTo>
                  <a:cubicBezTo>
                    <a:pt x="1" y="23"/>
                    <a:pt x="1" y="23"/>
                    <a:pt x="1" y="23"/>
                  </a:cubicBezTo>
                  <a:cubicBezTo>
                    <a:pt x="1" y="23"/>
                    <a:pt x="0" y="23"/>
                    <a:pt x="0" y="24"/>
                  </a:cubicBezTo>
                  <a:cubicBezTo>
                    <a:pt x="0" y="24"/>
                    <a:pt x="1" y="25"/>
                    <a:pt x="1" y="25"/>
                  </a:cubicBezTo>
                  <a:cubicBezTo>
                    <a:pt x="40" y="47"/>
                    <a:pt x="40" y="47"/>
                    <a:pt x="40" y="47"/>
                  </a:cubicBezTo>
                  <a:cubicBezTo>
                    <a:pt x="40" y="48"/>
                    <a:pt x="40" y="48"/>
                    <a:pt x="40" y="48"/>
                  </a:cubicBezTo>
                  <a:cubicBezTo>
                    <a:pt x="41" y="47"/>
                    <a:pt x="41" y="47"/>
                    <a:pt x="41" y="47"/>
                  </a:cubicBezTo>
                  <a:cubicBezTo>
                    <a:pt x="80" y="25"/>
                    <a:pt x="80" y="25"/>
                    <a:pt x="80" y="25"/>
                  </a:cubicBezTo>
                  <a:cubicBezTo>
                    <a:pt x="80" y="25"/>
                    <a:pt x="80" y="24"/>
                    <a:pt x="80" y="24"/>
                  </a:cubicBezTo>
                  <a:cubicBezTo>
                    <a:pt x="80" y="24"/>
                    <a:pt x="80" y="23"/>
                    <a:pt x="80" y="23"/>
                  </a:cubicBezTo>
                  <a:cubicBezTo>
                    <a:pt x="41" y="1"/>
                    <a:pt x="41" y="1"/>
                    <a:pt x="41" y="1"/>
                  </a:cubicBezTo>
                  <a:cubicBezTo>
                    <a:pt x="41" y="1"/>
                    <a:pt x="40" y="0"/>
                    <a:pt x="40"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8" name="Freeform 45"/>
            <p:cNvSpPr>
              <a:spLocks/>
            </p:cNvSpPr>
            <p:nvPr/>
          </p:nvSpPr>
          <p:spPr bwMode="auto">
            <a:xfrm>
              <a:off x="6107" y="2902"/>
              <a:ext cx="60" cy="101"/>
            </a:xfrm>
            <a:custGeom>
              <a:avLst/>
              <a:gdLst>
                <a:gd name="T0" fmla="*/ 1 w 41"/>
                <a:gd name="T1" fmla="*/ 0 h 70"/>
                <a:gd name="T2" fmla="*/ 0 w 41"/>
                <a:gd name="T3" fmla="*/ 1 h 70"/>
                <a:gd name="T4" fmla="*/ 0 w 41"/>
                <a:gd name="T5" fmla="*/ 2 h 70"/>
                <a:gd name="T6" fmla="*/ 0 w 41"/>
                <a:gd name="T7" fmla="*/ 46 h 70"/>
                <a:gd name="T8" fmla="*/ 0 w 41"/>
                <a:gd name="T9" fmla="*/ 47 h 70"/>
                <a:gd name="T10" fmla="*/ 39 w 41"/>
                <a:gd name="T11" fmla="*/ 70 h 70"/>
                <a:gd name="T12" fmla="*/ 40 w 41"/>
                <a:gd name="T13" fmla="*/ 70 h 70"/>
                <a:gd name="T14" fmla="*/ 40 w 41"/>
                <a:gd name="T15" fmla="*/ 70 h 70"/>
                <a:gd name="T16" fmla="*/ 41 w 41"/>
                <a:gd name="T17" fmla="*/ 69 h 70"/>
                <a:gd name="T18" fmla="*/ 41 w 41"/>
                <a:gd name="T19" fmla="*/ 24 h 70"/>
                <a:gd name="T20" fmla="*/ 40 w 41"/>
                <a:gd name="T21" fmla="*/ 23 h 70"/>
                <a:gd name="T22" fmla="*/ 2 w 41"/>
                <a:gd name="T23" fmla="*/ 1 h 70"/>
                <a:gd name="T24" fmla="*/ 1 w 41"/>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0">
                  <a:moveTo>
                    <a:pt x="1" y="0"/>
                  </a:moveTo>
                  <a:cubicBezTo>
                    <a:pt x="1" y="0"/>
                    <a:pt x="1" y="1"/>
                    <a:pt x="0" y="1"/>
                  </a:cubicBezTo>
                  <a:cubicBezTo>
                    <a:pt x="0" y="1"/>
                    <a:pt x="0" y="1"/>
                    <a:pt x="0" y="2"/>
                  </a:cubicBezTo>
                  <a:cubicBezTo>
                    <a:pt x="0" y="46"/>
                    <a:pt x="0" y="46"/>
                    <a:pt x="0" y="46"/>
                  </a:cubicBezTo>
                  <a:cubicBezTo>
                    <a:pt x="0" y="47"/>
                    <a:pt x="0" y="47"/>
                    <a:pt x="0" y="47"/>
                  </a:cubicBezTo>
                  <a:cubicBezTo>
                    <a:pt x="39" y="70"/>
                    <a:pt x="39" y="70"/>
                    <a:pt x="39" y="70"/>
                  </a:cubicBezTo>
                  <a:cubicBezTo>
                    <a:pt x="40" y="70"/>
                    <a:pt x="40" y="70"/>
                    <a:pt x="40" y="70"/>
                  </a:cubicBezTo>
                  <a:cubicBezTo>
                    <a:pt x="40" y="70"/>
                    <a:pt x="40" y="70"/>
                    <a:pt x="40" y="70"/>
                  </a:cubicBezTo>
                  <a:cubicBezTo>
                    <a:pt x="41" y="70"/>
                    <a:pt x="41" y="69"/>
                    <a:pt x="41" y="69"/>
                  </a:cubicBezTo>
                  <a:cubicBezTo>
                    <a:pt x="41" y="24"/>
                    <a:pt x="41" y="24"/>
                    <a:pt x="41" y="24"/>
                  </a:cubicBezTo>
                  <a:cubicBezTo>
                    <a:pt x="41" y="24"/>
                    <a:pt x="41" y="23"/>
                    <a:pt x="40" y="23"/>
                  </a:cubicBezTo>
                  <a:cubicBezTo>
                    <a:pt x="2" y="1"/>
                    <a:pt x="2" y="1"/>
                    <a:pt x="2" y="1"/>
                  </a:cubicBezTo>
                  <a:cubicBezTo>
                    <a:pt x="1" y="1"/>
                    <a:pt x="1" y="0"/>
                    <a:pt x="1"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49" name="Freeform 46"/>
            <p:cNvSpPr>
              <a:spLocks/>
            </p:cNvSpPr>
            <p:nvPr/>
          </p:nvSpPr>
          <p:spPr bwMode="auto">
            <a:xfrm>
              <a:off x="6180" y="2903"/>
              <a:ext cx="59" cy="100"/>
            </a:xfrm>
            <a:custGeom>
              <a:avLst/>
              <a:gdLst>
                <a:gd name="T0" fmla="*/ 39 w 41"/>
                <a:gd name="T1" fmla="*/ 0 h 69"/>
                <a:gd name="T2" fmla="*/ 39 w 41"/>
                <a:gd name="T3" fmla="*/ 0 h 69"/>
                <a:gd name="T4" fmla="*/ 0 w 41"/>
                <a:gd name="T5" fmla="*/ 22 h 69"/>
                <a:gd name="T6" fmla="*/ 0 w 41"/>
                <a:gd name="T7" fmla="*/ 23 h 69"/>
                <a:gd name="T8" fmla="*/ 0 w 41"/>
                <a:gd name="T9" fmla="*/ 68 h 69"/>
                <a:gd name="T10" fmla="*/ 0 w 41"/>
                <a:gd name="T11" fmla="*/ 69 h 69"/>
                <a:gd name="T12" fmla="*/ 1 w 41"/>
                <a:gd name="T13" fmla="*/ 69 h 69"/>
                <a:gd name="T14" fmla="*/ 1 w 41"/>
                <a:gd name="T15" fmla="*/ 69 h 69"/>
                <a:gd name="T16" fmla="*/ 40 w 41"/>
                <a:gd name="T17" fmla="*/ 46 h 69"/>
                <a:gd name="T18" fmla="*/ 41 w 41"/>
                <a:gd name="T19" fmla="*/ 45 h 69"/>
                <a:gd name="T20" fmla="*/ 41 w 41"/>
                <a:gd name="T21" fmla="*/ 1 h 69"/>
                <a:gd name="T22" fmla="*/ 40 w 41"/>
                <a:gd name="T23" fmla="*/ 0 h 69"/>
                <a:gd name="T24" fmla="*/ 39 w 41"/>
                <a:gd name="T2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69">
                  <a:moveTo>
                    <a:pt x="39" y="0"/>
                  </a:moveTo>
                  <a:cubicBezTo>
                    <a:pt x="39" y="0"/>
                    <a:pt x="39" y="0"/>
                    <a:pt x="39" y="0"/>
                  </a:cubicBezTo>
                  <a:cubicBezTo>
                    <a:pt x="0" y="22"/>
                    <a:pt x="0" y="22"/>
                    <a:pt x="0" y="22"/>
                  </a:cubicBezTo>
                  <a:cubicBezTo>
                    <a:pt x="0" y="22"/>
                    <a:pt x="0" y="23"/>
                    <a:pt x="0" y="23"/>
                  </a:cubicBezTo>
                  <a:cubicBezTo>
                    <a:pt x="0" y="68"/>
                    <a:pt x="0" y="68"/>
                    <a:pt x="0" y="68"/>
                  </a:cubicBezTo>
                  <a:cubicBezTo>
                    <a:pt x="0" y="68"/>
                    <a:pt x="0" y="69"/>
                    <a:pt x="0" y="69"/>
                  </a:cubicBezTo>
                  <a:cubicBezTo>
                    <a:pt x="1" y="69"/>
                    <a:pt x="1" y="69"/>
                    <a:pt x="1" y="69"/>
                  </a:cubicBezTo>
                  <a:cubicBezTo>
                    <a:pt x="1" y="69"/>
                    <a:pt x="1" y="69"/>
                    <a:pt x="1" y="69"/>
                  </a:cubicBezTo>
                  <a:cubicBezTo>
                    <a:pt x="40" y="46"/>
                    <a:pt x="40" y="46"/>
                    <a:pt x="40" y="46"/>
                  </a:cubicBezTo>
                  <a:cubicBezTo>
                    <a:pt x="40" y="46"/>
                    <a:pt x="41" y="46"/>
                    <a:pt x="41" y="45"/>
                  </a:cubicBezTo>
                  <a:cubicBezTo>
                    <a:pt x="41" y="1"/>
                    <a:pt x="41" y="1"/>
                    <a:pt x="41" y="1"/>
                  </a:cubicBezTo>
                  <a:cubicBezTo>
                    <a:pt x="41" y="0"/>
                    <a:pt x="40" y="0"/>
                    <a:pt x="40" y="0"/>
                  </a:cubicBezTo>
                  <a:cubicBezTo>
                    <a:pt x="40" y="0"/>
                    <a:pt x="40" y="0"/>
                    <a:pt x="39"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0" name="Rectangle 47"/>
            <p:cNvSpPr>
              <a:spLocks noChangeArrowheads="1"/>
            </p:cNvSpPr>
            <p:nvPr/>
          </p:nvSpPr>
          <p:spPr bwMode="auto">
            <a:xfrm>
              <a:off x="6417" y="2788"/>
              <a:ext cx="39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734">
                  <a:solidFill>
                    <a:srgbClr val="FFFFFF"/>
                  </a:solidFill>
                  <a:latin typeface="Segoe Pro Display Light" panose="020B0302040504020203" pitchFamily="34" charset="0"/>
                </a:rPr>
                <a:t>Virtual</a:t>
              </a:r>
              <a:endParaRPr lang="en-US" altLang="en-US" sz="1836">
                <a:solidFill>
                  <a:srgbClr val="00B0F0"/>
                </a:solidFill>
              </a:endParaRPr>
            </a:p>
          </p:txBody>
        </p:sp>
        <p:sp>
          <p:nvSpPr>
            <p:cNvPr id="51" name="Rectangle 48"/>
            <p:cNvSpPr>
              <a:spLocks noChangeArrowheads="1"/>
            </p:cNvSpPr>
            <p:nvPr/>
          </p:nvSpPr>
          <p:spPr bwMode="auto">
            <a:xfrm>
              <a:off x="6417" y="2933"/>
              <a:ext cx="60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836">
                  <a:solidFill>
                    <a:srgbClr val="FFFFFF"/>
                  </a:solidFill>
                  <a:latin typeface="Segoe Pro Display Light" panose="020B0302040504020203" pitchFamily="34" charset="0"/>
                </a:rPr>
                <a:t>Machines</a:t>
              </a:r>
              <a:endParaRPr lang="en-US" altLang="en-US" sz="1836">
                <a:solidFill>
                  <a:srgbClr val="00B0F0"/>
                </a:solidFill>
              </a:endParaRPr>
            </a:p>
          </p:txBody>
        </p:sp>
        <p:sp>
          <p:nvSpPr>
            <p:cNvPr id="52" name="Freeform 49"/>
            <p:cNvSpPr>
              <a:spLocks/>
            </p:cNvSpPr>
            <p:nvPr/>
          </p:nvSpPr>
          <p:spPr bwMode="auto">
            <a:xfrm>
              <a:off x="4531" y="318"/>
              <a:ext cx="945" cy="955"/>
            </a:xfrm>
            <a:custGeom>
              <a:avLst/>
              <a:gdLst>
                <a:gd name="T0" fmla="*/ 650 w 650"/>
                <a:gd name="T1" fmla="*/ 0 h 658"/>
                <a:gd name="T2" fmla="*/ 608 w 650"/>
                <a:gd name="T3" fmla="*/ 42 h 658"/>
                <a:gd name="T4" fmla="*/ 608 w 650"/>
                <a:gd name="T5" fmla="*/ 602 h 658"/>
                <a:gd name="T6" fmla="*/ 608 w 650"/>
                <a:gd name="T7" fmla="*/ 617 h 658"/>
                <a:gd name="T8" fmla="*/ 566 w 650"/>
                <a:gd name="T9" fmla="*/ 658 h 658"/>
                <a:gd name="T10" fmla="*/ 0 w 650"/>
                <a:gd name="T11" fmla="*/ 658 h 658"/>
                <a:gd name="T12" fmla="*/ 42 w 650"/>
                <a:gd name="T13" fmla="*/ 617 h 658"/>
                <a:gd name="T14" fmla="*/ 42 w 650"/>
                <a:gd name="T15" fmla="*/ 602 h 658"/>
                <a:gd name="T16" fmla="*/ 42 w 650"/>
                <a:gd name="T17" fmla="*/ 42 h 658"/>
                <a:gd name="T18" fmla="*/ 84 w 650"/>
                <a:gd name="T19" fmla="*/ 0 h 658"/>
                <a:gd name="T20" fmla="*/ 650 w 650"/>
                <a:gd name="T2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0" h="658">
                  <a:moveTo>
                    <a:pt x="650" y="0"/>
                  </a:moveTo>
                  <a:cubicBezTo>
                    <a:pt x="627" y="0"/>
                    <a:pt x="608" y="19"/>
                    <a:pt x="608" y="42"/>
                  </a:cubicBezTo>
                  <a:cubicBezTo>
                    <a:pt x="608" y="602"/>
                    <a:pt x="608" y="602"/>
                    <a:pt x="608" y="602"/>
                  </a:cubicBezTo>
                  <a:cubicBezTo>
                    <a:pt x="608" y="617"/>
                    <a:pt x="608" y="617"/>
                    <a:pt x="608" y="617"/>
                  </a:cubicBezTo>
                  <a:cubicBezTo>
                    <a:pt x="608" y="640"/>
                    <a:pt x="590" y="658"/>
                    <a:pt x="566" y="658"/>
                  </a:cubicBezTo>
                  <a:cubicBezTo>
                    <a:pt x="0" y="658"/>
                    <a:pt x="0" y="658"/>
                    <a:pt x="0" y="658"/>
                  </a:cubicBezTo>
                  <a:cubicBezTo>
                    <a:pt x="23" y="658"/>
                    <a:pt x="42" y="640"/>
                    <a:pt x="42" y="617"/>
                  </a:cubicBezTo>
                  <a:cubicBezTo>
                    <a:pt x="42" y="602"/>
                    <a:pt x="42" y="602"/>
                    <a:pt x="42" y="602"/>
                  </a:cubicBezTo>
                  <a:cubicBezTo>
                    <a:pt x="42" y="42"/>
                    <a:pt x="42" y="42"/>
                    <a:pt x="42" y="42"/>
                  </a:cubicBezTo>
                  <a:cubicBezTo>
                    <a:pt x="42" y="19"/>
                    <a:pt x="60" y="0"/>
                    <a:pt x="84" y="0"/>
                  </a:cubicBezTo>
                  <a:lnTo>
                    <a:pt x="65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3" name="Freeform 50"/>
            <p:cNvSpPr>
              <a:spLocks/>
            </p:cNvSpPr>
            <p:nvPr/>
          </p:nvSpPr>
          <p:spPr bwMode="auto">
            <a:xfrm>
              <a:off x="4653" y="318"/>
              <a:ext cx="884" cy="120"/>
            </a:xfrm>
            <a:custGeom>
              <a:avLst/>
              <a:gdLst>
                <a:gd name="T0" fmla="*/ 566 w 608"/>
                <a:gd name="T1" fmla="*/ 0 h 83"/>
                <a:gd name="T2" fmla="*/ 0 w 608"/>
                <a:gd name="T3" fmla="*/ 0 h 83"/>
                <a:gd name="T4" fmla="*/ 41 w 608"/>
                <a:gd name="T5" fmla="*/ 42 h 83"/>
                <a:gd name="T6" fmla="*/ 0 w 608"/>
                <a:gd name="T7" fmla="*/ 83 h 83"/>
                <a:gd name="T8" fmla="*/ 566 w 608"/>
                <a:gd name="T9" fmla="*/ 83 h 83"/>
                <a:gd name="T10" fmla="*/ 608 w 608"/>
                <a:gd name="T11" fmla="*/ 42 h 83"/>
                <a:gd name="T12" fmla="*/ 566 w 608"/>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08" h="83">
                  <a:moveTo>
                    <a:pt x="566" y="0"/>
                  </a:moveTo>
                  <a:cubicBezTo>
                    <a:pt x="0" y="0"/>
                    <a:pt x="0" y="0"/>
                    <a:pt x="0" y="0"/>
                  </a:cubicBezTo>
                  <a:cubicBezTo>
                    <a:pt x="23" y="0"/>
                    <a:pt x="41" y="19"/>
                    <a:pt x="41" y="42"/>
                  </a:cubicBezTo>
                  <a:cubicBezTo>
                    <a:pt x="41" y="65"/>
                    <a:pt x="23" y="83"/>
                    <a:pt x="0" y="83"/>
                  </a:cubicBezTo>
                  <a:cubicBezTo>
                    <a:pt x="566" y="83"/>
                    <a:pt x="566" y="83"/>
                    <a:pt x="566" y="83"/>
                  </a:cubicBezTo>
                  <a:cubicBezTo>
                    <a:pt x="589" y="83"/>
                    <a:pt x="608" y="65"/>
                    <a:pt x="608" y="42"/>
                  </a:cubicBezTo>
                  <a:cubicBezTo>
                    <a:pt x="608" y="19"/>
                    <a:pt x="589" y="0"/>
                    <a:pt x="56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4" name="Freeform 51"/>
            <p:cNvSpPr>
              <a:spLocks/>
            </p:cNvSpPr>
            <p:nvPr/>
          </p:nvSpPr>
          <p:spPr bwMode="auto">
            <a:xfrm>
              <a:off x="4611" y="379"/>
              <a:ext cx="102" cy="59"/>
            </a:xfrm>
            <a:custGeom>
              <a:avLst/>
              <a:gdLst>
                <a:gd name="T0" fmla="*/ 3 w 70"/>
                <a:gd name="T1" fmla="*/ 24 h 41"/>
                <a:gd name="T2" fmla="*/ 29 w 70"/>
                <a:gd name="T3" fmla="*/ 41 h 41"/>
                <a:gd name="T4" fmla="*/ 70 w 70"/>
                <a:gd name="T5" fmla="*/ 0 h 41"/>
                <a:gd name="T6" fmla="*/ 29 w 70"/>
                <a:gd name="T7" fmla="*/ 0 h 41"/>
                <a:gd name="T8" fmla="*/ 3 w 70"/>
                <a:gd name="T9" fmla="*/ 24 h 41"/>
              </a:gdLst>
              <a:ahLst/>
              <a:cxnLst>
                <a:cxn ang="0">
                  <a:pos x="T0" y="T1"/>
                </a:cxn>
                <a:cxn ang="0">
                  <a:pos x="T2" y="T3"/>
                </a:cxn>
                <a:cxn ang="0">
                  <a:pos x="T4" y="T5"/>
                </a:cxn>
                <a:cxn ang="0">
                  <a:pos x="T6" y="T7"/>
                </a:cxn>
                <a:cxn ang="0">
                  <a:pos x="T8" y="T9"/>
                </a:cxn>
              </a:cxnLst>
              <a:rect l="0" t="0" r="r" b="b"/>
              <a:pathLst>
                <a:path w="70" h="41">
                  <a:moveTo>
                    <a:pt x="3" y="24"/>
                  </a:moveTo>
                  <a:cubicBezTo>
                    <a:pt x="7" y="40"/>
                    <a:pt x="29" y="41"/>
                    <a:pt x="29" y="41"/>
                  </a:cubicBezTo>
                  <a:cubicBezTo>
                    <a:pt x="52" y="41"/>
                    <a:pt x="70" y="23"/>
                    <a:pt x="70" y="0"/>
                  </a:cubicBezTo>
                  <a:cubicBezTo>
                    <a:pt x="29" y="0"/>
                    <a:pt x="29" y="0"/>
                    <a:pt x="29" y="0"/>
                  </a:cubicBezTo>
                  <a:cubicBezTo>
                    <a:pt x="15" y="0"/>
                    <a:pt x="0" y="9"/>
                    <a:pt x="3" y="24"/>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5" name="Freeform 52"/>
            <p:cNvSpPr>
              <a:spLocks/>
            </p:cNvSpPr>
            <p:nvPr/>
          </p:nvSpPr>
          <p:spPr bwMode="auto">
            <a:xfrm>
              <a:off x="4531" y="1153"/>
              <a:ext cx="61" cy="61"/>
            </a:xfrm>
            <a:custGeom>
              <a:avLst/>
              <a:gdLst>
                <a:gd name="T0" fmla="*/ 0 w 42"/>
                <a:gd name="T1" fmla="*/ 0 h 42"/>
                <a:gd name="T2" fmla="*/ 25 w 42"/>
                <a:gd name="T3" fmla="*/ 17 h 42"/>
                <a:gd name="T4" fmla="*/ 0 w 42"/>
                <a:gd name="T5" fmla="*/ 42 h 42"/>
                <a:gd name="T6" fmla="*/ 42 w 42"/>
                <a:gd name="T7" fmla="*/ 42 h 42"/>
                <a:gd name="T8" fmla="*/ 42 w 42"/>
                <a:gd name="T9" fmla="*/ 0 h 42"/>
                <a:gd name="T10" fmla="*/ 0 w 42"/>
                <a:gd name="T11" fmla="*/ 0 h 42"/>
              </a:gdLst>
              <a:ahLst/>
              <a:cxnLst>
                <a:cxn ang="0">
                  <a:pos x="T0" y="T1"/>
                </a:cxn>
                <a:cxn ang="0">
                  <a:pos x="T2" y="T3"/>
                </a:cxn>
                <a:cxn ang="0">
                  <a:pos x="T4" y="T5"/>
                </a:cxn>
                <a:cxn ang="0">
                  <a:pos x="T6" y="T7"/>
                </a:cxn>
                <a:cxn ang="0">
                  <a:pos x="T8" y="T9"/>
                </a:cxn>
                <a:cxn ang="0">
                  <a:pos x="T10" y="T11"/>
                </a:cxn>
              </a:cxnLst>
              <a:rect l="0" t="0" r="r" b="b"/>
              <a:pathLst>
                <a:path w="42" h="42">
                  <a:moveTo>
                    <a:pt x="0" y="0"/>
                  </a:moveTo>
                  <a:cubicBezTo>
                    <a:pt x="0" y="0"/>
                    <a:pt x="22" y="2"/>
                    <a:pt x="25" y="17"/>
                  </a:cubicBezTo>
                  <a:cubicBezTo>
                    <a:pt x="29" y="32"/>
                    <a:pt x="13" y="42"/>
                    <a:pt x="0" y="42"/>
                  </a:cubicBezTo>
                  <a:cubicBezTo>
                    <a:pt x="42" y="42"/>
                    <a:pt x="42" y="42"/>
                    <a:pt x="42" y="42"/>
                  </a:cubicBezTo>
                  <a:cubicBezTo>
                    <a:pt x="42" y="0"/>
                    <a:pt x="42" y="0"/>
                    <a:pt x="42" y="0"/>
                  </a:cubicBezTo>
                  <a:cubicBezTo>
                    <a:pt x="0" y="0"/>
                    <a:pt x="0"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6" name="Freeform 53"/>
            <p:cNvSpPr>
              <a:spLocks/>
            </p:cNvSpPr>
            <p:nvPr/>
          </p:nvSpPr>
          <p:spPr bwMode="auto">
            <a:xfrm>
              <a:off x="4470" y="1153"/>
              <a:ext cx="122" cy="120"/>
            </a:xfrm>
            <a:custGeom>
              <a:avLst/>
              <a:gdLst>
                <a:gd name="T0" fmla="*/ 42 w 84"/>
                <a:gd name="T1" fmla="*/ 42 h 83"/>
                <a:gd name="T2" fmla="*/ 67 w 84"/>
                <a:gd name="T3" fmla="*/ 17 h 83"/>
                <a:gd name="T4" fmla="*/ 42 w 84"/>
                <a:gd name="T5" fmla="*/ 0 h 83"/>
                <a:gd name="T6" fmla="*/ 0 w 84"/>
                <a:gd name="T7" fmla="*/ 42 h 83"/>
                <a:gd name="T8" fmla="*/ 42 w 84"/>
                <a:gd name="T9" fmla="*/ 83 h 83"/>
                <a:gd name="T10" fmla="*/ 84 w 84"/>
                <a:gd name="T11" fmla="*/ 42 h 83"/>
                <a:gd name="T12" fmla="*/ 82 w 84"/>
                <a:gd name="T13" fmla="*/ 42 h 83"/>
                <a:gd name="T14" fmla="*/ 42 w 84"/>
                <a:gd name="T15" fmla="*/ 4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3">
                  <a:moveTo>
                    <a:pt x="42" y="42"/>
                  </a:moveTo>
                  <a:cubicBezTo>
                    <a:pt x="55" y="42"/>
                    <a:pt x="71" y="32"/>
                    <a:pt x="67" y="17"/>
                  </a:cubicBezTo>
                  <a:cubicBezTo>
                    <a:pt x="64" y="2"/>
                    <a:pt x="42" y="0"/>
                    <a:pt x="42" y="0"/>
                  </a:cubicBezTo>
                  <a:cubicBezTo>
                    <a:pt x="19" y="0"/>
                    <a:pt x="0" y="19"/>
                    <a:pt x="0" y="42"/>
                  </a:cubicBezTo>
                  <a:cubicBezTo>
                    <a:pt x="0" y="65"/>
                    <a:pt x="19" y="83"/>
                    <a:pt x="42" y="83"/>
                  </a:cubicBezTo>
                  <a:cubicBezTo>
                    <a:pt x="65" y="83"/>
                    <a:pt x="84" y="65"/>
                    <a:pt x="84" y="42"/>
                  </a:cubicBezTo>
                  <a:cubicBezTo>
                    <a:pt x="82" y="42"/>
                    <a:pt x="82" y="42"/>
                    <a:pt x="82" y="42"/>
                  </a:cubicBezTo>
                  <a:lnTo>
                    <a:pt x="42" y="4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57" name="Rectangle 54"/>
            <p:cNvSpPr>
              <a:spLocks noChangeArrowheads="1"/>
            </p:cNvSpPr>
            <p:nvPr/>
          </p:nvSpPr>
          <p:spPr bwMode="auto">
            <a:xfrm>
              <a:off x="4731" y="523"/>
              <a:ext cx="571"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2550">
                  <a:solidFill>
                    <a:srgbClr val="414042"/>
                  </a:solidFill>
                  <a:latin typeface="Segoe Pro Display Light" panose="020B0302040504020203" pitchFamily="34" charset="0"/>
                </a:rPr>
                <a:t>SQL-A</a:t>
              </a:r>
              <a:endParaRPr lang="en-US" altLang="en-US" sz="1836">
                <a:solidFill>
                  <a:srgbClr val="00B0F0"/>
                </a:solidFill>
              </a:endParaRPr>
            </a:p>
          </p:txBody>
        </p:sp>
        <p:sp>
          <p:nvSpPr>
            <p:cNvPr id="58" name="Rectangle 55"/>
            <p:cNvSpPr>
              <a:spLocks noChangeArrowheads="1"/>
            </p:cNvSpPr>
            <p:nvPr/>
          </p:nvSpPr>
          <p:spPr bwMode="auto">
            <a:xfrm>
              <a:off x="4671" y="738"/>
              <a:ext cx="70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2550">
                  <a:solidFill>
                    <a:srgbClr val="414042"/>
                  </a:solidFill>
                  <a:latin typeface="Segoe Pro Display Light" panose="020B0302040504020203" pitchFamily="34" charset="0"/>
                </a:rPr>
                <a:t>Website</a:t>
              </a:r>
              <a:endParaRPr lang="en-US" altLang="en-US" sz="1836">
                <a:solidFill>
                  <a:srgbClr val="00B0F0"/>
                </a:solidFill>
              </a:endParaRPr>
            </a:p>
          </p:txBody>
        </p:sp>
        <p:sp>
          <p:nvSpPr>
            <p:cNvPr id="59" name="Rectangle 56"/>
            <p:cNvSpPr>
              <a:spLocks noChangeArrowheads="1"/>
            </p:cNvSpPr>
            <p:nvPr/>
          </p:nvSpPr>
          <p:spPr bwMode="auto">
            <a:xfrm>
              <a:off x="4676" y="1020"/>
              <a:ext cx="675"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816" b="1">
                  <a:solidFill>
                    <a:srgbClr val="414042"/>
                  </a:solidFill>
                  <a:latin typeface="Segoe Pro Display Semibold" panose="020B0702040504020203" pitchFamily="34" charset="0"/>
                </a:rPr>
                <a:t>[SQL CONFIG] VM (2x)</a:t>
              </a:r>
              <a:endParaRPr lang="en-US" altLang="en-US" sz="1836">
                <a:solidFill>
                  <a:srgbClr val="00B0F0"/>
                </a:solidFill>
              </a:endParaRPr>
            </a:p>
          </p:txBody>
        </p:sp>
        <p:sp>
          <p:nvSpPr>
            <p:cNvPr id="60" name="Freeform 57"/>
            <p:cNvSpPr>
              <a:spLocks/>
            </p:cNvSpPr>
            <p:nvPr/>
          </p:nvSpPr>
          <p:spPr bwMode="auto">
            <a:xfrm>
              <a:off x="3534" y="1411"/>
              <a:ext cx="1332" cy="1058"/>
            </a:xfrm>
            <a:custGeom>
              <a:avLst/>
              <a:gdLst>
                <a:gd name="T0" fmla="*/ 1308 w 1332"/>
                <a:gd name="T1" fmla="*/ 0 h 1058"/>
                <a:gd name="T2" fmla="*/ 1308 w 1332"/>
                <a:gd name="T3" fmla="*/ 432 h 1058"/>
                <a:gd name="T4" fmla="*/ 0 w 1332"/>
                <a:gd name="T5" fmla="*/ 432 h 1058"/>
                <a:gd name="T6" fmla="*/ 0 w 1332"/>
                <a:gd name="T7" fmla="*/ 1058 h 1058"/>
                <a:gd name="T8" fmla="*/ 24 w 1332"/>
                <a:gd name="T9" fmla="*/ 1058 h 1058"/>
                <a:gd name="T10" fmla="*/ 24 w 1332"/>
                <a:gd name="T11" fmla="*/ 455 h 1058"/>
                <a:gd name="T12" fmla="*/ 1332 w 1332"/>
                <a:gd name="T13" fmla="*/ 455 h 1058"/>
                <a:gd name="T14" fmla="*/ 1332 w 1332"/>
                <a:gd name="T15" fmla="*/ 0 h 1058"/>
                <a:gd name="T16" fmla="*/ 1308 w 1332"/>
                <a:gd name="T17" fmla="*/ 0 h 1058"/>
                <a:gd name="T18" fmla="*/ 1308 w 1332"/>
                <a:gd name="T19"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2" h="1058">
                  <a:moveTo>
                    <a:pt x="1308" y="0"/>
                  </a:moveTo>
                  <a:lnTo>
                    <a:pt x="1308" y="432"/>
                  </a:lnTo>
                  <a:lnTo>
                    <a:pt x="0" y="432"/>
                  </a:lnTo>
                  <a:lnTo>
                    <a:pt x="0" y="1058"/>
                  </a:lnTo>
                  <a:lnTo>
                    <a:pt x="24" y="1058"/>
                  </a:lnTo>
                  <a:lnTo>
                    <a:pt x="24" y="455"/>
                  </a:lnTo>
                  <a:lnTo>
                    <a:pt x="1332" y="455"/>
                  </a:lnTo>
                  <a:lnTo>
                    <a:pt x="1332" y="0"/>
                  </a:lnTo>
                  <a:lnTo>
                    <a:pt x="1308" y="0"/>
                  </a:lnTo>
                  <a:lnTo>
                    <a:pt x="1308"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1" name="Oval 58"/>
            <p:cNvSpPr>
              <a:spLocks noChangeArrowheads="1"/>
            </p:cNvSpPr>
            <p:nvPr/>
          </p:nvSpPr>
          <p:spPr bwMode="auto">
            <a:xfrm>
              <a:off x="4809" y="1368"/>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2" name="Freeform 59"/>
            <p:cNvSpPr>
              <a:spLocks/>
            </p:cNvSpPr>
            <p:nvPr/>
          </p:nvSpPr>
          <p:spPr bwMode="auto">
            <a:xfrm>
              <a:off x="3497" y="2454"/>
              <a:ext cx="98" cy="83"/>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3" name="Rectangle 60"/>
            <p:cNvSpPr>
              <a:spLocks noChangeArrowheads="1"/>
            </p:cNvSpPr>
            <p:nvPr/>
          </p:nvSpPr>
          <p:spPr bwMode="auto">
            <a:xfrm>
              <a:off x="4995" y="1411"/>
              <a:ext cx="23" cy="1085"/>
            </a:xfrm>
            <a:prstGeom prst="rect">
              <a:avLst/>
            </a:prstGeom>
            <a:solidFill>
              <a:srgbClr val="7CC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4" name="Freeform 61"/>
            <p:cNvSpPr>
              <a:spLocks/>
            </p:cNvSpPr>
            <p:nvPr/>
          </p:nvSpPr>
          <p:spPr bwMode="auto">
            <a:xfrm>
              <a:off x="4995" y="1411"/>
              <a:ext cx="23" cy="1085"/>
            </a:xfrm>
            <a:custGeom>
              <a:avLst/>
              <a:gdLst>
                <a:gd name="T0" fmla="*/ 0 w 23"/>
                <a:gd name="T1" fmla="*/ 0 h 1085"/>
                <a:gd name="T2" fmla="*/ 0 w 23"/>
                <a:gd name="T3" fmla="*/ 1085 h 1085"/>
                <a:gd name="T4" fmla="*/ 23 w 23"/>
                <a:gd name="T5" fmla="*/ 1085 h 1085"/>
                <a:gd name="T6" fmla="*/ 23 w 23"/>
                <a:gd name="T7" fmla="*/ 0 h 1085"/>
              </a:gdLst>
              <a:ahLst/>
              <a:cxnLst>
                <a:cxn ang="0">
                  <a:pos x="T0" y="T1"/>
                </a:cxn>
                <a:cxn ang="0">
                  <a:pos x="T2" y="T3"/>
                </a:cxn>
                <a:cxn ang="0">
                  <a:pos x="T4" y="T5"/>
                </a:cxn>
                <a:cxn ang="0">
                  <a:pos x="T6" y="T7"/>
                </a:cxn>
              </a:cxnLst>
              <a:rect l="0" t="0" r="r" b="b"/>
              <a:pathLst>
                <a:path w="23" h="1085">
                  <a:moveTo>
                    <a:pt x="0" y="0"/>
                  </a:moveTo>
                  <a:lnTo>
                    <a:pt x="0" y="1085"/>
                  </a:lnTo>
                  <a:lnTo>
                    <a:pt x="23" y="1085"/>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5" name="Oval 62"/>
            <p:cNvSpPr>
              <a:spLocks noChangeArrowheads="1"/>
            </p:cNvSpPr>
            <p:nvPr/>
          </p:nvSpPr>
          <p:spPr bwMode="auto">
            <a:xfrm>
              <a:off x="4961" y="1368"/>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6" name="Freeform 63"/>
            <p:cNvSpPr>
              <a:spLocks/>
            </p:cNvSpPr>
            <p:nvPr/>
          </p:nvSpPr>
          <p:spPr bwMode="auto">
            <a:xfrm>
              <a:off x="4958" y="2483"/>
              <a:ext cx="96" cy="83"/>
            </a:xfrm>
            <a:custGeom>
              <a:avLst/>
              <a:gdLst>
                <a:gd name="T0" fmla="*/ 0 w 96"/>
                <a:gd name="T1" fmla="*/ 0 h 83"/>
                <a:gd name="T2" fmla="*/ 48 w 96"/>
                <a:gd name="T3" fmla="*/ 83 h 83"/>
                <a:gd name="T4" fmla="*/ 96 w 96"/>
                <a:gd name="T5" fmla="*/ 0 h 83"/>
                <a:gd name="T6" fmla="*/ 0 w 96"/>
                <a:gd name="T7" fmla="*/ 0 h 83"/>
              </a:gdLst>
              <a:ahLst/>
              <a:cxnLst>
                <a:cxn ang="0">
                  <a:pos x="T0" y="T1"/>
                </a:cxn>
                <a:cxn ang="0">
                  <a:pos x="T2" y="T3"/>
                </a:cxn>
                <a:cxn ang="0">
                  <a:pos x="T4" y="T5"/>
                </a:cxn>
                <a:cxn ang="0">
                  <a:pos x="T6" y="T7"/>
                </a:cxn>
              </a:cxnLst>
              <a:rect l="0" t="0" r="r" b="b"/>
              <a:pathLst>
                <a:path w="96" h="83">
                  <a:moveTo>
                    <a:pt x="0" y="0"/>
                  </a:moveTo>
                  <a:lnTo>
                    <a:pt x="48" y="83"/>
                  </a:lnTo>
                  <a:lnTo>
                    <a:pt x="96"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7" name="Freeform 64"/>
            <p:cNvSpPr>
              <a:spLocks/>
            </p:cNvSpPr>
            <p:nvPr/>
          </p:nvSpPr>
          <p:spPr bwMode="auto">
            <a:xfrm>
              <a:off x="5147" y="1411"/>
              <a:ext cx="1416" cy="1085"/>
            </a:xfrm>
            <a:custGeom>
              <a:avLst/>
              <a:gdLst>
                <a:gd name="T0" fmla="*/ 0 w 1416"/>
                <a:gd name="T1" fmla="*/ 0 h 1085"/>
                <a:gd name="T2" fmla="*/ 0 w 1416"/>
                <a:gd name="T3" fmla="*/ 455 h 1085"/>
                <a:gd name="T4" fmla="*/ 1392 w 1416"/>
                <a:gd name="T5" fmla="*/ 455 h 1085"/>
                <a:gd name="T6" fmla="*/ 1392 w 1416"/>
                <a:gd name="T7" fmla="*/ 1085 h 1085"/>
                <a:gd name="T8" fmla="*/ 1416 w 1416"/>
                <a:gd name="T9" fmla="*/ 1085 h 1085"/>
                <a:gd name="T10" fmla="*/ 1416 w 1416"/>
                <a:gd name="T11" fmla="*/ 432 h 1085"/>
                <a:gd name="T12" fmla="*/ 25 w 1416"/>
                <a:gd name="T13" fmla="*/ 432 h 1085"/>
                <a:gd name="T14" fmla="*/ 25 w 1416"/>
                <a:gd name="T15" fmla="*/ 0 h 1085"/>
                <a:gd name="T16" fmla="*/ 0 w 1416"/>
                <a:gd name="T17" fmla="*/ 0 h 1085"/>
                <a:gd name="T18" fmla="*/ 0 w 1416"/>
                <a:gd name="T1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1085">
                  <a:moveTo>
                    <a:pt x="0" y="0"/>
                  </a:moveTo>
                  <a:lnTo>
                    <a:pt x="0" y="455"/>
                  </a:lnTo>
                  <a:lnTo>
                    <a:pt x="1392" y="455"/>
                  </a:lnTo>
                  <a:lnTo>
                    <a:pt x="1392" y="1085"/>
                  </a:lnTo>
                  <a:lnTo>
                    <a:pt x="1416" y="1085"/>
                  </a:lnTo>
                  <a:lnTo>
                    <a:pt x="1416" y="432"/>
                  </a:lnTo>
                  <a:lnTo>
                    <a:pt x="25" y="432"/>
                  </a:lnTo>
                  <a:lnTo>
                    <a:pt x="25" y="0"/>
                  </a:lnTo>
                  <a:lnTo>
                    <a:pt x="0"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8" name="Oval 65"/>
            <p:cNvSpPr>
              <a:spLocks noChangeArrowheads="1"/>
            </p:cNvSpPr>
            <p:nvPr/>
          </p:nvSpPr>
          <p:spPr bwMode="auto">
            <a:xfrm>
              <a:off x="5114" y="1368"/>
              <a:ext cx="91"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69" name="Freeform 66"/>
            <p:cNvSpPr>
              <a:spLocks/>
            </p:cNvSpPr>
            <p:nvPr/>
          </p:nvSpPr>
          <p:spPr bwMode="auto">
            <a:xfrm>
              <a:off x="6502" y="2483"/>
              <a:ext cx="98" cy="83"/>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0" name="Freeform 67"/>
            <p:cNvSpPr>
              <a:spLocks/>
            </p:cNvSpPr>
            <p:nvPr/>
          </p:nvSpPr>
          <p:spPr bwMode="auto">
            <a:xfrm>
              <a:off x="6193" y="2059"/>
              <a:ext cx="681" cy="254"/>
            </a:xfrm>
            <a:custGeom>
              <a:avLst/>
              <a:gdLst>
                <a:gd name="T0" fmla="*/ 469 w 469"/>
                <a:gd name="T1" fmla="*/ 145 h 175"/>
                <a:gd name="T2" fmla="*/ 439 w 469"/>
                <a:gd name="T3" fmla="*/ 175 h 175"/>
                <a:gd name="T4" fmla="*/ 30 w 469"/>
                <a:gd name="T5" fmla="*/ 175 h 175"/>
                <a:gd name="T6" fmla="*/ 0 w 469"/>
                <a:gd name="T7" fmla="*/ 145 h 175"/>
                <a:gd name="T8" fmla="*/ 0 w 469"/>
                <a:gd name="T9" fmla="*/ 30 h 175"/>
                <a:gd name="T10" fmla="*/ 30 w 469"/>
                <a:gd name="T11" fmla="*/ 0 h 175"/>
                <a:gd name="T12" fmla="*/ 439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5" y="175"/>
                    <a:pt x="439" y="175"/>
                  </a:cubicBezTo>
                  <a:cubicBezTo>
                    <a:pt x="30" y="175"/>
                    <a:pt x="30" y="175"/>
                    <a:pt x="30" y="175"/>
                  </a:cubicBezTo>
                  <a:cubicBezTo>
                    <a:pt x="13" y="175"/>
                    <a:pt x="0" y="162"/>
                    <a:pt x="0" y="145"/>
                  </a:cubicBezTo>
                  <a:cubicBezTo>
                    <a:pt x="0" y="30"/>
                    <a:pt x="0" y="30"/>
                    <a:pt x="0" y="30"/>
                  </a:cubicBezTo>
                  <a:cubicBezTo>
                    <a:pt x="0" y="13"/>
                    <a:pt x="13" y="0"/>
                    <a:pt x="30" y="0"/>
                  </a:cubicBezTo>
                  <a:cubicBezTo>
                    <a:pt x="439" y="0"/>
                    <a:pt x="439" y="0"/>
                    <a:pt x="439" y="0"/>
                  </a:cubicBezTo>
                  <a:cubicBezTo>
                    <a:pt x="455"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1" name="Rectangle 68"/>
            <p:cNvSpPr>
              <a:spLocks noChangeArrowheads="1"/>
            </p:cNvSpPr>
            <p:nvPr/>
          </p:nvSpPr>
          <p:spPr bwMode="auto">
            <a:xfrm>
              <a:off x="6236" y="2141"/>
              <a:ext cx="61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918" b="1">
                  <a:solidFill>
                    <a:srgbClr val="FFFFFF"/>
                  </a:solidFill>
                  <a:latin typeface="Segoe UI Semibold" panose="020B0702040204020203" pitchFamily="34" charset="0"/>
                </a:rPr>
                <a:t>DEPENDS ON SQL</a:t>
              </a:r>
              <a:endParaRPr lang="en-US" altLang="en-US" sz="1836">
                <a:solidFill>
                  <a:srgbClr val="00B0F0"/>
                </a:solidFill>
              </a:endParaRPr>
            </a:p>
          </p:txBody>
        </p:sp>
        <p:sp>
          <p:nvSpPr>
            <p:cNvPr id="72" name="Freeform 69"/>
            <p:cNvSpPr>
              <a:spLocks/>
            </p:cNvSpPr>
            <p:nvPr/>
          </p:nvSpPr>
          <p:spPr bwMode="auto">
            <a:xfrm>
              <a:off x="4669" y="2059"/>
              <a:ext cx="682" cy="254"/>
            </a:xfrm>
            <a:custGeom>
              <a:avLst/>
              <a:gdLst>
                <a:gd name="T0" fmla="*/ 469 w 469"/>
                <a:gd name="T1" fmla="*/ 145 h 175"/>
                <a:gd name="T2" fmla="*/ 439 w 469"/>
                <a:gd name="T3" fmla="*/ 175 h 175"/>
                <a:gd name="T4" fmla="*/ 31 w 469"/>
                <a:gd name="T5" fmla="*/ 175 h 175"/>
                <a:gd name="T6" fmla="*/ 0 w 469"/>
                <a:gd name="T7" fmla="*/ 145 h 175"/>
                <a:gd name="T8" fmla="*/ 0 w 469"/>
                <a:gd name="T9" fmla="*/ 30 h 175"/>
                <a:gd name="T10" fmla="*/ 31 w 469"/>
                <a:gd name="T11" fmla="*/ 0 h 175"/>
                <a:gd name="T12" fmla="*/ 439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6" y="175"/>
                    <a:pt x="439" y="175"/>
                  </a:cubicBezTo>
                  <a:cubicBezTo>
                    <a:pt x="31" y="175"/>
                    <a:pt x="31" y="175"/>
                    <a:pt x="31" y="175"/>
                  </a:cubicBezTo>
                  <a:cubicBezTo>
                    <a:pt x="14" y="175"/>
                    <a:pt x="0" y="162"/>
                    <a:pt x="0" y="145"/>
                  </a:cubicBezTo>
                  <a:cubicBezTo>
                    <a:pt x="0" y="30"/>
                    <a:pt x="0" y="30"/>
                    <a:pt x="0" y="30"/>
                  </a:cubicBezTo>
                  <a:cubicBezTo>
                    <a:pt x="0" y="13"/>
                    <a:pt x="14" y="0"/>
                    <a:pt x="31" y="0"/>
                  </a:cubicBezTo>
                  <a:cubicBezTo>
                    <a:pt x="439" y="0"/>
                    <a:pt x="439" y="0"/>
                    <a:pt x="439" y="0"/>
                  </a:cubicBezTo>
                  <a:cubicBezTo>
                    <a:pt x="456"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3" name="Rectangle 70"/>
            <p:cNvSpPr>
              <a:spLocks noChangeArrowheads="1"/>
            </p:cNvSpPr>
            <p:nvPr/>
          </p:nvSpPr>
          <p:spPr bwMode="auto">
            <a:xfrm>
              <a:off x="4713" y="2141"/>
              <a:ext cx="611" cy="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918" b="1">
                  <a:solidFill>
                    <a:srgbClr val="FFFFFF"/>
                  </a:solidFill>
                  <a:latin typeface="Segoe UI Semibold" panose="020B0702040204020203" pitchFamily="34" charset="0"/>
                </a:rPr>
                <a:t>DEPENDS ON SQL</a:t>
              </a:r>
              <a:endParaRPr lang="en-US" altLang="en-US" sz="1836">
                <a:solidFill>
                  <a:srgbClr val="00B0F0"/>
                </a:solidFill>
              </a:endParaRPr>
            </a:p>
          </p:txBody>
        </p:sp>
        <p:sp>
          <p:nvSpPr>
            <p:cNvPr id="74" name="Freeform 71"/>
            <p:cNvSpPr>
              <a:spLocks/>
            </p:cNvSpPr>
            <p:nvPr/>
          </p:nvSpPr>
          <p:spPr bwMode="auto">
            <a:xfrm>
              <a:off x="3500" y="3277"/>
              <a:ext cx="1535" cy="499"/>
            </a:xfrm>
            <a:custGeom>
              <a:avLst/>
              <a:gdLst>
                <a:gd name="T0" fmla="*/ 0 w 1535"/>
                <a:gd name="T1" fmla="*/ 0 h 499"/>
                <a:gd name="T2" fmla="*/ 0 w 1535"/>
                <a:gd name="T3" fmla="*/ 499 h 499"/>
                <a:gd name="T4" fmla="*/ 1535 w 1535"/>
                <a:gd name="T5" fmla="*/ 499 h 499"/>
                <a:gd name="T6" fmla="*/ 1535 w 1535"/>
                <a:gd name="T7" fmla="*/ 113 h 499"/>
                <a:gd name="T8" fmla="*/ 1511 w 1535"/>
                <a:gd name="T9" fmla="*/ 113 h 499"/>
                <a:gd name="T10" fmla="*/ 1511 w 1535"/>
                <a:gd name="T11" fmla="*/ 475 h 499"/>
                <a:gd name="T12" fmla="*/ 25 w 1535"/>
                <a:gd name="T13" fmla="*/ 475 h 499"/>
                <a:gd name="T14" fmla="*/ 25 w 1535"/>
                <a:gd name="T15" fmla="*/ 0 h 499"/>
                <a:gd name="T16" fmla="*/ 0 w 1535"/>
                <a:gd name="T17" fmla="*/ 0 h 499"/>
                <a:gd name="T18" fmla="*/ 0 w 153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 h="499">
                  <a:moveTo>
                    <a:pt x="0" y="0"/>
                  </a:moveTo>
                  <a:lnTo>
                    <a:pt x="0" y="499"/>
                  </a:lnTo>
                  <a:lnTo>
                    <a:pt x="1535" y="499"/>
                  </a:lnTo>
                  <a:lnTo>
                    <a:pt x="1535" y="113"/>
                  </a:lnTo>
                  <a:lnTo>
                    <a:pt x="1511" y="113"/>
                  </a:lnTo>
                  <a:lnTo>
                    <a:pt x="1511" y="475"/>
                  </a:lnTo>
                  <a:lnTo>
                    <a:pt x="25" y="475"/>
                  </a:lnTo>
                  <a:lnTo>
                    <a:pt x="25" y="0"/>
                  </a:lnTo>
                  <a:lnTo>
                    <a:pt x="0"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5" name="Oval 72"/>
            <p:cNvSpPr>
              <a:spLocks noChangeArrowheads="1"/>
            </p:cNvSpPr>
            <p:nvPr/>
          </p:nvSpPr>
          <p:spPr bwMode="auto">
            <a:xfrm>
              <a:off x="3467" y="3233"/>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6" name="Freeform 73"/>
            <p:cNvSpPr>
              <a:spLocks/>
            </p:cNvSpPr>
            <p:nvPr/>
          </p:nvSpPr>
          <p:spPr bwMode="auto">
            <a:xfrm>
              <a:off x="4976" y="3322"/>
              <a:ext cx="96" cy="82"/>
            </a:xfrm>
            <a:custGeom>
              <a:avLst/>
              <a:gdLst>
                <a:gd name="T0" fmla="*/ 96 w 96"/>
                <a:gd name="T1" fmla="*/ 82 h 82"/>
                <a:gd name="T2" fmla="*/ 48 w 96"/>
                <a:gd name="T3" fmla="*/ 0 h 82"/>
                <a:gd name="T4" fmla="*/ 0 w 96"/>
                <a:gd name="T5" fmla="*/ 82 h 82"/>
                <a:gd name="T6" fmla="*/ 96 w 96"/>
                <a:gd name="T7" fmla="*/ 82 h 82"/>
              </a:gdLst>
              <a:ahLst/>
              <a:cxnLst>
                <a:cxn ang="0">
                  <a:pos x="T0" y="T1"/>
                </a:cxn>
                <a:cxn ang="0">
                  <a:pos x="T2" y="T3"/>
                </a:cxn>
                <a:cxn ang="0">
                  <a:pos x="T4" y="T5"/>
                </a:cxn>
                <a:cxn ang="0">
                  <a:pos x="T6" y="T7"/>
                </a:cxn>
              </a:cxnLst>
              <a:rect l="0" t="0" r="r" b="b"/>
              <a:pathLst>
                <a:path w="96" h="82">
                  <a:moveTo>
                    <a:pt x="96" y="82"/>
                  </a:moveTo>
                  <a:lnTo>
                    <a:pt x="48" y="0"/>
                  </a:lnTo>
                  <a:lnTo>
                    <a:pt x="0" y="82"/>
                  </a:lnTo>
                  <a:lnTo>
                    <a:pt x="96" y="82"/>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7" name="Freeform 74"/>
            <p:cNvSpPr>
              <a:spLocks/>
            </p:cNvSpPr>
            <p:nvPr/>
          </p:nvSpPr>
          <p:spPr bwMode="auto">
            <a:xfrm>
              <a:off x="3929" y="3635"/>
              <a:ext cx="681" cy="255"/>
            </a:xfrm>
            <a:custGeom>
              <a:avLst/>
              <a:gdLst>
                <a:gd name="T0" fmla="*/ 469 w 469"/>
                <a:gd name="T1" fmla="*/ 145 h 175"/>
                <a:gd name="T2" fmla="*/ 438 w 469"/>
                <a:gd name="T3" fmla="*/ 175 h 175"/>
                <a:gd name="T4" fmla="*/ 30 w 469"/>
                <a:gd name="T5" fmla="*/ 175 h 175"/>
                <a:gd name="T6" fmla="*/ 0 w 469"/>
                <a:gd name="T7" fmla="*/ 145 h 175"/>
                <a:gd name="T8" fmla="*/ 0 w 469"/>
                <a:gd name="T9" fmla="*/ 30 h 175"/>
                <a:gd name="T10" fmla="*/ 30 w 469"/>
                <a:gd name="T11" fmla="*/ 0 h 175"/>
                <a:gd name="T12" fmla="*/ 438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5" y="175"/>
                    <a:pt x="438" y="175"/>
                  </a:cubicBezTo>
                  <a:cubicBezTo>
                    <a:pt x="30" y="175"/>
                    <a:pt x="30" y="175"/>
                    <a:pt x="30" y="175"/>
                  </a:cubicBezTo>
                  <a:cubicBezTo>
                    <a:pt x="13" y="175"/>
                    <a:pt x="0" y="162"/>
                    <a:pt x="0" y="145"/>
                  </a:cubicBezTo>
                  <a:cubicBezTo>
                    <a:pt x="0" y="30"/>
                    <a:pt x="0" y="30"/>
                    <a:pt x="0" y="30"/>
                  </a:cubicBezTo>
                  <a:cubicBezTo>
                    <a:pt x="0" y="13"/>
                    <a:pt x="13" y="0"/>
                    <a:pt x="30" y="0"/>
                  </a:cubicBezTo>
                  <a:cubicBezTo>
                    <a:pt x="438" y="0"/>
                    <a:pt x="438" y="0"/>
                    <a:pt x="438" y="0"/>
                  </a:cubicBezTo>
                  <a:cubicBezTo>
                    <a:pt x="455"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00B0F0"/>
                </a:solidFill>
              </a:endParaRPr>
            </a:p>
          </p:txBody>
        </p:sp>
        <p:sp>
          <p:nvSpPr>
            <p:cNvPr id="78" name="Rectangle 75"/>
            <p:cNvSpPr>
              <a:spLocks noChangeArrowheads="1"/>
            </p:cNvSpPr>
            <p:nvPr/>
          </p:nvSpPr>
          <p:spPr bwMode="auto">
            <a:xfrm>
              <a:off x="4023" y="3702"/>
              <a:ext cx="163"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122" b="1">
                  <a:solidFill>
                    <a:srgbClr val="FFFFFF"/>
                  </a:solidFill>
                  <a:latin typeface="Segoe UI Semibold" panose="020B0702040204020203" pitchFamily="34" charset="0"/>
                </a:rPr>
                <a:t>SQL</a:t>
              </a:r>
              <a:endParaRPr lang="en-US" altLang="en-US" sz="1836">
                <a:solidFill>
                  <a:srgbClr val="00B0F0"/>
                </a:solidFill>
              </a:endParaRPr>
            </a:p>
          </p:txBody>
        </p:sp>
        <p:sp>
          <p:nvSpPr>
            <p:cNvPr id="79" name="Rectangle 76"/>
            <p:cNvSpPr>
              <a:spLocks noChangeArrowheads="1"/>
            </p:cNvSpPr>
            <p:nvPr/>
          </p:nvSpPr>
          <p:spPr bwMode="auto">
            <a:xfrm>
              <a:off x="4204" y="3702"/>
              <a:ext cx="57"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122" b="1">
                  <a:solidFill>
                    <a:srgbClr val="FFFFFF"/>
                  </a:solidFill>
                  <a:latin typeface="Segoe UI Semibold" panose="020B0702040204020203" pitchFamily="34" charset="0"/>
                </a:rPr>
                <a:t>C</a:t>
              </a:r>
              <a:endParaRPr lang="en-US" altLang="en-US" sz="1836">
                <a:solidFill>
                  <a:srgbClr val="00B0F0"/>
                </a:solidFill>
              </a:endParaRPr>
            </a:p>
          </p:txBody>
        </p:sp>
        <p:sp>
          <p:nvSpPr>
            <p:cNvPr id="80" name="Rectangle 77"/>
            <p:cNvSpPr>
              <a:spLocks noChangeArrowheads="1"/>
            </p:cNvSpPr>
            <p:nvPr/>
          </p:nvSpPr>
          <p:spPr bwMode="auto">
            <a:xfrm>
              <a:off x="4257" y="3702"/>
              <a:ext cx="27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32418"/>
              <a:r>
                <a:rPr lang="en-US" altLang="en-US" sz="1122" b="1">
                  <a:solidFill>
                    <a:srgbClr val="FFFFFF"/>
                  </a:solidFill>
                  <a:latin typeface="Segoe UI Semibold" panose="020B0702040204020203" pitchFamily="34" charset="0"/>
                </a:rPr>
                <a:t>ONFIG</a:t>
              </a:r>
              <a:endParaRPr lang="en-US" altLang="en-US" sz="1836">
                <a:solidFill>
                  <a:srgbClr val="00B0F0"/>
                </a:solidFill>
              </a:endParaRPr>
            </a:p>
          </p:txBody>
        </p:sp>
      </p:grpSp>
    </p:spTree>
    <p:extLst>
      <p:ext uri="{BB962C8B-B14F-4D97-AF65-F5344CB8AC3E}">
        <p14:creationId xmlns:p14="http://schemas.microsoft.com/office/powerpoint/2010/main" val="23357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7220" y="192811"/>
            <a:ext cx="11884216" cy="913174"/>
          </a:xfrm>
        </p:spPr>
        <p:txBody>
          <a:bodyPr/>
          <a:lstStyle/>
          <a:p>
            <a:r>
              <a:rPr lang="en-US" sz="4080" dirty="0" smtClean="0"/>
              <a:t>Azure Templates for IaaS Stack</a:t>
            </a:r>
            <a:endParaRPr lang="en-US" sz="4080" dirty="0"/>
          </a:p>
        </p:txBody>
      </p:sp>
      <p:sp>
        <p:nvSpPr>
          <p:cNvPr id="7" name="Text Placeholder 6"/>
          <p:cNvSpPr>
            <a:spLocks noGrp="1"/>
          </p:cNvSpPr>
          <p:nvPr>
            <p:ph type="body" sz="quarter" idx="4294967295"/>
          </p:nvPr>
        </p:nvSpPr>
        <p:spPr>
          <a:xfrm>
            <a:off x="197220" y="1126307"/>
            <a:ext cx="6305269" cy="4576637"/>
          </a:xfrm>
        </p:spPr>
        <p:txBody>
          <a:bodyPr/>
          <a:lstStyle/>
          <a:p>
            <a:pPr marL="466298" lvl="1" indent="-466298"/>
            <a:r>
              <a:rPr lang="en-US" b="1" u="sng" dirty="0" smtClean="0">
                <a:solidFill>
                  <a:schemeClr val="tx1"/>
                </a:solidFill>
                <a:latin typeface="+mj-lt"/>
              </a:rPr>
              <a:t>Complexity </a:t>
            </a:r>
            <a:r>
              <a:rPr lang="en-US" b="1" u="sng" dirty="0">
                <a:solidFill>
                  <a:schemeClr val="tx1"/>
                </a:solidFill>
                <a:latin typeface="+mj-lt"/>
              </a:rPr>
              <a:t>made Simple </a:t>
            </a:r>
            <a:r>
              <a:rPr lang="en-US" dirty="0">
                <a:solidFill>
                  <a:schemeClr val="tx1"/>
                </a:solidFill>
                <a:latin typeface="+mj-lt"/>
              </a:rPr>
              <a:t>– Build, integrate and  deploy complex applications with </a:t>
            </a:r>
            <a:r>
              <a:rPr lang="en-US" dirty="0" smtClean="0">
                <a:solidFill>
                  <a:schemeClr val="tx1"/>
                </a:solidFill>
                <a:latin typeface="+mj-lt"/>
              </a:rPr>
              <a:t>ease using Azure Templates</a:t>
            </a:r>
            <a:endParaRPr lang="en-US" dirty="0">
              <a:solidFill>
                <a:schemeClr val="tx1"/>
              </a:solidFill>
              <a:latin typeface="+mj-lt"/>
            </a:endParaRPr>
          </a:p>
          <a:p>
            <a:pPr marL="466298" lvl="1" indent="-466298"/>
            <a:r>
              <a:rPr lang="en-US" dirty="0" smtClean="0">
                <a:solidFill>
                  <a:schemeClr val="tx1"/>
                </a:solidFill>
                <a:latin typeface="+mj-lt"/>
              </a:rPr>
              <a:t>Build applications </a:t>
            </a:r>
            <a:r>
              <a:rPr lang="en-US" b="1" u="sng" dirty="0" smtClean="0">
                <a:solidFill>
                  <a:schemeClr val="tx1"/>
                </a:solidFill>
                <a:latin typeface="+mj-lt"/>
              </a:rPr>
              <a:t>using IaaS &amp; PaaS Azure Services in a single Template </a:t>
            </a:r>
            <a:r>
              <a:rPr lang="en-US" dirty="0" smtClean="0">
                <a:solidFill>
                  <a:schemeClr val="tx1"/>
                </a:solidFill>
                <a:latin typeface="+mj-lt"/>
              </a:rPr>
              <a:t>(For </a:t>
            </a:r>
            <a:r>
              <a:rPr lang="en-US" dirty="0">
                <a:solidFill>
                  <a:schemeClr val="tx1"/>
                </a:solidFill>
                <a:latin typeface="+mj-lt"/>
              </a:rPr>
              <a:t>Example: Websites + VM</a:t>
            </a:r>
            <a:r>
              <a:rPr lang="en-US" dirty="0" smtClean="0">
                <a:solidFill>
                  <a:schemeClr val="tx1"/>
                </a:solidFill>
                <a:latin typeface="+mj-lt"/>
              </a:rPr>
              <a:t>)</a:t>
            </a:r>
          </a:p>
          <a:p>
            <a:pPr marL="466298" lvl="1" indent="-466298"/>
            <a:r>
              <a:rPr lang="en-US" b="1" u="sng" dirty="0" smtClean="0">
                <a:solidFill>
                  <a:schemeClr val="tx1"/>
                </a:solidFill>
                <a:latin typeface="+mj-lt"/>
              </a:rPr>
              <a:t>Easily Scalable Deployments </a:t>
            </a:r>
            <a:r>
              <a:rPr lang="en-US" dirty="0" smtClean="0">
                <a:solidFill>
                  <a:schemeClr val="tx1"/>
                </a:solidFill>
                <a:latin typeface="+mj-lt"/>
              </a:rPr>
              <a:t>using Copy &amp; CopyIndex (Loops) in Azure RM</a:t>
            </a:r>
          </a:p>
          <a:p>
            <a:pPr marL="466298" lvl="1" indent="-466298"/>
            <a:r>
              <a:rPr lang="en-US" b="1" u="sng" dirty="0" smtClean="0">
                <a:solidFill>
                  <a:schemeClr val="tx1"/>
                </a:solidFill>
                <a:latin typeface="+mj-lt"/>
              </a:rPr>
              <a:t>Role-Based Access Control </a:t>
            </a:r>
            <a:r>
              <a:rPr lang="en-US" dirty="0" smtClean="0">
                <a:solidFill>
                  <a:schemeClr val="tx1"/>
                </a:solidFill>
                <a:latin typeface="+mj-lt"/>
              </a:rPr>
              <a:t>support </a:t>
            </a:r>
            <a:endParaRPr lang="en-US" dirty="0">
              <a:solidFill>
                <a:schemeClr val="tx1"/>
              </a:solidFill>
              <a:latin typeface="+mj-lt"/>
            </a:endParaRPr>
          </a:p>
          <a:p>
            <a:pPr marL="466298" lvl="1" indent="-466298"/>
            <a:r>
              <a:rPr lang="en-US" b="1" u="sng" dirty="0" smtClean="0">
                <a:solidFill>
                  <a:schemeClr val="tx1"/>
                </a:solidFill>
                <a:latin typeface="+mj-lt"/>
              </a:rPr>
              <a:t>Tags Configuration </a:t>
            </a:r>
            <a:r>
              <a:rPr lang="en-US" dirty="0" smtClean="0">
                <a:solidFill>
                  <a:schemeClr val="tx1"/>
                </a:solidFill>
                <a:latin typeface="+mj-lt"/>
              </a:rPr>
              <a:t>and billing propagation to the monthly usage bill</a:t>
            </a:r>
            <a:endParaRPr lang="en-US" dirty="0">
              <a:solidFill>
                <a:schemeClr val="tx1"/>
              </a:solidFill>
              <a:latin typeface="+mj-lt"/>
            </a:endParaRPr>
          </a:p>
          <a:p>
            <a:pPr marL="466298" indent="-466298"/>
            <a:endParaRPr lang="en-US" sz="2400" dirty="0">
              <a:solidFill>
                <a:schemeClr val="tx1"/>
              </a:solidFill>
            </a:endParaRPr>
          </a:p>
        </p:txBody>
      </p:sp>
      <p:pic>
        <p:nvPicPr>
          <p:cNvPr id="8" name="Picture 7"/>
          <p:cNvPicPr>
            <a:picLocks noChangeAspect="1"/>
          </p:cNvPicPr>
          <p:nvPr/>
        </p:nvPicPr>
        <p:blipFill>
          <a:blip r:embed="rId2"/>
          <a:stretch>
            <a:fillRect/>
          </a:stretch>
        </p:blipFill>
        <p:spPr>
          <a:xfrm>
            <a:off x="6675437" y="1126307"/>
            <a:ext cx="5588090" cy="8153400"/>
          </a:xfrm>
          <a:prstGeom prst="rect">
            <a:avLst/>
          </a:prstGeom>
        </p:spPr>
      </p:pic>
    </p:spTree>
    <p:extLst>
      <p:ext uri="{BB962C8B-B14F-4D97-AF65-F5344CB8AC3E}">
        <p14:creationId xmlns:p14="http://schemas.microsoft.com/office/powerpoint/2010/main" val="365440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97220" y="192811"/>
            <a:ext cx="11884216" cy="913174"/>
          </a:xfrm>
        </p:spPr>
        <p:txBody>
          <a:bodyPr/>
          <a:lstStyle/>
          <a:p>
            <a:r>
              <a:rPr lang="en-US" sz="4080" dirty="0" smtClean="0"/>
              <a:t>Azure Virtual Machines (v2) </a:t>
            </a:r>
            <a:endParaRPr lang="en-US" sz="4080" dirty="0"/>
          </a:p>
        </p:txBody>
      </p:sp>
      <p:sp>
        <p:nvSpPr>
          <p:cNvPr id="7" name="Text Placeholder 6"/>
          <p:cNvSpPr>
            <a:spLocks noGrp="1"/>
          </p:cNvSpPr>
          <p:nvPr>
            <p:ph type="body" sz="quarter" idx="4294967295"/>
          </p:nvPr>
        </p:nvSpPr>
        <p:spPr>
          <a:xfrm>
            <a:off x="197220" y="1292990"/>
            <a:ext cx="6783017" cy="5252272"/>
          </a:xfrm>
        </p:spPr>
        <p:txBody>
          <a:bodyPr/>
          <a:lstStyle/>
          <a:p>
            <a:pPr marL="466298" lvl="1" indent="-466298"/>
            <a:r>
              <a:rPr lang="en-US" sz="3200" dirty="0" smtClean="0">
                <a:solidFill>
                  <a:schemeClr val="tx1"/>
                </a:solidFill>
                <a:latin typeface="+mj-lt"/>
              </a:rPr>
              <a:t>Massive </a:t>
            </a:r>
            <a:r>
              <a:rPr lang="en-US" sz="3200" dirty="0">
                <a:solidFill>
                  <a:schemeClr val="tx1"/>
                </a:solidFill>
                <a:latin typeface="+mj-lt"/>
              </a:rPr>
              <a:t>and parallel deployment of Virtual Machines</a:t>
            </a:r>
          </a:p>
          <a:p>
            <a:pPr marL="466298" lvl="1" indent="-466298"/>
            <a:r>
              <a:rPr lang="en-US" sz="3200" dirty="0" smtClean="0">
                <a:solidFill>
                  <a:schemeClr val="tx1"/>
                </a:solidFill>
                <a:latin typeface="+mj-lt"/>
              </a:rPr>
              <a:t>3 </a:t>
            </a:r>
            <a:r>
              <a:rPr lang="en-US" sz="3200" dirty="0">
                <a:solidFill>
                  <a:schemeClr val="tx1"/>
                </a:solidFill>
                <a:latin typeface="+mj-lt"/>
              </a:rPr>
              <a:t>Fault Domains in Availability Sets</a:t>
            </a:r>
          </a:p>
          <a:p>
            <a:pPr marL="466298" lvl="1" indent="-466298"/>
            <a:r>
              <a:rPr lang="en-US" sz="3200" dirty="0" smtClean="0">
                <a:solidFill>
                  <a:schemeClr val="tx1"/>
                </a:solidFill>
                <a:latin typeface="+mj-lt"/>
              </a:rPr>
              <a:t>Custom URLs for </a:t>
            </a:r>
            <a:r>
              <a:rPr lang="en-US" sz="3200" dirty="0">
                <a:solidFill>
                  <a:schemeClr val="tx1"/>
                </a:solidFill>
                <a:latin typeface="+mj-lt"/>
              </a:rPr>
              <a:t>Custom Script </a:t>
            </a:r>
            <a:r>
              <a:rPr lang="en-US" sz="3200" dirty="0" smtClean="0">
                <a:solidFill>
                  <a:schemeClr val="tx1"/>
                </a:solidFill>
                <a:latin typeface="+mj-lt"/>
              </a:rPr>
              <a:t>VM Extensions for VMs</a:t>
            </a:r>
          </a:p>
          <a:p>
            <a:pPr marL="466298" lvl="1" indent="-466298"/>
            <a:r>
              <a:rPr lang="en-US" sz="3200" dirty="0" smtClean="0">
                <a:solidFill>
                  <a:schemeClr val="tx1"/>
                </a:solidFill>
                <a:latin typeface="+mj-lt"/>
              </a:rPr>
              <a:t>SSH-2 RSA Format Support for SSH keys for Linux VMs </a:t>
            </a:r>
          </a:p>
          <a:p>
            <a:pPr marL="466298" lvl="1" indent="-466298"/>
            <a:r>
              <a:rPr lang="en-US" sz="3200" dirty="0" smtClean="0">
                <a:solidFill>
                  <a:schemeClr val="tx1"/>
                </a:solidFill>
                <a:latin typeface="+mj-lt"/>
              </a:rPr>
              <a:t>Premium Storage Support </a:t>
            </a:r>
            <a:endParaRPr lang="en-US" sz="3200" dirty="0">
              <a:solidFill>
                <a:schemeClr val="tx1"/>
              </a:solidFill>
              <a:latin typeface="+mj-lt"/>
            </a:endParaRPr>
          </a:p>
          <a:p>
            <a:pPr marL="466298" indent="-466298"/>
            <a:endParaRPr lang="en-US" sz="2448" dirty="0">
              <a:solidFill>
                <a:schemeClr val="tx1"/>
              </a:solidFill>
            </a:endParaRPr>
          </a:p>
        </p:txBody>
      </p:sp>
      <p:grpSp>
        <p:nvGrpSpPr>
          <p:cNvPr id="2" name="Group 1"/>
          <p:cNvGrpSpPr/>
          <p:nvPr/>
        </p:nvGrpSpPr>
        <p:grpSpPr>
          <a:xfrm>
            <a:off x="7361237" y="1266002"/>
            <a:ext cx="4524375" cy="4362450"/>
            <a:chOff x="7361237" y="1266002"/>
            <a:chExt cx="4524375" cy="4362450"/>
          </a:xfrm>
        </p:grpSpPr>
        <p:pic>
          <p:nvPicPr>
            <p:cNvPr id="5" name="Picture 4"/>
            <p:cNvPicPr>
              <a:picLocks noChangeAspect="1"/>
            </p:cNvPicPr>
            <p:nvPr/>
          </p:nvPicPr>
          <p:blipFill>
            <a:blip r:embed="rId2"/>
            <a:stretch>
              <a:fillRect/>
            </a:stretch>
          </p:blipFill>
          <p:spPr>
            <a:xfrm>
              <a:off x="7361237" y="1266002"/>
              <a:ext cx="2390775" cy="2228850"/>
            </a:xfrm>
            <a:prstGeom prst="rect">
              <a:avLst/>
            </a:prstGeom>
          </p:spPr>
        </p:pic>
        <p:pic>
          <p:nvPicPr>
            <p:cNvPr id="6" name="Picture 5"/>
            <p:cNvPicPr>
              <a:picLocks noChangeAspect="1"/>
            </p:cNvPicPr>
            <p:nvPr/>
          </p:nvPicPr>
          <p:blipFill>
            <a:blip r:embed="rId2"/>
            <a:stretch>
              <a:fillRect/>
            </a:stretch>
          </p:blipFill>
          <p:spPr>
            <a:xfrm>
              <a:off x="7513637" y="1418402"/>
              <a:ext cx="2390775" cy="2228850"/>
            </a:xfrm>
            <a:prstGeom prst="rect">
              <a:avLst/>
            </a:prstGeom>
          </p:spPr>
        </p:pic>
        <p:pic>
          <p:nvPicPr>
            <p:cNvPr id="8" name="Picture 7"/>
            <p:cNvPicPr>
              <a:picLocks noChangeAspect="1"/>
            </p:cNvPicPr>
            <p:nvPr/>
          </p:nvPicPr>
          <p:blipFill>
            <a:blip r:embed="rId2"/>
            <a:stretch>
              <a:fillRect/>
            </a:stretch>
          </p:blipFill>
          <p:spPr>
            <a:xfrm>
              <a:off x="7666037" y="1570802"/>
              <a:ext cx="2390775" cy="2228850"/>
            </a:xfrm>
            <a:prstGeom prst="rect">
              <a:avLst/>
            </a:prstGeom>
          </p:spPr>
        </p:pic>
        <p:pic>
          <p:nvPicPr>
            <p:cNvPr id="9" name="Picture 8"/>
            <p:cNvPicPr>
              <a:picLocks noChangeAspect="1"/>
            </p:cNvPicPr>
            <p:nvPr/>
          </p:nvPicPr>
          <p:blipFill>
            <a:blip r:embed="rId2"/>
            <a:stretch>
              <a:fillRect/>
            </a:stretch>
          </p:blipFill>
          <p:spPr>
            <a:xfrm>
              <a:off x="7818437" y="1723202"/>
              <a:ext cx="2390775" cy="2228850"/>
            </a:xfrm>
            <a:prstGeom prst="rect">
              <a:avLst/>
            </a:prstGeom>
          </p:spPr>
        </p:pic>
        <p:pic>
          <p:nvPicPr>
            <p:cNvPr id="10" name="Picture 9"/>
            <p:cNvPicPr>
              <a:picLocks noChangeAspect="1"/>
            </p:cNvPicPr>
            <p:nvPr/>
          </p:nvPicPr>
          <p:blipFill>
            <a:blip r:embed="rId2"/>
            <a:stretch>
              <a:fillRect/>
            </a:stretch>
          </p:blipFill>
          <p:spPr>
            <a:xfrm>
              <a:off x="7970837" y="1875602"/>
              <a:ext cx="2390775" cy="2228850"/>
            </a:xfrm>
            <a:prstGeom prst="rect">
              <a:avLst/>
            </a:prstGeom>
          </p:spPr>
        </p:pic>
        <p:pic>
          <p:nvPicPr>
            <p:cNvPr id="11" name="Picture 10"/>
            <p:cNvPicPr>
              <a:picLocks noChangeAspect="1"/>
            </p:cNvPicPr>
            <p:nvPr/>
          </p:nvPicPr>
          <p:blipFill>
            <a:blip r:embed="rId2"/>
            <a:stretch>
              <a:fillRect/>
            </a:stretch>
          </p:blipFill>
          <p:spPr>
            <a:xfrm>
              <a:off x="8123237" y="2028002"/>
              <a:ext cx="2390775" cy="2228850"/>
            </a:xfrm>
            <a:prstGeom prst="rect">
              <a:avLst/>
            </a:prstGeom>
          </p:spPr>
        </p:pic>
        <p:pic>
          <p:nvPicPr>
            <p:cNvPr id="12" name="Picture 11"/>
            <p:cNvPicPr>
              <a:picLocks noChangeAspect="1"/>
            </p:cNvPicPr>
            <p:nvPr/>
          </p:nvPicPr>
          <p:blipFill>
            <a:blip r:embed="rId2"/>
            <a:stretch>
              <a:fillRect/>
            </a:stretch>
          </p:blipFill>
          <p:spPr>
            <a:xfrm>
              <a:off x="8275637" y="2180402"/>
              <a:ext cx="2390775" cy="2228850"/>
            </a:xfrm>
            <a:prstGeom prst="rect">
              <a:avLst/>
            </a:prstGeom>
          </p:spPr>
        </p:pic>
        <p:pic>
          <p:nvPicPr>
            <p:cNvPr id="13" name="Picture 12"/>
            <p:cNvPicPr>
              <a:picLocks noChangeAspect="1"/>
            </p:cNvPicPr>
            <p:nvPr/>
          </p:nvPicPr>
          <p:blipFill>
            <a:blip r:embed="rId2"/>
            <a:stretch>
              <a:fillRect/>
            </a:stretch>
          </p:blipFill>
          <p:spPr>
            <a:xfrm>
              <a:off x="8428037" y="2332802"/>
              <a:ext cx="2390775" cy="2228850"/>
            </a:xfrm>
            <a:prstGeom prst="rect">
              <a:avLst/>
            </a:prstGeom>
          </p:spPr>
        </p:pic>
        <p:pic>
          <p:nvPicPr>
            <p:cNvPr id="14" name="Picture 13"/>
            <p:cNvPicPr>
              <a:picLocks noChangeAspect="1"/>
            </p:cNvPicPr>
            <p:nvPr/>
          </p:nvPicPr>
          <p:blipFill>
            <a:blip r:embed="rId2"/>
            <a:stretch>
              <a:fillRect/>
            </a:stretch>
          </p:blipFill>
          <p:spPr>
            <a:xfrm>
              <a:off x="8580437" y="2485202"/>
              <a:ext cx="2390775" cy="2228850"/>
            </a:xfrm>
            <a:prstGeom prst="rect">
              <a:avLst/>
            </a:prstGeom>
          </p:spPr>
        </p:pic>
        <p:pic>
          <p:nvPicPr>
            <p:cNvPr id="15" name="Picture 14"/>
            <p:cNvPicPr>
              <a:picLocks noChangeAspect="1"/>
            </p:cNvPicPr>
            <p:nvPr/>
          </p:nvPicPr>
          <p:blipFill>
            <a:blip r:embed="rId2"/>
            <a:stretch>
              <a:fillRect/>
            </a:stretch>
          </p:blipFill>
          <p:spPr>
            <a:xfrm>
              <a:off x="8732837" y="2637602"/>
              <a:ext cx="2390775" cy="2228850"/>
            </a:xfrm>
            <a:prstGeom prst="rect">
              <a:avLst/>
            </a:prstGeom>
          </p:spPr>
        </p:pic>
        <p:pic>
          <p:nvPicPr>
            <p:cNvPr id="16" name="Picture 15"/>
            <p:cNvPicPr>
              <a:picLocks noChangeAspect="1"/>
            </p:cNvPicPr>
            <p:nvPr/>
          </p:nvPicPr>
          <p:blipFill>
            <a:blip r:embed="rId2"/>
            <a:stretch>
              <a:fillRect/>
            </a:stretch>
          </p:blipFill>
          <p:spPr>
            <a:xfrm>
              <a:off x="8885237" y="2790002"/>
              <a:ext cx="2390775" cy="2228850"/>
            </a:xfrm>
            <a:prstGeom prst="rect">
              <a:avLst/>
            </a:prstGeom>
          </p:spPr>
        </p:pic>
        <p:pic>
          <p:nvPicPr>
            <p:cNvPr id="17" name="Picture 16"/>
            <p:cNvPicPr>
              <a:picLocks noChangeAspect="1"/>
            </p:cNvPicPr>
            <p:nvPr/>
          </p:nvPicPr>
          <p:blipFill>
            <a:blip r:embed="rId2"/>
            <a:stretch>
              <a:fillRect/>
            </a:stretch>
          </p:blipFill>
          <p:spPr>
            <a:xfrm>
              <a:off x="9037637" y="2942402"/>
              <a:ext cx="2390775" cy="2228850"/>
            </a:xfrm>
            <a:prstGeom prst="rect">
              <a:avLst/>
            </a:prstGeom>
          </p:spPr>
        </p:pic>
        <p:pic>
          <p:nvPicPr>
            <p:cNvPr id="18" name="Picture 17"/>
            <p:cNvPicPr>
              <a:picLocks noChangeAspect="1"/>
            </p:cNvPicPr>
            <p:nvPr/>
          </p:nvPicPr>
          <p:blipFill>
            <a:blip r:embed="rId2"/>
            <a:stretch>
              <a:fillRect/>
            </a:stretch>
          </p:blipFill>
          <p:spPr>
            <a:xfrm>
              <a:off x="9190037" y="3094802"/>
              <a:ext cx="2390775" cy="2228850"/>
            </a:xfrm>
            <a:prstGeom prst="rect">
              <a:avLst/>
            </a:prstGeom>
          </p:spPr>
        </p:pic>
        <p:pic>
          <p:nvPicPr>
            <p:cNvPr id="19" name="Picture 18"/>
            <p:cNvPicPr>
              <a:picLocks noChangeAspect="1"/>
            </p:cNvPicPr>
            <p:nvPr/>
          </p:nvPicPr>
          <p:blipFill>
            <a:blip r:embed="rId2"/>
            <a:stretch>
              <a:fillRect/>
            </a:stretch>
          </p:blipFill>
          <p:spPr>
            <a:xfrm>
              <a:off x="9342437" y="3247202"/>
              <a:ext cx="2390775" cy="2228850"/>
            </a:xfrm>
            <a:prstGeom prst="rect">
              <a:avLst/>
            </a:prstGeom>
          </p:spPr>
        </p:pic>
        <p:pic>
          <p:nvPicPr>
            <p:cNvPr id="20" name="Picture 19"/>
            <p:cNvPicPr>
              <a:picLocks noChangeAspect="1"/>
            </p:cNvPicPr>
            <p:nvPr/>
          </p:nvPicPr>
          <p:blipFill>
            <a:blip r:embed="rId2"/>
            <a:stretch>
              <a:fillRect/>
            </a:stretch>
          </p:blipFill>
          <p:spPr>
            <a:xfrm>
              <a:off x="9494837" y="3399602"/>
              <a:ext cx="2390775" cy="2228850"/>
            </a:xfrm>
            <a:prstGeom prst="rect">
              <a:avLst/>
            </a:prstGeom>
          </p:spPr>
        </p:pic>
      </p:grpSp>
    </p:spTree>
    <p:extLst>
      <p:ext uri="{BB962C8B-B14F-4D97-AF65-F5344CB8AC3E}">
        <p14:creationId xmlns:p14="http://schemas.microsoft.com/office/powerpoint/2010/main" val="23221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5076" y="868384"/>
            <a:ext cx="7393766" cy="1994392"/>
          </a:xfrm>
        </p:spPr>
        <p:txBody>
          <a:bodyPr/>
          <a:lstStyle/>
          <a:p>
            <a:r>
              <a:rPr lang="en-US" sz="2800" dirty="0">
                <a:solidFill>
                  <a:schemeClr val="tx1"/>
                </a:solidFill>
                <a:latin typeface="+mn-lt"/>
              </a:rPr>
              <a:t>Extending the power of your VM</a:t>
            </a:r>
          </a:p>
          <a:p>
            <a:r>
              <a:rPr lang="en-US" sz="2800" dirty="0">
                <a:solidFill>
                  <a:schemeClr val="tx1"/>
                </a:solidFill>
                <a:latin typeface="+mn-lt"/>
              </a:rPr>
              <a:t>Enable easier management</a:t>
            </a:r>
          </a:p>
          <a:p>
            <a:r>
              <a:rPr lang="en-US" sz="2800" dirty="0">
                <a:solidFill>
                  <a:schemeClr val="tx1"/>
                </a:solidFill>
                <a:latin typeface="+mn-lt"/>
              </a:rPr>
              <a:t>Support partner ecosystem</a:t>
            </a:r>
          </a:p>
          <a:p>
            <a:r>
              <a:rPr lang="en-US" sz="2800" dirty="0">
                <a:solidFill>
                  <a:schemeClr val="tx1"/>
                </a:solidFill>
                <a:latin typeface="+mn-lt"/>
              </a:rPr>
              <a:t>Full control still with you!</a:t>
            </a:r>
          </a:p>
        </p:txBody>
      </p:sp>
      <p:sp>
        <p:nvSpPr>
          <p:cNvPr id="5" name="Rectangle 4"/>
          <p:cNvSpPr/>
          <p:nvPr/>
        </p:nvSpPr>
        <p:spPr bwMode="auto">
          <a:xfrm>
            <a:off x="0" y="0"/>
            <a:ext cx="4770437" cy="699452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000" dirty="0" smtClean="0"/>
              <a:t>Azure VM Extensions</a:t>
            </a:r>
            <a:endParaRPr lang="en-US" sz="4000" dirty="0"/>
          </a:p>
        </p:txBody>
      </p:sp>
      <p:sp>
        <p:nvSpPr>
          <p:cNvPr id="6" name="Text Placeholder 12"/>
          <p:cNvSpPr txBox="1">
            <a:spLocks/>
          </p:cNvSpPr>
          <p:nvPr/>
        </p:nvSpPr>
        <p:spPr>
          <a:xfrm>
            <a:off x="275172" y="2070750"/>
            <a:ext cx="4114265" cy="849409"/>
          </a:xfrm>
          <a:prstGeom prst="rect">
            <a:avLst/>
          </a:prstGeom>
          <a:solidFill>
            <a:srgbClr val="008172"/>
          </a:solidFill>
          <a:ln>
            <a:solidFill>
              <a:srgbClr val="003C6C"/>
            </a:solidFill>
          </a:ln>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gradFill>
                  <a:gsLst>
                    <a:gs pos="1250">
                      <a:srgbClr val="FFFFFF"/>
                    </a:gs>
                    <a:gs pos="100000">
                      <a:srgbClr val="FFFFFF"/>
                    </a:gs>
                  </a:gsLst>
                  <a:lin ang="5400000" scaled="0"/>
                </a:gradFill>
              </a:rPr>
              <a:t>IaaS extended</a:t>
            </a:r>
            <a:endParaRPr lang="en-US" sz="4800" dirty="0">
              <a:gradFill>
                <a:gsLst>
                  <a:gs pos="1250">
                    <a:srgbClr val="FFFFFF"/>
                  </a:gs>
                  <a:gs pos="100000">
                    <a:srgbClr val="FFFFFF"/>
                  </a:gs>
                </a:gsLst>
                <a:lin ang="5400000" scaled="0"/>
              </a:gradFill>
            </a:endParaRPr>
          </a:p>
        </p:txBody>
      </p:sp>
      <p:grpSp>
        <p:nvGrpSpPr>
          <p:cNvPr id="23" name="Group 22"/>
          <p:cNvGrpSpPr/>
          <p:nvPr/>
        </p:nvGrpSpPr>
        <p:grpSpPr>
          <a:xfrm>
            <a:off x="274391" y="5475238"/>
            <a:ext cx="736497" cy="777765"/>
            <a:chOff x="252413" y="1214438"/>
            <a:chExt cx="736601" cy="777875"/>
          </a:xfrm>
        </p:grpSpPr>
        <p:sp>
          <p:nvSpPr>
            <p:cNvPr id="24"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GB" kern="0" smtClean="0">
                <a:solidFill>
                  <a:srgbClr val="505050"/>
                </a:solidFill>
              </a:endParaRPr>
            </a:p>
          </p:txBody>
        </p:sp>
        <p:sp>
          <p:nvSpPr>
            <p:cNvPr id="25"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GB" kern="0" smtClean="0">
                <a:solidFill>
                  <a:srgbClr val="505050"/>
                </a:solidFill>
              </a:endParaRPr>
            </a:p>
          </p:txBody>
        </p:sp>
        <p:sp>
          <p:nvSpPr>
            <p:cNvPr id="26"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GB" kern="0" smtClean="0">
                <a:solidFill>
                  <a:srgbClr val="505050"/>
                </a:solidFill>
              </a:endParaRPr>
            </a:p>
          </p:txBody>
        </p:sp>
      </p:grpSp>
      <p:cxnSp>
        <p:nvCxnSpPr>
          <p:cNvPr id="30" name="Straight Connector 29"/>
          <p:cNvCxnSpPr/>
          <p:nvPr/>
        </p:nvCxnSpPr>
        <p:spPr>
          <a:xfrm flipH="1">
            <a:off x="1010888" y="5801932"/>
            <a:ext cx="534035" cy="0"/>
          </a:xfrm>
          <a:prstGeom prst="line">
            <a:avLst/>
          </a:prstGeom>
          <a:noFill/>
          <a:ln w="76200" cap="flat" cmpd="sng" algn="ctr">
            <a:solidFill>
              <a:srgbClr val="003C6C"/>
            </a:solidFill>
            <a:prstDash val="sysDash"/>
            <a:headEnd type="triangle"/>
            <a:tailEnd type="none"/>
          </a:ln>
          <a:effectLst/>
        </p:spPr>
      </p:cxnSp>
      <p:cxnSp>
        <p:nvCxnSpPr>
          <p:cNvPr id="31" name="Straight Connector 30"/>
          <p:cNvCxnSpPr/>
          <p:nvPr/>
        </p:nvCxnSpPr>
        <p:spPr>
          <a:xfrm>
            <a:off x="5740863" y="3081653"/>
            <a:ext cx="0" cy="0"/>
          </a:xfrm>
          <a:prstGeom prst="line">
            <a:avLst/>
          </a:prstGeom>
          <a:noFill/>
          <a:ln w="9525" cap="flat" cmpd="sng" algn="ctr">
            <a:solidFill>
              <a:srgbClr val="505050"/>
            </a:solidFill>
            <a:prstDash val="solid"/>
            <a:headEnd type="none"/>
            <a:tailEnd type="none"/>
          </a:ln>
          <a:effectLst/>
        </p:spPr>
      </p:cxnSp>
      <p:cxnSp>
        <p:nvCxnSpPr>
          <p:cNvPr id="32" name="Straight Connector 31"/>
          <p:cNvCxnSpPr/>
          <p:nvPr/>
        </p:nvCxnSpPr>
        <p:spPr>
          <a:xfrm>
            <a:off x="5909857" y="2970374"/>
            <a:ext cx="0" cy="0"/>
          </a:xfrm>
          <a:prstGeom prst="line">
            <a:avLst/>
          </a:prstGeom>
          <a:noFill/>
          <a:ln w="25400" cap="flat" cmpd="sng" algn="ctr">
            <a:solidFill>
              <a:srgbClr val="DC3C00"/>
            </a:solidFill>
            <a:prstDash val="solid"/>
            <a:headEnd type="none"/>
            <a:tailEnd type="none"/>
          </a:ln>
          <a:effectLst/>
        </p:spPr>
      </p:cxnSp>
      <p:sp>
        <p:nvSpPr>
          <p:cNvPr id="34" name="Freeform 128"/>
          <p:cNvSpPr>
            <a:spLocks noChangeAspect="1"/>
          </p:cNvSpPr>
          <p:nvPr/>
        </p:nvSpPr>
        <p:spPr bwMode="black">
          <a:xfrm>
            <a:off x="3814489" y="3085736"/>
            <a:ext cx="8126359" cy="361574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3C6C"/>
          </a:solidFill>
          <a:extLst/>
        </p:spPr>
        <p:txBody>
          <a:bodyPr vert="horz" wrap="square" lIns="89629" tIns="44815" rIns="89629" bIns="44815" numCol="1" anchor="b" anchorCtr="1" compatLnSpc="1">
            <a:prstTxWarp prst="textNoShape">
              <a:avLst/>
            </a:prstTxWarp>
          </a:bodyPr>
          <a:lstStyle/>
          <a:p>
            <a:pPr defTabSz="913958">
              <a:defRPr/>
            </a:pPr>
            <a:endParaRPr lang="en-US" sz="1764" kern="0" dirty="0" smtClean="0">
              <a:solidFill>
                <a:srgbClr val="FFFFFF"/>
              </a:solidFill>
            </a:endParaRPr>
          </a:p>
        </p:txBody>
      </p:sp>
      <p:cxnSp>
        <p:nvCxnSpPr>
          <p:cNvPr id="35" name="Elbow Connector 34"/>
          <p:cNvCxnSpPr>
            <a:stCxn id="37" idx="3"/>
          </p:cNvCxnSpPr>
          <p:nvPr/>
        </p:nvCxnSpPr>
        <p:spPr>
          <a:xfrm flipV="1">
            <a:off x="3101586" y="4467794"/>
            <a:ext cx="2509355" cy="249410"/>
          </a:xfrm>
          <a:prstGeom prst="bentConnector3">
            <a:avLst>
              <a:gd name="adj1" fmla="val 50000"/>
            </a:avLst>
          </a:prstGeom>
          <a:noFill/>
          <a:ln w="76200" cap="flat" cmpd="sng" algn="ctr">
            <a:solidFill>
              <a:srgbClr val="003C6C"/>
            </a:solidFill>
            <a:prstDash val="sysDash"/>
            <a:headEnd type="none"/>
            <a:tailEnd type="triangle"/>
          </a:ln>
          <a:effectLst/>
        </p:spPr>
      </p:cxnSp>
      <p:sp>
        <p:nvSpPr>
          <p:cNvPr id="36" name="Rectangle 35"/>
          <p:cNvSpPr/>
          <p:nvPr/>
        </p:nvSpPr>
        <p:spPr bwMode="auto">
          <a:xfrm>
            <a:off x="5844128" y="5790150"/>
            <a:ext cx="2194081" cy="77542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r>
              <a:rPr lang="en-US" sz="4400" kern="0" dirty="0" smtClean="0">
                <a:gradFill>
                  <a:gsLst>
                    <a:gs pos="0">
                      <a:srgbClr val="FFFFFF"/>
                    </a:gs>
                    <a:gs pos="100000">
                      <a:srgbClr val="FFFFFF"/>
                    </a:gs>
                  </a:gsLst>
                  <a:lin ang="5400000" scaled="0"/>
                </a:gradFill>
                <a:ea typeface="Segoe UI" pitchFamily="34" charset="0"/>
                <a:cs typeface="Segoe UI" pitchFamily="34" charset="0"/>
              </a:rPr>
              <a:t>Azure</a:t>
            </a:r>
          </a:p>
        </p:txBody>
      </p:sp>
      <p:pic>
        <p:nvPicPr>
          <p:cNvPr id="37" name="Picture 4" descr="http://www.getinthesky.com/wp-content/uploads/logo-powershe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299" y="3859560"/>
            <a:ext cx="1715287" cy="171528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H="1">
            <a:off x="1010888" y="4711493"/>
            <a:ext cx="686436" cy="1090439"/>
          </a:xfrm>
          <a:prstGeom prst="line">
            <a:avLst/>
          </a:prstGeom>
          <a:noFill/>
          <a:ln w="76200" cap="flat" cmpd="sng" algn="ctr">
            <a:solidFill>
              <a:srgbClr val="003C6C"/>
            </a:solidFill>
            <a:prstDash val="sysDash"/>
            <a:headEnd type="triangle"/>
            <a:tailEnd type="none"/>
          </a:ln>
          <a:effectLst/>
        </p:spPr>
      </p:cxnSp>
      <p:cxnSp>
        <p:nvCxnSpPr>
          <p:cNvPr id="43" name="Elbow Connector 42"/>
          <p:cNvCxnSpPr/>
          <p:nvPr/>
        </p:nvCxnSpPr>
        <p:spPr>
          <a:xfrm flipV="1">
            <a:off x="3510472" y="4966448"/>
            <a:ext cx="2119363" cy="897672"/>
          </a:xfrm>
          <a:prstGeom prst="bentConnector3">
            <a:avLst>
              <a:gd name="adj1" fmla="val 50000"/>
            </a:avLst>
          </a:prstGeom>
          <a:noFill/>
          <a:ln w="76200" cap="flat" cmpd="sng" algn="ctr">
            <a:solidFill>
              <a:srgbClr val="003C6C"/>
            </a:solidFill>
            <a:prstDash val="sysDash"/>
            <a:headEnd type="none"/>
            <a:tailEnd type="triangle"/>
          </a:ln>
          <a:effectLst/>
        </p:spPr>
      </p:cxnSp>
      <p:sp>
        <p:nvSpPr>
          <p:cNvPr id="48" name="Rectangle 5"/>
          <p:cNvSpPr>
            <a:spLocks noChangeArrowheads="1"/>
          </p:cNvSpPr>
          <p:nvPr/>
        </p:nvSpPr>
        <p:spPr bwMode="auto">
          <a:xfrm>
            <a:off x="5675725" y="3926012"/>
            <a:ext cx="1322306" cy="1725666"/>
          </a:xfrm>
          <a:prstGeom prst="rect">
            <a:avLst/>
          </a:prstGeom>
          <a:solidFill>
            <a:srgbClr val="7030A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51" name="Freeform 8"/>
          <p:cNvSpPr>
            <a:spLocks/>
          </p:cNvSpPr>
          <p:nvPr/>
        </p:nvSpPr>
        <p:spPr bwMode="auto">
          <a:xfrm>
            <a:off x="5817355" y="4563131"/>
            <a:ext cx="1039049" cy="330479"/>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52" name="Freeform 9"/>
          <p:cNvSpPr>
            <a:spLocks/>
          </p:cNvSpPr>
          <p:nvPr/>
        </p:nvSpPr>
        <p:spPr bwMode="auto">
          <a:xfrm>
            <a:off x="5817355" y="5059438"/>
            <a:ext cx="1039049" cy="272736"/>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b="1" kern="0" dirty="0">
              <a:solidFill>
                <a:srgbClr val="000000"/>
              </a:solidFill>
              <a:latin typeface="Calibri" panose="020F0502020204030204"/>
            </a:endParaRPr>
          </a:p>
        </p:txBody>
      </p:sp>
      <p:sp>
        <p:nvSpPr>
          <p:cNvPr id="55" name="Oval 16"/>
          <p:cNvSpPr>
            <a:spLocks noChangeArrowheads="1"/>
          </p:cNvSpPr>
          <p:nvPr/>
        </p:nvSpPr>
        <p:spPr bwMode="auto">
          <a:xfrm>
            <a:off x="6657859" y="4741845"/>
            <a:ext cx="100596" cy="97005"/>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56" name="Oval 17"/>
          <p:cNvSpPr>
            <a:spLocks noChangeArrowheads="1"/>
          </p:cNvSpPr>
          <p:nvPr/>
        </p:nvSpPr>
        <p:spPr bwMode="auto">
          <a:xfrm>
            <a:off x="6657859" y="5153489"/>
            <a:ext cx="100596" cy="97005"/>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63" name="Flowchart: Magnetic Disk 62"/>
          <p:cNvSpPr/>
          <p:nvPr/>
        </p:nvSpPr>
        <p:spPr bwMode="auto">
          <a:xfrm>
            <a:off x="7566970" y="4573138"/>
            <a:ext cx="1701981" cy="1476693"/>
          </a:xfrm>
          <a:prstGeom prst="flowChartMagneticDisk">
            <a:avLst/>
          </a:prstGeom>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6" name="Straight Arrow Connector 65"/>
          <p:cNvCxnSpPr>
            <a:stCxn id="63" idx="4"/>
          </p:cNvCxnSpPr>
          <p:nvPr/>
        </p:nvCxnSpPr>
        <p:spPr>
          <a:xfrm flipV="1">
            <a:off x="9268951" y="5235579"/>
            <a:ext cx="665719" cy="75906"/>
          </a:xfrm>
          <a:prstGeom prst="straightConnector1">
            <a:avLst/>
          </a:prstGeom>
          <a:ln w="57150">
            <a:solidFill>
              <a:srgbClr val="FFFFFF"/>
            </a:solidFill>
            <a:headEnd type="none"/>
            <a:tailEnd type="triangle"/>
          </a:ln>
        </p:spPr>
        <p:style>
          <a:lnRef idx="3">
            <a:schemeClr val="dk1"/>
          </a:lnRef>
          <a:fillRef idx="0">
            <a:schemeClr val="dk1"/>
          </a:fillRef>
          <a:effectRef idx="2">
            <a:schemeClr val="dk1"/>
          </a:effectRef>
          <a:fontRef idx="minor">
            <a:schemeClr val="tx1"/>
          </a:fontRef>
        </p:style>
      </p:cxnSp>
      <p:sp>
        <p:nvSpPr>
          <p:cNvPr id="68" name="Rectangle 67"/>
          <p:cNvSpPr/>
          <p:nvPr/>
        </p:nvSpPr>
        <p:spPr bwMode="auto">
          <a:xfrm>
            <a:off x="9746767" y="4595869"/>
            <a:ext cx="2194081" cy="77542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r>
              <a:rPr lang="en-US" sz="2800" kern="0" dirty="0" smtClean="0">
                <a:solidFill>
                  <a:schemeClr val="bg1"/>
                </a:solidFill>
                <a:ea typeface="Segoe UI" pitchFamily="34" charset="0"/>
                <a:cs typeface="Segoe UI" pitchFamily="34" charset="0"/>
              </a:rPr>
              <a:t>Curated Extensions</a:t>
            </a:r>
          </a:p>
        </p:txBody>
      </p:sp>
      <p:pic>
        <p:nvPicPr>
          <p:cNvPr id="70" name="Picture 4" descr="http://www.getinthesky.com/wp-content/uploads/logo-powershe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53" y="5084137"/>
            <a:ext cx="914419" cy="91441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120" y="4707162"/>
            <a:ext cx="1048530" cy="276420"/>
          </a:xfrm>
          <a:prstGeom prst="rect">
            <a:avLst/>
          </a:prstGeom>
        </p:spPr>
      </p:pic>
      <p:cxnSp>
        <p:nvCxnSpPr>
          <p:cNvPr id="74" name="Elbow Connector 73"/>
          <p:cNvCxnSpPr>
            <a:endCxn id="70" idx="1"/>
          </p:cNvCxnSpPr>
          <p:nvPr/>
        </p:nvCxnSpPr>
        <p:spPr>
          <a:xfrm>
            <a:off x="6863927" y="5205172"/>
            <a:ext cx="708226" cy="336175"/>
          </a:xfrm>
          <a:prstGeom prst="bentConnector3">
            <a:avLst>
              <a:gd name="adj1" fmla="val 50000"/>
            </a:avLst>
          </a:prstGeom>
          <a:noFill/>
          <a:ln w="76200" cap="flat" cmpd="sng" algn="ctr">
            <a:solidFill>
              <a:srgbClr val="003C6C"/>
            </a:solidFill>
            <a:prstDash val="sysDash"/>
            <a:headEnd type="none"/>
            <a:tailEnd type="triangle"/>
          </a:ln>
          <a:effectLst/>
        </p:spPr>
      </p:cxnSp>
      <p:sp>
        <p:nvSpPr>
          <p:cNvPr id="78" name="Rectangle 77"/>
          <p:cNvSpPr/>
          <p:nvPr/>
        </p:nvSpPr>
        <p:spPr>
          <a:xfrm>
            <a:off x="5807781" y="5001964"/>
            <a:ext cx="752129" cy="369332"/>
          </a:xfrm>
          <a:prstGeom prst="rect">
            <a:avLst/>
          </a:prstGeom>
        </p:spPr>
        <p:txBody>
          <a:bodyPr wrap="none">
            <a:spAutoFit/>
          </a:bodyPr>
          <a:lstStyle/>
          <a:p>
            <a:pPr defTabSz="932137">
              <a:defRPr/>
            </a:pPr>
            <a:r>
              <a:rPr lang="en-US" b="1" kern="0" dirty="0">
                <a:solidFill>
                  <a:srgbClr val="000000"/>
                </a:solidFill>
                <a:latin typeface="Calibri" panose="020F0502020204030204"/>
              </a:rPr>
              <a:t>Agent</a:t>
            </a:r>
          </a:p>
        </p:txBody>
      </p:sp>
      <p:sp>
        <p:nvSpPr>
          <p:cNvPr id="80" name="Oval 16"/>
          <p:cNvSpPr>
            <a:spLocks noChangeArrowheads="1"/>
          </p:cNvSpPr>
          <p:nvPr/>
        </p:nvSpPr>
        <p:spPr bwMode="auto">
          <a:xfrm>
            <a:off x="6654202" y="4596845"/>
            <a:ext cx="100596" cy="97005"/>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pic>
        <p:nvPicPr>
          <p:cNvPr id="82" name="Picture 81"/>
          <p:cNvPicPr/>
          <p:nvPr/>
        </p:nvPicPr>
        <p:blipFill rotWithShape="1">
          <a:blip r:embed="rId5">
            <a:extLst>
              <a:ext uri="{28A0092B-C50C-407E-A947-70E740481C1C}">
                <a14:useLocalDpi xmlns:a14="http://schemas.microsoft.com/office/drawing/2010/main" val="0"/>
              </a:ext>
            </a:extLst>
          </a:blip>
          <a:srcRect b="10114"/>
          <a:stretch/>
        </p:blipFill>
        <p:spPr bwMode="auto">
          <a:xfrm>
            <a:off x="1617684" y="5380997"/>
            <a:ext cx="1841275" cy="1149101"/>
          </a:xfrm>
          <a:prstGeom prst="rect">
            <a:avLst/>
          </a:prstGeom>
          <a:noFill/>
          <a:ln>
            <a:noFill/>
          </a:ln>
        </p:spPr>
      </p:pic>
      <p:pic>
        <p:nvPicPr>
          <p:cNvPr id="85" name="Picture 84"/>
          <p:cNvPicPr>
            <a:picLocks noChangeAspect="1"/>
          </p:cNvPicPr>
          <p:nvPr/>
        </p:nvPicPr>
        <p:blipFill>
          <a:blip r:embed="rId6">
            <a:biLevel thresh="75000"/>
          </a:blip>
          <a:stretch>
            <a:fillRect/>
          </a:stretch>
        </p:blipFill>
        <p:spPr>
          <a:xfrm>
            <a:off x="8393739" y="5066200"/>
            <a:ext cx="886251" cy="969991"/>
          </a:xfrm>
          <a:prstGeom prst="rect">
            <a:avLst/>
          </a:prstGeom>
        </p:spPr>
      </p:pic>
      <p:cxnSp>
        <p:nvCxnSpPr>
          <p:cNvPr id="39" name="Straight Connector 38"/>
          <p:cNvCxnSpPr/>
          <p:nvPr/>
        </p:nvCxnSpPr>
        <p:spPr>
          <a:xfrm>
            <a:off x="5145246" y="745828"/>
            <a:ext cx="5569748" cy="0"/>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7"/>
          <a:stretch>
            <a:fillRect/>
          </a:stretch>
        </p:blipFill>
        <p:spPr>
          <a:xfrm>
            <a:off x="1733753" y="4367501"/>
            <a:ext cx="2484767" cy="752475"/>
          </a:xfrm>
          <a:prstGeom prst="rect">
            <a:avLst/>
          </a:prstGeom>
        </p:spPr>
      </p:pic>
    </p:spTree>
    <p:extLst>
      <p:ext uri="{BB962C8B-B14F-4D97-AF65-F5344CB8AC3E}">
        <p14:creationId xmlns:p14="http://schemas.microsoft.com/office/powerpoint/2010/main" val="746906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0-#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anim calcmode="lin" valueType="num">
                                      <p:cBhvr>
                                        <p:cTn id="50" dur="1000" fill="hold"/>
                                        <p:tgtEl>
                                          <p:spTgt spid="82"/>
                                        </p:tgtEl>
                                        <p:attrNameLst>
                                          <p:attrName>ppt_x</p:attrName>
                                        </p:attrNameLst>
                                      </p:cBhvr>
                                      <p:tavLst>
                                        <p:tav tm="0">
                                          <p:val>
                                            <p:strVal val="#ppt_x"/>
                                          </p:val>
                                        </p:tav>
                                        <p:tav tm="100000">
                                          <p:val>
                                            <p:strVal val="#ppt_x"/>
                                          </p:val>
                                        </p:tav>
                                      </p:tavLst>
                                    </p:anim>
                                    <p:anim calcmode="lin" valueType="num">
                                      <p:cBhvr>
                                        <p:cTn id="51" dur="1000" fill="hold"/>
                                        <p:tgtEl>
                                          <p:spTgt spid="82"/>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par>
                                <p:cTn id="56" presetID="22" presetClass="entr" presetSubtype="8"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par>
                          <p:cTn id="65" fill="hold">
                            <p:stCondLst>
                              <p:cond delay="2500"/>
                            </p:stCondLst>
                            <p:childTnLst>
                              <p:par>
                                <p:cTn id="66" presetID="10" presetClass="entr" presetSubtype="0" fill="hold" grpId="1"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down)">
                                      <p:cBhvr>
                                        <p:cTn id="74" dur="500"/>
                                        <p:tgtEl>
                                          <p:spTgt spid="52"/>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down)">
                                      <p:cBhvr>
                                        <p:cTn id="77" dur="500"/>
                                        <p:tgtEl>
                                          <p:spTgt spid="5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down)">
                                      <p:cBhvr>
                                        <p:cTn id="80" dur="500"/>
                                        <p:tgtEl>
                                          <p:spTgt spid="5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down)">
                                      <p:cBhvr>
                                        <p:cTn id="83" dur="500"/>
                                        <p:tgtEl>
                                          <p:spTgt spid="80"/>
                                        </p:tgtEl>
                                      </p:cBhvr>
                                    </p:animEffect>
                                  </p:childTnLst>
                                </p:cTn>
                              </p:par>
                            </p:childTnLst>
                          </p:cTn>
                        </p:par>
                        <p:par>
                          <p:cTn id="84" fill="hold">
                            <p:stCondLst>
                              <p:cond delay="3000"/>
                            </p:stCondLst>
                            <p:childTnLst>
                              <p:par>
                                <p:cTn id="85" presetID="10" presetClass="entr" presetSubtype="0"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par>
                                <p:cTn id="88" presetID="10"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par>
                                <p:cTn id="97" presetID="10" presetClass="entr" presetSubtype="0"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fade">
                                      <p:cBhvr>
                                        <p:cTn id="99" dur="500"/>
                                        <p:tgtEl>
                                          <p:spTgt spid="85"/>
                                        </p:tgtEl>
                                      </p:cBhvr>
                                    </p:animEffect>
                                  </p:childTnLst>
                                </p:cTn>
                              </p:par>
                            </p:childTnLst>
                          </p:cTn>
                        </p:par>
                        <p:par>
                          <p:cTn id="100" fill="hold">
                            <p:stCondLst>
                              <p:cond delay="3500"/>
                            </p:stCondLst>
                            <p:childTnLst>
                              <p:par>
                                <p:cTn id="101" presetID="10" presetClass="entr" presetSubtype="0"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500"/>
                                        <p:tgtEl>
                                          <p:spTgt spid="6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wipe(left)">
                                      <p:cBhvr>
                                        <p:cTn id="111" dur="500"/>
                                        <p:tgtEl>
                                          <p:spTgt spid="74"/>
                                        </p:tgtEl>
                                      </p:cBhvr>
                                    </p:animEffect>
                                  </p:childTnLst>
                                </p:cTn>
                              </p:par>
                            </p:childTnLst>
                          </p:cTn>
                        </p:par>
                        <p:par>
                          <p:cTn id="112" fill="hold">
                            <p:stCondLst>
                              <p:cond delay="500"/>
                            </p:stCondLst>
                            <p:childTnLst>
                              <p:par>
                                <p:cTn id="113" presetID="42" presetClass="path" presetSubtype="0" accel="50000" decel="50000" fill="hold" nodeType="afterEffect">
                                  <p:stCondLst>
                                    <p:cond delay="0"/>
                                  </p:stCondLst>
                                  <p:childTnLst>
                                    <p:animMotion origin="layout" path="M 2.82104E-6 1.35724E-6 L -0.14335 -0.18566 " pathEditMode="relative" rAng="0" ptsTypes="AA">
                                      <p:cBhvr>
                                        <p:cTn id="114" dur="2000" fill="hold"/>
                                        <p:tgtEl>
                                          <p:spTgt spid="70"/>
                                        </p:tgtEl>
                                        <p:attrNameLst>
                                          <p:attrName>ppt_x</p:attrName>
                                          <p:attrName>ppt_y</p:attrName>
                                        </p:attrNameLst>
                                      </p:cBhvr>
                                      <p:rCtr x="-7174" y="-9283"/>
                                    </p:animMotion>
                                  </p:childTnLst>
                                </p:cTn>
                              </p:par>
                              <p:par>
                                <p:cTn id="115" presetID="42" presetClass="path" presetSubtype="0" accel="50000" decel="50000" fill="hold" nodeType="withEffect">
                                  <p:stCondLst>
                                    <p:cond delay="0"/>
                                  </p:stCondLst>
                                  <p:childTnLst>
                                    <p:animMotion origin="layout" path="M 6.15267E-7 -1.78393E-6 L -0.16977 0.09873 " pathEditMode="relative" rAng="0" ptsTypes="AA">
                                      <p:cBhvr>
                                        <p:cTn id="116" dur="2000" fill="hold"/>
                                        <p:tgtEl>
                                          <p:spTgt spid="71"/>
                                        </p:tgtEl>
                                        <p:attrNameLst>
                                          <p:attrName>ppt_x</p:attrName>
                                          <p:attrName>ppt_y</p:attrName>
                                        </p:attrNameLst>
                                      </p:cBhvr>
                                      <p:rCtr x="-8489" y="4925"/>
                                    </p:animMotion>
                                  </p:childTnLst>
                                </p:cTn>
                              </p:par>
                            </p:childTnLst>
                          </p:cTn>
                        </p:par>
                        <p:par>
                          <p:cTn id="117" fill="hold">
                            <p:stCondLst>
                              <p:cond delay="2500"/>
                            </p:stCondLst>
                            <p:childTnLst>
                              <p:par>
                                <p:cTn id="118" presetID="27" presetClass="emph" presetSubtype="0" fill="remove" grpId="0" nodeType="afterEffect">
                                  <p:stCondLst>
                                    <p:cond delay="0"/>
                                  </p:stCondLst>
                                  <p:childTnLst>
                                    <p:animClr clrSpc="rgb" dir="cw">
                                      <p:cBhvr override="childStyle">
                                        <p:cTn id="119" dur="250" autoRev="1" fill="remove"/>
                                        <p:tgtEl>
                                          <p:spTgt spid="48"/>
                                        </p:tgtEl>
                                        <p:attrNameLst>
                                          <p:attrName>style.color</p:attrName>
                                        </p:attrNameLst>
                                      </p:cBhvr>
                                      <p:to>
                                        <a:srgbClr val="FFC000"/>
                                      </p:to>
                                    </p:animClr>
                                    <p:animClr clrSpc="rgb" dir="cw">
                                      <p:cBhvr>
                                        <p:cTn id="120" dur="250" autoRev="1" fill="remove"/>
                                        <p:tgtEl>
                                          <p:spTgt spid="48"/>
                                        </p:tgtEl>
                                        <p:attrNameLst>
                                          <p:attrName>fillcolor</p:attrName>
                                        </p:attrNameLst>
                                      </p:cBhvr>
                                      <p:to>
                                        <a:srgbClr val="FFC000"/>
                                      </p:to>
                                    </p:animClr>
                                    <p:set>
                                      <p:cBhvr>
                                        <p:cTn id="121" dur="250" autoRev="1" fill="remove"/>
                                        <p:tgtEl>
                                          <p:spTgt spid="48"/>
                                        </p:tgtEl>
                                        <p:attrNameLst>
                                          <p:attrName>fill.type</p:attrName>
                                        </p:attrNameLst>
                                      </p:cBhvr>
                                      <p:to>
                                        <p:strVal val="solid"/>
                                      </p:to>
                                    </p:set>
                                    <p:set>
                                      <p:cBhvr>
                                        <p:cTn id="122" dur="250" autoRev="1" fill="remove"/>
                                        <p:tgtEl>
                                          <p:spTgt spid="48"/>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37"/>
                                        </p:tgtEl>
                                      </p:cBhvr>
                                    </p:animEffect>
                                    <p:set>
                                      <p:cBhvr>
                                        <p:cTn id="127" dur="1" fill="hold">
                                          <p:stCondLst>
                                            <p:cond delay="499"/>
                                          </p:stCondLst>
                                        </p:cTn>
                                        <p:tgtEl>
                                          <p:spTgt spid="37"/>
                                        </p:tgtEl>
                                        <p:attrNameLst>
                                          <p:attrName>style.visibility</p:attrName>
                                        </p:attrNameLst>
                                      </p:cBhvr>
                                      <p:to>
                                        <p:strVal val="hidden"/>
                                      </p:to>
                                    </p:set>
                                  </p:childTnLst>
                                </p:cTn>
                              </p:par>
                              <p:par>
                                <p:cTn id="128" presetID="10" presetClass="entr" presetSubtype="0" fill="hold"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1300"/>
                                        <p:tgtEl>
                                          <p:spTgt spid="41"/>
                                        </p:tgtEl>
                                      </p:cBhvr>
                                    </p:animEffect>
                                  </p:childTnLst>
                                </p:cTn>
                              </p:par>
                              <p:par>
                                <p:cTn id="131" presetID="10" presetClass="exit" presetSubtype="0" fill="hold" nodeType="withEffect">
                                  <p:stCondLst>
                                    <p:cond delay="0"/>
                                  </p:stCondLst>
                                  <p:childTnLst>
                                    <p:animEffect transition="out" filter="fade">
                                      <p:cBhvr>
                                        <p:cTn id="132" dur="500"/>
                                        <p:tgtEl>
                                          <p:spTgt spid="70"/>
                                        </p:tgtEl>
                                      </p:cBhvr>
                                    </p:animEffect>
                                    <p:set>
                                      <p:cBhvr>
                                        <p:cTn id="133"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34" grpId="0" animBg="1"/>
      <p:bldP spid="36" grpId="0"/>
      <p:bldP spid="48" grpId="0" animBg="1"/>
      <p:bldP spid="48" grpId="1" animBg="1"/>
      <p:bldP spid="51" grpId="0" animBg="1"/>
      <p:bldP spid="52" grpId="0" animBg="1"/>
      <p:bldP spid="55" grpId="0" animBg="1"/>
      <p:bldP spid="56" grpId="0" animBg="1"/>
      <p:bldP spid="63" grpId="0" animBg="1"/>
      <p:bldP spid="68" grpId="0"/>
      <p:bldP spid="78" grpId="0"/>
      <p:bldP spid="8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izTa_oRzEOHBXP7ByPANA"/>
</p:tagLst>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2015-05-01T00:00:00-07:00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Boris Scholl;Mahesh Thiagarajan</External_x0020_Speaker>
    <Session_x0020_Code xmlns="12a172fe-0250-434a-85cf-03b10810c5e5">2-688</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230e9df3-be65-4c73-a93b-d1236ebd677e"/>
    <ds:schemaRef ds:uri="http://purl.org/dc/terms/"/>
    <ds:schemaRef ds:uri="http://schemas.microsoft.com/office/2006/metadata/properties"/>
    <ds:schemaRef ds:uri="http://schemas.microsoft.com/sharepoint/v3"/>
    <ds:schemaRef ds:uri="http://www.w3.org/XML/1998/namespace"/>
    <ds:schemaRef ds:uri="12a172fe-0250-434a-85cf-03b10810c5e5"/>
    <ds:schemaRef ds:uri="http://purl.org/dc/dcmitype/"/>
    <ds:schemaRef ds:uri="http://schemas.openxmlformats.org/package/2006/metadata/core-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Build_2015_Template_v02</Template>
  <TotalTime>1718</TotalTime>
  <Words>2433</Words>
  <Application>Microsoft Office PowerPoint</Application>
  <PresentationFormat>Custom</PresentationFormat>
  <Paragraphs>299</Paragraphs>
  <Slides>33</Slides>
  <Notes>17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33</vt:i4>
      </vt:variant>
    </vt:vector>
  </HeadingPairs>
  <TitlesOfParts>
    <vt:vector size="48" baseType="lpstr">
      <vt:lpstr>ＭＳ Ｐゴシック</vt:lpstr>
      <vt:lpstr>Arial</vt:lpstr>
      <vt:lpstr>Avenir LT Pro 45 Book</vt:lpstr>
      <vt:lpstr>Calibri</vt:lpstr>
      <vt:lpstr>Consolas</vt:lpstr>
      <vt:lpstr>Segoe Pro Display Light</vt:lpstr>
      <vt:lpstr>Segoe Pro Display Semibold</vt:lpstr>
      <vt:lpstr>Segoe Semibold</vt:lpstr>
      <vt:lpstr>Segoe UI</vt:lpstr>
      <vt:lpstr>Segoe UI Light</vt:lpstr>
      <vt:lpstr>Segoe UI Semibold</vt:lpstr>
      <vt:lpstr>Times New Roman</vt:lpstr>
      <vt:lpstr>Wingdings</vt:lpstr>
      <vt:lpstr>5-30629_Build_Template_WHITE</vt:lpstr>
      <vt:lpstr>5-30629_Build_Template_DARK BLUE</vt:lpstr>
      <vt:lpstr>PowerPoint Presentation</vt:lpstr>
      <vt:lpstr>Azure Virtual Machines Deep Dive</vt:lpstr>
      <vt:lpstr>What are we covering today?</vt:lpstr>
      <vt:lpstr>Resource Groups</vt:lpstr>
      <vt:lpstr>Resource Group Lifecycle</vt:lpstr>
      <vt:lpstr>Power of Repeatability</vt:lpstr>
      <vt:lpstr>Azure Templates for IaaS Stack</vt:lpstr>
      <vt:lpstr>Azure Virtual Machines (v2) </vt:lpstr>
      <vt:lpstr>Azure VM Extensions</vt:lpstr>
      <vt:lpstr>Improved Azure Networking APIs</vt:lpstr>
      <vt:lpstr>Notable Changes to the APIs</vt:lpstr>
      <vt:lpstr>What are we covering today?</vt:lpstr>
      <vt:lpstr>Simplifying Dev/Test on IaaS</vt:lpstr>
      <vt:lpstr>Demo: Simplifying Dev/Test on Azure   Single-Click SharePoint Template Deployment &amp; Load Testing from Visual Studio</vt:lpstr>
      <vt:lpstr>Resource Tags</vt:lpstr>
      <vt:lpstr>Access Control: RBAC</vt:lpstr>
      <vt:lpstr>Role Based Access Control</vt:lpstr>
      <vt:lpstr>Granular Scopes</vt:lpstr>
      <vt:lpstr>Simplified Manageability of Applications on IaaS</vt:lpstr>
      <vt:lpstr>Demo: Simplified Management of Azure IaaS   Scaling up a Web Tier Farm in a single click</vt:lpstr>
      <vt:lpstr>What are we covering today?</vt:lpstr>
      <vt:lpstr>Azure: Open and Easy</vt:lpstr>
      <vt:lpstr>Architecting Complex Applications on IaaS</vt:lpstr>
      <vt:lpstr>Architecting Complex Applications using Templates</vt:lpstr>
      <vt:lpstr>DataStax on Azure Virtual Machines (v2) </vt:lpstr>
      <vt:lpstr>DataStax on Azure Virtual Machines</vt:lpstr>
      <vt:lpstr>Demo: Azure &amp; Open Source   Deploying DataStax (Cassandra) Cluster on Azure Virtual Machines (v2) </vt:lpstr>
      <vt:lpstr>What are we covering today?</vt:lpstr>
      <vt:lpstr>PowerPoint Presentation</vt:lpstr>
      <vt:lpstr>Demo: Single unified Azure Stack  Walkthrough Templates &amp; Tooling Support for unified Azure Stack</vt:lpstr>
      <vt:lpstr>What are we covering today?</vt:lpstr>
      <vt:lpstr>Resources</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Virtual Machines Deep-Dive</dc:title>
  <dc:subject>Build 2015</dc:subject>
  <dc:creator>Mahesh Thiagarajan</dc:creator>
  <cp:keywords>Build 2015</cp:keywords>
  <dc:description>Template: Mitchell Derrey, Silver Fox Productions
Formatting: 
Audience Type:</dc:description>
  <cp:lastModifiedBy>Amber Templeton</cp:lastModifiedBy>
  <cp:revision>55</cp:revision>
  <dcterms:created xsi:type="dcterms:W3CDTF">2015-04-29T05:20:30Z</dcterms:created>
  <dcterms:modified xsi:type="dcterms:W3CDTF">2015-05-01T00:27:38Z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